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1" r:id="rId1"/>
  </p:sldMasterIdLst>
  <p:notesMasterIdLst>
    <p:notesMasterId r:id="rId66"/>
  </p:notesMasterIdLst>
  <p:sldIdLst>
    <p:sldId id="368" r:id="rId2"/>
    <p:sldId id="258" r:id="rId3"/>
    <p:sldId id="369" r:id="rId4"/>
    <p:sldId id="263" r:id="rId5"/>
    <p:sldId id="346" r:id="rId6"/>
    <p:sldId id="345" r:id="rId7"/>
    <p:sldId id="343" r:id="rId8"/>
    <p:sldId id="344" r:id="rId9"/>
    <p:sldId id="264" r:id="rId10"/>
    <p:sldId id="265" r:id="rId11"/>
    <p:sldId id="266" r:id="rId12"/>
    <p:sldId id="267" r:id="rId13"/>
    <p:sldId id="268" r:id="rId14"/>
    <p:sldId id="269" r:id="rId15"/>
    <p:sldId id="270" r:id="rId16"/>
    <p:sldId id="271" r:id="rId17"/>
    <p:sldId id="272" r:id="rId18"/>
    <p:sldId id="347" r:id="rId19"/>
    <p:sldId id="348" r:id="rId20"/>
    <p:sldId id="370" r:id="rId21"/>
    <p:sldId id="276" r:id="rId22"/>
    <p:sldId id="277" r:id="rId23"/>
    <p:sldId id="278" r:id="rId24"/>
    <p:sldId id="279" r:id="rId25"/>
    <p:sldId id="331" r:id="rId26"/>
    <p:sldId id="349" r:id="rId27"/>
    <p:sldId id="350" r:id="rId28"/>
    <p:sldId id="351" r:id="rId29"/>
    <p:sldId id="352" r:id="rId30"/>
    <p:sldId id="353" r:id="rId31"/>
    <p:sldId id="354" r:id="rId32"/>
    <p:sldId id="287" r:id="rId33"/>
    <p:sldId id="293" r:id="rId34"/>
    <p:sldId id="355" r:id="rId35"/>
    <p:sldId id="356" r:id="rId36"/>
    <p:sldId id="357" r:id="rId37"/>
    <p:sldId id="294" r:id="rId38"/>
    <p:sldId id="295" r:id="rId39"/>
    <p:sldId id="326" r:id="rId40"/>
    <p:sldId id="358" r:id="rId41"/>
    <p:sldId id="324" r:id="rId42"/>
    <p:sldId id="359" r:id="rId43"/>
    <p:sldId id="360" r:id="rId44"/>
    <p:sldId id="323" r:id="rId45"/>
    <p:sldId id="361" r:id="rId46"/>
    <p:sldId id="303" r:id="rId47"/>
    <p:sldId id="304" r:id="rId48"/>
    <p:sldId id="305" r:id="rId49"/>
    <p:sldId id="362" r:id="rId50"/>
    <p:sldId id="363" r:id="rId51"/>
    <p:sldId id="364" r:id="rId52"/>
    <p:sldId id="309" r:id="rId53"/>
    <p:sldId id="311" r:id="rId54"/>
    <p:sldId id="312" r:id="rId55"/>
    <p:sldId id="365" r:id="rId56"/>
    <p:sldId id="340" r:id="rId57"/>
    <p:sldId id="366" r:id="rId58"/>
    <p:sldId id="316" r:id="rId59"/>
    <p:sldId id="367" r:id="rId60"/>
    <p:sldId id="317" r:id="rId61"/>
    <p:sldId id="318" r:id="rId62"/>
    <p:sldId id="319" r:id="rId63"/>
    <p:sldId id="342" r:id="rId64"/>
    <p:sldId id="329" r:id="rId65"/>
  </p:sldIdLst>
  <p:sldSz cx="12195175" cy="6858000"/>
  <p:notesSz cx="6858000" cy="9144000"/>
  <p:defaultTextStyle>
    <a:lvl1pPr>
      <a:defRPr sz="4400">
        <a:latin typeface="Arial"/>
        <a:ea typeface="Arial"/>
        <a:cs typeface="Arial"/>
        <a:sym typeface="Arial"/>
      </a:defRPr>
    </a:lvl1pPr>
    <a:lvl2pPr indent="457200">
      <a:defRPr sz="4400">
        <a:latin typeface="Arial"/>
        <a:ea typeface="Arial"/>
        <a:cs typeface="Arial"/>
        <a:sym typeface="Arial"/>
      </a:defRPr>
    </a:lvl2pPr>
    <a:lvl3pPr indent="914400">
      <a:defRPr sz="4400">
        <a:latin typeface="Arial"/>
        <a:ea typeface="Arial"/>
        <a:cs typeface="Arial"/>
        <a:sym typeface="Arial"/>
      </a:defRPr>
    </a:lvl3pPr>
    <a:lvl4pPr indent="1371600">
      <a:defRPr sz="4400">
        <a:latin typeface="Arial"/>
        <a:ea typeface="Arial"/>
        <a:cs typeface="Arial"/>
        <a:sym typeface="Arial"/>
      </a:defRPr>
    </a:lvl4pPr>
    <a:lvl5pPr indent="1828800">
      <a:defRPr sz="4400">
        <a:latin typeface="Arial"/>
        <a:ea typeface="Arial"/>
        <a:cs typeface="Arial"/>
        <a:sym typeface="Arial"/>
      </a:defRPr>
    </a:lvl5pPr>
    <a:lvl6pPr indent="2286000">
      <a:defRPr sz="4400">
        <a:latin typeface="Arial"/>
        <a:ea typeface="Arial"/>
        <a:cs typeface="Arial"/>
        <a:sym typeface="Arial"/>
      </a:defRPr>
    </a:lvl6pPr>
    <a:lvl7pPr indent="2743200">
      <a:defRPr sz="4400">
        <a:latin typeface="Arial"/>
        <a:ea typeface="Arial"/>
        <a:cs typeface="Arial"/>
        <a:sym typeface="Arial"/>
      </a:defRPr>
    </a:lvl7pPr>
    <a:lvl8pPr indent="3200400">
      <a:defRPr sz="4400">
        <a:latin typeface="Arial"/>
        <a:ea typeface="Arial"/>
        <a:cs typeface="Arial"/>
        <a:sym typeface="Arial"/>
      </a:defRPr>
    </a:lvl8pPr>
    <a:lvl9pPr indent="3657600">
      <a:defRPr sz="4400">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verne Noémie" initials="NL" lastIdx="36" clrIdx="0"/>
  <p:cmAuthor id="1" name="Mccluskey Iannis" initials="IM" lastIdx="5"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Arial"/>
          <a:ea typeface="Arial"/>
          <a:cs typeface="Arial"/>
        </a:font>
        <a:srgbClr val="000000"/>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D7E4F6"/>
          </a:solidFill>
        </a:fill>
      </a:tcStyle>
    </a:wholeTbl>
    <a:band2H>
      <a:tcTxStyle/>
      <a:tcStyle>
        <a:tcBdr/>
        <a:fill>
          <a:solidFill>
            <a:srgbClr val="ECF2FA"/>
          </a:solidFill>
        </a:fill>
      </a:tcStyle>
    </a:band2H>
    <a:firstCol>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7FB3E7"/>
          </a:solidFill>
        </a:fill>
      </a:tcStyle>
    </a:firstCol>
    <a:la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381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7FB3E7"/>
          </a:solidFill>
        </a:fill>
      </a:tcStyle>
    </a:lastRow>
    <a:fir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381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7FB3E7"/>
          </a:solidFill>
        </a:fill>
      </a:tcStyle>
    </a:firstRow>
  </a:tblStyle>
  <a:tblStyle styleId="{C7B018BB-80A7-4F77-B60F-C8B233D01FF8}" styleName="">
    <a:tblBg/>
    <a:wholeTbl>
      <a:tcTxStyle b="on" i="on">
        <a:font>
          <a:latin typeface="Arial"/>
          <a:ea typeface="Arial"/>
          <a:cs typeface="Arial"/>
        </a:font>
        <a:srgbClr val="000000"/>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FFFFFF"/>
          </a:solidFill>
        </a:fill>
      </a:tcStyle>
    </a:wholeTbl>
    <a:band2H>
      <a:tcTxStyle/>
      <a:tcStyle>
        <a:tcBdr/>
        <a:fill>
          <a:solidFill>
            <a:srgbClr val="FFFFFF"/>
          </a:solidFill>
        </a:fill>
      </a:tcStyle>
    </a:band2H>
    <a:firstCol>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FFFFFF"/>
          </a:solidFill>
        </a:fill>
      </a:tcStyle>
    </a:firstCol>
    <a:la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381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FFFFFF"/>
          </a:solidFill>
        </a:fill>
      </a:tcStyle>
    </a:lastRow>
    <a:fir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381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FFFFFF"/>
          </a:solidFill>
        </a:fill>
      </a:tcStyle>
    </a:firstRow>
  </a:tblStyle>
  <a:tblStyle styleId="{EEE7283C-3CF3-47DC-8721-378D4A62B228}" styleName="">
    <a:tblBg/>
    <a:wholeTbl>
      <a:tcTxStyle b="on" i="on">
        <a:font>
          <a:latin typeface="Arial"/>
          <a:ea typeface="Arial"/>
          <a:cs typeface="Arial"/>
        </a:font>
        <a:srgbClr val="000000"/>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F8FDFC"/>
          </a:solidFill>
        </a:fill>
      </a:tcStyle>
    </a:wholeTbl>
    <a:band2H>
      <a:tcTxStyle/>
      <a:tcStyle>
        <a:tcBdr/>
        <a:fill>
          <a:solidFill>
            <a:srgbClr val="FBFEFD"/>
          </a:solidFill>
        </a:fill>
      </a:tcStyle>
    </a:band2H>
    <a:firstCol>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ECFAF7"/>
          </a:solidFill>
        </a:fill>
      </a:tcStyle>
    </a:firstCol>
    <a:la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381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ECFAF7"/>
          </a:solidFill>
        </a:fill>
      </a:tcStyle>
    </a:lastRow>
    <a:fir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381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ECFAF7"/>
          </a:solidFill>
        </a:fill>
      </a:tcStyle>
    </a:firstRow>
  </a:tblStyle>
  <a:tblStyle styleId="{CF821DB8-F4EB-4A41-A1BA-3FCAFE7338EE}" styleName="">
    <a:tblBg/>
    <a:wholeTbl>
      <a:tcTxStyle b="on" i="on">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DEF6F1"/>
          </a:solidFill>
        </a:fill>
      </a:tcStyle>
    </a:band2H>
    <a:firstCol>
      <a:tcTxStyle b="on" i="on">
        <a:font>
          <a:latin typeface="Arial"/>
          <a:ea typeface="Arial"/>
          <a:cs typeface="Arial"/>
        </a:font>
        <a:srgbClr val="DEF6F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firstCol>
    <a:lastRow>
      <a:tcTxStyle b="on" i="on">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DEF6F1"/>
          </a:solidFill>
        </a:fill>
      </a:tcStyle>
    </a:lastRow>
    <a:firstRow>
      <a:tcTxStyle b="on" i="on">
        <a:font>
          <a:latin typeface="Arial"/>
          <a:ea typeface="Arial"/>
          <a:cs typeface="Arial"/>
        </a:font>
        <a:srgbClr val="DEF6F1"/>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firstRow>
  </a:tblStyle>
  <a:tblStyle styleId="{33BA23B1-9221-436E-865A-0063620EA4FD}" styleName="">
    <a:tblBg/>
    <a:wholeTbl>
      <a:tcTxStyle b="on" i="on">
        <a:font>
          <a:latin typeface="Arial"/>
          <a:ea typeface="Arial"/>
          <a:cs typeface="Arial"/>
        </a:font>
        <a:srgbClr val="000000"/>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fill>
      </a:tcStyle>
    </a:firstCol>
    <a:la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381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fill>
      </a:tcStyle>
    </a:lastRow>
    <a:fir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381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fill>
      </a:tcStyle>
    </a:firstRow>
  </a:tblStyle>
  <a:tblStyle styleId="{2708684C-4D16-4618-839F-0558EEFCDFE6}" styleName="">
    <a:tblBg/>
    <a:wholeTbl>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804" y="76"/>
      </p:cViewPr>
      <p:guideLst>
        <p:guide orient="horz" pos="2160"/>
        <p:guide pos="288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cs typeface="Verdana" pitchFamily="34" charset="0"/>
            </a:rPr>
            <a:t>Maladie</a:t>
          </a:r>
          <a:endParaRPr lang="en-US"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cs typeface="Verdana" pitchFamily="34" charset="0"/>
            </a:rPr>
            <a:t>Préjugés</a:t>
          </a:r>
          <a:endParaRPr lang="en-US"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fr-FR" sz="2400" dirty="0">
              <a:latin typeface="+mj-lt"/>
              <a:ea typeface="Verdana" pitchFamily="34" charset="0"/>
              <a:cs typeface="Verdana" pitchFamily="34" charset="0"/>
            </a:rPr>
            <a:t>Chute de l’estime de soi</a:t>
          </a:r>
          <a:endParaRPr lang="en-US"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9A941603-CC6D-4F8C-88A7-68E509FD529D}" type="presOf" srcId="{6459B721-636D-4D51-9601-6B4E5788A266}" destId="{818239DA-8F7F-4917-8EB0-77B4EE5EAA94}" srcOrd="0" destOrd="0" presId="urn:microsoft.com/office/officeart/2005/8/layout/cycle1"/>
    <dgm:cxn modelId="{09ED4604-F163-443B-A719-32F4CF2532B7}" type="presOf" srcId="{EFA2980D-718B-4FC8-9FF6-15C1C35CF177}" destId="{8816A1BD-E3E1-4456-9298-4B3407C622F7}" srcOrd="0" destOrd="0" presId="urn:microsoft.com/office/officeart/2005/8/layout/cycle1"/>
    <dgm:cxn modelId="{73F68924-EB48-4DC1-99B0-65B4BC297341}" type="presOf" srcId="{11E49AD0-DCE6-49A3-A921-184F5EB9A5C6}" destId="{79E1ED89-3D58-4688-A48D-428AB1CD95FE}"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1350B0BC-F288-4505-94CB-6CAB88CB28A2}" type="presOf" srcId="{B390256F-280B-40CB-BD31-09509749AC6C}" destId="{95978D0C-A8C9-4FB8-8DFC-2906FAA59983}" srcOrd="0" destOrd="0" presId="urn:microsoft.com/office/officeart/2005/8/layout/cycle1"/>
    <dgm:cxn modelId="{3C82F0C5-B648-4C85-8DDA-9284AF0D81B1}" type="presOf" srcId="{CB5245DE-ECC5-49E9-94DC-262E3BD83AA5}" destId="{D559A818-7D53-4BBD-8633-917FB032314D}" srcOrd="0" destOrd="0" presId="urn:microsoft.com/office/officeart/2005/8/layout/cycle1"/>
    <dgm:cxn modelId="{D19287CD-58E8-49DC-B67D-8CA0021C6CC2}" type="presOf" srcId="{3F4E915D-4700-4542-A7C1-CEF728AB432D}" destId="{0332A1E0-1C13-4723-960F-9019466D281A}" srcOrd="0" destOrd="0" presId="urn:microsoft.com/office/officeart/2005/8/layout/cycle1"/>
    <dgm:cxn modelId="{292429D7-B046-4D03-BC25-7B91EF960B3B}" type="presOf" srcId="{90182C8E-0A3D-411B-A654-821F546FC078}" destId="{AC268F96-0D5D-4B9A-A307-62DE90494B18}"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EFAB6460-EEFD-4071-9FDE-F3EDECA373F3}" type="presParOf" srcId="{8816A1BD-E3E1-4456-9298-4B3407C622F7}" destId="{682C883B-3E72-41CB-97EB-93B061717596}" srcOrd="0" destOrd="0" presId="urn:microsoft.com/office/officeart/2005/8/layout/cycle1"/>
    <dgm:cxn modelId="{A37C6A7D-E2D9-4056-9E72-DFD44AFE4D86}" type="presParOf" srcId="{8816A1BD-E3E1-4456-9298-4B3407C622F7}" destId="{79E1ED89-3D58-4688-A48D-428AB1CD95FE}" srcOrd="1" destOrd="0" presId="urn:microsoft.com/office/officeart/2005/8/layout/cycle1"/>
    <dgm:cxn modelId="{C5327D9E-B8EF-4A70-BCEA-7C300901FB92}" type="presParOf" srcId="{8816A1BD-E3E1-4456-9298-4B3407C622F7}" destId="{0332A1E0-1C13-4723-960F-9019466D281A}" srcOrd="2" destOrd="0" presId="urn:microsoft.com/office/officeart/2005/8/layout/cycle1"/>
    <dgm:cxn modelId="{FBAB7B37-FC4B-4B5E-A2E9-D0A78C69CE4C}" type="presParOf" srcId="{8816A1BD-E3E1-4456-9298-4B3407C622F7}" destId="{788C7A12-E6C7-4DB4-9A7F-209CA41AE316}" srcOrd="3" destOrd="0" presId="urn:microsoft.com/office/officeart/2005/8/layout/cycle1"/>
    <dgm:cxn modelId="{C305C811-BC75-47B1-88CD-B326C342B0ED}" type="presParOf" srcId="{8816A1BD-E3E1-4456-9298-4B3407C622F7}" destId="{95978D0C-A8C9-4FB8-8DFC-2906FAA59983}" srcOrd="4" destOrd="0" presId="urn:microsoft.com/office/officeart/2005/8/layout/cycle1"/>
    <dgm:cxn modelId="{981A4AE1-B369-4EB2-A3EF-42BA4B132A7E}" type="presParOf" srcId="{8816A1BD-E3E1-4456-9298-4B3407C622F7}" destId="{818239DA-8F7F-4917-8EB0-77B4EE5EAA94}" srcOrd="5" destOrd="0" presId="urn:microsoft.com/office/officeart/2005/8/layout/cycle1"/>
    <dgm:cxn modelId="{5D3D089B-4D04-4E36-BD0A-066B1C666A1E}" type="presParOf" srcId="{8816A1BD-E3E1-4456-9298-4B3407C622F7}" destId="{F48D0065-C1C5-41DE-80DC-9649E256CF0F}" srcOrd="6" destOrd="0" presId="urn:microsoft.com/office/officeart/2005/8/layout/cycle1"/>
    <dgm:cxn modelId="{62BE53D0-A921-4AE3-A2BC-613CEDF9AB43}" type="presParOf" srcId="{8816A1BD-E3E1-4456-9298-4B3407C622F7}" destId="{D559A818-7D53-4BBD-8633-917FB032314D}" srcOrd="7" destOrd="0" presId="urn:microsoft.com/office/officeart/2005/8/layout/cycle1"/>
    <dgm:cxn modelId="{61837028-AA37-4C7E-B99B-0AEB8753238E}"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Maladie</a:t>
          </a:r>
          <a:endParaRPr lang="en-US" sz="2400" kern="1200" dirty="0">
            <a:latin typeface="+mj-lt"/>
            <a:ea typeface="Verdana" pitchFamily="34" charset="0"/>
            <a:cs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Préjugés</a:t>
          </a:r>
          <a:endParaRPr lang="en-US" sz="2400" kern="1200" dirty="0">
            <a:latin typeface="+mj-lt"/>
            <a:ea typeface="Verdana" pitchFamily="34" charset="0"/>
            <a:cs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kern="1200" dirty="0">
              <a:latin typeface="+mj-lt"/>
              <a:ea typeface="Verdana" pitchFamily="34" charset="0"/>
              <a:cs typeface="Verdana" pitchFamily="34" charset="0"/>
            </a:rPr>
            <a:t>Chute de l’estime de soi</a:t>
          </a:r>
          <a:endParaRPr lang="en-US" sz="2400" kern="1200" dirty="0">
            <a:latin typeface="+mj-lt"/>
            <a:ea typeface="Verdana" pitchFamily="34" charset="0"/>
            <a:cs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 name="Shape 55"/>
          <p:cNvSpPr>
            <a:spLocks noGrp="1" noRot="1" noChangeAspect="1"/>
          </p:cNvSpPr>
          <p:nvPr>
            <p:ph type="sldImg"/>
          </p:nvPr>
        </p:nvSpPr>
        <p:spPr>
          <a:xfrm>
            <a:off x="381000" y="685800"/>
            <a:ext cx="6096000" cy="3429000"/>
          </a:xfrm>
          <a:prstGeom prst="rect">
            <a:avLst/>
          </a:prstGeom>
        </p:spPr>
        <p:txBody>
          <a:bodyPr/>
          <a:lstStyle/>
          <a:p>
            <a:pPr lvl="0"/>
            <a:endParaRPr/>
          </a:p>
        </p:txBody>
      </p:sp>
      <p:sp>
        <p:nvSpPr>
          <p:cNvPr id="56" name="Shape 56"/>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3335902357"/>
      </p:ext>
    </p:extLst>
  </p:cSld>
  <p:clrMap bg1="lt1" tx1="dk1" bg2="lt2" tx2="dk2" accent1="accent1" accent2="accent2" accent3="accent3" accent4="accent4" accent5="accent5" accent6="accent6" hlink="hlink" folHlink="folHlink"/>
  <p:notesStyle>
    <a:lvl1pPr defTabSz="457200">
      <a:lnSpc>
        <a:spcPct val="117999"/>
      </a:lnSpc>
      <a:defRPr sz="2200">
        <a:latin typeface="+mj-lt"/>
        <a:ea typeface="+mj-ea"/>
        <a:cs typeface="+mj-cs"/>
        <a:sym typeface="Helvetica Neue"/>
      </a:defRPr>
    </a:lvl1pPr>
    <a:lvl2pPr indent="228600" defTabSz="457200">
      <a:lnSpc>
        <a:spcPct val="117999"/>
      </a:lnSpc>
      <a:defRPr sz="2200">
        <a:latin typeface="+mj-lt"/>
        <a:ea typeface="+mj-ea"/>
        <a:cs typeface="+mj-cs"/>
        <a:sym typeface="Helvetica Neue"/>
      </a:defRPr>
    </a:lvl2pPr>
    <a:lvl3pPr indent="457200" defTabSz="457200">
      <a:lnSpc>
        <a:spcPct val="117999"/>
      </a:lnSpc>
      <a:defRPr sz="2200">
        <a:latin typeface="+mj-lt"/>
        <a:ea typeface="+mj-ea"/>
        <a:cs typeface="+mj-cs"/>
        <a:sym typeface="Helvetica Neue"/>
      </a:defRPr>
    </a:lvl3pPr>
    <a:lvl4pPr indent="685800" defTabSz="457200">
      <a:lnSpc>
        <a:spcPct val="117999"/>
      </a:lnSpc>
      <a:defRPr sz="2200">
        <a:latin typeface="+mj-lt"/>
        <a:ea typeface="+mj-ea"/>
        <a:cs typeface="+mj-cs"/>
        <a:sym typeface="Helvetica Neue"/>
      </a:defRPr>
    </a:lvl4pPr>
    <a:lvl5pPr indent="914400" defTabSz="457200">
      <a:lnSpc>
        <a:spcPct val="117999"/>
      </a:lnSpc>
      <a:defRPr sz="2200">
        <a:latin typeface="+mj-lt"/>
        <a:ea typeface="+mj-ea"/>
        <a:cs typeface="+mj-cs"/>
        <a:sym typeface="Helvetica Neue"/>
      </a:defRPr>
    </a:lvl5pPr>
    <a:lvl6pPr indent="1143000" defTabSz="457200">
      <a:lnSpc>
        <a:spcPct val="117999"/>
      </a:lnSpc>
      <a:defRPr sz="2200">
        <a:latin typeface="+mj-lt"/>
        <a:ea typeface="+mj-ea"/>
        <a:cs typeface="+mj-cs"/>
        <a:sym typeface="Helvetica Neue"/>
      </a:defRPr>
    </a:lvl6pPr>
    <a:lvl7pPr indent="1371600" defTabSz="457200">
      <a:lnSpc>
        <a:spcPct val="117999"/>
      </a:lnSpc>
      <a:defRPr sz="2200">
        <a:latin typeface="+mj-lt"/>
        <a:ea typeface="+mj-ea"/>
        <a:cs typeface="+mj-cs"/>
        <a:sym typeface="Helvetica Neue"/>
      </a:defRPr>
    </a:lvl7pPr>
    <a:lvl8pPr indent="1600200" defTabSz="457200">
      <a:lnSpc>
        <a:spcPct val="117999"/>
      </a:lnSpc>
      <a:defRPr sz="2200">
        <a:latin typeface="+mj-lt"/>
        <a:ea typeface="+mj-ea"/>
        <a:cs typeface="+mj-cs"/>
        <a:sym typeface="Helvetica Neue"/>
      </a:defRPr>
    </a:lvl8pPr>
    <a:lvl9pPr indent="1828800" defTabSz="45720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13885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66440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76205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56479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25738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79302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00848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47039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29803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69633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84330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4974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63668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32780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496627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32670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84284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13136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08923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853863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17783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8867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43160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17859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901020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932696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75812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655418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973163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665867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170496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832242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461586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806881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581187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636712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873518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73467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458698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335297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064807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534687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749420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670510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592994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338924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837141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81203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126979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947377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738401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739454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361632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438763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737790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716659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412459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368287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279527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917343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794118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xfrm>
            <a:off x="3884463" y="8685878"/>
            <a:ext cx="2972004" cy="45670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8" tIns="42204" rIns="84408" bIns="42204"/>
          <a:lstStyle>
            <a:lvl1pPr defTabSz="914423">
              <a:spcBef>
                <a:spcPct val="30000"/>
              </a:spcBef>
              <a:defRPr sz="1100">
                <a:solidFill>
                  <a:schemeClr val="tx1"/>
                </a:solidFill>
                <a:latin typeface="Times New Roman" panose="02020603050405020304" pitchFamily="18" charset="0"/>
              </a:defRPr>
            </a:lvl1pPr>
            <a:lvl2pPr marL="685817" indent="-263776" defTabSz="914423">
              <a:spcBef>
                <a:spcPct val="30000"/>
              </a:spcBef>
              <a:defRPr sz="1100">
                <a:solidFill>
                  <a:schemeClr val="tx1"/>
                </a:solidFill>
                <a:latin typeface="Times New Roman" panose="02020603050405020304" pitchFamily="18" charset="0"/>
              </a:defRPr>
            </a:lvl2pPr>
            <a:lvl3pPr marL="1055103" indent="-211021" defTabSz="914423">
              <a:spcBef>
                <a:spcPct val="30000"/>
              </a:spcBef>
              <a:defRPr sz="1100">
                <a:solidFill>
                  <a:schemeClr val="tx1"/>
                </a:solidFill>
                <a:latin typeface="Times New Roman" panose="02020603050405020304" pitchFamily="18" charset="0"/>
              </a:defRPr>
            </a:lvl3pPr>
            <a:lvl4pPr marL="1477145" indent="-211021" defTabSz="914423">
              <a:spcBef>
                <a:spcPct val="30000"/>
              </a:spcBef>
              <a:defRPr sz="1100">
                <a:solidFill>
                  <a:schemeClr val="tx1"/>
                </a:solidFill>
                <a:latin typeface="Times New Roman" panose="02020603050405020304" pitchFamily="18" charset="0"/>
              </a:defRPr>
            </a:lvl4pPr>
            <a:lvl5pPr marL="1899186" indent="-211021" defTabSz="914423">
              <a:spcBef>
                <a:spcPct val="30000"/>
              </a:spcBef>
              <a:defRPr sz="1100">
                <a:solidFill>
                  <a:schemeClr val="tx1"/>
                </a:solidFill>
                <a:latin typeface="Times New Roman" panose="02020603050405020304" pitchFamily="18" charset="0"/>
              </a:defRPr>
            </a:lvl5pPr>
            <a:lvl6pPr marL="2321227" indent="-211021" defTabSz="914423" eaLnBrk="0" fontAlgn="base" hangingPunct="0">
              <a:spcBef>
                <a:spcPct val="30000"/>
              </a:spcBef>
              <a:spcAft>
                <a:spcPct val="0"/>
              </a:spcAft>
              <a:defRPr sz="1100">
                <a:solidFill>
                  <a:schemeClr val="tx1"/>
                </a:solidFill>
                <a:latin typeface="Times New Roman" panose="02020603050405020304" pitchFamily="18" charset="0"/>
              </a:defRPr>
            </a:lvl6pPr>
            <a:lvl7pPr marL="2743269" indent="-211021" defTabSz="914423" eaLnBrk="0" fontAlgn="base" hangingPunct="0">
              <a:spcBef>
                <a:spcPct val="30000"/>
              </a:spcBef>
              <a:spcAft>
                <a:spcPct val="0"/>
              </a:spcAft>
              <a:defRPr sz="1100">
                <a:solidFill>
                  <a:schemeClr val="tx1"/>
                </a:solidFill>
                <a:latin typeface="Times New Roman" panose="02020603050405020304" pitchFamily="18" charset="0"/>
              </a:defRPr>
            </a:lvl7pPr>
            <a:lvl8pPr marL="3165310" indent="-211021" defTabSz="914423" eaLnBrk="0" fontAlgn="base" hangingPunct="0">
              <a:spcBef>
                <a:spcPct val="30000"/>
              </a:spcBef>
              <a:spcAft>
                <a:spcPct val="0"/>
              </a:spcAft>
              <a:defRPr sz="1100">
                <a:solidFill>
                  <a:schemeClr val="tx1"/>
                </a:solidFill>
                <a:latin typeface="Times New Roman" panose="02020603050405020304" pitchFamily="18" charset="0"/>
              </a:defRPr>
            </a:lvl8pPr>
            <a:lvl9pPr marL="3587351" indent="-211021" defTabSz="914423" eaLnBrk="0" fontAlgn="base" hangingPunct="0">
              <a:spcBef>
                <a:spcPct val="30000"/>
              </a:spcBef>
              <a:spcAft>
                <a:spcPct val="0"/>
              </a:spcAft>
              <a:defRPr sz="1100">
                <a:solidFill>
                  <a:schemeClr val="tx1"/>
                </a:solidFill>
                <a:latin typeface="Times New Roman" panose="02020603050405020304" pitchFamily="18" charset="0"/>
              </a:defRPr>
            </a:lvl9pPr>
          </a:lstStyle>
          <a:p>
            <a:pPr>
              <a:spcBef>
                <a:spcPct val="0"/>
              </a:spcBef>
            </a:pPr>
            <a:fld id="{C132869E-E2C5-4A5A-8BA3-5AE44A9E6CEB}" type="slidenum">
              <a:rPr lang="de-DE" altLang="de-DE" sz="1200">
                <a:solidFill>
                  <a:prstClr val="black"/>
                </a:solidFill>
              </a:rPr>
              <a:pPr>
                <a:spcBef>
                  <a:spcPct val="0"/>
                </a:spcBef>
              </a:pPr>
              <a:t>64</a:t>
            </a:fld>
            <a:endParaRPr lang="de-DE" altLang="de-DE" sz="1200">
              <a:solidFill>
                <a:prstClr val="black"/>
              </a:solidFill>
            </a:endParaRPr>
          </a:p>
        </p:txBody>
      </p:sp>
      <p:sp>
        <p:nvSpPr>
          <p:cNvPr id="282627" name="Rectangle 2"/>
          <p:cNvSpPr>
            <a:spLocks noGrp="1" noRot="1" noChangeAspect="1" noChangeArrowheads="1" noTextEdit="1"/>
          </p:cNvSpPr>
          <p:nvPr>
            <p:ph type="sldImg"/>
          </p:nvPr>
        </p:nvSpPr>
        <p:spPr>
          <a:xfrm>
            <a:off x="381000" y="685800"/>
            <a:ext cx="6096000" cy="3429000"/>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8" tIns="42204" rIns="84408" bIns="42204"/>
          <a:lstStyle/>
          <a:p>
            <a:pPr eaLnBrk="1" hangingPunct="1"/>
            <a:endParaRPr lang="en-US" altLang="de-DE"/>
          </a:p>
        </p:txBody>
      </p:sp>
    </p:spTree>
    <p:extLst>
      <p:ext uri="{BB962C8B-B14F-4D97-AF65-F5344CB8AC3E}">
        <p14:creationId xmlns:p14="http://schemas.microsoft.com/office/powerpoint/2010/main" val="4660298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10 – Faire face aux préjugés (Stigmatisation)</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86CB4B4D-7CA3-9044-876B-883B54F8677D}" type="slidenum">
              <a:rPr lang="en-US" smtClean="0"/>
              <a:pPr/>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fr-FR"/>
              <a:t>Entraînement métacognitifs 10 – Faire face aux préjugés (Stigmatisation)</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86CB4B4D-7CA3-9044-876B-883B54F8677D}" type="slidenum">
              <a:rPr lang="en-US" smtClean="0"/>
              <a:pPr/>
              <a:t>‹Nr.›</a:t>
            </a:fld>
            <a:endParaRPr lang="en-U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solidFill>
                  <a:srgbClr val="000000"/>
                </a:solidFill>
              </a:rPr>
              <a:t>Entraînement métacognitifs 10 – Faire face aux préjugés (Stigmatisation)</a:t>
            </a:r>
            <a:endParaRPr lang="de-DE">
              <a:solidFill>
                <a:srgbClr val="000000"/>
              </a:solidFill>
            </a:endParaRPr>
          </a:p>
        </p:txBody>
      </p:sp>
      <p:sp>
        <p:nvSpPr>
          <p:cNvPr id="7" name="Slide Number Placeholder 6"/>
          <p:cNvSpPr>
            <a:spLocks noGrp="1"/>
          </p:cNvSpPr>
          <p:nvPr>
            <p:ph type="sldNum" sz="quarter" idx="12"/>
          </p:nvPr>
        </p:nvSpPr>
        <p:spPr bwMode="gray"/>
        <p:txBody>
          <a:bodyPr/>
          <a:lstStyle>
            <a:lvl1pPr>
              <a:defRPr b="0"/>
            </a:lvl1pPr>
          </a:lstStyle>
          <a:p>
            <a:fld id="{4C50EA92-F41B-5541-853C-AF233470334E}"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r-FR"/>
              <a:t>Entraînement métacognitifs 10 – Faire face aux préjugés (Stigmatisation)</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86CB4B4D-7CA3-9044-876B-883B54F8677D}" type="slidenum">
              <a:rPr lang="en-US" smtClean="0"/>
              <a:pPr/>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fr-FR"/>
              <a:t>Entraînement métacognitifs 10 – Faire face aux préjugés (Stigmatisation)</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86CB4B4D-7CA3-9044-876B-883B54F8677D}" type="slidenum">
              <a:rPr lang="en-US" smtClean="0"/>
              <a:pPr/>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fr-FR"/>
              <a:t>Entraînement métacognitifs 10 – Faire face aux préjugés (Stigmatisation)</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86CB4B4D-7CA3-9044-876B-883B54F8677D}" type="slidenum">
              <a:rPr lang="en-US" smtClean="0"/>
              <a:pPr/>
              <a:t>‹Nr.›</a:t>
            </a:fld>
            <a:endParaRPr lang="en-U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10 – Faire face aux préjugés (Stigmatisation)</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86CB4B4D-7CA3-9044-876B-883B54F8677D}" type="slidenum">
              <a:rPr lang="en-US" smtClean="0"/>
              <a:pPr/>
              <a:t>‹Nr.›</a:t>
            </a:fld>
            <a:endParaRPr lang="en-U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fr-FR"/>
              <a:t>Entraînement métacognitifs 10 – Faire face aux préjugés (Stigmatisation)</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6CB4B4D-7CA3-9044-876B-883B54F8677D}" type="slidenum">
              <a:rPr lang="en-US" smtClean="0"/>
              <a:pPr/>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10 II – </a:t>
            </a:r>
            <a:r>
              <a:rPr lang="fr-FR" dirty="0"/>
              <a:t>Faire face aux préjugés (Stigmatisation)</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(7|22)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745091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Qu’est-ce que les personnes suivantes ont en commun?</a:t>
            </a:r>
            <a:endParaRPr lang="en-US" sz="3600">
              <a:latin typeface="Calibri Light"/>
            </a:endParaRPr>
          </a:p>
        </p:txBody>
      </p:sp>
      <p:sp>
        <p:nvSpPr>
          <p:cNvPr id="5" name="Content Placeholder 4"/>
          <p:cNvSpPr>
            <a:spLocks noGrp="1"/>
          </p:cNvSpPr>
          <p:nvPr>
            <p:ph idx="1"/>
          </p:nvPr>
        </p:nvSpPr>
        <p:spPr/>
        <p:txBody>
          <a:bodyPr/>
          <a:lstStyle/>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Wayne </a:t>
            </a:r>
            <a:r>
              <a:rPr lang="fr-FR" sz="2400" dirty="0" err="1">
                <a:solidFill>
                  <a:srgbClr val="333333"/>
                </a:solidFill>
                <a:latin typeface="Calibri Light"/>
              </a:rPr>
              <a:t>Gretzky</a:t>
            </a:r>
            <a:r>
              <a:rPr lang="fr-FR" sz="2400" dirty="0">
                <a:solidFill>
                  <a:srgbClr val="333333"/>
                </a:solidFill>
                <a:latin typeface="Calibri Light"/>
              </a:rPr>
              <a:t> (né le 26 janvier 1961)</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Michael Jordan (né le 17 février 1963)</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Tiger Woods (né le 30 décembre 1975)</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Mike </a:t>
            </a:r>
            <a:r>
              <a:rPr lang="fr-FR" sz="2400" dirty="0" err="1">
                <a:solidFill>
                  <a:srgbClr val="333333"/>
                </a:solidFill>
                <a:latin typeface="Calibri Light"/>
              </a:rPr>
              <a:t>Tyson</a:t>
            </a:r>
            <a:r>
              <a:rPr lang="fr-FR" sz="2400" dirty="0">
                <a:solidFill>
                  <a:srgbClr val="333333"/>
                </a:solidFill>
                <a:latin typeface="Calibri Light"/>
              </a:rPr>
              <a:t> (né le 30 juin 1966)</a:t>
            </a:r>
          </a:p>
          <a:p>
            <a:pPr>
              <a:lnSpc>
                <a:spcPct val="100000"/>
              </a:lnSpc>
              <a:spcBef>
                <a:spcPts val="1200"/>
              </a:spcBef>
            </a:pPr>
            <a:r>
              <a:rPr lang="fr-FR" sz="2400" dirty="0">
                <a:solidFill>
                  <a:srgbClr val="004992"/>
                </a:solidFill>
                <a:latin typeface="Calibri Light"/>
              </a:rPr>
              <a: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4" name="Slide Number Placeholder 3"/>
          <p:cNvSpPr>
            <a:spLocks noGrp="1"/>
          </p:cNvSpPr>
          <p:nvPr>
            <p:ph type="sldNum" sz="quarter" idx="12"/>
          </p:nvPr>
        </p:nvSpPr>
        <p:spPr/>
        <p:txBody>
          <a:bodyPr/>
          <a:lstStyle/>
          <a:p>
            <a:fld id="{86CB4B4D-7CA3-9044-876B-883B54F8677D}"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Qu’est-ce que les personnes suivantes ont en commun?</a:t>
            </a:r>
            <a:endParaRPr lang="en-US" sz="3600">
              <a:latin typeface="Calibri Light"/>
            </a:endParaRPr>
          </a:p>
        </p:txBody>
      </p:sp>
      <p:sp>
        <p:nvSpPr>
          <p:cNvPr id="5" name="Content Placeholder 4"/>
          <p:cNvSpPr>
            <a:spLocks noGrp="1"/>
          </p:cNvSpPr>
          <p:nvPr>
            <p:ph idx="1"/>
          </p:nvPr>
        </p:nvSpPr>
        <p:spPr/>
        <p:txBody>
          <a:bodyPr/>
          <a:lstStyle/>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Wayne </a:t>
            </a:r>
            <a:r>
              <a:rPr lang="fr-FR" sz="2400" dirty="0" err="1">
                <a:solidFill>
                  <a:srgbClr val="333333"/>
                </a:solidFill>
                <a:latin typeface="Calibri Light"/>
              </a:rPr>
              <a:t>Gretzky</a:t>
            </a:r>
            <a:r>
              <a:rPr lang="fr-FR" sz="2400" dirty="0">
                <a:solidFill>
                  <a:srgbClr val="333333"/>
                </a:solidFill>
                <a:latin typeface="Calibri Light"/>
              </a:rPr>
              <a:t> (né le 26 janvier 1961)</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Michael Jordan (né le 17 février 1963)</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Tiger Woods (né le 30 décembre 1975)</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Mike </a:t>
            </a:r>
            <a:r>
              <a:rPr lang="fr-FR" sz="2400" dirty="0" err="1">
                <a:solidFill>
                  <a:srgbClr val="333333"/>
                </a:solidFill>
                <a:latin typeface="Calibri Light"/>
              </a:rPr>
              <a:t>Tyson</a:t>
            </a:r>
            <a:r>
              <a:rPr lang="fr-FR" sz="2400" dirty="0">
                <a:solidFill>
                  <a:srgbClr val="333333"/>
                </a:solidFill>
                <a:latin typeface="Calibri Light"/>
              </a:rPr>
              <a:t> (né le 30 juin 1966)</a:t>
            </a:r>
          </a:p>
          <a:p>
            <a:pPr>
              <a:lnSpc>
                <a:spcPct val="100000"/>
              </a:lnSpc>
              <a:spcBef>
                <a:spcPts val="1200"/>
              </a:spcBef>
            </a:pPr>
            <a:r>
              <a:rPr lang="fr-FR" sz="2400" dirty="0">
                <a:solidFill>
                  <a:srgbClr val="004992"/>
                </a:solidFill>
                <a:latin typeface="Calibri Light"/>
              </a:rPr>
              <a:t>Hommes, Nord-Américains, athlètes célèbres,</a:t>
            </a:r>
            <a:br>
              <a:rPr lang="fr-FR" sz="2400" dirty="0">
                <a:solidFill>
                  <a:srgbClr val="004992"/>
                </a:solidFill>
                <a:latin typeface="Calibri Light"/>
              </a:rPr>
            </a:br>
            <a:r>
              <a:rPr lang="fr-FR" sz="2400" dirty="0">
                <a:solidFill>
                  <a:srgbClr val="004992"/>
                </a:solidFill>
                <a:latin typeface="Calibri Light"/>
              </a:rPr>
              <a:t>encore en vie…</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4" name="Slide Number Placeholder 3"/>
          <p:cNvSpPr>
            <a:spLocks noGrp="1"/>
          </p:cNvSpPr>
          <p:nvPr>
            <p:ph type="sldNum" sz="quarter" idx="12"/>
          </p:nvPr>
        </p:nvSpPr>
        <p:spPr/>
        <p:txBody>
          <a:bodyPr/>
          <a:lstStyle/>
          <a:p>
            <a:fld id="{86CB4B4D-7CA3-9044-876B-883B54F8677D}" type="slidenum">
              <a:rPr lang="en-US" smtClean="0"/>
              <a:pPr/>
              <a:t>3</a:t>
            </a:fld>
            <a:endParaRPr lang="en-US"/>
          </a:p>
        </p:txBody>
      </p:sp>
      <p:pic>
        <p:nvPicPr>
          <p:cNvPr id="10"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1"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extLst>
      <p:ext uri="{BB962C8B-B14F-4D97-AF65-F5344CB8AC3E}">
        <p14:creationId xmlns:p14="http://schemas.microsoft.com/office/powerpoint/2010/main" val="2376788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Qu’est-ce que les personnes suivantes ont en commun?</a:t>
            </a:r>
            <a:endParaRPr lang="en-US" sz="3600">
              <a:latin typeface="Calibri Light"/>
            </a:endParaRPr>
          </a:p>
        </p:txBody>
      </p:sp>
      <p:sp>
        <p:nvSpPr>
          <p:cNvPr id="5" name="Content Placeholder 4"/>
          <p:cNvSpPr>
            <a:spLocks noGrp="1"/>
          </p:cNvSpPr>
          <p:nvPr>
            <p:ph idx="1"/>
          </p:nvPr>
        </p:nvSpPr>
        <p:spPr/>
        <p:txBody>
          <a:bodyPr/>
          <a:lstStyle/>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Fiodor </a:t>
            </a:r>
            <a:r>
              <a:rPr lang="fr-FR" sz="2400" dirty="0" err="1">
                <a:solidFill>
                  <a:srgbClr val="333333"/>
                </a:solidFill>
                <a:latin typeface="Calibri Light"/>
              </a:rPr>
              <a:t>Dostoïevsky</a:t>
            </a:r>
            <a:r>
              <a:rPr lang="fr-FR" sz="2400" dirty="0">
                <a:solidFill>
                  <a:srgbClr val="333333"/>
                </a:solidFill>
                <a:latin typeface="Calibri Light"/>
              </a:rPr>
              <a:t> (1821-1881)</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Ernest Hemingway (1899-1961)</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Friedrich Hölderlin (1770-1843)</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Charles Dickens (1812-1870)</a:t>
            </a:r>
          </a:p>
          <a:p>
            <a:pPr>
              <a:lnSpc>
                <a:spcPct val="100000"/>
              </a:lnSpc>
              <a:spcBef>
                <a:spcPts val="1200"/>
              </a:spcBef>
            </a:pPr>
            <a:r>
              <a:rPr lang="fr-FR" sz="2400" dirty="0">
                <a:latin typeface="Calibri Light"/>
              </a:rPr>
              <a:t>???</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4" name="Slide Number Placeholder 3"/>
          <p:cNvSpPr>
            <a:spLocks noGrp="1"/>
          </p:cNvSpPr>
          <p:nvPr>
            <p:ph type="sldNum" sz="quarter" idx="12"/>
          </p:nvPr>
        </p:nvSpPr>
        <p:spPr/>
        <p:txBody>
          <a:bodyPr/>
          <a:lstStyle/>
          <a:p>
            <a:fld id="{86CB4B4D-7CA3-9044-876B-883B54F8677D}"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Qu’est-ce que les personnes suivantes ont en commun?</a:t>
            </a:r>
            <a:endParaRPr lang="en-US" sz="3600">
              <a:latin typeface="Calibri Light"/>
            </a:endParaRPr>
          </a:p>
        </p:txBody>
      </p:sp>
      <p:sp>
        <p:nvSpPr>
          <p:cNvPr id="5" name="Content Placeholder 4"/>
          <p:cNvSpPr>
            <a:spLocks noGrp="1"/>
          </p:cNvSpPr>
          <p:nvPr>
            <p:ph idx="1"/>
          </p:nvPr>
        </p:nvSpPr>
        <p:spPr/>
        <p:txBody>
          <a:bodyPr/>
          <a:lstStyle/>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Fiodor </a:t>
            </a:r>
            <a:r>
              <a:rPr lang="fr-FR" sz="2400" dirty="0" err="1">
                <a:solidFill>
                  <a:srgbClr val="333333"/>
                </a:solidFill>
                <a:latin typeface="Calibri Light"/>
              </a:rPr>
              <a:t>Dostoïevsky</a:t>
            </a:r>
            <a:r>
              <a:rPr lang="fr-FR" sz="2400" dirty="0">
                <a:solidFill>
                  <a:srgbClr val="333333"/>
                </a:solidFill>
                <a:latin typeface="Calibri Light"/>
              </a:rPr>
              <a:t> (1821-1881)</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Ernest Hemingway (1899-1961)</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Friedrich Hölderlin (1770-1843)</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Charles Dickens (1812-1870)</a:t>
            </a:r>
          </a:p>
          <a:p>
            <a:pPr>
              <a:lnSpc>
                <a:spcPct val="100000"/>
              </a:lnSpc>
              <a:spcBef>
                <a:spcPts val="1200"/>
              </a:spcBef>
            </a:pPr>
            <a:r>
              <a:rPr lang="fr-FR" sz="2400" dirty="0">
                <a:latin typeface="Calibri Light"/>
              </a:rPr>
              <a:t>Hommes, décédés, et par-dessus</a:t>
            </a:r>
          </a:p>
          <a:p>
            <a:pPr>
              <a:lnSpc>
                <a:spcPct val="100000"/>
              </a:lnSpc>
              <a:spcBef>
                <a:spcPts val="1200"/>
              </a:spcBef>
            </a:pPr>
            <a:r>
              <a:rPr lang="fr-FR" sz="2400" dirty="0">
                <a:latin typeface="Calibri Light"/>
              </a:rPr>
              <a:t>tout…</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4" name="Slide Number Placeholder 3"/>
          <p:cNvSpPr>
            <a:spLocks noGrp="1"/>
          </p:cNvSpPr>
          <p:nvPr>
            <p:ph type="sldNum" sz="quarter" idx="12"/>
          </p:nvPr>
        </p:nvSpPr>
        <p:spPr/>
        <p:txBody>
          <a:bodyPr/>
          <a:lstStyle/>
          <a:p>
            <a:fld id="{86CB4B4D-7CA3-9044-876B-883B54F8677D}" type="slidenum">
              <a:rPr lang="en-US" smtClean="0"/>
              <a:pPr/>
              <a:t>5</a:t>
            </a:fld>
            <a:endParaRPr lang="en-US"/>
          </a:p>
        </p:txBody>
      </p:sp>
    </p:spTree>
    <p:extLst>
      <p:ext uri="{BB962C8B-B14F-4D97-AF65-F5344CB8AC3E}">
        <p14:creationId xmlns:p14="http://schemas.microsoft.com/office/powerpoint/2010/main" val="3758701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Qu’est-ce que les personnes suivantes ont en commun?</a:t>
            </a:r>
            <a:endParaRPr lang="en-US" sz="3600">
              <a:latin typeface="Calibri Light"/>
            </a:endParaRPr>
          </a:p>
        </p:txBody>
      </p:sp>
      <p:sp>
        <p:nvSpPr>
          <p:cNvPr id="5" name="Content Placeholder 4"/>
          <p:cNvSpPr>
            <a:spLocks noGrp="1"/>
          </p:cNvSpPr>
          <p:nvPr>
            <p:ph idx="1"/>
          </p:nvPr>
        </p:nvSpPr>
        <p:spPr/>
        <p:txBody>
          <a:bodyPr/>
          <a:lstStyle/>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Fiodor </a:t>
            </a:r>
            <a:r>
              <a:rPr lang="fr-FR" sz="2400" dirty="0" err="1">
                <a:solidFill>
                  <a:srgbClr val="333333"/>
                </a:solidFill>
                <a:latin typeface="Calibri Light"/>
              </a:rPr>
              <a:t>Dostoïevsky</a:t>
            </a:r>
            <a:r>
              <a:rPr lang="fr-FR" sz="2400" dirty="0">
                <a:solidFill>
                  <a:srgbClr val="333333"/>
                </a:solidFill>
                <a:latin typeface="Calibri Light"/>
              </a:rPr>
              <a:t> (1821-1881)</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Ernest Hemingway (1899-1961)</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Friedrich Hölderlin (1770-1843)</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Charles Dickens (1812-1870)</a:t>
            </a:r>
          </a:p>
          <a:p>
            <a:pPr>
              <a:lnSpc>
                <a:spcPct val="100000"/>
              </a:lnSpc>
              <a:spcBef>
                <a:spcPts val="1200"/>
              </a:spcBef>
            </a:pPr>
            <a:r>
              <a:rPr lang="fr-FR" sz="2400" dirty="0">
                <a:latin typeface="Calibri Light"/>
              </a:rPr>
              <a:t>Hommes, décédés, et par-dessus</a:t>
            </a:r>
          </a:p>
          <a:p>
            <a:pPr>
              <a:lnSpc>
                <a:spcPct val="100000"/>
              </a:lnSpc>
              <a:spcBef>
                <a:spcPts val="1200"/>
              </a:spcBef>
            </a:pPr>
            <a:r>
              <a:rPr lang="fr-FR" sz="2400" dirty="0">
                <a:latin typeface="Calibri Light"/>
              </a:rPr>
              <a:t>tout… écrivains célèbres.</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4" name="Slide Number Placeholder 3"/>
          <p:cNvSpPr>
            <a:spLocks noGrp="1"/>
          </p:cNvSpPr>
          <p:nvPr>
            <p:ph type="sldNum" sz="quarter" idx="12"/>
          </p:nvPr>
        </p:nvSpPr>
        <p:spPr/>
        <p:txBody>
          <a:bodyPr/>
          <a:lstStyle/>
          <a:p>
            <a:fld id="{86CB4B4D-7CA3-9044-876B-883B54F8677D}" type="slidenum">
              <a:rPr lang="en-US" smtClean="0"/>
              <a:pPr/>
              <a:t>6</a:t>
            </a:fld>
            <a:endParaRPr lang="en-US"/>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459939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Qu’est-ce que les personnes suivantes ont en commun?</a:t>
            </a:r>
            <a:endParaRPr lang="en-US" sz="3600">
              <a:latin typeface="Calibri Light"/>
            </a:endParaRPr>
          </a:p>
        </p:txBody>
      </p:sp>
      <p:sp>
        <p:nvSpPr>
          <p:cNvPr id="5" name="Content Placeholder 4"/>
          <p:cNvSpPr>
            <a:spLocks noGrp="1"/>
          </p:cNvSpPr>
          <p:nvPr>
            <p:ph idx="1"/>
          </p:nvPr>
        </p:nvSpPr>
        <p:spPr/>
        <p:txBody>
          <a:bodyPr/>
          <a:lstStyle/>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Fiodor </a:t>
            </a:r>
            <a:r>
              <a:rPr lang="fr-FR" sz="2400" dirty="0" err="1">
                <a:solidFill>
                  <a:srgbClr val="333333"/>
                </a:solidFill>
                <a:latin typeface="Calibri Light"/>
              </a:rPr>
              <a:t>Dostoïevsky</a:t>
            </a:r>
            <a:r>
              <a:rPr lang="fr-FR" sz="2400" dirty="0">
                <a:solidFill>
                  <a:srgbClr val="333333"/>
                </a:solidFill>
                <a:latin typeface="Calibri Light"/>
              </a:rPr>
              <a:t> (1821-1881)</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Ernest Hemingway (1899-1961)</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Friedrich Hölderlin (1770-1843)</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Charles Dickens (1812-1870)</a:t>
            </a:r>
          </a:p>
          <a:p>
            <a:pPr>
              <a:lnSpc>
                <a:spcPct val="100000"/>
              </a:lnSpc>
              <a:spcBef>
                <a:spcPts val="1200"/>
              </a:spcBef>
            </a:pPr>
            <a:r>
              <a:rPr lang="fr-FR" sz="2400" dirty="0">
                <a:latin typeface="Calibri Light"/>
              </a:rPr>
              <a:t>Hommes, décédés, et par-dessus</a:t>
            </a:r>
          </a:p>
          <a:p>
            <a:pPr>
              <a:lnSpc>
                <a:spcPct val="100000"/>
              </a:lnSpc>
              <a:spcBef>
                <a:spcPts val="1200"/>
              </a:spcBef>
            </a:pPr>
            <a:r>
              <a:rPr lang="fr-FR" sz="2400" dirty="0">
                <a:latin typeface="Calibri Light"/>
              </a:rPr>
              <a:t>tout… écrivains célèbres.</a:t>
            </a:r>
          </a:p>
          <a:p>
            <a:pPr>
              <a:lnSpc>
                <a:spcPct val="100000"/>
              </a:lnSpc>
              <a:spcBef>
                <a:spcPts val="1200"/>
              </a:spcBef>
            </a:pPr>
            <a:r>
              <a:rPr lang="fr-FR" sz="2400" dirty="0">
                <a:latin typeface="Calibri Light"/>
              </a:rPr>
              <a:t>Quoi d’autre?</a:t>
            </a:r>
          </a:p>
        </p:txBody>
      </p:sp>
      <p:sp>
        <p:nvSpPr>
          <p:cNvPr id="3" name="Footer Placeholder 2"/>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4" name="Slide Number Placeholder 3"/>
          <p:cNvSpPr>
            <a:spLocks noGrp="1"/>
          </p:cNvSpPr>
          <p:nvPr>
            <p:ph type="sldNum" sz="quarter" idx="12"/>
          </p:nvPr>
        </p:nvSpPr>
        <p:spPr/>
        <p:txBody>
          <a:bodyPr/>
          <a:lstStyle/>
          <a:p>
            <a:fld id="{86CB4B4D-7CA3-9044-876B-883B54F8677D}" type="slidenum">
              <a:rPr lang="en-US" smtClean="0"/>
              <a:pPr/>
              <a:t>7</a:t>
            </a:fld>
            <a:endParaRPr lang="en-US"/>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060344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Qu’est-ce que les personnes suivantes ont en commun?</a:t>
            </a:r>
            <a:endParaRPr lang="en-US" sz="3600">
              <a:latin typeface="Calibri Light"/>
            </a:endParaRPr>
          </a:p>
        </p:txBody>
      </p:sp>
      <p:sp>
        <p:nvSpPr>
          <p:cNvPr id="5" name="Content Placeholder 4"/>
          <p:cNvSpPr>
            <a:spLocks noGrp="1"/>
          </p:cNvSpPr>
          <p:nvPr>
            <p:ph idx="1"/>
          </p:nvPr>
        </p:nvSpPr>
        <p:spPr/>
        <p:txBody>
          <a:bodyPr/>
          <a:lstStyle/>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Fiodor </a:t>
            </a:r>
            <a:r>
              <a:rPr lang="fr-FR" sz="2400" dirty="0" err="1">
                <a:solidFill>
                  <a:srgbClr val="333333"/>
                </a:solidFill>
                <a:latin typeface="Calibri Light"/>
              </a:rPr>
              <a:t>Dostoïevsky</a:t>
            </a:r>
            <a:r>
              <a:rPr lang="fr-FR" sz="2400" dirty="0">
                <a:solidFill>
                  <a:srgbClr val="333333"/>
                </a:solidFill>
                <a:latin typeface="Calibri Light"/>
              </a:rPr>
              <a:t> (1821-1881)</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Ernest Hemingway (1899-1961)</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Friedrich Hölderlin (1770-1843)</a:t>
            </a:r>
          </a:p>
          <a:p>
            <a:pPr marL="342900" indent="-342900">
              <a:lnSpc>
                <a:spcPct val="100000"/>
              </a:lnSpc>
              <a:spcBef>
                <a:spcPts val="1200"/>
              </a:spcBef>
              <a:buClr>
                <a:srgbClr val="333333"/>
              </a:buClr>
              <a:buFont typeface="WingDings"/>
              <a:buChar char=""/>
            </a:pPr>
            <a:r>
              <a:rPr lang="fr-FR" sz="2400" dirty="0">
                <a:solidFill>
                  <a:srgbClr val="333333"/>
                </a:solidFill>
                <a:latin typeface="Calibri Light"/>
              </a:rPr>
              <a:t>Charles Dickens (1812-1870)</a:t>
            </a:r>
          </a:p>
          <a:p>
            <a:pPr>
              <a:lnSpc>
                <a:spcPct val="100000"/>
              </a:lnSpc>
              <a:spcBef>
                <a:spcPts val="1200"/>
              </a:spcBef>
            </a:pPr>
            <a:r>
              <a:rPr lang="fr-FR" sz="2400" dirty="0">
                <a:latin typeface="Calibri Light"/>
              </a:rPr>
              <a:t>Hommes, décédés, et par-dessus</a:t>
            </a:r>
          </a:p>
          <a:p>
            <a:pPr>
              <a:lnSpc>
                <a:spcPct val="100000"/>
              </a:lnSpc>
              <a:spcBef>
                <a:spcPts val="1200"/>
              </a:spcBef>
            </a:pPr>
            <a:r>
              <a:rPr lang="fr-FR" sz="2400" dirty="0">
                <a:latin typeface="Calibri Light"/>
              </a:rPr>
              <a:t>tout… écrivains célèbres.</a:t>
            </a:r>
          </a:p>
          <a:p>
            <a:pPr>
              <a:lnSpc>
                <a:spcPct val="100000"/>
              </a:lnSpc>
              <a:spcBef>
                <a:spcPts val="1200"/>
              </a:spcBef>
            </a:pPr>
            <a:r>
              <a:rPr lang="fr-FR" sz="2400" dirty="0">
                <a:latin typeface="Calibri Light"/>
              </a:rPr>
              <a:t>Quoi d’autre?</a:t>
            </a:r>
          </a:p>
          <a:p>
            <a:pPr>
              <a:lnSpc>
                <a:spcPct val="100000"/>
              </a:lnSpc>
              <a:spcBef>
                <a:spcPts val="1200"/>
              </a:spcBef>
            </a:pPr>
            <a:r>
              <a:rPr lang="fr-FR" sz="2400" dirty="0">
                <a:latin typeface="Calibri Light"/>
              </a:rPr>
              <a:t>Tous ces écrivains ont reçu un diagnostic de</a:t>
            </a:r>
            <a:br>
              <a:rPr lang="fr-FR" sz="2400" dirty="0">
                <a:latin typeface="Calibri Light"/>
              </a:rPr>
            </a:br>
            <a:r>
              <a:rPr lang="fr-FR" sz="2400" dirty="0">
                <a:latin typeface="Calibri Light"/>
              </a:rPr>
              <a:t>trouble psychique, deux avaient des symptômes psychotiques.</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4" name="Slide Number Placeholder 3"/>
          <p:cNvSpPr>
            <a:spLocks noGrp="1"/>
          </p:cNvSpPr>
          <p:nvPr>
            <p:ph type="sldNum" sz="quarter" idx="12"/>
          </p:nvPr>
        </p:nvSpPr>
        <p:spPr/>
        <p:txBody>
          <a:bodyPr/>
          <a:lstStyle/>
          <a:p>
            <a:fld id="{86CB4B4D-7CA3-9044-876B-883B54F8677D}" type="slidenum">
              <a:rPr lang="en-US" smtClean="0"/>
              <a:pPr/>
              <a:t>8</a:t>
            </a:fld>
            <a:endParaRPr lang="en-US"/>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711351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Shape 89"/>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Célèbre = Sain?</a:t>
            </a:r>
            <a:endParaRPr sz="360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9</a:t>
            </a:fld>
            <a:endParaRPr lang="en-US"/>
          </a:p>
        </p:txBody>
      </p:sp>
      <p:graphicFrame>
        <p:nvGraphicFramePr>
          <p:cNvPr id="6" name="Group 41"/>
          <p:cNvGraphicFramePr>
            <a:graphicFrameLocks/>
          </p:cNvGraphicFramePr>
          <p:nvPr>
            <p:extLst>
              <p:ext uri="{D42A27DB-BD31-4B8C-83A1-F6EECF244321}">
                <p14:modId xmlns:p14="http://schemas.microsoft.com/office/powerpoint/2010/main" val="1660148820"/>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Fiodor</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Dostoïevsky</a:t>
                      </a:r>
                    </a:p>
                    <a:p>
                      <a:pPr marL="342900" indent="-342900">
                        <a:buFont typeface="Arial" pitchFamily="34" charset="0"/>
                        <a:buNone/>
                      </a:pPr>
                      <a:r>
                        <a:rPr lang="de-DE" sz="1800" b="0" dirty="0">
                          <a:solidFill>
                            <a:srgbClr val="333333"/>
                          </a:solidFill>
                          <a:latin typeface="Calibri Light"/>
                          <a:ea typeface="Verdana" pitchFamily="34" charset="0"/>
                          <a:cs typeface="Verdana" pitchFamily="34" charset="0"/>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fr-FR" sz="1800" b="0" baseline="0">
                          <a:solidFill>
                            <a:srgbClr val="333333"/>
                          </a:solidFill>
                          <a:latin typeface="Calibri Light"/>
                          <a:ea typeface="Verdana" pitchFamily="34" charset="0"/>
                          <a:cs typeface="Verdana" pitchFamily="34" charset="0"/>
                        </a:rPr>
                        <a:t>Fiodor Dostoïevsky est l’un des plus importants écrivains russes. Il est considéré comme le plus remarquable psychologue de la littérature mondiale. Dostoïevsky souffrait d’épilepsie et a été dépendant aux jeux d’argent. À la fin de sa vie, Dostoïevsky fut à l’abri du besoin et reconnu pour l’œuvre de sa vie.</a:t>
                      </a:r>
                      <a:endParaRPr lang="es-ES" sz="1800" b="0" baseline="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Ernest</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Hemingway</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(1899-1961)</a:t>
                      </a:r>
                      <a:endParaRPr lang="de-DE" sz="1800" b="0"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fr-FR" sz="1800">
                          <a:solidFill>
                            <a:srgbClr val="333333"/>
                          </a:solidFill>
                          <a:latin typeface="Calibri Light"/>
                          <a:ea typeface="Verdana" pitchFamily="34" charset="0"/>
                          <a:cs typeface="Verdana" pitchFamily="34" charset="0"/>
                        </a:rPr>
                        <a:t>Hemingway est vu comme un des plus grands auteurs américains du 20e siècle. En 1954, il reçut le Prix Nobel de littérature. Durant sa vie, il eut des périodes de dépression et d’alcoolisation sévère. On le suspectait aussi d’être atteint d’un trouble bipolaire.</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Friedrich</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Hölderlin</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(1770-1843)</a:t>
                      </a:r>
                      <a:endParaRPr lang="de-DE" sz="1800" b="0"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r-FR" sz="1800" b="0" i="0" u="none" strike="noStrike" cap="none" normalizeH="0" baseline="0" dirty="0">
                          <a:ln>
                            <a:noFill/>
                          </a:ln>
                          <a:solidFill>
                            <a:srgbClr val="333333"/>
                          </a:solidFill>
                          <a:effectLst/>
                          <a:latin typeface="Calibri Light"/>
                          <a:ea typeface="Verdana" pitchFamily="34" charset="0"/>
                          <a:cs typeface="Verdana" pitchFamily="34" charset="0"/>
                        </a:rPr>
                        <a:t>Hölderlin s’est façonné l’image exagérée </a:t>
                      </a:r>
                      <a:r>
                        <a:rPr kumimoji="0" lang="fr-FR" sz="1800" b="0" i="0" u="none" strike="noStrike" cap="none" normalizeH="0" baseline="0">
                          <a:ln>
                            <a:noFill/>
                          </a:ln>
                          <a:solidFill>
                            <a:srgbClr val="333333"/>
                          </a:solidFill>
                          <a:effectLst/>
                          <a:latin typeface="Calibri Light"/>
                          <a:ea typeface="Verdana" pitchFamily="34" charset="0"/>
                          <a:cs typeface="Verdana" pitchFamily="34" charset="0"/>
                        </a:rPr>
                        <a:t>d’un «génie fou». </a:t>
                      </a:r>
                      <a:r>
                        <a:rPr kumimoji="0" lang="fr-FR" sz="1800" b="0" i="0" u="none" strike="noStrike" cap="none" normalizeH="0" baseline="0" dirty="0">
                          <a:ln>
                            <a:noFill/>
                          </a:ln>
                          <a:solidFill>
                            <a:srgbClr val="333333"/>
                          </a:solidFill>
                          <a:effectLst/>
                          <a:latin typeface="Calibri Light"/>
                          <a:ea typeface="Verdana" pitchFamily="34" charset="0"/>
                          <a:cs typeface="Verdana" pitchFamily="34" charset="0"/>
                        </a:rPr>
                        <a:t>Il était un des plus importants poètes allemands du Romantisme, avec Goethe et Schiller. Aujourd’hui, Hölderlin recevrait sans doute un diagnostic de schizophrénie ou de psychose.</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a:solidFill>
                            <a:srgbClr val="333333"/>
                          </a:solidFill>
                          <a:latin typeface="Calibri Light"/>
                          <a:ea typeface="Verdana" pitchFamily="34" charset="0"/>
                          <a:cs typeface="Verdana" pitchFamily="34" charset="0"/>
                        </a:rPr>
                        <a:t>Charles Dickens</a:t>
                      </a:r>
                    </a:p>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a:solidFill>
                            <a:srgbClr val="333333"/>
                          </a:solidFill>
                          <a:latin typeface="Calibri Light"/>
                          <a:ea typeface="Verdana" pitchFamily="34" charset="0"/>
                          <a:cs typeface="Verdana" pitchFamily="34" charset="0"/>
                        </a:rPr>
                        <a:t>(1812-1870)</a:t>
                      </a:r>
                      <a:endParaRPr kumimoji="0" lang="en-US"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r-FR" sz="1800" b="0" i="0" u="none" strike="noStrike" cap="none" normalizeH="0" baseline="0" dirty="0">
                          <a:ln>
                            <a:noFill/>
                          </a:ln>
                          <a:solidFill>
                            <a:srgbClr val="333333"/>
                          </a:solidFill>
                          <a:effectLst/>
                          <a:latin typeface="Calibri Light"/>
                          <a:ea typeface="Verdana" pitchFamily="34" charset="0"/>
                          <a:cs typeface="Verdana" pitchFamily="34" charset="0"/>
                        </a:rPr>
                        <a:t>Dickens est un des écrivains anglais les plus lus. Ses œuvre les plus célèbres </a:t>
                      </a:r>
                      <a:r>
                        <a:rPr kumimoji="0" lang="fr-FR" sz="1800" b="0" i="0" u="none" strike="noStrike" cap="none" normalizeH="0" baseline="0">
                          <a:ln>
                            <a:noFill/>
                          </a:ln>
                          <a:solidFill>
                            <a:srgbClr val="333333"/>
                          </a:solidFill>
                          <a:effectLst/>
                          <a:latin typeface="Calibri Light"/>
                          <a:ea typeface="Verdana" pitchFamily="34" charset="0"/>
                          <a:cs typeface="Verdana" pitchFamily="34" charset="0"/>
                        </a:rPr>
                        <a:t>incluent «Oliver Twist» et «Un </a:t>
                      </a:r>
                      <a:r>
                        <a:rPr kumimoji="0" lang="fr-FR" sz="1800" b="0" i="0" u="none" strike="noStrike" cap="none" normalizeH="0" baseline="0" dirty="0">
                          <a:ln>
                            <a:noFill/>
                          </a:ln>
                          <a:solidFill>
                            <a:srgbClr val="333333"/>
                          </a:solidFill>
                          <a:effectLst/>
                          <a:latin typeface="Calibri Light"/>
                          <a:ea typeface="Verdana" pitchFamily="34" charset="0"/>
                          <a:cs typeface="Verdana" pitchFamily="34" charset="0"/>
                        </a:rPr>
                        <a:t>chant </a:t>
                      </a:r>
                      <a:r>
                        <a:rPr kumimoji="0" lang="fr-FR" sz="1800" b="0" i="0" u="none" strike="noStrike" cap="none" normalizeH="0" baseline="0">
                          <a:ln>
                            <a:noFill/>
                          </a:ln>
                          <a:solidFill>
                            <a:srgbClr val="333333"/>
                          </a:solidFill>
                          <a:effectLst/>
                          <a:latin typeface="Calibri Light"/>
                          <a:ea typeface="Verdana" pitchFamily="34" charset="0"/>
                          <a:cs typeface="Verdana" pitchFamily="34" charset="0"/>
                        </a:rPr>
                        <a:t>de Noël». </a:t>
                      </a:r>
                      <a:r>
                        <a:rPr kumimoji="0" lang="fr-FR" sz="1800" b="0" i="0" u="none" strike="noStrike" cap="none" normalizeH="0" baseline="0" dirty="0">
                          <a:ln>
                            <a:noFill/>
                          </a:ln>
                          <a:solidFill>
                            <a:srgbClr val="333333"/>
                          </a:solidFill>
                          <a:effectLst/>
                          <a:latin typeface="Calibri Light"/>
                          <a:ea typeface="Verdana" pitchFamily="34" charset="0"/>
                          <a:cs typeface="Verdana" pitchFamily="34" charset="0"/>
                        </a:rPr>
                        <a:t>Il vivait des épisodes maniaques et dépressifs. Aujourd’hui, il recevrait probablement un diagnostic de trouble bipolaire.</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Quelles œuvres ont été peintes par des personnes avec des symptômes de psychose?</a:t>
            </a:r>
            <a:endParaRPr sz="36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10</a:t>
            </a:fld>
            <a:endParaRPr lang="en-US"/>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12"/>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Quelles œuvres ont été vendues les plus chères aux enchères?</a:t>
            </a:r>
            <a:endParaRPr sz="36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11</a:t>
            </a:fld>
            <a:endParaRPr lang="en-US"/>
          </a:p>
        </p:txBody>
      </p:sp>
      <p:pic>
        <p:nvPicPr>
          <p:cNvPr id="14"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5"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6"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7"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8"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9"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0"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112" name="Shape 112"/>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Quelles œuvres ont été vendues les plus chères aux enchères?</a:t>
            </a:r>
            <a:endParaRPr sz="36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12</a:t>
            </a:fld>
            <a:endParaRPr lang="en-US"/>
          </a:p>
        </p:txBody>
      </p:sp>
      <p:sp>
        <p:nvSpPr>
          <p:cNvPr id="21" name="Caption_16"/>
          <p:cNvSpPr txBox="1"/>
          <p:nvPr/>
        </p:nvSpPr>
        <p:spPr>
          <a:xfrm>
            <a:off x="6276850" y="5689928"/>
            <a:ext cx="2255381" cy="369332"/>
          </a:xfrm>
          <a:prstGeom prst="rect">
            <a:avLst/>
          </a:prstGeom>
          <a:noFill/>
        </p:spPr>
        <p:txBody>
          <a:bodyPr wrap="square" rtlCol="0">
            <a:spAutoFit/>
          </a:bodyPr>
          <a:lstStyle/>
          <a:p>
            <a:pPr algn="ctr"/>
            <a:r>
              <a:rPr lang="de-DE" sz="1800" dirty="0">
                <a:solidFill>
                  <a:srgbClr val="004992"/>
                </a:solidFill>
                <a:latin typeface="Calibri Light"/>
              </a:rPr>
              <a:t>0 </a:t>
            </a:r>
            <a:r>
              <a:rPr lang="de-DE" sz="1800" dirty="0" err="1">
                <a:solidFill>
                  <a:srgbClr val="004992"/>
                </a:solidFill>
                <a:latin typeface="Calibri Light"/>
              </a:rPr>
              <a:t>euro</a:t>
            </a:r>
            <a:endParaRPr lang="de-DE" sz="1800" dirty="0">
              <a:solidFill>
                <a:srgbClr val="004992"/>
              </a:solidFill>
              <a:latin typeface="Calibri Light"/>
            </a:endParaRPr>
          </a:p>
        </p:txBody>
      </p:sp>
      <p:sp>
        <p:nvSpPr>
          <p:cNvPr id="22" name="Caption_17"/>
          <p:cNvSpPr txBox="1"/>
          <p:nvPr/>
        </p:nvSpPr>
        <p:spPr>
          <a:xfrm>
            <a:off x="8858875" y="4286504"/>
            <a:ext cx="2926080" cy="369332"/>
          </a:xfrm>
          <a:prstGeom prst="rect">
            <a:avLst/>
          </a:prstGeom>
          <a:noFill/>
        </p:spPr>
        <p:txBody>
          <a:bodyPr wrap="square" rtlCol="0">
            <a:spAutoFit/>
          </a:bodyPr>
          <a:lstStyle/>
          <a:p>
            <a:pPr algn="ctr"/>
            <a:r>
              <a:rPr lang="de-DE" sz="1800" dirty="0">
                <a:solidFill>
                  <a:srgbClr val="004992"/>
                </a:solidFill>
                <a:latin typeface="Calibri Light"/>
              </a:rPr>
              <a:t>Environ 10’000 </a:t>
            </a:r>
            <a:r>
              <a:rPr lang="de-DE" sz="1800" dirty="0" err="1">
                <a:solidFill>
                  <a:srgbClr val="004992"/>
                </a:solidFill>
                <a:latin typeface="Calibri Light"/>
              </a:rPr>
              <a:t>euros</a:t>
            </a:r>
            <a:endParaRPr lang="de-DE" sz="1800" dirty="0">
              <a:solidFill>
                <a:srgbClr val="004992"/>
              </a:solidFill>
              <a:latin typeface="Calibri Light"/>
            </a:endParaRPr>
          </a:p>
        </p:txBody>
      </p:sp>
      <p:sp>
        <p:nvSpPr>
          <p:cNvPr id="23" name="Caption_15"/>
          <p:cNvSpPr txBox="1"/>
          <p:nvPr/>
        </p:nvSpPr>
        <p:spPr>
          <a:xfrm>
            <a:off x="3389885" y="5685824"/>
            <a:ext cx="2560320" cy="369332"/>
          </a:xfrm>
          <a:prstGeom prst="rect">
            <a:avLst/>
          </a:prstGeom>
          <a:noFill/>
        </p:spPr>
        <p:txBody>
          <a:bodyPr wrap="square" rtlCol="0">
            <a:spAutoFit/>
          </a:bodyPr>
          <a:lstStyle/>
          <a:p>
            <a:pPr algn="ctr"/>
            <a:r>
              <a:rPr lang="de-DE" sz="1800" dirty="0">
                <a:solidFill>
                  <a:srgbClr val="004992"/>
                </a:solidFill>
                <a:latin typeface="Calibri Light"/>
              </a:rPr>
              <a:t>25 </a:t>
            </a:r>
            <a:r>
              <a:rPr lang="de-DE" sz="1800" dirty="0" err="1">
                <a:solidFill>
                  <a:srgbClr val="004992"/>
                </a:solidFill>
                <a:latin typeface="Calibri Light"/>
              </a:rPr>
              <a:t>millions</a:t>
            </a:r>
            <a:r>
              <a:rPr lang="de-DE" sz="1800" dirty="0">
                <a:solidFill>
                  <a:srgbClr val="004992"/>
                </a:solidFill>
                <a:latin typeface="Calibri Light"/>
              </a:rPr>
              <a:t> </a:t>
            </a:r>
            <a:r>
              <a:rPr lang="de-DE" sz="1800" dirty="0" err="1">
                <a:solidFill>
                  <a:srgbClr val="004992"/>
                </a:solidFill>
                <a:latin typeface="Calibri Light"/>
              </a:rPr>
              <a:t>d’euros</a:t>
            </a:r>
            <a:endParaRPr lang="de-DE" sz="1800" dirty="0">
              <a:solidFill>
                <a:srgbClr val="004992"/>
              </a:solidFill>
              <a:latin typeface="Calibri Light"/>
            </a:endParaRPr>
          </a:p>
        </p:txBody>
      </p:sp>
      <p:sp>
        <p:nvSpPr>
          <p:cNvPr id="24" name="Caption_14"/>
          <p:cNvSpPr txBox="1"/>
          <p:nvPr/>
        </p:nvSpPr>
        <p:spPr>
          <a:xfrm>
            <a:off x="502919" y="5698536"/>
            <a:ext cx="2560320" cy="646331"/>
          </a:xfrm>
          <a:prstGeom prst="rect">
            <a:avLst/>
          </a:prstGeom>
          <a:noFill/>
        </p:spPr>
        <p:txBody>
          <a:bodyPr wrap="square" rtlCol="0">
            <a:spAutoFit/>
          </a:bodyPr>
          <a:lstStyle/>
          <a:p>
            <a:pPr algn="ctr"/>
            <a:r>
              <a:rPr lang="fr-FR" sz="1800" dirty="0">
                <a:solidFill>
                  <a:srgbClr val="004992"/>
                </a:solidFill>
                <a:latin typeface="Calibri Light"/>
              </a:rPr>
              <a:t>près de 100 millions d’euros</a:t>
            </a:r>
            <a:endParaRPr lang="de-DE" sz="1800" dirty="0">
              <a:solidFill>
                <a:srgbClr val="004992"/>
              </a:solidFill>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Edvard Munch</a:t>
            </a:r>
            <a:endParaRPr sz="3600">
              <a:latin typeface="Calibri Light"/>
            </a:endParaRPr>
          </a:p>
        </p:txBody>
      </p:sp>
      <p:sp>
        <p:nvSpPr>
          <p:cNvPr id="115" name="Shape 115"/>
          <p:cNvSpPr>
            <a:spLocks noGrp="1"/>
          </p:cNvSpPr>
          <p:nvPr>
            <p:ph idx="1"/>
          </p:nvPr>
        </p:nvSpPr>
        <p:spPr>
          <a:xfrm>
            <a:off x="408955" y="2204864"/>
            <a:ext cx="6858000" cy="4248000"/>
          </a:xfrm>
          <a:prstGeom prst="rect">
            <a:avLst/>
          </a:prstGeom>
        </p:spPr>
        <p:txBody>
          <a:bodyPr lIns="0" tIns="0" rIns="0" bIns="0">
            <a:noAutofit/>
          </a:bodyPr>
          <a:lstStyle/>
          <a:p>
            <a:pPr marL="342900" lvl="0" indent="-342900">
              <a:buClr>
                <a:srgbClr val="333333"/>
              </a:buClr>
              <a:buFont typeface="WingDings"/>
              <a:buChar char=""/>
              <a:tabLst>
                <a:tab pos="76200" algn="l"/>
              </a:tabLst>
              <a:defRPr sz="1800"/>
            </a:pPr>
            <a:r>
              <a:rPr sz="2000" dirty="0">
                <a:solidFill>
                  <a:srgbClr val="333333"/>
                </a:solidFill>
                <a:latin typeface="Calibri Light"/>
                <a:ea typeface="Verdana"/>
                <a:cs typeface="Verdana"/>
                <a:sym typeface="Verdana"/>
              </a:rPr>
              <a:t>Un </a:t>
            </a:r>
            <a:r>
              <a:rPr sz="2000" dirty="0" err="1">
                <a:solidFill>
                  <a:srgbClr val="333333"/>
                </a:solidFill>
                <a:latin typeface="Calibri Light"/>
                <a:ea typeface="Verdana"/>
                <a:cs typeface="Verdana"/>
                <a:sym typeface="Verdana"/>
              </a:rPr>
              <a:t>acheteur</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anonyme</a:t>
            </a:r>
            <a:r>
              <a:rPr sz="2000" dirty="0">
                <a:solidFill>
                  <a:srgbClr val="333333"/>
                </a:solidFill>
                <a:latin typeface="Calibri Light"/>
                <a:ea typeface="Verdana"/>
                <a:cs typeface="Verdana"/>
                <a:sym typeface="Verdana"/>
              </a:rPr>
              <a:t> a </a:t>
            </a:r>
            <a:r>
              <a:rPr sz="2000" dirty="0" err="1">
                <a:solidFill>
                  <a:srgbClr val="333333"/>
                </a:solidFill>
                <a:latin typeface="Calibri Light"/>
                <a:ea typeface="Verdana"/>
                <a:cs typeface="Verdana"/>
                <a:sym typeface="Verdana"/>
              </a:rPr>
              <a:t>accepté</a:t>
            </a:r>
            <a:r>
              <a:rPr sz="2000" dirty="0">
                <a:solidFill>
                  <a:srgbClr val="333333"/>
                </a:solidFill>
                <a:latin typeface="Calibri Light"/>
                <a:ea typeface="Verdana"/>
                <a:cs typeface="Verdana"/>
                <a:sym typeface="Verdana"/>
              </a:rPr>
              <a:t> de payer environ 100 millions </a:t>
            </a:r>
            <a:r>
              <a:rPr sz="2000" dirty="0" err="1">
                <a:solidFill>
                  <a:srgbClr val="333333"/>
                </a:solidFill>
                <a:latin typeface="Calibri Light"/>
                <a:ea typeface="Verdana"/>
                <a:cs typeface="Verdana"/>
                <a:sym typeface="Verdana"/>
              </a:rPr>
              <a:t>d’euros</a:t>
            </a:r>
            <a:r>
              <a:rPr sz="2000" dirty="0">
                <a:solidFill>
                  <a:srgbClr val="333333"/>
                </a:solidFill>
                <a:latin typeface="Calibri Light"/>
                <a:ea typeface="Verdana"/>
                <a:cs typeface="Verdana"/>
                <a:sym typeface="Verdana"/>
              </a:rPr>
              <a:t> pour la </a:t>
            </a:r>
            <a:r>
              <a:rPr sz="2000" err="1">
                <a:solidFill>
                  <a:srgbClr val="333333"/>
                </a:solidFill>
                <a:latin typeface="Calibri Light"/>
                <a:ea typeface="Verdana"/>
                <a:cs typeface="Verdana"/>
                <a:sym typeface="Verdana"/>
              </a:rPr>
              <a:t>peinture</a:t>
            </a:r>
            <a:r>
              <a:rPr sz="2000">
                <a:solidFill>
                  <a:srgbClr val="333333"/>
                </a:solidFill>
                <a:latin typeface="Calibri Light"/>
                <a:ea typeface="Verdana"/>
                <a:cs typeface="Verdana"/>
                <a:sym typeface="Verdana"/>
              </a:rPr>
              <a:t> </a:t>
            </a:r>
            <a:r>
              <a:rPr lang="fr-CH" sz="2000">
                <a:solidFill>
                  <a:srgbClr val="333333"/>
                </a:solidFill>
                <a:latin typeface="Calibri Light"/>
                <a:ea typeface="Verdana"/>
                <a:cs typeface="Verdana"/>
                <a:sym typeface="Verdana"/>
              </a:rPr>
              <a:t>«</a:t>
            </a:r>
            <a:r>
              <a:rPr sz="2000">
                <a:solidFill>
                  <a:srgbClr val="333333"/>
                </a:solidFill>
                <a:latin typeface="Calibri Light"/>
                <a:ea typeface="Verdana"/>
                <a:cs typeface="Verdana"/>
                <a:sym typeface="Verdana"/>
              </a:rPr>
              <a:t>Le Cri</a:t>
            </a:r>
            <a:r>
              <a:rPr lang="fr-CH" sz="2000">
                <a:solidFill>
                  <a:srgbClr val="333333"/>
                </a:solidFill>
                <a:latin typeface="Calibri Light"/>
                <a:ea typeface="Verdana"/>
                <a:cs typeface="Verdana"/>
                <a:sym typeface="Verdana"/>
              </a:rPr>
              <a:t>»</a:t>
            </a:r>
            <a:r>
              <a:rPr sz="200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Cela</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en</a:t>
            </a:r>
            <a:r>
              <a:rPr sz="2000" dirty="0">
                <a:solidFill>
                  <a:srgbClr val="333333"/>
                </a:solidFill>
                <a:latin typeface="Calibri Light"/>
                <a:ea typeface="Verdana"/>
                <a:cs typeface="Verdana"/>
                <a:sym typeface="Verdana"/>
              </a:rPr>
              <a:t> fait </a:t>
            </a:r>
            <a:r>
              <a:rPr lang="fr-CH" sz="2000" dirty="0">
                <a:solidFill>
                  <a:srgbClr val="333333"/>
                </a:solidFill>
                <a:latin typeface="Calibri Light"/>
                <a:ea typeface="Verdana"/>
                <a:cs typeface="Verdana"/>
                <a:sym typeface="Verdana"/>
              </a:rPr>
              <a:t>l’</a:t>
            </a:r>
            <a:r>
              <a:rPr sz="2000" dirty="0" err="1">
                <a:solidFill>
                  <a:srgbClr val="333333"/>
                </a:solidFill>
                <a:latin typeface="Calibri Light"/>
                <a:ea typeface="Verdana"/>
                <a:cs typeface="Verdana"/>
                <a:sym typeface="Verdana"/>
              </a:rPr>
              <a:t>une</a:t>
            </a:r>
            <a:r>
              <a:rPr sz="2000" dirty="0">
                <a:solidFill>
                  <a:srgbClr val="333333"/>
                </a:solidFill>
                <a:latin typeface="Calibri Light"/>
                <a:ea typeface="Verdana"/>
                <a:cs typeface="Verdana"/>
                <a:sym typeface="Verdana"/>
              </a:rPr>
              <a:t> des toiles les plus </a:t>
            </a:r>
            <a:r>
              <a:rPr sz="2000" dirty="0" err="1">
                <a:solidFill>
                  <a:srgbClr val="333333"/>
                </a:solidFill>
                <a:latin typeface="Calibri Light"/>
                <a:ea typeface="Verdana"/>
                <a:cs typeface="Verdana"/>
                <a:sym typeface="Verdana"/>
              </a:rPr>
              <a:t>chères</a:t>
            </a:r>
            <a:r>
              <a:rPr sz="2000" dirty="0">
                <a:solidFill>
                  <a:srgbClr val="333333"/>
                </a:solidFill>
                <a:latin typeface="Calibri Light"/>
                <a:ea typeface="Verdana"/>
                <a:cs typeface="Verdana"/>
                <a:sym typeface="Verdana"/>
              </a:rPr>
              <a:t> du monde.</a:t>
            </a:r>
          </a:p>
          <a:p>
            <a:pPr marL="342900" lvl="0" indent="-342900">
              <a:buClr>
                <a:srgbClr val="333333"/>
              </a:buClr>
              <a:buFont typeface="WingDings"/>
              <a:buChar char=""/>
              <a:tabLst>
                <a:tab pos="76200" algn="l"/>
              </a:tabLst>
              <a:defRPr sz="1800"/>
            </a:pPr>
            <a:r>
              <a:rPr sz="2000" dirty="0">
                <a:solidFill>
                  <a:srgbClr val="333333"/>
                </a:solidFill>
                <a:latin typeface="Calibri Light"/>
                <a:ea typeface="Verdana"/>
                <a:cs typeface="Verdana"/>
                <a:sym typeface="Verdana"/>
              </a:rPr>
              <a:t>Le </a:t>
            </a:r>
            <a:r>
              <a:rPr sz="2000" dirty="0" err="1">
                <a:solidFill>
                  <a:srgbClr val="333333"/>
                </a:solidFill>
                <a:latin typeface="Calibri Light"/>
                <a:ea typeface="Verdana"/>
                <a:cs typeface="Verdana"/>
                <a:sym typeface="Verdana"/>
              </a:rPr>
              <a:t>peintre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Edvard</a:t>
            </a:r>
            <a:r>
              <a:rPr sz="2000" dirty="0">
                <a:solidFill>
                  <a:srgbClr val="333333"/>
                </a:solidFill>
                <a:latin typeface="Calibri Light"/>
                <a:ea typeface="Verdana"/>
                <a:cs typeface="Verdana"/>
                <a:sym typeface="Verdana"/>
              </a:rPr>
              <a:t> Munch, </a:t>
            </a:r>
            <a:r>
              <a:rPr sz="2000" dirty="0" err="1">
                <a:solidFill>
                  <a:srgbClr val="333333"/>
                </a:solidFill>
                <a:latin typeface="Calibri Light"/>
                <a:ea typeface="Verdana"/>
                <a:cs typeface="Verdana"/>
                <a:sym typeface="Verdana"/>
              </a:rPr>
              <a:t>était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probablement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atteint</a:t>
            </a:r>
            <a:r>
              <a:rPr sz="2000" dirty="0">
                <a:solidFill>
                  <a:srgbClr val="333333"/>
                </a:solidFill>
                <a:latin typeface="Calibri Light"/>
                <a:ea typeface="Verdana"/>
                <a:cs typeface="Verdana"/>
                <a:sym typeface="Verdana"/>
              </a:rPr>
              <a:t> d’un trouble </a:t>
            </a:r>
            <a:r>
              <a:rPr sz="2000" dirty="0" err="1">
                <a:solidFill>
                  <a:srgbClr val="333333"/>
                </a:solidFill>
                <a:latin typeface="Calibri Light"/>
                <a:ea typeface="Verdana"/>
                <a:cs typeface="Verdana"/>
                <a:sym typeface="Verdana"/>
              </a:rPr>
              <a:t>bipolaire</a:t>
            </a:r>
            <a:r>
              <a:rPr sz="2000" dirty="0">
                <a:solidFill>
                  <a:srgbClr val="333333"/>
                </a:solidFill>
                <a:latin typeface="Calibri Light"/>
                <a:ea typeface="Verdana"/>
                <a:cs typeface="Verdana"/>
                <a:sym typeface="Verdana"/>
              </a:rPr>
              <a:t>:</a:t>
            </a:r>
          </a:p>
          <a:p>
            <a:pPr marL="558863" lvl="2" indent="-342900">
              <a:spcBef>
                <a:spcPts val="1999"/>
              </a:spcBef>
              <a:spcAft>
                <a:spcPts val="0"/>
              </a:spcAft>
              <a:buClr>
                <a:srgbClr val="333333"/>
              </a:buClr>
              <a:buFont typeface="WingDings"/>
              <a:buChar char=""/>
              <a:defRPr sz="1800"/>
            </a:pPr>
            <a:r>
              <a:rPr sz="2000" dirty="0">
                <a:solidFill>
                  <a:srgbClr val="333333"/>
                </a:solidFill>
                <a:latin typeface="Calibri Light"/>
                <a:ea typeface="Verdana"/>
                <a:cs typeface="Verdana"/>
                <a:sym typeface="Verdana"/>
              </a:rPr>
              <a:t>Il </a:t>
            </a:r>
            <a:r>
              <a:rPr sz="2000" dirty="0" err="1">
                <a:solidFill>
                  <a:srgbClr val="333333"/>
                </a:solidFill>
                <a:latin typeface="Calibri Light"/>
                <a:ea typeface="Verdana"/>
                <a:cs typeface="Verdana"/>
                <a:sym typeface="Verdana"/>
              </a:rPr>
              <a:t>avait</a:t>
            </a:r>
            <a:r>
              <a:rPr sz="2000" dirty="0">
                <a:solidFill>
                  <a:srgbClr val="333333"/>
                </a:solidFill>
                <a:latin typeface="Calibri Light"/>
                <a:ea typeface="Verdana"/>
                <a:cs typeface="Verdana"/>
                <a:sym typeface="Verdana"/>
              </a:rPr>
              <a:t> des </a:t>
            </a:r>
            <a:r>
              <a:rPr sz="2000" dirty="0" err="1">
                <a:solidFill>
                  <a:srgbClr val="333333"/>
                </a:solidFill>
                <a:latin typeface="Calibri Light"/>
                <a:ea typeface="Verdana"/>
                <a:cs typeface="Verdana"/>
                <a:sym typeface="Verdana"/>
              </a:rPr>
              <a:t>symptômes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maniaques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délirants</a:t>
            </a:r>
            <a:r>
              <a:rPr sz="2000" dirty="0">
                <a:solidFill>
                  <a:srgbClr val="333333"/>
                </a:solidFill>
                <a:latin typeface="Calibri Light"/>
                <a:ea typeface="Verdana"/>
                <a:cs typeface="Verdana"/>
                <a:sym typeface="Verdana"/>
              </a:rPr>
              <a:t> et </a:t>
            </a:r>
            <a:r>
              <a:rPr sz="2000" dirty="0" err="1">
                <a:solidFill>
                  <a:srgbClr val="333333"/>
                </a:solidFill>
                <a:latin typeface="Calibri Light"/>
                <a:ea typeface="Verdana"/>
                <a:cs typeface="Verdana"/>
                <a:sym typeface="Verdana"/>
              </a:rPr>
              <a:t>dépressifs</a:t>
            </a:r>
            <a:r>
              <a:rPr sz="2000" dirty="0">
                <a:solidFill>
                  <a:srgbClr val="333333"/>
                </a:solidFill>
                <a:latin typeface="Calibri Light"/>
                <a:ea typeface="Verdana"/>
                <a:cs typeface="Verdana"/>
                <a:sym typeface="Verdana"/>
              </a:rPr>
              <a:t>.</a:t>
            </a:r>
          </a:p>
          <a:p>
            <a:pPr marL="558863" lvl="2" indent="-342900">
              <a:spcBef>
                <a:spcPts val="1999"/>
              </a:spcBef>
              <a:spcAft>
                <a:spcPts val="0"/>
              </a:spcAft>
              <a:buClr>
                <a:srgbClr val="333333"/>
              </a:buClr>
              <a:buFont typeface="WingDings"/>
              <a:buChar char=""/>
              <a:defRPr sz="1800"/>
            </a:pPr>
            <a:r>
              <a:rPr sz="2000" dirty="0" err="1">
                <a:solidFill>
                  <a:srgbClr val="333333"/>
                </a:solidFill>
                <a:latin typeface="Calibri Light"/>
                <a:ea typeface="Verdana"/>
                <a:cs typeface="Verdana"/>
                <a:sym typeface="Verdana"/>
              </a:rPr>
              <a:t>En</a:t>
            </a:r>
            <a:r>
              <a:rPr sz="2000" dirty="0">
                <a:solidFill>
                  <a:srgbClr val="333333"/>
                </a:solidFill>
                <a:latin typeface="Calibri Light"/>
                <a:ea typeface="Verdana"/>
                <a:cs typeface="Verdana"/>
                <a:sym typeface="Verdana"/>
              </a:rPr>
              <a:t> raison de </a:t>
            </a:r>
            <a:r>
              <a:rPr sz="2000" dirty="0" err="1">
                <a:solidFill>
                  <a:srgbClr val="333333"/>
                </a:solidFill>
                <a:latin typeface="Calibri Light"/>
                <a:ea typeface="Verdana"/>
                <a:cs typeface="Verdana"/>
                <a:sym typeface="Verdana"/>
              </a:rPr>
              <a:t>ses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symptômes</a:t>
            </a:r>
            <a:r>
              <a:rPr sz="2000" dirty="0">
                <a:solidFill>
                  <a:srgbClr val="333333"/>
                </a:solidFill>
                <a:latin typeface="Calibri Light"/>
                <a:ea typeface="Verdana"/>
                <a:cs typeface="Verdana"/>
                <a:sym typeface="Verdana"/>
              </a:rPr>
              <a:t>, Munch a </a:t>
            </a:r>
            <a:r>
              <a:rPr sz="2000" dirty="0" err="1">
                <a:solidFill>
                  <a:srgbClr val="333333"/>
                </a:solidFill>
                <a:latin typeface="Calibri Light"/>
                <a:ea typeface="Verdana"/>
                <a:cs typeface="Verdana"/>
                <a:sym typeface="Verdana"/>
              </a:rPr>
              <a:t>été</a:t>
            </a:r>
            <a:r>
              <a:rPr lang="en-US" sz="2000" dirty="0">
                <a:solidFill>
                  <a:srgbClr val="333333"/>
                </a:solidFill>
                <a:latin typeface="Calibri Light"/>
                <a:ea typeface="Verdana"/>
                <a:cs typeface="Verdana"/>
                <a:sym typeface="Verdana"/>
              </a:rPr>
              <a:t> </a:t>
            </a:r>
            <a:r>
              <a:rPr sz="2000" dirty="0">
                <a:solidFill>
                  <a:srgbClr val="333333"/>
                </a:solidFill>
                <a:latin typeface="Calibri Light"/>
                <a:ea typeface="Verdana"/>
                <a:cs typeface="Verdana"/>
                <a:sym typeface="Verdana"/>
              </a:rPr>
              <a:t>patient </a:t>
            </a:r>
            <a:r>
              <a:rPr sz="2000" dirty="0" err="1">
                <a:solidFill>
                  <a:srgbClr val="333333"/>
                </a:solidFill>
                <a:latin typeface="Calibri Light"/>
                <a:ea typeface="Verdana"/>
                <a:cs typeface="Verdana"/>
                <a:sym typeface="Verdana"/>
              </a:rPr>
              <a:t>dans</a:t>
            </a:r>
            <a:r>
              <a:rPr sz="2000" dirty="0">
                <a:solidFill>
                  <a:srgbClr val="333333"/>
                </a:solidFill>
                <a:latin typeface="Calibri Light"/>
                <a:ea typeface="Verdana"/>
                <a:cs typeface="Verdana"/>
                <a:sym typeface="Verdana"/>
              </a:rPr>
              <a:t> un service </a:t>
            </a:r>
            <a:r>
              <a:rPr sz="2000" dirty="0" err="1">
                <a:solidFill>
                  <a:srgbClr val="333333"/>
                </a:solidFill>
                <a:latin typeface="Calibri Light"/>
                <a:ea typeface="Verdana"/>
                <a:cs typeface="Verdana"/>
                <a:sym typeface="Verdana"/>
              </a:rPr>
              <a:t>psychiatrique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durant</a:t>
            </a:r>
            <a:r>
              <a:rPr lang="en-US" sz="2000" dirty="0">
                <a:solidFill>
                  <a:srgbClr val="333333"/>
                </a:solidFill>
                <a:latin typeface="Calibri Light"/>
                <a:ea typeface="Verdana"/>
                <a:cs typeface="Verdana"/>
                <a:sym typeface="Verdana"/>
              </a:rPr>
              <a:t> </a:t>
            </a:r>
            <a:r>
              <a:rPr sz="2000" dirty="0">
                <a:solidFill>
                  <a:srgbClr val="333333"/>
                </a:solidFill>
                <a:latin typeface="Calibri Light"/>
                <a:ea typeface="Verdana"/>
                <a:cs typeface="Verdana"/>
                <a:sym typeface="Verdana"/>
              </a:rPr>
              <a:t>plus de 8 </a:t>
            </a:r>
            <a:r>
              <a:rPr sz="2000" dirty="0" err="1">
                <a:solidFill>
                  <a:srgbClr val="333333"/>
                </a:solidFill>
                <a:latin typeface="Calibri Light"/>
                <a:ea typeface="Verdana"/>
                <a:cs typeface="Verdana"/>
                <a:sym typeface="Verdana"/>
              </a:rPr>
              <a:t>mois</a:t>
            </a:r>
            <a:r>
              <a:rPr sz="20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13</a:t>
            </a:fld>
            <a:endParaRPr lang="en-US"/>
          </a:p>
        </p:txBody>
      </p:sp>
      <p:pic>
        <p:nvPicPr>
          <p:cNvPr id="8" name="Grafik 16" descr="auktion-sothebys-new-york.jpg"/>
          <p:cNvPicPr>
            <a:picLocks noChangeAspect="1"/>
          </p:cNvPicPr>
          <p:nvPr/>
        </p:nvPicPr>
        <p:blipFill>
          <a:blip r:embed="rId3" cstate="print"/>
          <a:srcRect/>
          <a:stretch>
            <a:fillRect/>
          </a:stretch>
        </p:blipFill>
        <p:spPr bwMode="auto">
          <a:xfrm>
            <a:off x="7504658"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Shape 118"/>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Steffen Moritz</a:t>
            </a:r>
            <a:endParaRPr sz="3600">
              <a:latin typeface="Calibri Light"/>
            </a:endParaRPr>
          </a:p>
        </p:txBody>
      </p:sp>
      <p:sp>
        <p:nvSpPr>
          <p:cNvPr id="120" name="Shape 120"/>
          <p:cNvSpPr>
            <a:spLocks noGrp="1"/>
          </p:cNvSpPr>
          <p:nvPr>
            <p:ph idx="1"/>
          </p:nvPr>
        </p:nvSpPr>
        <p:spPr>
          <a:xfrm>
            <a:off x="408955" y="2204864"/>
            <a:ext cx="6858000" cy="4248000"/>
          </a:xfrm>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000" dirty="0" err="1">
                <a:solidFill>
                  <a:srgbClr val="333333"/>
                </a:solidFill>
                <a:latin typeface="Calibri Light"/>
                <a:ea typeface="Verdana"/>
                <a:cs typeface="Verdana"/>
                <a:sym typeface="Verdana"/>
              </a:rPr>
              <a:t>Cette</a:t>
            </a:r>
            <a:r>
              <a:rPr sz="2000" dirty="0">
                <a:solidFill>
                  <a:srgbClr val="333333"/>
                </a:solidFill>
                <a:latin typeface="Calibri Light"/>
                <a:ea typeface="Verdana"/>
                <a:cs typeface="Verdana"/>
                <a:sym typeface="Verdana"/>
              </a:rPr>
              <a:t> oeuvre </a:t>
            </a:r>
            <a:r>
              <a:rPr sz="2000" dirty="0" err="1">
                <a:solidFill>
                  <a:srgbClr val="333333"/>
                </a:solidFill>
                <a:latin typeface="Calibri Light"/>
                <a:ea typeface="Verdana"/>
                <a:cs typeface="Verdana"/>
                <a:sym typeface="Verdana"/>
              </a:rPr>
              <a:t>n’a</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qu’une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valeur</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émotionnelle</a:t>
            </a:r>
            <a:r>
              <a:rPr sz="2000" dirty="0">
                <a:solidFill>
                  <a:srgbClr val="333333"/>
                </a:solidFill>
                <a:latin typeface="Calibri Light"/>
                <a:ea typeface="Verdana"/>
                <a:cs typeface="Verdana"/>
                <a:sym typeface="Verdana"/>
              </a:rPr>
              <a:t> pour son auteur.</a:t>
            </a:r>
          </a:p>
          <a:p>
            <a:pPr marL="342900" lvl="0" indent="-342900">
              <a:buClr>
                <a:srgbClr val="333333"/>
              </a:buClr>
              <a:buFont typeface="WingDings"/>
              <a:buChar char=""/>
              <a:tabLst>
                <a:tab pos="76200" algn="l"/>
              </a:tabLst>
              <a:defRPr sz="1800"/>
            </a:pPr>
            <a:r>
              <a:rPr sz="2000" dirty="0">
                <a:solidFill>
                  <a:srgbClr val="333333"/>
                </a:solidFill>
                <a:latin typeface="Calibri Light"/>
                <a:ea typeface="Verdana"/>
                <a:cs typeface="Verdana"/>
                <a:sym typeface="Verdana"/>
              </a:rPr>
              <a:t>Elle a </a:t>
            </a:r>
            <a:r>
              <a:rPr sz="2000" dirty="0" err="1">
                <a:solidFill>
                  <a:srgbClr val="333333"/>
                </a:solidFill>
                <a:latin typeface="Calibri Light"/>
                <a:ea typeface="Verdana"/>
                <a:cs typeface="Verdana"/>
                <a:sym typeface="Verdana"/>
              </a:rPr>
              <a:t>été</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peinte</a:t>
            </a:r>
            <a:r>
              <a:rPr sz="2000" dirty="0">
                <a:solidFill>
                  <a:srgbClr val="333333"/>
                </a:solidFill>
                <a:latin typeface="Calibri Light"/>
                <a:ea typeface="Verdana"/>
                <a:cs typeface="Verdana"/>
                <a:sym typeface="Verdana"/>
              </a:rPr>
              <a:t> par le </a:t>
            </a:r>
            <a:r>
              <a:rPr sz="2000" dirty="0" err="1">
                <a:solidFill>
                  <a:srgbClr val="333333"/>
                </a:solidFill>
                <a:latin typeface="Calibri Light"/>
                <a:ea typeface="Verdana"/>
                <a:cs typeface="Verdana"/>
                <a:sym typeface="Verdana"/>
              </a:rPr>
              <a:t>professeur</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Dr</a:t>
            </a:r>
            <a:r>
              <a:rPr sz="2000" dirty="0">
                <a:solidFill>
                  <a:srgbClr val="333333"/>
                </a:solidFill>
                <a:latin typeface="Calibri Light"/>
                <a:ea typeface="Verdana"/>
                <a:cs typeface="Verdana"/>
                <a:sym typeface="Verdana"/>
              </a:rPr>
              <a:t> Steffen Moritz à </a:t>
            </a:r>
            <a:r>
              <a:rPr sz="2000" dirty="0" err="1">
                <a:solidFill>
                  <a:srgbClr val="333333"/>
                </a:solidFill>
                <a:latin typeface="Calibri Light"/>
                <a:ea typeface="Verdana"/>
                <a:cs typeface="Verdana"/>
                <a:sym typeface="Verdana"/>
              </a:rPr>
              <a:t>l’âge</a:t>
            </a:r>
            <a:r>
              <a:rPr sz="2000" dirty="0">
                <a:solidFill>
                  <a:srgbClr val="333333"/>
                </a:solidFill>
                <a:latin typeface="Calibri Light"/>
                <a:ea typeface="Verdana"/>
                <a:cs typeface="Verdana"/>
                <a:sym typeface="Verdana"/>
              </a:rPr>
              <a:t> de 16 </a:t>
            </a:r>
            <a:r>
              <a:rPr sz="2000" dirty="0" err="1">
                <a:solidFill>
                  <a:srgbClr val="333333"/>
                </a:solidFill>
                <a:latin typeface="Calibri Light"/>
                <a:ea typeface="Verdana"/>
                <a:cs typeface="Verdana"/>
                <a:sym typeface="Verdana"/>
              </a:rPr>
              <a:t>ans</a:t>
            </a:r>
            <a:r>
              <a:rPr sz="2000" dirty="0">
                <a:solidFill>
                  <a:srgbClr val="333333"/>
                </a:solidFill>
                <a:latin typeface="Calibri Light"/>
                <a:ea typeface="Verdana"/>
                <a:cs typeface="Verdana"/>
                <a:sym typeface="Verdana"/>
              </a:rPr>
              <a:t>:</a:t>
            </a:r>
          </a:p>
          <a:p>
            <a:pPr marL="558863" lvl="2" indent="-342900">
              <a:spcBef>
                <a:spcPts val="1999"/>
              </a:spcBef>
              <a:spcAft>
                <a:spcPts val="0"/>
              </a:spcAft>
              <a:buClr>
                <a:srgbClr val="333333"/>
              </a:buClr>
              <a:buFont typeface="WingDings"/>
              <a:buChar char=""/>
              <a:defRPr sz="1800"/>
            </a:pPr>
            <a:r>
              <a:rPr sz="2000" dirty="0">
                <a:solidFill>
                  <a:srgbClr val="333333"/>
                </a:solidFill>
                <a:latin typeface="Calibri Light"/>
                <a:ea typeface="Verdana"/>
                <a:cs typeface="Verdana"/>
                <a:sym typeface="Verdana"/>
              </a:rPr>
              <a:t>Il </a:t>
            </a:r>
            <a:r>
              <a:rPr sz="2000" dirty="0" err="1">
                <a:solidFill>
                  <a:srgbClr val="333333"/>
                </a:solidFill>
                <a:latin typeface="Calibri Light"/>
                <a:ea typeface="Verdana"/>
                <a:cs typeface="Verdana"/>
                <a:sym typeface="Verdana"/>
              </a:rPr>
              <a:t>est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psychologue</a:t>
            </a:r>
            <a:r>
              <a:rPr sz="2000" dirty="0">
                <a:solidFill>
                  <a:srgbClr val="333333"/>
                </a:solidFill>
                <a:latin typeface="Calibri Light"/>
                <a:ea typeface="Verdana"/>
                <a:cs typeface="Verdana"/>
                <a:sym typeface="Verdana"/>
              </a:rPr>
              <a:t> et chef du </a:t>
            </a:r>
            <a:r>
              <a:rPr sz="2000" dirty="0" err="1">
                <a:solidFill>
                  <a:srgbClr val="333333"/>
                </a:solidFill>
                <a:latin typeface="Calibri Light"/>
                <a:ea typeface="Verdana"/>
                <a:cs typeface="Verdana"/>
                <a:sym typeface="Verdana"/>
              </a:rPr>
              <a:t>groupe</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recherche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en</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neuropsychologie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clinique</a:t>
            </a:r>
            <a:r>
              <a:rPr sz="2000" dirty="0">
                <a:solidFill>
                  <a:srgbClr val="333333"/>
                </a:solidFill>
                <a:latin typeface="Calibri Light"/>
                <a:ea typeface="Verdana"/>
                <a:cs typeface="Verdana"/>
                <a:sym typeface="Verdana"/>
              </a:rPr>
              <a:t> au </a:t>
            </a:r>
            <a:r>
              <a:rPr sz="2000" dirty="0" err="1">
                <a:solidFill>
                  <a:srgbClr val="333333"/>
                </a:solidFill>
                <a:latin typeface="Calibri Light"/>
                <a:ea typeface="Verdana"/>
                <a:cs typeface="Verdana"/>
                <a:sym typeface="Verdana"/>
              </a:rPr>
              <a:t>Département</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Psychiatrie</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l’Hôpital</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universitaire</a:t>
            </a:r>
            <a:r>
              <a:rPr sz="2000" dirty="0">
                <a:solidFill>
                  <a:srgbClr val="333333"/>
                </a:solidFill>
                <a:latin typeface="Calibri Light"/>
                <a:ea typeface="Verdana"/>
                <a:cs typeface="Verdana"/>
                <a:sym typeface="Verdana"/>
              </a:rPr>
              <a:t> de Hamburg-Eppendorf.</a:t>
            </a:r>
          </a:p>
          <a:p>
            <a:pPr marL="558863" lvl="2" indent="-342900">
              <a:spcBef>
                <a:spcPts val="1999"/>
              </a:spcBef>
              <a:spcAft>
                <a:spcPts val="0"/>
              </a:spcAft>
              <a:buClr>
                <a:srgbClr val="333333"/>
              </a:buClr>
              <a:buFont typeface="WingDings"/>
              <a:buChar char=""/>
              <a:defRPr sz="1800"/>
            </a:pPr>
            <a:r>
              <a:rPr sz="2000" dirty="0">
                <a:solidFill>
                  <a:srgbClr val="333333"/>
                </a:solidFill>
                <a:latin typeface="Calibri Light"/>
                <a:ea typeface="Verdana"/>
                <a:cs typeface="Verdana"/>
                <a:sym typeface="Verdana"/>
              </a:rPr>
              <a:t>Steffen Moritz </a:t>
            </a:r>
            <a:r>
              <a:rPr sz="2000" dirty="0" err="1">
                <a:solidFill>
                  <a:srgbClr val="333333"/>
                </a:solidFill>
                <a:latin typeface="Calibri Light"/>
                <a:ea typeface="Verdana"/>
                <a:cs typeface="Verdana"/>
                <a:sym typeface="Verdana"/>
              </a:rPr>
              <a:t>n’a</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jamais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subi</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traitement</a:t>
            </a:r>
            <a:r>
              <a:rPr lang="de-DE"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psychiatrique</a:t>
            </a:r>
            <a:r>
              <a:rPr sz="20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14</a:t>
            </a:fld>
            <a:endParaRPr lang="en-US"/>
          </a:p>
        </p:txBody>
      </p:sp>
      <p:pic>
        <p:nvPicPr>
          <p:cNvPr id="8" name="Grafik 3" descr="Bild_Steffen.jpg"/>
          <p:cNvPicPr>
            <a:picLocks noChangeAspect="1"/>
          </p:cNvPicPr>
          <p:nvPr/>
        </p:nvPicPr>
        <p:blipFill>
          <a:blip r:embed="rId3" cstate="print"/>
          <a:srcRect/>
          <a:stretch>
            <a:fillRect/>
          </a:stretch>
        </p:blipFill>
        <p:spPr bwMode="auto">
          <a:xfrm>
            <a:off x="7688662"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Vincent Van Gogh</a:t>
            </a:r>
            <a:endParaRPr sz="3600">
              <a:latin typeface="Calibri Light"/>
            </a:endParaRPr>
          </a:p>
        </p:txBody>
      </p:sp>
      <p:sp>
        <p:nvSpPr>
          <p:cNvPr id="123" name="Shape 123"/>
          <p:cNvSpPr>
            <a:spLocks noGrp="1"/>
          </p:cNvSpPr>
          <p:nvPr>
            <p:ph idx="1"/>
          </p:nvPr>
        </p:nvSpPr>
        <p:spPr>
          <a:xfrm>
            <a:off x="408955" y="2204864"/>
            <a:ext cx="6858000" cy="4248000"/>
          </a:xfrm>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000" err="1">
                <a:solidFill>
                  <a:srgbClr val="333333"/>
                </a:solidFill>
                <a:latin typeface="Calibri Light"/>
                <a:ea typeface="Verdana"/>
                <a:cs typeface="Verdana"/>
                <a:sym typeface="Verdana"/>
              </a:rPr>
              <a:t>L’oeuvre</a:t>
            </a:r>
            <a:r>
              <a:rPr sz="2000">
                <a:solidFill>
                  <a:srgbClr val="333333"/>
                </a:solidFill>
                <a:latin typeface="Calibri Light"/>
                <a:ea typeface="Verdana"/>
                <a:cs typeface="Verdana"/>
                <a:sym typeface="Verdana"/>
              </a:rPr>
              <a:t> </a:t>
            </a:r>
            <a:r>
              <a:rPr lang="fr-CH" sz="2000">
                <a:solidFill>
                  <a:srgbClr val="333333"/>
                </a:solidFill>
                <a:latin typeface="Calibri Light"/>
                <a:ea typeface="Verdana"/>
                <a:cs typeface="Verdana"/>
                <a:sym typeface="Verdana"/>
              </a:rPr>
              <a:t>«Parc</a:t>
            </a:r>
            <a:r>
              <a:rPr sz="2000">
                <a:solidFill>
                  <a:srgbClr val="333333"/>
                </a:solidFill>
                <a:latin typeface="Calibri Light"/>
                <a:ea typeface="Verdana"/>
                <a:cs typeface="Verdana"/>
                <a:sym typeface="Verdana"/>
              </a:rPr>
              <a:t> </a:t>
            </a:r>
            <a:r>
              <a:rPr sz="2000" dirty="0">
                <a:solidFill>
                  <a:srgbClr val="333333"/>
                </a:solidFill>
                <a:latin typeface="Calibri Light"/>
                <a:ea typeface="Verdana"/>
                <a:cs typeface="Verdana"/>
                <a:sym typeface="Verdana"/>
              </a:rPr>
              <a:t>de l’</a:t>
            </a:r>
            <a:r>
              <a:rPr lang="fr-CH" sz="2000" dirty="0">
                <a:solidFill>
                  <a:srgbClr val="333333"/>
                </a:solidFill>
                <a:latin typeface="Calibri Light"/>
                <a:ea typeface="Verdana"/>
                <a:cs typeface="Verdana"/>
                <a:sym typeface="Verdana"/>
              </a:rPr>
              <a:t>h</a:t>
            </a:r>
            <a:r>
              <a:rPr sz="2000" err="1">
                <a:solidFill>
                  <a:srgbClr val="333333"/>
                </a:solidFill>
                <a:latin typeface="Calibri Light"/>
                <a:ea typeface="Verdana"/>
                <a:cs typeface="Verdana"/>
                <a:sym typeface="Verdana"/>
              </a:rPr>
              <a:t>ôpital</a:t>
            </a:r>
            <a:r>
              <a:rPr sz="2000">
                <a:solidFill>
                  <a:srgbClr val="333333"/>
                </a:solidFill>
                <a:latin typeface="Calibri Light"/>
                <a:ea typeface="Verdana"/>
                <a:cs typeface="Verdana"/>
                <a:sym typeface="Verdana"/>
              </a:rPr>
              <a:t> Saint-Paul</a:t>
            </a:r>
            <a:r>
              <a:rPr lang="fr-CH" sz="2000">
                <a:solidFill>
                  <a:srgbClr val="333333"/>
                </a:solidFill>
                <a:latin typeface="Calibri Light"/>
                <a:ea typeface="Verdana"/>
                <a:cs typeface="Verdana"/>
                <a:sym typeface="Verdana"/>
              </a:rPr>
              <a:t>»</a:t>
            </a:r>
            <a:r>
              <a:rPr sz="200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vaut</a:t>
            </a:r>
            <a:r>
              <a:rPr sz="2000" dirty="0">
                <a:solidFill>
                  <a:srgbClr val="333333"/>
                </a:solidFill>
                <a:latin typeface="Calibri Light"/>
                <a:ea typeface="Verdana"/>
                <a:cs typeface="Verdana"/>
                <a:sym typeface="Verdana"/>
              </a:rPr>
              <a:t> environ 25 millions </a:t>
            </a:r>
            <a:r>
              <a:rPr sz="2000" dirty="0" err="1">
                <a:solidFill>
                  <a:srgbClr val="333333"/>
                </a:solidFill>
                <a:latin typeface="Calibri Light"/>
                <a:ea typeface="Verdana"/>
                <a:cs typeface="Verdana"/>
                <a:sym typeface="Verdana"/>
              </a:rPr>
              <a:t>d’euros</a:t>
            </a:r>
            <a:r>
              <a:rPr sz="20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000" dirty="0">
                <a:solidFill>
                  <a:srgbClr val="333333"/>
                </a:solidFill>
                <a:latin typeface="Calibri Light"/>
                <a:ea typeface="Verdana"/>
                <a:cs typeface="Verdana"/>
                <a:sym typeface="Verdana"/>
              </a:rPr>
              <a:t>Van Gogh </a:t>
            </a:r>
            <a:r>
              <a:rPr sz="2000" dirty="0" err="1">
                <a:solidFill>
                  <a:srgbClr val="333333"/>
                </a:solidFill>
                <a:latin typeface="Calibri Light"/>
                <a:ea typeface="Verdana"/>
                <a:cs typeface="Verdana"/>
                <a:sym typeface="Verdana"/>
              </a:rPr>
              <a:t>l’a</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peinte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en</a:t>
            </a:r>
            <a:r>
              <a:rPr sz="2000" dirty="0">
                <a:solidFill>
                  <a:srgbClr val="333333"/>
                </a:solidFill>
                <a:latin typeface="Calibri Light"/>
                <a:ea typeface="Verdana"/>
                <a:cs typeface="Verdana"/>
                <a:sym typeface="Verdana"/>
              </a:rPr>
              <a:t> 1889 </a:t>
            </a:r>
            <a:r>
              <a:rPr sz="2000" dirty="0" err="1">
                <a:solidFill>
                  <a:srgbClr val="333333"/>
                </a:solidFill>
                <a:latin typeface="Calibri Light"/>
                <a:ea typeface="Verdana"/>
                <a:cs typeface="Verdana"/>
                <a:sym typeface="Verdana"/>
              </a:rPr>
              <a:t>durant</a:t>
            </a:r>
            <a:r>
              <a:rPr sz="2000" dirty="0">
                <a:solidFill>
                  <a:srgbClr val="333333"/>
                </a:solidFill>
                <a:latin typeface="Calibri Light"/>
                <a:ea typeface="Verdana"/>
                <a:cs typeface="Verdana"/>
                <a:sym typeface="Verdana"/>
              </a:rPr>
              <a:t> son </a:t>
            </a:r>
            <a:r>
              <a:rPr sz="2000" dirty="0" err="1">
                <a:solidFill>
                  <a:srgbClr val="333333"/>
                </a:solidFill>
                <a:latin typeface="Calibri Light"/>
                <a:ea typeface="Verdana"/>
                <a:cs typeface="Verdana"/>
                <a:sym typeface="Verdana"/>
              </a:rPr>
              <a:t>hospitalisation</a:t>
            </a:r>
            <a:r>
              <a:rPr sz="2000" dirty="0">
                <a:solidFill>
                  <a:srgbClr val="333333"/>
                </a:solidFill>
                <a:latin typeface="Calibri Light"/>
                <a:ea typeface="Verdana"/>
                <a:cs typeface="Verdana"/>
                <a:sym typeface="Verdana"/>
              </a:rPr>
              <a:t> à l’</a:t>
            </a:r>
            <a:r>
              <a:rPr lang="fr-CH" sz="2000" dirty="0">
                <a:solidFill>
                  <a:srgbClr val="333333"/>
                </a:solidFill>
                <a:latin typeface="Calibri Light"/>
                <a:ea typeface="Verdana"/>
                <a:cs typeface="Verdana"/>
                <a:sym typeface="Verdana"/>
              </a:rPr>
              <a:t>h</a:t>
            </a:r>
            <a:r>
              <a:rPr sz="2000" dirty="0" err="1">
                <a:solidFill>
                  <a:srgbClr val="333333"/>
                </a:solidFill>
                <a:latin typeface="Calibri Light"/>
                <a:ea typeface="Verdana"/>
                <a:cs typeface="Verdana"/>
                <a:sym typeface="Verdana"/>
              </a:rPr>
              <a:t>ôpital</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psychiatrique</a:t>
            </a:r>
            <a:r>
              <a:rPr sz="2000" dirty="0">
                <a:solidFill>
                  <a:srgbClr val="333333"/>
                </a:solidFill>
                <a:latin typeface="Calibri Light"/>
                <a:ea typeface="Verdana"/>
                <a:cs typeface="Verdana"/>
                <a:sym typeface="Verdana"/>
              </a:rPr>
              <a:t> Saint-Paul </a:t>
            </a:r>
            <a:r>
              <a:rPr sz="2000" dirty="0" err="1">
                <a:solidFill>
                  <a:srgbClr val="333333"/>
                </a:solidFill>
                <a:latin typeface="Calibri Light"/>
                <a:ea typeface="Verdana"/>
                <a:cs typeface="Verdana"/>
                <a:sym typeface="Verdana"/>
              </a:rPr>
              <a:t>en</a:t>
            </a:r>
            <a:r>
              <a:rPr sz="2000" dirty="0">
                <a:solidFill>
                  <a:srgbClr val="333333"/>
                </a:solidFill>
                <a:latin typeface="Calibri Light"/>
                <a:ea typeface="Verdana"/>
                <a:cs typeface="Verdana"/>
                <a:sym typeface="Verdana"/>
              </a:rPr>
              <a:t> France:</a:t>
            </a:r>
          </a:p>
          <a:p>
            <a:pPr marL="558863" lvl="2" indent="-342900">
              <a:spcBef>
                <a:spcPts val="1999"/>
              </a:spcBef>
              <a:spcAft>
                <a:spcPts val="0"/>
              </a:spcAft>
              <a:buClr>
                <a:srgbClr val="333333"/>
              </a:buClr>
              <a:buFont typeface="WingDings"/>
              <a:buChar char=""/>
              <a:defRPr sz="1800"/>
            </a:pPr>
            <a:r>
              <a:rPr sz="2000" dirty="0">
                <a:solidFill>
                  <a:srgbClr val="333333"/>
                </a:solidFill>
                <a:latin typeface="Calibri Light"/>
                <a:ea typeface="Verdana"/>
                <a:cs typeface="Verdana"/>
                <a:sym typeface="Verdana"/>
              </a:rPr>
              <a:t>Van Gogh </a:t>
            </a:r>
            <a:r>
              <a:rPr sz="2000" dirty="0" err="1">
                <a:solidFill>
                  <a:srgbClr val="333333"/>
                </a:solidFill>
                <a:latin typeface="Calibri Light"/>
                <a:ea typeface="Verdana"/>
                <a:cs typeface="Verdana"/>
                <a:sym typeface="Verdana"/>
              </a:rPr>
              <a:t>souffrait</a:t>
            </a:r>
            <a:r>
              <a:rPr sz="2000" dirty="0">
                <a:solidFill>
                  <a:srgbClr val="333333"/>
                </a:solidFill>
                <a:latin typeface="Calibri Light"/>
                <a:ea typeface="Verdana"/>
                <a:cs typeface="Verdana"/>
                <a:sym typeface="Verdana"/>
              </a:rPr>
              <a:t> de graves variations </a:t>
            </a:r>
            <a:r>
              <a:rPr sz="2000" dirty="0" err="1">
                <a:solidFill>
                  <a:srgbClr val="333333"/>
                </a:solidFill>
                <a:latin typeface="Calibri Light"/>
                <a:ea typeface="Verdana"/>
                <a:cs typeface="Verdana"/>
                <a:sym typeface="Verdana"/>
              </a:rPr>
              <a:t>d’humeurs</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tendances</a:t>
            </a:r>
            <a:r>
              <a:rPr sz="2000" dirty="0">
                <a:solidFill>
                  <a:srgbClr val="333333"/>
                </a:solidFill>
                <a:latin typeface="Calibri Light"/>
                <a:ea typeface="Verdana"/>
                <a:cs typeface="Verdana"/>
                <a:sym typeface="Verdana"/>
              </a:rPr>
              <a:t> auto-</a:t>
            </a:r>
            <a:r>
              <a:rPr sz="2000" dirty="0" err="1">
                <a:solidFill>
                  <a:srgbClr val="333333"/>
                </a:solidFill>
                <a:latin typeface="Calibri Light"/>
                <a:ea typeface="Verdana"/>
                <a:cs typeface="Verdana"/>
                <a:sym typeface="Verdana"/>
              </a:rPr>
              <a:t>destructrices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d’anxiété</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d’idées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délirantes</a:t>
            </a:r>
            <a:r>
              <a:rPr sz="2000" dirty="0">
                <a:solidFill>
                  <a:srgbClr val="333333"/>
                </a:solidFill>
                <a:latin typeface="Calibri Light"/>
                <a:ea typeface="Verdana"/>
                <a:cs typeface="Verdana"/>
                <a:sym typeface="Verdana"/>
              </a:rPr>
              <a:t> et </a:t>
            </a:r>
            <a:r>
              <a:rPr sz="2000" dirty="0" err="1">
                <a:solidFill>
                  <a:srgbClr val="333333"/>
                </a:solidFill>
                <a:latin typeface="Calibri Light"/>
                <a:ea typeface="Verdana"/>
                <a:cs typeface="Verdana"/>
                <a:sym typeface="Verdana"/>
              </a:rPr>
              <a:t>d’hallucinations</a:t>
            </a:r>
            <a:r>
              <a:rPr sz="2000" dirty="0">
                <a:solidFill>
                  <a:srgbClr val="333333"/>
                </a:solidFill>
                <a:latin typeface="Calibri Light"/>
                <a:ea typeface="Verdana"/>
                <a:cs typeface="Verdana"/>
                <a:sym typeface="Verdana"/>
              </a:rPr>
              <a:t>.</a:t>
            </a:r>
          </a:p>
          <a:p>
            <a:pPr marL="558863" lvl="2" indent="-342900">
              <a:spcBef>
                <a:spcPts val="1999"/>
              </a:spcBef>
              <a:spcAft>
                <a:spcPts val="0"/>
              </a:spcAft>
              <a:buClr>
                <a:srgbClr val="333333"/>
              </a:buClr>
              <a:buFont typeface="WingDings"/>
              <a:buChar char=""/>
              <a:defRPr sz="1800"/>
            </a:pPr>
            <a:r>
              <a:rPr sz="2000" dirty="0" err="1">
                <a:solidFill>
                  <a:srgbClr val="333333"/>
                </a:solidFill>
                <a:latin typeface="Calibri Light"/>
                <a:ea typeface="Verdana"/>
                <a:cs typeface="Verdana"/>
                <a:sym typeface="Verdana"/>
              </a:rPr>
              <a:t>Aujourd’hui</a:t>
            </a:r>
            <a:r>
              <a:rPr sz="2000" dirty="0">
                <a:solidFill>
                  <a:srgbClr val="333333"/>
                </a:solidFill>
                <a:latin typeface="Calibri Light"/>
                <a:ea typeface="Verdana"/>
                <a:cs typeface="Verdana"/>
                <a:sym typeface="Verdana"/>
              </a:rPr>
              <a:t>, on </a:t>
            </a:r>
            <a:r>
              <a:rPr sz="2000" dirty="0" err="1">
                <a:solidFill>
                  <a:srgbClr val="333333"/>
                </a:solidFill>
                <a:latin typeface="Calibri Light"/>
                <a:ea typeface="Verdana"/>
                <a:cs typeface="Verdana"/>
                <a:sym typeface="Verdana"/>
              </a:rPr>
              <a:t>lui</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diagnostiquerait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probablement</a:t>
            </a:r>
            <a:r>
              <a:rPr sz="2000" dirty="0">
                <a:solidFill>
                  <a:srgbClr val="333333"/>
                </a:solidFill>
                <a:latin typeface="Calibri Light"/>
                <a:ea typeface="Verdana"/>
                <a:cs typeface="Verdana"/>
                <a:sym typeface="Verdana"/>
              </a:rPr>
              <a:t> un trouble </a:t>
            </a:r>
            <a:r>
              <a:rPr sz="2000" dirty="0" err="1">
                <a:solidFill>
                  <a:srgbClr val="333333"/>
                </a:solidFill>
                <a:latin typeface="Calibri Light"/>
                <a:ea typeface="Verdana"/>
                <a:cs typeface="Verdana"/>
                <a:sym typeface="Verdana"/>
              </a:rPr>
              <a:t>psychotique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ou</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bipolaire</a:t>
            </a:r>
            <a:r>
              <a:rPr sz="20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15</a:t>
            </a:fld>
            <a:endParaRPr lang="en-US"/>
          </a:p>
        </p:txBody>
      </p:sp>
      <p:pic>
        <p:nvPicPr>
          <p:cNvPr id="8" name="Grafik 23" descr="img136112.jpg"/>
          <p:cNvPicPr>
            <a:picLocks noChangeAspect="1"/>
          </p:cNvPicPr>
          <p:nvPr/>
        </p:nvPicPr>
        <p:blipFill>
          <a:blip r:embed="rId3" cstate="print"/>
          <a:srcRect/>
          <a:stretch>
            <a:fillRect/>
          </a:stretch>
        </p:blipFill>
        <p:spPr bwMode="auto">
          <a:xfrm>
            <a:off x="7496147"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Ringo Starr</a:t>
            </a:r>
            <a:endParaRPr sz="3600">
              <a:latin typeface="Calibri Light"/>
            </a:endParaRPr>
          </a:p>
        </p:txBody>
      </p:sp>
      <p:sp>
        <p:nvSpPr>
          <p:cNvPr id="127" name="Shape 127"/>
          <p:cNvSpPr>
            <a:spLocks noGrp="1"/>
          </p:cNvSpPr>
          <p:nvPr>
            <p:ph idx="1"/>
          </p:nvPr>
        </p:nvSpPr>
        <p:spPr>
          <a:xfrm>
            <a:off x="408955" y="2204864"/>
            <a:ext cx="5852160" cy="4248000"/>
          </a:xfrm>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000" dirty="0">
                <a:solidFill>
                  <a:srgbClr val="333333"/>
                </a:solidFill>
                <a:latin typeface="Calibri Light"/>
                <a:ea typeface="Verdana"/>
                <a:cs typeface="Verdana"/>
                <a:sym typeface="Verdana"/>
              </a:rPr>
              <a:t>Ringo Starr, </a:t>
            </a:r>
            <a:r>
              <a:rPr sz="2000" dirty="0" err="1">
                <a:solidFill>
                  <a:srgbClr val="333333"/>
                </a:solidFill>
                <a:latin typeface="Calibri Light"/>
                <a:ea typeface="Verdana"/>
                <a:cs typeface="Verdana"/>
                <a:sym typeface="Verdana"/>
              </a:rPr>
              <a:t>devenu</a:t>
            </a:r>
            <a:r>
              <a:rPr sz="2000" dirty="0">
                <a:solidFill>
                  <a:srgbClr val="333333"/>
                </a:solidFill>
                <a:latin typeface="Calibri Light"/>
                <a:ea typeface="Verdana"/>
                <a:cs typeface="Verdana"/>
                <a:sym typeface="Verdana"/>
              </a:rPr>
              <a:t> célèbre </a:t>
            </a:r>
            <a:r>
              <a:rPr sz="2000" dirty="0" err="1">
                <a:solidFill>
                  <a:srgbClr val="333333"/>
                </a:solidFill>
                <a:latin typeface="Calibri Light"/>
                <a:ea typeface="Verdana"/>
                <a:cs typeface="Verdana"/>
                <a:sym typeface="Verdana"/>
              </a:rPr>
              <a:t>en</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tant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batteur</a:t>
            </a:r>
            <a:r>
              <a:rPr sz="2000" dirty="0">
                <a:solidFill>
                  <a:srgbClr val="333333"/>
                </a:solidFill>
                <a:latin typeface="Calibri Light"/>
                <a:ea typeface="Verdana"/>
                <a:cs typeface="Verdana"/>
                <a:sym typeface="Verdana"/>
              </a:rPr>
              <a:t> des Beatles, a </a:t>
            </a:r>
            <a:r>
              <a:rPr sz="2000" dirty="0" err="1">
                <a:solidFill>
                  <a:srgbClr val="333333"/>
                </a:solidFill>
                <a:latin typeface="Calibri Light"/>
                <a:ea typeface="Verdana"/>
                <a:cs typeface="Verdana"/>
                <a:sym typeface="Verdana"/>
              </a:rPr>
              <a:t>aussi</a:t>
            </a:r>
            <a:r>
              <a:rPr sz="2000" dirty="0">
                <a:solidFill>
                  <a:srgbClr val="333333"/>
                </a:solidFill>
                <a:latin typeface="Calibri Light"/>
                <a:ea typeface="Verdana"/>
                <a:cs typeface="Verdana"/>
                <a:sym typeface="Verdana"/>
              </a:rPr>
              <a:t> fait de la </a:t>
            </a:r>
            <a:r>
              <a:rPr sz="2000" dirty="0" err="1">
                <a:solidFill>
                  <a:srgbClr val="333333"/>
                </a:solidFill>
                <a:latin typeface="Calibri Light"/>
                <a:ea typeface="Verdana"/>
                <a:cs typeface="Verdana"/>
                <a:sym typeface="Verdana"/>
              </a:rPr>
              <a:t>peinture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depuis</a:t>
            </a:r>
            <a:r>
              <a:rPr sz="2000" dirty="0">
                <a:solidFill>
                  <a:srgbClr val="333333"/>
                </a:solidFill>
                <a:latin typeface="Calibri Light"/>
                <a:ea typeface="Verdana"/>
                <a:cs typeface="Verdana"/>
                <a:sym typeface="Verdana"/>
              </a:rPr>
              <a:t> 2005:</a:t>
            </a:r>
          </a:p>
          <a:p>
            <a:pPr marL="342900" lvl="1" indent="-342900">
              <a:spcBef>
                <a:spcPts val="1999"/>
              </a:spcBef>
              <a:spcAft>
                <a:spcPts val="0"/>
              </a:spcAft>
              <a:buClr>
                <a:srgbClr val="333333"/>
              </a:buClr>
              <a:buFont typeface="WingDings"/>
              <a:buChar char=""/>
              <a:defRPr sz="1800"/>
            </a:pPr>
            <a:r>
              <a:rPr sz="2000" dirty="0" err="1">
                <a:solidFill>
                  <a:srgbClr val="333333"/>
                </a:solidFill>
                <a:latin typeface="Calibri Light"/>
                <a:ea typeface="Verdana"/>
                <a:cs typeface="Verdana"/>
                <a:sym typeface="Verdana"/>
              </a:rPr>
              <a:t>L’oeuvre</a:t>
            </a:r>
            <a:r>
              <a:rPr sz="2000" dirty="0">
                <a:solidFill>
                  <a:srgbClr val="333333"/>
                </a:solidFill>
                <a:latin typeface="Calibri Light"/>
                <a:ea typeface="Verdana"/>
                <a:cs typeface="Verdana"/>
                <a:sym typeface="Verdana"/>
              </a:rPr>
              <a:t> </a:t>
            </a:r>
            <a:r>
              <a:rPr lang="fr-CH" sz="2000" dirty="0">
                <a:solidFill>
                  <a:srgbClr val="333333"/>
                </a:solidFill>
                <a:latin typeface="Calibri Light"/>
                <a:ea typeface="Verdana"/>
                <a:cs typeface="Verdana"/>
                <a:sym typeface="Verdana"/>
              </a:rPr>
              <a:t>«</a:t>
            </a:r>
            <a:r>
              <a:rPr sz="2000" dirty="0">
                <a:solidFill>
                  <a:srgbClr val="333333"/>
                </a:solidFill>
                <a:latin typeface="Calibri Light"/>
                <a:ea typeface="Verdana"/>
                <a:cs typeface="Verdana"/>
                <a:sym typeface="Verdana"/>
              </a:rPr>
              <a:t>Timberland</a:t>
            </a:r>
            <a:r>
              <a:rPr lang="fr-CH" sz="2000" dirty="0">
                <a:solidFill>
                  <a:srgbClr val="333333"/>
                </a:solidFill>
                <a:latin typeface="Calibri Light"/>
                <a:ea typeface="Verdana"/>
                <a:cs typeface="Verdana"/>
                <a:sym typeface="Verdana"/>
              </a:rPr>
              <a:t>»</a:t>
            </a:r>
            <a:r>
              <a:rPr sz="2000" dirty="0">
                <a:solidFill>
                  <a:srgbClr val="333333"/>
                </a:solidFill>
                <a:latin typeface="Calibri Light"/>
                <a:ea typeface="Verdana"/>
                <a:cs typeface="Verdana"/>
                <a:sym typeface="Verdana"/>
              </a:rPr>
              <a:t> a </a:t>
            </a:r>
            <a:r>
              <a:rPr sz="2000" dirty="0" err="1">
                <a:solidFill>
                  <a:srgbClr val="333333"/>
                </a:solidFill>
                <a:latin typeface="Calibri Light"/>
                <a:ea typeface="Verdana"/>
                <a:cs typeface="Verdana"/>
                <a:sym typeface="Verdana"/>
              </a:rPr>
              <a:t>été</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achevée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en</a:t>
            </a:r>
            <a:r>
              <a:rPr sz="2000" dirty="0">
                <a:solidFill>
                  <a:srgbClr val="333333"/>
                </a:solidFill>
                <a:latin typeface="Calibri Light"/>
                <a:ea typeface="Verdana"/>
                <a:cs typeface="Verdana"/>
                <a:sym typeface="Verdana"/>
              </a:rPr>
              <a:t> 2013.</a:t>
            </a:r>
          </a:p>
          <a:p>
            <a:pPr marL="342900" lvl="1" indent="-342900">
              <a:spcBef>
                <a:spcPts val="1999"/>
              </a:spcBef>
              <a:spcAft>
                <a:spcPts val="0"/>
              </a:spcAft>
              <a:buClr>
                <a:srgbClr val="333333"/>
              </a:buClr>
              <a:buFont typeface="WingDings"/>
              <a:buChar char=""/>
              <a:defRPr sz="1800"/>
            </a:pPr>
            <a:r>
              <a:rPr sz="2000" dirty="0" err="1">
                <a:solidFill>
                  <a:srgbClr val="333333"/>
                </a:solidFill>
                <a:latin typeface="Calibri Light"/>
                <a:ea typeface="Verdana"/>
                <a:cs typeface="Verdana"/>
                <a:sym typeface="Verdana"/>
              </a:rPr>
              <a:t>Ses</a:t>
            </a:r>
            <a:r>
              <a:rPr sz="2000" dirty="0">
                <a:solidFill>
                  <a:srgbClr val="333333"/>
                </a:solidFill>
                <a:latin typeface="Calibri Light"/>
                <a:ea typeface="Verdana"/>
                <a:cs typeface="Verdana"/>
                <a:sym typeface="Verdana"/>
              </a:rPr>
              <a:t> toiles se </a:t>
            </a:r>
            <a:r>
              <a:rPr sz="2000" dirty="0" err="1">
                <a:solidFill>
                  <a:srgbClr val="333333"/>
                </a:solidFill>
                <a:latin typeface="Calibri Light"/>
                <a:ea typeface="Verdana"/>
                <a:cs typeface="Verdana"/>
                <a:sym typeface="Verdana"/>
              </a:rPr>
              <a:t>vendent</a:t>
            </a:r>
            <a:r>
              <a:rPr sz="2000" dirty="0">
                <a:solidFill>
                  <a:srgbClr val="333333"/>
                </a:solidFill>
                <a:latin typeface="Calibri Light"/>
                <a:ea typeface="Verdana"/>
                <a:cs typeface="Verdana"/>
                <a:sym typeface="Verdana"/>
              </a:rPr>
              <a:t> pour des </a:t>
            </a:r>
            <a:r>
              <a:rPr sz="2000" dirty="0" err="1">
                <a:solidFill>
                  <a:srgbClr val="333333"/>
                </a:solidFill>
                <a:latin typeface="Calibri Light"/>
                <a:ea typeface="Verdana"/>
                <a:cs typeface="Verdana"/>
                <a:sym typeface="Verdana"/>
              </a:rPr>
              <a:t>milliers</a:t>
            </a:r>
            <a:r>
              <a:rPr sz="2000" dirty="0">
                <a:solidFill>
                  <a:srgbClr val="333333"/>
                </a:solidFill>
                <a:latin typeface="Calibri Light"/>
                <a:ea typeface="Verdana"/>
                <a:cs typeface="Verdana"/>
                <a:sym typeface="Verdana"/>
              </a:rPr>
              <a:t> de dollars.</a:t>
            </a:r>
          </a:p>
          <a:p>
            <a:pPr marL="342900" lvl="1" indent="-342900">
              <a:spcBef>
                <a:spcPts val="1999"/>
              </a:spcBef>
              <a:spcAft>
                <a:spcPts val="0"/>
              </a:spcAft>
              <a:buClr>
                <a:srgbClr val="333333"/>
              </a:buClr>
              <a:buFont typeface="WingDings"/>
              <a:buChar char=""/>
              <a:defRPr sz="1800"/>
            </a:pPr>
            <a:r>
              <a:rPr sz="2000" dirty="0">
                <a:solidFill>
                  <a:srgbClr val="333333"/>
                </a:solidFill>
                <a:latin typeface="Calibri Light"/>
                <a:ea typeface="Verdana"/>
                <a:cs typeface="Verdana"/>
                <a:sym typeface="Verdana"/>
              </a:rPr>
              <a:t>À </a:t>
            </a:r>
            <a:r>
              <a:rPr sz="2000" dirty="0" err="1">
                <a:solidFill>
                  <a:srgbClr val="333333"/>
                </a:solidFill>
                <a:latin typeface="Calibri Light"/>
                <a:ea typeface="Verdana"/>
                <a:cs typeface="Verdana"/>
                <a:sym typeface="Verdana"/>
              </a:rPr>
              <a:t>ce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l’on</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sache</a:t>
            </a:r>
            <a:r>
              <a:rPr sz="2000" dirty="0">
                <a:solidFill>
                  <a:srgbClr val="333333"/>
                </a:solidFill>
                <a:latin typeface="Calibri Light"/>
                <a:ea typeface="Verdana"/>
                <a:cs typeface="Verdana"/>
                <a:sym typeface="Verdana"/>
              </a:rPr>
              <a:t>, Ringo Starr </a:t>
            </a:r>
            <a:r>
              <a:rPr sz="2000" dirty="0" err="1">
                <a:solidFill>
                  <a:srgbClr val="333333"/>
                </a:solidFill>
                <a:latin typeface="Calibri Light"/>
                <a:ea typeface="Verdana"/>
                <a:cs typeface="Verdana"/>
                <a:sym typeface="Verdana"/>
              </a:rPr>
              <a:t>n’a</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jamais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été</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atteint</a:t>
            </a:r>
            <a:r>
              <a:rPr sz="2000" dirty="0">
                <a:solidFill>
                  <a:srgbClr val="333333"/>
                </a:solidFill>
                <a:latin typeface="Calibri Light"/>
                <a:ea typeface="Verdana"/>
                <a:cs typeface="Verdana"/>
                <a:sym typeface="Verdana"/>
              </a:rPr>
              <a:t> d’un trouble </a:t>
            </a:r>
            <a:r>
              <a:rPr sz="2000" dirty="0" err="1">
                <a:solidFill>
                  <a:srgbClr val="333333"/>
                </a:solidFill>
                <a:latin typeface="Calibri Light"/>
                <a:ea typeface="Verdana"/>
                <a:cs typeface="Verdana"/>
                <a:sym typeface="Verdana"/>
              </a:rPr>
              <a:t>psychique</a:t>
            </a:r>
            <a:r>
              <a:rPr sz="20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16</a:t>
            </a:fld>
            <a:endParaRPr lang="en-US"/>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Première conclusion</a:t>
            </a:r>
            <a:endParaRPr sz="3600">
              <a:latin typeface="Calibri Light"/>
            </a:endParaRPr>
          </a:p>
        </p:txBody>
      </p:sp>
      <p:sp>
        <p:nvSpPr>
          <p:cNvPr id="131" name="Shape 131"/>
          <p:cNvSpPr>
            <a:spLocks noGrp="1"/>
          </p:cNvSpPr>
          <p:nvPr>
            <p:ph idx="1"/>
          </p:nvPr>
        </p:nvSpPr>
        <p:spPr>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Avoir</a:t>
            </a:r>
            <a:r>
              <a:rPr sz="2400" dirty="0">
                <a:solidFill>
                  <a:srgbClr val="333333"/>
                </a:solidFill>
                <a:latin typeface="Calibri Light"/>
                <a:ea typeface="Verdana"/>
                <a:cs typeface="Verdana"/>
                <a:sym typeface="Verdana"/>
              </a:rPr>
              <a:t> un trouble </a:t>
            </a:r>
            <a:r>
              <a:rPr sz="2400" dirty="0" err="1">
                <a:solidFill>
                  <a:srgbClr val="333333"/>
                </a:solidFill>
                <a:latin typeface="Calibri Light"/>
                <a:ea typeface="Verdana"/>
                <a:cs typeface="Verdana"/>
                <a:sym typeface="Verdana"/>
              </a:rPr>
              <a:t>psychique</a:t>
            </a:r>
            <a:r>
              <a:rPr sz="2400" dirty="0">
                <a:solidFill>
                  <a:srgbClr val="333333"/>
                </a:solidFill>
                <a:latin typeface="Calibri Light"/>
                <a:ea typeface="Verdana"/>
                <a:cs typeface="Verdana"/>
                <a:sym typeface="Verdana"/>
              </a:rPr>
              <a:t> ne </a:t>
            </a:r>
            <a:r>
              <a:rPr sz="2400" dirty="0" err="1">
                <a:solidFill>
                  <a:srgbClr val="333333"/>
                </a:solidFill>
                <a:latin typeface="Calibri Light"/>
                <a:ea typeface="Verdana"/>
                <a:cs typeface="Verdana"/>
                <a:sym typeface="Verdana"/>
              </a:rPr>
              <a:t>signifie</a:t>
            </a:r>
            <a:r>
              <a:rPr sz="2400" dirty="0">
                <a:solidFill>
                  <a:srgbClr val="333333"/>
                </a:solidFill>
                <a:latin typeface="Calibri Light"/>
                <a:ea typeface="Verdana"/>
                <a:cs typeface="Verdana"/>
                <a:sym typeface="Verdana"/>
              </a:rPr>
              <a:t> pas </a:t>
            </a:r>
            <a:r>
              <a:rPr sz="2400" dirty="0" err="1">
                <a:solidFill>
                  <a:srgbClr val="333333"/>
                </a:solidFill>
                <a:latin typeface="Calibri Light"/>
                <a:ea typeface="Verdana"/>
                <a:cs typeface="Verdana"/>
                <a:sym typeface="Verdana"/>
              </a:rPr>
              <a:t>que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êtes</a:t>
            </a:r>
            <a:r>
              <a:rPr sz="2400" dirty="0">
                <a:solidFill>
                  <a:srgbClr val="333333"/>
                </a:solidFill>
                <a:latin typeface="Calibri Light"/>
                <a:ea typeface="Verdana"/>
                <a:cs typeface="Verdana"/>
                <a:sym typeface="Verdana"/>
              </a:rPr>
              <a:t> incapable de faire des choses </a:t>
            </a:r>
            <a:r>
              <a:rPr sz="2400" dirty="0" err="1">
                <a:solidFill>
                  <a:srgbClr val="333333"/>
                </a:solidFill>
                <a:latin typeface="Calibri Light"/>
                <a:ea typeface="Verdana"/>
                <a:cs typeface="Verdana"/>
                <a:sym typeface="Verdana"/>
              </a:rPr>
              <a:t>ayant</a:t>
            </a:r>
            <a:r>
              <a:rPr sz="2400" dirty="0">
                <a:solidFill>
                  <a:srgbClr val="333333"/>
                </a:solidFill>
                <a:latin typeface="Calibri Light"/>
                <a:ea typeface="Verdana"/>
                <a:cs typeface="Verdana"/>
                <a:sym typeface="Verdana"/>
              </a:rPr>
              <a:t> de la </a:t>
            </a:r>
            <a:r>
              <a:rPr sz="2400" dirty="0" err="1">
                <a:solidFill>
                  <a:srgbClr val="333333"/>
                </a:solidFill>
                <a:latin typeface="Calibri Light"/>
                <a:ea typeface="Verdana"/>
                <a:cs typeface="Verdana"/>
                <a:sym typeface="Verdana"/>
              </a:rPr>
              <a:t>valeur</a:t>
            </a:r>
            <a:r>
              <a:rPr sz="2400" dirty="0">
                <a:solidFill>
                  <a:srgbClr val="333333"/>
                </a:solidFill>
                <a:latin typeface="Calibri Light"/>
                <a:ea typeface="Verdana"/>
                <a:cs typeface="Verdana"/>
                <a:sym typeface="Verdana"/>
              </a:rPr>
              <a:t> et du </a:t>
            </a:r>
            <a:r>
              <a:rPr sz="2400" dirty="0" err="1">
                <a:solidFill>
                  <a:srgbClr val="333333"/>
                </a:solidFill>
                <a:latin typeface="Calibri Light"/>
                <a:ea typeface="Verdana"/>
                <a:cs typeface="Verdana"/>
                <a:sym typeface="Verdana"/>
              </a:rPr>
              <a:t>sens.</a:t>
            </a:r>
            <a:endParaRPr sz="2400" dirty="0">
              <a:solidFill>
                <a:srgbClr val="333333"/>
              </a:solidFill>
              <a:latin typeface="Calibri Light"/>
              <a:ea typeface="Verdana"/>
              <a:cs typeface="Verdana"/>
              <a:sym typeface="Verdana"/>
            </a:endParaRPr>
          </a:p>
          <a:p>
            <a:pPr marL="342900" lvl="0" indent="-342900">
              <a:buClr>
                <a:srgbClr val="333333"/>
              </a:buClr>
              <a:buFont typeface="WingDings"/>
              <a:buChar char=""/>
              <a:tabLst>
                <a:tab pos="76200" algn="l"/>
              </a:tabLst>
              <a:defRPr sz="1800"/>
            </a:pPr>
            <a:r>
              <a:rPr sz="2400" dirty="0">
                <a:solidFill>
                  <a:srgbClr val="333333"/>
                </a:solidFill>
                <a:latin typeface="Calibri Light"/>
                <a:ea typeface="Verdana"/>
                <a:cs typeface="Verdana"/>
                <a:sym typeface="Verdana"/>
              </a:rPr>
              <a:t>La </a:t>
            </a:r>
            <a:r>
              <a:rPr sz="2400" dirty="0" err="1">
                <a:solidFill>
                  <a:srgbClr val="333333"/>
                </a:solidFill>
                <a:latin typeface="Calibri Light"/>
                <a:ea typeface="Verdana"/>
                <a:cs typeface="Verdana"/>
                <a:sym typeface="Verdana"/>
              </a:rPr>
              <a:t>maladie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mentale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peut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autant</a:t>
            </a:r>
            <a:r>
              <a:rPr sz="2400" dirty="0">
                <a:solidFill>
                  <a:srgbClr val="333333"/>
                </a:solidFill>
                <a:latin typeface="Calibri Light"/>
                <a:ea typeface="Verdana"/>
                <a:cs typeface="Verdana"/>
                <a:sym typeface="Verdana"/>
              </a:rPr>
              <a:t> inspirer </a:t>
            </a:r>
            <a:r>
              <a:rPr sz="2400" dirty="0" err="1">
                <a:solidFill>
                  <a:srgbClr val="333333"/>
                </a:solidFill>
                <a:latin typeface="Calibri Light"/>
                <a:ea typeface="Verdana"/>
                <a:cs typeface="Verdana"/>
                <a:sym typeface="Verdana"/>
              </a:rPr>
              <a:t>qu’inhiber</a:t>
            </a:r>
            <a:r>
              <a:rPr sz="2400" dirty="0">
                <a:solidFill>
                  <a:srgbClr val="333333"/>
                </a:solidFill>
                <a:latin typeface="Calibri Light"/>
                <a:ea typeface="Verdana"/>
                <a:cs typeface="Verdana"/>
                <a:sym typeface="Verdana"/>
              </a:rPr>
              <a:t> la </a:t>
            </a:r>
            <a:r>
              <a:rPr sz="2400" dirty="0" err="1">
                <a:solidFill>
                  <a:srgbClr val="333333"/>
                </a:solidFill>
                <a:latin typeface="Calibri Light"/>
                <a:ea typeface="Verdana"/>
                <a:cs typeface="Verdana"/>
                <a:sym typeface="Verdana"/>
              </a:rPr>
              <a:t>créativité</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a:solidFill>
                  <a:srgbClr val="333333"/>
                </a:solidFill>
                <a:latin typeface="Calibri Light"/>
                <a:ea typeface="Verdana"/>
                <a:cs typeface="Verdana"/>
                <a:sym typeface="Verdana"/>
              </a:rPr>
              <a:t>Des </a:t>
            </a:r>
            <a:r>
              <a:rPr sz="2400" dirty="0" err="1">
                <a:solidFill>
                  <a:srgbClr val="333333"/>
                </a:solidFill>
                <a:latin typeface="Calibri Light"/>
                <a:ea typeface="Verdana"/>
                <a:cs typeface="Verdana"/>
                <a:sym typeface="Verdana"/>
              </a:rPr>
              <a:t>génies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comme</a:t>
            </a:r>
            <a:r>
              <a:rPr sz="2400" dirty="0">
                <a:solidFill>
                  <a:srgbClr val="333333"/>
                </a:solidFill>
                <a:latin typeface="Calibri Light"/>
                <a:ea typeface="Verdana"/>
                <a:cs typeface="Verdana"/>
                <a:sym typeface="Verdana"/>
              </a:rPr>
              <a:t> Van Gogh, </a:t>
            </a:r>
            <a:r>
              <a:rPr sz="2400" dirty="0" err="1">
                <a:solidFill>
                  <a:srgbClr val="333333"/>
                </a:solidFill>
                <a:latin typeface="Calibri Light"/>
                <a:ea typeface="Verdana"/>
                <a:cs typeface="Verdana"/>
                <a:sym typeface="Verdana"/>
              </a:rPr>
              <a:t>dont</a:t>
            </a:r>
            <a:r>
              <a:rPr sz="2400" dirty="0">
                <a:solidFill>
                  <a:srgbClr val="333333"/>
                </a:solidFill>
                <a:latin typeface="Calibri Light"/>
                <a:ea typeface="Verdana"/>
                <a:cs typeface="Verdana"/>
                <a:sym typeface="Verdana"/>
              </a:rPr>
              <a:t> la </a:t>
            </a:r>
            <a:r>
              <a:rPr sz="2400" dirty="0" err="1">
                <a:solidFill>
                  <a:srgbClr val="333333"/>
                </a:solidFill>
                <a:latin typeface="Calibri Light"/>
                <a:ea typeface="Verdana"/>
                <a:cs typeface="Verdana"/>
                <a:sym typeface="Verdana"/>
              </a:rPr>
              <a:t>créativité</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n’a</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jamais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été</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reconnue</a:t>
            </a:r>
            <a:r>
              <a:rPr sz="2400" dirty="0">
                <a:solidFill>
                  <a:srgbClr val="333333"/>
                </a:solidFill>
                <a:latin typeface="Calibri Light"/>
                <a:ea typeface="Verdana"/>
                <a:cs typeface="Verdana"/>
                <a:sym typeface="Verdana"/>
              </a:rPr>
              <a:t> de son vivant, </a:t>
            </a:r>
            <a:r>
              <a:rPr sz="2400" dirty="0" err="1">
                <a:solidFill>
                  <a:srgbClr val="333333"/>
                </a:solidFill>
                <a:latin typeface="Calibri Light"/>
                <a:ea typeface="Verdana"/>
                <a:cs typeface="Verdana"/>
                <a:sym typeface="Verdana"/>
              </a:rPr>
              <a:t>pourraient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avoir</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été</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atteint</a:t>
            </a:r>
            <a:r>
              <a:rPr sz="2400" dirty="0">
                <a:solidFill>
                  <a:srgbClr val="333333"/>
                </a:solidFill>
                <a:latin typeface="Calibri Light"/>
                <a:ea typeface="Verdana"/>
                <a:cs typeface="Verdana"/>
                <a:sym typeface="Verdana"/>
              </a:rPr>
              <a:t> de troubles </a:t>
            </a:r>
            <a:r>
              <a:rPr sz="2400" dirty="0" err="1">
                <a:solidFill>
                  <a:srgbClr val="333333"/>
                </a:solidFill>
                <a:latin typeface="Calibri Light"/>
                <a:ea typeface="Verdana"/>
                <a:cs typeface="Verdana"/>
                <a:sym typeface="Verdana"/>
              </a:rPr>
              <a:t>psychiques</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Certains</a:t>
            </a:r>
            <a:r>
              <a:rPr sz="2400" dirty="0">
                <a:solidFill>
                  <a:srgbClr val="333333"/>
                </a:solidFill>
                <a:latin typeface="Calibri Light"/>
                <a:ea typeface="Verdana"/>
                <a:cs typeface="Verdana"/>
                <a:sym typeface="Verdana"/>
              </a:rPr>
              <a:t> artistes </a:t>
            </a:r>
            <a:r>
              <a:rPr sz="2400" dirty="0" err="1">
                <a:solidFill>
                  <a:srgbClr val="333333"/>
                </a:solidFill>
                <a:latin typeface="Calibri Light"/>
                <a:ea typeface="Verdana"/>
                <a:cs typeface="Verdana"/>
                <a:sym typeface="Verdana"/>
              </a:rPr>
              <a:t>atteints</a:t>
            </a:r>
            <a:r>
              <a:rPr sz="2400" dirty="0">
                <a:solidFill>
                  <a:srgbClr val="333333"/>
                </a:solidFill>
                <a:latin typeface="Calibri Light"/>
                <a:ea typeface="Verdana"/>
                <a:cs typeface="Verdana"/>
                <a:sym typeface="Verdana"/>
              </a:rPr>
              <a:t> </a:t>
            </a:r>
            <a:r>
              <a:rPr lang="fr-CH" sz="2400" dirty="0">
                <a:solidFill>
                  <a:srgbClr val="333333"/>
                </a:solidFill>
                <a:latin typeface="Calibri Light"/>
                <a:ea typeface="Verdana"/>
                <a:cs typeface="Verdana"/>
                <a:sym typeface="Verdana"/>
              </a:rPr>
              <a:t>de maladies </a:t>
            </a:r>
            <a:r>
              <a:rPr sz="2400" dirty="0" err="1">
                <a:solidFill>
                  <a:srgbClr val="333333"/>
                </a:solidFill>
                <a:latin typeface="Calibri Light"/>
                <a:ea typeface="Verdana"/>
                <a:cs typeface="Verdana"/>
                <a:sym typeface="Verdana"/>
              </a:rPr>
              <a:t>mentale</a:t>
            </a:r>
            <a:r>
              <a:rPr lang="fr-CH" sz="2400" dirty="0">
                <a:solidFill>
                  <a:srgbClr val="333333"/>
                </a:solidFill>
                <a:latin typeface="Calibri Light"/>
                <a:ea typeface="Verdana"/>
                <a:cs typeface="Verdana"/>
                <a:sym typeface="Verdana"/>
              </a:rPr>
              <a:t>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peuvent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même</a:t>
            </a:r>
            <a:r>
              <a:rPr sz="2400" dirty="0">
                <a:solidFill>
                  <a:srgbClr val="333333"/>
                </a:solidFill>
                <a:latin typeface="Calibri Light"/>
                <a:ea typeface="Verdana"/>
                <a:cs typeface="Verdana"/>
                <a:sym typeface="Verdana"/>
              </a:rPr>
              <a:t> vivre grâce à </a:t>
            </a:r>
            <a:r>
              <a:rPr sz="2400" dirty="0" err="1">
                <a:solidFill>
                  <a:srgbClr val="333333"/>
                </a:solidFill>
                <a:latin typeface="Calibri Light"/>
                <a:ea typeface="Verdana"/>
                <a:cs typeface="Verdana"/>
                <a:sym typeface="Verdana"/>
              </a:rPr>
              <a:t>leur</a:t>
            </a:r>
            <a:r>
              <a:rPr sz="2400" dirty="0">
                <a:solidFill>
                  <a:srgbClr val="333333"/>
                </a:solidFill>
                <a:latin typeface="Calibri Light"/>
                <a:ea typeface="Verdana"/>
                <a:cs typeface="Verdana"/>
                <a:sym typeface="Verdana"/>
              </a:rPr>
              <a:t> art (</a:t>
            </a:r>
            <a:r>
              <a:rPr sz="2400" dirty="0" err="1">
                <a:solidFill>
                  <a:srgbClr val="333333"/>
                </a:solidFill>
                <a:latin typeface="Calibri Light"/>
                <a:ea typeface="Verdana"/>
                <a:cs typeface="Verdana"/>
                <a:sym typeface="Verdana"/>
              </a:rPr>
              <a:t>comme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Edvard</a:t>
            </a:r>
            <a:r>
              <a:rPr sz="2400" dirty="0">
                <a:solidFill>
                  <a:srgbClr val="333333"/>
                </a:solidFill>
                <a:latin typeface="Calibri Light"/>
                <a:ea typeface="Verdana"/>
                <a:cs typeface="Verdana"/>
                <a:sym typeface="Verdana"/>
              </a:rPr>
              <a:t> Munch).</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hape 139"/>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Première conclusion</a:t>
            </a:r>
            <a:endParaRPr sz="3600">
              <a:latin typeface="Calibri Light"/>
            </a:endParaRPr>
          </a:p>
        </p:txBody>
      </p:sp>
      <p:sp>
        <p:nvSpPr>
          <p:cNvPr id="140" name="Shape 140"/>
          <p:cNvSpPr>
            <a:spLocks noGrp="1"/>
          </p:cNvSpPr>
          <p:nvPr>
            <p:ph idx="1"/>
          </p:nvPr>
        </p:nvSpPr>
        <p:spPr>
          <a:prstGeom prst="rect">
            <a:avLst/>
          </a:prstGeom>
        </p:spPr>
        <p:txBody>
          <a:bodyPr lIns="0" tIns="0" rIns="0" bIns="0">
            <a:normAutofit/>
          </a:bodyPr>
          <a:lstStyle/>
          <a:p>
            <a:pPr marL="342900" lvl="1" indent="-342900">
              <a:spcBef>
                <a:spcPts val="1999"/>
              </a:spcBef>
              <a:spcAft>
                <a:spcPts val="0"/>
              </a:spcAft>
              <a:buClr>
                <a:srgbClr val="000000"/>
              </a:buClr>
              <a:buFont typeface="WingDings"/>
              <a:buChar char=""/>
              <a:defRPr sz="1800"/>
            </a:pPr>
            <a:r>
              <a:rPr lang="fr-FR" sz="2400" dirty="0">
                <a:latin typeface="Calibri Light"/>
                <a:ea typeface="Verdana" panose="020B0604030504040204" pitchFamily="34" charset="0"/>
                <a:cs typeface="Verdana" panose="020B0604030504040204" pitchFamily="34" charset="0"/>
              </a:rPr>
              <a:t>Il n’est pas possible de savoir, à partir d’une </a:t>
            </a:r>
            <a:r>
              <a:rPr lang="fr-FR" sz="2400" dirty="0" err="1">
                <a:latin typeface="Calibri Light"/>
                <a:ea typeface="Verdana" panose="020B0604030504040204" pitchFamily="34" charset="0"/>
                <a:cs typeface="Verdana" panose="020B0604030504040204" pitchFamily="34" charset="0"/>
              </a:rPr>
              <a:t>oeuvre</a:t>
            </a:r>
            <a:r>
              <a:rPr lang="fr-FR" sz="2400" dirty="0">
                <a:latin typeface="Calibri Light"/>
                <a:ea typeface="Verdana" panose="020B0604030504040204" pitchFamily="34" charset="0"/>
                <a:cs typeface="Verdana" panose="020B0604030504040204" pitchFamily="34" charset="0"/>
              </a:rPr>
              <a:t>, si son auteur est atteint ou non d'une maladie mentale.</a:t>
            </a:r>
          </a:p>
          <a:p>
            <a:pPr marL="342900" lvl="1" indent="-342900">
              <a:spcBef>
                <a:spcPts val="1999"/>
              </a:spcBef>
              <a:spcAft>
                <a:spcPts val="0"/>
              </a:spcAft>
              <a:buClr>
                <a:srgbClr val="000000"/>
              </a:buClr>
              <a:buFont typeface="WingDings"/>
              <a:buChar char=""/>
              <a:tabLst>
                <a:tab pos="76200" algn="l"/>
              </a:tabLst>
              <a:defRPr sz="1800"/>
            </a:pPr>
            <a:r>
              <a:rPr sz="2400" dirty="0">
                <a:latin typeface="Calibri Light"/>
                <a:ea typeface="Verdana"/>
                <a:cs typeface="Verdana"/>
                <a:sym typeface="Verdana"/>
              </a:rPr>
              <a:t>La </a:t>
            </a:r>
            <a:r>
              <a:rPr sz="2400" dirty="0" err="1">
                <a:latin typeface="Calibri Light"/>
                <a:ea typeface="Verdana"/>
                <a:cs typeface="Verdana"/>
                <a:sym typeface="Verdana"/>
              </a:rPr>
              <a:t>même</a:t>
            </a:r>
            <a:r>
              <a:rPr sz="2400" dirty="0">
                <a:latin typeface="Calibri Light"/>
                <a:ea typeface="Verdana"/>
                <a:cs typeface="Verdana"/>
                <a:sym typeface="Verdana"/>
              </a:rPr>
              <a:t> chose </a:t>
            </a:r>
            <a:r>
              <a:rPr sz="2400" dirty="0" err="1">
                <a:latin typeface="Calibri Light"/>
                <a:ea typeface="Verdana"/>
                <a:cs typeface="Verdana"/>
                <a:sym typeface="Verdana"/>
              </a:rPr>
              <a:t>est</a:t>
            </a:r>
            <a:r>
              <a:rPr sz="2400" dirty="0">
                <a:latin typeface="Calibri Light"/>
                <a:ea typeface="Verdana"/>
                <a:cs typeface="Verdana"/>
                <a:sym typeface="Verdana"/>
              </a:rPr>
              <a:t> </a:t>
            </a:r>
            <a:r>
              <a:rPr sz="2400" dirty="0" err="1">
                <a:latin typeface="Calibri Light"/>
                <a:ea typeface="Verdana"/>
                <a:cs typeface="Verdana"/>
                <a:sym typeface="Verdana"/>
              </a:rPr>
              <a:t>vraie</a:t>
            </a:r>
            <a:r>
              <a:rPr sz="2400" dirty="0">
                <a:latin typeface="Calibri Light"/>
                <a:ea typeface="Verdana"/>
                <a:cs typeface="Verdana"/>
                <a:sym typeface="Verdana"/>
              </a:rPr>
              <a:t> pour </a:t>
            </a:r>
            <a:r>
              <a:rPr sz="2400" dirty="0" err="1">
                <a:latin typeface="Calibri Light"/>
                <a:ea typeface="Verdana"/>
                <a:cs typeface="Verdana"/>
                <a:sym typeface="Verdana"/>
              </a:rPr>
              <a:t>l’apparence</a:t>
            </a:r>
            <a:r>
              <a:rPr sz="2400" dirty="0">
                <a:latin typeface="Calibri Light"/>
                <a:ea typeface="Verdana"/>
                <a:cs typeface="Verdana"/>
                <a:sym typeface="Verdana"/>
              </a:rPr>
              <a:t>: </a:t>
            </a:r>
            <a:r>
              <a:rPr sz="2400" dirty="0" err="1">
                <a:latin typeface="Calibri Light"/>
                <a:ea typeface="Verdana"/>
                <a:cs typeface="Verdana"/>
                <a:sym typeface="Verdana"/>
              </a:rPr>
              <a:t>vous</a:t>
            </a:r>
            <a:r>
              <a:rPr sz="2400" dirty="0">
                <a:latin typeface="Calibri Light"/>
                <a:ea typeface="Verdana"/>
                <a:cs typeface="Verdana"/>
                <a:sym typeface="Verdana"/>
              </a:rPr>
              <a:t> ne </a:t>
            </a:r>
            <a:r>
              <a:rPr sz="2400" dirty="0" err="1">
                <a:latin typeface="Calibri Light"/>
                <a:ea typeface="Verdana"/>
                <a:cs typeface="Verdana"/>
                <a:sym typeface="Verdana"/>
              </a:rPr>
              <a:t>pouvez</a:t>
            </a:r>
            <a:r>
              <a:rPr sz="2400" dirty="0">
                <a:latin typeface="Calibri Light"/>
                <a:ea typeface="Verdana"/>
                <a:cs typeface="Verdana"/>
                <a:sym typeface="Verdana"/>
              </a:rPr>
              <a:t> </a:t>
            </a:r>
            <a:r>
              <a:rPr lang="fr-CH" sz="2400" dirty="0">
                <a:latin typeface="Calibri Light"/>
                <a:ea typeface="Verdana"/>
                <a:cs typeface="Verdana"/>
                <a:sym typeface="Verdana"/>
              </a:rPr>
              <a:t>pas </a:t>
            </a:r>
            <a:r>
              <a:rPr sz="2400" dirty="0">
                <a:latin typeface="Calibri Light"/>
                <a:ea typeface="Verdana"/>
                <a:cs typeface="Verdana"/>
                <a:sym typeface="Verdana"/>
              </a:rPr>
              <a:t>dire </a:t>
            </a:r>
            <a:r>
              <a:rPr sz="2400" dirty="0" err="1">
                <a:latin typeface="Calibri Light"/>
                <a:ea typeface="Verdana"/>
                <a:cs typeface="Verdana"/>
                <a:sym typeface="Verdana"/>
              </a:rPr>
              <a:t>si</a:t>
            </a:r>
            <a:r>
              <a:rPr sz="2400" dirty="0">
                <a:latin typeface="Calibri Light"/>
                <a:ea typeface="Verdana"/>
                <a:cs typeface="Verdana"/>
                <a:sym typeface="Verdana"/>
              </a:rPr>
              <a:t> </a:t>
            </a:r>
            <a:r>
              <a:rPr sz="2400" dirty="0" err="1">
                <a:latin typeface="Calibri Light"/>
                <a:ea typeface="Verdana"/>
                <a:cs typeface="Verdana"/>
                <a:sym typeface="Verdana"/>
              </a:rPr>
              <a:t>quelqu’un</a:t>
            </a:r>
            <a:r>
              <a:rPr sz="2400" dirty="0">
                <a:latin typeface="Calibri Light"/>
                <a:ea typeface="Verdana"/>
                <a:cs typeface="Verdana"/>
                <a:sym typeface="Verdana"/>
              </a:rPr>
              <a:t> a </a:t>
            </a:r>
            <a:r>
              <a:rPr sz="2400" dirty="0" err="1">
                <a:latin typeface="Calibri Light"/>
                <a:ea typeface="Verdana"/>
                <a:cs typeface="Verdana"/>
                <a:sym typeface="Verdana"/>
              </a:rPr>
              <a:t>ou</a:t>
            </a:r>
            <a:r>
              <a:rPr sz="2400" dirty="0">
                <a:latin typeface="Calibri Light"/>
                <a:ea typeface="Verdana"/>
                <a:cs typeface="Verdana"/>
                <a:sym typeface="Verdana"/>
              </a:rPr>
              <a:t> non un </a:t>
            </a:r>
            <a:r>
              <a:rPr sz="2400" dirty="0" err="1">
                <a:latin typeface="Calibri Light"/>
                <a:ea typeface="Verdana"/>
                <a:cs typeface="Verdana"/>
                <a:sym typeface="Verdana"/>
              </a:rPr>
              <a:t>problème</a:t>
            </a:r>
            <a:r>
              <a:rPr sz="2400" dirty="0">
                <a:latin typeface="Calibri Light"/>
                <a:ea typeface="Verdana"/>
                <a:cs typeface="Verdana"/>
                <a:sym typeface="Verdana"/>
              </a:rPr>
              <a:t> </a:t>
            </a:r>
            <a:r>
              <a:rPr sz="2400" dirty="0" err="1">
                <a:latin typeface="Calibri Light"/>
                <a:ea typeface="Verdana"/>
                <a:cs typeface="Verdana"/>
                <a:sym typeface="Verdana"/>
              </a:rPr>
              <a:t>psychique</a:t>
            </a:r>
            <a:r>
              <a:rPr sz="2400" dirty="0">
                <a:latin typeface="Calibri Light"/>
                <a:ea typeface="Verdana"/>
                <a:cs typeface="Verdana"/>
                <a:sym typeface="Verdana"/>
              </a:rPr>
              <a:t> à </a:t>
            </a:r>
            <a:r>
              <a:rPr sz="2400" dirty="0" err="1">
                <a:latin typeface="Calibri Light"/>
                <a:ea typeface="Verdana"/>
                <a:cs typeface="Verdana"/>
                <a:sym typeface="Verdana"/>
              </a:rPr>
              <a:t>partir</a:t>
            </a:r>
            <a:r>
              <a:rPr sz="2400" dirty="0">
                <a:latin typeface="Calibri Light"/>
                <a:ea typeface="Verdana"/>
                <a:cs typeface="Verdana"/>
                <a:sym typeface="Verdana"/>
              </a:rPr>
              <a:t> de son aspect.</a:t>
            </a:r>
            <a:endParaRPr sz="2400" strike="sngStrike" dirty="0">
              <a:latin typeface="Calibri Light"/>
              <a:ea typeface="Verdana"/>
              <a:cs typeface="Verdana"/>
              <a:sym typeface="Verdana"/>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18</a:t>
            </a:fld>
            <a:endParaRPr lang="en-US"/>
          </a:p>
        </p:txBody>
      </p:sp>
    </p:spTree>
    <p:extLst>
      <p:ext uri="{BB962C8B-B14F-4D97-AF65-F5344CB8AC3E}">
        <p14:creationId xmlns:p14="http://schemas.microsoft.com/office/powerpoint/2010/main" val="2714812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hape 139"/>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Première conclusion</a:t>
            </a:r>
            <a:endParaRPr sz="3600">
              <a:latin typeface="Calibri Light"/>
            </a:endParaRPr>
          </a:p>
        </p:txBody>
      </p:sp>
      <p:sp>
        <p:nvSpPr>
          <p:cNvPr id="140" name="Shape 140"/>
          <p:cNvSpPr>
            <a:spLocks noGrp="1"/>
          </p:cNvSpPr>
          <p:nvPr>
            <p:ph idx="1"/>
          </p:nvPr>
        </p:nvSpPr>
        <p:spPr>
          <a:prstGeom prst="rect">
            <a:avLst/>
          </a:prstGeom>
        </p:spPr>
        <p:txBody>
          <a:bodyPr lIns="0" tIns="0" rIns="0" bIns="0">
            <a:normAutofit/>
          </a:bodyPr>
          <a:lstStyle/>
          <a:p>
            <a:pPr marL="342900" lvl="1" indent="-342900">
              <a:spcBef>
                <a:spcPts val="1999"/>
              </a:spcBef>
              <a:spcAft>
                <a:spcPts val="0"/>
              </a:spcAft>
              <a:buClr>
                <a:srgbClr val="000000"/>
              </a:buClr>
              <a:buFont typeface="WingDings"/>
              <a:buChar char=""/>
              <a:defRPr sz="1800"/>
            </a:pPr>
            <a:r>
              <a:rPr lang="fr-FR" sz="2400" dirty="0">
                <a:latin typeface="Calibri Light"/>
                <a:ea typeface="Verdana" panose="020B0604030504040204" pitchFamily="34" charset="0"/>
                <a:cs typeface="Verdana" panose="020B0604030504040204" pitchFamily="34" charset="0"/>
              </a:rPr>
              <a:t>Il n’est pas possible de savoir, à partir d’une </a:t>
            </a:r>
            <a:r>
              <a:rPr lang="fr-FR" sz="2400" dirty="0" err="1">
                <a:latin typeface="Calibri Light"/>
                <a:ea typeface="Verdana" panose="020B0604030504040204" pitchFamily="34" charset="0"/>
                <a:cs typeface="Verdana" panose="020B0604030504040204" pitchFamily="34" charset="0"/>
              </a:rPr>
              <a:t>oeuvre</a:t>
            </a:r>
            <a:r>
              <a:rPr lang="fr-FR" sz="2400" dirty="0">
                <a:latin typeface="Calibri Light"/>
                <a:ea typeface="Verdana" panose="020B0604030504040204" pitchFamily="34" charset="0"/>
                <a:cs typeface="Verdana" panose="020B0604030504040204" pitchFamily="34" charset="0"/>
              </a:rPr>
              <a:t>, si son auteur est atteint ou non d'une maladie mentale.</a:t>
            </a:r>
          </a:p>
          <a:p>
            <a:pPr marL="342900" lvl="1" indent="-342900">
              <a:spcBef>
                <a:spcPts val="1999"/>
              </a:spcBef>
              <a:spcAft>
                <a:spcPts val="0"/>
              </a:spcAft>
              <a:buClr>
                <a:srgbClr val="000000"/>
              </a:buClr>
              <a:buFont typeface="WingDings"/>
              <a:buChar char=""/>
              <a:tabLst>
                <a:tab pos="76200" algn="l"/>
              </a:tabLst>
              <a:defRPr sz="1800"/>
            </a:pPr>
            <a:r>
              <a:rPr sz="2400" dirty="0">
                <a:latin typeface="Calibri Light"/>
                <a:ea typeface="Verdana"/>
                <a:cs typeface="Verdana"/>
                <a:sym typeface="Verdana"/>
              </a:rPr>
              <a:t>La </a:t>
            </a:r>
            <a:r>
              <a:rPr sz="2400" dirty="0" err="1">
                <a:latin typeface="Calibri Light"/>
                <a:ea typeface="Verdana"/>
                <a:cs typeface="Verdana"/>
                <a:sym typeface="Verdana"/>
              </a:rPr>
              <a:t>même</a:t>
            </a:r>
            <a:r>
              <a:rPr sz="2400" dirty="0">
                <a:latin typeface="Calibri Light"/>
                <a:ea typeface="Verdana"/>
                <a:cs typeface="Verdana"/>
                <a:sym typeface="Verdana"/>
              </a:rPr>
              <a:t> chose </a:t>
            </a:r>
            <a:r>
              <a:rPr sz="2400" dirty="0" err="1">
                <a:latin typeface="Calibri Light"/>
                <a:ea typeface="Verdana"/>
                <a:cs typeface="Verdana"/>
                <a:sym typeface="Verdana"/>
              </a:rPr>
              <a:t>est</a:t>
            </a:r>
            <a:r>
              <a:rPr sz="2400" dirty="0">
                <a:latin typeface="Calibri Light"/>
                <a:ea typeface="Verdana"/>
                <a:cs typeface="Verdana"/>
                <a:sym typeface="Verdana"/>
              </a:rPr>
              <a:t> </a:t>
            </a:r>
            <a:r>
              <a:rPr sz="2400" dirty="0" err="1">
                <a:latin typeface="Calibri Light"/>
                <a:ea typeface="Verdana"/>
                <a:cs typeface="Verdana"/>
                <a:sym typeface="Verdana"/>
              </a:rPr>
              <a:t>vraie</a:t>
            </a:r>
            <a:r>
              <a:rPr sz="2400" dirty="0">
                <a:latin typeface="Calibri Light"/>
                <a:ea typeface="Verdana"/>
                <a:cs typeface="Verdana"/>
                <a:sym typeface="Verdana"/>
              </a:rPr>
              <a:t> pour </a:t>
            </a:r>
            <a:r>
              <a:rPr sz="2400" dirty="0" err="1">
                <a:latin typeface="Calibri Light"/>
                <a:ea typeface="Verdana"/>
                <a:cs typeface="Verdana"/>
                <a:sym typeface="Verdana"/>
              </a:rPr>
              <a:t>l’apparence</a:t>
            </a:r>
            <a:r>
              <a:rPr sz="2400" dirty="0">
                <a:latin typeface="Calibri Light"/>
                <a:ea typeface="Verdana"/>
                <a:cs typeface="Verdana"/>
                <a:sym typeface="Verdana"/>
              </a:rPr>
              <a:t>: </a:t>
            </a:r>
            <a:r>
              <a:rPr sz="2400" dirty="0" err="1">
                <a:latin typeface="Calibri Light"/>
                <a:ea typeface="Verdana"/>
                <a:cs typeface="Verdana"/>
                <a:sym typeface="Verdana"/>
              </a:rPr>
              <a:t>vous</a:t>
            </a:r>
            <a:r>
              <a:rPr sz="2400" dirty="0">
                <a:latin typeface="Calibri Light"/>
                <a:ea typeface="Verdana"/>
                <a:cs typeface="Verdana"/>
                <a:sym typeface="Verdana"/>
              </a:rPr>
              <a:t> ne </a:t>
            </a:r>
            <a:r>
              <a:rPr sz="2400" dirty="0" err="1">
                <a:latin typeface="Calibri Light"/>
                <a:ea typeface="Verdana"/>
                <a:cs typeface="Verdana"/>
                <a:sym typeface="Verdana"/>
              </a:rPr>
              <a:t>pouvez</a:t>
            </a:r>
            <a:r>
              <a:rPr sz="2400" dirty="0">
                <a:latin typeface="Calibri Light"/>
                <a:ea typeface="Verdana"/>
                <a:cs typeface="Verdana"/>
                <a:sym typeface="Verdana"/>
              </a:rPr>
              <a:t> </a:t>
            </a:r>
            <a:r>
              <a:rPr lang="fr-CH" sz="2400" dirty="0">
                <a:latin typeface="Calibri Light"/>
                <a:ea typeface="Verdana"/>
                <a:cs typeface="Verdana"/>
                <a:sym typeface="Verdana"/>
              </a:rPr>
              <a:t>pas </a:t>
            </a:r>
            <a:r>
              <a:rPr sz="2400" dirty="0">
                <a:latin typeface="Calibri Light"/>
                <a:ea typeface="Verdana"/>
                <a:cs typeface="Verdana"/>
                <a:sym typeface="Verdana"/>
              </a:rPr>
              <a:t>dire </a:t>
            </a:r>
            <a:r>
              <a:rPr sz="2400" dirty="0" err="1">
                <a:latin typeface="Calibri Light"/>
                <a:ea typeface="Verdana"/>
                <a:cs typeface="Verdana"/>
                <a:sym typeface="Verdana"/>
              </a:rPr>
              <a:t>si</a:t>
            </a:r>
            <a:r>
              <a:rPr sz="2400" dirty="0">
                <a:latin typeface="Calibri Light"/>
                <a:ea typeface="Verdana"/>
                <a:cs typeface="Verdana"/>
                <a:sym typeface="Verdana"/>
              </a:rPr>
              <a:t> </a:t>
            </a:r>
            <a:r>
              <a:rPr sz="2400" dirty="0" err="1">
                <a:latin typeface="Calibri Light"/>
                <a:ea typeface="Verdana"/>
                <a:cs typeface="Verdana"/>
                <a:sym typeface="Verdana"/>
              </a:rPr>
              <a:t>quelqu’un</a:t>
            </a:r>
            <a:r>
              <a:rPr sz="2400" dirty="0">
                <a:latin typeface="Calibri Light"/>
                <a:ea typeface="Verdana"/>
                <a:cs typeface="Verdana"/>
                <a:sym typeface="Verdana"/>
              </a:rPr>
              <a:t> a </a:t>
            </a:r>
            <a:r>
              <a:rPr sz="2400" dirty="0" err="1">
                <a:latin typeface="Calibri Light"/>
                <a:ea typeface="Verdana"/>
                <a:cs typeface="Verdana"/>
                <a:sym typeface="Verdana"/>
              </a:rPr>
              <a:t>ou</a:t>
            </a:r>
            <a:r>
              <a:rPr sz="2400" dirty="0">
                <a:latin typeface="Calibri Light"/>
                <a:ea typeface="Verdana"/>
                <a:cs typeface="Verdana"/>
                <a:sym typeface="Verdana"/>
              </a:rPr>
              <a:t> non un </a:t>
            </a:r>
            <a:r>
              <a:rPr sz="2400" dirty="0" err="1">
                <a:latin typeface="Calibri Light"/>
                <a:ea typeface="Verdana"/>
                <a:cs typeface="Verdana"/>
                <a:sym typeface="Verdana"/>
              </a:rPr>
              <a:t>problème</a:t>
            </a:r>
            <a:r>
              <a:rPr sz="2400" dirty="0">
                <a:latin typeface="Calibri Light"/>
                <a:ea typeface="Verdana"/>
                <a:cs typeface="Verdana"/>
                <a:sym typeface="Verdana"/>
              </a:rPr>
              <a:t> </a:t>
            </a:r>
            <a:r>
              <a:rPr sz="2400" dirty="0" err="1">
                <a:latin typeface="Calibri Light"/>
                <a:ea typeface="Verdana"/>
                <a:cs typeface="Verdana"/>
                <a:sym typeface="Verdana"/>
              </a:rPr>
              <a:t>psychique</a:t>
            </a:r>
            <a:r>
              <a:rPr sz="2400" dirty="0">
                <a:latin typeface="Calibri Light"/>
                <a:ea typeface="Verdana"/>
                <a:cs typeface="Verdana"/>
                <a:sym typeface="Verdana"/>
              </a:rPr>
              <a:t> à </a:t>
            </a:r>
            <a:r>
              <a:rPr sz="2400" dirty="0" err="1">
                <a:latin typeface="Calibri Light"/>
                <a:ea typeface="Verdana"/>
                <a:cs typeface="Verdana"/>
                <a:sym typeface="Verdana"/>
              </a:rPr>
              <a:t>partir</a:t>
            </a:r>
            <a:r>
              <a:rPr sz="2400" dirty="0">
                <a:latin typeface="Calibri Light"/>
                <a:ea typeface="Verdana"/>
                <a:cs typeface="Verdana"/>
                <a:sym typeface="Verdana"/>
              </a:rPr>
              <a:t> de son aspect.</a:t>
            </a:r>
            <a:endParaRPr sz="2400" strike="sngStrike" dirty="0">
              <a:latin typeface="Calibri Light"/>
              <a:ea typeface="Verdana"/>
              <a:cs typeface="Verdana"/>
              <a:sym typeface="Verdana"/>
            </a:endParaRPr>
          </a:p>
          <a:p>
            <a:pPr marL="342900" lvl="1" indent="-342900">
              <a:spcBef>
                <a:spcPts val="1999"/>
              </a:spcBef>
              <a:spcAft>
                <a:spcPts val="0"/>
              </a:spcAft>
              <a:buClr>
                <a:srgbClr val="004992"/>
              </a:buClr>
              <a:buFont typeface="WingDings"/>
              <a:buChar char=""/>
              <a:tabLst>
                <a:tab pos="76200" algn="l"/>
              </a:tabLst>
              <a:defRPr sz="1800"/>
            </a:pPr>
            <a:r>
              <a:rPr sz="2400" dirty="0" err="1">
                <a:solidFill>
                  <a:srgbClr val="004992"/>
                </a:solidFill>
                <a:latin typeface="Calibri Light"/>
                <a:ea typeface="Verdana"/>
                <a:cs typeface="Verdana"/>
                <a:sym typeface="Verdana"/>
              </a:rPr>
              <a:t>Sujet</a:t>
            </a:r>
            <a:r>
              <a:rPr sz="2400" dirty="0">
                <a:solidFill>
                  <a:srgbClr val="004992"/>
                </a:solidFill>
                <a:latin typeface="Calibri Light"/>
                <a:ea typeface="Verdana"/>
                <a:cs typeface="Verdana"/>
                <a:sym typeface="Verdana"/>
              </a:rPr>
              <a:t> de </a:t>
            </a:r>
            <a:r>
              <a:rPr sz="2400" dirty="0" err="1">
                <a:solidFill>
                  <a:srgbClr val="004992"/>
                </a:solidFill>
                <a:latin typeface="Calibri Light"/>
                <a:ea typeface="Verdana"/>
                <a:cs typeface="Verdana"/>
                <a:sym typeface="Verdana"/>
              </a:rPr>
              <a:t>réflexion</a:t>
            </a:r>
            <a:r>
              <a:rPr sz="2400" dirty="0">
                <a:solidFill>
                  <a:srgbClr val="004992"/>
                </a:solidFill>
                <a:latin typeface="Calibri Light"/>
                <a:ea typeface="Verdana"/>
                <a:cs typeface="Verdana"/>
                <a:sym typeface="Verdana"/>
              </a:rPr>
              <a:t>: </a:t>
            </a:r>
            <a:br>
              <a:rPr sz="2400" dirty="0">
                <a:solidFill>
                  <a:srgbClr val="006699"/>
                </a:solidFill>
                <a:latin typeface="Calibri Light"/>
                <a:ea typeface="Verdana"/>
                <a:cs typeface="Verdana"/>
                <a:sym typeface="Verdana"/>
              </a:rPr>
            </a:br>
            <a:r>
              <a:rPr sz="2400" dirty="0">
                <a:latin typeface="Calibri Light"/>
                <a:ea typeface="Verdana"/>
                <a:cs typeface="Verdana"/>
                <a:sym typeface="Verdana"/>
              </a:rPr>
              <a:t>Beaucoup des plus </a:t>
            </a:r>
            <a:r>
              <a:rPr sz="2400" dirty="0" err="1">
                <a:latin typeface="Calibri Light"/>
                <a:ea typeface="Verdana"/>
                <a:cs typeface="Verdana"/>
                <a:sym typeface="Verdana"/>
              </a:rPr>
              <a:t>grandes</a:t>
            </a:r>
            <a:r>
              <a:rPr sz="2400" dirty="0">
                <a:latin typeface="Calibri Light"/>
                <a:ea typeface="Verdana"/>
                <a:cs typeface="Verdana"/>
                <a:sym typeface="Verdana"/>
              </a:rPr>
              <a:t> oeuvres d’art </a:t>
            </a:r>
            <a:r>
              <a:rPr sz="2400" dirty="0" err="1">
                <a:latin typeface="Calibri Light"/>
                <a:ea typeface="Verdana"/>
                <a:cs typeface="Verdana"/>
                <a:sym typeface="Verdana"/>
              </a:rPr>
              <a:t>ont</a:t>
            </a:r>
            <a:r>
              <a:rPr sz="2400" dirty="0">
                <a:latin typeface="Calibri Light"/>
                <a:ea typeface="Verdana"/>
                <a:cs typeface="Verdana"/>
                <a:sym typeface="Verdana"/>
              </a:rPr>
              <a:t> </a:t>
            </a:r>
            <a:r>
              <a:rPr sz="2400" dirty="0" err="1">
                <a:latin typeface="Calibri Light"/>
                <a:ea typeface="Verdana"/>
                <a:cs typeface="Verdana"/>
                <a:sym typeface="Verdana"/>
              </a:rPr>
              <a:t>été</a:t>
            </a:r>
            <a:r>
              <a:rPr sz="2400" dirty="0">
                <a:latin typeface="Calibri Light"/>
                <a:ea typeface="Verdana"/>
                <a:cs typeface="Verdana"/>
                <a:sym typeface="Verdana"/>
              </a:rPr>
              <a:t> </a:t>
            </a:r>
            <a:r>
              <a:rPr sz="2400" dirty="0" err="1">
                <a:latin typeface="Calibri Light"/>
                <a:ea typeface="Verdana"/>
                <a:cs typeface="Verdana"/>
                <a:sym typeface="Verdana"/>
              </a:rPr>
              <a:t>créées</a:t>
            </a:r>
            <a:r>
              <a:rPr sz="2400" dirty="0">
                <a:latin typeface="Calibri Light"/>
                <a:ea typeface="Verdana"/>
                <a:cs typeface="Verdana"/>
                <a:sym typeface="Verdana"/>
              </a:rPr>
              <a:t> par des gens vivant avec </a:t>
            </a:r>
            <a:r>
              <a:rPr sz="2400" dirty="0" err="1">
                <a:latin typeface="Calibri Light"/>
                <a:ea typeface="Verdana"/>
                <a:cs typeface="Verdana"/>
                <a:sym typeface="Verdana"/>
              </a:rPr>
              <a:t>une</a:t>
            </a:r>
            <a:r>
              <a:rPr sz="2400" dirty="0">
                <a:latin typeface="Calibri Light"/>
                <a:ea typeface="Verdana"/>
                <a:cs typeface="Verdana"/>
                <a:sym typeface="Verdana"/>
              </a:rPr>
              <a:t> </a:t>
            </a:r>
            <a:r>
              <a:rPr sz="2400" dirty="0" err="1">
                <a:latin typeface="Calibri Light"/>
                <a:ea typeface="Verdana"/>
                <a:cs typeface="Verdana"/>
                <a:sym typeface="Verdana"/>
              </a:rPr>
              <a:t>maladie</a:t>
            </a:r>
            <a:r>
              <a:rPr sz="2400" dirty="0">
                <a:latin typeface="Calibri Light"/>
                <a:ea typeface="Verdana"/>
                <a:cs typeface="Verdana"/>
                <a:sym typeface="Verdana"/>
              </a:rPr>
              <a:t> </a:t>
            </a:r>
            <a:r>
              <a:rPr sz="2400" dirty="0" err="1">
                <a:latin typeface="Calibri Light"/>
                <a:ea typeface="Verdana"/>
                <a:cs typeface="Verdana"/>
                <a:sym typeface="Verdana"/>
              </a:rPr>
              <a:t>psychique</a:t>
            </a:r>
            <a:r>
              <a:rPr sz="2400" dirty="0">
                <a:latin typeface="Calibri Light"/>
                <a:ea typeface="Verdana"/>
                <a:cs typeface="Verdana"/>
                <a:sym typeface="Verdana"/>
              </a:rPr>
              <a:t>. </a:t>
            </a:r>
            <a:r>
              <a:rPr sz="2400" dirty="0">
                <a:solidFill>
                  <a:srgbClr val="004992"/>
                </a:solidFill>
                <a:latin typeface="Calibri Light"/>
                <a:ea typeface="Verdana"/>
                <a:cs typeface="Verdana"/>
                <a:sym typeface="Verdana"/>
              </a:rPr>
              <a:t>Est-</a:t>
            </a:r>
            <a:r>
              <a:rPr sz="2400" dirty="0" err="1">
                <a:solidFill>
                  <a:srgbClr val="004992"/>
                </a:solidFill>
                <a:latin typeface="Calibri Light"/>
                <a:ea typeface="Verdana"/>
                <a:cs typeface="Verdana"/>
                <a:sym typeface="Verdana"/>
              </a:rPr>
              <a:t>ce</a:t>
            </a:r>
            <a:r>
              <a:rPr sz="2400" dirty="0">
                <a:solidFill>
                  <a:srgbClr val="004992"/>
                </a:solidFill>
                <a:latin typeface="Calibri Light"/>
                <a:ea typeface="Verdana"/>
                <a:cs typeface="Verdana"/>
                <a:sym typeface="Verdana"/>
              </a:rPr>
              <a:t> que </a:t>
            </a:r>
            <a:r>
              <a:rPr sz="2400" dirty="0" err="1">
                <a:solidFill>
                  <a:srgbClr val="004992"/>
                </a:solidFill>
                <a:latin typeface="Calibri Light"/>
                <a:ea typeface="Verdana"/>
                <a:cs typeface="Verdana"/>
                <a:sym typeface="Verdana"/>
              </a:rPr>
              <a:t>cela</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réduit</a:t>
            </a:r>
            <a:r>
              <a:rPr sz="2400" dirty="0">
                <a:solidFill>
                  <a:srgbClr val="004992"/>
                </a:solidFill>
                <a:latin typeface="Calibri Light"/>
                <a:ea typeface="Verdana"/>
                <a:cs typeface="Verdana"/>
                <a:sym typeface="Verdana"/>
              </a:rPr>
              <a:t> la </a:t>
            </a:r>
            <a:r>
              <a:rPr sz="2400" dirty="0" err="1">
                <a:solidFill>
                  <a:srgbClr val="004992"/>
                </a:solidFill>
                <a:latin typeface="Calibri Light"/>
                <a:ea typeface="Verdana"/>
                <a:cs typeface="Verdana"/>
                <a:sym typeface="Verdana"/>
              </a:rPr>
              <a:t>valeur</a:t>
            </a:r>
            <a:r>
              <a:rPr sz="2400" dirty="0">
                <a:solidFill>
                  <a:srgbClr val="004992"/>
                </a:solidFill>
                <a:latin typeface="Calibri Light"/>
                <a:ea typeface="Verdana"/>
                <a:cs typeface="Verdana"/>
                <a:sym typeface="Verdana"/>
              </a:rPr>
              <a:t> de </a:t>
            </a:r>
            <a:r>
              <a:rPr sz="2400" dirty="0" err="1">
                <a:solidFill>
                  <a:srgbClr val="004992"/>
                </a:solidFill>
                <a:latin typeface="Calibri Light"/>
                <a:ea typeface="Verdana"/>
                <a:cs typeface="Verdana"/>
                <a:sym typeface="Verdana"/>
              </a:rPr>
              <a:t>leur</a:t>
            </a:r>
            <a:r>
              <a:rPr sz="2400" dirty="0">
                <a:solidFill>
                  <a:srgbClr val="004992"/>
                </a:solidFill>
                <a:latin typeface="Calibri Light"/>
                <a:ea typeface="Verdana"/>
                <a:cs typeface="Verdana"/>
                <a:sym typeface="Verdana"/>
              </a:rPr>
              <a:t> art?</a:t>
            </a:r>
            <a:endParaRPr sz="2400" dirty="0">
              <a:solidFill>
                <a:srgbClr val="004992"/>
              </a:solidFill>
              <a:latin typeface="Calibri Light"/>
              <a:ea typeface="Verdana"/>
              <a:cs typeface="Verdana"/>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19</a:t>
            </a:fld>
            <a:endParaRPr lang="en-US"/>
          </a:p>
        </p:txBody>
      </p:sp>
    </p:spTree>
    <p:extLst>
      <p:ext uri="{BB962C8B-B14F-4D97-AF65-F5344CB8AC3E}">
        <p14:creationId xmlns:p14="http://schemas.microsoft.com/office/powerpoint/2010/main" val="183759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hape 139"/>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Première conclusion</a:t>
            </a:r>
            <a:endParaRPr sz="3600">
              <a:latin typeface="Calibri Light"/>
            </a:endParaRPr>
          </a:p>
        </p:txBody>
      </p:sp>
      <p:sp>
        <p:nvSpPr>
          <p:cNvPr id="140" name="Shape 140"/>
          <p:cNvSpPr>
            <a:spLocks noGrp="1"/>
          </p:cNvSpPr>
          <p:nvPr>
            <p:ph idx="1"/>
          </p:nvPr>
        </p:nvSpPr>
        <p:spPr>
          <a:prstGeom prst="rect">
            <a:avLst/>
          </a:prstGeom>
        </p:spPr>
        <p:txBody>
          <a:bodyPr lIns="0" tIns="0" rIns="0" bIns="0">
            <a:normAutofit/>
          </a:bodyPr>
          <a:lstStyle/>
          <a:p>
            <a:pPr marL="342900" lvl="1" indent="-342900">
              <a:spcBef>
                <a:spcPts val="1999"/>
              </a:spcBef>
              <a:spcAft>
                <a:spcPts val="0"/>
              </a:spcAft>
              <a:buClr>
                <a:srgbClr val="000000"/>
              </a:buClr>
              <a:buFont typeface="WingDings"/>
              <a:buChar char=""/>
              <a:defRPr sz="1800"/>
            </a:pPr>
            <a:r>
              <a:rPr lang="fr-FR" sz="2400" dirty="0">
                <a:latin typeface="Calibri Light"/>
                <a:ea typeface="Verdana" panose="020B0604030504040204" pitchFamily="34" charset="0"/>
                <a:cs typeface="Verdana" panose="020B0604030504040204" pitchFamily="34" charset="0"/>
              </a:rPr>
              <a:t>Il n’est pas possible de savoir, à partir d’une </a:t>
            </a:r>
            <a:r>
              <a:rPr lang="fr-FR" sz="2400" dirty="0" err="1">
                <a:latin typeface="Calibri Light"/>
                <a:ea typeface="Verdana" panose="020B0604030504040204" pitchFamily="34" charset="0"/>
                <a:cs typeface="Verdana" panose="020B0604030504040204" pitchFamily="34" charset="0"/>
              </a:rPr>
              <a:t>oeuvre</a:t>
            </a:r>
            <a:r>
              <a:rPr lang="fr-FR" sz="2400" dirty="0">
                <a:latin typeface="Calibri Light"/>
                <a:ea typeface="Verdana" panose="020B0604030504040204" pitchFamily="34" charset="0"/>
                <a:cs typeface="Verdana" panose="020B0604030504040204" pitchFamily="34" charset="0"/>
              </a:rPr>
              <a:t>, si son auteur est atteint ou non d'une maladie mentale.</a:t>
            </a:r>
          </a:p>
          <a:p>
            <a:pPr marL="342900" lvl="1" indent="-342900">
              <a:spcBef>
                <a:spcPts val="1999"/>
              </a:spcBef>
              <a:spcAft>
                <a:spcPts val="0"/>
              </a:spcAft>
              <a:buClr>
                <a:srgbClr val="000000"/>
              </a:buClr>
              <a:buFont typeface="WingDings"/>
              <a:buChar char=""/>
              <a:tabLst>
                <a:tab pos="76200" algn="l"/>
              </a:tabLst>
              <a:defRPr sz="1800"/>
            </a:pPr>
            <a:r>
              <a:rPr sz="2400" dirty="0">
                <a:latin typeface="Calibri Light"/>
                <a:ea typeface="Verdana"/>
                <a:cs typeface="Verdana"/>
                <a:sym typeface="Verdana"/>
              </a:rPr>
              <a:t>La </a:t>
            </a:r>
            <a:r>
              <a:rPr sz="2400" dirty="0" err="1">
                <a:latin typeface="Calibri Light"/>
                <a:ea typeface="Verdana"/>
                <a:cs typeface="Verdana"/>
                <a:sym typeface="Verdana"/>
              </a:rPr>
              <a:t>même</a:t>
            </a:r>
            <a:r>
              <a:rPr sz="2400" dirty="0">
                <a:latin typeface="Calibri Light"/>
                <a:ea typeface="Verdana"/>
                <a:cs typeface="Verdana"/>
                <a:sym typeface="Verdana"/>
              </a:rPr>
              <a:t> chose </a:t>
            </a:r>
            <a:r>
              <a:rPr sz="2400" dirty="0" err="1">
                <a:latin typeface="Calibri Light"/>
                <a:ea typeface="Verdana"/>
                <a:cs typeface="Verdana"/>
                <a:sym typeface="Verdana"/>
              </a:rPr>
              <a:t>est</a:t>
            </a:r>
            <a:r>
              <a:rPr sz="2400" dirty="0">
                <a:latin typeface="Calibri Light"/>
                <a:ea typeface="Verdana"/>
                <a:cs typeface="Verdana"/>
                <a:sym typeface="Verdana"/>
              </a:rPr>
              <a:t> </a:t>
            </a:r>
            <a:r>
              <a:rPr sz="2400" dirty="0" err="1">
                <a:latin typeface="Calibri Light"/>
                <a:ea typeface="Verdana"/>
                <a:cs typeface="Verdana"/>
                <a:sym typeface="Verdana"/>
              </a:rPr>
              <a:t>vraie</a:t>
            </a:r>
            <a:r>
              <a:rPr sz="2400" dirty="0">
                <a:latin typeface="Calibri Light"/>
                <a:ea typeface="Verdana"/>
                <a:cs typeface="Verdana"/>
                <a:sym typeface="Verdana"/>
              </a:rPr>
              <a:t> pour </a:t>
            </a:r>
            <a:r>
              <a:rPr sz="2400" dirty="0" err="1">
                <a:latin typeface="Calibri Light"/>
                <a:ea typeface="Verdana"/>
                <a:cs typeface="Verdana"/>
                <a:sym typeface="Verdana"/>
              </a:rPr>
              <a:t>l’apparence</a:t>
            </a:r>
            <a:r>
              <a:rPr sz="2400" dirty="0">
                <a:latin typeface="Calibri Light"/>
                <a:ea typeface="Verdana"/>
                <a:cs typeface="Verdana"/>
                <a:sym typeface="Verdana"/>
              </a:rPr>
              <a:t>: </a:t>
            </a:r>
            <a:r>
              <a:rPr sz="2400" dirty="0" err="1">
                <a:latin typeface="Calibri Light"/>
                <a:ea typeface="Verdana"/>
                <a:cs typeface="Verdana"/>
                <a:sym typeface="Verdana"/>
              </a:rPr>
              <a:t>vous</a:t>
            </a:r>
            <a:r>
              <a:rPr sz="2400" dirty="0">
                <a:latin typeface="Calibri Light"/>
                <a:ea typeface="Verdana"/>
                <a:cs typeface="Verdana"/>
                <a:sym typeface="Verdana"/>
              </a:rPr>
              <a:t> ne </a:t>
            </a:r>
            <a:r>
              <a:rPr sz="2400" dirty="0" err="1">
                <a:latin typeface="Calibri Light"/>
                <a:ea typeface="Verdana"/>
                <a:cs typeface="Verdana"/>
                <a:sym typeface="Verdana"/>
              </a:rPr>
              <a:t>pouvez</a:t>
            </a:r>
            <a:r>
              <a:rPr sz="2400" dirty="0">
                <a:latin typeface="Calibri Light"/>
                <a:ea typeface="Verdana"/>
                <a:cs typeface="Verdana"/>
                <a:sym typeface="Verdana"/>
              </a:rPr>
              <a:t> </a:t>
            </a:r>
            <a:r>
              <a:rPr lang="fr-CH" sz="2400" dirty="0">
                <a:latin typeface="Calibri Light"/>
                <a:ea typeface="Verdana"/>
                <a:cs typeface="Verdana"/>
                <a:sym typeface="Verdana"/>
              </a:rPr>
              <a:t>pas </a:t>
            </a:r>
            <a:r>
              <a:rPr sz="2400" dirty="0">
                <a:latin typeface="Calibri Light"/>
                <a:ea typeface="Verdana"/>
                <a:cs typeface="Verdana"/>
                <a:sym typeface="Verdana"/>
              </a:rPr>
              <a:t>dire </a:t>
            </a:r>
            <a:r>
              <a:rPr sz="2400" dirty="0" err="1">
                <a:latin typeface="Calibri Light"/>
                <a:ea typeface="Verdana"/>
                <a:cs typeface="Verdana"/>
                <a:sym typeface="Verdana"/>
              </a:rPr>
              <a:t>si</a:t>
            </a:r>
            <a:r>
              <a:rPr sz="2400" dirty="0">
                <a:latin typeface="Calibri Light"/>
                <a:ea typeface="Verdana"/>
                <a:cs typeface="Verdana"/>
                <a:sym typeface="Verdana"/>
              </a:rPr>
              <a:t> </a:t>
            </a:r>
            <a:r>
              <a:rPr sz="2400" dirty="0" err="1">
                <a:latin typeface="Calibri Light"/>
                <a:ea typeface="Verdana"/>
                <a:cs typeface="Verdana"/>
                <a:sym typeface="Verdana"/>
              </a:rPr>
              <a:t>quelqu’un</a:t>
            </a:r>
            <a:r>
              <a:rPr sz="2400" dirty="0">
                <a:latin typeface="Calibri Light"/>
                <a:ea typeface="Verdana"/>
                <a:cs typeface="Verdana"/>
                <a:sym typeface="Verdana"/>
              </a:rPr>
              <a:t> a </a:t>
            </a:r>
            <a:r>
              <a:rPr sz="2400" dirty="0" err="1">
                <a:latin typeface="Calibri Light"/>
                <a:ea typeface="Verdana"/>
                <a:cs typeface="Verdana"/>
                <a:sym typeface="Verdana"/>
              </a:rPr>
              <a:t>ou</a:t>
            </a:r>
            <a:r>
              <a:rPr sz="2400" dirty="0">
                <a:latin typeface="Calibri Light"/>
                <a:ea typeface="Verdana"/>
                <a:cs typeface="Verdana"/>
                <a:sym typeface="Verdana"/>
              </a:rPr>
              <a:t> non un </a:t>
            </a:r>
            <a:r>
              <a:rPr sz="2400" dirty="0" err="1">
                <a:latin typeface="Calibri Light"/>
                <a:ea typeface="Verdana"/>
                <a:cs typeface="Verdana"/>
                <a:sym typeface="Verdana"/>
              </a:rPr>
              <a:t>problème</a:t>
            </a:r>
            <a:r>
              <a:rPr sz="2400" dirty="0">
                <a:latin typeface="Calibri Light"/>
                <a:ea typeface="Verdana"/>
                <a:cs typeface="Verdana"/>
                <a:sym typeface="Verdana"/>
              </a:rPr>
              <a:t> </a:t>
            </a:r>
            <a:r>
              <a:rPr sz="2400" dirty="0" err="1">
                <a:latin typeface="Calibri Light"/>
                <a:ea typeface="Verdana"/>
                <a:cs typeface="Verdana"/>
                <a:sym typeface="Verdana"/>
              </a:rPr>
              <a:t>psychique</a:t>
            </a:r>
            <a:r>
              <a:rPr sz="2400" dirty="0">
                <a:latin typeface="Calibri Light"/>
                <a:ea typeface="Verdana"/>
                <a:cs typeface="Verdana"/>
                <a:sym typeface="Verdana"/>
              </a:rPr>
              <a:t> à </a:t>
            </a:r>
            <a:r>
              <a:rPr sz="2400" dirty="0" err="1">
                <a:latin typeface="Calibri Light"/>
                <a:ea typeface="Verdana"/>
                <a:cs typeface="Verdana"/>
                <a:sym typeface="Verdana"/>
              </a:rPr>
              <a:t>partir</a:t>
            </a:r>
            <a:r>
              <a:rPr sz="2400" dirty="0">
                <a:latin typeface="Calibri Light"/>
                <a:ea typeface="Verdana"/>
                <a:cs typeface="Verdana"/>
                <a:sym typeface="Verdana"/>
              </a:rPr>
              <a:t> de son aspect.</a:t>
            </a:r>
            <a:endParaRPr sz="2400" strike="sngStrike" dirty="0">
              <a:latin typeface="Calibri Light"/>
              <a:ea typeface="Verdana"/>
              <a:cs typeface="Verdana"/>
              <a:sym typeface="Verdana"/>
            </a:endParaRPr>
          </a:p>
          <a:p>
            <a:pPr marL="342900" lvl="1" indent="-342900">
              <a:spcBef>
                <a:spcPts val="1999"/>
              </a:spcBef>
              <a:spcAft>
                <a:spcPts val="0"/>
              </a:spcAft>
              <a:buClr>
                <a:srgbClr val="000000"/>
              </a:buClr>
              <a:buFont typeface="WingDings"/>
              <a:buChar char=""/>
              <a:tabLst>
                <a:tab pos="76200" algn="l"/>
              </a:tabLst>
              <a:defRPr sz="1800"/>
            </a:pPr>
            <a:r>
              <a:rPr sz="2400" dirty="0" err="1">
                <a:solidFill>
                  <a:srgbClr val="004992"/>
                </a:solidFill>
                <a:latin typeface="Calibri Light"/>
                <a:ea typeface="Verdana"/>
                <a:cs typeface="Verdana"/>
                <a:sym typeface="Verdana"/>
              </a:rPr>
              <a:t>Sujet</a:t>
            </a:r>
            <a:r>
              <a:rPr sz="2400" dirty="0">
                <a:solidFill>
                  <a:srgbClr val="004992"/>
                </a:solidFill>
                <a:latin typeface="Calibri Light"/>
                <a:ea typeface="Verdana"/>
                <a:cs typeface="Verdana"/>
                <a:sym typeface="Verdana"/>
              </a:rPr>
              <a:t> de </a:t>
            </a:r>
            <a:r>
              <a:rPr sz="2400" dirty="0" err="1">
                <a:solidFill>
                  <a:srgbClr val="004992"/>
                </a:solidFill>
                <a:latin typeface="Calibri Light"/>
                <a:ea typeface="Verdana"/>
                <a:cs typeface="Verdana"/>
                <a:sym typeface="Verdana"/>
              </a:rPr>
              <a:t>réflexion</a:t>
            </a:r>
            <a:r>
              <a:rPr sz="2400" dirty="0">
                <a:solidFill>
                  <a:srgbClr val="004992"/>
                </a:solidFill>
                <a:latin typeface="Calibri Light"/>
                <a:ea typeface="Verdana"/>
                <a:cs typeface="Verdana"/>
                <a:sym typeface="Verdana"/>
              </a:rPr>
              <a:t>: </a:t>
            </a:r>
            <a:br>
              <a:rPr sz="2400" dirty="0">
                <a:solidFill>
                  <a:srgbClr val="006699"/>
                </a:solidFill>
                <a:latin typeface="Calibri Light"/>
                <a:ea typeface="Verdana"/>
                <a:cs typeface="Verdana"/>
                <a:sym typeface="Verdana"/>
              </a:rPr>
            </a:br>
            <a:r>
              <a:rPr sz="2400" dirty="0">
                <a:latin typeface="Calibri Light"/>
                <a:ea typeface="Verdana"/>
                <a:cs typeface="Verdana"/>
                <a:sym typeface="Verdana"/>
              </a:rPr>
              <a:t>Beaucoup des plus </a:t>
            </a:r>
            <a:r>
              <a:rPr sz="2400" dirty="0" err="1">
                <a:latin typeface="Calibri Light"/>
                <a:ea typeface="Verdana"/>
                <a:cs typeface="Verdana"/>
                <a:sym typeface="Verdana"/>
              </a:rPr>
              <a:t>grandes</a:t>
            </a:r>
            <a:r>
              <a:rPr sz="2400" dirty="0">
                <a:latin typeface="Calibri Light"/>
                <a:ea typeface="Verdana"/>
                <a:cs typeface="Verdana"/>
                <a:sym typeface="Verdana"/>
              </a:rPr>
              <a:t> oeuvres d’art </a:t>
            </a:r>
            <a:r>
              <a:rPr sz="2400" dirty="0" err="1">
                <a:latin typeface="Calibri Light"/>
                <a:ea typeface="Verdana"/>
                <a:cs typeface="Verdana"/>
                <a:sym typeface="Verdana"/>
              </a:rPr>
              <a:t>ont</a:t>
            </a:r>
            <a:r>
              <a:rPr sz="2400" dirty="0">
                <a:latin typeface="Calibri Light"/>
                <a:ea typeface="Verdana"/>
                <a:cs typeface="Verdana"/>
                <a:sym typeface="Verdana"/>
              </a:rPr>
              <a:t> </a:t>
            </a:r>
            <a:r>
              <a:rPr sz="2400" dirty="0" err="1">
                <a:latin typeface="Calibri Light"/>
                <a:ea typeface="Verdana"/>
                <a:cs typeface="Verdana"/>
                <a:sym typeface="Verdana"/>
              </a:rPr>
              <a:t>été</a:t>
            </a:r>
            <a:r>
              <a:rPr sz="2400" dirty="0">
                <a:latin typeface="Calibri Light"/>
                <a:ea typeface="Verdana"/>
                <a:cs typeface="Verdana"/>
                <a:sym typeface="Verdana"/>
              </a:rPr>
              <a:t> </a:t>
            </a:r>
            <a:r>
              <a:rPr sz="2400" dirty="0" err="1">
                <a:latin typeface="Calibri Light"/>
                <a:ea typeface="Verdana"/>
                <a:cs typeface="Verdana"/>
                <a:sym typeface="Verdana"/>
              </a:rPr>
              <a:t>créées</a:t>
            </a:r>
            <a:r>
              <a:rPr sz="2400" dirty="0">
                <a:latin typeface="Calibri Light"/>
                <a:ea typeface="Verdana"/>
                <a:cs typeface="Verdana"/>
                <a:sym typeface="Verdana"/>
              </a:rPr>
              <a:t> par des gens vivant avec </a:t>
            </a:r>
            <a:r>
              <a:rPr sz="2400" dirty="0" err="1">
                <a:latin typeface="Calibri Light"/>
                <a:ea typeface="Verdana"/>
                <a:cs typeface="Verdana"/>
                <a:sym typeface="Verdana"/>
              </a:rPr>
              <a:t>une</a:t>
            </a:r>
            <a:r>
              <a:rPr sz="2400" dirty="0">
                <a:latin typeface="Calibri Light"/>
                <a:ea typeface="Verdana"/>
                <a:cs typeface="Verdana"/>
                <a:sym typeface="Verdana"/>
              </a:rPr>
              <a:t> </a:t>
            </a:r>
            <a:r>
              <a:rPr sz="2400" dirty="0" err="1">
                <a:latin typeface="Calibri Light"/>
                <a:ea typeface="Verdana"/>
                <a:cs typeface="Verdana"/>
                <a:sym typeface="Verdana"/>
              </a:rPr>
              <a:t>maladie</a:t>
            </a:r>
            <a:r>
              <a:rPr sz="2400" dirty="0">
                <a:latin typeface="Calibri Light"/>
                <a:ea typeface="Verdana"/>
                <a:cs typeface="Verdana"/>
                <a:sym typeface="Verdana"/>
              </a:rPr>
              <a:t> </a:t>
            </a:r>
            <a:r>
              <a:rPr sz="2400" dirty="0" err="1">
                <a:latin typeface="Calibri Light"/>
                <a:ea typeface="Verdana"/>
                <a:cs typeface="Verdana"/>
                <a:sym typeface="Verdana"/>
              </a:rPr>
              <a:t>psychique</a:t>
            </a:r>
            <a:r>
              <a:rPr sz="2400" dirty="0">
                <a:latin typeface="Calibri Light"/>
                <a:ea typeface="Verdana"/>
                <a:cs typeface="Verdana"/>
                <a:sym typeface="Verdana"/>
              </a:rPr>
              <a:t>. </a:t>
            </a:r>
            <a:r>
              <a:rPr sz="2400" dirty="0">
                <a:solidFill>
                  <a:srgbClr val="004992"/>
                </a:solidFill>
                <a:latin typeface="Calibri Light"/>
                <a:ea typeface="Verdana"/>
                <a:cs typeface="Verdana"/>
                <a:sym typeface="Verdana"/>
              </a:rPr>
              <a:t>Est-</a:t>
            </a:r>
            <a:r>
              <a:rPr sz="2400" dirty="0" err="1">
                <a:solidFill>
                  <a:srgbClr val="004992"/>
                </a:solidFill>
                <a:latin typeface="Calibri Light"/>
                <a:ea typeface="Verdana"/>
                <a:cs typeface="Verdana"/>
                <a:sym typeface="Verdana"/>
              </a:rPr>
              <a:t>ce</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que</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cela</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réduit</a:t>
            </a:r>
            <a:r>
              <a:rPr sz="2400" dirty="0">
                <a:solidFill>
                  <a:srgbClr val="004992"/>
                </a:solidFill>
                <a:latin typeface="Calibri Light"/>
                <a:ea typeface="Verdana"/>
                <a:cs typeface="Verdana"/>
                <a:sym typeface="Verdana"/>
              </a:rPr>
              <a:t> la </a:t>
            </a:r>
            <a:r>
              <a:rPr sz="2400" dirty="0" err="1">
                <a:solidFill>
                  <a:srgbClr val="004992"/>
                </a:solidFill>
                <a:latin typeface="Calibri Light"/>
                <a:ea typeface="Verdana"/>
                <a:cs typeface="Verdana"/>
                <a:sym typeface="Verdana"/>
              </a:rPr>
              <a:t>valeur</a:t>
            </a:r>
            <a:r>
              <a:rPr sz="2400" dirty="0">
                <a:solidFill>
                  <a:srgbClr val="004992"/>
                </a:solidFill>
                <a:latin typeface="Calibri Light"/>
                <a:ea typeface="Verdana"/>
                <a:cs typeface="Verdana"/>
                <a:sym typeface="Verdana"/>
              </a:rPr>
              <a:t> de </a:t>
            </a:r>
            <a:r>
              <a:rPr sz="2400" dirty="0" err="1">
                <a:solidFill>
                  <a:srgbClr val="004992"/>
                </a:solidFill>
                <a:latin typeface="Calibri Light"/>
                <a:ea typeface="Verdana"/>
                <a:cs typeface="Verdana"/>
                <a:sym typeface="Verdana"/>
              </a:rPr>
              <a:t>leur</a:t>
            </a:r>
            <a:r>
              <a:rPr sz="2400" dirty="0">
                <a:solidFill>
                  <a:srgbClr val="004992"/>
                </a:solidFill>
                <a:latin typeface="Calibri Light"/>
                <a:ea typeface="Verdana"/>
                <a:cs typeface="Verdana"/>
                <a:sym typeface="Verdana"/>
              </a:rPr>
              <a:t> art?</a:t>
            </a:r>
            <a:endParaRPr sz="2400" dirty="0">
              <a:solidFill>
                <a:srgbClr val="004992"/>
              </a:solidFill>
              <a:latin typeface="Calibri Light"/>
              <a:ea typeface="Verdana"/>
              <a:cs typeface="Verdana"/>
            </a:endParaRPr>
          </a:p>
          <a:p>
            <a:pPr lvl="1" algn="ctr">
              <a:spcBef>
                <a:spcPts val="1999"/>
              </a:spcBef>
              <a:spcAft>
                <a:spcPts val="0"/>
              </a:spcAft>
              <a:buSzTx/>
              <a:tabLst>
                <a:tab pos="76200" algn="l"/>
              </a:tabLst>
              <a:defRPr sz="1800"/>
            </a:pPr>
            <a:r>
              <a:rPr sz="2400" b="1" u="sng" dirty="0">
                <a:solidFill>
                  <a:srgbClr val="004992"/>
                </a:solidFill>
                <a:latin typeface="Calibri Light"/>
                <a:ea typeface="Verdana"/>
                <a:cs typeface="Verdana"/>
                <a:sym typeface="Verdana"/>
              </a:rPr>
              <a:t>Pas du tout!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20</a:t>
            </a:fld>
            <a:endParaRPr lang="en-US"/>
          </a:p>
        </p:txBody>
      </p:sp>
    </p:spTree>
    <p:extLst>
      <p:ext uri="{BB962C8B-B14F-4D97-AF65-F5344CB8AC3E}">
        <p14:creationId xmlns:p14="http://schemas.microsoft.com/office/powerpoint/2010/main" val="1160010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hape 143"/>
          <p:cNvSpPr>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a:latin typeface="Calibri Light"/>
              </a:rPr>
              <a:t>Est-il «normal» </a:t>
            </a:r>
            <a:r>
              <a:rPr lang="fr-FR" sz="3600" dirty="0">
                <a:latin typeface="Calibri Light"/>
              </a:rPr>
              <a:t>d’avoir un trouble psychique?</a:t>
            </a:r>
            <a:endParaRPr sz="3600" dirty="0">
              <a:latin typeface="Calibri Light"/>
            </a:endParaRPr>
          </a:p>
        </p:txBody>
      </p:sp>
      <p:sp>
        <p:nvSpPr>
          <p:cNvPr id="4" name="Content Placeholder 3"/>
          <p:cNvSpPr>
            <a:spLocks noGrp="1"/>
          </p:cNvSpPr>
          <p:nvPr>
            <p:ph idx="1"/>
          </p:nvPr>
        </p:nvSpPr>
        <p:spPr/>
        <p:txBody>
          <a:bodyPr/>
          <a:lstStyle/>
          <a:p>
            <a:pPr lvl="0" algn="ctr" defTabSz="914400">
              <a:tabLst>
                <a:tab pos="76200" algn="l"/>
              </a:tabLst>
              <a:defRPr sz="1800"/>
            </a:pPr>
            <a:r>
              <a:rPr lang="fr-FR" sz="2400" kern="0" dirty="0">
                <a:solidFill>
                  <a:srgbClr val="004992"/>
                </a:solidFill>
                <a:latin typeface="Calibri Light"/>
                <a:ea typeface="Verdana"/>
                <a:cs typeface="Verdana"/>
                <a:sym typeface="Verdana"/>
              </a:rPr>
              <a:t>Combien de personnes sont atteintes dans leur santé mentale?</a:t>
            </a:r>
          </a:p>
          <a:p>
            <a:pPr lvl="0" algn="ctr" defTabSz="914400">
              <a:tabLst>
                <a:tab pos="76200" algn="l"/>
              </a:tabLst>
              <a:defRPr sz="1800"/>
            </a:pPr>
            <a:r>
              <a:rPr lang="fr-FR" sz="2400" kern="0" dirty="0">
                <a:solidFill>
                  <a:sysClr val="windowText" lastClr="000000"/>
                </a:solidFill>
                <a:latin typeface="Calibri Light"/>
                <a:ea typeface="Verdana"/>
                <a:cs typeface="Verdana"/>
                <a:sym typeface="Verdana"/>
              </a:rPr>
              <a:t>Que pensez-vous?</a:t>
            </a:r>
            <a:endParaRPr lang="en-US"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p:nvPr/>
        </p:nvSpPr>
        <p:spPr>
          <a:xfrm>
            <a:off x="408955" y="5661248"/>
            <a:ext cx="11376000" cy="83099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lvl="0" algn="l">
              <a:spcBef>
                <a:spcPts val="3700"/>
              </a:spcBef>
              <a:tabLst>
                <a:tab pos="76200" algn="l"/>
              </a:tabLst>
              <a:defRPr sz="1800"/>
            </a:pPr>
            <a:r>
              <a:rPr lang="fr-FR" sz="2400" dirty="0">
                <a:solidFill>
                  <a:srgbClr val="333333"/>
                </a:solidFill>
                <a:latin typeface="Calibri Light"/>
                <a:ea typeface="Verdana"/>
                <a:cs typeface="Verdana"/>
                <a:sym typeface="Verdana"/>
              </a:rPr>
              <a:t>Si l’on considère, en plus, les personnes ayant des symptômes isolés, les nombres sont bien plus élevés.</a:t>
            </a:r>
            <a:endParaRPr sz="2400" dirty="0">
              <a:solidFill>
                <a:srgbClr val="333333"/>
              </a:solidFill>
              <a:latin typeface="Calibri Light"/>
              <a:ea typeface="Verdana"/>
              <a:cs typeface="Verdana"/>
              <a:sym typeface="Verdana"/>
            </a:endParaRPr>
          </a:p>
        </p:txBody>
      </p:sp>
      <p:sp>
        <p:nvSpPr>
          <p:cNvPr id="147" name="Shape 147"/>
          <p:cNvSpPr>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a:t>Est-il «normal» </a:t>
            </a:r>
            <a:r>
              <a:rPr lang="fr-FR" sz="3600" dirty="0"/>
              <a:t>d’avoir un trouble psychique?</a:t>
            </a:r>
            <a:endParaRPr sz="3600" dirty="0">
              <a:latin typeface="Calibri Light"/>
            </a:endParaRPr>
          </a:p>
        </p:txBody>
      </p:sp>
      <p:sp>
        <p:nvSpPr>
          <p:cNvPr id="4" name="Content Placeholder 3"/>
          <p:cNvSpPr>
            <a:spLocks noGrp="1"/>
          </p:cNvSpPr>
          <p:nvPr>
            <p:ph idx="1"/>
          </p:nvPr>
        </p:nvSpPr>
        <p:spPr/>
        <p:txBody>
          <a:bodyPr/>
          <a:lstStyle/>
          <a:p>
            <a:r>
              <a:rPr lang="fr-FR" sz="2400" dirty="0">
                <a:solidFill>
                  <a:srgbClr val="333333"/>
                </a:solidFill>
                <a:latin typeface="Calibri Light"/>
              </a:rPr>
              <a:t>Combien de personnes ont des troubles psychiques? (statistiques d’Allemagne)</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22</a:t>
            </a:fld>
            <a:endParaRPr lang="en-US"/>
          </a:p>
        </p:txBody>
      </p:sp>
      <p:graphicFrame>
        <p:nvGraphicFramePr>
          <p:cNvPr id="9" name="Inhaltsplatzhalter 3"/>
          <p:cNvGraphicFramePr>
            <a:graphicFrameLocks/>
          </p:cNvGraphicFramePr>
          <p:nvPr>
            <p:extLst>
              <p:ext uri="{D42A27DB-BD31-4B8C-83A1-F6EECF244321}">
                <p14:modId xmlns:p14="http://schemas.microsoft.com/office/powerpoint/2010/main" val="588768524"/>
              </p:ext>
            </p:extLst>
          </p:nvPr>
        </p:nvGraphicFramePr>
        <p:xfrm>
          <a:off x="408955" y="2852936"/>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fr-FR" sz="1800" b="0">
                          <a:solidFill>
                            <a:srgbClr val="333333"/>
                          </a:solidFill>
                          <a:latin typeface="Calibri Light"/>
                          <a:ea typeface="Verdana" pitchFamily="34" charset="0"/>
                          <a:cs typeface="Verdana" pitchFamily="34" charset="0"/>
                        </a:rPr>
                        <a:t>Proportion des personnes atteintes d’un trouble psychique durant l’année précédente</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27.7%</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fr-FR" sz="1800" b="0">
                          <a:solidFill>
                            <a:srgbClr val="333333"/>
                          </a:solidFill>
                          <a:latin typeface="Calibri Light"/>
                          <a:ea typeface="Verdana" pitchFamily="34" charset="0"/>
                          <a:cs typeface="Verdana" pitchFamily="34" charset="0"/>
                        </a:rPr>
                        <a:t>Troubles anxieux (troubles psychiques les plus communs, ex. phobie sociale)</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15.3%</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a:solidFill>
                            <a:srgbClr val="333333"/>
                          </a:solidFill>
                          <a:latin typeface="Calibri Light"/>
                          <a:ea typeface="Verdana" pitchFamily="34" charset="0"/>
                          <a:cs typeface="Verdana" pitchFamily="34" charset="0"/>
                        </a:rPr>
                        <a:t>Troubles affectifs (ex. dépression)</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9.3%</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r-FR" sz="1800" b="0">
                          <a:solidFill>
                            <a:srgbClr val="333333"/>
                          </a:solidFill>
                          <a:latin typeface="Calibri Light"/>
                          <a:ea typeface="Verdana" pitchFamily="34" charset="0"/>
                          <a:cs typeface="Verdana" pitchFamily="34" charset="0"/>
                        </a:rPr>
                        <a:t>Psychoses (toutes formes de psychoses, ex. schizophrénie)</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2.6%</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fr-FR" sz="1800" b="0">
                          <a:solidFill>
                            <a:srgbClr val="333333"/>
                          </a:solidFill>
                          <a:latin typeface="Calibri Light"/>
                          <a:ea typeface="Verdana" pitchFamily="34" charset="0"/>
                          <a:cs typeface="Verdana" pitchFamily="34" charset="0"/>
                        </a:rPr>
                        <a:t>Pourcentage des personnes atteintes de multiples troubles psychiques durant cette période</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44%</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fr-FR" sz="3600">
                <a:solidFill>
                  <a:srgbClr val="004992"/>
                </a:solidFill>
                <a:latin typeface="Calibri Light"/>
              </a:rPr>
              <a:t>Est-il «normal» </a:t>
            </a:r>
            <a:r>
              <a:rPr lang="fr-FR" sz="3600" dirty="0">
                <a:solidFill>
                  <a:srgbClr val="004992"/>
                </a:solidFill>
                <a:latin typeface="Calibri Light"/>
              </a:rPr>
              <a:t>d’avoir un trouble psychique?</a:t>
            </a:r>
            <a:endParaRPr lang="en-US" sz="3600" dirty="0">
              <a:solidFill>
                <a:srgbClr val="004992"/>
              </a:solidFill>
              <a:latin typeface="Calibri Light"/>
            </a:endParaRPr>
          </a:p>
        </p:txBody>
      </p:sp>
      <p:sp>
        <p:nvSpPr>
          <p:cNvPr id="4" name="Content Placeholder 3"/>
          <p:cNvSpPr>
            <a:spLocks noGrp="1"/>
          </p:cNvSpPr>
          <p:nvPr>
            <p:ph idx="1"/>
          </p:nvPr>
        </p:nvSpPr>
        <p:spPr>
          <a:xfrm>
            <a:off x="408955" y="2204864"/>
            <a:ext cx="11340000" cy="4248000"/>
          </a:xfrm>
        </p:spPr>
        <p:txBody>
          <a:bodyPr/>
          <a:lstStyle/>
          <a:p>
            <a:r>
              <a:rPr lang="fr-FR" sz="2400" dirty="0">
                <a:solidFill>
                  <a:srgbClr val="333333"/>
                </a:solidFill>
                <a:latin typeface="Calibri Light"/>
              </a:rPr>
              <a:t>Combien de personnes ont des troubles psychiques au Canada?</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23</a:t>
            </a:fld>
            <a:endParaRPr lang="en-US"/>
          </a:p>
        </p:txBody>
      </p:sp>
      <p:graphicFrame>
        <p:nvGraphicFramePr>
          <p:cNvPr id="7" name="Inhaltsplatzhalter 3"/>
          <p:cNvGraphicFramePr>
            <a:graphicFrameLocks/>
          </p:cNvGraphicFramePr>
          <p:nvPr>
            <p:extLst>
              <p:ext uri="{D42A27DB-BD31-4B8C-83A1-F6EECF244321}">
                <p14:modId xmlns:p14="http://schemas.microsoft.com/office/powerpoint/2010/main" val="2071430310"/>
              </p:ext>
            </p:extLst>
          </p:nvPr>
        </p:nvGraphicFramePr>
        <p:xfrm>
          <a:off x="408955" y="2852936"/>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fr-FR" sz="1800" b="0">
                          <a:solidFill>
                            <a:srgbClr val="333333"/>
                          </a:solidFill>
                          <a:latin typeface="Calibri Light"/>
                          <a:ea typeface="Verdana" pitchFamily="34" charset="0"/>
                          <a:cs typeface="Verdana" pitchFamily="34" charset="0"/>
                        </a:rPr>
                        <a:t>Proportion des personnes atteintes d’un trouble psychique durant l’année précédente</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20%</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fr-FR" sz="1800" b="0">
                          <a:solidFill>
                            <a:srgbClr val="333333"/>
                          </a:solidFill>
                          <a:latin typeface="Calibri Light"/>
                          <a:ea typeface="Verdana" pitchFamily="34" charset="0"/>
                          <a:cs typeface="Verdana" pitchFamily="34" charset="0"/>
                        </a:rPr>
                        <a:t>Dépression (trouble psychique le plus commun)</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Calibri Light"/>
                          <a:ea typeface="Verdana" pitchFamily="34" charset="0"/>
                          <a:cs typeface="Verdana" pitchFamily="34" charset="0"/>
                        </a:rPr>
                        <a:t>8%</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a:solidFill>
                            <a:srgbClr val="333333"/>
                          </a:solidFill>
                          <a:latin typeface="Calibri Light"/>
                          <a:ea typeface="Verdana" pitchFamily="34" charset="0"/>
                          <a:cs typeface="Verdana" pitchFamily="34" charset="0"/>
                        </a:rPr>
                        <a:t>Schizophrénie / Psychose</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Calibri Light"/>
                          <a:ea typeface="Verdana" pitchFamily="34" charset="0"/>
                          <a:cs typeface="Verdana" pitchFamily="34" charset="0"/>
                        </a:rPr>
                        <a:t>1-2%</a:t>
                      </a:r>
                      <a:endParaRPr lang="de-DE" sz="1800" b="0"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6" name="Rectangle 5"/>
          <p:cNvSpPr/>
          <p:nvPr/>
        </p:nvSpPr>
        <p:spPr>
          <a:xfrm>
            <a:off x="408955" y="4581128"/>
            <a:ext cx="11376000" cy="756110"/>
          </a:xfrm>
          <a:prstGeom prst="rect">
            <a:avLst/>
          </a:prstGeom>
        </p:spPr>
        <p:txBody>
          <a:bodyPr>
            <a:noAutofit/>
          </a:bodyPr>
          <a:lstStyle/>
          <a:p>
            <a:r>
              <a:rPr lang="fr-FR" sz="2400" dirty="0">
                <a:solidFill>
                  <a:srgbClr val="333333"/>
                </a:solidFill>
                <a:latin typeface="Calibri Light"/>
              </a:rPr>
              <a:t>Si vous considérez les gens qui ont des symptômes isolés de troubles psychiques mais ne remplissent pas l’ensemble des critères diagnostiques, les nombres sont bien plus élevés.</a:t>
            </a:r>
            <a:endParaRPr lang="en-US" sz="2400" dirty="0">
              <a:solidFill>
                <a:srgbClr val="333333"/>
              </a:solidFill>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fr-FR" sz="3600">
                <a:solidFill>
                  <a:srgbClr val="004992"/>
                </a:solidFill>
                <a:latin typeface="Calibri Light"/>
              </a:rPr>
              <a:t>Les croyances bizarres ne sont pas si rares...</a:t>
            </a:r>
            <a:br>
              <a:rPr lang="fr-FR" sz="3600">
                <a:solidFill>
                  <a:srgbClr val="004992"/>
                </a:solidFill>
                <a:latin typeface="Calibri Light"/>
              </a:rPr>
            </a:br>
            <a:r>
              <a:rPr lang="fr-FR">
                <a:solidFill>
                  <a:srgbClr val="004992"/>
                </a:solidFill>
                <a:latin typeface="Calibri Light"/>
              </a:rPr>
              <a:t>Fréquence des expériences psychotiques au sein de la population</a:t>
            </a:r>
            <a:endParaRPr>
              <a:solidFill>
                <a:srgbClr val="004992"/>
              </a:solidFill>
              <a:latin typeface="Calibri Light"/>
            </a:endParaRPr>
          </a:p>
        </p:txBody>
      </p:sp>
      <p:sp>
        <p:nvSpPr>
          <p:cNvPr id="4" name="Content Placeholder 3"/>
          <p:cNvSpPr>
            <a:spLocks noGrp="1"/>
          </p:cNvSpPr>
          <p:nvPr>
            <p:ph idx="1"/>
          </p:nvPr>
        </p:nvSpPr>
        <p:spPr/>
        <p:txBody>
          <a:bodyPr/>
          <a:lstStyle/>
          <a:p>
            <a:pPr marL="342900" lvl="0" indent="-342900" defTabSz="914400">
              <a:buClr>
                <a:srgbClr val="000000"/>
              </a:buClr>
              <a:buSzPct val="100000"/>
              <a:buFont typeface="WingDings"/>
              <a:buChar char=""/>
              <a:tabLst>
                <a:tab pos="76200" algn="l"/>
              </a:tabLst>
              <a:defRPr sz="1800"/>
            </a:pPr>
            <a:r>
              <a:rPr lang="fr-FR" sz="2400" kern="0" dirty="0">
                <a:solidFill>
                  <a:sysClr val="windowText" lastClr="000000"/>
                </a:solidFill>
                <a:latin typeface="Calibri Light"/>
                <a:ea typeface="Verdana"/>
                <a:cs typeface="Verdana"/>
                <a:sym typeface="Verdana"/>
              </a:rPr>
              <a:t>Les symptômes psychotiques (ex. idées délirantes) ont longtemps été considérés comme rares et signes d’un trouble psychique grave.</a:t>
            </a:r>
          </a:p>
          <a:p>
            <a:pPr marL="342900" lvl="0" indent="-342900" defTabSz="914400">
              <a:buClr>
                <a:srgbClr val="000000"/>
              </a:buClr>
              <a:buSzPct val="100000"/>
              <a:buFont typeface="WingDings"/>
              <a:buChar char=""/>
              <a:tabLst>
                <a:tab pos="76200" algn="l"/>
              </a:tabLst>
              <a:defRPr sz="1800"/>
            </a:pPr>
            <a:r>
              <a:rPr lang="fr-FR" sz="2400" kern="0" dirty="0">
                <a:solidFill>
                  <a:sysClr val="windowText" lastClr="000000"/>
                </a:solidFill>
                <a:latin typeface="Calibri Light"/>
                <a:ea typeface="Verdana"/>
                <a:cs typeface="Verdana"/>
                <a:sym typeface="Verdana"/>
              </a:rPr>
              <a:t>Nous savons à présent que des expériences similaires à la psychose (bien qu’atténuées) sont fréquentes au sein de la population. Contrairement aux personnes ayant reçu un diagnostic de psychose, ces expériences ne mènent généralement pas aux mêmes difficultés au quotidien.</a:t>
            </a:r>
            <a:endParaRPr lang="en-US"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fr-FR" sz="3600">
                <a:solidFill>
                  <a:srgbClr val="004992"/>
                </a:solidFill>
                <a:latin typeface="Calibri Light"/>
              </a:rPr>
              <a:t>Les croyances bizarres ne sont pas si rares...</a:t>
            </a:r>
            <a:br>
              <a:rPr lang="fr-FR" sz="3600">
                <a:solidFill>
                  <a:srgbClr val="004992"/>
                </a:solidFill>
                <a:latin typeface="Calibri Light"/>
              </a:rPr>
            </a:br>
            <a:r>
              <a:rPr lang="fr-FR">
                <a:solidFill>
                  <a:srgbClr val="004992"/>
                </a:solidFill>
                <a:latin typeface="Calibri Light"/>
              </a:rPr>
              <a:t>Fréquence des expériences psychotiques au sein de la population</a:t>
            </a:r>
            <a:endParaRPr>
              <a:solidFill>
                <a:srgbClr val="004992"/>
              </a:solidFill>
              <a:latin typeface="Calibri Light"/>
            </a:endParaRPr>
          </a:p>
        </p:txBody>
      </p:sp>
      <p:sp>
        <p:nvSpPr>
          <p:cNvPr id="4" name="Content Placeholder 3"/>
          <p:cNvSpPr>
            <a:spLocks noGrp="1"/>
          </p:cNvSpPr>
          <p:nvPr>
            <p:ph idx="1"/>
          </p:nvPr>
        </p:nvSpPr>
        <p:spPr/>
        <p:txBody>
          <a:bodyPr/>
          <a:lstStyle/>
          <a:p>
            <a:pPr lvl="0" defTabSz="914400">
              <a:defRPr sz="1800"/>
            </a:pPr>
            <a:r>
              <a:rPr lang="fr-FR" sz="2400" kern="0">
                <a:solidFill>
                  <a:sysClr val="windowText" lastClr="000000"/>
                </a:solidFill>
                <a:latin typeface="Calibri Light"/>
                <a:ea typeface="Verdana"/>
                <a:cs typeface="Verdana"/>
                <a:sym typeface="Verdana"/>
              </a:rPr>
              <a:t>Que pensez-vous? </a:t>
            </a:r>
            <a:r>
              <a:rPr lang="fr-FR" sz="2400" kern="0" dirty="0">
                <a:solidFill>
                  <a:sysClr val="windowText" lastClr="000000"/>
                </a:solidFill>
                <a:latin typeface="Calibri Light"/>
                <a:ea typeface="Verdana"/>
                <a:cs typeface="Verdana"/>
                <a:sym typeface="Verdana"/>
              </a:rPr>
              <a:t>À quelle fréquence la population générale se retrouve-t-elle dans les symptômes ou expériences suivants?</a:t>
            </a:r>
            <a:endParaRPr lang="en-US"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25</a:t>
            </a:fld>
            <a:endParaRPr lang="en-US"/>
          </a:p>
        </p:txBody>
      </p:sp>
      <p:graphicFrame>
        <p:nvGraphicFramePr>
          <p:cNvPr id="8" name="Tabelle 3"/>
          <p:cNvGraphicFramePr>
            <a:graphicFrameLocks noGrp="1"/>
          </p:cNvGraphicFramePr>
          <p:nvPr>
            <p:extLst>
              <p:ext uri="{D42A27DB-BD31-4B8C-83A1-F6EECF244321}">
                <p14:modId xmlns:p14="http://schemas.microsoft.com/office/powerpoint/2010/main" val="752849343"/>
              </p:ext>
            </p:extLst>
          </p:nvPr>
        </p:nvGraphicFramePr>
        <p:xfrm>
          <a:off x="408955" y="3068960"/>
          <a:ext cx="11376000" cy="33832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a:ln>
                            <a:noFill/>
                          </a:ln>
                          <a:solidFill>
                            <a:srgbClr val="000000"/>
                          </a:solidFill>
                          <a:effectLst/>
                          <a:latin typeface="Calibri Light"/>
                          <a:cs typeface="Arial" charset="0"/>
                        </a:rPr>
                        <a:t>Déclarations acceptées par des personnes de la population générale</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Réponses positives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pensé que les gens pouvaient communiquer par télépathie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eu le sentiment que d’autres personnes pouvaient lire votre esprit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ressenti que les choses autour de vous étaient irréelles, comme si tout faisait partie d’une expérience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a:ln>
                            <a:noFill/>
                          </a:ln>
                          <a:solidFill>
                            <a:srgbClr val="333333"/>
                          </a:solidFill>
                          <a:effectLst/>
                          <a:latin typeface="Calibri Light"/>
                          <a:cs typeface="Arial" charset="0"/>
                        </a:rPr>
                        <a:t>Avez-vous déjà eu le sentiment que des choses dans les magazines ou à la télévision avaient été écrites spécialement pour vous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r-FR" sz="1800" b="0" i="0" u="none" strike="noStrike" cap="none" normalizeH="0" baseline="0">
                          <a:ln>
                            <a:noFill/>
                          </a:ln>
                          <a:solidFill>
                            <a:srgbClr val="333333"/>
                          </a:solidFill>
                          <a:effectLst/>
                          <a:latin typeface="Calibri Light"/>
                          <a:cs typeface="Arial" charset="0"/>
                        </a:rPr>
                        <a:t>Avez-vous déjà eu le sentiment que vous étiez persécuté d’une quelconque façon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Entendez-vous parfois des voix alors que personne n’est présent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2138335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fr-FR" sz="3600">
                <a:solidFill>
                  <a:srgbClr val="004992"/>
                </a:solidFill>
                <a:latin typeface="Calibri Light"/>
              </a:rPr>
              <a:t>Les croyances bizarres ne sont pas si rares...</a:t>
            </a:r>
            <a:br>
              <a:rPr lang="fr-FR" sz="3600">
                <a:solidFill>
                  <a:srgbClr val="004992"/>
                </a:solidFill>
                <a:latin typeface="Calibri Light"/>
              </a:rPr>
            </a:br>
            <a:r>
              <a:rPr lang="fr-FR">
                <a:solidFill>
                  <a:srgbClr val="004992"/>
                </a:solidFill>
                <a:latin typeface="Calibri Light"/>
              </a:rPr>
              <a:t>Fréquence des expériences psychotiques au sein de la population</a:t>
            </a:r>
            <a:endParaRPr>
              <a:solidFill>
                <a:srgbClr val="004992"/>
              </a:solidFill>
              <a:latin typeface="Calibri Light"/>
            </a:endParaRPr>
          </a:p>
        </p:txBody>
      </p:sp>
      <p:sp>
        <p:nvSpPr>
          <p:cNvPr id="4" name="Content Placeholder 3"/>
          <p:cNvSpPr>
            <a:spLocks noGrp="1"/>
          </p:cNvSpPr>
          <p:nvPr>
            <p:ph idx="1"/>
          </p:nvPr>
        </p:nvSpPr>
        <p:spPr/>
        <p:txBody>
          <a:bodyPr/>
          <a:lstStyle/>
          <a:p>
            <a:pPr lvl="0" defTabSz="914400">
              <a:defRPr sz="1800"/>
            </a:pPr>
            <a:r>
              <a:rPr lang="fr-FR" sz="2400" kern="0">
                <a:solidFill>
                  <a:sysClr val="windowText" lastClr="000000"/>
                </a:solidFill>
                <a:latin typeface="Calibri Light"/>
                <a:ea typeface="Verdana"/>
                <a:cs typeface="Verdana"/>
                <a:sym typeface="Verdana"/>
              </a:rPr>
              <a:t>Que pensez-vous? </a:t>
            </a:r>
            <a:r>
              <a:rPr lang="fr-FR" sz="2400" kern="0" dirty="0">
                <a:solidFill>
                  <a:sysClr val="windowText" lastClr="000000"/>
                </a:solidFill>
                <a:latin typeface="Calibri Light"/>
                <a:ea typeface="Verdana"/>
                <a:cs typeface="Verdana"/>
                <a:sym typeface="Verdana"/>
              </a:rPr>
              <a:t>À quelle fréquence la population générale se retrouve-t-elle dans les symptômes ou expériences suivants?</a:t>
            </a:r>
            <a:endParaRPr lang="en-US"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26</a:t>
            </a:fld>
            <a:endParaRPr lang="en-US"/>
          </a:p>
        </p:txBody>
      </p:sp>
      <p:graphicFrame>
        <p:nvGraphicFramePr>
          <p:cNvPr id="8" name="Tabelle 3"/>
          <p:cNvGraphicFramePr>
            <a:graphicFrameLocks noGrp="1"/>
          </p:cNvGraphicFramePr>
          <p:nvPr>
            <p:extLst>
              <p:ext uri="{D42A27DB-BD31-4B8C-83A1-F6EECF244321}">
                <p14:modId xmlns:p14="http://schemas.microsoft.com/office/powerpoint/2010/main" val="4184830002"/>
              </p:ext>
            </p:extLst>
          </p:nvPr>
        </p:nvGraphicFramePr>
        <p:xfrm>
          <a:off x="408955" y="3068960"/>
          <a:ext cx="11376000" cy="33832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a:ln>
                            <a:noFill/>
                          </a:ln>
                          <a:solidFill>
                            <a:srgbClr val="000000"/>
                          </a:solidFill>
                          <a:effectLst/>
                          <a:latin typeface="Calibri Light"/>
                          <a:cs typeface="Arial" charset="0"/>
                        </a:rPr>
                        <a:t>Déclarations acceptées par des personnes de la population générale</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Réponses positives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pensé que les gens pouvaient communiquer par télépathie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eu le sentiment que d’autres personnes pouvaient lire votre esprit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ressenti que les choses autour de vous étaient irréelles, comme si tout faisait partie d’une expérience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a:ln>
                            <a:noFill/>
                          </a:ln>
                          <a:solidFill>
                            <a:srgbClr val="333333"/>
                          </a:solidFill>
                          <a:effectLst/>
                          <a:latin typeface="Calibri Light"/>
                          <a:cs typeface="Arial" charset="0"/>
                        </a:rPr>
                        <a:t>Avez-vous déjà eu le sentiment que des choses dans les magazines ou à la télévision avaient été écrites spécialement pour vous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r-FR" sz="1800" b="0" i="0" u="none" strike="noStrike" cap="none" normalizeH="0" baseline="0">
                          <a:ln>
                            <a:noFill/>
                          </a:ln>
                          <a:solidFill>
                            <a:srgbClr val="333333"/>
                          </a:solidFill>
                          <a:effectLst/>
                          <a:latin typeface="Calibri Light"/>
                          <a:cs typeface="Arial" charset="0"/>
                        </a:rPr>
                        <a:t>Avez-vous déjà eu le sentiment que vous étiez persécuté d’une quelconque façon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Entendez-vous parfois des voix alors que personne n’est présent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1259239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fr-FR" sz="3600">
                <a:solidFill>
                  <a:srgbClr val="004992"/>
                </a:solidFill>
                <a:latin typeface="Calibri Light"/>
              </a:rPr>
              <a:t>Les croyances bizarres ne sont pas si rares...</a:t>
            </a:r>
            <a:br>
              <a:rPr lang="fr-FR" sz="3600">
                <a:solidFill>
                  <a:srgbClr val="004992"/>
                </a:solidFill>
                <a:latin typeface="Calibri Light"/>
              </a:rPr>
            </a:br>
            <a:r>
              <a:rPr lang="fr-FR">
                <a:solidFill>
                  <a:srgbClr val="004992"/>
                </a:solidFill>
                <a:latin typeface="Calibri Light"/>
              </a:rPr>
              <a:t>Fréquence des expériences psychotiques au sein de la population</a:t>
            </a:r>
            <a:endParaRPr>
              <a:solidFill>
                <a:srgbClr val="004992"/>
              </a:solidFill>
              <a:latin typeface="Calibri Light"/>
            </a:endParaRPr>
          </a:p>
        </p:txBody>
      </p:sp>
      <p:sp>
        <p:nvSpPr>
          <p:cNvPr id="4" name="Content Placeholder 3"/>
          <p:cNvSpPr>
            <a:spLocks noGrp="1"/>
          </p:cNvSpPr>
          <p:nvPr>
            <p:ph idx="1"/>
          </p:nvPr>
        </p:nvSpPr>
        <p:spPr/>
        <p:txBody>
          <a:bodyPr/>
          <a:lstStyle/>
          <a:p>
            <a:pPr lvl="0" defTabSz="914400">
              <a:defRPr sz="1800"/>
            </a:pPr>
            <a:r>
              <a:rPr lang="fr-FR" sz="2400" kern="0">
                <a:solidFill>
                  <a:sysClr val="windowText" lastClr="000000"/>
                </a:solidFill>
                <a:latin typeface="Calibri Light"/>
                <a:ea typeface="Verdana"/>
                <a:cs typeface="Verdana"/>
                <a:sym typeface="Verdana"/>
              </a:rPr>
              <a:t>Que pensez-vous? </a:t>
            </a:r>
            <a:r>
              <a:rPr lang="fr-FR" sz="2400" kern="0" dirty="0">
                <a:solidFill>
                  <a:sysClr val="windowText" lastClr="000000"/>
                </a:solidFill>
                <a:latin typeface="Calibri Light"/>
                <a:ea typeface="Verdana"/>
                <a:cs typeface="Verdana"/>
                <a:sym typeface="Verdana"/>
              </a:rPr>
              <a:t>À quelle fréquence la population générale se retrouve-t-elle dans les symptômes ou expériences suivants?</a:t>
            </a:r>
            <a:endParaRPr lang="en-US"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27</a:t>
            </a:fld>
            <a:endParaRPr lang="en-US"/>
          </a:p>
        </p:txBody>
      </p:sp>
      <p:graphicFrame>
        <p:nvGraphicFramePr>
          <p:cNvPr id="8" name="Tabelle 3"/>
          <p:cNvGraphicFramePr>
            <a:graphicFrameLocks noGrp="1"/>
          </p:cNvGraphicFramePr>
          <p:nvPr>
            <p:extLst>
              <p:ext uri="{D42A27DB-BD31-4B8C-83A1-F6EECF244321}">
                <p14:modId xmlns:p14="http://schemas.microsoft.com/office/powerpoint/2010/main" val="693925794"/>
              </p:ext>
            </p:extLst>
          </p:nvPr>
        </p:nvGraphicFramePr>
        <p:xfrm>
          <a:off x="408955" y="3068960"/>
          <a:ext cx="11376000" cy="33832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a:ln>
                            <a:noFill/>
                          </a:ln>
                          <a:solidFill>
                            <a:srgbClr val="000000"/>
                          </a:solidFill>
                          <a:effectLst/>
                          <a:latin typeface="Calibri Light"/>
                          <a:cs typeface="Arial" charset="0"/>
                        </a:rPr>
                        <a:t>Déclarations acceptées par des personnes de la population générale</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Réponses positives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pensé que les gens pouvaient communiquer par télépathie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eu le sentiment que d’autres personnes pouvaient lire votre esprit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ressenti que les choses autour de vous étaient irréelles, comme si tout faisait partie d’une expérience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a:ln>
                            <a:noFill/>
                          </a:ln>
                          <a:solidFill>
                            <a:srgbClr val="333333"/>
                          </a:solidFill>
                          <a:effectLst/>
                          <a:latin typeface="Calibri Light"/>
                          <a:cs typeface="Arial" charset="0"/>
                        </a:rPr>
                        <a:t>Avez-vous déjà eu le sentiment que des choses dans les magazines ou à la télévision avaient été écrites spécialement pour vous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r-FR" sz="1800" b="0" i="0" u="none" strike="noStrike" cap="none" normalizeH="0" baseline="0">
                          <a:ln>
                            <a:noFill/>
                          </a:ln>
                          <a:solidFill>
                            <a:srgbClr val="333333"/>
                          </a:solidFill>
                          <a:effectLst/>
                          <a:latin typeface="Calibri Light"/>
                          <a:cs typeface="Arial" charset="0"/>
                        </a:rPr>
                        <a:t>Avez-vous déjà eu le sentiment que vous étiez persécuté d’une quelconque façon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Entendez-vous parfois des voix alors que personne n’est présent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3098312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fr-FR" sz="3600">
                <a:solidFill>
                  <a:srgbClr val="004992"/>
                </a:solidFill>
                <a:latin typeface="Calibri Light"/>
              </a:rPr>
              <a:t>Les croyances bizarres ne sont pas si rares...</a:t>
            </a:r>
            <a:br>
              <a:rPr lang="fr-FR" sz="3600">
                <a:solidFill>
                  <a:srgbClr val="004992"/>
                </a:solidFill>
                <a:latin typeface="Calibri Light"/>
              </a:rPr>
            </a:br>
            <a:r>
              <a:rPr lang="fr-FR">
                <a:solidFill>
                  <a:srgbClr val="004992"/>
                </a:solidFill>
                <a:latin typeface="Calibri Light"/>
              </a:rPr>
              <a:t>Fréquence des expériences psychotiques au sein de la population</a:t>
            </a:r>
            <a:endParaRPr>
              <a:solidFill>
                <a:srgbClr val="004992"/>
              </a:solidFill>
              <a:latin typeface="Calibri Light"/>
            </a:endParaRPr>
          </a:p>
        </p:txBody>
      </p:sp>
      <p:sp>
        <p:nvSpPr>
          <p:cNvPr id="4" name="Content Placeholder 3"/>
          <p:cNvSpPr>
            <a:spLocks noGrp="1"/>
          </p:cNvSpPr>
          <p:nvPr>
            <p:ph idx="1"/>
          </p:nvPr>
        </p:nvSpPr>
        <p:spPr/>
        <p:txBody>
          <a:bodyPr/>
          <a:lstStyle/>
          <a:p>
            <a:pPr lvl="0" defTabSz="914400">
              <a:defRPr sz="1800"/>
            </a:pPr>
            <a:r>
              <a:rPr lang="fr-FR" sz="2400" kern="0">
                <a:solidFill>
                  <a:sysClr val="windowText" lastClr="000000"/>
                </a:solidFill>
                <a:latin typeface="Calibri Light"/>
                <a:ea typeface="Verdana"/>
                <a:cs typeface="Verdana"/>
                <a:sym typeface="Verdana"/>
              </a:rPr>
              <a:t>Que pensez-vous? </a:t>
            </a:r>
            <a:r>
              <a:rPr lang="fr-FR" sz="2400" kern="0" dirty="0">
                <a:solidFill>
                  <a:sysClr val="windowText" lastClr="000000"/>
                </a:solidFill>
                <a:latin typeface="Calibri Light"/>
                <a:ea typeface="Verdana"/>
                <a:cs typeface="Verdana"/>
                <a:sym typeface="Verdana"/>
              </a:rPr>
              <a:t>À quelle fréquence la population générale se retrouve-t-elle dans les symptômes ou expériences suivants?</a:t>
            </a:r>
            <a:endParaRPr lang="en-US"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28</a:t>
            </a:fld>
            <a:endParaRPr lang="en-US"/>
          </a:p>
        </p:txBody>
      </p:sp>
      <p:graphicFrame>
        <p:nvGraphicFramePr>
          <p:cNvPr id="8" name="Tabelle 3"/>
          <p:cNvGraphicFramePr>
            <a:graphicFrameLocks noGrp="1"/>
          </p:cNvGraphicFramePr>
          <p:nvPr>
            <p:extLst>
              <p:ext uri="{D42A27DB-BD31-4B8C-83A1-F6EECF244321}">
                <p14:modId xmlns:p14="http://schemas.microsoft.com/office/powerpoint/2010/main" val="2522222156"/>
              </p:ext>
            </p:extLst>
          </p:nvPr>
        </p:nvGraphicFramePr>
        <p:xfrm>
          <a:off x="408955" y="3068960"/>
          <a:ext cx="11376000" cy="33832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a:ln>
                            <a:noFill/>
                          </a:ln>
                          <a:solidFill>
                            <a:srgbClr val="000000"/>
                          </a:solidFill>
                          <a:effectLst/>
                          <a:latin typeface="Calibri Light"/>
                          <a:cs typeface="Arial" charset="0"/>
                        </a:rPr>
                        <a:t>Déclarations acceptées par des personnes de la population générale</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Réponses positives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pensé que les gens pouvaient communiquer par télépathie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eu le sentiment que d’autres personnes pouvaient lire votre esprit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ressenti que les choses autour de vous étaient irréelles, comme si tout faisait partie d’une expérience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a:ln>
                            <a:noFill/>
                          </a:ln>
                          <a:solidFill>
                            <a:srgbClr val="333333"/>
                          </a:solidFill>
                          <a:effectLst/>
                          <a:latin typeface="Calibri Light"/>
                          <a:cs typeface="Arial" charset="0"/>
                        </a:rPr>
                        <a:t>Avez-vous déjà eu le sentiment que des choses dans les magazines ou à la télévision avaient été écrites spécialement pour vous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r-FR" sz="1800" b="0" i="0" u="none" strike="noStrike" cap="none" normalizeH="0" baseline="0">
                          <a:ln>
                            <a:noFill/>
                          </a:ln>
                          <a:solidFill>
                            <a:srgbClr val="333333"/>
                          </a:solidFill>
                          <a:effectLst/>
                          <a:latin typeface="Calibri Light"/>
                          <a:cs typeface="Arial" charset="0"/>
                        </a:rPr>
                        <a:t>Avez-vous déjà eu le sentiment que vous étiez persécuté d’une quelconque façon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Entendez-vous parfois des voix alors que personne n’est présent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2788364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fr-FR" sz="3600">
                <a:solidFill>
                  <a:srgbClr val="004992"/>
                </a:solidFill>
                <a:latin typeface="Calibri Light"/>
              </a:rPr>
              <a:t>Les croyances bizarres ne sont pas si rares...</a:t>
            </a:r>
            <a:br>
              <a:rPr lang="fr-FR" sz="3600">
                <a:solidFill>
                  <a:srgbClr val="004992"/>
                </a:solidFill>
                <a:latin typeface="Calibri Light"/>
              </a:rPr>
            </a:br>
            <a:r>
              <a:rPr lang="fr-FR">
                <a:solidFill>
                  <a:srgbClr val="004992"/>
                </a:solidFill>
                <a:latin typeface="Calibri Light"/>
              </a:rPr>
              <a:t>Fréquence des expériences psychotiques au sein de la population</a:t>
            </a:r>
            <a:endParaRPr>
              <a:solidFill>
                <a:srgbClr val="004992"/>
              </a:solidFill>
              <a:latin typeface="Calibri Light"/>
            </a:endParaRPr>
          </a:p>
        </p:txBody>
      </p:sp>
      <p:sp>
        <p:nvSpPr>
          <p:cNvPr id="4" name="Content Placeholder 3"/>
          <p:cNvSpPr>
            <a:spLocks noGrp="1"/>
          </p:cNvSpPr>
          <p:nvPr>
            <p:ph idx="1"/>
          </p:nvPr>
        </p:nvSpPr>
        <p:spPr/>
        <p:txBody>
          <a:bodyPr/>
          <a:lstStyle/>
          <a:p>
            <a:pPr lvl="0" defTabSz="914400">
              <a:defRPr sz="1800"/>
            </a:pPr>
            <a:r>
              <a:rPr lang="fr-FR" sz="2400" kern="0">
                <a:solidFill>
                  <a:sysClr val="windowText" lastClr="000000"/>
                </a:solidFill>
                <a:latin typeface="Calibri Light"/>
                <a:ea typeface="Verdana"/>
                <a:cs typeface="Verdana"/>
                <a:sym typeface="Verdana"/>
              </a:rPr>
              <a:t>Que pensez-vous? </a:t>
            </a:r>
            <a:r>
              <a:rPr lang="fr-FR" sz="2400" kern="0" dirty="0">
                <a:solidFill>
                  <a:sysClr val="windowText" lastClr="000000"/>
                </a:solidFill>
                <a:latin typeface="Calibri Light"/>
                <a:ea typeface="Verdana"/>
                <a:cs typeface="Verdana"/>
                <a:sym typeface="Verdana"/>
              </a:rPr>
              <a:t>À quelle fréquence la population générale se retrouve-t-elle dans les symptômes ou expériences suivants?</a:t>
            </a:r>
            <a:endParaRPr lang="en-US"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29</a:t>
            </a:fld>
            <a:endParaRPr lang="en-US"/>
          </a:p>
        </p:txBody>
      </p:sp>
      <p:graphicFrame>
        <p:nvGraphicFramePr>
          <p:cNvPr id="8" name="Tabelle 3"/>
          <p:cNvGraphicFramePr>
            <a:graphicFrameLocks noGrp="1"/>
          </p:cNvGraphicFramePr>
          <p:nvPr>
            <p:extLst>
              <p:ext uri="{D42A27DB-BD31-4B8C-83A1-F6EECF244321}">
                <p14:modId xmlns:p14="http://schemas.microsoft.com/office/powerpoint/2010/main" val="2432744460"/>
              </p:ext>
            </p:extLst>
          </p:nvPr>
        </p:nvGraphicFramePr>
        <p:xfrm>
          <a:off x="408955" y="3068960"/>
          <a:ext cx="11376000" cy="33832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a:ln>
                            <a:noFill/>
                          </a:ln>
                          <a:solidFill>
                            <a:srgbClr val="000000"/>
                          </a:solidFill>
                          <a:effectLst/>
                          <a:latin typeface="Calibri Light"/>
                          <a:cs typeface="Arial" charset="0"/>
                        </a:rPr>
                        <a:t>Déclarations acceptées par des personnes de la population générale</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Réponses positives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pensé que les gens pouvaient communiquer par télépathie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eu le sentiment que d’autres personnes pouvaient lire votre esprit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ressenti que les choses autour de vous étaient irréelles, comme si tout faisait partie d’une expérience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a:ln>
                            <a:noFill/>
                          </a:ln>
                          <a:solidFill>
                            <a:srgbClr val="333333"/>
                          </a:solidFill>
                          <a:effectLst/>
                          <a:latin typeface="Calibri Light"/>
                          <a:cs typeface="Arial" charset="0"/>
                        </a:rPr>
                        <a:t>Avez-vous déjà eu le sentiment que des choses dans les magazines ou à la télévision avaient été écrites spécialement pour vous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r-FR" sz="1800" b="0" i="0" u="none" strike="noStrike" cap="none" normalizeH="0" baseline="0">
                          <a:ln>
                            <a:noFill/>
                          </a:ln>
                          <a:solidFill>
                            <a:srgbClr val="333333"/>
                          </a:solidFill>
                          <a:effectLst/>
                          <a:latin typeface="Calibri Light"/>
                          <a:cs typeface="Arial" charset="0"/>
                        </a:rPr>
                        <a:t>Avez-vous déjà eu le sentiment que vous étiez persécuté d’une quelconque façon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Entendez-vous parfois des voix alors que personne n’est présent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1656453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fr-FR" sz="3600">
                <a:solidFill>
                  <a:srgbClr val="004992"/>
                </a:solidFill>
                <a:latin typeface="Calibri Light"/>
              </a:rPr>
              <a:t>Les croyances bizarres ne sont pas si rares...</a:t>
            </a:r>
            <a:br>
              <a:rPr lang="fr-FR" sz="3600">
                <a:solidFill>
                  <a:srgbClr val="004992"/>
                </a:solidFill>
                <a:latin typeface="Calibri Light"/>
              </a:rPr>
            </a:br>
            <a:r>
              <a:rPr lang="fr-FR">
                <a:solidFill>
                  <a:srgbClr val="004992"/>
                </a:solidFill>
                <a:latin typeface="Calibri Light"/>
              </a:rPr>
              <a:t>Fréquence des expériences psychotiques au sein de la population</a:t>
            </a:r>
            <a:endParaRPr>
              <a:solidFill>
                <a:srgbClr val="004992"/>
              </a:solidFill>
              <a:latin typeface="Calibri Light"/>
            </a:endParaRPr>
          </a:p>
        </p:txBody>
      </p:sp>
      <p:sp>
        <p:nvSpPr>
          <p:cNvPr id="4" name="Content Placeholder 3"/>
          <p:cNvSpPr>
            <a:spLocks noGrp="1"/>
          </p:cNvSpPr>
          <p:nvPr>
            <p:ph idx="1"/>
          </p:nvPr>
        </p:nvSpPr>
        <p:spPr/>
        <p:txBody>
          <a:bodyPr/>
          <a:lstStyle/>
          <a:p>
            <a:pPr lvl="0" defTabSz="914400">
              <a:defRPr sz="1800"/>
            </a:pPr>
            <a:r>
              <a:rPr lang="fr-FR" sz="2400" kern="0">
                <a:solidFill>
                  <a:sysClr val="windowText" lastClr="000000"/>
                </a:solidFill>
                <a:latin typeface="Calibri Light"/>
                <a:ea typeface="Verdana"/>
                <a:cs typeface="Verdana"/>
                <a:sym typeface="Verdana"/>
              </a:rPr>
              <a:t>Que pensez-vous? </a:t>
            </a:r>
            <a:r>
              <a:rPr lang="fr-FR" sz="2400" kern="0" dirty="0">
                <a:solidFill>
                  <a:sysClr val="windowText" lastClr="000000"/>
                </a:solidFill>
                <a:latin typeface="Calibri Light"/>
                <a:ea typeface="Verdana"/>
                <a:cs typeface="Verdana"/>
                <a:sym typeface="Verdana"/>
              </a:rPr>
              <a:t>À quelle fréquence la population générale se retrouve-t-elle dans les symptômes ou expériences suivants?</a:t>
            </a:r>
            <a:endParaRPr lang="en-US"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30</a:t>
            </a:fld>
            <a:endParaRPr lang="en-US"/>
          </a:p>
        </p:txBody>
      </p:sp>
      <p:graphicFrame>
        <p:nvGraphicFramePr>
          <p:cNvPr id="8" name="Tabelle 3"/>
          <p:cNvGraphicFramePr>
            <a:graphicFrameLocks noGrp="1"/>
          </p:cNvGraphicFramePr>
          <p:nvPr>
            <p:extLst>
              <p:ext uri="{D42A27DB-BD31-4B8C-83A1-F6EECF244321}">
                <p14:modId xmlns:p14="http://schemas.microsoft.com/office/powerpoint/2010/main" val="3617166702"/>
              </p:ext>
            </p:extLst>
          </p:nvPr>
        </p:nvGraphicFramePr>
        <p:xfrm>
          <a:off x="408955" y="3068960"/>
          <a:ext cx="11376000" cy="33832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a:ln>
                            <a:noFill/>
                          </a:ln>
                          <a:solidFill>
                            <a:srgbClr val="000000"/>
                          </a:solidFill>
                          <a:effectLst/>
                          <a:latin typeface="Calibri Light"/>
                          <a:cs typeface="Arial" charset="0"/>
                        </a:rPr>
                        <a:t>Déclarations acceptées par des personnes de la population générale</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Réponses positives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pensé que les gens pouvaient communiquer par télépathie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eu le sentiment que d’autres personnes pouvaient lire votre esprit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ressenti que les choses autour de vous étaient irréelles, comme si tout faisait partie d’une expérience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a:ln>
                            <a:noFill/>
                          </a:ln>
                          <a:solidFill>
                            <a:srgbClr val="333333"/>
                          </a:solidFill>
                          <a:effectLst/>
                          <a:latin typeface="Calibri Light"/>
                          <a:cs typeface="Arial" charset="0"/>
                        </a:rPr>
                        <a:t>Avez-vous déjà eu le sentiment que des choses dans les magazines ou à la télévision avaient été écrites spécialement pour vous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r-FR" sz="1800" b="0" i="0" u="none" strike="noStrike" cap="none" normalizeH="0" baseline="0">
                          <a:ln>
                            <a:noFill/>
                          </a:ln>
                          <a:solidFill>
                            <a:srgbClr val="333333"/>
                          </a:solidFill>
                          <a:effectLst/>
                          <a:latin typeface="Calibri Light"/>
                          <a:cs typeface="Arial" charset="0"/>
                        </a:rPr>
                        <a:t>Avez-vous déjà eu le sentiment que vous étiez persécuté d’une quelconque façon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Entendez-vous parfois des voix alors que personne n’est présent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3944019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fr-FR" sz="3600">
                <a:solidFill>
                  <a:srgbClr val="004992"/>
                </a:solidFill>
                <a:latin typeface="Calibri Light"/>
              </a:rPr>
              <a:t>Les croyances bizarres ne sont pas si rares...</a:t>
            </a:r>
            <a:br>
              <a:rPr lang="fr-FR" sz="3600">
                <a:solidFill>
                  <a:srgbClr val="004992"/>
                </a:solidFill>
                <a:latin typeface="Calibri Light"/>
              </a:rPr>
            </a:br>
            <a:r>
              <a:rPr lang="fr-FR">
                <a:solidFill>
                  <a:srgbClr val="004992"/>
                </a:solidFill>
                <a:latin typeface="Calibri Light"/>
              </a:rPr>
              <a:t>Fréquence des expériences psychotiques au sein de la population</a:t>
            </a:r>
            <a:endParaRPr>
              <a:solidFill>
                <a:srgbClr val="004992"/>
              </a:solidFill>
              <a:latin typeface="Calibri Light"/>
            </a:endParaRPr>
          </a:p>
        </p:txBody>
      </p:sp>
      <p:sp>
        <p:nvSpPr>
          <p:cNvPr id="4" name="Content Placeholder 3"/>
          <p:cNvSpPr>
            <a:spLocks noGrp="1"/>
          </p:cNvSpPr>
          <p:nvPr>
            <p:ph idx="1"/>
          </p:nvPr>
        </p:nvSpPr>
        <p:spPr/>
        <p:txBody>
          <a:bodyPr/>
          <a:lstStyle/>
          <a:p>
            <a:pPr lvl="0" defTabSz="914400">
              <a:defRPr sz="1800"/>
            </a:pPr>
            <a:r>
              <a:rPr lang="fr-FR" sz="2400" kern="0">
                <a:solidFill>
                  <a:sysClr val="windowText" lastClr="000000"/>
                </a:solidFill>
                <a:latin typeface="Calibri Light"/>
                <a:ea typeface="Verdana"/>
                <a:cs typeface="Verdana"/>
                <a:sym typeface="Verdana"/>
              </a:rPr>
              <a:t>Que pensez-vous? </a:t>
            </a:r>
            <a:r>
              <a:rPr lang="fr-FR" sz="2400" kern="0" dirty="0">
                <a:solidFill>
                  <a:sysClr val="windowText" lastClr="000000"/>
                </a:solidFill>
                <a:latin typeface="Calibri Light"/>
                <a:ea typeface="Verdana"/>
                <a:cs typeface="Verdana"/>
                <a:sym typeface="Verdana"/>
              </a:rPr>
              <a:t>À quelle fréquence la population générale se retrouve-t-elle dans les symptômes ou expériences suivants?</a:t>
            </a:r>
            <a:endParaRPr lang="en-US"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31</a:t>
            </a:fld>
            <a:endParaRPr lang="en-US"/>
          </a:p>
        </p:txBody>
      </p:sp>
      <p:graphicFrame>
        <p:nvGraphicFramePr>
          <p:cNvPr id="8" name="Tabelle 3"/>
          <p:cNvGraphicFramePr>
            <a:graphicFrameLocks noGrp="1"/>
          </p:cNvGraphicFramePr>
          <p:nvPr>
            <p:extLst>
              <p:ext uri="{D42A27DB-BD31-4B8C-83A1-F6EECF244321}">
                <p14:modId xmlns:p14="http://schemas.microsoft.com/office/powerpoint/2010/main" val="1281033504"/>
              </p:ext>
            </p:extLst>
          </p:nvPr>
        </p:nvGraphicFramePr>
        <p:xfrm>
          <a:off x="408955" y="3068960"/>
          <a:ext cx="11376000" cy="33832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a:ln>
                            <a:noFill/>
                          </a:ln>
                          <a:solidFill>
                            <a:srgbClr val="000000"/>
                          </a:solidFill>
                          <a:effectLst/>
                          <a:latin typeface="Calibri Light"/>
                          <a:cs typeface="Arial" charset="0"/>
                        </a:rPr>
                        <a:t>Déclarations acceptées par des personnes de la population générale</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0000"/>
                          </a:solidFill>
                          <a:effectLst/>
                          <a:latin typeface="Calibri Light"/>
                        </a:rPr>
                        <a:t>Réponses positives</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pensé que les gens pouvaient communiquer par télépathie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eu le sentiment que d’autres personnes pouvaient lire votre esprit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Avez-vous déjà ressenti que les choses autour de vous étaient irréelles, comme si tout faisait partie d’une expérience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a:ln>
                            <a:noFill/>
                          </a:ln>
                          <a:solidFill>
                            <a:srgbClr val="333333"/>
                          </a:solidFill>
                          <a:effectLst/>
                          <a:latin typeface="Calibri Light"/>
                          <a:cs typeface="Arial" charset="0"/>
                        </a:rPr>
                        <a:t>Avez-vous déjà eu le sentiment que des choses dans les magazines ou à la télévision avaient été écrites spécialement pour vous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fr-FR" sz="1800" b="0" i="0" u="none" strike="noStrike" cap="none" normalizeH="0" baseline="0">
                          <a:ln>
                            <a:noFill/>
                          </a:ln>
                          <a:solidFill>
                            <a:srgbClr val="333333"/>
                          </a:solidFill>
                          <a:effectLst/>
                          <a:latin typeface="Calibri Light"/>
                          <a:cs typeface="Arial" charset="0"/>
                        </a:rPr>
                        <a:t>Avez-vous déjà eu le sentiment que vous étiez persécuté d’une quelconque façon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a:ln>
                            <a:noFill/>
                          </a:ln>
                          <a:solidFill>
                            <a:srgbClr val="333333"/>
                          </a:solidFill>
                          <a:effectLst/>
                          <a:latin typeface="Calibri Light"/>
                          <a:cs typeface="Arial" charset="0"/>
                        </a:rPr>
                        <a:t>Entendez-vous parfois des voix alors que personne n’est présent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495147"/>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33587788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Souvenez-vous…</a:t>
            </a:r>
            <a:endParaRPr sz="3600">
              <a:latin typeface="Calibri Light"/>
            </a:endParaRPr>
          </a:p>
        </p:txBody>
      </p:sp>
      <p:sp>
        <p:nvSpPr>
          <p:cNvPr id="193" name="Shape 193"/>
          <p:cNvSpPr>
            <a:spLocks noGrp="1"/>
          </p:cNvSpPr>
          <p:nvPr>
            <p:ph idx="1"/>
          </p:nvPr>
        </p:nvSpPr>
        <p:spPr>
          <a:prstGeom prst="rect">
            <a:avLst/>
          </a:prstGeom>
        </p:spPr>
        <p:txBody>
          <a:bodyPr lIns="0" tIns="0" rIns="0" bIns="0">
            <a:noAutofit/>
          </a:bodyPr>
          <a:lstStyle/>
          <a:p>
            <a:pPr lvl="0" defTabSz="804672">
              <a:buSzTx/>
              <a:tabLst>
                <a:tab pos="63500" algn="l"/>
              </a:tabLst>
              <a:defRPr sz="1800"/>
            </a:pPr>
            <a:r>
              <a:rPr sz="2400" dirty="0" err="1">
                <a:solidFill>
                  <a:srgbClr val="333333"/>
                </a:solidFill>
                <a:latin typeface="Calibri Light"/>
                <a:ea typeface="Verdana"/>
                <a:cs typeface="Verdana"/>
                <a:sym typeface="Verdana"/>
              </a:rPr>
              <a:t>Personne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n’est</a:t>
            </a:r>
            <a:r>
              <a:rPr sz="2400" dirty="0">
                <a:solidFill>
                  <a:srgbClr val="333333"/>
                </a:solidFill>
                <a:latin typeface="Calibri Light"/>
                <a:ea typeface="Verdana"/>
                <a:cs typeface="Verdana"/>
                <a:sym typeface="Verdana"/>
              </a:rPr>
              <a:t> </a:t>
            </a:r>
            <a:r>
              <a:rPr sz="2400" b="1" i="1" dirty="0">
                <a:solidFill>
                  <a:srgbClr val="333333"/>
                </a:solidFill>
                <a:latin typeface="Calibri Light"/>
                <a:ea typeface="Verdana"/>
                <a:cs typeface="Verdana"/>
                <a:sym typeface="Verdana"/>
              </a:rPr>
              <a:t>à </a:t>
            </a:r>
            <a:r>
              <a:rPr sz="2400" b="1" i="1" dirty="0" err="1">
                <a:solidFill>
                  <a:srgbClr val="333333"/>
                </a:solidFill>
                <a:latin typeface="Calibri Light"/>
                <a:ea typeface="Verdana"/>
                <a:cs typeface="Verdana"/>
                <a:sym typeface="Verdana"/>
              </a:rPr>
              <a:t>l’abri</a:t>
            </a:r>
            <a:r>
              <a:rPr sz="2400" dirty="0">
                <a:solidFill>
                  <a:srgbClr val="333333"/>
                </a:solidFill>
                <a:latin typeface="Calibri Light"/>
                <a:ea typeface="Verdana"/>
                <a:cs typeface="Verdana"/>
                <a:sym typeface="Verdana"/>
              </a:rPr>
              <a:t> des </a:t>
            </a:r>
            <a:r>
              <a:rPr sz="2400" dirty="0" err="1">
                <a:solidFill>
                  <a:srgbClr val="333333"/>
                </a:solidFill>
                <a:latin typeface="Calibri Light"/>
                <a:ea typeface="Verdana"/>
                <a:cs typeface="Verdana"/>
                <a:sym typeface="Verdana"/>
              </a:rPr>
              <a:t>problèmes</a:t>
            </a:r>
            <a:r>
              <a:rPr sz="2400" dirty="0">
                <a:solidFill>
                  <a:srgbClr val="333333"/>
                </a:solidFill>
                <a:latin typeface="Calibri Light"/>
                <a:ea typeface="Verdana"/>
                <a:cs typeface="Verdana"/>
                <a:sym typeface="Verdana"/>
              </a:rPr>
              <a:t> de santé </a:t>
            </a:r>
            <a:r>
              <a:rPr sz="2400" dirty="0" err="1">
                <a:solidFill>
                  <a:srgbClr val="333333"/>
                </a:solidFill>
                <a:latin typeface="Calibri Light"/>
                <a:ea typeface="Verdana"/>
                <a:cs typeface="Verdana"/>
                <a:sym typeface="Verdana"/>
              </a:rPr>
              <a:t>mentale</a:t>
            </a:r>
            <a:r>
              <a:rPr sz="2400" dirty="0">
                <a:solidFill>
                  <a:srgbClr val="333333"/>
                </a:solidFill>
                <a:latin typeface="Calibri Light"/>
                <a:ea typeface="Verdana"/>
                <a:cs typeface="Verdana"/>
                <a:sym typeface="Verdana"/>
              </a:rPr>
              <a:t>! </a:t>
            </a:r>
            <a:r>
              <a:rPr lang="fr-CH" sz="2400" dirty="0">
                <a:solidFill>
                  <a:srgbClr val="333333"/>
                </a:solidFill>
                <a:latin typeface="Calibri Light"/>
                <a:ea typeface="Verdana"/>
                <a:cs typeface="Verdana"/>
                <a:sym typeface="Verdana"/>
              </a:rPr>
              <a:t>L’an dernier</a:t>
            </a:r>
            <a:r>
              <a:rPr sz="2400" dirty="0">
                <a:solidFill>
                  <a:srgbClr val="333333"/>
                </a:solidFill>
                <a:latin typeface="Calibri Light"/>
                <a:ea typeface="Verdana"/>
                <a:cs typeface="Verdana"/>
                <a:sym typeface="Verdana"/>
              </a:rPr>
              <a:t>,</a:t>
            </a:r>
            <a:br>
              <a:rPr lang="en-US" sz="2400" dirty="0">
                <a:solidFill>
                  <a:srgbClr val="333333"/>
                </a:solidFill>
                <a:latin typeface="Calibri Light"/>
                <a:ea typeface="Verdana"/>
                <a:cs typeface="Verdana"/>
                <a:sym typeface="Verdana"/>
              </a:rPr>
            </a:br>
            <a:r>
              <a:rPr sz="2400" dirty="0">
                <a:solidFill>
                  <a:srgbClr val="333333"/>
                </a:solidFill>
                <a:latin typeface="Calibri Light"/>
                <a:ea typeface="Verdana"/>
                <a:cs typeface="Verdana"/>
                <a:sym typeface="Verdana"/>
              </a:rPr>
              <a:t>plus </a:t>
            </a:r>
            <a:r>
              <a:rPr sz="2400" dirty="0" err="1">
                <a:solidFill>
                  <a:srgbClr val="333333"/>
                </a:solidFill>
                <a:latin typeface="Calibri Light"/>
                <a:ea typeface="Verdana"/>
                <a:cs typeface="Verdana"/>
                <a:sym typeface="Verdana"/>
              </a:rPr>
              <a:t>d’une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personne</a:t>
            </a:r>
            <a:r>
              <a:rPr sz="2400" dirty="0">
                <a:solidFill>
                  <a:srgbClr val="333333"/>
                </a:solidFill>
                <a:latin typeface="Calibri Light"/>
                <a:ea typeface="Verdana"/>
                <a:cs typeface="Verdana"/>
                <a:sym typeface="Verdana"/>
              </a:rPr>
              <a:t> sur </a:t>
            </a:r>
            <a:r>
              <a:rPr sz="2400" dirty="0" err="1">
                <a:solidFill>
                  <a:srgbClr val="333333"/>
                </a:solidFill>
                <a:latin typeface="Calibri Light"/>
                <a:ea typeface="Verdana"/>
                <a:cs typeface="Verdana"/>
                <a:sym typeface="Verdana"/>
              </a:rPr>
              <a:t>quatre</a:t>
            </a:r>
            <a:r>
              <a:rPr sz="2400" dirty="0">
                <a:solidFill>
                  <a:srgbClr val="333333"/>
                </a:solidFill>
                <a:latin typeface="Calibri Light"/>
                <a:ea typeface="Verdana"/>
                <a:cs typeface="Verdana"/>
                <a:sym typeface="Verdana"/>
              </a:rPr>
              <a:t> a </a:t>
            </a:r>
            <a:r>
              <a:rPr sz="2400" dirty="0" err="1">
                <a:solidFill>
                  <a:srgbClr val="333333"/>
                </a:solidFill>
                <a:latin typeface="Calibri Light"/>
                <a:ea typeface="Verdana"/>
                <a:cs typeface="Verdana"/>
                <a:sym typeface="Verdana"/>
              </a:rPr>
              <a:t>eu</a:t>
            </a:r>
            <a:r>
              <a:rPr sz="2400" dirty="0">
                <a:solidFill>
                  <a:srgbClr val="333333"/>
                </a:solidFill>
                <a:latin typeface="Calibri Light"/>
                <a:ea typeface="Verdana"/>
                <a:cs typeface="Verdana"/>
                <a:sym typeface="Verdana"/>
              </a:rPr>
              <a:t> un trouble </a:t>
            </a:r>
            <a:r>
              <a:rPr sz="2400" dirty="0" err="1">
                <a:solidFill>
                  <a:srgbClr val="333333"/>
                </a:solidFill>
                <a:latin typeface="Calibri Light"/>
                <a:ea typeface="Verdana"/>
                <a:cs typeface="Verdana"/>
                <a:sym typeface="Verdana"/>
              </a:rPr>
              <a:t>psychique</a:t>
            </a:r>
            <a:r>
              <a:rPr sz="2400" dirty="0">
                <a:solidFill>
                  <a:srgbClr val="333333"/>
                </a:solidFill>
                <a:latin typeface="Calibri Light"/>
                <a:ea typeface="Verdana"/>
                <a:cs typeface="Verdana"/>
                <a:sym typeface="Verdana"/>
              </a:rPr>
              <a:t>.</a:t>
            </a:r>
          </a:p>
          <a:p>
            <a:pPr lvl="0" defTabSz="804672">
              <a:buSzTx/>
              <a:tabLst>
                <a:tab pos="63500" algn="l"/>
              </a:tabLst>
              <a:defRPr sz="1800"/>
            </a:pPr>
            <a:r>
              <a:rPr sz="2400" dirty="0">
                <a:solidFill>
                  <a:srgbClr val="333333"/>
                </a:solidFill>
                <a:latin typeface="Calibri Light"/>
                <a:ea typeface="Verdana"/>
                <a:cs typeface="Verdana"/>
                <a:sym typeface="Verdana"/>
              </a:rPr>
              <a:t>Un trouble </a:t>
            </a:r>
            <a:r>
              <a:rPr sz="2400" dirty="0" err="1">
                <a:solidFill>
                  <a:srgbClr val="333333"/>
                </a:solidFill>
                <a:latin typeface="Calibri Light"/>
                <a:ea typeface="Verdana"/>
                <a:cs typeface="Verdana"/>
                <a:sym typeface="Verdana"/>
              </a:rPr>
              <a:t>psychique</a:t>
            </a:r>
            <a:r>
              <a:rPr sz="2400" dirty="0">
                <a:solidFill>
                  <a:srgbClr val="333333"/>
                </a:solidFill>
                <a:latin typeface="Calibri Light"/>
                <a:ea typeface="Verdana"/>
                <a:cs typeface="Verdana"/>
                <a:sym typeface="Verdana"/>
              </a:rPr>
              <a:t> ne </a:t>
            </a:r>
            <a:r>
              <a:rPr sz="2400" dirty="0" err="1">
                <a:solidFill>
                  <a:srgbClr val="333333"/>
                </a:solidFill>
                <a:latin typeface="Calibri Light"/>
                <a:ea typeface="Verdana"/>
                <a:cs typeface="Verdana"/>
                <a:sym typeface="Verdana"/>
              </a:rPr>
              <a:t>devrait</a:t>
            </a:r>
            <a:r>
              <a:rPr sz="2400" dirty="0">
                <a:solidFill>
                  <a:srgbClr val="333333"/>
                </a:solidFill>
                <a:latin typeface="Calibri Light"/>
                <a:ea typeface="Verdana"/>
                <a:cs typeface="Verdana"/>
                <a:sym typeface="Verdana"/>
              </a:rPr>
              <a:t> pas </a:t>
            </a:r>
            <a:r>
              <a:rPr sz="2400" dirty="0" err="1">
                <a:solidFill>
                  <a:srgbClr val="333333"/>
                </a:solidFill>
                <a:latin typeface="Calibri Light"/>
                <a:ea typeface="Verdana"/>
                <a:cs typeface="Verdana"/>
                <a:sym typeface="Verdana"/>
              </a:rPr>
              <a:t>être</a:t>
            </a:r>
            <a:r>
              <a:rPr sz="2400" dirty="0">
                <a:solidFill>
                  <a:srgbClr val="333333"/>
                </a:solidFill>
                <a:latin typeface="Calibri Light"/>
                <a:ea typeface="Verdana"/>
                <a:cs typeface="Verdana"/>
                <a:sym typeface="Verdana"/>
              </a:rPr>
              <a:t> </a:t>
            </a:r>
            <a:r>
              <a:rPr lang="fr-CH" sz="2400" dirty="0">
                <a:solidFill>
                  <a:srgbClr val="333333"/>
                </a:solidFill>
                <a:latin typeface="Calibri Light"/>
                <a:ea typeface="Verdana"/>
                <a:cs typeface="Verdana"/>
                <a:sym typeface="Verdana"/>
              </a:rPr>
              <a:t>perçu </a:t>
            </a:r>
            <a:r>
              <a:rPr sz="2400" dirty="0" err="1">
                <a:solidFill>
                  <a:srgbClr val="333333"/>
                </a:solidFill>
                <a:latin typeface="Calibri Light"/>
                <a:ea typeface="Verdana"/>
                <a:cs typeface="Verdana"/>
                <a:sym typeface="Verdana"/>
              </a:rPr>
              <a:t>comme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faiblesse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mais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plutôt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comme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l’expression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d’une</a:t>
            </a:r>
            <a:r>
              <a:rPr sz="2400" dirty="0">
                <a:solidFill>
                  <a:srgbClr val="333333"/>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sensibilité</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particulière</a:t>
            </a:r>
            <a:r>
              <a:rPr sz="2400" dirty="0">
                <a:solidFill>
                  <a:srgbClr val="333333"/>
                </a:solidFill>
                <a:latin typeface="Calibri Light"/>
                <a:ea typeface="Verdana"/>
                <a:cs typeface="Verdana"/>
                <a:sym typeface="Verdana"/>
              </a:rPr>
              <a:t>.</a:t>
            </a:r>
          </a:p>
          <a:p>
            <a:pPr lvl="0" defTabSz="804672">
              <a:buSzTx/>
              <a:tabLst>
                <a:tab pos="63500" algn="l"/>
              </a:tabLst>
              <a:defRPr sz="1800"/>
            </a:pPr>
            <a:r>
              <a:rPr sz="2400" dirty="0" err="1">
                <a:solidFill>
                  <a:srgbClr val="004992"/>
                </a:solidFill>
                <a:latin typeface="Calibri Light"/>
                <a:ea typeface="Verdana"/>
                <a:cs typeface="Verdana"/>
                <a:sym typeface="Verdana"/>
              </a:rPr>
              <a:t>Hérédité</a:t>
            </a:r>
            <a:r>
              <a:rPr sz="2400" dirty="0">
                <a:solidFill>
                  <a:srgbClr val="004992"/>
                </a:solidFill>
                <a:latin typeface="Calibri Light"/>
                <a:ea typeface="Verdana"/>
                <a:cs typeface="Verdana"/>
                <a:sym typeface="Verdana"/>
              </a:rPr>
              <a:t>: </a:t>
            </a:r>
            <a:r>
              <a:rPr sz="2400" dirty="0">
                <a:solidFill>
                  <a:srgbClr val="333333"/>
                </a:solidFill>
                <a:latin typeface="Calibri Light"/>
                <a:ea typeface="Verdana"/>
                <a:cs typeface="Verdana"/>
                <a:sym typeface="Verdana"/>
              </a:rPr>
              <a:t>La </a:t>
            </a:r>
            <a:r>
              <a:rPr sz="2400" dirty="0" err="1">
                <a:solidFill>
                  <a:srgbClr val="333333"/>
                </a:solidFill>
                <a:latin typeface="Calibri Light"/>
                <a:ea typeface="Verdana"/>
                <a:cs typeface="Verdana"/>
                <a:sym typeface="Verdana"/>
              </a:rPr>
              <a:t>génétique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joue</a:t>
            </a:r>
            <a:r>
              <a:rPr sz="2400" dirty="0">
                <a:solidFill>
                  <a:srgbClr val="333333"/>
                </a:solidFill>
                <a:latin typeface="Calibri Light"/>
                <a:ea typeface="Verdana"/>
                <a:cs typeface="Verdana"/>
                <a:sym typeface="Verdana"/>
              </a:rPr>
              <a:t> un </a:t>
            </a:r>
            <a:r>
              <a:rPr sz="2400" dirty="0" err="1">
                <a:solidFill>
                  <a:srgbClr val="333333"/>
                </a:solidFill>
                <a:latin typeface="Calibri Light"/>
                <a:ea typeface="Verdana"/>
                <a:cs typeface="Verdana"/>
                <a:sym typeface="Verdana"/>
              </a:rPr>
              <a:t>rôle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dans</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nombreuses</a:t>
            </a:r>
            <a:r>
              <a:rPr sz="2400" dirty="0">
                <a:solidFill>
                  <a:srgbClr val="333333"/>
                </a:solidFill>
                <a:latin typeface="Calibri Light"/>
                <a:ea typeface="Verdana"/>
                <a:cs typeface="Verdana"/>
                <a:sym typeface="Verdana"/>
              </a:rPr>
              <a:t> pathologies.</a:t>
            </a:r>
          </a:p>
          <a:p>
            <a:pPr lvl="0" defTabSz="804672">
              <a:buSzTx/>
              <a:tabLst>
                <a:tab pos="63500" algn="l"/>
              </a:tabLst>
              <a:defRPr sz="1800"/>
            </a:pPr>
            <a:r>
              <a:rPr sz="2400" dirty="0" err="1">
                <a:solidFill>
                  <a:srgbClr val="004992"/>
                </a:solidFill>
                <a:latin typeface="Calibri Light"/>
                <a:ea typeface="Verdana"/>
                <a:cs typeface="Verdana"/>
                <a:sym typeface="Verdana"/>
              </a:rPr>
              <a:t>Environnement</a:t>
            </a:r>
            <a:r>
              <a:rPr sz="2400" dirty="0">
                <a:solidFill>
                  <a:srgbClr val="004992"/>
                </a:solidFill>
                <a:latin typeface="Calibri Light"/>
                <a:ea typeface="Verdana"/>
                <a:cs typeface="Verdana"/>
                <a:sym typeface="Verdana"/>
              </a:rPr>
              <a:t>: </a:t>
            </a:r>
            <a:r>
              <a:rPr sz="2400" dirty="0">
                <a:solidFill>
                  <a:srgbClr val="333333"/>
                </a:solidFill>
                <a:latin typeface="Calibri Light"/>
                <a:ea typeface="Verdana"/>
                <a:cs typeface="Verdana"/>
                <a:sym typeface="Verdana"/>
              </a:rPr>
              <a:t>Les </a:t>
            </a:r>
            <a:r>
              <a:rPr sz="2400" dirty="0" err="1">
                <a:solidFill>
                  <a:srgbClr val="333333"/>
                </a:solidFill>
                <a:latin typeface="Calibri Light"/>
                <a:ea typeface="Verdana"/>
                <a:cs typeface="Verdana"/>
                <a:sym typeface="Verdana"/>
              </a:rPr>
              <a:t>expériences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traumatiques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peuvent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aussi</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avoir</a:t>
            </a:r>
            <a:r>
              <a:rPr sz="2400" dirty="0">
                <a:solidFill>
                  <a:srgbClr val="333333"/>
                </a:solidFill>
                <a:latin typeface="Calibri Light"/>
                <a:ea typeface="Verdana"/>
                <a:cs typeface="Verdana"/>
                <a:sym typeface="Verdana"/>
              </a:rPr>
              <a:t> un impact </a:t>
            </a:r>
            <a:r>
              <a:rPr sz="2400" dirty="0" err="1">
                <a:solidFill>
                  <a:srgbClr val="333333"/>
                </a:solidFill>
                <a:latin typeface="Calibri Light"/>
                <a:ea typeface="Verdana"/>
                <a:cs typeface="Verdana"/>
                <a:sym typeface="Verdana"/>
              </a:rPr>
              <a:t>négatif</a:t>
            </a:r>
            <a:r>
              <a:rPr sz="2400" dirty="0">
                <a:solidFill>
                  <a:srgbClr val="333333"/>
                </a:solidFill>
                <a:latin typeface="Calibri Light"/>
                <a:ea typeface="Verdana"/>
                <a:cs typeface="Verdana"/>
                <a:sym typeface="Verdana"/>
              </a:rPr>
              <a:t> sur </a:t>
            </a:r>
            <a:r>
              <a:rPr sz="2400" dirty="0" err="1">
                <a:solidFill>
                  <a:srgbClr val="333333"/>
                </a:solidFill>
                <a:latin typeface="Calibri Light"/>
                <a:ea typeface="Verdana"/>
                <a:cs typeface="Verdana"/>
                <a:sym typeface="Verdana"/>
              </a:rPr>
              <a:t>notre</a:t>
            </a:r>
            <a:r>
              <a:rPr sz="2400" dirty="0">
                <a:solidFill>
                  <a:srgbClr val="333333"/>
                </a:solidFill>
                <a:latin typeface="Calibri Light"/>
                <a:ea typeface="Verdana"/>
                <a:cs typeface="Verdana"/>
                <a:sym typeface="Verdana"/>
              </a:rPr>
              <a:t> santé </a:t>
            </a:r>
            <a:r>
              <a:rPr sz="2400" dirty="0" err="1">
                <a:solidFill>
                  <a:srgbClr val="333333"/>
                </a:solidFill>
                <a:latin typeface="Calibri Light"/>
                <a:ea typeface="Verdana"/>
                <a:cs typeface="Verdana"/>
                <a:sym typeface="Verdana"/>
              </a:rPr>
              <a:t>mentale</a:t>
            </a:r>
            <a:r>
              <a:rPr sz="2400" dirty="0">
                <a:solidFill>
                  <a:srgbClr val="333333"/>
                </a:solidFill>
                <a:latin typeface="Calibri Light"/>
                <a:ea typeface="Verdana"/>
                <a:cs typeface="Verdana"/>
                <a:sym typeface="Verdana"/>
              </a:rPr>
              <a:t> et augmenter le </a:t>
            </a:r>
            <a:r>
              <a:rPr sz="2400" dirty="0" err="1">
                <a:solidFill>
                  <a:srgbClr val="333333"/>
                </a:solidFill>
                <a:latin typeface="Calibri Light"/>
                <a:ea typeface="Verdana"/>
                <a:cs typeface="Verdana"/>
                <a:sym typeface="Verdana"/>
              </a:rPr>
              <a:t>risque</a:t>
            </a:r>
            <a:r>
              <a:rPr sz="2400" dirty="0">
                <a:solidFill>
                  <a:srgbClr val="333333"/>
                </a:solidFill>
                <a:latin typeface="Calibri Light"/>
                <a:ea typeface="Verdana"/>
                <a:cs typeface="Verdana"/>
                <a:sym typeface="Verdana"/>
              </a:rPr>
              <a:t> de troubles </a:t>
            </a:r>
            <a:r>
              <a:rPr sz="2400" dirty="0" err="1">
                <a:solidFill>
                  <a:srgbClr val="333333"/>
                </a:solidFill>
                <a:latin typeface="Calibri Light"/>
                <a:ea typeface="Verdana"/>
                <a:cs typeface="Verdana"/>
                <a:sym typeface="Verdana"/>
              </a:rPr>
              <a:t>psychiques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auprès</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personnes</a:t>
            </a:r>
            <a:r>
              <a:rPr sz="2400" dirty="0">
                <a:solidFill>
                  <a:srgbClr val="333333"/>
                </a:solidFill>
                <a:latin typeface="Calibri Light"/>
                <a:ea typeface="Verdana"/>
                <a:cs typeface="Verdana"/>
                <a:sym typeface="Verdana"/>
              </a:rPr>
              <a:t> avec </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sans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prédisposition</a:t>
            </a:r>
            <a:r>
              <a:rPr sz="2400" dirty="0">
                <a:solidFill>
                  <a:srgbClr val="333333"/>
                </a:solidFill>
                <a:latin typeface="Calibri Light"/>
                <a:ea typeface="Verdana"/>
                <a:cs typeface="Verdana"/>
                <a:sym typeface="Verdana"/>
              </a:rPr>
              <a:t> pour un </a:t>
            </a:r>
            <a:r>
              <a:rPr sz="2400" dirty="0" err="1">
                <a:solidFill>
                  <a:srgbClr val="333333"/>
                </a:solidFill>
                <a:latin typeface="Calibri Light"/>
                <a:ea typeface="Verdana"/>
                <a:cs typeface="Verdana"/>
                <a:sym typeface="Verdana"/>
              </a:rPr>
              <a:t>tel</a:t>
            </a:r>
            <a:r>
              <a:rPr sz="2400" dirty="0">
                <a:solidFill>
                  <a:srgbClr val="333333"/>
                </a:solidFill>
                <a:latin typeface="Calibri Light"/>
                <a:ea typeface="Verdana"/>
                <a:cs typeface="Verdana"/>
                <a:sym typeface="Verdana"/>
              </a:rPr>
              <a:t> trouble.</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32</a:t>
            </a:fld>
            <a:endParaRPr lang="en-US"/>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dirty="0">
                <a:latin typeface="Calibri Light"/>
              </a:rPr>
              <a:t>Qu’est-ce que la stigmatisation et</a:t>
            </a:r>
            <a:br>
              <a:rPr lang="fr-FR" sz="3600" dirty="0">
                <a:latin typeface="Calibri Light"/>
              </a:rPr>
            </a:br>
            <a:r>
              <a:rPr lang="fr-FR" sz="3600" dirty="0">
                <a:latin typeface="Calibri Light"/>
              </a:rPr>
              <a:t>l’auto-stigmatisation?</a:t>
            </a:r>
            <a:endParaRPr sz="3600" dirty="0">
              <a:latin typeface="Calibri Light"/>
            </a:endParaRPr>
          </a:p>
        </p:txBody>
      </p:sp>
      <p:sp>
        <p:nvSpPr>
          <p:cNvPr id="217" name="Shape 217"/>
          <p:cNvSpPr>
            <a:spLocks noGrp="1"/>
          </p:cNvSpPr>
          <p:nvPr>
            <p:ph idx="1"/>
          </p:nvPr>
        </p:nvSpPr>
        <p:spPr>
          <a:prstGeom prst="rect">
            <a:avLst/>
          </a:prstGeom>
        </p:spPr>
        <p:txBody>
          <a:bodyPr lIns="0" tIns="0" rIns="0" bIns="0">
            <a:noAutofit/>
          </a:bodyPr>
          <a:lstStyle/>
          <a:p>
            <a:pPr lvl="0" defTabSz="877823">
              <a:lnSpc>
                <a:spcPct val="100000"/>
              </a:lnSpc>
              <a:spcBef>
                <a:spcPts val="1200"/>
              </a:spcBef>
              <a:buClr>
                <a:srgbClr val="000000"/>
              </a:buClr>
              <a:tabLst>
                <a:tab pos="63500" algn="l"/>
              </a:tabLst>
              <a:defRPr sz="1800"/>
            </a:pPr>
            <a:r>
              <a:rPr lang="en-US" sz="2400" dirty="0">
                <a:solidFill>
                  <a:srgbClr val="004992"/>
                </a:solidFill>
                <a:latin typeface="Calibri Light"/>
                <a:ea typeface="Verdana"/>
                <a:cs typeface="Verdana"/>
                <a:sym typeface="Verdana"/>
              </a:rPr>
              <a:t>???</a:t>
            </a:r>
            <a:endParaRPr sz="2400" dirty="0">
              <a:solidFill>
                <a:srgbClr val="333333"/>
              </a:solidFill>
              <a:latin typeface="Calibri Light"/>
              <a:ea typeface="Verdana"/>
              <a:cs typeface="Verdana"/>
              <a:sym typeface="Verdana"/>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33</a:t>
            </a:fld>
            <a:endParaRPr lang="en-US"/>
          </a:p>
        </p:txBody>
      </p:sp>
      <p:sp>
        <p:nvSpPr>
          <p:cNvPr id="219" name="Shape 219"/>
          <p:cNvSpPr/>
          <p:nvPr/>
        </p:nvSpPr>
        <p:spPr>
          <a:xfrm rot="20851646">
            <a:off x="10814954" y="2312440"/>
            <a:ext cx="616513" cy="292388"/>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300" b="1">
                <a:latin typeface="Verdana"/>
                <a:ea typeface="Verdana"/>
                <a:cs typeface="Verdana"/>
                <a:sym typeface="Verdana"/>
              </a:defRPr>
            </a:lvl1pPr>
          </a:lstStyle>
          <a:p>
            <a:pPr lvl="0" algn="l">
              <a:defRPr sz="1800" b="0"/>
            </a:pPr>
            <a:r>
              <a:rPr sz="1300" b="1">
                <a:latin typeface="Calibri Light"/>
              </a:rPr>
              <a:t>STIGMA</a:t>
            </a:r>
          </a:p>
        </p:txBody>
      </p:sp>
      <p:pic>
        <p:nvPicPr>
          <p:cNvPr id="9"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a:extLst>
              <a:ext uri="{FF2B5EF4-FFF2-40B4-BE49-F238E27FC236}">
                <a16:creationId xmlns:a16="http://schemas.microsoft.com/office/drawing/2014/main" id="{17997113-1D4B-46F6-8040-0D34706A60A7}"/>
              </a:ext>
            </a:extLst>
          </p:cNvPr>
          <p:cNvSpPr txBox="1"/>
          <p:nvPr/>
        </p:nvSpPr>
        <p:spPr>
          <a:xfrm rot="20851647">
            <a:off x="10831204" y="2133854"/>
            <a:ext cx="867545" cy="292388"/>
          </a:xfrm>
          <a:prstGeom prst="rect">
            <a:avLst/>
          </a:prstGeom>
          <a:noFill/>
        </p:spPr>
        <p:txBody>
          <a:bodyPr wrap="none" rtlCol="0">
            <a:spAutoFit/>
          </a:bodyPr>
          <a:lstStyle/>
          <a:p>
            <a:r>
              <a:rPr lang="de-DE" sz="1300" b="1" dirty="0">
                <a:solidFill>
                  <a:schemeClr val="tx1"/>
                </a:solidFill>
                <a:latin typeface="Calibri Light"/>
              </a:rPr>
              <a:t>STIGMATE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dirty="0">
                <a:latin typeface="Calibri Light"/>
              </a:rPr>
              <a:t>Qu’est-ce que la stigmatisation et</a:t>
            </a:r>
            <a:br>
              <a:rPr lang="fr-FR" sz="3600" dirty="0">
                <a:latin typeface="Calibri Light"/>
              </a:rPr>
            </a:br>
            <a:r>
              <a:rPr lang="fr-FR" sz="3600" dirty="0">
                <a:latin typeface="Calibri Light"/>
              </a:rPr>
              <a:t>l’auto-stigmatisation?</a:t>
            </a:r>
            <a:endParaRPr sz="3600" dirty="0">
              <a:latin typeface="Calibri Light"/>
            </a:endParaRPr>
          </a:p>
        </p:txBody>
      </p:sp>
      <p:sp>
        <p:nvSpPr>
          <p:cNvPr id="217" name="Shape 217"/>
          <p:cNvSpPr>
            <a:spLocks noGrp="1"/>
          </p:cNvSpPr>
          <p:nvPr>
            <p:ph idx="1"/>
          </p:nvPr>
        </p:nvSpPr>
        <p:spPr>
          <a:prstGeom prst="rect">
            <a:avLst/>
          </a:prstGeom>
        </p:spPr>
        <p:txBody>
          <a:bodyPr lIns="0" tIns="0" rIns="0" bIns="0">
            <a:noAutofit/>
          </a:bodyPr>
          <a:lstStyle/>
          <a:p>
            <a:pPr marL="342900" lvl="0" indent="-342900" defTabSz="877823">
              <a:lnSpc>
                <a:spcPct val="100000"/>
              </a:lnSpc>
              <a:spcBef>
                <a:spcPts val="1200"/>
              </a:spcBef>
              <a:buClr>
                <a:srgbClr val="000000"/>
              </a:buClr>
              <a:buFont typeface="WingDings"/>
              <a:buChar char=""/>
              <a:tabLst>
                <a:tab pos="63500" algn="l"/>
              </a:tabLst>
              <a:defRPr sz="1800"/>
            </a:pPr>
            <a:r>
              <a:rPr sz="2400" b="1" dirty="0" err="1">
                <a:solidFill>
                  <a:srgbClr val="004992"/>
                </a:solidFill>
                <a:latin typeface="Calibri Light"/>
                <a:ea typeface="Verdana"/>
                <a:cs typeface="Verdana"/>
                <a:sym typeface="Verdana"/>
              </a:rPr>
              <a:t>Stigmate</a:t>
            </a:r>
            <a:r>
              <a:rPr sz="2400" b="1" dirty="0">
                <a:solidFill>
                  <a:srgbClr val="004992"/>
                </a:solidFill>
                <a:latin typeface="Calibri Light"/>
                <a:ea typeface="Verdana"/>
                <a:cs typeface="Verdana"/>
                <a:sym typeface="Verdana"/>
              </a:rPr>
              <a:t> = mot </a:t>
            </a:r>
            <a:r>
              <a:rPr sz="2400" b="1" dirty="0" err="1">
                <a:solidFill>
                  <a:srgbClr val="004992"/>
                </a:solidFill>
                <a:latin typeface="Calibri Light"/>
                <a:ea typeface="Verdana"/>
                <a:cs typeface="Verdana"/>
                <a:sym typeface="Verdana"/>
              </a:rPr>
              <a:t>grec</a:t>
            </a:r>
            <a:r>
              <a:rPr sz="2400" b="1" dirty="0">
                <a:solidFill>
                  <a:srgbClr val="004992"/>
                </a:solidFill>
                <a:latin typeface="Calibri Light"/>
                <a:ea typeface="Verdana"/>
                <a:cs typeface="Verdana"/>
                <a:sym typeface="Verdana"/>
              </a:rPr>
              <a:t>. </a:t>
            </a:r>
            <a:r>
              <a:rPr sz="2400" b="1" dirty="0" err="1">
                <a:solidFill>
                  <a:srgbClr val="004992"/>
                </a:solidFill>
                <a:latin typeface="Calibri Light"/>
                <a:ea typeface="Verdana"/>
                <a:cs typeface="Verdana"/>
                <a:sym typeface="Verdana"/>
              </a:rPr>
              <a:t>Littéralement</a:t>
            </a:r>
            <a:r>
              <a:rPr sz="2400" b="1" dirty="0">
                <a:solidFill>
                  <a:srgbClr val="004992"/>
                </a:solidFill>
                <a:latin typeface="Calibri Light"/>
                <a:ea typeface="Verdana"/>
                <a:cs typeface="Verdana"/>
                <a:sym typeface="Verdana"/>
              </a:rPr>
              <a:t>, </a:t>
            </a:r>
            <a:r>
              <a:rPr sz="2400" b="1" dirty="0" err="1">
                <a:solidFill>
                  <a:srgbClr val="004992"/>
                </a:solidFill>
                <a:latin typeface="Calibri Light"/>
                <a:ea typeface="Verdana"/>
                <a:cs typeface="Verdana"/>
                <a:sym typeface="Verdana"/>
              </a:rPr>
              <a:t>cela</a:t>
            </a:r>
            <a:r>
              <a:rPr sz="2400" b="1" dirty="0">
                <a:solidFill>
                  <a:srgbClr val="004992"/>
                </a:solidFill>
                <a:latin typeface="Calibri Light"/>
                <a:ea typeface="Verdana"/>
                <a:cs typeface="Verdana"/>
                <a:sym typeface="Verdana"/>
              </a:rPr>
              <a:t> </a:t>
            </a:r>
            <a:r>
              <a:rPr sz="2400" b="1" dirty="0" err="1">
                <a:solidFill>
                  <a:srgbClr val="004992"/>
                </a:solidFill>
                <a:latin typeface="Calibri Light"/>
                <a:ea typeface="Verdana"/>
                <a:cs typeface="Verdana"/>
                <a:sym typeface="Verdana"/>
              </a:rPr>
              <a:t>signifie</a:t>
            </a:r>
            <a:r>
              <a:rPr sz="2400" b="1" dirty="0">
                <a:solidFill>
                  <a:srgbClr val="004992"/>
                </a:solidFill>
                <a:latin typeface="Calibri Light"/>
                <a:ea typeface="Verdana"/>
                <a:cs typeface="Verdana"/>
                <a:sym typeface="Verdana"/>
              </a:rPr>
              <a:t>:</a:t>
            </a:r>
            <a:r>
              <a:rPr sz="2400" b="1"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piqûre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plaie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marque.</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34</a:t>
            </a:fld>
            <a:endParaRPr lang="en-US"/>
          </a:p>
        </p:txBody>
      </p:sp>
      <p:sp>
        <p:nvSpPr>
          <p:cNvPr id="219" name="Shape 219"/>
          <p:cNvSpPr/>
          <p:nvPr/>
        </p:nvSpPr>
        <p:spPr>
          <a:xfrm rot="20851646">
            <a:off x="10814954" y="2312440"/>
            <a:ext cx="616513" cy="292388"/>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300" b="1">
                <a:latin typeface="Verdana"/>
                <a:ea typeface="Verdana"/>
                <a:cs typeface="Verdana"/>
                <a:sym typeface="Verdana"/>
              </a:defRPr>
            </a:lvl1pPr>
          </a:lstStyle>
          <a:p>
            <a:pPr lvl="0" algn="l">
              <a:defRPr sz="1800" b="0"/>
            </a:pPr>
            <a:r>
              <a:rPr sz="1300" b="1">
                <a:latin typeface="Calibri Light"/>
              </a:rPr>
              <a:t>STIGMA</a:t>
            </a:r>
          </a:p>
        </p:txBody>
      </p:sp>
      <p:pic>
        <p:nvPicPr>
          <p:cNvPr id="9"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a:extLst>
              <a:ext uri="{FF2B5EF4-FFF2-40B4-BE49-F238E27FC236}">
                <a16:creationId xmlns:a16="http://schemas.microsoft.com/office/drawing/2014/main" id="{FC5DE5A8-D4F5-4442-A1E4-608863A0FC47}"/>
              </a:ext>
            </a:extLst>
          </p:cNvPr>
          <p:cNvSpPr txBox="1"/>
          <p:nvPr/>
        </p:nvSpPr>
        <p:spPr>
          <a:xfrm rot="20851647">
            <a:off x="10831204" y="2133854"/>
            <a:ext cx="867545" cy="292388"/>
          </a:xfrm>
          <a:prstGeom prst="rect">
            <a:avLst/>
          </a:prstGeom>
          <a:noFill/>
        </p:spPr>
        <p:txBody>
          <a:bodyPr wrap="none" rtlCol="0">
            <a:spAutoFit/>
          </a:bodyPr>
          <a:lstStyle/>
          <a:p>
            <a:r>
              <a:rPr lang="de-DE" sz="1300" b="1" dirty="0">
                <a:solidFill>
                  <a:schemeClr val="tx1"/>
                </a:solidFill>
                <a:latin typeface="Calibri Light"/>
              </a:rPr>
              <a:t>STIGMATE</a:t>
            </a:r>
          </a:p>
        </p:txBody>
      </p:sp>
    </p:spTree>
    <p:extLst>
      <p:ext uri="{BB962C8B-B14F-4D97-AF65-F5344CB8AC3E}">
        <p14:creationId xmlns:p14="http://schemas.microsoft.com/office/powerpoint/2010/main" val="1382797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dirty="0">
                <a:latin typeface="Calibri Light"/>
              </a:rPr>
              <a:t>Qu’est-ce que la stigmatisation et</a:t>
            </a:r>
            <a:br>
              <a:rPr lang="fr-FR" sz="3600" dirty="0">
                <a:latin typeface="Calibri Light"/>
              </a:rPr>
            </a:br>
            <a:r>
              <a:rPr lang="fr-FR" sz="3600" dirty="0">
                <a:latin typeface="Calibri Light"/>
              </a:rPr>
              <a:t>l’auto-stigmatisation?</a:t>
            </a:r>
            <a:endParaRPr sz="3600" dirty="0">
              <a:latin typeface="Calibri Light"/>
            </a:endParaRPr>
          </a:p>
        </p:txBody>
      </p:sp>
      <p:sp>
        <p:nvSpPr>
          <p:cNvPr id="217" name="Shape 217"/>
          <p:cNvSpPr>
            <a:spLocks noGrp="1"/>
          </p:cNvSpPr>
          <p:nvPr>
            <p:ph idx="1"/>
          </p:nvPr>
        </p:nvSpPr>
        <p:spPr>
          <a:prstGeom prst="rect">
            <a:avLst/>
          </a:prstGeom>
        </p:spPr>
        <p:txBody>
          <a:bodyPr lIns="0" tIns="0" rIns="0" bIns="0">
            <a:noAutofit/>
          </a:bodyPr>
          <a:lstStyle/>
          <a:p>
            <a:pPr marL="342900" lvl="0" indent="-342900" defTabSz="877823">
              <a:lnSpc>
                <a:spcPct val="100000"/>
              </a:lnSpc>
              <a:spcBef>
                <a:spcPts val="1200"/>
              </a:spcBef>
              <a:buClr>
                <a:srgbClr val="000000"/>
              </a:buClr>
              <a:buFont typeface="WingDings"/>
              <a:buChar char=""/>
              <a:tabLst>
                <a:tab pos="63500" algn="l"/>
              </a:tabLst>
              <a:defRPr sz="1800"/>
            </a:pPr>
            <a:r>
              <a:rPr sz="2400" b="1" dirty="0" err="1">
                <a:solidFill>
                  <a:srgbClr val="004992"/>
                </a:solidFill>
                <a:latin typeface="Calibri Light"/>
                <a:ea typeface="Verdana"/>
                <a:cs typeface="Verdana"/>
                <a:sym typeface="Verdana"/>
              </a:rPr>
              <a:t>Stigmate</a:t>
            </a:r>
            <a:r>
              <a:rPr sz="2400" b="1" dirty="0">
                <a:solidFill>
                  <a:srgbClr val="004992"/>
                </a:solidFill>
                <a:latin typeface="Calibri Light"/>
                <a:ea typeface="Verdana"/>
                <a:cs typeface="Verdana"/>
                <a:sym typeface="Verdana"/>
              </a:rPr>
              <a:t> = mot </a:t>
            </a:r>
            <a:r>
              <a:rPr sz="2400" b="1" dirty="0" err="1">
                <a:solidFill>
                  <a:srgbClr val="004992"/>
                </a:solidFill>
                <a:latin typeface="Calibri Light"/>
                <a:ea typeface="Verdana"/>
                <a:cs typeface="Verdana"/>
                <a:sym typeface="Verdana"/>
              </a:rPr>
              <a:t>grec</a:t>
            </a:r>
            <a:r>
              <a:rPr sz="2400" b="1" dirty="0">
                <a:solidFill>
                  <a:srgbClr val="004992"/>
                </a:solidFill>
                <a:latin typeface="Calibri Light"/>
                <a:ea typeface="Verdana"/>
                <a:cs typeface="Verdana"/>
                <a:sym typeface="Verdana"/>
              </a:rPr>
              <a:t>. </a:t>
            </a:r>
            <a:r>
              <a:rPr sz="2400" b="1" dirty="0" err="1">
                <a:solidFill>
                  <a:srgbClr val="004992"/>
                </a:solidFill>
                <a:latin typeface="Calibri Light"/>
                <a:ea typeface="Verdana"/>
                <a:cs typeface="Verdana"/>
                <a:sym typeface="Verdana"/>
              </a:rPr>
              <a:t>Littéralement</a:t>
            </a:r>
            <a:r>
              <a:rPr sz="2400" b="1" dirty="0">
                <a:solidFill>
                  <a:srgbClr val="004992"/>
                </a:solidFill>
                <a:latin typeface="Calibri Light"/>
                <a:ea typeface="Verdana"/>
                <a:cs typeface="Verdana"/>
                <a:sym typeface="Verdana"/>
              </a:rPr>
              <a:t>, </a:t>
            </a:r>
            <a:r>
              <a:rPr sz="2400" b="1" dirty="0" err="1">
                <a:solidFill>
                  <a:srgbClr val="004992"/>
                </a:solidFill>
                <a:latin typeface="Calibri Light"/>
                <a:ea typeface="Verdana"/>
                <a:cs typeface="Verdana"/>
                <a:sym typeface="Verdana"/>
              </a:rPr>
              <a:t>cela</a:t>
            </a:r>
            <a:r>
              <a:rPr sz="2400" b="1" dirty="0">
                <a:solidFill>
                  <a:srgbClr val="004992"/>
                </a:solidFill>
                <a:latin typeface="Calibri Light"/>
                <a:ea typeface="Verdana"/>
                <a:cs typeface="Verdana"/>
                <a:sym typeface="Verdana"/>
              </a:rPr>
              <a:t> </a:t>
            </a:r>
            <a:r>
              <a:rPr sz="2400" b="1" dirty="0" err="1">
                <a:solidFill>
                  <a:srgbClr val="004992"/>
                </a:solidFill>
                <a:latin typeface="Calibri Light"/>
                <a:ea typeface="Verdana"/>
                <a:cs typeface="Verdana"/>
                <a:sym typeface="Verdana"/>
              </a:rPr>
              <a:t>signifie</a:t>
            </a:r>
            <a:r>
              <a:rPr sz="2400" b="1" dirty="0">
                <a:solidFill>
                  <a:srgbClr val="004992"/>
                </a:solidFill>
                <a:latin typeface="Calibri Light"/>
                <a:ea typeface="Verdana"/>
                <a:cs typeface="Verdana"/>
                <a:sym typeface="Verdana"/>
              </a:rPr>
              <a:t>:</a:t>
            </a:r>
            <a:r>
              <a:rPr sz="2400" b="1"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piqûre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plaie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marque.</a:t>
            </a:r>
          </a:p>
          <a:p>
            <a:pPr marL="342900" lvl="0" indent="-342900" defTabSz="877823">
              <a:lnSpc>
                <a:spcPct val="100000"/>
              </a:lnSpc>
              <a:spcBef>
                <a:spcPts val="1200"/>
              </a:spcBef>
              <a:buClr>
                <a:srgbClr val="000000"/>
              </a:buClr>
              <a:buFont typeface="WingDings"/>
              <a:buChar char=""/>
              <a:tabLst>
                <a:tab pos="63500" algn="l"/>
              </a:tabLst>
              <a:defRPr sz="1800"/>
            </a:pPr>
            <a:r>
              <a:rPr sz="2400" dirty="0">
                <a:solidFill>
                  <a:srgbClr val="333333"/>
                </a:solidFill>
                <a:latin typeface="Calibri Light"/>
                <a:ea typeface="Verdana"/>
                <a:cs typeface="Verdana"/>
                <a:sym typeface="Verdana"/>
              </a:rPr>
              <a:t>La </a:t>
            </a:r>
            <a:r>
              <a:rPr sz="2400" b="1" dirty="0" err="1">
                <a:solidFill>
                  <a:srgbClr val="004992"/>
                </a:solidFill>
                <a:latin typeface="Calibri Light"/>
                <a:ea typeface="Verdana"/>
                <a:cs typeface="Verdana"/>
                <a:sym typeface="Verdana"/>
              </a:rPr>
              <a:t>stigmatisation</a:t>
            </a:r>
            <a:r>
              <a:rPr sz="2400" b="1" dirty="0">
                <a:solidFill>
                  <a:srgbClr val="004992"/>
                </a:solidFill>
                <a:latin typeface="Calibri Light"/>
                <a:ea typeface="Verdana"/>
                <a:cs typeface="Verdana"/>
                <a:sym typeface="Verdana"/>
              </a:rPr>
              <a:t> </a:t>
            </a:r>
            <a:r>
              <a:rPr sz="2400" dirty="0">
                <a:solidFill>
                  <a:srgbClr val="333333"/>
                </a:solidFill>
                <a:latin typeface="Calibri Light"/>
                <a:ea typeface="Verdana"/>
                <a:cs typeface="Verdana"/>
                <a:sym typeface="Verdana"/>
              </a:rPr>
              <a:t>a lieu </a:t>
            </a:r>
            <a:r>
              <a:rPr sz="2400" dirty="0" err="1">
                <a:solidFill>
                  <a:srgbClr val="333333"/>
                </a:solidFill>
                <a:latin typeface="Calibri Light"/>
                <a:ea typeface="Verdana"/>
                <a:cs typeface="Verdana"/>
                <a:sym typeface="Verdana"/>
              </a:rPr>
              <a:t>lorsque</a:t>
            </a:r>
            <a:r>
              <a:rPr sz="2400" dirty="0">
                <a:solidFill>
                  <a:srgbClr val="333333"/>
                </a:solidFill>
                <a:latin typeface="Calibri Light"/>
                <a:ea typeface="Verdana"/>
                <a:cs typeface="Verdana"/>
                <a:sym typeface="Verdana"/>
              </a:rPr>
              <a:t> des </a:t>
            </a:r>
            <a:r>
              <a:rPr sz="2400" dirty="0" err="1">
                <a:solidFill>
                  <a:srgbClr val="333333"/>
                </a:solidFill>
                <a:latin typeface="Calibri Light"/>
                <a:ea typeface="Verdana"/>
                <a:cs typeface="Verdana"/>
                <a:sym typeface="Verdana"/>
              </a:rPr>
              <a:t>personnes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des </a:t>
            </a:r>
            <a:r>
              <a:rPr sz="2400" dirty="0" err="1">
                <a:solidFill>
                  <a:srgbClr val="333333"/>
                </a:solidFill>
                <a:latin typeface="Calibri Light"/>
                <a:ea typeface="Verdana"/>
                <a:cs typeface="Verdana"/>
                <a:sym typeface="Verdana"/>
              </a:rPr>
              <a:t>groupes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associés</a:t>
            </a:r>
            <a:br>
              <a:rPr lang="en-US" sz="2400" dirty="0">
                <a:solidFill>
                  <a:srgbClr val="333333"/>
                </a:solidFill>
                <a:latin typeface="Calibri Light"/>
                <a:ea typeface="Verdana"/>
                <a:cs typeface="Verdana"/>
                <a:sym typeface="Verdana"/>
              </a:rPr>
            </a:br>
            <a:r>
              <a:rPr sz="2400" dirty="0">
                <a:solidFill>
                  <a:srgbClr val="333333"/>
                </a:solidFill>
                <a:latin typeface="Calibri Light"/>
                <a:ea typeface="Verdana"/>
                <a:cs typeface="Verdana"/>
                <a:sym typeface="Verdana"/>
              </a:rPr>
              <a:t>à des </a:t>
            </a:r>
            <a:r>
              <a:rPr sz="2400" dirty="0" err="1">
                <a:solidFill>
                  <a:srgbClr val="333333"/>
                </a:solidFill>
                <a:latin typeface="Calibri Light"/>
                <a:ea typeface="Verdana"/>
                <a:cs typeface="Verdana"/>
                <a:sym typeface="Verdana"/>
              </a:rPr>
              <a:t>attributs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négatifs</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35</a:t>
            </a:fld>
            <a:endParaRPr lang="en-US"/>
          </a:p>
        </p:txBody>
      </p:sp>
      <p:sp>
        <p:nvSpPr>
          <p:cNvPr id="219" name="Shape 219"/>
          <p:cNvSpPr/>
          <p:nvPr/>
        </p:nvSpPr>
        <p:spPr>
          <a:xfrm rot="20851646">
            <a:off x="10814954" y="2312440"/>
            <a:ext cx="616513" cy="292388"/>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300" b="1">
                <a:latin typeface="Verdana"/>
                <a:ea typeface="Verdana"/>
                <a:cs typeface="Verdana"/>
                <a:sym typeface="Verdana"/>
              </a:defRPr>
            </a:lvl1pPr>
          </a:lstStyle>
          <a:p>
            <a:pPr lvl="0" algn="l">
              <a:defRPr sz="1800" b="0"/>
            </a:pPr>
            <a:r>
              <a:rPr sz="1300" b="1">
                <a:latin typeface="Calibri Light"/>
              </a:rPr>
              <a:t>STIGMA</a:t>
            </a:r>
          </a:p>
        </p:txBody>
      </p:sp>
      <p:pic>
        <p:nvPicPr>
          <p:cNvPr id="9"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a:extLst>
              <a:ext uri="{FF2B5EF4-FFF2-40B4-BE49-F238E27FC236}">
                <a16:creationId xmlns:a16="http://schemas.microsoft.com/office/drawing/2014/main" id="{F68E7834-113E-4080-A906-D3E77F5CE758}"/>
              </a:ext>
            </a:extLst>
          </p:cNvPr>
          <p:cNvSpPr txBox="1"/>
          <p:nvPr/>
        </p:nvSpPr>
        <p:spPr>
          <a:xfrm rot="20851647">
            <a:off x="10831204" y="2133854"/>
            <a:ext cx="867545" cy="292388"/>
          </a:xfrm>
          <a:prstGeom prst="rect">
            <a:avLst/>
          </a:prstGeom>
          <a:noFill/>
        </p:spPr>
        <p:txBody>
          <a:bodyPr wrap="none" rtlCol="0">
            <a:spAutoFit/>
          </a:bodyPr>
          <a:lstStyle/>
          <a:p>
            <a:r>
              <a:rPr lang="de-DE" sz="1300" b="1" dirty="0">
                <a:solidFill>
                  <a:schemeClr val="tx1"/>
                </a:solidFill>
                <a:latin typeface="Calibri Light"/>
              </a:rPr>
              <a:t>STIGMATE</a:t>
            </a:r>
          </a:p>
        </p:txBody>
      </p:sp>
    </p:spTree>
    <p:extLst>
      <p:ext uri="{BB962C8B-B14F-4D97-AF65-F5344CB8AC3E}">
        <p14:creationId xmlns:p14="http://schemas.microsoft.com/office/powerpoint/2010/main" val="8627112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dirty="0">
                <a:latin typeface="Calibri Light"/>
              </a:rPr>
              <a:t>Qu’est-ce que la stigmatisation et</a:t>
            </a:r>
            <a:br>
              <a:rPr lang="fr-FR" sz="3600" dirty="0">
                <a:latin typeface="Calibri Light"/>
              </a:rPr>
            </a:br>
            <a:r>
              <a:rPr lang="fr-FR" sz="3600" dirty="0">
                <a:latin typeface="Calibri Light"/>
              </a:rPr>
              <a:t>l’auto-stigmatisation?</a:t>
            </a:r>
            <a:endParaRPr sz="3600" dirty="0">
              <a:latin typeface="Calibri Light"/>
            </a:endParaRPr>
          </a:p>
        </p:txBody>
      </p:sp>
      <p:sp>
        <p:nvSpPr>
          <p:cNvPr id="217" name="Shape 217"/>
          <p:cNvSpPr>
            <a:spLocks noGrp="1"/>
          </p:cNvSpPr>
          <p:nvPr>
            <p:ph idx="1"/>
          </p:nvPr>
        </p:nvSpPr>
        <p:spPr>
          <a:prstGeom prst="rect">
            <a:avLst/>
          </a:prstGeom>
        </p:spPr>
        <p:txBody>
          <a:bodyPr lIns="0" tIns="0" rIns="0" bIns="0">
            <a:noAutofit/>
          </a:bodyPr>
          <a:lstStyle/>
          <a:p>
            <a:pPr marL="342900" lvl="0" indent="-342900" defTabSz="877823">
              <a:lnSpc>
                <a:spcPct val="100000"/>
              </a:lnSpc>
              <a:spcBef>
                <a:spcPts val="1200"/>
              </a:spcBef>
              <a:buClr>
                <a:srgbClr val="000000"/>
              </a:buClr>
              <a:buFont typeface="WingDings"/>
              <a:buChar char=""/>
              <a:tabLst>
                <a:tab pos="63500" algn="l"/>
              </a:tabLst>
              <a:defRPr sz="1800"/>
            </a:pPr>
            <a:r>
              <a:rPr sz="2400" b="1" dirty="0" err="1">
                <a:solidFill>
                  <a:srgbClr val="004992"/>
                </a:solidFill>
                <a:latin typeface="Calibri Light"/>
                <a:ea typeface="Verdana"/>
                <a:cs typeface="Verdana"/>
                <a:sym typeface="Verdana"/>
              </a:rPr>
              <a:t>Stigmate</a:t>
            </a:r>
            <a:r>
              <a:rPr sz="2400" b="1" dirty="0">
                <a:solidFill>
                  <a:srgbClr val="004992"/>
                </a:solidFill>
                <a:latin typeface="Calibri Light"/>
                <a:ea typeface="Verdana"/>
                <a:cs typeface="Verdana"/>
                <a:sym typeface="Verdana"/>
              </a:rPr>
              <a:t> = mot </a:t>
            </a:r>
            <a:r>
              <a:rPr sz="2400" b="1" dirty="0" err="1">
                <a:solidFill>
                  <a:srgbClr val="004992"/>
                </a:solidFill>
                <a:latin typeface="Calibri Light"/>
                <a:ea typeface="Verdana"/>
                <a:cs typeface="Verdana"/>
                <a:sym typeface="Verdana"/>
              </a:rPr>
              <a:t>grec</a:t>
            </a:r>
            <a:r>
              <a:rPr sz="2400" b="1" dirty="0">
                <a:solidFill>
                  <a:srgbClr val="004992"/>
                </a:solidFill>
                <a:latin typeface="Calibri Light"/>
                <a:ea typeface="Verdana"/>
                <a:cs typeface="Verdana"/>
                <a:sym typeface="Verdana"/>
              </a:rPr>
              <a:t>. </a:t>
            </a:r>
            <a:r>
              <a:rPr sz="2400" b="1" dirty="0" err="1">
                <a:solidFill>
                  <a:srgbClr val="004992"/>
                </a:solidFill>
                <a:latin typeface="Calibri Light"/>
                <a:ea typeface="Verdana"/>
                <a:cs typeface="Verdana"/>
                <a:sym typeface="Verdana"/>
              </a:rPr>
              <a:t>Littéralement</a:t>
            </a:r>
            <a:r>
              <a:rPr sz="2400" b="1" dirty="0">
                <a:solidFill>
                  <a:srgbClr val="004992"/>
                </a:solidFill>
                <a:latin typeface="Calibri Light"/>
                <a:ea typeface="Verdana"/>
                <a:cs typeface="Verdana"/>
                <a:sym typeface="Verdana"/>
              </a:rPr>
              <a:t>, </a:t>
            </a:r>
            <a:r>
              <a:rPr sz="2400" b="1" dirty="0" err="1">
                <a:solidFill>
                  <a:srgbClr val="004992"/>
                </a:solidFill>
                <a:latin typeface="Calibri Light"/>
                <a:ea typeface="Verdana"/>
                <a:cs typeface="Verdana"/>
                <a:sym typeface="Verdana"/>
              </a:rPr>
              <a:t>cela</a:t>
            </a:r>
            <a:r>
              <a:rPr sz="2400" b="1" dirty="0">
                <a:solidFill>
                  <a:srgbClr val="004992"/>
                </a:solidFill>
                <a:latin typeface="Calibri Light"/>
                <a:ea typeface="Verdana"/>
                <a:cs typeface="Verdana"/>
                <a:sym typeface="Verdana"/>
              </a:rPr>
              <a:t> </a:t>
            </a:r>
            <a:r>
              <a:rPr sz="2400" b="1" dirty="0" err="1">
                <a:solidFill>
                  <a:srgbClr val="004992"/>
                </a:solidFill>
                <a:latin typeface="Calibri Light"/>
                <a:ea typeface="Verdana"/>
                <a:cs typeface="Verdana"/>
                <a:sym typeface="Verdana"/>
              </a:rPr>
              <a:t>signifie</a:t>
            </a:r>
            <a:r>
              <a:rPr sz="2400" b="1" dirty="0">
                <a:solidFill>
                  <a:srgbClr val="004992"/>
                </a:solidFill>
                <a:latin typeface="Calibri Light"/>
                <a:ea typeface="Verdana"/>
                <a:cs typeface="Verdana"/>
                <a:sym typeface="Verdana"/>
              </a:rPr>
              <a:t>:</a:t>
            </a:r>
            <a:r>
              <a:rPr sz="2400" b="1"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piqûre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plaie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marque.</a:t>
            </a:r>
          </a:p>
          <a:p>
            <a:pPr marL="342900" lvl="0" indent="-342900" defTabSz="877823">
              <a:lnSpc>
                <a:spcPct val="100000"/>
              </a:lnSpc>
              <a:spcBef>
                <a:spcPts val="1200"/>
              </a:spcBef>
              <a:buClr>
                <a:srgbClr val="000000"/>
              </a:buClr>
              <a:buFont typeface="WingDings"/>
              <a:buChar char=""/>
              <a:tabLst>
                <a:tab pos="63500" algn="l"/>
              </a:tabLst>
              <a:defRPr sz="1800"/>
            </a:pPr>
            <a:r>
              <a:rPr sz="2400" dirty="0">
                <a:solidFill>
                  <a:srgbClr val="333333"/>
                </a:solidFill>
                <a:latin typeface="Calibri Light"/>
                <a:ea typeface="Verdana"/>
                <a:cs typeface="Verdana"/>
                <a:sym typeface="Verdana"/>
              </a:rPr>
              <a:t>La </a:t>
            </a:r>
            <a:r>
              <a:rPr sz="2400" b="1" dirty="0" err="1">
                <a:solidFill>
                  <a:srgbClr val="004992"/>
                </a:solidFill>
                <a:latin typeface="Calibri Light"/>
                <a:ea typeface="Verdana"/>
                <a:cs typeface="Verdana"/>
                <a:sym typeface="Verdana"/>
              </a:rPr>
              <a:t>stigmatisation</a:t>
            </a:r>
            <a:r>
              <a:rPr sz="2400" b="1" dirty="0">
                <a:solidFill>
                  <a:srgbClr val="004992"/>
                </a:solidFill>
                <a:latin typeface="Calibri Light"/>
                <a:ea typeface="Verdana"/>
                <a:cs typeface="Verdana"/>
                <a:sym typeface="Verdana"/>
              </a:rPr>
              <a:t> </a:t>
            </a:r>
            <a:r>
              <a:rPr sz="2400" dirty="0">
                <a:solidFill>
                  <a:srgbClr val="333333"/>
                </a:solidFill>
                <a:latin typeface="Calibri Light"/>
                <a:ea typeface="Verdana"/>
                <a:cs typeface="Verdana"/>
                <a:sym typeface="Verdana"/>
              </a:rPr>
              <a:t>a lieu </a:t>
            </a:r>
            <a:r>
              <a:rPr sz="2400" dirty="0" err="1">
                <a:solidFill>
                  <a:srgbClr val="333333"/>
                </a:solidFill>
                <a:latin typeface="Calibri Light"/>
                <a:ea typeface="Verdana"/>
                <a:cs typeface="Verdana"/>
                <a:sym typeface="Verdana"/>
              </a:rPr>
              <a:t>lorsque</a:t>
            </a:r>
            <a:r>
              <a:rPr sz="2400" dirty="0">
                <a:solidFill>
                  <a:srgbClr val="333333"/>
                </a:solidFill>
                <a:latin typeface="Calibri Light"/>
                <a:ea typeface="Verdana"/>
                <a:cs typeface="Verdana"/>
                <a:sym typeface="Verdana"/>
              </a:rPr>
              <a:t> des </a:t>
            </a:r>
            <a:r>
              <a:rPr sz="2400" dirty="0" err="1">
                <a:solidFill>
                  <a:srgbClr val="333333"/>
                </a:solidFill>
                <a:latin typeface="Calibri Light"/>
                <a:ea typeface="Verdana"/>
                <a:cs typeface="Verdana"/>
                <a:sym typeface="Verdana"/>
              </a:rPr>
              <a:t>personnes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des </a:t>
            </a:r>
            <a:r>
              <a:rPr sz="2400" dirty="0" err="1">
                <a:solidFill>
                  <a:srgbClr val="333333"/>
                </a:solidFill>
                <a:latin typeface="Calibri Light"/>
                <a:ea typeface="Verdana"/>
                <a:cs typeface="Verdana"/>
                <a:sym typeface="Verdana"/>
              </a:rPr>
              <a:t>groupes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associés</a:t>
            </a:r>
            <a:br>
              <a:rPr lang="en-US" sz="2400" dirty="0">
                <a:solidFill>
                  <a:srgbClr val="333333"/>
                </a:solidFill>
                <a:latin typeface="Calibri Light"/>
                <a:ea typeface="Verdana"/>
                <a:cs typeface="Verdana"/>
                <a:sym typeface="Verdana"/>
              </a:rPr>
            </a:br>
            <a:r>
              <a:rPr sz="2400" dirty="0">
                <a:solidFill>
                  <a:srgbClr val="333333"/>
                </a:solidFill>
                <a:latin typeface="Calibri Light"/>
                <a:ea typeface="Verdana"/>
                <a:cs typeface="Verdana"/>
                <a:sym typeface="Verdana"/>
              </a:rPr>
              <a:t>à des </a:t>
            </a:r>
            <a:r>
              <a:rPr sz="2400" dirty="0" err="1">
                <a:solidFill>
                  <a:srgbClr val="333333"/>
                </a:solidFill>
                <a:latin typeface="Calibri Light"/>
                <a:ea typeface="Verdana"/>
                <a:cs typeface="Verdana"/>
                <a:sym typeface="Verdana"/>
              </a:rPr>
              <a:t>attributs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négatifs</a:t>
            </a:r>
            <a:r>
              <a:rPr sz="2400" dirty="0">
                <a:solidFill>
                  <a:srgbClr val="333333"/>
                </a:solidFill>
                <a:latin typeface="Calibri Light"/>
                <a:ea typeface="Verdana"/>
                <a:cs typeface="Verdana"/>
                <a:sym typeface="Verdana"/>
              </a:rPr>
              <a:t>.</a:t>
            </a:r>
          </a:p>
          <a:p>
            <a:pPr marL="342900" lvl="0" indent="-342900" defTabSz="877823">
              <a:lnSpc>
                <a:spcPct val="100000"/>
              </a:lnSpc>
              <a:spcBef>
                <a:spcPts val="1200"/>
              </a:spcBef>
              <a:buClr>
                <a:srgbClr val="000000"/>
              </a:buClr>
              <a:buFont typeface="WingDings"/>
              <a:buChar char=""/>
              <a:tabLst>
                <a:tab pos="63500" algn="l"/>
              </a:tabLst>
              <a:defRPr sz="1800"/>
            </a:pPr>
            <a:r>
              <a:rPr sz="2400" dirty="0" err="1">
                <a:solidFill>
                  <a:srgbClr val="333333"/>
                </a:solidFill>
                <a:latin typeface="Calibri Light"/>
                <a:ea typeface="Verdana"/>
                <a:cs typeface="Verdana"/>
                <a:sym typeface="Verdana"/>
              </a:rPr>
              <a:t>Ceci</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est</a:t>
            </a:r>
            <a:r>
              <a:rPr sz="2400" dirty="0">
                <a:solidFill>
                  <a:srgbClr val="333333"/>
                </a:solidFill>
                <a:latin typeface="Calibri Light"/>
                <a:ea typeface="Verdana"/>
                <a:cs typeface="Verdana"/>
                <a:sym typeface="Verdana"/>
              </a:rPr>
              <a:t> fait sans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vérification</a:t>
            </a:r>
            <a:r>
              <a:rPr sz="2400" dirty="0">
                <a:solidFill>
                  <a:srgbClr val="333333"/>
                </a:solidFill>
                <a:latin typeface="Calibri Light"/>
                <a:ea typeface="Verdana"/>
                <a:cs typeface="Verdana"/>
                <a:sym typeface="Verdana"/>
              </a:rPr>
              <a:t> critique de la </a:t>
            </a:r>
            <a:r>
              <a:rPr sz="2400" dirty="0" err="1">
                <a:solidFill>
                  <a:srgbClr val="333333"/>
                </a:solidFill>
                <a:latin typeface="Calibri Light"/>
                <a:ea typeface="Verdana"/>
                <a:cs typeface="Verdana"/>
                <a:sym typeface="Verdana"/>
              </a:rPr>
              <a:t>réalité</a:t>
            </a:r>
            <a:r>
              <a:rPr sz="2400" dirty="0">
                <a:solidFill>
                  <a:srgbClr val="333333"/>
                </a:solidFill>
                <a:latin typeface="Calibri Light"/>
                <a:ea typeface="Verdana"/>
                <a:cs typeface="Verdana"/>
                <a:sym typeface="Verdana"/>
              </a:rPr>
              <a:t>.</a:t>
            </a:r>
          </a:p>
          <a:p>
            <a:pPr marL="342900" lvl="0" indent="-342900" defTabSz="877823">
              <a:lnSpc>
                <a:spcPct val="100000"/>
              </a:lnSpc>
              <a:spcBef>
                <a:spcPts val="1200"/>
              </a:spcBef>
              <a:buClr>
                <a:srgbClr val="000000"/>
              </a:buClr>
              <a:buFont typeface="WingDings"/>
              <a:buChar char=""/>
              <a:tabLst>
                <a:tab pos="63500" algn="l"/>
              </a:tabLst>
              <a:defRPr sz="1800"/>
            </a:pPr>
            <a:r>
              <a:rPr sz="2400" dirty="0">
                <a:solidFill>
                  <a:srgbClr val="333333"/>
                </a:solidFill>
                <a:latin typeface="Calibri Light"/>
                <a:ea typeface="Verdana"/>
                <a:cs typeface="Verdana"/>
                <a:sym typeface="Verdana"/>
              </a:rPr>
              <a:t>La </a:t>
            </a:r>
            <a:r>
              <a:rPr sz="2400" dirty="0" err="1">
                <a:solidFill>
                  <a:srgbClr val="333333"/>
                </a:solidFill>
                <a:latin typeface="Calibri Light"/>
                <a:ea typeface="Verdana"/>
                <a:cs typeface="Verdana"/>
                <a:sym typeface="Verdana"/>
              </a:rPr>
              <a:t>stigmatisation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peut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mener</a:t>
            </a:r>
            <a:r>
              <a:rPr sz="2400" dirty="0">
                <a:solidFill>
                  <a:srgbClr val="333333"/>
                </a:solidFill>
                <a:latin typeface="Calibri Light"/>
                <a:ea typeface="Verdana"/>
                <a:cs typeface="Verdana"/>
                <a:sym typeface="Verdana"/>
              </a:rPr>
              <a:t> à la </a:t>
            </a:r>
            <a:r>
              <a:rPr sz="2400" dirty="0" err="1">
                <a:solidFill>
                  <a:srgbClr val="333333"/>
                </a:solidFill>
                <a:latin typeface="Calibri Light"/>
                <a:ea typeface="Verdana"/>
                <a:cs typeface="Verdana"/>
                <a:sym typeface="Verdana"/>
              </a:rPr>
              <a:t>dévalorisation</a:t>
            </a:r>
            <a:r>
              <a:rPr sz="2400" dirty="0">
                <a:solidFill>
                  <a:srgbClr val="333333"/>
                </a:solidFill>
                <a:latin typeface="Calibri Light"/>
                <a:ea typeface="Verdana"/>
                <a:cs typeface="Verdana"/>
                <a:sym typeface="Verdana"/>
              </a:rPr>
              <a:t> et/</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l’isolement</a:t>
            </a:r>
            <a:r>
              <a:rPr sz="2400" dirty="0">
                <a:solidFill>
                  <a:srgbClr val="333333"/>
                </a:solidFill>
                <a:latin typeface="Calibri Light"/>
                <a:ea typeface="Verdana"/>
                <a:cs typeface="Verdana"/>
                <a:sym typeface="Verdana"/>
              </a:rPr>
              <a:t> des </a:t>
            </a:r>
            <a:r>
              <a:rPr sz="2400" dirty="0" err="1">
                <a:solidFill>
                  <a:srgbClr val="333333"/>
                </a:solidFill>
                <a:latin typeface="Calibri Light"/>
                <a:ea typeface="Verdana"/>
                <a:cs typeface="Verdana"/>
                <a:sym typeface="Verdana"/>
              </a:rPr>
              <a:t>individus</a:t>
            </a:r>
            <a:r>
              <a:rPr sz="2400" dirty="0">
                <a:solidFill>
                  <a:srgbClr val="333333"/>
                </a:solidFill>
                <a:latin typeface="Calibri Light"/>
                <a:ea typeface="Verdana"/>
                <a:cs typeface="Verdana"/>
                <a:sym typeface="Verdana"/>
              </a:rPr>
              <a:t>.</a:t>
            </a:r>
          </a:p>
          <a:p>
            <a:pPr marL="342900" lvl="0" indent="-342900" defTabSz="877823">
              <a:lnSpc>
                <a:spcPct val="100000"/>
              </a:lnSpc>
              <a:spcBef>
                <a:spcPts val="1200"/>
              </a:spcBef>
              <a:buClr>
                <a:srgbClr val="000000"/>
              </a:buClr>
              <a:buFont typeface="WingDings"/>
              <a:buChar char=""/>
              <a:tabLst>
                <a:tab pos="63500" algn="l"/>
              </a:tabLst>
              <a:defRPr sz="1800"/>
            </a:pPr>
            <a:r>
              <a:rPr sz="2400" dirty="0">
                <a:solidFill>
                  <a:srgbClr val="333333"/>
                </a:solidFill>
                <a:latin typeface="Calibri Light"/>
                <a:ea typeface="Verdana"/>
                <a:cs typeface="Verdana"/>
                <a:sym typeface="Verdana"/>
              </a:rPr>
              <a:t>La </a:t>
            </a:r>
            <a:r>
              <a:rPr sz="2400" dirty="0" err="1">
                <a:solidFill>
                  <a:srgbClr val="333333"/>
                </a:solidFill>
                <a:latin typeface="Calibri Light"/>
                <a:ea typeface="Verdana"/>
                <a:cs typeface="Verdana"/>
                <a:sym typeface="Verdana"/>
              </a:rPr>
              <a:t>stigmatisation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peut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avoir</a:t>
            </a:r>
            <a:r>
              <a:rPr sz="2400" dirty="0">
                <a:solidFill>
                  <a:srgbClr val="333333"/>
                </a:solidFill>
                <a:latin typeface="Calibri Light"/>
                <a:ea typeface="Verdana"/>
                <a:cs typeface="Verdana"/>
                <a:sym typeface="Verdana"/>
              </a:rPr>
              <a:t> lieu </a:t>
            </a:r>
            <a:r>
              <a:rPr sz="2400" dirty="0" err="1">
                <a:solidFill>
                  <a:srgbClr val="333333"/>
                </a:solidFill>
                <a:latin typeface="Calibri Light"/>
                <a:ea typeface="Verdana"/>
                <a:cs typeface="Verdana"/>
                <a:sym typeface="Verdana"/>
              </a:rPr>
              <a:t>dans</a:t>
            </a:r>
            <a:r>
              <a:rPr sz="2400" dirty="0">
                <a:solidFill>
                  <a:srgbClr val="333333"/>
                </a:solidFill>
                <a:latin typeface="Calibri Light"/>
                <a:ea typeface="Verdana"/>
                <a:cs typeface="Verdana"/>
                <a:sym typeface="Verdana"/>
              </a:rPr>
              <a:t> le </a:t>
            </a:r>
            <a:r>
              <a:rPr sz="2400" dirty="0" err="1">
                <a:solidFill>
                  <a:srgbClr val="333333"/>
                </a:solidFill>
                <a:latin typeface="Calibri Light"/>
                <a:ea typeface="Verdana"/>
                <a:cs typeface="Verdana"/>
                <a:sym typeface="Verdana"/>
              </a:rPr>
              <a:t>cas</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certaines</a:t>
            </a:r>
            <a:r>
              <a:rPr sz="2400" dirty="0">
                <a:solidFill>
                  <a:srgbClr val="333333"/>
                </a:solidFill>
                <a:latin typeface="Calibri Light"/>
                <a:ea typeface="Verdana"/>
                <a:cs typeface="Verdana"/>
                <a:sym typeface="Verdana"/>
              </a:rPr>
              <a:t> maladies (ex. le SIDA), de handicaps </a:t>
            </a:r>
            <a:r>
              <a:rPr sz="2400" dirty="0" err="1">
                <a:solidFill>
                  <a:srgbClr val="333333"/>
                </a:solidFill>
                <a:latin typeface="Calibri Light"/>
                <a:ea typeface="Verdana"/>
                <a:cs typeface="Verdana"/>
                <a:sym typeface="Verdana"/>
              </a:rPr>
              <a:t>apparents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de troubles </a:t>
            </a:r>
            <a:r>
              <a:rPr sz="2400" dirty="0" err="1">
                <a:solidFill>
                  <a:srgbClr val="333333"/>
                </a:solidFill>
                <a:latin typeface="Calibri Light"/>
                <a:ea typeface="Verdana"/>
                <a:cs typeface="Verdana"/>
                <a:sym typeface="Verdana"/>
              </a:rPr>
              <a:t>psychiques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tels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a:t>
            </a:r>
            <a:r>
              <a:rPr sz="2400" dirty="0">
                <a:solidFill>
                  <a:srgbClr val="333333"/>
                </a:solidFill>
                <a:latin typeface="Calibri Light"/>
                <a:ea typeface="Verdana"/>
                <a:cs typeface="Verdana"/>
                <a:sym typeface="Verdana"/>
              </a:rPr>
              <a:t> la </a:t>
            </a:r>
            <a:r>
              <a:rPr sz="2400" dirty="0" err="1">
                <a:solidFill>
                  <a:srgbClr val="333333"/>
                </a:solidFill>
                <a:latin typeface="Calibri Light"/>
                <a:ea typeface="Verdana"/>
                <a:cs typeface="Verdana"/>
                <a:sym typeface="Verdana"/>
              </a:rPr>
              <a:t>psychose</a:t>
            </a:r>
            <a:r>
              <a:rPr sz="2400" dirty="0">
                <a:solidFill>
                  <a:srgbClr val="333333"/>
                </a:solidFill>
                <a:latin typeface="Calibri Light"/>
                <a:ea typeface="Verdana"/>
                <a:cs typeface="Verdana"/>
                <a:sym typeface="Verdana"/>
              </a:rPr>
              <a:t>.</a:t>
            </a:r>
          </a:p>
          <a:p>
            <a:pPr marL="342900" lvl="0" indent="-342900" defTabSz="877823">
              <a:lnSpc>
                <a:spcPct val="100000"/>
              </a:lnSpc>
              <a:spcBef>
                <a:spcPts val="1200"/>
              </a:spcBef>
              <a:buClr>
                <a:srgbClr val="000000"/>
              </a:buClr>
              <a:buFont typeface="WingDings"/>
              <a:buChar char=""/>
              <a:tabLst>
                <a:tab pos="63500" algn="l"/>
              </a:tabLst>
              <a:defRPr sz="1800"/>
            </a:pPr>
            <a:r>
              <a:rPr lang="fr-CH" sz="2400">
                <a:solidFill>
                  <a:srgbClr val="333333"/>
                </a:solidFill>
                <a:latin typeface="Calibri Light"/>
                <a:ea typeface="Verdana"/>
                <a:cs typeface="Verdana"/>
                <a:sym typeface="Verdana"/>
              </a:rPr>
              <a:t>«</a:t>
            </a:r>
            <a:r>
              <a:rPr sz="2400">
                <a:solidFill>
                  <a:srgbClr val="333333"/>
                </a:solidFill>
                <a:latin typeface="Calibri Light"/>
                <a:ea typeface="Verdana"/>
                <a:cs typeface="Verdana"/>
                <a:sym typeface="Verdana"/>
              </a:rPr>
              <a:t>L’auto-stigmatisation</a:t>
            </a:r>
            <a:r>
              <a:rPr lang="fr-CH" sz="2400">
                <a:solidFill>
                  <a:srgbClr val="333333"/>
                </a:solidFill>
                <a:latin typeface="Calibri Light"/>
                <a:ea typeface="Verdana"/>
                <a:cs typeface="Verdana"/>
                <a:sym typeface="Verdana"/>
              </a:rPr>
              <a:t>»</a:t>
            </a:r>
            <a:r>
              <a:rPr sz="240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signifie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a:t>
            </a:r>
            <a:r>
              <a:rPr sz="2400" dirty="0">
                <a:solidFill>
                  <a:srgbClr val="333333"/>
                </a:solidFill>
                <a:latin typeface="Calibri Light"/>
                <a:ea typeface="Verdana"/>
                <a:cs typeface="Verdana"/>
                <a:sym typeface="Verdana"/>
              </a:rPr>
              <a:t> les </a:t>
            </a:r>
            <a:r>
              <a:rPr sz="2400" dirty="0" err="1">
                <a:solidFill>
                  <a:srgbClr val="333333"/>
                </a:solidFill>
                <a:latin typeface="Calibri Light"/>
                <a:ea typeface="Verdana"/>
                <a:cs typeface="Verdana"/>
                <a:sym typeface="Verdana"/>
              </a:rPr>
              <a:t>personnes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atteintes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intériorisé</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si</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profondément</a:t>
            </a:r>
            <a:r>
              <a:rPr sz="2400" dirty="0">
                <a:solidFill>
                  <a:srgbClr val="333333"/>
                </a:solidFill>
                <a:latin typeface="Calibri Light"/>
                <a:ea typeface="Verdana"/>
                <a:cs typeface="Verdana"/>
                <a:sym typeface="Verdana"/>
              </a:rPr>
              <a:t> la </a:t>
            </a:r>
            <a:r>
              <a:rPr sz="2400" dirty="0" err="1">
                <a:solidFill>
                  <a:srgbClr val="333333"/>
                </a:solidFill>
                <a:latin typeface="Calibri Light"/>
                <a:ea typeface="Verdana"/>
                <a:cs typeface="Verdana"/>
                <a:sym typeface="Verdana"/>
              </a:rPr>
              <a:t>stigmatisation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qu’elles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subi</a:t>
            </a:r>
            <a:r>
              <a:rPr sz="2400" dirty="0">
                <a:solidFill>
                  <a:srgbClr val="333333"/>
                </a:solidFill>
                <a:latin typeface="Calibri Light"/>
                <a:ea typeface="Verdana"/>
                <a:cs typeface="Verdana"/>
                <a:sym typeface="Verdana"/>
              </a:rPr>
              <a:t> de la part </a:t>
            </a:r>
            <a:r>
              <a:rPr sz="2400" dirty="0" err="1">
                <a:solidFill>
                  <a:srgbClr val="333333"/>
                </a:solidFill>
                <a:latin typeface="Calibri Light"/>
                <a:ea typeface="Verdana"/>
                <a:cs typeface="Verdana"/>
                <a:sym typeface="Verdana"/>
              </a:rPr>
              <a:t>d’autrui</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qu’elles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finissent</a:t>
            </a:r>
            <a:r>
              <a:rPr sz="2400" dirty="0">
                <a:solidFill>
                  <a:srgbClr val="333333"/>
                </a:solidFill>
                <a:latin typeface="Calibri Light"/>
                <a:ea typeface="Verdana"/>
                <a:cs typeface="Verdana"/>
                <a:sym typeface="Verdana"/>
              </a:rPr>
              <a:t> par se </a:t>
            </a:r>
            <a:r>
              <a:rPr sz="2400" dirty="0" err="1">
                <a:solidFill>
                  <a:srgbClr val="333333"/>
                </a:solidFill>
                <a:latin typeface="Calibri Light"/>
                <a:ea typeface="Verdana"/>
                <a:cs typeface="Verdana"/>
                <a:sym typeface="Verdana"/>
              </a:rPr>
              <a:t>considérer</a:t>
            </a:r>
            <a:r>
              <a:rPr sz="2400" dirty="0">
                <a:solidFill>
                  <a:srgbClr val="333333"/>
                </a:solidFill>
                <a:latin typeface="Calibri Light"/>
                <a:ea typeface="Verdana"/>
                <a:cs typeface="Verdana"/>
                <a:sym typeface="Verdana"/>
              </a:rPr>
              <a:t> </a:t>
            </a:r>
            <a:r>
              <a:rPr sz="2400" err="1">
                <a:solidFill>
                  <a:srgbClr val="333333"/>
                </a:solidFill>
                <a:latin typeface="Calibri Light"/>
                <a:ea typeface="Verdana"/>
                <a:cs typeface="Verdana"/>
                <a:sym typeface="Verdana"/>
              </a:rPr>
              <a:t>comme</a:t>
            </a:r>
            <a:r>
              <a:rPr sz="2400">
                <a:solidFill>
                  <a:srgbClr val="333333"/>
                </a:solidFill>
                <a:latin typeface="Calibri Light"/>
                <a:ea typeface="Verdana"/>
                <a:cs typeface="Verdana"/>
                <a:sym typeface="Verdana"/>
              </a:rPr>
              <a:t> </a:t>
            </a:r>
            <a:r>
              <a:rPr lang="fr-CH" sz="2400">
                <a:solidFill>
                  <a:srgbClr val="333333"/>
                </a:solidFill>
                <a:latin typeface="Calibri Light"/>
                <a:ea typeface="Verdana"/>
                <a:cs typeface="Verdana"/>
                <a:sym typeface="Verdana"/>
              </a:rPr>
              <a:t>«</a:t>
            </a:r>
            <a:r>
              <a:rPr sz="2400">
                <a:solidFill>
                  <a:srgbClr val="333333"/>
                </a:solidFill>
                <a:latin typeface="Calibri Light"/>
                <a:ea typeface="Verdana"/>
                <a:cs typeface="Verdana"/>
                <a:sym typeface="Verdana"/>
              </a:rPr>
              <a:t>inférieures</a:t>
            </a:r>
            <a:r>
              <a:rPr lang="fr-CH" sz="2400">
                <a:solidFill>
                  <a:srgbClr val="333333"/>
                </a:solidFill>
                <a:latin typeface="Calibri Light"/>
                <a:ea typeface="Verdana"/>
                <a:cs typeface="Verdana"/>
                <a:sym typeface="Verdana"/>
              </a:rPr>
              <a:t>»</a:t>
            </a:r>
            <a:r>
              <a:rPr sz="2400">
                <a:solidFill>
                  <a:srgbClr val="333333"/>
                </a:solidFill>
                <a:latin typeface="Calibri Light"/>
                <a:ea typeface="Verdana"/>
                <a:cs typeface="Verdana"/>
                <a:sym typeface="Verdana"/>
              </a:rPr>
              <a:t>.</a:t>
            </a:r>
            <a:endParaRPr sz="2400" dirty="0">
              <a:solidFill>
                <a:srgbClr val="333333"/>
              </a:solidFill>
              <a:latin typeface="Calibri Light"/>
              <a:ea typeface="Verdana"/>
              <a:cs typeface="Verdana"/>
              <a:sym typeface="Verdana"/>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36</a:t>
            </a:fld>
            <a:endParaRPr lang="en-US"/>
          </a:p>
        </p:txBody>
      </p:sp>
      <p:sp>
        <p:nvSpPr>
          <p:cNvPr id="219" name="Shape 219"/>
          <p:cNvSpPr/>
          <p:nvPr/>
        </p:nvSpPr>
        <p:spPr>
          <a:xfrm rot="20851646">
            <a:off x="10814954" y="2312440"/>
            <a:ext cx="616513" cy="292388"/>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300" b="1">
                <a:latin typeface="Verdana"/>
                <a:ea typeface="Verdana"/>
                <a:cs typeface="Verdana"/>
                <a:sym typeface="Verdana"/>
              </a:defRPr>
            </a:lvl1pPr>
          </a:lstStyle>
          <a:p>
            <a:pPr lvl="0" algn="l">
              <a:defRPr sz="1800" b="0"/>
            </a:pPr>
            <a:r>
              <a:rPr sz="1300" b="1">
                <a:latin typeface="Calibri Light"/>
              </a:rPr>
              <a:t>STIGMA</a:t>
            </a:r>
          </a:p>
        </p:txBody>
      </p:sp>
      <p:pic>
        <p:nvPicPr>
          <p:cNvPr id="9" name="Picture 2" descr="C:\Users\Helen\Downloads\9786091286_e85fd01bb8_m.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24763"/>
          <a:stretch/>
        </p:blipFill>
        <p:spPr bwMode="auto">
          <a:xfrm>
            <a:off x="10274935" y="914400"/>
            <a:ext cx="1920240" cy="1773027"/>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a:extLst>
              <a:ext uri="{FF2B5EF4-FFF2-40B4-BE49-F238E27FC236}">
                <a16:creationId xmlns:a16="http://schemas.microsoft.com/office/drawing/2014/main" id="{8F3A0994-ED23-4B40-A3CC-3B2F9CD9B7CD}"/>
              </a:ext>
            </a:extLst>
          </p:cNvPr>
          <p:cNvSpPr txBox="1"/>
          <p:nvPr/>
        </p:nvSpPr>
        <p:spPr>
          <a:xfrm rot="20851647">
            <a:off x="10831204" y="2133854"/>
            <a:ext cx="867545" cy="292388"/>
          </a:xfrm>
          <a:prstGeom prst="rect">
            <a:avLst/>
          </a:prstGeom>
          <a:noFill/>
        </p:spPr>
        <p:txBody>
          <a:bodyPr wrap="none" rtlCol="0">
            <a:spAutoFit/>
          </a:bodyPr>
          <a:lstStyle/>
          <a:p>
            <a:r>
              <a:rPr lang="de-DE" sz="1300" b="1" dirty="0">
                <a:solidFill>
                  <a:schemeClr val="tx1"/>
                </a:solidFill>
                <a:latin typeface="Calibri Light"/>
              </a:rPr>
              <a:t>STIGMATE</a:t>
            </a:r>
          </a:p>
        </p:txBody>
      </p:sp>
    </p:spTree>
    <p:extLst>
      <p:ext uri="{BB962C8B-B14F-4D97-AF65-F5344CB8AC3E}">
        <p14:creationId xmlns:p14="http://schemas.microsoft.com/office/powerpoint/2010/main" val="1985666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Shape 221"/>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Stigmatisation des personnes atteintes de psychose</a:t>
            </a:r>
            <a:endParaRPr sz="3600">
              <a:latin typeface="Calibri Light"/>
            </a:endParaRPr>
          </a:p>
        </p:txBody>
      </p:sp>
      <p:sp>
        <p:nvSpPr>
          <p:cNvPr id="222" name="Shape 222"/>
          <p:cNvSpPr>
            <a:spLocks noGrp="1"/>
          </p:cNvSpPr>
          <p:nvPr>
            <p:ph idx="1"/>
          </p:nvPr>
        </p:nvSpPr>
        <p:spPr>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Quels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préjugés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avez-vous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entendu</a:t>
            </a:r>
            <a:r>
              <a:rPr sz="2400" dirty="0">
                <a:solidFill>
                  <a:srgbClr val="333333"/>
                </a:solidFill>
                <a:latin typeface="Calibri Light"/>
                <a:ea typeface="Verdana"/>
                <a:cs typeface="Verdana"/>
                <a:sym typeface="Verdana"/>
              </a:rPr>
              <a:t> à propos de </a:t>
            </a:r>
            <a:r>
              <a:rPr sz="2400" dirty="0" err="1">
                <a:solidFill>
                  <a:srgbClr val="333333"/>
                </a:solidFill>
                <a:latin typeface="Calibri Light"/>
                <a:ea typeface="Verdana"/>
                <a:cs typeface="Verdana"/>
                <a:sym typeface="Verdana"/>
              </a:rPr>
              <a:t>personnes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atteintes</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psychose</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Quels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préjugés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aviez-vous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avez-vous</a:t>
            </a:r>
            <a:r>
              <a:rPr sz="2400" dirty="0">
                <a:solidFill>
                  <a:srgbClr val="333333"/>
                </a:solidFill>
                <a:latin typeface="Calibri Light"/>
                <a:ea typeface="Verdana"/>
                <a:cs typeface="Verdana"/>
                <a:sym typeface="Verdana"/>
              </a:rPr>
              <a:t> à propos de </a:t>
            </a:r>
            <a:r>
              <a:rPr sz="2400" dirty="0" err="1">
                <a:solidFill>
                  <a:srgbClr val="333333"/>
                </a:solidFill>
                <a:latin typeface="Calibri Light"/>
                <a:ea typeface="Verdana"/>
                <a:cs typeface="Verdana"/>
                <a:sym typeface="Verdana"/>
              </a:rPr>
              <a:t>personnes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atteintes</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psychose</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Stigmatisation des personnes atteintes de psychose</a:t>
            </a:r>
            <a:endParaRPr sz="3600">
              <a:latin typeface="Calibri Light"/>
            </a:endParaRPr>
          </a:p>
        </p:txBody>
      </p:sp>
      <p:sp>
        <p:nvSpPr>
          <p:cNvPr id="226" name="Shape 226"/>
          <p:cNvSpPr>
            <a:spLocks noGrp="1"/>
          </p:cNvSpPr>
          <p:nvPr>
            <p:ph idx="1"/>
          </p:nvPr>
        </p:nvSpPr>
        <p:spPr>
          <a:prstGeom prst="rect">
            <a:avLst/>
          </a:prstGeom>
        </p:spPr>
        <p:txBody>
          <a:bodyPr lIns="0" tIns="0" rIns="0" bIns="0">
            <a:noAutofit/>
          </a:bodyPr>
          <a:lstStyle/>
          <a:p>
            <a:pPr lvl="0">
              <a:buClr>
                <a:srgbClr val="333333"/>
              </a:buClr>
              <a:buSzTx/>
              <a:tabLst>
                <a:tab pos="76200" algn="l"/>
              </a:tabLst>
              <a:defRPr sz="1800"/>
            </a:pPr>
            <a:r>
              <a:rPr sz="2400" dirty="0" err="1">
                <a:solidFill>
                  <a:srgbClr val="004992"/>
                </a:solidFill>
                <a:latin typeface="Calibri Light"/>
                <a:ea typeface="Verdana"/>
                <a:cs typeface="Verdana"/>
                <a:sym typeface="Verdana"/>
              </a:rPr>
              <a:t>Préjugés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fréquents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que</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certaines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personnes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ont</a:t>
            </a:r>
            <a:r>
              <a:rPr sz="2400" dirty="0">
                <a:solidFill>
                  <a:srgbClr val="004992"/>
                </a:solidFill>
                <a:latin typeface="Calibri Light"/>
                <a:ea typeface="Verdana"/>
                <a:cs typeface="Verdana"/>
                <a:sym typeface="Verdana"/>
              </a:rPr>
              <a:t> à propos de </a:t>
            </a:r>
            <a:r>
              <a:rPr sz="2400" dirty="0" err="1">
                <a:solidFill>
                  <a:srgbClr val="004992"/>
                </a:solidFill>
                <a:latin typeface="Calibri Light"/>
                <a:ea typeface="Verdana"/>
                <a:cs typeface="Verdana"/>
                <a:sym typeface="Verdana"/>
              </a:rPr>
              <a:t>ceux</a:t>
            </a:r>
            <a:r>
              <a:rPr sz="2400" dirty="0">
                <a:solidFill>
                  <a:srgbClr val="004992"/>
                </a:solidFill>
                <a:latin typeface="Calibri Light"/>
                <a:ea typeface="Verdana"/>
                <a:cs typeface="Verdana"/>
                <a:sym typeface="Verdana"/>
              </a:rPr>
              <a:t> qui </a:t>
            </a:r>
            <a:r>
              <a:rPr sz="2400" dirty="0" err="1">
                <a:solidFill>
                  <a:srgbClr val="004992"/>
                </a:solidFill>
                <a:latin typeface="Calibri Light"/>
                <a:ea typeface="Verdana"/>
                <a:cs typeface="Verdana"/>
                <a:sym typeface="Verdana"/>
              </a:rPr>
              <a:t>sont</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atteints</a:t>
            </a:r>
            <a:r>
              <a:rPr sz="2400" dirty="0">
                <a:solidFill>
                  <a:srgbClr val="004992"/>
                </a:solidFill>
                <a:latin typeface="Calibri Light"/>
                <a:ea typeface="Verdana"/>
                <a:cs typeface="Verdana"/>
                <a:sym typeface="Verdana"/>
              </a:rPr>
              <a:t> de </a:t>
            </a:r>
            <a:r>
              <a:rPr sz="2400" dirty="0" err="1">
                <a:solidFill>
                  <a:srgbClr val="004992"/>
                </a:solidFill>
                <a:latin typeface="Calibri Light"/>
                <a:ea typeface="Verdana"/>
                <a:cs typeface="Verdana"/>
                <a:sym typeface="Verdana"/>
              </a:rPr>
              <a:t>psychose</a:t>
            </a:r>
            <a:r>
              <a:rPr sz="2400" dirty="0">
                <a:solidFill>
                  <a:srgbClr val="004992"/>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Ils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dangereux</a:t>
            </a:r>
            <a:r>
              <a:rPr sz="2400" dirty="0">
                <a:solidFill>
                  <a:srgbClr val="333333"/>
                </a:solidFill>
                <a:latin typeface="Calibri Light"/>
                <a:ea typeface="Verdana"/>
                <a:cs typeface="Verdana"/>
                <a:sym typeface="Verdana"/>
              </a:rPr>
              <a:t> et </a:t>
            </a:r>
            <a:r>
              <a:rPr sz="2400" dirty="0" err="1">
                <a:solidFill>
                  <a:srgbClr val="333333"/>
                </a:solidFill>
                <a:latin typeface="Calibri Light"/>
                <a:ea typeface="Verdana"/>
                <a:cs typeface="Verdana"/>
                <a:sym typeface="Verdana"/>
              </a:rPr>
              <a:t>imprévisibles</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Ils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ont</a:t>
            </a:r>
            <a:r>
              <a:rPr sz="2400" dirty="0">
                <a:solidFill>
                  <a:srgbClr val="333333"/>
                </a:solidFill>
                <a:latin typeface="Calibri Light"/>
                <a:ea typeface="Verdana"/>
                <a:cs typeface="Verdana"/>
                <a:sym typeface="Verdana"/>
              </a:rPr>
              <a:t> de multiples </a:t>
            </a:r>
            <a:r>
              <a:rPr sz="2400" dirty="0" err="1">
                <a:solidFill>
                  <a:srgbClr val="333333"/>
                </a:solidFill>
                <a:latin typeface="Calibri Light"/>
                <a:ea typeface="Verdana"/>
                <a:cs typeface="Verdana"/>
                <a:sym typeface="Verdana"/>
              </a:rPr>
              <a:t>personnalités</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Ils</a:t>
            </a:r>
            <a:r>
              <a:rPr sz="2400" dirty="0">
                <a:solidFill>
                  <a:srgbClr val="333333"/>
                </a:solidFill>
                <a:latin typeface="Calibri Light"/>
                <a:ea typeface="Verdana"/>
                <a:cs typeface="Verdana"/>
                <a:sym typeface="Verdana"/>
              </a:rPr>
              <a:t> ne </a:t>
            </a:r>
            <a:r>
              <a:rPr sz="2400" dirty="0" err="1">
                <a:solidFill>
                  <a:srgbClr val="333333"/>
                </a:solidFill>
                <a:latin typeface="Calibri Light"/>
                <a:ea typeface="Verdana"/>
                <a:cs typeface="Verdana"/>
                <a:sym typeface="Verdana"/>
              </a:rPr>
              <a:t>sont</a:t>
            </a:r>
            <a:r>
              <a:rPr sz="2400" dirty="0">
                <a:solidFill>
                  <a:srgbClr val="333333"/>
                </a:solidFill>
                <a:latin typeface="Calibri Light"/>
                <a:ea typeface="Verdana"/>
                <a:cs typeface="Verdana"/>
                <a:sym typeface="Verdana"/>
              </a:rPr>
              <a:t> pas </a:t>
            </a:r>
            <a:r>
              <a:rPr sz="2400" dirty="0" err="1">
                <a:solidFill>
                  <a:srgbClr val="333333"/>
                </a:solidFill>
                <a:latin typeface="Calibri Light"/>
                <a:ea typeface="Verdana"/>
                <a:cs typeface="Verdana"/>
                <a:sym typeface="Verdana"/>
              </a:rPr>
              <a:t>intelligents</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Leur</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maladie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est</a:t>
            </a:r>
            <a:r>
              <a:rPr sz="2400" dirty="0">
                <a:solidFill>
                  <a:srgbClr val="333333"/>
                </a:solidFill>
                <a:latin typeface="Calibri Light"/>
                <a:ea typeface="Verdana"/>
                <a:cs typeface="Verdana"/>
                <a:sym typeface="Verdana"/>
              </a:rPr>
              <a:t> incurable.</a:t>
            </a:r>
          </a:p>
          <a:p>
            <a:pPr lvl="0" algn="ctr">
              <a:buClr>
                <a:srgbClr val="333333"/>
              </a:buClr>
              <a:buSzTx/>
              <a:tabLst>
                <a:tab pos="76200" algn="l"/>
              </a:tabLst>
              <a:defRPr sz="1800"/>
            </a:pPr>
            <a:br>
              <a:rPr lang="en-US" sz="2400" dirty="0">
                <a:solidFill>
                  <a:srgbClr val="333333"/>
                </a:solidFill>
                <a:latin typeface="Calibri Light"/>
                <a:ea typeface="Verdana"/>
                <a:cs typeface="Verdana"/>
                <a:sym typeface="Verdana"/>
              </a:rPr>
            </a:br>
            <a:r>
              <a:rPr sz="2400" dirty="0" err="1">
                <a:solidFill>
                  <a:srgbClr val="333333"/>
                </a:solidFill>
                <a:latin typeface="Calibri Light"/>
                <a:ea typeface="Verdana"/>
                <a:cs typeface="Verdana"/>
                <a:sym typeface="Verdana"/>
              </a:rPr>
              <a:t>Justifié</a:t>
            </a:r>
            <a:r>
              <a:rPr sz="2400" dirty="0">
                <a:solidFill>
                  <a:srgbClr val="333333"/>
                </a:solidFill>
                <a:latin typeface="Calibri Light"/>
                <a:ea typeface="Verdana"/>
                <a:cs typeface="Verdana"/>
                <a:sym typeface="Verdana"/>
              </a:rPr>
              <a:t>? NON!</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38</a:t>
            </a:fld>
            <a:endParaRPr lang="en-US"/>
          </a:p>
        </p:txBody>
      </p:sp>
      <p:pic>
        <p:nvPicPr>
          <p:cNvPr id="8" name="Picture 7"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653136"/>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Stigmatisation des personnes atteintes de psychose</a:t>
            </a:r>
            <a:endParaRPr sz="3600">
              <a:latin typeface="Calibri Light"/>
            </a:endParaRPr>
          </a:p>
        </p:txBody>
      </p:sp>
      <p:sp>
        <p:nvSpPr>
          <p:cNvPr id="240" name="Shape 240"/>
          <p:cNvSpPr>
            <a:spLocks noGrp="1"/>
          </p:cNvSpPr>
          <p:nvPr>
            <p:ph idx="1"/>
          </p:nvPr>
        </p:nvSpPr>
        <p:spPr>
          <a:prstGeom prst="rect">
            <a:avLst/>
          </a:prstGeom>
        </p:spPr>
        <p:txBody>
          <a:bodyPr lIns="0" tIns="0" rIns="0" bIns="0">
            <a:noAutofit/>
          </a:bodyPr>
          <a:lstStyle/>
          <a:p>
            <a:pPr lvl="0">
              <a:buClr>
                <a:srgbClr val="333333"/>
              </a:buClr>
              <a:buSzTx/>
              <a:tabLst>
                <a:tab pos="76200" algn="l"/>
              </a:tabLst>
              <a:defRPr sz="1800"/>
            </a:pPr>
            <a:r>
              <a:rPr sz="2000" dirty="0" err="1">
                <a:solidFill>
                  <a:srgbClr val="004992"/>
                </a:solidFill>
                <a:latin typeface="Calibri Light"/>
                <a:ea typeface="Verdana"/>
                <a:cs typeface="Verdana"/>
                <a:sym typeface="Verdana"/>
              </a:rPr>
              <a:t>Justifié</a:t>
            </a:r>
            <a:r>
              <a:rPr sz="2000" dirty="0">
                <a:solidFill>
                  <a:srgbClr val="004992"/>
                </a:solidFill>
                <a:latin typeface="Calibri Light"/>
                <a:ea typeface="Verdana"/>
                <a:cs typeface="Verdana"/>
                <a:sym typeface="Verdana"/>
              </a:rPr>
              <a:t>? NON!</a:t>
            </a:r>
            <a:endParaRPr lang="de-DE" sz="2000" dirty="0">
              <a:solidFill>
                <a:srgbClr val="004992"/>
              </a:solidFill>
              <a:latin typeface="Calibri Light"/>
              <a:ea typeface="Verdana"/>
              <a:cs typeface="Verdana"/>
              <a:sym typeface="Verdana"/>
            </a:endParaRPr>
          </a:p>
          <a:p>
            <a:pPr lvl="0" defTabSz="859536">
              <a:buClr>
                <a:srgbClr val="333333"/>
              </a:buClr>
              <a:buSzTx/>
              <a:tabLst>
                <a:tab pos="63500" algn="l"/>
              </a:tabLst>
              <a:defRPr sz="1800"/>
            </a:pPr>
            <a:r>
              <a:rPr lang="fr-FR" sz="2000" dirty="0">
                <a:solidFill>
                  <a:srgbClr val="004992"/>
                </a:solidFill>
                <a:latin typeface="Calibri Light"/>
                <a:ea typeface="Verdana"/>
                <a:cs typeface="Verdana"/>
                <a:sym typeface="Verdana"/>
              </a:rPr>
              <a:t>Dangereux et imprévisibles?</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39</a:t>
            </a:fld>
            <a:endParaRPr lang="en-US"/>
          </a:p>
        </p:txBody>
      </p:sp>
    </p:spTree>
    <p:extLst>
      <p:ext uri="{BB962C8B-B14F-4D97-AF65-F5344CB8AC3E}">
        <p14:creationId xmlns:p14="http://schemas.microsoft.com/office/powerpoint/2010/main" val="22016721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Stigmatisation des personnes atteintes de psychose</a:t>
            </a:r>
            <a:endParaRPr sz="3600">
              <a:latin typeface="Calibri Light"/>
            </a:endParaRPr>
          </a:p>
        </p:txBody>
      </p:sp>
      <p:sp>
        <p:nvSpPr>
          <p:cNvPr id="240" name="Shape 240"/>
          <p:cNvSpPr>
            <a:spLocks noGrp="1"/>
          </p:cNvSpPr>
          <p:nvPr>
            <p:ph idx="1"/>
          </p:nvPr>
        </p:nvSpPr>
        <p:spPr>
          <a:prstGeom prst="rect">
            <a:avLst/>
          </a:prstGeom>
        </p:spPr>
        <p:txBody>
          <a:bodyPr lIns="0" tIns="0" rIns="0" bIns="0">
            <a:noAutofit/>
          </a:bodyPr>
          <a:lstStyle/>
          <a:p>
            <a:pPr lvl="0">
              <a:buClr>
                <a:srgbClr val="333333"/>
              </a:buClr>
              <a:buSzTx/>
              <a:tabLst>
                <a:tab pos="76200" algn="l"/>
              </a:tabLst>
              <a:defRPr sz="1800"/>
            </a:pPr>
            <a:r>
              <a:rPr sz="2000" dirty="0" err="1">
                <a:solidFill>
                  <a:srgbClr val="004992"/>
                </a:solidFill>
                <a:latin typeface="Calibri Light"/>
                <a:ea typeface="Verdana"/>
                <a:cs typeface="Verdana"/>
                <a:sym typeface="Verdana"/>
              </a:rPr>
              <a:t>Justifié</a:t>
            </a:r>
            <a:r>
              <a:rPr sz="2000" dirty="0">
                <a:solidFill>
                  <a:srgbClr val="004992"/>
                </a:solidFill>
                <a:latin typeface="Calibri Light"/>
                <a:ea typeface="Verdana"/>
                <a:cs typeface="Verdana"/>
                <a:sym typeface="Verdana"/>
              </a:rPr>
              <a:t>? NON!</a:t>
            </a:r>
            <a:endParaRPr lang="de-DE" sz="2000" dirty="0">
              <a:solidFill>
                <a:srgbClr val="004992"/>
              </a:solidFill>
              <a:latin typeface="Calibri Light"/>
              <a:ea typeface="Verdana"/>
              <a:cs typeface="Verdana"/>
              <a:sym typeface="Verdana"/>
            </a:endParaRPr>
          </a:p>
          <a:p>
            <a:pPr lvl="0" defTabSz="859536">
              <a:buClr>
                <a:srgbClr val="333333"/>
              </a:buClr>
              <a:buSzTx/>
              <a:tabLst>
                <a:tab pos="63500" algn="l"/>
              </a:tabLst>
              <a:defRPr sz="1800"/>
            </a:pPr>
            <a:r>
              <a:rPr lang="fr-FR" sz="2000" dirty="0">
                <a:solidFill>
                  <a:srgbClr val="004992"/>
                </a:solidFill>
                <a:latin typeface="Calibri Light"/>
                <a:ea typeface="Verdana"/>
                <a:cs typeface="Verdana"/>
                <a:sym typeface="Verdana"/>
              </a:rPr>
              <a:t>Dangereux et imprévisibles?</a:t>
            </a:r>
          </a:p>
          <a:p>
            <a:pPr lvl="0" defTabSz="859536">
              <a:lnSpc>
                <a:spcPct val="100000"/>
              </a:lnSpc>
              <a:spcBef>
                <a:spcPts val="1200"/>
              </a:spcBef>
              <a:buClr>
                <a:srgbClr val="333333"/>
              </a:buClr>
              <a:buSzTx/>
              <a:tabLst>
                <a:tab pos="63500" algn="l"/>
              </a:tabLst>
              <a:defRPr sz="1800"/>
            </a:pPr>
            <a:r>
              <a:rPr lang="fr-FR" sz="2000" dirty="0">
                <a:solidFill>
                  <a:srgbClr val="333333"/>
                </a:solidFill>
                <a:latin typeface="Calibri Light"/>
                <a:ea typeface="Verdana"/>
                <a:cs typeface="Verdana"/>
                <a:sym typeface="Verdana"/>
              </a:rPr>
              <a:t>Les personnes atteintes de psychose ont plus de risques d’être des victimes de maltraitance et de violence que d’être des agresseurs.</a:t>
            </a:r>
            <a:endParaRPr lang="fr-FR" sz="2000" u="sng" dirty="0">
              <a:solidFill>
                <a:srgbClr val="333333"/>
              </a:solidFill>
              <a:latin typeface="Calibri Light"/>
              <a:ea typeface="Verdana"/>
              <a:cs typeface="Verdana"/>
              <a:sym typeface="Verdana"/>
            </a:endParaRPr>
          </a:p>
          <a:p>
            <a:pPr lvl="0" defTabSz="859536">
              <a:buClr>
                <a:srgbClr val="333333"/>
              </a:buClr>
              <a:buSzTx/>
              <a:tabLst>
                <a:tab pos="63500" algn="l"/>
              </a:tabLst>
              <a:defRPr sz="1800"/>
            </a:pPr>
            <a:r>
              <a:rPr lang="fr-FR" sz="2000" u="sng" dirty="0">
                <a:solidFill>
                  <a:srgbClr val="333333"/>
                </a:solidFill>
                <a:latin typeface="Calibri Light"/>
                <a:ea typeface="Verdana"/>
                <a:cs typeface="Verdana"/>
                <a:sym typeface="Verdana"/>
              </a:rPr>
              <a:t>Cependant</a:t>
            </a:r>
            <a:r>
              <a:rPr lang="fr-FR" sz="2000" dirty="0">
                <a:solidFill>
                  <a:srgbClr val="333333"/>
                </a:solidFill>
                <a:latin typeface="Calibri Light"/>
                <a:ea typeface="Verdana"/>
                <a:cs typeface="Verdana"/>
                <a:sym typeface="Verdana"/>
              </a:rPr>
              <a:t>: S’ils sont des agresseurs...</a:t>
            </a:r>
          </a:p>
          <a:p>
            <a:pPr marL="342900" lvl="0" indent="-342900" defTabSz="859536">
              <a:buClr>
                <a:srgbClr val="333333"/>
              </a:buClr>
              <a:buFont typeface="WingDings"/>
              <a:buChar char=""/>
              <a:tabLst>
                <a:tab pos="63500" algn="l"/>
              </a:tabLst>
              <a:defRPr sz="1800"/>
            </a:pPr>
            <a:r>
              <a:rPr lang="fr-FR" sz="2000" dirty="0">
                <a:solidFill>
                  <a:srgbClr val="333333"/>
                </a:solidFill>
                <a:latin typeface="Calibri Light"/>
                <a:ea typeface="Verdana"/>
                <a:cs typeface="Verdana"/>
                <a:sym typeface="Verdana"/>
              </a:rPr>
              <a:t>… les journaux sont plus susceptibles de le rapporter, car cela fait de meilleurs titres: la façon dont le crime a été effectué peut être plus étrange ou moins bien comprise (ex. une personne en difficulté psychique a agressé les politiciens allemands Lafontaine et </a:t>
            </a:r>
            <a:r>
              <a:rPr lang="fr-FR" sz="2000" dirty="0" err="1">
                <a:solidFill>
                  <a:srgbClr val="333333"/>
                </a:solidFill>
                <a:latin typeface="Calibri Light"/>
                <a:ea typeface="Verdana"/>
                <a:cs typeface="Verdana"/>
                <a:sym typeface="Verdana"/>
              </a:rPr>
              <a:t>Schäuble</a:t>
            </a:r>
            <a:r>
              <a:rPr lang="fr-FR" sz="2000" dirty="0">
                <a:solidFill>
                  <a:srgbClr val="333333"/>
                </a:solidFill>
                <a:latin typeface="Calibri Light"/>
                <a:ea typeface="Verdana"/>
                <a:cs typeface="Verdana"/>
                <a:sym typeface="Verdana"/>
              </a:rPr>
              <a:t>.)</a:t>
            </a:r>
          </a:p>
          <a:p>
            <a:pPr marL="342900" lvl="0" indent="-342900" defTabSz="859536">
              <a:buClr>
                <a:srgbClr val="333333"/>
              </a:buClr>
              <a:buFont typeface="WingDings"/>
              <a:buChar char=""/>
              <a:tabLst>
                <a:tab pos="63500" algn="l"/>
              </a:tabLst>
              <a:defRPr sz="1800"/>
            </a:pPr>
            <a:r>
              <a:rPr lang="fr-FR" sz="2000" dirty="0">
                <a:solidFill>
                  <a:srgbClr val="333333"/>
                </a:solidFill>
                <a:latin typeface="Calibri Light"/>
                <a:ea typeface="Verdana"/>
                <a:cs typeface="Verdana"/>
                <a:sym typeface="Verdana"/>
              </a:rPr>
              <a:t>La stratégie des avocats pour justifier des actes de violence en revendiquant la maladie psychique (vraie ou non) peut renforcer cette impression.</a:t>
            </a:r>
            <a:endParaRPr sz="2000" dirty="0">
              <a:solidFill>
                <a:srgbClr val="333333"/>
              </a:solidFill>
              <a:latin typeface="Calibri Light"/>
              <a:ea typeface="Verdana"/>
              <a:cs typeface="Verdana"/>
              <a:sym typeface="Verdana"/>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40</a:t>
            </a:fld>
            <a:endParaRPr lang="en-US"/>
          </a:p>
        </p:txBody>
      </p:sp>
    </p:spTree>
    <p:extLst>
      <p:ext uri="{BB962C8B-B14F-4D97-AF65-F5344CB8AC3E}">
        <p14:creationId xmlns:p14="http://schemas.microsoft.com/office/powerpoint/2010/main" val="4181356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Stigmatisation des personnes atteintes de psychose</a:t>
            </a:r>
            <a:endParaRPr sz="3600">
              <a:latin typeface="Calibri Light"/>
            </a:endParaRPr>
          </a:p>
        </p:txBody>
      </p:sp>
      <p:sp>
        <p:nvSpPr>
          <p:cNvPr id="240" name="Shape 240"/>
          <p:cNvSpPr>
            <a:spLocks noGrp="1"/>
          </p:cNvSpPr>
          <p:nvPr>
            <p:ph idx="1"/>
          </p:nvPr>
        </p:nvSpPr>
        <p:spPr>
          <a:prstGeom prst="rect">
            <a:avLst/>
          </a:prstGeom>
        </p:spPr>
        <p:txBody>
          <a:bodyPr lIns="0" tIns="0" rIns="0" bIns="0">
            <a:normAutofit/>
          </a:bodyPr>
          <a:lstStyle/>
          <a:p>
            <a:pPr lvl="0">
              <a:buSzTx/>
              <a:tabLst>
                <a:tab pos="76200" algn="l"/>
              </a:tabLst>
              <a:defRPr sz="1800"/>
            </a:pPr>
            <a:r>
              <a:rPr sz="2000" dirty="0" err="1">
                <a:solidFill>
                  <a:srgbClr val="004992"/>
                </a:solidFill>
                <a:latin typeface="Calibri Light"/>
                <a:ea typeface="Verdana"/>
                <a:cs typeface="Verdana"/>
                <a:sym typeface="Verdana"/>
              </a:rPr>
              <a:t>Justifié</a:t>
            </a:r>
            <a:r>
              <a:rPr sz="2000" dirty="0">
                <a:solidFill>
                  <a:srgbClr val="004992"/>
                </a:solidFill>
                <a:latin typeface="Calibri Light"/>
                <a:ea typeface="Verdana"/>
                <a:cs typeface="Verdana"/>
                <a:sym typeface="Verdana"/>
              </a:rPr>
              <a:t>? NON!</a:t>
            </a:r>
          </a:p>
          <a:p>
            <a:pPr marL="342900" lvl="0" indent="-342900">
              <a:buClr>
                <a:srgbClr val="000000"/>
              </a:buClr>
              <a:buFont typeface="WingDings"/>
              <a:buChar char=""/>
              <a:tabLst>
                <a:tab pos="76200" algn="l"/>
              </a:tabLst>
              <a:defRPr sz="1800"/>
            </a:pPr>
            <a:r>
              <a:rPr sz="2000" dirty="0" err="1">
                <a:solidFill>
                  <a:srgbClr val="004992"/>
                </a:solidFill>
                <a:latin typeface="Calibri Light"/>
                <a:ea typeface="Verdana"/>
                <a:cs typeface="Verdana"/>
                <a:sym typeface="Verdana"/>
              </a:rPr>
              <a:t>Personnalités</a:t>
            </a:r>
            <a:r>
              <a:rPr sz="2000" dirty="0">
                <a:solidFill>
                  <a:srgbClr val="004992"/>
                </a:solidFill>
                <a:latin typeface="Calibri Light"/>
                <a:ea typeface="Verdana"/>
                <a:cs typeface="Verdana"/>
                <a:sym typeface="Verdana"/>
              </a:rPr>
              <a:t> multiples: </a:t>
            </a:r>
            <a:r>
              <a:rPr sz="2000" dirty="0" err="1">
                <a:solidFill>
                  <a:srgbClr val="333333"/>
                </a:solidFill>
                <a:latin typeface="Calibri Light"/>
                <a:ea typeface="Verdana"/>
                <a:cs typeface="Verdana"/>
                <a:sym typeface="Verdana"/>
              </a:rPr>
              <a:t>Cette</a:t>
            </a:r>
            <a:r>
              <a:rPr sz="2000" dirty="0">
                <a:solidFill>
                  <a:srgbClr val="333333"/>
                </a:solidFill>
                <a:latin typeface="Calibri Light"/>
                <a:ea typeface="Verdana"/>
                <a:cs typeface="Verdana"/>
                <a:sym typeface="Verdana"/>
              </a:rPr>
              <a:t> image </a:t>
            </a:r>
            <a:r>
              <a:rPr sz="2000" dirty="0" err="1">
                <a:solidFill>
                  <a:srgbClr val="333333"/>
                </a:solidFill>
                <a:latin typeface="Calibri Light"/>
                <a:ea typeface="Verdana"/>
                <a:cs typeface="Verdana"/>
                <a:sym typeface="Verdana"/>
              </a:rPr>
              <a:t>est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fausse</a:t>
            </a:r>
            <a:r>
              <a:rPr sz="2000" dirty="0">
                <a:solidFill>
                  <a:srgbClr val="333333"/>
                </a:solidFill>
                <a:latin typeface="Calibri Light"/>
                <a:ea typeface="Verdana"/>
                <a:cs typeface="Verdana"/>
                <a:sym typeface="Verdana"/>
              </a:rPr>
              <a:t> et </a:t>
            </a:r>
            <a:r>
              <a:rPr sz="2000" dirty="0" err="1">
                <a:solidFill>
                  <a:srgbClr val="333333"/>
                </a:solidFill>
                <a:latin typeface="Calibri Light"/>
                <a:ea typeface="Verdana"/>
                <a:cs typeface="Verdana"/>
                <a:sym typeface="Verdana"/>
              </a:rPr>
              <a:t>trompeuse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D’abord</a:t>
            </a:r>
            <a:r>
              <a:rPr sz="2000" dirty="0">
                <a:solidFill>
                  <a:srgbClr val="333333"/>
                </a:solidFill>
                <a:latin typeface="Calibri Light"/>
                <a:ea typeface="Verdana"/>
                <a:cs typeface="Verdana"/>
                <a:sym typeface="Verdana"/>
              </a:rPr>
              <a:t>, le fait </a:t>
            </a:r>
            <a:r>
              <a:rPr sz="2000" dirty="0" err="1">
                <a:solidFill>
                  <a:srgbClr val="333333"/>
                </a:solidFill>
                <a:latin typeface="Calibri Light"/>
                <a:ea typeface="Verdana"/>
                <a:cs typeface="Verdana"/>
                <a:sym typeface="Verdana"/>
              </a:rPr>
              <a:t>que</a:t>
            </a:r>
            <a:r>
              <a:rPr sz="2000" dirty="0">
                <a:solidFill>
                  <a:srgbClr val="333333"/>
                </a:solidFill>
                <a:latin typeface="Calibri Light"/>
                <a:ea typeface="Verdana"/>
                <a:cs typeface="Verdana"/>
                <a:sym typeface="Verdana"/>
              </a:rPr>
              <a:t> les </a:t>
            </a:r>
            <a:r>
              <a:rPr sz="2000" dirty="0" err="1">
                <a:solidFill>
                  <a:srgbClr val="333333"/>
                </a:solidFill>
                <a:latin typeface="Calibri Light"/>
                <a:ea typeface="Verdana"/>
                <a:cs typeface="Verdana"/>
                <a:sym typeface="Verdana"/>
              </a:rPr>
              <a:t>personnalités</a:t>
            </a:r>
            <a:r>
              <a:rPr sz="2000" dirty="0">
                <a:solidFill>
                  <a:srgbClr val="333333"/>
                </a:solidFill>
                <a:latin typeface="Calibri Light"/>
                <a:ea typeface="Verdana"/>
                <a:cs typeface="Verdana"/>
                <a:sym typeface="Verdana"/>
              </a:rPr>
              <a:t> multiples </a:t>
            </a:r>
            <a:r>
              <a:rPr sz="2000" dirty="0" err="1">
                <a:solidFill>
                  <a:srgbClr val="333333"/>
                </a:solidFill>
                <a:latin typeface="Calibri Light"/>
                <a:ea typeface="Verdana"/>
                <a:cs typeface="Verdana"/>
                <a:sym typeface="Verdana"/>
              </a:rPr>
              <a:t>ou</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dissociées</a:t>
            </a:r>
            <a:r>
              <a:rPr sz="2000" dirty="0">
                <a:solidFill>
                  <a:srgbClr val="333333"/>
                </a:solidFill>
                <a:latin typeface="Calibri Light"/>
                <a:ea typeface="Verdana"/>
                <a:cs typeface="Verdana"/>
                <a:sym typeface="Verdana"/>
              </a:rPr>
              <a:t> existent </a:t>
            </a:r>
            <a:r>
              <a:rPr sz="2000" dirty="0" err="1">
                <a:solidFill>
                  <a:srgbClr val="333333"/>
                </a:solidFill>
                <a:latin typeface="Calibri Light"/>
                <a:ea typeface="Verdana"/>
                <a:cs typeface="Verdana"/>
                <a:sym typeface="Verdana"/>
              </a:rPr>
              <a:t>est</a:t>
            </a:r>
            <a:r>
              <a:rPr sz="2000" dirty="0">
                <a:solidFill>
                  <a:srgbClr val="333333"/>
                </a:solidFill>
                <a:latin typeface="Calibri Light"/>
                <a:ea typeface="Verdana"/>
                <a:cs typeface="Verdana"/>
                <a:sym typeface="Verdana"/>
              </a:rPr>
              <a:t> un </a:t>
            </a:r>
            <a:r>
              <a:rPr sz="2000" dirty="0" err="1">
                <a:solidFill>
                  <a:srgbClr val="333333"/>
                </a:solidFill>
                <a:latin typeface="Calibri Light"/>
                <a:ea typeface="Verdana"/>
                <a:cs typeface="Verdana"/>
                <a:sym typeface="Verdana"/>
              </a:rPr>
              <a:t>sujet</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controverse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Ensuite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ce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symptôme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n’indique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ni</a:t>
            </a:r>
            <a:r>
              <a:rPr sz="2000" dirty="0">
                <a:solidFill>
                  <a:srgbClr val="333333"/>
                </a:solidFill>
                <a:latin typeface="Calibri Light"/>
                <a:ea typeface="Verdana"/>
                <a:cs typeface="Verdana"/>
                <a:sym typeface="Verdana"/>
              </a:rPr>
              <a:t> la </a:t>
            </a:r>
            <a:r>
              <a:rPr sz="2000" dirty="0" err="1">
                <a:solidFill>
                  <a:srgbClr val="333333"/>
                </a:solidFill>
                <a:latin typeface="Calibri Light"/>
                <a:ea typeface="Verdana"/>
                <a:cs typeface="Verdana"/>
                <a:sym typeface="Verdana"/>
              </a:rPr>
              <a:t>schizophrénie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ni</a:t>
            </a:r>
            <a:r>
              <a:rPr sz="2000" dirty="0">
                <a:solidFill>
                  <a:srgbClr val="333333"/>
                </a:solidFill>
                <a:latin typeface="Calibri Light"/>
                <a:ea typeface="Verdana"/>
                <a:cs typeface="Verdana"/>
                <a:sym typeface="Verdana"/>
              </a:rPr>
              <a:t> la </a:t>
            </a:r>
            <a:r>
              <a:rPr sz="2000" dirty="0" err="1">
                <a:solidFill>
                  <a:srgbClr val="333333"/>
                </a:solidFill>
                <a:latin typeface="Calibri Light"/>
                <a:ea typeface="Verdana"/>
                <a:cs typeface="Verdana"/>
                <a:sym typeface="Verdana"/>
              </a:rPr>
              <a:t>psychose</a:t>
            </a:r>
            <a:r>
              <a:rPr sz="20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41</a:t>
            </a:fld>
            <a:endParaRPr lang="en-US"/>
          </a:p>
        </p:txBody>
      </p:sp>
    </p:spTree>
    <p:extLst>
      <p:ext uri="{BB962C8B-B14F-4D97-AF65-F5344CB8AC3E}">
        <p14:creationId xmlns:p14="http://schemas.microsoft.com/office/powerpoint/2010/main" val="25998665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Stigmatisation des personnes atteintes de psychose</a:t>
            </a:r>
            <a:endParaRPr sz="3600">
              <a:latin typeface="Calibri Light"/>
            </a:endParaRPr>
          </a:p>
        </p:txBody>
      </p:sp>
      <p:sp>
        <p:nvSpPr>
          <p:cNvPr id="240" name="Shape 240"/>
          <p:cNvSpPr>
            <a:spLocks noGrp="1"/>
          </p:cNvSpPr>
          <p:nvPr>
            <p:ph idx="1"/>
          </p:nvPr>
        </p:nvSpPr>
        <p:spPr>
          <a:prstGeom prst="rect">
            <a:avLst/>
          </a:prstGeom>
        </p:spPr>
        <p:txBody>
          <a:bodyPr lIns="0" tIns="0" rIns="0" bIns="0">
            <a:normAutofit/>
          </a:bodyPr>
          <a:lstStyle/>
          <a:p>
            <a:pPr lvl="0">
              <a:buSzTx/>
              <a:tabLst>
                <a:tab pos="76200" algn="l"/>
              </a:tabLst>
              <a:defRPr sz="1800"/>
            </a:pPr>
            <a:r>
              <a:rPr sz="2000" dirty="0" err="1">
                <a:solidFill>
                  <a:srgbClr val="004992"/>
                </a:solidFill>
                <a:latin typeface="Calibri Light"/>
                <a:ea typeface="Verdana"/>
                <a:cs typeface="Verdana"/>
                <a:sym typeface="Verdana"/>
              </a:rPr>
              <a:t>Justifié</a:t>
            </a:r>
            <a:r>
              <a:rPr sz="2000" dirty="0">
                <a:solidFill>
                  <a:srgbClr val="004992"/>
                </a:solidFill>
                <a:latin typeface="Calibri Light"/>
                <a:ea typeface="Verdana"/>
                <a:cs typeface="Verdana"/>
                <a:sym typeface="Verdana"/>
              </a:rPr>
              <a:t>? NON!</a:t>
            </a:r>
          </a:p>
          <a:p>
            <a:pPr marL="342900" lvl="0" indent="-342900">
              <a:buClr>
                <a:srgbClr val="000000"/>
              </a:buClr>
              <a:buFont typeface="WingDings"/>
              <a:buChar char=""/>
              <a:tabLst>
                <a:tab pos="76200" algn="l"/>
              </a:tabLst>
              <a:defRPr sz="1800"/>
            </a:pPr>
            <a:r>
              <a:rPr sz="2000" dirty="0" err="1">
                <a:solidFill>
                  <a:srgbClr val="004992"/>
                </a:solidFill>
                <a:latin typeface="Calibri Light"/>
                <a:ea typeface="Verdana"/>
                <a:cs typeface="Verdana"/>
                <a:sym typeface="Verdana"/>
              </a:rPr>
              <a:t>Personnalités</a:t>
            </a:r>
            <a:r>
              <a:rPr sz="2000" dirty="0">
                <a:solidFill>
                  <a:srgbClr val="004992"/>
                </a:solidFill>
                <a:latin typeface="Calibri Light"/>
                <a:ea typeface="Verdana"/>
                <a:cs typeface="Verdana"/>
                <a:sym typeface="Verdana"/>
              </a:rPr>
              <a:t> multiples: </a:t>
            </a:r>
            <a:r>
              <a:rPr sz="2000" dirty="0" err="1">
                <a:solidFill>
                  <a:srgbClr val="333333"/>
                </a:solidFill>
                <a:latin typeface="Calibri Light"/>
                <a:ea typeface="Verdana"/>
                <a:cs typeface="Verdana"/>
                <a:sym typeface="Verdana"/>
              </a:rPr>
              <a:t>Cette</a:t>
            </a:r>
            <a:r>
              <a:rPr sz="2000" dirty="0">
                <a:solidFill>
                  <a:srgbClr val="333333"/>
                </a:solidFill>
                <a:latin typeface="Calibri Light"/>
                <a:ea typeface="Verdana"/>
                <a:cs typeface="Verdana"/>
                <a:sym typeface="Verdana"/>
              </a:rPr>
              <a:t> image </a:t>
            </a:r>
            <a:r>
              <a:rPr sz="2000" dirty="0" err="1">
                <a:solidFill>
                  <a:srgbClr val="333333"/>
                </a:solidFill>
                <a:latin typeface="Calibri Light"/>
                <a:ea typeface="Verdana"/>
                <a:cs typeface="Verdana"/>
                <a:sym typeface="Verdana"/>
              </a:rPr>
              <a:t>est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fausse</a:t>
            </a:r>
            <a:r>
              <a:rPr sz="2000" dirty="0">
                <a:solidFill>
                  <a:srgbClr val="333333"/>
                </a:solidFill>
                <a:latin typeface="Calibri Light"/>
                <a:ea typeface="Verdana"/>
                <a:cs typeface="Verdana"/>
                <a:sym typeface="Verdana"/>
              </a:rPr>
              <a:t> et </a:t>
            </a:r>
            <a:r>
              <a:rPr sz="2000" dirty="0" err="1">
                <a:solidFill>
                  <a:srgbClr val="333333"/>
                </a:solidFill>
                <a:latin typeface="Calibri Light"/>
                <a:ea typeface="Verdana"/>
                <a:cs typeface="Verdana"/>
                <a:sym typeface="Verdana"/>
              </a:rPr>
              <a:t>trompeuse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D’abord</a:t>
            </a:r>
            <a:r>
              <a:rPr sz="2000" dirty="0">
                <a:solidFill>
                  <a:srgbClr val="333333"/>
                </a:solidFill>
                <a:latin typeface="Calibri Light"/>
                <a:ea typeface="Verdana"/>
                <a:cs typeface="Verdana"/>
                <a:sym typeface="Verdana"/>
              </a:rPr>
              <a:t>, le fait </a:t>
            </a:r>
            <a:r>
              <a:rPr sz="2000" dirty="0" err="1">
                <a:solidFill>
                  <a:srgbClr val="333333"/>
                </a:solidFill>
                <a:latin typeface="Calibri Light"/>
                <a:ea typeface="Verdana"/>
                <a:cs typeface="Verdana"/>
                <a:sym typeface="Verdana"/>
              </a:rPr>
              <a:t>que</a:t>
            </a:r>
            <a:r>
              <a:rPr sz="2000" dirty="0">
                <a:solidFill>
                  <a:srgbClr val="333333"/>
                </a:solidFill>
                <a:latin typeface="Calibri Light"/>
                <a:ea typeface="Verdana"/>
                <a:cs typeface="Verdana"/>
                <a:sym typeface="Verdana"/>
              </a:rPr>
              <a:t> les </a:t>
            </a:r>
            <a:r>
              <a:rPr sz="2000" dirty="0" err="1">
                <a:solidFill>
                  <a:srgbClr val="333333"/>
                </a:solidFill>
                <a:latin typeface="Calibri Light"/>
                <a:ea typeface="Verdana"/>
                <a:cs typeface="Verdana"/>
                <a:sym typeface="Verdana"/>
              </a:rPr>
              <a:t>personnalités</a:t>
            </a:r>
            <a:r>
              <a:rPr sz="2000" dirty="0">
                <a:solidFill>
                  <a:srgbClr val="333333"/>
                </a:solidFill>
                <a:latin typeface="Calibri Light"/>
                <a:ea typeface="Verdana"/>
                <a:cs typeface="Verdana"/>
                <a:sym typeface="Verdana"/>
              </a:rPr>
              <a:t> multiples </a:t>
            </a:r>
            <a:r>
              <a:rPr sz="2000" dirty="0" err="1">
                <a:solidFill>
                  <a:srgbClr val="333333"/>
                </a:solidFill>
                <a:latin typeface="Calibri Light"/>
                <a:ea typeface="Verdana"/>
                <a:cs typeface="Verdana"/>
                <a:sym typeface="Verdana"/>
              </a:rPr>
              <a:t>ou</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dissociées</a:t>
            </a:r>
            <a:r>
              <a:rPr sz="2000" dirty="0">
                <a:solidFill>
                  <a:srgbClr val="333333"/>
                </a:solidFill>
                <a:latin typeface="Calibri Light"/>
                <a:ea typeface="Verdana"/>
                <a:cs typeface="Verdana"/>
                <a:sym typeface="Verdana"/>
              </a:rPr>
              <a:t> existent </a:t>
            </a:r>
            <a:r>
              <a:rPr sz="2000" dirty="0" err="1">
                <a:solidFill>
                  <a:srgbClr val="333333"/>
                </a:solidFill>
                <a:latin typeface="Calibri Light"/>
                <a:ea typeface="Verdana"/>
                <a:cs typeface="Verdana"/>
                <a:sym typeface="Verdana"/>
              </a:rPr>
              <a:t>est</a:t>
            </a:r>
            <a:r>
              <a:rPr sz="2000" dirty="0">
                <a:solidFill>
                  <a:srgbClr val="333333"/>
                </a:solidFill>
                <a:latin typeface="Calibri Light"/>
                <a:ea typeface="Verdana"/>
                <a:cs typeface="Verdana"/>
                <a:sym typeface="Verdana"/>
              </a:rPr>
              <a:t> un </a:t>
            </a:r>
            <a:r>
              <a:rPr sz="2000" dirty="0" err="1">
                <a:solidFill>
                  <a:srgbClr val="333333"/>
                </a:solidFill>
                <a:latin typeface="Calibri Light"/>
                <a:ea typeface="Verdana"/>
                <a:cs typeface="Verdana"/>
                <a:sym typeface="Verdana"/>
              </a:rPr>
              <a:t>sujet</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controverse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Ensuite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ce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symptôme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n’indique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ni</a:t>
            </a:r>
            <a:r>
              <a:rPr sz="2000" dirty="0">
                <a:solidFill>
                  <a:srgbClr val="333333"/>
                </a:solidFill>
                <a:latin typeface="Calibri Light"/>
                <a:ea typeface="Verdana"/>
                <a:cs typeface="Verdana"/>
                <a:sym typeface="Verdana"/>
              </a:rPr>
              <a:t> la </a:t>
            </a:r>
            <a:r>
              <a:rPr sz="2000" dirty="0" err="1">
                <a:solidFill>
                  <a:srgbClr val="333333"/>
                </a:solidFill>
                <a:latin typeface="Calibri Light"/>
                <a:ea typeface="Verdana"/>
                <a:cs typeface="Verdana"/>
                <a:sym typeface="Verdana"/>
              </a:rPr>
              <a:t>schizophrénie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ni</a:t>
            </a:r>
            <a:r>
              <a:rPr sz="2000" dirty="0">
                <a:solidFill>
                  <a:srgbClr val="333333"/>
                </a:solidFill>
                <a:latin typeface="Calibri Light"/>
                <a:ea typeface="Verdana"/>
                <a:cs typeface="Verdana"/>
                <a:sym typeface="Verdana"/>
              </a:rPr>
              <a:t> la </a:t>
            </a:r>
            <a:r>
              <a:rPr sz="2000" dirty="0" err="1">
                <a:solidFill>
                  <a:srgbClr val="333333"/>
                </a:solidFill>
                <a:latin typeface="Calibri Light"/>
                <a:ea typeface="Verdana"/>
                <a:cs typeface="Verdana"/>
                <a:sym typeface="Verdana"/>
              </a:rPr>
              <a:t>psychose</a:t>
            </a:r>
            <a:r>
              <a:rPr sz="2000" dirty="0">
                <a:solidFill>
                  <a:srgbClr val="333333"/>
                </a:solidFill>
                <a:latin typeface="Calibri Light"/>
                <a:ea typeface="Verdana"/>
                <a:cs typeface="Verdana"/>
                <a:sym typeface="Verdana"/>
              </a:rPr>
              <a:t>.</a:t>
            </a:r>
          </a:p>
          <a:p>
            <a:pPr marL="342900" lvl="0" indent="-342900">
              <a:buClr>
                <a:srgbClr val="000000"/>
              </a:buClr>
              <a:buFont typeface="WingDings"/>
              <a:buChar char=""/>
              <a:tabLst>
                <a:tab pos="76200" algn="l"/>
              </a:tabLst>
              <a:defRPr sz="1800"/>
            </a:pPr>
            <a:r>
              <a:rPr sz="2000" dirty="0">
                <a:solidFill>
                  <a:srgbClr val="004992"/>
                </a:solidFill>
                <a:latin typeface="Calibri Light"/>
                <a:ea typeface="Verdana"/>
                <a:cs typeface="Verdana"/>
                <a:sym typeface="Verdana"/>
              </a:rPr>
              <a:t>Pas </a:t>
            </a:r>
            <a:r>
              <a:rPr sz="2000" dirty="0" err="1">
                <a:solidFill>
                  <a:srgbClr val="004992"/>
                </a:solidFill>
                <a:latin typeface="Calibri Light"/>
                <a:ea typeface="Verdana"/>
                <a:cs typeface="Verdana"/>
                <a:sym typeface="Verdana"/>
              </a:rPr>
              <a:t>intelligents</a:t>
            </a:r>
            <a:r>
              <a:rPr sz="2000" dirty="0">
                <a:solidFill>
                  <a:srgbClr val="004992"/>
                </a:solidFill>
                <a:latin typeface="Calibri Light"/>
                <a:ea typeface="Verdana"/>
                <a:cs typeface="Verdana"/>
                <a:sym typeface="Verdana"/>
              </a:rPr>
              <a:t>: </a:t>
            </a:r>
            <a:r>
              <a:rPr sz="2000" dirty="0">
                <a:solidFill>
                  <a:srgbClr val="333333"/>
                </a:solidFill>
                <a:latin typeface="Calibri Light"/>
                <a:ea typeface="Verdana"/>
                <a:cs typeface="Verdana"/>
                <a:sym typeface="Verdana"/>
              </a:rPr>
              <a:t>Le </a:t>
            </a:r>
            <a:r>
              <a:rPr sz="2000" dirty="0" err="1">
                <a:solidFill>
                  <a:srgbClr val="333333"/>
                </a:solidFill>
                <a:latin typeface="Calibri Light"/>
                <a:ea typeface="Verdana"/>
                <a:cs typeface="Verdana"/>
                <a:sym typeface="Verdana"/>
              </a:rPr>
              <a:t>développement</a:t>
            </a:r>
            <a:r>
              <a:rPr sz="2000" dirty="0">
                <a:solidFill>
                  <a:srgbClr val="333333"/>
                </a:solidFill>
                <a:latin typeface="Calibri Light"/>
                <a:ea typeface="Verdana"/>
                <a:cs typeface="Verdana"/>
                <a:sym typeface="Verdana"/>
              </a:rPr>
              <a:t> d’un trouble mental </a:t>
            </a:r>
            <a:r>
              <a:rPr sz="2000" dirty="0" err="1">
                <a:solidFill>
                  <a:srgbClr val="333333"/>
                </a:solidFill>
                <a:latin typeface="Calibri Light"/>
                <a:ea typeface="Verdana"/>
                <a:cs typeface="Verdana"/>
                <a:sym typeface="Verdana"/>
              </a:rPr>
              <a:t>n’est</a:t>
            </a:r>
            <a:r>
              <a:rPr sz="2000" dirty="0">
                <a:solidFill>
                  <a:srgbClr val="333333"/>
                </a:solidFill>
                <a:latin typeface="Calibri Light"/>
                <a:ea typeface="Verdana"/>
                <a:cs typeface="Verdana"/>
                <a:sym typeface="Verdana"/>
              </a:rPr>
              <a:t> pas </a:t>
            </a:r>
            <a:r>
              <a:rPr sz="2000" dirty="0" err="1">
                <a:solidFill>
                  <a:srgbClr val="333333"/>
                </a:solidFill>
                <a:latin typeface="Calibri Light"/>
                <a:ea typeface="Verdana"/>
                <a:cs typeface="Verdana"/>
                <a:sym typeface="Verdana"/>
              </a:rPr>
              <a:t>lié</a:t>
            </a:r>
            <a:r>
              <a:rPr sz="2000" dirty="0">
                <a:solidFill>
                  <a:srgbClr val="333333"/>
                </a:solidFill>
                <a:latin typeface="Calibri Light"/>
                <a:ea typeface="Verdana"/>
                <a:cs typeface="Verdana"/>
                <a:sym typeface="Verdana"/>
              </a:rPr>
              <a:t> à </a:t>
            </a:r>
            <a:r>
              <a:rPr sz="2000" dirty="0" err="1">
                <a:solidFill>
                  <a:srgbClr val="333333"/>
                </a:solidFill>
                <a:latin typeface="Calibri Light"/>
                <a:ea typeface="Verdana"/>
                <a:cs typeface="Verdana"/>
                <a:sym typeface="Verdana"/>
              </a:rPr>
              <a:t>l’intelligence</a:t>
            </a:r>
            <a:r>
              <a:rPr sz="2000" dirty="0">
                <a:solidFill>
                  <a:srgbClr val="333333"/>
                </a:solidFill>
                <a:latin typeface="Calibri Light"/>
                <a:ea typeface="Verdana"/>
                <a:cs typeface="Verdana"/>
                <a:sym typeface="Verdana"/>
              </a:rPr>
              <a:t>. Beaucoup de </a:t>
            </a:r>
            <a:r>
              <a:rPr sz="2000" dirty="0" err="1">
                <a:solidFill>
                  <a:srgbClr val="333333"/>
                </a:solidFill>
                <a:latin typeface="Calibri Light"/>
                <a:ea typeface="Verdana"/>
                <a:cs typeface="Verdana"/>
                <a:sym typeface="Verdana"/>
              </a:rPr>
              <a:t>personnes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atteintes</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psychose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peuvent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avoir</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une</a:t>
            </a:r>
            <a:r>
              <a:rPr sz="2000" dirty="0">
                <a:solidFill>
                  <a:srgbClr val="333333"/>
                </a:solidFill>
                <a:latin typeface="Calibri Light"/>
                <a:ea typeface="Verdana"/>
                <a:cs typeface="Verdana"/>
                <a:sym typeface="Verdana"/>
              </a:rPr>
              <a:t> intelligence au-</a:t>
            </a:r>
            <a:r>
              <a:rPr sz="2000" dirty="0" err="1">
                <a:solidFill>
                  <a:srgbClr val="333333"/>
                </a:solidFill>
                <a:latin typeface="Calibri Light"/>
                <a:ea typeface="Verdana"/>
                <a:cs typeface="Verdana"/>
                <a:sym typeface="Verdana"/>
              </a:rPr>
              <a:t>dessus</a:t>
            </a:r>
            <a:r>
              <a:rPr sz="2000" dirty="0">
                <a:solidFill>
                  <a:srgbClr val="333333"/>
                </a:solidFill>
                <a:latin typeface="Calibri Light"/>
                <a:ea typeface="Verdana"/>
                <a:cs typeface="Verdana"/>
                <a:sym typeface="Verdana"/>
              </a:rPr>
              <a:t> de la </a:t>
            </a:r>
            <a:r>
              <a:rPr sz="2000" dirty="0" err="1">
                <a:solidFill>
                  <a:srgbClr val="333333"/>
                </a:solidFill>
                <a:latin typeface="Calibri Light"/>
                <a:ea typeface="Verdana"/>
                <a:cs typeface="Verdana"/>
                <a:sym typeface="Verdana"/>
              </a:rPr>
              <a:t>moyenne</a:t>
            </a:r>
            <a:r>
              <a:rPr sz="20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42</a:t>
            </a:fld>
            <a:endParaRPr lang="en-US"/>
          </a:p>
        </p:txBody>
      </p:sp>
    </p:spTree>
    <p:extLst>
      <p:ext uri="{BB962C8B-B14F-4D97-AF65-F5344CB8AC3E}">
        <p14:creationId xmlns:p14="http://schemas.microsoft.com/office/powerpoint/2010/main" val="11109582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Stigmatisation des personnes atteintes de psychose</a:t>
            </a:r>
            <a:endParaRPr sz="3600">
              <a:latin typeface="Calibri Light"/>
            </a:endParaRPr>
          </a:p>
        </p:txBody>
      </p:sp>
      <p:sp>
        <p:nvSpPr>
          <p:cNvPr id="240" name="Shape 240"/>
          <p:cNvSpPr>
            <a:spLocks noGrp="1"/>
          </p:cNvSpPr>
          <p:nvPr>
            <p:ph idx="1"/>
          </p:nvPr>
        </p:nvSpPr>
        <p:spPr>
          <a:prstGeom prst="rect">
            <a:avLst/>
          </a:prstGeom>
        </p:spPr>
        <p:txBody>
          <a:bodyPr lIns="0" tIns="0" rIns="0" bIns="0">
            <a:normAutofit/>
          </a:bodyPr>
          <a:lstStyle/>
          <a:p>
            <a:pPr lvl="0">
              <a:buSzTx/>
              <a:tabLst>
                <a:tab pos="76200" algn="l"/>
              </a:tabLst>
              <a:defRPr sz="1800"/>
            </a:pPr>
            <a:r>
              <a:rPr sz="2000" dirty="0" err="1">
                <a:solidFill>
                  <a:srgbClr val="004992"/>
                </a:solidFill>
                <a:latin typeface="Calibri Light"/>
                <a:ea typeface="Verdana"/>
                <a:cs typeface="Verdana"/>
                <a:sym typeface="Verdana"/>
              </a:rPr>
              <a:t>Justifié</a:t>
            </a:r>
            <a:r>
              <a:rPr sz="2000" dirty="0">
                <a:solidFill>
                  <a:srgbClr val="004992"/>
                </a:solidFill>
                <a:latin typeface="Calibri Light"/>
                <a:ea typeface="Verdana"/>
                <a:cs typeface="Verdana"/>
                <a:sym typeface="Verdana"/>
              </a:rPr>
              <a:t>? NON!</a:t>
            </a:r>
          </a:p>
          <a:p>
            <a:pPr marL="342900" lvl="0" indent="-342900">
              <a:buClr>
                <a:srgbClr val="000000"/>
              </a:buClr>
              <a:buFont typeface="WingDings"/>
              <a:buChar char=""/>
              <a:tabLst>
                <a:tab pos="76200" algn="l"/>
              </a:tabLst>
              <a:defRPr sz="1800"/>
            </a:pPr>
            <a:r>
              <a:rPr sz="2000" dirty="0" err="1">
                <a:solidFill>
                  <a:srgbClr val="004992"/>
                </a:solidFill>
                <a:latin typeface="Calibri Light"/>
                <a:ea typeface="Verdana"/>
                <a:cs typeface="Verdana"/>
                <a:sym typeface="Verdana"/>
              </a:rPr>
              <a:t>Personnalités</a:t>
            </a:r>
            <a:r>
              <a:rPr sz="2000" dirty="0">
                <a:solidFill>
                  <a:srgbClr val="004992"/>
                </a:solidFill>
                <a:latin typeface="Calibri Light"/>
                <a:ea typeface="Verdana"/>
                <a:cs typeface="Verdana"/>
                <a:sym typeface="Verdana"/>
              </a:rPr>
              <a:t> multiples: </a:t>
            </a:r>
            <a:r>
              <a:rPr sz="2000" dirty="0" err="1">
                <a:solidFill>
                  <a:srgbClr val="333333"/>
                </a:solidFill>
                <a:latin typeface="Calibri Light"/>
                <a:ea typeface="Verdana"/>
                <a:cs typeface="Verdana"/>
                <a:sym typeface="Verdana"/>
              </a:rPr>
              <a:t>Cette</a:t>
            </a:r>
            <a:r>
              <a:rPr sz="2000" dirty="0">
                <a:solidFill>
                  <a:srgbClr val="333333"/>
                </a:solidFill>
                <a:latin typeface="Calibri Light"/>
                <a:ea typeface="Verdana"/>
                <a:cs typeface="Verdana"/>
                <a:sym typeface="Verdana"/>
              </a:rPr>
              <a:t> image </a:t>
            </a:r>
            <a:r>
              <a:rPr sz="2000" dirty="0" err="1">
                <a:solidFill>
                  <a:srgbClr val="333333"/>
                </a:solidFill>
                <a:latin typeface="Calibri Light"/>
                <a:ea typeface="Verdana"/>
                <a:cs typeface="Verdana"/>
                <a:sym typeface="Verdana"/>
              </a:rPr>
              <a:t>est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fausse</a:t>
            </a:r>
            <a:r>
              <a:rPr sz="2000" dirty="0">
                <a:solidFill>
                  <a:srgbClr val="333333"/>
                </a:solidFill>
                <a:latin typeface="Calibri Light"/>
                <a:ea typeface="Verdana"/>
                <a:cs typeface="Verdana"/>
                <a:sym typeface="Verdana"/>
              </a:rPr>
              <a:t> et </a:t>
            </a:r>
            <a:r>
              <a:rPr sz="2000" dirty="0" err="1">
                <a:solidFill>
                  <a:srgbClr val="333333"/>
                </a:solidFill>
                <a:latin typeface="Calibri Light"/>
                <a:ea typeface="Verdana"/>
                <a:cs typeface="Verdana"/>
                <a:sym typeface="Verdana"/>
              </a:rPr>
              <a:t>trompeuse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D’abord</a:t>
            </a:r>
            <a:r>
              <a:rPr sz="2000" dirty="0">
                <a:solidFill>
                  <a:srgbClr val="333333"/>
                </a:solidFill>
                <a:latin typeface="Calibri Light"/>
                <a:ea typeface="Verdana"/>
                <a:cs typeface="Verdana"/>
                <a:sym typeface="Verdana"/>
              </a:rPr>
              <a:t>, le fait </a:t>
            </a:r>
            <a:r>
              <a:rPr sz="2000" dirty="0" err="1">
                <a:solidFill>
                  <a:srgbClr val="333333"/>
                </a:solidFill>
                <a:latin typeface="Calibri Light"/>
                <a:ea typeface="Verdana"/>
                <a:cs typeface="Verdana"/>
                <a:sym typeface="Verdana"/>
              </a:rPr>
              <a:t>que</a:t>
            </a:r>
            <a:r>
              <a:rPr sz="2000" dirty="0">
                <a:solidFill>
                  <a:srgbClr val="333333"/>
                </a:solidFill>
                <a:latin typeface="Calibri Light"/>
                <a:ea typeface="Verdana"/>
                <a:cs typeface="Verdana"/>
                <a:sym typeface="Verdana"/>
              </a:rPr>
              <a:t> les </a:t>
            </a:r>
            <a:r>
              <a:rPr sz="2000" dirty="0" err="1">
                <a:solidFill>
                  <a:srgbClr val="333333"/>
                </a:solidFill>
                <a:latin typeface="Calibri Light"/>
                <a:ea typeface="Verdana"/>
                <a:cs typeface="Verdana"/>
                <a:sym typeface="Verdana"/>
              </a:rPr>
              <a:t>personnalités</a:t>
            </a:r>
            <a:r>
              <a:rPr sz="2000" dirty="0">
                <a:solidFill>
                  <a:srgbClr val="333333"/>
                </a:solidFill>
                <a:latin typeface="Calibri Light"/>
                <a:ea typeface="Verdana"/>
                <a:cs typeface="Verdana"/>
                <a:sym typeface="Verdana"/>
              </a:rPr>
              <a:t> multiples </a:t>
            </a:r>
            <a:r>
              <a:rPr sz="2000" dirty="0" err="1">
                <a:solidFill>
                  <a:srgbClr val="333333"/>
                </a:solidFill>
                <a:latin typeface="Calibri Light"/>
                <a:ea typeface="Verdana"/>
                <a:cs typeface="Verdana"/>
                <a:sym typeface="Verdana"/>
              </a:rPr>
              <a:t>ou</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dissociées</a:t>
            </a:r>
            <a:r>
              <a:rPr sz="2000" dirty="0">
                <a:solidFill>
                  <a:srgbClr val="333333"/>
                </a:solidFill>
                <a:latin typeface="Calibri Light"/>
                <a:ea typeface="Verdana"/>
                <a:cs typeface="Verdana"/>
                <a:sym typeface="Verdana"/>
              </a:rPr>
              <a:t> existent </a:t>
            </a:r>
            <a:r>
              <a:rPr sz="2000" dirty="0" err="1">
                <a:solidFill>
                  <a:srgbClr val="333333"/>
                </a:solidFill>
                <a:latin typeface="Calibri Light"/>
                <a:ea typeface="Verdana"/>
                <a:cs typeface="Verdana"/>
                <a:sym typeface="Verdana"/>
              </a:rPr>
              <a:t>est</a:t>
            </a:r>
            <a:r>
              <a:rPr sz="2000" dirty="0">
                <a:solidFill>
                  <a:srgbClr val="333333"/>
                </a:solidFill>
                <a:latin typeface="Calibri Light"/>
                <a:ea typeface="Verdana"/>
                <a:cs typeface="Verdana"/>
                <a:sym typeface="Verdana"/>
              </a:rPr>
              <a:t> un </a:t>
            </a:r>
            <a:r>
              <a:rPr sz="2000" dirty="0" err="1">
                <a:solidFill>
                  <a:srgbClr val="333333"/>
                </a:solidFill>
                <a:latin typeface="Calibri Light"/>
                <a:ea typeface="Verdana"/>
                <a:cs typeface="Verdana"/>
                <a:sym typeface="Verdana"/>
              </a:rPr>
              <a:t>sujet</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controverse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Ensuite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ce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symptôme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n’indique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ni</a:t>
            </a:r>
            <a:r>
              <a:rPr sz="2000" dirty="0">
                <a:solidFill>
                  <a:srgbClr val="333333"/>
                </a:solidFill>
                <a:latin typeface="Calibri Light"/>
                <a:ea typeface="Verdana"/>
                <a:cs typeface="Verdana"/>
                <a:sym typeface="Verdana"/>
              </a:rPr>
              <a:t> la </a:t>
            </a:r>
            <a:r>
              <a:rPr sz="2000" dirty="0" err="1">
                <a:solidFill>
                  <a:srgbClr val="333333"/>
                </a:solidFill>
                <a:latin typeface="Calibri Light"/>
                <a:ea typeface="Verdana"/>
                <a:cs typeface="Verdana"/>
                <a:sym typeface="Verdana"/>
              </a:rPr>
              <a:t>schizophrénie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ni</a:t>
            </a:r>
            <a:r>
              <a:rPr sz="2000" dirty="0">
                <a:solidFill>
                  <a:srgbClr val="333333"/>
                </a:solidFill>
                <a:latin typeface="Calibri Light"/>
                <a:ea typeface="Verdana"/>
                <a:cs typeface="Verdana"/>
                <a:sym typeface="Verdana"/>
              </a:rPr>
              <a:t> la </a:t>
            </a:r>
            <a:r>
              <a:rPr sz="2000" dirty="0" err="1">
                <a:solidFill>
                  <a:srgbClr val="333333"/>
                </a:solidFill>
                <a:latin typeface="Calibri Light"/>
                <a:ea typeface="Verdana"/>
                <a:cs typeface="Verdana"/>
                <a:sym typeface="Verdana"/>
              </a:rPr>
              <a:t>psychose</a:t>
            </a:r>
            <a:r>
              <a:rPr sz="2000" dirty="0">
                <a:solidFill>
                  <a:srgbClr val="333333"/>
                </a:solidFill>
                <a:latin typeface="Calibri Light"/>
                <a:ea typeface="Verdana"/>
                <a:cs typeface="Verdana"/>
                <a:sym typeface="Verdana"/>
              </a:rPr>
              <a:t>.</a:t>
            </a:r>
          </a:p>
          <a:p>
            <a:pPr marL="342900" lvl="0" indent="-342900">
              <a:buClr>
                <a:srgbClr val="000000"/>
              </a:buClr>
              <a:buFont typeface="WingDings"/>
              <a:buChar char=""/>
              <a:tabLst>
                <a:tab pos="76200" algn="l"/>
              </a:tabLst>
              <a:defRPr sz="1800"/>
            </a:pPr>
            <a:r>
              <a:rPr sz="2000" dirty="0">
                <a:solidFill>
                  <a:srgbClr val="004992"/>
                </a:solidFill>
                <a:latin typeface="Calibri Light"/>
                <a:ea typeface="Verdana"/>
                <a:cs typeface="Verdana"/>
                <a:sym typeface="Verdana"/>
              </a:rPr>
              <a:t>Pas </a:t>
            </a:r>
            <a:r>
              <a:rPr sz="2000" dirty="0" err="1">
                <a:solidFill>
                  <a:srgbClr val="004992"/>
                </a:solidFill>
                <a:latin typeface="Calibri Light"/>
                <a:ea typeface="Verdana"/>
                <a:cs typeface="Verdana"/>
                <a:sym typeface="Verdana"/>
              </a:rPr>
              <a:t>intelligents</a:t>
            </a:r>
            <a:r>
              <a:rPr sz="2000" dirty="0">
                <a:solidFill>
                  <a:srgbClr val="004992"/>
                </a:solidFill>
                <a:latin typeface="Calibri Light"/>
                <a:ea typeface="Verdana"/>
                <a:cs typeface="Verdana"/>
                <a:sym typeface="Verdana"/>
              </a:rPr>
              <a:t>: </a:t>
            </a:r>
            <a:r>
              <a:rPr sz="2000" dirty="0">
                <a:solidFill>
                  <a:srgbClr val="333333"/>
                </a:solidFill>
                <a:latin typeface="Calibri Light"/>
                <a:ea typeface="Verdana"/>
                <a:cs typeface="Verdana"/>
                <a:sym typeface="Verdana"/>
              </a:rPr>
              <a:t>Le </a:t>
            </a:r>
            <a:r>
              <a:rPr sz="2000" dirty="0" err="1">
                <a:solidFill>
                  <a:srgbClr val="333333"/>
                </a:solidFill>
                <a:latin typeface="Calibri Light"/>
                <a:ea typeface="Verdana"/>
                <a:cs typeface="Verdana"/>
                <a:sym typeface="Verdana"/>
              </a:rPr>
              <a:t>développement</a:t>
            </a:r>
            <a:r>
              <a:rPr sz="2000" dirty="0">
                <a:solidFill>
                  <a:srgbClr val="333333"/>
                </a:solidFill>
                <a:latin typeface="Calibri Light"/>
                <a:ea typeface="Verdana"/>
                <a:cs typeface="Verdana"/>
                <a:sym typeface="Verdana"/>
              </a:rPr>
              <a:t> d’un trouble mental </a:t>
            </a:r>
            <a:r>
              <a:rPr sz="2000" dirty="0" err="1">
                <a:solidFill>
                  <a:srgbClr val="333333"/>
                </a:solidFill>
                <a:latin typeface="Calibri Light"/>
                <a:ea typeface="Verdana"/>
                <a:cs typeface="Verdana"/>
                <a:sym typeface="Verdana"/>
              </a:rPr>
              <a:t>n’est</a:t>
            </a:r>
            <a:r>
              <a:rPr sz="2000" dirty="0">
                <a:solidFill>
                  <a:srgbClr val="333333"/>
                </a:solidFill>
                <a:latin typeface="Calibri Light"/>
                <a:ea typeface="Verdana"/>
                <a:cs typeface="Verdana"/>
                <a:sym typeface="Verdana"/>
              </a:rPr>
              <a:t> pas </a:t>
            </a:r>
            <a:r>
              <a:rPr sz="2000" dirty="0" err="1">
                <a:solidFill>
                  <a:srgbClr val="333333"/>
                </a:solidFill>
                <a:latin typeface="Calibri Light"/>
                <a:ea typeface="Verdana"/>
                <a:cs typeface="Verdana"/>
                <a:sym typeface="Verdana"/>
              </a:rPr>
              <a:t>lié</a:t>
            </a:r>
            <a:r>
              <a:rPr sz="2000" dirty="0">
                <a:solidFill>
                  <a:srgbClr val="333333"/>
                </a:solidFill>
                <a:latin typeface="Calibri Light"/>
                <a:ea typeface="Verdana"/>
                <a:cs typeface="Verdana"/>
                <a:sym typeface="Verdana"/>
              </a:rPr>
              <a:t> à </a:t>
            </a:r>
            <a:r>
              <a:rPr sz="2000" dirty="0" err="1">
                <a:solidFill>
                  <a:srgbClr val="333333"/>
                </a:solidFill>
                <a:latin typeface="Calibri Light"/>
                <a:ea typeface="Verdana"/>
                <a:cs typeface="Verdana"/>
                <a:sym typeface="Verdana"/>
              </a:rPr>
              <a:t>l’intelligence</a:t>
            </a:r>
            <a:r>
              <a:rPr sz="2000" dirty="0">
                <a:solidFill>
                  <a:srgbClr val="333333"/>
                </a:solidFill>
                <a:latin typeface="Calibri Light"/>
                <a:ea typeface="Verdana"/>
                <a:cs typeface="Verdana"/>
                <a:sym typeface="Verdana"/>
              </a:rPr>
              <a:t>. Beaucoup de </a:t>
            </a:r>
            <a:r>
              <a:rPr sz="2000" dirty="0" err="1">
                <a:solidFill>
                  <a:srgbClr val="333333"/>
                </a:solidFill>
                <a:latin typeface="Calibri Light"/>
                <a:ea typeface="Verdana"/>
                <a:cs typeface="Verdana"/>
                <a:sym typeface="Verdana"/>
              </a:rPr>
              <a:t>personnes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atteintes</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psychose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peuvent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avoir</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une</a:t>
            </a:r>
            <a:r>
              <a:rPr sz="2000" dirty="0">
                <a:solidFill>
                  <a:srgbClr val="333333"/>
                </a:solidFill>
                <a:latin typeface="Calibri Light"/>
                <a:ea typeface="Verdana"/>
                <a:cs typeface="Verdana"/>
                <a:sym typeface="Verdana"/>
              </a:rPr>
              <a:t> intelligence au-</a:t>
            </a:r>
            <a:r>
              <a:rPr sz="2000" dirty="0" err="1">
                <a:solidFill>
                  <a:srgbClr val="333333"/>
                </a:solidFill>
                <a:latin typeface="Calibri Light"/>
                <a:ea typeface="Verdana"/>
                <a:cs typeface="Verdana"/>
                <a:sym typeface="Verdana"/>
              </a:rPr>
              <a:t>dessus</a:t>
            </a:r>
            <a:r>
              <a:rPr sz="2000" dirty="0">
                <a:solidFill>
                  <a:srgbClr val="333333"/>
                </a:solidFill>
                <a:latin typeface="Calibri Light"/>
                <a:ea typeface="Verdana"/>
                <a:cs typeface="Verdana"/>
                <a:sym typeface="Verdana"/>
              </a:rPr>
              <a:t> de la </a:t>
            </a:r>
            <a:r>
              <a:rPr sz="2000" dirty="0" err="1">
                <a:solidFill>
                  <a:srgbClr val="333333"/>
                </a:solidFill>
                <a:latin typeface="Calibri Light"/>
                <a:ea typeface="Verdana"/>
                <a:cs typeface="Verdana"/>
                <a:sym typeface="Verdana"/>
              </a:rPr>
              <a:t>moyenne</a:t>
            </a:r>
            <a:r>
              <a:rPr sz="2000" dirty="0">
                <a:solidFill>
                  <a:srgbClr val="333333"/>
                </a:solidFill>
                <a:latin typeface="Calibri Light"/>
                <a:ea typeface="Verdana"/>
                <a:cs typeface="Verdana"/>
                <a:sym typeface="Verdana"/>
              </a:rPr>
              <a:t>.</a:t>
            </a:r>
          </a:p>
          <a:p>
            <a:pPr marL="342900" lvl="0" indent="-342900">
              <a:buClr>
                <a:srgbClr val="000000"/>
              </a:buClr>
              <a:buFont typeface="WingDings"/>
              <a:buChar char=""/>
              <a:tabLst>
                <a:tab pos="76200" algn="l"/>
              </a:tabLst>
              <a:defRPr sz="1800"/>
            </a:pPr>
            <a:r>
              <a:rPr sz="2000" dirty="0" err="1">
                <a:solidFill>
                  <a:srgbClr val="004992"/>
                </a:solidFill>
                <a:latin typeface="Calibri Light"/>
                <a:ea typeface="Verdana"/>
                <a:cs typeface="Verdana"/>
                <a:sym typeface="Verdana"/>
              </a:rPr>
              <a:t>Maladie</a:t>
            </a:r>
            <a:r>
              <a:rPr sz="2000" dirty="0">
                <a:solidFill>
                  <a:srgbClr val="004992"/>
                </a:solidFill>
                <a:latin typeface="Calibri Light"/>
                <a:ea typeface="Verdana"/>
                <a:cs typeface="Verdana"/>
                <a:sym typeface="Verdana"/>
              </a:rPr>
              <a:t> incurable: </a:t>
            </a:r>
            <a:r>
              <a:rPr sz="2000" dirty="0">
                <a:solidFill>
                  <a:srgbClr val="333333"/>
                </a:solidFill>
                <a:latin typeface="Calibri Light"/>
                <a:ea typeface="Verdana"/>
                <a:cs typeface="Verdana"/>
                <a:sym typeface="Verdana"/>
              </a:rPr>
              <a:t>Avec le </a:t>
            </a:r>
            <a:r>
              <a:rPr sz="2000" dirty="0" err="1">
                <a:solidFill>
                  <a:srgbClr val="333333"/>
                </a:solidFill>
                <a:latin typeface="Calibri Light"/>
                <a:ea typeface="Verdana"/>
                <a:cs typeface="Verdana"/>
                <a:sym typeface="Verdana"/>
              </a:rPr>
              <a:t>traitement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adéquat</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nombreux</a:t>
            </a:r>
            <a:r>
              <a:rPr sz="2000" dirty="0">
                <a:solidFill>
                  <a:srgbClr val="333333"/>
                </a:solidFill>
                <a:latin typeface="Calibri Light"/>
                <a:ea typeface="Verdana"/>
                <a:cs typeface="Verdana"/>
                <a:sym typeface="Verdana"/>
              </a:rPr>
              <a:t> patients </a:t>
            </a:r>
            <a:r>
              <a:rPr sz="2000" dirty="0" err="1">
                <a:solidFill>
                  <a:srgbClr val="333333"/>
                </a:solidFill>
                <a:latin typeface="Calibri Light"/>
                <a:ea typeface="Verdana"/>
                <a:cs typeface="Verdana"/>
                <a:sym typeface="Verdana"/>
              </a:rPr>
              <a:t>peuvent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mener</a:t>
            </a:r>
            <a:r>
              <a:rPr sz="2000" dirty="0">
                <a:solidFill>
                  <a:srgbClr val="333333"/>
                </a:solidFill>
                <a:latin typeface="Calibri Light"/>
                <a:ea typeface="Verdana"/>
                <a:cs typeface="Verdana"/>
                <a:sym typeface="Verdana"/>
              </a:rPr>
              <a:t> des vies </a:t>
            </a:r>
            <a:r>
              <a:rPr sz="2000" dirty="0" err="1">
                <a:solidFill>
                  <a:srgbClr val="333333"/>
                </a:solidFill>
                <a:latin typeface="Calibri Light"/>
                <a:ea typeface="Verdana"/>
                <a:cs typeface="Verdana"/>
                <a:sym typeface="Verdana"/>
              </a:rPr>
              <a:t>fructueuses</a:t>
            </a:r>
            <a:r>
              <a:rPr sz="2000" dirty="0">
                <a:solidFill>
                  <a:srgbClr val="333333"/>
                </a:solidFill>
                <a:latin typeface="Calibri Light"/>
                <a:ea typeface="Verdana"/>
                <a:cs typeface="Verdana"/>
                <a:sym typeface="Verdana"/>
              </a:rPr>
              <a:t> et </a:t>
            </a:r>
            <a:r>
              <a:rPr sz="2000" dirty="0" err="1">
                <a:solidFill>
                  <a:srgbClr val="333333"/>
                </a:solidFill>
                <a:latin typeface="Calibri Light"/>
                <a:ea typeface="Verdana"/>
                <a:cs typeface="Verdana"/>
                <a:sym typeface="Verdana"/>
              </a:rPr>
              <a:t>satisfaisantes</a:t>
            </a:r>
            <a:r>
              <a:rPr sz="20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43</a:t>
            </a:fld>
            <a:endParaRPr lang="en-US"/>
          </a:p>
        </p:txBody>
      </p:sp>
    </p:spTree>
    <p:extLst>
      <p:ext uri="{BB962C8B-B14F-4D97-AF65-F5344CB8AC3E}">
        <p14:creationId xmlns:p14="http://schemas.microsoft.com/office/powerpoint/2010/main" val="4197802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24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Pourquoi faisons-nous cela?</a:t>
            </a:r>
            <a:endParaRPr sz="3600" dirty="0">
              <a:latin typeface="Calibri Light"/>
            </a:endParaRPr>
          </a:p>
        </p:txBody>
      </p:sp>
      <p:sp>
        <p:nvSpPr>
          <p:cNvPr id="4" name="Content Placeholder 3"/>
          <p:cNvSpPr>
            <a:spLocks noGrp="1"/>
          </p:cNvSpPr>
          <p:nvPr>
            <p:ph idx="1"/>
          </p:nvPr>
        </p:nvSpPr>
        <p:spPr/>
        <p:txBody>
          <a:bodyPr/>
          <a:lstStyle/>
          <a:p>
            <a:pPr lvl="0" defTabSz="914400">
              <a:defRPr sz="1800"/>
            </a:pPr>
            <a:r>
              <a:rPr lang="fr-FR" sz="2400" kern="0" dirty="0">
                <a:solidFill>
                  <a:sysClr val="windowText" lastClr="000000"/>
                </a:solidFill>
                <a:latin typeface="Calibri Light"/>
                <a:ea typeface="Verdana"/>
                <a:cs typeface="Verdana"/>
                <a:sym typeface="Verdana"/>
              </a:rPr>
              <a:t>Beaucoup de gens ayant reçu le diagnostic </a:t>
            </a:r>
            <a:r>
              <a:rPr lang="fr-FR" sz="2400" kern="0">
                <a:solidFill>
                  <a:sysClr val="windowText" lastClr="000000"/>
                </a:solidFill>
                <a:latin typeface="Calibri Light"/>
                <a:ea typeface="Verdana"/>
                <a:cs typeface="Verdana"/>
                <a:sym typeface="Verdana"/>
              </a:rPr>
              <a:t>de «schizophrénie» </a:t>
            </a:r>
            <a:r>
              <a:rPr lang="fr-FR" sz="2400" kern="0" dirty="0">
                <a:solidFill>
                  <a:sysClr val="windowText" lastClr="000000"/>
                </a:solidFill>
                <a:latin typeface="Calibri Light"/>
                <a:ea typeface="Verdana"/>
                <a:cs typeface="Verdana"/>
                <a:sym typeface="Verdana"/>
              </a:rPr>
              <a:t>ou </a:t>
            </a:r>
            <a:r>
              <a:rPr lang="fr-FR" sz="2400" kern="0">
                <a:solidFill>
                  <a:sysClr val="windowText" lastClr="000000"/>
                </a:solidFill>
                <a:latin typeface="Calibri Light"/>
                <a:ea typeface="Verdana"/>
                <a:cs typeface="Verdana"/>
                <a:sym typeface="Verdana"/>
              </a:rPr>
              <a:t>de «psychose» </a:t>
            </a:r>
            <a:r>
              <a:rPr lang="fr-FR" sz="2400" kern="0" dirty="0">
                <a:solidFill>
                  <a:sysClr val="windowText" lastClr="000000"/>
                </a:solidFill>
                <a:latin typeface="Calibri Light"/>
                <a:ea typeface="Verdana"/>
                <a:cs typeface="Verdana"/>
                <a:sym typeface="Verdana"/>
              </a:rPr>
              <a:t>(</a:t>
            </a:r>
            <a:r>
              <a:rPr lang="fr-FR" sz="2400" kern="0" dirty="0">
                <a:solidFill>
                  <a:srgbClr val="333333"/>
                </a:solidFill>
                <a:latin typeface="Calibri Light"/>
                <a:ea typeface="Verdana"/>
                <a:cs typeface="Verdana"/>
                <a:sym typeface="Verdana"/>
              </a:rPr>
              <a:t>mais pas tous!) </a:t>
            </a:r>
            <a:r>
              <a:rPr lang="fr-FR" sz="2400" kern="0" dirty="0">
                <a:solidFill>
                  <a:sysClr val="windowText" lastClr="000000"/>
                </a:solidFill>
                <a:latin typeface="Calibri Light"/>
                <a:ea typeface="Verdana"/>
                <a:cs typeface="Verdana"/>
                <a:sym typeface="Verdana"/>
              </a:rPr>
              <a:t>peuvent souffrir de discriminations si leur diagnostic suscite des croyances erronées.</a:t>
            </a:r>
          </a:p>
          <a:p>
            <a:pPr lvl="0" defTabSz="914400">
              <a:defRPr sz="1800"/>
            </a:pPr>
            <a:r>
              <a:rPr lang="fr-FR" sz="2400" kern="0" dirty="0">
                <a:solidFill>
                  <a:sysClr val="windowText" lastClr="000000"/>
                </a:solidFill>
                <a:latin typeface="Calibri Light"/>
                <a:ea typeface="Verdana"/>
                <a:cs typeface="Verdana"/>
                <a:sym typeface="Verdana"/>
              </a:rPr>
              <a:t>Afin de réduire la stigmatisation, les stéréotypes courants à propos des personnes atteintes de schizophrénie ou de psychose doivent être identifiés et corrigés ou abordés.</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44</a:t>
            </a:fld>
            <a:endParaRPr lang="en-US"/>
          </a:p>
        </p:txBody>
      </p:sp>
    </p:spTree>
    <p:extLst>
      <p:ext uri="{BB962C8B-B14F-4D97-AF65-F5344CB8AC3E}">
        <p14:creationId xmlns:p14="http://schemas.microsoft.com/office/powerpoint/2010/main" val="12083648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24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Pourquoi faisons-nous cela?</a:t>
            </a:r>
            <a:endParaRPr sz="3600" dirty="0">
              <a:latin typeface="Calibri Light"/>
            </a:endParaRPr>
          </a:p>
        </p:txBody>
      </p:sp>
      <p:sp>
        <p:nvSpPr>
          <p:cNvPr id="4" name="Content Placeholder 3"/>
          <p:cNvSpPr>
            <a:spLocks noGrp="1"/>
          </p:cNvSpPr>
          <p:nvPr>
            <p:ph idx="1"/>
          </p:nvPr>
        </p:nvSpPr>
        <p:spPr/>
        <p:txBody>
          <a:bodyPr/>
          <a:lstStyle/>
          <a:p>
            <a:pPr lvl="0" defTabSz="914400">
              <a:defRPr sz="1800"/>
            </a:pPr>
            <a:r>
              <a:rPr lang="fr-FR" sz="2400" kern="0" dirty="0">
                <a:solidFill>
                  <a:sysClr val="windowText" lastClr="000000"/>
                </a:solidFill>
                <a:latin typeface="Calibri Light"/>
                <a:ea typeface="Verdana"/>
                <a:cs typeface="Verdana"/>
                <a:sym typeface="Verdana"/>
              </a:rPr>
              <a:t>Beaucoup de gens ayant reçu le diagnostic </a:t>
            </a:r>
            <a:r>
              <a:rPr lang="fr-FR" sz="2400" kern="0">
                <a:solidFill>
                  <a:sysClr val="windowText" lastClr="000000"/>
                </a:solidFill>
                <a:latin typeface="Calibri Light"/>
                <a:ea typeface="Verdana"/>
                <a:cs typeface="Verdana"/>
                <a:sym typeface="Verdana"/>
              </a:rPr>
              <a:t>de «schizophrénie» </a:t>
            </a:r>
            <a:r>
              <a:rPr lang="fr-FR" sz="2400" kern="0" dirty="0">
                <a:solidFill>
                  <a:sysClr val="windowText" lastClr="000000"/>
                </a:solidFill>
                <a:latin typeface="Calibri Light"/>
                <a:ea typeface="Verdana"/>
                <a:cs typeface="Verdana"/>
                <a:sym typeface="Verdana"/>
              </a:rPr>
              <a:t>ou </a:t>
            </a:r>
            <a:r>
              <a:rPr lang="fr-FR" sz="2400" kern="0">
                <a:solidFill>
                  <a:sysClr val="windowText" lastClr="000000"/>
                </a:solidFill>
                <a:latin typeface="Calibri Light"/>
                <a:ea typeface="Verdana"/>
                <a:cs typeface="Verdana"/>
                <a:sym typeface="Verdana"/>
              </a:rPr>
              <a:t>de «psychose» </a:t>
            </a:r>
            <a:r>
              <a:rPr lang="fr-FR" sz="2400" kern="0" dirty="0">
                <a:solidFill>
                  <a:sysClr val="windowText" lastClr="000000"/>
                </a:solidFill>
                <a:latin typeface="Calibri Light"/>
                <a:ea typeface="Verdana"/>
                <a:cs typeface="Verdana"/>
                <a:sym typeface="Verdana"/>
              </a:rPr>
              <a:t>(</a:t>
            </a:r>
            <a:r>
              <a:rPr lang="fr-FR" sz="2400" kern="0" dirty="0">
                <a:solidFill>
                  <a:srgbClr val="333333"/>
                </a:solidFill>
                <a:latin typeface="Calibri Light"/>
                <a:ea typeface="Verdana"/>
                <a:cs typeface="Verdana"/>
                <a:sym typeface="Verdana"/>
              </a:rPr>
              <a:t>mais pas tous!) </a:t>
            </a:r>
            <a:r>
              <a:rPr lang="fr-FR" sz="2400" kern="0" dirty="0">
                <a:solidFill>
                  <a:sysClr val="windowText" lastClr="000000"/>
                </a:solidFill>
                <a:latin typeface="Calibri Light"/>
                <a:ea typeface="Verdana"/>
                <a:cs typeface="Verdana"/>
                <a:sym typeface="Verdana"/>
              </a:rPr>
              <a:t>peuvent souffrir de discriminations si leur diagnostic suscite des croyances erronées.</a:t>
            </a:r>
          </a:p>
          <a:p>
            <a:pPr lvl="0" defTabSz="914400">
              <a:defRPr sz="1800"/>
            </a:pPr>
            <a:r>
              <a:rPr lang="fr-FR" sz="2400" kern="0" dirty="0">
                <a:solidFill>
                  <a:sysClr val="windowText" lastClr="000000"/>
                </a:solidFill>
                <a:latin typeface="Calibri Light"/>
                <a:ea typeface="Verdana"/>
                <a:cs typeface="Verdana"/>
                <a:sym typeface="Verdana"/>
              </a:rPr>
              <a:t>Afin de réduire la stigmatisation, les stéréotypes courants à propos des personnes atteintes de schizophrénie ou de psychose doivent être identifiés et corrigés ou abordés.</a:t>
            </a:r>
          </a:p>
          <a:p>
            <a:pPr lvl="0" defTabSz="914400">
              <a:defRPr sz="1800"/>
            </a:pPr>
            <a:r>
              <a:rPr lang="fr-FR" sz="2400" u="sng" kern="0" dirty="0">
                <a:solidFill>
                  <a:srgbClr val="004992"/>
                </a:solidFill>
                <a:latin typeface="Calibri Light"/>
                <a:ea typeface="Verdana"/>
                <a:cs typeface="Verdana"/>
                <a:sym typeface="Verdana"/>
              </a:rPr>
              <a:t>Important</a:t>
            </a:r>
            <a:r>
              <a:rPr lang="fr-FR" sz="2400" i="1" kern="0" dirty="0">
                <a:solidFill>
                  <a:srgbClr val="004992"/>
                </a:solidFill>
                <a:latin typeface="Calibri Light"/>
                <a:ea typeface="Verdana"/>
                <a:cs typeface="Verdana"/>
                <a:sym typeface="Verdana"/>
              </a:rPr>
              <a:t>: </a:t>
            </a:r>
            <a:r>
              <a:rPr lang="fr-FR" sz="2400" kern="0" dirty="0">
                <a:solidFill>
                  <a:sysClr val="windowText" lastClr="000000"/>
                </a:solidFill>
                <a:latin typeface="Calibri Light"/>
                <a:ea typeface="Verdana"/>
                <a:cs typeface="Verdana"/>
                <a:sym typeface="Verdana"/>
              </a:rPr>
              <a:t>Si vous regardez de près, chaque personne a des qualités qui la rendent unique. Beaucoup de préjugés ou de stéréotypes sont basés sur un seul aspect de l’identité de la personne. Ces préjugés ou stéréotypes peuvent nous mener à maltraiter des gens qui ne méritent pas d’être jugés négativement. </a:t>
            </a:r>
            <a:r>
              <a:rPr lang="fr-FR" sz="2400" u="sng" kern="0" dirty="0">
                <a:solidFill>
                  <a:sysClr val="windowText" lastClr="000000"/>
                </a:solidFill>
                <a:latin typeface="Calibri Light"/>
                <a:ea typeface="Verdana"/>
                <a:cs typeface="Verdana"/>
                <a:sym typeface="Verdana"/>
              </a:rPr>
              <a:t>La maladie psychique n’est qu’un aspect de l’identité d’une personne.</a:t>
            </a:r>
            <a:endParaRPr lang="en-US"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45</a:t>
            </a:fld>
            <a:endParaRPr lang="en-US"/>
          </a:p>
        </p:txBody>
      </p:sp>
    </p:spTree>
    <p:extLst>
      <p:ext uri="{BB962C8B-B14F-4D97-AF65-F5344CB8AC3E}">
        <p14:creationId xmlns:p14="http://schemas.microsoft.com/office/powerpoint/2010/main" val="1064507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Shape 249"/>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Que devrions-nous faire?</a:t>
            </a:r>
            <a:endParaRPr sz="3600">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46</a:t>
            </a:fld>
            <a:endParaRPr lang="en-US"/>
          </a:p>
        </p:txBody>
      </p:sp>
      <p:sp>
        <p:nvSpPr>
          <p:cNvPr id="9" name="Inhaltsplatzhalter 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fr-FR" sz="2400">
                <a:solidFill>
                  <a:srgbClr val="333333"/>
                </a:solidFill>
                <a:latin typeface="Calibri Light"/>
                <a:ea typeface="ＭＳ Ｐゴシック"/>
                <a:cs typeface="Verdana"/>
              </a:rPr>
              <a:t>Renseignez-vous et communiquez précisément à propos de votre expérience de la maladie!</a:t>
            </a:r>
            <a:endParaRPr lang="de-DE" sz="2400" dirty="0">
              <a:solidFill>
                <a:srgbClr val="333333"/>
              </a:solidFill>
              <a:latin typeface="Calibri Light"/>
              <a:ea typeface="ＭＳ Ｐゴシック"/>
              <a:cs typeface="Verdana"/>
            </a:endParaRPr>
          </a:p>
        </p:txBody>
      </p:sp>
      <p:graphicFrame>
        <p:nvGraphicFramePr>
          <p:cNvPr id="10" name="Diagramm 3"/>
          <p:cNvGraphicFramePr>
            <a:graphicFrameLocks noChangeAspect="1"/>
          </p:cNvGraphicFramePr>
          <p:nvPr>
            <p:extLst>
              <p:ext uri="{D42A27DB-BD31-4B8C-83A1-F6EECF244321}">
                <p14:modId xmlns:p14="http://schemas.microsoft.com/office/powerpoint/2010/main" val="1333459355"/>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Shape 260"/>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Devrais-je parler de ma maladie…</a:t>
            </a:r>
            <a:br>
              <a:rPr lang="fr-FR" sz="3600">
                <a:latin typeface="Calibri Light"/>
              </a:rPr>
            </a:br>
            <a:r>
              <a:rPr lang="fr-FR" sz="3600">
                <a:latin typeface="Calibri Light"/>
              </a:rPr>
              <a:t>et comment ?</a:t>
            </a:r>
            <a:endParaRPr sz="3600">
              <a:latin typeface="Calibri Light"/>
            </a:endParaRPr>
          </a:p>
        </p:txBody>
      </p:sp>
      <p:sp>
        <p:nvSpPr>
          <p:cNvPr id="261" name="Shape 261"/>
          <p:cNvSpPr>
            <a:spLocks noGrp="1"/>
          </p:cNvSpPr>
          <p:nvPr>
            <p:ph idx="1"/>
          </p:nvPr>
        </p:nvSpPr>
        <p:spPr>
          <a:xfrm>
            <a:off x="408955" y="2204864"/>
            <a:ext cx="7040880" cy="4248000"/>
          </a:xfrm>
          <a:prstGeom prst="rect">
            <a:avLst/>
          </a:prstGeom>
        </p:spPr>
        <p:txBody>
          <a:bodyPr lIns="0" tIns="0" rIns="0" bIns="0">
            <a:normAutofit/>
          </a:bodyPr>
          <a:lstStyle/>
          <a:p>
            <a:pPr lvl="0">
              <a:buClr>
                <a:srgbClr val="333333"/>
              </a:buClr>
              <a:buSzTx/>
              <a:tabLst>
                <a:tab pos="0" algn="l"/>
              </a:tabLst>
              <a:defRPr sz="1800"/>
            </a:pPr>
            <a:r>
              <a:rPr sz="2400" dirty="0" err="1">
                <a:solidFill>
                  <a:srgbClr val="333333"/>
                </a:solidFill>
                <a:latin typeface="Calibri Light"/>
                <a:ea typeface="Verdana"/>
                <a:cs typeface="Verdana"/>
                <a:sym typeface="Verdana"/>
              </a:rPr>
              <a:t>Avez-vous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besoin</a:t>
            </a:r>
            <a:r>
              <a:rPr sz="2400" dirty="0">
                <a:solidFill>
                  <a:srgbClr val="333333"/>
                </a:solidFill>
                <a:latin typeface="Calibri Light"/>
                <a:ea typeface="Verdana"/>
                <a:cs typeface="Verdana"/>
                <a:sym typeface="Verdana"/>
              </a:rPr>
              <a:t> de dire à </a:t>
            </a:r>
            <a:r>
              <a:rPr sz="2400" dirty="0" err="1">
                <a:solidFill>
                  <a:srgbClr val="333333"/>
                </a:solidFill>
                <a:latin typeface="Calibri Light"/>
                <a:ea typeface="Verdana"/>
                <a:cs typeface="Verdana"/>
                <a:sym typeface="Verdana"/>
              </a:rPr>
              <a:t>d’autres</a:t>
            </a:r>
            <a:r>
              <a:rPr sz="2400" dirty="0">
                <a:solidFill>
                  <a:srgbClr val="333333"/>
                </a:solidFill>
                <a:latin typeface="Calibri Light"/>
                <a:ea typeface="Verdana"/>
                <a:cs typeface="Verdana"/>
                <a:sym typeface="Verdana"/>
              </a:rPr>
              <a:t> que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reçu</a:t>
            </a:r>
            <a:r>
              <a:rPr sz="2400" dirty="0">
                <a:solidFill>
                  <a:srgbClr val="333333"/>
                </a:solidFill>
                <a:latin typeface="Calibri Light"/>
                <a:ea typeface="Verdana"/>
                <a:cs typeface="Verdana"/>
                <a:sym typeface="Verdana"/>
              </a:rPr>
              <a:t> un diagnostic de </a:t>
            </a:r>
            <a:r>
              <a:rPr sz="2400" dirty="0" err="1">
                <a:solidFill>
                  <a:srgbClr val="333333"/>
                </a:solidFill>
                <a:latin typeface="Calibri Light"/>
                <a:ea typeface="Verdana"/>
                <a:cs typeface="Verdana"/>
                <a:sym typeface="Verdana"/>
              </a:rPr>
              <a:t>psychose</a:t>
            </a:r>
            <a:r>
              <a:rPr sz="2400" dirty="0">
                <a:solidFill>
                  <a:srgbClr val="333333"/>
                </a:solidFill>
                <a:latin typeface="Calibri Light"/>
                <a:ea typeface="Verdana"/>
                <a:cs typeface="Verdana"/>
                <a:sym typeface="Verdana"/>
              </a:rPr>
              <a:t>?</a:t>
            </a:r>
            <a:endParaRPr lang="de-DE" sz="2400" dirty="0">
              <a:solidFill>
                <a:srgbClr val="333333"/>
              </a:solidFill>
              <a:latin typeface="Calibri Light"/>
              <a:ea typeface="Verdana"/>
              <a:cs typeface="Verdana"/>
              <a:sym typeface="Verdana"/>
            </a:endParaRPr>
          </a:p>
          <a:p>
            <a:pPr marL="342900" indent="-342900">
              <a:buClr>
                <a:srgbClr val="333333"/>
              </a:buClr>
              <a:buSzTx/>
              <a:buFont typeface="WingDings"/>
              <a:buChar char=""/>
              <a:tabLst>
                <a:tab pos="0" algn="l"/>
              </a:tabLst>
              <a:defRPr sz="1800"/>
            </a:pPr>
            <a:r>
              <a:rPr sz="2400" dirty="0">
                <a:solidFill>
                  <a:srgbClr val="333333"/>
                </a:solidFill>
                <a:latin typeface="Calibri Light"/>
                <a:ea typeface="Verdana"/>
                <a:cs typeface="Verdana"/>
                <a:sym typeface="Verdana"/>
              </a:rPr>
              <a:t>Un diagnostic de </a:t>
            </a:r>
            <a:r>
              <a:rPr sz="2400" dirty="0" err="1">
                <a:solidFill>
                  <a:srgbClr val="333333"/>
                </a:solidFill>
                <a:latin typeface="Calibri Light"/>
                <a:ea typeface="Verdana"/>
                <a:cs typeface="Verdana"/>
                <a:sym typeface="Verdana"/>
              </a:rPr>
              <a:t>psychose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schizophrénie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comme</a:t>
            </a:r>
            <a:r>
              <a:rPr sz="2400" dirty="0">
                <a:solidFill>
                  <a:srgbClr val="333333"/>
                </a:solidFill>
                <a:latin typeface="Calibri Light"/>
                <a:ea typeface="Verdana"/>
                <a:cs typeface="Verdana"/>
                <a:sym typeface="Verdana"/>
              </a:rPr>
              <a:t> tout </a:t>
            </a:r>
            <a:r>
              <a:rPr sz="2400" dirty="0" err="1">
                <a:solidFill>
                  <a:srgbClr val="333333"/>
                </a:solidFill>
                <a:latin typeface="Calibri Light"/>
                <a:ea typeface="Verdana"/>
                <a:cs typeface="Verdana"/>
                <a:sym typeface="Verdana"/>
              </a:rPr>
              <a:t>autre</a:t>
            </a:r>
            <a:r>
              <a:rPr sz="2400" dirty="0">
                <a:solidFill>
                  <a:srgbClr val="333333"/>
                </a:solidFill>
                <a:latin typeface="Calibri Light"/>
                <a:ea typeface="Verdana"/>
                <a:cs typeface="Verdana"/>
                <a:sym typeface="Verdana"/>
              </a:rPr>
              <a:t> trouble </a:t>
            </a:r>
            <a:r>
              <a:rPr sz="2400" dirty="0" err="1">
                <a:solidFill>
                  <a:srgbClr val="333333"/>
                </a:solidFill>
                <a:latin typeface="Calibri Light"/>
                <a:ea typeface="Verdana"/>
                <a:cs typeface="Verdana"/>
                <a:sym typeface="Verdana"/>
              </a:rPr>
              <a:t>psychique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n’est</a:t>
            </a:r>
            <a:r>
              <a:rPr sz="2400" dirty="0">
                <a:solidFill>
                  <a:srgbClr val="333333"/>
                </a:solidFill>
                <a:latin typeface="Calibri Light"/>
                <a:ea typeface="Verdana"/>
                <a:cs typeface="Verdana"/>
                <a:sym typeface="Verdana"/>
              </a:rPr>
              <a:t> pas à </a:t>
            </a:r>
            <a:r>
              <a:rPr sz="2400" dirty="0" err="1">
                <a:solidFill>
                  <a:srgbClr val="333333"/>
                </a:solidFill>
                <a:latin typeface="Calibri Light"/>
                <a:ea typeface="Verdana"/>
                <a:cs typeface="Verdana"/>
                <a:sym typeface="Verdana"/>
              </a:rPr>
              <a:t>déclaration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obligatoire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Autrement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dit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n’êtes</a:t>
            </a:r>
            <a:r>
              <a:rPr sz="2400" dirty="0">
                <a:solidFill>
                  <a:srgbClr val="333333"/>
                </a:solidFill>
                <a:latin typeface="Calibri Light"/>
                <a:ea typeface="Verdana"/>
                <a:cs typeface="Verdana"/>
                <a:sym typeface="Verdana"/>
              </a:rPr>
              <a:t> pas </a:t>
            </a:r>
            <a:r>
              <a:rPr sz="2400" dirty="0" err="1">
                <a:solidFill>
                  <a:srgbClr val="333333"/>
                </a:solidFill>
                <a:latin typeface="Calibri Light"/>
                <a:ea typeface="Verdana"/>
                <a:cs typeface="Verdana"/>
                <a:sym typeface="Verdana"/>
              </a:rPr>
              <a:t>forcé</a:t>
            </a:r>
            <a:r>
              <a:rPr sz="2400" dirty="0">
                <a:solidFill>
                  <a:srgbClr val="333333"/>
                </a:solidFill>
                <a:latin typeface="Calibri Light"/>
                <a:ea typeface="Verdana"/>
                <a:cs typeface="Verdana"/>
                <a:sym typeface="Verdana"/>
              </a:rPr>
              <a:t> de le </a:t>
            </a:r>
            <a:r>
              <a:rPr sz="2400" dirty="0" err="1">
                <a:solidFill>
                  <a:srgbClr val="333333"/>
                </a:solidFill>
                <a:latin typeface="Calibri Light"/>
                <a:ea typeface="Verdana"/>
                <a:cs typeface="Verdana"/>
                <a:sym typeface="Verdana"/>
              </a:rPr>
              <a:t>révéler</a:t>
            </a:r>
            <a:r>
              <a:rPr sz="2400" dirty="0">
                <a:solidFill>
                  <a:srgbClr val="333333"/>
                </a:solidFill>
                <a:latin typeface="Calibri Light"/>
                <a:ea typeface="Verdana"/>
                <a:cs typeface="Verdana"/>
                <a:sym typeface="Verdana"/>
              </a:rPr>
              <a:t>.</a:t>
            </a:r>
            <a:endParaRPr lang="de-DE" sz="2400" dirty="0">
              <a:solidFill>
                <a:srgbClr val="333333"/>
              </a:solidFill>
              <a:latin typeface="Calibri Light"/>
              <a:ea typeface="Verdana"/>
              <a:cs typeface="Verdana"/>
              <a:sym typeface="Verdana"/>
            </a:endParaRPr>
          </a:p>
          <a:p>
            <a:pPr lvl="0">
              <a:buClr>
                <a:srgbClr val="333333"/>
              </a:buClr>
              <a:buSzTx/>
              <a:tabLst>
                <a:tab pos="76200" algn="l"/>
              </a:tabLst>
              <a:defRPr sz="1800"/>
            </a:pPr>
            <a:r>
              <a:rPr sz="2400" b="1" dirty="0" err="1">
                <a:solidFill>
                  <a:srgbClr val="333333"/>
                </a:solidFill>
                <a:latin typeface="Calibri Light"/>
                <a:ea typeface="Verdana"/>
                <a:cs typeface="Verdana"/>
                <a:sym typeface="Verdana"/>
              </a:rPr>
              <a:t>C’est</a:t>
            </a:r>
            <a:r>
              <a:rPr sz="2400" b="1" dirty="0">
                <a:solidFill>
                  <a:srgbClr val="333333"/>
                </a:solidFill>
                <a:latin typeface="Calibri Light"/>
                <a:ea typeface="Verdana"/>
                <a:cs typeface="Verdana"/>
                <a:sym typeface="Verdana"/>
              </a:rPr>
              <a:t> à </a:t>
            </a:r>
            <a:r>
              <a:rPr sz="2400" b="1" dirty="0" err="1">
                <a:solidFill>
                  <a:srgbClr val="333333"/>
                </a:solidFill>
                <a:latin typeface="Calibri Light"/>
                <a:ea typeface="Verdana"/>
                <a:cs typeface="Verdana"/>
                <a:sym typeface="Verdana"/>
              </a:rPr>
              <a:t>vous</a:t>
            </a:r>
            <a:r>
              <a:rPr sz="2400" b="1" dirty="0">
                <a:solidFill>
                  <a:srgbClr val="333333"/>
                </a:solidFill>
                <a:latin typeface="Calibri Light"/>
                <a:ea typeface="Verdana"/>
                <a:cs typeface="Verdana"/>
                <a:sym typeface="Verdana"/>
              </a:rPr>
              <a:t> de </a:t>
            </a:r>
            <a:r>
              <a:rPr sz="2400" b="1" dirty="0" err="1">
                <a:solidFill>
                  <a:srgbClr val="333333"/>
                </a:solidFill>
                <a:latin typeface="Calibri Light"/>
                <a:ea typeface="Verdana"/>
                <a:cs typeface="Verdana"/>
                <a:sym typeface="Verdana"/>
              </a:rPr>
              <a:t>décider</a:t>
            </a:r>
            <a:r>
              <a:rPr sz="2400" b="1" dirty="0">
                <a:solidFill>
                  <a:srgbClr val="333333"/>
                </a:solidFill>
                <a:latin typeface="Calibri Light"/>
                <a:ea typeface="Verdana"/>
                <a:cs typeface="Verdana"/>
                <a:sym typeface="Verdana"/>
              </a:rPr>
              <a:t> </a:t>
            </a:r>
            <a:r>
              <a:rPr sz="2400" b="1" dirty="0" err="1">
                <a:solidFill>
                  <a:srgbClr val="333333"/>
                </a:solidFill>
                <a:latin typeface="Calibri Light"/>
                <a:ea typeface="Verdana"/>
                <a:cs typeface="Verdana"/>
                <a:sym typeface="Verdana"/>
              </a:rPr>
              <a:t>si</a:t>
            </a:r>
            <a:r>
              <a:rPr sz="2400" b="1" dirty="0">
                <a:solidFill>
                  <a:srgbClr val="333333"/>
                </a:solidFill>
                <a:latin typeface="Calibri Light"/>
                <a:ea typeface="Verdana"/>
                <a:cs typeface="Verdana"/>
                <a:sym typeface="Verdana"/>
              </a:rPr>
              <a:t> </a:t>
            </a:r>
            <a:r>
              <a:rPr sz="2400" b="1" dirty="0" err="1">
                <a:solidFill>
                  <a:srgbClr val="333333"/>
                </a:solidFill>
                <a:latin typeface="Calibri Light"/>
                <a:ea typeface="Verdana"/>
                <a:cs typeface="Verdana"/>
                <a:sym typeface="Verdana"/>
              </a:rPr>
              <a:t>vous</a:t>
            </a:r>
            <a:r>
              <a:rPr sz="2400" b="1" dirty="0">
                <a:solidFill>
                  <a:srgbClr val="333333"/>
                </a:solidFill>
                <a:latin typeface="Calibri Light"/>
                <a:ea typeface="Verdana"/>
                <a:cs typeface="Verdana"/>
                <a:sym typeface="Verdana"/>
              </a:rPr>
              <a:t> </a:t>
            </a:r>
            <a:r>
              <a:rPr sz="2400" b="1" dirty="0" err="1">
                <a:solidFill>
                  <a:srgbClr val="333333"/>
                </a:solidFill>
                <a:latin typeface="Calibri Light"/>
                <a:ea typeface="Verdana"/>
                <a:cs typeface="Verdana"/>
                <a:sym typeface="Verdana"/>
              </a:rPr>
              <a:t>souhaitez</a:t>
            </a:r>
            <a:r>
              <a:rPr sz="2400" b="1" dirty="0">
                <a:solidFill>
                  <a:srgbClr val="333333"/>
                </a:solidFill>
                <a:latin typeface="Calibri Light"/>
                <a:ea typeface="Verdana"/>
                <a:cs typeface="Verdana"/>
                <a:sym typeface="Verdana"/>
              </a:rPr>
              <a:t> informer </a:t>
            </a:r>
            <a:r>
              <a:rPr sz="2400" b="1" dirty="0" err="1">
                <a:solidFill>
                  <a:srgbClr val="333333"/>
                </a:solidFill>
                <a:latin typeface="Calibri Light"/>
                <a:ea typeface="Verdana"/>
                <a:cs typeface="Verdana"/>
                <a:sym typeface="Verdana"/>
              </a:rPr>
              <a:t>d’autres</a:t>
            </a:r>
            <a:r>
              <a:rPr sz="2400" b="1" dirty="0">
                <a:solidFill>
                  <a:srgbClr val="333333"/>
                </a:solidFill>
                <a:latin typeface="Calibri Light"/>
                <a:ea typeface="Verdana"/>
                <a:cs typeface="Verdana"/>
                <a:sym typeface="Verdana"/>
              </a:rPr>
              <a:t> </a:t>
            </a:r>
            <a:r>
              <a:rPr sz="2400" b="1" dirty="0" err="1">
                <a:solidFill>
                  <a:srgbClr val="333333"/>
                </a:solidFill>
                <a:latin typeface="Calibri Light"/>
                <a:ea typeface="Verdana"/>
                <a:cs typeface="Verdana"/>
                <a:sym typeface="Verdana"/>
              </a:rPr>
              <a:t>personnes</a:t>
            </a:r>
            <a:r>
              <a:rPr sz="2400" b="1" dirty="0">
                <a:solidFill>
                  <a:srgbClr val="333333"/>
                </a:solidFill>
                <a:latin typeface="Calibri Light"/>
                <a:ea typeface="Verdana"/>
                <a:cs typeface="Verdana"/>
                <a:sym typeface="Verdana"/>
              </a:rPr>
              <a:t> de </a:t>
            </a:r>
            <a:r>
              <a:rPr sz="2400" b="1" dirty="0" err="1">
                <a:solidFill>
                  <a:srgbClr val="333333"/>
                </a:solidFill>
                <a:latin typeface="Calibri Light"/>
                <a:ea typeface="Verdana"/>
                <a:cs typeface="Verdana"/>
                <a:sym typeface="Verdana"/>
              </a:rPr>
              <a:t>votre</a:t>
            </a:r>
            <a:r>
              <a:rPr sz="2400" b="1" dirty="0">
                <a:solidFill>
                  <a:srgbClr val="333333"/>
                </a:solidFill>
                <a:latin typeface="Calibri Light"/>
                <a:ea typeface="Verdana"/>
                <a:cs typeface="Verdana"/>
                <a:sym typeface="Verdana"/>
              </a:rPr>
              <a:t> diagnostic.</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47</a:t>
            </a:fld>
            <a:endParaRPr lang="en-US"/>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Shape 264"/>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Devrais-je parler de ma maladie…</a:t>
            </a:r>
            <a:br>
              <a:rPr lang="fr-FR" sz="3600">
                <a:latin typeface="Calibri Light"/>
              </a:rPr>
            </a:br>
            <a:r>
              <a:rPr lang="fr-FR" sz="3600">
                <a:latin typeface="Calibri Light"/>
              </a:rPr>
              <a:t>et comment ?</a:t>
            </a:r>
            <a:endParaRPr sz="3600">
              <a:latin typeface="Calibri Light"/>
            </a:endParaRPr>
          </a:p>
        </p:txBody>
      </p:sp>
      <p:sp>
        <p:nvSpPr>
          <p:cNvPr id="265" name="Shape 265"/>
          <p:cNvSpPr>
            <a:spLocks noGrp="1"/>
          </p:cNvSpPr>
          <p:nvPr>
            <p:ph idx="1"/>
          </p:nvPr>
        </p:nvSpPr>
        <p:spPr>
          <a:xfrm>
            <a:off x="408955" y="2204864"/>
            <a:ext cx="7040880" cy="4248000"/>
          </a:xfrm>
          <a:prstGeom prst="rect">
            <a:avLst/>
          </a:prstGeom>
        </p:spPr>
        <p:txBody>
          <a:bodyPr lIns="0" tIns="0" rIns="0" bIns="0">
            <a:normAutofit/>
          </a:bodyPr>
          <a:lstStyle/>
          <a:p>
            <a:pPr lvl="0">
              <a:buClr>
                <a:srgbClr val="333333"/>
              </a:buClr>
              <a:buSzTx/>
              <a:tabLst>
                <a:tab pos="76200" algn="l"/>
              </a:tabLst>
              <a:defRPr sz="1800"/>
            </a:pPr>
            <a:r>
              <a:rPr sz="2400" dirty="0" err="1">
                <a:solidFill>
                  <a:srgbClr val="333333"/>
                </a:solidFill>
                <a:latin typeface="Calibri Light"/>
                <a:ea typeface="Verdana"/>
                <a:cs typeface="Verdana"/>
                <a:sym typeface="Verdana"/>
              </a:rPr>
              <a:t>Avez-vous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besoin</a:t>
            </a:r>
            <a:r>
              <a:rPr sz="2400" dirty="0">
                <a:solidFill>
                  <a:srgbClr val="333333"/>
                </a:solidFill>
                <a:latin typeface="Calibri Light"/>
                <a:ea typeface="Verdana"/>
                <a:cs typeface="Verdana"/>
                <a:sym typeface="Verdana"/>
              </a:rPr>
              <a:t> de dire à </a:t>
            </a:r>
            <a:r>
              <a:rPr sz="2400" dirty="0" err="1">
                <a:solidFill>
                  <a:srgbClr val="333333"/>
                </a:solidFill>
                <a:latin typeface="Calibri Light"/>
                <a:ea typeface="Verdana"/>
                <a:cs typeface="Verdana"/>
                <a:sym typeface="Verdana"/>
              </a:rPr>
              <a:t>d’autres</a:t>
            </a:r>
            <a:r>
              <a:rPr sz="2400" dirty="0">
                <a:solidFill>
                  <a:srgbClr val="333333"/>
                </a:solidFill>
                <a:latin typeface="Calibri Light"/>
                <a:ea typeface="Verdana"/>
                <a:cs typeface="Verdana"/>
                <a:sym typeface="Verdana"/>
              </a:rPr>
              <a:t> que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reçu</a:t>
            </a:r>
            <a:r>
              <a:rPr sz="2400" dirty="0">
                <a:solidFill>
                  <a:srgbClr val="333333"/>
                </a:solidFill>
                <a:latin typeface="Calibri Light"/>
                <a:ea typeface="Verdana"/>
                <a:cs typeface="Verdana"/>
                <a:sym typeface="Verdana"/>
              </a:rPr>
              <a:t> un diagnostic de </a:t>
            </a:r>
            <a:r>
              <a:rPr sz="2400" dirty="0" err="1">
                <a:solidFill>
                  <a:srgbClr val="333333"/>
                </a:solidFill>
                <a:latin typeface="Calibri Light"/>
                <a:ea typeface="Verdana"/>
                <a:cs typeface="Verdana"/>
                <a:sym typeface="Verdana"/>
              </a:rPr>
              <a:t>psychose</a:t>
            </a:r>
            <a:r>
              <a:rPr sz="2400" dirty="0">
                <a:solidFill>
                  <a:srgbClr val="333333"/>
                </a:solidFill>
                <a:latin typeface="Calibri Light"/>
                <a:ea typeface="Verdana"/>
                <a:cs typeface="Verdana"/>
                <a:sym typeface="Verdana"/>
              </a:rPr>
              <a:t>?</a:t>
            </a:r>
            <a:endParaRPr lang="de-DE" sz="2400" dirty="0">
              <a:solidFill>
                <a:srgbClr val="333333"/>
              </a:solidFill>
              <a:latin typeface="Calibri Light"/>
              <a:ea typeface="Verdana"/>
              <a:cs typeface="Verdana"/>
              <a:sym typeface="Verdana"/>
            </a:endParaRPr>
          </a:p>
          <a:p>
            <a:pPr marL="342900" indent="-342900">
              <a:buClr>
                <a:srgbClr val="333333"/>
              </a:buClr>
              <a:buSzTx/>
              <a:buFont typeface="WingDings"/>
              <a:buChar char=""/>
              <a:defRPr sz="1800"/>
            </a:pPr>
            <a:r>
              <a:rPr sz="2400" dirty="0">
                <a:solidFill>
                  <a:srgbClr val="333333"/>
                </a:solidFill>
                <a:latin typeface="Calibri Light"/>
                <a:ea typeface="Verdana"/>
                <a:cs typeface="Verdana"/>
                <a:sym typeface="Verdana"/>
              </a:rPr>
              <a:t>Il </a:t>
            </a:r>
            <a:r>
              <a:rPr sz="2400" dirty="0" err="1">
                <a:solidFill>
                  <a:srgbClr val="333333"/>
                </a:solidFill>
                <a:latin typeface="Calibri Light"/>
                <a:ea typeface="Verdana"/>
                <a:cs typeface="Verdana"/>
                <a:sym typeface="Verdana"/>
              </a:rPr>
              <a:t>peut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être</a:t>
            </a:r>
            <a:r>
              <a:rPr sz="2400" dirty="0">
                <a:solidFill>
                  <a:srgbClr val="333333"/>
                </a:solidFill>
                <a:latin typeface="Calibri Light"/>
                <a:ea typeface="Verdana"/>
                <a:cs typeface="Verdana"/>
                <a:sym typeface="Verdana"/>
              </a:rPr>
              <a:t> important de </a:t>
            </a:r>
            <a:r>
              <a:rPr sz="2400" dirty="0" err="1">
                <a:solidFill>
                  <a:srgbClr val="333333"/>
                </a:solidFill>
                <a:latin typeface="Calibri Light"/>
                <a:ea typeface="Verdana"/>
                <a:cs typeface="Verdana"/>
                <a:sym typeface="Verdana"/>
              </a:rPr>
              <a:t>parler</a:t>
            </a:r>
            <a:r>
              <a:rPr sz="2400" dirty="0">
                <a:solidFill>
                  <a:srgbClr val="333333"/>
                </a:solidFill>
                <a:latin typeface="Calibri Light"/>
                <a:ea typeface="Verdana"/>
                <a:cs typeface="Verdana"/>
                <a:sym typeface="Verdana"/>
              </a:rPr>
              <a:t> à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personne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confiance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maladie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parce</a:t>
            </a:r>
            <a:r>
              <a:rPr sz="2400" dirty="0">
                <a:solidFill>
                  <a:srgbClr val="333333"/>
                </a:solidFill>
                <a:latin typeface="Calibri Light"/>
                <a:ea typeface="Verdana"/>
                <a:cs typeface="Verdana"/>
                <a:sym typeface="Verdana"/>
              </a:rPr>
              <a:t> que…</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souvent</a:t>
            </a:r>
            <a:r>
              <a:rPr sz="2400" dirty="0">
                <a:solidFill>
                  <a:srgbClr val="333333"/>
                </a:solidFill>
                <a:latin typeface="Calibri Light"/>
                <a:ea typeface="Verdana"/>
                <a:cs typeface="Verdana"/>
                <a:sym typeface="Verdana"/>
              </a:rPr>
              <a:t>, les </a:t>
            </a:r>
            <a:r>
              <a:rPr sz="2400" dirty="0" err="1">
                <a:solidFill>
                  <a:srgbClr val="333333"/>
                </a:solidFill>
                <a:latin typeface="Calibri Light"/>
                <a:ea typeface="Verdana"/>
                <a:cs typeface="Verdana"/>
                <a:sym typeface="Verdana"/>
              </a:rPr>
              <a:t>proches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repèrent</a:t>
            </a:r>
            <a:r>
              <a:rPr sz="2400" dirty="0">
                <a:solidFill>
                  <a:srgbClr val="333333"/>
                </a:solidFill>
                <a:latin typeface="Calibri Light"/>
                <a:ea typeface="Verdana"/>
                <a:cs typeface="Verdana"/>
                <a:sym typeface="Verdana"/>
              </a:rPr>
              <a:t> les </a:t>
            </a:r>
            <a:r>
              <a:rPr sz="2400" dirty="0" err="1">
                <a:solidFill>
                  <a:srgbClr val="333333"/>
                </a:solidFill>
                <a:latin typeface="Calibri Light"/>
                <a:ea typeface="Verdana"/>
                <a:cs typeface="Verdana"/>
                <a:sym typeface="Verdana"/>
              </a:rPr>
              <a:t>signes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précoces</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l’apparition</a:t>
            </a:r>
            <a:r>
              <a:rPr sz="2400" dirty="0">
                <a:solidFill>
                  <a:srgbClr val="333333"/>
                </a:solidFill>
                <a:latin typeface="Calibri Light"/>
                <a:ea typeface="Verdana"/>
                <a:cs typeface="Verdana"/>
                <a:sym typeface="Verdana"/>
              </a:rPr>
              <a:t> d’un </a:t>
            </a:r>
            <a:r>
              <a:rPr sz="2400" dirty="0" err="1">
                <a:solidFill>
                  <a:srgbClr val="333333"/>
                </a:solidFill>
                <a:latin typeface="Calibri Light"/>
                <a:ea typeface="Verdana"/>
                <a:cs typeface="Verdana"/>
                <a:sym typeface="Verdana"/>
              </a:rPr>
              <a:t>épisode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psychotique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avant</a:t>
            </a:r>
            <a:r>
              <a:rPr sz="2400" dirty="0">
                <a:solidFill>
                  <a:srgbClr val="333333"/>
                </a:solidFill>
                <a:latin typeface="Calibri Light"/>
                <a:ea typeface="Verdana"/>
                <a:cs typeface="Verdana"/>
                <a:sym typeface="Verdana"/>
              </a:rPr>
              <a:t> les patients </a:t>
            </a:r>
            <a:r>
              <a:rPr sz="2400" dirty="0" err="1">
                <a:solidFill>
                  <a:srgbClr val="333333"/>
                </a:solidFill>
                <a:latin typeface="Calibri Light"/>
                <a:ea typeface="Verdana"/>
                <a:cs typeface="Verdana"/>
                <a:sym typeface="Verdana"/>
              </a:rPr>
              <a:t>eux-mêmes</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48</a:t>
            </a:fld>
            <a:endParaRPr lang="en-US"/>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Shape 273"/>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Comment puis-je parler de ma maladie?</a:t>
            </a:r>
            <a:endParaRPr sz="3600">
              <a:latin typeface="Calibri Light"/>
            </a:endParaRPr>
          </a:p>
        </p:txBody>
      </p:sp>
      <p:sp>
        <p:nvSpPr>
          <p:cNvPr id="274" name="Shape 274"/>
          <p:cNvSpPr>
            <a:spLocks noGrp="1"/>
          </p:cNvSpPr>
          <p:nvPr>
            <p:ph idx="1"/>
          </p:nvPr>
        </p:nvSpPr>
        <p:spPr>
          <a:prstGeom prst="rect">
            <a:avLst/>
          </a:prstGeom>
        </p:spPr>
        <p:txBody>
          <a:bodyPr lIns="0" tIns="0" rIns="0" bIns="0">
            <a:normAutofit/>
          </a:bodyPr>
          <a:lstStyle/>
          <a:p>
            <a:pPr lvl="0">
              <a:buSzTx/>
              <a:tabLst>
                <a:tab pos="76200" algn="l"/>
              </a:tabLst>
              <a:defRPr sz="1800"/>
            </a:pPr>
            <a:r>
              <a:rPr sz="2400" dirty="0" err="1">
                <a:solidFill>
                  <a:srgbClr val="004992"/>
                </a:solidFill>
                <a:latin typeface="Calibri Light"/>
                <a:ea typeface="Verdana"/>
                <a:cs typeface="Verdana"/>
                <a:sym typeface="Verdana"/>
              </a:rPr>
              <a:t>Recommandation</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Expliquer</a:t>
            </a:r>
            <a:r>
              <a:rPr sz="2400" dirty="0">
                <a:solidFill>
                  <a:srgbClr val="004992"/>
                </a:solidFill>
                <a:latin typeface="Calibri Light"/>
                <a:ea typeface="Verdana"/>
                <a:cs typeface="Verdana"/>
                <a:sym typeface="Verdana"/>
              </a:rPr>
              <a:t> les </a:t>
            </a:r>
            <a:r>
              <a:rPr sz="2400" dirty="0" err="1">
                <a:solidFill>
                  <a:srgbClr val="004992"/>
                </a:solidFill>
                <a:latin typeface="Calibri Light"/>
                <a:ea typeface="Verdana"/>
                <a:cs typeface="Verdana"/>
                <a:sym typeface="Verdana"/>
              </a:rPr>
              <a:t>symptômes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plutôt</a:t>
            </a:r>
            <a:r>
              <a:rPr sz="2400" dirty="0">
                <a:solidFill>
                  <a:srgbClr val="004992"/>
                </a:solidFill>
                <a:latin typeface="Calibri Light"/>
                <a:ea typeface="Verdana"/>
                <a:cs typeface="Verdana"/>
                <a:sym typeface="Verdana"/>
              </a:rPr>
              <a:t> que donner le diagnostic.</a:t>
            </a:r>
            <a:endParaRPr lang="fr-CH" sz="2400" dirty="0">
              <a:solidFill>
                <a:srgbClr val="004992"/>
              </a:solidFill>
              <a:latin typeface="Calibri Light"/>
              <a:ea typeface="Verdana"/>
              <a:cs typeface="Verdana"/>
              <a:sym typeface="Verdana"/>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49</a:t>
            </a:fld>
            <a:endParaRPr lang="en-US"/>
          </a:p>
        </p:txBody>
      </p:sp>
    </p:spTree>
    <p:extLst>
      <p:ext uri="{BB962C8B-B14F-4D97-AF65-F5344CB8AC3E}">
        <p14:creationId xmlns:p14="http://schemas.microsoft.com/office/powerpoint/2010/main" val="752827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Shape 273"/>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Comment puis-je parler de ma maladie?</a:t>
            </a:r>
            <a:endParaRPr sz="3600">
              <a:latin typeface="Calibri Light"/>
            </a:endParaRPr>
          </a:p>
        </p:txBody>
      </p:sp>
      <p:sp>
        <p:nvSpPr>
          <p:cNvPr id="274" name="Shape 274"/>
          <p:cNvSpPr>
            <a:spLocks noGrp="1"/>
          </p:cNvSpPr>
          <p:nvPr>
            <p:ph idx="1"/>
          </p:nvPr>
        </p:nvSpPr>
        <p:spPr>
          <a:prstGeom prst="rect">
            <a:avLst/>
          </a:prstGeom>
        </p:spPr>
        <p:txBody>
          <a:bodyPr lIns="0" tIns="0" rIns="0" bIns="0">
            <a:normAutofit/>
          </a:bodyPr>
          <a:lstStyle/>
          <a:p>
            <a:pPr lvl="0">
              <a:buSzTx/>
              <a:tabLst>
                <a:tab pos="76200" algn="l"/>
              </a:tabLst>
              <a:defRPr sz="1800"/>
            </a:pPr>
            <a:r>
              <a:rPr sz="2400" dirty="0" err="1">
                <a:solidFill>
                  <a:srgbClr val="004992"/>
                </a:solidFill>
                <a:latin typeface="Calibri Light"/>
                <a:ea typeface="Verdana"/>
                <a:cs typeface="Verdana"/>
                <a:sym typeface="Verdana"/>
              </a:rPr>
              <a:t>Recommandation</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Expliquer</a:t>
            </a:r>
            <a:r>
              <a:rPr sz="2400" dirty="0">
                <a:solidFill>
                  <a:srgbClr val="004992"/>
                </a:solidFill>
                <a:latin typeface="Calibri Light"/>
                <a:ea typeface="Verdana"/>
                <a:cs typeface="Verdana"/>
                <a:sym typeface="Verdana"/>
              </a:rPr>
              <a:t> les </a:t>
            </a:r>
            <a:r>
              <a:rPr sz="2400" dirty="0" err="1">
                <a:solidFill>
                  <a:srgbClr val="004992"/>
                </a:solidFill>
                <a:latin typeface="Calibri Light"/>
                <a:ea typeface="Verdana"/>
                <a:cs typeface="Verdana"/>
                <a:sym typeface="Verdana"/>
              </a:rPr>
              <a:t>symptômes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plutôt</a:t>
            </a:r>
            <a:r>
              <a:rPr sz="2400" dirty="0">
                <a:solidFill>
                  <a:srgbClr val="004992"/>
                </a:solidFill>
                <a:latin typeface="Calibri Light"/>
                <a:ea typeface="Verdana"/>
                <a:cs typeface="Verdana"/>
                <a:sym typeface="Verdana"/>
              </a:rPr>
              <a:t> que donner le diagnostic.</a:t>
            </a:r>
            <a:endParaRPr lang="fr-CH" sz="2400" dirty="0">
              <a:solidFill>
                <a:srgbClr val="004992"/>
              </a:solidFill>
              <a:latin typeface="Calibri Light"/>
              <a:ea typeface="Verdana"/>
              <a:cs typeface="Verdana"/>
              <a:sym typeface="Verdana"/>
            </a:endParaRP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Particulièrement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si</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ne </a:t>
            </a:r>
            <a:r>
              <a:rPr sz="2400" dirty="0" err="1">
                <a:solidFill>
                  <a:srgbClr val="333333"/>
                </a:solidFill>
                <a:latin typeface="Calibri Light"/>
                <a:ea typeface="Verdana"/>
                <a:cs typeface="Verdana"/>
                <a:sym typeface="Verdana"/>
              </a:rPr>
              <a:t>connaissez</a:t>
            </a:r>
            <a:r>
              <a:rPr sz="2400" dirty="0">
                <a:solidFill>
                  <a:srgbClr val="333333"/>
                </a:solidFill>
                <a:latin typeface="Calibri Light"/>
                <a:ea typeface="Verdana"/>
                <a:cs typeface="Verdana"/>
                <a:sym typeface="Verdana"/>
              </a:rPr>
              <a:t> pas </a:t>
            </a:r>
            <a:r>
              <a:rPr sz="2400" dirty="0" err="1">
                <a:solidFill>
                  <a:srgbClr val="333333"/>
                </a:solidFill>
                <a:latin typeface="Calibri Light"/>
                <a:ea typeface="Verdana"/>
                <a:cs typeface="Verdana"/>
                <a:sym typeface="Verdana"/>
              </a:rPr>
              <a:t>bien</a:t>
            </a:r>
            <a:r>
              <a:rPr sz="2400" dirty="0">
                <a:solidFill>
                  <a:srgbClr val="333333"/>
                </a:solidFill>
                <a:latin typeface="Calibri Light"/>
                <a:ea typeface="Verdana"/>
                <a:cs typeface="Verdana"/>
                <a:sym typeface="Verdana"/>
              </a:rPr>
              <a:t> les gens, </a:t>
            </a:r>
            <a:r>
              <a:rPr sz="2400" dirty="0" err="1">
                <a:solidFill>
                  <a:srgbClr val="333333"/>
                </a:solidFill>
                <a:latin typeface="Calibri Light"/>
                <a:ea typeface="Verdana"/>
                <a:cs typeface="Verdana"/>
                <a:sym typeface="Verdana"/>
              </a:rPr>
              <a:t>il</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est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souvent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recommandé</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décrire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symptômes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plutôt</a:t>
            </a:r>
            <a:r>
              <a:rPr sz="2400" dirty="0">
                <a:solidFill>
                  <a:srgbClr val="333333"/>
                </a:solidFill>
                <a:latin typeface="Calibri Light"/>
                <a:ea typeface="Verdana"/>
                <a:cs typeface="Verdana"/>
                <a:sym typeface="Verdana"/>
              </a:rPr>
              <a:t> que de donner le nom (</a:t>
            </a:r>
            <a:r>
              <a:rPr sz="2400" dirty="0" err="1">
                <a:solidFill>
                  <a:srgbClr val="333333"/>
                </a:solidFill>
                <a:latin typeface="Calibri Light"/>
                <a:ea typeface="Verdana"/>
                <a:cs typeface="Verdana"/>
                <a:sym typeface="Verdana"/>
              </a:rPr>
              <a:t>ouvert</a:t>
            </a:r>
            <a:r>
              <a:rPr sz="2400" dirty="0">
                <a:solidFill>
                  <a:srgbClr val="333333"/>
                </a:solidFill>
                <a:latin typeface="Calibri Light"/>
                <a:ea typeface="Verdana"/>
                <a:cs typeface="Verdana"/>
                <a:sym typeface="Verdana"/>
              </a:rPr>
              <a:t> </a:t>
            </a:r>
            <a:r>
              <a:rPr lang="fr-CH" sz="2400" dirty="0">
                <a:solidFill>
                  <a:srgbClr val="333333"/>
                </a:solidFill>
                <a:latin typeface="Calibri Light"/>
                <a:ea typeface="Verdana"/>
                <a:cs typeface="Verdana"/>
                <a:sym typeface="Verdana"/>
              </a:rPr>
              <a:t>aux</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interprétations</a:t>
            </a:r>
            <a:r>
              <a:rPr sz="2400" dirty="0">
                <a:solidFill>
                  <a:srgbClr val="333333"/>
                </a:solidFill>
                <a:latin typeface="Calibri Light"/>
                <a:ea typeface="Verdana"/>
                <a:cs typeface="Verdana"/>
                <a:sym typeface="Verdana"/>
              </a:rPr>
              <a:t>) de la </a:t>
            </a:r>
            <a:r>
              <a:rPr sz="2400" dirty="0" err="1">
                <a:solidFill>
                  <a:srgbClr val="333333"/>
                </a:solidFill>
                <a:latin typeface="Calibri Light"/>
                <a:ea typeface="Verdana"/>
                <a:cs typeface="Verdana"/>
                <a:sym typeface="Verdana"/>
              </a:rPr>
              <a:t>maladie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schizophrénie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psychose</a:t>
            </a:r>
            <a:r>
              <a:rPr sz="2400" dirty="0">
                <a:solidFill>
                  <a:srgbClr val="333333"/>
                </a:solidFill>
                <a:latin typeface="Calibri Light"/>
                <a:ea typeface="Verdana"/>
                <a:cs typeface="Verdana"/>
                <a:sym typeface="Verdana"/>
              </a:rPr>
              <a:t>).</a:t>
            </a:r>
            <a:endParaRPr lang="fr-CH" sz="2400" dirty="0">
              <a:solidFill>
                <a:srgbClr val="333333"/>
              </a:solidFill>
              <a:latin typeface="Calibri Light"/>
              <a:ea typeface="Verdana"/>
              <a:cs typeface="Verdana"/>
              <a:sym typeface="Verdana"/>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50</a:t>
            </a:fld>
            <a:endParaRPr lang="en-US"/>
          </a:p>
        </p:txBody>
      </p:sp>
    </p:spTree>
    <p:extLst>
      <p:ext uri="{BB962C8B-B14F-4D97-AF65-F5344CB8AC3E}">
        <p14:creationId xmlns:p14="http://schemas.microsoft.com/office/powerpoint/2010/main" val="21577274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Shape 273"/>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Comment puis-je parler de ma maladie?</a:t>
            </a:r>
            <a:endParaRPr sz="3600">
              <a:latin typeface="Calibri Light"/>
            </a:endParaRPr>
          </a:p>
        </p:txBody>
      </p:sp>
      <p:sp>
        <p:nvSpPr>
          <p:cNvPr id="274" name="Shape 274"/>
          <p:cNvSpPr>
            <a:spLocks noGrp="1"/>
          </p:cNvSpPr>
          <p:nvPr>
            <p:ph idx="1"/>
          </p:nvPr>
        </p:nvSpPr>
        <p:spPr>
          <a:prstGeom prst="rect">
            <a:avLst/>
          </a:prstGeom>
        </p:spPr>
        <p:txBody>
          <a:bodyPr lIns="0" tIns="0" rIns="0" bIns="0">
            <a:normAutofit/>
          </a:bodyPr>
          <a:lstStyle/>
          <a:p>
            <a:pPr lvl="0">
              <a:buSzTx/>
              <a:tabLst>
                <a:tab pos="76200" algn="l"/>
              </a:tabLst>
              <a:defRPr sz="1800"/>
            </a:pPr>
            <a:r>
              <a:rPr sz="2400" dirty="0" err="1">
                <a:solidFill>
                  <a:srgbClr val="004992"/>
                </a:solidFill>
                <a:latin typeface="Calibri Light"/>
                <a:ea typeface="Verdana"/>
                <a:cs typeface="Verdana"/>
                <a:sym typeface="Verdana"/>
              </a:rPr>
              <a:t>Recommandation</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Expliquer</a:t>
            </a:r>
            <a:r>
              <a:rPr sz="2400" dirty="0">
                <a:solidFill>
                  <a:srgbClr val="004992"/>
                </a:solidFill>
                <a:latin typeface="Calibri Light"/>
                <a:ea typeface="Verdana"/>
                <a:cs typeface="Verdana"/>
                <a:sym typeface="Verdana"/>
              </a:rPr>
              <a:t> les </a:t>
            </a:r>
            <a:r>
              <a:rPr sz="2400" dirty="0" err="1">
                <a:solidFill>
                  <a:srgbClr val="004992"/>
                </a:solidFill>
                <a:latin typeface="Calibri Light"/>
                <a:ea typeface="Verdana"/>
                <a:cs typeface="Verdana"/>
                <a:sym typeface="Verdana"/>
              </a:rPr>
              <a:t>symptômes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plutôt</a:t>
            </a:r>
            <a:r>
              <a:rPr sz="2400" dirty="0">
                <a:solidFill>
                  <a:srgbClr val="004992"/>
                </a:solidFill>
                <a:latin typeface="Calibri Light"/>
                <a:ea typeface="Verdana"/>
                <a:cs typeface="Verdana"/>
                <a:sym typeface="Verdana"/>
              </a:rPr>
              <a:t> que donner le diagnostic.</a:t>
            </a:r>
            <a:endParaRPr lang="fr-CH" sz="2400" dirty="0">
              <a:solidFill>
                <a:srgbClr val="004992"/>
              </a:solidFill>
              <a:latin typeface="Calibri Light"/>
              <a:ea typeface="Verdana"/>
              <a:cs typeface="Verdana"/>
              <a:sym typeface="Verdana"/>
            </a:endParaRP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Particulièrement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si</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ne </a:t>
            </a:r>
            <a:r>
              <a:rPr sz="2400" dirty="0" err="1">
                <a:solidFill>
                  <a:srgbClr val="333333"/>
                </a:solidFill>
                <a:latin typeface="Calibri Light"/>
                <a:ea typeface="Verdana"/>
                <a:cs typeface="Verdana"/>
                <a:sym typeface="Verdana"/>
              </a:rPr>
              <a:t>connaissez</a:t>
            </a:r>
            <a:r>
              <a:rPr sz="2400" dirty="0">
                <a:solidFill>
                  <a:srgbClr val="333333"/>
                </a:solidFill>
                <a:latin typeface="Calibri Light"/>
                <a:ea typeface="Verdana"/>
                <a:cs typeface="Verdana"/>
                <a:sym typeface="Verdana"/>
              </a:rPr>
              <a:t> pas </a:t>
            </a:r>
            <a:r>
              <a:rPr sz="2400" dirty="0" err="1">
                <a:solidFill>
                  <a:srgbClr val="333333"/>
                </a:solidFill>
                <a:latin typeface="Calibri Light"/>
                <a:ea typeface="Verdana"/>
                <a:cs typeface="Verdana"/>
                <a:sym typeface="Verdana"/>
              </a:rPr>
              <a:t>bien</a:t>
            </a:r>
            <a:r>
              <a:rPr sz="2400" dirty="0">
                <a:solidFill>
                  <a:srgbClr val="333333"/>
                </a:solidFill>
                <a:latin typeface="Calibri Light"/>
                <a:ea typeface="Verdana"/>
                <a:cs typeface="Verdana"/>
                <a:sym typeface="Verdana"/>
              </a:rPr>
              <a:t> les gens, </a:t>
            </a:r>
            <a:r>
              <a:rPr sz="2400" dirty="0" err="1">
                <a:solidFill>
                  <a:srgbClr val="333333"/>
                </a:solidFill>
                <a:latin typeface="Calibri Light"/>
                <a:ea typeface="Verdana"/>
                <a:cs typeface="Verdana"/>
                <a:sym typeface="Verdana"/>
              </a:rPr>
              <a:t>il</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est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souvent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recommandé</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décrire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symptômes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plutôt</a:t>
            </a:r>
            <a:r>
              <a:rPr sz="2400" dirty="0">
                <a:solidFill>
                  <a:srgbClr val="333333"/>
                </a:solidFill>
                <a:latin typeface="Calibri Light"/>
                <a:ea typeface="Verdana"/>
                <a:cs typeface="Verdana"/>
                <a:sym typeface="Verdana"/>
              </a:rPr>
              <a:t> que de donner le nom (</a:t>
            </a:r>
            <a:r>
              <a:rPr sz="2400" dirty="0" err="1">
                <a:solidFill>
                  <a:srgbClr val="333333"/>
                </a:solidFill>
                <a:latin typeface="Calibri Light"/>
                <a:ea typeface="Verdana"/>
                <a:cs typeface="Verdana"/>
                <a:sym typeface="Verdana"/>
              </a:rPr>
              <a:t>ouvert</a:t>
            </a:r>
            <a:r>
              <a:rPr sz="2400" dirty="0">
                <a:solidFill>
                  <a:srgbClr val="333333"/>
                </a:solidFill>
                <a:latin typeface="Calibri Light"/>
                <a:ea typeface="Verdana"/>
                <a:cs typeface="Verdana"/>
                <a:sym typeface="Verdana"/>
              </a:rPr>
              <a:t> </a:t>
            </a:r>
            <a:r>
              <a:rPr lang="fr-CH" sz="2400" dirty="0">
                <a:solidFill>
                  <a:srgbClr val="333333"/>
                </a:solidFill>
                <a:latin typeface="Calibri Light"/>
                <a:ea typeface="Verdana"/>
                <a:cs typeface="Verdana"/>
                <a:sym typeface="Verdana"/>
              </a:rPr>
              <a:t>aux</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interprétations</a:t>
            </a:r>
            <a:r>
              <a:rPr sz="2400" dirty="0">
                <a:solidFill>
                  <a:srgbClr val="333333"/>
                </a:solidFill>
                <a:latin typeface="Calibri Light"/>
                <a:ea typeface="Verdana"/>
                <a:cs typeface="Verdana"/>
                <a:sym typeface="Verdana"/>
              </a:rPr>
              <a:t>) de la </a:t>
            </a:r>
            <a:r>
              <a:rPr sz="2400" dirty="0" err="1">
                <a:solidFill>
                  <a:srgbClr val="333333"/>
                </a:solidFill>
                <a:latin typeface="Calibri Light"/>
                <a:ea typeface="Verdana"/>
                <a:cs typeface="Verdana"/>
                <a:sym typeface="Verdana"/>
              </a:rPr>
              <a:t>maladie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schizophrénie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psychose</a:t>
            </a:r>
            <a:r>
              <a:rPr sz="2400" dirty="0">
                <a:solidFill>
                  <a:srgbClr val="333333"/>
                </a:solidFill>
                <a:latin typeface="Calibri Light"/>
                <a:ea typeface="Verdana"/>
                <a:cs typeface="Verdana"/>
                <a:sym typeface="Verdana"/>
              </a:rPr>
              <a:t>).</a:t>
            </a:r>
            <a:endParaRPr lang="fr-CH" sz="2400" dirty="0">
              <a:solidFill>
                <a:srgbClr val="333333"/>
              </a:solidFill>
              <a:latin typeface="Calibri Light"/>
              <a:ea typeface="Verdana"/>
              <a:cs typeface="Verdana"/>
              <a:sym typeface="Verdana"/>
            </a:endParaRPr>
          </a:p>
          <a:p>
            <a:pPr marL="342900" indent="-342900">
              <a:buClr>
                <a:srgbClr val="333333"/>
              </a:buClr>
              <a:buFont typeface="WingDings"/>
              <a:buChar char=""/>
              <a:defRPr sz="1800"/>
            </a:pPr>
            <a:r>
              <a:rPr sz="2400" dirty="0">
                <a:solidFill>
                  <a:srgbClr val="333333"/>
                </a:solidFill>
                <a:latin typeface="Calibri Light"/>
                <a:ea typeface="Verdana"/>
                <a:cs typeface="Verdana"/>
                <a:sym typeface="Verdana"/>
              </a:rPr>
              <a:t>Pour </a:t>
            </a:r>
            <a:r>
              <a:rPr lang="fr-CH" sz="2400" dirty="0">
                <a:solidFill>
                  <a:srgbClr val="333333"/>
                </a:solidFill>
                <a:latin typeface="Calibri Light"/>
                <a:ea typeface="Verdana"/>
                <a:cs typeface="Verdana"/>
                <a:sym typeface="Verdana"/>
              </a:rPr>
              <a:t>être capable d’expliquer aux autres votre </a:t>
            </a:r>
            <a:r>
              <a:rPr sz="2400" dirty="0" err="1">
                <a:solidFill>
                  <a:srgbClr val="333333"/>
                </a:solidFill>
                <a:latin typeface="Calibri Light"/>
                <a:ea typeface="Verdana"/>
                <a:cs typeface="Verdana"/>
                <a:sym typeface="Verdana"/>
              </a:rPr>
              <a:t>maladie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aurez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besoin</a:t>
            </a:r>
            <a:r>
              <a:rPr sz="2400" dirty="0">
                <a:solidFill>
                  <a:srgbClr val="333333"/>
                </a:solidFill>
                <a:latin typeface="Calibri Light"/>
                <a:ea typeface="Verdana"/>
                <a:cs typeface="Verdana"/>
                <a:sym typeface="Verdana"/>
              </a:rPr>
              <a:t> d</a:t>
            </a:r>
            <a:r>
              <a:rPr lang="fr-CH" sz="2400" dirty="0">
                <a:solidFill>
                  <a:srgbClr val="333333"/>
                </a:solidFill>
                <a:latin typeface="Calibri Light"/>
                <a:ea typeface="Verdana"/>
                <a:cs typeface="Verdana"/>
                <a:sym typeface="Verdana"/>
              </a:rPr>
              <a:t>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devenir</a:t>
            </a:r>
            <a:r>
              <a:rPr lang="fr-CH" sz="2400" dirty="0">
                <a:solidFill>
                  <a:srgbClr val="333333"/>
                </a:solidFill>
                <a:latin typeface="Calibri Light"/>
                <a:ea typeface="Verdana"/>
                <a:cs typeface="Verdana"/>
                <a:sym typeface="Verdana"/>
              </a:rPr>
              <a:t>,</a:t>
            </a:r>
            <a:r>
              <a:rPr sz="2400" dirty="0">
                <a:solidFill>
                  <a:srgbClr val="333333"/>
                </a:solidFill>
                <a:latin typeface="Calibri Light"/>
                <a:ea typeface="Verdana"/>
                <a:cs typeface="Verdana"/>
                <a:sym typeface="Verdana"/>
              </a:rPr>
              <a:t> </a:t>
            </a:r>
            <a:r>
              <a:rPr lang="fr-CH" sz="2400" dirty="0">
                <a:solidFill>
                  <a:srgbClr val="333333"/>
                </a:solidFill>
                <a:latin typeface="Calibri Light"/>
                <a:ea typeface="Verdana"/>
                <a:cs typeface="Verdana"/>
                <a:sym typeface="Verdana"/>
              </a:rPr>
              <a:t>vous-même, </a:t>
            </a:r>
            <a:r>
              <a:rPr sz="2400" dirty="0">
                <a:solidFill>
                  <a:srgbClr val="333333"/>
                </a:solidFill>
                <a:latin typeface="Calibri Light"/>
                <a:ea typeface="Verdana"/>
                <a:cs typeface="Verdana"/>
                <a:sym typeface="Verdana"/>
              </a:rPr>
              <a:t>un expert</a:t>
            </a:r>
            <a:r>
              <a:rPr lang="fr-CH" sz="2400" dirty="0">
                <a:solidFill>
                  <a:srgbClr val="333333"/>
                </a:solidFill>
                <a:latin typeface="Calibri Light"/>
                <a:ea typeface="Verdana"/>
                <a:cs typeface="Verdana"/>
                <a:sym typeface="Verdana"/>
              </a:rPr>
              <a:t> de votre maladie</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51</a:t>
            </a:fld>
            <a:endParaRPr lang="en-US"/>
          </a:p>
        </p:txBody>
      </p:sp>
    </p:spTree>
    <p:extLst>
      <p:ext uri="{BB962C8B-B14F-4D97-AF65-F5344CB8AC3E}">
        <p14:creationId xmlns:p14="http://schemas.microsoft.com/office/powerpoint/2010/main" val="22298162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Shape 27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Comment puis-je parler de ma maladie?</a:t>
            </a:r>
            <a:endParaRPr sz="3600">
              <a:latin typeface="Calibri Light"/>
            </a:endParaRPr>
          </a:p>
        </p:txBody>
      </p:sp>
      <p:sp>
        <p:nvSpPr>
          <p:cNvPr id="277" name="Shape 277"/>
          <p:cNvSpPr>
            <a:spLocks noGrp="1"/>
          </p:cNvSpPr>
          <p:nvPr>
            <p:ph idx="1"/>
          </p:nvPr>
        </p:nvSpPr>
        <p:spPr>
          <a:prstGeom prst="rect">
            <a:avLst/>
          </a:prstGeom>
        </p:spPr>
        <p:txBody>
          <a:bodyPr lIns="0" tIns="0" rIns="0" bIns="0">
            <a:normAutofit/>
          </a:bodyPr>
          <a:lstStyle>
            <a:lvl1pPr marL="266700" indent="-266700">
              <a:spcBef>
                <a:spcPts val="1200"/>
              </a:spcBef>
              <a:buSzTx/>
              <a:buNone/>
              <a:tabLst>
                <a:tab pos="76200" algn="l"/>
              </a:tabLst>
              <a:defRPr sz="2200">
                <a:solidFill>
                  <a:srgbClr val="006699"/>
                </a:solidFill>
                <a:latin typeface="Verdana"/>
                <a:ea typeface="Verdana"/>
                <a:cs typeface="Verdana"/>
                <a:sym typeface="Verdana"/>
              </a:defRPr>
            </a:lvl1pPr>
          </a:lstStyle>
          <a:p>
            <a:pPr marL="0" lvl="0" indent="0">
              <a:spcBef>
                <a:spcPts val="1999"/>
              </a:spcBef>
              <a:defRPr sz="1800">
                <a:solidFill>
                  <a:srgbClr val="000000"/>
                </a:solidFill>
              </a:defRPr>
            </a:pPr>
            <a:r>
              <a:rPr sz="2000" dirty="0">
                <a:solidFill>
                  <a:srgbClr val="004992"/>
                </a:solidFill>
                <a:latin typeface="Calibri Light"/>
              </a:rPr>
              <a:t>Les </a:t>
            </a:r>
            <a:r>
              <a:rPr sz="2000" dirty="0" err="1">
                <a:solidFill>
                  <a:srgbClr val="004992"/>
                </a:solidFill>
                <a:latin typeface="Calibri Light"/>
              </a:rPr>
              <a:t>principaux</a:t>
            </a:r>
            <a:r>
              <a:rPr sz="2000" dirty="0">
                <a:solidFill>
                  <a:srgbClr val="004992"/>
                </a:solidFill>
                <a:latin typeface="Calibri Light"/>
              </a:rPr>
              <a:t> </a:t>
            </a:r>
            <a:r>
              <a:rPr sz="2000" dirty="0" err="1">
                <a:solidFill>
                  <a:srgbClr val="004992"/>
                </a:solidFill>
                <a:latin typeface="Calibri Light"/>
              </a:rPr>
              <a:t>symptômes</a:t>
            </a:r>
            <a:r>
              <a:rPr sz="2000" dirty="0">
                <a:solidFill>
                  <a:srgbClr val="004992"/>
                </a:solidFill>
                <a:latin typeface="Calibri Light"/>
              </a:rPr>
              <a:t> de la </a:t>
            </a:r>
            <a:r>
              <a:rPr sz="2000" dirty="0" err="1">
                <a:solidFill>
                  <a:srgbClr val="004992"/>
                </a:solidFill>
                <a:latin typeface="Calibri Light"/>
              </a:rPr>
              <a:t>psychose</a:t>
            </a:r>
            <a:r>
              <a:rPr sz="2000" dirty="0">
                <a:solidFill>
                  <a:srgbClr val="004992"/>
                </a:solidFill>
                <a:latin typeface="Calibri Light"/>
              </a:rPr>
              <a:t> et de la </a:t>
            </a:r>
            <a:r>
              <a:rPr sz="2000" dirty="0" err="1">
                <a:solidFill>
                  <a:srgbClr val="004992"/>
                </a:solidFill>
                <a:latin typeface="Calibri Light"/>
              </a:rPr>
              <a:t>schizophrénie</a:t>
            </a:r>
            <a:r>
              <a:rPr sz="2000" dirty="0">
                <a:solidFill>
                  <a:srgbClr val="004992"/>
                </a:solidFill>
                <a:latin typeface="Calibri Light"/>
              </a:rPr>
              <a:t>:</a:t>
            </a:r>
            <a:endParaRPr lang="en-US" sz="2000" dirty="0">
              <a:solidFill>
                <a:srgbClr val="004992"/>
              </a:solidFill>
              <a:latin typeface="Calibri Light"/>
            </a:endParaRPr>
          </a:p>
          <a:p>
            <a:pPr marL="0" lvl="0" indent="0" defTabSz="914400">
              <a:spcBef>
                <a:spcPts val="1999"/>
              </a:spcBef>
              <a:tabLst/>
              <a:defRPr sz="1800" b="0">
                <a:solidFill>
                  <a:srgbClr val="000000"/>
                </a:solidFill>
              </a:defRPr>
            </a:pPr>
            <a:r>
              <a:rPr lang="en-US" sz="2000" kern="0" dirty="0">
                <a:latin typeface="Calibri Light"/>
                <a:cs typeface="Arial"/>
                <a:sym typeface="Arial"/>
              </a:rPr>
              <a:t>???</a:t>
            </a:r>
            <a:endParaRPr sz="2000" dirty="0">
              <a:solidFill>
                <a:srgbClr val="006699"/>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Shape 283"/>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Comment puis-je parler de ma maladie?</a:t>
            </a:r>
            <a:endParaRPr sz="3600">
              <a:latin typeface="Calibri Light"/>
            </a:endParaRPr>
          </a:p>
        </p:txBody>
      </p:sp>
      <p:sp>
        <p:nvSpPr>
          <p:cNvPr id="284" name="Shape 284"/>
          <p:cNvSpPr>
            <a:spLocks noGrp="1"/>
          </p:cNvSpPr>
          <p:nvPr>
            <p:ph idx="1"/>
          </p:nvPr>
        </p:nvSpPr>
        <p:spPr>
          <a:prstGeom prst="rect">
            <a:avLst/>
          </a:prstGeom>
        </p:spPr>
        <p:txBody>
          <a:bodyPr lIns="0" tIns="0" rIns="0" bIns="0">
            <a:normAutofit/>
          </a:bodyPr>
          <a:lstStyle/>
          <a:p>
            <a:pPr lvl="0">
              <a:buClr>
                <a:srgbClr val="333333"/>
              </a:buClr>
              <a:buSzTx/>
              <a:tabLst>
                <a:tab pos="76200" algn="l"/>
              </a:tabLst>
              <a:defRPr sz="1800"/>
            </a:pPr>
            <a:r>
              <a:rPr sz="2000" dirty="0">
                <a:solidFill>
                  <a:srgbClr val="004992"/>
                </a:solidFill>
                <a:latin typeface="Calibri Light"/>
                <a:ea typeface="Verdana"/>
                <a:cs typeface="Verdana"/>
                <a:sym typeface="Verdana"/>
              </a:rPr>
              <a:t>Les </a:t>
            </a:r>
            <a:r>
              <a:rPr sz="2000" dirty="0" err="1">
                <a:solidFill>
                  <a:srgbClr val="004992"/>
                </a:solidFill>
                <a:latin typeface="Calibri Light"/>
                <a:ea typeface="Verdana"/>
                <a:cs typeface="Verdana"/>
                <a:sym typeface="Verdana"/>
              </a:rPr>
              <a:t>principaux</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symptômes</a:t>
            </a:r>
            <a:r>
              <a:rPr sz="2000" dirty="0">
                <a:solidFill>
                  <a:srgbClr val="004992"/>
                </a:solidFill>
                <a:latin typeface="Calibri Light"/>
                <a:ea typeface="Verdana"/>
                <a:cs typeface="Verdana"/>
                <a:sym typeface="Verdana"/>
              </a:rPr>
              <a:t> de la </a:t>
            </a:r>
            <a:r>
              <a:rPr sz="2000" dirty="0" err="1">
                <a:solidFill>
                  <a:srgbClr val="004992"/>
                </a:solidFill>
                <a:latin typeface="Calibri Light"/>
                <a:ea typeface="Verdana"/>
                <a:cs typeface="Verdana"/>
                <a:sym typeface="Verdana"/>
              </a:rPr>
              <a:t>psychose</a:t>
            </a:r>
            <a:r>
              <a:rPr sz="2000" dirty="0">
                <a:solidFill>
                  <a:srgbClr val="004992"/>
                </a:solidFill>
                <a:latin typeface="Calibri Light"/>
                <a:ea typeface="Verdana"/>
                <a:cs typeface="Verdana"/>
                <a:sym typeface="Verdana"/>
              </a:rPr>
              <a:t> et de la </a:t>
            </a:r>
            <a:r>
              <a:rPr sz="2000" dirty="0" err="1">
                <a:solidFill>
                  <a:srgbClr val="004992"/>
                </a:solidFill>
                <a:latin typeface="Calibri Light"/>
                <a:ea typeface="Verdana"/>
                <a:cs typeface="Verdana"/>
                <a:sym typeface="Verdana"/>
              </a:rPr>
              <a:t>schizophrénie</a:t>
            </a:r>
            <a:r>
              <a:rPr sz="2000" dirty="0">
                <a:solidFill>
                  <a:srgbClr val="004992"/>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000" b="1" dirty="0">
                <a:solidFill>
                  <a:srgbClr val="333333"/>
                </a:solidFill>
                <a:latin typeface="Calibri Light"/>
                <a:ea typeface="Verdana"/>
                <a:cs typeface="Verdana"/>
                <a:sym typeface="Verdana"/>
              </a:rPr>
              <a:t>Hallucinations</a:t>
            </a:r>
            <a:endParaRPr lang="de-DE" sz="2000" b="1" dirty="0">
              <a:solidFill>
                <a:srgbClr val="333333"/>
              </a:solidFill>
              <a:latin typeface="Calibri Light"/>
              <a:ea typeface="Verdana"/>
              <a:cs typeface="Verdana"/>
              <a:sym typeface="Verdana"/>
            </a:endParaRPr>
          </a:p>
          <a:p>
            <a:pPr marL="342900" lvl="0" indent="-342900">
              <a:buClr>
                <a:srgbClr val="333333"/>
              </a:buClr>
              <a:buFont typeface="WingDings"/>
              <a:buChar char=""/>
              <a:defRPr sz="1800"/>
            </a:pPr>
            <a:r>
              <a:rPr lang="fr-FR" sz="2000" b="1" dirty="0">
                <a:solidFill>
                  <a:srgbClr val="333333"/>
                </a:solidFill>
                <a:latin typeface="Calibri Light"/>
                <a:ea typeface="Verdana"/>
                <a:cs typeface="Verdana"/>
                <a:sym typeface="Verdana"/>
              </a:rPr>
              <a:t>Idées délirantes</a:t>
            </a:r>
          </a:p>
          <a:p>
            <a:pPr marL="342900" lvl="0" indent="-342900">
              <a:buClr>
                <a:srgbClr val="333333"/>
              </a:buClr>
              <a:buFont typeface="WingDings"/>
              <a:buChar char=""/>
              <a:defRPr sz="1800"/>
            </a:pPr>
            <a:r>
              <a:rPr lang="fr-FR" sz="2000" b="1" dirty="0">
                <a:solidFill>
                  <a:srgbClr val="333333"/>
                </a:solidFill>
                <a:latin typeface="Calibri Light"/>
                <a:ea typeface="Verdana"/>
                <a:cs typeface="Verdana"/>
                <a:sym typeface="Verdana"/>
              </a:rPr>
              <a:t>Autres symptômes (non-spécifiques)</a:t>
            </a:r>
            <a:r>
              <a:rPr lang="fr-FR" sz="2000" dirty="0">
                <a:solidFill>
                  <a:srgbClr val="333333"/>
                </a:solidFill>
                <a:latin typeface="Calibri Light"/>
                <a:ea typeface="Verdana"/>
                <a:cs typeface="Verdana"/>
                <a:sym typeface="Verdana"/>
              </a:rPr>
              <a:t> comme la dépression (ceci peut aussi se manifester dans d’autres troubles)</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Shape 28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Comment puis-je parler de ma maladie?</a:t>
            </a:r>
            <a:endParaRPr sz="3600">
              <a:latin typeface="Calibri Light"/>
            </a:endParaRPr>
          </a:p>
        </p:txBody>
      </p:sp>
      <p:sp>
        <p:nvSpPr>
          <p:cNvPr id="287" name="Shape 287"/>
          <p:cNvSpPr>
            <a:spLocks noGrp="1"/>
          </p:cNvSpPr>
          <p:nvPr>
            <p:ph idx="1"/>
          </p:nvPr>
        </p:nvSpPr>
        <p:spPr>
          <a:prstGeom prst="rect">
            <a:avLst/>
          </a:prstGeom>
        </p:spPr>
        <p:txBody>
          <a:bodyPr lIns="0" tIns="0" rIns="0" bIns="0">
            <a:normAutofit/>
          </a:bodyPr>
          <a:lstStyle/>
          <a:p>
            <a:pPr lvl="0">
              <a:buSzTx/>
              <a:tabLst>
                <a:tab pos="76200" algn="l"/>
              </a:tabLst>
              <a:defRPr sz="1800"/>
            </a:pPr>
            <a:r>
              <a:rPr sz="2000" dirty="0">
                <a:solidFill>
                  <a:srgbClr val="004992"/>
                </a:solidFill>
                <a:latin typeface="Calibri Light"/>
                <a:ea typeface="Verdana"/>
                <a:cs typeface="Verdana"/>
                <a:sym typeface="Verdana"/>
              </a:rPr>
              <a:t>Les </a:t>
            </a:r>
            <a:r>
              <a:rPr sz="2000" dirty="0" err="1">
                <a:solidFill>
                  <a:srgbClr val="004992"/>
                </a:solidFill>
                <a:latin typeface="Calibri Light"/>
                <a:ea typeface="Verdana"/>
                <a:cs typeface="Verdana"/>
                <a:sym typeface="Verdana"/>
              </a:rPr>
              <a:t>principaux</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symptômes</a:t>
            </a:r>
            <a:r>
              <a:rPr sz="2000" dirty="0">
                <a:solidFill>
                  <a:srgbClr val="004992"/>
                </a:solidFill>
                <a:latin typeface="Calibri Light"/>
                <a:ea typeface="Verdana"/>
                <a:cs typeface="Verdana"/>
                <a:sym typeface="Verdana"/>
              </a:rPr>
              <a:t> de la </a:t>
            </a:r>
            <a:r>
              <a:rPr sz="2000" dirty="0" err="1">
                <a:solidFill>
                  <a:srgbClr val="004992"/>
                </a:solidFill>
                <a:latin typeface="Calibri Light"/>
                <a:ea typeface="Verdana"/>
                <a:cs typeface="Verdana"/>
                <a:sym typeface="Verdana"/>
              </a:rPr>
              <a:t>psychose</a:t>
            </a:r>
            <a:r>
              <a:rPr sz="2000" dirty="0">
                <a:solidFill>
                  <a:srgbClr val="004992"/>
                </a:solidFill>
                <a:latin typeface="Calibri Light"/>
                <a:ea typeface="Verdana"/>
                <a:cs typeface="Verdana"/>
                <a:sym typeface="Verdana"/>
              </a:rPr>
              <a:t> et de la </a:t>
            </a:r>
            <a:r>
              <a:rPr sz="2000" dirty="0" err="1">
                <a:solidFill>
                  <a:srgbClr val="004992"/>
                </a:solidFill>
                <a:latin typeface="Calibri Light"/>
                <a:ea typeface="Verdana"/>
                <a:cs typeface="Verdana"/>
                <a:sym typeface="Verdana"/>
              </a:rPr>
              <a:t>schizophrénie</a:t>
            </a:r>
            <a:r>
              <a:rPr sz="2000" dirty="0">
                <a:solidFill>
                  <a:srgbClr val="004992"/>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000" b="1" dirty="0">
                <a:solidFill>
                  <a:srgbClr val="333333"/>
                </a:solidFill>
                <a:latin typeface="Calibri Light"/>
                <a:ea typeface="Verdana"/>
                <a:cs typeface="Verdana"/>
                <a:sym typeface="Verdana"/>
              </a:rPr>
              <a:t>Hallucinations: </a:t>
            </a:r>
            <a:r>
              <a:rPr sz="2000" dirty="0">
                <a:solidFill>
                  <a:srgbClr val="333333"/>
                </a:solidFill>
                <a:latin typeface="Calibri Light"/>
                <a:ea typeface="Verdana"/>
                <a:cs typeface="Verdana"/>
                <a:sym typeface="Verdana"/>
              </a:rPr>
              <a:t>Entendre, </a:t>
            </a:r>
            <a:r>
              <a:rPr sz="2000" dirty="0" err="1">
                <a:solidFill>
                  <a:srgbClr val="333333"/>
                </a:solidFill>
                <a:latin typeface="Calibri Light"/>
                <a:ea typeface="Verdana"/>
                <a:cs typeface="Verdana"/>
                <a:sym typeface="Verdana"/>
              </a:rPr>
              <a:t>voir</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ou</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sentir</a:t>
            </a:r>
            <a:r>
              <a:rPr sz="2000" dirty="0">
                <a:solidFill>
                  <a:srgbClr val="333333"/>
                </a:solidFill>
                <a:latin typeface="Calibri Light"/>
                <a:ea typeface="Verdana"/>
                <a:cs typeface="Verdana"/>
                <a:sym typeface="Verdana"/>
              </a:rPr>
              <a:t> des choses qui ne </a:t>
            </a:r>
            <a:r>
              <a:rPr sz="2000" dirty="0" err="1">
                <a:solidFill>
                  <a:srgbClr val="333333"/>
                </a:solidFill>
                <a:latin typeface="Calibri Light"/>
                <a:ea typeface="Verdana"/>
                <a:cs typeface="Verdana"/>
                <a:sym typeface="Verdana"/>
              </a:rPr>
              <a:t>sont</a:t>
            </a:r>
            <a:r>
              <a:rPr sz="2000" dirty="0">
                <a:solidFill>
                  <a:srgbClr val="333333"/>
                </a:solidFill>
                <a:latin typeface="Calibri Light"/>
                <a:ea typeface="Verdana"/>
                <a:cs typeface="Verdana"/>
                <a:sym typeface="Verdana"/>
              </a:rPr>
              <a:t> pas </a:t>
            </a:r>
            <a:r>
              <a:rPr sz="2000" dirty="0" err="1">
                <a:solidFill>
                  <a:srgbClr val="333333"/>
                </a:solidFill>
                <a:latin typeface="Calibri Light"/>
                <a:ea typeface="Verdana"/>
                <a:cs typeface="Verdana"/>
                <a:sym typeface="Verdana"/>
              </a:rPr>
              <a:t>là</a:t>
            </a:r>
            <a:r>
              <a:rPr sz="2000" dirty="0">
                <a:solidFill>
                  <a:srgbClr val="333333"/>
                </a:solidFill>
                <a:latin typeface="Calibri Light"/>
                <a:ea typeface="Verdana"/>
                <a:cs typeface="Verdana"/>
                <a:sym typeface="Verdana"/>
              </a:rPr>
              <a:t> (ex. entendre des </a:t>
            </a:r>
            <a:r>
              <a:rPr sz="2000" dirty="0" err="1">
                <a:solidFill>
                  <a:srgbClr val="333333"/>
                </a:solidFill>
                <a:latin typeface="Calibri Light"/>
                <a:ea typeface="Verdana"/>
                <a:cs typeface="Verdana"/>
                <a:sym typeface="Verdana"/>
              </a:rPr>
              <a:t>voix</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offensantes</a:t>
            </a:r>
            <a:r>
              <a:rPr sz="20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Shape 28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Comment puis-je parler de ma maladie?</a:t>
            </a:r>
            <a:endParaRPr sz="3600">
              <a:latin typeface="Calibri Light"/>
            </a:endParaRPr>
          </a:p>
        </p:txBody>
      </p:sp>
      <p:sp>
        <p:nvSpPr>
          <p:cNvPr id="287" name="Shape 287"/>
          <p:cNvSpPr>
            <a:spLocks noGrp="1"/>
          </p:cNvSpPr>
          <p:nvPr>
            <p:ph idx="1"/>
          </p:nvPr>
        </p:nvSpPr>
        <p:spPr>
          <a:prstGeom prst="rect">
            <a:avLst/>
          </a:prstGeom>
        </p:spPr>
        <p:txBody>
          <a:bodyPr lIns="0" tIns="0" rIns="0" bIns="0">
            <a:normAutofit/>
          </a:bodyPr>
          <a:lstStyle/>
          <a:p>
            <a:pPr lvl="0">
              <a:buSzTx/>
              <a:tabLst>
                <a:tab pos="76200" algn="l"/>
              </a:tabLst>
              <a:defRPr sz="1800"/>
            </a:pPr>
            <a:r>
              <a:rPr sz="2000" dirty="0">
                <a:solidFill>
                  <a:srgbClr val="004992"/>
                </a:solidFill>
                <a:latin typeface="Calibri Light"/>
                <a:ea typeface="Verdana"/>
                <a:cs typeface="Verdana"/>
                <a:sym typeface="Verdana"/>
              </a:rPr>
              <a:t>Les </a:t>
            </a:r>
            <a:r>
              <a:rPr sz="2000" dirty="0" err="1">
                <a:solidFill>
                  <a:srgbClr val="004992"/>
                </a:solidFill>
                <a:latin typeface="Calibri Light"/>
                <a:ea typeface="Verdana"/>
                <a:cs typeface="Verdana"/>
                <a:sym typeface="Verdana"/>
              </a:rPr>
              <a:t>principaux</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symptômes</a:t>
            </a:r>
            <a:r>
              <a:rPr sz="2000" dirty="0">
                <a:solidFill>
                  <a:srgbClr val="004992"/>
                </a:solidFill>
                <a:latin typeface="Calibri Light"/>
                <a:ea typeface="Verdana"/>
                <a:cs typeface="Verdana"/>
                <a:sym typeface="Verdana"/>
              </a:rPr>
              <a:t> de la </a:t>
            </a:r>
            <a:r>
              <a:rPr sz="2000" dirty="0" err="1">
                <a:solidFill>
                  <a:srgbClr val="004992"/>
                </a:solidFill>
                <a:latin typeface="Calibri Light"/>
                <a:ea typeface="Verdana"/>
                <a:cs typeface="Verdana"/>
                <a:sym typeface="Verdana"/>
              </a:rPr>
              <a:t>psychose</a:t>
            </a:r>
            <a:r>
              <a:rPr sz="2000" dirty="0">
                <a:solidFill>
                  <a:srgbClr val="004992"/>
                </a:solidFill>
                <a:latin typeface="Calibri Light"/>
                <a:ea typeface="Verdana"/>
                <a:cs typeface="Verdana"/>
                <a:sym typeface="Verdana"/>
              </a:rPr>
              <a:t> et de la </a:t>
            </a:r>
            <a:r>
              <a:rPr sz="2000" dirty="0" err="1">
                <a:solidFill>
                  <a:srgbClr val="004992"/>
                </a:solidFill>
                <a:latin typeface="Calibri Light"/>
                <a:ea typeface="Verdana"/>
                <a:cs typeface="Verdana"/>
                <a:sym typeface="Verdana"/>
              </a:rPr>
              <a:t>schizophrénie</a:t>
            </a:r>
            <a:r>
              <a:rPr sz="2000" dirty="0">
                <a:solidFill>
                  <a:srgbClr val="004992"/>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000" b="1" dirty="0">
                <a:solidFill>
                  <a:srgbClr val="333333"/>
                </a:solidFill>
                <a:latin typeface="Calibri Light"/>
                <a:ea typeface="Verdana"/>
                <a:cs typeface="Verdana"/>
                <a:sym typeface="Verdana"/>
              </a:rPr>
              <a:t>Hallucinations: </a:t>
            </a:r>
            <a:r>
              <a:rPr sz="2000" dirty="0">
                <a:solidFill>
                  <a:srgbClr val="333333"/>
                </a:solidFill>
                <a:latin typeface="Calibri Light"/>
                <a:ea typeface="Verdana"/>
                <a:cs typeface="Verdana"/>
                <a:sym typeface="Verdana"/>
              </a:rPr>
              <a:t>Entendre, </a:t>
            </a:r>
            <a:r>
              <a:rPr sz="2000" dirty="0" err="1">
                <a:solidFill>
                  <a:srgbClr val="333333"/>
                </a:solidFill>
                <a:latin typeface="Calibri Light"/>
                <a:ea typeface="Verdana"/>
                <a:cs typeface="Verdana"/>
                <a:sym typeface="Verdana"/>
              </a:rPr>
              <a:t>voir</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ou</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sentir</a:t>
            </a:r>
            <a:r>
              <a:rPr sz="2000" dirty="0">
                <a:solidFill>
                  <a:srgbClr val="333333"/>
                </a:solidFill>
                <a:latin typeface="Calibri Light"/>
                <a:ea typeface="Verdana"/>
                <a:cs typeface="Verdana"/>
                <a:sym typeface="Verdana"/>
              </a:rPr>
              <a:t> des choses qui ne </a:t>
            </a:r>
            <a:r>
              <a:rPr sz="2000" dirty="0" err="1">
                <a:solidFill>
                  <a:srgbClr val="333333"/>
                </a:solidFill>
                <a:latin typeface="Calibri Light"/>
                <a:ea typeface="Verdana"/>
                <a:cs typeface="Verdana"/>
                <a:sym typeface="Verdana"/>
              </a:rPr>
              <a:t>sont</a:t>
            </a:r>
            <a:r>
              <a:rPr sz="2000" dirty="0">
                <a:solidFill>
                  <a:srgbClr val="333333"/>
                </a:solidFill>
                <a:latin typeface="Calibri Light"/>
                <a:ea typeface="Verdana"/>
                <a:cs typeface="Verdana"/>
                <a:sym typeface="Verdana"/>
              </a:rPr>
              <a:t> pas </a:t>
            </a:r>
            <a:r>
              <a:rPr sz="2000" dirty="0" err="1">
                <a:solidFill>
                  <a:srgbClr val="333333"/>
                </a:solidFill>
                <a:latin typeface="Calibri Light"/>
                <a:ea typeface="Verdana"/>
                <a:cs typeface="Verdana"/>
                <a:sym typeface="Verdana"/>
              </a:rPr>
              <a:t>là</a:t>
            </a:r>
            <a:r>
              <a:rPr sz="2000" dirty="0">
                <a:solidFill>
                  <a:srgbClr val="333333"/>
                </a:solidFill>
                <a:latin typeface="Calibri Light"/>
                <a:ea typeface="Verdana"/>
                <a:cs typeface="Verdana"/>
                <a:sym typeface="Verdana"/>
              </a:rPr>
              <a:t> (ex. entendre des </a:t>
            </a:r>
            <a:r>
              <a:rPr sz="2000" dirty="0" err="1">
                <a:solidFill>
                  <a:srgbClr val="333333"/>
                </a:solidFill>
                <a:latin typeface="Calibri Light"/>
                <a:ea typeface="Verdana"/>
                <a:cs typeface="Verdana"/>
                <a:sym typeface="Verdana"/>
              </a:rPr>
              <a:t>voix</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offensantes</a:t>
            </a:r>
            <a:r>
              <a:rPr sz="2000" dirty="0">
                <a:solidFill>
                  <a:srgbClr val="333333"/>
                </a:solidFill>
                <a:latin typeface="Calibri Light"/>
                <a:ea typeface="Verdana"/>
                <a:cs typeface="Verdana"/>
                <a:sym typeface="Verdana"/>
              </a:rPr>
              <a:t>).</a:t>
            </a:r>
          </a:p>
          <a:p>
            <a:pPr lvl="0">
              <a:buSzTx/>
              <a:tabLst>
                <a:tab pos="76200" algn="l"/>
              </a:tabLst>
              <a:defRPr sz="1800"/>
            </a:pPr>
            <a:r>
              <a:rPr sz="2000" dirty="0" err="1">
                <a:solidFill>
                  <a:srgbClr val="333333"/>
                </a:solidFill>
                <a:latin typeface="Calibri Light"/>
                <a:ea typeface="Verdana"/>
                <a:cs typeface="Verdana"/>
                <a:sym typeface="Verdana"/>
              </a:rPr>
              <a:t>Exemple</a:t>
            </a:r>
            <a:r>
              <a:rPr sz="2000" dirty="0">
                <a:solidFill>
                  <a:srgbClr val="333333"/>
                </a:solidFill>
                <a:latin typeface="Calibri Light"/>
                <a:ea typeface="Verdana"/>
                <a:cs typeface="Verdana"/>
                <a:sym typeface="Verdana"/>
              </a:rPr>
              <a:t>:</a:t>
            </a:r>
            <a:endParaRPr lang="en-US" sz="2000" dirty="0">
              <a:solidFill>
                <a:srgbClr val="333333"/>
              </a:solidFill>
              <a:latin typeface="Calibri Light"/>
              <a:ea typeface="Verdana"/>
              <a:cs typeface="Verdana"/>
              <a:sym typeface="Verdana"/>
            </a:endParaRPr>
          </a:p>
          <a:p>
            <a:pPr>
              <a:lnSpc>
                <a:spcPct val="100000"/>
              </a:lnSpc>
              <a:spcBef>
                <a:spcPts val="1200"/>
              </a:spcBef>
              <a:buSzTx/>
              <a:defRPr sz="1800"/>
            </a:pPr>
            <a:r>
              <a:rPr lang="fr-CH" sz="2000" i="1">
                <a:solidFill>
                  <a:srgbClr val="333333"/>
                </a:solidFill>
                <a:latin typeface="Calibri Light"/>
                <a:ea typeface="Verdana"/>
                <a:cs typeface="Verdana"/>
                <a:sym typeface="Verdana"/>
              </a:rPr>
              <a:t>«Environ</a:t>
            </a:r>
            <a:r>
              <a:rPr sz="2000" i="1">
                <a:solidFill>
                  <a:srgbClr val="333333"/>
                </a:solidFill>
                <a:latin typeface="Calibri Light"/>
                <a:ea typeface="Verdana"/>
                <a:cs typeface="Verdana"/>
                <a:sym typeface="Verdana"/>
              </a:rPr>
              <a:t> </a:t>
            </a:r>
            <a:r>
              <a:rPr sz="2000" i="1" dirty="0">
                <a:solidFill>
                  <a:srgbClr val="333333"/>
                </a:solidFill>
                <a:latin typeface="Calibri Light"/>
                <a:ea typeface="Verdana"/>
                <a:cs typeface="Verdana"/>
                <a:sym typeface="Verdana"/>
              </a:rPr>
              <a:t>15% de la population </a:t>
            </a:r>
            <a:r>
              <a:rPr sz="2000" i="1" dirty="0" err="1">
                <a:solidFill>
                  <a:srgbClr val="333333"/>
                </a:solidFill>
                <a:latin typeface="Calibri Light"/>
                <a:ea typeface="Verdana"/>
                <a:cs typeface="Verdana"/>
                <a:sym typeface="Verdana"/>
              </a:rPr>
              <a:t>conna</a:t>
            </a:r>
            <a:r>
              <a:rPr lang="fr-CH" sz="2000" i="1" dirty="0">
                <a:solidFill>
                  <a:srgbClr val="333333"/>
                </a:solidFill>
                <a:latin typeface="Calibri Light"/>
                <a:ea typeface="Verdana"/>
                <a:cs typeface="Verdana"/>
                <a:sym typeface="Verdana"/>
              </a:rPr>
              <a:t>î</a:t>
            </a:r>
            <a:r>
              <a:rPr sz="2000" i="1" dirty="0">
                <a:solidFill>
                  <a:srgbClr val="333333"/>
                </a:solidFill>
                <a:latin typeface="Calibri Light"/>
                <a:ea typeface="Verdana"/>
                <a:cs typeface="Verdana"/>
                <a:sym typeface="Verdana"/>
              </a:rPr>
              <a:t>t des hallucinations sans </a:t>
            </a:r>
            <a:r>
              <a:rPr sz="2000" i="1" dirty="0" err="1">
                <a:solidFill>
                  <a:srgbClr val="333333"/>
                </a:solidFill>
                <a:latin typeface="Calibri Light"/>
                <a:ea typeface="Verdana"/>
                <a:cs typeface="Verdana"/>
                <a:sym typeface="Verdana"/>
              </a:rPr>
              <a:t>avoir</a:t>
            </a:r>
            <a:r>
              <a:rPr sz="2000" i="1" dirty="0">
                <a:solidFill>
                  <a:srgbClr val="333333"/>
                </a:solidFill>
                <a:latin typeface="Calibri Light"/>
                <a:ea typeface="Verdana"/>
                <a:cs typeface="Verdana"/>
                <a:sym typeface="Verdana"/>
              </a:rPr>
              <a:t> de trouble</a:t>
            </a:r>
            <a:r>
              <a:rPr lang="fr-CH" sz="2000" i="1" dirty="0">
                <a:solidFill>
                  <a:srgbClr val="333333"/>
                </a:solidFill>
                <a:latin typeface="Calibri Light"/>
                <a:ea typeface="Verdana"/>
                <a:cs typeface="Verdana"/>
                <a:sym typeface="Verdana"/>
              </a:rPr>
              <a:t>s</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psychique</a:t>
            </a:r>
            <a:r>
              <a:rPr lang="fr-CH" sz="2000" i="1" dirty="0">
                <a:solidFill>
                  <a:srgbClr val="333333"/>
                </a:solidFill>
                <a:latin typeface="Calibri Light"/>
                <a:ea typeface="Verdana"/>
                <a:cs typeface="Verdana"/>
                <a:sym typeface="Verdana"/>
              </a:rPr>
              <a:t>s</a:t>
            </a:r>
            <a:r>
              <a:rPr sz="2000" i="1" dirty="0">
                <a:solidFill>
                  <a:srgbClr val="333333"/>
                </a:solidFill>
                <a:latin typeface="Calibri Light"/>
                <a:ea typeface="Verdana"/>
                <a:cs typeface="Verdana"/>
                <a:sym typeface="Verdana"/>
              </a:rPr>
              <a:t>. Comment </a:t>
            </a:r>
            <a:r>
              <a:rPr sz="2000" i="1" dirty="0" err="1">
                <a:solidFill>
                  <a:srgbClr val="333333"/>
                </a:solidFill>
                <a:latin typeface="Calibri Light"/>
                <a:ea typeface="Verdana"/>
                <a:cs typeface="Verdana"/>
                <a:sym typeface="Verdana"/>
              </a:rPr>
              <a:t>pourrais</a:t>
            </a:r>
            <a:r>
              <a:rPr sz="2000" i="1" dirty="0">
                <a:solidFill>
                  <a:srgbClr val="333333"/>
                </a:solidFill>
                <a:latin typeface="Calibri Light"/>
                <a:ea typeface="Verdana"/>
                <a:cs typeface="Verdana"/>
                <a:sym typeface="Verdana"/>
              </a:rPr>
              <a:t>-je </a:t>
            </a:r>
            <a:r>
              <a:rPr sz="2000" i="1" dirty="0" err="1">
                <a:solidFill>
                  <a:srgbClr val="333333"/>
                </a:solidFill>
                <a:latin typeface="Calibri Light"/>
                <a:ea typeface="Verdana"/>
                <a:cs typeface="Verdana"/>
                <a:sym typeface="Verdana"/>
              </a:rPr>
              <a:t>vous</a:t>
            </a:r>
            <a:r>
              <a:rPr sz="2000" i="1" dirty="0">
                <a:solidFill>
                  <a:srgbClr val="333333"/>
                </a:solidFill>
                <a:latin typeface="Calibri Light"/>
                <a:ea typeface="Verdana"/>
                <a:cs typeface="Verdana"/>
                <a:sym typeface="Verdana"/>
              </a:rPr>
              <a:t> le </a:t>
            </a:r>
            <a:r>
              <a:rPr sz="2000" i="1" dirty="0" err="1">
                <a:solidFill>
                  <a:srgbClr val="333333"/>
                </a:solidFill>
                <a:latin typeface="Calibri Light"/>
                <a:ea typeface="Verdana"/>
                <a:cs typeface="Verdana"/>
                <a:sym typeface="Verdana"/>
              </a:rPr>
              <a:t>décrire</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C’est</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comme</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penser</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intensément</a:t>
            </a:r>
            <a:r>
              <a:rPr sz="2000" i="1" dirty="0">
                <a:solidFill>
                  <a:srgbClr val="333333"/>
                </a:solidFill>
                <a:latin typeface="Calibri Light"/>
                <a:ea typeface="Verdana"/>
                <a:cs typeface="Verdana"/>
                <a:sym typeface="Verdana"/>
              </a:rPr>
              <a:t> à </a:t>
            </a:r>
            <a:r>
              <a:rPr sz="2000" i="1" dirty="0" err="1">
                <a:solidFill>
                  <a:srgbClr val="333333"/>
                </a:solidFill>
                <a:latin typeface="Calibri Light"/>
                <a:ea typeface="Verdana"/>
                <a:cs typeface="Verdana"/>
                <a:sym typeface="Verdana"/>
              </a:rPr>
              <a:t>une</a:t>
            </a:r>
            <a:r>
              <a:rPr sz="2000" i="1" dirty="0">
                <a:solidFill>
                  <a:srgbClr val="333333"/>
                </a:solidFill>
                <a:latin typeface="Calibri Light"/>
                <a:ea typeface="Verdana"/>
                <a:cs typeface="Verdana"/>
                <a:sym typeface="Verdana"/>
              </a:rPr>
              <a:t> m</a:t>
            </a:r>
            <a:r>
              <a:rPr lang="fr-CH" sz="2000" i="1" dirty="0" err="1">
                <a:solidFill>
                  <a:srgbClr val="333333"/>
                </a:solidFill>
                <a:latin typeface="Calibri Light"/>
                <a:ea typeface="Verdana"/>
                <a:cs typeface="Verdana"/>
                <a:sym typeface="Verdana"/>
              </a:rPr>
              <a:t>élodie</a:t>
            </a:r>
            <a:r>
              <a:rPr lang="fr-CH"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entraînante</a:t>
            </a:r>
            <a:r>
              <a:rPr sz="2000" i="1" dirty="0">
                <a:solidFill>
                  <a:srgbClr val="333333"/>
                </a:solidFill>
                <a:latin typeface="Calibri Light"/>
                <a:ea typeface="Verdana"/>
                <a:cs typeface="Verdana"/>
                <a:sym typeface="Verdana"/>
              </a:rPr>
              <a:t>, au point de </a:t>
            </a:r>
            <a:r>
              <a:rPr sz="2000" i="1" dirty="0" err="1">
                <a:solidFill>
                  <a:srgbClr val="333333"/>
                </a:solidFill>
                <a:latin typeface="Calibri Light"/>
                <a:ea typeface="Verdana"/>
                <a:cs typeface="Verdana"/>
                <a:sym typeface="Verdana"/>
              </a:rPr>
              <a:t>croire</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qu’elle</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est</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réelle</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Ou</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bien</a:t>
            </a:r>
            <a:r>
              <a:rPr sz="2000" i="1" dirty="0">
                <a:solidFill>
                  <a:srgbClr val="333333"/>
                </a:solidFill>
                <a:latin typeface="Calibri Light"/>
                <a:ea typeface="Verdana"/>
                <a:cs typeface="Verdana"/>
                <a:sym typeface="Verdana"/>
              </a:rPr>
              <a:t>, entendre la </a:t>
            </a:r>
            <a:r>
              <a:rPr sz="2000" i="1" dirty="0" err="1">
                <a:solidFill>
                  <a:srgbClr val="333333"/>
                </a:solidFill>
                <a:latin typeface="Calibri Light"/>
                <a:ea typeface="Verdana"/>
                <a:cs typeface="Verdana"/>
                <a:sym typeface="Verdana"/>
              </a:rPr>
              <a:t>porte</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sonner</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alors</a:t>
            </a:r>
            <a:r>
              <a:rPr sz="2000" i="1" dirty="0">
                <a:solidFill>
                  <a:srgbClr val="333333"/>
                </a:solidFill>
                <a:latin typeface="Calibri Light"/>
                <a:ea typeface="Verdana"/>
                <a:cs typeface="Verdana"/>
                <a:sym typeface="Verdana"/>
              </a:rPr>
              <a:t> que </a:t>
            </a:r>
            <a:r>
              <a:rPr sz="2000" i="1" dirty="0" err="1">
                <a:solidFill>
                  <a:srgbClr val="333333"/>
                </a:solidFill>
                <a:latin typeface="Calibri Light"/>
                <a:ea typeface="Verdana"/>
                <a:cs typeface="Verdana"/>
                <a:sym typeface="Verdana"/>
              </a:rPr>
              <a:t>vous</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attendez</a:t>
            </a:r>
            <a:r>
              <a:rPr sz="2000" i="1" dirty="0">
                <a:solidFill>
                  <a:srgbClr val="333333"/>
                </a:solidFill>
                <a:latin typeface="Calibri Light"/>
                <a:ea typeface="Verdana"/>
                <a:cs typeface="Verdana"/>
                <a:sym typeface="Verdana"/>
              </a:rPr>
              <a:t> </a:t>
            </a:r>
            <a:r>
              <a:rPr lang="fr-CH" sz="2000" i="1" dirty="0">
                <a:solidFill>
                  <a:srgbClr val="333333"/>
                </a:solidFill>
                <a:latin typeface="Calibri Light"/>
                <a:ea typeface="Verdana"/>
                <a:cs typeface="Verdana"/>
                <a:sym typeface="Verdana"/>
              </a:rPr>
              <a:t>quelqu’un </a:t>
            </a:r>
            <a:r>
              <a:rPr sz="2000" i="1" dirty="0" err="1">
                <a:solidFill>
                  <a:srgbClr val="333333"/>
                </a:solidFill>
                <a:latin typeface="Calibri Light"/>
                <a:ea typeface="Verdana"/>
                <a:cs typeface="Verdana"/>
                <a:sym typeface="Verdana"/>
              </a:rPr>
              <a:t>impatiemment</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mais</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personne</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n’est</a:t>
            </a:r>
            <a:r>
              <a:rPr sz="2000" i="1" dirty="0">
                <a:solidFill>
                  <a:srgbClr val="333333"/>
                </a:solidFill>
                <a:latin typeface="Calibri Light"/>
                <a:ea typeface="Verdana"/>
                <a:cs typeface="Verdana"/>
                <a:sym typeface="Verdana"/>
              </a:rPr>
              <a:t> </a:t>
            </a:r>
            <a:r>
              <a:rPr sz="2000" i="1" err="1">
                <a:solidFill>
                  <a:srgbClr val="333333"/>
                </a:solidFill>
                <a:latin typeface="Calibri Light"/>
                <a:ea typeface="Verdana"/>
                <a:cs typeface="Verdana"/>
                <a:sym typeface="Verdana"/>
              </a:rPr>
              <a:t>là</a:t>
            </a:r>
            <a:r>
              <a:rPr sz="2000" i="1">
                <a:solidFill>
                  <a:srgbClr val="333333"/>
                </a:solidFill>
                <a:latin typeface="Calibri Light"/>
                <a:ea typeface="Verdana"/>
                <a:cs typeface="Verdana"/>
                <a:sym typeface="Verdana"/>
              </a:rPr>
              <a:t>.</a:t>
            </a:r>
            <a:r>
              <a:rPr lang="fr-CH" sz="2000" i="1">
                <a:solidFill>
                  <a:srgbClr val="333333"/>
                </a:solidFill>
                <a:latin typeface="Calibri Light"/>
                <a:ea typeface="Verdana"/>
                <a:cs typeface="Verdana"/>
                <a:sym typeface="Verdana"/>
              </a:rPr>
              <a:t>»</a:t>
            </a:r>
            <a:endParaRPr sz="2000" i="1" dirty="0">
              <a:solidFill>
                <a:srgbClr val="333333"/>
              </a:solidFill>
              <a:latin typeface="Calibri Light"/>
              <a:ea typeface="Verdana"/>
              <a:cs typeface="Verdana"/>
              <a:sym typeface="Verdana"/>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55</a:t>
            </a:fld>
            <a:endParaRPr lang="en-US"/>
          </a:p>
        </p:txBody>
      </p:sp>
    </p:spTree>
    <p:extLst>
      <p:ext uri="{BB962C8B-B14F-4D97-AF65-F5344CB8AC3E}">
        <p14:creationId xmlns:p14="http://schemas.microsoft.com/office/powerpoint/2010/main" val="20962833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Comment puis-je parler de ma maladie?</a:t>
            </a:r>
            <a:endParaRPr sz="3600">
              <a:latin typeface="Calibri Light"/>
            </a:endParaRPr>
          </a:p>
        </p:txBody>
      </p:sp>
      <p:sp>
        <p:nvSpPr>
          <p:cNvPr id="290" name="Shape 290"/>
          <p:cNvSpPr>
            <a:spLocks noGrp="1"/>
          </p:cNvSpPr>
          <p:nvPr>
            <p:ph idx="1"/>
          </p:nvPr>
        </p:nvSpPr>
        <p:spPr>
          <a:prstGeom prst="rect">
            <a:avLst/>
          </a:prstGeom>
        </p:spPr>
        <p:txBody>
          <a:bodyPr lIns="0" tIns="0" rIns="0" bIns="0">
            <a:noAutofit/>
          </a:bodyPr>
          <a:lstStyle/>
          <a:p>
            <a:pPr lvl="0" defTabSz="886968">
              <a:buSzTx/>
              <a:tabLst>
                <a:tab pos="63500" algn="l"/>
              </a:tabLst>
              <a:defRPr sz="1800"/>
            </a:pPr>
            <a:r>
              <a:rPr sz="2000" dirty="0">
                <a:solidFill>
                  <a:srgbClr val="004992"/>
                </a:solidFill>
                <a:latin typeface="Calibri Light"/>
                <a:ea typeface="Verdana"/>
                <a:cs typeface="Verdana"/>
                <a:sym typeface="Verdana"/>
              </a:rPr>
              <a:t>Les </a:t>
            </a:r>
            <a:r>
              <a:rPr sz="2000" dirty="0" err="1">
                <a:solidFill>
                  <a:srgbClr val="004992"/>
                </a:solidFill>
                <a:latin typeface="Calibri Light"/>
                <a:ea typeface="Verdana"/>
                <a:cs typeface="Verdana"/>
                <a:sym typeface="Verdana"/>
              </a:rPr>
              <a:t>principaux</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symptômes</a:t>
            </a:r>
            <a:r>
              <a:rPr sz="2000" dirty="0">
                <a:solidFill>
                  <a:srgbClr val="004992"/>
                </a:solidFill>
                <a:latin typeface="Calibri Light"/>
                <a:ea typeface="Verdana"/>
                <a:cs typeface="Verdana"/>
                <a:sym typeface="Verdana"/>
              </a:rPr>
              <a:t> de la </a:t>
            </a:r>
            <a:r>
              <a:rPr sz="2000" dirty="0" err="1">
                <a:solidFill>
                  <a:srgbClr val="004992"/>
                </a:solidFill>
                <a:latin typeface="Calibri Light"/>
                <a:ea typeface="Verdana"/>
                <a:cs typeface="Verdana"/>
                <a:sym typeface="Verdana"/>
              </a:rPr>
              <a:t>psychose</a:t>
            </a:r>
            <a:r>
              <a:rPr sz="2000" dirty="0">
                <a:solidFill>
                  <a:srgbClr val="004992"/>
                </a:solidFill>
                <a:latin typeface="Calibri Light"/>
                <a:ea typeface="Verdana"/>
                <a:cs typeface="Verdana"/>
                <a:sym typeface="Verdana"/>
              </a:rPr>
              <a:t> et de la </a:t>
            </a:r>
            <a:r>
              <a:rPr sz="2000" dirty="0" err="1">
                <a:solidFill>
                  <a:srgbClr val="004992"/>
                </a:solidFill>
                <a:latin typeface="Calibri Light"/>
                <a:ea typeface="Verdana"/>
                <a:cs typeface="Verdana"/>
                <a:sym typeface="Verdana"/>
              </a:rPr>
              <a:t>schizophrénie</a:t>
            </a:r>
            <a:r>
              <a:rPr sz="2000" dirty="0">
                <a:solidFill>
                  <a:srgbClr val="004992"/>
                </a:solidFill>
                <a:latin typeface="Calibri Light"/>
                <a:ea typeface="Verdana"/>
                <a:cs typeface="Verdana"/>
                <a:sym typeface="Verdana"/>
              </a:rPr>
              <a:t>:</a:t>
            </a:r>
          </a:p>
          <a:p>
            <a:pPr marL="342900" lvl="0" indent="-342900" defTabSz="886968">
              <a:buClr>
                <a:srgbClr val="333333"/>
              </a:buClr>
              <a:buFont typeface="WingDings"/>
              <a:buChar char=""/>
              <a:tabLst>
                <a:tab pos="63500" algn="l"/>
              </a:tabLst>
              <a:defRPr sz="1800"/>
            </a:pPr>
            <a:r>
              <a:rPr sz="2000" b="1" dirty="0" err="1">
                <a:solidFill>
                  <a:srgbClr val="333333"/>
                </a:solidFill>
                <a:latin typeface="Calibri Light"/>
                <a:ea typeface="Verdana"/>
                <a:cs typeface="Verdana"/>
                <a:sym typeface="Verdana"/>
              </a:rPr>
              <a:t>Idées</a:t>
            </a:r>
            <a:r>
              <a:rPr sz="2000" b="1" dirty="0">
                <a:solidFill>
                  <a:srgbClr val="333333"/>
                </a:solidFill>
                <a:latin typeface="Calibri Light"/>
                <a:ea typeface="Verdana"/>
                <a:cs typeface="Verdana"/>
                <a:sym typeface="Verdana"/>
              </a:rPr>
              <a:t> </a:t>
            </a:r>
            <a:r>
              <a:rPr sz="2000" b="1" dirty="0" err="1">
                <a:solidFill>
                  <a:srgbClr val="333333"/>
                </a:solidFill>
                <a:latin typeface="Calibri Light"/>
                <a:ea typeface="Verdana"/>
                <a:cs typeface="Verdana"/>
                <a:sym typeface="Verdana"/>
              </a:rPr>
              <a:t>délirantes</a:t>
            </a:r>
            <a:r>
              <a:rPr sz="2000" b="1"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Être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persuadé</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quelque</a:t>
            </a:r>
            <a:r>
              <a:rPr sz="2000" dirty="0">
                <a:solidFill>
                  <a:srgbClr val="333333"/>
                </a:solidFill>
                <a:latin typeface="Calibri Light"/>
                <a:ea typeface="Verdana"/>
                <a:cs typeface="Verdana"/>
                <a:sym typeface="Verdana"/>
              </a:rPr>
              <a:t> chose qui </a:t>
            </a:r>
            <a:r>
              <a:rPr sz="2000" dirty="0" err="1">
                <a:solidFill>
                  <a:srgbClr val="333333"/>
                </a:solidFill>
                <a:latin typeface="Calibri Light"/>
                <a:ea typeface="Verdana"/>
                <a:cs typeface="Verdana"/>
                <a:sym typeface="Verdana"/>
              </a:rPr>
              <a:t>n’est</a:t>
            </a:r>
            <a:r>
              <a:rPr sz="2000" dirty="0">
                <a:solidFill>
                  <a:srgbClr val="333333"/>
                </a:solidFill>
                <a:latin typeface="Calibri Light"/>
                <a:ea typeface="Verdana"/>
                <a:cs typeface="Verdana"/>
                <a:sym typeface="Verdana"/>
              </a:rPr>
              <a:t> pas </a:t>
            </a:r>
            <a:r>
              <a:rPr sz="2000" dirty="0" err="1">
                <a:solidFill>
                  <a:srgbClr val="333333"/>
                </a:solidFill>
                <a:latin typeface="Calibri Light"/>
                <a:ea typeface="Verdana"/>
                <a:cs typeface="Verdana"/>
                <a:sym typeface="Verdana"/>
              </a:rPr>
              <a:t>vrai</a:t>
            </a:r>
            <a:r>
              <a:rPr sz="2000" dirty="0">
                <a:solidFill>
                  <a:srgbClr val="333333"/>
                </a:solidFill>
                <a:latin typeface="Calibri Light"/>
                <a:ea typeface="Verdana"/>
                <a:cs typeface="Verdana"/>
                <a:sym typeface="Verdana"/>
              </a:rPr>
              <a:t> (ex. </a:t>
            </a:r>
            <a:r>
              <a:rPr sz="2000" dirty="0" err="1">
                <a:solidFill>
                  <a:srgbClr val="333333"/>
                </a:solidFill>
                <a:latin typeface="Calibri Light"/>
                <a:ea typeface="Verdana"/>
                <a:cs typeface="Verdana"/>
                <a:sym typeface="Verdana"/>
              </a:rPr>
              <a:t>être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choisi</a:t>
            </a:r>
            <a:r>
              <a:rPr sz="2000" dirty="0">
                <a:solidFill>
                  <a:srgbClr val="333333"/>
                </a:solidFill>
                <a:latin typeface="Calibri Light"/>
                <a:ea typeface="Verdana"/>
                <a:cs typeface="Verdana"/>
                <a:sym typeface="Verdana"/>
              </a:rPr>
              <a:t> pour </a:t>
            </a:r>
            <a:r>
              <a:rPr sz="2000" dirty="0" err="1">
                <a:solidFill>
                  <a:srgbClr val="333333"/>
                </a:solidFill>
                <a:latin typeface="Calibri Light"/>
                <a:ea typeface="Verdana"/>
                <a:cs typeface="Verdana"/>
                <a:sym typeface="Verdana"/>
              </a:rPr>
              <a:t>sauver</a:t>
            </a:r>
            <a:r>
              <a:rPr sz="2000" dirty="0">
                <a:solidFill>
                  <a:srgbClr val="333333"/>
                </a:solidFill>
                <a:latin typeface="Calibri Light"/>
                <a:ea typeface="Verdana"/>
                <a:cs typeface="Verdana"/>
                <a:sym typeface="Verdana"/>
              </a:rPr>
              <a:t> le monde </a:t>
            </a:r>
            <a:r>
              <a:rPr sz="2000" dirty="0" err="1">
                <a:solidFill>
                  <a:srgbClr val="333333"/>
                </a:solidFill>
                <a:latin typeface="Calibri Light"/>
                <a:ea typeface="Verdana"/>
                <a:cs typeface="Verdana"/>
                <a:sym typeface="Verdana"/>
              </a:rPr>
              <a:t>ou</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être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poursuivi</a:t>
            </a:r>
            <a:r>
              <a:rPr sz="2000" dirty="0">
                <a:solidFill>
                  <a:srgbClr val="333333"/>
                </a:solidFill>
                <a:latin typeface="Calibri Light"/>
                <a:ea typeface="Verdana"/>
                <a:cs typeface="Verdana"/>
                <a:sym typeface="Verdana"/>
              </a:rPr>
              <a:t> par les services secrets).</a:t>
            </a:r>
            <a:endParaRPr lang="de-DE" sz="2000" dirty="0">
              <a:solidFill>
                <a:srgbClr val="333333"/>
              </a:solidFill>
              <a:latin typeface="Calibri Light"/>
              <a:ea typeface="Verdana"/>
              <a:cs typeface="Verdana"/>
              <a:sym typeface="Verdana"/>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56</a:t>
            </a:fld>
            <a:endParaRPr lang="en-US"/>
          </a:p>
        </p:txBody>
      </p:sp>
    </p:spTree>
    <p:extLst>
      <p:ext uri="{BB962C8B-B14F-4D97-AF65-F5344CB8AC3E}">
        <p14:creationId xmlns:p14="http://schemas.microsoft.com/office/powerpoint/2010/main" val="22440814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Comment puis-je parler de ma maladie?</a:t>
            </a:r>
            <a:endParaRPr sz="3600">
              <a:latin typeface="Calibri Light"/>
            </a:endParaRPr>
          </a:p>
        </p:txBody>
      </p:sp>
      <p:sp>
        <p:nvSpPr>
          <p:cNvPr id="290" name="Shape 290"/>
          <p:cNvSpPr>
            <a:spLocks noGrp="1"/>
          </p:cNvSpPr>
          <p:nvPr>
            <p:ph idx="1"/>
          </p:nvPr>
        </p:nvSpPr>
        <p:spPr>
          <a:prstGeom prst="rect">
            <a:avLst/>
          </a:prstGeom>
        </p:spPr>
        <p:txBody>
          <a:bodyPr lIns="0" tIns="0" rIns="0" bIns="0">
            <a:noAutofit/>
          </a:bodyPr>
          <a:lstStyle/>
          <a:p>
            <a:pPr lvl="0" defTabSz="886968">
              <a:buSzTx/>
              <a:tabLst>
                <a:tab pos="63500" algn="l"/>
              </a:tabLst>
              <a:defRPr sz="1800"/>
            </a:pPr>
            <a:r>
              <a:rPr sz="2000" dirty="0">
                <a:solidFill>
                  <a:srgbClr val="004992"/>
                </a:solidFill>
                <a:latin typeface="Calibri Light"/>
                <a:ea typeface="Verdana"/>
                <a:cs typeface="Verdana"/>
                <a:sym typeface="Verdana"/>
              </a:rPr>
              <a:t>Les </a:t>
            </a:r>
            <a:r>
              <a:rPr sz="2000" dirty="0" err="1">
                <a:solidFill>
                  <a:srgbClr val="004992"/>
                </a:solidFill>
                <a:latin typeface="Calibri Light"/>
                <a:ea typeface="Verdana"/>
                <a:cs typeface="Verdana"/>
                <a:sym typeface="Verdana"/>
              </a:rPr>
              <a:t>principaux</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symptômes</a:t>
            </a:r>
            <a:r>
              <a:rPr sz="2000" dirty="0">
                <a:solidFill>
                  <a:srgbClr val="004992"/>
                </a:solidFill>
                <a:latin typeface="Calibri Light"/>
                <a:ea typeface="Verdana"/>
                <a:cs typeface="Verdana"/>
                <a:sym typeface="Verdana"/>
              </a:rPr>
              <a:t> de la </a:t>
            </a:r>
            <a:r>
              <a:rPr sz="2000" dirty="0" err="1">
                <a:solidFill>
                  <a:srgbClr val="004992"/>
                </a:solidFill>
                <a:latin typeface="Calibri Light"/>
                <a:ea typeface="Verdana"/>
                <a:cs typeface="Verdana"/>
                <a:sym typeface="Verdana"/>
              </a:rPr>
              <a:t>psychose</a:t>
            </a:r>
            <a:r>
              <a:rPr sz="2000" dirty="0">
                <a:solidFill>
                  <a:srgbClr val="004992"/>
                </a:solidFill>
                <a:latin typeface="Calibri Light"/>
                <a:ea typeface="Verdana"/>
                <a:cs typeface="Verdana"/>
                <a:sym typeface="Verdana"/>
              </a:rPr>
              <a:t> et de la </a:t>
            </a:r>
            <a:r>
              <a:rPr sz="2000" dirty="0" err="1">
                <a:solidFill>
                  <a:srgbClr val="004992"/>
                </a:solidFill>
                <a:latin typeface="Calibri Light"/>
                <a:ea typeface="Verdana"/>
                <a:cs typeface="Verdana"/>
                <a:sym typeface="Verdana"/>
              </a:rPr>
              <a:t>schizophrénie</a:t>
            </a:r>
            <a:r>
              <a:rPr sz="2000" dirty="0">
                <a:solidFill>
                  <a:srgbClr val="004992"/>
                </a:solidFill>
                <a:latin typeface="Calibri Light"/>
                <a:ea typeface="Verdana"/>
                <a:cs typeface="Verdana"/>
                <a:sym typeface="Verdana"/>
              </a:rPr>
              <a:t>:</a:t>
            </a:r>
          </a:p>
          <a:p>
            <a:pPr marL="342900" lvl="0" indent="-342900" defTabSz="886968">
              <a:buClr>
                <a:srgbClr val="333333"/>
              </a:buClr>
              <a:buFont typeface="WingDings"/>
              <a:buChar char=""/>
              <a:tabLst>
                <a:tab pos="63500" algn="l"/>
              </a:tabLst>
              <a:defRPr sz="1800"/>
            </a:pPr>
            <a:r>
              <a:rPr sz="2000" b="1" dirty="0" err="1">
                <a:solidFill>
                  <a:srgbClr val="333333"/>
                </a:solidFill>
                <a:latin typeface="Calibri Light"/>
                <a:ea typeface="Verdana"/>
                <a:cs typeface="Verdana"/>
                <a:sym typeface="Verdana"/>
              </a:rPr>
              <a:t>Idées</a:t>
            </a:r>
            <a:r>
              <a:rPr sz="2000" b="1" dirty="0">
                <a:solidFill>
                  <a:srgbClr val="333333"/>
                </a:solidFill>
                <a:latin typeface="Calibri Light"/>
                <a:ea typeface="Verdana"/>
                <a:cs typeface="Verdana"/>
                <a:sym typeface="Verdana"/>
              </a:rPr>
              <a:t> </a:t>
            </a:r>
            <a:r>
              <a:rPr sz="2000" b="1" dirty="0" err="1">
                <a:solidFill>
                  <a:srgbClr val="333333"/>
                </a:solidFill>
                <a:latin typeface="Calibri Light"/>
                <a:ea typeface="Verdana"/>
                <a:cs typeface="Verdana"/>
                <a:sym typeface="Verdana"/>
              </a:rPr>
              <a:t>délirantes</a:t>
            </a:r>
            <a:r>
              <a:rPr sz="2000" b="1"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Être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persuadé</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quelque</a:t>
            </a:r>
            <a:r>
              <a:rPr sz="2000" dirty="0">
                <a:solidFill>
                  <a:srgbClr val="333333"/>
                </a:solidFill>
                <a:latin typeface="Calibri Light"/>
                <a:ea typeface="Verdana"/>
                <a:cs typeface="Verdana"/>
                <a:sym typeface="Verdana"/>
              </a:rPr>
              <a:t> chose qui </a:t>
            </a:r>
            <a:r>
              <a:rPr sz="2000" dirty="0" err="1">
                <a:solidFill>
                  <a:srgbClr val="333333"/>
                </a:solidFill>
                <a:latin typeface="Calibri Light"/>
                <a:ea typeface="Verdana"/>
                <a:cs typeface="Verdana"/>
                <a:sym typeface="Verdana"/>
              </a:rPr>
              <a:t>n’est</a:t>
            </a:r>
            <a:r>
              <a:rPr sz="2000" dirty="0">
                <a:solidFill>
                  <a:srgbClr val="333333"/>
                </a:solidFill>
                <a:latin typeface="Calibri Light"/>
                <a:ea typeface="Verdana"/>
                <a:cs typeface="Verdana"/>
                <a:sym typeface="Verdana"/>
              </a:rPr>
              <a:t> pas </a:t>
            </a:r>
            <a:r>
              <a:rPr sz="2000" dirty="0" err="1">
                <a:solidFill>
                  <a:srgbClr val="333333"/>
                </a:solidFill>
                <a:latin typeface="Calibri Light"/>
                <a:ea typeface="Verdana"/>
                <a:cs typeface="Verdana"/>
                <a:sym typeface="Verdana"/>
              </a:rPr>
              <a:t>vrai</a:t>
            </a:r>
            <a:r>
              <a:rPr sz="2000" dirty="0">
                <a:solidFill>
                  <a:srgbClr val="333333"/>
                </a:solidFill>
                <a:latin typeface="Calibri Light"/>
                <a:ea typeface="Verdana"/>
                <a:cs typeface="Verdana"/>
                <a:sym typeface="Verdana"/>
              </a:rPr>
              <a:t> (ex. </a:t>
            </a:r>
            <a:r>
              <a:rPr sz="2000" dirty="0" err="1">
                <a:solidFill>
                  <a:srgbClr val="333333"/>
                </a:solidFill>
                <a:latin typeface="Calibri Light"/>
                <a:ea typeface="Verdana"/>
                <a:cs typeface="Verdana"/>
                <a:sym typeface="Verdana"/>
              </a:rPr>
              <a:t>être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choisi</a:t>
            </a:r>
            <a:r>
              <a:rPr sz="2000" dirty="0">
                <a:solidFill>
                  <a:srgbClr val="333333"/>
                </a:solidFill>
                <a:latin typeface="Calibri Light"/>
                <a:ea typeface="Verdana"/>
                <a:cs typeface="Verdana"/>
                <a:sym typeface="Verdana"/>
              </a:rPr>
              <a:t> pour </a:t>
            </a:r>
            <a:r>
              <a:rPr sz="2000" dirty="0" err="1">
                <a:solidFill>
                  <a:srgbClr val="333333"/>
                </a:solidFill>
                <a:latin typeface="Calibri Light"/>
                <a:ea typeface="Verdana"/>
                <a:cs typeface="Verdana"/>
                <a:sym typeface="Verdana"/>
              </a:rPr>
              <a:t>sauver</a:t>
            </a:r>
            <a:r>
              <a:rPr sz="2000" dirty="0">
                <a:solidFill>
                  <a:srgbClr val="333333"/>
                </a:solidFill>
                <a:latin typeface="Calibri Light"/>
                <a:ea typeface="Verdana"/>
                <a:cs typeface="Verdana"/>
                <a:sym typeface="Verdana"/>
              </a:rPr>
              <a:t> le monde </a:t>
            </a:r>
            <a:r>
              <a:rPr sz="2000" dirty="0" err="1">
                <a:solidFill>
                  <a:srgbClr val="333333"/>
                </a:solidFill>
                <a:latin typeface="Calibri Light"/>
                <a:ea typeface="Verdana"/>
                <a:cs typeface="Verdana"/>
                <a:sym typeface="Verdana"/>
              </a:rPr>
              <a:t>ou</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être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poursuivi</a:t>
            </a:r>
            <a:r>
              <a:rPr sz="2000" dirty="0">
                <a:solidFill>
                  <a:srgbClr val="333333"/>
                </a:solidFill>
                <a:latin typeface="Calibri Light"/>
                <a:ea typeface="Verdana"/>
                <a:cs typeface="Verdana"/>
                <a:sym typeface="Verdana"/>
              </a:rPr>
              <a:t> par les services secrets).</a:t>
            </a:r>
            <a:endParaRPr lang="de-DE" sz="2000" dirty="0">
              <a:solidFill>
                <a:srgbClr val="333333"/>
              </a:solidFill>
              <a:latin typeface="Calibri Light"/>
              <a:ea typeface="Verdana"/>
              <a:cs typeface="Verdana"/>
              <a:sym typeface="Verdana"/>
            </a:endParaRPr>
          </a:p>
          <a:p>
            <a:pPr lvl="0" defTabSz="886968">
              <a:buSzTx/>
              <a:tabLst>
                <a:tab pos="63500" algn="l"/>
              </a:tabLst>
              <a:defRPr sz="1800"/>
            </a:pPr>
            <a:r>
              <a:rPr lang="fr-FR" sz="2000" dirty="0">
                <a:solidFill>
                  <a:srgbClr val="333333"/>
                </a:solidFill>
                <a:latin typeface="Calibri Light"/>
                <a:ea typeface="Verdana"/>
                <a:cs typeface="Verdana"/>
                <a:sym typeface="Verdana"/>
              </a:rPr>
              <a:t>Exemple:</a:t>
            </a:r>
          </a:p>
          <a:p>
            <a:pPr lvl="0" defTabSz="886968">
              <a:lnSpc>
                <a:spcPct val="100000"/>
              </a:lnSpc>
              <a:spcBef>
                <a:spcPts val="1200"/>
              </a:spcBef>
              <a:buSzTx/>
              <a:tabLst>
                <a:tab pos="63500" algn="l"/>
              </a:tabLst>
              <a:defRPr sz="1800"/>
            </a:pPr>
            <a:r>
              <a:rPr lang="fr-FR" sz="2000" i="1">
                <a:solidFill>
                  <a:srgbClr val="333333"/>
                </a:solidFill>
                <a:latin typeface="Calibri Light"/>
                <a:ea typeface="Verdana"/>
                <a:cs typeface="Verdana"/>
                <a:sym typeface="Verdana"/>
              </a:rPr>
              <a:t>«Presque </a:t>
            </a:r>
            <a:r>
              <a:rPr lang="fr-FR" sz="2000" i="1" dirty="0">
                <a:solidFill>
                  <a:srgbClr val="333333"/>
                </a:solidFill>
                <a:latin typeface="Calibri Light"/>
                <a:ea typeface="Verdana"/>
                <a:cs typeface="Verdana"/>
                <a:sym typeface="Verdana"/>
              </a:rPr>
              <a:t>tout le monde a connu parfois ce sentiment intense que le monde entier est contre vous. Ou que les gens vous regardent, spécialement si vous n’êtes pas bien dans votre peau. Pour moi, ce sentiment était bien plus fort. Durant ma maladie, j’étais convaincu à 100% que certaines personnes étaient sérieusement après moi. Maintenant, je le vois </a:t>
            </a:r>
            <a:r>
              <a:rPr lang="fr-FR" sz="2000" i="1">
                <a:solidFill>
                  <a:srgbClr val="333333"/>
                </a:solidFill>
                <a:latin typeface="Calibri Light"/>
                <a:ea typeface="Verdana"/>
                <a:cs typeface="Verdana"/>
                <a:sym typeface="Verdana"/>
              </a:rPr>
              <a:t>différemment.»</a:t>
            </a:r>
            <a:endParaRPr lang="fr-FR" sz="2000" i="1" dirty="0">
              <a:solidFill>
                <a:srgbClr val="333333"/>
              </a:solidFill>
              <a:latin typeface="Calibri Light"/>
              <a:ea typeface="Verdana"/>
              <a:cs typeface="Verdana"/>
              <a:sym typeface="Verdana"/>
            </a:endParaRPr>
          </a:p>
          <a:p>
            <a:pPr lvl="0" defTabSz="886968">
              <a:lnSpc>
                <a:spcPct val="100000"/>
              </a:lnSpc>
              <a:spcBef>
                <a:spcPts val="1200"/>
              </a:spcBef>
              <a:buSzTx/>
              <a:tabLst>
                <a:tab pos="63500" algn="l"/>
              </a:tabLst>
              <a:defRPr sz="1800"/>
            </a:pPr>
            <a:r>
              <a:rPr lang="fr-FR" sz="2000" i="1">
                <a:solidFill>
                  <a:srgbClr val="333333"/>
                </a:solidFill>
                <a:latin typeface="Calibri Light"/>
                <a:ea typeface="Verdana"/>
                <a:cs typeface="Verdana"/>
                <a:sym typeface="Verdana"/>
              </a:rPr>
              <a:t>«Presque </a:t>
            </a:r>
            <a:r>
              <a:rPr lang="fr-FR" sz="2000" i="1" dirty="0">
                <a:solidFill>
                  <a:srgbClr val="333333"/>
                </a:solidFill>
                <a:latin typeface="Calibri Light"/>
                <a:ea typeface="Verdana"/>
                <a:cs typeface="Verdana"/>
                <a:sym typeface="Verdana"/>
              </a:rPr>
              <a:t>tout le monde a connu le sentiment d’être capable d’affronter n’importe quoi, et que personne ne le ferait mieux que soi. Pour moi, ce type de pensées a duré plus longtemps et a mené à plusieurs problèmes, par exemple au </a:t>
            </a:r>
            <a:r>
              <a:rPr lang="fr-FR" sz="2000" i="1">
                <a:solidFill>
                  <a:srgbClr val="333333"/>
                </a:solidFill>
                <a:latin typeface="Calibri Light"/>
                <a:ea typeface="Verdana"/>
                <a:cs typeface="Verdana"/>
                <a:sym typeface="Verdana"/>
              </a:rPr>
              <a:t>travail…»</a:t>
            </a:r>
            <a:endParaRPr sz="2000" dirty="0">
              <a:solidFill>
                <a:srgbClr val="333333"/>
              </a:solidFill>
              <a:latin typeface="Calibri Light"/>
              <a:ea typeface="Verdana"/>
              <a:cs typeface="Verdana"/>
              <a:sym typeface="Verdana"/>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57</a:t>
            </a:fld>
            <a:endParaRPr lang="en-US"/>
          </a:p>
        </p:txBody>
      </p:sp>
    </p:spTree>
    <p:extLst>
      <p:ext uri="{BB962C8B-B14F-4D97-AF65-F5344CB8AC3E}">
        <p14:creationId xmlns:p14="http://schemas.microsoft.com/office/powerpoint/2010/main" val="38566517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hape 298"/>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Comment puis-je parler de ma maladie?</a:t>
            </a:r>
            <a:endParaRPr sz="3600">
              <a:latin typeface="Calibri Light"/>
            </a:endParaRPr>
          </a:p>
        </p:txBody>
      </p:sp>
      <p:sp>
        <p:nvSpPr>
          <p:cNvPr id="299" name="Shape 299"/>
          <p:cNvSpPr>
            <a:spLocks noGrp="1"/>
          </p:cNvSpPr>
          <p:nvPr>
            <p:ph idx="1"/>
          </p:nvPr>
        </p:nvSpPr>
        <p:spPr>
          <a:prstGeom prst="rect">
            <a:avLst/>
          </a:prstGeom>
        </p:spPr>
        <p:txBody>
          <a:bodyPr lIns="0" tIns="0" rIns="0" bIns="0">
            <a:noAutofit/>
          </a:bodyPr>
          <a:lstStyle/>
          <a:p>
            <a:pPr lvl="0" defTabSz="886968">
              <a:buSzTx/>
              <a:tabLst>
                <a:tab pos="63500" algn="l"/>
              </a:tabLst>
              <a:defRPr sz="1800"/>
            </a:pPr>
            <a:r>
              <a:rPr sz="2000" dirty="0">
                <a:solidFill>
                  <a:srgbClr val="004992"/>
                </a:solidFill>
                <a:latin typeface="Calibri Light"/>
                <a:ea typeface="Verdana"/>
                <a:cs typeface="Verdana"/>
                <a:sym typeface="Verdana"/>
              </a:rPr>
              <a:t>Les </a:t>
            </a:r>
            <a:r>
              <a:rPr sz="2000" dirty="0" err="1">
                <a:solidFill>
                  <a:srgbClr val="004992"/>
                </a:solidFill>
                <a:latin typeface="Calibri Light"/>
                <a:ea typeface="Verdana"/>
                <a:cs typeface="Verdana"/>
                <a:sym typeface="Verdana"/>
              </a:rPr>
              <a:t>principaux</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symptômes</a:t>
            </a:r>
            <a:r>
              <a:rPr sz="2000" dirty="0">
                <a:solidFill>
                  <a:srgbClr val="004992"/>
                </a:solidFill>
                <a:latin typeface="Calibri Light"/>
                <a:ea typeface="Verdana"/>
                <a:cs typeface="Verdana"/>
                <a:sym typeface="Verdana"/>
              </a:rPr>
              <a:t> de la </a:t>
            </a:r>
            <a:r>
              <a:rPr sz="2000" dirty="0" err="1">
                <a:solidFill>
                  <a:srgbClr val="004992"/>
                </a:solidFill>
                <a:latin typeface="Calibri Light"/>
                <a:ea typeface="Verdana"/>
                <a:cs typeface="Verdana"/>
                <a:sym typeface="Verdana"/>
              </a:rPr>
              <a:t>psychose</a:t>
            </a:r>
            <a:r>
              <a:rPr sz="2000" dirty="0">
                <a:solidFill>
                  <a:srgbClr val="004992"/>
                </a:solidFill>
                <a:latin typeface="Calibri Light"/>
                <a:ea typeface="Verdana"/>
                <a:cs typeface="Verdana"/>
                <a:sym typeface="Verdana"/>
              </a:rPr>
              <a:t> et de la </a:t>
            </a:r>
            <a:r>
              <a:rPr sz="2000" dirty="0" err="1">
                <a:solidFill>
                  <a:srgbClr val="004992"/>
                </a:solidFill>
                <a:latin typeface="Calibri Light"/>
                <a:ea typeface="Verdana"/>
                <a:cs typeface="Verdana"/>
                <a:sym typeface="Verdana"/>
              </a:rPr>
              <a:t>schizophrénie</a:t>
            </a:r>
            <a:r>
              <a:rPr sz="2000" dirty="0">
                <a:solidFill>
                  <a:srgbClr val="004992"/>
                </a:solidFill>
                <a:latin typeface="Calibri Light"/>
                <a:ea typeface="Verdana"/>
                <a:cs typeface="Verdana"/>
                <a:sym typeface="Verdana"/>
              </a:rPr>
              <a:t>:</a:t>
            </a:r>
          </a:p>
          <a:p>
            <a:pPr marL="342900" lvl="0" indent="-342900" defTabSz="886968">
              <a:buClr>
                <a:srgbClr val="333333"/>
              </a:buClr>
              <a:buFont typeface="WingDings"/>
              <a:buChar char=""/>
              <a:tabLst>
                <a:tab pos="63500" algn="l"/>
              </a:tabLst>
              <a:defRPr sz="1800"/>
            </a:pPr>
            <a:r>
              <a:rPr sz="2000" b="1" dirty="0" err="1">
                <a:solidFill>
                  <a:srgbClr val="333333"/>
                </a:solidFill>
                <a:latin typeface="Calibri Light"/>
                <a:ea typeface="Verdana"/>
                <a:cs typeface="Verdana"/>
                <a:sym typeface="Verdana"/>
              </a:rPr>
              <a:t>Autres</a:t>
            </a:r>
            <a:r>
              <a:rPr sz="2000" b="1" dirty="0">
                <a:solidFill>
                  <a:srgbClr val="333333"/>
                </a:solidFill>
                <a:latin typeface="Calibri Light"/>
                <a:ea typeface="Verdana"/>
                <a:cs typeface="Verdana"/>
                <a:sym typeface="Verdana"/>
              </a:rPr>
              <a:t> </a:t>
            </a:r>
            <a:r>
              <a:rPr sz="2000" b="1" dirty="0" err="1">
                <a:solidFill>
                  <a:srgbClr val="333333"/>
                </a:solidFill>
                <a:latin typeface="Calibri Light"/>
                <a:ea typeface="Verdana"/>
                <a:cs typeface="Verdana"/>
                <a:sym typeface="Verdana"/>
              </a:rPr>
              <a:t>symptômes</a:t>
            </a:r>
            <a:r>
              <a:rPr sz="2000" b="1" dirty="0">
                <a:solidFill>
                  <a:srgbClr val="333333"/>
                </a:solidFill>
                <a:latin typeface="Calibri Light"/>
                <a:ea typeface="Verdana"/>
                <a:cs typeface="Verdana"/>
                <a:sym typeface="Verdana"/>
              </a:rPr>
              <a:t> (non-</a:t>
            </a:r>
            <a:r>
              <a:rPr sz="2000" b="1" dirty="0" err="1">
                <a:solidFill>
                  <a:srgbClr val="333333"/>
                </a:solidFill>
                <a:latin typeface="Calibri Light"/>
                <a:ea typeface="Verdana"/>
                <a:cs typeface="Verdana"/>
                <a:sym typeface="Verdana"/>
              </a:rPr>
              <a:t>spécifiques</a:t>
            </a:r>
            <a:r>
              <a:rPr sz="2000" b="1" dirty="0">
                <a:solidFill>
                  <a:srgbClr val="333333"/>
                </a:solidFill>
                <a:latin typeface="Calibri Light"/>
                <a:ea typeface="Verdana"/>
                <a:cs typeface="Verdana"/>
                <a:sym typeface="Verdana"/>
              </a:rPr>
              <a:t>): </a:t>
            </a:r>
            <a:r>
              <a:rPr sz="2000" dirty="0">
                <a:solidFill>
                  <a:srgbClr val="333333"/>
                </a:solidFill>
                <a:latin typeface="Calibri Light"/>
                <a:ea typeface="Verdana"/>
                <a:cs typeface="Verdana"/>
                <a:sym typeface="Verdana"/>
              </a:rPr>
              <a:t>Par </a:t>
            </a:r>
            <a:r>
              <a:rPr sz="2000" dirty="0" err="1">
                <a:solidFill>
                  <a:srgbClr val="333333"/>
                </a:solidFill>
                <a:latin typeface="Calibri Light"/>
                <a:ea typeface="Verdana"/>
                <a:cs typeface="Verdana"/>
                <a:sym typeface="Verdana"/>
              </a:rPr>
              <a:t>exemple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dépression</a:t>
            </a:r>
            <a:r>
              <a:rPr sz="2000" dirty="0">
                <a:solidFill>
                  <a:srgbClr val="333333"/>
                </a:solidFill>
                <a:latin typeface="Calibri Light"/>
                <a:ea typeface="Verdana"/>
                <a:cs typeface="Verdana"/>
                <a:sym typeface="Verdana"/>
              </a:rPr>
              <a:t>, trouble du </a:t>
            </a:r>
            <a:r>
              <a:rPr sz="2000" dirty="0" err="1">
                <a:solidFill>
                  <a:srgbClr val="333333"/>
                </a:solidFill>
                <a:latin typeface="Calibri Light"/>
                <a:ea typeface="Verdana"/>
                <a:cs typeface="Verdana"/>
                <a:sym typeface="Verdana"/>
              </a:rPr>
              <a:t>langage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ou</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déficits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d’attention</a:t>
            </a:r>
            <a:r>
              <a:rPr sz="20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hape 298"/>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Comment puis-je parler de ma maladie?</a:t>
            </a:r>
            <a:endParaRPr sz="3600">
              <a:latin typeface="Calibri Light"/>
            </a:endParaRPr>
          </a:p>
        </p:txBody>
      </p:sp>
      <p:sp>
        <p:nvSpPr>
          <p:cNvPr id="299" name="Shape 299"/>
          <p:cNvSpPr>
            <a:spLocks noGrp="1"/>
          </p:cNvSpPr>
          <p:nvPr>
            <p:ph idx="1"/>
          </p:nvPr>
        </p:nvSpPr>
        <p:spPr>
          <a:prstGeom prst="rect">
            <a:avLst/>
          </a:prstGeom>
        </p:spPr>
        <p:txBody>
          <a:bodyPr lIns="0" tIns="0" rIns="0" bIns="0">
            <a:noAutofit/>
          </a:bodyPr>
          <a:lstStyle/>
          <a:p>
            <a:pPr lvl="0" defTabSz="886968">
              <a:buSzTx/>
              <a:tabLst>
                <a:tab pos="63500" algn="l"/>
              </a:tabLst>
              <a:defRPr sz="1800"/>
            </a:pPr>
            <a:r>
              <a:rPr sz="2000" dirty="0">
                <a:solidFill>
                  <a:srgbClr val="004992"/>
                </a:solidFill>
                <a:latin typeface="Calibri Light"/>
                <a:ea typeface="Verdana"/>
                <a:cs typeface="Verdana"/>
                <a:sym typeface="Verdana"/>
              </a:rPr>
              <a:t>Les </a:t>
            </a:r>
            <a:r>
              <a:rPr sz="2000" dirty="0" err="1">
                <a:solidFill>
                  <a:srgbClr val="004992"/>
                </a:solidFill>
                <a:latin typeface="Calibri Light"/>
                <a:ea typeface="Verdana"/>
                <a:cs typeface="Verdana"/>
                <a:sym typeface="Verdana"/>
              </a:rPr>
              <a:t>principaux</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symptômes</a:t>
            </a:r>
            <a:r>
              <a:rPr sz="2000" dirty="0">
                <a:solidFill>
                  <a:srgbClr val="004992"/>
                </a:solidFill>
                <a:latin typeface="Calibri Light"/>
                <a:ea typeface="Verdana"/>
                <a:cs typeface="Verdana"/>
                <a:sym typeface="Verdana"/>
              </a:rPr>
              <a:t> de la </a:t>
            </a:r>
            <a:r>
              <a:rPr sz="2000" dirty="0" err="1">
                <a:solidFill>
                  <a:srgbClr val="004992"/>
                </a:solidFill>
                <a:latin typeface="Calibri Light"/>
                <a:ea typeface="Verdana"/>
                <a:cs typeface="Verdana"/>
                <a:sym typeface="Verdana"/>
              </a:rPr>
              <a:t>psychose</a:t>
            </a:r>
            <a:r>
              <a:rPr sz="2000" dirty="0">
                <a:solidFill>
                  <a:srgbClr val="004992"/>
                </a:solidFill>
                <a:latin typeface="Calibri Light"/>
                <a:ea typeface="Verdana"/>
                <a:cs typeface="Verdana"/>
                <a:sym typeface="Verdana"/>
              </a:rPr>
              <a:t> et de la </a:t>
            </a:r>
            <a:r>
              <a:rPr sz="2000" dirty="0" err="1">
                <a:solidFill>
                  <a:srgbClr val="004992"/>
                </a:solidFill>
                <a:latin typeface="Calibri Light"/>
                <a:ea typeface="Verdana"/>
                <a:cs typeface="Verdana"/>
                <a:sym typeface="Verdana"/>
              </a:rPr>
              <a:t>schizophrénie</a:t>
            </a:r>
            <a:r>
              <a:rPr sz="2000" dirty="0">
                <a:solidFill>
                  <a:srgbClr val="004992"/>
                </a:solidFill>
                <a:latin typeface="Calibri Light"/>
                <a:ea typeface="Verdana"/>
                <a:cs typeface="Verdana"/>
                <a:sym typeface="Verdana"/>
              </a:rPr>
              <a:t>:</a:t>
            </a:r>
          </a:p>
          <a:p>
            <a:pPr marL="342900" lvl="0" indent="-342900" defTabSz="886968">
              <a:buClr>
                <a:srgbClr val="333333"/>
              </a:buClr>
              <a:buFont typeface="WingDings"/>
              <a:buChar char=""/>
              <a:tabLst>
                <a:tab pos="63500" algn="l"/>
              </a:tabLst>
              <a:defRPr sz="1800"/>
            </a:pPr>
            <a:r>
              <a:rPr sz="2000" b="1" dirty="0" err="1">
                <a:solidFill>
                  <a:srgbClr val="333333"/>
                </a:solidFill>
                <a:latin typeface="Calibri Light"/>
                <a:ea typeface="Verdana"/>
                <a:cs typeface="Verdana"/>
                <a:sym typeface="Verdana"/>
              </a:rPr>
              <a:t>Autres</a:t>
            </a:r>
            <a:r>
              <a:rPr sz="2000" b="1" dirty="0">
                <a:solidFill>
                  <a:srgbClr val="333333"/>
                </a:solidFill>
                <a:latin typeface="Calibri Light"/>
                <a:ea typeface="Verdana"/>
                <a:cs typeface="Verdana"/>
                <a:sym typeface="Verdana"/>
              </a:rPr>
              <a:t> </a:t>
            </a:r>
            <a:r>
              <a:rPr sz="2000" b="1" dirty="0" err="1">
                <a:solidFill>
                  <a:srgbClr val="333333"/>
                </a:solidFill>
                <a:latin typeface="Calibri Light"/>
                <a:ea typeface="Verdana"/>
                <a:cs typeface="Verdana"/>
                <a:sym typeface="Verdana"/>
              </a:rPr>
              <a:t>symptômes</a:t>
            </a:r>
            <a:r>
              <a:rPr sz="2000" b="1" dirty="0">
                <a:solidFill>
                  <a:srgbClr val="333333"/>
                </a:solidFill>
                <a:latin typeface="Calibri Light"/>
                <a:ea typeface="Verdana"/>
                <a:cs typeface="Verdana"/>
                <a:sym typeface="Verdana"/>
              </a:rPr>
              <a:t> (non-</a:t>
            </a:r>
            <a:r>
              <a:rPr sz="2000" b="1" dirty="0" err="1">
                <a:solidFill>
                  <a:srgbClr val="333333"/>
                </a:solidFill>
                <a:latin typeface="Calibri Light"/>
                <a:ea typeface="Verdana"/>
                <a:cs typeface="Verdana"/>
                <a:sym typeface="Verdana"/>
              </a:rPr>
              <a:t>spécifiques</a:t>
            </a:r>
            <a:r>
              <a:rPr sz="2000" b="1" dirty="0">
                <a:solidFill>
                  <a:srgbClr val="333333"/>
                </a:solidFill>
                <a:latin typeface="Calibri Light"/>
                <a:ea typeface="Verdana"/>
                <a:cs typeface="Verdana"/>
                <a:sym typeface="Verdana"/>
              </a:rPr>
              <a:t>): </a:t>
            </a:r>
            <a:r>
              <a:rPr sz="2000" dirty="0">
                <a:solidFill>
                  <a:srgbClr val="333333"/>
                </a:solidFill>
                <a:latin typeface="Calibri Light"/>
                <a:ea typeface="Verdana"/>
                <a:cs typeface="Verdana"/>
                <a:sym typeface="Verdana"/>
              </a:rPr>
              <a:t>Par </a:t>
            </a:r>
            <a:r>
              <a:rPr sz="2000" dirty="0" err="1">
                <a:solidFill>
                  <a:srgbClr val="333333"/>
                </a:solidFill>
                <a:latin typeface="Calibri Light"/>
                <a:ea typeface="Verdana"/>
                <a:cs typeface="Verdana"/>
                <a:sym typeface="Verdana"/>
              </a:rPr>
              <a:t>exemple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dépression</a:t>
            </a:r>
            <a:r>
              <a:rPr sz="2000" dirty="0">
                <a:solidFill>
                  <a:srgbClr val="333333"/>
                </a:solidFill>
                <a:latin typeface="Calibri Light"/>
                <a:ea typeface="Verdana"/>
                <a:cs typeface="Verdana"/>
                <a:sym typeface="Verdana"/>
              </a:rPr>
              <a:t>, trouble du </a:t>
            </a:r>
            <a:r>
              <a:rPr sz="2000" dirty="0" err="1">
                <a:solidFill>
                  <a:srgbClr val="333333"/>
                </a:solidFill>
                <a:latin typeface="Calibri Light"/>
                <a:ea typeface="Verdana"/>
                <a:cs typeface="Verdana"/>
                <a:sym typeface="Verdana"/>
              </a:rPr>
              <a:t>langage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ou</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déficits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d’attention</a:t>
            </a:r>
            <a:r>
              <a:rPr sz="2000" dirty="0">
                <a:solidFill>
                  <a:srgbClr val="333333"/>
                </a:solidFill>
                <a:latin typeface="Calibri Light"/>
                <a:ea typeface="Verdana"/>
                <a:cs typeface="Verdana"/>
                <a:sym typeface="Verdana"/>
              </a:rPr>
              <a:t>.</a:t>
            </a:r>
          </a:p>
          <a:p>
            <a:pPr lvl="0" defTabSz="886968">
              <a:buSzTx/>
              <a:tabLst>
                <a:tab pos="63500" algn="l"/>
              </a:tabLst>
              <a:defRPr sz="1800"/>
            </a:pPr>
            <a:r>
              <a:rPr sz="2000" dirty="0" err="1">
                <a:solidFill>
                  <a:srgbClr val="333333"/>
                </a:solidFill>
                <a:latin typeface="Calibri Light"/>
                <a:ea typeface="Verdana"/>
                <a:cs typeface="Verdana"/>
                <a:sym typeface="Verdana"/>
              </a:rPr>
              <a:t>Exemple</a:t>
            </a:r>
            <a:r>
              <a:rPr sz="2000" dirty="0">
                <a:solidFill>
                  <a:srgbClr val="333333"/>
                </a:solidFill>
                <a:latin typeface="Calibri Light"/>
                <a:ea typeface="Verdana"/>
                <a:cs typeface="Verdana"/>
                <a:sym typeface="Verdana"/>
              </a:rPr>
              <a:t>:</a:t>
            </a:r>
            <a:endParaRPr lang="en-US" sz="2000" dirty="0">
              <a:solidFill>
                <a:srgbClr val="333333"/>
              </a:solidFill>
              <a:latin typeface="Calibri Light"/>
              <a:ea typeface="Verdana"/>
              <a:cs typeface="Verdana"/>
              <a:sym typeface="Verdana"/>
            </a:endParaRPr>
          </a:p>
          <a:p>
            <a:pPr lvl="0" defTabSz="886968">
              <a:lnSpc>
                <a:spcPct val="100000"/>
              </a:lnSpc>
              <a:spcBef>
                <a:spcPts val="1200"/>
              </a:spcBef>
              <a:buSzTx/>
              <a:tabLst>
                <a:tab pos="63500" algn="l"/>
              </a:tabLst>
              <a:defRPr sz="1800"/>
            </a:pPr>
            <a:r>
              <a:rPr lang="fr-CH" sz="2000" i="1">
                <a:solidFill>
                  <a:srgbClr val="333333"/>
                </a:solidFill>
                <a:latin typeface="Calibri Light"/>
                <a:ea typeface="Verdana"/>
                <a:cs typeface="Verdana"/>
                <a:sym typeface="Verdana"/>
              </a:rPr>
              <a:t>«</a:t>
            </a:r>
            <a:r>
              <a:rPr sz="2000" i="1">
                <a:solidFill>
                  <a:srgbClr val="333333"/>
                </a:solidFill>
                <a:latin typeface="Calibri Light"/>
                <a:ea typeface="Verdana"/>
                <a:cs typeface="Verdana"/>
                <a:sym typeface="Verdana"/>
              </a:rPr>
              <a:t>Tout </a:t>
            </a:r>
            <a:r>
              <a:rPr sz="2000" i="1" dirty="0">
                <a:solidFill>
                  <a:srgbClr val="333333"/>
                </a:solidFill>
                <a:latin typeface="Calibri Light"/>
                <a:ea typeface="Verdana"/>
                <a:cs typeface="Verdana"/>
                <a:sym typeface="Verdana"/>
              </a:rPr>
              <a:t>le monde </a:t>
            </a:r>
            <a:r>
              <a:rPr sz="2000" i="1" dirty="0" err="1">
                <a:solidFill>
                  <a:srgbClr val="333333"/>
                </a:solidFill>
                <a:latin typeface="Calibri Light"/>
                <a:ea typeface="Verdana"/>
                <a:cs typeface="Verdana"/>
                <a:sym typeface="Verdana"/>
              </a:rPr>
              <a:t>conna</a:t>
            </a:r>
            <a:r>
              <a:rPr lang="fr-CH" sz="2000" i="1" dirty="0">
                <a:solidFill>
                  <a:srgbClr val="333333"/>
                </a:solidFill>
                <a:latin typeface="Calibri Light"/>
                <a:ea typeface="Verdana"/>
                <a:cs typeface="Verdana"/>
                <a:sym typeface="Verdana"/>
              </a:rPr>
              <a:t>î</a:t>
            </a:r>
            <a:r>
              <a:rPr sz="2000" i="1" dirty="0">
                <a:solidFill>
                  <a:srgbClr val="333333"/>
                </a:solidFill>
                <a:latin typeface="Calibri Light"/>
                <a:ea typeface="Verdana"/>
                <a:cs typeface="Verdana"/>
                <a:sym typeface="Verdana"/>
              </a:rPr>
              <a:t>t des </a:t>
            </a:r>
            <a:r>
              <a:rPr sz="2000" i="1" dirty="0" err="1">
                <a:solidFill>
                  <a:srgbClr val="333333"/>
                </a:solidFill>
                <a:latin typeface="Calibri Light"/>
                <a:ea typeface="Verdana"/>
                <a:cs typeface="Verdana"/>
                <a:sym typeface="Verdana"/>
              </a:rPr>
              <a:t>périodes</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où</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l’on</a:t>
            </a:r>
            <a:r>
              <a:rPr sz="2000" i="1" dirty="0">
                <a:solidFill>
                  <a:srgbClr val="333333"/>
                </a:solidFill>
                <a:latin typeface="Calibri Light"/>
                <a:ea typeface="Verdana"/>
                <a:cs typeface="Verdana"/>
                <a:sym typeface="Verdana"/>
              </a:rPr>
              <a:t> se sent </a:t>
            </a:r>
            <a:r>
              <a:rPr sz="2000" i="1" dirty="0" err="1">
                <a:solidFill>
                  <a:srgbClr val="333333"/>
                </a:solidFill>
                <a:latin typeface="Calibri Light"/>
                <a:ea typeface="Verdana"/>
                <a:cs typeface="Verdana"/>
                <a:sym typeface="Verdana"/>
              </a:rPr>
              <a:t>très</a:t>
            </a:r>
            <a:r>
              <a:rPr sz="2000" i="1" dirty="0">
                <a:solidFill>
                  <a:srgbClr val="333333"/>
                </a:solidFill>
                <a:latin typeface="Calibri Light"/>
                <a:ea typeface="Verdana"/>
                <a:cs typeface="Verdana"/>
                <a:sym typeface="Verdana"/>
              </a:rPr>
              <a:t> triste, sans </a:t>
            </a:r>
            <a:r>
              <a:rPr sz="2000" i="1" dirty="0" err="1">
                <a:solidFill>
                  <a:srgbClr val="333333"/>
                </a:solidFill>
                <a:latin typeface="Calibri Light"/>
                <a:ea typeface="Verdana"/>
                <a:cs typeface="Verdana"/>
                <a:sym typeface="Verdana"/>
              </a:rPr>
              <a:t>pouvoir</a:t>
            </a:r>
            <a:r>
              <a:rPr sz="2000" i="1" dirty="0">
                <a:solidFill>
                  <a:srgbClr val="333333"/>
                </a:solidFill>
                <a:latin typeface="Calibri Light"/>
                <a:ea typeface="Verdana"/>
                <a:cs typeface="Verdana"/>
                <a:sym typeface="Verdana"/>
              </a:rPr>
              <a:t> faire quoi que </a:t>
            </a:r>
            <a:r>
              <a:rPr sz="2000" i="1" dirty="0" err="1">
                <a:solidFill>
                  <a:srgbClr val="333333"/>
                </a:solidFill>
                <a:latin typeface="Calibri Light"/>
                <a:ea typeface="Verdana"/>
                <a:cs typeface="Verdana"/>
                <a:sym typeface="Verdana"/>
              </a:rPr>
              <a:t>ce</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soit</a:t>
            </a:r>
            <a:r>
              <a:rPr sz="2000" i="1" dirty="0">
                <a:solidFill>
                  <a:srgbClr val="333333"/>
                </a:solidFill>
                <a:latin typeface="Calibri Light"/>
                <a:ea typeface="Verdana"/>
                <a:cs typeface="Verdana"/>
                <a:sym typeface="Verdana"/>
              </a:rPr>
              <a:t>, et </a:t>
            </a:r>
            <a:r>
              <a:rPr lang="fr-CH" sz="2000" i="1" dirty="0">
                <a:solidFill>
                  <a:srgbClr val="333333"/>
                </a:solidFill>
                <a:latin typeface="Calibri Light"/>
                <a:ea typeface="Verdana"/>
                <a:cs typeface="Verdana"/>
                <a:sym typeface="Verdana"/>
              </a:rPr>
              <a:t>où </a:t>
            </a:r>
            <a:r>
              <a:rPr sz="2000" i="1" dirty="0" err="1">
                <a:solidFill>
                  <a:srgbClr val="333333"/>
                </a:solidFill>
                <a:latin typeface="Calibri Light"/>
                <a:ea typeface="Verdana"/>
                <a:cs typeface="Verdana"/>
                <a:sym typeface="Verdana"/>
              </a:rPr>
              <a:t>l’on</a:t>
            </a:r>
            <a:r>
              <a:rPr sz="2000" i="1" dirty="0">
                <a:solidFill>
                  <a:srgbClr val="333333"/>
                </a:solidFill>
                <a:latin typeface="Calibri Light"/>
                <a:ea typeface="Verdana"/>
                <a:cs typeface="Verdana"/>
                <a:sym typeface="Verdana"/>
              </a:rPr>
              <a:t> se retire du monde. </a:t>
            </a:r>
            <a:r>
              <a:rPr sz="2000" i="1" dirty="0" err="1">
                <a:solidFill>
                  <a:srgbClr val="333333"/>
                </a:solidFill>
                <a:latin typeface="Calibri Light"/>
                <a:ea typeface="Verdana"/>
                <a:cs typeface="Verdana"/>
                <a:sym typeface="Verdana"/>
              </a:rPr>
              <a:t>C’était</a:t>
            </a:r>
            <a:r>
              <a:rPr sz="2000" i="1" dirty="0">
                <a:solidFill>
                  <a:srgbClr val="333333"/>
                </a:solidFill>
                <a:latin typeface="Calibri Light"/>
                <a:ea typeface="Verdana"/>
                <a:cs typeface="Verdana"/>
                <a:sym typeface="Verdana"/>
              </a:rPr>
              <a:t> la </a:t>
            </a:r>
            <a:r>
              <a:rPr sz="2000" i="1" dirty="0" err="1">
                <a:solidFill>
                  <a:srgbClr val="333333"/>
                </a:solidFill>
                <a:latin typeface="Calibri Light"/>
                <a:ea typeface="Verdana"/>
                <a:cs typeface="Verdana"/>
                <a:sym typeface="Verdana"/>
              </a:rPr>
              <a:t>même</a:t>
            </a:r>
            <a:r>
              <a:rPr sz="2000" i="1" dirty="0">
                <a:solidFill>
                  <a:srgbClr val="333333"/>
                </a:solidFill>
                <a:latin typeface="Calibri Light"/>
                <a:ea typeface="Verdana"/>
                <a:cs typeface="Verdana"/>
                <a:sym typeface="Verdana"/>
              </a:rPr>
              <a:t> chose pour </a:t>
            </a:r>
            <a:r>
              <a:rPr sz="2000" i="1" dirty="0" err="1">
                <a:solidFill>
                  <a:srgbClr val="333333"/>
                </a:solidFill>
                <a:latin typeface="Calibri Light"/>
                <a:ea typeface="Verdana"/>
                <a:cs typeface="Verdana"/>
                <a:sym typeface="Verdana"/>
              </a:rPr>
              <a:t>moi</a:t>
            </a:r>
            <a:r>
              <a:rPr sz="2000" i="1" dirty="0">
                <a:solidFill>
                  <a:srgbClr val="333333"/>
                </a:solidFill>
                <a:latin typeface="Calibri Light"/>
                <a:ea typeface="Verdana"/>
                <a:cs typeface="Verdana"/>
                <a:sym typeface="Verdana"/>
              </a:rPr>
              <a:t> - </a:t>
            </a:r>
            <a:r>
              <a:rPr sz="2000" i="1" dirty="0" err="1">
                <a:solidFill>
                  <a:srgbClr val="333333"/>
                </a:solidFill>
                <a:latin typeface="Calibri Light"/>
                <a:ea typeface="Verdana"/>
                <a:cs typeface="Verdana"/>
                <a:sym typeface="Verdana"/>
              </a:rPr>
              <a:t>sauf</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que</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cette</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tristesse</a:t>
            </a:r>
            <a:r>
              <a:rPr sz="2000" i="1" dirty="0">
                <a:solidFill>
                  <a:srgbClr val="333333"/>
                </a:solidFill>
                <a:latin typeface="Calibri Light"/>
                <a:ea typeface="Verdana"/>
                <a:cs typeface="Verdana"/>
                <a:sym typeface="Verdana"/>
              </a:rPr>
              <a:t> a </a:t>
            </a:r>
            <a:r>
              <a:rPr sz="2000" i="1" dirty="0" err="1">
                <a:solidFill>
                  <a:srgbClr val="333333"/>
                </a:solidFill>
                <a:latin typeface="Calibri Light"/>
                <a:ea typeface="Verdana"/>
                <a:cs typeface="Verdana"/>
                <a:sym typeface="Verdana"/>
              </a:rPr>
              <a:t>duré</a:t>
            </a:r>
            <a:r>
              <a:rPr sz="2000" i="1" dirty="0">
                <a:solidFill>
                  <a:srgbClr val="333333"/>
                </a:solidFill>
                <a:latin typeface="Calibri Light"/>
                <a:ea typeface="Verdana"/>
                <a:cs typeface="Verdana"/>
                <a:sym typeface="Verdana"/>
              </a:rPr>
              <a:t> des </a:t>
            </a:r>
            <a:r>
              <a:rPr sz="2000" i="1" dirty="0" err="1">
                <a:solidFill>
                  <a:srgbClr val="333333"/>
                </a:solidFill>
                <a:latin typeface="Calibri Light"/>
                <a:ea typeface="Verdana"/>
                <a:cs typeface="Verdana"/>
                <a:sym typeface="Verdana"/>
              </a:rPr>
              <a:t>semaines</a:t>
            </a:r>
            <a:r>
              <a:rPr sz="2000" i="1" dirty="0">
                <a:solidFill>
                  <a:srgbClr val="333333"/>
                </a:solidFill>
                <a:latin typeface="Calibri Light"/>
                <a:ea typeface="Verdana"/>
                <a:cs typeface="Verdana"/>
                <a:sym typeface="Verdana"/>
              </a:rPr>
              <a:t> et </a:t>
            </a:r>
            <a:r>
              <a:rPr sz="2000" i="1" dirty="0" err="1">
                <a:solidFill>
                  <a:srgbClr val="333333"/>
                </a:solidFill>
                <a:latin typeface="Calibri Light"/>
                <a:ea typeface="Verdana"/>
                <a:cs typeface="Verdana"/>
                <a:sym typeface="Verdana"/>
              </a:rPr>
              <a:t>il</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n’y</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avait</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rien</a:t>
            </a:r>
            <a:r>
              <a:rPr sz="2000" i="1" dirty="0">
                <a:solidFill>
                  <a:srgbClr val="333333"/>
                </a:solidFill>
                <a:latin typeface="Calibri Light"/>
                <a:ea typeface="Verdana"/>
                <a:cs typeface="Verdana"/>
                <a:sym typeface="Verdana"/>
              </a:rPr>
              <a:t> pour me </a:t>
            </a:r>
            <a:r>
              <a:rPr sz="2000" i="1" dirty="0" err="1">
                <a:solidFill>
                  <a:srgbClr val="333333"/>
                </a:solidFill>
                <a:latin typeface="Calibri Light"/>
                <a:ea typeface="Verdana"/>
                <a:cs typeface="Verdana"/>
                <a:sym typeface="Verdana"/>
              </a:rPr>
              <a:t>remonter</a:t>
            </a:r>
            <a:r>
              <a:rPr sz="2000" i="1" dirty="0">
                <a:solidFill>
                  <a:srgbClr val="333333"/>
                </a:solidFill>
                <a:latin typeface="Calibri Light"/>
                <a:ea typeface="Verdana"/>
                <a:cs typeface="Verdana"/>
                <a:sym typeface="Verdana"/>
              </a:rPr>
              <a:t> le moral. Je ne me </a:t>
            </a:r>
            <a:r>
              <a:rPr sz="2000" i="1" dirty="0" err="1">
                <a:solidFill>
                  <a:srgbClr val="333333"/>
                </a:solidFill>
                <a:latin typeface="Calibri Light"/>
                <a:ea typeface="Verdana"/>
                <a:cs typeface="Verdana"/>
                <a:sym typeface="Verdana"/>
              </a:rPr>
              <a:t>sentais</a:t>
            </a:r>
            <a:r>
              <a:rPr sz="2000" i="1" dirty="0">
                <a:solidFill>
                  <a:srgbClr val="333333"/>
                </a:solidFill>
                <a:latin typeface="Calibri Light"/>
                <a:ea typeface="Verdana"/>
                <a:cs typeface="Verdana"/>
                <a:sym typeface="Verdana"/>
              </a:rPr>
              <a:t> pas </a:t>
            </a:r>
            <a:r>
              <a:rPr sz="2000" i="1" dirty="0" err="1">
                <a:solidFill>
                  <a:srgbClr val="333333"/>
                </a:solidFill>
                <a:latin typeface="Calibri Light"/>
                <a:ea typeface="Verdana"/>
                <a:cs typeface="Verdana"/>
                <a:sym typeface="Verdana"/>
              </a:rPr>
              <a:t>seulement</a:t>
            </a:r>
            <a:r>
              <a:rPr sz="2000" i="1" dirty="0">
                <a:solidFill>
                  <a:srgbClr val="333333"/>
                </a:solidFill>
                <a:latin typeface="Calibri Light"/>
                <a:ea typeface="Verdana"/>
                <a:cs typeface="Verdana"/>
                <a:sym typeface="Verdana"/>
              </a:rPr>
              <a:t> triste, </a:t>
            </a:r>
            <a:r>
              <a:rPr sz="2000" i="1" dirty="0" err="1">
                <a:solidFill>
                  <a:srgbClr val="333333"/>
                </a:solidFill>
                <a:latin typeface="Calibri Light"/>
                <a:ea typeface="Verdana"/>
                <a:cs typeface="Verdana"/>
                <a:sym typeface="Verdana"/>
              </a:rPr>
              <a:t>mais</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complètement</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désespérée</a:t>
            </a:r>
            <a:r>
              <a:rPr sz="2000" i="1" dirty="0">
                <a:solidFill>
                  <a:srgbClr val="333333"/>
                </a:solidFill>
                <a:latin typeface="Calibri Light"/>
                <a:ea typeface="Verdana"/>
                <a:cs typeface="Verdana"/>
                <a:sym typeface="Verdana"/>
              </a:rPr>
              <a:t> et sans </a:t>
            </a:r>
            <a:r>
              <a:rPr sz="2000" i="1" dirty="0" err="1">
                <a:solidFill>
                  <a:srgbClr val="333333"/>
                </a:solidFill>
                <a:latin typeface="Calibri Light"/>
                <a:ea typeface="Verdana"/>
                <a:cs typeface="Verdana"/>
                <a:sym typeface="Verdana"/>
              </a:rPr>
              <a:t>valeur</a:t>
            </a:r>
            <a:r>
              <a:rPr sz="2000" i="1" dirty="0">
                <a:solidFill>
                  <a:srgbClr val="333333"/>
                </a:solidFill>
                <a:latin typeface="Calibri Light"/>
                <a:ea typeface="Verdana"/>
                <a:cs typeface="Verdana"/>
                <a:sym typeface="Verdana"/>
              </a:rPr>
              <a:t>. À </a:t>
            </a:r>
            <a:r>
              <a:rPr sz="2000" i="1" dirty="0" err="1">
                <a:solidFill>
                  <a:srgbClr val="333333"/>
                </a:solidFill>
                <a:latin typeface="Calibri Light"/>
                <a:ea typeface="Verdana"/>
                <a:cs typeface="Verdana"/>
                <a:sym typeface="Verdana"/>
              </a:rPr>
              <a:t>ce</a:t>
            </a:r>
            <a:r>
              <a:rPr sz="2000" i="1" dirty="0">
                <a:solidFill>
                  <a:srgbClr val="333333"/>
                </a:solidFill>
                <a:latin typeface="Calibri Light"/>
                <a:ea typeface="Verdana"/>
                <a:cs typeface="Verdana"/>
                <a:sym typeface="Verdana"/>
              </a:rPr>
              <a:t> moment précis </a:t>
            </a:r>
            <a:r>
              <a:rPr sz="2000" i="1" dirty="0" err="1">
                <a:solidFill>
                  <a:srgbClr val="333333"/>
                </a:solidFill>
                <a:latin typeface="Calibri Light"/>
                <a:ea typeface="Verdana"/>
                <a:cs typeface="Verdana"/>
                <a:sym typeface="Verdana"/>
              </a:rPr>
              <a:t>vous</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pensez</a:t>
            </a:r>
            <a:r>
              <a:rPr sz="2000" i="1" dirty="0">
                <a:solidFill>
                  <a:srgbClr val="333333"/>
                </a:solidFill>
                <a:latin typeface="Calibri Light"/>
                <a:ea typeface="Verdana"/>
                <a:cs typeface="Verdana"/>
                <a:sym typeface="Verdana"/>
              </a:rPr>
              <a:t> que </a:t>
            </a:r>
            <a:r>
              <a:rPr lang="fr-CH" sz="2000" i="1" dirty="0">
                <a:solidFill>
                  <a:srgbClr val="333333"/>
                </a:solidFill>
                <a:latin typeface="Calibri Light"/>
                <a:ea typeface="Verdana"/>
                <a:cs typeface="Verdana"/>
                <a:sym typeface="Verdana"/>
              </a:rPr>
              <a:t>cela </a:t>
            </a:r>
            <a:r>
              <a:rPr sz="2000" i="1" dirty="0">
                <a:solidFill>
                  <a:srgbClr val="333333"/>
                </a:solidFill>
                <a:latin typeface="Calibri Light"/>
                <a:ea typeface="Verdana"/>
                <a:cs typeface="Verdana"/>
                <a:sym typeface="Verdana"/>
              </a:rPr>
              <a:t>ne </a:t>
            </a:r>
            <a:r>
              <a:rPr sz="2000" i="1" dirty="0" err="1">
                <a:solidFill>
                  <a:srgbClr val="333333"/>
                </a:solidFill>
                <a:latin typeface="Calibri Light"/>
                <a:ea typeface="Verdana"/>
                <a:cs typeface="Verdana"/>
                <a:sym typeface="Verdana"/>
              </a:rPr>
              <a:t>partira</a:t>
            </a:r>
            <a:r>
              <a:rPr sz="2000" i="1" dirty="0">
                <a:solidFill>
                  <a:srgbClr val="333333"/>
                </a:solidFill>
                <a:latin typeface="Calibri Light"/>
                <a:ea typeface="Verdana"/>
                <a:cs typeface="Verdana"/>
                <a:sym typeface="Verdana"/>
              </a:rPr>
              <a:t> pas et que </a:t>
            </a:r>
            <a:r>
              <a:rPr lang="fr-CH" sz="2000" i="1" dirty="0">
                <a:solidFill>
                  <a:srgbClr val="333333"/>
                </a:solidFill>
                <a:latin typeface="Calibri Light"/>
                <a:ea typeface="Verdana"/>
                <a:cs typeface="Verdana"/>
                <a:sym typeface="Verdana"/>
              </a:rPr>
              <a:t>cela</a:t>
            </a:r>
            <a:r>
              <a:rPr sz="2000" i="1" dirty="0">
                <a:solidFill>
                  <a:srgbClr val="333333"/>
                </a:solidFill>
                <a:latin typeface="Calibri Light"/>
                <a:ea typeface="Verdana"/>
                <a:cs typeface="Verdana"/>
                <a:sym typeface="Verdana"/>
              </a:rPr>
              <a:t> a </a:t>
            </a:r>
            <a:r>
              <a:rPr sz="2000" i="1" dirty="0" err="1">
                <a:solidFill>
                  <a:srgbClr val="333333"/>
                </a:solidFill>
                <a:latin typeface="Calibri Light"/>
                <a:ea typeface="Verdana"/>
                <a:cs typeface="Verdana"/>
                <a:sym typeface="Verdana"/>
              </a:rPr>
              <a:t>toujours</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été</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ainsi</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Mais</a:t>
            </a:r>
            <a:r>
              <a:rPr sz="2000" i="1"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ensuite</a:t>
            </a:r>
            <a:r>
              <a:rPr sz="2000" i="1" dirty="0">
                <a:solidFill>
                  <a:srgbClr val="333333"/>
                </a:solidFill>
                <a:latin typeface="Calibri Light"/>
                <a:ea typeface="Verdana"/>
                <a:cs typeface="Verdana"/>
                <a:sym typeface="Verdana"/>
              </a:rPr>
              <a:t>, à un moment </a:t>
            </a:r>
            <a:r>
              <a:rPr sz="2000" i="1" dirty="0" err="1">
                <a:solidFill>
                  <a:srgbClr val="333333"/>
                </a:solidFill>
                <a:latin typeface="Calibri Light"/>
                <a:ea typeface="Verdana"/>
                <a:cs typeface="Verdana"/>
                <a:sym typeface="Verdana"/>
              </a:rPr>
              <a:t>donné</a:t>
            </a:r>
            <a:r>
              <a:rPr sz="2000" i="1" dirty="0">
                <a:solidFill>
                  <a:srgbClr val="333333"/>
                </a:solidFill>
                <a:latin typeface="Calibri Light"/>
                <a:ea typeface="Verdana"/>
                <a:cs typeface="Verdana"/>
                <a:sym typeface="Verdana"/>
              </a:rPr>
              <a:t>, le </a:t>
            </a:r>
            <a:r>
              <a:rPr sz="2000" i="1" dirty="0" err="1">
                <a:solidFill>
                  <a:srgbClr val="333333"/>
                </a:solidFill>
                <a:latin typeface="Calibri Light"/>
                <a:ea typeface="Verdana"/>
                <a:cs typeface="Verdana"/>
                <a:sym typeface="Verdana"/>
              </a:rPr>
              <a:t>rideau</a:t>
            </a:r>
            <a:r>
              <a:rPr sz="2000" i="1" dirty="0">
                <a:solidFill>
                  <a:srgbClr val="333333"/>
                </a:solidFill>
                <a:latin typeface="Calibri Light"/>
                <a:ea typeface="Verdana"/>
                <a:cs typeface="Verdana"/>
                <a:sym typeface="Verdana"/>
              </a:rPr>
              <a:t> </a:t>
            </a:r>
            <a:r>
              <a:rPr sz="2000" i="1" err="1">
                <a:solidFill>
                  <a:srgbClr val="333333"/>
                </a:solidFill>
                <a:latin typeface="Calibri Light"/>
                <a:ea typeface="Verdana"/>
                <a:cs typeface="Verdana"/>
                <a:sym typeface="Verdana"/>
              </a:rPr>
              <a:t>s’ouvre</a:t>
            </a:r>
            <a:r>
              <a:rPr sz="2000" i="1">
                <a:solidFill>
                  <a:srgbClr val="333333"/>
                </a:solidFill>
                <a:latin typeface="Calibri Light"/>
                <a:ea typeface="Verdana"/>
                <a:cs typeface="Verdana"/>
                <a:sym typeface="Verdana"/>
              </a:rPr>
              <a:t>…</a:t>
            </a:r>
            <a:r>
              <a:rPr lang="fr-CH" sz="2000" i="1">
                <a:solidFill>
                  <a:srgbClr val="333333"/>
                </a:solidFill>
                <a:latin typeface="Calibri Light"/>
                <a:ea typeface="Verdana"/>
                <a:cs typeface="Verdana"/>
                <a:sym typeface="Verdana"/>
              </a:rPr>
              <a:t>»</a:t>
            </a:r>
            <a:endParaRPr sz="2000" i="1" dirty="0">
              <a:solidFill>
                <a:srgbClr val="333333"/>
              </a:solidFill>
              <a:latin typeface="Calibri Light"/>
              <a:ea typeface="Verdana"/>
              <a:cs typeface="Verdana"/>
              <a:sym typeface="Verdana"/>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59</a:t>
            </a:fld>
            <a:endParaRPr lang="en-US"/>
          </a:p>
        </p:txBody>
      </p:sp>
    </p:spTree>
    <p:extLst>
      <p:ext uri="{BB962C8B-B14F-4D97-AF65-F5344CB8AC3E}">
        <p14:creationId xmlns:p14="http://schemas.microsoft.com/office/powerpoint/2010/main" val="36746077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Comment puis-je parler de ma maladie?</a:t>
            </a:r>
            <a:endParaRPr sz="3600">
              <a:latin typeface="Calibri Light"/>
            </a:endParaRPr>
          </a:p>
        </p:txBody>
      </p:sp>
      <p:sp>
        <p:nvSpPr>
          <p:cNvPr id="302" name="Shape 302"/>
          <p:cNvSpPr>
            <a:spLocks noGrp="1"/>
          </p:cNvSpPr>
          <p:nvPr>
            <p:ph idx="1"/>
          </p:nvPr>
        </p:nvSpPr>
        <p:spPr>
          <a:prstGeom prst="rect">
            <a:avLst/>
          </a:prstGeom>
        </p:spPr>
        <p:txBody>
          <a:bodyPr lIns="0" tIns="0" rIns="0" bIns="0">
            <a:normAutofit/>
          </a:bodyPr>
          <a:lstStyle>
            <a:lvl1pPr marL="0" indent="0">
              <a:buSzTx/>
              <a:buNone/>
              <a:tabLst>
                <a:tab pos="76200" algn="l"/>
              </a:tabLst>
              <a:defRPr>
                <a:solidFill>
                  <a:srgbClr val="006699"/>
                </a:solidFill>
                <a:latin typeface="Verdana"/>
                <a:ea typeface="Verdana"/>
                <a:cs typeface="Verdana"/>
                <a:sym typeface="Verdana"/>
              </a:defRPr>
            </a:lvl1pPr>
          </a:lstStyle>
          <a:p>
            <a:pPr lvl="0">
              <a:defRPr sz="1800">
                <a:solidFill>
                  <a:srgbClr val="000000"/>
                </a:solidFill>
              </a:defRPr>
            </a:pPr>
            <a:r>
              <a:rPr sz="2400" dirty="0" err="1">
                <a:solidFill>
                  <a:srgbClr val="333333"/>
                </a:solidFill>
                <a:latin typeface="Calibri Light"/>
              </a:rPr>
              <a:t>Informez-vous</a:t>
            </a:r>
            <a:r>
              <a:rPr sz="2400" dirty="0">
                <a:solidFill>
                  <a:srgbClr val="333333"/>
                </a:solidFill>
                <a:latin typeface="Calibri Light"/>
              </a:rPr>
              <a:t> au </a:t>
            </a:r>
            <a:r>
              <a:rPr sz="2400" dirty="0" err="1">
                <a:solidFill>
                  <a:srgbClr val="333333"/>
                </a:solidFill>
                <a:latin typeface="Calibri Light"/>
              </a:rPr>
              <a:t>sujet</a:t>
            </a:r>
            <a:r>
              <a:rPr sz="2400" dirty="0">
                <a:solidFill>
                  <a:srgbClr val="333333"/>
                </a:solidFill>
                <a:latin typeface="Calibri Light"/>
              </a:rPr>
              <a:t> de la </a:t>
            </a:r>
            <a:r>
              <a:rPr sz="2400" dirty="0" err="1">
                <a:solidFill>
                  <a:srgbClr val="333333"/>
                </a:solidFill>
                <a:latin typeface="Calibri Light"/>
              </a:rPr>
              <a:t>psychose</a:t>
            </a:r>
            <a:r>
              <a:rPr sz="2400" dirty="0">
                <a:solidFill>
                  <a:srgbClr val="333333"/>
                </a:solidFill>
                <a:latin typeface="Calibri Light"/>
              </a:rPr>
              <a:t>. Le </a:t>
            </a:r>
            <a:r>
              <a:rPr sz="2400" dirty="0" err="1">
                <a:solidFill>
                  <a:srgbClr val="333333"/>
                </a:solidFill>
                <a:latin typeface="Calibri Light"/>
              </a:rPr>
              <a:t>meilleur</a:t>
            </a:r>
            <a:r>
              <a:rPr sz="2400" dirty="0">
                <a:solidFill>
                  <a:srgbClr val="333333"/>
                </a:solidFill>
                <a:latin typeface="Calibri Light"/>
              </a:rPr>
              <a:t> </a:t>
            </a:r>
            <a:r>
              <a:rPr sz="2400" dirty="0" err="1">
                <a:solidFill>
                  <a:srgbClr val="333333"/>
                </a:solidFill>
                <a:latin typeface="Calibri Light"/>
              </a:rPr>
              <a:t>moyen</a:t>
            </a:r>
            <a:r>
              <a:rPr sz="2400" dirty="0">
                <a:solidFill>
                  <a:srgbClr val="333333"/>
                </a:solidFill>
                <a:latin typeface="Calibri Light"/>
              </a:rPr>
              <a:t> </a:t>
            </a:r>
            <a:r>
              <a:rPr lang="fr-CH" sz="2400" dirty="0">
                <a:solidFill>
                  <a:srgbClr val="333333"/>
                </a:solidFill>
                <a:latin typeface="Calibri Light"/>
              </a:rPr>
              <a:t>de</a:t>
            </a:r>
            <a:r>
              <a:rPr sz="2400" dirty="0">
                <a:solidFill>
                  <a:srgbClr val="333333"/>
                </a:solidFill>
                <a:latin typeface="Calibri Light"/>
              </a:rPr>
              <a:t> </a:t>
            </a:r>
            <a:r>
              <a:rPr sz="2400" dirty="0" err="1">
                <a:solidFill>
                  <a:srgbClr val="333333"/>
                </a:solidFill>
                <a:latin typeface="Calibri Light"/>
              </a:rPr>
              <a:t>corriger</a:t>
            </a:r>
            <a:r>
              <a:rPr sz="2400" dirty="0">
                <a:solidFill>
                  <a:srgbClr val="333333"/>
                </a:solidFill>
                <a:latin typeface="Calibri Light"/>
              </a:rPr>
              <a:t> les clichés et</a:t>
            </a:r>
            <a:r>
              <a:rPr lang="fr-CH" sz="2400" dirty="0">
                <a:solidFill>
                  <a:srgbClr val="333333"/>
                </a:solidFill>
                <a:latin typeface="Calibri Light"/>
              </a:rPr>
              <a:t> d’éviter</a:t>
            </a:r>
            <a:r>
              <a:rPr sz="2400" dirty="0">
                <a:solidFill>
                  <a:srgbClr val="333333"/>
                </a:solidFill>
                <a:latin typeface="Calibri Light"/>
              </a:rPr>
              <a:t> les </a:t>
            </a:r>
            <a:r>
              <a:rPr sz="2400" dirty="0" err="1">
                <a:solidFill>
                  <a:srgbClr val="333333"/>
                </a:solidFill>
                <a:latin typeface="Calibri Light"/>
              </a:rPr>
              <a:t>malentendus</a:t>
            </a:r>
            <a:r>
              <a:rPr sz="2400" dirty="0">
                <a:solidFill>
                  <a:srgbClr val="333333"/>
                </a:solidFill>
                <a:latin typeface="Calibri Light"/>
              </a:rPr>
              <a:t> </a:t>
            </a:r>
            <a:r>
              <a:rPr lang="fr-CH" sz="2400" dirty="0">
                <a:solidFill>
                  <a:srgbClr val="333333"/>
                </a:solidFill>
                <a:latin typeface="Calibri Light"/>
              </a:rPr>
              <a:t>avec</a:t>
            </a:r>
            <a:r>
              <a:rPr sz="2400" dirty="0">
                <a:solidFill>
                  <a:srgbClr val="333333"/>
                </a:solidFill>
                <a:latin typeface="Calibri Light"/>
              </a:rPr>
              <a:t> </a:t>
            </a:r>
            <a:r>
              <a:rPr sz="2400" dirty="0" err="1">
                <a:solidFill>
                  <a:srgbClr val="333333"/>
                </a:solidFill>
                <a:latin typeface="Calibri Light"/>
              </a:rPr>
              <a:t>d’autres</a:t>
            </a:r>
            <a:r>
              <a:rPr sz="2400" dirty="0">
                <a:solidFill>
                  <a:srgbClr val="333333"/>
                </a:solidFill>
                <a:latin typeface="Calibri Light"/>
              </a:rPr>
              <a:t> </a:t>
            </a:r>
            <a:r>
              <a:rPr sz="2400" dirty="0" err="1">
                <a:solidFill>
                  <a:srgbClr val="333333"/>
                </a:solidFill>
                <a:latin typeface="Calibri Light"/>
              </a:rPr>
              <a:t>personnes</a:t>
            </a:r>
            <a:r>
              <a:rPr lang="fr-CH" sz="2400" dirty="0">
                <a:solidFill>
                  <a:srgbClr val="333333"/>
                </a:solidFill>
                <a:latin typeface="Calibri Light"/>
              </a:rPr>
              <a:t> </a:t>
            </a:r>
            <a:r>
              <a:rPr sz="2400" dirty="0" err="1">
                <a:solidFill>
                  <a:srgbClr val="333333"/>
                </a:solidFill>
                <a:latin typeface="Calibri Light"/>
              </a:rPr>
              <a:t>est</a:t>
            </a:r>
            <a:r>
              <a:rPr sz="2400" dirty="0">
                <a:solidFill>
                  <a:srgbClr val="333333"/>
                </a:solidFill>
                <a:latin typeface="Calibri Light"/>
              </a:rPr>
              <a:t> de </a:t>
            </a:r>
            <a:r>
              <a:rPr sz="2400" dirty="0" err="1">
                <a:solidFill>
                  <a:srgbClr val="333333"/>
                </a:solidFill>
                <a:latin typeface="Calibri Light"/>
              </a:rPr>
              <a:t>leur</a:t>
            </a:r>
            <a:r>
              <a:rPr sz="2400" dirty="0">
                <a:solidFill>
                  <a:srgbClr val="333333"/>
                </a:solidFill>
                <a:latin typeface="Calibri Light"/>
              </a:rPr>
              <a:t> </a:t>
            </a:r>
            <a:r>
              <a:rPr sz="2400" dirty="0" err="1">
                <a:solidFill>
                  <a:srgbClr val="333333"/>
                </a:solidFill>
                <a:latin typeface="Calibri Light"/>
              </a:rPr>
              <a:t>présenter</a:t>
            </a:r>
            <a:r>
              <a:rPr sz="2400" dirty="0">
                <a:solidFill>
                  <a:srgbClr val="333333"/>
                </a:solidFill>
                <a:latin typeface="Calibri Light"/>
              </a:rPr>
              <a:t> les </a:t>
            </a:r>
            <a:r>
              <a:rPr sz="2400" err="1">
                <a:solidFill>
                  <a:srgbClr val="333333"/>
                </a:solidFill>
                <a:latin typeface="Calibri Light"/>
              </a:rPr>
              <a:t>faits</a:t>
            </a:r>
            <a:r>
              <a:rPr sz="2400">
                <a:solidFill>
                  <a:srgbClr val="333333"/>
                </a:solidFill>
                <a:latin typeface="Calibri Light"/>
              </a:rPr>
              <a:t>.</a:t>
            </a:r>
            <a:endParaRPr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Shape 304"/>
          <p:cNvSpPr>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dirty="0">
                <a:latin typeface="Calibri Light"/>
              </a:rPr>
              <a:t>Transfert à la vie quotidienne</a:t>
            </a:r>
            <a:endParaRPr sz="3600" dirty="0">
              <a:latin typeface="Calibri Light"/>
            </a:endParaRPr>
          </a:p>
        </p:txBody>
      </p:sp>
      <p:sp>
        <p:nvSpPr>
          <p:cNvPr id="305" name="Shape 305"/>
          <p:cNvSpPr>
            <a:spLocks noGrp="1"/>
          </p:cNvSpPr>
          <p:nvPr>
            <p:ph idx="1"/>
          </p:nvPr>
        </p:nvSpPr>
        <p:spPr>
          <a:prstGeom prst="rect">
            <a:avLst/>
          </a:prstGeom>
        </p:spPr>
        <p:txBody>
          <a:bodyPr lIns="0" tIns="0" rIns="0" bIns="0">
            <a:noAutofit/>
          </a:bodyPr>
          <a:lstStyle/>
          <a:p>
            <a:pPr lvl="0" defTabSz="877823">
              <a:buSzTx/>
              <a:tabLst>
                <a:tab pos="63500" algn="l"/>
              </a:tabLst>
              <a:defRPr sz="1800"/>
            </a:pPr>
            <a:r>
              <a:rPr sz="2400" b="1" dirty="0" err="1">
                <a:solidFill>
                  <a:srgbClr val="333333"/>
                </a:solidFill>
                <a:latin typeface="Calibri Light"/>
                <a:ea typeface="Verdana"/>
                <a:cs typeface="Verdana"/>
                <a:sym typeface="Verdana"/>
              </a:rPr>
              <a:t>Objectifs</a:t>
            </a:r>
            <a:r>
              <a:rPr sz="2400" b="1" dirty="0">
                <a:solidFill>
                  <a:srgbClr val="333333"/>
                </a:solidFill>
                <a:latin typeface="Calibri Light"/>
                <a:ea typeface="Verdana"/>
                <a:cs typeface="Verdana"/>
                <a:sym typeface="Verdana"/>
              </a:rPr>
              <a:t> </a:t>
            </a:r>
            <a:r>
              <a:rPr sz="2400" b="1" dirty="0" err="1">
                <a:solidFill>
                  <a:srgbClr val="333333"/>
                </a:solidFill>
                <a:latin typeface="Calibri Light"/>
                <a:ea typeface="Verdana"/>
                <a:cs typeface="Verdana"/>
                <a:sym typeface="Verdana"/>
              </a:rPr>
              <a:t>d’apprentissage</a:t>
            </a:r>
            <a:r>
              <a:rPr sz="2400" b="1" dirty="0">
                <a:solidFill>
                  <a:srgbClr val="333333"/>
                </a:solidFill>
                <a:latin typeface="Calibri Light"/>
                <a:ea typeface="Verdana"/>
                <a:cs typeface="Verdana"/>
                <a:sym typeface="Verdana"/>
              </a:rPr>
              <a:t>:</a:t>
            </a:r>
          </a:p>
          <a:p>
            <a:pPr lvl="0" defTabSz="877823">
              <a:buSzTx/>
              <a:tabLst>
                <a:tab pos="63500" algn="l"/>
              </a:tabLst>
              <a:defRPr sz="1800"/>
            </a:pPr>
            <a:r>
              <a:rPr dirty="0" err="1">
                <a:solidFill>
                  <a:srgbClr val="333333"/>
                </a:solidFill>
                <a:latin typeface="Calibri Light"/>
                <a:ea typeface="Verdana"/>
                <a:cs typeface="Verdana"/>
                <a:sym typeface="Verdana"/>
              </a:rPr>
              <a:t>Afin</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d’éviter</a:t>
            </a:r>
            <a:r>
              <a:rPr dirty="0">
                <a:solidFill>
                  <a:srgbClr val="333333"/>
                </a:solidFill>
                <a:latin typeface="Calibri Light"/>
                <a:ea typeface="Verdana"/>
                <a:cs typeface="Verdana"/>
                <a:sym typeface="Verdana"/>
              </a:rPr>
              <a:t> les </a:t>
            </a:r>
            <a:r>
              <a:rPr dirty="0" err="1">
                <a:solidFill>
                  <a:srgbClr val="333333"/>
                </a:solidFill>
                <a:latin typeface="Calibri Light"/>
                <a:ea typeface="Verdana"/>
                <a:cs typeface="Verdana"/>
                <a:sym typeface="Verdana"/>
              </a:rPr>
              <a:t>préjugés</a:t>
            </a:r>
            <a:r>
              <a:rPr dirty="0">
                <a:solidFill>
                  <a:srgbClr val="333333"/>
                </a:solidFill>
                <a:latin typeface="Calibri Light"/>
                <a:ea typeface="Verdana"/>
                <a:cs typeface="Verdana"/>
                <a:sym typeface="Verdana"/>
              </a:rPr>
              <a:t> et la </a:t>
            </a:r>
            <a:r>
              <a:rPr dirty="0" err="1">
                <a:solidFill>
                  <a:srgbClr val="333333"/>
                </a:solidFill>
                <a:latin typeface="Calibri Light"/>
                <a:ea typeface="Verdana"/>
                <a:cs typeface="Verdana"/>
                <a:sym typeface="Verdana"/>
              </a:rPr>
              <a:t>stigmatisation</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il</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est</a:t>
            </a:r>
            <a:r>
              <a:rPr dirty="0">
                <a:solidFill>
                  <a:srgbClr val="333333"/>
                </a:solidFill>
                <a:latin typeface="Calibri Light"/>
                <a:ea typeface="Verdana"/>
                <a:cs typeface="Verdana"/>
                <a:sym typeface="Verdana"/>
              </a:rPr>
              <a:t> important de </a:t>
            </a:r>
            <a:r>
              <a:rPr dirty="0" err="1">
                <a:solidFill>
                  <a:srgbClr val="333333"/>
                </a:solidFill>
                <a:latin typeface="Calibri Light"/>
                <a:ea typeface="Verdana"/>
                <a:cs typeface="Verdana"/>
                <a:sym typeface="Verdana"/>
              </a:rPr>
              <a:t>parler</a:t>
            </a:r>
            <a:r>
              <a:rPr dirty="0">
                <a:solidFill>
                  <a:srgbClr val="333333"/>
                </a:solidFill>
                <a:latin typeface="Calibri Light"/>
                <a:ea typeface="Verdana"/>
                <a:cs typeface="Verdana"/>
                <a:sym typeface="Verdana"/>
              </a:rPr>
              <a:t> de </a:t>
            </a:r>
            <a:r>
              <a:rPr dirty="0" err="1">
                <a:solidFill>
                  <a:srgbClr val="333333"/>
                </a:solidFill>
                <a:latin typeface="Calibri Light"/>
                <a:ea typeface="Verdana"/>
                <a:cs typeface="Verdana"/>
                <a:sym typeface="Verdana"/>
              </a:rPr>
              <a:t>manière</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adéquate</a:t>
            </a:r>
            <a:r>
              <a:rPr dirty="0">
                <a:solidFill>
                  <a:srgbClr val="333333"/>
                </a:solidFill>
                <a:latin typeface="Calibri Light"/>
                <a:ea typeface="Verdana"/>
                <a:cs typeface="Verdana"/>
                <a:sym typeface="Verdana"/>
              </a:rPr>
              <a:t> de </a:t>
            </a:r>
            <a:r>
              <a:rPr dirty="0" err="1">
                <a:solidFill>
                  <a:srgbClr val="333333"/>
                </a:solidFill>
                <a:latin typeface="Calibri Light"/>
                <a:ea typeface="Verdana"/>
                <a:cs typeface="Verdana"/>
                <a:sym typeface="Verdana"/>
              </a:rPr>
              <a:t>votre</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maladie</a:t>
            </a:r>
            <a:r>
              <a:rPr dirty="0">
                <a:solidFill>
                  <a:srgbClr val="333333"/>
                </a:solidFill>
                <a:latin typeface="Calibri Light"/>
                <a:ea typeface="Verdana"/>
                <a:cs typeface="Verdana"/>
                <a:sym typeface="Verdana"/>
              </a:rPr>
              <a:t> aux </a:t>
            </a:r>
            <a:r>
              <a:rPr dirty="0" err="1">
                <a:solidFill>
                  <a:srgbClr val="333333"/>
                </a:solidFill>
                <a:latin typeface="Calibri Light"/>
                <a:ea typeface="Verdana"/>
                <a:cs typeface="Verdana"/>
                <a:sym typeface="Verdana"/>
              </a:rPr>
              <a:t>autres</a:t>
            </a:r>
            <a:r>
              <a:rPr dirty="0">
                <a:solidFill>
                  <a:srgbClr val="333333"/>
                </a:solidFill>
                <a:latin typeface="Calibri Light"/>
                <a:ea typeface="Verdana"/>
                <a:cs typeface="Verdana"/>
                <a:sym typeface="Verdana"/>
              </a:rPr>
              <a:t>.</a:t>
            </a:r>
          </a:p>
          <a:p>
            <a:pPr marL="285750" lvl="1" indent="-285750" defTabSz="877823">
              <a:spcBef>
                <a:spcPts val="1999"/>
              </a:spcBef>
              <a:spcAft>
                <a:spcPts val="0"/>
              </a:spcAft>
              <a:buClr>
                <a:srgbClr val="333333"/>
              </a:buClr>
              <a:buFont typeface="WingDings"/>
              <a:buChar char=""/>
              <a:tabLst/>
              <a:defRPr sz="1800"/>
            </a:pPr>
            <a:r>
              <a:rPr dirty="0">
                <a:solidFill>
                  <a:srgbClr val="333333"/>
                </a:solidFill>
                <a:latin typeface="Calibri Light"/>
                <a:ea typeface="Verdana"/>
                <a:cs typeface="Verdana"/>
                <a:sym typeface="Verdana"/>
              </a:rPr>
              <a:t>Les troubles </a:t>
            </a:r>
            <a:r>
              <a:rPr dirty="0" err="1">
                <a:solidFill>
                  <a:srgbClr val="333333"/>
                </a:solidFill>
                <a:latin typeface="Calibri Light"/>
                <a:ea typeface="Verdana"/>
                <a:cs typeface="Verdana"/>
                <a:sym typeface="Verdana"/>
              </a:rPr>
              <a:t>psychiques</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sont</a:t>
            </a:r>
            <a:r>
              <a:rPr dirty="0">
                <a:solidFill>
                  <a:srgbClr val="333333"/>
                </a:solidFill>
                <a:latin typeface="Calibri Light"/>
                <a:ea typeface="Verdana"/>
                <a:cs typeface="Verdana"/>
                <a:sym typeface="Verdana"/>
              </a:rPr>
              <a:t> courants.</a:t>
            </a:r>
          </a:p>
          <a:p>
            <a:pPr marL="285750" lvl="1" indent="-285750" defTabSz="877823">
              <a:spcBef>
                <a:spcPts val="1999"/>
              </a:spcBef>
              <a:spcAft>
                <a:spcPts val="0"/>
              </a:spcAft>
              <a:buClr>
                <a:srgbClr val="333333"/>
              </a:buClr>
              <a:buFont typeface="WingDings"/>
              <a:buChar char=""/>
              <a:tabLst/>
              <a:defRPr sz="1800"/>
            </a:pPr>
            <a:r>
              <a:rPr dirty="0" err="1">
                <a:solidFill>
                  <a:srgbClr val="333333"/>
                </a:solidFill>
                <a:latin typeface="Calibri Light"/>
                <a:ea typeface="Verdana"/>
                <a:cs typeface="Verdana"/>
                <a:sym typeface="Verdana"/>
              </a:rPr>
              <a:t>Vous</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n’êtes</a:t>
            </a:r>
            <a:r>
              <a:rPr dirty="0">
                <a:solidFill>
                  <a:srgbClr val="333333"/>
                </a:solidFill>
                <a:latin typeface="Calibri Light"/>
                <a:ea typeface="Verdana"/>
                <a:cs typeface="Verdana"/>
                <a:sym typeface="Verdana"/>
              </a:rPr>
              <a:t> pas </a:t>
            </a:r>
            <a:r>
              <a:rPr dirty="0" err="1">
                <a:solidFill>
                  <a:srgbClr val="333333"/>
                </a:solidFill>
                <a:latin typeface="Calibri Light"/>
                <a:ea typeface="Verdana"/>
                <a:cs typeface="Verdana"/>
                <a:sym typeface="Verdana"/>
              </a:rPr>
              <a:t>obligé</a:t>
            </a:r>
            <a:r>
              <a:rPr dirty="0">
                <a:solidFill>
                  <a:srgbClr val="333333"/>
                </a:solidFill>
                <a:latin typeface="Calibri Light"/>
                <a:ea typeface="Verdana"/>
                <a:cs typeface="Verdana"/>
                <a:sym typeface="Verdana"/>
              </a:rPr>
              <a:t> de </a:t>
            </a:r>
            <a:r>
              <a:rPr dirty="0" err="1">
                <a:solidFill>
                  <a:srgbClr val="333333"/>
                </a:solidFill>
                <a:latin typeface="Calibri Light"/>
                <a:ea typeface="Verdana"/>
                <a:cs typeface="Verdana"/>
                <a:sym typeface="Verdana"/>
              </a:rPr>
              <a:t>partager</a:t>
            </a:r>
            <a:r>
              <a:rPr dirty="0">
                <a:solidFill>
                  <a:srgbClr val="333333"/>
                </a:solidFill>
                <a:latin typeface="Calibri Light"/>
                <a:ea typeface="Verdana"/>
                <a:cs typeface="Verdana"/>
                <a:sym typeface="Verdana"/>
              </a:rPr>
              <a:t> les </a:t>
            </a:r>
            <a:r>
              <a:rPr dirty="0" err="1">
                <a:solidFill>
                  <a:srgbClr val="333333"/>
                </a:solidFill>
                <a:latin typeface="Calibri Light"/>
                <a:ea typeface="Verdana"/>
                <a:cs typeface="Verdana"/>
                <a:sym typeface="Verdana"/>
              </a:rPr>
              <a:t>détails</a:t>
            </a:r>
            <a:r>
              <a:rPr dirty="0">
                <a:solidFill>
                  <a:srgbClr val="333333"/>
                </a:solidFill>
                <a:latin typeface="Calibri Light"/>
                <a:ea typeface="Verdana"/>
                <a:cs typeface="Verdana"/>
                <a:sym typeface="Verdana"/>
              </a:rPr>
              <a:t> de </a:t>
            </a:r>
            <a:r>
              <a:rPr dirty="0" err="1">
                <a:solidFill>
                  <a:srgbClr val="333333"/>
                </a:solidFill>
                <a:latin typeface="Calibri Light"/>
                <a:ea typeface="Verdana"/>
                <a:cs typeface="Verdana"/>
                <a:sym typeface="Verdana"/>
              </a:rPr>
              <a:t>votre</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état</a:t>
            </a:r>
            <a:r>
              <a:rPr dirty="0">
                <a:solidFill>
                  <a:srgbClr val="333333"/>
                </a:solidFill>
                <a:latin typeface="Calibri Light"/>
                <a:ea typeface="Verdana"/>
                <a:cs typeface="Verdana"/>
                <a:sym typeface="Verdana"/>
              </a:rPr>
              <a:t> de santé </a:t>
            </a:r>
            <a:r>
              <a:rPr dirty="0" err="1">
                <a:solidFill>
                  <a:srgbClr val="333333"/>
                </a:solidFill>
                <a:latin typeface="Calibri Light"/>
                <a:ea typeface="Verdana"/>
                <a:cs typeface="Verdana"/>
                <a:sym typeface="Verdana"/>
              </a:rPr>
              <a:t>si</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vous</a:t>
            </a:r>
            <a:r>
              <a:rPr dirty="0">
                <a:solidFill>
                  <a:srgbClr val="333333"/>
                </a:solidFill>
                <a:latin typeface="Calibri Light"/>
                <a:ea typeface="Verdana"/>
                <a:cs typeface="Verdana"/>
                <a:sym typeface="Verdana"/>
              </a:rPr>
              <a:t> ne </a:t>
            </a:r>
            <a:r>
              <a:rPr dirty="0" err="1">
                <a:solidFill>
                  <a:srgbClr val="333333"/>
                </a:solidFill>
                <a:latin typeface="Calibri Light"/>
                <a:ea typeface="Verdana"/>
                <a:cs typeface="Verdana"/>
                <a:sym typeface="Verdana"/>
              </a:rPr>
              <a:t>vous</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sentez</a:t>
            </a:r>
            <a:r>
              <a:rPr dirty="0">
                <a:solidFill>
                  <a:srgbClr val="333333"/>
                </a:solidFill>
                <a:latin typeface="Calibri Light"/>
                <a:ea typeface="Verdana"/>
                <a:cs typeface="Verdana"/>
                <a:sym typeface="Verdana"/>
              </a:rPr>
              <a:t> pas à </a:t>
            </a:r>
            <a:r>
              <a:rPr dirty="0" err="1">
                <a:solidFill>
                  <a:srgbClr val="333333"/>
                </a:solidFill>
                <a:latin typeface="Calibri Light"/>
                <a:ea typeface="Verdana"/>
                <a:cs typeface="Verdana"/>
                <a:sym typeface="Verdana"/>
              </a:rPr>
              <a:t>l’aise</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d’en</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parler</a:t>
            </a:r>
            <a:r>
              <a:rPr dirty="0">
                <a:solidFill>
                  <a:srgbClr val="333333"/>
                </a:solidFill>
                <a:latin typeface="Calibri Light"/>
                <a:ea typeface="Verdana"/>
                <a:cs typeface="Verdana"/>
                <a:sym typeface="Verdana"/>
              </a:rPr>
              <a:t>.</a:t>
            </a:r>
          </a:p>
          <a:p>
            <a:pPr marL="285750" lvl="1" indent="-285750" defTabSz="877823">
              <a:spcBef>
                <a:spcPts val="1999"/>
              </a:spcBef>
              <a:spcAft>
                <a:spcPts val="0"/>
              </a:spcAft>
              <a:buClr>
                <a:srgbClr val="333333"/>
              </a:buClr>
              <a:buFont typeface="WingDings"/>
              <a:buChar char=""/>
              <a:tabLst/>
              <a:defRPr sz="1800"/>
            </a:pPr>
            <a:r>
              <a:rPr dirty="0">
                <a:solidFill>
                  <a:srgbClr val="333333"/>
                </a:solidFill>
                <a:latin typeface="Calibri Light"/>
                <a:ea typeface="Verdana"/>
                <a:cs typeface="Verdana"/>
                <a:sym typeface="Verdana"/>
              </a:rPr>
              <a:t>Il </a:t>
            </a:r>
            <a:r>
              <a:rPr dirty="0" err="1">
                <a:solidFill>
                  <a:srgbClr val="333333"/>
                </a:solidFill>
                <a:latin typeface="Calibri Light"/>
                <a:ea typeface="Verdana"/>
                <a:cs typeface="Verdana"/>
                <a:sym typeface="Verdana"/>
              </a:rPr>
              <a:t>peut</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s’avérer</a:t>
            </a:r>
            <a:r>
              <a:rPr dirty="0">
                <a:solidFill>
                  <a:srgbClr val="333333"/>
                </a:solidFill>
                <a:latin typeface="Calibri Light"/>
                <a:ea typeface="Verdana"/>
                <a:cs typeface="Verdana"/>
                <a:sym typeface="Verdana"/>
              </a:rPr>
              <a:t> utile et important de </a:t>
            </a:r>
            <a:r>
              <a:rPr dirty="0" err="1">
                <a:solidFill>
                  <a:srgbClr val="333333"/>
                </a:solidFill>
                <a:latin typeface="Calibri Light"/>
                <a:ea typeface="Verdana"/>
                <a:cs typeface="Verdana"/>
                <a:sym typeface="Verdana"/>
              </a:rPr>
              <a:t>parler</a:t>
            </a:r>
            <a:r>
              <a:rPr dirty="0">
                <a:solidFill>
                  <a:srgbClr val="333333"/>
                </a:solidFill>
                <a:latin typeface="Calibri Light"/>
                <a:ea typeface="Verdana"/>
                <a:cs typeface="Verdana"/>
                <a:sym typeface="Verdana"/>
              </a:rPr>
              <a:t> à des </a:t>
            </a:r>
            <a:r>
              <a:rPr dirty="0" err="1">
                <a:solidFill>
                  <a:srgbClr val="333333"/>
                </a:solidFill>
                <a:latin typeface="Calibri Light"/>
                <a:ea typeface="Verdana"/>
                <a:cs typeface="Verdana"/>
                <a:sym typeface="Verdana"/>
              </a:rPr>
              <a:t>personnes</a:t>
            </a:r>
            <a:r>
              <a:rPr dirty="0">
                <a:solidFill>
                  <a:srgbClr val="333333"/>
                </a:solidFill>
                <a:latin typeface="Calibri Light"/>
                <a:ea typeface="Verdana"/>
                <a:cs typeface="Verdana"/>
                <a:sym typeface="Verdana"/>
              </a:rPr>
              <a:t> de </a:t>
            </a:r>
            <a:r>
              <a:rPr dirty="0" err="1">
                <a:solidFill>
                  <a:srgbClr val="333333"/>
                </a:solidFill>
                <a:latin typeface="Calibri Light"/>
                <a:ea typeface="Verdana"/>
                <a:cs typeface="Verdana"/>
                <a:sym typeface="Verdana"/>
              </a:rPr>
              <a:t>confiance</a:t>
            </a:r>
            <a:r>
              <a:rPr dirty="0">
                <a:solidFill>
                  <a:srgbClr val="333333"/>
                </a:solidFill>
                <a:latin typeface="Calibri Light"/>
                <a:ea typeface="Verdana"/>
                <a:cs typeface="Verdana"/>
                <a:sym typeface="Verdana"/>
              </a:rPr>
              <a:t> de </a:t>
            </a:r>
            <a:r>
              <a:rPr dirty="0" err="1">
                <a:solidFill>
                  <a:srgbClr val="333333"/>
                </a:solidFill>
                <a:latin typeface="Calibri Light"/>
                <a:ea typeface="Verdana"/>
                <a:cs typeface="Verdana"/>
                <a:sym typeface="Verdana"/>
              </a:rPr>
              <a:t>votre</a:t>
            </a:r>
            <a:r>
              <a:rPr dirty="0">
                <a:solidFill>
                  <a:srgbClr val="333333"/>
                </a:solidFill>
                <a:latin typeface="Calibri Light"/>
                <a:ea typeface="Verdana"/>
                <a:cs typeface="Verdana"/>
                <a:sym typeface="Verdana"/>
              </a:rPr>
              <a:t> diagnostic, pour </a:t>
            </a:r>
            <a:r>
              <a:rPr dirty="0" err="1">
                <a:solidFill>
                  <a:srgbClr val="333333"/>
                </a:solidFill>
                <a:latin typeface="Calibri Light"/>
                <a:ea typeface="Verdana"/>
                <a:cs typeface="Verdana"/>
                <a:sym typeface="Verdana"/>
              </a:rPr>
              <a:t>obtenir</a:t>
            </a:r>
            <a:r>
              <a:rPr dirty="0">
                <a:solidFill>
                  <a:srgbClr val="333333"/>
                </a:solidFill>
                <a:latin typeface="Calibri Light"/>
                <a:ea typeface="Verdana"/>
                <a:cs typeface="Verdana"/>
                <a:sym typeface="Verdana"/>
              </a:rPr>
              <a:t> du </a:t>
            </a:r>
            <a:r>
              <a:rPr dirty="0" err="1">
                <a:solidFill>
                  <a:srgbClr val="333333"/>
                </a:solidFill>
                <a:latin typeface="Calibri Light"/>
                <a:ea typeface="Verdana"/>
                <a:cs typeface="Verdana"/>
                <a:sym typeface="Verdana"/>
              </a:rPr>
              <a:t>soutien</a:t>
            </a:r>
            <a:r>
              <a:rPr dirty="0">
                <a:solidFill>
                  <a:srgbClr val="333333"/>
                </a:solidFill>
                <a:latin typeface="Calibri Light"/>
                <a:ea typeface="Verdana"/>
                <a:cs typeface="Verdana"/>
                <a:sym typeface="Verdana"/>
              </a:rPr>
              <a:t> et pour</a:t>
            </a:r>
            <a:r>
              <a:rPr lang="fr-CH" dirty="0">
                <a:solidFill>
                  <a:srgbClr val="333333"/>
                </a:solidFill>
                <a:latin typeface="Calibri Light"/>
                <a:ea typeface="Verdana"/>
                <a:cs typeface="Verdana"/>
                <a:sym typeface="Verdana"/>
              </a:rPr>
              <a:t> vous </a:t>
            </a:r>
            <a:r>
              <a:rPr dirty="0">
                <a:solidFill>
                  <a:srgbClr val="333333"/>
                </a:solidFill>
                <a:latin typeface="Calibri Light"/>
                <a:ea typeface="Verdana"/>
                <a:cs typeface="Verdana"/>
                <a:sym typeface="Verdana"/>
              </a:rPr>
              <a:t>aider à </a:t>
            </a:r>
            <a:r>
              <a:rPr dirty="0" err="1">
                <a:solidFill>
                  <a:srgbClr val="333333"/>
                </a:solidFill>
                <a:latin typeface="Calibri Light"/>
                <a:ea typeface="Verdana"/>
                <a:cs typeface="Verdana"/>
                <a:sym typeface="Verdana"/>
              </a:rPr>
              <a:t>prévenir</a:t>
            </a:r>
            <a:r>
              <a:rPr dirty="0">
                <a:solidFill>
                  <a:srgbClr val="333333"/>
                </a:solidFill>
                <a:latin typeface="Calibri Light"/>
                <a:ea typeface="Verdana"/>
                <a:cs typeface="Verdana"/>
                <a:sym typeface="Verdana"/>
              </a:rPr>
              <a:t> </a:t>
            </a:r>
            <a:r>
              <a:rPr lang="fr-CH" dirty="0">
                <a:solidFill>
                  <a:srgbClr val="333333"/>
                </a:solidFill>
                <a:latin typeface="Calibri Light"/>
                <a:ea typeface="Verdana"/>
                <a:cs typeface="Verdana"/>
                <a:sym typeface="Verdana"/>
              </a:rPr>
              <a:t>des </a:t>
            </a:r>
            <a:r>
              <a:rPr dirty="0" err="1">
                <a:solidFill>
                  <a:srgbClr val="333333"/>
                </a:solidFill>
                <a:latin typeface="Calibri Light"/>
                <a:ea typeface="Verdana"/>
                <a:cs typeface="Verdana"/>
                <a:sym typeface="Verdana"/>
              </a:rPr>
              <a:t>rechute</a:t>
            </a:r>
            <a:r>
              <a:rPr lang="fr-CH" dirty="0">
                <a:solidFill>
                  <a:srgbClr val="333333"/>
                </a:solidFill>
                <a:latin typeface="Calibri Light"/>
                <a:ea typeface="Verdana"/>
                <a:cs typeface="Verdana"/>
                <a:sym typeface="Verdana"/>
              </a:rPr>
              <a:t>s</a:t>
            </a:r>
            <a:r>
              <a:rPr dirty="0">
                <a:solidFill>
                  <a:srgbClr val="333333"/>
                </a:solidFill>
                <a:latin typeface="Calibri Light"/>
                <a:ea typeface="Verdana"/>
                <a:cs typeface="Verdana"/>
                <a:sym typeface="Verdana"/>
              </a:rPr>
              <a:t>.</a:t>
            </a:r>
            <a:endParaRPr strike="sngStrike" dirty="0">
              <a:solidFill>
                <a:srgbClr val="333333"/>
              </a:solidFill>
              <a:latin typeface="Calibri Light"/>
              <a:ea typeface="Verdana"/>
              <a:cs typeface="Verdana"/>
              <a:sym typeface="Verdana"/>
            </a:endParaRPr>
          </a:p>
          <a:p>
            <a:pPr marL="285750" lvl="1" indent="-285750" defTabSz="877823">
              <a:spcBef>
                <a:spcPts val="1999"/>
              </a:spcBef>
              <a:spcAft>
                <a:spcPts val="0"/>
              </a:spcAft>
              <a:buClr>
                <a:srgbClr val="333333"/>
              </a:buClr>
              <a:buFont typeface="WingDings"/>
              <a:buChar char=""/>
              <a:tabLst/>
              <a:defRPr sz="1800"/>
            </a:pPr>
            <a:r>
              <a:rPr dirty="0" err="1">
                <a:solidFill>
                  <a:srgbClr val="333333"/>
                </a:solidFill>
                <a:latin typeface="Calibri Light"/>
                <a:ea typeface="Verdana"/>
                <a:cs typeface="Verdana"/>
                <a:sym typeface="Verdana"/>
              </a:rPr>
              <a:t>Parfois</a:t>
            </a:r>
            <a:r>
              <a:rPr dirty="0">
                <a:solidFill>
                  <a:srgbClr val="333333"/>
                </a:solidFill>
                <a:latin typeface="Calibri Light"/>
                <a:ea typeface="Verdana"/>
                <a:cs typeface="Verdana"/>
                <a:sym typeface="Verdana"/>
              </a:rPr>
              <a:t>, les </a:t>
            </a:r>
            <a:r>
              <a:rPr dirty="0" err="1">
                <a:solidFill>
                  <a:srgbClr val="333333"/>
                </a:solidFill>
                <a:latin typeface="Calibri Light"/>
                <a:ea typeface="Verdana"/>
                <a:cs typeface="Verdana"/>
                <a:sym typeface="Verdana"/>
              </a:rPr>
              <a:t>autres</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peuvent</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avoir</a:t>
            </a:r>
            <a:r>
              <a:rPr dirty="0">
                <a:solidFill>
                  <a:srgbClr val="333333"/>
                </a:solidFill>
                <a:latin typeface="Calibri Light"/>
                <a:ea typeface="Verdana"/>
                <a:cs typeface="Verdana"/>
                <a:sym typeface="Verdana"/>
              </a:rPr>
              <a:t> des </a:t>
            </a:r>
            <a:r>
              <a:rPr dirty="0" err="1">
                <a:solidFill>
                  <a:srgbClr val="333333"/>
                </a:solidFill>
                <a:latin typeface="Calibri Light"/>
                <a:ea typeface="Verdana"/>
                <a:cs typeface="Verdana"/>
                <a:sym typeface="Verdana"/>
              </a:rPr>
              <a:t>croyances</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inexactes</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sur</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une</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maladie</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Expliquer</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vos</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symptômes</a:t>
            </a:r>
            <a:r>
              <a:rPr dirty="0">
                <a:solidFill>
                  <a:srgbClr val="333333"/>
                </a:solidFill>
                <a:latin typeface="Calibri Light"/>
                <a:ea typeface="Verdana"/>
                <a:cs typeface="Verdana"/>
                <a:sym typeface="Verdana"/>
              </a:rPr>
              <a:t> (de la </a:t>
            </a:r>
            <a:r>
              <a:rPr dirty="0" err="1">
                <a:solidFill>
                  <a:srgbClr val="333333"/>
                </a:solidFill>
                <a:latin typeface="Calibri Light"/>
                <a:ea typeface="Verdana"/>
                <a:cs typeface="Verdana"/>
                <a:sym typeface="Verdana"/>
              </a:rPr>
              <a:t>psychose</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peut</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être</a:t>
            </a:r>
            <a:r>
              <a:rPr dirty="0">
                <a:solidFill>
                  <a:srgbClr val="333333"/>
                </a:solidFill>
                <a:latin typeface="Calibri Light"/>
                <a:ea typeface="Verdana"/>
                <a:cs typeface="Verdana"/>
                <a:sym typeface="Verdana"/>
              </a:rPr>
              <a:t> plus utile </a:t>
            </a:r>
            <a:r>
              <a:rPr dirty="0" err="1">
                <a:solidFill>
                  <a:srgbClr val="333333"/>
                </a:solidFill>
                <a:latin typeface="Calibri Light"/>
                <a:ea typeface="Verdana"/>
                <a:cs typeface="Verdana"/>
                <a:sym typeface="Verdana"/>
              </a:rPr>
              <a:t>que</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partager</a:t>
            </a:r>
            <a:r>
              <a:rPr dirty="0">
                <a:solidFill>
                  <a:srgbClr val="333333"/>
                </a:solidFill>
                <a:latin typeface="Calibri Light"/>
                <a:ea typeface="Verdana"/>
                <a:cs typeface="Verdana"/>
                <a:sym typeface="Verdana"/>
              </a:rPr>
              <a:t> un diagnostic </a:t>
            </a:r>
            <a:r>
              <a:rPr dirty="0" err="1">
                <a:solidFill>
                  <a:srgbClr val="333333"/>
                </a:solidFill>
                <a:latin typeface="Calibri Light"/>
                <a:ea typeface="Verdana"/>
                <a:cs typeface="Verdana"/>
                <a:sym typeface="Verdana"/>
              </a:rPr>
              <a:t>pouvant</a:t>
            </a:r>
            <a:r>
              <a:rPr dirty="0">
                <a:solidFill>
                  <a:srgbClr val="333333"/>
                </a:solidFill>
                <a:latin typeface="Calibri Light"/>
                <a:ea typeface="Verdana"/>
                <a:cs typeface="Verdana"/>
                <a:sym typeface="Verdana"/>
              </a:rPr>
              <a:t> </a:t>
            </a:r>
            <a:r>
              <a:rPr dirty="0" err="1">
                <a:solidFill>
                  <a:srgbClr val="333333"/>
                </a:solidFill>
                <a:latin typeface="Calibri Light"/>
                <a:ea typeface="Verdana"/>
                <a:cs typeface="Verdana"/>
                <a:sym typeface="Verdana"/>
              </a:rPr>
              <a:t>prêter</a:t>
            </a:r>
            <a:r>
              <a:rPr dirty="0">
                <a:solidFill>
                  <a:srgbClr val="333333"/>
                </a:solidFill>
                <a:latin typeface="Calibri Light"/>
                <a:ea typeface="Verdana"/>
                <a:cs typeface="Verdana"/>
                <a:sym typeface="Verdana"/>
              </a:rPr>
              <a:t> à confusion.</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Shape 307"/>
          <p:cNvSpPr>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dirty="0">
                <a:latin typeface="Calibri Light"/>
              </a:rPr>
              <a:t>Quel est le rapport avec la psychose?</a:t>
            </a:r>
            <a:endParaRPr sz="3600" dirty="0">
              <a:latin typeface="Calibri Light"/>
            </a:endParaRPr>
          </a:p>
        </p:txBody>
      </p:sp>
      <p:sp>
        <p:nvSpPr>
          <p:cNvPr id="308" name="Shape 308"/>
          <p:cNvSpPr>
            <a:spLocks noGrp="1"/>
          </p:cNvSpPr>
          <p:nvPr>
            <p:ph idx="1"/>
          </p:nvPr>
        </p:nvSpPr>
        <p:spPr>
          <a:prstGeom prst="rect">
            <a:avLst/>
          </a:prstGeom>
        </p:spPr>
        <p:txBody>
          <a:bodyPr lIns="0" tIns="0" rIns="0" bIns="0">
            <a:noAutofit/>
          </a:bodyPr>
          <a:lstStyle/>
          <a:p>
            <a:pPr lvl="0">
              <a:buSzTx/>
              <a:tabLst>
                <a:tab pos="76200" algn="l"/>
              </a:tabLst>
              <a:defRPr sz="1800"/>
            </a:pPr>
            <a:r>
              <a:rPr sz="2000" dirty="0">
                <a:solidFill>
                  <a:srgbClr val="333333"/>
                </a:solidFill>
                <a:latin typeface="Calibri Light"/>
                <a:ea typeface="Verdana"/>
                <a:cs typeface="Verdana"/>
                <a:sym typeface="Verdana"/>
              </a:rPr>
              <a:t>De </a:t>
            </a:r>
            <a:r>
              <a:rPr sz="2000" dirty="0" err="1">
                <a:solidFill>
                  <a:srgbClr val="333333"/>
                </a:solidFill>
                <a:latin typeface="Calibri Light"/>
                <a:ea typeface="Verdana"/>
                <a:cs typeface="Verdana"/>
                <a:sym typeface="Verdana"/>
              </a:rPr>
              <a:t>nombreuses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personnes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atteintes</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psychose</a:t>
            </a:r>
            <a:r>
              <a:rPr sz="2000" dirty="0">
                <a:solidFill>
                  <a:srgbClr val="333333"/>
                </a:solidFill>
                <a:latin typeface="Calibri Light"/>
                <a:ea typeface="Verdana"/>
                <a:cs typeface="Verdana"/>
                <a:sym typeface="Verdana"/>
              </a:rPr>
              <a:t> </a:t>
            </a:r>
            <a:r>
              <a:rPr lang="de-DE" sz="2000" dirty="0">
                <a:solidFill>
                  <a:srgbClr val="333333"/>
                </a:solidFill>
                <a:latin typeface="Calibri Light"/>
                <a:ea typeface="Verdana"/>
                <a:cs typeface="Verdana"/>
                <a:sym typeface="Verdana"/>
              </a:rPr>
              <a:t>(</a:t>
            </a:r>
            <a:r>
              <a:rPr sz="2000" dirty="0" err="1">
                <a:solidFill>
                  <a:srgbClr val="333333"/>
                </a:solidFill>
                <a:latin typeface="Calibri Light"/>
                <a:ea typeface="Verdana"/>
                <a:cs typeface="Verdana"/>
                <a:sym typeface="Verdana"/>
              </a:rPr>
              <a:t>mais</a:t>
            </a:r>
            <a:r>
              <a:rPr sz="2000" dirty="0">
                <a:solidFill>
                  <a:srgbClr val="333333"/>
                </a:solidFill>
                <a:latin typeface="Calibri Light"/>
                <a:ea typeface="Verdana"/>
                <a:cs typeface="Verdana"/>
                <a:sym typeface="Verdana"/>
              </a:rPr>
              <a:t> pas </a:t>
            </a:r>
            <a:r>
              <a:rPr sz="2000" dirty="0" err="1">
                <a:solidFill>
                  <a:srgbClr val="333333"/>
                </a:solidFill>
                <a:latin typeface="Calibri Light"/>
                <a:ea typeface="Verdana"/>
                <a:cs typeface="Verdana"/>
                <a:sym typeface="Verdana"/>
              </a:rPr>
              <a:t>toutes</a:t>
            </a:r>
            <a:r>
              <a:rPr sz="2000" dirty="0">
                <a:solidFill>
                  <a:srgbClr val="333333"/>
                </a:solidFill>
                <a:latin typeface="Calibri Light"/>
                <a:ea typeface="Verdana"/>
                <a:cs typeface="Verdana"/>
                <a:sym typeface="Verdana"/>
              </a:rPr>
              <a:t>!</a:t>
            </a:r>
            <a:r>
              <a:rPr lang="de-DE" sz="2000" dirty="0">
                <a:solidFill>
                  <a:srgbClr val="333333"/>
                </a:solidFill>
                <a:latin typeface="Calibri Light"/>
                <a:ea typeface="Verdana"/>
                <a:cs typeface="Verdana"/>
                <a:sym typeface="Verdana"/>
              </a:rPr>
              <a: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doivent</a:t>
            </a:r>
            <a:r>
              <a:rPr sz="2000" dirty="0">
                <a:solidFill>
                  <a:srgbClr val="333333"/>
                </a:solidFill>
                <a:latin typeface="Calibri Light"/>
                <a:ea typeface="Verdana"/>
                <a:cs typeface="Verdana"/>
                <a:sym typeface="Verdana"/>
              </a:rPr>
              <a:t> se </a:t>
            </a:r>
            <a:r>
              <a:rPr sz="2000" dirty="0" err="1">
                <a:solidFill>
                  <a:srgbClr val="333333"/>
                </a:solidFill>
                <a:latin typeface="Calibri Light"/>
                <a:ea typeface="Verdana"/>
                <a:cs typeface="Verdana"/>
                <a:sym typeface="Verdana"/>
              </a:rPr>
              <a:t>battre</a:t>
            </a:r>
            <a:r>
              <a:rPr sz="2000" dirty="0">
                <a:solidFill>
                  <a:srgbClr val="333333"/>
                </a:solidFill>
                <a:latin typeface="Calibri Light"/>
                <a:ea typeface="Verdana"/>
                <a:cs typeface="Verdana"/>
                <a:sym typeface="Verdana"/>
              </a:rPr>
              <a:t> avec </a:t>
            </a:r>
            <a:r>
              <a:rPr lang="fr-CH" sz="2000" dirty="0">
                <a:solidFill>
                  <a:srgbClr val="333333"/>
                </a:solidFill>
                <a:latin typeface="Calibri Light"/>
                <a:ea typeface="Verdana"/>
                <a:cs typeface="Verdana"/>
                <a:sym typeface="Verdana"/>
              </a:rPr>
              <a:t>d</a:t>
            </a:r>
            <a:r>
              <a:rPr sz="2000" dirty="0" err="1">
                <a:solidFill>
                  <a:srgbClr val="333333"/>
                </a:solidFill>
                <a:latin typeface="Calibri Light"/>
                <a:ea typeface="Verdana"/>
                <a:cs typeface="Verdana"/>
                <a:sym typeface="Verdana"/>
              </a:rPr>
              <a:t>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préjugés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Afin</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d’éviter</a:t>
            </a:r>
            <a:r>
              <a:rPr sz="2000" dirty="0">
                <a:solidFill>
                  <a:srgbClr val="333333"/>
                </a:solidFill>
                <a:latin typeface="Calibri Light"/>
                <a:ea typeface="Verdana"/>
                <a:cs typeface="Verdana"/>
                <a:sym typeface="Verdana"/>
              </a:rPr>
              <a:t> les </a:t>
            </a:r>
            <a:r>
              <a:rPr sz="2000" dirty="0" err="1">
                <a:solidFill>
                  <a:srgbClr val="333333"/>
                </a:solidFill>
                <a:latin typeface="Calibri Light"/>
                <a:ea typeface="Verdana"/>
                <a:cs typeface="Verdana"/>
                <a:sym typeface="Verdana"/>
              </a:rPr>
              <a:t>préjugés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il</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peut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être</a:t>
            </a:r>
            <a:r>
              <a:rPr sz="2000" dirty="0">
                <a:solidFill>
                  <a:srgbClr val="333333"/>
                </a:solidFill>
                <a:latin typeface="Calibri Light"/>
                <a:ea typeface="Verdana"/>
                <a:cs typeface="Verdana"/>
                <a:sym typeface="Verdana"/>
              </a:rPr>
              <a:t> utile </a:t>
            </a:r>
            <a:r>
              <a:rPr sz="2000" dirty="0" err="1">
                <a:solidFill>
                  <a:srgbClr val="333333"/>
                </a:solidFill>
                <a:latin typeface="Calibri Light"/>
                <a:ea typeface="Verdana"/>
                <a:cs typeface="Verdana"/>
                <a:sym typeface="Verdana"/>
              </a:rPr>
              <a:t>d’expliquer</a:t>
            </a:r>
            <a:r>
              <a:rPr sz="2000" dirty="0">
                <a:solidFill>
                  <a:srgbClr val="333333"/>
                </a:solidFill>
                <a:latin typeface="Calibri Light"/>
                <a:ea typeface="Verdana"/>
                <a:cs typeface="Verdana"/>
                <a:sym typeface="Verdana"/>
              </a:rPr>
              <a:t> la </a:t>
            </a:r>
            <a:r>
              <a:rPr sz="2000" dirty="0" err="1">
                <a:solidFill>
                  <a:srgbClr val="333333"/>
                </a:solidFill>
                <a:latin typeface="Calibri Light"/>
                <a:ea typeface="Verdana"/>
                <a:cs typeface="Verdana"/>
                <a:sym typeface="Verdana"/>
              </a:rPr>
              <a:t>maladie</a:t>
            </a:r>
            <a:r>
              <a:rPr sz="2000" dirty="0">
                <a:solidFill>
                  <a:srgbClr val="333333"/>
                </a:solidFill>
                <a:latin typeface="Calibri Light"/>
                <a:ea typeface="Verdana"/>
                <a:cs typeface="Verdana"/>
                <a:sym typeface="Verdana"/>
              </a:rPr>
              <a:t> aux </a:t>
            </a:r>
            <a:r>
              <a:rPr sz="2000" dirty="0" err="1">
                <a:solidFill>
                  <a:srgbClr val="333333"/>
                </a:solidFill>
                <a:latin typeface="Calibri Light"/>
                <a:ea typeface="Verdana"/>
                <a:cs typeface="Verdana"/>
                <a:sym typeface="Verdana"/>
              </a:rPr>
              <a:t>autres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personnes</a:t>
            </a:r>
            <a:r>
              <a:rPr sz="2000" dirty="0">
                <a:solidFill>
                  <a:srgbClr val="333333"/>
                </a:solidFill>
                <a:latin typeface="Calibri Light"/>
                <a:ea typeface="Verdana"/>
                <a:cs typeface="Verdana"/>
                <a:sym typeface="Verdana"/>
              </a:rPr>
              <a:t>.</a:t>
            </a:r>
          </a:p>
          <a:p>
            <a:pPr lvl="0">
              <a:buSzTx/>
              <a:tabLst>
                <a:tab pos="76200" algn="l"/>
              </a:tabLst>
              <a:defRPr sz="1800"/>
            </a:pPr>
            <a:r>
              <a:rPr sz="2000" dirty="0" err="1">
                <a:solidFill>
                  <a:srgbClr val="004992"/>
                </a:solidFill>
                <a:latin typeface="Calibri Light"/>
                <a:ea typeface="Verdana"/>
                <a:cs typeface="Verdana"/>
                <a:sym typeface="Verdana"/>
              </a:rPr>
              <a:t>Exemple</a:t>
            </a:r>
            <a:r>
              <a:rPr sz="2000" dirty="0">
                <a:solidFill>
                  <a:srgbClr val="004992"/>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En</a:t>
            </a:r>
            <a:r>
              <a:rPr sz="2000" dirty="0">
                <a:solidFill>
                  <a:srgbClr val="333333"/>
                </a:solidFill>
                <a:latin typeface="Calibri Light"/>
                <a:ea typeface="Verdana"/>
                <a:cs typeface="Verdana"/>
                <a:sym typeface="Verdana"/>
              </a:rPr>
              <a:t> raison d’un </a:t>
            </a:r>
            <a:r>
              <a:rPr sz="2000" dirty="0" err="1">
                <a:solidFill>
                  <a:srgbClr val="333333"/>
                </a:solidFill>
                <a:latin typeface="Calibri Light"/>
                <a:ea typeface="Verdana"/>
                <a:cs typeface="Verdana"/>
                <a:sym typeface="Verdana"/>
              </a:rPr>
              <a:t>épisode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psychotique</a:t>
            </a:r>
            <a:r>
              <a:rPr sz="2000" dirty="0">
                <a:solidFill>
                  <a:srgbClr val="333333"/>
                </a:solidFill>
                <a:latin typeface="Calibri Light"/>
                <a:ea typeface="Verdana"/>
                <a:cs typeface="Verdana"/>
                <a:sym typeface="Verdana"/>
              </a:rPr>
              <a:t>, Martin a passé les </a:t>
            </a:r>
            <a:r>
              <a:rPr sz="2000" dirty="0" err="1">
                <a:solidFill>
                  <a:srgbClr val="333333"/>
                </a:solidFill>
                <a:latin typeface="Calibri Light"/>
                <a:ea typeface="Verdana"/>
                <a:cs typeface="Verdana"/>
                <a:sym typeface="Verdana"/>
              </a:rPr>
              <a:t>dernières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semaines</a:t>
            </a:r>
            <a:r>
              <a:rPr sz="2000" dirty="0">
                <a:solidFill>
                  <a:srgbClr val="333333"/>
                </a:solidFill>
                <a:latin typeface="Calibri Light"/>
                <a:ea typeface="Verdana"/>
                <a:cs typeface="Verdana"/>
                <a:sym typeface="Verdana"/>
              </a:rPr>
              <a:t> à </a:t>
            </a:r>
            <a:r>
              <a:rPr sz="2000" dirty="0" err="1">
                <a:solidFill>
                  <a:srgbClr val="333333"/>
                </a:solidFill>
                <a:latin typeface="Calibri Light"/>
                <a:ea typeface="Verdana"/>
                <a:cs typeface="Verdana"/>
                <a:sym typeface="Verdana"/>
              </a:rPr>
              <a:t>l’hôpital</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Jusque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là</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il</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n’a</a:t>
            </a:r>
            <a:r>
              <a:rPr lang="fr-CH" sz="2000" dirty="0" err="1">
                <a:solidFill>
                  <a:srgbClr val="333333"/>
                </a:solidFill>
                <a:latin typeface="Calibri Light"/>
                <a:ea typeface="Verdana"/>
                <a:cs typeface="Verdana"/>
                <a:sym typeface="Verdana"/>
              </a:rPr>
              <a:t>vait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parlé</a:t>
            </a:r>
            <a:r>
              <a:rPr sz="2000" dirty="0">
                <a:solidFill>
                  <a:srgbClr val="333333"/>
                </a:solidFill>
                <a:latin typeface="Calibri Light"/>
                <a:ea typeface="Verdana"/>
                <a:cs typeface="Verdana"/>
                <a:sym typeface="Verdana"/>
              </a:rPr>
              <a:t> à </a:t>
            </a:r>
            <a:r>
              <a:rPr sz="2000" dirty="0" err="1">
                <a:solidFill>
                  <a:srgbClr val="333333"/>
                </a:solidFill>
                <a:latin typeface="Calibri Light"/>
                <a:ea typeface="Verdana"/>
                <a:cs typeface="Verdana"/>
                <a:sym typeface="Verdana"/>
              </a:rPr>
              <a:t>presque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personne</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sa</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maladie</a:t>
            </a:r>
            <a:r>
              <a:rPr sz="2000" dirty="0">
                <a:solidFill>
                  <a:srgbClr val="333333"/>
                </a:solidFill>
                <a:latin typeface="Calibri Light"/>
                <a:ea typeface="Verdana"/>
                <a:cs typeface="Verdana"/>
                <a:sym typeface="Verdana"/>
              </a:rPr>
              <a:t> et </a:t>
            </a:r>
            <a:r>
              <a:rPr sz="2000" dirty="0" err="1">
                <a:solidFill>
                  <a:srgbClr val="333333"/>
                </a:solidFill>
                <a:latin typeface="Calibri Light"/>
                <a:ea typeface="Verdana"/>
                <a:cs typeface="Verdana"/>
                <a:sym typeface="Verdana"/>
              </a:rPr>
              <a:t>il</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s’est</a:t>
            </a:r>
            <a:r>
              <a:rPr sz="2000" dirty="0">
                <a:solidFill>
                  <a:srgbClr val="333333"/>
                </a:solidFill>
                <a:latin typeface="Calibri Light"/>
                <a:ea typeface="Verdana"/>
                <a:cs typeface="Verdana"/>
                <a:sym typeface="Verdana"/>
              </a:rPr>
              <a:t> de plus </a:t>
            </a:r>
            <a:r>
              <a:rPr sz="2000" dirty="0" err="1">
                <a:solidFill>
                  <a:srgbClr val="333333"/>
                </a:solidFill>
                <a:latin typeface="Calibri Light"/>
                <a:ea typeface="Verdana"/>
                <a:cs typeface="Verdana"/>
                <a:sym typeface="Verdana"/>
              </a:rPr>
              <a:t>en</a:t>
            </a:r>
            <a:r>
              <a:rPr sz="2000" dirty="0">
                <a:solidFill>
                  <a:srgbClr val="333333"/>
                </a:solidFill>
                <a:latin typeface="Calibri Light"/>
                <a:ea typeface="Verdana"/>
                <a:cs typeface="Verdana"/>
                <a:sym typeface="Verdana"/>
              </a:rPr>
              <a:t> plus </a:t>
            </a:r>
            <a:r>
              <a:rPr sz="2000" dirty="0" err="1">
                <a:solidFill>
                  <a:srgbClr val="333333"/>
                </a:solidFill>
                <a:latin typeface="Calibri Light"/>
                <a:ea typeface="Verdana"/>
                <a:cs typeface="Verdana"/>
                <a:sym typeface="Verdana"/>
              </a:rPr>
              <a:t>renfermé</a:t>
            </a:r>
            <a:r>
              <a:rPr sz="2000" dirty="0">
                <a:solidFill>
                  <a:srgbClr val="333333"/>
                </a:solidFill>
                <a:latin typeface="Calibri Light"/>
                <a:ea typeface="Verdana"/>
                <a:cs typeface="Verdana"/>
                <a:sym typeface="Verdana"/>
              </a:rPr>
              <a:t>.</a:t>
            </a:r>
          </a:p>
          <a:p>
            <a:pPr lvl="0">
              <a:buSzTx/>
              <a:tabLst>
                <a:tab pos="76200" algn="l"/>
              </a:tabLst>
              <a:defRPr sz="1800"/>
            </a:pPr>
            <a:r>
              <a:rPr sz="2000" dirty="0" err="1">
                <a:solidFill>
                  <a:srgbClr val="004992"/>
                </a:solidFill>
                <a:latin typeface="Calibri Light"/>
                <a:ea typeface="Verdana"/>
                <a:cs typeface="Verdana"/>
                <a:sym typeface="Verdana"/>
              </a:rPr>
              <a:t>Contexte</a:t>
            </a:r>
            <a:r>
              <a:rPr sz="2000" dirty="0">
                <a:solidFill>
                  <a:srgbClr val="004992"/>
                </a:solidFill>
                <a:latin typeface="Calibri Light"/>
                <a:ea typeface="Verdana"/>
                <a:cs typeface="Verdana"/>
                <a:sym typeface="Verdana"/>
              </a:rPr>
              <a:t>: </a:t>
            </a:r>
            <a:r>
              <a:rPr sz="2000" dirty="0">
                <a:solidFill>
                  <a:srgbClr val="333333"/>
                </a:solidFill>
                <a:latin typeface="Calibri Light"/>
                <a:ea typeface="Verdana"/>
                <a:cs typeface="Verdana"/>
                <a:sym typeface="Verdana"/>
              </a:rPr>
              <a:t>Par le passé, Martin a </a:t>
            </a:r>
            <a:r>
              <a:rPr sz="2000" dirty="0" err="1">
                <a:solidFill>
                  <a:srgbClr val="333333"/>
                </a:solidFill>
                <a:latin typeface="Calibri Light"/>
                <a:ea typeface="Verdana"/>
                <a:cs typeface="Verdana"/>
                <a:sym typeface="Verdana"/>
              </a:rPr>
              <a:t>eu</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mauvaises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expériences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en</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parlant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ouvertement</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sa</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psychose</a:t>
            </a:r>
            <a:r>
              <a:rPr sz="2000" dirty="0">
                <a:solidFill>
                  <a:srgbClr val="333333"/>
                </a:solidFill>
                <a:latin typeface="Calibri Light"/>
                <a:ea typeface="Verdana"/>
                <a:cs typeface="Verdana"/>
                <a:sym typeface="Verdana"/>
              </a:rPr>
              <a:t>. Après </a:t>
            </a:r>
            <a:r>
              <a:rPr sz="2000" dirty="0" err="1">
                <a:solidFill>
                  <a:srgbClr val="333333"/>
                </a:solidFill>
                <a:latin typeface="Calibri Light"/>
                <a:ea typeface="Verdana"/>
                <a:cs typeface="Verdana"/>
                <a:sym typeface="Verdana"/>
              </a:rPr>
              <a:t>avoir</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parlé</a:t>
            </a:r>
            <a:r>
              <a:rPr sz="2000" dirty="0">
                <a:solidFill>
                  <a:srgbClr val="333333"/>
                </a:solidFill>
                <a:latin typeface="Calibri Light"/>
                <a:ea typeface="Verdana"/>
                <a:cs typeface="Verdana"/>
                <a:sym typeface="Verdana"/>
              </a:rPr>
              <a:t> à son dernier chef de </a:t>
            </a:r>
            <a:r>
              <a:rPr sz="2000" dirty="0" err="1">
                <a:solidFill>
                  <a:srgbClr val="333333"/>
                </a:solidFill>
                <a:latin typeface="Calibri Light"/>
                <a:ea typeface="Verdana"/>
                <a:cs typeface="Verdana"/>
                <a:sym typeface="Verdana"/>
              </a:rPr>
              <a:t>sa</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maladie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il</a:t>
            </a:r>
            <a:r>
              <a:rPr sz="2000" dirty="0">
                <a:solidFill>
                  <a:srgbClr val="333333"/>
                </a:solidFill>
                <a:latin typeface="Calibri Light"/>
                <a:ea typeface="Verdana"/>
                <a:cs typeface="Verdana"/>
                <a:sym typeface="Verdana"/>
              </a:rPr>
              <a:t> a </a:t>
            </a:r>
            <a:r>
              <a:rPr sz="2000" dirty="0" err="1">
                <a:solidFill>
                  <a:srgbClr val="333333"/>
                </a:solidFill>
                <a:latin typeface="Calibri Light"/>
                <a:ea typeface="Verdana"/>
                <a:cs typeface="Verdana"/>
                <a:sym typeface="Verdana"/>
              </a:rPr>
              <a:t>vite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été</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transféré</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Dès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lors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il</a:t>
            </a:r>
            <a:r>
              <a:rPr sz="2000" dirty="0">
                <a:solidFill>
                  <a:srgbClr val="333333"/>
                </a:solidFill>
                <a:latin typeface="Calibri Light"/>
                <a:ea typeface="Verdana"/>
                <a:cs typeface="Verdana"/>
                <a:sym typeface="Verdana"/>
              </a:rPr>
              <a:t> a </a:t>
            </a:r>
            <a:r>
              <a:rPr sz="2000" dirty="0" err="1">
                <a:solidFill>
                  <a:srgbClr val="333333"/>
                </a:solidFill>
                <a:latin typeface="Calibri Light"/>
                <a:ea typeface="Verdana"/>
                <a:cs typeface="Verdana"/>
                <a:sym typeface="Verdana"/>
              </a:rPr>
              <a:t>peur</a:t>
            </a:r>
            <a:r>
              <a:rPr sz="2000" dirty="0">
                <a:solidFill>
                  <a:srgbClr val="333333"/>
                </a:solidFill>
                <a:latin typeface="Calibri Light"/>
                <a:ea typeface="Verdana"/>
                <a:cs typeface="Verdana"/>
                <a:sym typeface="Verdana"/>
              </a:rPr>
              <a:t> que </a:t>
            </a:r>
            <a:r>
              <a:rPr sz="2000" dirty="0" err="1">
                <a:solidFill>
                  <a:srgbClr val="333333"/>
                </a:solidFill>
                <a:latin typeface="Calibri Light"/>
                <a:ea typeface="Verdana"/>
                <a:cs typeface="Verdana"/>
                <a:sym typeface="Verdana"/>
              </a:rPr>
              <a:t>ses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amis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pensent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qu’il</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est</a:t>
            </a:r>
            <a:r>
              <a:rPr sz="2000" dirty="0">
                <a:solidFill>
                  <a:srgbClr val="333333"/>
                </a:solidFill>
                <a:latin typeface="Calibri Light"/>
                <a:ea typeface="Verdana"/>
                <a:cs typeface="Verdana"/>
                <a:sym typeface="Verdana"/>
              </a:rPr>
              <a:t> </a:t>
            </a:r>
            <a:r>
              <a:rPr sz="2000" i="1" dirty="0" err="1">
                <a:solidFill>
                  <a:srgbClr val="333333"/>
                </a:solidFill>
                <a:latin typeface="Calibri Light"/>
                <a:ea typeface="Verdana"/>
                <a:cs typeface="Verdana"/>
                <a:sym typeface="Verdana"/>
              </a:rPr>
              <a:t>fou</a:t>
            </a:r>
            <a:r>
              <a:rPr sz="2000" dirty="0">
                <a:solidFill>
                  <a:srgbClr val="333333"/>
                </a:solidFill>
                <a:latin typeface="Calibri Light"/>
                <a:ea typeface="Verdana"/>
                <a:cs typeface="Verdana"/>
                <a:sym typeface="Verdana"/>
              </a:rPr>
              <a:t> et </a:t>
            </a:r>
            <a:r>
              <a:rPr sz="2000" dirty="0" err="1">
                <a:solidFill>
                  <a:srgbClr val="333333"/>
                </a:solidFill>
                <a:latin typeface="Calibri Light"/>
                <a:ea typeface="Verdana"/>
                <a:cs typeface="Verdana"/>
                <a:sym typeface="Verdana"/>
              </a:rPr>
              <a:t>lui</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tournent</a:t>
            </a:r>
            <a:r>
              <a:rPr sz="2000" dirty="0">
                <a:solidFill>
                  <a:srgbClr val="333333"/>
                </a:solidFill>
                <a:latin typeface="Calibri Light"/>
                <a:ea typeface="Verdana"/>
                <a:cs typeface="Verdana"/>
                <a:sym typeface="Verdana"/>
              </a:rPr>
              <a:t> le dos.</a:t>
            </a:r>
          </a:p>
          <a:p>
            <a:pPr lvl="0">
              <a:buSzTx/>
              <a:tabLst>
                <a:tab pos="76200" algn="l"/>
              </a:tabLst>
              <a:defRPr sz="1800"/>
            </a:pPr>
            <a:r>
              <a:rPr sz="2000" dirty="0" err="1">
                <a:solidFill>
                  <a:srgbClr val="004992"/>
                </a:solidFill>
                <a:latin typeface="Calibri Light"/>
                <a:ea typeface="Verdana"/>
                <a:cs typeface="Verdana"/>
                <a:sym typeface="Verdana"/>
              </a:rPr>
              <a:t>Cependant</a:t>
            </a:r>
            <a:r>
              <a:rPr sz="2000" dirty="0">
                <a:solidFill>
                  <a:srgbClr val="004992"/>
                </a:solidFill>
                <a:latin typeface="Calibri Light"/>
                <a:ea typeface="Verdana"/>
                <a:cs typeface="Verdana"/>
                <a:sym typeface="Verdana"/>
              </a:rPr>
              <a:t>: </a:t>
            </a:r>
            <a:r>
              <a:rPr sz="2000" dirty="0">
                <a:solidFill>
                  <a:srgbClr val="333333"/>
                </a:solidFill>
                <a:latin typeface="Calibri Light"/>
                <a:ea typeface="Verdana"/>
                <a:cs typeface="Verdana"/>
                <a:sym typeface="Verdana"/>
              </a:rPr>
              <a:t>Durant son </a:t>
            </a:r>
            <a:r>
              <a:rPr sz="2000" dirty="0" err="1">
                <a:solidFill>
                  <a:srgbClr val="333333"/>
                </a:solidFill>
                <a:latin typeface="Calibri Light"/>
                <a:ea typeface="Verdana"/>
                <a:cs typeface="Verdana"/>
                <a:sym typeface="Verdana"/>
              </a:rPr>
              <a:t>hospitalisation</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actuelle</a:t>
            </a:r>
            <a:r>
              <a:rPr sz="2000" dirty="0">
                <a:solidFill>
                  <a:srgbClr val="333333"/>
                </a:solidFill>
                <a:latin typeface="Calibri Light"/>
                <a:ea typeface="Verdana"/>
                <a:cs typeface="Verdana"/>
                <a:sym typeface="Verdana"/>
              </a:rPr>
              <a:t>, Martin a </a:t>
            </a:r>
            <a:r>
              <a:rPr sz="2000" dirty="0" err="1">
                <a:solidFill>
                  <a:srgbClr val="333333"/>
                </a:solidFill>
                <a:latin typeface="Calibri Light"/>
                <a:ea typeface="Verdana"/>
                <a:cs typeface="Verdana"/>
                <a:sym typeface="Verdana"/>
              </a:rPr>
              <a:t>participé</a:t>
            </a:r>
            <a:r>
              <a:rPr sz="2000" dirty="0">
                <a:solidFill>
                  <a:srgbClr val="333333"/>
                </a:solidFill>
                <a:latin typeface="Calibri Light"/>
                <a:ea typeface="Verdana"/>
                <a:cs typeface="Verdana"/>
                <a:sym typeface="Verdana"/>
              </a:rPr>
              <a:t> à </a:t>
            </a:r>
            <a:r>
              <a:rPr sz="2000" dirty="0" err="1">
                <a:solidFill>
                  <a:srgbClr val="333333"/>
                </a:solidFill>
                <a:latin typeface="Calibri Light"/>
                <a:ea typeface="Verdana"/>
                <a:cs typeface="Verdana"/>
                <a:sym typeface="Verdana"/>
              </a:rPr>
              <a:t>l’EMC</a:t>
            </a:r>
            <a:r>
              <a:rPr sz="2000" dirty="0">
                <a:solidFill>
                  <a:srgbClr val="333333"/>
                </a:solidFill>
                <a:latin typeface="Calibri Light"/>
                <a:ea typeface="Verdana"/>
                <a:cs typeface="Verdana"/>
                <a:sym typeface="Verdana"/>
              </a:rPr>
              <a:t>, </a:t>
            </a:r>
            <a:r>
              <a:rPr lang="fr-CH" sz="2000" dirty="0">
                <a:solidFill>
                  <a:srgbClr val="333333"/>
                </a:solidFill>
                <a:latin typeface="Calibri Light"/>
                <a:ea typeface="Verdana"/>
                <a:cs typeface="Verdana"/>
                <a:sym typeface="Verdana"/>
              </a:rPr>
              <a:t>ainsi qu’</a:t>
            </a:r>
            <a:r>
              <a:rPr sz="2000" dirty="0">
                <a:solidFill>
                  <a:srgbClr val="333333"/>
                </a:solidFill>
                <a:latin typeface="Calibri Light"/>
                <a:ea typeface="Verdana"/>
                <a:cs typeface="Verdana"/>
                <a:sym typeface="Verdana"/>
              </a:rPr>
              <a:t>à </a:t>
            </a:r>
            <a:r>
              <a:rPr sz="2000" dirty="0" err="1">
                <a:solidFill>
                  <a:srgbClr val="333333"/>
                </a:solidFill>
                <a:latin typeface="Calibri Light"/>
                <a:ea typeface="Verdana"/>
                <a:cs typeface="Verdana"/>
                <a:sym typeface="Verdana"/>
              </a:rPr>
              <a:t>d’autres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thérapies</a:t>
            </a:r>
            <a:r>
              <a:rPr sz="2000" dirty="0">
                <a:solidFill>
                  <a:srgbClr val="333333"/>
                </a:solidFill>
                <a:latin typeface="Calibri Light"/>
                <a:ea typeface="Verdana"/>
                <a:cs typeface="Verdana"/>
                <a:sym typeface="Verdana"/>
              </a:rPr>
              <a:t> et </a:t>
            </a:r>
            <a:r>
              <a:rPr sz="2000" dirty="0" err="1">
                <a:solidFill>
                  <a:srgbClr val="333333"/>
                </a:solidFill>
                <a:latin typeface="Calibri Light"/>
                <a:ea typeface="Verdana"/>
                <a:cs typeface="Verdana"/>
                <a:sym typeface="Verdana"/>
              </a:rPr>
              <a:t>activités</a:t>
            </a:r>
            <a:r>
              <a:rPr sz="2000" dirty="0">
                <a:solidFill>
                  <a:srgbClr val="333333"/>
                </a:solidFill>
                <a:latin typeface="Calibri Light"/>
                <a:ea typeface="Verdana"/>
                <a:cs typeface="Verdana"/>
                <a:sym typeface="Verdana"/>
              </a:rPr>
              <a:t>, et </a:t>
            </a:r>
            <a:r>
              <a:rPr sz="2000" dirty="0" err="1">
                <a:solidFill>
                  <a:srgbClr val="333333"/>
                </a:solidFill>
                <a:latin typeface="Calibri Light"/>
                <a:ea typeface="Verdana"/>
                <a:cs typeface="Verdana"/>
                <a:sym typeface="Verdana"/>
              </a:rPr>
              <a:t>il</a:t>
            </a:r>
            <a:r>
              <a:rPr sz="2000" dirty="0">
                <a:solidFill>
                  <a:srgbClr val="333333"/>
                </a:solidFill>
                <a:latin typeface="Calibri Light"/>
                <a:ea typeface="Verdana"/>
                <a:cs typeface="Verdana"/>
                <a:sym typeface="Verdana"/>
              </a:rPr>
              <a:t> a </a:t>
            </a:r>
            <a:r>
              <a:rPr sz="2000" dirty="0" err="1">
                <a:solidFill>
                  <a:srgbClr val="333333"/>
                </a:solidFill>
                <a:latin typeface="Calibri Light"/>
                <a:ea typeface="Verdana"/>
                <a:cs typeface="Verdana"/>
                <a:sym typeface="Verdana"/>
              </a:rPr>
              <a:t>décidé</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d’arrêter</a:t>
            </a:r>
            <a:r>
              <a:rPr sz="2000" dirty="0">
                <a:solidFill>
                  <a:srgbClr val="333333"/>
                </a:solidFill>
                <a:latin typeface="Calibri Light"/>
                <a:ea typeface="Verdana"/>
                <a:cs typeface="Verdana"/>
                <a:sym typeface="Verdana"/>
              </a:rPr>
              <a:t> de se </a:t>
            </a:r>
            <a:r>
              <a:rPr sz="2000" dirty="0" err="1">
                <a:solidFill>
                  <a:srgbClr val="333333"/>
                </a:solidFill>
                <a:latin typeface="Calibri Light"/>
                <a:ea typeface="Verdana"/>
                <a:cs typeface="Verdana"/>
                <a:sym typeface="Verdana"/>
              </a:rPr>
              <a:t>cacher</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ses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bons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amis</a:t>
            </a:r>
            <a:r>
              <a:rPr sz="2000" dirty="0">
                <a:solidFill>
                  <a:srgbClr val="333333"/>
                </a:solidFill>
                <a:latin typeface="Calibri Light"/>
                <a:ea typeface="Verdana"/>
                <a:cs typeface="Verdana"/>
                <a:sym typeface="Verdana"/>
              </a:rPr>
              <a:t>. Presque </a:t>
            </a:r>
            <a:r>
              <a:rPr sz="2000" dirty="0" err="1">
                <a:solidFill>
                  <a:srgbClr val="333333"/>
                </a:solidFill>
                <a:latin typeface="Calibri Light"/>
                <a:ea typeface="Verdana"/>
                <a:cs typeface="Verdana"/>
                <a:sym typeface="Verdana"/>
              </a:rPr>
              <a:t>tous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ont</a:t>
            </a:r>
            <a:r>
              <a:rPr sz="2000" dirty="0">
                <a:solidFill>
                  <a:srgbClr val="333333"/>
                </a:solidFill>
                <a:latin typeface="Calibri Light"/>
                <a:ea typeface="Verdana"/>
                <a:cs typeface="Verdana"/>
                <a:sym typeface="Verdana"/>
              </a:rPr>
              <a:t> </a:t>
            </a:r>
            <a:r>
              <a:rPr lang="fr-CH" sz="2000" dirty="0">
                <a:solidFill>
                  <a:srgbClr val="333333"/>
                </a:solidFill>
                <a:latin typeface="Calibri Light"/>
                <a:ea typeface="Verdana"/>
                <a:cs typeface="Verdana"/>
                <a:sym typeface="Verdana"/>
              </a:rPr>
              <a:t>bien réagi </a:t>
            </a:r>
            <a:r>
              <a:rPr sz="2000" dirty="0">
                <a:solidFill>
                  <a:srgbClr val="333333"/>
                </a:solidFill>
                <a:latin typeface="Calibri Light"/>
                <a:ea typeface="Verdana"/>
                <a:cs typeface="Verdana"/>
                <a:sym typeface="Verdana"/>
              </a:rPr>
              <a:t>à la description que Martin a fait de </a:t>
            </a:r>
            <a:r>
              <a:rPr sz="2000" dirty="0" err="1">
                <a:solidFill>
                  <a:srgbClr val="333333"/>
                </a:solidFill>
                <a:latin typeface="Calibri Light"/>
                <a:ea typeface="Verdana"/>
                <a:cs typeface="Verdana"/>
                <a:sym typeface="Verdana"/>
              </a:rPr>
              <a:t>ses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symptômes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L’un</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d’entre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eux</a:t>
            </a:r>
            <a:r>
              <a:rPr sz="2000" dirty="0">
                <a:solidFill>
                  <a:srgbClr val="333333"/>
                </a:solidFill>
                <a:latin typeface="Calibri Light"/>
                <a:ea typeface="Verdana"/>
                <a:cs typeface="Verdana"/>
                <a:sym typeface="Verdana"/>
              </a:rPr>
              <a:t> a </a:t>
            </a:r>
            <a:r>
              <a:rPr sz="2000" dirty="0" err="1">
                <a:solidFill>
                  <a:srgbClr val="333333"/>
                </a:solidFill>
                <a:latin typeface="Calibri Light"/>
                <a:ea typeface="Verdana"/>
                <a:cs typeface="Verdana"/>
                <a:sym typeface="Verdana"/>
              </a:rPr>
              <a:t>même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évoqué</a:t>
            </a:r>
            <a:r>
              <a:rPr sz="2000" dirty="0">
                <a:solidFill>
                  <a:srgbClr val="333333"/>
                </a:solidFill>
                <a:latin typeface="Calibri Light"/>
                <a:ea typeface="Verdana"/>
                <a:cs typeface="Verdana"/>
                <a:sym typeface="Verdana"/>
              </a:rPr>
              <a:t> son </a:t>
            </a:r>
            <a:r>
              <a:rPr sz="2000" dirty="0" err="1">
                <a:solidFill>
                  <a:srgbClr val="333333"/>
                </a:solidFill>
                <a:latin typeface="Calibri Light"/>
                <a:ea typeface="Verdana"/>
                <a:cs typeface="Verdana"/>
                <a:sym typeface="Verdana"/>
              </a:rPr>
              <a:t>propre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vécu</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ayant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eu</a:t>
            </a:r>
            <a:r>
              <a:rPr sz="2000" dirty="0">
                <a:solidFill>
                  <a:srgbClr val="333333"/>
                </a:solidFill>
                <a:latin typeface="Calibri Light"/>
                <a:ea typeface="Verdana"/>
                <a:cs typeface="Verdana"/>
                <a:sym typeface="Verdana"/>
              </a:rPr>
              <a:t> le sentiment d’être </a:t>
            </a:r>
            <a:r>
              <a:rPr sz="2000" dirty="0" err="1">
                <a:solidFill>
                  <a:srgbClr val="333333"/>
                </a:solidFill>
                <a:latin typeface="Calibri Light"/>
                <a:ea typeface="Verdana"/>
                <a:cs typeface="Verdana"/>
                <a:sym typeface="Verdana"/>
              </a:rPr>
              <a:t>poursuivi</a:t>
            </a:r>
            <a:r>
              <a:rPr sz="2000" dirty="0">
                <a:solidFill>
                  <a:srgbClr val="333333"/>
                </a:solidFill>
                <a:latin typeface="Calibri Light"/>
                <a:ea typeface="Verdana"/>
                <a:cs typeface="Verdana"/>
                <a:sym typeface="Verdana"/>
              </a:rPr>
              <a:t> et </a:t>
            </a:r>
            <a:r>
              <a:rPr sz="2000" dirty="0" err="1">
                <a:solidFill>
                  <a:srgbClr val="333333"/>
                </a:solidFill>
                <a:latin typeface="Calibri Light"/>
                <a:ea typeface="Verdana"/>
                <a:cs typeface="Verdana"/>
                <a:sym typeface="Verdana"/>
              </a:rPr>
              <a:t>menacé</a:t>
            </a:r>
            <a:r>
              <a:rPr sz="20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4" name="Slide Number Placeholder 3"/>
          <p:cNvSpPr>
            <a:spLocks noGrp="1"/>
          </p:cNvSpPr>
          <p:nvPr>
            <p:ph type="sldNum" sz="quarter" idx="12"/>
          </p:nvPr>
        </p:nvSpPr>
        <p:spPr/>
        <p:txBody>
          <a:bodyPr/>
          <a:lstStyle/>
          <a:p>
            <a:fld id="{86CB4B4D-7CA3-9044-876B-883B54F8677D}" type="slidenum">
              <a:rPr lang="en-US" smtClean="0"/>
              <a:pPr/>
              <a:t>63</a:t>
            </a:fld>
            <a:endParaRPr lang="en-US"/>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8367621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10 – Faire face aux préjugés (Stigmatisation)</a:t>
            </a:r>
            <a:endParaRPr lang="de-DE" dirty="0"/>
          </a:p>
        </p:txBody>
      </p:sp>
      <p:sp>
        <p:nvSpPr>
          <p:cNvPr id="4" name="Slide Number Placeholder 3"/>
          <p:cNvSpPr>
            <a:spLocks noGrp="1"/>
          </p:cNvSpPr>
          <p:nvPr>
            <p:ph type="sldNum" sz="quarter" idx="12"/>
          </p:nvPr>
        </p:nvSpPr>
        <p:spPr/>
        <p:txBody>
          <a:bodyPr/>
          <a:lstStyle/>
          <a:p>
            <a:fld id="{86CB4B4D-7CA3-9044-876B-883B54F8677D}" type="slidenum">
              <a:rPr lang="en-US" smtClean="0"/>
              <a:pPr/>
              <a:t>64</a:t>
            </a:fld>
            <a:endParaRPr lang="en-US"/>
          </a:p>
        </p:txBody>
      </p:sp>
      <p:graphicFrame>
        <p:nvGraphicFramePr>
          <p:cNvPr id="6" name="Group 2"/>
          <p:cNvGraphicFramePr>
            <a:graphicFrameLocks noGrp="1"/>
          </p:cNvGraphicFramePr>
          <p:nvPr>
            <p:extLst>
              <p:ext uri="{D42A27DB-BD31-4B8C-83A1-F6EECF244321}">
                <p14:modId xmlns:p14="http://schemas.microsoft.com/office/powerpoint/2010/main" val="1370966130"/>
              </p:ext>
            </p:extLst>
          </p:nvPr>
        </p:nvGraphicFramePr>
        <p:xfrm>
          <a:off x="408954" y="2011680"/>
          <a:ext cx="11375999" cy="30936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Steven Depolo</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a:solidFill>
                            <a:srgbClr val="333333"/>
                          </a:solidFill>
                          <a:latin typeface="Calibri Light"/>
                          <a:ea typeface="Verdana" panose="020B0604030504040204" pitchFamily="34" charset="0"/>
                          <a:cs typeface="Verdana" panose="020B0604030504040204" pitchFamily="34" charset="0"/>
                        </a:rPr>
                        <a:t>Soccer Balls Net 7-22-09 1</a:t>
                      </a:r>
                      <a:endParaRPr lang="nl-NL" sz="1000" b="0" dirty="0">
                        <a:solidFill>
                          <a:srgbClr val="333333"/>
                        </a:solidFill>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Soccer balls/Fußbälle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Jeff Nelson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ft_edm_park__0103.jpg</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letter/Brief</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Victor Svensson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DNA</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DNA</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Christian Schnettelker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rPr>
                        <a:t>Stamp/Stempel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stamp/Stempel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deciding which door to choose/Entscheidung zwischen zwei 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590949287"/>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8F8F8F"/>
      </a:accent1>
      <a:accent2>
        <a:srgbClr val="8DC6FF"/>
      </a:accent2>
      <a:accent3>
        <a:srgbClr val="ECFAF7"/>
      </a:accent3>
      <a:accent4>
        <a:srgbClr val="707070"/>
      </a:accent4>
      <a:accent5>
        <a:srgbClr val="6E6E6E"/>
      </a:accent5>
      <a:accent6>
        <a:srgbClr val="7FB3E7"/>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EF6F1"/>
        </a:solidFill>
        <a:ln w="25400" cap="flat">
          <a:solidFill>
            <a:srgbClr val="FFFFFF"/>
          </a:solidFill>
          <a:prstDash val="solid"/>
          <a:bevel/>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5888</Words>
  <Application>Microsoft Office PowerPoint</Application>
  <PresentationFormat>Benutzerdefiniert</PresentationFormat>
  <Paragraphs>567</Paragraphs>
  <Slides>64</Slides>
  <Notes>64</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64</vt:i4>
      </vt:variant>
    </vt:vector>
  </HeadingPairs>
  <TitlesOfParts>
    <vt:vector size="73" baseType="lpstr">
      <vt:lpstr>Arial</vt:lpstr>
      <vt:lpstr>Calibri</vt:lpstr>
      <vt:lpstr>Calibri Light</vt:lpstr>
      <vt:lpstr>Helvetica Neue</vt:lpstr>
      <vt:lpstr>Symbol</vt:lpstr>
      <vt:lpstr>Times New Roman</vt:lpstr>
      <vt:lpstr>WingDings</vt:lpstr>
      <vt:lpstr>Wingdings 2</vt:lpstr>
      <vt:lpstr>UKE_PPT-Vorlage_16zu9</vt:lpstr>
      <vt:lpstr>MCT 10 II – Faire face aux préjugés (Stigmatisation)</vt:lpstr>
      <vt:lpstr>Qu’est-ce que les personnes suivantes ont en commun?</vt:lpstr>
      <vt:lpstr>Qu’est-ce que les personnes suivantes ont en commun?</vt:lpstr>
      <vt:lpstr>Qu’est-ce que les personnes suivantes ont en commun?</vt:lpstr>
      <vt:lpstr>Qu’est-ce que les personnes suivantes ont en commun?</vt:lpstr>
      <vt:lpstr>Qu’est-ce que les personnes suivantes ont en commun?</vt:lpstr>
      <vt:lpstr>Qu’est-ce que les personnes suivantes ont en commun?</vt:lpstr>
      <vt:lpstr>Qu’est-ce que les personnes suivantes ont en commun?</vt:lpstr>
      <vt:lpstr>Célèbre = Sain?</vt:lpstr>
      <vt:lpstr>Quelles œuvres ont été peintes par des personnes avec des symptômes de psychose?</vt:lpstr>
      <vt:lpstr>Quelles œuvres ont été vendues les plus chères aux enchères?</vt:lpstr>
      <vt:lpstr>Quelles œuvres ont été vendues les plus chères aux enchères?</vt:lpstr>
      <vt:lpstr>Edvard Munch</vt:lpstr>
      <vt:lpstr>Steffen Moritz</vt:lpstr>
      <vt:lpstr>Vincent Van Gogh</vt:lpstr>
      <vt:lpstr>Ringo Starr</vt:lpstr>
      <vt:lpstr>Première conclusion</vt:lpstr>
      <vt:lpstr>Première conclusion</vt:lpstr>
      <vt:lpstr>Première conclusion</vt:lpstr>
      <vt:lpstr>Première conclusion</vt:lpstr>
      <vt:lpstr>Est-il «normal» d’avoir un trouble psychique?</vt:lpstr>
      <vt:lpstr>Est-il «normal» d’avoir un trouble psychique?</vt:lpstr>
      <vt:lpstr>Est-il «normal» d’avoir un trouble psychique?</vt:lpstr>
      <vt:lpstr>Les croyances bizarres ne sont pas si rares... Fréquence des expériences psychotiques au sein de la population</vt:lpstr>
      <vt:lpstr>Les croyances bizarres ne sont pas si rares... Fréquence des expériences psychotiques au sein de la population</vt:lpstr>
      <vt:lpstr>Les croyances bizarres ne sont pas si rares... Fréquence des expériences psychotiques au sein de la population</vt:lpstr>
      <vt:lpstr>Les croyances bizarres ne sont pas si rares... Fréquence des expériences psychotiques au sein de la population</vt:lpstr>
      <vt:lpstr>Les croyances bizarres ne sont pas si rares... Fréquence des expériences psychotiques au sein de la population</vt:lpstr>
      <vt:lpstr>Les croyances bizarres ne sont pas si rares... Fréquence des expériences psychotiques au sein de la population</vt:lpstr>
      <vt:lpstr>Les croyances bizarres ne sont pas si rares... Fréquence des expériences psychotiques au sein de la population</vt:lpstr>
      <vt:lpstr>Les croyances bizarres ne sont pas si rares... Fréquence des expériences psychotiques au sein de la population</vt:lpstr>
      <vt:lpstr>Souvenez-vous…</vt:lpstr>
      <vt:lpstr>Qu’est-ce que la stigmatisation et l’auto-stigmatisation?</vt:lpstr>
      <vt:lpstr>Qu’est-ce que la stigmatisation et l’auto-stigmatisation?</vt:lpstr>
      <vt:lpstr>Qu’est-ce que la stigmatisation et l’auto-stigmatisation?</vt:lpstr>
      <vt:lpstr>Qu’est-ce que la stigmatisation et l’auto-stigmatisation?</vt:lpstr>
      <vt:lpstr>Stigmatisation des personnes atteintes de psychose</vt:lpstr>
      <vt:lpstr>Stigmatisation des personnes atteintes de psychose</vt:lpstr>
      <vt:lpstr>Stigmatisation des personnes atteintes de psychose</vt:lpstr>
      <vt:lpstr>Stigmatisation des personnes atteintes de psychose</vt:lpstr>
      <vt:lpstr>Stigmatisation des personnes atteintes de psychose</vt:lpstr>
      <vt:lpstr>Stigmatisation des personnes atteintes de psychose</vt:lpstr>
      <vt:lpstr>Stigmatisation des personnes atteintes de psychose</vt:lpstr>
      <vt:lpstr>Pourquoi faisons-nous cela?</vt:lpstr>
      <vt:lpstr>Pourquoi faisons-nous cela?</vt:lpstr>
      <vt:lpstr>Que devrions-nous faire?</vt:lpstr>
      <vt:lpstr>Devrais-je parler de ma maladie… et comment ?</vt:lpstr>
      <vt:lpstr>Devrais-je parler de ma maladie… et comment ?</vt:lpstr>
      <vt:lpstr>Comment puis-je parler de ma maladie?</vt:lpstr>
      <vt:lpstr>Comment puis-je parler de ma maladie?</vt:lpstr>
      <vt:lpstr>Comment puis-je parler de ma maladie?</vt:lpstr>
      <vt:lpstr>Comment puis-je parler de ma maladie?</vt:lpstr>
      <vt:lpstr>Comment puis-je parler de ma maladie?</vt:lpstr>
      <vt:lpstr>Comment puis-je parler de ma maladie?</vt:lpstr>
      <vt:lpstr>Comment puis-je parler de ma maladie?</vt:lpstr>
      <vt:lpstr>Comment puis-je parler de ma maladie?</vt:lpstr>
      <vt:lpstr>Comment puis-je parler de ma maladie?</vt:lpstr>
      <vt:lpstr>Comment puis-je parler de ma maladie?</vt:lpstr>
      <vt:lpstr>Comment puis-je parler de ma maladie?</vt:lpstr>
      <vt:lpstr>Comment puis-je parler de ma maladie?</vt:lpstr>
      <vt:lpstr>Transfert à la vie quotidienne</vt:lpstr>
      <vt:lpstr>Quel est le rapport avec la psychose?</vt:lpstr>
      <vt:lpstr>Merci de votre attention!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additionnel EMC II: Faire face aux préjugés (Stigmatisation)</dc:title>
  <dc:creator>Hiwis</dc:creator>
  <cp:lastModifiedBy>Britt ...</cp:lastModifiedBy>
  <cp:revision>145</cp:revision>
  <dcterms:modified xsi:type="dcterms:W3CDTF">2022-07-04T08:17:09Z</dcterms:modified>
</cp:coreProperties>
</file>