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099" r:id="rId1"/>
    <p:sldMasterId id="2147484117" r:id="rId2"/>
    <p:sldMasterId id="2147484130" r:id="rId3"/>
  </p:sldMasterIdLst>
  <p:notesMasterIdLst>
    <p:notesMasterId r:id="rId43"/>
  </p:notesMasterIdLst>
  <p:handoutMasterIdLst>
    <p:handoutMasterId r:id="rId44"/>
  </p:handoutMasterIdLst>
  <p:sldIdLst>
    <p:sldId id="483" r:id="rId4"/>
    <p:sldId id="451" r:id="rId5"/>
    <p:sldId id="506" r:id="rId6"/>
    <p:sldId id="454" r:id="rId7"/>
    <p:sldId id="453" r:id="rId8"/>
    <p:sldId id="450" r:id="rId9"/>
    <p:sldId id="489" r:id="rId10"/>
    <p:sldId id="492" r:id="rId11"/>
    <p:sldId id="491" r:id="rId12"/>
    <p:sldId id="493" r:id="rId13"/>
    <p:sldId id="494" r:id="rId14"/>
    <p:sldId id="495" r:id="rId15"/>
    <p:sldId id="496" r:id="rId16"/>
    <p:sldId id="497" r:id="rId17"/>
    <p:sldId id="498" r:id="rId18"/>
    <p:sldId id="499" r:id="rId19"/>
    <p:sldId id="500" r:id="rId20"/>
    <p:sldId id="455" r:id="rId21"/>
    <p:sldId id="476" r:id="rId22"/>
    <p:sldId id="486" r:id="rId23"/>
    <p:sldId id="501" r:id="rId24"/>
    <p:sldId id="474" r:id="rId25"/>
    <p:sldId id="484" r:id="rId26"/>
    <p:sldId id="485" r:id="rId27"/>
    <p:sldId id="461" r:id="rId28"/>
    <p:sldId id="419" r:id="rId29"/>
    <p:sldId id="309" r:id="rId30"/>
    <p:sldId id="433" r:id="rId31"/>
    <p:sldId id="427" r:id="rId32"/>
    <p:sldId id="434" r:id="rId33"/>
    <p:sldId id="435" r:id="rId34"/>
    <p:sldId id="423" r:id="rId35"/>
    <p:sldId id="502" r:id="rId36"/>
    <p:sldId id="431" r:id="rId37"/>
    <p:sldId id="404" r:id="rId38"/>
    <p:sldId id="503" r:id="rId39"/>
    <p:sldId id="392" r:id="rId40"/>
    <p:sldId id="507" r:id="rId41"/>
    <p:sldId id="505" r:id="rId42"/>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795">
          <p15:clr>
            <a:srgbClr val="A4A3A4"/>
          </p15:clr>
        </p15:guide>
        <p15:guide id="2" pos="2562">
          <p15:clr>
            <a:srgbClr val="A4A3A4"/>
          </p15:clr>
        </p15:guide>
        <p15:guide id="3" pos="34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70C0"/>
    <a:srgbClr val="3333CC"/>
    <a:srgbClr val="66FF33"/>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343" autoAdjust="0"/>
  </p:normalViewPr>
  <p:slideViewPr>
    <p:cSldViewPr>
      <p:cViewPr varScale="1">
        <p:scale>
          <a:sx n="59" d="100"/>
          <a:sy n="59" d="100"/>
        </p:scale>
        <p:origin x="940" y="92"/>
      </p:cViewPr>
      <p:guideLst>
        <p:guide orient="horz" pos="2795"/>
        <p:guide pos="2562"/>
        <p:guide pos="34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0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ＭＳ Ｐゴシック" charset="0"/>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ＭＳ Ｐゴシック" charset="0"/>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ＭＳ Ｐゴシック" charset="0"/>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1B46378D-46A1-4828-85B5-F721EDAAD03B}" type="slidenum">
              <a:rPr lang="en-US"/>
              <a:pPr>
                <a:defRPr/>
              </a:pPr>
              <a:t>‹Nr.›</a:t>
            </a:fld>
            <a:endParaRPr lang="en-US"/>
          </a:p>
        </p:txBody>
      </p:sp>
    </p:spTree>
    <p:extLst>
      <p:ext uri="{BB962C8B-B14F-4D97-AF65-F5344CB8AC3E}">
        <p14:creationId xmlns:p14="http://schemas.microsoft.com/office/powerpoint/2010/main" val="28927058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ＭＳ Ｐゴシック" charset="0"/>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ＭＳ Ｐゴシック" charset="0"/>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ＭＳ Ｐゴシック" charset="0"/>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5200B3DA-39D8-42BA-BB39-E8C8C243C2B6}" type="slidenum">
              <a:rPr lang="en-US"/>
              <a:pPr>
                <a:defRPr/>
              </a:pPr>
              <a:t>‹Nr.›</a:t>
            </a:fld>
            <a:endParaRPr lang="en-US"/>
          </a:p>
        </p:txBody>
      </p:sp>
    </p:spTree>
    <p:extLst>
      <p:ext uri="{BB962C8B-B14F-4D97-AF65-F5344CB8AC3E}">
        <p14:creationId xmlns:p14="http://schemas.microsoft.com/office/powerpoint/2010/main" val="19508128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6DB4A3-2A0E-4B9E-B77C-EB05223623A7}" type="slidenum">
              <a:rPr lang="en-US" altLang="de-DE" sz="1300" smtClean="0"/>
              <a:pPr>
                <a:spcBef>
                  <a:spcPct val="0"/>
                </a:spcBef>
              </a:pPr>
              <a:t>2</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4556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610303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6DB4A3-2A0E-4B9E-B77C-EB05223623A7}" type="slidenum">
              <a:rPr lang="en-US" altLang="de-DE" sz="1300" smtClean="0"/>
              <a:pPr>
                <a:spcBef>
                  <a:spcPct val="0"/>
                </a:spcBef>
              </a:pPr>
              <a:t>3</a:t>
            </a:fld>
            <a:endParaRPr lang="en-US" altLang="de-DE" sz="1300"/>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4556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610303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31252A-EDFC-483C-ADA9-47A96097CE4E}" type="slidenum">
              <a:rPr lang="en-US" altLang="de-DE" sz="1300" smtClean="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46182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656128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87B9FB6-7125-409C-BEA8-42303946FBF7}" type="slidenum">
              <a:rPr lang="en-US" altLang="de-DE" sz="1300" smtClean="0"/>
              <a:pPr>
                <a:spcBef>
                  <a:spcPct val="0"/>
                </a:spcBef>
              </a:pPr>
              <a:t>5</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459779" name="Rectangle 3"/>
          <p:cNvSpPr>
            <a:spLocks noGrp="1" noChangeArrowheads="1"/>
          </p:cNvSpPr>
          <p:nvPr>
            <p:ph type="body" idx="1"/>
          </p:nvPr>
        </p:nvSpPr>
        <p:spPr/>
        <p:txBody>
          <a:bodyPr/>
          <a:lstStyle/>
          <a:p>
            <a:pPr eaLnBrk="1" hangingPunct="1">
              <a:defRPr/>
            </a:pPr>
            <a:endParaRPr lang="en-US" altLang="de-DE" dirty="0">
              <a:latin typeface="Arial" panose="020B0604020202020204" pitchFamily="34" charset="0"/>
            </a:endParaRPr>
          </a:p>
        </p:txBody>
      </p:sp>
    </p:spTree>
    <p:extLst>
      <p:ext uri="{BB962C8B-B14F-4D97-AF65-F5344CB8AC3E}">
        <p14:creationId xmlns:p14="http://schemas.microsoft.com/office/powerpoint/2010/main" val="892679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E172707-B7D5-4033-83B0-45B2EE078234}" type="slidenum">
              <a:rPr lang="en-US" altLang="de-DE" sz="1300" smtClean="0"/>
              <a:pPr>
                <a:spcBef>
                  <a:spcPct val="0"/>
                </a:spcBef>
              </a:pPr>
              <a:t>6</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3768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46139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7</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8</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9</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10</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11</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12</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13</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15</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16</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DFE6A4-01A5-4DB0-A1EF-4D9FA160896C}" type="slidenum">
              <a:rPr lang="en-US" altLang="de-DE" sz="1300" smtClean="0"/>
              <a:pPr>
                <a:spcBef>
                  <a:spcPct val="0"/>
                </a:spcBef>
              </a:pPr>
              <a:t>17</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1983150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989ADE-8D3E-44CF-A6A8-D468AE2BFFC2}" type="slidenum">
              <a:rPr lang="en-US" altLang="de-DE" sz="1300" smtClean="0"/>
              <a:pPr>
                <a:spcBef>
                  <a:spcPct val="0"/>
                </a:spcBef>
              </a:pPr>
              <a:t>18</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46592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655750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02B0F9E-AC53-440B-B882-AFF0C5882B61}" type="slidenum">
              <a:rPr lang="en-US" altLang="de-DE" sz="1300" smtClean="0"/>
              <a:pPr>
                <a:spcBef>
                  <a:spcPct val="0"/>
                </a:spcBef>
              </a:pPr>
              <a:t>19</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4700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369563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02B0F9E-AC53-440B-B882-AFF0C5882B61}" type="slidenum">
              <a:rPr lang="en-US" altLang="de-DE" sz="1300" smtClean="0"/>
              <a:pPr>
                <a:spcBef>
                  <a:spcPct val="0"/>
                </a:spcBef>
              </a:pPr>
              <a:t>20</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4700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36956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F84207-64F9-4075-A838-B9F1959E97A4}" type="slidenum">
              <a:rPr lang="en-US" altLang="de-DE" sz="1300" smtClean="0">
                <a:solidFill>
                  <a:prstClr val="black"/>
                </a:solidFill>
              </a:rPr>
              <a:pPr>
                <a:spcBef>
                  <a:spcPct val="0"/>
                </a:spcBef>
              </a:pPr>
              <a:t>21</a:t>
            </a:fld>
            <a:endParaRPr lang="en-US" altLang="de-DE" sz="1300">
              <a:solidFill>
                <a:prstClr val="black"/>
              </a:solidFill>
            </a:endParaRPr>
          </a:p>
        </p:txBody>
      </p:sp>
      <p:sp>
        <p:nvSpPr>
          <p:cNvPr id="100355" name="Rectangle 2"/>
          <p:cNvSpPr>
            <a:spLocks noGrp="1" noRot="1" noChangeAspect="1" noChangeArrowheads="1" noTextEdit="1"/>
          </p:cNvSpPr>
          <p:nvPr>
            <p:ph type="sldImg"/>
          </p:nvPr>
        </p:nvSpPr>
        <p:spPr>
          <a:xfrm>
            <a:off x="139700" y="768350"/>
            <a:ext cx="6821488" cy="3836988"/>
          </a:xfrm>
          <a:ln/>
        </p:spPr>
      </p:sp>
      <p:sp>
        <p:nvSpPr>
          <p:cNvPr id="7925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2127475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CA0B76-028D-4931-BDDC-DAAF7F9A4BFA}" type="slidenum">
              <a:rPr lang="en-US" altLang="de-DE" sz="1300" smtClean="0"/>
              <a:pPr>
                <a:spcBef>
                  <a:spcPct val="0"/>
                </a:spcBef>
              </a:pPr>
              <a:t>22</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472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85459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CA0B76-028D-4931-BDDC-DAAF7F9A4BFA}" type="slidenum">
              <a:rPr lang="en-US" altLang="de-DE" sz="1300" smtClean="0"/>
              <a:pPr>
                <a:spcBef>
                  <a:spcPct val="0"/>
                </a:spcBef>
              </a:pPr>
              <a:t>23</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472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85459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CA0B76-028D-4931-BDDC-DAAF7F9A4BFA}" type="slidenum">
              <a:rPr lang="en-US" altLang="de-DE" sz="1300" smtClean="0"/>
              <a:pPr>
                <a:spcBef>
                  <a:spcPct val="0"/>
                </a:spcBef>
              </a:pPr>
              <a:t>24</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4720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85459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7580772-B328-46EE-A460-729DCC8D40A2}" type="slidenum">
              <a:rPr lang="en-US" altLang="de-DE" sz="1300" smtClean="0"/>
              <a:pPr>
                <a:spcBef>
                  <a:spcPct val="0"/>
                </a:spcBef>
              </a:pPr>
              <a:t>25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47821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4574957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6CE84C0-A523-49F6-ADB0-F560749332A6}" type="slidenum">
              <a:rPr lang="en-US" altLang="de-DE" sz="1300" smtClean="0"/>
              <a:pPr>
                <a:spcBef>
                  <a:spcPct val="0"/>
                </a:spcBef>
              </a:pPr>
              <a:t>26</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300035" name="Rectangle 3"/>
          <p:cNvSpPr>
            <a:spLocks noGrp="1" noChangeArrowheads="1"/>
          </p:cNvSpPr>
          <p:nvPr>
            <p:ph type="body" idx="1"/>
          </p:nvPr>
        </p:nvSpPr>
        <p:spPr/>
        <p:txBody>
          <a:bodyPr/>
          <a:lstStyle/>
          <a:p>
            <a:pPr eaLnBrk="1" hangingPunct="1">
              <a:defRPr/>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994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5922EA3-210E-44BD-8565-892DEEB7F676}" type="slidenum">
              <a:rPr lang="en-US" altLang="de-DE" sz="1300" smtClean="0"/>
              <a:pPr>
                <a:spcBef>
                  <a:spcPct val="0"/>
                </a:spcBef>
              </a:pPr>
              <a:t>27</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3010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314991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32DAFD-1BCA-44F1-845D-DC350E223684}" type="slidenum">
              <a:rPr lang="en-US" altLang="de-DE" sz="1300" smtClean="0"/>
              <a:pPr>
                <a:spcBef>
                  <a:spcPct val="0"/>
                </a:spcBef>
              </a:pPr>
              <a:t>28</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3256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927869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7672DAC-4502-4D61-9A8D-C98C6EA58188}" type="slidenum">
              <a:rPr lang="en-US" altLang="de-DE" sz="1300" smtClean="0"/>
              <a:pPr>
                <a:spcBef>
                  <a:spcPct val="0"/>
                </a:spcBef>
              </a:pPr>
              <a:t>29</a:t>
            </a:fld>
            <a:endParaRPr lang="en-US"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302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712491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17842AD-8F77-4705-91E5-A2565848DDC5}" type="slidenum">
              <a:rPr lang="en-US" altLang="de-DE" sz="1300" smtClean="0"/>
              <a:pPr>
                <a:spcBef>
                  <a:spcPct val="0"/>
                </a:spcBef>
              </a:pPr>
              <a:t>30</a:t>
            </a:fld>
            <a:endParaRPr lang="en-US" altLang="de-DE" sz="1300"/>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329731" name="Rectangle 3"/>
          <p:cNvSpPr>
            <a:spLocks noGrp="1" noChangeArrowheads="1"/>
          </p:cNvSpPr>
          <p:nvPr>
            <p:ph type="body" idx="1"/>
          </p:nvPr>
        </p:nvSpPr>
        <p:spPr/>
        <p:txBody>
          <a:bodyPr/>
          <a:lstStyle/>
          <a:p>
            <a:pPr eaLnBrk="1" hangingPunct="1">
              <a:defRPr/>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689687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5850BB-05B7-49E6-93F8-835DD63A9D95}" type="slidenum">
              <a:rPr lang="en-US" altLang="de-DE" sz="1300" smtClean="0"/>
              <a:pPr>
                <a:spcBef>
                  <a:spcPct val="0"/>
                </a:spcBef>
              </a:pPr>
              <a:t>31</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33177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4974460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2D220ED-D11C-49E0-957C-FA5E826D0091}" type="slidenum">
              <a:rPr lang="en-US" altLang="de-DE" sz="1300" smtClean="0"/>
              <a:pPr>
                <a:spcBef>
                  <a:spcPct val="0"/>
                </a:spcBef>
              </a:pPr>
              <a:t>32</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3061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330413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2C96F96-9CCF-40BA-8460-80BFF35E1960}" type="slidenum">
              <a:rPr lang="en-US" altLang="de-DE" sz="1300" smtClean="0"/>
              <a:pPr>
                <a:spcBef>
                  <a:spcPct val="0"/>
                </a:spcBef>
              </a:pPr>
              <a:t>34</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321539"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2785998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510C84-AA34-4E64-950E-E074D5B5AA1C}" type="slidenum">
              <a:rPr lang="en-US" altLang="de-DE" sz="1300" smtClean="0"/>
              <a:pPr>
                <a:spcBef>
                  <a:spcPct val="0"/>
                </a:spcBef>
              </a:pPr>
              <a:t>35</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3102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073225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510C84-AA34-4E64-950E-E074D5B5AA1C}" type="slidenum">
              <a:rPr lang="en-US" altLang="de-DE" sz="1300" smtClean="0"/>
              <a:pPr>
                <a:spcBef>
                  <a:spcPct val="0"/>
                </a:spcBef>
              </a:pPr>
              <a:t>36</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3102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073225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E937E3F-19A5-42EA-BF6D-C31E3A20A0D9}" type="slidenum">
              <a:rPr lang="en-US" altLang="de-DE" sz="1300" smtClean="0"/>
              <a:pPr>
                <a:spcBef>
                  <a:spcPct val="0"/>
                </a:spcBef>
              </a:pPr>
              <a:t>37</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31232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3600084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39</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6 - Einfühlung II</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6 - Einfühlung II</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6 - Einfühlung II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6 - Einfühlung II</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6 - Einfühlung II</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6 - Einfühlung II</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8805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8391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4138810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157605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362483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2636307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81460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32396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067809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510639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4990385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8310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6 - Einfühlung II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6 - Einfühlung II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64A9821B-060D-4E5C-B2E0-355E33A2AD6E}"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466838490"/>
      </p:ext>
    </p:extLst>
  </p:cSld>
  <p:clrMap bg1="lt1" tx1="dk1" bg2="lt2" tx2="dk2" accent1="accent1" accent2="accent2" accent3="accent3" accent4="accent4" accent5="accent5" accent6="accent6" hlink="hlink" folHlink="folHlink"/>
  <p:sldLayoutIdLst>
    <p:sldLayoutId id="2147484118" r:id="rId1"/>
    <p:sldLayoutId id="2147484119" r:id="rId2"/>
    <p:sldLayoutId id="2147484120" r:id="rId3"/>
    <p:sldLayoutId id="2147484121" r:id="rId4"/>
    <p:sldLayoutId id="2147484122" r:id="rId5"/>
    <p:sldLayoutId id="2147484123" r:id="rId6"/>
    <p:sldLayoutId id="2147484124" r:id="rId7"/>
    <p:sldLayoutId id="2147484125" r:id="rId8"/>
    <p:sldLayoutId id="2147484126" r:id="rId9"/>
    <p:sldLayoutId id="2147484127" r:id="rId10"/>
    <p:sldLayoutId id="2147484128" r:id="rId11"/>
    <p:sldLayoutId id="214748412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6 - Einfühlung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131" r:id="rId1"/>
    <p:sldLayoutId id="2147484132" r:id="rId2"/>
    <p:sldLayoutId id="2147484133" r:id="rId3"/>
    <p:sldLayoutId id="2147484134" r:id="rId4"/>
    <p:sldLayoutId id="2147484135" r:id="rId5"/>
    <p:sldLayoutId id="2147484136" r:id="rId6"/>
    <p:sldLayoutId id="2147484137" r:id="rId7"/>
    <p:sldLayoutId id="2147484138" r:id="rId8"/>
    <p:sldLayoutId id="2147484139" r:id="rId9"/>
    <p:sldLayoutId id="2147484140" r:id="rId10"/>
    <p:sldLayoutId id="2147484141" r:id="rId11"/>
    <p:sldLayoutId id="214748414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6 B – Einfühlung II</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a:p>
            <a:endParaRPr lang="de-DE" dirty="0">
              <a:latin typeface="+mj-lt"/>
            </a:endParaRPr>
          </a:p>
        </p:txBody>
      </p:sp>
    </p:spTree>
    <p:extLst>
      <p:ext uri="{BB962C8B-B14F-4D97-AF65-F5344CB8AC3E}">
        <p14:creationId xmlns:p14="http://schemas.microsoft.com/office/powerpoint/2010/main" val="131668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a:r>
              <a:rPr lang="de-DE" altLang="de-DE" sz="3600" dirty="0">
                <a:solidFill>
                  <a:srgbClr val="004992"/>
                </a:solidFill>
                <a:ea typeface="ＭＳ Ｐゴシック" panose="020B0600070205080204" pitchFamily="34" charset="-128"/>
                <a:cs typeface="+mn-cs"/>
              </a:rPr>
              <a:t>Auf welche äußerlichen Merkmale achten Sie zuerst, wenn Sie jemanden neu kennenlernen? Wie verlässlich sind diese?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2</a:t>
            </a:fld>
            <a:endParaRPr lang="de-DE">
              <a:latin typeface="Calibri Ligh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6"/>
          <p:cNvSpPr>
            <a:spLocks noGrp="1"/>
          </p:cNvSpPr>
          <p:nvPr>
            <p:ph type="title"/>
          </p:nvPr>
        </p:nvSpPr>
        <p:spPr/>
        <p:txBody>
          <a:bodyPr/>
          <a:lstStyle/>
          <a:p>
            <a:pPr lvl="0"/>
            <a:r>
              <a:rPr lang="de-DE" altLang="de-DE" sz="3600" dirty="0">
                <a:solidFill>
                  <a:srgbClr val="004992"/>
                </a:solidFill>
                <a:ea typeface="ＭＳ Ｐゴシック" panose="020B0600070205080204" pitchFamily="34" charset="-128"/>
                <a:cs typeface="+mn-cs"/>
              </a:rPr>
              <a:t>Auf welche äußerlichen Merkmale achten Sie zuerst, wenn Sie jemanden neu kennenlernen? Wie verlässlich sind diese?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a:t>
            </a:fld>
            <a:endParaRPr lang="de-DE">
              <a:latin typeface="Calibri Light"/>
            </a:endParaRPr>
          </a:p>
        </p:txBody>
      </p:sp>
      <p:sp>
        <p:nvSpPr>
          <p:cNvPr id="6" name="Caption_20"/>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dirty="0">
                <a:latin typeface="Calibri Light"/>
              </a:rPr>
              <a:t>anderes? ...</a:t>
            </a:r>
          </a:p>
        </p:txBody>
      </p:sp>
      <p:sp>
        <p:nvSpPr>
          <p:cNvPr id="8" name="Text Box 5"/>
          <p:cNvSpPr txBox="1">
            <a:spLocks noChangeArrowheads="1"/>
          </p:cNvSpPr>
          <p:nvPr/>
        </p:nvSpPr>
        <p:spPr bwMode="auto">
          <a:xfrm>
            <a:off x="1964531" y="5085184"/>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Körpersprache/</a:t>
            </a:r>
            <a:br>
              <a:rPr lang="de-DE" altLang="de-DE" sz="2000" dirty="0">
                <a:latin typeface="Calibri Light"/>
              </a:rPr>
            </a:br>
            <a:r>
              <a:rPr lang="de-DE" altLang="de-DE" sz="2000" dirty="0">
                <a:latin typeface="Calibri Light"/>
              </a:rPr>
              <a:t>Haltung?</a:t>
            </a:r>
          </a:p>
        </p:txBody>
      </p:sp>
      <p:sp>
        <p:nvSpPr>
          <p:cNvPr id="10" name="Text Box 7"/>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Augen?</a:t>
            </a:r>
          </a:p>
        </p:txBody>
      </p:sp>
      <p:sp>
        <p:nvSpPr>
          <p:cNvPr id="11" name="Text Box 11"/>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Sprache?</a:t>
            </a:r>
          </a:p>
        </p:txBody>
      </p:sp>
      <p:sp>
        <p:nvSpPr>
          <p:cNvPr id="12" name="Text Box 13"/>
          <p:cNvSpPr txBox="1">
            <a:spLocks noChangeArrowheads="1"/>
          </p:cNvSpPr>
          <p:nvPr/>
        </p:nvSpPr>
        <p:spPr bwMode="auto">
          <a:xfrm>
            <a:off x="8257827" y="44371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Kleidung?</a:t>
            </a:r>
          </a:p>
        </p:txBody>
      </p:sp>
      <p:sp>
        <p:nvSpPr>
          <p:cNvPr id="13" name="Line 6"/>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4" name="Line 10"/>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5" name="Line 12"/>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6" name="Line 8"/>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17" name="Text Box 9"/>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dirty="0">
                <a:solidFill>
                  <a:srgbClr val="333333"/>
                </a:solidFill>
                <a:latin typeface="Calibri Light"/>
              </a:rPr>
              <a:t>Hände?</a:t>
            </a:r>
          </a:p>
        </p:txBody>
      </p:sp>
      <p:sp>
        <p:nvSpPr>
          <p:cNvPr id="18" name="Line 4"/>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479114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defTabSz="914400" fontAlgn="base">
              <a:lnSpc>
                <a:spcPct val="100000"/>
              </a:lnSpc>
              <a:spcAft>
                <a:spcPct val="0"/>
              </a:spcAft>
            </a:pPr>
            <a:r>
              <a:rPr lang="de-DE" altLang="de-DE" sz="3600">
                <a:solidFill>
                  <a:srgbClr val="004992"/>
                </a:solidFill>
                <a:ea typeface="ＭＳ Ｐゴシック" panose="020B0600070205080204" pitchFamily="34" charset="-128"/>
                <a:cs typeface="+mn-cs"/>
              </a:rPr>
              <a:t>Welche weiteren Informationsquellen gibt es? </a:t>
            </a:r>
            <a:br>
              <a:rPr lang="de-DE" altLang="de-DE" sz="3600">
                <a:solidFill>
                  <a:srgbClr val="004992"/>
                </a:solidFill>
                <a:ea typeface="ＭＳ Ｐゴシック" panose="020B0600070205080204" pitchFamily="34" charset="-128"/>
                <a:cs typeface="+mn-cs"/>
              </a:rPr>
            </a:br>
            <a:r>
              <a:rPr lang="de-DE" altLang="de-DE" sz="3600" dirty="0">
                <a:solidFill>
                  <a:srgbClr val="004992"/>
                </a:solidFill>
                <a:ea typeface="ＭＳ Ｐゴシック" panose="020B0600070205080204" pitchFamily="34" charset="-128"/>
                <a:cs typeface="+mn-cs"/>
              </a:rPr>
              <a:t>Wie verlässlich sind diese?</a:t>
            </a:r>
            <a:br>
              <a:rPr lang="de-DE" altLang="de-DE" sz="3600" dirty="0">
                <a:solidFill>
                  <a:srgbClr val="004992"/>
                </a:solidFill>
                <a:ea typeface="ＭＳ Ｐゴシック" panose="020B0600070205080204" pitchFamily="34" charset="-128"/>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5" name="Slide Number Placeholder 4"/>
          <p:cNvSpPr>
            <a:spLocks noGrp="1"/>
          </p:cNvSpPr>
          <p:nvPr>
            <p:ph type="sldNum" sz="quarter" idx="12"/>
          </p:nvPr>
        </p:nvSpPr>
        <p:spPr/>
        <p:txBody>
          <a:bodyPr/>
          <a:lstStyle/>
          <a:p>
            <a:pPr>
              <a:defRPr/>
            </a:pPr>
            <a:fld id="{D884FB46-303A-487B-91F1-9056311C33C7}" type="slidenum">
              <a:rPr lang="de-DE" smtClean="0">
                <a:latin typeface="Calibri Light"/>
              </a:rPr>
              <a:pPr>
                <a:defRPr/>
              </a:pPr>
              <a:t>4</a:t>
            </a:fld>
            <a:endParaRPr lang="de-DE">
              <a:latin typeface="Calibri Light"/>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p:cNvSpPr>
            <a:spLocks noChangeArrowheads="1"/>
          </p:cNvSpPr>
          <p:nvPr/>
        </p:nvSpPr>
        <p:spPr bwMode="auto">
          <a:xfrm>
            <a:off x="411480" y="2203704"/>
            <a:ext cx="5669280" cy="394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357188">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Char char=""/>
            </a:pPr>
            <a:r>
              <a:rPr lang="de-DE" altLang="de-DE" sz="2400" dirty="0">
                <a:solidFill>
                  <a:srgbClr val="333333"/>
                </a:solidFill>
                <a:latin typeface="Calibri Light"/>
              </a:rPr>
              <a:t>Vorwissen über bestimmte Person (Hörensagen): z.B. Bemerkung eines Freundes</a:t>
            </a:r>
          </a:p>
          <a:p>
            <a:pPr eaLnBrk="1" hangingPunct="1">
              <a:lnSpc>
                <a:spcPct val="105000"/>
              </a:lnSpc>
              <a:spcBef>
                <a:spcPts val="1999"/>
              </a:spcBef>
              <a:spcAft>
                <a:spcPts val="0"/>
              </a:spcAft>
              <a:buClr>
                <a:srgbClr val="333333"/>
              </a:buClr>
              <a:buFont typeface="WingDings"/>
              <a:buChar char=""/>
            </a:pPr>
            <a:r>
              <a:rPr lang="de-DE" altLang="de-DE" sz="2400" dirty="0">
                <a:solidFill>
                  <a:srgbClr val="333333"/>
                </a:solidFill>
                <a:latin typeface="Calibri Light"/>
              </a:rPr>
              <a:t>Vorwissen über ähnliche Personen/Gruppierung: z.B. sog. </a:t>
            </a:r>
            <a:r>
              <a:rPr lang="de-DE" altLang="de-DE" sz="2400" i="1" dirty="0">
                <a:solidFill>
                  <a:srgbClr val="333333"/>
                </a:solidFill>
                <a:latin typeface="Calibri Light"/>
              </a:rPr>
              <a:t>Rocker</a:t>
            </a:r>
          </a:p>
          <a:p>
            <a:pPr eaLnBrk="1" hangingPunct="1">
              <a:lnSpc>
                <a:spcPct val="105000"/>
              </a:lnSpc>
              <a:spcBef>
                <a:spcPts val="1999"/>
              </a:spcBef>
              <a:spcAft>
                <a:spcPts val="0"/>
              </a:spcAft>
              <a:buClr>
                <a:srgbClr val="333333"/>
              </a:buClr>
              <a:buFont typeface="WingDings"/>
              <a:buChar char=""/>
            </a:pPr>
            <a:r>
              <a:rPr lang="de-DE" altLang="de-DE" sz="2400" dirty="0">
                <a:solidFill>
                  <a:srgbClr val="333333"/>
                </a:solidFill>
                <a:latin typeface="Calibri Light"/>
              </a:rPr>
              <a:t>„Bauchgefühl“</a:t>
            </a:r>
            <a:r>
              <a:rPr lang="de-DE" altLang="ja-JP" sz="2400" dirty="0">
                <a:solidFill>
                  <a:srgbClr val="333333"/>
                </a:solidFill>
                <a:latin typeface="Calibri Light"/>
              </a:rPr>
              <a:t>/Intuition</a:t>
            </a:r>
          </a:p>
          <a:p>
            <a:pPr eaLnBrk="1" hangingPunct="1">
              <a:lnSpc>
                <a:spcPct val="105000"/>
              </a:lnSpc>
              <a:spcBef>
                <a:spcPts val="1999"/>
              </a:spcBef>
              <a:spcAft>
                <a:spcPts val="0"/>
              </a:spcAft>
              <a:buClr>
                <a:srgbClr val="333333"/>
              </a:buClr>
              <a:buFont typeface="WingDings"/>
              <a:buChar char=""/>
            </a:pPr>
            <a:r>
              <a:rPr lang="de-DE" altLang="de-DE" sz="2400" dirty="0">
                <a:solidFill>
                  <a:srgbClr val="333333"/>
                </a:solidFill>
                <a:latin typeface="Calibri Light"/>
              </a:rPr>
              <a:t>Schriftliche Äußerungen: z.B. E-Mails, Internetchats</a:t>
            </a:r>
          </a:p>
        </p:txBody>
      </p:sp>
      <p:pic>
        <p:nvPicPr>
          <p:cNvPr id="26628"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pPr lvl="0" defTabSz="914400" fontAlgn="base">
              <a:lnSpc>
                <a:spcPct val="100000"/>
              </a:lnSpc>
              <a:spcAft>
                <a:spcPct val="0"/>
              </a:spcAft>
            </a:pPr>
            <a:r>
              <a:rPr lang="de-DE" altLang="de-DE" sz="3600">
                <a:solidFill>
                  <a:srgbClr val="004992"/>
                </a:solidFill>
                <a:ea typeface="ＭＳ Ｐゴシック" panose="020B0600070205080204" pitchFamily="34" charset="-128"/>
                <a:cs typeface="+mn-cs"/>
              </a:rPr>
              <a:t>Welche weiteren Informationsquellen gibt es? </a:t>
            </a:r>
            <a:br>
              <a:rPr lang="de-DE" altLang="de-DE" sz="3600">
                <a:solidFill>
                  <a:srgbClr val="004992"/>
                </a:solidFill>
                <a:ea typeface="ＭＳ Ｐゴシック" panose="020B0600070205080204" pitchFamily="34" charset="-128"/>
                <a:cs typeface="+mn-cs"/>
              </a:rPr>
            </a:br>
            <a:r>
              <a:rPr lang="de-DE" altLang="de-DE" sz="3600" dirty="0">
                <a:solidFill>
                  <a:srgbClr val="004992"/>
                </a:solidFill>
                <a:ea typeface="ＭＳ Ｐゴシック" panose="020B0600070205080204" pitchFamily="34" charset="-128"/>
                <a:cs typeface="+mn-cs"/>
              </a:rPr>
              <a:t>Wie verlässlich sind diese?</a:t>
            </a:r>
            <a:br>
              <a:rPr lang="de-DE" altLang="de-DE" sz="3600" dirty="0">
                <a:solidFill>
                  <a:srgbClr val="004992"/>
                </a:solidFill>
                <a:ea typeface="ＭＳ Ｐゴシック" panose="020B0600070205080204" pitchFamily="34" charset="-128"/>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5</a:t>
            </a:fld>
            <a:endParaRPr lang="de-DE">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defTabSz="914400" fontAlgn="base">
              <a:lnSpc>
                <a:spcPct val="100000"/>
              </a:lnSpc>
              <a:spcAft>
                <a:spcPct val="0"/>
              </a:spcAft>
            </a:pPr>
            <a:r>
              <a:rPr lang="de-DE" altLang="de-DE" sz="3600">
                <a:solidFill>
                  <a:srgbClr val="004992"/>
                </a:solidFill>
                <a:ea typeface="ＭＳ Ｐゴシック" panose="020B0600070205080204" pitchFamily="34" charset="-128"/>
                <a:cs typeface="+mn-cs"/>
              </a:rPr>
              <a:t>Stärken und Schwächen von Beurteilungsmerkmalen</a:t>
            </a:r>
            <a:br>
              <a:rPr lang="de-DE" altLang="de-DE" sz="3600">
                <a:solidFill>
                  <a:srgbClr val="004992"/>
                </a:solidFill>
                <a:ea typeface="ＭＳ Ｐゴシック" panose="020B0600070205080204" pitchFamily="34" charset="-128"/>
                <a:cs typeface="+mn-cs"/>
              </a:rPr>
            </a:br>
            <a:endParaRPr lang="en-US" sz="3600" dirty="0">
              <a:solidFill>
                <a:srgbClr val="004992"/>
              </a:solidFill>
              <a:latin typeface="Calibri Light"/>
            </a:endParaRPr>
          </a:p>
        </p:txBody>
      </p:sp>
      <p:sp>
        <p:nvSpPr>
          <p:cNvPr id="4" name="Content Placeholder 3"/>
          <p:cNvSpPr>
            <a:spLocks noGrp="1"/>
          </p:cNvSpPr>
          <p:nvPr>
            <p:ph idx="1"/>
          </p:nvPr>
        </p:nvSpPr>
        <p:spPr/>
        <p:txBody>
          <a:bodyPr/>
          <a:lstStyle/>
          <a:p>
            <a:pPr lvl="0" defTabSz="914377"/>
            <a:r>
              <a:rPr lang="de-DE" altLang="de-DE" sz="2400">
                <a:solidFill>
                  <a:srgbClr val="333333"/>
                </a:solidFill>
                <a:latin typeface="Calibri Light"/>
                <a:ea typeface="+mj-ea"/>
                <a:cs typeface="+mj-cs"/>
              </a:rPr>
              <a:t>Nachdem wir eben einige Aspekte besprochen haben, die zur Beurteilung einer Person herangezogen werden können, werden wir nun die Stärken und Schwächen einiger dieser Beurteilungsmerkmale diskutieren.</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4756E90D-4414-46EA-B5FA-B43E5B25DFBA}" type="slidenum">
              <a:rPr lang="de-DE" smtClean="0">
                <a:latin typeface="Calibri Light"/>
              </a:rPr>
              <a:pPr>
                <a:defRPr/>
              </a:pPr>
              <a:t>6</a:t>
            </a:fld>
            <a:endParaRPr lang="de-DE">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7</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3838311584"/>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Gestik/Körper-sprache/Haltung</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Beten oder Frieren?</a:t>
                      </a:r>
                      <a:endParaRPr lang="en-GB"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0" descr="beten oder frier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539" y="3717032"/>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9387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8</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19035864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Gestik/Körper-sprache/Haltung</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Gesten und Haltung können Worte unterstreichen, z.B. Faust ballen beim Drohen, Hand heben bei der Begrüßung, Kopf senken beim Gebet.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Beten oder Frieren?</a:t>
                      </a:r>
                      <a:endParaRPr lang="en-GB"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0" descr="beten oder frier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539" y="3717032"/>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884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9</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2977173440"/>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Gestik/Körper-sprache/Haltung</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Gesten und Haltung können Worte unterstreichen, z.B. Faust ballen beim Drohen, Hand heben bei der Begrüßung, Kopf senken beim Gebet.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Indirekte Zeichen sind oft aussagekräftig: Wildes Gestikulieren kann auf Nervosität schließen lassen (aber: kulturelle Unterschiede beachten!), krumme Haltung auf geringes Selbstvertrauen.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Beten oder Frieren?</a:t>
                      </a:r>
                      <a:endParaRPr lang="en-GB"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0" descr="beten oder frier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539" y="3717032"/>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1951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10</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2162970544"/>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Gestik/Körper-sprache/Haltung</a:t>
                      </a: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Gesten und Haltung können Worte unterstreichen, z.B. Faust ballen beim Drohen, Hand heben bei der Begrüßung, Kopf senken beim Gebet.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Indirekte Zeichen sind oft aussagekräftig: Wildes Gestikulieren kann auf Nervosität schließen lassen (aber: kulturelle Unterschiede beachten!), krumme Haltung auf geringes Selbstvertrauen.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e-DE" altLang="de-DE" sz="2000" b="0" dirty="0">
                          <a:solidFill>
                            <a:srgbClr val="333333"/>
                          </a:solidFill>
                          <a:latin typeface="Calibri Light"/>
                        </a:rPr>
                        <a:t>Beten oder Frieren?</a:t>
                      </a:r>
                      <a:endParaRPr lang="en-GB" altLang="de-DE" sz="2000" b="0"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Körpersprache kann trügen.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Beispiele: Man kann sich eine sichere „Fassade“ auch antrainieren. Haltungsschäden können eine selbstbewusste Person unsicher wirken lassen.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0" descr="beten oder frier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539" y="3717032"/>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7942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11</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273599465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Schriftliche Äußerung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lang="de-DE"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1" u="none" strike="noStrike" cap="none" normalizeH="0" baseline="0" dirty="0">
                          <a:ln>
                            <a:noFill/>
                          </a:ln>
                          <a:solidFill>
                            <a:srgbClr val="333333"/>
                          </a:solidFill>
                          <a:effectLst/>
                          <a:latin typeface="Calibri Light"/>
                        </a:rPr>
                        <a:t>„Arbeite nicht zu hart!“</a:t>
                      </a:r>
                      <a:br>
                        <a:rPr kumimoji="0" lang="de-DE" sz="2000" b="0" i="0" u="none" strike="noStrike" cap="none" normalizeH="0" baseline="0">
                          <a:ln>
                            <a:noFill/>
                          </a:ln>
                          <a:solidFill>
                            <a:srgbClr val="333333"/>
                          </a:solidFill>
                          <a:effectLst/>
                          <a:latin typeface="Calibri Light"/>
                        </a:rPr>
                      </a:br>
                      <a:r>
                        <a:rPr kumimoji="0" lang="de-DE" sz="2000" b="0" i="0" u="none" strike="noStrike" cap="none" normalizeH="0" baseline="0">
                          <a:ln>
                            <a:noFill/>
                          </a:ln>
                          <a:solidFill>
                            <a:srgbClr val="333333"/>
                          </a:solidFill>
                          <a:effectLst/>
                          <a:latin typeface="Times New Roman"/>
                          <a:sym typeface="Wingdings" panose="05000000000000000000" pitchFamily="2" charset="2"/>
                        </a:rPr>
                        <a:t>→</a:t>
                      </a:r>
                      <a:r>
                        <a:rPr kumimoji="0" lang="de-DE" sz="2000" b="0" i="0" u="none" strike="noStrike" cap="none" normalizeH="0" baseline="0">
                          <a:ln>
                            <a:noFill/>
                          </a:ln>
                          <a:solidFill>
                            <a:srgbClr val="333333"/>
                          </a:solidFill>
                          <a:effectLst/>
                          <a:latin typeface="Calibri Light"/>
                        </a:rPr>
                        <a:t> </a:t>
                      </a:r>
                      <a:r>
                        <a:rPr kumimoji="0" lang="de-DE" sz="2000" b="0" i="0" u="none" strike="noStrike" cap="none" normalizeH="0" baseline="0" dirty="0">
                          <a:ln>
                            <a:noFill/>
                          </a:ln>
                          <a:solidFill>
                            <a:srgbClr val="333333"/>
                          </a:solidFill>
                          <a:effectLst/>
                          <a:latin typeface="Calibri Light"/>
                        </a:rPr>
                        <a:t>Spott, Anteilnahme,</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Floskel?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7972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12</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290429316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Schriftliche Äußerung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Häufig wird über schriftliche Äußerungen mehr nachgedacht als über das gesprochene Wort!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lang="de-DE"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1" u="none" strike="noStrike" cap="none" normalizeH="0" baseline="0" dirty="0">
                          <a:ln>
                            <a:noFill/>
                          </a:ln>
                          <a:solidFill>
                            <a:srgbClr val="333333"/>
                          </a:solidFill>
                          <a:effectLst/>
                          <a:latin typeface="Calibri Light"/>
                        </a:rPr>
                        <a:t>„Arbeite nicht zu hart!“</a:t>
                      </a:r>
                      <a:br>
                        <a:rPr kumimoji="0" lang="de-DE" sz="2000" b="0" i="0" u="none" strike="noStrike" cap="none" normalizeH="0" baseline="0">
                          <a:ln>
                            <a:noFill/>
                          </a:ln>
                          <a:solidFill>
                            <a:srgbClr val="333333"/>
                          </a:solidFill>
                          <a:effectLst/>
                          <a:latin typeface="Calibri Light"/>
                        </a:rPr>
                      </a:br>
                      <a:r>
                        <a:rPr kumimoji="0" lang="de-DE" sz="2000" b="0" i="0" u="none" strike="noStrike" cap="none" normalizeH="0" baseline="0">
                          <a:ln>
                            <a:noFill/>
                          </a:ln>
                          <a:solidFill>
                            <a:srgbClr val="333333"/>
                          </a:solidFill>
                          <a:effectLst/>
                          <a:latin typeface="Times New Roman"/>
                          <a:sym typeface="Wingdings" panose="05000000000000000000" pitchFamily="2" charset="2"/>
                        </a:rPr>
                        <a:t>→</a:t>
                      </a:r>
                      <a:r>
                        <a:rPr kumimoji="0" lang="de-DE" sz="2000" b="0" i="0" u="none" strike="noStrike" cap="none" normalizeH="0" baseline="0">
                          <a:ln>
                            <a:noFill/>
                          </a:ln>
                          <a:solidFill>
                            <a:srgbClr val="333333"/>
                          </a:solidFill>
                          <a:effectLst/>
                          <a:latin typeface="Calibri Light"/>
                        </a:rPr>
                        <a:t> </a:t>
                      </a:r>
                      <a:r>
                        <a:rPr kumimoji="0" lang="de-DE" sz="2000" b="0" i="0" u="none" strike="noStrike" cap="none" normalizeH="0" baseline="0" dirty="0">
                          <a:ln>
                            <a:noFill/>
                          </a:ln>
                          <a:solidFill>
                            <a:srgbClr val="333333"/>
                          </a:solidFill>
                          <a:effectLst/>
                          <a:latin typeface="Calibri Light"/>
                        </a:rPr>
                        <a:t>Spott, Anteilnahme,</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Floskel?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6740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13</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183381054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Schriftliche Äußerung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Häufig wird über schriftliche Äußerungen mehr nachgedacht als über das gesprochene Wort!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lang="de-DE"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1" u="none" strike="noStrike" cap="none" normalizeH="0" baseline="0" dirty="0">
                          <a:ln>
                            <a:noFill/>
                          </a:ln>
                          <a:solidFill>
                            <a:srgbClr val="333333"/>
                          </a:solidFill>
                          <a:effectLst/>
                          <a:latin typeface="Calibri Light"/>
                        </a:rPr>
                        <a:t>„Arbeite nicht zu hart!“</a:t>
                      </a:r>
                      <a:br>
                        <a:rPr kumimoji="0" lang="de-DE" sz="2000" b="0" i="0" u="none" strike="noStrike" cap="none" normalizeH="0" baseline="0">
                          <a:ln>
                            <a:noFill/>
                          </a:ln>
                          <a:solidFill>
                            <a:srgbClr val="333333"/>
                          </a:solidFill>
                          <a:effectLst/>
                          <a:latin typeface="Calibri Light"/>
                        </a:rPr>
                      </a:br>
                      <a:r>
                        <a:rPr kumimoji="0" lang="de-DE" sz="2000" b="0" i="0" u="none" strike="noStrike" cap="none" normalizeH="0" baseline="0">
                          <a:ln>
                            <a:noFill/>
                          </a:ln>
                          <a:solidFill>
                            <a:srgbClr val="333333"/>
                          </a:solidFill>
                          <a:effectLst/>
                          <a:latin typeface="Times New Roman"/>
                          <a:sym typeface="Wingdings" panose="05000000000000000000" pitchFamily="2" charset="2"/>
                        </a:rPr>
                        <a:t>→</a:t>
                      </a:r>
                      <a:r>
                        <a:rPr kumimoji="0" lang="de-DE" sz="2000" b="0" i="0" u="none" strike="noStrike" cap="none" normalizeH="0" baseline="0">
                          <a:ln>
                            <a:noFill/>
                          </a:ln>
                          <a:solidFill>
                            <a:srgbClr val="333333"/>
                          </a:solidFill>
                          <a:effectLst/>
                          <a:latin typeface="Calibri Light"/>
                        </a:rPr>
                        <a:t> </a:t>
                      </a:r>
                      <a:r>
                        <a:rPr kumimoji="0" lang="de-DE" sz="2000" b="0" i="0" u="none" strike="noStrike" cap="none" normalizeH="0" baseline="0" dirty="0">
                          <a:ln>
                            <a:noFill/>
                          </a:ln>
                          <a:solidFill>
                            <a:srgbClr val="333333"/>
                          </a:solidFill>
                          <a:effectLst/>
                          <a:latin typeface="Calibri Light"/>
                        </a:rPr>
                        <a:t>Spott, Anteilnahme,</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Floskel?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Manchmal muss man beim Geschriebenen „zwischen den Zeilen“ lesen, wobei auch hier Irrtümer vorkommen können!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3388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14</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1190701682"/>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Schriftliche Äußerung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Häufig wird über schriftliche Äußerungen mehr nachgedacht als über das gesprochene Wort!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endParaRPr lang="de-DE" altLang="de-DE" sz="20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pPr>
                      <a:r>
                        <a:rPr lang="de-DE" altLang="de-DE" sz="2000" b="0" dirty="0">
                          <a:solidFill>
                            <a:srgbClr val="333333"/>
                          </a:solidFill>
                          <a:latin typeface="Calibri Light"/>
                        </a:rPr>
                        <a:t>Beispiel:</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1" u="none" strike="noStrike" cap="none" normalizeH="0" baseline="0" dirty="0">
                          <a:ln>
                            <a:noFill/>
                          </a:ln>
                          <a:solidFill>
                            <a:srgbClr val="333333"/>
                          </a:solidFill>
                          <a:effectLst/>
                          <a:latin typeface="Calibri Light"/>
                        </a:rPr>
                        <a:t>„Arbeite nicht zu hart!“</a:t>
                      </a:r>
                      <a:br>
                        <a:rPr kumimoji="0" lang="de-DE" sz="2000" b="0" i="0" u="none" strike="noStrike" cap="none" normalizeH="0" baseline="0">
                          <a:ln>
                            <a:noFill/>
                          </a:ln>
                          <a:solidFill>
                            <a:srgbClr val="333333"/>
                          </a:solidFill>
                          <a:effectLst/>
                          <a:latin typeface="Calibri Light"/>
                        </a:rPr>
                      </a:br>
                      <a:r>
                        <a:rPr kumimoji="0" lang="de-DE" sz="2000" b="0" i="0" u="none" strike="noStrike" cap="none" normalizeH="0" baseline="0">
                          <a:ln>
                            <a:noFill/>
                          </a:ln>
                          <a:solidFill>
                            <a:srgbClr val="333333"/>
                          </a:solidFill>
                          <a:effectLst/>
                          <a:latin typeface="Times New Roman"/>
                          <a:sym typeface="Wingdings" panose="05000000000000000000" pitchFamily="2" charset="2"/>
                        </a:rPr>
                        <a:t>→</a:t>
                      </a:r>
                      <a:r>
                        <a:rPr kumimoji="0" lang="de-DE" sz="2000" b="0" i="0" u="none" strike="noStrike" cap="none" normalizeH="0" baseline="0">
                          <a:ln>
                            <a:noFill/>
                          </a:ln>
                          <a:solidFill>
                            <a:srgbClr val="333333"/>
                          </a:solidFill>
                          <a:effectLst/>
                          <a:latin typeface="Calibri Light"/>
                        </a:rPr>
                        <a:t> </a:t>
                      </a:r>
                      <a:r>
                        <a:rPr kumimoji="0" lang="de-DE" sz="2000" b="0" i="0" u="none" strike="noStrike" cap="none" normalizeH="0" baseline="0" dirty="0">
                          <a:ln>
                            <a:noFill/>
                          </a:ln>
                          <a:solidFill>
                            <a:srgbClr val="333333"/>
                          </a:solidFill>
                          <a:effectLst/>
                          <a:latin typeface="Calibri Light"/>
                        </a:rPr>
                        <a:t>Spott, Anteilnahme,</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Floskel?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Manchmal muss man beim Geschriebenen „zwischen den Zeilen“ lesen, wobei auch hier Irrtümer vorkommen können!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Eine neue Studie zeigt, dass E-Mail-Schreiber und Empfänger sich zwar sehr sicher sind, den „Tonfall“ (z.B. Ironie) einer E-Mail richtig zu verstehen. In Wirklichkeit liegt die Übereinstimmung aber nur bei 56% kaum besser als durch Zufall!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8"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900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15</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3332323047"/>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ähnliche Personen/Kultur (Vorurteile)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türkisch</a:t>
                      </a:r>
                      <a:r>
                        <a:rPr lang="en-GB" altLang="de-DE" sz="2000" b="0" dirty="0">
                          <a:solidFill>
                            <a:srgbClr val="333333"/>
                          </a:solidFill>
                          <a:latin typeface="Calibri Light"/>
                        </a:rPr>
                        <a:t>, </a:t>
                      </a: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deutsch</a:t>
                      </a:r>
                      <a:r>
                        <a:rPr lang="en-GB" altLang="de-DE" sz="2000" b="0" dirty="0">
                          <a:solidFill>
                            <a:srgbClr val="333333"/>
                          </a:solidFill>
                          <a:latin typeface="Calibri Light"/>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5" descr="stephcarter - flickr - Froeliche Weihnachten (Day 44)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6" descr="deutsch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8" descr="turkish parade - don2g -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descr="turkey"/>
          <p:cNvPicPr>
            <a:picLocks noChangeAspect="1" noChangeArrowheads="1"/>
          </p:cNvPicPr>
          <p:nvPr/>
        </p:nvPicPr>
        <p:blipFill rotWithShape="1">
          <a:blip r:embed="rId6">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2338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16</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4180102905"/>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ähnliche Personen/Kultur (Vorurteile)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Die Kenntnis einer Kultur oder ethnischen Gruppe erleichtert es, deren Angehörige zu verstehen. Jede Kultur hat ihre eigenen Werte und Moralvorstellungen.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türkisch</a:t>
                      </a:r>
                      <a:r>
                        <a:rPr lang="en-GB" altLang="de-DE" sz="2000" b="0" dirty="0">
                          <a:solidFill>
                            <a:srgbClr val="333333"/>
                          </a:solidFill>
                          <a:latin typeface="Calibri Light"/>
                        </a:rPr>
                        <a:t>, </a:t>
                      </a: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deutsch</a:t>
                      </a:r>
                      <a:r>
                        <a:rPr lang="en-GB" altLang="de-DE" sz="2000" b="0" dirty="0">
                          <a:solidFill>
                            <a:srgbClr val="333333"/>
                          </a:solidFill>
                          <a:latin typeface="Calibri Light"/>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5" descr="stephcarter - flickr - Froeliche Weihnachten (Day 44)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6" descr="deutsch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8" descr="turkish parade - don2g -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descr="turkey"/>
          <p:cNvPicPr>
            <a:picLocks noChangeAspect="1" noChangeArrowheads="1"/>
          </p:cNvPicPr>
          <p:nvPr/>
        </p:nvPicPr>
        <p:blipFill rotWithShape="1">
          <a:blip r:embed="rId6">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2075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mn-ea"/>
                <a:cs typeface="+mn-cs"/>
              </a:rPr>
              <a:t>Diskutieren Sie Stärken und Schwächen des folgenden Merkmals/Verhaltens bei der Beurteilung eines Menschen</a:t>
            </a:r>
            <a:br>
              <a:rPr lang="en-GB" altLang="de-DE" sz="3600" dirty="0">
                <a:solidFill>
                  <a:srgbClr val="004992"/>
                </a:solidFill>
                <a:ea typeface="+mn-ea"/>
                <a:cs typeface="+mn-cs"/>
              </a:rPr>
            </a:br>
            <a:endParaRPr lang="en-US" sz="4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512AAC3F-3BD8-4578-866E-1D18C4668C44}" type="slidenum">
              <a:rPr lang="de-DE" smtClean="0">
                <a:latin typeface="Calibri Light"/>
              </a:rPr>
              <a:pPr>
                <a:defRPr/>
              </a:pPr>
              <a:t>17</a:t>
            </a:fld>
            <a:endParaRPr lang="de-DE">
              <a:latin typeface="Calibri Light"/>
            </a:endParaRPr>
          </a:p>
        </p:txBody>
      </p:sp>
      <p:graphicFrame>
        <p:nvGraphicFramePr>
          <p:cNvPr id="351234" name="Group 2"/>
          <p:cNvGraphicFramePr>
            <a:graphicFrameLocks noGrp="1"/>
          </p:cNvGraphicFramePr>
          <p:nvPr>
            <p:extLst>
              <p:ext uri="{D42A27DB-BD31-4B8C-83A1-F6EECF244321}">
                <p14:modId xmlns:p14="http://schemas.microsoft.com/office/powerpoint/2010/main" val="2493304523"/>
              </p:ext>
            </p:extLst>
          </p:nvPr>
        </p:nvGraphicFramePr>
        <p:xfrm>
          <a:off x="408955" y="2348880"/>
          <a:ext cx="11376001" cy="438912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Vorwissen über ähnliche Personen/Kultur (Vorurteile)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2000" b="0" i="0" u="none" strike="noStrike" cap="none" normalizeH="0" baseline="0" dirty="0">
                          <a:ln>
                            <a:noFill/>
                          </a:ln>
                          <a:solidFill>
                            <a:srgbClr val="333333"/>
                          </a:solidFill>
                          <a:effectLst/>
                          <a:latin typeface="Calibri Light"/>
                        </a:rPr>
                        <a:t>Wichtiger Anhaltspunkt: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Die Kenntnis einer Kultur oder ethnischen Gruppe erleichtert es, deren Angehörige zu verstehen. Jede Kultur hat ihre eigenen Werte und Moralvorstellungen.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türkisch</a:t>
                      </a:r>
                      <a:r>
                        <a:rPr lang="en-GB" altLang="de-DE" sz="2000" b="0" dirty="0">
                          <a:solidFill>
                            <a:srgbClr val="333333"/>
                          </a:solidFill>
                          <a:latin typeface="Calibri Light"/>
                        </a:rPr>
                        <a:t>, </a:t>
                      </a:r>
                      <a:r>
                        <a:rPr lang="en-GB" altLang="de-DE" sz="2000" b="0" dirty="0" err="1">
                          <a:solidFill>
                            <a:srgbClr val="333333"/>
                          </a:solidFill>
                          <a:latin typeface="Calibri Light"/>
                        </a:rPr>
                        <a:t>typisch</a:t>
                      </a:r>
                      <a:r>
                        <a:rPr lang="en-GB" altLang="de-DE" sz="2000" b="0" dirty="0">
                          <a:solidFill>
                            <a:srgbClr val="333333"/>
                          </a:solidFill>
                          <a:latin typeface="Calibri Light"/>
                        </a:rPr>
                        <a:t> </a:t>
                      </a:r>
                      <a:r>
                        <a:rPr lang="en-GB" altLang="de-DE" sz="2000" b="0" dirty="0" err="1">
                          <a:solidFill>
                            <a:srgbClr val="333333"/>
                          </a:solidFill>
                          <a:latin typeface="Calibri Light"/>
                        </a:rPr>
                        <a:t>deutsch</a:t>
                      </a:r>
                      <a:r>
                        <a:rPr lang="en-GB" altLang="de-DE" sz="2000" b="0" dirty="0">
                          <a:solidFill>
                            <a:srgbClr val="333333"/>
                          </a:solidFill>
                          <a:latin typeface="Calibri Light"/>
                        </a:rPr>
                        <a:t>?</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Vorsicht: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Calibri Light"/>
                        </a:rPr>
                        <a:t>Oft weichen Menschen von Klischee-Vorstellungen aber auch vom Gruppendurchschnitt ab! Ausländer hierzulande sind manchmal mit Vorurteilen konfrontiert („Polen klauen“), ebenso wie Deutsche manchmal im Ausland (wir seien humorlos, steif, rechthaberisch, Nazis etc.).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31754" name="Text Box 10"/>
          <p:cNvSpPr txBox="1">
            <a:spLocks noChangeArrowheads="1"/>
          </p:cNvSpPr>
          <p:nvPr/>
        </p:nvSpPr>
        <p:spPr bwMode="auto">
          <a:xfrm>
            <a:off x="408955" y="1813842"/>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de-DE" sz="1800" b="1">
              <a:latin typeface="Calibri Light"/>
            </a:endParaRPr>
          </a:p>
        </p:txBody>
      </p:sp>
      <p:pic>
        <p:nvPicPr>
          <p:cNvPr id="9" name="Picture 25" descr="stephcarter - flickr - Froeliche Weihnachten (Day 44)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6" descr="deutsch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8" descr="turkish parade - don2g -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descr="turkey"/>
          <p:cNvPicPr>
            <a:picLocks noChangeAspect="1" noChangeArrowheads="1"/>
          </p:cNvPicPr>
          <p:nvPr/>
        </p:nvPicPr>
        <p:blipFill rotWithShape="1">
          <a:blip r:embed="rId6">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7633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Schein und Sein!</a:t>
            </a:r>
          </a:p>
        </p:txBody>
      </p:sp>
      <p:sp>
        <p:nvSpPr>
          <p:cNvPr id="5" name="Content Placeholder 4"/>
          <p:cNvSpPr>
            <a:spLocks noGrp="1"/>
          </p:cNvSpPr>
          <p:nvPr>
            <p:ph idx="1"/>
          </p:nvPr>
        </p:nvSpPr>
        <p:spPr/>
        <p:txBody>
          <a:bodyPr/>
          <a:lstStyle/>
          <a:p>
            <a:pPr lvl="0" defTabSz="914400" fontAlgn="base"/>
            <a:r>
              <a:rPr lang="en-US" sz="2400" dirty="0">
                <a:solidFill>
                  <a:srgbClr val="004992"/>
                </a:solidFill>
                <a:latin typeface="Calibri Light"/>
                <a:ea typeface="ＭＳ Ｐゴシック" pitchFamily="34" charset="-128"/>
              </a:rPr>
              <a:t>… </a:t>
            </a:r>
            <a:r>
              <a:rPr lang="de-DE" sz="2400" dirty="0">
                <a:solidFill>
                  <a:srgbClr val="004992"/>
                </a:solidFill>
                <a:latin typeface="Calibri Light"/>
                <a:ea typeface="ＭＳ Ｐゴシック" pitchFamily="34" charset="-128"/>
              </a:rPr>
              <a:t>keiner der eben besprochenen Aspekte</a:t>
            </a:r>
            <a:r>
              <a:rPr lang="en-US" sz="2400" dirty="0">
                <a:solidFill>
                  <a:srgbClr val="004992"/>
                </a:solidFill>
                <a:latin typeface="Calibri Light"/>
                <a:ea typeface="ＭＳ Ｐゴシック" pitchFamily="34" charset="-128"/>
              </a:rPr>
              <a:t> (</a:t>
            </a:r>
            <a:r>
              <a:rPr lang="de-DE" sz="2400" dirty="0">
                <a:solidFill>
                  <a:srgbClr val="004992"/>
                </a:solidFill>
                <a:latin typeface="Calibri Light"/>
                <a:ea typeface="ＭＳ Ｐゴシック" pitchFamily="34" charset="-128"/>
              </a:rPr>
              <a:t>Sprache</a:t>
            </a:r>
            <a:r>
              <a:rPr lang="en-US" sz="2400" dirty="0">
                <a:solidFill>
                  <a:srgbClr val="004992"/>
                </a:solidFill>
                <a:latin typeface="Calibri Light"/>
                <a:ea typeface="ＭＳ Ｐゴシック" pitchFamily="34" charset="-128"/>
              </a:rPr>
              <a:t>, </a:t>
            </a:r>
            <a:r>
              <a:rPr lang="de-DE" sz="2400" dirty="0">
                <a:solidFill>
                  <a:srgbClr val="004992"/>
                </a:solidFill>
                <a:latin typeface="Calibri Light"/>
                <a:ea typeface="ＭＳ Ｐゴシック" pitchFamily="34" charset="-128"/>
              </a:rPr>
              <a:t>Körpersprache</a:t>
            </a:r>
            <a:r>
              <a:rPr lang="en-US" sz="2400" dirty="0">
                <a:solidFill>
                  <a:srgbClr val="004992"/>
                </a:solidFill>
                <a:latin typeface="Calibri Light"/>
                <a:ea typeface="ＭＳ Ｐゴシック" pitchFamily="34" charset="-128"/>
              </a:rPr>
              <a:t>, </a:t>
            </a:r>
            <a:r>
              <a:rPr lang="de-DE" sz="2400" dirty="0">
                <a:solidFill>
                  <a:srgbClr val="004992"/>
                </a:solidFill>
                <a:latin typeface="Calibri Light"/>
                <a:ea typeface="ＭＳ Ｐゴシック" pitchFamily="34" charset="-128"/>
              </a:rPr>
              <a:t>schriftliche Äußerungen </a:t>
            </a:r>
            <a:r>
              <a:rPr lang="en-US" sz="2400" dirty="0">
                <a:solidFill>
                  <a:srgbClr val="004992"/>
                </a:solidFill>
                <a:latin typeface="Calibri Light"/>
                <a:ea typeface="ＭＳ Ｐゴシック" pitchFamily="34" charset="-128"/>
              </a:rPr>
              <a:t>etc.) </a:t>
            </a:r>
            <a:r>
              <a:rPr lang="de-DE" sz="2400" dirty="0">
                <a:solidFill>
                  <a:srgbClr val="004992"/>
                </a:solidFill>
                <a:latin typeface="Calibri Light"/>
                <a:ea typeface="ＭＳ Ｐゴシック" pitchFamily="34" charset="-128"/>
              </a:rPr>
              <a:t>ist für sich genommen verlässlich</a:t>
            </a:r>
            <a:r>
              <a:rPr lang="en-US" sz="2400" dirty="0">
                <a:solidFill>
                  <a:srgbClr val="004992"/>
                </a:solidFill>
                <a:latin typeface="Calibri Light"/>
                <a:ea typeface="ＭＳ Ｐゴシック" pitchFamily="34" charset="-128"/>
              </a:rPr>
              <a:t>!</a:t>
            </a:r>
            <a:endParaRPr lang="de-DE" sz="2400" dirty="0">
              <a:solidFill>
                <a:srgbClr val="004992"/>
              </a:solidFill>
              <a:latin typeface="Calibri Light"/>
              <a:ea typeface="ＭＳ Ｐゴシック" pitchFamily="34" charset="-128"/>
            </a:endParaRPr>
          </a:p>
          <a:p>
            <a:pPr lvl="0" defTabSz="914400" fontAlgn="base"/>
            <a:r>
              <a:rPr lang="de-DE" sz="2400" i="1" dirty="0">
                <a:solidFill>
                  <a:srgbClr val="333333"/>
                </a:solidFill>
                <a:latin typeface="Calibri Light"/>
                <a:ea typeface="ＭＳ Ｐゴシック" pitchFamily="34" charset="-128"/>
              </a:rPr>
              <a:t>Man sollte alle Aspekte berücksichtigen!</a:t>
            </a:r>
            <a:endParaRPr lang="de-DE" sz="2400" dirty="0">
              <a:solidFill>
                <a:srgbClr val="333333"/>
              </a:solidFill>
              <a:latin typeface="Calibri Light"/>
              <a:ea typeface="ＭＳ Ｐゴシック" pitchFamily="34" charset="-128"/>
            </a:endParaRPr>
          </a:p>
          <a:p>
            <a:pPr lvl="0" defTabSz="914400" fontAlgn="base"/>
            <a:r>
              <a:rPr lang="de-DE" sz="2400" dirty="0">
                <a:solidFill>
                  <a:srgbClr val="333333"/>
                </a:solidFill>
                <a:latin typeface="Calibri Light"/>
                <a:ea typeface="ＭＳ Ｐゴシック" pitchFamily="34" charset="-128"/>
              </a:rPr>
              <a:t>Die Gesamtbetrachtung hilft, zu einer verlässlichen Entscheidung zu gelangen </a:t>
            </a:r>
            <a:r>
              <a:rPr lang="en-US" sz="2400" dirty="0">
                <a:solidFill>
                  <a:srgbClr val="333333"/>
                </a:solidFill>
                <a:latin typeface="Calibri Light"/>
                <a:ea typeface="ＭＳ Ｐゴシック" pitchFamily="34" charset="-128"/>
              </a:rPr>
              <a: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18</a:t>
            </a:fld>
            <a:endParaRPr 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damit haben, den Gefühlsausdruck anderer Menschen einzuschätzen (z.B. Freude, Trauer).</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4756E90D-4414-46EA-B5FA-B43E5B25DFBA}" type="slidenum">
              <a:rPr lang="de-DE" smtClean="0">
                <a:latin typeface="Calibri Light"/>
              </a:rPr>
              <a:pPr>
                <a:defRPr/>
              </a:pPr>
              <a:t>19</a:t>
            </a:fld>
            <a:endParaRPr lang="de-DE">
              <a:latin typeface="Calibri Light"/>
            </a:endParaRPr>
          </a:p>
        </p:txBody>
      </p:sp>
      <p:sp>
        <p:nvSpPr>
          <p:cNvPr id="57347"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de-DE" sz="2000">
              <a:latin typeface="Calibri Light"/>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damit haben, den Gefühlsausdruck anderer Menschen einzuschätzen (z.B. Freude, Trauer).</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Schwierigkeiten haben zu erkennen, warum andere Menschen auf eine bestimmte Art und Weise handeln.</a:t>
            </a:r>
            <a:endParaRPr lang="en-US" altLang="de-DE" sz="2400" dirty="0">
              <a:solidFill>
                <a:srgbClr val="004992"/>
              </a:solidFill>
              <a:latin typeface="Calibri Light"/>
              <a:ea typeface="ＭＳ Ｐゴシック" panose="020B0600070205080204" pitchFamily="34" charset="-128"/>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4756E90D-4414-46EA-B5FA-B43E5B25DFBA}" type="slidenum">
              <a:rPr lang="de-DE" smtClean="0">
                <a:latin typeface="Calibri Light"/>
              </a:rPr>
              <a:pPr>
                <a:defRPr/>
              </a:pPr>
              <a:t>20</a:t>
            </a:fld>
            <a:endParaRPr lang="de-DE">
              <a:latin typeface="Calibri Light"/>
            </a:endParaRPr>
          </a:p>
        </p:txBody>
      </p:sp>
      <p:sp>
        <p:nvSpPr>
          <p:cNvPr id="57347"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de-DE" sz="2000">
              <a:latin typeface="Calibri Light"/>
              <a:cs typeface="Times New Roman" panose="02020603050405020304" pitchFamily="18" charset="0"/>
            </a:endParaRPr>
          </a:p>
        </p:txBody>
      </p:sp>
    </p:spTree>
    <p:extLst>
      <p:ext uri="{BB962C8B-B14F-4D97-AF65-F5344CB8AC3E}">
        <p14:creationId xmlns:p14="http://schemas.microsoft.com/office/powerpoint/2010/main" val="1857007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2117630811"/>
              </p:ext>
            </p:extLst>
          </p:nvPr>
        </p:nvGraphicFramePr>
        <p:xfrm>
          <a:off x="408954" y="2203704"/>
          <a:ext cx="11376000" cy="3840456"/>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Ereignis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Bewertung in Psychose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chemeClr val="tx1"/>
                          </a:solidFill>
                          <a:effectLst/>
                          <a:latin typeface="Calibri Light"/>
                        </a:rPr>
                        <a:t>Andere Erklärungen</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Nachdem der Arzt mit einem geredet hat, lacht er mit einer Krankenschwester</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„Die lachen über mich“</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Reiner Zufall, es ging im Gespräch mit der Schwester um etwas ganz anderes</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6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Passant schaut einen zweimal an und dreht sich später noch mal um</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1" u="none" strike="noStrike" cap="none" normalizeH="0" baseline="0" dirty="0">
                          <a:ln>
                            <a:noFill/>
                          </a:ln>
                          <a:solidFill>
                            <a:srgbClr val="333333"/>
                          </a:solidFill>
                          <a:effectLst/>
                          <a:latin typeface="Calibri Light"/>
                          <a:ea typeface="ＭＳ Ｐゴシック" pitchFamily="34" charset="-128"/>
                        </a:rPr>
                        <a:t>Überzeugung</a:t>
                      </a:r>
                      <a:r>
                        <a:rPr kumimoji="0" lang="de-DE" sz="1800" b="0" i="0" u="none" strike="noStrike" cap="none" normalizeH="0" baseline="0" dirty="0">
                          <a:ln>
                            <a:noFill/>
                          </a:ln>
                          <a:solidFill>
                            <a:srgbClr val="333333"/>
                          </a:solidFill>
                          <a:effectLst/>
                          <a:latin typeface="Calibri Light"/>
                          <a:ea typeface="ＭＳ Ｐゴシック" pitchFamily="34" charset="-128"/>
                        </a:rPr>
                        <a:t>, dass der Mann einen beschattet</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Der Passant ist irritiert, da man auf seinen ersten Blick entsetzt reagiert hat, will mit dem zweiten Blick ergründen, was los ist </a:t>
                      </a: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Man wird von fremder Person mehrfach angeblinzelt</a:t>
                      </a: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Morsecode als Warnung </a:t>
                      </a: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Sonne hat geblendet, Interesse, Zufall</a:t>
                      </a: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p:txBody>
          <a:bodyPr vert="horz" lIns="0" tIns="0" rIns="0" bIns="0" rtlCol="0" anchor="t">
            <a:spAutoFit/>
          </a:bodyPr>
          <a:lstStyle/>
          <a:p>
            <a:pPr marL="190500" defTabSz="914377">
              <a:spcBef>
                <a:spcPts val="0"/>
              </a:spcBef>
            </a:pPr>
            <a:r>
              <a:rPr lang="de-DE" sz="3600" dirty="0"/>
              <a:t>Wie Probleme des Sich-Einfühlens Fehleinschätzungen während der Psychose begünstigen – Beispiele</a:t>
            </a:r>
          </a:p>
        </p:txBody>
      </p:sp>
      <p:sp>
        <p:nvSpPr>
          <p:cNvPr id="6" name="Footer Placeholder 5"/>
          <p:cNvSpPr>
            <a:spLocks noGrp="1"/>
          </p:cNvSpPr>
          <p:nvPr>
            <p:ph type="ftr" sz="quarter" idx="11"/>
          </p:nvPr>
        </p:nvSpPr>
        <p:spPr/>
        <p:txBody>
          <a:bodyPr/>
          <a:lstStyle/>
          <a:p>
            <a:pPr>
              <a:defRPr/>
            </a:pPr>
            <a:r>
              <a:rPr lang="de-DE" b="0">
                <a:solidFill>
                  <a:srgbClr val="333333"/>
                </a:solidFill>
              </a:rPr>
              <a:t>Metakognitives Training 6 - Einfühlung II</a:t>
            </a:r>
          </a:p>
        </p:txBody>
      </p:sp>
      <p:sp>
        <p:nvSpPr>
          <p:cNvPr id="7" name="Slide Number Placeholder 6"/>
          <p:cNvSpPr>
            <a:spLocks noGrp="1"/>
          </p:cNvSpPr>
          <p:nvPr>
            <p:ph type="sldNum" sz="quarter" idx="12"/>
          </p:nvPr>
        </p:nvSpPr>
        <p:spPr/>
        <p:txBody>
          <a:bodyPr/>
          <a:lstStyle/>
          <a:p>
            <a:pPr>
              <a:defRPr/>
            </a:pPr>
            <a:fld id="{626CDACB-83BC-4F93-A914-8807AF98DDF9}" type="slidenum">
              <a:rPr lang="de-DE" altLang="de-DE" b="0" smtClean="0">
                <a:solidFill>
                  <a:srgbClr val="333333"/>
                </a:solidFill>
              </a:rPr>
              <a:pPr>
                <a:defRPr/>
              </a:pPr>
              <a:t>21</a:t>
            </a:fld>
            <a:endParaRPr lang="de-DE" altLang="de-DE" b="0">
              <a:solidFill>
                <a:srgbClr val="333333"/>
              </a:solidFill>
            </a:endParaRPr>
          </a:p>
        </p:txBody>
      </p:sp>
      <p:sp>
        <p:nvSpPr>
          <p:cNvPr id="5" name="Rechteck 1"/>
          <p:cNvSpPr>
            <a:spLocks noChangeArrowheads="1"/>
          </p:cNvSpPr>
          <p:nvPr/>
        </p:nvSpPr>
        <p:spPr bwMode="auto">
          <a:xfrm>
            <a:off x="408955" y="6093296"/>
            <a:ext cx="11376000" cy="400110"/>
          </a:xfrm>
          <a:prstGeom prst="rect">
            <a:avLst/>
          </a:prstGeom>
          <a:noFill/>
          <a:ln w="9525">
            <a:noFill/>
            <a:miter lim="800000"/>
            <a:headEnd/>
            <a:tailEnd/>
          </a:ln>
        </p:spPr>
        <p:txBody>
          <a:bodyPr>
            <a:spAutoFit/>
          </a:bodyPr>
          <a:lstStyle/>
          <a:p>
            <a:pPr algn="ctr">
              <a:spcBef>
                <a:spcPct val="20000"/>
              </a:spcBef>
              <a:buClr>
                <a:srgbClr val="336699"/>
              </a:buClr>
              <a:defRPr/>
            </a:pPr>
            <a:r>
              <a:rPr lang="de-DE" altLang="de-DE" sz="2000" dirty="0">
                <a:solidFill>
                  <a:srgbClr val="004992"/>
                </a:solidFill>
                <a:latin typeface="Calibri Light"/>
                <a:ea typeface="MS PGothic" pitchFamily="34" charset="-128"/>
              </a:rPr>
              <a:t>Möchte vielleicht jemand eine kurze persönliche Erfahrung einbringen?</a:t>
            </a:r>
          </a:p>
        </p:txBody>
      </p:sp>
    </p:spTree>
    <p:extLst>
      <p:ext uri="{BB962C8B-B14F-4D97-AF65-F5344CB8AC3E}">
        <p14:creationId xmlns:p14="http://schemas.microsoft.com/office/powerpoint/2010/main" val="1650480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Es wird Ihnen gleich eine Bildergeschichte gezeigt.</a:t>
            </a:r>
          </a:p>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Diskutieren Sie, was abgebildete Personen über andere Personen möglicherweise denken.</a:t>
            </a:r>
          </a:p>
          <a:p>
            <a:pPr lvl="0" defTabSz="914400" fontAlgn="base">
              <a:buClr>
                <a:srgbClr val="000000"/>
              </a:buClr>
              <a:tabLst>
                <a:tab pos="358775" algn="l"/>
              </a:tabLst>
              <a:defRPr/>
            </a:pPr>
            <a:r>
              <a:rPr lang="de-DE" sz="2400" dirty="0">
                <a:solidFill>
                  <a:srgbClr val="004992"/>
                </a:solidFill>
                <a:latin typeface="Calibri Light"/>
                <a:ea typeface="ＭＳ Ｐゴシック" panose="020B0600070205080204" pitchFamily="34" charset="-128"/>
              </a:rPr>
              <a:t>Wichtig für die Bearbeitung: </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D884FB46-303A-487B-91F1-9056311C33C7}" type="slidenum">
              <a:rPr lang="de-DE" smtClean="0">
                <a:latin typeface="Calibri Light"/>
              </a:rPr>
              <a:pPr>
                <a:defRPr/>
              </a:pPr>
              <a:t>22</a:t>
            </a:fld>
            <a:endParaRPr lang="de-DE">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Es wird Ihnen gleich eine Bildergeschichte gezeigt.</a:t>
            </a:r>
          </a:p>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Diskutieren Sie, was abgebildete Personen über andere Personen möglicherweise denken.</a:t>
            </a:r>
          </a:p>
          <a:p>
            <a:pPr lvl="0" defTabSz="914400" fontAlgn="base">
              <a:buClr>
                <a:srgbClr val="000000"/>
              </a:buClr>
              <a:tabLst>
                <a:tab pos="358775" algn="l"/>
              </a:tabLst>
              <a:defRPr/>
            </a:pPr>
            <a:r>
              <a:rPr lang="de-DE" sz="2400" dirty="0">
                <a:solidFill>
                  <a:srgbClr val="004992"/>
                </a:solidFill>
                <a:latin typeface="Calibri Light"/>
                <a:ea typeface="ＭＳ Ｐゴシック" panose="020B0600070205080204" pitchFamily="34" charset="-128"/>
              </a:rPr>
              <a:t>Wichtig für die Bearbeitung: </a:t>
            </a:r>
          </a:p>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Bedenken Sie, dass die abgebildeten Personen nicht das gleiche Wissen besitzen, das Ihnen als Betrachter zur Verfügung steht.</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D884FB46-303A-487B-91F1-9056311C33C7}" type="slidenum">
              <a:rPr lang="de-DE" smtClean="0">
                <a:latin typeface="Calibri Light"/>
              </a:rPr>
              <a:pPr>
                <a:defRPr/>
              </a:pPr>
              <a:t>23</a:t>
            </a:fld>
            <a:endParaRPr lang="de-DE">
              <a:latin typeface="Calibri Light"/>
            </a:endParaRPr>
          </a:p>
        </p:txBody>
      </p:sp>
    </p:spTree>
    <p:extLst>
      <p:ext uri="{BB962C8B-B14F-4D97-AF65-F5344CB8AC3E}">
        <p14:creationId xmlns:p14="http://schemas.microsoft.com/office/powerpoint/2010/main" val="4051907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Es wird Ihnen gleich eine Bildergeschichte gezeigt.</a:t>
            </a:r>
          </a:p>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Diskutieren Sie, was abgebildete Personen über andere Personen möglicherweise denken.</a:t>
            </a:r>
          </a:p>
          <a:p>
            <a:pPr lvl="0" defTabSz="914400" fontAlgn="base">
              <a:buClr>
                <a:srgbClr val="000000"/>
              </a:buClr>
              <a:tabLst>
                <a:tab pos="358775" algn="l"/>
              </a:tabLst>
              <a:defRPr/>
            </a:pPr>
            <a:r>
              <a:rPr lang="de-DE" sz="2400" dirty="0">
                <a:solidFill>
                  <a:srgbClr val="004992"/>
                </a:solidFill>
                <a:latin typeface="Calibri Light"/>
                <a:ea typeface="ＭＳ Ｐゴシック" panose="020B0600070205080204" pitchFamily="34" charset="-128"/>
              </a:rPr>
              <a:t>Wichtig für die Bearbeitung: </a:t>
            </a:r>
          </a:p>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Bedenken Sie, dass die abgebildeten Personen nicht das gleiche Wissen besitzen, das Ihnen als Betrachter zur Verfügung steht.</a:t>
            </a:r>
          </a:p>
          <a:p>
            <a:pPr marL="342900" lvl="0" indent="-342900" defTabSz="914400" fontAlgn="base">
              <a:buClr>
                <a:srgbClr val="000000"/>
              </a:buClr>
              <a:buFont typeface="WingDings"/>
              <a:buChar char=""/>
              <a:tabLst>
                <a:tab pos="358775" algn="l"/>
              </a:tabLst>
              <a:defRPr/>
            </a:pPr>
            <a:r>
              <a:rPr lang="de-DE" sz="2400" dirty="0">
                <a:solidFill>
                  <a:srgbClr val="333333"/>
                </a:solidFill>
                <a:latin typeface="Calibri Light"/>
                <a:ea typeface="ＭＳ Ｐゴシック" panose="020B0600070205080204" pitchFamily="34" charset="-128"/>
              </a:rPr>
              <a:t>Überlegen Sie außerdem, welche zusätzlichen Informationen man benötigt, um eine endgültige Beurteilung vorzunehmen!</a:t>
            </a:r>
          </a:p>
          <a:p>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D884FB46-303A-487B-91F1-9056311C33C7}" type="slidenum">
              <a:rPr lang="de-DE" smtClean="0">
                <a:latin typeface="Calibri Light"/>
              </a:rPr>
              <a:pPr>
                <a:defRPr/>
              </a:pPr>
              <a:t>24</a:t>
            </a:fld>
            <a:endParaRPr lang="de-DE">
              <a:latin typeface="Calibri Light"/>
            </a:endParaRPr>
          </a:p>
        </p:txBody>
      </p:sp>
    </p:spTree>
    <p:extLst>
      <p:ext uri="{BB962C8B-B14F-4D97-AF65-F5344CB8AC3E}">
        <p14:creationId xmlns:p14="http://schemas.microsoft.com/office/powerpoint/2010/main" val="1671200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9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Caption_67590"/>
          <p:cNvSpPr txBox="1">
            <a:spLocks noChangeArrowheads="1"/>
          </p:cNvSpPr>
          <p:nvPr/>
        </p:nvSpPr>
        <p:spPr bwMode="auto">
          <a:xfrm>
            <a:off x="2677085" y="896802"/>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de-DE" altLang="de-DE" sz="2400" u="sng" dirty="0">
                <a:solidFill>
                  <a:srgbClr val="333333"/>
                </a:solidFill>
                <a:latin typeface="Calibri Light"/>
              </a:rPr>
              <a:t>Beispiel</a:t>
            </a:r>
            <a:r>
              <a:rPr lang="de-DE" altLang="de-DE" sz="2400" dirty="0">
                <a:solidFill>
                  <a:srgbClr val="333333"/>
                </a:solidFill>
                <a:latin typeface="Calibri Light"/>
              </a:rPr>
              <a:t>: Übergewichtiger Mann fällt vom Stuhl</a:t>
            </a:r>
          </a:p>
        </p:txBody>
      </p:sp>
      <p:sp>
        <p:nvSpPr>
          <p:cNvPr id="67591" name="Rectangle 8"/>
          <p:cNvSpPr>
            <a:spLocks noChangeArrowheads="1"/>
          </p:cNvSpPr>
          <p:nvPr/>
        </p:nvSpPr>
        <p:spPr bwMode="auto">
          <a:xfrm>
            <a:off x="6241603" y="2650307"/>
            <a:ext cx="787605" cy="274637"/>
          </a:xfrm>
          <a:prstGeom prst="rect">
            <a:avLst/>
          </a:prstGeom>
          <a:noFill/>
          <a:ln>
            <a:noFill/>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de-DE" altLang="de-DE" sz="900">
                <a:latin typeface="Calibri Light"/>
              </a:rPr>
              <a:t>Mann, ist</a:t>
            </a:r>
          </a:p>
          <a:p>
            <a:pPr algn="ctr" eaLnBrk="1" hangingPunct="1">
              <a:spcBef>
                <a:spcPct val="0"/>
              </a:spcBef>
              <a:buFontTx/>
              <a:buNone/>
            </a:pPr>
            <a:r>
              <a:rPr lang="de-DE" altLang="de-DE" sz="900">
                <a:latin typeface="Calibri Light"/>
              </a:rPr>
              <a:t>der dick!</a:t>
            </a:r>
          </a:p>
        </p:txBody>
      </p:sp>
      <p:sp>
        <p:nvSpPr>
          <p:cNvPr id="67595" name="Oval 13"/>
          <p:cNvSpPr>
            <a:spLocks noChangeArrowheads="1"/>
          </p:cNvSpPr>
          <p:nvPr/>
        </p:nvSpPr>
        <p:spPr bwMode="auto">
          <a:xfrm>
            <a:off x="9976331" y="3802063"/>
            <a:ext cx="190550" cy="4572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16" name="Caption_67590"/>
          <p:cNvSpPr txBox="1">
            <a:spLocks noChangeArrowheads="1"/>
          </p:cNvSpPr>
          <p:nvPr/>
        </p:nvSpPr>
        <p:spPr bwMode="auto">
          <a:xfrm>
            <a:off x="2677085" y="5910371"/>
            <a:ext cx="68073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400" dirty="0">
                <a:solidFill>
                  <a:srgbClr val="004992"/>
                </a:solidFill>
                <a:latin typeface="Calibri Light"/>
              </a:rPr>
              <a:t>Was werden die meisten Leute denken ...?</a:t>
            </a:r>
            <a:br>
              <a:rPr lang="de-DE" altLang="de-DE" sz="2400" dirty="0">
                <a:solidFill>
                  <a:srgbClr val="004992"/>
                </a:solidFill>
                <a:latin typeface="Calibri Light"/>
              </a:rPr>
            </a:br>
            <a:r>
              <a:rPr lang="de-DE" altLang="de-DE" sz="2400" dirty="0">
                <a:solidFill>
                  <a:srgbClr val="004992"/>
                </a:solidFill>
                <a:latin typeface="Calibri Light"/>
              </a:rPr>
              <a:t>Und stimmt das?</a:t>
            </a: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D884FB46-303A-487B-91F1-9056311C33C7}" type="slidenum">
              <a:rPr lang="de-DE" smtClean="0">
                <a:latin typeface="Calibri Light"/>
              </a:rPr>
              <a:pPr>
                <a:defRPr/>
              </a:pPr>
              <a:t>25</a:t>
            </a:fld>
            <a:endParaRPr lang="de-DE">
              <a:latin typeface="Calibri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914400" fontAlgn="base">
              <a:lnSpc>
                <a:spcPct val="100000"/>
              </a:lnSpc>
              <a:spcBef>
                <a:spcPct val="50000"/>
              </a:spcBef>
              <a:spcAft>
                <a:spcPct val="0"/>
              </a:spcAft>
            </a:pPr>
            <a:r>
              <a:rPr lang="de-DE" altLang="de-DE" sz="3600" dirty="0">
                <a:solidFill>
                  <a:srgbClr val="004992"/>
                </a:solidFill>
                <a:ea typeface="ＭＳ Ｐゴシック" panose="020B0600070205080204" pitchFamily="34" charset="-128"/>
                <a:cs typeface="+mn-cs"/>
              </a:rPr>
              <a:t>Übergewichtiger Mann fällt vom Stuhl</a:t>
            </a:r>
            <a:br>
              <a:rPr lang="de-DE" altLang="de-DE" sz="3600" b="1" dirty="0">
                <a:solidFill>
                  <a:srgbClr val="004992"/>
                </a:solidFill>
                <a:ea typeface="ＭＳ Ｐゴシック" panose="020B0600070205080204" pitchFamily="34" charset="-128"/>
                <a:cs typeface="+mn-cs"/>
              </a:rPr>
            </a:br>
            <a:r>
              <a:rPr lang="de-DE" altLang="de-DE" dirty="0">
                <a:solidFill>
                  <a:srgbClr val="004992"/>
                </a:solidFill>
                <a:ea typeface="ＭＳ Ｐゴシック" panose="020B0600070205080204" pitchFamily="34" charset="-128"/>
                <a:cs typeface="+mn-cs"/>
              </a:rPr>
              <a:t>Was werden die meisten Leute denken?</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latin typeface="Calibri Light"/>
              </a:rPr>
              <a:t>Metakognitives Training 6 - Einfühlung II</a:t>
            </a:r>
          </a:p>
        </p:txBody>
      </p:sp>
      <p:sp>
        <p:nvSpPr>
          <p:cNvPr id="6" name="Slide Number Placeholder 5"/>
          <p:cNvSpPr>
            <a:spLocks noGrp="1"/>
          </p:cNvSpPr>
          <p:nvPr>
            <p:ph type="sldNum" sz="quarter" idx="12"/>
          </p:nvPr>
        </p:nvSpPr>
        <p:spPr/>
        <p:txBody>
          <a:bodyPr/>
          <a:lstStyle/>
          <a:p>
            <a:pPr>
              <a:defRPr/>
            </a:pPr>
            <a:fld id="{D884FB46-303A-487B-91F1-9056311C33C7}" type="slidenum">
              <a:rPr lang="de-DE" smtClean="0">
                <a:latin typeface="Calibri Light"/>
              </a:rPr>
              <a:pPr>
                <a:defRPr/>
              </a:pPr>
              <a:t>26</a:t>
            </a:fld>
            <a:endParaRPr lang="de-DE">
              <a:latin typeface="Calibri Light"/>
            </a:endParaRPr>
          </a:p>
        </p:txBody>
      </p:sp>
      <p:sp>
        <p:nvSpPr>
          <p:cNvPr id="69635" name="Text Box 2052"/>
          <p:cNvSpPr txBox="1">
            <a:spLocks noChangeArrowheads="1"/>
          </p:cNvSpPr>
          <p:nvPr/>
        </p:nvSpPr>
        <p:spPr bwMode="auto">
          <a:xfrm>
            <a:off x="408955" y="4941168"/>
            <a:ext cx="11376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ts val="1200"/>
              </a:spcBef>
              <a:spcAft>
                <a:spcPts val="0"/>
              </a:spcAft>
              <a:buNone/>
            </a:pPr>
            <a:r>
              <a:rPr lang="de-DE" altLang="de-DE" sz="1800" dirty="0">
                <a:solidFill>
                  <a:srgbClr val="004992"/>
                </a:solidFill>
                <a:latin typeface="Calibri Light"/>
              </a:rPr>
              <a:t>Wahrscheinlich: </a:t>
            </a:r>
            <a:r>
              <a:rPr lang="de-DE" altLang="de-DE" sz="1800" dirty="0">
                <a:latin typeface="Calibri Light"/>
              </a:rPr>
              <a:t>Mann war zu schwer für den Stuhl</a:t>
            </a:r>
          </a:p>
          <a:p>
            <a:pPr eaLnBrk="1" hangingPunct="1">
              <a:spcBef>
                <a:spcPts val="1200"/>
              </a:spcBef>
              <a:spcAft>
                <a:spcPts val="0"/>
              </a:spcAft>
              <a:buNone/>
            </a:pPr>
            <a:r>
              <a:rPr lang="de-DE" altLang="de-DE" sz="1800" dirty="0">
                <a:solidFill>
                  <a:srgbClr val="004992"/>
                </a:solidFill>
                <a:latin typeface="Calibri Light"/>
              </a:rPr>
              <a:t>Weniger wahrscheinlich: </a:t>
            </a:r>
            <a:r>
              <a:rPr lang="de-DE" altLang="de-DE" sz="1800" dirty="0">
                <a:latin typeface="Calibri Light"/>
              </a:rPr>
              <a:t>Mann hat gekippelt; Stuhl ist insgesamt zu leicht gebaut</a:t>
            </a:r>
          </a:p>
          <a:p>
            <a:pPr eaLnBrk="1" hangingPunct="1">
              <a:spcBef>
                <a:spcPts val="1200"/>
              </a:spcBef>
              <a:spcAft>
                <a:spcPts val="0"/>
              </a:spcAft>
              <a:buNone/>
            </a:pPr>
            <a:r>
              <a:rPr lang="de-DE" altLang="de-DE" sz="1800" dirty="0">
                <a:solidFill>
                  <a:srgbClr val="004992"/>
                </a:solidFill>
                <a:latin typeface="Calibri Light"/>
              </a:rPr>
              <a:t>Unwahrscheinliche Annahme </a:t>
            </a:r>
            <a:r>
              <a:rPr lang="de-DE" altLang="de-DE" sz="1800" dirty="0">
                <a:solidFill>
                  <a:schemeClr val="accent1"/>
                </a:solidFill>
                <a:latin typeface="Calibri Light"/>
              </a:rPr>
              <a:t>der Leute: </a:t>
            </a:r>
            <a:r>
              <a:rPr lang="de-DE" altLang="de-DE" sz="1800" dirty="0">
                <a:latin typeface="Calibri Light"/>
              </a:rPr>
              <a:t>Stuhl wurde angesägt – aber</a:t>
            </a:r>
            <a:r>
              <a:rPr lang="de-DE" altLang="de-DE" sz="1800" dirty="0">
                <a:solidFill>
                  <a:srgbClr val="FFFF00"/>
                </a:solidFill>
                <a:latin typeface="Calibri Light"/>
              </a:rPr>
              <a:t> </a:t>
            </a:r>
            <a:r>
              <a:rPr lang="de-DE" altLang="de-DE" sz="1800" dirty="0">
                <a:solidFill>
                  <a:srgbClr val="004992"/>
                </a:solidFill>
                <a:latin typeface="Calibri Light"/>
              </a:rPr>
              <a:t>RICHTIG</a:t>
            </a:r>
            <a:r>
              <a:rPr lang="de-DE" altLang="de-DE" sz="1800" b="1" dirty="0">
                <a:solidFill>
                  <a:srgbClr val="004992"/>
                </a:solidFill>
                <a:latin typeface="Calibri Light"/>
              </a:rPr>
              <a:t>:</a:t>
            </a:r>
            <a:r>
              <a:rPr lang="de-DE" altLang="de-DE" sz="1800" dirty="0">
                <a:solidFill>
                  <a:srgbClr val="004992"/>
                </a:solidFill>
                <a:latin typeface="Calibri Light"/>
              </a:rPr>
              <a:t> Keiner hat gesehen, dass der Junge im ersten Bild den Stuhl angesägt hat!</a:t>
            </a:r>
          </a:p>
        </p:txBody>
      </p:sp>
      <p:pic>
        <p:nvPicPr>
          <p:cNvPr id="69638"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Rectangle 2090"/>
          <p:cNvSpPr>
            <a:spLocks noChangeArrowheads="1"/>
          </p:cNvSpPr>
          <p:nvPr/>
        </p:nvSpPr>
        <p:spPr bwMode="auto">
          <a:xfrm>
            <a:off x="6002141" y="2996952"/>
            <a:ext cx="480609"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de-DE" altLang="de-DE" sz="700" dirty="0">
                <a:latin typeface="Calibri Light"/>
              </a:rPr>
              <a:t>Mann, ist</a:t>
            </a:r>
          </a:p>
          <a:p>
            <a:pPr eaLnBrk="1" hangingPunct="1">
              <a:spcBef>
                <a:spcPct val="0"/>
              </a:spcBef>
              <a:buFontTx/>
              <a:buNone/>
            </a:pPr>
            <a:r>
              <a:rPr lang="de-DE" altLang="de-DE" sz="700" dirty="0">
                <a:latin typeface="Calibri Light"/>
              </a:rPr>
              <a:t>der dick!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Jetzt geht’s los!</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6 - Einfühlung II</a:t>
            </a:r>
          </a:p>
        </p:txBody>
      </p:sp>
      <p:sp>
        <p:nvSpPr>
          <p:cNvPr id="3" name="Slide Number Placeholder 2"/>
          <p:cNvSpPr>
            <a:spLocks noGrp="1"/>
          </p:cNvSpPr>
          <p:nvPr>
            <p:ph type="sldNum" sz="quarter" idx="12"/>
          </p:nvPr>
        </p:nvSpPr>
        <p:spPr/>
        <p:txBody>
          <a:bodyPr/>
          <a:lstStyle/>
          <a:p>
            <a:pPr>
              <a:defRPr/>
            </a:pPr>
            <a:fld id="{D884FB46-303A-487B-91F1-9056311C33C7}" type="slidenum">
              <a:rPr lang="de-DE" smtClean="0">
                <a:latin typeface="Calibri Light"/>
              </a:rPr>
              <a:pPr>
                <a:defRPr/>
              </a:pPr>
              <a:t>27</a:t>
            </a:fld>
            <a:endParaRPr 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026"/>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73731" name="Text Box 1027"/>
          <p:cNvSpPr txBox="1">
            <a:spLocks noChangeArrowheads="1"/>
          </p:cNvSpPr>
          <p:nvPr/>
        </p:nvSpPr>
        <p:spPr bwMode="auto">
          <a:xfrm>
            <a:off x="1200464" y="5876926"/>
            <a:ext cx="9794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GB" altLang="de-DE" sz="1800" b="1">
              <a:latin typeface="Calibri Light"/>
            </a:endParaRPr>
          </a:p>
        </p:txBody>
      </p:sp>
      <p:sp>
        <p:nvSpPr>
          <p:cNvPr id="73732" name="Caption_73733"/>
          <p:cNvSpPr>
            <a:spLocks noChangeArrowheads="1"/>
          </p:cNvSpPr>
          <p:nvPr/>
        </p:nvSpPr>
        <p:spPr bwMode="auto">
          <a:xfrm>
            <a:off x="2893910" y="5884164"/>
            <a:ext cx="63736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de-DE" altLang="de-DE" sz="2000" dirty="0">
                <a:solidFill>
                  <a:srgbClr val="004992"/>
                </a:solidFill>
                <a:latin typeface="Calibri Light"/>
              </a:rPr>
              <a:t>Was empfindet die Frau in dieser </a:t>
            </a:r>
          </a:p>
          <a:p>
            <a:pPr algn="ctr" eaLnBrk="1" hangingPunct="1">
              <a:spcBef>
                <a:spcPts val="0"/>
              </a:spcBef>
              <a:spcAft>
                <a:spcPts val="0"/>
              </a:spcAft>
              <a:buNone/>
            </a:pPr>
            <a:r>
              <a:rPr lang="de-DE" altLang="de-DE" sz="2000" dirty="0">
                <a:solidFill>
                  <a:srgbClr val="004992"/>
                </a:solidFill>
                <a:latin typeface="Calibri Light"/>
              </a:rPr>
              <a:t>Situation möglicherweise? </a:t>
            </a:r>
          </a:p>
        </p:txBody>
      </p:sp>
      <p:pic>
        <p:nvPicPr>
          <p:cNvPr id="73733"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28</a:t>
            </a:fld>
            <a:endParaRPr 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29</a:t>
            </a:fld>
            <a:endParaRPr lang="de-DE">
              <a:latin typeface="Calibri Light"/>
            </a:endParaRPr>
          </a:p>
        </p:txBody>
      </p:sp>
      <p:sp>
        <p:nvSpPr>
          <p:cNvPr id="75779" name="Caption_75780"/>
          <p:cNvSpPr>
            <a:spLocks noChangeArrowheads="1"/>
          </p:cNvSpPr>
          <p:nvPr/>
        </p:nvSpPr>
        <p:spPr bwMode="auto">
          <a:xfrm>
            <a:off x="603505" y="5257800"/>
            <a:ext cx="109881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dirty="0">
                <a:solidFill>
                  <a:srgbClr val="004992"/>
                </a:solidFill>
                <a:latin typeface="Calibri Light"/>
              </a:rPr>
              <a:t>Was denkt der Mann?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9"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0" name="WordArt 36"/>
          <p:cNvSpPr>
            <a:spLocks noChangeArrowheads="1" noChangeShapeType="1" noTextEdit="1"/>
          </p:cNvSpPr>
          <p:nvPr/>
        </p:nvSpPr>
        <p:spPr bwMode="auto">
          <a:xfrm>
            <a:off x="6440467" y="1340768"/>
            <a:ext cx="1097280" cy="365760"/>
          </a:xfrm>
          <a:prstGeom prst="rect">
            <a:avLst/>
          </a:prstGeom>
        </p:spPr>
        <p:txBody>
          <a:bodyPr spcFirstLastPara="1" wrap="none" fromWordArt="1">
            <a:prstTxWarp prst="textArchUp">
              <a:avLst>
                <a:gd name="adj" fmla="val 10800004"/>
              </a:avLst>
            </a:prstTxWarp>
          </a:bodyPr>
          <a:lstStyle/>
          <a:p>
            <a:r>
              <a:rPr lang="de-DE" sz="600" kern="10" dirty="0">
                <a:ln w="9525">
                  <a:solidFill>
                    <a:srgbClr val="000000"/>
                  </a:solidFill>
                  <a:round/>
                  <a:headEnd/>
                  <a:tailEnd/>
                </a:ln>
                <a:solidFill>
                  <a:srgbClr val="000000"/>
                </a:solidFill>
                <a:latin typeface="Calibri Light"/>
              </a:rPr>
              <a:t>Sprachschule</a:t>
            </a:r>
          </a:p>
        </p:txBody>
      </p:sp>
      <p:sp>
        <p:nvSpPr>
          <p:cNvPr id="77831" name="Text Box 37"/>
          <p:cNvSpPr txBox="1">
            <a:spLocks noChangeArrowheads="1"/>
          </p:cNvSpPr>
          <p:nvPr/>
        </p:nvSpPr>
        <p:spPr bwMode="auto">
          <a:xfrm>
            <a:off x="4153371" y="1665901"/>
            <a:ext cx="1005840" cy="313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lnSpc>
                <a:spcPct val="50000"/>
              </a:lnSpc>
              <a:spcBef>
                <a:spcPct val="50000"/>
              </a:spcBef>
              <a:buFontTx/>
              <a:buNone/>
            </a:pPr>
            <a:r>
              <a:rPr lang="de-DE" altLang="de-DE" sz="900" dirty="0">
                <a:latin typeface="Calibri Light"/>
              </a:rPr>
              <a:t>Ich bin</a:t>
            </a:r>
          </a:p>
          <a:p>
            <a:pPr algn="r" eaLnBrk="1" hangingPunct="1">
              <a:lnSpc>
                <a:spcPct val="50000"/>
              </a:lnSpc>
              <a:spcBef>
                <a:spcPct val="50000"/>
              </a:spcBef>
              <a:buFontTx/>
              <a:buNone/>
            </a:pPr>
            <a:r>
              <a:rPr lang="de-DE" altLang="de-DE" sz="900" dirty="0">
                <a:latin typeface="Calibri Light"/>
              </a:rPr>
              <a:t>Du bist</a:t>
            </a:r>
          </a:p>
        </p:txBody>
      </p:sp>
      <p:sp>
        <p:nvSpPr>
          <p:cNvPr id="77832" name="Text Box 38"/>
          <p:cNvSpPr txBox="1">
            <a:spLocks noChangeArrowheads="1"/>
          </p:cNvSpPr>
          <p:nvPr/>
        </p:nvSpPr>
        <p:spPr bwMode="auto">
          <a:xfrm>
            <a:off x="3934030" y="1340768"/>
            <a:ext cx="1280160" cy="284163"/>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1200" b="1" dirty="0">
                <a:latin typeface="Calibri Light"/>
              </a:rPr>
              <a:t>Deutsch Kurs 1A</a:t>
            </a:r>
          </a:p>
        </p:txBody>
      </p:sp>
      <p:sp>
        <p:nvSpPr>
          <p:cNvPr id="9" name="Caption_77829"/>
          <p:cNvSpPr txBox="1">
            <a:spLocks noChangeArrowheads="1"/>
          </p:cNvSpPr>
          <p:nvPr/>
        </p:nvSpPr>
        <p:spPr bwMode="auto">
          <a:xfrm>
            <a:off x="2632462" y="5884164"/>
            <a:ext cx="689659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0"/>
              </a:spcBef>
              <a:spcAft>
                <a:spcPts val="0"/>
              </a:spcAft>
              <a:buNone/>
            </a:pPr>
            <a:r>
              <a:rPr lang="de-DE" altLang="de-DE" sz="2000" dirty="0">
                <a:solidFill>
                  <a:srgbClr val="004992"/>
                </a:solidFill>
                <a:latin typeface="Calibri Light"/>
              </a:rPr>
              <a:t>Was denkt der Parkwächter wahrscheinlich ...?</a:t>
            </a:r>
            <a:br>
              <a:rPr lang="de-DE" altLang="de-DE" sz="2000" dirty="0">
                <a:solidFill>
                  <a:srgbClr val="004992"/>
                </a:solidFill>
                <a:latin typeface="Calibri Light"/>
              </a:rPr>
            </a:br>
            <a:r>
              <a:rPr lang="de-DE" altLang="de-DE" sz="2000" dirty="0">
                <a:solidFill>
                  <a:srgbClr val="004992"/>
                </a:solidFill>
                <a:latin typeface="Calibri Light"/>
              </a:rPr>
              <a:t>Hat er recht?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30</a:t>
            </a:fld>
            <a:endParaRPr lang="de-DE">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31</a:t>
            </a:fld>
            <a:endParaRPr lang="de-DE">
              <a:latin typeface="Calibri Light"/>
            </a:endParaRPr>
          </a:p>
        </p:txBody>
      </p:sp>
      <p:pic>
        <p:nvPicPr>
          <p:cNvPr id="79876"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ption_79876"/>
          <p:cNvSpPr txBox="1">
            <a:spLocks noChangeArrowheads="1"/>
          </p:cNvSpPr>
          <p:nvPr/>
        </p:nvSpPr>
        <p:spPr bwMode="auto">
          <a:xfrm>
            <a:off x="385984" y="5029200"/>
            <a:ext cx="114232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dirty="0">
                <a:solidFill>
                  <a:srgbClr val="004992"/>
                </a:solidFill>
                <a:latin typeface="Calibri Light"/>
              </a:rPr>
              <a:t>Was denkt der Mann vor dem Bild möglicherweise ...? Hat er recht?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3" name="Caption_81930"/>
          <p:cNvSpPr txBox="1">
            <a:spLocks noChangeArrowheads="1"/>
          </p:cNvSpPr>
          <p:nvPr/>
        </p:nvSpPr>
        <p:spPr bwMode="auto">
          <a:xfrm>
            <a:off x="2825816" y="5884164"/>
            <a:ext cx="65098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1200"/>
              </a:spcBef>
              <a:buFontTx/>
              <a:buNone/>
            </a:pPr>
            <a:r>
              <a:rPr lang="de-DE" altLang="de-DE" sz="2000" dirty="0">
                <a:solidFill>
                  <a:srgbClr val="004992"/>
                </a:solidFill>
                <a:latin typeface="Calibri Light"/>
              </a:rPr>
              <a:t>Was denkt die Mutter? Brauchen wir weitere Informationen, um das endgültig beurteilen zu können?</a:t>
            </a:r>
          </a:p>
        </p:txBody>
      </p:sp>
      <p:sp>
        <p:nvSpPr>
          <p:cNvPr id="81924" name="Oval 7"/>
          <p:cNvSpPr>
            <a:spLocks noChangeArrowheads="1"/>
          </p:cNvSpPr>
          <p:nvPr/>
        </p:nvSpPr>
        <p:spPr bwMode="auto">
          <a:xfrm>
            <a:off x="9555005" y="3284538"/>
            <a:ext cx="287942" cy="3603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6" name="Rectangle 9"/>
          <p:cNvSpPr>
            <a:spLocks noChangeArrowheads="1"/>
          </p:cNvSpPr>
          <p:nvPr/>
        </p:nvSpPr>
        <p:spPr bwMode="auto">
          <a:xfrm>
            <a:off x="10924845" y="2781300"/>
            <a:ext cx="192667" cy="503238"/>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7" name="Rectangle 10"/>
          <p:cNvSpPr>
            <a:spLocks noChangeArrowheads="1"/>
          </p:cNvSpPr>
          <p:nvPr/>
        </p:nvSpPr>
        <p:spPr bwMode="auto">
          <a:xfrm>
            <a:off x="10516223" y="1813842"/>
            <a:ext cx="671157" cy="144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8" name="Rectangle 11"/>
          <p:cNvSpPr>
            <a:spLocks noChangeArrowheads="1"/>
          </p:cNvSpPr>
          <p:nvPr/>
        </p:nvSpPr>
        <p:spPr bwMode="auto">
          <a:xfrm>
            <a:off x="10950251" y="1813842"/>
            <a:ext cx="95275" cy="36036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1929" name="Rectangle 12"/>
          <p:cNvSpPr>
            <a:spLocks noChangeArrowheads="1"/>
          </p:cNvSpPr>
          <p:nvPr/>
        </p:nvSpPr>
        <p:spPr bwMode="auto">
          <a:xfrm>
            <a:off x="1488405" y="2852738"/>
            <a:ext cx="192666" cy="1444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pic>
        <p:nvPicPr>
          <p:cNvPr id="81930"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32</a:t>
            </a:fld>
            <a:endParaRPr 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Metakognitives Training 6 - Einfühlung II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33</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a:t>
            </a:r>
            <a:r>
              <a:rPr lang="en-US" i="1" spc="-5" dirty="0" err="1">
                <a:solidFill>
                  <a:srgbClr val="333333"/>
                </a:solidFill>
                <a:latin typeface="Calibri Light"/>
                <a:ea typeface="ＭＳ Ｐゴシック" panose="020B0600070205080204" pitchFamily="34" charset="-128"/>
                <a:cs typeface="Verdana"/>
              </a:rPr>
              <a:t>für</a:t>
            </a:r>
            <a:r>
              <a:rPr lang="en-US" i="1" spc="-5" dirty="0">
                <a:solidFill>
                  <a:srgbClr val="333333"/>
                </a:solidFill>
                <a:latin typeface="Calibri Light"/>
                <a:ea typeface="ＭＳ Ｐゴシック" panose="020B0600070205080204" pitchFamily="34" charset="-128"/>
                <a:cs typeface="Verdana"/>
              </a:rPr>
              <a:t> die Trainer:</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de-DE"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4262156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34</a:t>
            </a:fld>
            <a:endParaRPr lang="de-DE">
              <a:latin typeface="Calibri Light"/>
            </a:endParaRPr>
          </a:p>
        </p:txBody>
      </p:sp>
      <p:sp>
        <p:nvSpPr>
          <p:cNvPr id="86020" name="Text Box 16"/>
          <p:cNvSpPr txBox="1">
            <a:spLocks noChangeArrowheads="1"/>
          </p:cNvSpPr>
          <p:nvPr/>
        </p:nvSpPr>
        <p:spPr bwMode="auto">
          <a:xfrm>
            <a:off x="2352230" y="5013326"/>
            <a:ext cx="28794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en-US" altLang="de-DE" sz="1800">
              <a:latin typeface="Calibri Light"/>
            </a:endParaRPr>
          </a:p>
        </p:txBody>
      </p:sp>
      <p:sp>
        <p:nvSpPr>
          <p:cNvPr id="86021" name="Rectangle 21"/>
          <p:cNvSpPr>
            <a:spLocks noChangeArrowheads="1"/>
          </p:cNvSpPr>
          <p:nvPr/>
        </p:nvSpPr>
        <p:spPr bwMode="auto">
          <a:xfrm>
            <a:off x="4272546" y="1813842"/>
            <a:ext cx="1344434" cy="142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sp>
        <p:nvSpPr>
          <p:cNvPr id="86022" name="Rectangle 23"/>
          <p:cNvSpPr>
            <a:spLocks noChangeArrowheads="1"/>
          </p:cNvSpPr>
          <p:nvPr/>
        </p:nvSpPr>
        <p:spPr bwMode="auto">
          <a:xfrm>
            <a:off x="5822349" y="1813842"/>
            <a:ext cx="575883" cy="5048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de-DE" altLang="de-DE" sz="1800">
              <a:latin typeface="Calibri Light"/>
            </a:endParaRPr>
          </a:p>
        </p:txBody>
      </p:sp>
      <p:pic>
        <p:nvPicPr>
          <p:cNvPr id="86023"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6023"/>
          <p:cNvSpPr txBox="1">
            <a:spLocks noChangeArrowheads="1"/>
          </p:cNvSpPr>
          <p:nvPr/>
        </p:nvSpPr>
        <p:spPr bwMode="auto">
          <a:xfrm>
            <a:off x="428307" y="5478664"/>
            <a:ext cx="11338560"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60000"/>
              </a:lnSpc>
              <a:spcBef>
                <a:spcPct val="50000"/>
              </a:spcBef>
              <a:buFontTx/>
              <a:buNone/>
            </a:pPr>
            <a:r>
              <a:rPr lang="de-DE" altLang="de-DE" sz="2000" dirty="0">
                <a:solidFill>
                  <a:srgbClr val="004992"/>
                </a:solidFill>
                <a:latin typeface="Calibri Light"/>
              </a:rPr>
              <a:t>Was könnte der Mann im 3. Bild Denken ...? Hat er recht?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Viele Missverständnisse und sogar Konflikte entstehen, weil nicht alle über dasselbe Wissen verfügen </a:t>
            </a:r>
            <a:r>
              <a:rPr lang="de-DE" altLang="de-DE" sz="2400" i="1" dirty="0">
                <a:solidFill>
                  <a:srgbClr val="333333"/>
                </a:solidFill>
                <a:latin typeface="Calibri Light"/>
                <a:ea typeface="ＭＳ Ｐゴシック" panose="020B0600070205080204" pitchFamily="34" charset="-128"/>
              </a:rPr>
              <a:t>(z.B. wenn ich meinen Freunden nicht mitteile, dass es mir schlecht geht, kann ich auch keine besondere Rücksichtnahme erwarten!).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35</a:t>
            </a:fld>
            <a:endParaRPr lang="de-DE">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0"/>
              </a:spcBef>
            </a:pPr>
            <a:r>
              <a:rPr lang="de-DE" altLang="de-DE" sz="2400" b="1" dirty="0">
                <a:solidFill>
                  <a:srgbClr val="333333"/>
                </a:solidFill>
                <a:latin typeface="Calibri Light"/>
                <a:ea typeface="ＭＳ Ｐゴシック" panose="020B0600070205080204" pitchFamily="34" charset="-128"/>
                <a:cs typeface="Times New Roman" panose="02020603050405020304" pitchFamily="18" charset="0"/>
              </a:rPr>
              <a:t>Lernziele: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Viele Missverständnisse und sogar Konflikte entstehen, weil nicht alle über dasselbe Wissen verfügen </a:t>
            </a:r>
            <a:r>
              <a:rPr lang="de-DE" altLang="de-DE" sz="2400" i="1" dirty="0">
                <a:solidFill>
                  <a:srgbClr val="333333"/>
                </a:solidFill>
                <a:latin typeface="Calibri Light"/>
                <a:ea typeface="ＭＳ Ｐゴシック" panose="020B0600070205080204" pitchFamily="34" charset="-128"/>
              </a:rPr>
              <a:t>(z.B. wenn ich meinen Freunden nicht mitteile, dass es mir schlecht geht, kann ich auch keine besondere Rücksichtnahme erwarten!).</a:t>
            </a:r>
          </a:p>
          <a:p>
            <a:pPr marL="342900" lvl="0" indent="-342900" defTabSz="914400" fontAlgn="base">
              <a:buClr>
                <a:srgbClr val="004992"/>
              </a:buClr>
              <a:buFont typeface="WingDings"/>
              <a:buChar char=""/>
            </a:pPr>
            <a:r>
              <a:rPr lang="de-DE" altLang="de-DE" sz="2400" dirty="0">
                <a:solidFill>
                  <a:srgbClr val="333333"/>
                </a:solidFill>
                <a:latin typeface="Calibri Light"/>
                <a:ea typeface="ＭＳ Ｐゴシック" panose="020B0600070205080204" pitchFamily="34" charset="-128"/>
              </a:rPr>
              <a:t>Um komplexe Situationen richtig zu bewerten, ist es wichtig, verschiedene Blickwinkel einzunehmen und möglichst die gesamte vorhandene Information zu berücksichtigen.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4" name="Slide Number Placeholder 3"/>
          <p:cNvSpPr>
            <a:spLocks noGrp="1"/>
          </p:cNvSpPr>
          <p:nvPr>
            <p:ph type="sldNum" sz="quarter" idx="12"/>
          </p:nvPr>
        </p:nvSpPr>
        <p:spPr/>
        <p:txBody>
          <a:bodyPr/>
          <a:lstStyle/>
          <a:p>
            <a:pPr>
              <a:defRPr/>
            </a:pPr>
            <a:fld id="{D884FB46-303A-487B-91F1-9056311C33C7}" type="slidenum">
              <a:rPr lang="de-DE" smtClean="0">
                <a:latin typeface="Calibri Light"/>
              </a:rPr>
              <a:pPr>
                <a:defRPr/>
              </a:pPr>
              <a:t>36</a:t>
            </a:fld>
            <a:endParaRPr lang="de-DE">
              <a:latin typeface="Calibri Light"/>
            </a:endParaRPr>
          </a:p>
        </p:txBody>
      </p:sp>
    </p:spTree>
    <p:extLst>
      <p:ext uri="{BB962C8B-B14F-4D97-AF65-F5344CB8AC3E}">
        <p14:creationId xmlns:p14="http://schemas.microsoft.com/office/powerpoint/2010/main" val="16700792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Menschen mit Psychose </a:t>
            </a:r>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(aber nicht alle!) interpretieren die Gesichtsausdrücke und Handlungen anderer Menschen oft falsch oder über.</a:t>
            </a:r>
          </a:p>
          <a:p>
            <a:pPr lvl="0" defTabSz="914400" fontAlgn="base"/>
            <a:r>
              <a:rPr lang="de-DE" altLang="de-DE" sz="2000" dirty="0">
                <a:solidFill>
                  <a:srgbClr val="004992"/>
                </a:solidFill>
                <a:latin typeface="Calibri Light"/>
                <a:ea typeface="ＭＳ Ｐゴシック" panose="020B0600070205080204" pitchFamily="34" charset="-128"/>
                <a:cs typeface="Times New Roman" panose="02020603050405020304" pitchFamily="18" charset="0"/>
              </a:rPr>
              <a:t>Beispiel: </a:t>
            </a:r>
            <a:r>
              <a:rPr lang="de-DE" altLang="de-DE" sz="2000" dirty="0">
                <a:solidFill>
                  <a:srgbClr val="333333"/>
                </a:solidFill>
                <a:latin typeface="Calibri Light"/>
                <a:ea typeface="ＭＳ Ｐゴシック" panose="020B0600070205080204" pitchFamily="34" charset="-128"/>
                <a:cs typeface="Times New Roman" panose="02020603050405020304" pitchFamily="18" charset="0"/>
              </a:rPr>
              <a:t>Nadine fühlt sich angestarrt und hat das Gefühl, dass die Leute es auf sie abgesehen haben.</a:t>
            </a:r>
          </a:p>
          <a:p>
            <a:pPr lvl="0" defTabSz="914400" fontAlgn="base"/>
            <a:r>
              <a:rPr lang="de-DE" altLang="de-DE" sz="2000" dirty="0">
                <a:solidFill>
                  <a:srgbClr val="004992"/>
                </a:solidFill>
                <a:latin typeface="Calibri Light"/>
                <a:ea typeface="ＭＳ Ｐゴシック" panose="020B0600070205080204" pitchFamily="34" charset="-128"/>
                <a:cs typeface="Times New Roman" panose="02020603050405020304" pitchFamily="18" charset="0"/>
              </a:rPr>
              <a:t>Hintergrund: </a:t>
            </a:r>
            <a:r>
              <a:rPr lang="de-DE" altLang="de-DE" sz="2000" dirty="0">
                <a:solidFill>
                  <a:srgbClr val="333333"/>
                </a:solidFill>
                <a:latin typeface="Calibri Light"/>
                <a:ea typeface="ＭＳ Ｐゴシック" panose="020B0600070205080204" pitchFamily="34" charset="-128"/>
                <a:cs typeface="Times New Roman" panose="02020603050405020304" pitchFamily="18" charset="0"/>
              </a:rPr>
              <a:t>Nadine lebt seit Wochen in ständiger Furcht und trägt eine dunkle Brille, um unerkannt zu bleiben. Durch ihr auffälliges Verhalten zieht sie die Blicke aber gerade auf sich, was sie wiederum falsch deutet. </a:t>
            </a:r>
          </a:p>
          <a:p>
            <a:pPr lvl="0" defTabSz="914400" fontAlgn="base"/>
            <a:r>
              <a:rPr lang="de-DE" altLang="de-DE" sz="2400" dirty="0">
                <a:solidFill>
                  <a:srgbClr val="333333"/>
                </a:solidFill>
                <a:latin typeface="Calibri Light"/>
                <a:ea typeface="ＭＳ Ｐゴシック" panose="020B0600070205080204" pitchFamily="34" charset="-128"/>
                <a:cs typeface="Times New Roman" panose="02020603050405020304" pitchFamily="18" charset="0"/>
              </a:rPr>
              <a:t>„Irren ist menschlich“</a:t>
            </a:r>
            <a:r>
              <a:rPr lang="de-DE" altLang="ja-JP" sz="2400" dirty="0">
                <a:solidFill>
                  <a:srgbClr val="333333"/>
                </a:solidFill>
                <a:latin typeface="Calibri Light"/>
                <a:ea typeface="ＭＳ Ｐゴシック" panose="020B0600070205080204" pitchFamily="34" charset="-128"/>
                <a:cs typeface="Times New Roman" panose="02020603050405020304" pitchFamily="18" charset="0"/>
              </a:rPr>
              <a:t> – bedenken Sie andere Sichtweisen.  </a:t>
            </a:r>
            <a:endParaRPr lang="de-DE" altLang="de-DE" sz="2400" dirty="0">
              <a:solidFill>
                <a:srgbClr val="333333"/>
              </a:solidFill>
              <a:latin typeface="Calibri Light"/>
              <a:ea typeface="ＭＳ Ｐゴシック" panose="020B0600070205080204" pitchFamily="34" charset="-128"/>
              <a:cs typeface="Times New Roman" panose="02020603050405020304" pitchFamily="18" charset="0"/>
            </a:endParaRPr>
          </a:p>
          <a:p>
            <a:endParaRPr lang="en-US"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6 - Einfühlung II</a:t>
            </a:r>
          </a:p>
        </p:txBody>
      </p:sp>
      <p:sp>
        <p:nvSpPr>
          <p:cNvPr id="5" name="Slide Number Placeholder 4"/>
          <p:cNvSpPr>
            <a:spLocks noGrp="1"/>
          </p:cNvSpPr>
          <p:nvPr>
            <p:ph type="sldNum" sz="quarter" idx="12"/>
          </p:nvPr>
        </p:nvSpPr>
        <p:spPr/>
        <p:txBody>
          <a:bodyPr/>
          <a:lstStyle/>
          <a:p>
            <a:pPr>
              <a:defRPr/>
            </a:pPr>
            <a:fld id="{D884FB46-303A-487B-91F1-9056311C33C7}" type="slidenum">
              <a:rPr lang="de-DE" smtClean="0">
                <a:latin typeface="Calibri Light"/>
              </a:rPr>
              <a:pPr>
                <a:defRPr/>
              </a:pPr>
              <a:t>37</a:t>
            </a:fld>
            <a:endParaRPr lang="de-DE">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6 - Einfühlung II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38</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38357122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548562028"/>
              </p:ext>
            </p:extLst>
          </p:nvPr>
        </p:nvGraphicFramePr>
        <p:xfrm>
          <a:off x="408954" y="2011680"/>
          <a:ext cx="11375999" cy="469063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a:t>
                      </a:r>
                      <a:r>
                        <a:rPr kumimoji="0" lang="de-DE"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dirty="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Muffet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don2g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a:t>
                      </a:r>
                      <a:r>
                        <a:rPr kumimoji="0" lang="de-DE" sz="1000" b="0" i="0" u="none" strike="noStrike" cap="none" normalizeH="0" baseline="0">
                          <a:ln>
                            <a:noFill/>
                          </a:ln>
                          <a:solidFill>
                            <a:srgbClr val="333333"/>
                          </a:solidFill>
                          <a:effectLst/>
                          <a:latin typeface="Calibri Light"/>
                          <a:ea typeface="ＭＳ Ｐゴシック" pitchFamily="34" charset="-128"/>
                        </a:rPr>
                        <a:t> </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a:t>
                      </a:r>
                      <a:r>
                        <a:rPr kumimoji="0" lang="de-DE" sz="1000" b="0" i="0" u="none" strike="noStrike" cap="none" normalizeH="0" baseline="0" dirty="0" err="1">
                          <a:ln>
                            <a:noFill/>
                          </a:ln>
                          <a:solidFill>
                            <a:srgbClr val="333333"/>
                          </a:solidFill>
                          <a:effectLst/>
                          <a:latin typeface="Calibri Light"/>
                          <a:ea typeface="ＭＳ Ｐゴシック" pitchFamily="34" charset="-128"/>
                        </a:rPr>
                        <a:t>typical</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turkish</a:t>
                      </a:r>
                      <a:r>
                        <a:rPr kumimoji="0" lang="de-DE" sz="1000" b="0" i="0" u="none" strike="noStrike" cap="none" normalizeH="0" baseline="0" dirty="0">
                          <a:ln>
                            <a:noFill/>
                          </a:ln>
                          <a:solidFill>
                            <a:srgbClr val="333333"/>
                          </a:solidFill>
                          <a:effectLst/>
                          <a:latin typeface="Calibri Light"/>
                          <a:ea typeface="ＭＳ Ｐゴシック" pitchFamily="34" charset="-128"/>
                        </a:rPr>
                        <a:t>/</a:t>
                      </a:r>
                      <a:r>
                        <a:rPr kumimoji="0" lang="de-DE" sz="1000" b="0" i="0" u="none" strike="noStrike" cap="none" normalizeH="0" baseline="0" dirty="0" err="1">
                          <a:ln>
                            <a:noFill/>
                          </a:ln>
                          <a:solidFill>
                            <a:srgbClr val="333333"/>
                          </a:solidFill>
                          <a:effectLst/>
                          <a:latin typeface="Calibri Light"/>
                          <a:ea typeface="ＭＳ Ｐゴシック" pitchFamily="34" charset="-128"/>
                        </a:rPr>
                        <a:t>muslim</a:t>
                      </a:r>
                      <a:r>
                        <a:rPr kumimoji="0" lang="de-DE" sz="1000" b="0" i="0" u="none" strike="noStrike" cap="none" normalizeH="0" baseline="0" dirty="0">
                          <a:ln>
                            <a:noFill/>
                          </a:ln>
                          <a:solidFill>
                            <a:srgbClr val="333333"/>
                          </a:solidFill>
                          <a:effectLst/>
                          <a:latin typeface="Calibri Light"/>
                          <a:ea typeface="ＭＳ Ｐゴシック" pitchFamily="34" charset="-128"/>
                        </a:rPr>
                        <a:t>?</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 (</a:t>
                      </a:r>
                      <a:r>
                        <a:rPr kumimoji="0" lang="de-DE" altLang="ja-JP" sz="1000" b="0" i="0" u="none" strike="noStrike" cap="none" normalizeH="0" baseline="0" dirty="0" err="1">
                          <a:ln>
                            <a:noFill/>
                          </a:ln>
                          <a:solidFill>
                            <a:srgbClr val="333333"/>
                          </a:solidFill>
                          <a:effectLst/>
                          <a:latin typeface="Calibri Light"/>
                          <a:ea typeface="ＭＳ Ｐゴシック" pitchFamily="34" charset="-128"/>
                        </a:rPr>
                        <a:t>turkish</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 </a:t>
                      </a:r>
                      <a:r>
                        <a:rPr kumimoji="0" lang="de-DE" altLang="ja-JP" sz="1000" b="0" i="0" u="none" strike="noStrike" cap="none" normalizeH="0" baseline="0" dirty="0" err="1">
                          <a:ln>
                            <a:noFill/>
                          </a:ln>
                          <a:solidFill>
                            <a:srgbClr val="333333"/>
                          </a:solidFill>
                          <a:effectLst/>
                          <a:latin typeface="Calibri Light"/>
                          <a:ea typeface="ＭＳ Ｐゴシック" pitchFamily="34" charset="-128"/>
                        </a:rPr>
                        <a:t>parade</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Typisch türkisch?</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dirty="0">
                          <a:ln>
                            <a:noFill/>
                          </a:ln>
                          <a:solidFill>
                            <a:srgbClr val="333333"/>
                          </a:solidFill>
                          <a:effectLst/>
                          <a:latin typeface="Calibri Light"/>
                          <a:ea typeface="ＭＳ Ｐゴシック" pitchFamily="34" charset="-128"/>
                        </a:rPr>
                        <a:t>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a:ln>
                            <a:noFill/>
                          </a:ln>
                          <a:solidFill>
                            <a:srgbClr val="333333"/>
                          </a:solidFill>
                          <a:effectLst/>
                          <a:latin typeface="Calibri Light"/>
                          <a:ea typeface="ＭＳ Ｐゴシック" pitchFamily="34" charset="-128"/>
                        </a:rPr>
                        <a:t> (woman in dirndl dress)/„Typisch deutsch?</a:t>
                      </a:r>
                      <a:r>
                        <a:rPr kumimoji="0" lang="ja-JP" altLang="de-DE" sz="1000" b="0" i="0" u="none" strike="noStrike" cap="none" normalizeH="0" baseline="0">
                          <a:ln>
                            <a:noFill/>
                          </a:ln>
                          <a:solidFill>
                            <a:srgbClr val="333333"/>
                          </a:solidFill>
                          <a:effectLst/>
                          <a:latin typeface="Calibri Light"/>
                          <a:ea typeface="ＭＳ Ｐゴシック" pitchFamily="34" charset="-128"/>
                        </a:rPr>
                        <a:t>“</a:t>
                      </a:r>
                      <a:r>
                        <a:rPr kumimoji="0" lang="de-DE" altLang="ja-JP" sz="1000" b="0" i="0" u="none" strike="noStrike" cap="none" normalizeH="0" baseline="0">
                          <a:ln>
                            <a:noFill/>
                          </a:ln>
                          <a:solidFill>
                            <a:srgbClr val="333333"/>
                          </a:solidFill>
                          <a:effectLst/>
                          <a:latin typeface="Calibri Light"/>
                          <a:ea typeface="ＭＳ Ｐゴシック" pitchFamily="34" charset="-128"/>
                        </a:rPr>
                        <a:t>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Verena Jung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M.A./Christin </a:t>
                      </a:r>
                      <a:r>
                        <a:rPr kumimoji="0" lang="en-GB" sz="1000" b="0" i="0" u="none" strike="noStrike" cap="none" normalizeH="0" baseline="0" dirty="0" err="1">
                          <a:ln>
                            <a:noFill/>
                          </a:ln>
                          <a:solidFill>
                            <a:srgbClr val="333333"/>
                          </a:solidFill>
                          <a:effectLst/>
                          <a:latin typeface="Calibri Light"/>
                          <a:ea typeface="ＭＳ Ｐゴシック" pitchFamily="34" charset="-128"/>
                        </a:rPr>
                        <a:t>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 museum/Bildergeschichte: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Marina Ruiz-Villarreal</a:t>
                      </a:r>
                      <a:r>
                        <a:rPr kumimoji="0" lang="de-DE" sz="1000" b="0" i="0" u="none" strike="noStrike" cap="none" normalizeH="0" baseline="0" dirty="0">
                          <a:ln>
                            <a:noFill/>
                          </a:ln>
                          <a:solidFill>
                            <a:srgbClr val="333333"/>
                          </a:solidFill>
                          <a:effectLst/>
                          <a:latin typeface="Calibri Light"/>
                          <a:ea typeface="ＭＳ Ｐゴシック" pitchFamily="34" charset="-128"/>
                        </a:rPr>
                        <a:t>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Produced for the MCT/</a:t>
                      </a:r>
                      <a:r>
                        <a:rPr kumimoji="0" lang="en-US" sz="1000" b="0" i="0" u="none" strike="noStrike" cap="none" normalizeH="0" baseline="0" dirty="0" err="1">
                          <a:ln>
                            <a:noFill/>
                          </a:ln>
                          <a:solidFill>
                            <a:srgbClr val="333333"/>
                          </a:solidFill>
                          <a:effectLst/>
                          <a:latin typeface="Calibri Light"/>
                          <a:ea typeface="ＭＳ Ｐゴシック" pitchFamily="34" charset="-128"/>
                        </a:rPr>
                        <a:t>Anfertigung</a:t>
                      </a:r>
                      <a:r>
                        <a:rPr kumimoji="0" lang="en-US" sz="1000" b="0" i="0" u="none" strike="noStrike" cap="none" normalizeH="0" baseline="0" dirty="0">
                          <a:ln>
                            <a:noFill/>
                          </a:ln>
                          <a:solidFill>
                            <a:srgbClr val="333333"/>
                          </a:solidFill>
                          <a:effectLst/>
                          <a:latin typeface="Calibri Light"/>
                          <a:ea typeface="ＭＳ Ｐゴシック" pitchFamily="34" charset="-128"/>
                        </a:rPr>
                        <a:t> </a:t>
                      </a:r>
                      <a:r>
                        <a:rPr kumimoji="0" lang="en-US" sz="1000" b="0" i="0" u="none" strike="noStrike" cap="none" normalizeH="0" baseline="0" dirty="0" err="1">
                          <a:ln>
                            <a:noFill/>
                          </a:ln>
                          <a:solidFill>
                            <a:srgbClr val="333333"/>
                          </a:solidFill>
                          <a:effectLst/>
                          <a:latin typeface="Calibri Light"/>
                          <a:ea typeface="ＭＳ Ｐゴシック" pitchFamily="34" charset="-128"/>
                        </a:rPr>
                        <a:t>für</a:t>
                      </a:r>
                      <a:r>
                        <a:rPr kumimoji="0" lang="en-US" sz="1000" b="0" i="0" u="none" strike="noStrike" cap="none" normalizeH="0" baseline="0" dirty="0">
                          <a:ln>
                            <a:noFill/>
                          </a:ln>
                          <a:solidFill>
                            <a:srgbClr val="333333"/>
                          </a:solidFill>
                          <a:effectLst/>
                          <a:latin typeface="Calibri Light"/>
                          <a:ea typeface="ＭＳ Ｐゴシック" pitchFamily="34" charset="-128"/>
                        </a:rPr>
                        <a:t> das MKT; © </a:t>
                      </a:r>
                      <a:r>
                        <a:rPr kumimoji="0" lang="en-US" sz="1000" b="0" i="0" u="none" strike="noStrike" cap="none" normalizeH="0" baseline="0" dirty="0" err="1">
                          <a:ln>
                            <a:noFill/>
                          </a:ln>
                          <a:solidFill>
                            <a:srgbClr val="333333"/>
                          </a:solidFill>
                          <a:effectLst/>
                          <a:latin typeface="Calibri Light"/>
                          <a:ea typeface="ＭＳ Ｐゴシック" pitchFamily="34" charset="-128"/>
                        </a:rPr>
                        <a:t>Arbeitsgruppe</a:t>
                      </a:r>
                      <a:r>
                        <a:rPr kumimoji="0" lang="en-US" sz="1000" b="0" i="0" u="none" strike="noStrike" cap="none" normalizeH="0" baseline="0" dirty="0">
                          <a:ln>
                            <a:noFill/>
                          </a:ln>
                          <a:solidFill>
                            <a:srgbClr val="333333"/>
                          </a:solidFill>
                          <a:effectLst/>
                          <a:latin typeface="Calibri Light"/>
                          <a:ea typeface="ＭＳ Ｐゴシック" pitchFamily="34" charset="-128"/>
                        </a:rPr>
                        <a:t> </a:t>
                      </a:r>
                      <a:r>
                        <a:rPr kumimoji="0" lang="en-US" sz="1000" b="0" i="0" u="none" strike="noStrike" cap="none" normalizeH="0" baseline="0" dirty="0" err="1">
                          <a:ln>
                            <a:noFill/>
                          </a:ln>
                          <a:solidFill>
                            <a:srgbClr val="333333"/>
                          </a:solidFill>
                          <a:effectLst/>
                          <a:latin typeface="Calibri Light"/>
                          <a:ea typeface="ＭＳ Ｐゴシック" pitchFamily="34" charset="-128"/>
                        </a:rPr>
                        <a:t>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Bildergeschichten</a:t>
                      </a:r>
                      <a:r>
                        <a:rPr kumimoji="0" lang="en-GB" sz="1000" b="0" i="0" u="none" strike="noStrike" cap="none" normalizeH="0" baseline="0" dirty="0">
                          <a:ln>
                            <a:noFill/>
                          </a:ln>
                          <a:solidFill>
                            <a:srgbClr val="333333"/>
                          </a:solidFill>
                          <a:effectLst/>
                          <a:latin typeface="Calibri Light"/>
                          <a:ea typeface="ＭＳ Ｐゴシック" pitchFamily="34" charset="-128"/>
                        </a:rPr>
                        <a:t>: dicker Mann, </a:t>
                      </a:r>
                      <a:r>
                        <a:rPr kumimoji="0" lang="en-GB" sz="1000" b="0" i="0" u="none" strike="noStrike" cap="none" normalizeH="0" baseline="0" dirty="0" err="1">
                          <a:ln>
                            <a:noFill/>
                          </a:ln>
                          <a:solidFill>
                            <a:srgbClr val="333333"/>
                          </a:solidFill>
                          <a:effectLst/>
                          <a:latin typeface="Calibri Light"/>
                          <a:ea typeface="ＭＳ Ｐゴシック" pitchFamily="34" charset="-128"/>
                        </a:rPr>
                        <a:t>Fußball</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Einbruch</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Zwillinge</a:t>
                      </a:r>
                      <a:r>
                        <a:rPr kumimoji="0" lang="en-GB" sz="1000" b="0" i="0" u="none" strike="noStrike" cap="none" normalizeH="0" baseline="0" dirty="0">
                          <a:ln>
                            <a:noFill/>
                          </a:ln>
                          <a:solidFill>
                            <a:srgbClr val="333333"/>
                          </a:solidFill>
                          <a:effectLst/>
                          <a:latin typeface="Calibri Light"/>
                          <a:ea typeface="ＭＳ Ｐゴシック" pitchFamily="34" charset="-128"/>
                        </a:rPr>
                        <a:t>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r>
              <a:rPr lang="de-DE"/>
              <a:t>Metakognitives Training 6 - Einfühlung II</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39</a:t>
            </a:fld>
            <a:endParaRPr lang="de-DE" dirty="0"/>
          </a:p>
        </p:txBody>
      </p:sp>
    </p:spTree>
    <p:extLst>
      <p:ext uri="{BB962C8B-B14F-4D97-AF65-F5344CB8AC3E}">
        <p14:creationId xmlns:p14="http://schemas.microsoft.com/office/powerpoint/2010/main" val="129334027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2663</Words>
  <Application>Microsoft Office PowerPoint</Application>
  <PresentationFormat>Benutzerdefiniert</PresentationFormat>
  <Paragraphs>370</Paragraphs>
  <Slides>39</Slides>
  <Notes>39</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39</vt:i4>
      </vt:variant>
    </vt:vector>
  </HeadingPairs>
  <TitlesOfParts>
    <vt:vector size="49" baseType="lpstr">
      <vt:lpstr>Arial</vt:lpstr>
      <vt:lpstr>Calibri</vt:lpstr>
      <vt:lpstr>Calibri Light</vt:lpstr>
      <vt:lpstr>Symbol</vt:lpstr>
      <vt:lpstr>Times New Roman</vt:lpstr>
      <vt:lpstr>Verdana</vt:lpstr>
      <vt:lpstr>WingDings</vt:lpstr>
      <vt:lpstr>UKE_PPT-Vorlage_16zu9</vt:lpstr>
      <vt:lpstr>1_UKE_PPT-Vorlage_16zu9</vt:lpstr>
      <vt:lpstr>2_UKE_PPT-Vorlage_16zu9</vt:lpstr>
      <vt:lpstr>MKT 6 B – Einfühlung II</vt:lpstr>
      <vt:lpstr>Auf welche äußerlichen Merkmale achten Sie zuerst, wenn Sie jemanden neu kennenlernen? Wie verlässlich sind diese?</vt:lpstr>
      <vt:lpstr>Auf welche äußerlichen Merkmale achten Sie zuerst, wenn Sie jemanden neu kennenlernen? Wie verlässlich sind diese?</vt:lpstr>
      <vt:lpstr>Welche weiteren Informationsquellen gibt es?  Wie verlässlich sind diese? </vt:lpstr>
      <vt:lpstr>Welche weiteren Informationsquellen gibt es?  Wie verlässlich sind diese? </vt:lpstr>
      <vt:lpstr>Stärken und Schwächen von Beurteilungsmerkmalen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Diskutieren Sie Stärken und Schwächen des folgenden Merkmals/Verhaltens bei der Beurteilung eines Menschen </vt:lpstr>
      <vt:lpstr>Schein und Sein!</vt:lpstr>
      <vt:lpstr>Was soll das Ganze?</vt:lpstr>
      <vt:lpstr>Was soll das Ganze?</vt:lpstr>
      <vt:lpstr>Wie Probleme des Sich-Einfühlens Fehleinschätzungen während der Psychose begünstigen – Beispiele</vt:lpstr>
      <vt:lpstr>Aufgabe</vt:lpstr>
      <vt:lpstr>Aufgabe</vt:lpstr>
      <vt:lpstr>Aufgabe</vt:lpstr>
      <vt:lpstr>PowerPoint-Präsentation</vt:lpstr>
      <vt:lpstr>Übergewichtiger Mann fällt vom Stuhl Was werden die meisten Leute denken?</vt:lpstr>
      <vt:lpstr>Jetzt geht’s los!</vt:lpstr>
      <vt:lpstr>PowerPoint-Präsentation</vt:lpstr>
      <vt:lpstr>PowerPoint-Präsentation</vt:lpstr>
      <vt:lpstr>PowerPoint-Präsentation</vt:lpstr>
      <vt:lpstr>PowerPoint-Präsentation</vt:lpstr>
      <vt:lpstr>PowerPoint-Präsentation</vt:lpstr>
      <vt:lpstr>Optional: Videoclip</vt:lpstr>
      <vt:lpstr>PowerPoint-Präsentation</vt:lpstr>
      <vt:lpstr>Übertragung auf den Alltag</vt:lpstr>
      <vt:lpstr>Übertragung auf den Alltag</vt:lpstr>
      <vt:lpstr>Was hat das mit Psychose zu tun?</vt:lpstr>
      <vt:lpstr>Vielen Dank für Ihre Aufmerksamkeit!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289</cp:revision>
  <dcterms:created xsi:type="dcterms:W3CDTF">2004-06-30T16:15:23Z</dcterms:created>
  <dcterms:modified xsi:type="dcterms:W3CDTF">2021-12-14T09:18:23Z</dcterms:modified>
</cp:coreProperties>
</file>