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5" r:id="rId2"/>
    <p:sldMasterId id="2147483698" r:id="rId3"/>
  </p:sldMasterIdLst>
  <p:notesMasterIdLst>
    <p:notesMasterId r:id="rId61"/>
  </p:notesMasterIdLst>
  <p:handoutMasterIdLst>
    <p:handoutMasterId r:id="rId62"/>
  </p:handoutMasterIdLst>
  <p:sldIdLst>
    <p:sldId id="436" r:id="rId4"/>
    <p:sldId id="422" r:id="rId5"/>
    <p:sldId id="300" r:id="rId6"/>
    <p:sldId id="419" r:id="rId7"/>
    <p:sldId id="438" r:id="rId8"/>
    <p:sldId id="439" r:id="rId9"/>
    <p:sldId id="440" r:id="rId10"/>
    <p:sldId id="322" r:id="rId11"/>
    <p:sldId id="410" r:id="rId12"/>
    <p:sldId id="441" r:id="rId13"/>
    <p:sldId id="442" r:id="rId14"/>
    <p:sldId id="354" r:id="rId15"/>
    <p:sldId id="437" r:id="rId16"/>
    <p:sldId id="328" r:id="rId17"/>
    <p:sldId id="463" r:id="rId18"/>
    <p:sldId id="358" r:id="rId19"/>
    <p:sldId id="428" r:id="rId20"/>
    <p:sldId id="360" r:id="rId21"/>
    <p:sldId id="433" r:id="rId22"/>
    <p:sldId id="432" r:id="rId23"/>
    <p:sldId id="431" r:id="rId24"/>
    <p:sldId id="357" r:id="rId25"/>
    <p:sldId id="331" r:id="rId26"/>
    <p:sldId id="443" r:id="rId27"/>
    <p:sldId id="444" r:id="rId28"/>
    <p:sldId id="307" r:id="rId29"/>
    <p:sldId id="424" r:id="rId30"/>
    <p:sldId id="404" r:id="rId31"/>
    <p:sldId id="406" r:id="rId32"/>
    <p:sldId id="398" r:id="rId33"/>
    <p:sldId id="399" r:id="rId34"/>
    <p:sldId id="403" r:id="rId35"/>
    <p:sldId id="382" r:id="rId36"/>
    <p:sldId id="446" r:id="rId37"/>
    <p:sldId id="447" r:id="rId38"/>
    <p:sldId id="362" r:id="rId39"/>
    <p:sldId id="364" r:id="rId40"/>
    <p:sldId id="448" r:id="rId41"/>
    <p:sldId id="449" r:id="rId42"/>
    <p:sldId id="388" r:id="rId43"/>
    <p:sldId id="366" r:id="rId44"/>
    <p:sldId id="453" r:id="rId45"/>
    <p:sldId id="454" r:id="rId46"/>
    <p:sldId id="368" r:id="rId47"/>
    <p:sldId id="450" r:id="rId48"/>
    <p:sldId id="451" r:id="rId49"/>
    <p:sldId id="452" r:id="rId50"/>
    <p:sldId id="372" r:id="rId51"/>
    <p:sldId id="455" r:id="rId52"/>
    <p:sldId id="456" r:id="rId53"/>
    <p:sldId id="457" r:id="rId54"/>
    <p:sldId id="373" r:id="rId55"/>
    <p:sldId id="459" r:id="rId56"/>
    <p:sldId id="458" r:id="rId57"/>
    <p:sldId id="460" r:id="rId58"/>
    <p:sldId id="461" r:id="rId59"/>
    <p:sldId id="462" r:id="rId6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FFFF00"/>
    <a:srgbClr val="336699"/>
    <a:srgbClr val="3333CC"/>
    <a:srgbClr val="66FF33"/>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88" autoAdjust="0"/>
    <p:restoredTop sz="91644" autoAdjust="0"/>
  </p:normalViewPr>
  <p:slideViewPr>
    <p:cSldViewPr>
      <p:cViewPr varScale="1">
        <p:scale>
          <a:sx n="116" d="100"/>
          <a:sy n="116" d="100"/>
        </p:scale>
        <p:origin x="800" y="184"/>
      </p:cViewPr>
      <p:guideLst>
        <p:guide orient="horz" pos="1071"/>
        <p:guide pos="295"/>
        <p:guide pos="393"/>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75" d="100"/>
        <a:sy n="75" d="100"/>
      </p:scale>
      <p:origin x="0" y="12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_rels/viewProps.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slide" Target="slides/slide49.xml"/><Relationship Id="rId1" Type="http://schemas.openxmlformats.org/officeDocument/2006/relationships/slide" Target="slides/slide48.xml"/><Relationship Id="rId4"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2EE0AC1D-01D1-48B0-A1DE-DB8DF4F1B6F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69947536-5DF4-4BCD-91CF-615208BE00AA}"/>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74D05164-206E-439B-81CC-20967E25150C}"/>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7A9C1F92-5AFB-4780-B38B-968243CF4B2C}"/>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0961CF9-42AC-4011-9373-84597DE73FE4}" type="slidenum">
              <a:rPr lang="en-GB" altLang="de-DE"/>
              <a:pPr>
                <a:defRPr/>
              </a:pPr>
              <a:t>‹Nr.›</a:t>
            </a:fld>
            <a:endParaRPr lang="en-GB" altLang="de-DE"/>
          </a:p>
        </p:txBody>
      </p:sp>
    </p:spTree>
    <p:extLst>
      <p:ext uri="{BB962C8B-B14F-4D97-AF65-F5344CB8AC3E}">
        <p14:creationId xmlns:p14="http://schemas.microsoft.com/office/powerpoint/2010/main" val="3690275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520C28D-1B81-408D-A184-755EB7F36EA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35516CEE-664B-4B66-B70C-C74B7E661AB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2052" name="Rectangle 4">
            <a:extLst>
              <a:ext uri="{FF2B5EF4-FFF2-40B4-BE49-F238E27FC236}">
                <a16:creationId xmlns:a16="http://schemas.microsoft.com/office/drawing/2014/main" id="{FDCAACCD-79F5-4E7A-89B5-7EA736D31DC4}"/>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EF0855D5-E968-4227-9865-3E05FAC52246}"/>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F926F350-A0D6-4C46-86AE-6A0F47391033}"/>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B6162527-306B-4E1B-96CC-387472187913}"/>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07E408C7-C916-48BC-9795-3559026F7333}" type="slidenum">
              <a:rPr lang="de-DE" altLang="de-DE"/>
              <a:pPr>
                <a:defRPr/>
              </a:pPr>
              <a:t>‹Nr.›</a:t>
            </a:fld>
            <a:endParaRPr lang="de-DE" altLang="de-DE"/>
          </a:p>
        </p:txBody>
      </p:sp>
    </p:spTree>
    <p:extLst>
      <p:ext uri="{BB962C8B-B14F-4D97-AF65-F5344CB8AC3E}">
        <p14:creationId xmlns:p14="http://schemas.microsoft.com/office/powerpoint/2010/main" val="283953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16C5870-3F6E-4F92-AFC6-1FAE90415C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36DAD-5103-4308-8D4F-E5B1EFFFED01}" type="slidenum">
              <a:rPr lang="de-DE" altLang="de-DE" sz="1300" smtClean="0"/>
              <a:pPr>
                <a:spcBef>
                  <a:spcPct val="0"/>
                </a:spcBef>
              </a:pPr>
              <a:t>2</a:t>
            </a:fld>
            <a:endParaRPr lang="de-DE" altLang="de-DE" sz="1300"/>
          </a:p>
        </p:txBody>
      </p:sp>
      <p:sp>
        <p:nvSpPr>
          <p:cNvPr id="7171" name="Rectangle 2">
            <a:extLst>
              <a:ext uri="{FF2B5EF4-FFF2-40B4-BE49-F238E27FC236}">
                <a16:creationId xmlns:a16="http://schemas.microsoft.com/office/drawing/2014/main" id="{8713674D-8CB6-45FD-8566-495A8E2BC0AB}"/>
              </a:ext>
            </a:extLst>
          </p:cNvPr>
          <p:cNvSpPr>
            <a:spLocks noGrp="1" noRot="1" noChangeAspect="1" noChangeArrowheads="1" noTextEdit="1"/>
          </p:cNvSpPr>
          <p:nvPr>
            <p:ph type="sldImg"/>
          </p:nvPr>
        </p:nvSpPr>
        <p:spPr>
          <a:xfrm>
            <a:off x="138113" y="768350"/>
            <a:ext cx="6823075" cy="3836988"/>
          </a:xfrm>
          <a:ln/>
        </p:spPr>
      </p:sp>
      <p:sp>
        <p:nvSpPr>
          <p:cNvPr id="7172" name="Rectangle 3">
            <a:extLst>
              <a:ext uri="{FF2B5EF4-FFF2-40B4-BE49-F238E27FC236}">
                <a16:creationId xmlns:a16="http://schemas.microsoft.com/office/drawing/2014/main" id="{49C32A48-3C09-4040-9449-3246C7553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86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E30D1AB-748E-4866-85D8-E5E21C9D91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67AB3D-A8AD-4116-987E-E1367822ADF8}" type="slidenum">
              <a:rPr lang="de-DE" altLang="de-DE" sz="1300" smtClean="0"/>
              <a:pPr>
                <a:spcBef>
                  <a:spcPct val="0"/>
                </a:spcBef>
              </a:pPr>
              <a:t>3</a:t>
            </a:fld>
            <a:endParaRPr lang="de-DE" altLang="de-DE" sz="1300"/>
          </a:p>
        </p:txBody>
      </p:sp>
      <p:sp>
        <p:nvSpPr>
          <p:cNvPr id="9219" name="Rectangle 2">
            <a:extLst>
              <a:ext uri="{FF2B5EF4-FFF2-40B4-BE49-F238E27FC236}">
                <a16:creationId xmlns:a16="http://schemas.microsoft.com/office/drawing/2014/main" id="{80FA7E23-C641-467F-A41B-64BF07525D98}"/>
              </a:ext>
            </a:extLst>
          </p:cNvPr>
          <p:cNvSpPr>
            <a:spLocks noGrp="1" noRot="1" noChangeAspect="1" noChangeArrowheads="1" noTextEdit="1"/>
          </p:cNvSpPr>
          <p:nvPr>
            <p:ph type="sldImg"/>
          </p:nvPr>
        </p:nvSpPr>
        <p:spPr>
          <a:xfrm>
            <a:off x="138113" y="768350"/>
            <a:ext cx="6823075" cy="3836988"/>
          </a:xfrm>
          <a:ln/>
        </p:spPr>
      </p:sp>
      <p:sp>
        <p:nvSpPr>
          <p:cNvPr id="9220" name="Rectangle 3">
            <a:extLst>
              <a:ext uri="{FF2B5EF4-FFF2-40B4-BE49-F238E27FC236}">
                <a16:creationId xmlns:a16="http://schemas.microsoft.com/office/drawing/2014/main" id="{86275C98-D8CD-443F-9ED6-F3B8C64AB6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757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4</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5</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6</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7</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181B150-653B-494C-932A-F2BC3FB6EF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88C71C-42FA-42D6-A1AC-889E7D2908C2}" type="slidenum">
              <a:rPr lang="de-DE" altLang="de-DE" sz="1300" smtClean="0"/>
              <a:pPr>
                <a:spcBef>
                  <a:spcPct val="0"/>
                </a:spcBef>
              </a:pPr>
              <a:t>8</a:t>
            </a:fld>
            <a:endParaRPr lang="de-DE" altLang="de-DE" sz="1300"/>
          </a:p>
        </p:txBody>
      </p:sp>
      <p:sp>
        <p:nvSpPr>
          <p:cNvPr id="19459" name="Rectangle 2">
            <a:extLst>
              <a:ext uri="{FF2B5EF4-FFF2-40B4-BE49-F238E27FC236}">
                <a16:creationId xmlns:a16="http://schemas.microsoft.com/office/drawing/2014/main" id="{66FBB4DD-70DC-4D91-B806-9B39D566C970}"/>
              </a:ext>
            </a:extLst>
          </p:cNvPr>
          <p:cNvSpPr>
            <a:spLocks noGrp="1" noRot="1" noChangeAspect="1" noChangeArrowheads="1" noTextEdit="1"/>
          </p:cNvSpPr>
          <p:nvPr>
            <p:ph type="sldImg"/>
          </p:nvPr>
        </p:nvSpPr>
        <p:spPr>
          <a:xfrm>
            <a:off x="138113" y="768350"/>
            <a:ext cx="6823075" cy="3836988"/>
          </a:xfrm>
          <a:ln/>
        </p:spPr>
      </p:sp>
      <p:sp>
        <p:nvSpPr>
          <p:cNvPr id="19460" name="Rectangle 3">
            <a:extLst>
              <a:ext uri="{FF2B5EF4-FFF2-40B4-BE49-F238E27FC236}">
                <a16:creationId xmlns:a16="http://schemas.microsoft.com/office/drawing/2014/main" id="{C121CD40-C918-44A8-B968-3EC79D1732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456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9</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10</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11</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6E6E8CF-9A0E-41EF-BFF3-FC299D2ED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DCD242-F70B-44B6-9D0D-22A2544B9D9E}" type="slidenum">
              <a:rPr lang="de-DE" altLang="de-DE" sz="1300" smtClean="0"/>
              <a:pPr>
                <a:spcBef>
                  <a:spcPct val="0"/>
                </a:spcBef>
              </a:pPr>
              <a:t>12</a:t>
            </a:fld>
            <a:endParaRPr lang="de-DE" altLang="de-DE" sz="1300"/>
          </a:p>
        </p:txBody>
      </p:sp>
      <p:sp>
        <p:nvSpPr>
          <p:cNvPr id="27651" name="Rectangle 2">
            <a:extLst>
              <a:ext uri="{FF2B5EF4-FFF2-40B4-BE49-F238E27FC236}">
                <a16:creationId xmlns:a16="http://schemas.microsoft.com/office/drawing/2014/main" id="{046469A7-284F-4016-A025-F4B94CCF39A7}"/>
              </a:ext>
            </a:extLst>
          </p:cNvPr>
          <p:cNvSpPr>
            <a:spLocks noGrp="1" noRot="1" noChangeAspect="1" noChangeArrowheads="1" noTextEdit="1"/>
          </p:cNvSpPr>
          <p:nvPr>
            <p:ph type="sldImg"/>
          </p:nvPr>
        </p:nvSpPr>
        <p:spPr>
          <a:xfrm>
            <a:off x="138113" y="768350"/>
            <a:ext cx="6823075" cy="3836988"/>
          </a:xfrm>
          <a:ln/>
        </p:spPr>
      </p:sp>
      <p:sp>
        <p:nvSpPr>
          <p:cNvPr id="27652" name="Rectangle 3">
            <a:extLst>
              <a:ext uri="{FF2B5EF4-FFF2-40B4-BE49-F238E27FC236}">
                <a16:creationId xmlns:a16="http://schemas.microsoft.com/office/drawing/2014/main" id="{CB7223A8-EDEA-4642-9F95-F14A775573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0660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14</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1463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15</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4808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6C8122EB-AC04-47EC-B02D-AC1EAC9FA9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E4DAB7-F5E9-4B9A-9990-4FF0936BBBF0}" type="slidenum">
              <a:rPr lang="de-DE" altLang="de-DE" sz="1300" smtClean="0"/>
              <a:pPr>
                <a:spcBef>
                  <a:spcPct val="0"/>
                </a:spcBef>
              </a:pPr>
              <a:t>16</a:t>
            </a:fld>
            <a:endParaRPr lang="de-DE" altLang="de-DE" sz="1300"/>
          </a:p>
        </p:txBody>
      </p:sp>
      <p:sp>
        <p:nvSpPr>
          <p:cNvPr id="35843" name="Rectangle 2">
            <a:extLst>
              <a:ext uri="{FF2B5EF4-FFF2-40B4-BE49-F238E27FC236}">
                <a16:creationId xmlns:a16="http://schemas.microsoft.com/office/drawing/2014/main" id="{CB90F2A0-1C30-49B2-A955-96B533E4F829}"/>
              </a:ext>
            </a:extLst>
          </p:cNvPr>
          <p:cNvSpPr>
            <a:spLocks noGrp="1" noRot="1" noChangeAspect="1" noChangeArrowheads="1" noTextEdit="1"/>
          </p:cNvSpPr>
          <p:nvPr>
            <p:ph type="sldImg"/>
          </p:nvPr>
        </p:nvSpPr>
        <p:spPr>
          <a:xfrm>
            <a:off x="138113" y="768350"/>
            <a:ext cx="6823075" cy="3836988"/>
          </a:xfrm>
          <a:ln/>
        </p:spPr>
      </p:sp>
      <p:sp>
        <p:nvSpPr>
          <p:cNvPr id="35844" name="Rectangle 3">
            <a:extLst>
              <a:ext uri="{FF2B5EF4-FFF2-40B4-BE49-F238E27FC236}">
                <a16:creationId xmlns:a16="http://schemas.microsoft.com/office/drawing/2014/main" id="{6C98BCC8-53F3-4A4B-B875-76443A87B0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03986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8157813-9B82-4138-822F-664E261C9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2D0A89-2E42-49C1-BC10-9894144A1084}" type="slidenum">
              <a:rPr lang="de-DE" altLang="de-DE" sz="1300" smtClean="0"/>
              <a:pPr>
                <a:spcBef>
                  <a:spcPct val="0"/>
                </a:spcBef>
              </a:pPr>
              <a:t>17</a:t>
            </a:fld>
            <a:endParaRPr lang="de-DE" altLang="de-DE" sz="1300"/>
          </a:p>
        </p:txBody>
      </p:sp>
      <p:sp>
        <p:nvSpPr>
          <p:cNvPr id="37891" name="Rectangle 2">
            <a:extLst>
              <a:ext uri="{FF2B5EF4-FFF2-40B4-BE49-F238E27FC236}">
                <a16:creationId xmlns:a16="http://schemas.microsoft.com/office/drawing/2014/main" id="{AD5216C8-406A-4284-A6CB-9EED045E7C16}"/>
              </a:ext>
            </a:extLst>
          </p:cNvPr>
          <p:cNvSpPr>
            <a:spLocks noGrp="1" noRot="1" noChangeAspect="1" noChangeArrowheads="1" noTextEdit="1"/>
          </p:cNvSpPr>
          <p:nvPr>
            <p:ph type="sldImg"/>
          </p:nvPr>
        </p:nvSpPr>
        <p:spPr>
          <a:xfrm>
            <a:off x="138113" y="768350"/>
            <a:ext cx="6823075" cy="3836988"/>
          </a:xfrm>
          <a:ln/>
        </p:spPr>
      </p:sp>
      <p:sp>
        <p:nvSpPr>
          <p:cNvPr id="37892" name="Rectangle 3">
            <a:extLst>
              <a:ext uri="{FF2B5EF4-FFF2-40B4-BE49-F238E27FC236}">
                <a16:creationId xmlns:a16="http://schemas.microsoft.com/office/drawing/2014/main" id="{7D8986EB-DD01-4AAF-B0A9-26AE63F00A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985660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959104F-BF12-498B-96E9-223E72E154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A6083-09BE-434C-8042-4D4D62015BD8}" type="slidenum">
              <a:rPr lang="de-DE" altLang="de-DE" sz="1300" smtClean="0"/>
              <a:pPr>
                <a:spcBef>
                  <a:spcPct val="0"/>
                </a:spcBef>
              </a:pPr>
              <a:t>18</a:t>
            </a:fld>
            <a:endParaRPr lang="de-DE" altLang="de-DE" sz="1300"/>
          </a:p>
        </p:txBody>
      </p:sp>
      <p:sp>
        <p:nvSpPr>
          <p:cNvPr id="39939" name="Rectangle 2">
            <a:extLst>
              <a:ext uri="{FF2B5EF4-FFF2-40B4-BE49-F238E27FC236}">
                <a16:creationId xmlns:a16="http://schemas.microsoft.com/office/drawing/2014/main" id="{0CF303F9-2BA2-4483-998F-CC3087275B5C}"/>
              </a:ext>
            </a:extLst>
          </p:cNvPr>
          <p:cNvSpPr>
            <a:spLocks noGrp="1" noRot="1" noChangeAspect="1" noChangeArrowheads="1" noTextEdit="1"/>
          </p:cNvSpPr>
          <p:nvPr>
            <p:ph type="sldImg"/>
          </p:nvPr>
        </p:nvSpPr>
        <p:spPr>
          <a:xfrm>
            <a:off x="138113" y="768350"/>
            <a:ext cx="6823075" cy="3836988"/>
          </a:xfrm>
          <a:ln/>
        </p:spPr>
      </p:sp>
      <p:sp>
        <p:nvSpPr>
          <p:cNvPr id="39940" name="Rectangle 3">
            <a:extLst>
              <a:ext uri="{FF2B5EF4-FFF2-40B4-BE49-F238E27FC236}">
                <a16:creationId xmlns:a16="http://schemas.microsoft.com/office/drawing/2014/main" id="{A49BD59A-F316-44D8-8255-7C4755881B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12183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1EBB473-24D0-42D0-B96A-D5EF82E9EB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9A3E5-902A-4B2F-B6F0-1EF510658CC0}" type="slidenum">
              <a:rPr lang="de-DE" altLang="de-DE" sz="1300" smtClean="0"/>
              <a:pPr>
                <a:spcBef>
                  <a:spcPct val="0"/>
                </a:spcBef>
              </a:pPr>
              <a:t>19</a:t>
            </a:fld>
            <a:endParaRPr lang="de-DE" altLang="de-DE" sz="1300"/>
          </a:p>
        </p:txBody>
      </p:sp>
      <p:sp>
        <p:nvSpPr>
          <p:cNvPr id="41987" name="Rectangle 2">
            <a:extLst>
              <a:ext uri="{FF2B5EF4-FFF2-40B4-BE49-F238E27FC236}">
                <a16:creationId xmlns:a16="http://schemas.microsoft.com/office/drawing/2014/main" id="{C739D1FC-B16F-47C5-99EA-17FB0D7F79F3}"/>
              </a:ext>
            </a:extLst>
          </p:cNvPr>
          <p:cNvSpPr>
            <a:spLocks noGrp="1" noRot="1" noChangeAspect="1" noChangeArrowheads="1" noTextEdit="1"/>
          </p:cNvSpPr>
          <p:nvPr>
            <p:ph type="sldImg"/>
          </p:nvPr>
        </p:nvSpPr>
        <p:spPr>
          <a:xfrm>
            <a:off x="138113" y="768350"/>
            <a:ext cx="6823075" cy="3836988"/>
          </a:xfrm>
          <a:ln/>
        </p:spPr>
      </p:sp>
      <p:sp>
        <p:nvSpPr>
          <p:cNvPr id="41988" name="Rectangle 3">
            <a:extLst>
              <a:ext uri="{FF2B5EF4-FFF2-40B4-BE49-F238E27FC236}">
                <a16:creationId xmlns:a16="http://schemas.microsoft.com/office/drawing/2014/main" id="{1540515B-DBBF-482F-BBBD-603701F41C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9820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20</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2F1E4D7-EF77-407E-B261-ACFA10E059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2C75A-B968-41F7-839A-8AA9A86B9F9C}" type="slidenum">
              <a:rPr lang="de-DE" altLang="de-DE" sz="1300" smtClean="0"/>
              <a:pPr>
                <a:spcBef>
                  <a:spcPct val="0"/>
                </a:spcBef>
              </a:pPr>
              <a:t>21</a:t>
            </a:fld>
            <a:endParaRPr lang="de-DE" altLang="de-DE" sz="1300"/>
          </a:p>
        </p:txBody>
      </p:sp>
      <p:sp>
        <p:nvSpPr>
          <p:cNvPr id="46083" name="Rectangle 2">
            <a:extLst>
              <a:ext uri="{FF2B5EF4-FFF2-40B4-BE49-F238E27FC236}">
                <a16:creationId xmlns:a16="http://schemas.microsoft.com/office/drawing/2014/main" id="{0D7FB792-328F-4635-BB9C-97BF779D9679}"/>
              </a:ext>
            </a:extLst>
          </p:cNvPr>
          <p:cNvSpPr>
            <a:spLocks noGrp="1" noRot="1" noChangeAspect="1" noChangeArrowheads="1" noTextEdit="1"/>
          </p:cNvSpPr>
          <p:nvPr>
            <p:ph type="sldImg"/>
          </p:nvPr>
        </p:nvSpPr>
        <p:spPr>
          <a:xfrm>
            <a:off x="138113" y="768350"/>
            <a:ext cx="6823075" cy="3836988"/>
          </a:xfrm>
          <a:ln/>
        </p:spPr>
      </p:sp>
      <p:sp>
        <p:nvSpPr>
          <p:cNvPr id="46084" name="Rectangle 3">
            <a:extLst>
              <a:ext uri="{FF2B5EF4-FFF2-40B4-BE49-F238E27FC236}">
                <a16:creationId xmlns:a16="http://schemas.microsoft.com/office/drawing/2014/main" id="{F6FD7A21-AFDB-4A37-A68F-005400CD7A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8259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E0342FCB-A2F8-4233-B424-F4D616CB99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0F6517-A75C-4724-9A7F-AF5C069DF275}" type="slidenum">
              <a:rPr lang="de-DE" altLang="de-DE" sz="1300" smtClean="0"/>
              <a:pPr>
                <a:spcBef>
                  <a:spcPct val="0"/>
                </a:spcBef>
              </a:pPr>
              <a:t>22</a:t>
            </a:fld>
            <a:endParaRPr lang="de-DE" altLang="de-DE" sz="1300"/>
          </a:p>
        </p:txBody>
      </p:sp>
      <p:sp>
        <p:nvSpPr>
          <p:cNvPr id="48131" name="Rectangle 2">
            <a:extLst>
              <a:ext uri="{FF2B5EF4-FFF2-40B4-BE49-F238E27FC236}">
                <a16:creationId xmlns:a16="http://schemas.microsoft.com/office/drawing/2014/main" id="{F5775EB8-2CF6-4EF2-9CDA-25CF788A157D}"/>
              </a:ext>
            </a:extLst>
          </p:cNvPr>
          <p:cNvSpPr>
            <a:spLocks noGrp="1" noRot="1" noChangeAspect="1" noChangeArrowheads="1" noTextEdit="1"/>
          </p:cNvSpPr>
          <p:nvPr>
            <p:ph type="sldImg"/>
          </p:nvPr>
        </p:nvSpPr>
        <p:spPr>
          <a:xfrm>
            <a:off x="138113" y="768350"/>
            <a:ext cx="6823075" cy="3836988"/>
          </a:xfrm>
          <a:ln/>
        </p:spPr>
      </p:sp>
      <p:sp>
        <p:nvSpPr>
          <p:cNvPr id="48132" name="Rectangle 3">
            <a:extLst>
              <a:ext uri="{FF2B5EF4-FFF2-40B4-BE49-F238E27FC236}">
                <a16:creationId xmlns:a16="http://schemas.microsoft.com/office/drawing/2014/main" id="{5362FE57-6DF8-4125-8698-537317005A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952610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23</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24</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25</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E96D7EFF-4360-47E6-9380-A377AE2F62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9DB869-1A9C-45E5-83E5-EF07DF5AF52E}" type="slidenum">
              <a:rPr lang="de-DE" altLang="de-DE" sz="1300" smtClean="0"/>
              <a:pPr>
                <a:spcBef>
                  <a:spcPct val="0"/>
                </a:spcBef>
              </a:pPr>
              <a:t>26</a:t>
            </a:fld>
            <a:endParaRPr lang="de-DE" altLang="de-DE" sz="1300"/>
          </a:p>
        </p:txBody>
      </p:sp>
      <p:sp>
        <p:nvSpPr>
          <p:cNvPr id="56323" name="Rectangle 2">
            <a:extLst>
              <a:ext uri="{FF2B5EF4-FFF2-40B4-BE49-F238E27FC236}">
                <a16:creationId xmlns:a16="http://schemas.microsoft.com/office/drawing/2014/main" id="{C1848B99-0D68-4535-A826-838106FEE338}"/>
              </a:ext>
            </a:extLst>
          </p:cNvPr>
          <p:cNvSpPr>
            <a:spLocks noGrp="1" noRot="1" noChangeAspect="1" noChangeArrowheads="1" noTextEdit="1"/>
          </p:cNvSpPr>
          <p:nvPr>
            <p:ph type="sldImg"/>
          </p:nvPr>
        </p:nvSpPr>
        <p:spPr>
          <a:xfrm>
            <a:off x="138113" y="768350"/>
            <a:ext cx="6823075" cy="3836988"/>
          </a:xfrm>
          <a:ln/>
        </p:spPr>
      </p:sp>
      <p:sp>
        <p:nvSpPr>
          <p:cNvPr id="56324" name="Rectangle 3">
            <a:extLst>
              <a:ext uri="{FF2B5EF4-FFF2-40B4-BE49-F238E27FC236}">
                <a16:creationId xmlns:a16="http://schemas.microsoft.com/office/drawing/2014/main" id="{E1525F71-7A65-4350-B641-50A607C672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881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27</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0A3CAA97-D133-45BF-BAC1-604FB96FF4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164848-E71E-4A1E-BA05-7935917519FE}" type="slidenum">
              <a:rPr lang="de-DE" altLang="de-DE" sz="1300" smtClean="0"/>
              <a:pPr>
                <a:spcBef>
                  <a:spcPct val="0"/>
                </a:spcBef>
              </a:pPr>
              <a:t>28</a:t>
            </a:fld>
            <a:endParaRPr lang="de-DE" altLang="de-DE" sz="1300"/>
          </a:p>
        </p:txBody>
      </p:sp>
      <p:sp>
        <p:nvSpPr>
          <p:cNvPr id="60419" name="Rectangle 2">
            <a:extLst>
              <a:ext uri="{FF2B5EF4-FFF2-40B4-BE49-F238E27FC236}">
                <a16:creationId xmlns:a16="http://schemas.microsoft.com/office/drawing/2014/main" id="{A700FB8C-77CB-4AC6-9238-F8766B2E3298}"/>
              </a:ext>
            </a:extLst>
          </p:cNvPr>
          <p:cNvSpPr>
            <a:spLocks noGrp="1" noRot="1" noChangeAspect="1" noChangeArrowheads="1" noTextEdit="1"/>
          </p:cNvSpPr>
          <p:nvPr>
            <p:ph type="sldImg"/>
          </p:nvPr>
        </p:nvSpPr>
        <p:spPr>
          <a:xfrm>
            <a:off x="138113" y="768350"/>
            <a:ext cx="6823075" cy="3836988"/>
          </a:xfrm>
          <a:ln/>
        </p:spPr>
      </p:sp>
      <p:sp>
        <p:nvSpPr>
          <p:cNvPr id="60420" name="Rectangle 3">
            <a:extLst>
              <a:ext uri="{FF2B5EF4-FFF2-40B4-BE49-F238E27FC236}">
                <a16:creationId xmlns:a16="http://schemas.microsoft.com/office/drawing/2014/main" id="{D9740E7B-9B65-4FC8-81D1-08400D91FB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400247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D1EA6B2-F177-4E58-8D25-0C614158D6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CD5BA-6005-477A-BA31-4B99AE98A822}" type="slidenum">
              <a:rPr lang="de-DE" altLang="de-DE" sz="1300" smtClean="0"/>
              <a:pPr>
                <a:spcBef>
                  <a:spcPct val="0"/>
                </a:spcBef>
              </a:pPr>
              <a:t>29</a:t>
            </a:fld>
            <a:endParaRPr lang="de-DE" altLang="de-DE" sz="1300"/>
          </a:p>
        </p:txBody>
      </p:sp>
      <p:sp>
        <p:nvSpPr>
          <p:cNvPr id="62467" name="Rectangle 2">
            <a:extLst>
              <a:ext uri="{FF2B5EF4-FFF2-40B4-BE49-F238E27FC236}">
                <a16:creationId xmlns:a16="http://schemas.microsoft.com/office/drawing/2014/main" id="{D7CC4C66-D6A4-44F2-9E6A-C5415F29B8C3}"/>
              </a:ext>
            </a:extLst>
          </p:cNvPr>
          <p:cNvSpPr>
            <a:spLocks noGrp="1" noRot="1" noChangeAspect="1" noChangeArrowheads="1" noTextEdit="1"/>
          </p:cNvSpPr>
          <p:nvPr>
            <p:ph type="sldImg"/>
          </p:nvPr>
        </p:nvSpPr>
        <p:spPr>
          <a:xfrm>
            <a:off x="138113" y="768350"/>
            <a:ext cx="6823075" cy="3836988"/>
          </a:xfrm>
          <a:ln/>
        </p:spPr>
      </p:sp>
      <p:sp>
        <p:nvSpPr>
          <p:cNvPr id="62468" name="Rectangle 3">
            <a:extLst>
              <a:ext uri="{FF2B5EF4-FFF2-40B4-BE49-F238E27FC236}">
                <a16:creationId xmlns:a16="http://schemas.microsoft.com/office/drawing/2014/main" id="{54F907E6-3132-4CF8-B0AA-FEAD35928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95238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CE7D263-59FF-4941-9764-5428D2C438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AEF8F2-C778-46E2-BF68-021BBCE07444}" type="slidenum">
              <a:rPr lang="de-DE" altLang="de-DE" sz="1300" smtClean="0"/>
              <a:pPr>
                <a:spcBef>
                  <a:spcPct val="0"/>
                </a:spcBef>
              </a:pPr>
              <a:t>30</a:t>
            </a:fld>
            <a:endParaRPr lang="de-DE" altLang="de-DE" sz="1300"/>
          </a:p>
        </p:txBody>
      </p:sp>
      <p:sp>
        <p:nvSpPr>
          <p:cNvPr id="64515" name="Rectangle 2">
            <a:extLst>
              <a:ext uri="{FF2B5EF4-FFF2-40B4-BE49-F238E27FC236}">
                <a16:creationId xmlns:a16="http://schemas.microsoft.com/office/drawing/2014/main" id="{32313C72-5B97-4C36-A292-0535DAD0E44A}"/>
              </a:ext>
            </a:extLst>
          </p:cNvPr>
          <p:cNvSpPr>
            <a:spLocks noGrp="1" noRot="1" noChangeAspect="1" noChangeArrowheads="1" noTextEdit="1"/>
          </p:cNvSpPr>
          <p:nvPr>
            <p:ph type="sldImg"/>
          </p:nvPr>
        </p:nvSpPr>
        <p:spPr>
          <a:xfrm>
            <a:off x="138113" y="768350"/>
            <a:ext cx="6823075" cy="3836988"/>
          </a:xfrm>
          <a:ln/>
        </p:spPr>
      </p:sp>
      <p:sp>
        <p:nvSpPr>
          <p:cNvPr id="64516" name="Rectangle 3">
            <a:extLst>
              <a:ext uri="{FF2B5EF4-FFF2-40B4-BE49-F238E27FC236}">
                <a16:creationId xmlns:a16="http://schemas.microsoft.com/office/drawing/2014/main" id="{AA7D91CA-FA06-461A-BFF7-DBB7D67741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089717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F78C244F-14C3-4518-94EE-5E9BB5C59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63C76C-5AFA-4731-89D3-00C7573AC6D3}" type="slidenum">
              <a:rPr lang="de-DE" altLang="de-DE" sz="1300" smtClean="0"/>
              <a:pPr>
                <a:spcBef>
                  <a:spcPct val="0"/>
                </a:spcBef>
              </a:pPr>
              <a:t>31</a:t>
            </a:fld>
            <a:endParaRPr lang="de-DE" altLang="de-DE" sz="1300"/>
          </a:p>
        </p:txBody>
      </p:sp>
      <p:sp>
        <p:nvSpPr>
          <p:cNvPr id="66563" name="Rectangle 2">
            <a:extLst>
              <a:ext uri="{FF2B5EF4-FFF2-40B4-BE49-F238E27FC236}">
                <a16:creationId xmlns:a16="http://schemas.microsoft.com/office/drawing/2014/main" id="{EA7472BA-B410-4723-98F1-B94D799A0975}"/>
              </a:ext>
            </a:extLst>
          </p:cNvPr>
          <p:cNvSpPr>
            <a:spLocks noGrp="1" noRot="1" noChangeAspect="1" noChangeArrowheads="1" noTextEdit="1"/>
          </p:cNvSpPr>
          <p:nvPr>
            <p:ph type="sldImg"/>
          </p:nvPr>
        </p:nvSpPr>
        <p:spPr>
          <a:xfrm>
            <a:off x="138113" y="768350"/>
            <a:ext cx="6823075" cy="3836988"/>
          </a:xfrm>
          <a:ln/>
        </p:spPr>
      </p:sp>
      <p:sp>
        <p:nvSpPr>
          <p:cNvPr id="66564" name="Rectangle 3">
            <a:extLst>
              <a:ext uri="{FF2B5EF4-FFF2-40B4-BE49-F238E27FC236}">
                <a16:creationId xmlns:a16="http://schemas.microsoft.com/office/drawing/2014/main" id="{53F3733A-A6F6-44E2-AF7A-90F85F844D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7310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82C546E1-AF52-4912-AFF0-C6D9FE7D48ED}"/>
              </a:ext>
            </a:extLst>
          </p:cNvPr>
          <p:cNvSpPr>
            <a:spLocks noGrp="1" noRot="1" noChangeAspect="1" noChangeArrowheads="1" noTextEdit="1"/>
          </p:cNvSpPr>
          <p:nvPr>
            <p:ph type="sldImg"/>
          </p:nvPr>
        </p:nvSpPr>
        <p:spPr>
          <a:xfrm>
            <a:off x="138113" y="768350"/>
            <a:ext cx="6823075" cy="3836988"/>
          </a:xfrm>
          <a:ln/>
        </p:spPr>
      </p:sp>
      <p:sp>
        <p:nvSpPr>
          <p:cNvPr id="68611" name="Notizenplatzhalter 2">
            <a:extLst>
              <a:ext uri="{FF2B5EF4-FFF2-40B4-BE49-F238E27FC236}">
                <a16:creationId xmlns:a16="http://schemas.microsoft.com/office/drawing/2014/main" id="{972C60D5-2CFB-481E-8F44-0A37EB73A0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68612" name="Foliennummernplatzhalter 3">
            <a:extLst>
              <a:ext uri="{FF2B5EF4-FFF2-40B4-BE49-F238E27FC236}">
                <a16:creationId xmlns:a16="http://schemas.microsoft.com/office/drawing/2014/main" id="{CFEB0617-F577-4F1B-8F2B-B91CC70515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95149A1-2232-4B1B-BD71-FF3D2912FA37}" type="slidenum">
              <a:rPr lang="de-DE" altLang="de-DE" smtClean="0"/>
              <a:pPr/>
              <a:t>32</a:t>
            </a:fld>
            <a:endParaRPr lang="de-DE" altLang="de-DE"/>
          </a:p>
        </p:txBody>
      </p:sp>
    </p:spTree>
    <p:extLst>
      <p:ext uri="{BB962C8B-B14F-4D97-AF65-F5344CB8AC3E}">
        <p14:creationId xmlns:p14="http://schemas.microsoft.com/office/powerpoint/2010/main" val="3803652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33</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34</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199750D4-95BB-42DB-8DF6-091369EB4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7DA74E-977C-4ACC-8154-5AA538E93CDC}" type="slidenum">
              <a:rPr lang="de-DE" altLang="de-DE" sz="1300" smtClean="0"/>
              <a:pPr>
                <a:spcBef>
                  <a:spcPct val="0"/>
                </a:spcBef>
              </a:pPr>
              <a:t>36</a:t>
            </a:fld>
            <a:endParaRPr lang="de-DE" altLang="de-DE" sz="1300"/>
          </a:p>
        </p:txBody>
      </p:sp>
      <p:sp>
        <p:nvSpPr>
          <p:cNvPr id="76803" name="Rectangle 2">
            <a:extLst>
              <a:ext uri="{FF2B5EF4-FFF2-40B4-BE49-F238E27FC236}">
                <a16:creationId xmlns:a16="http://schemas.microsoft.com/office/drawing/2014/main" id="{BD71C1CF-DEE1-4138-8EC6-AEF28AD2B409}"/>
              </a:ext>
            </a:extLst>
          </p:cNvPr>
          <p:cNvSpPr>
            <a:spLocks noGrp="1" noRot="1" noChangeAspect="1" noChangeArrowheads="1" noTextEdit="1"/>
          </p:cNvSpPr>
          <p:nvPr>
            <p:ph type="sldImg"/>
          </p:nvPr>
        </p:nvSpPr>
        <p:spPr>
          <a:xfrm>
            <a:off x="138113" y="768350"/>
            <a:ext cx="6823075" cy="3836988"/>
          </a:xfrm>
          <a:ln/>
        </p:spPr>
      </p:sp>
      <p:sp>
        <p:nvSpPr>
          <p:cNvPr id="76804" name="Rectangle 3">
            <a:extLst>
              <a:ext uri="{FF2B5EF4-FFF2-40B4-BE49-F238E27FC236}">
                <a16:creationId xmlns:a16="http://schemas.microsoft.com/office/drawing/2014/main" id="{988E1060-AE3E-4D63-931A-7289FE639B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86626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37</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38</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39</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EC9BFD9-7424-4A00-AD90-11B17CD248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D7AE1D-6892-4C60-83B8-147DE7108B82}" type="slidenum">
              <a:rPr lang="de-DE" altLang="de-DE" sz="1300" smtClean="0"/>
              <a:pPr>
                <a:spcBef>
                  <a:spcPct val="0"/>
                </a:spcBef>
              </a:pPr>
              <a:t>40</a:t>
            </a:fld>
            <a:endParaRPr lang="de-DE" altLang="de-DE" sz="1300"/>
          </a:p>
        </p:txBody>
      </p:sp>
      <p:sp>
        <p:nvSpPr>
          <p:cNvPr id="84995" name="Rectangle 2">
            <a:extLst>
              <a:ext uri="{FF2B5EF4-FFF2-40B4-BE49-F238E27FC236}">
                <a16:creationId xmlns:a16="http://schemas.microsoft.com/office/drawing/2014/main" id="{FE74B13A-19EA-4D7B-A6AC-8BF2889824B3}"/>
              </a:ext>
            </a:extLst>
          </p:cNvPr>
          <p:cNvSpPr>
            <a:spLocks noGrp="1" noRot="1" noChangeAspect="1" noChangeArrowheads="1" noTextEdit="1"/>
          </p:cNvSpPr>
          <p:nvPr>
            <p:ph type="sldImg"/>
          </p:nvPr>
        </p:nvSpPr>
        <p:spPr>
          <a:xfrm>
            <a:off x="138113" y="768350"/>
            <a:ext cx="6823075" cy="3836988"/>
          </a:xfrm>
          <a:ln/>
        </p:spPr>
      </p:sp>
      <p:sp>
        <p:nvSpPr>
          <p:cNvPr id="84996" name="Rectangle 3">
            <a:extLst>
              <a:ext uri="{FF2B5EF4-FFF2-40B4-BE49-F238E27FC236}">
                <a16:creationId xmlns:a16="http://schemas.microsoft.com/office/drawing/2014/main" id="{5E4B12D1-506C-44E9-9C60-3C001FC887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15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41</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42</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43</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44</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45</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46</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47</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48</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49</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50</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51</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52</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53</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54</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56</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57</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31A55163-39B4-40AE-9E58-03E666178A0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DD3286F8-652B-423C-9050-D693EB7BA0E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8 – Stimmung</a:t>
            </a:r>
          </a:p>
        </p:txBody>
      </p:sp>
      <p:sp>
        <p:nvSpPr>
          <p:cNvPr id="5" name="Slide Number Placeholder 4"/>
          <p:cNvSpPr>
            <a:spLocks noGrp="1"/>
          </p:cNvSpPr>
          <p:nvPr>
            <p:ph type="sldNum" sz="quarter" idx="12"/>
          </p:nvPr>
        </p:nvSpPr>
        <p:spPr bwMode="gray"/>
        <p:txBody>
          <a:bodyPr/>
          <a:lstStyle/>
          <a:p>
            <a:pPr>
              <a:defRPr/>
            </a:pPr>
            <a:fld id="{8999DBA7-622B-4A3F-8040-D1DDE4BF5F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E532E350-AD81-4A55-AFBF-ACECAD27C65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lvl1pPr>
              <a:defRPr b="0"/>
            </a:lvl1p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Metakognitives Training 8 – Stimmung</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BAE64F0-375F-4562-98FB-0BDCD25369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8 A – Stimmung</a:t>
            </a:r>
            <a:endParaRPr lang="en-US" dirty="0"/>
          </a:p>
        </p:txBody>
      </p:sp>
      <p:sp>
        <p:nvSpPr>
          <p:cNvPr id="3" name="Text Placeholder 2"/>
          <p:cNvSpPr>
            <a:spLocks noGrp="1"/>
          </p:cNvSpPr>
          <p:nvPr>
            <p:ph type="body" sz="quarter" idx="13"/>
          </p:nvPr>
        </p:nvSpPr>
        <p:spPr/>
        <p:txBody>
          <a:bodyPr/>
          <a:lstStyle/>
          <a:p>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02|25</a:t>
            </a:r>
          </a:p>
          <a:p>
            <a:endParaRPr lang="de-DE" dirty="0">
              <a:latin typeface="+mj-lt"/>
            </a:endParaRPr>
          </a:p>
        </p:txBody>
      </p:sp>
    </p:spTree>
    <p:extLst>
      <p:ext uri="{BB962C8B-B14F-4D97-AF65-F5344CB8AC3E}">
        <p14:creationId xmlns:p14="http://schemas.microsoft.com/office/powerpoint/2010/main" val="237267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en-US" sz="3600" dirty="0" err="1">
                <a:latin typeface="Calibri Light"/>
              </a:rPr>
              <a:t>Wie</a:t>
            </a:r>
            <a:r>
              <a:rPr lang="en-US" sz="3600" dirty="0">
                <a:latin typeface="Calibri Light"/>
              </a:rPr>
              <a:t> </a:t>
            </a:r>
            <a:r>
              <a:rPr lang="en-US" sz="3600" dirty="0" err="1">
                <a:latin typeface="Calibri Light"/>
              </a:rPr>
              <a:t>äußert</a:t>
            </a:r>
            <a:r>
              <a:rPr lang="en-US" sz="3600" dirty="0">
                <a:latin typeface="Calibri Light"/>
              </a:rPr>
              <a:t> </a:t>
            </a:r>
            <a:r>
              <a:rPr lang="en-US" sz="3600" dirty="0" err="1">
                <a:latin typeface="Calibri Light"/>
              </a:rPr>
              <a:t>sich</a:t>
            </a:r>
            <a:r>
              <a:rPr lang="en-US" sz="3600" dirty="0">
                <a:latin typeface="Calibri Light"/>
              </a:rPr>
              <a:t> </a:t>
            </a:r>
            <a:r>
              <a:rPr lang="en-US" sz="3600" dirty="0" err="1">
                <a:latin typeface="Calibri Light"/>
              </a:rPr>
              <a:t>Depressivität</a:t>
            </a:r>
            <a:r>
              <a:rPr lang="en-US" sz="3600" dirty="0">
                <a:latin typeface="Calibri Light"/>
              </a:rPr>
              <a:t>?</a:t>
            </a:r>
          </a:p>
        </p:txBody>
      </p:sp>
      <p:pic>
        <p:nvPicPr>
          <p:cNvPr id="614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2" name="Footer Placeholder 1"/>
          <p:cNvSpPr>
            <a:spLocks noGrp="1"/>
          </p:cNvSpPr>
          <p:nvPr>
            <p:ph type="ftr" sz="quarter" idx="11"/>
          </p:nvPr>
        </p:nvSpPr>
        <p:spPr/>
        <p:txBody>
          <a:bodyPr/>
          <a:lstStyle/>
          <a:p>
            <a:pPr>
              <a:defRPr/>
            </a:pPr>
            <a:r>
              <a:rPr lang="de-DE">
                <a:solidFill>
                  <a:srgbClr val="333333"/>
                </a:solidFill>
              </a:rPr>
              <a:t>Metakognitives Training 8 – Stimmung</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a:t>
            </a:fld>
            <a:endParaRPr lang="de-DE" altLang="de-DE">
              <a:solidFill>
                <a:srgbClr val="33333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a:extLst>
              <a:ext uri="{FF2B5EF4-FFF2-40B4-BE49-F238E27FC236}">
                <a16:creationId xmlns:a16="http://schemas.microsoft.com/office/drawing/2014/main" id="{56410050-6BE9-4394-84AE-A450F3B17D59}"/>
              </a:ext>
            </a:extLst>
          </p:cNvPr>
          <p:cNvSpPr txBox="1">
            <a:spLocks noChangeArrowheads="1"/>
          </p:cNvSpPr>
          <p:nvPr/>
        </p:nvSpPr>
        <p:spPr bwMode="auto">
          <a:xfrm>
            <a:off x="719854" y="1844676"/>
            <a:ext cx="10772405" cy="3785652"/>
          </a:xfrm>
          <a:prstGeom prst="rect">
            <a:avLst/>
          </a:prstGeom>
          <a:noFill/>
          <a:ln w="9525">
            <a:noFill/>
            <a:miter lim="800000"/>
            <a:headEnd/>
            <a:tailEnd/>
          </a:ln>
        </p:spPr>
        <p:txBody>
          <a:bodyPr lIns="0" tIns="0" rIns="0" bIns="0">
            <a:noAutofit/>
          </a:bodyPr>
          <a:lstStyle/>
          <a:p>
            <a:pPr indent="-342900" eaLnBrk="1" hangingPunct="1">
              <a:lnSpc>
                <a:spcPct val="105000"/>
              </a:lnSpc>
              <a:spcBef>
                <a:spcPts val="1999"/>
              </a:spcBef>
              <a:buFontTx/>
              <a:buAutoNum type="arabicPeriod"/>
              <a:defRPr/>
            </a:pPr>
            <a:r>
              <a:rPr lang="de-DE" sz="2400" b="0" dirty="0">
                <a:latin typeface="Calibri Light"/>
              </a:rPr>
              <a:t> Traurigkeit, Niedergeschlagenheit</a:t>
            </a:r>
          </a:p>
          <a:p>
            <a:pPr indent="-342900" eaLnBrk="1" hangingPunct="1">
              <a:lnSpc>
                <a:spcPct val="105000"/>
              </a:lnSpc>
              <a:spcBef>
                <a:spcPts val="1999"/>
              </a:spcBef>
              <a:buFontTx/>
              <a:buAutoNum type="arabicPeriod"/>
              <a:defRPr/>
            </a:pPr>
            <a:r>
              <a:rPr lang="de-DE" sz="2400" b="0" dirty="0">
                <a:latin typeface="Calibri Light"/>
              </a:rPr>
              <a:t> Antriebsschwäche</a:t>
            </a:r>
          </a:p>
          <a:p>
            <a:pPr indent="-447675" eaLnBrk="1" hangingPunct="1">
              <a:lnSpc>
                <a:spcPct val="105000"/>
              </a:lnSpc>
              <a:spcBef>
                <a:spcPts val="1999"/>
              </a:spcBef>
              <a:buFontTx/>
              <a:buAutoNum type="arabicPeriod"/>
              <a:defRPr/>
            </a:pPr>
            <a:r>
              <a:rPr lang="de-DE" sz="2400" b="0" dirty="0">
                <a:latin typeface="Calibri Light"/>
              </a:rPr>
              <a:t>mangelndes Selbstwertgefühl, Angst vor Ablehnung</a:t>
            </a:r>
          </a:p>
          <a:p>
            <a:pPr indent="-342900" eaLnBrk="1" hangingPunct="1">
              <a:lnSpc>
                <a:spcPct val="105000"/>
              </a:lnSpc>
              <a:spcBef>
                <a:spcPts val="1999"/>
              </a:spcBef>
              <a:buFontTx/>
              <a:buAutoNum type="arabicPeriod"/>
              <a:defRPr/>
            </a:pPr>
            <a:r>
              <a:rPr lang="de-DE" sz="2400" b="0" dirty="0">
                <a:latin typeface="Calibri Light"/>
              </a:rPr>
              <a:t> Ängste (u.a. Zukunft)</a:t>
            </a:r>
          </a:p>
          <a:p>
            <a:pPr indent="-342900" eaLnBrk="1" hangingPunct="1">
              <a:lnSpc>
                <a:spcPct val="105000"/>
              </a:lnSpc>
              <a:spcBef>
                <a:spcPts val="1999"/>
              </a:spcBef>
              <a:buFontTx/>
              <a:buAutoNum type="arabicPeriod"/>
              <a:defRPr/>
            </a:pPr>
            <a:r>
              <a:rPr lang="de-DE" sz="2400" b="0" dirty="0">
                <a:latin typeface="Calibri Light"/>
              </a:rPr>
              <a:t> Schlafstörungen, Schmerzen</a:t>
            </a:r>
          </a:p>
          <a:p>
            <a:pPr indent="-447675" eaLnBrk="1" hangingPunct="1">
              <a:lnSpc>
                <a:spcPct val="105000"/>
              </a:lnSpc>
              <a:spcBef>
                <a:spcPts val="1999"/>
              </a:spcBef>
              <a:buFontTx/>
              <a:buAutoNum type="arabicPeriod"/>
              <a:defRPr/>
            </a:pPr>
            <a:r>
              <a:rPr lang="de-DE" sz="2400" b="0" dirty="0">
                <a:latin typeface="Calibri Light"/>
              </a:rPr>
              <a:t>Leistungsabfall (Konzentrationsprobleme, Gedächtnisschwäche)</a:t>
            </a:r>
          </a:p>
          <a:p>
            <a:pPr indent="-342900" eaLnBrk="1" hangingPunct="1">
              <a:lnSpc>
                <a:spcPct val="105000"/>
              </a:lnSpc>
              <a:spcBef>
                <a:spcPts val="1999"/>
              </a:spcBef>
              <a:defRPr/>
            </a:pPr>
            <a:r>
              <a:rPr lang="de-DE" sz="2400" b="0" dirty="0">
                <a:latin typeface="Calibri Light"/>
              </a:rPr>
              <a:t>...</a:t>
            </a:r>
          </a:p>
        </p:txBody>
      </p:sp>
      <p:sp>
        <p:nvSpPr>
          <p:cNvPr id="4" name="Title 3"/>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latin typeface="Calibri Light"/>
              </a:rPr>
              <a:t>Wie äußert sich Depressivität?</a:t>
            </a:r>
          </a:p>
        </p:txBody>
      </p:sp>
      <p:sp>
        <p:nvSpPr>
          <p:cNvPr id="2" name="Footer Placeholder 1"/>
          <p:cNvSpPr>
            <a:spLocks noGrp="1"/>
          </p:cNvSpPr>
          <p:nvPr>
            <p:ph type="ftr" sz="quarter" idx="11"/>
          </p:nvPr>
        </p:nvSpPr>
        <p:spPr/>
        <p:txBody>
          <a:bodyPr/>
          <a:lstStyle/>
          <a:p>
            <a:pPr>
              <a:defRPr/>
            </a:pPr>
            <a:r>
              <a:rPr lang="de-DE"/>
              <a:t>Metakognitives Training 8 – Stimmung</a:t>
            </a:r>
          </a:p>
        </p:txBody>
      </p:sp>
      <p:sp>
        <p:nvSpPr>
          <p:cNvPr id="3" name="Slide Number Placeholder 2"/>
          <p:cNvSpPr>
            <a:spLocks noGrp="1"/>
          </p:cNvSpPr>
          <p:nvPr>
            <p:ph type="sldNum" sz="quarter" idx="12"/>
          </p:nvPr>
        </p:nvSpPr>
        <p:spPr/>
        <p:txBody>
          <a:bodyPr/>
          <a:lstStyle/>
          <a:p>
            <a:pPr>
              <a:defRPr/>
            </a:pPr>
            <a:fld id="{8999DBA7-622B-4A3F-8040-D1DDE4BF5F6E}"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5</a:t>
            </a:fld>
            <a:endParaRPr lang="de-DE" altLang="de-DE"/>
          </a:p>
        </p:txBody>
      </p:sp>
    </p:spTree>
    <p:extLst>
      <p:ext uri="{BB962C8B-B14F-4D97-AF65-F5344CB8AC3E}">
        <p14:creationId xmlns:p14="http://schemas.microsoft.com/office/powerpoint/2010/main" val="3764133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a:p>
            <a:pPr eaLnBrk="1" hangingPunct="1"/>
            <a:r>
              <a:rPr lang="de-DE" altLang="de-DE" sz="2400" dirty="0">
                <a:solidFill>
                  <a:srgbClr val="004992"/>
                </a:solidFill>
                <a:latin typeface="Calibri Light"/>
              </a:rPr>
              <a:t>Umwelt: </a:t>
            </a:r>
            <a:r>
              <a:rPr lang="de-DE" altLang="de-DE" sz="2400" dirty="0">
                <a:solidFill>
                  <a:srgbClr val="333333"/>
                </a:solidFill>
                <a:latin typeface="Calibri Light"/>
              </a:rPr>
              <a:t>Strenge/lieblose Erziehung und negative Lebensereignisse können ein negatives Selbstbild prägen</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6</a:t>
            </a:fld>
            <a:endParaRPr lang="de-DE" altLang="de-DE"/>
          </a:p>
        </p:txBody>
      </p:sp>
    </p:spTree>
    <p:extLst>
      <p:ext uri="{BB962C8B-B14F-4D97-AF65-F5344CB8AC3E}">
        <p14:creationId xmlns:p14="http://schemas.microsoft.com/office/powerpoint/2010/main" val="3300812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a:p>
            <a:pPr eaLnBrk="1" hangingPunct="1"/>
            <a:r>
              <a:rPr lang="de-DE" altLang="de-DE" sz="2400" dirty="0">
                <a:solidFill>
                  <a:srgbClr val="004992"/>
                </a:solidFill>
                <a:latin typeface="Calibri Light"/>
              </a:rPr>
              <a:t>Umwelt: </a:t>
            </a:r>
            <a:r>
              <a:rPr lang="de-DE" altLang="de-DE" sz="2400" dirty="0">
                <a:solidFill>
                  <a:srgbClr val="333333"/>
                </a:solidFill>
                <a:latin typeface="Calibri Light"/>
              </a:rPr>
              <a:t>Strenge/lieblose Erziehung und negative Lebensereignisse können ein negatives Selbstbild prägen</a:t>
            </a:r>
          </a:p>
          <a:p>
            <a:pPr eaLnBrk="1" hangingPunct="1"/>
            <a:r>
              <a:rPr lang="de-DE" altLang="de-DE" sz="2400" b="1" dirty="0">
                <a:solidFill>
                  <a:srgbClr val="004992"/>
                </a:solidFill>
                <a:latin typeface="Calibri Light"/>
              </a:rPr>
              <a:t>ABER:</a:t>
            </a:r>
            <a:r>
              <a:rPr lang="de-DE" altLang="de-DE" sz="2400" dirty="0">
                <a:solidFill>
                  <a:srgbClr val="004992"/>
                </a:solidFill>
                <a:latin typeface="Calibri Light"/>
              </a:rPr>
              <a:t> Depressive Denkstrukturen können verändert werden; Depression ist kein Schicksal! </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7</a:t>
            </a:fld>
            <a:endParaRPr lang="de-DE" altLang="de-DE"/>
          </a:p>
        </p:txBody>
      </p:sp>
    </p:spTree>
    <p:extLst>
      <p:ext uri="{BB962C8B-B14F-4D97-AF65-F5344CB8AC3E}">
        <p14:creationId xmlns:p14="http://schemas.microsoft.com/office/powerpoint/2010/main" val="2286008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a:extLst>
              <a:ext uri="{FF2B5EF4-FFF2-40B4-BE49-F238E27FC236}">
                <a16:creationId xmlns:a16="http://schemas.microsoft.com/office/drawing/2014/main" id="{2762E940-3A87-40F0-B7C7-A49139AD86C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Viele Menschen mit psychischen Erkrankungen weisen Denkverzerrungen auf, die eine </a:t>
            </a:r>
            <a:r>
              <a:rPr lang="de-DE" altLang="de-DE" sz="2400" dirty="0">
                <a:solidFill>
                  <a:srgbClr val="004992"/>
                </a:solidFill>
                <a:latin typeface="Calibri Light"/>
                <a:cs typeface="Times New Roman" panose="02020603050405020304" pitchFamily="18" charset="0"/>
              </a:rPr>
              <a:t>Depression begünstigen.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Diese Denkverzerrungen können durch konsequentes Training verändert werden. </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18435" name="Rectangle 1027">
            <a:extLst>
              <a:ext uri="{FF2B5EF4-FFF2-40B4-BE49-F238E27FC236}">
                <a16:creationId xmlns:a16="http://schemas.microsoft.com/office/drawing/2014/main" id="{4926EAC0-F1E1-4BA6-A491-B2F978B486B4}"/>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buClrTx/>
              <a:buFontTx/>
              <a:buChar char="•"/>
            </a:pPr>
            <a:endParaRPr lang="en-GB" altLang="de-DE" sz="2000" b="0">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56315908"/>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9</a:t>
            </a:fld>
            <a:endParaRPr lang="de-DE" altLang="de-DE" b="0">
              <a:solidFill>
                <a:srgbClr val="33333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13403910"/>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dirty="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10</a:t>
            </a:fld>
            <a:endParaRPr lang="de-DE" altLang="de-DE" b="0">
              <a:solidFill>
                <a:srgbClr val="333333"/>
              </a:solidFill>
            </a:endParaRPr>
          </a:p>
        </p:txBody>
      </p:sp>
    </p:spTree>
    <p:extLst>
      <p:ext uri="{BB962C8B-B14F-4D97-AF65-F5344CB8AC3E}">
        <p14:creationId xmlns:p14="http://schemas.microsoft.com/office/powerpoint/2010/main" val="445708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970583842"/>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Kick, Spannung, „endlich passiert mal was“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einem schmeicheln und bestätigen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Im (Größen-)Wahn: Gefühl von Macht, Talent, Bedeutung (mächtige Feinde) und Bestimmung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11</a:t>
            </a:fld>
            <a:endParaRPr lang="de-DE" altLang="de-DE" b="0">
              <a:solidFill>
                <a:srgbClr val="333333"/>
              </a:solidFill>
            </a:endParaRPr>
          </a:p>
        </p:txBody>
      </p:sp>
    </p:spTree>
    <p:extLst>
      <p:ext uri="{BB962C8B-B14F-4D97-AF65-F5344CB8AC3E}">
        <p14:creationId xmlns:p14="http://schemas.microsoft.com/office/powerpoint/2010/main" val="4201815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Text Box 1048">
            <a:extLst>
              <a:ext uri="{FF2B5EF4-FFF2-40B4-BE49-F238E27FC236}">
                <a16:creationId xmlns:a16="http://schemas.microsoft.com/office/drawing/2014/main" id="{242824C0-3E9D-4E1E-9DF8-546E463A402B}"/>
              </a:ext>
            </a:extLst>
          </p:cNvPr>
          <p:cNvSpPr txBox="1">
            <a:spLocks noChangeArrowheads="1"/>
          </p:cNvSpPr>
          <p:nvPr/>
        </p:nvSpPr>
        <p:spPr bwMode="auto">
          <a:xfrm>
            <a:off x="411480" y="2798063"/>
            <a:ext cx="868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de-DE" altLang="de-DE" sz="2000" b="0" dirty="0">
                <a:solidFill>
                  <a:srgbClr val="333333"/>
                </a:solidFill>
                <a:latin typeface="Calibri Light"/>
              </a:rPr>
              <a:t>Die </a:t>
            </a:r>
            <a:r>
              <a:rPr lang="de-DE" altLang="de-DE" sz="2000" i="1" dirty="0">
                <a:solidFill>
                  <a:srgbClr val="333333"/>
                </a:solidFill>
                <a:latin typeface="Calibri Light"/>
              </a:rPr>
              <a:t>kurzfristigen </a:t>
            </a:r>
            <a:r>
              <a:rPr lang="de-DE" altLang="de-DE" sz="2000" dirty="0">
                <a:solidFill>
                  <a:srgbClr val="333333"/>
                </a:solidFill>
                <a:latin typeface="Calibri Light"/>
              </a:rPr>
              <a:t>positiven Wirkungen</a:t>
            </a:r>
            <a:r>
              <a:rPr lang="de-DE" altLang="de-DE" sz="2000" b="0" dirty="0">
                <a:solidFill>
                  <a:srgbClr val="333333"/>
                </a:solidFill>
                <a:latin typeface="Calibri Light"/>
              </a:rPr>
              <a:t> von Psychose auf das Selbstwertgefühl werden meist aufgezehrt durch die oft </a:t>
            </a:r>
            <a:r>
              <a:rPr lang="de-DE" altLang="de-DE" sz="2000" dirty="0">
                <a:solidFill>
                  <a:srgbClr val="333333"/>
                </a:solidFill>
                <a:latin typeface="Calibri Light"/>
              </a:rPr>
              <a:t>langfristigen negativen Konsequenzen</a:t>
            </a:r>
            <a:r>
              <a:rPr lang="de-DE" altLang="de-DE" sz="2000" b="0" dirty="0">
                <a:solidFill>
                  <a:srgbClr val="333333"/>
                </a:solidFill>
                <a:latin typeface="Calibri Light"/>
              </a:rPr>
              <a:t>. </a:t>
            </a:r>
          </a:p>
          <a:p>
            <a:pPr eaLnBrk="1" hangingPunct="1">
              <a:lnSpc>
                <a:spcPct val="105000"/>
              </a:lnSpc>
              <a:spcBef>
                <a:spcPts val="1999"/>
              </a:spcBef>
              <a:spcAft>
                <a:spcPts val="0"/>
              </a:spcAft>
              <a:buClr>
                <a:srgbClr val="333333"/>
              </a:buClr>
              <a:buNone/>
            </a:pPr>
            <a:r>
              <a:rPr lang="de-DE" altLang="de-DE" sz="2000" b="0" dirty="0">
                <a:solidFill>
                  <a:srgbClr val="333333"/>
                </a:solidFill>
                <a:latin typeface="Calibri Light"/>
              </a:rPr>
              <a:t>Beispiele:</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Schulden: Wenn der Betroffene glaubte, z.B. reich oder berühmt zu sein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Einsamkeit: Falls Freunde sich abgewendet haben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Arbeitsplatz: Evtl. droht Jobverlust wg. unangemessenen Verhaltens </a:t>
            </a:r>
          </a:p>
          <a:p>
            <a:pPr eaLnBrk="1" hangingPunct="1">
              <a:lnSpc>
                <a:spcPct val="105000"/>
              </a:lnSpc>
              <a:spcBef>
                <a:spcPts val="1999"/>
              </a:spcBef>
              <a:spcAft>
                <a:spcPts val="0"/>
              </a:spcAft>
              <a:buClrTx/>
              <a:buNone/>
            </a:pPr>
            <a:r>
              <a:rPr lang="de-DE" altLang="de-DE" sz="2000" b="0" dirty="0">
                <a:solidFill>
                  <a:srgbClr val="333333"/>
                </a:solidFill>
                <a:latin typeface="Calibri Light"/>
              </a:rPr>
              <a:t>Absetzen der Medikamente, um eine spannende Ersatzwelt </a:t>
            </a:r>
            <a:r>
              <a:rPr lang="de-DE" altLang="de-DE" sz="2000" b="0" dirty="0" err="1">
                <a:solidFill>
                  <a:srgbClr val="333333"/>
                </a:solidFill>
                <a:latin typeface="Calibri Light"/>
              </a:rPr>
              <a:t>wiederzuerleben</a:t>
            </a:r>
            <a:r>
              <a:rPr lang="de-DE" altLang="de-DE" sz="2000" b="0" dirty="0">
                <a:solidFill>
                  <a:srgbClr val="333333"/>
                </a:solidFill>
                <a:latin typeface="Calibri Light"/>
              </a:rPr>
              <a:t>, ist äußerst gefährlich – zumal in der Psychose oft die Angst überwiegt!</a:t>
            </a:r>
            <a:endParaRPr lang="en-US"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8999DBA7-622B-4A3F-8040-D1DDE4BF5F6E}"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a:solidFill>
                  <a:schemeClr val="bg1"/>
                </a:solidFill>
              </a:rPr>
              <a:t>Was zeichnet das Denken von Menschen mit Depression und mangelndem Selbstwertgefühl aus?</a:t>
            </a: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a:spLocks noChangeAspect="1"/>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de-DE" sz="3600" dirty="0">
                <a:solidFill>
                  <a:srgbClr val="333333"/>
                </a:solidFill>
                <a:latin typeface="Calibri Light"/>
              </a:rPr>
              <a:t>Was zeichnet das Denken </a:t>
            </a:r>
          </a:p>
          <a:p>
            <a:pPr marL="190500" lvl="0" algn="ctr" defTabSz="914377">
              <a:lnSpc>
                <a:spcPct val="90000"/>
              </a:lnSpc>
              <a:spcBef>
                <a:spcPct val="0"/>
              </a:spcBef>
              <a:defRPr/>
            </a:pPr>
            <a:r>
              <a:rPr lang="de-DE" sz="3600" dirty="0">
                <a:solidFill>
                  <a:srgbClr val="333333"/>
                </a:solidFill>
                <a:latin typeface="Calibri Light"/>
              </a:rPr>
              <a:t>von Menschen mit </a:t>
            </a:r>
            <a:r>
              <a:rPr lang="de-DE" sz="3600" dirty="0">
                <a:solidFill>
                  <a:srgbClr val="004992"/>
                </a:solidFill>
                <a:latin typeface="Calibri Light"/>
              </a:rPr>
              <a:t>Depression</a:t>
            </a:r>
            <a:r>
              <a:rPr lang="de-DE" sz="3600" dirty="0">
                <a:solidFill>
                  <a:srgbClr val="333333"/>
                </a:solidFill>
                <a:latin typeface="Calibri Light"/>
              </a:rPr>
              <a:t> und </a:t>
            </a:r>
            <a:r>
              <a:rPr lang="de-DE" sz="3600" dirty="0">
                <a:solidFill>
                  <a:srgbClr val="004992"/>
                </a:solidFill>
                <a:latin typeface="Calibri Light"/>
              </a:rPr>
              <a:t>mangelndem Selbstwertgefühl </a:t>
            </a:r>
            <a:r>
              <a:rPr lang="de-DE" sz="3600" dirty="0">
                <a:solidFill>
                  <a:srgbClr val="333333"/>
                </a:solidFill>
                <a:latin typeface="Calibri Light"/>
              </a:rPr>
              <a:t>aus?</a:t>
            </a:r>
          </a:p>
          <a:p>
            <a:pPr marL="216000" indent="-216000">
              <a:lnSpc>
                <a:spcPct val="105000"/>
              </a:lnSpc>
              <a:buFont typeface="Arial" panose="020B0604020202020204" pitchFamily="34" charset="0"/>
              <a:buChar char="•"/>
            </a:pPr>
            <a:endParaRPr lang="de-DE" dirty="0" err="1">
              <a:latin typeface="+mj-l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13</a:t>
            </a:fld>
            <a:endParaRPr lang="de-DE" altLang="de-DE"/>
          </a:p>
        </p:txBody>
      </p:sp>
    </p:spTree>
    <p:extLst>
      <p:ext uri="{BB962C8B-B14F-4D97-AF65-F5344CB8AC3E}">
        <p14:creationId xmlns:p14="http://schemas.microsoft.com/office/powerpoint/2010/main" val="1760135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75560" name="Group 104">
            <a:extLst>
              <a:ext uri="{FF2B5EF4-FFF2-40B4-BE49-F238E27FC236}">
                <a16:creationId xmlns:a16="http://schemas.microsoft.com/office/drawing/2014/main" id="{51D30334-3E2C-49F5-921A-85D93A53169B}"/>
              </a:ext>
            </a:extLst>
          </p:cNvPr>
          <p:cNvGraphicFramePr>
            <a:graphicFrameLocks noGrp="1"/>
          </p:cNvGraphicFramePr>
          <p:nvPr>
            <p:extLst>
              <p:ext uri="{D42A27DB-BD31-4B8C-83A1-F6EECF244321}">
                <p14:modId xmlns:p14="http://schemas.microsoft.com/office/powerpoint/2010/main" val="2312143878"/>
              </p:ext>
            </p:extLst>
          </p:nvPr>
        </p:nvGraphicFramePr>
        <p:xfrm>
          <a:off x="408955" y="2636739"/>
          <a:ext cx="11376000" cy="312119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kern="1200" cap="none" normalizeH="0" baseline="0" dirty="0">
                          <a:ln>
                            <a:noFill/>
                          </a:ln>
                          <a:solidFill>
                            <a:srgbClr val="080808"/>
                          </a:solidFill>
                          <a:effectLst/>
                          <a:latin typeface="Calibri Light"/>
                          <a:ea typeface="+mn-ea"/>
                          <a:cs typeface="+mn-cs"/>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Man hat ein Fremdwort falsch benutzt, man versteht ein Buch nicht.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doof!“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FFFFFF"/>
                          </a:solidFill>
                          <a:effectLst/>
                          <a:latin typeface="Calibri Light"/>
                        </a:rPr>
                        <a:t>Andere machen auch solche Fehler!“, „Interessiert mich das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Prüfung nicht bestanden.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ein Versager!“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ächstes</a:t>
                      </a:r>
                      <a:r>
                        <a:rPr kumimoji="0" lang="de-DE" sz="1800" b="0" i="0" u="none" strike="noStrike" cap="none" normalizeH="0" baseline="0" dirty="0">
                          <a:ln>
                            <a:noFill/>
                          </a:ln>
                          <a:solidFill>
                            <a:srgbClr val="E3EFF8"/>
                          </a:solidFill>
                          <a:effectLst/>
                          <a:latin typeface="Calibri Light"/>
                        </a:rPr>
                        <a:t> Mal bereite ich mich besser vor.“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FFFFFF"/>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0739" name="Rectangle 105">
            <a:extLst>
              <a:ext uri="{FF2B5EF4-FFF2-40B4-BE49-F238E27FC236}">
                <a16:creationId xmlns:a16="http://schemas.microsoft.com/office/drawing/2014/main" id="{5EADA042-BF09-426F-9C2C-9844B1315C32}"/>
              </a:ext>
            </a:extLst>
          </p:cNvPr>
          <p:cNvSpPr>
            <a:spLocks noChangeArrowheads="1"/>
          </p:cNvSpPr>
          <p:nvPr/>
        </p:nvSpPr>
        <p:spPr bwMode="auto">
          <a:xfrm>
            <a:off x="1219518" y="5181601"/>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sz="2000" b="0">
              <a:latin typeface="Calibri Light"/>
            </a:endParaRPr>
          </a:p>
        </p:txBody>
      </p:sp>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75560" name="Group 104">
            <a:extLst>
              <a:ext uri="{FF2B5EF4-FFF2-40B4-BE49-F238E27FC236}">
                <a16:creationId xmlns:a16="http://schemas.microsoft.com/office/drawing/2014/main" id="{51D30334-3E2C-49F5-921A-85D93A53169B}"/>
              </a:ext>
            </a:extLst>
          </p:cNvPr>
          <p:cNvGraphicFramePr>
            <a:graphicFrameLocks noGrp="1"/>
          </p:cNvGraphicFramePr>
          <p:nvPr>
            <p:extLst>
              <p:ext uri="{D42A27DB-BD31-4B8C-83A1-F6EECF244321}">
                <p14:modId xmlns:p14="http://schemas.microsoft.com/office/powerpoint/2010/main" val="2272791912"/>
              </p:ext>
            </p:extLst>
          </p:nvPr>
        </p:nvGraphicFramePr>
        <p:xfrm>
          <a:off x="408955" y="2636739"/>
          <a:ext cx="11376000" cy="312119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Man hat ein Fremdwort falsch benutzt, man versteht ein Buch nicht.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doof!“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333333"/>
                          </a:solidFill>
                          <a:effectLst/>
                          <a:latin typeface="Calibri Light"/>
                        </a:rPr>
                        <a:t>„Andere machen auch solche Fehler!“, „Interessiert mich das Buch </a:t>
                      </a:r>
                      <a:r>
                        <a:rPr kumimoji="0" lang="de-DE" sz="1800" b="0" i="0" u="none" strike="noStrike" cap="none" normalizeH="0" baseline="0" dirty="0" err="1">
                          <a:ln>
                            <a:noFill/>
                          </a:ln>
                          <a:solidFill>
                            <a:srgbClr val="333333"/>
                          </a:solidFill>
                          <a:effectLst/>
                          <a:latin typeface="Calibri Light"/>
                        </a:rPr>
                        <a:t>überhaupt?“</a:t>
                      </a:r>
                      <a:r>
                        <a:rPr kumimoji="0" lang="de-DE" sz="1800" b="0" i="0" u="none" strike="noStrike" cap="none" normalizeH="0" baseline="0" dirty="0" err="1">
                          <a:ln>
                            <a:noFill/>
                          </a:ln>
                          <a:solidFill>
                            <a:srgbClr val="FFFFFF"/>
                          </a:solidFill>
                          <a:effectLst/>
                          <a:latin typeface="Calibri Light"/>
                        </a:rPr>
                        <a:t>Andere</a:t>
                      </a:r>
                      <a:r>
                        <a:rPr kumimoji="0" lang="de-DE" sz="1800" b="0" i="0" u="none" strike="noStrike" cap="none" normalizeH="0" baseline="0" dirty="0">
                          <a:ln>
                            <a:noFill/>
                          </a:ln>
                          <a:solidFill>
                            <a:srgbClr val="FFFFFF"/>
                          </a:solidFill>
                          <a:effectLst/>
                          <a:latin typeface="Calibri Light"/>
                        </a:rPr>
                        <a:t> machen auch </a:t>
                      </a:r>
                      <a:r>
                        <a:rPr kumimoji="0" lang="de-DE" sz="1800" b="0" i="0" u="none" strike="noStrike" cap="none" normalizeH="0" baseline="0" dirty="0" err="1">
                          <a:ln>
                            <a:noFill/>
                          </a:ln>
                          <a:solidFill>
                            <a:srgbClr val="FFFFFF"/>
                          </a:solidFill>
                          <a:effectLst/>
                          <a:latin typeface="Calibri Light"/>
                        </a:rPr>
                        <a:t>solchdas</a:t>
                      </a:r>
                      <a:r>
                        <a:rPr kumimoji="0" lang="de-DE" sz="1800" b="0" i="0" u="none" strike="noStrike" cap="none" normalizeH="0" baseline="0" dirty="0">
                          <a:ln>
                            <a:noFill/>
                          </a:ln>
                          <a:solidFill>
                            <a:srgbClr val="FFFFFF"/>
                          </a:solidFill>
                          <a:effectLst/>
                          <a:latin typeface="Calibri Light"/>
                        </a:rPr>
                        <a:t>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Prüfung nicht bestanden.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ein Versager!“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„Nächstes Mal bereite ich mich besser vor.“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0739" name="Rectangle 105">
            <a:extLst>
              <a:ext uri="{FF2B5EF4-FFF2-40B4-BE49-F238E27FC236}">
                <a16:creationId xmlns:a16="http://schemas.microsoft.com/office/drawing/2014/main" id="{5EADA042-BF09-426F-9C2C-9844B1315C32}"/>
              </a:ext>
            </a:extLst>
          </p:cNvPr>
          <p:cNvSpPr>
            <a:spLocks noChangeArrowheads="1"/>
          </p:cNvSpPr>
          <p:nvPr/>
        </p:nvSpPr>
        <p:spPr bwMode="auto">
          <a:xfrm>
            <a:off x="1219518" y="5181601"/>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sz="2000" b="0">
              <a:latin typeface="Calibri Light"/>
            </a:endParaRPr>
          </a:p>
        </p:txBody>
      </p:sp>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15</a:t>
            </a:fld>
            <a:endParaRPr lang="de-DE" altLang="de-DE"/>
          </a:p>
        </p:txBody>
      </p:sp>
    </p:spTree>
    <p:extLst>
      <p:ext uri="{BB962C8B-B14F-4D97-AF65-F5344CB8AC3E}">
        <p14:creationId xmlns:p14="http://schemas.microsoft.com/office/powerpoint/2010/main" val="2995899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graphicFrame>
        <p:nvGraphicFramePr>
          <p:cNvPr id="312323"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193454940"/>
              </p:ext>
            </p:extLst>
          </p:nvPr>
        </p:nvGraphicFramePr>
        <p:xfrm>
          <a:off x="408955" y="2636739"/>
          <a:ext cx="11376000" cy="312119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Man hat ein Fremdwort falsch benutzt, man versteht ein Buch nicht.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doof!“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„Andere machen auch solche Fehler!“, „Interessiert mich das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Prüfung nicht bestanden.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ein Versager!“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„Nächstes Mal bereite ich mich besser vor.“</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4835" name="Rectangle 1050">
            <a:extLst>
              <a:ext uri="{FF2B5EF4-FFF2-40B4-BE49-F238E27FC236}">
                <a16:creationId xmlns:a16="http://schemas.microsoft.com/office/drawing/2014/main" id="{89BE62EC-33D3-41BC-9A3F-38052B9C9F53}"/>
              </a:ext>
            </a:extLst>
          </p:cNvPr>
          <p:cNvSpPr>
            <a:spLocks noChangeArrowheads="1"/>
          </p:cNvSpPr>
          <p:nvPr/>
        </p:nvSpPr>
        <p:spPr bwMode="auto">
          <a:xfrm>
            <a:off x="408954" y="5837311"/>
            <a:ext cx="11376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ClrTx/>
              <a:buFontTx/>
              <a:buNone/>
            </a:pPr>
            <a:r>
              <a:rPr lang="de-DE" altLang="de-DE" sz="2000" b="0" dirty="0">
                <a:solidFill>
                  <a:srgbClr val="004992"/>
                </a:solidFill>
                <a:latin typeface="Calibri Light"/>
              </a:rPr>
              <a:t>Fehler zulassen: </a:t>
            </a:r>
            <a:r>
              <a:rPr lang="de-DE" altLang="de-DE" sz="2000" b="0" dirty="0">
                <a:solidFill>
                  <a:srgbClr val="333333"/>
                </a:solidFill>
                <a:latin typeface="Calibri Light"/>
              </a:rPr>
              <a:t>Jeder macht mal Fehler. Wenn Sie sich mal verhaspeln, heißt das noch nicht, dass Sie sich nicht ausdrücken können; wenn Sie einen Fehler machen, sind Sie noch lange </a:t>
            </a:r>
            <a:r>
              <a:rPr lang="de-DE" altLang="de-DE" sz="2000" b="0">
                <a:solidFill>
                  <a:srgbClr val="333333"/>
                </a:solidFill>
                <a:latin typeface="Calibri Light"/>
              </a:rPr>
              <a:t>nicht nachlässig.</a:t>
            </a:r>
            <a:endParaRPr lang="en-US"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16</a:t>
            </a:fld>
            <a:endParaRPr lang="de-DE" altLang="de-DE">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Stattdessen: Schließen Sie nicht von einem Makel auf alles!</a:t>
            </a:r>
            <a:endParaRPr lang="en-US" sz="360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rPr>
              <a:t>Jeder Mensch ist komplex – wie ein Mosaik aus vielen Einzelteilen bestehend. Wir haben alle unsere hellen und dunklen Flecken!</a:t>
            </a:r>
          </a:p>
          <a:p>
            <a:pPr lvl="0" defTabSz="914400" fontAlgn="base"/>
            <a:r>
              <a:rPr lang="de-DE" altLang="de-DE" sz="2400" dirty="0">
                <a:solidFill>
                  <a:srgbClr val="333333"/>
                </a:solidFill>
                <a:latin typeface="Calibri Light"/>
              </a:rPr>
              <a:t>Darüber hinaus gibt es ganz unterschiedliche Möglichkeiten, menschliche Merkmale zu betrachten:</a:t>
            </a:r>
          </a:p>
          <a:p>
            <a:pPr lvl="0" defTabSz="914400" fontAlgn="base"/>
            <a:r>
              <a:rPr lang="de-DE" altLang="de-DE" sz="2400" dirty="0">
                <a:solidFill>
                  <a:srgbClr val="004992"/>
                </a:solidFill>
                <a:latin typeface="Calibri Light"/>
              </a:rPr>
              <a:t>Was ist Attraktivität? </a:t>
            </a:r>
            <a:r>
              <a:rPr lang="de-DE" altLang="de-DE" sz="2400" dirty="0">
                <a:solidFill>
                  <a:srgbClr val="333333"/>
                </a:solidFill>
                <a:latin typeface="Calibri Light"/>
              </a:rPr>
              <a:t>Innere oder äußere Schönheit, makelloser Körper?</a:t>
            </a:r>
          </a:p>
          <a:p>
            <a:pPr lvl="0" defTabSz="914400" fontAlgn="base"/>
            <a:r>
              <a:rPr lang="de-DE" altLang="de-DE" sz="2400" dirty="0">
                <a:solidFill>
                  <a:srgbClr val="004992"/>
                </a:solidFill>
                <a:latin typeface="Calibri Light"/>
              </a:rPr>
              <a:t>Was ist Erfolg? </a:t>
            </a:r>
            <a:r>
              <a:rPr lang="de-DE" altLang="de-DE" sz="2400" dirty="0">
                <a:solidFill>
                  <a:srgbClr val="333333"/>
                </a:solidFill>
                <a:latin typeface="Calibri Light"/>
              </a:rPr>
              <a:t>Karriere, viele Freunde, Zufriedenheit mit sich und </a:t>
            </a:r>
            <a:br>
              <a:rPr lang="de-DE" altLang="de-DE" sz="2400" dirty="0">
                <a:solidFill>
                  <a:srgbClr val="333333"/>
                </a:solidFill>
                <a:latin typeface="Calibri Light"/>
              </a:rPr>
            </a:br>
            <a:r>
              <a:rPr lang="de-DE" altLang="de-DE" sz="2400" dirty="0">
                <a:solidFill>
                  <a:srgbClr val="333333"/>
                </a:solidFill>
                <a:latin typeface="Calibri Light"/>
              </a:rPr>
              <a:t>seinem Leben?</a:t>
            </a:r>
          </a:p>
          <a:p>
            <a:endParaRPr lang="en-US" dirty="0">
              <a:latin typeface="Calibri Light"/>
            </a:endParaRPr>
          </a:p>
        </p:txBody>
      </p:sp>
      <p:sp>
        <p:nvSpPr>
          <p:cNvPr id="36867" name="Text Box 4">
            <a:extLst>
              <a:ext uri="{FF2B5EF4-FFF2-40B4-BE49-F238E27FC236}">
                <a16:creationId xmlns:a16="http://schemas.microsoft.com/office/drawing/2014/main" id="{E936A24E-553C-41FE-951B-E8BB9415A772}"/>
              </a:ext>
            </a:extLst>
          </p:cNvPr>
          <p:cNvSpPr txBox="1">
            <a:spLocks noChangeArrowheads="1"/>
          </p:cNvSpPr>
          <p:nvPr/>
        </p:nvSpPr>
        <p:spPr bwMode="auto">
          <a:xfrm>
            <a:off x="6605720" y="2362201"/>
            <a:ext cx="3556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a:latin typeface="Calibri Light"/>
            </a:endParaRPr>
          </a:p>
        </p:txBody>
      </p:sp>
      <p:pic>
        <p:nvPicPr>
          <p:cNvPr id="3686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Metakognitives Training 8 – Stimmung</a:t>
            </a:r>
          </a:p>
        </p:txBody>
      </p:sp>
      <p:sp>
        <p:nvSpPr>
          <p:cNvPr id="8" name="Slide Number Placeholder 7"/>
          <p:cNvSpPr>
            <a:spLocks noGrp="1"/>
          </p:cNvSpPr>
          <p:nvPr>
            <p:ph type="sldNum" sz="quarter" idx="12"/>
          </p:nvPr>
        </p:nvSpPr>
        <p:spPr/>
        <p:txBody>
          <a:bodyPr/>
          <a:lstStyle/>
          <a:p>
            <a:pPr>
              <a:defRPr/>
            </a:pPr>
            <a:fld id="{31A55163-39B4-40AE-9E58-03E666178A0C}"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1027">
            <a:extLst>
              <a:ext uri="{FF2B5EF4-FFF2-40B4-BE49-F238E27FC236}">
                <a16:creationId xmlns:a16="http://schemas.microsoft.com/office/drawing/2014/main" id="{ADE47508-C6D2-4940-8D3E-2CAE25280ACB}"/>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8DD0B89D-26DF-4E42-AFB4-2C5A0AFD958F}"/>
              </a:ext>
            </a:extLst>
          </p:cNvPr>
          <p:cNvGraphicFramePr>
            <a:graphicFrameLocks noGrp="1"/>
          </p:cNvGraphicFramePr>
          <p:nvPr>
            <p:extLst>
              <p:ext uri="{D42A27DB-BD31-4B8C-83A1-F6EECF244321}">
                <p14:modId xmlns:p14="http://schemas.microsoft.com/office/powerpoint/2010/main" val="3029773376"/>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FFFFFF"/>
                          </a:solidFill>
                          <a:effectLst/>
                          <a:latin typeface="Calibri Light"/>
                        </a:rPr>
                        <a:t>arty</a:t>
                      </a:r>
                      <a:r>
                        <a:rPr kumimoji="0" lang="de-DE" sz="1800" b="0" i="0" u="none" strike="noStrike" cap="none" normalizeH="0" baseline="0" dirty="0">
                          <a:ln>
                            <a:noFill/>
                          </a:ln>
                          <a:solidFill>
                            <a:srgbClr val="FFFFFF"/>
                          </a:solidFill>
                          <a:effectLst/>
                          <a:latin typeface="Calibri Light"/>
                        </a:rPr>
                        <a:t>,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te</a:t>
                      </a:r>
                      <a:r>
                        <a:rPr kumimoji="0" lang="de-DE" sz="1800" b="0" i="0" u="none" strike="noStrike" cap="none" normalizeH="0" baseline="0" dirty="0">
                          <a:ln>
                            <a:noFill/>
                          </a:ln>
                          <a:solidFill>
                            <a:srgbClr val="E3EFF8"/>
                          </a:solidFill>
                          <a:effectLst/>
                          <a:latin typeface="Calibri Light"/>
                        </a:rPr>
                        <a:t>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38935" name="Picture 24" descr="Ride on - Bold&amp;Blond - flickr - cc_noncommercial">
            <a:extLst>
              <a:ext uri="{FF2B5EF4-FFF2-40B4-BE49-F238E27FC236}">
                <a16:creationId xmlns:a16="http://schemas.microsoft.com/office/drawing/2014/main" id="{F5D81F73-5DAD-49C2-A603-1E20BC63F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027">
            <a:extLst>
              <a:ext uri="{FF2B5EF4-FFF2-40B4-BE49-F238E27FC236}">
                <a16:creationId xmlns:a16="http://schemas.microsoft.com/office/drawing/2014/main" id="{BF1E804D-1C9A-4915-9680-3E677FEB28C5}"/>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7D0B390E-7EDC-4309-8D6B-A129136B2239}"/>
              </a:ext>
            </a:extLst>
          </p:cNvPr>
          <p:cNvGraphicFramePr>
            <a:graphicFrameLocks noGrp="1"/>
          </p:cNvGraphicFramePr>
          <p:nvPr>
            <p:extLst>
              <p:ext uri="{D42A27DB-BD31-4B8C-83A1-F6EECF244321}">
                <p14:modId xmlns:p14="http://schemas.microsoft.com/office/powerpoint/2010/main" val="373534429"/>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Tolle Party,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te</a:t>
                      </a:r>
                      <a:r>
                        <a:rPr kumimoji="0" lang="de-DE" sz="1800" b="0" i="0" u="none" strike="noStrike" cap="none" normalizeH="0" baseline="0" dirty="0">
                          <a:ln>
                            <a:noFill/>
                          </a:ln>
                          <a:solidFill>
                            <a:srgbClr val="E3EFF8"/>
                          </a:solidFill>
                          <a:effectLst/>
                          <a:latin typeface="Calibri Light"/>
                        </a:rPr>
                        <a:t>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098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15534869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Tolle Party,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gucken nur zufällig zu mir oder verwechseln mich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3031" name="Picture 24" descr="Ride on - Bold&amp;Blond - flickr - cc_noncommercial">
            <a:extLst>
              <a:ext uri="{FF2B5EF4-FFF2-40B4-BE49-F238E27FC236}">
                <a16:creationId xmlns:a16="http://schemas.microsoft.com/office/drawing/2014/main" id="{E5B30F71-6E03-4656-A709-9C9A60B11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1027">
            <a:extLst>
              <a:ext uri="{FF2B5EF4-FFF2-40B4-BE49-F238E27FC236}">
                <a16:creationId xmlns:a16="http://schemas.microsoft.com/office/drawing/2014/main" id="{F340980E-409A-4F4D-9EA7-B7FB034B384F}"/>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256558032"/>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 guter Freund kommt nicht zu Ihrer Geburtstagsfeier.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„Ich bin unbeliebt.“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Tolle Party, andere Freunde sind gekommen und denen hat es gefallen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5078"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dirty="0">
                <a:solidFill>
                  <a:srgbClr val="004992"/>
                </a:solidFill>
                <a:latin typeface="Calibri Light"/>
              </a:rPr>
              <a:t>„Gedankenlesen“</a:t>
            </a:r>
            <a:r>
              <a:rPr lang="de-DE" altLang="de-DE" sz="2000" b="0" dirty="0">
                <a:latin typeface="Calibri Light"/>
              </a:rPr>
              <a:t>: Nicht in Verhaltensweisen von anderen zu viel hineininterpretieren! Für eine Situation kann es viele Erklärungsmöglichkeiten geben!</a:t>
            </a: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21</a:t>
            </a:fld>
            <a:endParaRPr lang="de-DE" altLang="de-DE" b="0">
              <a:solidFill>
                <a:srgbClr val="333333"/>
              </a:solidFill>
            </a:endParaRPr>
          </a:p>
        </p:txBody>
      </p:sp>
      <p:pic>
        <p:nvPicPr>
          <p:cNvPr id="8" name="Picture 24" descr="Ride on - Bold&amp;Blond - flickr - cc_noncommercial">
            <a:extLst>
              <a:ext uri="{FF2B5EF4-FFF2-40B4-BE49-F238E27FC236}">
                <a16:creationId xmlns:a16="http://schemas.microsoft.com/office/drawing/2014/main" id="{E5B30F71-6E03-4656-A709-9C9A60B11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E1978AA7-2264-4491-9C13-B32118EDB56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3. Von sich selbst auf andere schließen</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de-DE" sz="2400" kern="0" dirty="0">
                <a:solidFill>
                  <a:srgbClr val="004992"/>
                </a:solidFill>
                <a:latin typeface="Calibri Light"/>
              </a:rPr>
              <a:t>Es besteht ein Unterschied zwischen meiner Selbstsicht und wie andere mich sehen!</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Calibri Light"/>
              </a:rPr>
              <a:t>Wenn ich mich für wertlos, hässlich etc. halte, müssen andere das noch lange nicht genauso sehen.</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Calibri Light"/>
              </a:rPr>
              <a:t>Es gibt meist verschiedene Meinungen/Ansichten/Geschmäcker! Was ich mit Klugheit, Attraktivität verbinde, versteht nicht jeder darunter.</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04227725"/>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chemeClr val="tx1"/>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mir nur zu schmeicheln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FFFFFF"/>
                          </a:solidFill>
                          <a:effectLst/>
                          <a:latin typeface="Calibri Light"/>
                        </a:rPr>
                        <a:t>hön</a:t>
                      </a:r>
                      <a:r>
                        <a:rPr kumimoji="0" lang="de-DE" sz="1800" b="0" i="0" u="none" strike="noStrike" cap="none" normalizeH="0" baseline="0" dirty="0">
                          <a:ln>
                            <a:noFill/>
                          </a:ln>
                          <a:solidFill>
                            <a:srgbClr val="FFFFFF"/>
                          </a:solidFill>
                          <a:effectLst/>
                          <a:latin typeface="Calibri Light"/>
                        </a:rPr>
                        <a:t>,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E3EFF8"/>
                          </a:solidFill>
                          <a:effectLst/>
                          <a:latin typeface="Calibri Light"/>
                        </a:rPr>
                        <a:t>r andere hat evtl. einen schlechten Tag.“;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05475690"/>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mir nur zu schmeicheln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E3EFF8"/>
                          </a:solidFill>
                          <a:effectLst/>
                          <a:latin typeface="Calibri Light"/>
                        </a:rPr>
                        <a:t>r andere hat evtl. einen schlechten Tag.“;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24</a:t>
            </a:fld>
            <a:endParaRPr lang="de-DE" altLang="de-DE"/>
          </a:p>
        </p:txBody>
      </p:sp>
    </p:spTree>
    <p:extLst>
      <p:ext uri="{BB962C8B-B14F-4D97-AF65-F5344CB8AC3E}">
        <p14:creationId xmlns:p14="http://schemas.microsoft.com/office/powerpoint/2010/main" val="1447249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62300667"/>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mir nur zu schmeicheln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25</a:t>
            </a:fld>
            <a:endParaRPr lang="de-DE" altLang="de-DE"/>
          </a:p>
        </p:txBody>
      </p:sp>
    </p:spTree>
    <p:extLst>
      <p:ext uri="{BB962C8B-B14F-4D97-AF65-F5344CB8AC3E}">
        <p14:creationId xmlns:p14="http://schemas.microsoft.com/office/powerpoint/2010/main" val="4096968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F746C53-0F3E-420E-A773-BDB4EB55B170}"/>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t>
            </a:r>
            <a:r>
              <a:rPr lang="de-DE" altLang="de-DE" sz="3600">
                <a:latin typeface="Calibri Light"/>
              </a:rPr>
              <a:t>Alles-oder-nichts-Denken/Katastrophendenken</a:t>
            </a:r>
            <a:r>
              <a:rPr lang="de-DE" altLang="de-DE" sz="3600" dirty="0">
                <a:latin typeface="Calibri Light"/>
              </a:rPr>
              <a:t>/Schwarz-Weiß-Malerei</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251952"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4106758089"/>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entdecken eine Stelle auf Ihrer Haut.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„Ich habe Krebs, ich muss sterben.“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26</a:t>
            </a:fld>
            <a:endParaRPr lang="de-DE" altLang="de-DE"/>
          </a:p>
        </p:txBody>
      </p:sp>
      <p:pic>
        <p:nvPicPr>
          <p:cNvPr id="7" name="Picture 9">
            <a:extLst>
              <a:ext uri="{FF2B5EF4-FFF2-40B4-BE49-F238E27FC236}">
                <a16:creationId xmlns:a16="http://schemas.microsoft.com/office/drawing/2014/main" id="{83719DA1-B3A8-4410-A6AF-C298E7305A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3"/>
          <a:stretch/>
        </p:blipFill>
        <p:spPr bwMode="auto">
          <a:xfrm>
            <a:off x="8949830" y="4663440"/>
            <a:ext cx="3245345"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a:t>
            </a:r>
            <a:r>
              <a:rPr lang="de-DE" altLang="de-DE" dirty="0">
                <a:latin typeface="Calibri Light"/>
              </a:rPr>
              <a:t>i</a:t>
            </a:r>
            <a:br>
              <a:rPr lang="de-DE" altLang="de-DE" dirty="0">
                <a:latin typeface="Calibri Light"/>
              </a:rPr>
            </a:br>
            <a:r>
              <a:rPr lang="de-DE" altLang="de-DE" dirty="0">
                <a:latin typeface="Calibri Light"/>
              </a:rPr>
              <a:t>Was wäre eine angemessene/hilfreichere Bewertung?</a:t>
            </a:r>
          </a:p>
        </p:txBody>
      </p:sp>
      <p:graphicFrame>
        <p:nvGraphicFramePr>
          <p:cNvPr id="251952"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705477381"/>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entdecken eine Stelle auf Ihrer Haut.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„Ich habe Krebs, ich muss sterben.“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Andere oder Arzt fragen, bevor man „Pferde scheu“ macht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9">
            <a:extLst>
              <a:ext uri="{FF2B5EF4-FFF2-40B4-BE49-F238E27FC236}">
                <a16:creationId xmlns:a16="http://schemas.microsoft.com/office/drawing/2014/main" id="{C84FFBAD-5DEE-4C4C-8ACB-4EE4FA1EA0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3"/>
          <a:stretch/>
        </p:blipFill>
        <p:spPr bwMode="auto">
          <a:xfrm>
            <a:off x="8949830" y="4663440"/>
            <a:ext cx="3245345"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C6BFC32-4017-4FC1-AFD0-763204A86C27}"/>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45468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366422295"/>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9407"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28</a:t>
            </a:fld>
            <a:endParaRPr lang="de-DE" altLang="de-DE">
              <a:solidFill>
                <a:srgbClr val="33333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80586E8-ADC3-4214-BBC7-AC31358122C8}"/>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27667"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2348161471"/>
              </p:ext>
            </p:extLst>
          </p:nvPr>
        </p:nvGraphicFramePr>
        <p:xfrm>
          <a:off x="408955" y="2834640"/>
          <a:ext cx="11376000" cy="25298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630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Hinterfragen Sie, ob die Gedanken wirklich gerechtfertigt sind? Was spricht gegen diese Gedanken?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Lenken Sie sich durch angenehme Tätigkeiten ab!</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1454" name="Rectangle 47">
            <a:extLst>
              <a:ext uri="{FF2B5EF4-FFF2-40B4-BE49-F238E27FC236}">
                <a16:creationId xmlns:a16="http://schemas.microsoft.com/office/drawing/2014/main" id="{D66D5758-BED6-4BB3-837C-211C115FCBB8}"/>
              </a:ext>
            </a:extLst>
          </p:cNvPr>
          <p:cNvSpPr>
            <a:spLocks noChangeArrowheads="1"/>
          </p:cNvSpPr>
          <p:nvPr/>
        </p:nvSpPr>
        <p:spPr bwMode="auto">
          <a:xfrm>
            <a:off x="609759" y="2248940"/>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marL="838200" indent="-8382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spcBef>
                <a:spcPct val="0"/>
              </a:spcBef>
              <a:buClrTx/>
              <a:buFontTx/>
              <a:buNone/>
            </a:pPr>
            <a:br>
              <a:rPr lang="de-DE" altLang="de-DE" sz="2400" b="0">
                <a:solidFill>
                  <a:schemeClr val="tx2"/>
                </a:solidFill>
                <a:latin typeface="Calibri Light"/>
              </a:rPr>
            </a:br>
            <a:endParaRPr lang="de-DE" altLang="de-DE" sz="4400" b="0">
              <a:solidFill>
                <a:schemeClr val="tx2"/>
              </a:solidFill>
              <a:latin typeface="Calibri Light"/>
            </a:endParaRP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E3BFEC3F-01AD-4641-B072-2292EB0F300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 Übung</a:t>
            </a: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Es ist nicht möglich, unangenehme Gedanken aktiv zu unterdrücken. </a:t>
            </a:r>
            <a:br>
              <a:rPr lang="de-DE" altLang="de-DE" sz="2400" dirty="0">
                <a:solidFill>
                  <a:srgbClr val="333333"/>
                </a:solidFill>
                <a:latin typeface="Calibri Light"/>
              </a:rPr>
            </a:br>
            <a:r>
              <a:rPr lang="de-DE" altLang="de-DE" sz="2400" dirty="0">
                <a:solidFill>
                  <a:srgbClr val="333333"/>
                </a:solidFill>
                <a:latin typeface="Calibri Light"/>
              </a:rPr>
              <a:t>Etwas bewusst nicht denken zu wollen, führt sogar eher dazu, dass die Gedanken verstärkt werden.</a:t>
            </a:r>
          </a:p>
          <a:p>
            <a:r>
              <a:rPr lang="de-DE" altLang="de-DE" sz="2400" dirty="0">
                <a:solidFill>
                  <a:srgbClr val="333333"/>
                </a:solidFill>
                <a:latin typeface="Calibri Light"/>
              </a:rPr>
              <a:t>Probieren Sie es aus! </a:t>
            </a:r>
            <a:br>
              <a:rPr lang="de-DE" altLang="de-DE" sz="2400" dirty="0">
                <a:solidFill>
                  <a:srgbClr val="333333"/>
                </a:solidFill>
                <a:latin typeface="Calibri Light"/>
              </a:rPr>
            </a:br>
            <a:r>
              <a:rPr lang="de-DE" altLang="de-DE" sz="2400" dirty="0">
                <a:solidFill>
                  <a:srgbClr val="004992"/>
                </a:solidFill>
                <a:latin typeface="Calibri Light"/>
              </a:rPr>
              <a:t>Denken Sie in der nächsten Minute nicht an einen Elefanten!</a:t>
            </a:r>
            <a:br>
              <a:rPr lang="de-DE" altLang="de-DE" sz="2400" dirty="0">
                <a:solidFill>
                  <a:srgbClr val="333333"/>
                </a:solidFill>
                <a:latin typeface="Calibri Light"/>
              </a:rPr>
            </a:b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B70034A7-723A-4F32-8BA3-89FB1F9DB0D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a:t>
            </a:r>
            <a:br>
              <a:rPr lang="de-DE" altLang="de-DE" sz="3600" dirty="0"/>
            </a:br>
            <a:r>
              <a:rPr lang="de-DE" altLang="de-DE" sz="3600" dirty="0"/>
              <a:t>Klappt das? Nein!</a:t>
            </a:r>
            <a:br>
              <a:rPr lang="de-DE" altLang="de-DE" sz="3600" dirty="0"/>
            </a:b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Die meisten von Ihnen haben vermutlich entweder direkt an einen Elefanten gedacht und/oder an etwas, was mit einem Elefanten zusammenhängt (z.B. Zoo, Safari, Afrika etc.).</a:t>
            </a:r>
          </a:p>
          <a:p>
            <a:r>
              <a:rPr lang="de-DE" altLang="de-DE" sz="2400" dirty="0">
                <a:solidFill>
                  <a:srgbClr val="333333"/>
                </a:solidFill>
                <a:latin typeface="Calibri Light"/>
              </a:rPr>
              <a:t>Der Effekt ist noch stärker, wenn versucht wird, unangenehme Gedanken wie z.B. Selbstvorwürfe („Ich bin ein Versager“ etc.) aktiv zu unterdrücken. Die Gedanken können dann manchmal so stark werden, dass sie wie fremde Gedanken erscheinen!</a:t>
            </a:r>
            <a:br>
              <a:rPr lang="de-DE" altLang="de-DE" sz="2400" dirty="0">
                <a:solidFill>
                  <a:srgbClr val="333333"/>
                </a:solidFill>
                <a:latin typeface="Calibri Light"/>
              </a:rPr>
            </a:br>
            <a:r>
              <a:rPr lang="de-DE" altLang="de-DE" sz="2400" dirty="0">
                <a:solidFill>
                  <a:srgbClr val="333333"/>
                </a:solidFill>
                <a:latin typeface="Calibri Light"/>
              </a:rPr>
              <a:t>Klappt das? Nein!</a:t>
            </a:r>
            <a:endParaRPr lang="en-US" sz="2400" dirty="0">
              <a:solidFill>
                <a:srgbClr val="333333"/>
              </a:solidFill>
              <a:latin typeface="Calibri Light"/>
            </a:endParaRPr>
          </a:p>
        </p:txBody>
      </p:sp>
      <p:pic>
        <p:nvPicPr>
          <p:cNvPr id="65540"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C8F3E64-301C-49BA-8D46-3DA988FF6FCB}"/>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Stattdessen:</a:t>
            </a:r>
            <a:br>
              <a:rPr lang="de-DE" altLang="de-DE" sz="3600">
                <a:latin typeface="Calibri Light"/>
              </a:rPr>
            </a:br>
            <a:r>
              <a:rPr lang="de-DE" altLang="de-DE" sz="3600">
                <a:latin typeface="Calibri Light"/>
              </a:rPr>
              <a:t>Inneren Abstand suchen …</a:t>
            </a:r>
            <a:endParaRPr lang="de-DE" altLang="de-DE" sz="3600" dirty="0">
              <a:latin typeface="Calibri Light"/>
            </a:endParaRPr>
          </a:p>
        </p:txBody>
      </p:sp>
      <p:sp>
        <p:nvSpPr>
          <p:cNvPr id="67587" name="Rectangle 3">
            <a:extLst>
              <a:ext uri="{FF2B5EF4-FFF2-40B4-BE49-F238E27FC236}">
                <a16:creationId xmlns:a16="http://schemas.microsoft.com/office/drawing/2014/main" id="{3040037C-7A9D-4F75-9B79-1403B0C1204F}"/>
              </a:ext>
            </a:extLst>
          </p:cNvPr>
          <p:cNvSpPr>
            <a:spLocks noGrp="1" noChangeArrowheads="1"/>
          </p:cNvSpPr>
          <p:nvPr>
            <p:ph idx="1"/>
          </p:nvPr>
        </p:nvSpPr>
        <p:spPr/>
        <p:txBody>
          <a:bodyPr lIns="0" tIns="0" rIns="0" bIns="0">
            <a:noAutofit/>
          </a:bodyPr>
          <a:lstStyle/>
          <a:p>
            <a:pPr eaLnBrk="1" hangingPunct="1"/>
            <a:r>
              <a:rPr lang="de-DE" altLang="de-DE" sz="2400" dirty="0">
                <a:solidFill>
                  <a:srgbClr val="333333"/>
                </a:solidFill>
                <a:latin typeface="Calibri Light"/>
              </a:rPr>
              <a:t>Wenn Sie von besonders heftigen negativen Gedanken heimgesucht werden, versuchen Sie nicht, die Gedanken aktiv zu unterdrücken (das verstärkt diese nur), sondern betrachten Sie das innere Geschehen ohne einzugreifen. Wie ein Besucher im Zoo, der ein gefährliches Tier aus geschützter Distanz betrachtet. </a:t>
            </a:r>
          </a:p>
          <a:p>
            <a:pPr eaLnBrk="1" hangingPunct="1"/>
            <a:r>
              <a:rPr lang="de-DE" altLang="de-DE" sz="2400" dirty="0">
                <a:solidFill>
                  <a:srgbClr val="004992"/>
                </a:solidFill>
                <a:latin typeface="Calibri Light"/>
              </a:rPr>
              <a:t>Die Gedanken beruhigen sich von selbst wieder.</a:t>
            </a:r>
          </a:p>
          <a:p>
            <a:pPr eaLnBrk="1" hangingPunct="1"/>
            <a:r>
              <a:rPr lang="de-DE" altLang="de-DE" sz="2400" dirty="0">
                <a:solidFill>
                  <a:srgbClr val="333333"/>
                </a:solidFill>
                <a:latin typeface="Calibri Light"/>
              </a:rPr>
              <a:t> </a:t>
            </a:r>
          </a:p>
        </p:txBody>
      </p:sp>
      <p:pic>
        <p:nvPicPr>
          <p:cNvPr id="6758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br>
              <a:rPr lang="de-DE" altLang="de-DE" dirty="0">
                <a:solidFill>
                  <a:srgbClr val="333333"/>
                </a:solidFill>
                <a:latin typeface="Calibri Light"/>
              </a:rPr>
            </a:br>
            <a:endParaRPr lang="de-DE" altLang="de-DE" dirty="0">
              <a:solidFill>
                <a:srgbClr val="333333"/>
              </a:solidFill>
              <a:latin typeface="Calibri Light"/>
            </a:endParaRPr>
          </a:p>
          <a:p>
            <a:pPr lvl="0" defTabSz="914400" eaLnBrk="0" hangingPunct="0">
              <a:lnSpc>
                <a:spcPct val="100000"/>
              </a:lnSpc>
              <a:spcBef>
                <a:spcPts val="1200"/>
              </a:spcBef>
            </a:pPr>
            <a:r>
              <a:rPr lang="de-DE" altLang="de-DE" sz="2000" b="1" dirty="0">
                <a:solidFill>
                  <a:srgbClr val="333333"/>
                </a:solidFill>
                <a:latin typeface="Calibri Light"/>
              </a:rPr>
              <a:t>Absolute Forderungen: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Stellen Sie </a:t>
            </a:r>
            <a:r>
              <a:rPr lang="de-DE" altLang="de-DE" b="1" dirty="0">
                <a:solidFill>
                  <a:srgbClr val="333333"/>
                </a:solidFill>
                <a:latin typeface="Calibri Light"/>
              </a:rPr>
              <a:t>keine</a:t>
            </a:r>
            <a:r>
              <a:rPr lang="de-DE" altLang="de-DE" dirty="0">
                <a:solidFill>
                  <a:srgbClr val="333333"/>
                </a:solidFill>
                <a:latin typeface="Calibri Light"/>
              </a:rPr>
              <a:t> absoluten Forderungen an sich wie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gut aussehen“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klug wirken“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in einer Runde immer etwas Geistreiches sagen“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meine Arbeit perfekt erledigen“</a:t>
            </a:r>
          </a:p>
          <a:p>
            <a:pPr lvl="0" defTabSz="914400" eaLnBrk="0" hangingPunct="0">
              <a:lnSpc>
                <a:spcPct val="100000"/>
              </a:lnSpc>
              <a:spcBef>
                <a:spcPts val="1200"/>
              </a:spcBef>
            </a:pP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pic>
        <p:nvPicPr>
          <p:cNvPr id="71684"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34</a:t>
            </a:fld>
            <a:endParaRPr lang="de-DE" altLang="de-DE"/>
          </a:p>
        </p:txBody>
      </p:sp>
    </p:spTree>
    <p:extLst>
      <p:ext uri="{BB962C8B-B14F-4D97-AF65-F5344CB8AC3E}">
        <p14:creationId xmlns:p14="http://schemas.microsoft.com/office/powerpoint/2010/main" val="536924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35</a:t>
            </a:fld>
            <a:endParaRPr lang="de-DE" altLang="de-DE"/>
          </a:p>
        </p:txBody>
      </p:sp>
    </p:spTree>
    <p:extLst>
      <p:ext uri="{BB962C8B-B14F-4D97-AF65-F5344CB8AC3E}">
        <p14:creationId xmlns:p14="http://schemas.microsoft.com/office/powerpoint/2010/main" val="189493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75778" name="Rectangle 3">
            <a:extLst>
              <a:ext uri="{FF2B5EF4-FFF2-40B4-BE49-F238E27FC236}">
                <a16:creationId xmlns:a16="http://schemas.microsoft.com/office/drawing/2014/main" id="{DD3F66A3-5B51-4EFA-A88B-1517A8ECB6FD}"/>
              </a:ext>
            </a:extLst>
          </p:cNvPr>
          <p:cNvSpPr>
            <a:spLocks noGrp="1" noChangeArrowheads="1"/>
          </p:cNvSpPr>
          <p:nvPr>
            <p:ph idx="1"/>
          </p:nvPr>
        </p:nvSpPr>
        <p:spPr/>
        <p:txBody>
          <a:bodyPr lIns="0" tIns="0" rIns="0" bIns="0">
            <a:noAutofit/>
          </a:bodyPr>
          <a:lstStyle/>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Anstatt immer nur auf unseren Nachteilen herumzureiten, </a:t>
            </a:r>
            <a:br>
              <a:rPr lang="de-DE" altLang="de-DE" sz="2400" dirty="0">
                <a:solidFill>
                  <a:srgbClr val="333333"/>
                </a:solidFill>
                <a:latin typeface="Calibri Light"/>
              </a:rPr>
            </a:br>
            <a:r>
              <a:rPr lang="de-DE" altLang="de-DE" sz="2400" dirty="0">
                <a:solidFill>
                  <a:srgbClr val="333333"/>
                </a:solidFill>
                <a:latin typeface="Calibri Light"/>
              </a:rPr>
              <a:t>sollten wir auch unsere </a:t>
            </a:r>
            <a:r>
              <a:rPr lang="de-DE" altLang="de-DE" sz="2400" i="1" dirty="0">
                <a:solidFill>
                  <a:srgbClr val="333333"/>
                </a:solidFill>
                <a:latin typeface="Calibri Light"/>
              </a:rPr>
              <a:t>Schokoladenseiten</a:t>
            </a:r>
            <a:r>
              <a:rPr lang="de-DE" altLang="de-DE" sz="2400" dirty="0">
                <a:solidFill>
                  <a:srgbClr val="333333"/>
                </a:solidFill>
                <a:latin typeface="Calibri Light"/>
              </a:rPr>
              <a:t> herausstellen. </a:t>
            </a:r>
          </a:p>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Jeder Mensch besitzt Fähigkeiten, die nicht jeder hat und auf die er/sie stolz sein kann …</a:t>
            </a:r>
            <a:br>
              <a:rPr lang="de-DE" altLang="de-DE" sz="2400" dirty="0">
                <a:solidFill>
                  <a:srgbClr val="333333"/>
                </a:solidFill>
                <a:latin typeface="Calibri Light"/>
              </a:rPr>
            </a:br>
            <a:r>
              <a:rPr lang="de-DE" altLang="de-DE" sz="2400" i="1" dirty="0">
                <a:solidFill>
                  <a:srgbClr val="004992"/>
                </a:solidFill>
                <a:latin typeface="Calibri Light"/>
              </a:rPr>
              <a:t>Das müssen nicht Weltrekorde oder berühmte Erfindungen sein!</a:t>
            </a:r>
            <a:endParaRPr lang="de-DE" altLang="de-DE" sz="2400" dirty="0">
              <a:solidFill>
                <a:srgbClr val="004992"/>
              </a:solidFill>
              <a:latin typeface="Calibri Light"/>
            </a:endParaRPr>
          </a:p>
        </p:txBody>
      </p:sp>
      <p:pic>
        <p:nvPicPr>
          <p:cNvPr id="75780"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a:p>
            <a:pPr marL="457200" indent="-457200" eaLnBrk="1" hangingPunct="1">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letzte Woche einer Freundin beim Renovieren geholfen, da war ich ihr eine große Hilfe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38</a:t>
            </a:fld>
            <a:endParaRPr lang="de-DE" altLang="de-DE"/>
          </a:p>
        </p:txBody>
      </p:sp>
    </p:spTree>
    <p:extLst>
      <p:ext uri="{BB962C8B-B14F-4D97-AF65-F5344CB8AC3E}">
        <p14:creationId xmlns:p14="http://schemas.microsoft.com/office/powerpoint/2010/main" val="1956416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a:p>
            <a:pPr marL="457200" indent="-457200" eaLnBrk="1" hangingPunct="1">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letzte Woche einer Freundin beim Renovieren geholfen, da war ich ihr eine große Hilfe …</a:t>
            </a:r>
          </a:p>
          <a:p>
            <a:pPr marL="457200" indent="-457200" eaLnBrk="1" hangingPunct="1">
              <a:buFont typeface="+mj-lt"/>
              <a:buAutoNum type="arabicPeriod"/>
            </a:pPr>
            <a:r>
              <a:rPr lang="de-DE" altLang="de-DE" sz="2400" dirty="0">
                <a:solidFill>
                  <a:srgbClr val="004992"/>
                </a:solidFill>
                <a:latin typeface="Calibri Light"/>
              </a:rPr>
              <a:t>Aufschreiben!</a:t>
            </a:r>
            <a:br>
              <a:rPr lang="de-DE" altLang="de-DE" sz="2400" dirty="0">
                <a:solidFill>
                  <a:srgbClr val="333333"/>
                </a:solidFill>
                <a:latin typeface="Calibri Light"/>
              </a:rPr>
            </a:br>
            <a:r>
              <a:rPr lang="de-DE" altLang="de-DE" sz="2400" i="1" dirty="0">
                <a:solidFill>
                  <a:srgbClr val="333333"/>
                </a:solidFill>
                <a:latin typeface="Calibri Light"/>
              </a:rPr>
              <a:t>Regelmäßig lesen und laufend erweitern. Im Notfall darauf zurückgreifen (z.B. wenn man sich wertlos fühlt).</a:t>
            </a:r>
            <a:br>
              <a:rPr lang="de-DE" altLang="de-DE" sz="2400" i="1" dirty="0">
                <a:solidFill>
                  <a:srgbClr val="333333"/>
                </a:solidFill>
                <a:latin typeface="Calibri Light"/>
              </a:rPr>
            </a:br>
            <a:r>
              <a:rPr lang="de-DE" altLang="de-DE" sz="1600" i="1" dirty="0">
                <a:solidFill>
                  <a:srgbClr val="333333"/>
                </a:solidFill>
                <a:latin typeface="Calibri Light"/>
              </a:rPr>
              <a:t>z.B. Schreiben Sie auf, wenn etwas gut gelaufen ist oder Sie für eine Sache Komplimente bekommen haben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39</a:t>
            </a:fld>
            <a:endParaRPr lang="de-DE" altLang="de-DE"/>
          </a:p>
        </p:txBody>
      </p:sp>
    </p:spTree>
    <p:extLst>
      <p:ext uri="{BB962C8B-B14F-4D97-AF65-F5344CB8AC3E}">
        <p14:creationId xmlns:p14="http://schemas.microsoft.com/office/powerpoint/2010/main" val="3658171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solidFill>
                  <a:schemeClr val="tx1"/>
                </a:solidFill>
                <a:latin typeface="Calibri Light"/>
              </a:rPr>
              <a:t>???</a:t>
            </a:r>
          </a:p>
        </p:txBody>
      </p:sp>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42</a:t>
            </a:fld>
            <a:endParaRPr lang="de-DE" altLang="de-DE"/>
          </a:p>
        </p:txBody>
      </p:sp>
    </p:spTree>
    <p:extLst>
      <p:ext uri="{BB962C8B-B14F-4D97-AF65-F5344CB8AC3E}">
        <p14:creationId xmlns:p14="http://schemas.microsoft.com/office/powerpoint/2010/main" val="2415134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a:p>
            <a:pPr marL="342900" lvl="0" indent="-342900" defTabSz="914400" fontAlgn="base">
              <a:buClr>
                <a:srgbClr val="000000"/>
              </a:buClr>
              <a:buFont typeface="WingDings"/>
              <a:buChar char=""/>
            </a:pPr>
            <a:r>
              <a:rPr lang="de-DE" altLang="de-DE" sz="2400" dirty="0">
                <a:solidFill>
                  <a:srgbClr val="333333"/>
                </a:solidFill>
                <a:latin typeface="Calibri Light"/>
              </a:rPr>
              <a:t>Nehmen Sie Komplimente an und schreiben Sie diese möglichst kurz auf, damit Sie in schlechten Zeiten darauf zurückgreifen können (Reserve)!</a:t>
            </a:r>
          </a:p>
          <a:p>
            <a:endParaRPr lang="en-US" sz="2400" dirty="0">
              <a:solidFill>
                <a:srgbClr val="333333"/>
              </a:solidFill>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43</a:t>
            </a:fld>
            <a:endParaRPr lang="de-DE" altLang="de-DE"/>
          </a:p>
        </p:txBody>
      </p:sp>
    </p:spTree>
    <p:extLst>
      <p:ext uri="{BB962C8B-B14F-4D97-AF65-F5344CB8AC3E}">
        <p14:creationId xmlns:p14="http://schemas.microsoft.com/office/powerpoint/2010/main" val="259430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45</a:t>
            </a:fld>
            <a:endParaRPr lang="de-DE" altLang="de-DE"/>
          </a:p>
        </p:txBody>
      </p:sp>
    </p:spTree>
    <p:extLst>
      <p:ext uri="{BB962C8B-B14F-4D97-AF65-F5344CB8AC3E}">
        <p14:creationId xmlns:p14="http://schemas.microsoft.com/office/powerpoint/2010/main" val="38001472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46</a:t>
            </a:fld>
            <a:endParaRPr lang="de-DE" altLang="de-DE"/>
          </a:p>
        </p:txBody>
      </p:sp>
    </p:spTree>
    <p:extLst>
      <p:ext uri="{BB962C8B-B14F-4D97-AF65-F5344CB8AC3E}">
        <p14:creationId xmlns:p14="http://schemas.microsoft.com/office/powerpoint/2010/main" val="791404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a:p>
            <a:pPr marL="342900" lvl="0" indent="-342900" defTabSz="914400" fontAlgn="base">
              <a:buClr>
                <a:srgbClr val="000000"/>
              </a:buClr>
              <a:buFont typeface="WingDings"/>
              <a:buChar char=""/>
            </a:pPr>
            <a:r>
              <a:rPr lang="de-DE" altLang="de-DE" sz="2400" dirty="0">
                <a:solidFill>
                  <a:srgbClr val="333333"/>
                </a:solidFill>
                <a:latin typeface="Calibri Light"/>
              </a:rPr>
              <a:t>Hören Sie Ihre Lieblingslieder.</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47</a:t>
            </a:fld>
            <a:endParaRPr lang="de-DE" altLang="de-DE"/>
          </a:p>
        </p:txBody>
      </p:sp>
    </p:spTree>
    <p:extLst>
      <p:ext uri="{BB962C8B-B14F-4D97-AF65-F5344CB8AC3E}">
        <p14:creationId xmlns:p14="http://schemas.microsoft.com/office/powerpoint/2010/main" val="3572403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49</a:t>
            </a:fld>
            <a:endParaRPr lang="de-DE" altLang="de-DE"/>
          </a:p>
        </p:txBody>
      </p:sp>
    </p:spTree>
    <p:extLst>
      <p:ext uri="{BB962C8B-B14F-4D97-AF65-F5344CB8AC3E}">
        <p14:creationId xmlns:p14="http://schemas.microsoft.com/office/powerpoint/2010/main" val="3472544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50</a:t>
            </a:fld>
            <a:endParaRPr lang="de-DE" altLang="de-DE"/>
          </a:p>
        </p:txBody>
      </p:sp>
    </p:spTree>
    <p:extLst>
      <p:ext uri="{BB962C8B-B14F-4D97-AF65-F5344CB8AC3E}">
        <p14:creationId xmlns:p14="http://schemas.microsoft.com/office/powerpoint/2010/main" val="29031494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a:p>
            <a:pPr marL="342900" lvl="0" indent="-342900" defTabSz="914400" fontAlgn="base">
              <a:buClr>
                <a:srgbClr val="333333"/>
              </a:buClr>
              <a:buFont typeface="WingDings"/>
              <a:buChar char=""/>
            </a:pPr>
            <a:r>
              <a:rPr lang="de-DE" altLang="de-DE" sz="2400" dirty="0">
                <a:solidFill>
                  <a:srgbClr val="333333"/>
                </a:solidFill>
                <a:latin typeface="Calibri Light"/>
              </a:rPr>
              <a:t>Bei starken depressiven Symptomen sollte unbedingt ein Psychologe oder Arzt aufgesucht werden.</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51</a:t>
            </a:fld>
            <a:endParaRPr lang="de-DE" altLang="de-DE"/>
          </a:p>
        </p:txBody>
      </p:sp>
    </p:spTree>
    <p:extLst>
      <p:ext uri="{BB962C8B-B14F-4D97-AF65-F5344CB8AC3E}">
        <p14:creationId xmlns:p14="http://schemas.microsoft.com/office/powerpoint/2010/main" val="878349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Die akute Psychose löst bei vielen Menschen neben Angst aber auch andere Gefühlsregungen aus:</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Spannung (</a:t>
            </a:r>
            <a:r>
              <a:rPr lang="de-DE" altLang="de-DE" i="1" dirty="0">
                <a:solidFill>
                  <a:srgbClr val="004992"/>
                </a:solidFill>
                <a:latin typeface="Calibri Light"/>
                <a:cs typeface="Times New Roman" panose="02020603050405020304" pitchFamily="18" charset="0"/>
              </a:rPr>
              <a:t>endlich passiert mal was</a:t>
            </a:r>
            <a:r>
              <a:rPr lang="de-DE"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Gefühl von Bestimmung (Mission erfüllen, man ist </a:t>
            </a:r>
            <a:r>
              <a:rPr lang="de-DE" altLang="de-DE" i="1" dirty="0">
                <a:solidFill>
                  <a:srgbClr val="004992"/>
                </a:solidFill>
                <a:latin typeface="Calibri Light"/>
                <a:cs typeface="Times New Roman" panose="02020603050405020304" pitchFamily="18" charset="0"/>
              </a:rPr>
              <a:t>wichtig</a:t>
            </a:r>
            <a:r>
              <a:rPr lang="de-DE" altLang="de-DE" dirty="0">
                <a:solidFill>
                  <a:srgbClr val="004992"/>
                </a:solidFill>
                <a:latin typeface="Calibri Light"/>
                <a:cs typeface="Times New Roman" panose="02020603050405020304" pitchFamily="18" charset="0"/>
              </a:rPr>
              <a:t>)</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53</a:t>
            </a:fld>
            <a:endParaRPr lang="de-DE" altLang="de-DE"/>
          </a:p>
        </p:txBody>
      </p:sp>
    </p:spTree>
    <p:extLst>
      <p:ext uri="{BB962C8B-B14F-4D97-AF65-F5344CB8AC3E}">
        <p14:creationId xmlns:p14="http://schemas.microsoft.com/office/powerpoint/2010/main" val="39668181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Die akute Psychose löst bei vielen Menschen neben Angst aber auch andere Gefühlsregungen aus:</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Spannung (</a:t>
            </a:r>
            <a:r>
              <a:rPr lang="de-DE" altLang="de-DE" i="1" dirty="0">
                <a:solidFill>
                  <a:srgbClr val="004992"/>
                </a:solidFill>
                <a:latin typeface="Calibri Light"/>
                <a:cs typeface="Times New Roman" panose="02020603050405020304" pitchFamily="18" charset="0"/>
              </a:rPr>
              <a:t>endlich passiert mal was</a:t>
            </a:r>
            <a:r>
              <a:rPr lang="de-DE"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Gefühl von Bestimmung (Mission erfüllen, man ist </a:t>
            </a:r>
            <a:r>
              <a:rPr lang="de-DE" altLang="de-DE" i="1" dirty="0">
                <a:solidFill>
                  <a:srgbClr val="004992"/>
                </a:solidFill>
                <a:latin typeface="Calibri Light"/>
                <a:cs typeface="Times New Roman" panose="02020603050405020304" pitchFamily="18" charset="0"/>
              </a:rPr>
              <a:t>wichtig</a:t>
            </a:r>
            <a:r>
              <a:rPr lang="de-DE" altLang="de-DE" dirty="0">
                <a:solidFill>
                  <a:srgbClr val="004992"/>
                </a:solidFill>
                <a:latin typeface="Calibri Light"/>
                <a:cs typeface="Times New Roman" panose="02020603050405020304" pitchFamily="18" charset="0"/>
              </a:rPr>
              <a:t>)</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Bill fühlt sich vom Geheimdienst verfolgt. Auf seinem Weg zur Arbeit betritt derselbe Mann an drei aneinander folgenden Tagen sein Zugabteil.</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Bewertung: </a:t>
            </a:r>
            <a:r>
              <a:rPr lang="de-DE" altLang="de-DE" dirty="0">
                <a:solidFill>
                  <a:srgbClr val="333333"/>
                </a:solidFill>
                <a:latin typeface="Calibri Light"/>
                <a:cs typeface="Times New Roman" panose="02020603050405020304" pitchFamily="18" charset="0"/>
              </a:rPr>
              <a:t>Angst und Bedrohung. Aber auch: „Wenn die soviel Aufhebens machen, bin ich vielleicht so eine Art James Bond, die andere Seite will mich vielleicht abwerben.“</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Das Ganze ist nur bloßer Zufall! Wahrscheinlich besteigen beide Männer routinemäßig dasselbe Zugabteil. </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54</a:t>
            </a:fld>
            <a:endParaRPr lang="de-DE" altLang="de-DE"/>
          </a:p>
        </p:txBody>
      </p:sp>
    </p:spTree>
    <p:extLst>
      <p:ext uri="{BB962C8B-B14F-4D97-AF65-F5344CB8AC3E}">
        <p14:creationId xmlns:p14="http://schemas.microsoft.com/office/powerpoint/2010/main" val="2884237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
        <p:nvSpPr>
          <p:cNvPr id="2" name="Footer Placeholder 1"/>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55</a:t>
            </a:fld>
            <a:endParaRPr lang="de-DE" altLang="de-DE"/>
          </a:p>
        </p:txBody>
      </p:sp>
    </p:spTree>
    <p:extLst>
      <p:ext uri="{BB962C8B-B14F-4D97-AF65-F5344CB8AC3E}">
        <p14:creationId xmlns:p14="http://schemas.microsoft.com/office/powerpoint/2010/main" val="317628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02568663"/>
              </p:ext>
            </p:extLst>
          </p:nvPr>
        </p:nvGraphicFramePr>
        <p:xfrm>
          <a:off x="408954" y="2011680"/>
          <a:ext cx="11375999" cy="46024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lonesome:cycler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It rained for weeks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Dark clouds/dunkle Wolken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Littledan77</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Dispair</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I was born that way…</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/Ich bin halt so geboren....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 (only for use in MCT/ausschließlich für die Verwendung im MKT)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Psychosis &amp; Depression/Psychose &amp; Depression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Calibri" pitchFamily="34" charset="0"/>
                          <a:cs typeface="Times New Roman" pitchFamily="18" charset="0"/>
                        </a:rPr>
                        <a:t>C♥rm3n</a:t>
                      </a:r>
                      <a:r>
                        <a:rPr kumimoji="0" lang="de-DE" sz="1000" b="0" i="0" u="none" strike="noStrike" cap="none" normalizeH="0" baseline="0" dirty="0">
                          <a:ln>
                            <a:noFill/>
                          </a:ln>
                          <a:solidFill>
                            <a:srgbClr val="333333"/>
                          </a:solidFill>
                          <a:effectLst/>
                          <a:latin typeface="Calibri Light"/>
                          <a:ea typeface="Calibri" pitchFamily="34" charset="0"/>
                          <a:cs typeface="Times New Roman" pitchFamily="18" charset="0"/>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cs typeface="Times New Roman" pitchFamily="18" charset="0"/>
                        </a:rPr>
                        <a:t>yourewonderingandthinking</a:t>
                      </a:r>
                      <a:endParaRPr kumimoji="0" lang="de-DE" sz="1000" b="0" i="0" u="none" strike="noStrike" cap="none" normalizeH="0" baseline="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Brooding/Grübeln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Lady-bug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Kaleidoscope Mosaic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Mosaic/</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Mosaik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Bold&amp;Blond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Ride 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Tunnel/Tunnel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Felipe Morin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Prison •.</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Person in the eye/Person im Auge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Big thumbs Up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Thumbs up/Daumen hoch</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rPr>
                        <a:t>Complaints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thumbs</a:t>
                      </a:r>
                      <a:r>
                        <a:rPr kumimoji="0" lang="de-DE" sz="1000" b="0" i="0" u="none" strike="noStrike" cap="none" normalizeH="0" baseline="0" dirty="0">
                          <a:ln>
                            <a:noFill/>
                          </a:ln>
                          <a:solidFill>
                            <a:srgbClr val="333333"/>
                          </a:solidFill>
                          <a:effectLst/>
                          <a:latin typeface="Calibri Light"/>
                        </a:rPr>
                        <a:t> down-784494</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56</a:t>
            </a:fld>
            <a:endParaRPr lang="de-DE" altLang="de-DE"/>
          </a:p>
        </p:txBody>
      </p:sp>
    </p:spTree>
    <p:extLst>
      <p:ext uri="{BB962C8B-B14F-4D97-AF65-F5344CB8AC3E}">
        <p14:creationId xmlns:p14="http://schemas.microsoft.com/office/powerpoint/2010/main" val="40167422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3233895998"/>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LunaDiRimmel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Panic room.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Panic/Panik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Calibri" pitchFamily="34" charset="0"/>
                          <a:cs typeface="Times New Roman" pitchFamily="18" charset="0"/>
                        </a:rPr>
                        <a:t>Tarnishedrose</a:t>
                      </a:r>
                      <a:endParaRPr kumimoji="0" lang="en-GB"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 Coulrophobia VII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Fear of clowns/Angst vor Clown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exfordy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Park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Elephant/Elefant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furryscaly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Fierce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Leopard behind fence/ Leopard hinter Zaun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Barbie@2</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Barbie/Barbie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c.a.muller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JUMPING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Jumping/Springen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GreyArea</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 Face</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Smiley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57</a:t>
            </a:fld>
            <a:endParaRPr lang="de-DE" altLang="de-DE"/>
          </a:p>
        </p:txBody>
      </p:sp>
    </p:spTree>
    <p:extLst>
      <p:ext uri="{BB962C8B-B14F-4D97-AF65-F5344CB8AC3E}">
        <p14:creationId xmlns:p14="http://schemas.microsoft.com/office/powerpoint/2010/main" val="265342230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4640</Words>
  <Application>Microsoft Macintosh PowerPoint</Application>
  <PresentationFormat>Benutzerdefiniert</PresentationFormat>
  <Paragraphs>598</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57</vt:i4>
      </vt:variant>
    </vt:vector>
  </HeadingPairs>
  <TitlesOfParts>
    <vt:vector size="68"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MKT 8 A – Stimmung</vt:lpstr>
      <vt:lpstr>Wie äußert sich Depressivität?</vt:lpstr>
      <vt:lpstr>Wie äußert sich Depressivität?</vt:lpstr>
      <vt:lpstr>Ich bin halt so geboren …  ... dazu geworden?</vt:lpstr>
      <vt:lpstr>Ich bin halt so geboren …  ... dazu geworden?</vt:lpstr>
      <vt:lpstr>Ich bin halt so geboren …  ... dazu geworden?</vt:lpstr>
      <vt:lpstr>Ich bin halt so geboren …  ... dazu geworden?</vt:lpstr>
      <vt:lpstr>Was soll das Ganze?</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PowerPoint-Präsentation</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Stattdessen: Schließen Sie nicht von einem Makel auf alles!</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3. Von sich selbst auf andere schließen</vt:lpstr>
      <vt:lpstr>4. Ablehnung positiver &amp; Annahme negativer Rückmeldung! Was wäre eine angemessene/hilfreichere Bewertung?</vt:lpstr>
      <vt:lpstr>4. Ablehnung positiver &amp; Annahme negativer Rückmeldung! Was wäre eine angemessene/hilfreichere Bewertung?</vt:lpstr>
      <vt:lpstr>4. Ablehnung positiver &amp; Annahme negativer Rückmeldung! Was wäre eine angemessene/hilfreichere Bewertung?</vt:lpstr>
      <vt:lpstr>5. Alles-oder-nichts-Denken/Katastrophendenken/Schwarz-Weiß-Malerei. Was wäre eine angemessene/hilfreichere Bewertung?</vt:lpstr>
      <vt:lpstr>5. Alles-oder-nichts-Denken/Katastrophendenken/Schwarz-Weiß-Malerei Was wäre eine angemessene/hilfreichere Bewertung?</vt:lpstr>
      <vt:lpstr>6. Unterdrückung negativer Gedanken Was wäre eine angemessene/hilfreichere Bewertung?</vt:lpstr>
      <vt:lpstr>6. Unterdrückung negativer Gedanken Was wäre eine angemessene/hilfreichere Bewertung?</vt:lpstr>
      <vt:lpstr>6. Unterdrückung negativer Gedanken Übung</vt:lpstr>
      <vt:lpstr>6. Unterdrückung negativer Gedanken Klappt das? Nein! </vt:lpstr>
      <vt:lpstr>Stattdessen: Inneren Abstand suchen …</vt:lpstr>
      <vt:lpstr>7. Weitere Aspekte des Denkens</vt:lpstr>
      <vt:lpstr>7. Weitere Aspekte des Denkens</vt:lpstr>
      <vt:lpstr>Optional: Videoclip</vt:lpstr>
      <vt:lpstr>Vergegenwärtigen von Stärken</vt:lpstr>
      <vt:lpstr>Vergegenwärtigen von Stärken</vt:lpstr>
      <vt:lpstr>Vergegenwärtigen von Stärken</vt:lpstr>
      <vt:lpstr>Vergegenwärtigen von Stärken</vt:lpstr>
      <vt:lpstr>Tipps um Stimmung und Selbstwertgefühl zu steigern I</vt:lpstr>
      <vt:lpstr>Tipps um Stimmung und Selbstwertgefühl zu steigern I</vt:lpstr>
      <vt:lpstr>Tipps um Stimmung und Selbstwertgefühl zu steigern I</vt:lpstr>
      <vt:lpstr>Tipps um Stimmung und Selbstwertgefühl zu steigern I</vt:lpstr>
      <vt:lpstr>Tipps um Stimmung und Selbstwertgefühl zu steigern II</vt:lpstr>
      <vt:lpstr>Tipps um Stimmung und Selbstwertgefühl zu steigern II</vt:lpstr>
      <vt:lpstr>Tipps um Stimmung und Selbstwertgefühl zu steigern II</vt:lpstr>
      <vt:lpstr>Tipps um Stimmung und Selbstwertgefühl zu steigern II</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379</cp:revision>
  <dcterms:created xsi:type="dcterms:W3CDTF">2004-06-30T16:15:23Z</dcterms:created>
  <dcterms:modified xsi:type="dcterms:W3CDTF">2025-02-04T14:33:37Z</dcterms:modified>
</cp:coreProperties>
</file>