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Lst>
  <p:notesMasterIdLst>
    <p:notesMasterId r:id="rId60"/>
  </p:notesMasterIdLst>
  <p:handoutMasterIdLst>
    <p:handoutMasterId r:id="rId61"/>
  </p:handoutMasterIdLst>
  <p:sldIdLst>
    <p:sldId id="413" r:id="rId2"/>
    <p:sldId id="386" r:id="rId3"/>
    <p:sldId id="406" r:id="rId4"/>
    <p:sldId id="405" r:id="rId5"/>
    <p:sldId id="298" r:id="rId6"/>
    <p:sldId id="415" r:id="rId7"/>
    <p:sldId id="262" r:id="rId8"/>
    <p:sldId id="381" r:id="rId9"/>
    <p:sldId id="340" r:id="rId10"/>
    <p:sldId id="390" r:id="rId11"/>
    <p:sldId id="414" r:id="rId12"/>
    <p:sldId id="408" r:id="rId13"/>
    <p:sldId id="416" r:id="rId14"/>
    <p:sldId id="394" r:id="rId15"/>
    <p:sldId id="358" r:id="rId16"/>
    <p:sldId id="393" r:id="rId17"/>
    <p:sldId id="395" r:id="rId18"/>
    <p:sldId id="312" r:id="rId19"/>
    <p:sldId id="398" r:id="rId20"/>
    <p:sldId id="396" r:id="rId21"/>
    <p:sldId id="360" r:id="rId22"/>
    <p:sldId id="399" r:id="rId23"/>
    <p:sldId id="334" r:id="rId24"/>
    <p:sldId id="300" r:id="rId25"/>
    <p:sldId id="304" r:id="rId26"/>
    <p:sldId id="379" r:id="rId27"/>
    <p:sldId id="284" r:id="rId28"/>
    <p:sldId id="302" r:id="rId29"/>
    <p:sldId id="378" r:id="rId30"/>
    <p:sldId id="354" r:id="rId31"/>
    <p:sldId id="290" r:id="rId32"/>
    <p:sldId id="411" r:id="rId33"/>
    <p:sldId id="361" r:id="rId34"/>
    <p:sldId id="362" r:id="rId35"/>
    <p:sldId id="367" r:id="rId36"/>
    <p:sldId id="372" r:id="rId37"/>
    <p:sldId id="417" r:id="rId38"/>
    <p:sldId id="418" r:id="rId39"/>
    <p:sldId id="419" r:id="rId40"/>
    <p:sldId id="363" r:id="rId41"/>
    <p:sldId id="267" r:id="rId42"/>
    <p:sldId id="268" r:id="rId43"/>
    <p:sldId id="373" r:id="rId44"/>
    <p:sldId id="377" r:id="rId45"/>
    <p:sldId id="291" r:id="rId46"/>
    <p:sldId id="351" r:id="rId47"/>
    <p:sldId id="270" r:id="rId48"/>
    <p:sldId id="274" r:id="rId49"/>
    <p:sldId id="350" r:id="rId50"/>
    <p:sldId id="266" r:id="rId51"/>
    <p:sldId id="400" r:id="rId52"/>
    <p:sldId id="404" r:id="rId53"/>
    <p:sldId id="376" r:id="rId54"/>
    <p:sldId id="410" r:id="rId55"/>
    <p:sldId id="353" r:id="rId56"/>
    <p:sldId id="426" r:id="rId57"/>
    <p:sldId id="423" r:id="rId58"/>
    <p:sldId id="424" r:id="rId59"/>
  </p:sldIdLst>
  <p:sldSz cx="12195175" cy="6858000"/>
  <p:notesSz cx="6797675" cy="9926638"/>
  <p:defaultTextStyle>
    <a:defPPr>
      <a:defRPr lang="en-US"/>
    </a:defPPr>
    <a:lvl1pPr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156">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808"/>
    <a:srgbClr val="000000"/>
    <a:srgbClr val="336699"/>
    <a:srgbClr val="E3EFF8"/>
    <a:srgbClr val="004992"/>
    <a:srgbClr val="333333"/>
    <a:srgbClr val="8BB3CE"/>
    <a:srgbClr val="006699"/>
    <a:srgbClr val="C3C3F7"/>
    <a:srgbClr val="8DC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787" autoAdjust="0"/>
    <p:restoredTop sz="87397" autoAdjust="0"/>
  </p:normalViewPr>
  <p:slideViewPr>
    <p:cSldViewPr>
      <p:cViewPr varScale="1">
        <p:scale>
          <a:sx n="110" d="100"/>
          <a:sy n="110" d="100"/>
        </p:scale>
        <p:origin x="768" y="184"/>
      </p:cViewPr>
      <p:guideLst>
        <p:guide orient="horz" pos="4156"/>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a:lvl1pPr>
          </a:lstStyle>
          <a:p>
            <a:pPr>
              <a:defRPr/>
            </a:pPr>
            <a:endParaRPr lang="en-GB"/>
          </a:p>
        </p:txBody>
      </p:sp>
      <p:sp>
        <p:nvSpPr>
          <p:cNvPr id="95235"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a:lvl1pPr>
          </a:lstStyle>
          <a:p>
            <a:pPr>
              <a:defRPr/>
            </a:pPr>
            <a:endParaRPr lang="en-GB"/>
          </a:p>
        </p:txBody>
      </p:sp>
      <p:sp>
        <p:nvSpPr>
          <p:cNvPr id="95236"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a:lvl1pPr>
          </a:lstStyle>
          <a:p>
            <a:pPr>
              <a:defRPr/>
            </a:pPr>
            <a:endParaRPr lang="en-GB"/>
          </a:p>
        </p:txBody>
      </p:sp>
      <p:sp>
        <p:nvSpPr>
          <p:cNvPr id="95237"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a:lvl1pPr>
          </a:lstStyle>
          <a:p>
            <a:pPr>
              <a:defRPr/>
            </a:pPr>
            <a:fld id="{FBFA2E4C-F52B-4CD4-A78F-038F5973D7F4}" type="slidenum">
              <a:rPr lang="en-GB" altLang="de-DE"/>
              <a:pPr>
                <a:defRPr/>
              </a:pPr>
              <a:t>‹Nr.›</a:t>
            </a:fld>
            <a:endParaRPr lang="en-GB" altLang="de-DE"/>
          </a:p>
        </p:txBody>
      </p:sp>
    </p:spTree>
    <p:extLst>
      <p:ext uri="{BB962C8B-B14F-4D97-AF65-F5344CB8AC3E}">
        <p14:creationId xmlns:p14="http://schemas.microsoft.com/office/powerpoint/2010/main" val="22865144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a:lvl1pPr>
          </a:lstStyle>
          <a:p>
            <a:pPr>
              <a:defRPr/>
            </a:pPr>
            <a:endParaRPr lang="en-US"/>
          </a:p>
        </p:txBody>
      </p:sp>
      <p:sp>
        <p:nvSpPr>
          <p:cNvPr id="39939"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a:lvl1pPr>
          </a:lstStyle>
          <a:p>
            <a:pPr>
              <a:defRPr/>
            </a:pPr>
            <a:endParaRPr lang="en-US"/>
          </a:p>
        </p:txBody>
      </p:sp>
      <p:sp>
        <p:nvSpPr>
          <p:cNvPr id="2052" name="Rectangle 4"/>
          <p:cNvSpPr>
            <a:spLocks noGrp="1" noRot="1" noChangeAspect="1" noChangeArrowheads="1" noTextEdit="1"/>
          </p:cNvSpPr>
          <p:nvPr>
            <p:ph type="sldImg" idx="2"/>
          </p:nvPr>
        </p:nvSpPr>
        <p:spPr bwMode="auto">
          <a:xfrm>
            <a:off x="90488" y="744538"/>
            <a:ext cx="6618287"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a:lvl1pPr>
          </a:lstStyle>
          <a:p>
            <a:pPr>
              <a:defRPr/>
            </a:pPr>
            <a:endParaRPr lang="en-US"/>
          </a:p>
        </p:txBody>
      </p:sp>
      <p:sp>
        <p:nvSpPr>
          <p:cNvPr id="39943"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a:lvl1pPr>
          </a:lstStyle>
          <a:p>
            <a:pPr>
              <a:defRPr/>
            </a:pPr>
            <a:fld id="{8CFB98E7-B474-44BE-8F3B-978A8B41E307}" type="slidenum">
              <a:rPr lang="en-US" altLang="de-DE"/>
              <a:pPr>
                <a:defRPr/>
              </a:pPr>
              <a:t>‹Nr.›</a:t>
            </a:fld>
            <a:endParaRPr lang="en-US" altLang="de-DE"/>
          </a:p>
        </p:txBody>
      </p:sp>
    </p:spTree>
    <p:extLst>
      <p:ext uri="{BB962C8B-B14F-4D97-AF65-F5344CB8AC3E}">
        <p14:creationId xmlns:p14="http://schemas.microsoft.com/office/powerpoint/2010/main" val="774780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endParaRPr lang="en-US" altLang="de-DE"/>
          </a:p>
        </p:txBody>
      </p:sp>
    </p:spTree>
    <p:extLst>
      <p:ext uri="{BB962C8B-B14F-4D97-AF65-F5344CB8AC3E}">
        <p14:creationId xmlns:p14="http://schemas.microsoft.com/office/powerpoint/2010/main" val="41197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7171" name="Rectangle 2"/>
          <p:cNvSpPr>
            <a:spLocks noGrp="1" noRot="1" noChangeAspect="1" noChangeArrowheads="1" noTextEdit="1"/>
          </p:cNvSpPr>
          <p:nvPr>
            <p:ph type="sldImg"/>
          </p:nvPr>
        </p:nvSpPr>
        <p:spPr>
          <a:xfrm>
            <a:off x="90488" y="744538"/>
            <a:ext cx="6618287" cy="3722687"/>
          </a:xfrm>
          <a:ln/>
        </p:spPr>
      </p:sp>
      <p:sp>
        <p:nvSpPr>
          <p:cNvPr id="7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29717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9219" name="Rectangle 2"/>
          <p:cNvSpPr>
            <a:spLocks noGrp="1" noRot="1" noChangeAspect="1" noChangeArrowheads="1" noTextEdit="1"/>
          </p:cNvSpPr>
          <p:nvPr>
            <p:ph type="sldImg"/>
          </p:nvPr>
        </p:nvSpPr>
        <p:spPr>
          <a:xfrm>
            <a:off x="90488" y="744538"/>
            <a:ext cx="6618287" cy="3722687"/>
          </a:xfrm>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84056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90488" y="744538"/>
            <a:ext cx="6618287" cy="3722687"/>
          </a:xfrm>
          <a:ln/>
        </p:spPr>
      </p:sp>
      <p:sp>
        <p:nvSpPr>
          <p:cNvPr id="11268"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endParaRPr lang="de-DE" altLang="de-DE" dirty="0"/>
          </a:p>
        </p:txBody>
      </p:sp>
    </p:spTree>
    <p:extLst>
      <p:ext uri="{BB962C8B-B14F-4D97-AF65-F5344CB8AC3E}">
        <p14:creationId xmlns:p14="http://schemas.microsoft.com/office/powerpoint/2010/main" val="24409012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5363" name="Rectangle 2"/>
          <p:cNvSpPr>
            <a:spLocks noGrp="1" noRot="1" noChangeAspect="1" noChangeArrowheads="1" noTextEdit="1"/>
          </p:cNvSpPr>
          <p:nvPr>
            <p:ph type="sldImg"/>
          </p:nvPr>
        </p:nvSpPr>
        <p:spPr>
          <a:xfrm>
            <a:off x="90488" y="744538"/>
            <a:ext cx="6618287" cy="3722687"/>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b="0" dirty="0"/>
          </a:p>
        </p:txBody>
      </p:sp>
    </p:spTree>
    <p:extLst>
      <p:ext uri="{BB962C8B-B14F-4D97-AF65-F5344CB8AC3E}">
        <p14:creationId xmlns:p14="http://schemas.microsoft.com/office/powerpoint/2010/main" val="37582710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5363" name="Rectangle 2"/>
          <p:cNvSpPr>
            <a:spLocks noGrp="1" noRot="1" noChangeAspect="1" noChangeArrowheads="1" noTextEdit="1"/>
          </p:cNvSpPr>
          <p:nvPr>
            <p:ph type="sldImg"/>
          </p:nvPr>
        </p:nvSpPr>
        <p:spPr>
          <a:xfrm>
            <a:off x="90488" y="744538"/>
            <a:ext cx="6618287" cy="3722687"/>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b="0" dirty="0"/>
          </a:p>
        </p:txBody>
      </p:sp>
    </p:spTree>
    <p:extLst>
      <p:ext uri="{BB962C8B-B14F-4D97-AF65-F5344CB8AC3E}">
        <p14:creationId xmlns:p14="http://schemas.microsoft.com/office/powerpoint/2010/main" val="37582710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7411" name="Rectangle 2"/>
          <p:cNvSpPr>
            <a:spLocks noGrp="1" noRot="1" noChangeAspect="1" noChangeArrowheads="1" noTextEdit="1"/>
          </p:cNvSpPr>
          <p:nvPr>
            <p:ph type="sldImg"/>
          </p:nvPr>
        </p:nvSpPr>
        <p:spPr>
          <a:xfrm>
            <a:off x="90488" y="744538"/>
            <a:ext cx="6618287" cy="3722687"/>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1796090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9459" name="Rectangle 2"/>
          <p:cNvSpPr>
            <a:spLocks noGrp="1" noRot="1" noChangeAspect="1" noChangeArrowheads="1" noTextEdit="1"/>
          </p:cNvSpPr>
          <p:nvPr>
            <p:ph type="sldImg"/>
          </p:nvPr>
        </p:nvSpPr>
        <p:spPr>
          <a:xfrm>
            <a:off x="90488" y="744538"/>
            <a:ext cx="6618287" cy="3722687"/>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308810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21507" name="Rectangle 2"/>
          <p:cNvSpPr>
            <a:spLocks noGrp="1" noRot="1" noChangeAspect="1" noChangeArrowheads="1" noTextEdit="1"/>
          </p:cNvSpPr>
          <p:nvPr>
            <p:ph type="sldImg"/>
          </p:nvPr>
        </p:nvSpPr>
        <p:spPr>
          <a:xfrm>
            <a:off x="90488" y="744538"/>
            <a:ext cx="6618287" cy="3722687"/>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6908157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23555" name="Rectangle 2"/>
          <p:cNvSpPr>
            <a:spLocks noGrp="1" noRot="1" noChangeAspect="1" noChangeArrowheads="1" noTextEdit="1"/>
          </p:cNvSpPr>
          <p:nvPr>
            <p:ph type="sldImg"/>
          </p:nvPr>
        </p:nvSpPr>
        <p:spPr>
          <a:xfrm>
            <a:off x="90488" y="744538"/>
            <a:ext cx="6618287" cy="3722687"/>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12766475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23555" name="Rectangle 2"/>
          <p:cNvSpPr>
            <a:spLocks noGrp="1" noRot="1" noChangeAspect="1" noChangeArrowheads="1" noTextEdit="1"/>
          </p:cNvSpPr>
          <p:nvPr>
            <p:ph type="sldImg"/>
          </p:nvPr>
        </p:nvSpPr>
        <p:spPr>
          <a:xfrm>
            <a:off x="90488" y="744538"/>
            <a:ext cx="6618287" cy="3722687"/>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12766475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27651" name="Rectangle 2"/>
          <p:cNvSpPr>
            <a:spLocks noGrp="1" noRot="1" noChangeAspect="1" noChangeArrowheads="1" noTextEdit="1"/>
          </p:cNvSpPr>
          <p:nvPr>
            <p:ph type="sldImg"/>
          </p:nvPr>
        </p:nvSpPr>
        <p:spPr>
          <a:xfrm>
            <a:off x="90488" y="744538"/>
            <a:ext cx="6618287" cy="3722687"/>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13829211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27651" name="Rectangle 2"/>
          <p:cNvSpPr>
            <a:spLocks noGrp="1" noRot="1" noChangeAspect="1" noChangeArrowheads="1" noTextEdit="1"/>
          </p:cNvSpPr>
          <p:nvPr>
            <p:ph type="sldImg"/>
          </p:nvPr>
        </p:nvSpPr>
        <p:spPr>
          <a:xfrm>
            <a:off x="90488" y="744538"/>
            <a:ext cx="6618287" cy="3722687"/>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13829211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31747" name="Rectangle 2"/>
          <p:cNvSpPr>
            <a:spLocks noGrp="1" noRot="1" noChangeAspect="1" noChangeArrowheads="1" noTextEdit="1"/>
          </p:cNvSpPr>
          <p:nvPr>
            <p:ph type="sldImg"/>
          </p:nvPr>
        </p:nvSpPr>
        <p:spPr>
          <a:xfrm>
            <a:off x="90488" y="744538"/>
            <a:ext cx="6618287" cy="3722687"/>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27374357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33795" name="Rectangle 2"/>
          <p:cNvSpPr>
            <a:spLocks noGrp="1" noRot="1" noChangeAspect="1" noChangeArrowheads="1" noTextEdit="1"/>
          </p:cNvSpPr>
          <p:nvPr>
            <p:ph type="sldImg"/>
          </p:nvPr>
        </p:nvSpPr>
        <p:spPr>
          <a:xfrm>
            <a:off x="90488" y="744538"/>
            <a:ext cx="6618287" cy="3722687"/>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3819530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35843" name="Rectangle 2"/>
          <p:cNvSpPr>
            <a:spLocks noGrp="1" noRot="1" noChangeAspect="1" noChangeArrowheads="1" noTextEdit="1"/>
          </p:cNvSpPr>
          <p:nvPr>
            <p:ph type="sldImg"/>
          </p:nvPr>
        </p:nvSpPr>
        <p:spPr>
          <a:xfrm>
            <a:off x="90488" y="744538"/>
            <a:ext cx="6618287" cy="3722687"/>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b="0" dirty="0"/>
          </a:p>
        </p:txBody>
      </p:sp>
    </p:spTree>
    <p:extLst>
      <p:ext uri="{BB962C8B-B14F-4D97-AF65-F5344CB8AC3E}">
        <p14:creationId xmlns:p14="http://schemas.microsoft.com/office/powerpoint/2010/main" val="14234418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37891" name="Rectangle 2"/>
          <p:cNvSpPr>
            <a:spLocks noGrp="1" noRot="1" noChangeAspect="1" noChangeArrowheads="1" noTextEdit="1"/>
          </p:cNvSpPr>
          <p:nvPr>
            <p:ph type="sldImg"/>
          </p:nvPr>
        </p:nvSpPr>
        <p:spPr>
          <a:xfrm>
            <a:off x="90488" y="744538"/>
            <a:ext cx="6618287" cy="3722687"/>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19766550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39939" name="Rectangle 2"/>
          <p:cNvSpPr>
            <a:spLocks noGrp="1" noRot="1" noChangeAspect="1" noChangeArrowheads="1" noTextEdit="1"/>
          </p:cNvSpPr>
          <p:nvPr>
            <p:ph type="sldImg"/>
          </p:nvPr>
        </p:nvSpPr>
        <p:spPr>
          <a:xfrm>
            <a:off x="90488" y="744538"/>
            <a:ext cx="6618287" cy="3722687"/>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41236844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41987" name="Rectangle 2"/>
          <p:cNvSpPr>
            <a:spLocks noGrp="1" noRot="1" noChangeAspect="1" noChangeArrowheads="1" noTextEdit="1"/>
          </p:cNvSpPr>
          <p:nvPr>
            <p:ph type="sldImg"/>
          </p:nvPr>
        </p:nvSpPr>
        <p:spPr>
          <a:xfrm>
            <a:off x="90488" y="744538"/>
            <a:ext cx="6618287" cy="3722687"/>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30265466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44035" name="Rectangle 2"/>
          <p:cNvSpPr>
            <a:spLocks noGrp="1" noRot="1" noChangeAspect="1" noChangeArrowheads="1" noTextEdit="1"/>
          </p:cNvSpPr>
          <p:nvPr>
            <p:ph type="sldImg"/>
          </p:nvPr>
        </p:nvSpPr>
        <p:spPr>
          <a:xfrm>
            <a:off x="90488" y="744538"/>
            <a:ext cx="6618287" cy="3722687"/>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22947200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46083" name="Rectangle 2"/>
          <p:cNvSpPr>
            <a:spLocks noGrp="1" noRot="1" noChangeAspect="1" noChangeArrowheads="1" noTextEdit="1"/>
          </p:cNvSpPr>
          <p:nvPr>
            <p:ph type="sldImg"/>
          </p:nvPr>
        </p:nvSpPr>
        <p:spPr>
          <a:xfrm>
            <a:off x="90488" y="744538"/>
            <a:ext cx="6618287" cy="3722687"/>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11018072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48131" name="Rectangle 2"/>
          <p:cNvSpPr>
            <a:spLocks noGrp="1" noRot="1" noChangeAspect="1" noChangeArrowheads="1" noTextEdit="1"/>
          </p:cNvSpPr>
          <p:nvPr>
            <p:ph type="sldImg"/>
          </p:nvPr>
        </p:nvSpPr>
        <p:spPr>
          <a:xfrm>
            <a:off x="90488" y="744538"/>
            <a:ext cx="6618287" cy="3722687"/>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239017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50179" name="Rectangle 2"/>
          <p:cNvSpPr>
            <a:spLocks noGrp="1" noRot="1" noChangeAspect="1" noChangeArrowheads="1" noTextEdit="1"/>
          </p:cNvSpPr>
          <p:nvPr>
            <p:ph type="sldImg"/>
          </p:nvPr>
        </p:nvSpPr>
        <p:spPr>
          <a:xfrm>
            <a:off x="90488" y="744538"/>
            <a:ext cx="6618287" cy="3722687"/>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36261995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52227" name="Rectangle 2"/>
          <p:cNvSpPr>
            <a:spLocks noGrp="1" noRot="1" noChangeAspect="1" noChangeArrowheads="1" noTextEdit="1"/>
          </p:cNvSpPr>
          <p:nvPr>
            <p:ph type="sldImg"/>
          </p:nvPr>
        </p:nvSpPr>
        <p:spPr>
          <a:xfrm>
            <a:off x="90488" y="744538"/>
            <a:ext cx="6618287" cy="3722687"/>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30113235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54275" name="Rectangle 2"/>
          <p:cNvSpPr>
            <a:spLocks noGrp="1" noRot="1" noChangeAspect="1" noChangeArrowheads="1" noTextEdit="1"/>
          </p:cNvSpPr>
          <p:nvPr>
            <p:ph type="sldImg"/>
          </p:nvPr>
        </p:nvSpPr>
        <p:spPr>
          <a:xfrm>
            <a:off x="90488" y="744538"/>
            <a:ext cx="6618287" cy="3722687"/>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49960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56323" name="Rectangle 2"/>
          <p:cNvSpPr>
            <a:spLocks noGrp="1" noRot="1" noChangeAspect="1" noChangeArrowheads="1" noTextEdit="1"/>
          </p:cNvSpPr>
          <p:nvPr>
            <p:ph type="sldImg"/>
          </p:nvPr>
        </p:nvSpPr>
        <p:spPr>
          <a:xfrm>
            <a:off x="90488" y="744538"/>
            <a:ext cx="6618287" cy="3722687"/>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6207343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58371" name="Rectangle 2"/>
          <p:cNvSpPr>
            <a:spLocks noGrp="1" noRot="1" noChangeAspect="1" noChangeArrowheads="1" noTextEdit="1"/>
          </p:cNvSpPr>
          <p:nvPr>
            <p:ph type="sldImg"/>
          </p:nvPr>
        </p:nvSpPr>
        <p:spPr>
          <a:xfrm>
            <a:off x="90488" y="744538"/>
            <a:ext cx="6618287" cy="3722687"/>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045942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60419" name="Rectangle 2"/>
          <p:cNvSpPr>
            <a:spLocks noGrp="1" noRot="1" noChangeAspect="1" noChangeArrowheads="1" noTextEdit="1"/>
          </p:cNvSpPr>
          <p:nvPr>
            <p:ph type="sldImg"/>
          </p:nvPr>
        </p:nvSpPr>
        <p:spPr>
          <a:xfrm>
            <a:off x="90488" y="744538"/>
            <a:ext cx="6618287" cy="3722687"/>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849659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62467" name="Rectangle 2"/>
          <p:cNvSpPr>
            <a:spLocks noGrp="1" noRot="1" noChangeAspect="1" noChangeArrowheads="1" noTextEdit="1"/>
          </p:cNvSpPr>
          <p:nvPr>
            <p:ph type="sldImg"/>
          </p:nvPr>
        </p:nvSpPr>
        <p:spPr>
          <a:xfrm>
            <a:off x="90488" y="744538"/>
            <a:ext cx="6618287" cy="3722687"/>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845393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64515" name="Rectangle 2"/>
          <p:cNvSpPr>
            <a:spLocks noGrp="1" noRot="1" noChangeAspect="1" noChangeArrowheads="1" noTextEdit="1"/>
          </p:cNvSpPr>
          <p:nvPr>
            <p:ph type="sldImg"/>
          </p:nvPr>
        </p:nvSpPr>
        <p:spPr>
          <a:xfrm>
            <a:off x="90488" y="744538"/>
            <a:ext cx="6618287" cy="3722687"/>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348335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90488" y="744538"/>
            <a:ext cx="6618287" cy="3722687"/>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951347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90488" y="744538"/>
            <a:ext cx="6618287" cy="3722687"/>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42389584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90488" y="744538"/>
            <a:ext cx="6618287" cy="3722687"/>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8898774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72707" name="Rectangle 2"/>
          <p:cNvSpPr>
            <a:spLocks noGrp="1" noRot="1" noChangeAspect="1" noChangeArrowheads="1" noTextEdit="1"/>
          </p:cNvSpPr>
          <p:nvPr>
            <p:ph type="sldImg"/>
          </p:nvPr>
        </p:nvSpPr>
        <p:spPr>
          <a:xfrm>
            <a:off x="90488" y="744538"/>
            <a:ext cx="6618287" cy="3722687"/>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32650913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90488" y="744538"/>
            <a:ext cx="6618287" cy="3722687"/>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19095142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76803" name="Rectangle 2"/>
          <p:cNvSpPr>
            <a:spLocks noGrp="1" noRot="1" noChangeAspect="1" noChangeArrowheads="1" noTextEdit="1"/>
          </p:cNvSpPr>
          <p:nvPr>
            <p:ph type="sldImg"/>
          </p:nvPr>
        </p:nvSpPr>
        <p:spPr>
          <a:xfrm>
            <a:off x="90488" y="744538"/>
            <a:ext cx="6618287"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de-DE" altLang="de-DE" dirty="0"/>
          </a:p>
        </p:txBody>
      </p:sp>
    </p:spTree>
    <p:extLst>
      <p:ext uri="{BB962C8B-B14F-4D97-AF65-F5344CB8AC3E}">
        <p14:creationId xmlns:p14="http://schemas.microsoft.com/office/powerpoint/2010/main" val="14393541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76803" name="Rectangle 2"/>
          <p:cNvSpPr>
            <a:spLocks noGrp="1" noRot="1" noChangeAspect="1" noChangeArrowheads="1" noTextEdit="1"/>
          </p:cNvSpPr>
          <p:nvPr>
            <p:ph type="sldImg"/>
          </p:nvPr>
        </p:nvSpPr>
        <p:spPr>
          <a:xfrm>
            <a:off x="90488" y="744538"/>
            <a:ext cx="6618287"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14393541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76803" name="Rectangle 2"/>
          <p:cNvSpPr>
            <a:spLocks noGrp="1" noRot="1" noChangeAspect="1" noChangeArrowheads="1" noTextEdit="1"/>
          </p:cNvSpPr>
          <p:nvPr>
            <p:ph type="sldImg"/>
          </p:nvPr>
        </p:nvSpPr>
        <p:spPr>
          <a:xfrm>
            <a:off x="90488" y="744538"/>
            <a:ext cx="6618287"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14393541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76803" name="Rectangle 2"/>
          <p:cNvSpPr>
            <a:spLocks noGrp="1" noRot="1" noChangeAspect="1" noChangeArrowheads="1" noTextEdit="1"/>
          </p:cNvSpPr>
          <p:nvPr>
            <p:ph type="sldImg"/>
          </p:nvPr>
        </p:nvSpPr>
        <p:spPr>
          <a:xfrm>
            <a:off x="90488" y="744538"/>
            <a:ext cx="6618287"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393541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90488" y="744538"/>
            <a:ext cx="6618287" cy="3722687"/>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827248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90488" y="744538"/>
            <a:ext cx="6618287" cy="3722687"/>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206690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90488" y="744538"/>
            <a:ext cx="6618287" cy="3722687"/>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21778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91139" name="Rectangle 2"/>
          <p:cNvSpPr>
            <a:spLocks noGrp="1" noRot="1" noChangeAspect="1" noChangeArrowheads="1" noTextEdit="1"/>
          </p:cNvSpPr>
          <p:nvPr>
            <p:ph type="sldImg"/>
          </p:nvPr>
        </p:nvSpPr>
        <p:spPr>
          <a:xfrm>
            <a:off x="90488" y="744538"/>
            <a:ext cx="6618287" cy="3722687"/>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302176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90488" y="744538"/>
            <a:ext cx="6618287" cy="3722687"/>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795204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95235" name="Rectangle 2"/>
          <p:cNvSpPr>
            <a:spLocks noGrp="1" noRot="1" noChangeAspect="1" noChangeArrowheads="1" noTextEdit="1"/>
          </p:cNvSpPr>
          <p:nvPr>
            <p:ph type="sldImg"/>
          </p:nvPr>
        </p:nvSpPr>
        <p:spPr>
          <a:xfrm>
            <a:off x="90488" y="744538"/>
            <a:ext cx="6618287" cy="3722687"/>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507108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97283" name="Rectangle 2"/>
          <p:cNvSpPr>
            <a:spLocks noGrp="1" noRot="1" noChangeAspect="1" noChangeArrowheads="1" noTextEdit="1"/>
          </p:cNvSpPr>
          <p:nvPr>
            <p:ph type="sldImg"/>
          </p:nvPr>
        </p:nvSpPr>
        <p:spPr>
          <a:xfrm>
            <a:off x="90488" y="744538"/>
            <a:ext cx="6618287" cy="3722687"/>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994469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99331" name="Rectangle 2"/>
          <p:cNvSpPr>
            <a:spLocks noGrp="1" noRot="1" noChangeAspect="1" noChangeArrowheads="1" noTextEdit="1"/>
          </p:cNvSpPr>
          <p:nvPr>
            <p:ph type="sldImg"/>
          </p:nvPr>
        </p:nvSpPr>
        <p:spPr>
          <a:xfrm>
            <a:off x="90488" y="744538"/>
            <a:ext cx="6618287" cy="3722687"/>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546851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90488" y="744538"/>
            <a:ext cx="6618287" cy="3722687"/>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73422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90488" y="744538"/>
            <a:ext cx="6618287" cy="3722687"/>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208335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05475" name="Rectangle 2"/>
          <p:cNvSpPr>
            <a:spLocks noGrp="1" noRot="1" noChangeAspect="1" noChangeArrowheads="1" noTextEdit="1"/>
          </p:cNvSpPr>
          <p:nvPr>
            <p:ph type="sldImg"/>
          </p:nvPr>
        </p:nvSpPr>
        <p:spPr>
          <a:xfrm>
            <a:off x="90488" y="744538"/>
            <a:ext cx="6618287" cy="3722687"/>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235513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90488" y="744538"/>
            <a:ext cx="6618287" cy="3722687"/>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de-DE" altLang="de-DE" dirty="0"/>
          </a:p>
        </p:txBody>
      </p:sp>
    </p:spTree>
    <p:extLst>
      <p:ext uri="{BB962C8B-B14F-4D97-AF65-F5344CB8AC3E}">
        <p14:creationId xmlns:p14="http://schemas.microsoft.com/office/powerpoint/2010/main" val="25998636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90488" y="744538"/>
            <a:ext cx="6618287" cy="3722687"/>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de-DE" altLang="de-DE"/>
          </a:p>
        </p:txBody>
      </p:sp>
    </p:spTree>
    <p:extLst>
      <p:ext uri="{BB962C8B-B14F-4D97-AF65-F5344CB8AC3E}">
        <p14:creationId xmlns:p14="http://schemas.microsoft.com/office/powerpoint/2010/main" val="30707452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de-DE" altLang="de-DE"/>
          </a:p>
        </p:txBody>
      </p:sp>
    </p:spTree>
    <p:extLst>
      <p:ext uri="{BB962C8B-B14F-4D97-AF65-F5344CB8AC3E}">
        <p14:creationId xmlns:p14="http://schemas.microsoft.com/office/powerpoint/2010/main" val="233667374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90488" y="744538"/>
            <a:ext cx="6618287" cy="3722687"/>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13582958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90488" y="744538"/>
            <a:ext cx="6618287" cy="3722687"/>
          </a:xfrm>
          <a:ln/>
        </p:spPr>
      </p:sp>
      <p:sp>
        <p:nvSpPr>
          <p:cNvPr id="115716"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endParaRPr lang="de-DE" altLang="de-DE" dirty="0"/>
          </a:p>
        </p:txBody>
      </p:sp>
    </p:spTree>
    <p:extLst>
      <p:ext uri="{BB962C8B-B14F-4D97-AF65-F5344CB8AC3E}">
        <p14:creationId xmlns:p14="http://schemas.microsoft.com/office/powerpoint/2010/main" val="116161138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066042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t>Metakognitives Training 1 - Zuschreibungsstil</a:t>
            </a:r>
            <a:endParaRPr lang="de-DE" dirty="0"/>
          </a:p>
        </p:txBody>
      </p:sp>
      <p:sp>
        <p:nvSpPr>
          <p:cNvPr id="4" name="Slide Number Placeholder 3"/>
          <p:cNvSpPr>
            <a:spLocks noGrp="1"/>
          </p:cNvSpPr>
          <p:nvPr>
            <p:ph type="sldNum" sz="quarter" idx="12"/>
          </p:nvPr>
        </p:nvSpPr>
        <p:spPr bwMode="gray"/>
        <p:txBody>
          <a:body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r>
              <a:rPr lang="de-DE"/>
              <a:t>Metakognitives Training 1 - Zuschreibungsstil</a:t>
            </a:r>
            <a:endParaRPr lang="de-DE" dirty="0"/>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r>
              <a:rPr lang="de-DE"/>
              <a:t>Metakognitives Training 1 - Zuschreibungsstil</a:t>
            </a:r>
            <a:endParaRPr lang="de-DE" dirty="0"/>
          </a:p>
        </p:txBody>
      </p:sp>
      <p:sp>
        <p:nvSpPr>
          <p:cNvPr id="7" name="Slide Number Placeholder 6"/>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r>
              <a:rPr lang="de-DE"/>
              <a:t>Metakognitives Training 1 - Zuschreibungsstil</a:t>
            </a:r>
            <a:endParaRPr lang="de-DE" dirty="0"/>
          </a:p>
        </p:txBody>
      </p:sp>
      <p:sp>
        <p:nvSpPr>
          <p:cNvPr id="7" name="Slide Number Placeholder 6"/>
          <p:cNvSpPr>
            <a:spLocks noGrp="1"/>
          </p:cNvSpPr>
          <p:nvPr>
            <p:ph type="sldNum" sz="quarter" idx="12"/>
          </p:nvPr>
        </p:nvSpPr>
        <p:spPr bwMode="gray"/>
        <p:txBody>
          <a:body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t>Metakognitives Training 1 - Zuschreibungsstil</a:t>
            </a:r>
            <a:endParaRPr lang="de-DE" dirty="0"/>
          </a:p>
        </p:txBody>
      </p:sp>
      <p:sp>
        <p:nvSpPr>
          <p:cNvPr id="7" name="Slide Number Placeholder 6"/>
          <p:cNvSpPr>
            <a:spLocks noGrp="1"/>
          </p:cNvSpPr>
          <p:nvPr>
            <p:ph type="sldNum" sz="quarter" idx="12"/>
          </p:nvPr>
        </p:nvSpPr>
        <p:spPr bwMode="gray"/>
        <p:txBody>
          <a:body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t>Metakognitives Training 1 - Zuschreibungsstil</a:t>
            </a:r>
            <a:endParaRPr lang="de-DE" dirty="0"/>
          </a:p>
        </p:txBody>
      </p:sp>
      <p:sp>
        <p:nvSpPr>
          <p:cNvPr id="4" name="Slide Number Placeholder 3"/>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bg1"/>
                </a:solidFill>
                <a:latin typeface="Verdana"/>
                <a:cs typeface="Verdana"/>
              </a:defRPr>
            </a:lvl1pPr>
          </a:lstStyle>
          <a:p>
            <a:endParaRPr/>
          </a:p>
        </p:txBody>
      </p:sp>
      <p:sp>
        <p:nvSpPr>
          <p:cNvPr id="3" name="Holder 3"/>
          <p:cNvSpPr>
            <a:spLocks noGrp="1"/>
          </p:cNvSpPr>
          <p:nvPr>
            <p:ph type="body" idx="1"/>
          </p:nvPr>
        </p:nvSpPr>
        <p:spPr/>
        <p:txBody>
          <a:bodyPr lIns="0" tIns="0" rIns="0" bIns="0"/>
          <a:lstStyle>
            <a:lvl1pPr>
              <a:defRPr sz="4400" b="0" i="0">
                <a:solidFill>
                  <a:schemeClr val="tx1"/>
                </a:solidFill>
                <a:latin typeface="Verdana"/>
                <a:cs typeface="Verdan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r>
              <a:rPr lang="en-US">
                <a:solidFill>
                  <a:prstClr val="black">
                    <a:tint val="75000"/>
                  </a:prstClr>
                </a:solidFill>
              </a:rPr>
              <a:t>Metakognitives Training 1 - Zuschreibungsstil</a:t>
            </a:r>
            <a:endParaRPr>
              <a:solidFill>
                <a:prstClr val="black">
                  <a:tint val="75000"/>
                </a:prstClr>
              </a:solidFill>
            </a:endParaRPr>
          </a:p>
        </p:txBody>
      </p:sp>
      <p:sp>
        <p:nvSpPr>
          <p:cNvPr id="5" name="Holder 5"/>
          <p:cNvSpPr>
            <a:spLocks noGrp="1"/>
          </p:cNvSpPr>
          <p:nvPr>
            <p:ph type="dt" sz="half" idx="6"/>
          </p:nvPr>
        </p:nvSpPr>
        <p:spPr>
          <a:xfrm>
            <a:off x="609759" y="6377940"/>
            <a:ext cx="2804890" cy="342900"/>
          </a:xfrm>
          <a:prstGeom prst="rect">
            <a:avLst/>
          </a:prstGeom>
        </p:spPr>
        <p:txBody>
          <a:bodyPr lIns="0" tIns="0" rIns="0" bIns="0"/>
          <a:lstStyle>
            <a:lvl1pPr algn="l">
              <a:defRPr>
                <a:solidFill>
                  <a:schemeClr val="tx1">
                    <a:tint val="75000"/>
                  </a:schemeClr>
                </a:solidFill>
              </a:defRPr>
            </a:lvl1pPr>
          </a:lstStyle>
          <a:p>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‹Nr.›</a:t>
            </a:fld>
            <a:endParaRPr>
              <a:solidFill>
                <a:prstClr val="black">
                  <a:tint val="75000"/>
                </a:prstClr>
              </a:solidFill>
            </a:endParaRPr>
          </a:p>
        </p:txBody>
      </p:sp>
    </p:spTree>
    <p:extLst>
      <p:ext uri="{BB962C8B-B14F-4D97-AF65-F5344CB8AC3E}">
        <p14:creationId xmlns:p14="http://schemas.microsoft.com/office/powerpoint/2010/main" val="3124587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r>
              <a:rPr lang="de-DE"/>
              <a:t>Metakognitives Training 1 - Zuschreibungsstil</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1 A – Zuschreibungsstil</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a:t>
            </a:r>
            <a:r>
              <a:rPr lang="de-DE">
                <a:latin typeface="+mj-lt"/>
              </a:rPr>
              <a:t>, 12|25</a:t>
            </a:r>
            <a:endParaRPr lang="de-DE" dirty="0">
              <a:latin typeface="+mj-lt"/>
            </a:endParaRPr>
          </a:p>
        </p:txBody>
      </p:sp>
    </p:spTree>
    <p:extLst>
      <p:ext uri="{BB962C8B-B14F-4D97-AF65-F5344CB8AC3E}">
        <p14:creationId xmlns:p14="http://schemas.microsoft.com/office/powerpoint/2010/main" val="3435742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r>
              <a:rPr lang="en-US" sz="3600" dirty="0" err="1">
                <a:latin typeface="Calibri Light"/>
              </a:rPr>
              <a:t>Zuschreibungsstil</a:t>
            </a:r>
            <a:endParaRPr lang="en-US" sz="3600" dirty="0">
              <a:latin typeface="Calibri Light"/>
            </a:endParaRPr>
          </a:p>
        </p:txBody>
      </p:sp>
      <p:sp>
        <p:nvSpPr>
          <p:cNvPr id="6146" name="Rectangle 3"/>
          <p:cNvSpPr>
            <a:spLocks noGrp="1" noChangeArrowheads="1"/>
          </p:cNvSpPr>
          <p:nvPr>
            <p:ph idx="1"/>
          </p:nvPr>
        </p:nvSpPr>
        <p:spPr/>
        <p:txBody>
          <a:bodyPr lIns="0" tIns="0" rIns="0" bIns="0">
            <a:noAutofit/>
          </a:bodyPr>
          <a:lstStyle/>
          <a:p>
            <a:pPr marL="0" indent="0" eaLnBrk="1" hangingPunct="1">
              <a:spcAft>
                <a:spcPct val="0"/>
              </a:spcAft>
              <a:buFontTx/>
              <a:buNone/>
              <a:tabLst>
                <a:tab pos="0" algn="l"/>
              </a:tabLst>
            </a:pPr>
            <a:r>
              <a:rPr lang="de-DE" altLang="de-DE" sz="2400" dirty="0">
                <a:solidFill>
                  <a:srgbClr val="004992"/>
                </a:solidFill>
                <a:latin typeface="Calibri Light"/>
              </a:rPr>
              <a:t>Zuschreibung = eigene Erklärungen für das Zustandekommen von Situationen (z.B. Schuldzuweisungen)</a:t>
            </a:r>
          </a:p>
        </p:txBody>
      </p:sp>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a:t>
            </a:fld>
            <a:endParaRPr lang="de-D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r>
              <a:rPr lang="en-US" sz="3600" dirty="0" err="1">
                <a:latin typeface="Calibri Light"/>
              </a:rPr>
              <a:t>Zuschreibungsstil</a:t>
            </a:r>
            <a:endParaRPr lang="en-US" sz="3600" dirty="0">
              <a:latin typeface="Calibri Light"/>
            </a:endParaRPr>
          </a:p>
        </p:txBody>
      </p:sp>
      <p:sp>
        <p:nvSpPr>
          <p:cNvPr id="8194" name="Rectangle 3"/>
          <p:cNvSpPr>
            <a:spLocks noGrp="1" noChangeArrowheads="1"/>
          </p:cNvSpPr>
          <p:nvPr>
            <p:ph idx="1"/>
          </p:nvPr>
        </p:nvSpPr>
        <p:spPr/>
        <p:txBody>
          <a:bodyPr lIns="0" tIns="0" rIns="0" bIns="0">
            <a:noAutofit/>
          </a:bodyPr>
          <a:lstStyle/>
          <a:p>
            <a:pPr marL="0" indent="0" eaLnBrk="1" hangingPunct="1">
              <a:buFontTx/>
              <a:buNone/>
              <a:tabLst>
                <a:tab pos="0" algn="l"/>
              </a:tabLst>
            </a:pPr>
            <a:r>
              <a:rPr lang="de-DE" altLang="de-DE" sz="2400" dirty="0">
                <a:solidFill>
                  <a:srgbClr val="004992"/>
                </a:solidFill>
                <a:latin typeface="Calibri Light"/>
              </a:rPr>
              <a:t>Zuschreibung = eigene Erklärungen für das Zustandekommen von Situationen (z.B. Schuldzuweisungen)</a:t>
            </a:r>
          </a:p>
          <a:p>
            <a:pPr marL="0" indent="0">
              <a:buNone/>
            </a:pPr>
            <a:r>
              <a:rPr lang="de-DE" altLang="de-DE" sz="2400" dirty="0">
                <a:solidFill>
                  <a:srgbClr val="333333"/>
                </a:solidFill>
                <a:latin typeface="Calibri Light"/>
              </a:rPr>
              <a:t>Oft übersehen wir, dass ein und dasselbe Ereignis ganz unterschiedliche Ursachen haben kann.</a:t>
            </a:r>
          </a:p>
        </p:txBody>
      </p:sp>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a:t>
            </a:fld>
            <a:endParaRPr lang="de-DE"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r>
              <a:rPr lang="en-US" sz="3600" dirty="0" err="1">
                <a:latin typeface="Calibri Light"/>
              </a:rPr>
              <a:t>Zuschreibungsstil</a:t>
            </a:r>
            <a:endParaRPr lang="en-US" sz="3600" dirty="0">
              <a:latin typeface="Calibri Light"/>
            </a:endParaRPr>
          </a:p>
        </p:txBody>
      </p:sp>
      <p:sp>
        <p:nvSpPr>
          <p:cNvPr id="10242" name="Rectangle 3"/>
          <p:cNvSpPr>
            <a:spLocks noGrp="1" noChangeArrowheads="1"/>
          </p:cNvSpPr>
          <p:nvPr>
            <p:ph idx="1"/>
          </p:nvPr>
        </p:nvSpPr>
        <p:spPr/>
        <p:txBody>
          <a:bodyPr lIns="0" tIns="0" rIns="0" bIns="0">
            <a:noAutofit/>
          </a:bodyPr>
          <a:lstStyle/>
          <a:p>
            <a:pPr indent="0" eaLnBrk="1" hangingPunct="1">
              <a:spcAft>
                <a:spcPct val="0"/>
              </a:spcAft>
              <a:buFontTx/>
              <a:buNone/>
              <a:tabLst>
                <a:tab pos="0" algn="l"/>
              </a:tabLst>
            </a:pPr>
            <a:r>
              <a:rPr lang="de-DE" altLang="de-DE" sz="2400" dirty="0">
                <a:solidFill>
                  <a:srgbClr val="004992"/>
                </a:solidFill>
                <a:latin typeface="Calibri Light"/>
              </a:rPr>
              <a:t>Zuschreibung = eigene Erklärungen für das Zustandekommen von Situationen (z.B. Schuldzuweisungen)</a:t>
            </a:r>
          </a:p>
          <a:p>
            <a:pPr lvl="0" defTabSz="914400" fontAlgn="base">
              <a:spcAft>
                <a:spcPct val="0"/>
              </a:spcAft>
            </a:pPr>
            <a:r>
              <a:rPr lang="de-DE" altLang="de-DE" sz="2400" dirty="0">
                <a:solidFill>
                  <a:srgbClr val="333333"/>
                </a:solidFill>
                <a:latin typeface="Calibri Light"/>
                <a:cs typeface="Times New Roman" panose="02020603050405020304" pitchFamily="18" charset="0"/>
              </a:rPr>
              <a:t>Oft übersehen wir, dass ein und dasselbe Ereignis ganz unterschiedliche Ursachen haben kann.</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Welche Ursachen könnte folgende Situation haben?</a:t>
            </a:r>
            <a:br>
              <a:rPr lang="de-DE" altLang="de-DE" sz="2400" b="1" dirty="0">
                <a:solidFill>
                  <a:srgbClr val="336699"/>
                </a:solidFill>
                <a:latin typeface="Calibri Light"/>
                <a:cs typeface="Times New Roman" panose="02020603050405020304" pitchFamily="18" charset="0"/>
              </a:rPr>
            </a:br>
            <a:r>
              <a:rPr lang="de-DE" altLang="de-DE" sz="2400" dirty="0">
                <a:solidFill>
                  <a:srgbClr val="333333"/>
                </a:solidFill>
                <a:latin typeface="Calibri Light"/>
                <a:cs typeface="Times New Roman" panose="02020603050405020304" pitchFamily="18" charset="0"/>
              </a:rPr>
              <a:t>Ein Freund erscheint nicht zu einer Verabredung.</a:t>
            </a:r>
            <a:endParaRPr lang="en-US" altLang="de-DE" sz="2400" dirty="0">
              <a:solidFill>
                <a:srgbClr val="333333"/>
              </a:solidFill>
              <a:latin typeface="Calibri Light"/>
              <a:cs typeface="Times New Roman" panose="02020603050405020304" pitchFamily="18" charset="0"/>
            </a:endParaRPr>
          </a:p>
          <a:p>
            <a:pPr indent="0" eaLnBrk="1" hangingPunct="1">
              <a:spcAft>
                <a:spcPct val="0"/>
              </a:spcAft>
              <a:buFontTx/>
              <a:buNone/>
              <a:tabLst>
                <a:tab pos="0" algn="l"/>
              </a:tabLst>
            </a:pPr>
            <a:endParaRPr lang="de-DE" altLang="de-DE" sz="2400" dirty="0">
              <a:latin typeface="Calibri Light"/>
            </a:endParaRPr>
          </a:p>
        </p:txBody>
      </p:sp>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a:t>
            </a:fld>
            <a:endParaRPr lang="de-DE"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r>
              <a:rPr lang="en-US" sz="3600" dirty="0" err="1">
                <a:latin typeface="Calibri Light"/>
              </a:rPr>
              <a:t>Gründe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cs typeface="Times New Roman" panose="02020603050405020304" pitchFamily="18" charset="0"/>
              </a:rPr>
              <a:t>Weshalb hat Ihr Freund Sie versetzt?</a:t>
            </a:r>
            <a:r>
              <a:rPr lang="de-DE" altLang="de-DE" sz="2400" dirty="0">
                <a:solidFill>
                  <a:srgbClr val="336699"/>
                </a:solidFill>
                <a:latin typeface="Calibri Light"/>
                <a:cs typeface="Times New Roman" panose="02020603050405020304" pitchFamily="18" charset="0"/>
              </a:rPr>
              <a:t> </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Zuschreibungsmöglichkeiten ...</a:t>
            </a:r>
          </a:p>
          <a:p>
            <a:pPr lvl="0" defTabSz="914400" fontAlgn="base">
              <a:spcAft>
                <a:spcPct val="0"/>
              </a:spcAft>
            </a:pPr>
            <a:endParaRPr lang="de-DE" altLang="de-DE" sz="2400" dirty="0">
              <a:solidFill>
                <a:srgbClr val="004992"/>
              </a:solidFill>
              <a:latin typeface="Calibri Light"/>
              <a:cs typeface="Times New Roman" panose="02020603050405020304" pitchFamily="18" charset="0"/>
            </a:endParaRPr>
          </a:p>
          <a:p>
            <a:pPr lvl="0" algn="ctr" defTabSz="914400" fontAlgn="base">
              <a:spcAft>
                <a:spcPct val="0"/>
              </a:spcAft>
            </a:pPr>
            <a:r>
              <a:rPr lang="de-DE" altLang="de-DE" sz="2400" dirty="0">
                <a:solidFill>
                  <a:schemeClr val="tx1"/>
                </a:solidFill>
                <a:latin typeface="Calibri Light"/>
                <a:cs typeface="Times New Roman" panose="02020603050405020304" pitchFamily="18" charset="0"/>
              </a:rPr>
              <a:t>???</a:t>
            </a:r>
            <a:endParaRPr lang="en-GB" altLang="de-DE" sz="2400" dirty="0">
              <a:solidFill>
                <a:schemeClr val="tx1"/>
              </a:solidFill>
              <a:latin typeface="Calibri Light"/>
              <a:cs typeface="Times New Roman" panose="02020603050405020304" pitchFamily="18" charset="0"/>
            </a:endParaRPr>
          </a:p>
          <a:p>
            <a:endParaRPr lang="en-US" dirty="0"/>
          </a:p>
        </p:txBody>
      </p:sp>
      <p:sp>
        <p:nvSpPr>
          <p:cNvPr id="6" name="Footer Placeholder 5"/>
          <p:cNvSpPr>
            <a:spLocks noGrp="1"/>
          </p:cNvSpPr>
          <p:nvPr>
            <p:ph type="ftr" sz="quarter" idx="11"/>
          </p:nvPr>
        </p:nvSpPr>
        <p:spPr/>
        <p:txBody>
          <a:bodyPr/>
          <a:lstStyle/>
          <a:p>
            <a:r>
              <a:rPr lang="de-DE"/>
              <a:t>Metakognitives Training 1 - Zuschreibungsstil</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a:t>
            </a:fld>
            <a:endParaRPr lang="de-D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r>
              <a:rPr lang="en-US" sz="3600" dirty="0" err="1">
                <a:latin typeface="Calibri Light"/>
              </a:rPr>
              <a:t>Gründe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cs typeface="Times New Roman" panose="02020603050405020304" pitchFamily="18" charset="0"/>
              </a:rPr>
              <a:t>Weshalb hat Ihr Freund Sie versetzt?</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Zuschreibungsmöglichkeiten ...</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cs typeface="Times New Roman" panose="02020603050405020304" pitchFamily="18" charset="0"/>
              </a:rPr>
              <a:t>Ich bin ihm nicht wichtig genug. Bei anderen hätte er sich das nicht erlaubt.</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cs typeface="Times New Roman" panose="02020603050405020304" pitchFamily="18" charset="0"/>
              </a:rPr>
              <a:t>Er ist vergesslich – er hat sich in der Zeit geirrt.</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cs typeface="Times New Roman" panose="02020603050405020304" pitchFamily="18" charset="0"/>
              </a:rPr>
              <a:t>Sein Auto hatte eine Panne.</a:t>
            </a:r>
            <a:endParaRPr lang="de-DE" altLang="de-DE" sz="2000" dirty="0">
              <a:solidFill>
                <a:srgbClr val="333333"/>
              </a:solidFill>
              <a:latin typeface="Calibri Light"/>
              <a:cs typeface="Times New Roman" panose="02020603050405020304" pitchFamily="18" charset="0"/>
            </a:endParaRPr>
          </a:p>
          <a:p>
            <a:endParaRPr lang="en-US" dirty="0"/>
          </a:p>
        </p:txBody>
      </p:sp>
      <p:sp>
        <p:nvSpPr>
          <p:cNvPr id="6" name="Footer Placeholder 5"/>
          <p:cNvSpPr>
            <a:spLocks noGrp="1"/>
          </p:cNvSpPr>
          <p:nvPr>
            <p:ph type="ftr" sz="quarter" idx="11"/>
          </p:nvPr>
        </p:nvSpPr>
        <p:spPr/>
        <p:txBody>
          <a:bodyPr/>
          <a:lstStyle/>
          <a:p>
            <a:r>
              <a:rPr lang="de-DE"/>
              <a:t>Metakognitives Training 1 - Zuschreibungsstil</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793822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cs typeface="Times New Roman" panose="02020603050405020304" pitchFamily="18" charset="0"/>
              </a:rPr>
              <a:t>Weshalb hat Ihr Freund Sie versetzt?</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Zuschreibungsmöglichkeiten ...</a:t>
            </a:r>
          </a:p>
          <a:p>
            <a:endParaRPr lang="en-US" dirty="0"/>
          </a:p>
        </p:txBody>
      </p:sp>
      <p:sp>
        <p:nvSpPr>
          <p:cNvPr id="2" name="Title 1"/>
          <p:cNvSpPr>
            <a:spLocks noGrp="1"/>
          </p:cNvSpPr>
          <p:nvPr>
            <p:ph type="title"/>
          </p:nvPr>
        </p:nvSpPr>
        <p:spPr/>
        <p:txBody>
          <a:bodyPr vert="horz" lIns="0" tIns="0" rIns="0" bIns="0" rtlCol="0" anchor="t">
            <a:noAutofit/>
          </a:bodyPr>
          <a:lstStyle/>
          <a:p>
            <a:pPr defTabSz="914377"/>
            <a:r>
              <a:rPr lang="en-US" sz="3600">
                <a:latin typeface="Calibri Light"/>
              </a:rPr>
              <a:t>Gründe</a:t>
            </a:r>
          </a:p>
        </p:txBody>
      </p:sp>
      <p:graphicFrame>
        <p:nvGraphicFramePr>
          <p:cNvPr id="9" name="Group 68"/>
          <p:cNvGraphicFramePr>
            <a:graphicFrameLocks/>
          </p:cNvGraphicFramePr>
          <p:nvPr>
            <p:extLst>
              <p:ext uri="{D42A27DB-BD31-4B8C-83A1-F6EECF244321}">
                <p14:modId xmlns:p14="http://schemas.microsoft.com/office/powerpoint/2010/main" val="874474291"/>
              </p:ext>
            </p:extLst>
          </p:nvPr>
        </p:nvGraphicFramePr>
        <p:xfrm>
          <a:off x="408955" y="3645024"/>
          <a:ext cx="11376000" cy="2478087"/>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936284">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sich selbst</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4992"/>
                          </a:solidFill>
                          <a:effectLst/>
                          <a:latin typeface="+mj-lt"/>
                          <a:cs typeface="Times New Roman" pitchFamily="18" charset="0"/>
                        </a:rPr>
                        <a:t>Ich bin ihm nicht wichtig genug.</a:t>
                      </a: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718875">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andere</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4992"/>
                          </a:solidFill>
                          <a:effectLst/>
                          <a:latin typeface="+mj-lt"/>
                          <a:cs typeface="Times New Roman" pitchFamily="18" charset="0"/>
                        </a:rPr>
                        <a:t>Er ist vergesslich.</a:t>
                      </a: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22927">
                <a:tc>
                  <a:txBody>
                    <a:bodyPr/>
                    <a:lstStyle/>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Situation </a:t>
                      </a:r>
                    </a:p>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oder Zufall</a:t>
                      </a: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4992"/>
                          </a:solidFill>
                          <a:effectLst/>
                          <a:latin typeface="+mj-lt"/>
                          <a:cs typeface="Times New Roman" pitchFamily="18" charset="0"/>
                        </a:rPr>
                        <a:t>Auto hat Panne.</a:t>
                      </a: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
        <p:nvSpPr>
          <p:cNvPr id="6" name="Footer Placeholder 5"/>
          <p:cNvSpPr>
            <a:spLocks noGrp="1"/>
          </p:cNvSpPr>
          <p:nvPr>
            <p:ph type="ftr" sz="quarter" idx="11"/>
          </p:nvPr>
        </p:nvSpPr>
        <p:spPr/>
        <p:txBody>
          <a:bodyPr/>
          <a:lstStyle/>
          <a:p>
            <a:r>
              <a:rPr lang="de-DE"/>
              <a:t>Metakognitives Training 1 - Zuschreibungsstil</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a:t>
            </a:fld>
            <a:endParaRPr lang="de-DE"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r>
              <a:rPr lang="en-US" sz="3600">
                <a:latin typeface="Calibri Light"/>
              </a:rPr>
              <a:t>Zuschreibung</a:t>
            </a:r>
          </a:p>
        </p:txBody>
      </p:sp>
      <p:sp>
        <p:nvSpPr>
          <p:cNvPr id="5" name="Content Placeholder 4"/>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cs typeface="Times New Roman" panose="02020603050405020304" pitchFamily="18" charset="0"/>
              </a:rPr>
              <a:t>Ereignisse können, wie besprochen, recht unterschiedliche Ursachen haben. </a:t>
            </a:r>
          </a:p>
          <a:p>
            <a:pPr lvl="0" defTabSz="914400" fontAlgn="base">
              <a:spcAft>
                <a:spcPct val="0"/>
              </a:spcAft>
            </a:pPr>
            <a:r>
              <a:rPr lang="de-DE" altLang="de-DE" sz="2400" dirty="0">
                <a:solidFill>
                  <a:srgbClr val="333333"/>
                </a:solidFill>
                <a:latin typeface="Calibri Light"/>
                <a:cs typeface="Times New Roman" panose="02020603050405020304" pitchFamily="18" charset="0"/>
              </a:rPr>
              <a:t>Darüber hinaus sind oft mehrere Faktoren </a:t>
            </a:r>
            <a:r>
              <a:rPr lang="de-DE" altLang="de-DE" sz="2400" i="1" dirty="0">
                <a:solidFill>
                  <a:srgbClr val="333333"/>
                </a:solidFill>
                <a:latin typeface="Calibri Light"/>
                <a:cs typeface="Times New Roman" panose="02020603050405020304" pitchFamily="18" charset="0"/>
              </a:rPr>
              <a:t>gleichzeitig</a:t>
            </a:r>
            <a:r>
              <a:rPr lang="de-DE" altLang="de-DE" sz="2400" dirty="0">
                <a:solidFill>
                  <a:srgbClr val="333333"/>
                </a:solidFill>
                <a:latin typeface="Calibri Light"/>
                <a:cs typeface="Times New Roman" panose="02020603050405020304" pitchFamily="18" charset="0"/>
              </a:rPr>
              <a:t> beteiligt.</a:t>
            </a:r>
          </a:p>
          <a:p>
            <a:pPr lvl="0" defTabSz="914400" fontAlgn="base">
              <a:spcAft>
                <a:spcPct val="0"/>
              </a:spcAft>
            </a:pPr>
            <a:r>
              <a:rPr lang="de-DE" altLang="de-DE" sz="2400" dirty="0">
                <a:solidFill>
                  <a:srgbClr val="333333"/>
                </a:solidFill>
                <a:latin typeface="Calibri Light"/>
                <a:cs typeface="Times New Roman" panose="02020603050405020304" pitchFamily="18" charset="0"/>
              </a:rPr>
              <a:t>Dennoch bevorzugen viele Menschen einseitige Erklärungen (z.B. Schuld nur bei anderen anstatt auch bei sich selbst zu suchen oder andersherum).</a:t>
            </a:r>
          </a:p>
        </p:txBody>
      </p:sp>
      <p:sp>
        <p:nvSpPr>
          <p:cNvPr id="6" name="Footer Placeholder 5"/>
          <p:cNvSpPr>
            <a:spLocks noGrp="1"/>
          </p:cNvSpPr>
          <p:nvPr>
            <p:ph type="ftr" sz="quarter" idx="11"/>
          </p:nvPr>
        </p:nvSpPr>
        <p:spPr/>
        <p:txBody>
          <a:bodyPr/>
          <a:lstStyle/>
          <a:p>
            <a:r>
              <a:rPr lang="de-DE"/>
              <a:t>Metakognitives Training 1 - Zuschreibungsstil</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a:t>
            </a:fld>
            <a:endParaRPr lang="de-D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6" name="Rectangle 23"/>
          <p:cNvSpPr>
            <a:spLocks noGrp="1" noChangeArrowheads="1"/>
          </p:cNvSpPr>
          <p:nvPr>
            <p:ph type="title"/>
          </p:nvPr>
        </p:nvSpPr>
        <p:spPr>
          <a:xfrm>
            <a:off x="408955" y="1124744"/>
            <a:ext cx="11376000" cy="720000"/>
          </a:xfrm>
        </p:spPr>
        <p:txBody>
          <a:bodyPr vert="horz" lIns="0" tIns="0" rIns="0" bIns="0" rtlCol="0" anchor="t">
            <a:noAutofit/>
          </a:bodyPr>
          <a:lstStyle/>
          <a:p>
            <a:pPr defTabSz="914377"/>
            <a:r>
              <a:rPr lang="de-DE" altLang="de-DE" sz="3600" dirty="0">
                <a:latin typeface="Calibri Light"/>
              </a:rPr>
              <a:t>Sie verlassen das Krankenhaus ohne nennenswerte Besserung.</a:t>
            </a:r>
            <a:endParaRPr lang="en-US" altLang="de-DE" sz="3600" dirty="0">
              <a:latin typeface="Calibri Light"/>
            </a:endParaRPr>
          </a:p>
        </p:txBody>
      </p:sp>
      <p:sp>
        <p:nvSpPr>
          <p:cNvPr id="20482" name="Rectangle 3"/>
          <p:cNvSpPr>
            <a:spLocks noGrp="1" noChangeArrowheads="1"/>
          </p:cNvSpPr>
          <p:nvPr>
            <p:ph idx="1"/>
          </p:nvPr>
        </p:nvSpPr>
        <p:spPr/>
        <p:txBody>
          <a:bodyPr lIns="0" tIns="0" rIns="0" bIns="0">
            <a:noAutofit/>
          </a:bodyPr>
          <a:lstStyle/>
          <a:p>
            <a:pPr eaLnBrk="1" hangingPunct="1">
              <a:spcBef>
                <a:spcPct val="0"/>
              </a:spcBef>
              <a:spcAft>
                <a:spcPct val="0"/>
              </a:spcAft>
              <a:buFontTx/>
              <a:buNone/>
            </a:pPr>
            <a:endParaRPr lang="de-DE" altLang="de-DE" sz="2000" dirty="0">
              <a:solidFill>
                <a:srgbClr val="004992"/>
              </a:solidFill>
              <a:latin typeface="Calibri Light"/>
            </a:endParaRPr>
          </a:p>
          <a:p>
            <a:pPr eaLnBrk="1" hangingPunct="1">
              <a:spcBef>
                <a:spcPct val="0"/>
              </a:spcBef>
              <a:spcAft>
                <a:spcPct val="0"/>
              </a:spcAft>
              <a:buFontTx/>
              <a:buNone/>
            </a:pPr>
            <a:r>
              <a:rPr lang="de-DE" altLang="de-DE" sz="2400" dirty="0">
                <a:solidFill>
                  <a:srgbClr val="004992"/>
                </a:solidFill>
                <a:latin typeface="Calibri Light"/>
              </a:rPr>
              <a:t>Gründe ...</a:t>
            </a:r>
          </a:p>
          <a:p>
            <a:pPr eaLnBrk="1" hangingPunct="1">
              <a:spcBef>
                <a:spcPct val="0"/>
              </a:spcBef>
              <a:spcAft>
                <a:spcPct val="0"/>
              </a:spcAft>
              <a:buFontTx/>
              <a:buNone/>
            </a:pPr>
            <a:endParaRPr lang="de-DE" altLang="de-DE" sz="2400" dirty="0">
              <a:solidFill>
                <a:srgbClr val="004992"/>
              </a:solidFill>
              <a:latin typeface="Calibri Light"/>
            </a:endParaRPr>
          </a:p>
          <a:p>
            <a:pPr eaLnBrk="1" hangingPunct="1">
              <a:spcBef>
                <a:spcPct val="0"/>
              </a:spcBef>
              <a:spcAft>
                <a:spcPct val="0"/>
              </a:spcAft>
              <a:buFontTx/>
              <a:buNone/>
            </a:pPr>
            <a:r>
              <a:rPr lang="de-DE" altLang="de-DE" sz="2400" dirty="0">
                <a:solidFill>
                  <a:srgbClr val="004992"/>
                </a:solidFill>
                <a:latin typeface="Calibri Light"/>
              </a:rPr>
              <a:t>... sich selbst </a:t>
            </a:r>
          </a:p>
          <a:p>
            <a:pPr eaLnBrk="1" hangingPunct="1">
              <a:spcBef>
                <a:spcPct val="0"/>
              </a:spcBef>
              <a:spcAft>
                <a:spcPct val="0"/>
              </a:spcAft>
              <a:buFontTx/>
              <a:buNone/>
            </a:pPr>
            <a:endParaRPr lang="de-DE" altLang="de-DE" sz="2400" dirty="0">
              <a:solidFill>
                <a:srgbClr val="004992"/>
              </a:solidFill>
              <a:latin typeface="Calibri Light"/>
            </a:endParaRPr>
          </a:p>
          <a:p>
            <a:pPr eaLnBrk="1" hangingPunct="1">
              <a:spcBef>
                <a:spcPct val="0"/>
              </a:spcBef>
              <a:spcAft>
                <a:spcPct val="0"/>
              </a:spcAft>
              <a:buFontTx/>
              <a:buNone/>
            </a:pPr>
            <a:r>
              <a:rPr lang="de-DE" altLang="de-DE" sz="2400" dirty="0">
                <a:solidFill>
                  <a:srgbClr val="004992"/>
                </a:solidFill>
                <a:latin typeface="Calibri Light"/>
              </a:rPr>
              <a:t>... andere 	</a:t>
            </a:r>
          </a:p>
          <a:p>
            <a:pPr eaLnBrk="1" hangingPunct="1">
              <a:spcBef>
                <a:spcPct val="0"/>
              </a:spcBef>
              <a:spcAft>
                <a:spcPct val="0"/>
              </a:spcAft>
              <a:buFontTx/>
              <a:buNone/>
            </a:pPr>
            <a:endParaRPr lang="de-DE" altLang="de-DE" sz="2400" dirty="0">
              <a:solidFill>
                <a:srgbClr val="004992"/>
              </a:solidFill>
              <a:latin typeface="Calibri Light"/>
            </a:endParaRPr>
          </a:p>
          <a:p>
            <a:pPr eaLnBrk="1" hangingPunct="1">
              <a:spcBef>
                <a:spcPct val="0"/>
              </a:spcBef>
              <a:spcAft>
                <a:spcPct val="0"/>
              </a:spcAft>
              <a:buFontTx/>
              <a:buNone/>
            </a:pPr>
            <a:r>
              <a:rPr lang="de-DE" altLang="de-DE" sz="2400" dirty="0">
                <a:solidFill>
                  <a:srgbClr val="004992"/>
                </a:solidFill>
                <a:latin typeface="Calibri Light"/>
              </a:rPr>
              <a:t>... Situation </a:t>
            </a:r>
          </a:p>
          <a:p>
            <a:pPr eaLnBrk="1" hangingPunct="1">
              <a:spcBef>
                <a:spcPct val="0"/>
              </a:spcBef>
              <a:spcAft>
                <a:spcPct val="0"/>
              </a:spcAft>
              <a:buFontTx/>
              <a:buNone/>
            </a:pPr>
            <a:r>
              <a:rPr lang="de-DE" altLang="de-DE" sz="2400" dirty="0">
                <a:solidFill>
                  <a:srgbClr val="004992"/>
                </a:solidFill>
                <a:latin typeface="Calibri Light"/>
              </a:rPr>
              <a:t>oder Zufall</a:t>
            </a:r>
            <a:endParaRPr lang="en-US" altLang="de-DE" sz="2400" dirty="0">
              <a:solidFill>
                <a:srgbClr val="004992"/>
              </a:solidFill>
              <a:latin typeface="Calibri Light"/>
            </a:endParaRPr>
          </a:p>
          <a:p>
            <a:pPr eaLnBrk="1" hangingPunct="1">
              <a:spcBef>
                <a:spcPct val="0"/>
              </a:spcBef>
              <a:spcAft>
                <a:spcPct val="0"/>
              </a:spcAft>
              <a:buFontTx/>
              <a:buNone/>
            </a:pPr>
            <a:r>
              <a:rPr lang="de-DE" altLang="de-DE" sz="2800" dirty="0">
                <a:solidFill>
                  <a:srgbClr val="004992"/>
                </a:solidFill>
                <a:latin typeface="Calibri Light"/>
              </a:rPr>
              <a:t>	</a:t>
            </a:r>
          </a:p>
          <a:p>
            <a:pPr eaLnBrk="1" hangingPunct="1">
              <a:spcBef>
                <a:spcPct val="0"/>
              </a:spcBef>
              <a:spcAft>
                <a:spcPct val="0"/>
              </a:spcAft>
              <a:buFontTx/>
              <a:buNone/>
            </a:pPr>
            <a:r>
              <a:rPr lang="de-DE" altLang="de-DE" sz="2800" dirty="0">
                <a:solidFill>
                  <a:srgbClr val="004992"/>
                </a:solidFill>
                <a:latin typeface="Calibri Light"/>
              </a:rPr>
              <a:t>		</a:t>
            </a:r>
            <a:endParaRPr lang="en-US" altLang="de-DE" sz="2800" dirty="0">
              <a:solidFill>
                <a:srgbClr val="004992"/>
              </a:solidFill>
              <a:latin typeface="Calibri Light"/>
            </a:endParaRPr>
          </a:p>
        </p:txBody>
      </p:sp>
      <p:grpSp>
        <p:nvGrpSpPr>
          <p:cNvPr id="4" name="Group 3"/>
          <p:cNvGrpSpPr/>
          <p:nvPr/>
        </p:nvGrpSpPr>
        <p:grpSpPr>
          <a:xfrm>
            <a:off x="8736591" y="1988840"/>
            <a:ext cx="3048364" cy="1813172"/>
            <a:chOff x="8881871" y="2248940"/>
            <a:chExt cx="3048364" cy="1813172"/>
          </a:xfrm>
        </p:grpSpPr>
        <p:pic>
          <p:nvPicPr>
            <p:cNvPr id="20483"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1871" y="22489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AutoShape 19"/>
            <p:cNvSpPr>
              <a:spLocks noChangeArrowheads="1"/>
            </p:cNvSpPr>
            <p:nvPr/>
          </p:nvSpPr>
          <p:spPr bwMode="auto">
            <a:xfrm>
              <a:off x="10058027" y="2248940"/>
              <a:ext cx="1872208" cy="936104"/>
            </a:xfrm>
            <a:prstGeom prst="wedgeRoundRectCallout">
              <a:avLst>
                <a:gd name="adj1" fmla="val -76964"/>
                <a:gd name="adj2" fmla="val 2795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None/>
              </a:pPr>
              <a:r>
                <a:rPr lang="de-DE" altLang="de-DE" sz="1800" dirty="0">
                  <a:latin typeface="Calibri Light"/>
                </a:rPr>
                <a:t>Hör auf mir ständig hinterher zu laufen!</a:t>
              </a:r>
            </a:p>
          </p:txBody>
        </p:sp>
      </p:grpSp>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9</a:t>
            </a:fld>
            <a:endParaRPr lang="de-DE"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4" name="Rectangle 16"/>
          <p:cNvSpPr>
            <a:spLocks noGrp="1" noChangeArrowheads="1"/>
          </p:cNvSpPr>
          <p:nvPr>
            <p:ph type="title"/>
          </p:nvPr>
        </p:nvSpPr>
        <p:spPr>
          <a:xfrm>
            <a:off x="408955" y="1124744"/>
            <a:ext cx="11376000" cy="720000"/>
          </a:xfrm>
        </p:spPr>
        <p:txBody>
          <a:bodyPr vert="horz" lIns="0" tIns="0" rIns="0" bIns="0" rtlCol="0" anchor="t">
            <a:noAutofit/>
          </a:bodyPr>
          <a:lstStyle/>
          <a:p>
            <a:pPr defTabSz="914377"/>
            <a:r>
              <a:rPr lang="de-DE" altLang="de-DE" sz="3600" dirty="0">
                <a:latin typeface="Calibri Light"/>
              </a:rPr>
              <a:t>Sie verlassen das Krankenhaus ohne nennenswerte Besserung.</a:t>
            </a:r>
            <a:endParaRPr lang="en-US" altLang="de-DE" sz="3600" dirty="0">
              <a:latin typeface="Calibri Light"/>
            </a:endParaRPr>
          </a:p>
        </p:txBody>
      </p:sp>
      <p:sp>
        <p:nvSpPr>
          <p:cNvPr id="22530" name="Rectangle 2"/>
          <p:cNvSpPr>
            <a:spLocks noGrp="1" noChangeArrowheads="1"/>
          </p:cNvSpPr>
          <p:nvPr>
            <p:ph idx="1"/>
          </p:nvPr>
        </p:nvSpPr>
        <p:spPr/>
        <p:txBody>
          <a:bodyPr lIns="0" tIns="0" rIns="0" bIns="0">
            <a:noAutofit/>
          </a:bodyPr>
          <a:lstStyle/>
          <a:p>
            <a:pPr eaLnBrk="1" hangingPunct="1">
              <a:lnSpc>
                <a:spcPct val="100000"/>
              </a:lnSpc>
              <a:spcBef>
                <a:spcPct val="0"/>
              </a:spcBef>
              <a:spcAft>
                <a:spcPct val="0"/>
              </a:spcAft>
              <a:buFontTx/>
              <a:buNone/>
            </a:pPr>
            <a:r>
              <a:rPr lang="de-DE" altLang="de-DE" sz="1800" b="1" dirty="0">
                <a:solidFill>
                  <a:srgbClr val="004992"/>
                </a:solidFill>
                <a:latin typeface="Calibri Light"/>
              </a:rPr>
              <a:t>Gründe ...</a:t>
            </a:r>
          </a:p>
          <a:p>
            <a:pPr eaLnBrk="1" hangingPunct="1">
              <a:lnSpc>
                <a:spcPct val="100000"/>
              </a:lnSpc>
              <a:spcBef>
                <a:spcPct val="0"/>
              </a:spcBef>
              <a:spcAft>
                <a:spcPct val="0"/>
              </a:spcAft>
              <a:buFontTx/>
              <a:buNone/>
            </a:pPr>
            <a:r>
              <a:rPr lang="de-DE" altLang="de-DE" sz="1800" b="1" dirty="0">
                <a:solidFill>
                  <a:srgbClr val="004992"/>
                </a:solidFill>
                <a:latin typeface="Calibri Light"/>
              </a:rPr>
              <a:t>... sich selbst:</a:t>
            </a:r>
          </a:p>
          <a:p>
            <a:pPr eaLnBrk="1" hangingPunct="1">
              <a:lnSpc>
                <a:spcPct val="100000"/>
              </a:lnSpc>
              <a:spcBef>
                <a:spcPct val="0"/>
              </a:spcBef>
              <a:spcAft>
                <a:spcPct val="0"/>
              </a:spcAft>
              <a:buFontTx/>
              <a:buNone/>
            </a:pPr>
            <a:r>
              <a:rPr lang="de-DE" altLang="de-DE" sz="1800" i="1" dirty="0">
                <a:solidFill>
                  <a:srgbClr val="004992"/>
                </a:solidFill>
                <a:latin typeface="Calibri Light"/>
              </a:rPr>
              <a:t>(beeinflussbar)</a:t>
            </a:r>
            <a:r>
              <a:rPr lang="de-DE" altLang="de-DE" sz="1800" dirty="0">
                <a:solidFill>
                  <a:srgbClr val="004992"/>
                </a:solidFill>
                <a:latin typeface="Calibri Light"/>
              </a:rPr>
              <a:t> </a:t>
            </a:r>
          </a:p>
          <a:p>
            <a:pPr marL="501713" lvl="2" indent="-285750">
              <a:lnSpc>
                <a:spcPct val="100000"/>
              </a:lnSpc>
              <a:spcBef>
                <a:spcPct val="0"/>
              </a:spcBef>
              <a:spcAft>
                <a:spcPct val="0"/>
              </a:spcAft>
            </a:pPr>
            <a:r>
              <a:rPr lang="de-DE" altLang="de-DE" dirty="0">
                <a:latin typeface="Calibri Light"/>
              </a:rPr>
              <a:t>ich habe nicht motiviert genug mitgearbeitet</a:t>
            </a:r>
          </a:p>
          <a:p>
            <a:pPr marL="501713" lvl="2" indent="-285750">
              <a:lnSpc>
                <a:spcPct val="100000"/>
              </a:lnSpc>
              <a:spcBef>
                <a:spcPct val="0"/>
              </a:spcBef>
              <a:spcAft>
                <a:spcPct val="0"/>
              </a:spcAft>
            </a:pPr>
            <a:r>
              <a:rPr lang="de-DE" altLang="de-DE" dirty="0">
                <a:latin typeface="Calibri Light"/>
              </a:rPr>
              <a:t>ich habe selbst nicht an Heilung geglaubt</a:t>
            </a:r>
          </a:p>
          <a:p>
            <a:pPr eaLnBrk="1" hangingPunct="1">
              <a:lnSpc>
                <a:spcPct val="100000"/>
              </a:lnSpc>
              <a:spcBef>
                <a:spcPct val="0"/>
              </a:spcBef>
              <a:spcAft>
                <a:spcPct val="0"/>
              </a:spcAft>
              <a:buClr>
                <a:schemeClr val="tx1"/>
              </a:buClr>
              <a:buFont typeface="Wingdings" panose="05000000000000000000" pitchFamily="2" charset="2"/>
              <a:buNone/>
            </a:pPr>
            <a:r>
              <a:rPr lang="de-DE" altLang="de-DE" sz="1800" i="1" dirty="0">
                <a:solidFill>
                  <a:srgbClr val="004992"/>
                </a:solidFill>
                <a:latin typeface="Calibri Light"/>
              </a:rPr>
              <a:t>(wenig beeinflussbar)</a:t>
            </a:r>
          </a:p>
          <a:p>
            <a:pPr marL="501713" lvl="2" indent="-285750">
              <a:lnSpc>
                <a:spcPct val="100000"/>
              </a:lnSpc>
              <a:spcBef>
                <a:spcPct val="0"/>
              </a:spcBef>
              <a:spcAft>
                <a:spcPct val="0"/>
              </a:spcAft>
            </a:pPr>
            <a:r>
              <a:rPr lang="de-DE" altLang="de-DE" dirty="0">
                <a:latin typeface="Calibri Light"/>
              </a:rPr>
              <a:t>ich bin unheilbar krank</a:t>
            </a:r>
          </a:p>
          <a:p>
            <a:pPr marL="501713" lvl="2" indent="-285750">
              <a:lnSpc>
                <a:spcPct val="100000"/>
              </a:lnSpc>
              <a:spcBef>
                <a:spcPct val="0"/>
              </a:spcBef>
              <a:spcAft>
                <a:spcPct val="0"/>
              </a:spcAft>
            </a:pPr>
            <a:r>
              <a:rPr lang="de-DE" altLang="de-DE" dirty="0">
                <a:latin typeface="Calibri Light"/>
              </a:rPr>
              <a:t>meine Gene sind halt schlecht</a:t>
            </a:r>
          </a:p>
          <a:p>
            <a:pPr eaLnBrk="1" hangingPunct="1">
              <a:lnSpc>
                <a:spcPct val="100000"/>
              </a:lnSpc>
              <a:spcBef>
                <a:spcPct val="0"/>
              </a:spcBef>
              <a:spcAft>
                <a:spcPct val="0"/>
              </a:spcAft>
              <a:buClr>
                <a:schemeClr val="tx1"/>
              </a:buClr>
              <a:buFont typeface="Wingdings" panose="05000000000000000000" pitchFamily="2" charset="2"/>
              <a:buNone/>
            </a:pPr>
            <a:r>
              <a:rPr lang="de-DE" altLang="de-DE" sz="1800" b="1" dirty="0">
                <a:solidFill>
                  <a:srgbClr val="004992"/>
                </a:solidFill>
                <a:latin typeface="Calibri Light"/>
              </a:rPr>
              <a:t>... andere:</a:t>
            </a:r>
          </a:p>
          <a:p>
            <a:pPr marL="501713" lvl="2" indent="-285750">
              <a:lnSpc>
                <a:spcPct val="100000"/>
              </a:lnSpc>
              <a:spcBef>
                <a:spcPct val="0"/>
              </a:spcBef>
              <a:spcAft>
                <a:spcPct val="0"/>
              </a:spcAft>
            </a:pPr>
            <a:r>
              <a:rPr lang="de-DE" altLang="de-DE" dirty="0">
                <a:latin typeface="Calibri Light"/>
              </a:rPr>
              <a:t>Ärzte in diesem Krankenhaus haben schlechten Ruf</a:t>
            </a:r>
          </a:p>
          <a:p>
            <a:pPr marL="501713" lvl="2" indent="-285750">
              <a:lnSpc>
                <a:spcPct val="100000"/>
              </a:lnSpc>
              <a:spcBef>
                <a:spcPct val="0"/>
              </a:spcBef>
              <a:spcAft>
                <a:spcPct val="0"/>
              </a:spcAft>
            </a:pPr>
            <a:r>
              <a:rPr lang="de-DE" altLang="de-DE" dirty="0">
                <a:latin typeface="Calibri Light"/>
              </a:rPr>
              <a:t>Krankenhauspersonal hätte sich mehr Zeit &amp; Mühe geben müssen</a:t>
            </a:r>
          </a:p>
          <a:p>
            <a:pPr eaLnBrk="1" hangingPunct="1">
              <a:lnSpc>
                <a:spcPct val="100000"/>
              </a:lnSpc>
              <a:spcBef>
                <a:spcPct val="0"/>
              </a:spcBef>
              <a:spcAft>
                <a:spcPct val="0"/>
              </a:spcAft>
              <a:buClr>
                <a:schemeClr val="tx1"/>
              </a:buClr>
              <a:buFont typeface="Wingdings" panose="05000000000000000000" pitchFamily="2" charset="2"/>
              <a:buNone/>
            </a:pPr>
            <a:r>
              <a:rPr lang="de-DE" altLang="de-DE" sz="1800" b="1" dirty="0">
                <a:solidFill>
                  <a:srgbClr val="004992"/>
                </a:solidFill>
                <a:latin typeface="Calibri Light"/>
              </a:rPr>
              <a:t>... einer Situation oder Zufall:</a:t>
            </a:r>
          </a:p>
          <a:p>
            <a:pPr marL="501713" lvl="2" indent="-285750">
              <a:lnSpc>
                <a:spcPct val="100000"/>
              </a:lnSpc>
              <a:spcBef>
                <a:spcPct val="0"/>
              </a:spcBef>
              <a:spcAft>
                <a:spcPct val="0"/>
              </a:spcAft>
            </a:pPr>
            <a:r>
              <a:rPr lang="de-DE" altLang="de-DE" dirty="0">
                <a:latin typeface="Calibri Light"/>
              </a:rPr>
              <a:t>hätte ich nicht mit 6 anderen Patienten auf dem Zimmer gelegen, wäre ich jetzt gesund</a:t>
            </a:r>
          </a:p>
          <a:p>
            <a:pPr marL="501713" lvl="2" indent="-285750">
              <a:lnSpc>
                <a:spcPct val="100000"/>
              </a:lnSpc>
              <a:spcBef>
                <a:spcPct val="0"/>
              </a:spcBef>
              <a:spcAft>
                <a:spcPct val="0"/>
              </a:spcAft>
            </a:pPr>
            <a:r>
              <a:rPr lang="de-DE" altLang="de-DE" dirty="0">
                <a:latin typeface="Calibri Light"/>
              </a:rPr>
              <a:t>wäre Krankenhaus besser ausgestattet, wäre ich geheilt</a:t>
            </a:r>
          </a:p>
          <a:p>
            <a:pPr marL="501713" lvl="2" indent="-285750">
              <a:lnSpc>
                <a:spcPct val="100000"/>
              </a:lnSpc>
              <a:spcBef>
                <a:spcPct val="0"/>
              </a:spcBef>
              <a:spcAft>
                <a:spcPct val="0"/>
              </a:spcAft>
            </a:pPr>
            <a:r>
              <a:rPr lang="de-DE" altLang="de-DE" dirty="0">
                <a:latin typeface="Calibri Light"/>
              </a:rPr>
              <a:t>Heilungsprozess dauert manchmal, bis sich Erfolge einstellen</a:t>
            </a:r>
          </a:p>
          <a:p>
            <a:pPr eaLnBrk="1" hangingPunct="1">
              <a:lnSpc>
                <a:spcPct val="90000"/>
              </a:lnSpc>
              <a:buClr>
                <a:schemeClr val="tx1"/>
              </a:buClr>
              <a:buFont typeface="Wingdings" panose="05000000000000000000" pitchFamily="2" charset="2"/>
              <a:buNone/>
            </a:pPr>
            <a:endParaRPr lang="en-US" altLang="de-DE" sz="1800" dirty="0">
              <a:latin typeface="Calibri Light"/>
            </a:endParaRPr>
          </a:p>
        </p:txBody>
      </p:sp>
      <p:grpSp>
        <p:nvGrpSpPr>
          <p:cNvPr id="9" name="Group 8"/>
          <p:cNvGrpSpPr/>
          <p:nvPr/>
        </p:nvGrpSpPr>
        <p:grpSpPr>
          <a:xfrm>
            <a:off x="8736591" y="1988840"/>
            <a:ext cx="3048364" cy="1813172"/>
            <a:chOff x="8881871" y="2248940"/>
            <a:chExt cx="3048364" cy="1813172"/>
          </a:xfrm>
        </p:grpSpPr>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1871" y="22489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19"/>
            <p:cNvSpPr>
              <a:spLocks noChangeArrowheads="1"/>
            </p:cNvSpPr>
            <p:nvPr/>
          </p:nvSpPr>
          <p:spPr bwMode="auto">
            <a:xfrm>
              <a:off x="10058027" y="2248940"/>
              <a:ext cx="1872208" cy="936104"/>
            </a:xfrm>
            <a:prstGeom prst="wedgeRoundRectCallout">
              <a:avLst>
                <a:gd name="adj1" fmla="val -76964"/>
                <a:gd name="adj2" fmla="val 2795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None/>
              </a:pPr>
              <a:r>
                <a:rPr lang="de-DE" altLang="de-DE" sz="1800" dirty="0">
                  <a:latin typeface="Calibri Light"/>
                </a:rPr>
                <a:t>Hör auf mir ständig hinterher zu laufen!</a:t>
              </a:r>
            </a:p>
          </p:txBody>
        </p:sp>
      </p:grpSp>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10</a:t>
            </a:fld>
            <a:endParaRPr lang="de-DE"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4" name="Rectangle 16"/>
          <p:cNvSpPr>
            <a:spLocks noGrp="1" noChangeArrowheads="1"/>
          </p:cNvSpPr>
          <p:nvPr>
            <p:ph type="title"/>
          </p:nvPr>
        </p:nvSpPr>
        <p:spPr>
          <a:xfrm>
            <a:off x="408955" y="1124744"/>
            <a:ext cx="11376000" cy="720000"/>
          </a:xfrm>
        </p:spPr>
        <p:txBody>
          <a:bodyPr vert="horz" lIns="0" tIns="0" rIns="0" bIns="0" rtlCol="0" anchor="t">
            <a:noAutofit/>
          </a:bodyPr>
          <a:lstStyle/>
          <a:p>
            <a:pPr defTabSz="914377"/>
            <a:r>
              <a:rPr lang="de-DE" altLang="de-DE" sz="3600" dirty="0">
                <a:latin typeface="Calibri Light"/>
              </a:rPr>
              <a:t>Sie verlassen das Krankenhaus ohne nennenswerte Besserung.</a:t>
            </a:r>
            <a:endParaRPr lang="en-US" altLang="de-DE" sz="3600" dirty="0">
              <a:latin typeface="Calibri Light"/>
            </a:endParaRPr>
          </a:p>
        </p:txBody>
      </p:sp>
      <p:sp>
        <p:nvSpPr>
          <p:cNvPr id="22530" name="Rectangle 2"/>
          <p:cNvSpPr>
            <a:spLocks noGrp="1" noChangeArrowheads="1"/>
          </p:cNvSpPr>
          <p:nvPr>
            <p:ph idx="1"/>
          </p:nvPr>
        </p:nvSpPr>
        <p:spPr/>
        <p:txBody>
          <a:bodyPr lIns="0" tIns="0" rIns="0" bIns="0">
            <a:noAutofit/>
          </a:bodyPr>
          <a:lstStyle/>
          <a:p>
            <a:pPr eaLnBrk="1" hangingPunct="1">
              <a:lnSpc>
                <a:spcPct val="100000"/>
              </a:lnSpc>
              <a:spcBef>
                <a:spcPct val="0"/>
              </a:spcBef>
              <a:spcAft>
                <a:spcPct val="0"/>
              </a:spcAft>
              <a:buFontTx/>
              <a:buNone/>
            </a:pPr>
            <a:r>
              <a:rPr lang="de-DE" altLang="de-DE" sz="1800" b="1" dirty="0">
                <a:solidFill>
                  <a:srgbClr val="004992"/>
                </a:solidFill>
                <a:latin typeface="Calibri Light"/>
              </a:rPr>
              <a:t>Gründe ...</a:t>
            </a:r>
          </a:p>
          <a:p>
            <a:pPr eaLnBrk="1" hangingPunct="1">
              <a:lnSpc>
                <a:spcPct val="100000"/>
              </a:lnSpc>
              <a:spcBef>
                <a:spcPct val="0"/>
              </a:spcBef>
              <a:spcAft>
                <a:spcPct val="0"/>
              </a:spcAft>
              <a:buFontTx/>
              <a:buNone/>
            </a:pPr>
            <a:r>
              <a:rPr lang="de-DE" altLang="de-DE" sz="1800" b="1" dirty="0">
                <a:solidFill>
                  <a:srgbClr val="004992"/>
                </a:solidFill>
                <a:latin typeface="Calibri Light"/>
              </a:rPr>
              <a:t>... sich selbst:</a:t>
            </a:r>
          </a:p>
          <a:p>
            <a:pPr eaLnBrk="1" hangingPunct="1">
              <a:lnSpc>
                <a:spcPct val="100000"/>
              </a:lnSpc>
              <a:spcBef>
                <a:spcPct val="0"/>
              </a:spcBef>
              <a:spcAft>
                <a:spcPct val="0"/>
              </a:spcAft>
              <a:buFontTx/>
              <a:buNone/>
            </a:pPr>
            <a:r>
              <a:rPr lang="de-DE" altLang="de-DE" sz="1800" i="1" dirty="0">
                <a:solidFill>
                  <a:srgbClr val="004992"/>
                </a:solidFill>
                <a:latin typeface="Calibri Light"/>
              </a:rPr>
              <a:t>(beeinflussbar)</a:t>
            </a:r>
            <a:r>
              <a:rPr lang="de-DE" altLang="de-DE" sz="1800" dirty="0">
                <a:solidFill>
                  <a:srgbClr val="004992"/>
                </a:solidFill>
                <a:latin typeface="Calibri Light"/>
              </a:rPr>
              <a:t> </a:t>
            </a:r>
          </a:p>
          <a:p>
            <a:pPr marL="501713" lvl="2" indent="-285750">
              <a:lnSpc>
                <a:spcPct val="100000"/>
              </a:lnSpc>
              <a:spcBef>
                <a:spcPct val="0"/>
              </a:spcBef>
              <a:spcAft>
                <a:spcPct val="0"/>
              </a:spcAft>
            </a:pPr>
            <a:r>
              <a:rPr lang="de-DE" altLang="de-DE" dirty="0">
                <a:latin typeface="Calibri Light"/>
              </a:rPr>
              <a:t>ich habe nicht motiviert genug mitgearbeitet</a:t>
            </a:r>
          </a:p>
          <a:p>
            <a:pPr marL="501713" lvl="2" indent="-285750">
              <a:lnSpc>
                <a:spcPct val="100000"/>
              </a:lnSpc>
              <a:spcBef>
                <a:spcPct val="0"/>
              </a:spcBef>
              <a:spcAft>
                <a:spcPct val="0"/>
              </a:spcAft>
            </a:pPr>
            <a:r>
              <a:rPr lang="de-DE" altLang="de-DE" dirty="0">
                <a:latin typeface="Calibri Light"/>
              </a:rPr>
              <a:t>ich habe selbst nicht an Heilung geglaubt</a:t>
            </a:r>
          </a:p>
          <a:p>
            <a:pPr eaLnBrk="1" hangingPunct="1">
              <a:lnSpc>
                <a:spcPct val="100000"/>
              </a:lnSpc>
              <a:spcBef>
                <a:spcPct val="0"/>
              </a:spcBef>
              <a:spcAft>
                <a:spcPct val="0"/>
              </a:spcAft>
              <a:buClr>
                <a:schemeClr val="tx1"/>
              </a:buClr>
              <a:buFont typeface="Wingdings" panose="05000000000000000000" pitchFamily="2" charset="2"/>
              <a:buNone/>
            </a:pPr>
            <a:r>
              <a:rPr lang="de-DE" altLang="de-DE" sz="1800" i="1" dirty="0">
                <a:solidFill>
                  <a:srgbClr val="004992"/>
                </a:solidFill>
                <a:latin typeface="Calibri Light"/>
              </a:rPr>
              <a:t>(wenig beeinflussbar)</a:t>
            </a:r>
          </a:p>
          <a:p>
            <a:pPr marL="501713" lvl="2" indent="-285750">
              <a:lnSpc>
                <a:spcPct val="100000"/>
              </a:lnSpc>
              <a:spcBef>
                <a:spcPct val="0"/>
              </a:spcBef>
              <a:spcAft>
                <a:spcPct val="0"/>
              </a:spcAft>
            </a:pPr>
            <a:r>
              <a:rPr lang="de-DE" altLang="de-DE" dirty="0">
                <a:latin typeface="Calibri Light"/>
              </a:rPr>
              <a:t>ich bin unheilbar krank</a:t>
            </a:r>
          </a:p>
          <a:p>
            <a:pPr marL="501713" lvl="2" indent="-285750">
              <a:lnSpc>
                <a:spcPct val="100000"/>
              </a:lnSpc>
              <a:spcBef>
                <a:spcPct val="0"/>
              </a:spcBef>
              <a:spcAft>
                <a:spcPct val="0"/>
              </a:spcAft>
            </a:pPr>
            <a:r>
              <a:rPr lang="de-DE" altLang="de-DE" dirty="0">
                <a:latin typeface="Calibri Light"/>
              </a:rPr>
              <a:t>meine Gene sind halt schlecht</a:t>
            </a:r>
          </a:p>
          <a:p>
            <a:pPr eaLnBrk="1" hangingPunct="1">
              <a:lnSpc>
                <a:spcPct val="100000"/>
              </a:lnSpc>
              <a:spcBef>
                <a:spcPct val="0"/>
              </a:spcBef>
              <a:spcAft>
                <a:spcPct val="0"/>
              </a:spcAft>
              <a:buClr>
                <a:schemeClr val="tx1"/>
              </a:buClr>
              <a:buFont typeface="Wingdings" panose="05000000000000000000" pitchFamily="2" charset="2"/>
              <a:buNone/>
            </a:pPr>
            <a:r>
              <a:rPr lang="de-DE" altLang="de-DE" sz="1800" b="1" dirty="0">
                <a:solidFill>
                  <a:srgbClr val="004992"/>
                </a:solidFill>
                <a:latin typeface="Calibri Light"/>
              </a:rPr>
              <a:t>... andere:</a:t>
            </a:r>
          </a:p>
          <a:p>
            <a:pPr marL="501713" lvl="2" indent="-285750">
              <a:lnSpc>
                <a:spcPct val="100000"/>
              </a:lnSpc>
              <a:spcBef>
                <a:spcPct val="0"/>
              </a:spcBef>
              <a:spcAft>
                <a:spcPct val="0"/>
              </a:spcAft>
            </a:pPr>
            <a:r>
              <a:rPr lang="de-DE" altLang="de-DE" dirty="0">
                <a:latin typeface="Calibri Light"/>
              </a:rPr>
              <a:t>Ärzte in diesem Krankenhaus haben schlechten Ruf</a:t>
            </a:r>
          </a:p>
          <a:p>
            <a:pPr marL="501713" lvl="2" indent="-285750">
              <a:lnSpc>
                <a:spcPct val="100000"/>
              </a:lnSpc>
              <a:spcBef>
                <a:spcPct val="0"/>
              </a:spcBef>
              <a:spcAft>
                <a:spcPct val="0"/>
              </a:spcAft>
            </a:pPr>
            <a:r>
              <a:rPr lang="de-DE" altLang="de-DE" dirty="0">
                <a:latin typeface="Calibri Light"/>
              </a:rPr>
              <a:t>Krankenhauspersonal hätte sich mehr Zeit &amp; Mühe geben müssen</a:t>
            </a:r>
          </a:p>
          <a:p>
            <a:pPr eaLnBrk="1" hangingPunct="1">
              <a:lnSpc>
                <a:spcPct val="100000"/>
              </a:lnSpc>
              <a:spcBef>
                <a:spcPct val="0"/>
              </a:spcBef>
              <a:spcAft>
                <a:spcPct val="0"/>
              </a:spcAft>
              <a:buClr>
                <a:schemeClr val="tx1"/>
              </a:buClr>
              <a:buFont typeface="Wingdings" panose="05000000000000000000" pitchFamily="2" charset="2"/>
              <a:buNone/>
            </a:pPr>
            <a:r>
              <a:rPr lang="de-DE" altLang="de-DE" sz="1800" b="1" dirty="0">
                <a:solidFill>
                  <a:srgbClr val="004992"/>
                </a:solidFill>
                <a:latin typeface="Calibri Light"/>
              </a:rPr>
              <a:t>... einer Situation oder Zufall:</a:t>
            </a:r>
          </a:p>
          <a:p>
            <a:pPr marL="501713" lvl="2" indent="-285750">
              <a:lnSpc>
                <a:spcPct val="100000"/>
              </a:lnSpc>
              <a:spcBef>
                <a:spcPct val="0"/>
              </a:spcBef>
              <a:spcAft>
                <a:spcPct val="0"/>
              </a:spcAft>
            </a:pPr>
            <a:r>
              <a:rPr lang="de-DE" altLang="de-DE" dirty="0">
                <a:latin typeface="Calibri Light"/>
              </a:rPr>
              <a:t>hätte ich nicht mit 6 anderen Patienten auf dem Zimmer gelegen, wäre ich jetzt gesund</a:t>
            </a:r>
          </a:p>
          <a:p>
            <a:pPr marL="501713" lvl="2" indent="-285750">
              <a:lnSpc>
                <a:spcPct val="100000"/>
              </a:lnSpc>
              <a:spcBef>
                <a:spcPct val="0"/>
              </a:spcBef>
              <a:spcAft>
                <a:spcPct val="0"/>
              </a:spcAft>
            </a:pPr>
            <a:r>
              <a:rPr lang="de-DE" altLang="de-DE" dirty="0">
                <a:latin typeface="Calibri Light"/>
              </a:rPr>
              <a:t>wäre Krankenhaus besser ausgestattet, wäre ich geheilt</a:t>
            </a:r>
          </a:p>
          <a:p>
            <a:pPr marL="501713" lvl="2" indent="-285750">
              <a:lnSpc>
                <a:spcPct val="100000"/>
              </a:lnSpc>
              <a:spcBef>
                <a:spcPct val="0"/>
              </a:spcBef>
              <a:spcAft>
                <a:spcPct val="0"/>
              </a:spcAft>
            </a:pPr>
            <a:r>
              <a:rPr lang="de-DE" altLang="de-DE" dirty="0">
                <a:latin typeface="Calibri Light"/>
              </a:rPr>
              <a:t>Heilungsprozess dauert manchmal, bis sich Erfolge einstellen</a:t>
            </a:r>
          </a:p>
          <a:p>
            <a:pPr eaLnBrk="1" hangingPunct="1">
              <a:lnSpc>
                <a:spcPct val="90000"/>
              </a:lnSpc>
              <a:buClr>
                <a:schemeClr val="tx1"/>
              </a:buClr>
              <a:buFont typeface="Wingdings" panose="05000000000000000000" pitchFamily="2" charset="2"/>
              <a:buNone/>
            </a:pPr>
            <a:endParaRPr lang="en-US" altLang="de-DE" sz="1800" dirty="0">
              <a:latin typeface="Calibri Light"/>
            </a:endParaRPr>
          </a:p>
        </p:txBody>
      </p:sp>
      <p:grpSp>
        <p:nvGrpSpPr>
          <p:cNvPr id="9" name="Group 8"/>
          <p:cNvGrpSpPr/>
          <p:nvPr/>
        </p:nvGrpSpPr>
        <p:grpSpPr>
          <a:xfrm>
            <a:off x="8736591" y="1988840"/>
            <a:ext cx="3048364" cy="1813172"/>
            <a:chOff x="8881871" y="2248940"/>
            <a:chExt cx="3048364" cy="1813172"/>
          </a:xfrm>
        </p:grpSpPr>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1871" y="22489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19"/>
            <p:cNvSpPr>
              <a:spLocks noChangeArrowheads="1"/>
            </p:cNvSpPr>
            <p:nvPr/>
          </p:nvSpPr>
          <p:spPr bwMode="auto">
            <a:xfrm>
              <a:off x="10058027" y="2248940"/>
              <a:ext cx="1872208" cy="936104"/>
            </a:xfrm>
            <a:prstGeom prst="wedgeRoundRectCallout">
              <a:avLst>
                <a:gd name="adj1" fmla="val -76964"/>
                <a:gd name="adj2" fmla="val 2795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None/>
              </a:pPr>
              <a:r>
                <a:rPr lang="de-DE" altLang="de-DE" sz="1800" dirty="0">
                  <a:latin typeface="Calibri Light"/>
                </a:rPr>
                <a:t>Hör auf mir ständig hinterher zu laufen!</a:t>
              </a:r>
            </a:p>
          </p:txBody>
        </p:sp>
      </p:grpSp>
      <p:sp>
        <p:nvSpPr>
          <p:cNvPr id="12" name="Text Box 7"/>
          <p:cNvSpPr txBox="1">
            <a:spLocks noChangeArrowheads="1"/>
          </p:cNvSpPr>
          <p:nvPr/>
        </p:nvSpPr>
        <p:spPr bwMode="auto">
          <a:xfrm rot="-2179016">
            <a:off x="912522" y="3544372"/>
            <a:ext cx="8835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b="1" dirty="0">
                <a:solidFill>
                  <a:srgbClr val="FF5050"/>
                </a:solidFill>
                <a:latin typeface="Calibri Light"/>
              </a:rPr>
              <a:t>Vorsicht vor einseitigen Zuschreibungen</a:t>
            </a:r>
          </a:p>
        </p:txBody>
      </p:sp>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11</a:t>
            </a:fld>
            <a:endParaRPr lang="de-DE" dirty="0"/>
          </a:p>
        </p:txBody>
      </p:sp>
    </p:spTree>
    <p:extLst>
      <p:ext uri="{BB962C8B-B14F-4D97-AF65-F5344CB8AC3E}">
        <p14:creationId xmlns:p14="http://schemas.microsoft.com/office/powerpoint/2010/main" val="4255814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1" name="Rectangle 8"/>
          <p:cNvSpPr>
            <a:spLocks noGrp="1" noChangeArrowheads="1"/>
          </p:cNvSpPr>
          <p:nvPr>
            <p:ph type="title"/>
          </p:nvPr>
        </p:nvSpPr>
        <p:spPr>
          <a:xfrm>
            <a:off x="408955" y="1124744"/>
            <a:ext cx="11376000" cy="720000"/>
          </a:xfrm>
        </p:spPr>
        <p:txBody>
          <a:bodyPr vert="horz" lIns="0" tIns="0" rIns="0" bIns="0" rtlCol="0" anchor="t">
            <a:noAutofit/>
          </a:bodyPr>
          <a:lstStyle/>
          <a:p>
            <a:pPr defTabSz="914377"/>
            <a:r>
              <a:rPr lang="de-DE" altLang="de-DE" sz="3600" dirty="0"/>
              <a:t>Sie verlassen das Krankenhaus ohne nennenswerte Besserung.</a:t>
            </a:r>
            <a:endParaRPr lang="en-US" altLang="de-DE" sz="3600" dirty="0">
              <a:latin typeface="Calibri Light"/>
            </a:endParaRPr>
          </a:p>
        </p:txBody>
      </p:sp>
      <p:sp>
        <p:nvSpPr>
          <p:cNvPr id="26626" name="Rectangle 2"/>
          <p:cNvSpPr>
            <a:spLocks noGrp="1" noChangeArrowheads="1"/>
          </p:cNvSpPr>
          <p:nvPr>
            <p:ph idx="1"/>
          </p:nvPr>
        </p:nvSpPr>
        <p:spPr>
          <a:xfrm>
            <a:off x="408955" y="2204864"/>
            <a:ext cx="7680960" cy="4248000"/>
          </a:xfrm>
        </p:spPr>
        <p:txBody>
          <a:bodyPr lIns="0" tIns="0" rIns="0" bIns="0">
            <a:noAutofit/>
          </a:bodyPr>
          <a:lstStyle/>
          <a:p>
            <a:pPr>
              <a:spcAft>
                <a:spcPct val="0"/>
              </a:spcAft>
            </a:pPr>
            <a:r>
              <a:rPr lang="de-DE" altLang="de-DE" sz="2400" dirty="0">
                <a:solidFill>
                  <a:srgbClr val="004992"/>
                </a:solidFill>
                <a:latin typeface="Calibri Light"/>
              </a:rPr>
              <a:t>Überlegen Sie sich jetzt ausgewogene Antworten, welche mehrere Ursachenquellen einbeziehen</a:t>
            </a:r>
            <a:br>
              <a:rPr lang="de-DE" altLang="de-DE" sz="2400" dirty="0">
                <a:solidFill>
                  <a:srgbClr val="004992"/>
                </a:solidFill>
                <a:latin typeface="Calibri Light"/>
              </a:rPr>
            </a:br>
            <a:r>
              <a:rPr lang="de-DE" altLang="de-DE" sz="2400" dirty="0">
                <a:solidFill>
                  <a:srgbClr val="004992"/>
                </a:solidFill>
                <a:latin typeface="Calibri Light"/>
              </a:rPr>
              <a:t>(Mischung andere, Situation &amp; selbst)</a:t>
            </a:r>
            <a:endParaRPr lang="de-DE" altLang="de-DE" sz="2200" dirty="0">
              <a:solidFill>
                <a:srgbClr val="004992"/>
              </a:solidFill>
              <a:latin typeface="Calibri Light"/>
            </a:endParaRPr>
          </a:p>
          <a:p>
            <a:pPr indent="0" eaLnBrk="1" hangingPunct="1">
              <a:lnSpc>
                <a:spcPct val="100000"/>
              </a:lnSpc>
              <a:spcBef>
                <a:spcPct val="0"/>
              </a:spcBef>
              <a:spcAft>
                <a:spcPct val="0"/>
              </a:spcAft>
              <a:buFontTx/>
              <a:buNone/>
            </a:pPr>
            <a:endParaRPr lang="de-DE" altLang="de-DE" sz="2200" dirty="0">
              <a:latin typeface="Calibri Light"/>
            </a:endParaRPr>
          </a:p>
          <a:p>
            <a:pPr indent="0" eaLnBrk="1" hangingPunct="1">
              <a:lnSpc>
                <a:spcPct val="100000"/>
              </a:lnSpc>
              <a:spcBef>
                <a:spcPct val="0"/>
              </a:spcBef>
              <a:spcAft>
                <a:spcPct val="0"/>
              </a:spcAft>
              <a:buFontTx/>
              <a:buNone/>
            </a:pPr>
            <a:r>
              <a:rPr lang="de-DE" altLang="de-DE" sz="2200" dirty="0">
                <a:solidFill>
                  <a:srgbClr val="333333"/>
                </a:solidFill>
                <a:latin typeface="Calibri Light"/>
              </a:rPr>
              <a:t>???</a:t>
            </a:r>
            <a:r>
              <a:rPr lang="de-DE" altLang="de-DE" sz="2200" dirty="0">
                <a:solidFill>
                  <a:schemeClr val="bg1"/>
                </a:solidFill>
                <a:latin typeface="Calibri Light"/>
              </a:rPr>
              <a:t>s Personal hatte wenig Zeit für mich. Andererseits hätte ich mehr Unterstützung einfordern können und regelmäßiger an den Gruppenangeboten teilne</a:t>
            </a:r>
          </a:p>
          <a:p>
            <a:pPr indent="0" eaLnBrk="1" hangingPunct="1">
              <a:lnSpc>
                <a:spcPct val="100000"/>
              </a:lnSpc>
              <a:spcBef>
                <a:spcPct val="0"/>
              </a:spcBef>
              <a:spcAft>
                <a:spcPct val="0"/>
              </a:spcAft>
              <a:buFontTx/>
              <a:buNone/>
            </a:pPr>
            <a:r>
              <a:rPr lang="de-DE" altLang="de-DE" sz="2200" dirty="0">
                <a:solidFill>
                  <a:srgbClr val="333333"/>
                </a:solidFill>
                <a:latin typeface="Calibri Light"/>
              </a:rPr>
              <a:t>???</a:t>
            </a:r>
            <a:r>
              <a:rPr lang="de-DE" altLang="de-DE" sz="2200" dirty="0">
                <a:solidFill>
                  <a:schemeClr val="bg1"/>
                </a:solidFill>
                <a:latin typeface="Calibri Light"/>
              </a:rPr>
              <a:t>len. Die Behandlung wäre dann vielleicht erfolgreicher verlaufen.“„Vielleicht sollte ich bezüglich des Heilungsprozesses geduldiger sein. Bestimmt kann</a:t>
            </a:r>
          </a:p>
          <a:p>
            <a:pPr indent="0" eaLnBrk="1" hangingPunct="1">
              <a:lnSpc>
                <a:spcPct val="100000"/>
              </a:lnSpc>
              <a:spcBef>
                <a:spcPct val="0"/>
              </a:spcBef>
              <a:spcAft>
                <a:spcPct val="0"/>
              </a:spcAft>
              <a:buFontTx/>
              <a:buNone/>
            </a:pPr>
            <a:r>
              <a:rPr lang="de-DE" altLang="de-DE" sz="2200" dirty="0">
                <a:solidFill>
                  <a:srgbClr val="333333"/>
                </a:solidFill>
                <a:latin typeface="Calibri Light"/>
              </a:rPr>
              <a:t>???</a:t>
            </a:r>
            <a:r>
              <a:rPr lang="de-DE" altLang="de-DE" sz="2200" dirty="0">
                <a:solidFill>
                  <a:schemeClr val="bg1"/>
                </a:solidFill>
                <a:latin typeface="Calibri Light"/>
              </a:rPr>
              <a:t> in Zukunft durch kompetente Therapeuten geholfen werden.“</a:t>
            </a:r>
            <a:endParaRPr lang="en-US" altLang="de-DE" sz="2200" dirty="0">
              <a:solidFill>
                <a:schemeClr val="bg1"/>
              </a:solidFill>
              <a:latin typeface="Calibri Light"/>
            </a:endParaRPr>
          </a:p>
        </p:txBody>
      </p:sp>
      <p:grpSp>
        <p:nvGrpSpPr>
          <p:cNvPr id="10" name="Group 9"/>
          <p:cNvGrpSpPr/>
          <p:nvPr/>
        </p:nvGrpSpPr>
        <p:grpSpPr>
          <a:xfrm>
            <a:off x="8736591" y="1988840"/>
            <a:ext cx="3048364" cy="1813172"/>
            <a:chOff x="8881871" y="2248940"/>
            <a:chExt cx="3048364" cy="1813172"/>
          </a:xfrm>
        </p:grpSpPr>
        <p:pic>
          <p:nvPicPr>
            <p:cNvPr id="11"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1871" y="22489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19"/>
            <p:cNvSpPr>
              <a:spLocks noChangeArrowheads="1"/>
            </p:cNvSpPr>
            <p:nvPr/>
          </p:nvSpPr>
          <p:spPr bwMode="auto">
            <a:xfrm>
              <a:off x="10058027" y="2248940"/>
              <a:ext cx="1872208" cy="936104"/>
            </a:xfrm>
            <a:prstGeom prst="wedgeRoundRectCallout">
              <a:avLst>
                <a:gd name="adj1" fmla="val -76964"/>
                <a:gd name="adj2" fmla="val 2795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None/>
              </a:pPr>
              <a:r>
                <a:rPr lang="de-DE" altLang="de-DE" sz="1800" dirty="0">
                  <a:latin typeface="Calibri Light"/>
                </a:rPr>
                <a:t>Hör auf mir ständig hinterher zu laufen!</a:t>
              </a:r>
            </a:p>
          </p:txBody>
        </p:sp>
      </p:grpSp>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12</a:t>
            </a:fld>
            <a:endParaRPr lang="de-DE"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1" name="Rectangle 8"/>
          <p:cNvSpPr>
            <a:spLocks noGrp="1" noChangeArrowheads="1"/>
          </p:cNvSpPr>
          <p:nvPr>
            <p:ph type="title"/>
          </p:nvPr>
        </p:nvSpPr>
        <p:spPr>
          <a:xfrm>
            <a:off x="408955" y="1124744"/>
            <a:ext cx="11376000" cy="720000"/>
          </a:xfrm>
        </p:spPr>
        <p:txBody>
          <a:bodyPr vert="horz" lIns="0" tIns="0" rIns="0" bIns="0" rtlCol="0" anchor="t">
            <a:noAutofit/>
          </a:bodyPr>
          <a:lstStyle/>
          <a:p>
            <a:pPr defTabSz="914377"/>
            <a:r>
              <a:rPr lang="de-DE" altLang="de-DE" sz="3600" dirty="0"/>
              <a:t>Sie verlassen das Krankenhaus ohne nennenswerte Besserung.</a:t>
            </a:r>
            <a:endParaRPr lang="en-US" altLang="de-DE" sz="3600" dirty="0">
              <a:latin typeface="Calibri Light"/>
            </a:endParaRPr>
          </a:p>
        </p:txBody>
      </p:sp>
      <p:sp>
        <p:nvSpPr>
          <p:cNvPr id="26626" name="Rectangle 2"/>
          <p:cNvSpPr>
            <a:spLocks noGrp="1" noChangeArrowheads="1"/>
          </p:cNvSpPr>
          <p:nvPr>
            <p:ph idx="1"/>
          </p:nvPr>
        </p:nvSpPr>
        <p:spPr>
          <a:xfrm>
            <a:off x="408955" y="2204864"/>
            <a:ext cx="7680960" cy="4248000"/>
          </a:xfrm>
        </p:spPr>
        <p:txBody>
          <a:bodyPr lIns="0" tIns="0" rIns="0" bIns="0">
            <a:noAutofit/>
          </a:bodyPr>
          <a:lstStyle/>
          <a:p>
            <a:pPr>
              <a:spcAft>
                <a:spcPct val="0"/>
              </a:spcAft>
            </a:pPr>
            <a:r>
              <a:rPr lang="de-DE" altLang="de-DE" sz="2400" dirty="0">
                <a:latin typeface="Calibri Light"/>
              </a:rPr>
              <a:t>Überlegen Sie sich jetzt ausgewogene Antworten, welche mehrere Ursachenquellen einbeziehen</a:t>
            </a:r>
            <a:br>
              <a:rPr lang="de-DE" altLang="de-DE" sz="2400" dirty="0">
                <a:latin typeface="Calibri Light"/>
              </a:rPr>
            </a:br>
            <a:r>
              <a:rPr lang="de-DE" altLang="de-DE" sz="2400" dirty="0">
                <a:latin typeface="Calibri Light"/>
              </a:rPr>
              <a:t>(Mischung andere, Situation &amp; selbst)</a:t>
            </a:r>
          </a:p>
          <a:p>
            <a:pPr marL="342900" lvl="0" indent="-342900" defTabSz="914400" eaLnBrk="0" hangingPunct="0">
              <a:spcAft>
                <a:spcPct val="0"/>
              </a:spcAft>
              <a:buFont typeface="Arial" panose="020B0604020202020204" pitchFamily="34" charset="0"/>
              <a:buChar char="•"/>
            </a:pPr>
            <a:r>
              <a:rPr lang="de-DE" altLang="de-DE" sz="2200" dirty="0">
                <a:solidFill>
                  <a:srgbClr val="333333"/>
                </a:solidFill>
                <a:latin typeface="Calibri Light"/>
                <a:cs typeface="Times New Roman" panose="02020603050405020304" pitchFamily="18" charset="0"/>
              </a:rPr>
              <a:t>„Das Personal hatte wenig Zeit für mich. Andererseits hätte ich mehr Unterstützung einfordern können und regelmäßiger an den Gruppenangeboten teilnehmen sollen. Die Behandlung wäre dann vielleicht erfolgreicher verlaufen.“</a:t>
            </a:r>
          </a:p>
          <a:p>
            <a:pPr marL="342900" lvl="0" indent="-342900" defTabSz="914400" eaLnBrk="0" hangingPunct="0">
              <a:spcAft>
                <a:spcPct val="0"/>
              </a:spcAft>
              <a:buFont typeface="Arial" panose="020B0604020202020204" pitchFamily="34" charset="0"/>
              <a:buChar char="•"/>
            </a:pPr>
            <a:r>
              <a:rPr lang="de-DE" altLang="de-DE" sz="2200" dirty="0">
                <a:solidFill>
                  <a:srgbClr val="333333"/>
                </a:solidFill>
                <a:latin typeface="Calibri Light"/>
                <a:cs typeface="Times New Roman" panose="02020603050405020304" pitchFamily="18" charset="0"/>
              </a:rPr>
              <a:t>„Vielleicht sollte ich bezüglich des Heilungsprozesses geduldiger sein. Bestimmt kann mir in Zukunft durch kompetente Therapeuten geholfen werden.“</a:t>
            </a:r>
            <a:endParaRPr lang="en-US" altLang="de-DE" sz="2200" dirty="0">
              <a:solidFill>
                <a:srgbClr val="FF0066"/>
              </a:solidFill>
              <a:latin typeface="Calibri Light"/>
              <a:cs typeface="Times New Roman" panose="02020603050405020304" pitchFamily="18" charset="0"/>
            </a:endParaRPr>
          </a:p>
          <a:p>
            <a:pPr>
              <a:spcAft>
                <a:spcPct val="0"/>
              </a:spcAft>
            </a:pPr>
            <a:endParaRPr lang="de-DE" altLang="de-DE" sz="2200" dirty="0">
              <a:latin typeface="Calibri Light"/>
            </a:endParaRPr>
          </a:p>
        </p:txBody>
      </p:sp>
      <p:grpSp>
        <p:nvGrpSpPr>
          <p:cNvPr id="10" name="Group 9"/>
          <p:cNvGrpSpPr/>
          <p:nvPr/>
        </p:nvGrpSpPr>
        <p:grpSpPr>
          <a:xfrm>
            <a:off x="8736591" y="1988840"/>
            <a:ext cx="3048364" cy="1813172"/>
            <a:chOff x="8881871" y="2248940"/>
            <a:chExt cx="3048364" cy="1813172"/>
          </a:xfrm>
        </p:grpSpPr>
        <p:pic>
          <p:nvPicPr>
            <p:cNvPr id="11"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1871" y="22489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19"/>
            <p:cNvSpPr>
              <a:spLocks noChangeArrowheads="1"/>
            </p:cNvSpPr>
            <p:nvPr/>
          </p:nvSpPr>
          <p:spPr bwMode="auto">
            <a:xfrm>
              <a:off x="10058027" y="2248940"/>
              <a:ext cx="1872208" cy="936104"/>
            </a:xfrm>
            <a:prstGeom prst="wedgeRoundRectCallout">
              <a:avLst>
                <a:gd name="adj1" fmla="val -76964"/>
                <a:gd name="adj2" fmla="val 2795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None/>
              </a:pPr>
              <a:r>
                <a:rPr lang="de-DE" altLang="de-DE" sz="1800" dirty="0">
                  <a:latin typeface="Calibri Light"/>
                </a:rPr>
                <a:t>Hör auf mir ständig hinterher zu laufen!</a:t>
              </a:r>
            </a:p>
          </p:txBody>
        </p:sp>
      </p:grpSp>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13</a:t>
            </a:fld>
            <a:endParaRPr lang="de-DE" dirty="0"/>
          </a:p>
        </p:txBody>
      </p:sp>
    </p:spTree>
    <p:extLst>
      <p:ext uri="{BB962C8B-B14F-4D97-AF65-F5344CB8AC3E}">
        <p14:creationId xmlns:p14="http://schemas.microsoft.com/office/powerpoint/2010/main" val="99132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6786" name="Group 2"/>
          <p:cNvGraphicFramePr>
            <a:graphicFrameLocks noGrp="1"/>
          </p:cNvGraphicFramePr>
          <p:nvPr>
            <p:extLst>
              <p:ext uri="{D42A27DB-BD31-4B8C-83A1-F6EECF244321}">
                <p14:modId xmlns:p14="http://schemas.microsoft.com/office/powerpoint/2010/main" val="2701150308"/>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Zuschreibung: selbst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(z.B. „Das war mein Fehler! Ich muss mich bei den Fans entschuldigen!“)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Nachteil: </a:t>
                      </a:r>
                      <a:r>
                        <a:rPr kumimoji="0" lang="de-DE" sz="2000" b="0" i="0" u="none" strike="noStrike" cap="none" normalizeH="0" baseline="0" dirty="0">
                          <a:ln>
                            <a:noFill/>
                          </a:ln>
                          <a:solidFill>
                            <a:srgbClr val="004992"/>
                          </a:solidFill>
                          <a:effectLst/>
                          <a:latin typeface="Calibri Light"/>
                          <a:cs typeface="Times New Roman" pitchFamily="18" charset="0"/>
                        </a:rPr>
                        <a:t>???</a:t>
                      </a:r>
                      <a:r>
                        <a:rPr kumimoji="0" lang="de-DE" sz="2000" b="1"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Vorteil: </a:t>
                      </a:r>
                      <a:r>
                        <a:rPr kumimoji="0" lang="de-DE" sz="2000" b="0" i="0" u="none" strike="noStrike" cap="none" normalizeH="0" baseline="0" dirty="0">
                          <a:ln>
                            <a:noFill/>
                          </a:ln>
                          <a:solidFill>
                            <a:srgbClr val="004992"/>
                          </a:solidFill>
                          <a:effectLst/>
                          <a:latin typeface="Calibri Light"/>
                          <a:cs typeface="Times New Roman" pitchFamily="18" charset="0"/>
                        </a:rPr>
                        <a:t>???</a:t>
                      </a:r>
                      <a:r>
                        <a:rPr kumimoji="0" lang="de-DE" sz="2000" b="1" i="0" u="none" strike="noStrike" cap="none" normalizeH="0" baseline="0" dirty="0">
                          <a:ln>
                            <a:noFill/>
                          </a:ln>
                          <a:solidFill>
                            <a:srgbClr val="333333"/>
                          </a:solidFill>
                          <a:effectLst/>
                          <a:latin typeface="Calibri Light"/>
                          <a:cs typeface="Times New Roman" pitchFamily="18" charset="0"/>
                        </a:rPr>
                        <a:t>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Zuschreibung: andere/Umstände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(z.B. „Das war die Schuld des Torwarts!“; „Sonntagsspiele haben immer so ihre eigene Dynamik.“)</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Nachteil:</a:t>
                      </a: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004992"/>
                          </a:solidFill>
                          <a:effectLst/>
                          <a:latin typeface="Calibri Light"/>
                          <a:cs typeface="Times New Roman" pitchFamily="18" charset="0"/>
                        </a:rPr>
                        <a:t>???</a:t>
                      </a: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E3EFF8"/>
                          </a:solidFill>
                          <a:effectLst/>
                          <a:latin typeface="Calibri Light"/>
                          <a:cs typeface="Times New Roman" pitchFamily="18" charset="0"/>
                        </a:rPr>
                        <a:t>ungern gesehen, Verantwortung abzuwälzen („macht es sich zu leicht!“)</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Vorteil:</a:t>
                      </a: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004992"/>
                          </a:solidFill>
                          <a:effectLst/>
                          <a:latin typeface="Calibri Light"/>
                          <a:cs typeface="Times New Roman" pitchFamily="18" charset="0"/>
                        </a:rPr>
                        <a:t>???</a:t>
                      </a: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E3EFF8"/>
                          </a:solidFill>
                          <a:effectLst/>
                          <a:latin typeface="Calibri Light"/>
                          <a:cs typeface="Times New Roman" pitchFamily="18" charset="0"/>
                        </a:rPr>
                        <a:t>Selbstbewusstsein nicht bedroht</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0736" name="Rectangle 16"/>
          <p:cNvSpPr>
            <a:spLocks noGrp="1" noChangeArrowheads="1"/>
          </p:cNvSpPr>
          <p:nvPr>
            <p:ph type="title"/>
          </p:nvPr>
        </p:nvSpPr>
        <p:spPr>
          <a:xfrm>
            <a:off x="408955" y="1124744"/>
            <a:ext cx="11376000" cy="997196"/>
          </a:xfrm>
        </p:spPr>
        <p:txBody>
          <a:bodyPr vert="horz" lIns="0" tIns="0" rIns="0" bIns="0" rtlCol="0" anchor="t">
            <a:noAutofit/>
          </a:bodyPr>
          <a:lstStyle/>
          <a:p>
            <a:pPr defTabSz="914377"/>
            <a:r>
              <a:rPr lang="de-DE" altLang="de-DE" sz="3600">
                <a:latin typeface="Calibri Light"/>
              </a:rPr>
              <a:t>Konsequenzen bestimmter Zuschreibungsstile für negative Ereignisse!</a:t>
            </a:r>
          </a:p>
        </p:txBody>
      </p:sp>
      <p:pic>
        <p:nvPicPr>
          <p:cNvPr id="11"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14"/>
          <p:cNvSpPr>
            <a:spLocks noChangeArrowheads="1"/>
          </p:cNvSpPr>
          <p:nvPr/>
        </p:nvSpPr>
        <p:spPr bwMode="auto">
          <a:xfrm>
            <a:off x="2586714" y="2372156"/>
            <a:ext cx="2887388" cy="999286"/>
          </a:xfrm>
          <a:prstGeom prst="wedgeRoundRectCallout">
            <a:avLst>
              <a:gd name="adj1" fmla="val -49639"/>
              <a:gd name="adj2" fmla="val 118394"/>
              <a:gd name="adj3" fmla="val 16667"/>
            </a:avLst>
          </a:prstGeom>
          <a:solidFill>
            <a:schemeClr val="bg1"/>
          </a:solidFill>
          <a:ln w="9525">
            <a:solidFill>
              <a:schemeClr val="tx1"/>
            </a:solidFill>
            <a:miter lim="800000"/>
            <a:headEnd/>
            <a:tailEnd/>
          </a:ln>
        </p:spPr>
        <p:txBody>
          <a:bodyPr lIns="0" tIns="0" rIns="0" bIns="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800" dirty="0">
                <a:latin typeface="Calibri Light"/>
              </a:rPr>
              <a:t>Hätten Sie besser aufgepasst, wäre es zu keinem Gegentor gekommen! </a:t>
            </a:r>
            <a:endParaRPr lang="en-GB" altLang="de-DE" sz="1800" dirty="0">
              <a:latin typeface="Calibri Light"/>
            </a:endParaRPr>
          </a:p>
        </p:txBody>
      </p:sp>
      <p:pic>
        <p:nvPicPr>
          <p:cNvPr id="9"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336948" y="2291323"/>
            <a:ext cx="633621" cy="633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14</a:t>
            </a:fld>
            <a:endParaRPr lang="de-DE"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8806" name="Group 22"/>
          <p:cNvGraphicFramePr>
            <a:graphicFrameLocks noGrp="1"/>
          </p:cNvGraphicFramePr>
          <p:nvPr>
            <p:extLst>
              <p:ext uri="{D42A27DB-BD31-4B8C-83A1-F6EECF244321}">
                <p14:modId xmlns:p14="http://schemas.microsoft.com/office/powerpoint/2010/main" val="823628042"/>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Zuschreibung: selbst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(z.B. „Das war mein Fehler! Ich muss mich bei den Fans entschuldigen!“)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Nachteil: </a:t>
                      </a:r>
                      <a:r>
                        <a:rPr kumimoji="0" lang="de-DE" sz="2000" b="0" i="0" u="none" strike="noStrike" cap="none" normalizeH="0" baseline="0" dirty="0">
                          <a:ln>
                            <a:noFill/>
                          </a:ln>
                          <a:solidFill>
                            <a:srgbClr val="333333"/>
                          </a:solidFill>
                          <a:effectLst/>
                          <a:latin typeface="Calibri Light"/>
                          <a:cs typeface="Times New Roman" pitchFamily="18" charset="0"/>
                        </a:rPr>
                        <a:t>mindert Selbstwertgefühl</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Vorteil: </a:t>
                      </a:r>
                      <a:r>
                        <a:rPr kumimoji="0" lang="de-DE" sz="2000" b="0" i="0" u="none" strike="noStrike" cap="none" normalizeH="0" baseline="0" dirty="0">
                          <a:ln>
                            <a:noFill/>
                          </a:ln>
                          <a:solidFill>
                            <a:srgbClr val="333333"/>
                          </a:solidFill>
                          <a:effectLst/>
                          <a:latin typeface="Calibri Light"/>
                          <a:cs typeface="Times New Roman" pitchFamily="18" charset="0"/>
                        </a:rPr>
                        <a:t>edel &amp; ritterlich, Verantwortung zu übernehmen</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Zuschreibung: andere/Umstände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(z.B. „Das war die Schuld des Torwarts!“; „Sonntagsspiele haben immer so ihre eigene Dynamik.“)</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Nachteil:</a:t>
                      </a: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004992"/>
                          </a:solidFill>
                          <a:effectLst/>
                          <a:latin typeface="Calibri Light"/>
                          <a:cs typeface="Times New Roman" pitchFamily="18" charset="0"/>
                        </a:rPr>
                        <a:t>???</a:t>
                      </a: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E3EFF8"/>
                          </a:solidFill>
                          <a:effectLst/>
                          <a:latin typeface="Calibri Light"/>
                          <a:cs typeface="Times New Roman" pitchFamily="18" charset="0"/>
                        </a:rPr>
                        <a:t>ungern gesehen, Verantwortung abzuwälzen („macht es sich zu leicht!“)</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Vorteil:</a:t>
                      </a: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004992"/>
                          </a:solidFill>
                          <a:effectLst/>
                          <a:latin typeface="Calibri Light"/>
                          <a:cs typeface="Times New Roman" pitchFamily="18" charset="0"/>
                        </a:rPr>
                        <a:t>???</a:t>
                      </a: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E3EFF8"/>
                          </a:solidFill>
                          <a:effectLst/>
                          <a:latin typeface="Calibri Light"/>
                          <a:cs typeface="Times New Roman" pitchFamily="18" charset="0"/>
                        </a:rPr>
                        <a:t>Selbstbewusstsein nicht bedroht</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2784" name="Rectangle 24"/>
          <p:cNvSpPr>
            <a:spLocks noGrp="1" noChangeArrowheads="1"/>
          </p:cNvSpPr>
          <p:nvPr>
            <p:ph type="title"/>
          </p:nvPr>
        </p:nvSpPr>
        <p:spPr>
          <a:xfrm>
            <a:off x="408955" y="1124744"/>
            <a:ext cx="11376000" cy="997196"/>
          </a:xfrm>
        </p:spPr>
        <p:txBody>
          <a:bodyPr vert="horz" lIns="0" tIns="0" rIns="0" bIns="0" rtlCol="0" anchor="t">
            <a:noAutofit/>
          </a:bodyPr>
          <a:lstStyle/>
          <a:p>
            <a:pPr defTabSz="914377"/>
            <a:r>
              <a:rPr lang="de-DE" altLang="de-DE" sz="3600" dirty="0">
                <a:latin typeface="Calibri Light"/>
              </a:rPr>
              <a:t>Konsequenzen bestimmter Zuschreibungsstile für negative Ereignisse!</a:t>
            </a:r>
          </a:p>
        </p:txBody>
      </p:sp>
      <p:pic>
        <p:nvPicPr>
          <p:cNvPr id="18"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AutoShape 14"/>
          <p:cNvSpPr>
            <a:spLocks noChangeArrowheads="1"/>
          </p:cNvSpPr>
          <p:nvPr/>
        </p:nvSpPr>
        <p:spPr bwMode="auto">
          <a:xfrm>
            <a:off x="2586714" y="2372156"/>
            <a:ext cx="2887388" cy="999286"/>
          </a:xfrm>
          <a:prstGeom prst="wedgeRoundRectCallout">
            <a:avLst>
              <a:gd name="adj1" fmla="val -49639"/>
              <a:gd name="adj2" fmla="val 118394"/>
              <a:gd name="adj3" fmla="val 16667"/>
            </a:avLst>
          </a:prstGeom>
          <a:solidFill>
            <a:schemeClr val="bg1"/>
          </a:solidFill>
          <a:ln w="9525">
            <a:solidFill>
              <a:schemeClr val="tx1"/>
            </a:solidFill>
            <a:miter lim="800000"/>
            <a:headEnd/>
            <a:tailEnd/>
          </a:ln>
        </p:spPr>
        <p:txBody>
          <a:bodyPr lIns="0" tIns="0" rIns="0" bIns="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800" dirty="0">
                <a:latin typeface="Calibri Light"/>
              </a:rPr>
              <a:t>Hätten Sie besser aufgepasst, wäre es zu keinem Gegentor gekommen! </a:t>
            </a:r>
            <a:endParaRPr lang="en-GB" altLang="de-DE" sz="1800" dirty="0">
              <a:latin typeface="Calibri Light"/>
            </a:endParaRPr>
          </a:p>
        </p:txBody>
      </p:sp>
      <p:pic>
        <p:nvPicPr>
          <p:cNvPr id="9"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336948" y="2291323"/>
            <a:ext cx="633621" cy="633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15</a:t>
            </a:fld>
            <a:endParaRPr lang="de-DE"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4738" name="Group 2"/>
          <p:cNvGraphicFramePr>
            <a:graphicFrameLocks noGrp="1"/>
          </p:cNvGraphicFramePr>
          <p:nvPr>
            <p:extLst>
              <p:ext uri="{D42A27DB-BD31-4B8C-83A1-F6EECF244321}">
                <p14:modId xmlns:p14="http://schemas.microsoft.com/office/powerpoint/2010/main" val="2479442763"/>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Zuschreibung: selbst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(z.B. „Das war mein Fehler! Ich muss mich bei den Fans entschuldigen!“)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Nachteil: </a:t>
                      </a:r>
                      <a:r>
                        <a:rPr kumimoji="0" lang="de-DE" sz="2000" b="0" i="0" u="none" strike="noStrike" cap="none" normalizeH="0" baseline="0" dirty="0">
                          <a:ln>
                            <a:noFill/>
                          </a:ln>
                          <a:solidFill>
                            <a:srgbClr val="333333"/>
                          </a:solidFill>
                          <a:effectLst/>
                          <a:latin typeface="Calibri Light"/>
                          <a:cs typeface="Times New Roman" pitchFamily="18" charset="0"/>
                        </a:rPr>
                        <a:t>mindert Selbstwertgefühl</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Vorteil: </a:t>
                      </a:r>
                      <a:r>
                        <a:rPr kumimoji="0" lang="de-DE" sz="2000" b="0" i="0" u="none" strike="noStrike" cap="none" normalizeH="0" baseline="0" dirty="0">
                          <a:ln>
                            <a:noFill/>
                          </a:ln>
                          <a:solidFill>
                            <a:srgbClr val="333333"/>
                          </a:solidFill>
                          <a:effectLst/>
                          <a:latin typeface="Calibri Light"/>
                          <a:cs typeface="Times New Roman" pitchFamily="18" charset="0"/>
                        </a:rPr>
                        <a:t>edel &amp; ritterlich, Verantwortung zu übernehmen</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Zuschreibung: andere/Umstände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(z.B. „Das war die Schuld des Torwarts!“; „Sonntagsspiele haben immer so ihre eigene Dynamik.“)</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Nachteil:</a:t>
                      </a:r>
                      <a:r>
                        <a:rPr kumimoji="0" lang="de-DE" sz="2000" b="0" i="0" u="none" strike="noStrike" cap="none" normalizeH="0" baseline="0" dirty="0">
                          <a:ln>
                            <a:noFill/>
                          </a:ln>
                          <a:solidFill>
                            <a:srgbClr val="333333"/>
                          </a:solidFill>
                          <a:effectLst/>
                          <a:latin typeface="Calibri Light"/>
                          <a:cs typeface="Times New Roman" pitchFamily="18" charset="0"/>
                        </a:rPr>
                        <a:t> ungern gesehen, Verantwortung abzuwälzen („macht es sich zu leicht!“)</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Vorteil:</a:t>
                      </a:r>
                      <a:r>
                        <a:rPr kumimoji="0" lang="de-DE" sz="2000" b="0" i="0" u="none" strike="noStrike" cap="none" normalizeH="0" baseline="0" dirty="0">
                          <a:ln>
                            <a:noFill/>
                          </a:ln>
                          <a:solidFill>
                            <a:srgbClr val="333333"/>
                          </a:solidFill>
                          <a:effectLst/>
                          <a:latin typeface="Calibri Light"/>
                          <a:cs typeface="Times New Roman" pitchFamily="18" charset="0"/>
                        </a:rPr>
                        <a:t> Selbstwertgefühl nicht bedroht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4832" name="Rectangle 16"/>
          <p:cNvSpPr>
            <a:spLocks noGrp="1" noChangeArrowheads="1"/>
          </p:cNvSpPr>
          <p:nvPr>
            <p:ph type="title"/>
          </p:nvPr>
        </p:nvSpPr>
        <p:spPr>
          <a:xfrm>
            <a:off x="408955" y="1124744"/>
            <a:ext cx="11376000" cy="997196"/>
          </a:xfrm>
        </p:spPr>
        <p:txBody>
          <a:bodyPr vert="horz" lIns="0" tIns="0" rIns="0" bIns="0" rtlCol="0" anchor="t">
            <a:noAutofit/>
          </a:bodyPr>
          <a:lstStyle/>
          <a:p>
            <a:pPr defTabSz="914377"/>
            <a:r>
              <a:rPr lang="de-DE" altLang="de-DE" sz="3600">
                <a:latin typeface="Calibri Light"/>
              </a:rPr>
              <a:t>Konsequenzen bestimmter Zuschreibungsstile für negative Ereignisse!</a:t>
            </a:r>
          </a:p>
        </p:txBody>
      </p:sp>
      <p:pic>
        <p:nvPicPr>
          <p:cNvPr id="21"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AutoShape 14"/>
          <p:cNvSpPr>
            <a:spLocks noChangeArrowheads="1"/>
          </p:cNvSpPr>
          <p:nvPr/>
        </p:nvSpPr>
        <p:spPr bwMode="auto">
          <a:xfrm>
            <a:off x="2586714" y="2372156"/>
            <a:ext cx="2887388" cy="999286"/>
          </a:xfrm>
          <a:prstGeom prst="wedgeRoundRectCallout">
            <a:avLst>
              <a:gd name="adj1" fmla="val -49639"/>
              <a:gd name="adj2" fmla="val 118394"/>
              <a:gd name="adj3" fmla="val 16667"/>
            </a:avLst>
          </a:prstGeom>
          <a:solidFill>
            <a:schemeClr val="bg1"/>
          </a:solidFill>
          <a:ln w="9525">
            <a:solidFill>
              <a:schemeClr val="tx1"/>
            </a:solidFill>
            <a:miter lim="800000"/>
            <a:headEnd/>
            <a:tailEnd/>
          </a:ln>
        </p:spPr>
        <p:txBody>
          <a:bodyPr lIns="0" tIns="0" rIns="0" bIns="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800" dirty="0">
                <a:latin typeface="Calibri Light"/>
              </a:rPr>
              <a:t>Hätten Sie besser aufgepasst, wäre es zu keinem Gegentor gekommen! </a:t>
            </a:r>
            <a:endParaRPr lang="en-GB" altLang="de-DE" sz="1800" dirty="0">
              <a:latin typeface="Calibri Light"/>
            </a:endParaRPr>
          </a:p>
        </p:txBody>
      </p:sp>
      <p:pic>
        <p:nvPicPr>
          <p:cNvPr id="9"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336948" y="2291323"/>
            <a:ext cx="633621" cy="633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16</a:t>
            </a:fld>
            <a:endParaRPr lang="de-DE"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0882" name="Group 2"/>
          <p:cNvGraphicFramePr>
            <a:graphicFrameLocks noGrp="1"/>
          </p:cNvGraphicFramePr>
          <p:nvPr>
            <p:extLst>
              <p:ext uri="{D42A27DB-BD31-4B8C-83A1-F6EECF244321}">
                <p14:modId xmlns:p14="http://schemas.microsoft.com/office/powerpoint/2010/main" val="45225040"/>
              </p:ext>
            </p:extLst>
          </p:nvPr>
        </p:nvGraphicFramePr>
        <p:xfrm>
          <a:off x="408955" y="429768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Ausgewogenere Antworten (z.B. Mischung andere, Umstände &amp; selbst):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r>
                        <a:rPr kumimoji="0" lang="de-DE" sz="2000" b="0" i="0" u="none" strike="noStrike" cap="none" normalizeH="0" baseline="0" dirty="0">
                          <a:ln>
                            <a:noFill/>
                          </a:ln>
                          <a:solidFill>
                            <a:schemeClr val="tx1"/>
                          </a:solidFill>
                          <a:effectLst/>
                          <a:latin typeface="Calibri Light"/>
                          <a:cs typeface="Times New Roman" pitchFamily="18" charset="0"/>
                        </a:rPr>
                        <a:t> </a:t>
                      </a:r>
                      <a:r>
                        <a:rPr kumimoji="0" lang="de-DE" sz="2000" b="0" i="0" u="none" strike="noStrike" cap="none" normalizeH="0" baseline="0" dirty="0">
                          <a:ln>
                            <a:noFill/>
                          </a:ln>
                          <a:solidFill>
                            <a:schemeClr val="bg1"/>
                          </a:solidFill>
                          <a:effectLst/>
                          <a:latin typeface="Calibri Light"/>
                          <a:cs typeface="Times New Roman" pitchFamily="18" charset="0"/>
                        </a:rPr>
                        <a:t>Ich habe gerade ein Formtief, ich komme wieder!“</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r>
                        <a:rPr kumimoji="0" lang="de-DE" sz="2000" b="0" i="0" u="none" strike="noStrike" cap="none" normalizeH="0" baseline="0" dirty="0">
                          <a:ln>
                            <a:noFill/>
                          </a:ln>
                          <a:solidFill>
                            <a:schemeClr val="tx1"/>
                          </a:solidFill>
                          <a:effectLst/>
                          <a:latin typeface="Calibri Light"/>
                          <a:cs typeface="Times New Roman" pitchFamily="18" charset="0"/>
                        </a:rPr>
                        <a:t> </a:t>
                      </a:r>
                      <a:r>
                        <a:rPr kumimoji="0" lang="de-DE" sz="2000" b="0" i="0" u="none" strike="noStrike" cap="none" normalizeH="0" baseline="0" dirty="0">
                          <a:ln>
                            <a:noFill/>
                          </a:ln>
                          <a:solidFill>
                            <a:schemeClr val="bg1"/>
                          </a:solidFill>
                          <a:effectLst/>
                          <a:latin typeface="Calibri Light"/>
                          <a:cs typeface="Times New Roman" pitchFamily="18" charset="0"/>
                        </a:rPr>
                        <a:t>„Das ist natürlich ärgerlich, aber ich denke, dass ich so </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r>
                        <a:rPr kumimoji="0" lang="de-DE" sz="2000" b="0" i="0" u="none" strike="noStrike" cap="none" normalizeH="0" baseline="0" dirty="0">
                          <a:ln>
                            <a:noFill/>
                          </a:ln>
                          <a:solidFill>
                            <a:schemeClr val="tx1"/>
                          </a:solidFill>
                          <a:effectLst/>
                          <a:latin typeface="Calibri Light"/>
                          <a:cs typeface="Times New Roman" pitchFamily="18" charset="0"/>
                        </a:rPr>
                        <a:t> </a:t>
                      </a:r>
                      <a:r>
                        <a:rPr kumimoji="0" lang="de-DE" sz="2000" b="0" i="0" u="none" strike="noStrike" cap="none" normalizeH="0" baseline="0" dirty="0">
                          <a:ln>
                            <a:noFill/>
                          </a:ln>
                          <a:solidFill>
                            <a:schemeClr val="bg1"/>
                          </a:solidFill>
                          <a:effectLst/>
                          <a:latin typeface="Calibri Light"/>
                          <a:cs typeface="Times New Roman" pitchFamily="18" charset="0"/>
                        </a:rPr>
                        <a:t>manche andere 100%ige Torchance dafür vereitelt habe...“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6877" name="Rectangle 13"/>
          <p:cNvSpPr>
            <a:spLocks noGrp="1" noChangeArrowheads="1"/>
          </p:cNvSpPr>
          <p:nvPr>
            <p:ph type="title"/>
          </p:nvPr>
        </p:nvSpPr>
        <p:spPr>
          <a:xfrm>
            <a:off x="408955" y="1124744"/>
            <a:ext cx="11376000" cy="997196"/>
          </a:xfrm>
        </p:spPr>
        <p:txBody>
          <a:bodyPr vert="horz" lIns="0" tIns="0" rIns="0" bIns="0" rtlCol="0" anchor="t">
            <a:noAutofit/>
          </a:bodyPr>
          <a:lstStyle/>
          <a:p>
            <a:pPr defTabSz="914377"/>
            <a:r>
              <a:rPr lang="de-DE" altLang="de-DE" sz="3600">
                <a:latin typeface="Calibri Light"/>
              </a:rPr>
              <a:t>Konsequenzen bestimmter Zuschreibungsstile für negative Ereignisse!</a:t>
            </a:r>
          </a:p>
        </p:txBody>
      </p:sp>
      <p:pic>
        <p:nvPicPr>
          <p:cNvPr id="22"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AutoShape 14"/>
          <p:cNvSpPr>
            <a:spLocks noChangeArrowheads="1"/>
          </p:cNvSpPr>
          <p:nvPr/>
        </p:nvSpPr>
        <p:spPr bwMode="auto">
          <a:xfrm>
            <a:off x="2586714" y="2372156"/>
            <a:ext cx="2887388" cy="999286"/>
          </a:xfrm>
          <a:prstGeom prst="wedgeRoundRectCallout">
            <a:avLst>
              <a:gd name="adj1" fmla="val -49639"/>
              <a:gd name="adj2" fmla="val 118394"/>
              <a:gd name="adj3" fmla="val 16667"/>
            </a:avLst>
          </a:prstGeom>
          <a:solidFill>
            <a:schemeClr val="bg1"/>
          </a:solidFill>
          <a:ln w="9525">
            <a:solidFill>
              <a:schemeClr val="tx1"/>
            </a:solidFill>
            <a:miter lim="800000"/>
            <a:headEnd/>
            <a:tailEnd/>
          </a:ln>
        </p:spPr>
        <p:txBody>
          <a:bodyPr lIns="0" tIns="0" rIns="0" bIns="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800" dirty="0">
                <a:latin typeface="Calibri Light"/>
              </a:rPr>
              <a:t>Hätten Sie besser aufgepasst, wäre es zu keinem Gegentor gekommen! </a:t>
            </a:r>
            <a:endParaRPr lang="en-GB" altLang="de-DE" sz="1800" dirty="0">
              <a:latin typeface="Calibri Light"/>
            </a:endParaRPr>
          </a:p>
        </p:txBody>
      </p:sp>
      <p:pic>
        <p:nvPicPr>
          <p:cNvPr id="9"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336948" y="2291323"/>
            <a:ext cx="633622" cy="63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17</a:t>
            </a:fld>
            <a:endParaRPr lang="de-DE"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550" name="Group 38"/>
          <p:cNvGraphicFramePr>
            <a:graphicFrameLocks noGrp="1"/>
          </p:cNvGraphicFramePr>
          <p:nvPr>
            <p:extLst>
              <p:ext uri="{D42A27DB-BD31-4B8C-83A1-F6EECF244321}">
                <p14:modId xmlns:p14="http://schemas.microsoft.com/office/powerpoint/2010/main" val="1167731462"/>
              </p:ext>
            </p:extLst>
          </p:nvPr>
        </p:nvGraphicFramePr>
        <p:xfrm>
          <a:off x="408955" y="4297680"/>
          <a:ext cx="11376000" cy="182880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Ausgewogenere Antworten (z.B. Mischung andere, Umstände &amp; selbst):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„Ich habe gerade ein Formtief, ich komme wieder!“</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„Das ist natürlich ärgerlich, aber ich denke, dass ich so manche andere 100%ige Torchance dafür vereitelt habe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8925" name="Rectangle 40"/>
          <p:cNvSpPr>
            <a:spLocks noGrp="1" noChangeArrowheads="1"/>
          </p:cNvSpPr>
          <p:nvPr>
            <p:ph type="title"/>
          </p:nvPr>
        </p:nvSpPr>
        <p:spPr>
          <a:xfrm>
            <a:off x="408955" y="1124744"/>
            <a:ext cx="11376000" cy="997196"/>
          </a:xfrm>
        </p:spPr>
        <p:txBody>
          <a:bodyPr vert="horz" lIns="0" tIns="0" rIns="0" bIns="0" rtlCol="0" anchor="t">
            <a:noAutofit/>
          </a:bodyPr>
          <a:lstStyle/>
          <a:p>
            <a:pPr defTabSz="914377"/>
            <a:r>
              <a:rPr lang="de-DE" altLang="de-DE" sz="3600">
                <a:latin typeface="Calibri Light"/>
              </a:rPr>
              <a:t>Konsequenzen bestimmter Zuschreibungsstile für negative Ereignisse!</a:t>
            </a:r>
          </a:p>
        </p:txBody>
      </p:sp>
      <p:pic>
        <p:nvPicPr>
          <p:cNvPr id="19"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AutoShape 14"/>
          <p:cNvSpPr>
            <a:spLocks noChangeArrowheads="1"/>
          </p:cNvSpPr>
          <p:nvPr/>
        </p:nvSpPr>
        <p:spPr bwMode="auto">
          <a:xfrm>
            <a:off x="2586714" y="2372156"/>
            <a:ext cx="2887388" cy="999286"/>
          </a:xfrm>
          <a:prstGeom prst="wedgeRoundRectCallout">
            <a:avLst>
              <a:gd name="adj1" fmla="val -49639"/>
              <a:gd name="adj2" fmla="val 118394"/>
              <a:gd name="adj3" fmla="val 16667"/>
            </a:avLst>
          </a:prstGeom>
          <a:solidFill>
            <a:schemeClr val="bg1"/>
          </a:solidFill>
          <a:ln w="9525">
            <a:solidFill>
              <a:schemeClr val="tx1"/>
            </a:solidFill>
            <a:miter lim="800000"/>
            <a:headEnd/>
            <a:tailEnd/>
          </a:ln>
        </p:spPr>
        <p:txBody>
          <a:bodyPr lIns="0" tIns="0" rIns="0" bIns="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800" dirty="0">
                <a:latin typeface="Calibri Light"/>
              </a:rPr>
              <a:t>Hätten Sie besser aufgepasst, wäre es zu keinem Gegentor gekommen! </a:t>
            </a:r>
            <a:endParaRPr lang="en-GB" altLang="de-DE" sz="1800" dirty="0">
              <a:latin typeface="Calibri Light"/>
            </a:endParaRPr>
          </a:p>
        </p:txBody>
      </p:sp>
      <p:pic>
        <p:nvPicPr>
          <p:cNvPr id="10"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336948" y="2291323"/>
            <a:ext cx="633621" cy="633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18</a:t>
            </a:fld>
            <a:endParaRPr lang="de-DE"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6" name="Rectangle 16"/>
          <p:cNvSpPr>
            <a:spLocks noGrp="1" noChangeArrowheads="1"/>
          </p:cNvSpPr>
          <p:nvPr>
            <p:ph type="title"/>
          </p:nvPr>
        </p:nvSpPr>
        <p:spPr>
          <a:xfrm>
            <a:off x="408955" y="1124744"/>
            <a:ext cx="11376000" cy="997196"/>
          </a:xfrm>
        </p:spPr>
        <p:txBody>
          <a:bodyPr vert="horz" lIns="0" tIns="0" rIns="0" bIns="0" rtlCol="0" anchor="t">
            <a:noAutofit/>
          </a:bodyPr>
          <a:lstStyle/>
          <a:p>
            <a:pPr defTabSz="914377"/>
            <a:r>
              <a:rPr lang="de-DE" altLang="de-DE" sz="3600" dirty="0">
                <a:latin typeface="Calibri Light"/>
              </a:rPr>
              <a:t>Konsequenzen bestimmter Zuschreibungsstile für positive Ereignisse!</a:t>
            </a:r>
          </a:p>
        </p:txBody>
      </p:sp>
      <p:pic>
        <p:nvPicPr>
          <p:cNvPr id="40973"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4" name="AutoShape 14"/>
          <p:cNvSpPr>
            <a:spLocks noChangeArrowheads="1"/>
          </p:cNvSpPr>
          <p:nvPr/>
        </p:nvSpPr>
        <p:spPr bwMode="auto">
          <a:xfrm>
            <a:off x="7622291" y="1772816"/>
            <a:ext cx="2651760" cy="640080"/>
          </a:xfrm>
          <a:prstGeom prst="wedgeRoundRectCallout">
            <a:avLst>
              <a:gd name="adj1" fmla="val -83499"/>
              <a:gd name="adj2" fmla="val 55156"/>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800" dirty="0">
                <a:latin typeface="Calibri Light"/>
              </a:rPr>
              <a:t>Glückwunsch zum Preis. Wie machen Sie das bloß? </a:t>
            </a:r>
            <a:endParaRPr lang="en-GB" altLang="de-DE" sz="1800" dirty="0">
              <a:latin typeface="Calibri Light"/>
            </a:endParaRPr>
          </a:p>
        </p:txBody>
      </p:sp>
      <p:graphicFrame>
        <p:nvGraphicFramePr>
          <p:cNvPr id="257026" name="Group 2"/>
          <p:cNvGraphicFramePr>
            <a:graphicFrameLocks noGrp="1"/>
          </p:cNvGraphicFramePr>
          <p:nvPr>
            <p:extLst>
              <p:ext uri="{D42A27DB-BD31-4B8C-83A1-F6EECF244321}">
                <p14:modId xmlns:p14="http://schemas.microsoft.com/office/powerpoint/2010/main" val="4094467939"/>
              </p:ext>
            </p:extLst>
          </p:nvPr>
        </p:nvGraphicFramePr>
        <p:xfrm>
          <a:off x="408955" y="4297680"/>
          <a:ext cx="11376000" cy="219456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Zuschreibung: selbst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(z.B. „Wie Sie in Ihrer Ansprache schon sagten, ich bin sicherlich ein Ausnahmetalent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de-DE" sz="2000" b="1" i="0" u="none" strike="noStrike" cap="none" normalizeH="0" baseline="0" dirty="0">
                          <a:ln>
                            <a:noFill/>
                          </a:ln>
                          <a:solidFill>
                            <a:srgbClr val="333333"/>
                          </a:solidFill>
                          <a:effectLst/>
                          <a:latin typeface="Calibri Light"/>
                          <a:cs typeface="Times New Roman" pitchFamily="18" charset="0"/>
                        </a:rPr>
                        <a:t>Nachteil: </a:t>
                      </a:r>
                      <a:r>
                        <a:rPr kumimoji="0" lang="en-CA" sz="2000" b="0" i="0" u="none" strike="noStrike" cap="none" normalizeH="0" baseline="0" dirty="0">
                          <a:ln>
                            <a:noFill/>
                          </a:ln>
                          <a:solidFill>
                            <a:srgbClr val="004992"/>
                          </a:solidFill>
                          <a:effectLst/>
                          <a:latin typeface="Calibri Light"/>
                          <a:cs typeface="Times New Roman" pitchFamily="18" charset="0"/>
                        </a:rPr>
                        <a:t>???</a:t>
                      </a:r>
                      <a:r>
                        <a:rPr kumimoji="0" lang="de-DE" sz="2000" b="1"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FFFFFF"/>
                          </a:solidFill>
                          <a:effectLst/>
                          <a:latin typeface="Calibri Light"/>
                          <a:cs typeface="Times New Roman" pitchFamily="18" charset="0"/>
                        </a:rPr>
                        <a:t>man wirkt auf andere arrogant (Volksmund:</a:t>
                      </a:r>
                      <a:r>
                        <a:rPr kumimoji="0" lang="de-DE" sz="2000" b="1" i="0" u="none" strike="noStrike" cap="none" normalizeH="0" baseline="0" dirty="0">
                          <a:ln>
                            <a:noFill/>
                          </a:ln>
                          <a:solidFill>
                            <a:srgbClr val="FFFFFF"/>
                          </a:solidFill>
                          <a:effectLst/>
                          <a:latin typeface="Calibri Light"/>
                          <a:cs typeface="Times New Roman" pitchFamily="18" charset="0"/>
                        </a:rPr>
                        <a:t> </a:t>
                      </a:r>
                      <a:r>
                        <a:rPr kumimoji="0" lang="de-DE" sz="2000" b="0" i="0" u="none" strike="noStrike" cap="none" normalizeH="0" baseline="0" dirty="0">
                          <a:ln>
                            <a:noFill/>
                          </a:ln>
                          <a:solidFill>
                            <a:srgbClr val="FFFFFF"/>
                          </a:solidFill>
                          <a:effectLst/>
                          <a:latin typeface="Calibri Light"/>
                          <a:cs typeface="Times New Roman" pitchFamily="18" charset="0"/>
                        </a:rPr>
                        <a:t>„Eigenlob stinkt“)</a:t>
                      </a:r>
                    </a:p>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de-DE" sz="2000" b="1" i="0" u="none" strike="noStrike" cap="none" normalizeH="0" baseline="0" dirty="0">
                          <a:ln>
                            <a:noFill/>
                          </a:ln>
                          <a:solidFill>
                            <a:srgbClr val="333333"/>
                          </a:solidFill>
                          <a:effectLst/>
                          <a:latin typeface="Calibri Light"/>
                          <a:cs typeface="Times New Roman" pitchFamily="18" charset="0"/>
                        </a:rPr>
                        <a:t>Vorteil: </a:t>
                      </a:r>
                      <a:r>
                        <a:rPr kumimoji="0" lang="en-CA" sz="2000" b="0" i="0" u="none" strike="noStrike" cap="none" normalizeH="0" baseline="0" dirty="0">
                          <a:ln>
                            <a:noFill/>
                          </a:ln>
                          <a:solidFill>
                            <a:srgbClr val="004992"/>
                          </a:solidFill>
                          <a:effectLst/>
                          <a:latin typeface="Calibri Light"/>
                          <a:cs typeface="Times New Roman" pitchFamily="18" charset="0"/>
                        </a:rPr>
                        <a:t>???</a:t>
                      </a: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FFFFFF"/>
                          </a:solidFill>
                          <a:effectLst/>
                          <a:latin typeface="Calibri Light"/>
                          <a:cs typeface="Times New Roman" pitchFamily="18" charset="0"/>
                        </a:rPr>
                        <a:t>Selbstwertgefühl wird erhöht</a:t>
                      </a:r>
                      <a:endParaRPr kumimoji="0" lang="en-GB" sz="2000" b="0" i="0" u="none" strike="noStrike" cap="none" normalizeH="0" baseline="0" dirty="0">
                        <a:ln>
                          <a:noFill/>
                        </a:ln>
                        <a:solidFill>
                          <a:srgbClr val="FFFFFF"/>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Zuschreibung: andere/Umstände</a:t>
                      </a:r>
                      <a:endParaRPr kumimoji="0" lang="de-DE" sz="2000" b="1" i="0" u="sng"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(z.B. „Ich verdanke alles meinen Lehrern und Eltern.“)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Nachteil:</a:t>
                      </a: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en-CA" sz="2000" b="1" i="0" u="none" strike="noStrike" cap="none" normalizeH="0" baseline="0" dirty="0">
                          <a:ln>
                            <a:noFill/>
                          </a:ln>
                          <a:solidFill>
                            <a:srgbClr val="004992"/>
                          </a:solidFill>
                          <a:effectLst/>
                          <a:latin typeface="Calibri Light"/>
                          <a:cs typeface="Times New Roman" pitchFamily="18" charset="0"/>
                        </a:rPr>
                        <a:t>???</a:t>
                      </a: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E3EFF8"/>
                          </a:solidFill>
                          <a:effectLst/>
                          <a:latin typeface="Calibri Light"/>
                          <a:cs typeface="Times New Roman" pitchFamily="18" charset="0"/>
                        </a:rPr>
                        <a:t>Selbstbewusstsein wird nicht gestärkt</a:t>
                      </a:r>
                      <a:endParaRPr kumimoji="0" lang="en-GB" sz="20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Vorteil: </a:t>
                      </a:r>
                      <a:r>
                        <a:rPr kumimoji="0" lang="en-CA" sz="2000" b="1" i="0" u="none" strike="noStrike" cap="none" normalizeH="0" baseline="0" dirty="0">
                          <a:ln>
                            <a:noFill/>
                          </a:ln>
                          <a:solidFill>
                            <a:srgbClr val="004992"/>
                          </a:solidFill>
                          <a:effectLst/>
                          <a:latin typeface="Calibri Light"/>
                          <a:cs typeface="Times New Roman" pitchFamily="18" charset="0"/>
                        </a:rPr>
                        <a:t>???</a:t>
                      </a:r>
                      <a:r>
                        <a:rPr kumimoji="0" lang="de-DE" sz="2000" b="1" i="0" u="none" strike="noStrike" cap="none" normalizeH="0" baseline="0" dirty="0">
                          <a:ln>
                            <a:noFill/>
                          </a:ln>
                          <a:solidFill>
                            <a:srgbClr val="333333"/>
                          </a:solidFill>
                          <a:effectLst/>
                          <a:latin typeface="Calibri Light"/>
                          <a:cs typeface="Times New Roman" pitchFamily="18" charset="0"/>
                        </a:rPr>
                        <a:t>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14670" y="2348880"/>
            <a:ext cx="642358" cy="642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19</a:t>
            </a:fld>
            <a:endParaRPr lang="de-DE"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2930" name="Group 2"/>
          <p:cNvGraphicFramePr>
            <a:graphicFrameLocks noGrp="1"/>
          </p:cNvGraphicFramePr>
          <p:nvPr>
            <p:extLst>
              <p:ext uri="{D42A27DB-BD31-4B8C-83A1-F6EECF244321}">
                <p14:modId xmlns:p14="http://schemas.microsoft.com/office/powerpoint/2010/main" val="2351112769"/>
              </p:ext>
            </p:extLst>
          </p:nvPr>
        </p:nvGraphicFramePr>
        <p:xfrm>
          <a:off x="408955" y="4297680"/>
          <a:ext cx="11376000" cy="219456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Zuschreibung: selbst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(z.B. „Wie Sie in Ihrer Ansprache schon sagten, ich bin sicherlich ein Ausnahmetalent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Nachteil: </a:t>
                      </a:r>
                      <a:r>
                        <a:rPr kumimoji="0" lang="de-DE" sz="2000" b="0" i="0" u="none" strike="noStrike" cap="none" normalizeH="0" baseline="0" dirty="0">
                          <a:ln>
                            <a:noFill/>
                          </a:ln>
                          <a:solidFill>
                            <a:srgbClr val="333333"/>
                          </a:solidFill>
                          <a:effectLst/>
                          <a:latin typeface="Calibri Light"/>
                          <a:cs typeface="Times New Roman" pitchFamily="18" charset="0"/>
                        </a:rPr>
                        <a:t>man wirkt auf andere arrogant (Volksmund:</a:t>
                      </a:r>
                      <a:r>
                        <a:rPr kumimoji="0" lang="de-DE" sz="2000" b="1"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333333"/>
                          </a:solidFill>
                          <a:effectLst/>
                          <a:latin typeface="Calibri Light"/>
                          <a:cs typeface="Times New Roman" pitchFamily="18" charset="0"/>
                        </a:rPr>
                        <a:t>„Eigenlob stinkt“)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Vorteil: </a:t>
                      </a:r>
                      <a:r>
                        <a:rPr kumimoji="0" lang="de-DE" sz="2000" b="0" i="0" u="none" strike="noStrike" cap="none" normalizeH="0" baseline="0" dirty="0">
                          <a:ln>
                            <a:noFill/>
                          </a:ln>
                          <a:solidFill>
                            <a:srgbClr val="333333"/>
                          </a:solidFill>
                          <a:effectLst/>
                          <a:latin typeface="Calibri Light"/>
                          <a:cs typeface="Times New Roman" pitchFamily="18" charset="0"/>
                        </a:rPr>
                        <a:t>Selbstwertgefühl wird erhöht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Zuschreibung: andere/Umstände</a:t>
                      </a:r>
                      <a:endParaRPr kumimoji="0" lang="de-DE" sz="2000" b="1" i="0" u="sng"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(z.B. „Ich verdanke alles meinen Lehrern und Eltern.“)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Nachteil:</a:t>
                      </a: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en-CA" sz="2000" b="0" i="0" u="none" strike="noStrike" cap="none" normalizeH="0" baseline="0" dirty="0">
                          <a:ln>
                            <a:noFill/>
                          </a:ln>
                          <a:solidFill>
                            <a:srgbClr val="004992"/>
                          </a:solidFill>
                          <a:effectLst/>
                          <a:latin typeface="Calibri Light"/>
                          <a:cs typeface="Times New Roman" pitchFamily="18" charset="0"/>
                        </a:rPr>
                        <a:t>???</a:t>
                      </a: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E3EFF8"/>
                          </a:solidFill>
                          <a:effectLst/>
                          <a:latin typeface="Calibri Light"/>
                          <a:cs typeface="Times New Roman" pitchFamily="18" charset="0"/>
                        </a:rPr>
                        <a:t>Selbstbewusstsein wird nicht gestärkt</a:t>
                      </a:r>
                      <a:endParaRPr kumimoji="0" lang="en-GB" sz="20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Vorteil: </a:t>
                      </a:r>
                      <a:r>
                        <a:rPr kumimoji="0" lang="en-CA" sz="2000" b="0" i="0" u="none" strike="noStrike" cap="none" normalizeH="0" baseline="0" dirty="0">
                          <a:ln>
                            <a:noFill/>
                          </a:ln>
                          <a:solidFill>
                            <a:srgbClr val="004992"/>
                          </a:solidFill>
                          <a:effectLst/>
                          <a:latin typeface="Calibri Light"/>
                          <a:cs typeface="Times New Roman" pitchFamily="18" charset="0"/>
                        </a:rPr>
                        <a:t>???</a:t>
                      </a:r>
                      <a:r>
                        <a:rPr kumimoji="0" lang="de-DE" sz="2000" b="0" i="0" u="none" strike="noStrike" cap="none" normalizeH="0" baseline="0" dirty="0">
                          <a:ln>
                            <a:noFill/>
                          </a:ln>
                          <a:solidFill>
                            <a:srgbClr val="333333"/>
                          </a:solidFill>
                          <a:effectLst/>
                          <a:latin typeface="Calibri Light"/>
                          <a:cs typeface="Times New Roman" pitchFamily="18" charset="0"/>
                        </a:rPr>
                        <a:t>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43024" name="Rectangle 16"/>
          <p:cNvSpPr>
            <a:spLocks noGrp="1" noChangeArrowheads="1"/>
          </p:cNvSpPr>
          <p:nvPr>
            <p:ph type="title"/>
          </p:nvPr>
        </p:nvSpPr>
        <p:spPr>
          <a:xfrm>
            <a:off x="408955" y="1124744"/>
            <a:ext cx="11376000" cy="997196"/>
          </a:xfrm>
        </p:spPr>
        <p:txBody>
          <a:bodyPr vert="horz" lIns="0" tIns="0" rIns="0" bIns="0" rtlCol="0" anchor="t">
            <a:noAutofit/>
          </a:bodyPr>
          <a:lstStyle/>
          <a:p>
            <a:pPr defTabSz="914377"/>
            <a:r>
              <a:rPr lang="de-DE" altLang="de-DE" sz="3600">
                <a:latin typeface="Calibri Light"/>
              </a:rPr>
              <a:t>Konsequenzen bestimmter Zuschreibungsstile für positive Ereignisse!</a:t>
            </a:r>
          </a:p>
        </p:txBody>
      </p:sp>
      <p:pic>
        <p:nvPicPr>
          <p:cNvPr id="18"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AutoShape 14"/>
          <p:cNvSpPr>
            <a:spLocks noChangeArrowheads="1"/>
          </p:cNvSpPr>
          <p:nvPr/>
        </p:nvSpPr>
        <p:spPr bwMode="auto">
          <a:xfrm>
            <a:off x="7622291" y="1772816"/>
            <a:ext cx="2651760" cy="640080"/>
          </a:xfrm>
          <a:prstGeom prst="wedgeRoundRectCallout">
            <a:avLst>
              <a:gd name="adj1" fmla="val -83499"/>
              <a:gd name="adj2" fmla="val 55156"/>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800" dirty="0">
                <a:latin typeface="Calibri Light"/>
              </a:rPr>
              <a:t>Glückwunsch zum Preis. Wie machen Sie das bloß? </a:t>
            </a:r>
            <a:endParaRPr lang="en-GB" altLang="de-DE" sz="1800" dirty="0">
              <a:latin typeface="Calibri Light"/>
            </a:endParaRPr>
          </a:p>
        </p:txBody>
      </p:sp>
      <p:pic>
        <p:nvPicPr>
          <p:cNvPr id="9"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20</a:t>
            </a:fld>
            <a:endParaRPr lang="de-DE"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0852" name="Group 2068"/>
          <p:cNvGraphicFramePr>
            <a:graphicFrameLocks noGrp="1"/>
          </p:cNvGraphicFramePr>
          <p:nvPr>
            <p:extLst>
              <p:ext uri="{D42A27DB-BD31-4B8C-83A1-F6EECF244321}">
                <p14:modId xmlns:p14="http://schemas.microsoft.com/office/powerpoint/2010/main" val="3388919434"/>
              </p:ext>
            </p:extLst>
          </p:nvPr>
        </p:nvGraphicFramePr>
        <p:xfrm>
          <a:off x="408955" y="4297680"/>
          <a:ext cx="11376000" cy="219456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Zuschreibung: selbst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(z.B. „Wie Sie in Ihrer Ansprache schon sagten, ich bin sicherlich ein Ausnahmetalent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Nachteil: </a:t>
                      </a:r>
                      <a:r>
                        <a:rPr kumimoji="0" lang="de-DE" sz="2000" b="0" i="0" u="none" strike="noStrike" cap="none" normalizeH="0" baseline="0" dirty="0">
                          <a:ln>
                            <a:noFill/>
                          </a:ln>
                          <a:solidFill>
                            <a:srgbClr val="333333"/>
                          </a:solidFill>
                          <a:effectLst/>
                          <a:latin typeface="Calibri Light"/>
                          <a:cs typeface="Times New Roman" pitchFamily="18" charset="0"/>
                        </a:rPr>
                        <a:t>man wirkt auf andere arrogant (Volksmund:</a:t>
                      </a:r>
                      <a:r>
                        <a:rPr kumimoji="0" lang="de-DE" sz="2000" b="1"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333333"/>
                          </a:solidFill>
                          <a:effectLst/>
                          <a:latin typeface="Calibri Light"/>
                          <a:cs typeface="Times New Roman" pitchFamily="18" charset="0"/>
                        </a:rPr>
                        <a:t>„Eigenlob stinkt“)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Vorteil: </a:t>
                      </a:r>
                      <a:r>
                        <a:rPr kumimoji="0" lang="de-DE" sz="2000" b="0" i="0" u="none" strike="noStrike" cap="none" normalizeH="0" baseline="0" dirty="0">
                          <a:ln>
                            <a:noFill/>
                          </a:ln>
                          <a:solidFill>
                            <a:srgbClr val="333333"/>
                          </a:solidFill>
                          <a:effectLst/>
                          <a:latin typeface="Calibri Light"/>
                          <a:cs typeface="Times New Roman" pitchFamily="18" charset="0"/>
                        </a:rPr>
                        <a:t>Selbstwertgefühl wird erhöht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Zuschreibung: andere/Umstände</a:t>
                      </a:r>
                      <a:endParaRPr kumimoji="0" lang="de-DE" sz="2000" b="1" i="0" u="sng"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(z.B. „Ich verdanke alles meinen Lehrern und Eltern.“)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Nachteil:</a:t>
                      </a:r>
                      <a:r>
                        <a:rPr kumimoji="0" lang="de-DE" sz="2000" b="0" i="0" u="none" strike="noStrike" cap="none" normalizeH="0" baseline="0" dirty="0">
                          <a:ln>
                            <a:noFill/>
                          </a:ln>
                          <a:solidFill>
                            <a:srgbClr val="333333"/>
                          </a:solidFill>
                          <a:effectLst/>
                          <a:latin typeface="Calibri Light"/>
                          <a:cs typeface="Times New Roman" pitchFamily="18" charset="0"/>
                        </a:rPr>
                        <a:t> Selbstwertgefühl wird nicht gestärkt</a:t>
                      </a:r>
                      <a:endParaRPr kumimoji="0" lang="en-GB"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Vorteil: </a:t>
                      </a:r>
                      <a:r>
                        <a:rPr kumimoji="0" lang="de-DE" sz="2000" b="0" i="0" u="none" strike="noStrike" cap="none" normalizeH="0" baseline="0" dirty="0">
                          <a:ln>
                            <a:noFill/>
                          </a:ln>
                          <a:solidFill>
                            <a:srgbClr val="333333"/>
                          </a:solidFill>
                          <a:effectLst/>
                          <a:latin typeface="Calibri Light"/>
                          <a:cs typeface="Times New Roman" pitchFamily="18" charset="0"/>
                        </a:rPr>
                        <a:t>man gilt als bescheiden &amp; sozial</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45072" name="Rectangle 2070"/>
          <p:cNvSpPr>
            <a:spLocks noGrp="1" noChangeArrowheads="1"/>
          </p:cNvSpPr>
          <p:nvPr>
            <p:ph type="title"/>
          </p:nvPr>
        </p:nvSpPr>
        <p:spPr>
          <a:xfrm>
            <a:off x="408955" y="1124744"/>
            <a:ext cx="11376000" cy="997196"/>
          </a:xfrm>
        </p:spPr>
        <p:txBody>
          <a:bodyPr vert="horz" lIns="0" tIns="0" rIns="0" bIns="0" rtlCol="0" anchor="t">
            <a:noAutofit/>
          </a:bodyPr>
          <a:lstStyle/>
          <a:p>
            <a:pPr defTabSz="914377"/>
            <a:r>
              <a:rPr lang="de-DE" altLang="de-DE" sz="3600">
                <a:latin typeface="Calibri Light"/>
              </a:rPr>
              <a:t>Konsequenzen bestimmter Zuschreibungsstile für positive Ereignisse!</a:t>
            </a:r>
          </a:p>
        </p:txBody>
      </p:sp>
      <p:pic>
        <p:nvPicPr>
          <p:cNvPr id="18"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AutoShape 14"/>
          <p:cNvSpPr>
            <a:spLocks noChangeArrowheads="1"/>
          </p:cNvSpPr>
          <p:nvPr/>
        </p:nvSpPr>
        <p:spPr bwMode="auto">
          <a:xfrm>
            <a:off x="7622291" y="1772816"/>
            <a:ext cx="2651760" cy="640080"/>
          </a:xfrm>
          <a:prstGeom prst="wedgeRoundRectCallout">
            <a:avLst>
              <a:gd name="adj1" fmla="val -83499"/>
              <a:gd name="adj2" fmla="val 55156"/>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800" dirty="0">
                <a:latin typeface="Calibri Light"/>
              </a:rPr>
              <a:t>Glückwunsch zum Preis. Wie machen Sie das bloß? </a:t>
            </a:r>
            <a:endParaRPr lang="en-GB" altLang="de-DE" sz="1800" dirty="0">
              <a:latin typeface="Calibri Light"/>
            </a:endParaRPr>
          </a:p>
        </p:txBody>
      </p:sp>
      <p:pic>
        <p:nvPicPr>
          <p:cNvPr id="9"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21</a:t>
            </a:fld>
            <a:endParaRPr lang="de-DE"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9087" name="Group 15"/>
          <p:cNvGraphicFramePr>
            <a:graphicFrameLocks noGrp="1"/>
          </p:cNvGraphicFramePr>
          <p:nvPr>
            <p:extLst>
              <p:ext uri="{D42A27DB-BD31-4B8C-83A1-F6EECF244321}">
                <p14:modId xmlns:p14="http://schemas.microsoft.com/office/powerpoint/2010/main" val="1677757782"/>
              </p:ext>
            </p:extLst>
          </p:nvPr>
        </p:nvGraphicFramePr>
        <p:xfrm>
          <a:off x="408955" y="429768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Ausgewogenere Antworten (z.B. Mischung andere, Umstände &amp; selbst):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endParaRPr kumimoji="0" lang="de-DE" sz="2000" b="1"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7117" name="Rectangle 13"/>
          <p:cNvSpPr>
            <a:spLocks noGrp="1" noChangeArrowheads="1"/>
          </p:cNvSpPr>
          <p:nvPr>
            <p:ph type="title"/>
          </p:nvPr>
        </p:nvSpPr>
        <p:spPr>
          <a:xfrm>
            <a:off x="408955" y="1124744"/>
            <a:ext cx="11376000" cy="997196"/>
          </a:xfrm>
        </p:spPr>
        <p:txBody>
          <a:bodyPr vert="horz" lIns="0" tIns="0" rIns="0" bIns="0" rtlCol="0" anchor="t">
            <a:noAutofit/>
          </a:bodyPr>
          <a:lstStyle/>
          <a:p>
            <a:pPr defTabSz="914377"/>
            <a:r>
              <a:rPr lang="de-DE" altLang="de-DE" sz="3600" dirty="0">
                <a:latin typeface="Calibri Light"/>
              </a:rPr>
              <a:t>Konsequenzen bestimmter Zuschreibungsstile für positive Ereignisse!</a:t>
            </a:r>
          </a:p>
        </p:txBody>
      </p:sp>
      <p:pic>
        <p:nvPicPr>
          <p:cNvPr id="14"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AutoShape 14"/>
          <p:cNvSpPr>
            <a:spLocks noChangeArrowheads="1"/>
          </p:cNvSpPr>
          <p:nvPr/>
        </p:nvSpPr>
        <p:spPr bwMode="auto">
          <a:xfrm>
            <a:off x="7622291" y="1772816"/>
            <a:ext cx="2651760" cy="640080"/>
          </a:xfrm>
          <a:prstGeom prst="wedgeRoundRectCallout">
            <a:avLst>
              <a:gd name="adj1" fmla="val -83499"/>
              <a:gd name="adj2" fmla="val 55156"/>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800" dirty="0">
                <a:latin typeface="Calibri Light"/>
              </a:rPr>
              <a:t>Glückwunsch zum Preis. Wie machen Sie das bloß? </a:t>
            </a:r>
            <a:endParaRPr lang="en-GB" altLang="de-DE" sz="1800" dirty="0">
              <a:latin typeface="Calibri Light"/>
            </a:endParaRPr>
          </a:p>
        </p:txBody>
      </p:sp>
      <p:pic>
        <p:nvPicPr>
          <p:cNvPr id="9"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22</a:t>
            </a:fld>
            <a:endParaRPr lang="de-DE"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8095" name="Group 1055"/>
          <p:cNvGraphicFramePr>
            <a:graphicFrameLocks noGrp="1"/>
          </p:cNvGraphicFramePr>
          <p:nvPr>
            <p:extLst>
              <p:ext uri="{D42A27DB-BD31-4B8C-83A1-F6EECF244321}">
                <p14:modId xmlns:p14="http://schemas.microsoft.com/office/powerpoint/2010/main" val="557538439"/>
              </p:ext>
            </p:extLst>
          </p:nvPr>
        </p:nvGraphicFramePr>
        <p:xfrm>
          <a:off x="408955" y="4297680"/>
          <a:ext cx="11376000" cy="182880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Ausgewogenere Antworten (z.B. Mischung andere, Umstände &amp; selbst):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dirty="0">
                          <a:ln>
                            <a:noFill/>
                          </a:ln>
                          <a:solidFill>
                            <a:schemeClr val="tx1"/>
                          </a:solidFill>
                          <a:effectLst/>
                          <a:latin typeface="Calibri Light"/>
                          <a:cs typeface="Times New Roman" pitchFamily="18" charset="0"/>
                        </a:rPr>
                        <a:t>„Ich bin sehr stolz auf meine Leistung, aber ich danke von Herzen auch meinem Team und meinen Eltern.“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dirty="0">
                          <a:ln>
                            <a:noFill/>
                          </a:ln>
                          <a:solidFill>
                            <a:schemeClr val="tx1"/>
                          </a:solidFill>
                          <a:effectLst/>
                          <a:latin typeface="Calibri Light"/>
                          <a:cs typeface="Times New Roman" pitchFamily="18" charset="0"/>
                        </a:rPr>
                        <a:t>„Thomas Edison sagte einmal: </a:t>
                      </a:r>
                      <a:r>
                        <a:rPr kumimoji="0" lang="de-DE" sz="2000" b="0" i="1" u="none" strike="noStrike" cap="none" normalizeH="0" baseline="0" dirty="0">
                          <a:ln>
                            <a:noFill/>
                          </a:ln>
                          <a:solidFill>
                            <a:schemeClr val="tx1"/>
                          </a:solidFill>
                          <a:effectLst/>
                          <a:latin typeface="Calibri Light"/>
                          <a:cs typeface="Times New Roman" pitchFamily="18" charset="0"/>
                        </a:rPr>
                        <a:t>Genie ist zu 99% Transpiration und zu 1% Inspiration!</a:t>
                      </a:r>
                      <a:r>
                        <a:rPr kumimoji="0" lang="de-DE" sz="2000" b="0" i="0" u="none" strike="noStrike" cap="none" normalizeH="0" baseline="0" dirty="0">
                          <a:ln>
                            <a:noFill/>
                          </a:ln>
                          <a:solidFill>
                            <a:schemeClr val="tx1"/>
                          </a:solidFill>
                          <a:effectLst/>
                          <a:latin typeface="Calibri Light"/>
                          <a:cs typeface="Times New Roman" pitchFamily="18" charset="0"/>
                        </a:rPr>
                        <a:t> Ich glaube an das Glück des Tüchtigen.“	</a:t>
                      </a:r>
                      <a:endParaRPr kumimoji="0" lang="de-DE" sz="2000" b="1" i="0" u="none" strike="noStrike" cap="none" normalizeH="0" baseline="0" dirty="0">
                        <a:ln>
                          <a:noFill/>
                        </a:ln>
                        <a:solidFill>
                          <a:schemeClr val="tx1"/>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9165" name="Rectangle 1057"/>
          <p:cNvSpPr>
            <a:spLocks noGrp="1" noChangeArrowheads="1"/>
          </p:cNvSpPr>
          <p:nvPr>
            <p:ph type="title"/>
          </p:nvPr>
        </p:nvSpPr>
        <p:spPr>
          <a:xfrm>
            <a:off x="408955" y="1124744"/>
            <a:ext cx="11376000" cy="997196"/>
          </a:xfrm>
        </p:spPr>
        <p:txBody>
          <a:bodyPr vert="horz" lIns="0" tIns="0" rIns="0" bIns="0" rtlCol="0" anchor="t">
            <a:noAutofit/>
          </a:bodyPr>
          <a:lstStyle/>
          <a:p>
            <a:pPr defTabSz="914377"/>
            <a:r>
              <a:rPr lang="de-DE" altLang="de-DE" sz="3600" dirty="0">
                <a:latin typeface="Calibri Light"/>
              </a:rPr>
              <a:t>Konsequenzen bestimmter Zuschreibungsstile für positive Ereignisse!</a:t>
            </a:r>
          </a:p>
        </p:txBody>
      </p:sp>
      <p:pic>
        <p:nvPicPr>
          <p:cNvPr id="14"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AutoShape 14"/>
          <p:cNvSpPr>
            <a:spLocks noChangeArrowheads="1"/>
          </p:cNvSpPr>
          <p:nvPr/>
        </p:nvSpPr>
        <p:spPr bwMode="auto">
          <a:xfrm>
            <a:off x="7622291" y="1772816"/>
            <a:ext cx="2651760" cy="640080"/>
          </a:xfrm>
          <a:prstGeom prst="wedgeRoundRectCallout">
            <a:avLst>
              <a:gd name="adj1" fmla="val -83499"/>
              <a:gd name="adj2" fmla="val 55156"/>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800" dirty="0">
                <a:latin typeface="Calibri Light"/>
              </a:rPr>
              <a:t>Glückwunsch zum Preis. Wie machen Sie das bloß? </a:t>
            </a:r>
            <a:endParaRPr lang="en-GB" altLang="de-DE" sz="1800" dirty="0">
              <a:latin typeface="Calibri Light"/>
            </a:endParaRPr>
          </a:p>
        </p:txBody>
      </p:sp>
      <p:pic>
        <p:nvPicPr>
          <p:cNvPr id="9"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23</a:t>
            </a:fld>
            <a:endParaRPr lang="de-DE"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5"/>
          <p:cNvSpPr>
            <a:spLocks noGrp="1" noChangeArrowheads="1"/>
          </p:cNvSpPr>
          <p:nvPr>
            <p:ph type="title"/>
          </p:nvPr>
        </p:nvSpPr>
        <p:spPr/>
        <p:txBody>
          <a:bodyPr vert="horz" lIns="0" tIns="0" rIns="0" bIns="0" rtlCol="0" anchor="t">
            <a:noAutofit/>
          </a:bodyPr>
          <a:lstStyle/>
          <a:p>
            <a:pPr defTabSz="914377"/>
            <a:r>
              <a:rPr lang="de-DE" altLang="de-DE" sz="3600" dirty="0">
                <a:latin typeface="Calibri Light"/>
              </a:rPr>
              <a:t>Was soll das Ganze?</a:t>
            </a:r>
          </a:p>
        </p:txBody>
      </p:sp>
      <p:sp>
        <p:nvSpPr>
          <p:cNvPr id="4" name="Text Placeholder 3"/>
          <p:cNvSpPr>
            <a:spLocks noGrp="1"/>
          </p:cNvSpPr>
          <p:nvPr>
            <p:ph idx="1"/>
          </p:nvPr>
        </p:nvSpPr>
        <p:spPr/>
        <p:txBody>
          <a:bodyPr/>
          <a:lstStyle/>
          <a:p>
            <a:pPr>
              <a:buNone/>
            </a:pPr>
            <a:r>
              <a:rPr lang="de-DE" altLang="de-DE" sz="2400" dirty="0">
                <a:solidFill>
                  <a:srgbClr val="333333"/>
                </a:solidFill>
                <a:latin typeface="Calibri Light"/>
              </a:rPr>
              <a:t>Studien zeigen, dass viele (aber nicht alle!) Menschen mit </a:t>
            </a:r>
            <a:r>
              <a:rPr lang="de-DE" altLang="de-DE" sz="2400" b="1" dirty="0">
                <a:solidFill>
                  <a:srgbClr val="333333"/>
                </a:solidFill>
                <a:latin typeface="Calibri Light"/>
              </a:rPr>
              <a:t>Depression</a:t>
            </a:r>
            <a:r>
              <a:rPr lang="de-DE" altLang="de-DE" sz="2400" dirty="0">
                <a:solidFill>
                  <a:srgbClr val="333333"/>
                </a:solidFill>
                <a:latin typeface="Calibri Light"/>
              </a:rPr>
              <a:t>:</a:t>
            </a:r>
          </a:p>
          <a:p>
            <a:pPr marL="342900" indent="-342900">
              <a:buClr>
                <a:srgbClr val="333333"/>
              </a:buClr>
              <a:buFont typeface="Arial" panose="020B0604020202020204" pitchFamily="34" charset="0"/>
              <a:buChar char="•"/>
            </a:pPr>
            <a:r>
              <a:rPr lang="de-DE" altLang="de-DE" sz="2400" dirty="0">
                <a:solidFill>
                  <a:srgbClr val="333333"/>
                </a:solidFill>
                <a:latin typeface="Calibri Light"/>
              </a:rPr>
              <a:t>Fehler meist bei sich selbst suchen</a:t>
            </a:r>
          </a:p>
          <a:p>
            <a:pPr marL="342900" indent="-342900">
              <a:buFont typeface="Arial" panose="020B0604020202020204" pitchFamily="34" charset="0"/>
              <a:buChar char="•"/>
            </a:pPr>
            <a:r>
              <a:rPr lang="de-DE" altLang="de-DE" sz="2400" dirty="0">
                <a:solidFill>
                  <a:srgbClr val="333333"/>
                </a:solidFill>
                <a:latin typeface="Calibri Light"/>
              </a:rPr>
              <a:t>Erfolg eher günstigen Umständen/Glück zuschreiben als sich selbst</a:t>
            </a:r>
          </a:p>
          <a:p>
            <a:pPr>
              <a:buNone/>
            </a:pPr>
            <a:r>
              <a:rPr lang="de-DE" altLang="de-DE" sz="2400" dirty="0">
                <a:solidFill>
                  <a:srgbClr val="004992"/>
                </a:solidFill>
                <a:latin typeface="Calibri Light"/>
              </a:rPr>
              <a:t>Dieser Zuschreibungsstil lässt das geringe Selbstvertrauen weiter sinken!</a:t>
            </a:r>
          </a:p>
        </p:txBody>
      </p:sp>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24</a:t>
            </a:fld>
            <a:endParaRPr lang="de-DE"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5"/>
          <p:cNvSpPr>
            <a:spLocks noGrp="1" noChangeArrowheads="1"/>
          </p:cNvSpPr>
          <p:nvPr>
            <p:ph type="title"/>
          </p:nvPr>
        </p:nvSpPr>
        <p:spPr/>
        <p:txBody>
          <a:bodyPr vert="horz" lIns="0" tIns="0" rIns="0" bIns="0" rtlCol="0" anchor="t">
            <a:noAutofit/>
          </a:bodyPr>
          <a:lstStyle/>
          <a:p>
            <a:pPr defTabSz="914377"/>
            <a:r>
              <a:rPr lang="de-DE" altLang="de-DE" sz="3600">
                <a:latin typeface="Calibri Light"/>
              </a:rPr>
              <a:t>Was soll das Ganze?</a:t>
            </a:r>
          </a:p>
        </p:txBody>
      </p:sp>
      <p:sp>
        <p:nvSpPr>
          <p:cNvPr id="4" name="Content Placeholder 3"/>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cs typeface="Times New Roman" panose="02020603050405020304" pitchFamily="18" charset="0"/>
              </a:rPr>
              <a:t>Studien zeigen, dass viele (aber nicht alle!) Menschen mit </a:t>
            </a:r>
            <a:r>
              <a:rPr lang="de-DE" altLang="de-DE" sz="2400" b="1" dirty="0">
                <a:solidFill>
                  <a:srgbClr val="333333"/>
                </a:solidFill>
                <a:latin typeface="Calibri Light"/>
                <a:cs typeface="Times New Roman" panose="02020603050405020304" pitchFamily="18" charset="0"/>
              </a:rPr>
              <a:t>Wahn</a:t>
            </a:r>
            <a:r>
              <a:rPr lang="de-DE" altLang="de-DE" sz="2400" dirty="0">
                <a:solidFill>
                  <a:srgbClr val="333333"/>
                </a:solidFill>
                <a:latin typeface="Calibri Light"/>
                <a:cs typeface="Times New Roman" panose="02020603050405020304" pitchFamily="18" charset="0"/>
              </a:rPr>
              <a:t>:</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cs typeface="Times New Roman" panose="02020603050405020304" pitchFamily="18" charset="0"/>
              </a:rPr>
              <a:t>Gründe für eigenes Scheitern oder negative Ereignisse oft bei anderen Personen suchen</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cs typeface="Times New Roman" panose="02020603050405020304" pitchFamily="18" charset="0"/>
              </a:rPr>
              <a:t>teilweise die Tendenz aufweisen, positive wie negative Ereignisse als außerhalb der eigenen Kontrolle zu erleben</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Insbesondere der erstgenannte Zuschreibungsstil kann zu zwischenmenschlichen Problemen führen!</a:t>
            </a:r>
          </a:p>
        </p:txBody>
      </p:sp>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25</a:t>
            </a:fld>
            <a:endParaRPr lang="de-DE"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08955" y="1124744"/>
            <a:ext cx="11376000" cy="997196"/>
          </a:xfrm>
        </p:spPr>
        <p:txBody>
          <a:bodyPr vert="horz" lIns="0" tIns="0" rIns="0" bIns="0" rtlCol="0" anchor="t">
            <a:noAutofit/>
          </a:bodyPr>
          <a:lstStyle/>
          <a:p>
            <a:pPr defTabSz="914377"/>
            <a:r>
              <a:rPr lang="de-DE" altLang="de-DE" sz="3600" dirty="0">
                <a:latin typeface="Calibri Light"/>
              </a:rPr>
              <a:t>Wie einseitiges Zuschreiben Fehleinschätzungen während der Psychose begünstigt – Beispiele</a:t>
            </a:r>
          </a:p>
        </p:txBody>
      </p:sp>
      <p:sp>
        <p:nvSpPr>
          <p:cNvPr id="55321" name="Rechteck 1"/>
          <p:cNvSpPr>
            <a:spLocks noChangeArrowheads="1"/>
          </p:cNvSpPr>
          <p:nvPr/>
        </p:nvSpPr>
        <p:spPr bwMode="auto">
          <a:xfrm>
            <a:off x="408955" y="5949280"/>
            <a:ext cx="1137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a:spcBef>
                <a:spcPct val="0"/>
              </a:spcBef>
              <a:buFontTx/>
              <a:buNone/>
            </a:pPr>
            <a:r>
              <a:rPr lang="de-DE" altLang="de-DE" sz="1800" dirty="0">
                <a:solidFill>
                  <a:srgbClr val="004992"/>
                </a:solidFill>
                <a:latin typeface="Calibri Light"/>
              </a:rPr>
              <a:t>Möchte vielleicht jemand eine kurze persönliche Erfahrung einbringen?</a:t>
            </a:r>
          </a:p>
        </p:txBody>
      </p:sp>
      <p:graphicFrame>
        <p:nvGraphicFramePr>
          <p:cNvPr id="4" name="Table 3"/>
          <p:cNvGraphicFramePr>
            <a:graphicFrameLocks noGrp="1"/>
          </p:cNvGraphicFramePr>
          <p:nvPr>
            <p:extLst>
              <p:ext uri="{D42A27DB-BD31-4B8C-83A1-F6EECF244321}">
                <p14:modId xmlns:p14="http://schemas.microsoft.com/office/powerpoint/2010/main" val="1940703510"/>
              </p:ext>
            </p:extLst>
          </p:nvPr>
        </p:nvGraphicFramePr>
        <p:xfrm>
          <a:off x="408955" y="2754672"/>
          <a:ext cx="11376000" cy="2834568"/>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4317753">
                  <a:extLst>
                    <a:ext uri="{9D8B030D-6E8A-4147-A177-3AD203B41FA5}">
                      <a16:colId xmlns:a16="http://schemas.microsoft.com/office/drawing/2014/main" val="20001"/>
                    </a:ext>
                  </a:extLst>
                </a:gridCol>
                <a:gridCol w="4317753">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cs typeface="Times New Roman" pitchFamily="18" charset="0"/>
                        </a:rPr>
                        <a:t>Ereignis</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cs typeface="Times New Roman" pitchFamily="18" charset="0"/>
                        </a:rPr>
                        <a:t>Bewertung in Psychose</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cs typeface="Times New Roman" pitchFamily="18" charset="0"/>
                        </a:rPr>
                        <a:t>Andere Erklärungen</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Leute lachen, während man redet</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Man wird bloßgestellt und lächerlich gemacht</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Bloßer Zufall – jemand hat zeitgleich einen Witz erzählt; Leute amüsieren sich über den eigenen trockenen Humor </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Gewichtszunahme</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Geiziger Arzt verschreibt einem billige Medikamente</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Evtl. </a:t>
                      </a:r>
                      <a:r>
                        <a:rPr kumimoji="0" lang="de-DE" sz="1800" b="0" i="0" u="none" strike="noStrike" cap="none" normalizeH="0" baseline="0">
                          <a:ln>
                            <a:noFill/>
                          </a:ln>
                          <a:solidFill>
                            <a:srgbClr val="333333"/>
                          </a:solidFill>
                          <a:effectLst/>
                          <a:latin typeface="Calibri Light"/>
                          <a:cs typeface="Times New Roman" pitchFamily="18" charset="0"/>
                        </a:rPr>
                        <a:t>Medikamentennebenwirkung</a:t>
                      </a:r>
                      <a:r>
                        <a:rPr kumimoji="0" lang="de-DE" sz="1800" b="0" i="0" u="none" strike="noStrike" cap="none" normalizeH="0" baseline="0" dirty="0">
                          <a:ln>
                            <a:noFill/>
                          </a:ln>
                          <a:solidFill>
                            <a:srgbClr val="333333"/>
                          </a:solidFill>
                          <a:effectLst/>
                          <a:latin typeface="Calibri Light"/>
                          <a:cs typeface="Times New Roman" pitchFamily="18" charset="0"/>
                        </a:rPr>
                        <a:t>, aber auch mangelnde Bewegung und schlechte Ernährung sind eine mögliche Ursache</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333333"/>
                          </a:solidFill>
                          <a:effectLst/>
                          <a:latin typeface="Calibri Light"/>
                          <a:cs typeface="Times New Roman" pitchFamily="18" charset="0"/>
                        </a:rPr>
                        <a:t>Platter Fahrradreifen</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Mutwillig aufgestochen; Warnung: nächstes Mal droht Schlimmeres</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Reifen nicht aufgepumpt; unbemerkt über Nagel gefahren</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26</a:t>
            </a:fld>
            <a:endParaRPr lang="de-DE"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vert="horz" lIns="0" tIns="0" rIns="0" bIns="0" rtlCol="0" anchor="t">
            <a:noAutofit/>
          </a:bodyPr>
          <a:lstStyle/>
          <a:p>
            <a:pPr defTabSz="914377"/>
            <a:r>
              <a:rPr lang="de-DE" altLang="de-DE" sz="3600" dirty="0">
                <a:latin typeface="Calibri Light"/>
              </a:rPr>
              <a:t>Zuschreibungsstil</a:t>
            </a:r>
            <a:endParaRPr lang="en-US" altLang="de-DE" sz="3600" dirty="0">
              <a:latin typeface="Calibri Light"/>
            </a:endParaRPr>
          </a:p>
        </p:txBody>
      </p:sp>
      <p:sp>
        <p:nvSpPr>
          <p:cNvPr id="57347" name="Text Box 4"/>
          <p:cNvSpPr>
            <a:spLocks noGrp="1" noChangeArrowheads="1"/>
          </p:cNvSpPr>
          <p:nvPr>
            <p:ph idx="1"/>
          </p:nvPr>
        </p:nvSpPr>
        <p:spPr>
          <a:noFill/>
        </p:spPr>
        <p:txBody>
          <a:bodyPr lIns="0" tIns="0" rIns="0" bIns="0">
            <a:noAutofit/>
          </a:bodyPr>
          <a:lstStyle/>
          <a:p>
            <a:pPr>
              <a:spcAft>
                <a:spcPct val="0"/>
              </a:spcAft>
              <a:buClr>
                <a:schemeClr val="tx1"/>
              </a:buClr>
            </a:pPr>
            <a:r>
              <a:rPr lang="de-DE" altLang="de-DE" sz="2400" dirty="0">
                <a:solidFill>
                  <a:srgbClr val="004992"/>
                </a:solidFill>
                <a:latin typeface="Calibri Light"/>
              </a:rPr>
              <a:t>Ziel dieser Trainingseinheit:</a:t>
            </a:r>
          </a:p>
          <a:p>
            <a:pPr marL="342900" indent="-342900">
              <a:spcAft>
                <a:spcPct val="0"/>
              </a:spcAft>
              <a:buFont typeface="Arial" panose="020B0604020202020204" pitchFamily="34" charset="0"/>
              <a:buChar char="•"/>
            </a:pPr>
            <a:r>
              <a:rPr lang="de-DE" altLang="de-DE" sz="2400" dirty="0">
                <a:solidFill>
                  <a:srgbClr val="333333"/>
                </a:solidFill>
                <a:latin typeface="Calibri Light"/>
              </a:rPr>
              <a:t>Mögliche Hintergründe von Situationen durchdenken</a:t>
            </a:r>
          </a:p>
          <a:p>
            <a:pPr marL="342900" indent="-342900">
              <a:spcAft>
                <a:spcPct val="0"/>
              </a:spcAft>
              <a:buFont typeface="Arial" panose="020B0604020202020204" pitchFamily="34" charset="0"/>
              <a:buChar char="•"/>
            </a:pPr>
            <a:r>
              <a:rPr lang="de-DE" altLang="de-DE" sz="2400" dirty="0">
                <a:solidFill>
                  <a:srgbClr val="333333"/>
                </a:solidFill>
                <a:latin typeface="Calibri Light"/>
              </a:rPr>
              <a:t>Nicht vorschnell eine Begründung auswählen</a:t>
            </a:r>
          </a:p>
          <a:p>
            <a:pPr marL="342900" indent="-342900">
              <a:spcAft>
                <a:spcPct val="0"/>
              </a:spcAft>
              <a:buFont typeface="Arial" panose="020B0604020202020204" pitchFamily="34" charset="0"/>
              <a:buChar char="•"/>
            </a:pPr>
            <a:r>
              <a:rPr lang="de-DE" altLang="de-DE" sz="2400" dirty="0">
                <a:solidFill>
                  <a:srgbClr val="333333"/>
                </a:solidFill>
                <a:latin typeface="Calibri Light"/>
              </a:rPr>
              <a:t>Diskutieren, was die Konsequenzen bestimmter Zuschreibungsstile sind</a:t>
            </a:r>
            <a:endParaRPr lang="de-DE" altLang="de-DE" sz="2400" dirty="0">
              <a:latin typeface="Calibri Light"/>
            </a:endParaRPr>
          </a:p>
          <a:p>
            <a:pPr indent="-358775" eaLnBrk="1" hangingPunct="1">
              <a:spcAft>
                <a:spcPct val="0"/>
              </a:spcAft>
              <a:buFontTx/>
              <a:buNone/>
            </a:pPr>
            <a:r>
              <a:rPr lang="de-DE" altLang="de-DE" sz="2400" dirty="0">
                <a:solidFill>
                  <a:srgbClr val="004992"/>
                </a:solidFill>
                <a:latin typeface="Calibri Light"/>
              </a:rPr>
              <a:t>Wir sollten bemüht sein, im Alltag realistisch zu sein: </a:t>
            </a:r>
          </a:p>
          <a:p>
            <a:pPr indent="-358775" eaLnBrk="1" hangingPunct="1">
              <a:spcAft>
                <a:spcPct val="0"/>
              </a:spcAft>
              <a:buFontTx/>
              <a:buNone/>
            </a:pPr>
            <a:r>
              <a:rPr lang="de-DE" altLang="de-DE" sz="2400" dirty="0">
                <a:solidFill>
                  <a:srgbClr val="004992"/>
                </a:solidFill>
                <a:latin typeface="Calibri Light"/>
              </a:rPr>
              <a:t>Andere sind nicht immer Schuld bei Misserfolg – genauso wenig wie wir immer Schuld sind, wenn etwas nicht klappt!</a:t>
            </a:r>
            <a:endParaRPr lang="en-US" altLang="de-DE" sz="28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27</a:t>
            </a:fld>
            <a:endParaRPr lang="de-DE"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vert="horz" lIns="0" tIns="0" rIns="0" bIns="0" rtlCol="0" anchor="t">
            <a:noAutofit/>
          </a:bodyPr>
          <a:lstStyle/>
          <a:p>
            <a:pPr defTabSz="914377"/>
            <a:r>
              <a:rPr lang="de-DE" altLang="de-DE" sz="3600" dirty="0">
                <a:latin typeface="Calibri Light"/>
              </a:rPr>
              <a:t>Bei einer Reklamation wird Ihnen der volle Kaufpreis erstattet.</a:t>
            </a:r>
          </a:p>
        </p:txBody>
      </p:sp>
      <p:sp>
        <p:nvSpPr>
          <p:cNvPr id="4" name="Content Placeholder 3"/>
          <p:cNvSpPr>
            <a:spLocks noGrp="1"/>
          </p:cNvSpPr>
          <p:nvPr>
            <p:ph idx="1"/>
          </p:nvPr>
        </p:nvSpPr>
        <p:spPr/>
        <p:txBody>
          <a:bodyPr/>
          <a:lstStyle/>
          <a:p>
            <a:pPr lvl="0" indent="-100013" defTabSz="914400" eaLnBrk="0" fontAlgn="base" hangingPunct="0">
              <a:spcAft>
                <a:spcPct val="0"/>
              </a:spcAft>
            </a:pPr>
            <a:endParaRPr lang="de-DE" altLang="de-DE" sz="2400" dirty="0">
              <a:solidFill>
                <a:srgbClr val="004992"/>
              </a:solidFill>
              <a:latin typeface="+mj-lt"/>
            </a:endParaRPr>
          </a:p>
          <a:p>
            <a:pPr lvl="0" indent="-100013" defTabSz="914400" eaLnBrk="0" fontAlgn="base" hangingPunct="0">
              <a:spcAft>
                <a:spcPct val="0"/>
              </a:spcAft>
            </a:pPr>
            <a:r>
              <a:rPr lang="de-DE" altLang="de-DE" sz="2400" dirty="0">
                <a:solidFill>
                  <a:srgbClr val="004992"/>
                </a:solidFill>
                <a:latin typeface="+mj-lt"/>
              </a:rPr>
              <a:t>Was hat den Händler dazu bewogen, Ihnen den vollen Kaufpreis zu erstatten?</a:t>
            </a:r>
          </a:p>
          <a:p>
            <a:pPr lvl="0" indent="-100013" defTabSz="914400" eaLnBrk="0" fontAlgn="base" hangingPunct="0">
              <a:spcAft>
                <a:spcPct val="0"/>
              </a:spcAft>
            </a:pPr>
            <a:r>
              <a:rPr lang="de-DE" altLang="de-DE" sz="2400" dirty="0">
                <a:solidFill>
                  <a:srgbClr val="333333"/>
                </a:solidFill>
                <a:latin typeface="Calibri Light"/>
                <a:cs typeface="Times New Roman" panose="02020603050405020304" pitchFamily="18" charset="0"/>
              </a:rPr>
              <a:t>Worauf führen Sie dieses Ereignis hauptsächlich zurück?</a:t>
            </a:r>
          </a:p>
          <a:p>
            <a:pPr lvl="0" indent="-100013" defTabSz="914400" eaLnBrk="0" fontAlgn="base" hangingPunct="0">
              <a:spcAft>
                <a:spcPct val="0"/>
              </a:spcAft>
            </a:pPr>
            <a:endParaRPr lang="en-US" altLang="de-DE" sz="2400" dirty="0">
              <a:solidFill>
                <a:srgbClr val="333333"/>
              </a:solidFill>
              <a:latin typeface="Calibri Light"/>
              <a:cs typeface="Times New Roman" panose="02020603050405020304" pitchFamily="18" charset="0"/>
            </a:endParaRPr>
          </a:p>
          <a:p>
            <a:pPr lvl="0" defTabSz="914400" fontAlgn="base">
              <a:spcAft>
                <a:spcPct val="0"/>
              </a:spcAft>
            </a:pPr>
            <a:r>
              <a:rPr lang="de-DE" altLang="de-DE" sz="2400" dirty="0">
                <a:solidFill>
                  <a:srgbClr val="004992"/>
                </a:solidFill>
                <a:latin typeface="Calibri Light"/>
                <a:cs typeface="Times New Roman" panose="02020603050405020304" pitchFamily="18" charset="0"/>
              </a:rPr>
              <a:t>Ihre Person? </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Eine andere Person oder andere Leute?</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Umstände oder Zufall? </a:t>
            </a:r>
            <a:endParaRPr lang="en-US" altLang="de-DE" sz="2400" dirty="0">
              <a:solidFill>
                <a:srgbClr val="004992"/>
              </a:solidFill>
              <a:latin typeface="Calibri Light"/>
              <a:cs typeface="Times New Roman" panose="02020603050405020304" pitchFamily="18" charset="0"/>
            </a:endParaRPr>
          </a:p>
          <a:p>
            <a:endParaRPr lang="en-US" dirty="0"/>
          </a:p>
        </p:txBody>
      </p:sp>
      <p:pic>
        <p:nvPicPr>
          <p:cNvPr id="59399"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275"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3"/>
          <p:cNvSpPr txBox="1">
            <a:spLocks noChangeArrowheads="1"/>
          </p:cNvSpPr>
          <p:nvPr/>
        </p:nvSpPr>
        <p:spPr>
          <a:xfrm>
            <a:off x="612155" y="2564904"/>
            <a:ext cx="11172800" cy="369332"/>
          </a:xfrm>
          <a:prstGeom prst="rect">
            <a:avLst/>
          </a:prstGeom>
        </p:spPr>
        <p:txBody>
          <a:bodyPr lIns="0" tIns="0" rIns="0" bIns="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indent="-100013" fontAlgn="base">
              <a:spcBef>
                <a:spcPct val="0"/>
              </a:spcBef>
              <a:spcAft>
                <a:spcPct val="0"/>
              </a:spcAft>
              <a:buFontTx/>
              <a:buNone/>
            </a:pPr>
            <a:endParaRPr lang="en-US" altLang="de-DE" sz="2400" dirty="0">
              <a:solidFill>
                <a:schemeClr val="tx1"/>
              </a:solidFill>
              <a:latin typeface="Calibri Light"/>
              <a:cs typeface="Times New Roman" panose="02020603050405020304" pitchFamily="18" charset="0"/>
            </a:endParaRPr>
          </a:p>
        </p:txBody>
      </p:sp>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28</a:t>
            </a:fld>
            <a:endParaRPr lang="de-DE"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vert="horz" lIns="0" tIns="0" rIns="0" bIns="0" rtlCol="0" anchor="t">
            <a:noAutofit/>
          </a:bodyPr>
          <a:lstStyle/>
          <a:p>
            <a:pPr defTabSz="914377"/>
            <a:r>
              <a:rPr lang="de-DE" altLang="de-DE" sz="3600" dirty="0">
                <a:latin typeface="Calibri Light"/>
              </a:rPr>
              <a:t>Die Leute verstummen, als Sie den Raum betreten.</a:t>
            </a:r>
          </a:p>
        </p:txBody>
      </p:sp>
      <p:sp>
        <p:nvSpPr>
          <p:cNvPr id="61443" name="Rectangle 3"/>
          <p:cNvSpPr>
            <a:spLocks noGrp="1" noChangeArrowheads="1"/>
          </p:cNvSpPr>
          <p:nvPr>
            <p:ph idx="1"/>
          </p:nvPr>
        </p:nvSpPr>
        <p:spPr/>
        <p:txBody>
          <a:bodyPr lIns="0" tIns="0" rIns="0" bIns="0">
            <a:noAutofit/>
          </a:bodyPr>
          <a:lstStyle/>
          <a:p>
            <a:pPr indent="-100013" fontAlgn="base">
              <a:spcAft>
                <a:spcPct val="0"/>
              </a:spcAft>
              <a:buFontTx/>
            </a:pPr>
            <a:endParaRPr lang="de-DE" altLang="de-DE" sz="2400" dirty="0">
              <a:solidFill>
                <a:srgbClr val="004992"/>
              </a:solidFill>
              <a:latin typeface="+mj-lt"/>
            </a:endParaRPr>
          </a:p>
          <a:p>
            <a:pPr indent="-100013" fontAlgn="base">
              <a:spcAft>
                <a:spcPct val="0"/>
              </a:spcAft>
              <a:buFontTx/>
            </a:pPr>
            <a:r>
              <a:rPr lang="de-DE" altLang="de-DE" sz="2400" dirty="0">
                <a:solidFill>
                  <a:srgbClr val="004992"/>
                </a:solidFill>
                <a:latin typeface="+mj-lt"/>
              </a:rPr>
              <a:t>Was könnte die Leute dazu veranlasst haben, zu verstummen?</a:t>
            </a:r>
            <a:endParaRPr lang="de-DE" altLang="de-DE" sz="2400" dirty="0">
              <a:solidFill>
                <a:srgbClr val="004992"/>
              </a:solidFill>
              <a:latin typeface="+mj-lt"/>
              <a:cs typeface="Times New Roman" panose="02020603050405020304" pitchFamily="18" charset="0"/>
            </a:endParaRPr>
          </a:p>
          <a:p>
            <a:pPr indent="-100013" fontAlgn="base">
              <a:spcAft>
                <a:spcPct val="0"/>
              </a:spcAft>
              <a:buFontTx/>
            </a:pPr>
            <a:r>
              <a:rPr lang="de-DE" altLang="de-DE" sz="2400" dirty="0">
                <a:solidFill>
                  <a:schemeClr val="tx1"/>
                </a:solidFill>
                <a:latin typeface="+mj-lt"/>
                <a:cs typeface="Times New Roman" panose="02020603050405020304" pitchFamily="18" charset="0"/>
              </a:rPr>
              <a:t>Worauf führen Sie dieses Ereignis hauptsächlich zurück?</a:t>
            </a:r>
          </a:p>
          <a:p>
            <a:pPr indent="-100013" fontAlgn="base">
              <a:spcAft>
                <a:spcPct val="0"/>
              </a:spcAft>
              <a:buFontTx/>
            </a:pPr>
            <a:endParaRPr lang="de-DE" altLang="de-DE" sz="2400" dirty="0">
              <a:solidFill>
                <a:schemeClr val="tx1"/>
              </a:solidFill>
              <a:latin typeface="+mj-lt"/>
              <a:cs typeface="Times New Roman" panose="02020603050405020304" pitchFamily="18" charset="0"/>
            </a:endParaRPr>
          </a:p>
          <a:p>
            <a:pPr lvl="0" defTabSz="914400" fontAlgn="base">
              <a:spcAft>
                <a:spcPct val="0"/>
              </a:spcAft>
            </a:pPr>
            <a:r>
              <a:rPr lang="de-DE" altLang="de-DE" sz="2400" dirty="0">
                <a:solidFill>
                  <a:srgbClr val="004992"/>
                </a:solidFill>
                <a:latin typeface="+mj-lt"/>
                <a:cs typeface="Times New Roman" panose="02020603050405020304" pitchFamily="18" charset="0"/>
              </a:rPr>
              <a:t>Ihre Person? </a:t>
            </a:r>
          </a:p>
          <a:p>
            <a:pPr lvl="0" defTabSz="914400" fontAlgn="base">
              <a:spcAft>
                <a:spcPct val="0"/>
              </a:spcAft>
            </a:pPr>
            <a:r>
              <a:rPr lang="de-DE" altLang="de-DE" sz="2400" dirty="0">
                <a:solidFill>
                  <a:srgbClr val="004992"/>
                </a:solidFill>
                <a:latin typeface="+mj-lt"/>
                <a:cs typeface="Times New Roman" panose="02020603050405020304" pitchFamily="18" charset="0"/>
              </a:rPr>
              <a:t>Eine andere Person oder andere Leute?</a:t>
            </a:r>
          </a:p>
          <a:p>
            <a:pPr lvl="0" defTabSz="914400" fontAlgn="base">
              <a:spcAft>
                <a:spcPct val="0"/>
              </a:spcAft>
            </a:pPr>
            <a:r>
              <a:rPr lang="de-DE" altLang="de-DE" sz="2400" dirty="0">
                <a:solidFill>
                  <a:srgbClr val="004992"/>
                </a:solidFill>
                <a:latin typeface="+mj-lt"/>
                <a:cs typeface="Times New Roman" panose="02020603050405020304" pitchFamily="18" charset="0"/>
              </a:rPr>
              <a:t>Umstände oder Zufall? </a:t>
            </a:r>
            <a:endParaRPr lang="en-US" altLang="de-DE" sz="2400" dirty="0">
              <a:solidFill>
                <a:srgbClr val="004992"/>
              </a:solidFill>
              <a:latin typeface="+mj-lt"/>
              <a:cs typeface="Times New Roman" panose="02020603050405020304" pitchFamily="18" charset="0"/>
            </a:endParaRPr>
          </a:p>
          <a:p>
            <a:pPr indent="-100013" fontAlgn="base">
              <a:spcAft>
                <a:spcPct val="0"/>
              </a:spcAft>
              <a:buFontTx/>
            </a:pPr>
            <a:endParaRPr lang="en-US" altLang="de-DE" sz="2400" dirty="0">
              <a:solidFill>
                <a:schemeClr val="tx1"/>
              </a:solidFill>
              <a:latin typeface="+mj-lt"/>
              <a:cs typeface="Times New Roman" panose="02020603050405020304" pitchFamily="18" charset="0"/>
            </a:endParaRPr>
          </a:p>
        </p:txBody>
      </p:sp>
      <p:pic>
        <p:nvPicPr>
          <p:cNvPr id="61444"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29</a:t>
            </a:fld>
            <a:endParaRPr lang="de-DE"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vert="horz" lIns="0" tIns="0" rIns="0" bIns="0" rtlCol="0" anchor="t">
            <a:noAutofit/>
          </a:bodyPr>
          <a:lstStyle/>
          <a:p>
            <a:pPr defTabSz="914377"/>
            <a:r>
              <a:rPr lang="de-DE" altLang="de-DE" sz="3600" dirty="0">
                <a:latin typeface="Calibri Light"/>
              </a:rPr>
              <a:t>Jemand sagt Ihnen, dass Sie fertig aussehen.</a:t>
            </a:r>
          </a:p>
        </p:txBody>
      </p:sp>
      <p:sp>
        <p:nvSpPr>
          <p:cNvPr id="4" name="Content Placeholder 3"/>
          <p:cNvSpPr>
            <a:spLocks noGrp="1"/>
          </p:cNvSpPr>
          <p:nvPr>
            <p:ph idx="1"/>
          </p:nvPr>
        </p:nvSpPr>
        <p:spPr/>
        <p:txBody>
          <a:bodyPr/>
          <a:lstStyle/>
          <a:p>
            <a:endParaRPr lang="de-DE" sz="2400" dirty="0">
              <a:solidFill>
                <a:srgbClr val="004992"/>
              </a:solidFill>
              <a:latin typeface="+mj-lt"/>
            </a:endParaRPr>
          </a:p>
          <a:p>
            <a:r>
              <a:rPr lang="de-DE" sz="2400" dirty="0">
                <a:solidFill>
                  <a:srgbClr val="004992"/>
                </a:solidFill>
                <a:latin typeface="+mj-lt"/>
              </a:rPr>
              <a:t>Wieso könnte die Person dies gesagt haben?</a:t>
            </a:r>
            <a:endParaRPr lang="en-US" sz="2400" dirty="0">
              <a:solidFill>
                <a:srgbClr val="004992"/>
              </a:solidFill>
              <a:latin typeface="+mj-lt"/>
            </a:endParaRPr>
          </a:p>
          <a:p>
            <a:pPr lvl="0" indent="-100013" defTabSz="914400" eaLnBrk="0" fontAlgn="base" hangingPunct="0">
              <a:spcAft>
                <a:spcPct val="0"/>
              </a:spcAft>
            </a:pPr>
            <a:r>
              <a:rPr lang="de-DE" altLang="de-DE" sz="2400" dirty="0">
                <a:solidFill>
                  <a:srgbClr val="333333"/>
                </a:solidFill>
                <a:latin typeface="+mj-lt"/>
                <a:cs typeface="Times New Roman" panose="02020603050405020304" pitchFamily="18" charset="0"/>
              </a:rPr>
              <a:t>Worauf führen Sie dieses Ereignis hauptsächlich zurück?</a:t>
            </a:r>
          </a:p>
          <a:p>
            <a:pPr lvl="0" indent="-100013" defTabSz="914400" eaLnBrk="0" fontAlgn="base" hangingPunct="0">
              <a:spcAft>
                <a:spcPct val="0"/>
              </a:spcAft>
            </a:pPr>
            <a:endParaRPr lang="en-US" altLang="de-DE" sz="2400" dirty="0">
              <a:solidFill>
                <a:srgbClr val="333333"/>
              </a:solidFill>
              <a:latin typeface="+mj-lt"/>
              <a:cs typeface="Times New Roman" panose="02020603050405020304" pitchFamily="18" charset="0"/>
            </a:endParaRPr>
          </a:p>
          <a:p>
            <a:pPr lvl="0" defTabSz="914400" fontAlgn="base">
              <a:spcAft>
                <a:spcPct val="0"/>
              </a:spcAft>
            </a:pPr>
            <a:r>
              <a:rPr lang="de-DE" altLang="de-DE" sz="2400" dirty="0">
                <a:solidFill>
                  <a:srgbClr val="004992"/>
                </a:solidFill>
                <a:latin typeface="Calibri Light"/>
                <a:cs typeface="Times New Roman" panose="02020603050405020304" pitchFamily="18" charset="0"/>
              </a:rPr>
              <a:t>Ihre Person? </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Eine andere Person oder andere Leute?</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Umstände oder Zufall? </a:t>
            </a:r>
            <a:endParaRPr lang="en-US" altLang="de-DE" sz="2400" dirty="0">
              <a:solidFill>
                <a:srgbClr val="004992"/>
              </a:solidFill>
              <a:latin typeface="Calibri Light"/>
              <a:cs typeface="Times New Roman" panose="02020603050405020304" pitchFamily="18" charset="0"/>
            </a:endParaRPr>
          </a:p>
          <a:p>
            <a:endParaRPr lang="en-US" sz="2400" dirty="0">
              <a:latin typeface="+mj-lt"/>
            </a:endParaRPr>
          </a:p>
        </p:txBody>
      </p:sp>
      <p:pic>
        <p:nvPicPr>
          <p:cNvPr id="63492"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30</a:t>
            </a:fld>
            <a:endParaRPr lang="de-DE"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9" name="Rectangle 16"/>
          <p:cNvSpPr>
            <a:spLocks noGrp="1" noChangeArrowheads="1"/>
          </p:cNvSpPr>
          <p:nvPr>
            <p:ph type="title"/>
          </p:nvPr>
        </p:nvSpPr>
        <p:spPr/>
        <p:txBody>
          <a:bodyPr vert="horz" lIns="0" tIns="0" rIns="0" bIns="0" rtlCol="0" anchor="t">
            <a:noAutofit/>
          </a:bodyPr>
          <a:lstStyle/>
          <a:p>
            <a:pPr defTabSz="914377"/>
            <a:r>
              <a:rPr lang="de-DE" altLang="de-DE" sz="3600" dirty="0">
                <a:latin typeface="Calibri Light"/>
              </a:rPr>
              <a:t>Sie fallen durch eine Prüfung.</a:t>
            </a:r>
          </a:p>
        </p:txBody>
      </p:sp>
      <p:sp>
        <p:nvSpPr>
          <p:cNvPr id="4" name="Content Placeholder 3"/>
          <p:cNvSpPr>
            <a:spLocks noGrp="1"/>
          </p:cNvSpPr>
          <p:nvPr>
            <p:ph idx="1"/>
          </p:nvPr>
        </p:nvSpPr>
        <p:spPr/>
        <p:txBody>
          <a:bodyPr vert="horz" lIns="0" tIns="0" rIns="0" bIns="0" rtlCol="0">
            <a:noAutofit/>
          </a:bodyPr>
          <a:lstStyle/>
          <a:p>
            <a:endParaRPr lang="de-DE" altLang="de-DE" sz="2400" dirty="0">
              <a:solidFill>
                <a:srgbClr val="004992"/>
              </a:solidFill>
              <a:latin typeface="+mj-lt"/>
            </a:endParaRPr>
          </a:p>
          <a:p>
            <a:r>
              <a:rPr lang="de-DE" altLang="de-DE" sz="2400" dirty="0">
                <a:solidFill>
                  <a:srgbClr val="004992"/>
                </a:solidFill>
                <a:latin typeface="+mj-lt"/>
              </a:rPr>
              <a:t>Weshalb sind Sie durch die Prüfung gefallen?</a:t>
            </a:r>
          </a:p>
          <a:p>
            <a:r>
              <a:rPr lang="de-DE" altLang="de-DE" sz="2400" dirty="0">
                <a:solidFill>
                  <a:srgbClr val="333333"/>
                </a:solidFill>
                <a:latin typeface="+mj-lt"/>
              </a:rPr>
              <a:t>Worauf führen Sie dieses Ereignis hauptsächlich zurück?</a:t>
            </a:r>
          </a:p>
          <a:p>
            <a:endParaRPr lang="en-US" altLang="de-DE" sz="2400" dirty="0">
              <a:latin typeface="+mj-lt"/>
            </a:endParaRPr>
          </a:p>
          <a:p>
            <a:r>
              <a:rPr lang="de-DE" altLang="de-DE" sz="2400" dirty="0">
                <a:solidFill>
                  <a:srgbClr val="004992"/>
                </a:solidFill>
                <a:latin typeface="+mj-lt"/>
              </a:rPr>
              <a:t>Ihre Person? </a:t>
            </a:r>
          </a:p>
          <a:p>
            <a:r>
              <a:rPr lang="de-DE" altLang="de-DE" sz="2400" dirty="0">
                <a:solidFill>
                  <a:srgbClr val="004992"/>
                </a:solidFill>
                <a:latin typeface="+mj-lt"/>
              </a:rPr>
              <a:t>Eine andere Person oder andere Leute?</a:t>
            </a:r>
          </a:p>
          <a:p>
            <a:r>
              <a:rPr lang="de-DE" altLang="de-DE" sz="2400" dirty="0">
                <a:solidFill>
                  <a:srgbClr val="004992"/>
                </a:solidFill>
                <a:latin typeface="+mj-lt"/>
              </a:rPr>
              <a:t>Umstände oder Zufall? </a:t>
            </a:r>
            <a:endParaRPr lang="en-US" altLang="de-DE" sz="2400" dirty="0">
              <a:solidFill>
                <a:srgbClr val="004992"/>
              </a:solidFill>
              <a:latin typeface="+mj-lt"/>
            </a:endParaRPr>
          </a:p>
          <a:p>
            <a:endParaRPr lang="en-US" sz="2400" dirty="0">
              <a:latin typeface="+mj-lt"/>
            </a:endParaRPr>
          </a:p>
        </p:txBody>
      </p:sp>
      <p:pic>
        <p:nvPicPr>
          <p:cNvPr id="65540"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31</a:t>
            </a:fld>
            <a:endParaRPr lang="de-DE"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7587"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0" name="Rechteck 1"/>
          <p:cNvSpPr>
            <a:spLocks noChangeArrowheads="1"/>
          </p:cNvSpPr>
          <p:nvPr/>
        </p:nvSpPr>
        <p:spPr bwMode="auto">
          <a:xfrm>
            <a:off x="9915157" y="6642556"/>
            <a:ext cx="206171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dirty="0">
                <a:latin typeface="Calibri Light"/>
              </a:rPr>
              <a:t>„Question mark“ (Marco Bellucci)</a:t>
            </a:r>
          </a:p>
        </p:txBody>
      </p:sp>
      <p:sp>
        <p:nvSpPr>
          <p:cNvPr id="2" name="Title 1"/>
          <p:cNvSpPr>
            <a:spLocks noGrp="1"/>
          </p:cNvSpPr>
          <p:nvPr>
            <p:ph type="title"/>
          </p:nvPr>
        </p:nvSpPr>
        <p:spPr/>
        <p:txBody>
          <a:bodyPr vert="horz" lIns="0" tIns="0" rIns="0" bIns="0" rtlCol="0" anchor="t">
            <a:noAutofit/>
          </a:bodyPr>
          <a:lstStyle/>
          <a:p>
            <a:pPr defTabSz="914377"/>
            <a:r>
              <a:rPr lang="de-DE" sz="3600" dirty="0">
                <a:latin typeface="Calibri Light"/>
              </a:rPr>
              <a:t>Schlagen Sie eigene Beispiele vor!</a:t>
            </a:r>
            <a:endParaRPr lang="en-US" sz="3600" dirty="0">
              <a:latin typeface="Calibri Light"/>
            </a:endParaRPr>
          </a:p>
        </p:txBody>
      </p:sp>
      <p:sp>
        <p:nvSpPr>
          <p:cNvPr id="5" name="Content Placeholder 4"/>
          <p:cNvSpPr>
            <a:spLocks noGrp="1"/>
          </p:cNvSpPr>
          <p:nvPr>
            <p:ph idx="1"/>
          </p:nvPr>
        </p:nvSpPr>
        <p:spPr/>
        <p:txBody>
          <a:bodyPr/>
          <a:lstStyle/>
          <a:p>
            <a:endParaRPr lang="de-DE" altLang="de-DE" sz="2400" kern="0" dirty="0">
              <a:solidFill>
                <a:srgbClr val="004992"/>
              </a:solidFill>
              <a:latin typeface="Calibri Light"/>
            </a:endParaRPr>
          </a:p>
          <a:p>
            <a:r>
              <a:rPr lang="de-DE" altLang="de-DE" sz="2400" kern="0" dirty="0">
                <a:solidFill>
                  <a:srgbClr val="004992"/>
                </a:solidFill>
                <a:latin typeface="Calibri Light"/>
              </a:rPr>
              <a:t>Was kann zu der von Ihnen beschriebenen Situation geführt haben?</a:t>
            </a:r>
          </a:p>
          <a:p>
            <a:r>
              <a:rPr lang="de-DE" altLang="de-DE" sz="2400" dirty="0">
                <a:solidFill>
                  <a:srgbClr val="333333"/>
                </a:solidFill>
                <a:latin typeface="Calibri Light"/>
              </a:rPr>
              <a:t>Worauf führen Sie dieses Ereignis hauptsächlich zurück?</a:t>
            </a:r>
          </a:p>
          <a:p>
            <a:endParaRPr lang="de-DE" altLang="de-DE" sz="2400" kern="0" dirty="0">
              <a:solidFill>
                <a:srgbClr val="004992"/>
              </a:solidFill>
              <a:latin typeface="Calibri Light"/>
            </a:endParaRPr>
          </a:p>
          <a:p>
            <a:pPr lvl="0" defTabSz="914400" fontAlgn="base">
              <a:spcAft>
                <a:spcPct val="0"/>
              </a:spcAft>
            </a:pPr>
            <a:r>
              <a:rPr lang="de-DE" altLang="de-DE" sz="2400" dirty="0">
                <a:solidFill>
                  <a:srgbClr val="004992"/>
                </a:solidFill>
                <a:latin typeface="Calibri Light"/>
                <a:cs typeface="Times New Roman" panose="02020603050405020304" pitchFamily="18" charset="0"/>
              </a:rPr>
              <a:t>Ihre Person? </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Eine andere Person oder andere Leute?</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Umstände oder Zufall? </a:t>
            </a:r>
            <a:endParaRPr lang="en-US" altLang="de-DE" sz="2400" dirty="0">
              <a:solidFill>
                <a:srgbClr val="004992"/>
              </a:solidFill>
              <a:latin typeface="Calibri Light"/>
              <a:cs typeface="Times New Roman" panose="02020603050405020304" pitchFamily="18" charset="0"/>
            </a:endParaRPr>
          </a:p>
          <a:p>
            <a:endParaRPr lang="en-US" sz="2400" dirty="0">
              <a:solidFill>
                <a:srgbClr val="004992"/>
              </a:solidFill>
              <a:latin typeface="Calibri Light"/>
            </a:endParaRPr>
          </a:p>
        </p:txBody>
      </p:sp>
      <p:sp>
        <p:nvSpPr>
          <p:cNvPr id="6" name="Footer Placeholder 5"/>
          <p:cNvSpPr>
            <a:spLocks noGrp="1"/>
          </p:cNvSpPr>
          <p:nvPr>
            <p:ph type="ftr" sz="quarter" idx="11"/>
          </p:nvPr>
        </p:nvSpPr>
        <p:spPr/>
        <p:txBody>
          <a:bodyPr/>
          <a:lstStyle/>
          <a:p>
            <a:r>
              <a:rPr lang="de-DE"/>
              <a:t>Metakognitives Training 1 - Zuschreibungsstil</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32</a:t>
            </a:fld>
            <a:endParaRPr lang="de-DE"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13"/>
          <p:cNvSpPr>
            <a:spLocks noGrp="1" noChangeArrowheads="1"/>
          </p:cNvSpPr>
          <p:nvPr>
            <p:ph type="title"/>
          </p:nvPr>
        </p:nvSpPr>
        <p:spPr/>
        <p:txBody>
          <a:bodyPr vert="horz" lIns="0" tIns="0" rIns="0" bIns="0" rtlCol="0" anchor="t">
            <a:noAutofit/>
          </a:bodyPr>
          <a:lstStyle/>
          <a:p>
            <a:pPr defTabSz="914377"/>
            <a:r>
              <a:rPr lang="de-DE" altLang="de-DE" sz="3600" dirty="0">
                <a:latin typeface="Calibri Light"/>
              </a:rPr>
              <a:t>Eine innere Stimme sagt Ihnen, dass Sie nichts taugen.</a:t>
            </a:r>
            <a:endParaRPr lang="en-US" altLang="de-DE" sz="3600" dirty="0">
              <a:latin typeface="Calibri Light"/>
            </a:endParaRPr>
          </a:p>
        </p:txBody>
      </p:sp>
      <p:sp>
        <p:nvSpPr>
          <p:cNvPr id="69634" name="Rectangle 2"/>
          <p:cNvSpPr>
            <a:spLocks noGrp="1" noChangeArrowheads="1"/>
          </p:cNvSpPr>
          <p:nvPr>
            <p:ph idx="1"/>
          </p:nvPr>
        </p:nvSpPr>
        <p:spPr>
          <a:xfrm>
            <a:off x="408955" y="2204864"/>
            <a:ext cx="11340000" cy="4248000"/>
          </a:xfrm>
        </p:spPr>
        <p:txBody>
          <a:bodyPr lIns="0" tIns="0" rIns="0" bIns="0">
            <a:noAutofit/>
          </a:bodyPr>
          <a:lstStyle/>
          <a:p>
            <a:pPr eaLnBrk="1" hangingPunct="1">
              <a:lnSpc>
                <a:spcPct val="100000"/>
              </a:lnSpc>
              <a:spcBef>
                <a:spcPct val="0"/>
              </a:spcBef>
              <a:spcAft>
                <a:spcPct val="0"/>
              </a:spcAft>
              <a:buFontTx/>
              <a:buNone/>
            </a:pPr>
            <a:r>
              <a:rPr lang="de-DE" altLang="de-DE" sz="2400" b="1" dirty="0">
                <a:solidFill>
                  <a:srgbClr val="004992"/>
                </a:solidFill>
                <a:latin typeface="Calibri Light"/>
              </a:rPr>
              <a:t>Zuschreibungsmöglichkeiten …</a:t>
            </a:r>
          </a:p>
          <a:p>
            <a:pPr eaLnBrk="1" hangingPunct="1">
              <a:lnSpc>
                <a:spcPct val="100000"/>
              </a:lnSpc>
              <a:spcBef>
                <a:spcPct val="0"/>
              </a:spcBef>
              <a:spcAft>
                <a:spcPct val="0"/>
              </a:spcAft>
              <a:buFontTx/>
              <a:buNone/>
            </a:pPr>
            <a:endParaRPr lang="de-DE" altLang="de-DE" sz="2400" dirty="0">
              <a:solidFill>
                <a:srgbClr val="004992"/>
              </a:solidFill>
              <a:latin typeface="Calibri Light"/>
            </a:endParaRPr>
          </a:p>
          <a:p>
            <a:pPr eaLnBrk="1" hangingPunct="1">
              <a:lnSpc>
                <a:spcPct val="100000"/>
              </a:lnSpc>
              <a:spcBef>
                <a:spcPct val="0"/>
              </a:spcBef>
              <a:spcAft>
                <a:spcPct val="0"/>
              </a:spcAft>
              <a:buFontTx/>
              <a:buNone/>
            </a:pPr>
            <a:r>
              <a:rPr lang="de-DE" altLang="de-DE" sz="2400" dirty="0">
                <a:solidFill>
                  <a:srgbClr val="004992"/>
                </a:solidFill>
                <a:latin typeface="Calibri Light"/>
              </a:rPr>
              <a:t>... sich selbst </a:t>
            </a:r>
          </a:p>
          <a:p>
            <a:pPr eaLnBrk="1" hangingPunct="1">
              <a:lnSpc>
                <a:spcPct val="100000"/>
              </a:lnSpc>
              <a:spcBef>
                <a:spcPct val="0"/>
              </a:spcBef>
              <a:spcAft>
                <a:spcPct val="0"/>
              </a:spcAft>
              <a:buFontTx/>
              <a:buNone/>
            </a:pPr>
            <a:endParaRPr lang="de-DE" altLang="de-DE" sz="2400" dirty="0">
              <a:solidFill>
                <a:srgbClr val="004992"/>
              </a:solidFill>
              <a:latin typeface="Calibri Light"/>
            </a:endParaRPr>
          </a:p>
          <a:p>
            <a:pPr eaLnBrk="1" hangingPunct="1">
              <a:lnSpc>
                <a:spcPct val="100000"/>
              </a:lnSpc>
              <a:spcBef>
                <a:spcPct val="0"/>
              </a:spcBef>
              <a:spcAft>
                <a:spcPct val="0"/>
              </a:spcAft>
              <a:buFontTx/>
              <a:buNone/>
            </a:pPr>
            <a:r>
              <a:rPr lang="de-DE" altLang="de-DE" sz="2400" dirty="0">
                <a:solidFill>
                  <a:srgbClr val="004992"/>
                </a:solidFill>
                <a:latin typeface="Calibri Light"/>
              </a:rPr>
              <a:t>... andere 	</a:t>
            </a:r>
          </a:p>
          <a:p>
            <a:pPr eaLnBrk="1" hangingPunct="1">
              <a:lnSpc>
                <a:spcPct val="100000"/>
              </a:lnSpc>
              <a:spcBef>
                <a:spcPct val="0"/>
              </a:spcBef>
              <a:spcAft>
                <a:spcPct val="0"/>
              </a:spcAft>
              <a:buFontTx/>
              <a:buNone/>
            </a:pPr>
            <a:endParaRPr lang="de-DE" altLang="de-DE" sz="2400" dirty="0">
              <a:solidFill>
                <a:srgbClr val="004992"/>
              </a:solidFill>
              <a:latin typeface="Calibri Light"/>
            </a:endParaRPr>
          </a:p>
          <a:p>
            <a:pPr eaLnBrk="1" hangingPunct="1">
              <a:lnSpc>
                <a:spcPct val="100000"/>
              </a:lnSpc>
              <a:spcBef>
                <a:spcPct val="0"/>
              </a:spcBef>
              <a:spcAft>
                <a:spcPct val="0"/>
              </a:spcAft>
              <a:buFontTx/>
              <a:buNone/>
            </a:pPr>
            <a:r>
              <a:rPr lang="de-DE" altLang="de-DE" sz="2400" dirty="0">
                <a:solidFill>
                  <a:srgbClr val="004992"/>
                </a:solidFill>
                <a:latin typeface="Calibri Light"/>
              </a:rPr>
              <a:t>... Situation oder Zufall</a:t>
            </a:r>
            <a:endParaRPr lang="en-US" altLang="de-DE" sz="2400" dirty="0">
              <a:solidFill>
                <a:srgbClr val="004992"/>
              </a:solidFill>
              <a:latin typeface="Calibri Light"/>
            </a:endParaRPr>
          </a:p>
          <a:p>
            <a:pPr eaLnBrk="1" hangingPunct="1">
              <a:lnSpc>
                <a:spcPct val="100000"/>
              </a:lnSpc>
              <a:spcBef>
                <a:spcPct val="0"/>
              </a:spcBef>
              <a:spcAft>
                <a:spcPct val="0"/>
              </a:spcAft>
              <a:buFontTx/>
              <a:buNone/>
            </a:pPr>
            <a:r>
              <a:rPr lang="de-DE" altLang="de-DE" sz="2400" dirty="0">
                <a:solidFill>
                  <a:srgbClr val="004992"/>
                </a:solidFill>
                <a:latin typeface="Calibri Light"/>
              </a:rPr>
              <a:t>	</a:t>
            </a:r>
          </a:p>
          <a:p>
            <a:pPr eaLnBrk="1" hangingPunct="1">
              <a:lnSpc>
                <a:spcPct val="100000"/>
              </a:lnSpc>
              <a:spcBef>
                <a:spcPct val="0"/>
              </a:spcBef>
              <a:spcAft>
                <a:spcPct val="0"/>
              </a:spcAft>
              <a:buFontTx/>
              <a:buNone/>
            </a:pPr>
            <a:r>
              <a:rPr lang="de-DE" altLang="de-DE" sz="2400" dirty="0">
                <a:solidFill>
                  <a:srgbClr val="004992"/>
                </a:solidFill>
                <a:latin typeface="Calibri Light"/>
              </a:rPr>
              <a:t>		</a:t>
            </a:r>
            <a:endParaRPr lang="en-US" altLang="de-DE" sz="2400" dirty="0">
              <a:solidFill>
                <a:srgbClr val="004992"/>
              </a:solidFill>
              <a:latin typeface="Calibri Light"/>
            </a:endParaRPr>
          </a:p>
        </p:txBody>
      </p:sp>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33</a:t>
            </a:fld>
            <a:endParaRPr lang="de-DE"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16"/>
          <p:cNvSpPr>
            <a:spLocks noGrp="1" noChangeArrowheads="1"/>
          </p:cNvSpPr>
          <p:nvPr>
            <p:ph type="title"/>
          </p:nvPr>
        </p:nvSpPr>
        <p:spPr/>
        <p:txBody>
          <a:bodyPr vert="horz" lIns="0" tIns="0" rIns="0" bIns="0" rtlCol="0" anchor="t">
            <a:noAutofit/>
          </a:bodyPr>
          <a:lstStyle/>
          <a:p>
            <a:pPr defTabSz="914377"/>
            <a:r>
              <a:rPr lang="de-DE" altLang="de-DE" sz="3600" dirty="0">
                <a:latin typeface="Calibri Light"/>
              </a:rPr>
              <a:t>Eine innere Stimme sagt Ihnen, dass Sie nichts taugen.</a:t>
            </a:r>
            <a:endParaRPr lang="en-US" altLang="de-DE" sz="3600" dirty="0">
              <a:latin typeface="Calibri Light"/>
            </a:endParaRPr>
          </a:p>
        </p:txBody>
      </p:sp>
      <p:sp>
        <p:nvSpPr>
          <p:cNvPr id="4" name="Content Placeholder 3"/>
          <p:cNvSpPr>
            <a:spLocks noGrp="1"/>
          </p:cNvSpPr>
          <p:nvPr>
            <p:ph idx="1"/>
          </p:nvPr>
        </p:nvSpPr>
        <p:spPr>
          <a:xfrm>
            <a:off x="408955" y="2204864"/>
            <a:ext cx="11376000" cy="4248000"/>
          </a:xfrm>
        </p:spPr>
        <p:txBody>
          <a:bodyPr/>
          <a:lstStyle/>
          <a:p>
            <a:pPr lvl="0" defTabSz="914400" eaLnBrk="0" hangingPunct="0">
              <a:lnSpc>
                <a:spcPct val="100000"/>
              </a:lnSpc>
              <a:spcBef>
                <a:spcPct val="0"/>
              </a:spcBef>
              <a:spcAft>
                <a:spcPct val="0"/>
              </a:spcAft>
            </a:pPr>
            <a:r>
              <a:rPr lang="de-DE" altLang="de-DE" sz="2400" b="1" dirty="0">
                <a:latin typeface="Calibri Light"/>
                <a:cs typeface="Times New Roman" panose="02020603050405020304" pitchFamily="18" charset="0"/>
              </a:rPr>
              <a:t>Zuschreibungsmöglichkeiten …</a:t>
            </a:r>
          </a:p>
          <a:p>
            <a:pPr lvl="0" defTabSz="914400" eaLnBrk="0" hangingPunct="0">
              <a:lnSpc>
                <a:spcPct val="100000"/>
              </a:lnSpc>
              <a:spcBef>
                <a:spcPct val="0"/>
              </a:spcBef>
              <a:spcAft>
                <a:spcPct val="0"/>
              </a:spcAft>
            </a:pPr>
            <a:r>
              <a:rPr lang="de-DE" altLang="de-DE" sz="2400" b="1" dirty="0">
                <a:latin typeface="Calibri Light"/>
                <a:cs typeface="Times New Roman" panose="02020603050405020304" pitchFamily="18" charset="0"/>
              </a:rPr>
              <a:t>... sich selbst:</a:t>
            </a:r>
          </a:p>
          <a:p>
            <a:pPr lvl="0" defTabSz="914400" eaLnBrk="0" hangingPunct="0">
              <a:lnSpc>
                <a:spcPct val="100000"/>
              </a:lnSpc>
              <a:spcBef>
                <a:spcPct val="0"/>
              </a:spcBef>
              <a:spcAft>
                <a:spcPct val="0"/>
              </a:spcAft>
              <a:buFont typeface="Arial" panose="020B0604020202020204" pitchFamily="34" charset="0"/>
              <a:buChar char="•"/>
            </a:pPr>
            <a:r>
              <a:rPr lang="de-DE" altLang="de-DE" dirty="0">
                <a:solidFill>
                  <a:srgbClr val="333333"/>
                </a:solidFill>
                <a:latin typeface="Calibri Light"/>
                <a:cs typeface="Times New Roman" panose="02020603050405020304" pitchFamily="18" charset="0"/>
              </a:rPr>
              <a:t>„Ich mache mich leider ständig selbst fertig. Da ist irgendein verborgener Selbsthass.“</a:t>
            </a:r>
          </a:p>
          <a:p>
            <a:pPr lvl="0" defTabSz="914400" eaLnBrk="0" hangingPunct="0">
              <a:lnSpc>
                <a:spcPct val="100000"/>
              </a:lnSpc>
              <a:spcBef>
                <a:spcPct val="0"/>
              </a:spcBef>
              <a:spcAft>
                <a:spcPct val="0"/>
              </a:spcAft>
              <a:buFont typeface="Arial" panose="020B0604020202020204" pitchFamily="34" charset="0"/>
              <a:buChar char="•"/>
            </a:pPr>
            <a:r>
              <a:rPr lang="de-DE" altLang="de-DE" dirty="0">
                <a:solidFill>
                  <a:srgbClr val="333333"/>
                </a:solidFill>
                <a:latin typeface="Calibri Light"/>
                <a:cs typeface="Times New Roman" panose="02020603050405020304" pitchFamily="18" charset="0"/>
              </a:rPr>
              <a:t>„Ich werde verrückt.“</a:t>
            </a:r>
          </a:p>
          <a:p>
            <a:pPr lvl="0" defTabSz="914400" eaLnBrk="0" hangingPunct="0">
              <a:lnSpc>
                <a:spcPct val="100000"/>
              </a:lnSpc>
              <a:spcBef>
                <a:spcPct val="0"/>
              </a:spcBef>
              <a:spcAft>
                <a:spcPct val="0"/>
              </a:spcAft>
              <a:buFont typeface="Arial" panose="020B0604020202020204" pitchFamily="34" charset="0"/>
              <a:buChar char="•"/>
            </a:pPr>
            <a:r>
              <a:rPr lang="de-DE" altLang="de-DE" dirty="0">
                <a:solidFill>
                  <a:srgbClr val="333333"/>
                </a:solidFill>
                <a:latin typeface="Calibri Light"/>
                <a:cs typeface="Times New Roman" panose="02020603050405020304" pitchFamily="18" charset="0"/>
              </a:rPr>
              <a:t>„Das ist so, </a:t>
            </a:r>
            <a:r>
              <a:rPr lang="de-DE" altLang="de-DE" i="1" dirty="0">
                <a:solidFill>
                  <a:srgbClr val="333333"/>
                </a:solidFill>
                <a:latin typeface="Calibri Light"/>
                <a:cs typeface="Times New Roman" panose="02020603050405020304" pitchFamily="18" charset="0"/>
              </a:rPr>
              <a:t>als ob</a:t>
            </a:r>
            <a:r>
              <a:rPr lang="de-DE" altLang="de-DE" dirty="0">
                <a:solidFill>
                  <a:srgbClr val="333333"/>
                </a:solidFill>
                <a:latin typeface="Calibri Light"/>
                <a:cs typeface="Times New Roman" panose="02020603050405020304" pitchFamily="18" charset="0"/>
              </a:rPr>
              <a:t> jemand anderes denkt. Ich weiß aber, dass das meine Gedanken sind.“</a:t>
            </a:r>
          </a:p>
          <a:p>
            <a:pPr lvl="0" defTabSz="914400" eaLnBrk="0" hangingPunct="0">
              <a:lnSpc>
                <a:spcPct val="100000"/>
              </a:lnSpc>
              <a:spcBef>
                <a:spcPct val="0"/>
              </a:spcBef>
              <a:spcAft>
                <a:spcPct val="0"/>
              </a:spcAft>
            </a:pPr>
            <a:endParaRPr lang="de-DE" altLang="de-DE" sz="2400" b="1" dirty="0">
              <a:solidFill>
                <a:srgbClr val="336699"/>
              </a:solidFill>
              <a:latin typeface="Calibri Light"/>
              <a:cs typeface="Times New Roman" panose="02020603050405020304" pitchFamily="18" charset="0"/>
            </a:endParaRPr>
          </a:p>
          <a:p>
            <a:pPr lvl="0" defTabSz="914400" eaLnBrk="0" hangingPunct="0">
              <a:lnSpc>
                <a:spcPct val="100000"/>
              </a:lnSpc>
              <a:spcBef>
                <a:spcPct val="0"/>
              </a:spcBef>
              <a:spcAft>
                <a:spcPct val="0"/>
              </a:spcAft>
              <a:buClr>
                <a:srgbClr val="333333"/>
              </a:buClr>
            </a:pPr>
            <a:r>
              <a:rPr lang="de-DE" altLang="de-DE" sz="2400" b="1" dirty="0">
                <a:latin typeface="Calibri Light"/>
                <a:cs typeface="Times New Roman" panose="02020603050405020304" pitchFamily="18" charset="0"/>
              </a:rPr>
              <a:t>... andere:</a:t>
            </a:r>
          </a:p>
          <a:p>
            <a:pPr lvl="0" defTabSz="914400" eaLnBrk="0" hangingPunct="0">
              <a:lnSpc>
                <a:spcPct val="100000"/>
              </a:lnSpc>
              <a:spcBef>
                <a:spcPct val="0"/>
              </a:spcBef>
              <a:spcAft>
                <a:spcPct val="0"/>
              </a:spcAft>
              <a:buFont typeface="Arial" panose="020B0604020202020204" pitchFamily="34" charset="0"/>
              <a:buChar char="•"/>
            </a:pPr>
            <a:r>
              <a:rPr lang="de-DE" altLang="de-DE" dirty="0">
                <a:solidFill>
                  <a:srgbClr val="333333"/>
                </a:solidFill>
                <a:latin typeface="Calibri Light"/>
                <a:cs typeface="Times New Roman" panose="02020603050405020304" pitchFamily="18" charset="0"/>
              </a:rPr>
              <a:t>„Da ist etwas in meinen Kopf eingepflanzt worden.“</a:t>
            </a:r>
          </a:p>
          <a:p>
            <a:pPr lvl="0" defTabSz="914400" eaLnBrk="0" hangingPunct="0">
              <a:lnSpc>
                <a:spcPct val="100000"/>
              </a:lnSpc>
              <a:spcBef>
                <a:spcPct val="0"/>
              </a:spcBef>
              <a:spcAft>
                <a:spcPct val="0"/>
              </a:spcAft>
              <a:buFont typeface="Arial" panose="020B0604020202020204" pitchFamily="34" charset="0"/>
              <a:buChar char="•"/>
            </a:pPr>
            <a:r>
              <a:rPr lang="de-DE" altLang="de-DE" dirty="0">
                <a:solidFill>
                  <a:srgbClr val="333333"/>
                </a:solidFill>
                <a:latin typeface="Calibri Light"/>
                <a:cs typeface="Times New Roman" panose="02020603050405020304" pitchFamily="18" charset="0"/>
              </a:rPr>
              <a:t>„Ich weiß nicht wie, aber jemand hat die Kontrolle über meine Gedanken an sich gerissen.“</a:t>
            </a:r>
          </a:p>
          <a:p>
            <a:pPr lvl="0" defTabSz="914400" eaLnBrk="0" hangingPunct="0">
              <a:lnSpc>
                <a:spcPct val="100000"/>
              </a:lnSpc>
              <a:spcBef>
                <a:spcPct val="0"/>
              </a:spcBef>
              <a:spcAft>
                <a:spcPct val="0"/>
              </a:spcAft>
              <a:buClr>
                <a:srgbClr val="333333"/>
              </a:buClr>
            </a:pPr>
            <a:endParaRPr lang="de-DE" altLang="de-DE" sz="2400" b="1" dirty="0">
              <a:solidFill>
                <a:srgbClr val="004992"/>
              </a:solidFill>
              <a:latin typeface="Calibri Light"/>
              <a:cs typeface="Times New Roman" panose="02020603050405020304" pitchFamily="18" charset="0"/>
            </a:endParaRPr>
          </a:p>
          <a:p>
            <a:pPr lvl="0" defTabSz="914400" eaLnBrk="0" hangingPunct="0">
              <a:lnSpc>
                <a:spcPct val="100000"/>
              </a:lnSpc>
              <a:spcBef>
                <a:spcPct val="0"/>
              </a:spcBef>
              <a:spcAft>
                <a:spcPct val="0"/>
              </a:spcAft>
              <a:buClr>
                <a:srgbClr val="333333"/>
              </a:buClr>
            </a:pPr>
            <a:r>
              <a:rPr lang="de-DE" altLang="de-DE" sz="2400" b="1" dirty="0">
                <a:latin typeface="Calibri Light"/>
                <a:cs typeface="Times New Roman" panose="02020603050405020304" pitchFamily="18" charset="0"/>
              </a:rPr>
              <a:t>... einer Situation oder Zufall:</a:t>
            </a:r>
          </a:p>
          <a:p>
            <a:pPr lvl="0" defTabSz="914400" eaLnBrk="0" hangingPunct="0">
              <a:lnSpc>
                <a:spcPct val="100000"/>
              </a:lnSpc>
              <a:spcBef>
                <a:spcPct val="0"/>
              </a:spcBef>
              <a:spcAft>
                <a:spcPct val="0"/>
              </a:spcAft>
              <a:buFont typeface="Arial" panose="020B0604020202020204" pitchFamily="34" charset="0"/>
              <a:buChar char="•"/>
            </a:pPr>
            <a:r>
              <a:rPr lang="de-DE" altLang="de-DE" dirty="0">
                <a:solidFill>
                  <a:srgbClr val="333333"/>
                </a:solidFill>
                <a:latin typeface="Calibri Light"/>
                <a:cs typeface="Times New Roman" panose="02020603050405020304" pitchFamily="18" charset="0"/>
              </a:rPr>
              <a:t>„Ich habe gerade eine Menge Stress, da nehme ich alles sehr viel intensiver wahr, auch meine Gedanken.“</a:t>
            </a:r>
          </a:p>
          <a:p>
            <a:pPr lvl="0" defTabSz="914400" eaLnBrk="0" hangingPunct="0">
              <a:lnSpc>
                <a:spcPct val="100000"/>
              </a:lnSpc>
              <a:spcBef>
                <a:spcPct val="0"/>
              </a:spcBef>
              <a:spcAft>
                <a:spcPct val="0"/>
              </a:spcAft>
              <a:buFont typeface="Arial" panose="020B0604020202020204" pitchFamily="34" charset="0"/>
              <a:buChar char="•"/>
            </a:pPr>
            <a:r>
              <a:rPr lang="de-DE" altLang="de-DE" dirty="0">
                <a:solidFill>
                  <a:srgbClr val="333333"/>
                </a:solidFill>
                <a:latin typeface="Calibri Light"/>
                <a:cs typeface="Times New Roman" panose="02020603050405020304" pitchFamily="18" charset="0"/>
              </a:rPr>
              <a:t>„Ich habe gerade einen Ohrwurm von einem Hardrock Song im Kopf.“</a:t>
            </a:r>
            <a:endParaRPr lang="en-US" altLang="de-DE" dirty="0">
              <a:solidFill>
                <a:srgbClr val="333333"/>
              </a:solidFill>
              <a:latin typeface="Calibri Light"/>
              <a:cs typeface="Times New Roman" panose="02020603050405020304" pitchFamily="18" charset="0"/>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34</a:t>
            </a:fld>
            <a:endParaRPr lang="de-DE"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3"/>
          <p:cNvSpPr>
            <a:spLocks noGrp="1" noChangeArrowheads="1"/>
          </p:cNvSpPr>
          <p:nvPr>
            <p:ph type="title"/>
          </p:nvPr>
        </p:nvSpPr>
        <p:spPr/>
        <p:txBody>
          <a:bodyPr vert="horz" lIns="0" tIns="0" rIns="0" bIns="0" rtlCol="0" anchor="t">
            <a:noAutofit/>
          </a:bodyPr>
          <a:lstStyle/>
          <a:p>
            <a:pPr defTabSz="914377"/>
            <a:r>
              <a:rPr lang="de-DE" altLang="de-DE" sz="3600" dirty="0">
                <a:latin typeface="Calibri Light"/>
              </a:rPr>
              <a:t>Eine innere Stimme sagt Ihnen, dass Sie nichts taugen.</a:t>
            </a:r>
            <a:endParaRPr lang="en-US" altLang="de-DE" sz="3600" dirty="0">
              <a:latin typeface="Calibri Light"/>
            </a:endParaRPr>
          </a:p>
        </p:txBody>
      </p:sp>
      <p:sp>
        <p:nvSpPr>
          <p:cNvPr id="73730" name="Rectangle 2"/>
          <p:cNvSpPr>
            <a:spLocks noGrp="1" noChangeArrowheads="1"/>
          </p:cNvSpPr>
          <p:nvPr>
            <p:ph idx="1"/>
          </p:nvPr>
        </p:nvSpPr>
        <p:spPr>
          <a:xfrm>
            <a:off x="408955" y="2204864"/>
            <a:ext cx="11376000" cy="4248000"/>
          </a:xfrm>
        </p:spPr>
        <p:txBody>
          <a:bodyPr lIns="0" tIns="0" rIns="0" bIns="0">
            <a:noAutofit/>
          </a:bodyPr>
          <a:lstStyle/>
          <a:p>
            <a:pPr indent="-446088" eaLnBrk="1" hangingPunct="1">
              <a:spcAft>
                <a:spcPct val="0"/>
              </a:spcAft>
              <a:buFont typeface="Wingdings" panose="05000000000000000000" pitchFamily="2" charset="2"/>
              <a:buNone/>
            </a:pPr>
            <a:r>
              <a:rPr lang="de-DE" altLang="de-DE" sz="2400" b="1" dirty="0">
                <a:solidFill>
                  <a:srgbClr val="004992"/>
                </a:solidFill>
                <a:latin typeface="Calibri Light"/>
              </a:rPr>
              <a:t>Psychose: innere Stimme wird</a:t>
            </a:r>
          </a:p>
          <a:p>
            <a:pPr indent="-446088" eaLnBrk="1" hangingPunct="1">
              <a:spcAft>
                <a:spcPct val="0"/>
              </a:spcAft>
              <a:buFont typeface="Wingdings" panose="05000000000000000000" pitchFamily="2" charset="2"/>
              <a:buNone/>
            </a:pPr>
            <a:r>
              <a:rPr lang="de-DE" altLang="de-DE" sz="2400" b="1" dirty="0">
                <a:solidFill>
                  <a:srgbClr val="004992"/>
                </a:solidFill>
                <a:latin typeface="Calibri Light"/>
              </a:rPr>
              <a:t>anderen Personen/Mächten zugeschrieben:</a:t>
            </a:r>
          </a:p>
          <a:p>
            <a:pPr marL="342900" indent="-342900">
              <a:spcAft>
                <a:spcPct val="0"/>
              </a:spcAft>
              <a:buClr>
                <a:srgbClr val="333333"/>
              </a:buClr>
              <a:buFont typeface="WingDings"/>
              <a:buChar char=""/>
            </a:pPr>
            <a:r>
              <a:rPr lang="de-DE" altLang="de-DE" sz="2400" dirty="0">
                <a:solidFill>
                  <a:srgbClr val="333333"/>
                </a:solidFill>
                <a:latin typeface="Calibri Light"/>
              </a:rPr>
              <a:t>„Da ist etwas in meinen Kopf eingepflanzt worden.“ </a:t>
            </a:r>
          </a:p>
          <a:p>
            <a:pPr marL="342900" indent="-342900">
              <a:spcAft>
                <a:spcPct val="0"/>
              </a:spcAft>
              <a:buClr>
                <a:srgbClr val="333333"/>
              </a:buClr>
              <a:buFont typeface="WingDings"/>
              <a:buChar char=""/>
            </a:pPr>
            <a:r>
              <a:rPr lang="de-DE" altLang="de-DE" sz="2400" dirty="0">
                <a:solidFill>
                  <a:srgbClr val="333333"/>
                </a:solidFill>
                <a:latin typeface="Calibri Light"/>
              </a:rPr>
              <a:t>„Ich weiß nicht wie, aber jemand hat die Kontrolle über meine Gedanken an sich gerissen.“</a:t>
            </a:r>
          </a:p>
          <a:p>
            <a:pPr indent="-446088" eaLnBrk="1" hangingPunct="1">
              <a:buClr>
                <a:schemeClr val="tx1"/>
              </a:buClr>
              <a:buFont typeface="Wingdings" panose="05000000000000000000" pitchFamily="2" charset="2"/>
              <a:buNone/>
            </a:pPr>
            <a:endParaRPr lang="de-DE" altLang="de-DE" sz="2400" b="1" dirty="0">
              <a:solidFill>
                <a:srgbClr val="336699"/>
              </a:solidFill>
              <a:latin typeface="Calibri Light"/>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35</a:t>
            </a:fld>
            <a:endParaRPr lang="de-DE"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96" name="Rectangle 31"/>
          <p:cNvSpPr>
            <a:spLocks noGrp="1" noChangeArrowheads="1"/>
          </p:cNvSpPr>
          <p:nvPr>
            <p:ph type="title"/>
          </p:nvPr>
        </p:nvSpPr>
        <p:spPr>
          <a:xfrm>
            <a:off x="408955" y="1124744"/>
            <a:ext cx="11376000" cy="1495794"/>
          </a:xfrm>
        </p:spPr>
        <p:txBody>
          <a:bodyPr vert="horz" lIns="0" tIns="0" rIns="0" bIns="0" rtlCol="0" anchor="t">
            <a:noAutofit/>
          </a:bodyPr>
          <a:lstStyle/>
          <a:p>
            <a:pPr defTabSz="914377"/>
            <a:r>
              <a:rPr lang="de-DE" altLang="de-DE" sz="3600" dirty="0">
                <a:latin typeface="Calibri Light"/>
              </a:rPr>
              <a:t>Stimmenhören Eigene Gedanken oder ferngesteuert?</a:t>
            </a:r>
            <a:br>
              <a:rPr lang="de-DE" altLang="de-DE" sz="3600" dirty="0">
                <a:latin typeface="Calibri Light"/>
              </a:rPr>
            </a:br>
            <a:r>
              <a:rPr lang="de-DE" altLang="de-DE" sz="3600" dirty="0">
                <a:latin typeface="Calibri Light"/>
              </a:rPr>
              <a:t>Pro und Contra</a:t>
            </a:r>
            <a:endParaRPr lang="en-US" altLang="de-DE" sz="3600" dirty="0">
              <a:latin typeface="Calibri Light"/>
            </a:endParaRPr>
          </a:p>
        </p:txBody>
      </p:sp>
      <p:graphicFrame>
        <p:nvGraphicFramePr>
          <p:cNvPr id="4" name="Table 3"/>
          <p:cNvGraphicFramePr>
            <a:graphicFrameLocks noGrp="1"/>
          </p:cNvGraphicFramePr>
          <p:nvPr>
            <p:extLst>
              <p:ext uri="{D42A27DB-BD31-4B8C-83A1-F6EECF244321}">
                <p14:modId xmlns:p14="http://schemas.microsoft.com/office/powerpoint/2010/main" val="1555134290"/>
              </p:ext>
            </p:extLst>
          </p:nvPr>
        </p:nvGraphicFramePr>
        <p:xfrm>
          <a:off x="408955" y="2636912"/>
          <a:ext cx="11376000" cy="4120146"/>
        </p:xfrm>
        <a:graphic>
          <a:graphicData uri="http://schemas.openxmlformats.org/drawingml/2006/table">
            <a:tbl>
              <a:tblPr firstRow="1" bandRow="1">
                <a:tableStyleId>{21E4AEA4-8DFA-4A89-87EB-49C32662AFE0}</a:tableStyleId>
              </a:tblPr>
              <a:tblGrid>
                <a:gridCol w="4608512">
                  <a:extLst>
                    <a:ext uri="{9D8B030D-6E8A-4147-A177-3AD203B41FA5}">
                      <a16:colId xmlns:a16="http://schemas.microsoft.com/office/drawing/2014/main" val="20000"/>
                    </a:ext>
                  </a:extLst>
                </a:gridCol>
                <a:gridCol w="6767488">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cs typeface="Times New Roman" pitchFamily="18" charset="0"/>
                        </a:rPr>
                        <a:t>Von außen gelenkt?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000000"/>
                          </a:solidFill>
                          <a:effectLst/>
                          <a:latin typeface="Calibri Light"/>
                          <a:cs typeface="Times New Roman" pitchFamily="18" charset="0"/>
                        </a:rPr>
                        <a:t>Gibt</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es</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vielleicht</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noch</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andere</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Erklärungen</a:t>
                      </a:r>
                      <a:r>
                        <a:rPr kumimoji="0" lang="en-US" sz="1800" b="0" i="0" u="none" strike="noStrike" cap="none" normalizeH="0" baseline="0" dirty="0">
                          <a:ln>
                            <a:noFill/>
                          </a:ln>
                          <a:solidFill>
                            <a:srgbClr val="000000"/>
                          </a:solidFill>
                          <a:effectLst/>
                          <a:latin typeface="Calibri Light"/>
                          <a:cs typeface="Times New Roman" pitchFamily="18" charset="0"/>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latin typeface="Calibri Light"/>
                        </a:rPr>
                        <a:t>„</a:t>
                      </a:r>
                      <a:r>
                        <a:rPr kumimoji="0" lang="de-DE" sz="1600" b="0" i="0" u="none" strike="noStrike" cap="none" normalizeH="0" baseline="0" dirty="0">
                          <a:ln>
                            <a:noFill/>
                          </a:ln>
                          <a:solidFill>
                            <a:schemeClr val="tx1"/>
                          </a:solidFill>
                          <a:effectLst/>
                          <a:latin typeface="Calibri Light"/>
                          <a:cs typeface="Times New Roman" pitchFamily="18" charset="0"/>
                        </a:rPr>
                        <a:t>Ich höre das ganz deutlich. Meine Gedanken sind dagegen stumm!</a:t>
                      </a:r>
                      <a:r>
                        <a:rPr lang="de-DE" sz="1600" dirty="0">
                          <a:latin typeface="Calibri Light"/>
                        </a:rPr>
                        <a: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004992"/>
                          </a:solidFill>
                          <a:effectLst/>
                          <a:latin typeface="Calibri Light"/>
                          <a:cs typeface="Times New Roman" pitchFamily="18" charset="0"/>
                        </a:rPr>
                        <a:t>???</a:t>
                      </a:r>
                      <a:r>
                        <a:rPr kumimoji="0" lang="de-DE" sz="1600" b="0" i="0" u="none" strike="noStrike" cap="none" normalizeH="0" baseline="0" dirty="0">
                          <a:ln>
                            <a:noFill/>
                          </a:ln>
                          <a:solidFill>
                            <a:srgbClr val="333333"/>
                          </a:solidFill>
                          <a:effectLst/>
                          <a:latin typeface="Calibri Light"/>
                          <a:cs typeface="Times New Roman" pitchFamily="18" charset="0"/>
                        </a:rPr>
                        <a:t> </a:t>
                      </a:r>
                      <a:r>
                        <a:rPr kumimoji="0" lang="de-DE" sz="1600" b="0" i="0" u="none" strike="noStrike" cap="none" normalizeH="0" baseline="0" dirty="0">
                          <a:ln>
                            <a:noFill/>
                          </a:ln>
                          <a:solidFill>
                            <a:schemeClr val="bg1"/>
                          </a:solidFill>
                          <a:effectLst/>
                          <a:latin typeface="Calibri Light"/>
                          <a:cs typeface="Times New Roman" pitchFamily="18" charset="0"/>
                        </a:rPr>
                        <a:t>ca. 15-20% der Allgemeinbevölkerung berichten über gelegentliche Sinnestäuschungen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chemeClr val="bg1"/>
                          </a:solidFill>
                          <a:effectLst/>
                          <a:latin typeface="Calibri Light"/>
                          <a:cs typeface="Times New Roman" pitchFamily="18" charset="0"/>
                        </a:rPr>
                        <a:t>Intensive Gedanken können fast hörbar sein (Ohrwürmer, Grübeln, beim Lesen des Briefes eines Freundes hören manche Menschen dessen Stimme)</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latin typeface="Calibri Light"/>
                        </a:rPr>
                        <a:t>„</a:t>
                      </a:r>
                      <a:r>
                        <a:rPr kumimoji="0" lang="de-DE" sz="1600" b="0" i="0" u="none" strike="noStrike" cap="none" normalizeH="0" baseline="0" dirty="0">
                          <a:ln>
                            <a:noFill/>
                          </a:ln>
                          <a:solidFill>
                            <a:schemeClr val="tx1"/>
                          </a:solidFill>
                          <a:effectLst/>
                          <a:latin typeface="Calibri Light"/>
                          <a:cs typeface="Times New Roman" pitchFamily="18" charset="0"/>
                        </a:rPr>
                        <a:t>Diese Gedanken sind nicht kontrollierbar. Wenn ich dagegen angehe, wird es sogar schlimmer. Das zeigt doch, dass mich jemand fertig machen will.</a:t>
                      </a:r>
                      <a:r>
                        <a:rPr lang="de-DE" sz="1600" dirty="0">
                          <a:latin typeface="Calibri Light"/>
                        </a:rPr>
                        <a: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004992"/>
                          </a:solidFill>
                          <a:effectLst/>
                          <a:latin typeface="Calibri Light"/>
                          <a:cs typeface="Times New Roman" pitchFamily="18" charset="0"/>
                        </a:rPr>
                        <a:t>???</a:t>
                      </a:r>
                      <a:r>
                        <a:rPr kumimoji="0" lang="de-DE" sz="1600" b="0" i="0" u="none" strike="noStrike" cap="none" normalizeH="0" baseline="0" dirty="0">
                          <a:ln>
                            <a:noFill/>
                          </a:ln>
                          <a:solidFill>
                            <a:srgbClr val="E3EFF8"/>
                          </a:solidFill>
                          <a:effectLst/>
                          <a:latin typeface="Calibri Light"/>
                          <a:cs typeface="Times New Roman" pitchFamily="18" charset="0"/>
                        </a:rPr>
                        <a:t>Unsere Gedanken sind nicht voll steuerbar – sonst gäbe es ja weder Geistesblitze noch lästige </a:t>
                      </a:r>
                      <a:r>
                        <a:rPr kumimoji="0" lang="de-DE" sz="1600" b="0" i="0" u="none" strike="noStrike" cap="none" normalizeH="0" baseline="0" dirty="0" err="1">
                          <a:ln>
                            <a:noFill/>
                          </a:ln>
                          <a:solidFill>
                            <a:srgbClr val="E3EFF8"/>
                          </a:solidFill>
                          <a:effectLst/>
                          <a:latin typeface="Calibri Light"/>
                          <a:cs typeface="Times New Roman" pitchFamily="18" charset="0"/>
                        </a:rPr>
                        <a:t>Grübelattacken</a:t>
                      </a:r>
                      <a:endParaRPr kumimoji="0" lang="de-DE" sz="16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E3EFF8"/>
                          </a:solidFill>
                          <a:effectLst/>
                          <a:latin typeface="Calibri Light"/>
                          <a:cs typeface="Times New Roman" pitchFamily="18" charset="0"/>
                        </a:rPr>
                        <a:t>Gehen wir gegen unangenehme Gedanken an, werden diese fast automatisch stärker.</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E3EFF8"/>
                          </a:solidFill>
                          <a:effectLst/>
                          <a:latin typeface="Calibri Light"/>
                          <a:cs typeface="Times New Roman" pitchFamily="18" charset="0"/>
                        </a:rPr>
                        <a:t>Versuch: Denken Sie mal nicht an die Zahl 8! – Es wird Ihnen nicht gelingen.</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latin typeface="Calibri Light"/>
                        </a:rPr>
                        <a:t>„</a:t>
                      </a:r>
                      <a:r>
                        <a:rPr kumimoji="0" lang="de-DE" sz="1600" b="0" i="0" u="none" strike="noStrike" cap="none" normalizeH="0" baseline="0" dirty="0">
                          <a:ln>
                            <a:noFill/>
                          </a:ln>
                          <a:solidFill>
                            <a:schemeClr val="tx1"/>
                          </a:solidFill>
                          <a:effectLst/>
                          <a:latin typeface="Calibri Light"/>
                          <a:cs typeface="Times New Roman" pitchFamily="18" charset="0"/>
                        </a:rPr>
                        <a:t>Das sind böse Gedanken, die ich nie und nimmer hegen würde. Ich könnte keiner Fliege was zuleide tun, habe aber ständig aggressive Gedanken.</a:t>
                      </a:r>
                      <a:r>
                        <a:rPr lang="de-DE" sz="1600" dirty="0">
                          <a:latin typeface="Calibri Light"/>
                        </a:rPr>
                        <a: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004992"/>
                          </a:solidFill>
                          <a:effectLst/>
                          <a:latin typeface="Calibri Light"/>
                          <a:cs typeface="Times New Roman" pitchFamily="18" charset="0"/>
                        </a:rPr>
                        <a:t>???</a:t>
                      </a:r>
                      <a:r>
                        <a:rPr kumimoji="0" lang="de-DE" sz="1600" b="0" i="0" u="none" strike="noStrike" cap="none" normalizeH="0" baseline="0" dirty="0">
                          <a:ln>
                            <a:noFill/>
                          </a:ln>
                          <a:solidFill>
                            <a:schemeClr val="bg1"/>
                          </a:solidFill>
                          <a:effectLst/>
                          <a:latin typeface="Calibri Light"/>
                          <a:cs typeface="Times New Roman" pitchFamily="18" charset="0"/>
                        </a:rPr>
                        <a:t>Gedanken, die unserem sonstigen Denken widersprechen, kommen häufig vor. Denken ≠ Handeln: 20% der Bevölkerung hatten schon mal Suizidgedanken, bringen sich aber nicht gleich um. Selbst Menschen gegenüber, die wir lieben, verspüren wir gelegentlich Aggression (z.B. manche Mutter gegenüber ihrem schreienden Baby). </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36</a:t>
            </a:fld>
            <a:endParaRPr lang="de-DE"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96" name="Rectangle 31"/>
          <p:cNvSpPr>
            <a:spLocks noGrp="1" noChangeArrowheads="1"/>
          </p:cNvSpPr>
          <p:nvPr>
            <p:ph type="title"/>
          </p:nvPr>
        </p:nvSpPr>
        <p:spPr>
          <a:xfrm>
            <a:off x="408955" y="1124744"/>
            <a:ext cx="11376000" cy="1495794"/>
          </a:xfrm>
        </p:spPr>
        <p:txBody>
          <a:bodyPr vert="horz" lIns="0" tIns="0" rIns="0" bIns="0" rtlCol="0" anchor="t">
            <a:noAutofit/>
          </a:bodyPr>
          <a:lstStyle/>
          <a:p>
            <a:pPr defTabSz="914377"/>
            <a:r>
              <a:rPr lang="de-DE" altLang="de-DE" sz="3600" dirty="0">
                <a:latin typeface="Calibri Light"/>
              </a:rPr>
              <a:t>Stimmenhören Eigene Gedanken oder ferngesteuert?</a:t>
            </a:r>
            <a:br>
              <a:rPr lang="de-DE" altLang="de-DE" sz="3600" dirty="0">
                <a:latin typeface="Calibri Light"/>
              </a:rPr>
            </a:br>
            <a:r>
              <a:rPr lang="de-DE" altLang="de-DE" sz="3600" dirty="0">
                <a:latin typeface="Calibri Light"/>
              </a:rPr>
              <a:t>Pro und Contra</a:t>
            </a:r>
            <a:endParaRPr lang="en-US" altLang="de-DE" sz="3600" dirty="0">
              <a:latin typeface="Calibri Light"/>
            </a:endParaRPr>
          </a:p>
        </p:txBody>
      </p:sp>
      <p:graphicFrame>
        <p:nvGraphicFramePr>
          <p:cNvPr id="4" name="Table 3"/>
          <p:cNvGraphicFramePr>
            <a:graphicFrameLocks noGrp="1"/>
          </p:cNvGraphicFramePr>
          <p:nvPr>
            <p:extLst>
              <p:ext uri="{D42A27DB-BD31-4B8C-83A1-F6EECF244321}">
                <p14:modId xmlns:p14="http://schemas.microsoft.com/office/powerpoint/2010/main" val="1427190588"/>
              </p:ext>
            </p:extLst>
          </p:nvPr>
        </p:nvGraphicFramePr>
        <p:xfrm>
          <a:off x="408955" y="2636912"/>
          <a:ext cx="11376000" cy="4120146"/>
        </p:xfrm>
        <a:graphic>
          <a:graphicData uri="http://schemas.openxmlformats.org/drawingml/2006/table">
            <a:tbl>
              <a:tblPr firstRow="1" bandRow="1">
                <a:tableStyleId>{21E4AEA4-8DFA-4A89-87EB-49C32662AFE0}</a:tableStyleId>
              </a:tblPr>
              <a:tblGrid>
                <a:gridCol w="4608512">
                  <a:extLst>
                    <a:ext uri="{9D8B030D-6E8A-4147-A177-3AD203B41FA5}">
                      <a16:colId xmlns:a16="http://schemas.microsoft.com/office/drawing/2014/main" val="20000"/>
                    </a:ext>
                  </a:extLst>
                </a:gridCol>
                <a:gridCol w="6767488">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cs typeface="Times New Roman" pitchFamily="18" charset="0"/>
                        </a:rPr>
                        <a:t>Von außen gelenkt?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000000"/>
                          </a:solidFill>
                          <a:effectLst/>
                          <a:latin typeface="Calibri Light"/>
                          <a:cs typeface="Times New Roman" pitchFamily="18" charset="0"/>
                        </a:rPr>
                        <a:t>Gibt</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es</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vielleicht</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noch</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andere</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Erklärungen</a:t>
                      </a:r>
                      <a:r>
                        <a:rPr kumimoji="0" lang="en-US" sz="1800" b="0" i="0" u="none" strike="noStrike" cap="none" normalizeH="0" baseline="0" dirty="0">
                          <a:ln>
                            <a:noFill/>
                          </a:ln>
                          <a:solidFill>
                            <a:srgbClr val="000000"/>
                          </a:solidFill>
                          <a:effectLst/>
                          <a:latin typeface="Calibri Light"/>
                          <a:cs typeface="Times New Roman" pitchFamily="18" charset="0"/>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latin typeface="Calibri Light"/>
                        </a:rPr>
                        <a:t>„</a:t>
                      </a:r>
                      <a:r>
                        <a:rPr kumimoji="0" lang="de-DE" sz="1600" b="0" i="0" u="none" strike="noStrike" cap="none" normalizeH="0" baseline="0" dirty="0">
                          <a:ln>
                            <a:noFill/>
                          </a:ln>
                          <a:solidFill>
                            <a:schemeClr val="tx1"/>
                          </a:solidFill>
                          <a:effectLst/>
                          <a:latin typeface="Calibri Light"/>
                          <a:cs typeface="Times New Roman" pitchFamily="18" charset="0"/>
                        </a:rPr>
                        <a:t>Ich höre das ganz deutlich. Meine Gedanken sind dagegen stumm!</a:t>
                      </a:r>
                      <a:r>
                        <a:rPr lang="de-DE" sz="1600" dirty="0">
                          <a:latin typeface="Calibri Light"/>
                        </a:rPr>
                        <a: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cs typeface="Times New Roman" pitchFamily="18" charset="0"/>
                        </a:rPr>
                        <a:t>ca. 15-20% der Allgemeinbevölkerung berichten über gelegentliche Sinnestäuschungen</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cs typeface="Times New Roman" pitchFamily="18" charset="0"/>
                        </a:rPr>
                        <a:t>Intensive Gedanken können fast hörbar sein (Ohrwürmer, Grübeln, beim Lesen des Briefes eines Freundes hören manche Menschen dessen Stimme)</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latin typeface="Calibri Light"/>
                        </a:rPr>
                        <a:t>„</a:t>
                      </a:r>
                      <a:r>
                        <a:rPr kumimoji="0" lang="de-DE" sz="1600" b="0" i="0" u="none" strike="noStrike" cap="none" normalizeH="0" baseline="0" dirty="0">
                          <a:ln>
                            <a:noFill/>
                          </a:ln>
                          <a:solidFill>
                            <a:schemeClr val="tx1"/>
                          </a:solidFill>
                          <a:effectLst/>
                          <a:latin typeface="Calibri Light"/>
                          <a:cs typeface="Times New Roman" pitchFamily="18" charset="0"/>
                        </a:rPr>
                        <a:t>Diese Gedanken sind nicht kontrollierbar. Wenn ich dagegen angehe, wird es sogar schlimmer. Das zeigt doch, dass mich jemand fertig machen will.</a:t>
                      </a:r>
                      <a:r>
                        <a:rPr lang="de-DE" sz="1600" dirty="0">
                          <a:latin typeface="Calibri Light"/>
                        </a:rPr>
                        <a: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004992"/>
                          </a:solidFill>
                          <a:effectLst/>
                          <a:latin typeface="Calibri Light"/>
                          <a:cs typeface="Times New Roman" pitchFamily="18" charset="0"/>
                        </a:rPr>
                        <a:t>???</a:t>
                      </a:r>
                      <a:r>
                        <a:rPr kumimoji="0" lang="de-DE" sz="1600" b="0" i="0" u="none" strike="noStrike" cap="none" normalizeH="0" baseline="0" dirty="0">
                          <a:ln>
                            <a:noFill/>
                          </a:ln>
                          <a:solidFill>
                            <a:srgbClr val="E3EFF8"/>
                          </a:solidFill>
                          <a:effectLst/>
                          <a:latin typeface="Calibri Light"/>
                          <a:cs typeface="Times New Roman" pitchFamily="18" charset="0"/>
                        </a:rPr>
                        <a:t>Unsere Gedanken sind nicht voll steuerbar – sonst gäbe es ja weder Geistesblitze noch lästige </a:t>
                      </a:r>
                      <a:r>
                        <a:rPr kumimoji="0" lang="de-DE" sz="1600" b="0" i="0" u="none" strike="noStrike" cap="none" normalizeH="0" baseline="0" dirty="0" err="1">
                          <a:ln>
                            <a:noFill/>
                          </a:ln>
                          <a:solidFill>
                            <a:srgbClr val="E3EFF8"/>
                          </a:solidFill>
                          <a:effectLst/>
                          <a:latin typeface="Calibri Light"/>
                          <a:cs typeface="Times New Roman" pitchFamily="18" charset="0"/>
                        </a:rPr>
                        <a:t>Grübelattacken</a:t>
                      </a:r>
                      <a:endParaRPr kumimoji="0" lang="de-DE" sz="16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E3EFF8"/>
                          </a:solidFill>
                          <a:effectLst/>
                          <a:latin typeface="Calibri Light"/>
                          <a:cs typeface="Times New Roman" pitchFamily="18" charset="0"/>
                        </a:rPr>
                        <a:t>Gehen wir gegen unangenehme Gedanken an, werden diese fast automatisch stärker.</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E3EFF8"/>
                          </a:solidFill>
                          <a:effectLst/>
                          <a:latin typeface="Calibri Light"/>
                          <a:cs typeface="Times New Roman" pitchFamily="18" charset="0"/>
                        </a:rPr>
                        <a:t>Versuch: Denken Sie mal nicht an die Zahl 8! – Es wird Ihnen nicht gelingen.</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latin typeface="Calibri Light"/>
                        </a:rPr>
                        <a:t>„</a:t>
                      </a:r>
                      <a:r>
                        <a:rPr kumimoji="0" lang="de-DE" sz="1600" b="0" i="0" u="none" strike="noStrike" cap="none" normalizeH="0" baseline="0" dirty="0">
                          <a:ln>
                            <a:noFill/>
                          </a:ln>
                          <a:solidFill>
                            <a:schemeClr val="tx1"/>
                          </a:solidFill>
                          <a:effectLst/>
                          <a:latin typeface="Calibri Light"/>
                          <a:cs typeface="Times New Roman" pitchFamily="18" charset="0"/>
                        </a:rPr>
                        <a:t>Das sind böse Gedanken, die ich nie und nimmer hegen würde. Ich könnte keiner Fliege was zuleide tun, habe aber ständig aggressive Gedanken.</a:t>
                      </a:r>
                      <a:r>
                        <a:rPr lang="de-DE" sz="1600" dirty="0">
                          <a:latin typeface="Calibri Light"/>
                        </a:rPr>
                        <a: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004992"/>
                          </a:solidFill>
                          <a:effectLst/>
                          <a:latin typeface="Calibri Light"/>
                          <a:cs typeface="Times New Roman" pitchFamily="18" charset="0"/>
                        </a:rPr>
                        <a:t>???</a:t>
                      </a:r>
                      <a:r>
                        <a:rPr kumimoji="0" lang="de-DE" sz="1600" b="0" i="0" u="none" strike="noStrike" cap="none" normalizeH="0" baseline="0" dirty="0">
                          <a:ln>
                            <a:noFill/>
                          </a:ln>
                          <a:solidFill>
                            <a:schemeClr val="bg1"/>
                          </a:solidFill>
                          <a:effectLst/>
                          <a:latin typeface="Calibri Light"/>
                          <a:cs typeface="Times New Roman" pitchFamily="18" charset="0"/>
                        </a:rPr>
                        <a:t>Gedanken, die unserem sonstigen Denken widersprechen, kommen häufig vor. Denken ≠ Handeln: 20% der Bevölkerung hatten schon mal Suizidgedanken, bringen sich aber nicht gleich um. Selbst Menschen gegenüber, die wir lieben, verspüren wir gelegentlich Aggression (z.B. manche Mutter gegenüber ihrem schreienden Baby). </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37</a:t>
            </a:fld>
            <a:endParaRPr lang="de-DE" dirty="0"/>
          </a:p>
        </p:txBody>
      </p:sp>
    </p:spTree>
    <p:extLst>
      <p:ext uri="{BB962C8B-B14F-4D97-AF65-F5344CB8AC3E}">
        <p14:creationId xmlns:p14="http://schemas.microsoft.com/office/powerpoint/2010/main" val="15324061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96" name="Rectangle 31"/>
          <p:cNvSpPr>
            <a:spLocks noGrp="1" noChangeArrowheads="1"/>
          </p:cNvSpPr>
          <p:nvPr>
            <p:ph type="title"/>
          </p:nvPr>
        </p:nvSpPr>
        <p:spPr>
          <a:xfrm>
            <a:off x="408955" y="1124744"/>
            <a:ext cx="11376000" cy="1495794"/>
          </a:xfrm>
        </p:spPr>
        <p:txBody>
          <a:bodyPr vert="horz" lIns="0" tIns="0" rIns="0" bIns="0" rtlCol="0" anchor="t">
            <a:noAutofit/>
          </a:bodyPr>
          <a:lstStyle/>
          <a:p>
            <a:pPr defTabSz="914377"/>
            <a:r>
              <a:rPr lang="de-DE" altLang="de-DE" sz="3600" dirty="0">
                <a:latin typeface="Calibri Light"/>
              </a:rPr>
              <a:t>Stimmenhören Eigene Gedanken oder ferngesteuert?</a:t>
            </a:r>
            <a:br>
              <a:rPr lang="de-DE" altLang="de-DE" sz="3600" dirty="0">
                <a:latin typeface="Calibri Light"/>
              </a:rPr>
            </a:br>
            <a:r>
              <a:rPr lang="de-DE" altLang="de-DE" sz="3600" dirty="0">
                <a:latin typeface="Calibri Light"/>
              </a:rPr>
              <a:t>Pro und Contra</a:t>
            </a:r>
            <a:endParaRPr lang="en-US" altLang="de-DE" sz="3600" dirty="0">
              <a:latin typeface="Calibri Light"/>
            </a:endParaRPr>
          </a:p>
        </p:txBody>
      </p:sp>
      <p:graphicFrame>
        <p:nvGraphicFramePr>
          <p:cNvPr id="4" name="Table 3"/>
          <p:cNvGraphicFramePr>
            <a:graphicFrameLocks noGrp="1"/>
          </p:cNvGraphicFramePr>
          <p:nvPr>
            <p:extLst>
              <p:ext uri="{D42A27DB-BD31-4B8C-83A1-F6EECF244321}">
                <p14:modId xmlns:p14="http://schemas.microsoft.com/office/powerpoint/2010/main" val="1538432518"/>
              </p:ext>
            </p:extLst>
          </p:nvPr>
        </p:nvGraphicFramePr>
        <p:xfrm>
          <a:off x="408955" y="2636912"/>
          <a:ext cx="11376000" cy="4120146"/>
        </p:xfrm>
        <a:graphic>
          <a:graphicData uri="http://schemas.openxmlformats.org/drawingml/2006/table">
            <a:tbl>
              <a:tblPr firstRow="1" bandRow="1">
                <a:tableStyleId>{21E4AEA4-8DFA-4A89-87EB-49C32662AFE0}</a:tableStyleId>
              </a:tblPr>
              <a:tblGrid>
                <a:gridCol w="4608512">
                  <a:extLst>
                    <a:ext uri="{9D8B030D-6E8A-4147-A177-3AD203B41FA5}">
                      <a16:colId xmlns:a16="http://schemas.microsoft.com/office/drawing/2014/main" val="20000"/>
                    </a:ext>
                  </a:extLst>
                </a:gridCol>
                <a:gridCol w="6767488">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cs typeface="Times New Roman" pitchFamily="18" charset="0"/>
                        </a:rPr>
                        <a:t>Von außen gelenkt?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000000"/>
                          </a:solidFill>
                          <a:effectLst/>
                          <a:latin typeface="Calibri Light"/>
                          <a:cs typeface="Times New Roman" pitchFamily="18" charset="0"/>
                        </a:rPr>
                        <a:t>Gibt</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es</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vielleicht</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noch</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andere</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Erklärungen</a:t>
                      </a:r>
                      <a:r>
                        <a:rPr kumimoji="0" lang="en-US" sz="1800" b="0" i="0" u="none" strike="noStrike" cap="none" normalizeH="0" baseline="0" dirty="0">
                          <a:ln>
                            <a:noFill/>
                          </a:ln>
                          <a:solidFill>
                            <a:srgbClr val="000000"/>
                          </a:solidFill>
                          <a:effectLst/>
                          <a:latin typeface="Calibri Light"/>
                          <a:cs typeface="Times New Roman" pitchFamily="18" charset="0"/>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latin typeface="Calibri Light"/>
                        </a:rPr>
                        <a:t>„</a:t>
                      </a:r>
                      <a:r>
                        <a:rPr kumimoji="0" lang="de-DE" sz="1600" b="0" i="0" u="none" strike="noStrike" cap="none" normalizeH="0" baseline="0" dirty="0">
                          <a:ln>
                            <a:noFill/>
                          </a:ln>
                          <a:solidFill>
                            <a:schemeClr val="tx1"/>
                          </a:solidFill>
                          <a:effectLst/>
                          <a:latin typeface="Calibri Light"/>
                          <a:cs typeface="Times New Roman" pitchFamily="18" charset="0"/>
                        </a:rPr>
                        <a:t>Ich höre das ganz deutlich. Meine Gedanken sind dagegen stumm!</a:t>
                      </a:r>
                      <a:r>
                        <a:rPr lang="de-DE" sz="1600" dirty="0">
                          <a:latin typeface="Calibri Light"/>
                        </a:rPr>
                        <a: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cs typeface="Times New Roman" pitchFamily="18" charset="0"/>
                        </a:rPr>
                        <a:t>ca. 15-20% der Allgemeinbevölkerung berichten über gelegentliche Sinnestäuschungen</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cs typeface="Times New Roman" pitchFamily="18" charset="0"/>
                        </a:rPr>
                        <a:t>Intensive Gedanken können fast hörbar sein (Ohrwürmer, Grübeln, beim Lesen des Briefes eines Freundes hören manche Menschen dessen Stimme)</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latin typeface="Calibri Light"/>
                        </a:rPr>
                        <a:t>„</a:t>
                      </a:r>
                      <a:r>
                        <a:rPr kumimoji="0" lang="de-DE" sz="1600" b="0" i="0" u="none" strike="noStrike" cap="none" normalizeH="0" baseline="0" dirty="0">
                          <a:ln>
                            <a:noFill/>
                          </a:ln>
                          <a:solidFill>
                            <a:schemeClr val="tx1"/>
                          </a:solidFill>
                          <a:effectLst/>
                          <a:latin typeface="Calibri Light"/>
                          <a:cs typeface="Times New Roman" pitchFamily="18" charset="0"/>
                        </a:rPr>
                        <a:t>Diese Gedanken sind nicht kontrollierbar. Wenn ich dagegen angehe, wird es sogar schlimmer. Das zeigt doch, dass mich jemand fertig machen will.</a:t>
                      </a:r>
                      <a:r>
                        <a:rPr lang="de-DE" sz="1600" dirty="0">
                          <a:latin typeface="Calibri Light"/>
                        </a:rPr>
                        <a: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cs typeface="Times New Roman" pitchFamily="18" charset="0"/>
                        </a:rPr>
                        <a:t>Unsere Gedanken sind nicht voll steuerbar – sonst gäbe es ja weder Geistesblitze noch lästige Grübelattacken</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cs typeface="Times New Roman" pitchFamily="18" charset="0"/>
                        </a:rPr>
                        <a:t>Gehen wir gegen unangenehme Gedanken an, werden diese fast automatisch stärker.</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cs typeface="Times New Roman" pitchFamily="18" charset="0"/>
                        </a:rPr>
                        <a:t>Versuch: Denken Sie mal nicht an die Zahl 8! – Es wird Ihnen nicht gelingen.</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latin typeface="Calibri Light"/>
                        </a:rPr>
                        <a:t>„</a:t>
                      </a:r>
                      <a:r>
                        <a:rPr kumimoji="0" lang="de-DE" sz="1600" b="0" i="0" u="none" strike="noStrike" cap="none" normalizeH="0" baseline="0" dirty="0">
                          <a:ln>
                            <a:noFill/>
                          </a:ln>
                          <a:solidFill>
                            <a:schemeClr val="tx1"/>
                          </a:solidFill>
                          <a:effectLst/>
                          <a:latin typeface="Calibri Light"/>
                          <a:cs typeface="Times New Roman" pitchFamily="18" charset="0"/>
                        </a:rPr>
                        <a:t>Das sind böse Gedanken, die ich nie und nimmer hegen würde. Ich könnte keiner Fliege was zuleide tun, habe aber ständig aggressive Gedanken.</a:t>
                      </a:r>
                      <a:r>
                        <a:rPr lang="de-DE" sz="1600" dirty="0">
                          <a:latin typeface="Calibri Light"/>
                        </a:rPr>
                        <a: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004992"/>
                          </a:solidFill>
                          <a:effectLst/>
                          <a:latin typeface="Calibri Light"/>
                          <a:cs typeface="Times New Roman" pitchFamily="18" charset="0"/>
                        </a:rPr>
                        <a:t>???</a:t>
                      </a:r>
                      <a:r>
                        <a:rPr kumimoji="0" lang="de-DE" sz="1600" b="0" i="0" u="none" strike="noStrike" cap="none" normalizeH="0" baseline="0" dirty="0">
                          <a:ln>
                            <a:noFill/>
                          </a:ln>
                          <a:solidFill>
                            <a:schemeClr val="bg1"/>
                          </a:solidFill>
                          <a:effectLst/>
                          <a:latin typeface="Calibri Light"/>
                          <a:cs typeface="Times New Roman" pitchFamily="18" charset="0"/>
                        </a:rPr>
                        <a:t>Gedanken, die unserem sonstigen Denken widersprechen, kommen häufig vor. Denken ≠ Handeln: 20% der Bevölkerung hatten schon mal Suizidgedanken, bringen sich aber nicht gleich um. Selbst Menschen gegenüber, die wir lieben, verspüren wir gelegentlich Aggression (z.B. manche Mutter gegenüber ihrem schreienden Baby). </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38</a:t>
            </a:fld>
            <a:endParaRPr lang="de-DE" dirty="0"/>
          </a:p>
        </p:txBody>
      </p:sp>
    </p:spTree>
    <p:extLst>
      <p:ext uri="{BB962C8B-B14F-4D97-AF65-F5344CB8AC3E}">
        <p14:creationId xmlns:p14="http://schemas.microsoft.com/office/powerpoint/2010/main" val="16724329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96" name="Rectangle 31"/>
          <p:cNvSpPr>
            <a:spLocks noGrp="1" noChangeArrowheads="1"/>
          </p:cNvSpPr>
          <p:nvPr>
            <p:ph type="title"/>
          </p:nvPr>
        </p:nvSpPr>
        <p:spPr>
          <a:xfrm>
            <a:off x="408955" y="1124744"/>
            <a:ext cx="11376000" cy="1495794"/>
          </a:xfrm>
        </p:spPr>
        <p:txBody>
          <a:bodyPr vert="horz" lIns="0" tIns="0" rIns="0" bIns="0" rtlCol="0" anchor="t">
            <a:noAutofit/>
          </a:bodyPr>
          <a:lstStyle/>
          <a:p>
            <a:pPr defTabSz="914377"/>
            <a:r>
              <a:rPr lang="de-DE" altLang="de-DE" sz="3600" dirty="0">
                <a:latin typeface="Calibri Light"/>
              </a:rPr>
              <a:t>Stimmenhören Eigene Gedanken oder ferngesteuert?</a:t>
            </a:r>
            <a:br>
              <a:rPr lang="de-DE" altLang="de-DE" sz="3600" dirty="0">
                <a:latin typeface="Calibri Light"/>
              </a:rPr>
            </a:br>
            <a:r>
              <a:rPr lang="de-DE" altLang="de-DE" sz="3600" dirty="0">
                <a:latin typeface="Calibri Light"/>
              </a:rPr>
              <a:t>Pro und Contra</a:t>
            </a:r>
            <a:endParaRPr lang="en-US" altLang="de-DE" sz="3600" dirty="0">
              <a:latin typeface="Calibri Light"/>
            </a:endParaRPr>
          </a:p>
        </p:txBody>
      </p:sp>
      <p:graphicFrame>
        <p:nvGraphicFramePr>
          <p:cNvPr id="4" name="Table 3"/>
          <p:cNvGraphicFramePr>
            <a:graphicFrameLocks noGrp="1"/>
          </p:cNvGraphicFramePr>
          <p:nvPr>
            <p:extLst>
              <p:ext uri="{D42A27DB-BD31-4B8C-83A1-F6EECF244321}">
                <p14:modId xmlns:p14="http://schemas.microsoft.com/office/powerpoint/2010/main" val="2664926544"/>
              </p:ext>
            </p:extLst>
          </p:nvPr>
        </p:nvGraphicFramePr>
        <p:xfrm>
          <a:off x="408955" y="2636912"/>
          <a:ext cx="11376000" cy="4120146"/>
        </p:xfrm>
        <a:graphic>
          <a:graphicData uri="http://schemas.openxmlformats.org/drawingml/2006/table">
            <a:tbl>
              <a:tblPr firstRow="1" bandRow="1">
                <a:tableStyleId>{21E4AEA4-8DFA-4A89-87EB-49C32662AFE0}</a:tableStyleId>
              </a:tblPr>
              <a:tblGrid>
                <a:gridCol w="4608512">
                  <a:extLst>
                    <a:ext uri="{9D8B030D-6E8A-4147-A177-3AD203B41FA5}">
                      <a16:colId xmlns:a16="http://schemas.microsoft.com/office/drawing/2014/main" val="20000"/>
                    </a:ext>
                  </a:extLst>
                </a:gridCol>
                <a:gridCol w="6767488">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cs typeface="Times New Roman" pitchFamily="18" charset="0"/>
                        </a:rPr>
                        <a:t>Von außen gelenkt?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000000"/>
                          </a:solidFill>
                          <a:effectLst/>
                          <a:latin typeface="Calibri Light"/>
                          <a:cs typeface="Times New Roman" pitchFamily="18" charset="0"/>
                        </a:rPr>
                        <a:t>Gibt</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es</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vielleicht</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noch</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andere</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Erklärungen</a:t>
                      </a:r>
                      <a:r>
                        <a:rPr kumimoji="0" lang="en-US" sz="1800" b="0" i="0" u="none" strike="noStrike" cap="none" normalizeH="0" baseline="0" dirty="0">
                          <a:ln>
                            <a:noFill/>
                          </a:ln>
                          <a:solidFill>
                            <a:srgbClr val="000000"/>
                          </a:solidFill>
                          <a:effectLst/>
                          <a:latin typeface="Calibri Light"/>
                          <a:cs typeface="Times New Roman" pitchFamily="18" charset="0"/>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latin typeface="Calibri Light"/>
                        </a:rPr>
                        <a:t>„</a:t>
                      </a:r>
                      <a:r>
                        <a:rPr kumimoji="0" lang="de-DE" sz="1600" b="0" i="0" u="none" strike="noStrike" cap="none" normalizeH="0" baseline="0" dirty="0">
                          <a:ln>
                            <a:noFill/>
                          </a:ln>
                          <a:solidFill>
                            <a:schemeClr val="tx1"/>
                          </a:solidFill>
                          <a:effectLst/>
                          <a:latin typeface="Calibri Light"/>
                          <a:cs typeface="Times New Roman" pitchFamily="18" charset="0"/>
                        </a:rPr>
                        <a:t>Ich höre das ganz deutlich. Meine Gedanken sind dagegen stumm!</a:t>
                      </a:r>
                      <a:r>
                        <a:rPr lang="de-DE" sz="1600" dirty="0">
                          <a:latin typeface="Calibri Light"/>
                        </a:rPr>
                        <a: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cs typeface="Times New Roman" pitchFamily="18" charset="0"/>
                        </a:rPr>
                        <a:t>ca. 15-20% der Allgemeinbevölkerung berichten über gelegentliche Sinnestäuschungen</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cs typeface="Times New Roman" pitchFamily="18" charset="0"/>
                        </a:rPr>
                        <a:t>Intensive Gedanken können fast hörbar sein (Ohrwürmer, Grübeln, beim Lesen des Briefes eines Freundes hören manche Menschen dessen Stimme)</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latin typeface="Calibri Light"/>
                        </a:rPr>
                        <a:t>„</a:t>
                      </a:r>
                      <a:r>
                        <a:rPr kumimoji="0" lang="de-DE" sz="1600" b="0" i="0" u="none" strike="noStrike" cap="none" normalizeH="0" baseline="0" dirty="0">
                          <a:ln>
                            <a:noFill/>
                          </a:ln>
                          <a:solidFill>
                            <a:schemeClr val="tx1"/>
                          </a:solidFill>
                          <a:effectLst/>
                          <a:latin typeface="Calibri Light"/>
                          <a:cs typeface="Times New Roman" pitchFamily="18" charset="0"/>
                        </a:rPr>
                        <a:t>Diese Gedanken sind nicht kontrollierbar. Wenn ich dagegen angehe, wird es sogar schlimmer. Das zeigt doch, dass mich jemand fertig machen will.</a:t>
                      </a:r>
                      <a:r>
                        <a:rPr lang="de-DE" sz="1600" dirty="0">
                          <a:latin typeface="Calibri Light"/>
                        </a:rPr>
                        <a: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cs typeface="Times New Roman" pitchFamily="18" charset="0"/>
                        </a:rPr>
                        <a:t>Unsere Gedanken sind nicht voll steuerbar – sonst gäbe es ja weder Geistesblitze noch lästige Grübelattacken</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cs typeface="Times New Roman" pitchFamily="18" charset="0"/>
                        </a:rPr>
                        <a:t>Gehen wir gegen unangenehme Gedanken an, werden diese fast automatisch stärker.</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cs typeface="Times New Roman" pitchFamily="18" charset="0"/>
                        </a:rPr>
                        <a:t>Versuch: Denken Sie mal nicht an die Zahl 8! – Es wird Ihnen nicht gelingen.</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latin typeface="Calibri Light"/>
                        </a:rPr>
                        <a:t>„</a:t>
                      </a:r>
                      <a:r>
                        <a:rPr kumimoji="0" lang="de-DE" sz="1600" b="0" i="0" u="none" strike="noStrike" cap="none" normalizeH="0" baseline="0" dirty="0">
                          <a:ln>
                            <a:noFill/>
                          </a:ln>
                          <a:solidFill>
                            <a:schemeClr val="tx1"/>
                          </a:solidFill>
                          <a:effectLst/>
                          <a:latin typeface="Calibri Light"/>
                          <a:cs typeface="Times New Roman" pitchFamily="18" charset="0"/>
                        </a:rPr>
                        <a:t>Das sind böse Gedanken, die ich nie und nimmer hegen würde. Ich könnte keiner Fliege was zuleide tun, habe aber ständig aggressive Gedanken.</a:t>
                      </a:r>
                      <a:r>
                        <a:rPr lang="de-DE" sz="1600" dirty="0">
                          <a:latin typeface="Calibri Light"/>
                        </a:rPr>
                        <a: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cs typeface="Times New Roman" pitchFamily="18" charset="0"/>
                        </a:rPr>
                        <a:t>Gedanken, die unserem sonstigen Denken widersprechen, kommen häufig vor. Denken ≠ Handeln: 20% der Bevölkerung hatten schon mal Suizidgedanken, bringen sich aber nicht gleich um. Selbst Menschen gegenüber, die wir lieben, verspüren wir gelegentlich Aggression (z.B. manche Mutter gegenüber ihrem schreienden Baby). </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39</a:t>
            </a:fld>
            <a:endParaRPr lang="de-DE" dirty="0"/>
          </a:p>
        </p:txBody>
      </p:sp>
    </p:spTree>
    <p:extLst>
      <p:ext uri="{BB962C8B-B14F-4D97-AF65-F5344CB8AC3E}">
        <p14:creationId xmlns:p14="http://schemas.microsoft.com/office/powerpoint/2010/main" val="11910525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Rectangle 17"/>
          <p:cNvSpPr>
            <a:spLocks noGrp="1" noChangeArrowheads="1"/>
          </p:cNvSpPr>
          <p:nvPr>
            <p:ph type="title"/>
          </p:nvPr>
        </p:nvSpPr>
        <p:spPr/>
        <p:txBody>
          <a:bodyPr vert="horz" lIns="0" tIns="0" rIns="0" bIns="0" rtlCol="0" anchor="t">
            <a:noAutofit/>
          </a:bodyPr>
          <a:lstStyle/>
          <a:p>
            <a:pPr defTabSz="914377"/>
            <a:r>
              <a:rPr lang="de-DE" altLang="de-DE" sz="3600" dirty="0">
                <a:latin typeface="Calibri Light"/>
              </a:rPr>
              <a:t>Stimmenhören Eigene Gedanken oder ferngesteuert?</a:t>
            </a:r>
            <a:br>
              <a:rPr lang="de-DE" altLang="de-DE" sz="3600" dirty="0">
                <a:latin typeface="Calibri Light"/>
              </a:rPr>
            </a:br>
            <a:r>
              <a:rPr lang="de-DE" altLang="de-DE" sz="3600" dirty="0">
                <a:latin typeface="Calibri Light"/>
              </a:rPr>
              <a:t>Pro und Contra</a:t>
            </a:r>
            <a:endParaRPr lang="en-US" altLang="de-DE" sz="3600" dirty="0">
              <a:latin typeface="Calibri Light"/>
            </a:endParaRPr>
          </a:p>
        </p:txBody>
      </p:sp>
      <p:sp>
        <p:nvSpPr>
          <p:cNvPr id="4" name="Content Placeholder 3"/>
          <p:cNvSpPr>
            <a:spLocks noGrp="1"/>
          </p:cNvSpPr>
          <p:nvPr>
            <p:ph idx="1"/>
          </p:nvPr>
        </p:nvSpPr>
        <p:spPr/>
        <p:txBody>
          <a:bodyPr/>
          <a:lstStyle/>
          <a:p>
            <a:endParaRPr lang="en-US" sz="2400" dirty="0"/>
          </a:p>
          <a:p>
            <a:pPr lvl="0" defTabSz="914400" fontAlgn="base">
              <a:spcAft>
                <a:spcPct val="0"/>
              </a:spcAft>
            </a:pPr>
            <a:r>
              <a:rPr lang="de-DE" altLang="de-DE" sz="2400" dirty="0">
                <a:solidFill>
                  <a:srgbClr val="004992"/>
                </a:solidFill>
                <a:latin typeface="Calibri Light"/>
                <a:cs typeface="Times New Roman" panose="02020603050405020304" pitchFamily="18" charset="0"/>
              </a:rPr>
              <a:t>Die Annahme einer Fernsteuerung der Gedanken wirft mehr Fragen auf als beantwortet werden, z.B.:</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cs typeface="Times New Roman" panose="02020603050405020304" pitchFamily="18" charset="0"/>
              </a:rPr>
              <a:t>Technische Realisierung?</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cs typeface="Times New Roman" panose="02020603050405020304" pitchFamily="18" charset="0"/>
              </a:rPr>
              <a:t>Wann und wie fand Einpflanzung statt? </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cs typeface="Times New Roman" panose="02020603050405020304" pitchFamily="18" charset="0"/>
              </a:rPr>
              <a:t>Wer hat ein Interesse daran, und auch das Geld und die Zeit, Ihnen so zu schaden?</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cs typeface="Times New Roman" panose="02020603050405020304" pitchFamily="18" charset="0"/>
              </a:rPr>
              <a:t>Es gibt einfachere Wege, Schaden zuzufügen. Wieso wählt man einen solch aufwändigen?</a:t>
            </a:r>
          </a:p>
          <a:p>
            <a:pPr marL="285750" indent="-285750">
              <a:buFont typeface="Arial" panose="020B0604020202020204" pitchFamily="34" charset="0"/>
              <a:buChar char="•"/>
            </a:pPr>
            <a:endParaRPr lang="en-US" sz="2400" dirty="0"/>
          </a:p>
        </p:txBody>
      </p:sp>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40</a:t>
            </a:fld>
            <a:endParaRPr lang="de-DE"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vert="horz" lIns="0" tIns="0" rIns="0" bIns="0" rtlCol="0" anchor="t">
            <a:noAutofit/>
          </a:bodyPr>
          <a:lstStyle/>
          <a:p>
            <a:pPr defTabSz="914377"/>
            <a:r>
              <a:rPr lang="de-DE" altLang="de-DE" sz="3600" dirty="0">
                <a:latin typeface="Calibri Light"/>
              </a:rPr>
              <a:t>Ein Freund lädt Sie zum Essen ein.</a:t>
            </a:r>
          </a:p>
        </p:txBody>
      </p:sp>
      <p:sp>
        <p:nvSpPr>
          <p:cNvPr id="86019" name="Rectangle 3"/>
          <p:cNvSpPr>
            <a:spLocks noGrp="1" noChangeArrowheads="1"/>
          </p:cNvSpPr>
          <p:nvPr>
            <p:ph idx="1"/>
          </p:nvPr>
        </p:nvSpPr>
        <p:spPr/>
        <p:txBody>
          <a:bodyPr lIns="0" tIns="0" rIns="0" bIns="0">
            <a:noAutofit/>
          </a:bodyPr>
          <a:lstStyle/>
          <a:p>
            <a:pPr indent="0" eaLnBrk="1" hangingPunct="1">
              <a:spcAft>
                <a:spcPct val="0"/>
              </a:spcAft>
              <a:buFontTx/>
              <a:buNone/>
            </a:pPr>
            <a:endParaRPr lang="de-DE" altLang="de-DE" sz="2400" dirty="0">
              <a:solidFill>
                <a:srgbClr val="004992"/>
              </a:solidFill>
              <a:latin typeface="Calibri Light"/>
            </a:endParaRPr>
          </a:p>
          <a:p>
            <a:pPr indent="0" eaLnBrk="1" hangingPunct="1">
              <a:spcAft>
                <a:spcPct val="0"/>
              </a:spcAft>
              <a:buFontTx/>
              <a:buNone/>
            </a:pPr>
            <a:r>
              <a:rPr lang="de-DE" altLang="de-DE" sz="2400" dirty="0">
                <a:solidFill>
                  <a:srgbClr val="004992"/>
                </a:solidFill>
                <a:latin typeface="Calibri Light"/>
              </a:rPr>
              <a:t>Was hat Ihren Freund dazu bewogen, Sie zum Essen einzuladen</a:t>
            </a:r>
            <a:r>
              <a:rPr lang="en-US" altLang="de-DE" sz="2400" dirty="0">
                <a:solidFill>
                  <a:srgbClr val="004992"/>
                </a:solidFill>
                <a:latin typeface="Calibri Light"/>
              </a:rPr>
              <a:t>?</a:t>
            </a:r>
          </a:p>
          <a:p>
            <a:pPr lvl="0" defTabSz="914400" fontAlgn="base">
              <a:spcAft>
                <a:spcPct val="0"/>
              </a:spcAft>
            </a:pPr>
            <a:r>
              <a:rPr lang="de-DE" altLang="de-DE" sz="2400" dirty="0">
                <a:solidFill>
                  <a:srgbClr val="333333"/>
                </a:solidFill>
                <a:latin typeface="Calibri Light"/>
                <a:cs typeface="Times New Roman" panose="02020603050405020304" pitchFamily="18" charset="0"/>
              </a:rPr>
              <a:t>Worauf führen Sie dieses Ereignis hauptsächlich zurück?</a:t>
            </a:r>
          </a:p>
          <a:p>
            <a:pPr lvl="0" defTabSz="914400" fontAlgn="base">
              <a:spcAft>
                <a:spcPct val="0"/>
              </a:spcAft>
            </a:pPr>
            <a:endParaRPr lang="en-US" altLang="de-DE" sz="2400" dirty="0">
              <a:solidFill>
                <a:srgbClr val="333333"/>
              </a:solidFill>
              <a:latin typeface="Calibri Light"/>
              <a:cs typeface="Times New Roman" panose="02020603050405020304" pitchFamily="18" charset="0"/>
            </a:endParaRPr>
          </a:p>
          <a:p>
            <a:pPr lvl="0" defTabSz="914400" fontAlgn="base">
              <a:spcAft>
                <a:spcPct val="0"/>
              </a:spcAft>
            </a:pPr>
            <a:r>
              <a:rPr lang="de-DE" altLang="de-DE" sz="2400" dirty="0">
                <a:solidFill>
                  <a:srgbClr val="004992"/>
                </a:solidFill>
                <a:latin typeface="Calibri Light"/>
                <a:cs typeface="Times New Roman" panose="02020603050405020304" pitchFamily="18" charset="0"/>
              </a:rPr>
              <a:t>Ihre Person? </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Eine andere Person oder andere Leute?</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Umstände oder Zufall? </a:t>
            </a:r>
            <a:endParaRPr lang="en-US" altLang="de-DE" sz="2400" dirty="0">
              <a:solidFill>
                <a:srgbClr val="004992"/>
              </a:solidFill>
              <a:latin typeface="Calibri Light"/>
              <a:cs typeface="Times New Roman" panose="02020603050405020304" pitchFamily="18" charset="0"/>
            </a:endParaRPr>
          </a:p>
        </p:txBody>
      </p:sp>
      <p:pic>
        <p:nvPicPr>
          <p:cNvPr id="86021"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41</a:t>
            </a:fld>
            <a:endParaRPr lang="de-DE"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vert="horz" lIns="0" tIns="0" rIns="0" bIns="0" rtlCol="0" anchor="t">
            <a:noAutofit/>
          </a:bodyPr>
          <a:lstStyle/>
          <a:p>
            <a:pPr defTabSz="914377"/>
            <a:r>
              <a:rPr lang="de-DE" altLang="de-DE" sz="3600">
                <a:latin typeface="Calibri Light"/>
              </a:rPr>
              <a:t>Die Polizei hält Sie auf der Landstraße an.</a:t>
            </a:r>
          </a:p>
        </p:txBody>
      </p:sp>
      <p:sp>
        <p:nvSpPr>
          <p:cNvPr id="88067" name="Rectangle 3"/>
          <p:cNvSpPr>
            <a:spLocks noGrp="1" noChangeArrowheads="1"/>
          </p:cNvSpPr>
          <p:nvPr>
            <p:ph idx="1"/>
          </p:nvPr>
        </p:nvSpPr>
        <p:spPr/>
        <p:txBody>
          <a:bodyPr lIns="0" tIns="0" rIns="0" bIns="0">
            <a:noAutofit/>
          </a:bodyPr>
          <a:lstStyle/>
          <a:p>
            <a:pPr indent="0" eaLnBrk="1" hangingPunct="1">
              <a:spcAft>
                <a:spcPct val="0"/>
              </a:spcAft>
              <a:buFontTx/>
              <a:buNone/>
            </a:pPr>
            <a:endParaRPr lang="de-DE" altLang="de-DE" sz="2400" dirty="0">
              <a:solidFill>
                <a:srgbClr val="004992"/>
              </a:solidFill>
              <a:latin typeface="Calibri Light"/>
            </a:endParaRPr>
          </a:p>
          <a:p>
            <a:pPr indent="0" eaLnBrk="1" hangingPunct="1">
              <a:spcAft>
                <a:spcPct val="0"/>
              </a:spcAft>
              <a:buFontTx/>
              <a:buNone/>
            </a:pPr>
            <a:r>
              <a:rPr lang="de-DE" altLang="de-DE" sz="2400" dirty="0">
                <a:solidFill>
                  <a:srgbClr val="004992"/>
                </a:solidFill>
                <a:latin typeface="Calibri Light"/>
              </a:rPr>
              <a:t>Was hat die Polizei dazu bewogen, Sie anzuhalten?</a:t>
            </a:r>
          </a:p>
          <a:p>
            <a:pPr lvl="0" defTabSz="914400" fontAlgn="base">
              <a:spcAft>
                <a:spcPct val="0"/>
              </a:spcAft>
            </a:pPr>
            <a:r>
              <a:rPr lang="de-DE" altLang="de-DE" sz="2400" dirty="0">
                <a:solidFill>
                  <a:srgbClr val="333333"/>
                </a:solidFill>
                <a:latin typeface="Calibri Light"/>
                <a:cs typeface="Times New Roman" panose="02020603050405020304" pitchFamily="18" charset="0"/>
              </a:rPr>
              <a:t>Worauf führen Sie dieses Ereignis hauptsächlich zurück?</a:t>
            </a:r>
          </a:p>
          <a:p>
            <a:pPr lvl="0" defTabSz="914400" fontAlgn="base">
              <a:spcAft>
                <a:spcPct val="0"/>
              </a:spcAft>
            </a:pPr>
            <a:endParaRPr lang="en-US" altLang="de-DE" sz="2400" dirty="0">
              <a:solidFill>
                <a:srgbClr val="333333"/>
              </a:solidFill>
              <a:latin typeface="Calibri Light"/>
              <a:cs typeface="Times New Roman" panose="02020603050405020304" pitchFamily="18" charset="0"/>
            </a:endParaRPr>
          </a:p>
          <a:p>
            <a:pPr lvl="0" defTabSz="914400" fontAlgn="base">
              <a:spcAft>
                <a:spcPct val="0"/>
              </a:spcAft>
            </a:pPr>
            <a:r>
              <a:rPr lang="de-DE" altLang="de-DE" sz="2400" dirty="0">
                <a:solidFill>
                  <a:srgbClr val="004992"/>
                </a:solidFill>
                <a:latin typeface="Calibri Light"/>
                <a:cs typeface="Times New Roman" panose="02020603050405020304" pitchFamily="18" charset="0"/>
              </a:rPr>
              <a:t>Ihre Person? </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Eine andere Person oder andere Leute?</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Umstände oder Zufall? </a:t>
            </a:r>
            <a:endParaRPr lang="en-US" altLang="de-DE" sz="2400" dirty="0">
              <a:solidFill>
                <a:srgbClr val="004992"/>
              </a:solidFill>
              <a:latin typeface="Calibri Light"/>
              <a:cs typeface="Times New Roman" panose="02020603050405020304" pitchFamily="18" charset="0"/>
            </a:endParaRPr>
          </a:p>
        </p:txBody>
      </p:sp>
      <p:pic>
        <p:nvPicPr>
          <p:cNvPr id="88068"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42</a:t>
            </a:fld>
            <a:endParaRPr lang="de-DE"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vert="horz" lIns="0" tIns="0" rIns="0" bIns="0" rtlCol="0" anchor="t">
            <a:noAutofit/>
          </a:bodyPr>
          <a:lstStyle/>
          <a:p>
            <a:pPr defTabSz="914377"/>
            <a:r>
              <a:rPr lang="de-DE" altLang="de-DE" sz="3600">
                <a:latin typeface="Calibri Light"/>
              </a:rPr>
              <a:t>Sie gewinnen im Spiel.</a:t>
            </a:r>
          </a:p>
        </p:txBody>
      </p:sp>
      <p:sp>
        <p:nvSpPr>
          <p:cNvPr id="90115" name="Rectangle 3"/>
          <p:cNvSpPr>
            <a:spLocks noGrp="1" noChangeArrowheads="1"/>
          </p:cNvSpPr>
          <p:nvPr>
            <p:ph idx="1"/>
          </p:nvPr>
        </p:nvSpPr>
        <p:spPr/>
        <p:txBody>
          <a:bodyPr lIns="0" tIns="0" rIns="0" bIns="0">
            <a:noAutofit/>
          </a:bodyPr>
          <a:lstStyle/>
          <a:p>
            <a:pPr indent="0" eaLnBrk="1" hangingPunct="1">
              <a:spcAft>
                <a:spcPct val="0"/>
              </a:spcAft>
              <a:buFontTx/>
              <a:buNone/>
            </a:pPr>
            <a:endParaRPr lang="de-DE" altLang="de-DE" sz="2400" dirty="0">
              <a:solidFill>
                <a:srgbClr val="004992"/>
              </a:solidFill>
              <a:latin typeface="Calibri Light"/>
            </a:endParaRPr>
          </a:p>
          <a:p>
            <a:pPr indent="0" eaLnBrk="1" hangingPunct="1">
              <a:spcAft>
                <a:spcPct val="0"/>
              </a:spcAft>
              <a:buFontTx/>
              <a:buNone/>
            </a:pPr>
            <a:r>
              <a:rPr lang="de-DE" altLang="de-DE" sz="2400" dirty="0">
                <a:solidFill>
                  <a:srgbClr val="004992"/>
                </a:solidFill>
                <a:latin typeface="Calibri Light"/>
              </a:rPr>
              <a:t>Weshalb haben Sie gewonnen?</a:t>
            </a:r>
          </a:p>
          <a:p>
            <a:pPr lvl="0" defTabSz="914400" fontAlgn="base">
              <a:spcAft>
                <a:spcPct val="0"/>
              </a:spcAft>
            </a:pPr>
            <a:r>
              <a:rPr lang="de-DE" altLang="de-DE" sz="2400" dirty="0">
                <a:solidFill>
                  <a:srgbClr val="333333"/>
                </a:solidFill>
                <a:latin typeface="Calibri Light"/>
                <a:cs typeface="Times New Roman" panose="02020603050405020304" pitchFamily="18" charset="0"/>
              </a:rPr>
              <a:t>Worauf führen Sie dieses Ereignis hauptsächlich zurück?</a:t>
            </a:r>
          </a:p>
          <a:p>
            <a:pPr lvl="0" defTabSz="914400" fontAlgn="base">
              <a:spcAft>
                <a:spcPct val="0"/>
              </a:spcAft>
            </a:pPr>
            <a:endParaRPr lang="en-US" altLang="de-DE" sz="2400" dirty="0">
              <a:solidFill>
                <a:srgbClr val="333333"/>
              </a:solidFill>
              <a:latin typeface="Calibri Light"/>
              <a:cs typeface="Times New Roman" panose="02020603050405020304" pitchFamily="18" charset="0"/>
            </a:endParaRPr>
          </a:p>
          <a:p>
            <a:pPr lvl="0" defTabSz="914400" fontAlgn="base">
              <a:spcAft>
                <a:spcPct val="0"/>
              </a:spcAft>
            </a:pPr>
            <a:r>
              <a:rPr lang="de-DE" altLang="de-DE" sz="2400" dirty="0">
                <a:solidFill>
                  <a:srgbClr val="004992"/>
                </a:solidFill>
                <a:latin typeface="Calibri Light"/>
                <a:cs typeface="Times New Roman" panose="02020603050405020304" pitchFamily="18" charset="0"/>
              </a:rPr>
              <a:t>Ihre Person? </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Eine andere Person oder andere Leute?</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Umstände oder Zufall? </a:t>
            </a:r>
            <a:endParaRPr lang="en-US" altLang="de-DE" sz="2400" dirty="0">
              <a:solidFill>
                <a:srgbClr val="004992"/>
              </a:solidFill>
              <a:latin typeface="Calibri Light"/>
              <a:cs typeface="Times New Roman" panose="02020603050405020304" pitchFamily="18" charset="0"/>
            </a:endParaRPr>
          </a:p>
        </p:txBody>
      </p:sp>
      <p:pic>
        <p:nvPicPr>
          <p:cNvPr id="90116" name="Picture 7" descr="Jochen Schmidt-Oehm fotocommunity Zoc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192095"/>
            <a:ext cx="3552692" cy="2665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43</a:t>
            </a:fld>
            <a:endParaRPr lang="de-DE"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vert="horz" lIns="0" tIns="0" rIns="0" bIns="0" rtlCol="0" anchor="t">
            <a:noAutofit/>
          </a:bodyPr>
          <a:lstStyle/>
          <a:p>
            <a:pPr defTabSz="914377"/>
            <a:r>
              <a:rPr lang="de-DE" altLang="de-DE" sz="3600" dirty="0">
                <a:latin typeface="Calibri Light"/>
              </a:rPr>
              <a:t>Sie wollen in Ihr neues Auto steigen und entdecken einen Kratzer im Lack.</a:t>
            </a:r>
          </a:p>
        </p:txBody>
      </p:sp>
      <p:sp>
        <p:nvSpPr>
          <p:cNvPr id="92163" name="Rectangle 3"/>
          <p:cNvSpPr>
            <a:spLocks noGrp="1" noChangeArrowheads="1"/>
          </p:cNvSpPr>
          <p:nvPr>
            <p:ph idx="1"/>
          </p:nvPr>
        </p:nvSpPr>
        <p:spPr/>
        <p:txBody>
          <a:bodyPr lIns="0" tIns="0" rIns="0" bIns="0">
            <a:noAutofit/>
          </a:bodyPr>
          <a:lstStyle/>
          <a:p>
            <a:pPr indent="0" eaLnBrk="1" hangingPunct="1">
              <a:spcAft>
                <a:spcPct val="0"/>
              </a:spcAft>
              <a:buFontTx/>
              <a:buNone/>
            </a:pPr>
            <a:endParaRPr lang="de-DE" altLang="de-DE" sz="2400" dirty="0">
              <a:solidFill>
                <a:srgbClr val="004992"/>
              </a:solidFill>
              <a:latin typeface="Calibri Light"/>
            </a:endParaRPr>
          </a:p>
          <a:p>
            <a:pPr indent="0" eaLnBrk="1" hangingPunct="1">
              <a:spcAft>
                <a:spcPct val="0"/>
              </a:spcAft>
              <a:buFontTx/>
              <a:buNone/>
            </a:pPr>
            <a:r>
              <a:rPr lang="de-DE" altLang="de-DE" sz="2400" dirty="0">
                <a:solidFill>
                  <a:srgbClr val="004992"/>
                </a:solidFill>
                <a:latin typeface="Calibri Light"/>
              </a:rPr>
              <a:t>Was könnte den Kratzer verursacht haben?</a:t>
            </a:r>
          </a:p>
          <a:p>
            <a:pPr lvl="0" defTabSz="914400" fontAlgn="base">
              <a:spcAft>
                <a:spcPct val="0"/>
              </a:spcAft>
            </a:pPr>
            <a:r>
              <a:rPr lang="de-DE" altLang="de-DE" sz="2400" dirty="0">
                <a:solidFill>
                  <a:srgbClr val="333333"/>
                </a:solidFill>
                <a:latin typeface="Calibri Light"/>
                <a:cs typeface="Times New Roman" panose="02020603050405020304" pitchFamily="18" charset="0"/>
              </a:rPr>
              <a:t>Worauf führen Sie dieses Ereignis hauptsächlich zurück?</a:t>
            </a:r>
          </a:p>
          <a:p>
            <a:pPr lvl="0" defTabSz="914400" fontAlgn="base">
              <a:spcAft>
                <a:spcPct val="0"/>
              </a:spcAft>
            </a:pPr>
            <a:endParaRPr lang="en-US" altLang="de-DE" sz="2400" dirty="0">
              <a:solidFill>
                <a:srgbClr val="333333"/>
              </a:solidFill>
              <a:latin typeface="Calibri Light"/>
              <a:cs typeface="Times New Roman" panose="02020603050405020304" pitchFamily="18" charset="0"/>
            </a:endParaRPr>
          </a:p>
          <a:p>
            <a:pPr lvl="0" defTabSz="914400" fontAlgn="base">
              <a:spcAft>
                <a:spcPct val="0"/>
              </a:spcAft>
            </a:pPr>
            <a:r>
              <a:rPr lang="de-DE" altLang="de-DE" sz="2400" dirty="0">
                <a:solidFill>
                  <a:srgbClr val="004992"/>
                </a:solidFill>
                <a:latin typeface="Calibri Light"/>
                <a:cs typeface="Times New Roman" panose="02020603050405020304" pitchFamily="18" charset="0"/>
              </a:rPr>
              <a:t>Ihre Person? </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Eine andere Person oder andere Leute?</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Umstände oder Zufall? </a:t>
            </a:r>
            <a:endParaRPr lang="en-US" altLang="de-DE" sz="2400" dirty="0">
              <a:solidFill>
                <a:srgbClr val="004992"/>
              </a:solidFill>
              <a:latin typeface="Calibri Light"/>
              <a:cs typeface="Times New Roman" panose="02020603050405020304" pitchFamily="18" charset="0"/>
            </a:endParaRPr>
          </a:p>
        </p:txBody>
      </p:sp>
      <p:pic>
        <p:nvPicPr>
          <p:cNvPr id="92164"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44</a:t>
            </a:fld>
            <a:endParaRPr lang="de-DE"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r>
              <a:rPr lang="de-DE" sz="3600" dirty="0">
                <a:latin typeface="Calibri Light"/>
              </a:rPr>
              <a:t>Ihre Hausärztin stellt bei Ihnen hohen Blutdruck fest.</a:t>
            </a:r>
            <a:endParaRPr lang="en-US" sz="3600" dirty="0">
              <a:latin typeface="Calibri Light"/>
            </a:endParaRPr>
          </a:p>
        </p:txBody>
      </p:sp>
      <p:sp>
        <p:nvSpPr>
          <p:cNvPr id="94210" name="Rectangle 3"/>
          <p:cNvSpPr>
            <a:spLocks noGrp="1" noChangeArrowheads="1"/>
          </p:cNvSpPr>
          <p:nvPr>
            <p:ph idx="1"/>
          </p:nvPr>
        </p:nvSpPr>
        <p:spPr/>
        <p:txBody>
          <a:bodyPr lIns="0" tIns="0" rIns="0" bIns="0">
            <a:noAutofit/>
          </a:bodyPr>
          <a:lstStyle/>
          <a:p>
            <a:pPr indent="-184150" eaLnBrk="1" hangingPunct="1">
              <a:spcAft>
                <a:spcPct val="0"/>
              </a:spcAft>
              <a:buFontTx/>
              <a:buNone/>
            </a:pPr>
            <a:endParaRPr lang="de-DE" altLang="de-DE" sz="2400" dirty="0">
              <a:solidFill>
                <a:srgbClr val="004992"/>
              </a:solidFill>
              <a:latin typeface="Calibri Light"/>
            </a:endParaRPr>
          </a:p>
          <a:p>
            <a:pPr indent="-184150" eaLnBrk="1" hangingPunct="1">
              <a:spcAft>
                <a:spcPct val="0"/>
              </a:spcAft>
              <a:buFontTx/>
              <a:buNone/>
            </a:pPr>
            <a:r>
              <a:rPr lang="de-DE" altLang="de-DE" sz="2400" dirty="0">
                <a:solidFill>
                  <a:srgbClr val="004992"/>
                </a:solidFill>
                <a:latin typeface="Calibri Light"/>
              </a:rPr>
              <a:t>Weshalb haben Sie hohen Blutdruck?</a:t>
            </a:r>
          </a:p>
          <a:p>
            <a:pPr lvl="0" defTabSz="914400" fontAlgn="base">
              <a:spcAft>
                <a:spcPct val="0"/>
              </a:spcAft>
            </a:pPr>
            <a:r>
              <a:rPr lang="de-DE" altLang="de-DE" sz="2400" dirty="0">
                <a:solidFill>
                  <a:srgbClr val="333333"/>
                </a:solidFill>
                <a:latin typeface="Calibri Light"/>
                <a:cs typeface="Times New Roman" panose="02020603050405020304" pitchFamily="18" charset="0"/>
              </a:rPr>
              <a:t>Worauf führen Sie dieses Ereignis hauptsächlich zurück?</a:t>
            </a:r>
          </a:p>
          <a:p>
            <a:pPr lvl="0" defTabSz="914400" fontAlgn="base">
              <a:spcAft>
                <a:spcPct val="0"/>
              </a:spcAft>
            </a:pPr>
            <a:endParaRPr lang="en-US" altLang="de-DE" sz="2400" dirty="0">
              <a:solidFill>
                <a:srgbClr val="333333"/>
              </a:solidFill>
              <a:latin typeface="Calibri Light"/>
              <a:cs typeface="Times New Roman" panose="02020603050405020304" pitchFamily="18" charset="0"/>
            </a:endParaRPr>
          </a:p>
          <a:p>
            <a:pPr lvl="0" defTabSz="914400" fontAlgn="base">
              <a:spcAft>
                <a:spcPct val="0"/>
              </a:spcAft>
            </a:pPr>
            <a:r>
              <a:rPr lang="de-DE" altLang="de-DE" sz="2400" dirty="0">
                <a:solidFill>
                  <a:srgbClr val="004992"/>
                </a:solidFill>
                <a:latin typeface="Calibri Light"/>
                <a:cs typeface="Times New Roman" panose="02020603050405020304" pitchFamily="18" charset="0"/>
              </a:rPr>
              <a:t>Ihre Person? </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Eine andere Person oder andere Leute?</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Umstände oder Zufall? </a:t>
            </a:r>
            <a:endParaRPr lang="en-US" altLang="de-DE" sz="2400" dirty="0">
              <a:solidFill>
                <a:srgbClr val="004992"/>
              </a:solidFill>
              <a:latin typeface="Calibri Light"/>
              <a:cs typeface="Times New Roman" panose="02020603050405020304" pitchFamily="18" charset="0"/>
            </a:endParaRPr>
          </a:p>
        </p:txBody>
      </p:sp>
      <p:pic>
        <p:nvPicPr>
          <p:cNvPr id="94211"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45</a:t>
            </a:fld>
            <a:endParaRPr lang="de-DE"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vert="horz" lIns="0" tIns="0" rIns="0" bIns="0" rtlCol="0" anchor="t">
            <a:noAutofit/>
          </a:bodyPr>
          <a:lstStyle/>
          <a:p>
            <a:pPr defTabSz="914377"/>
            <a:r>
              <a:rPr lang="de-DE" altLang="de-DE" sz="3600">
                <a:latin typeface="Calibri Light"/>
              </a:rPr>
              <a:t>Eine Bekannte hat sich geweigert, Ihnen bei einer Arbeit zu helfen.</a:t>
            </a:r>
          </a:p>
        </p:txBody>
      </p:sp>
      <p:sp>
        <p:nvSpPr>
          <p:cNvPr id="96259" name="Rectangle 3"/>
          <p:cNvSpPr>
            <a:spLocks noGrp="1" noChangeArrowheads="1"/>
          </p:cNvSpPr>
          <p:nvPr>
            <p:ph idx="1"/>
          </p:nvPr>
        </p:nvSpPr>
        <p:spPr/>
        <p:txBody>
          <a:bodyPr lIns="0" tIns="0" rIns="0" bIns="0">
            <a:noAutofit/>
          </a:bodyPr>
          <a:lstStyle/>
          <a:p>
            <a:pPr indent="0" eaLnBrk="1" hangingPunct="1">
              <a:spcAft>
                <a:spcPct val="0"/>
              </a:spcAft>
              <a:buFontTx/>
              <a:buNone/>
            </a:pPr>
            <a:endParaRPr lang="de-DE" altLang="de-DE" sz="2400" dirty="0">
              <a:solidFill>
                <a:srgbClr val="004992"/>
              </a:solidFill>
              <a:latin typeface="Calibri Light"/>
            </a:endParaRPr>
          </a:p>
          <a:p>
            <a:pPr indent="0" eaLnBrk="1" hangingPunct="1">
              <a:spcAft>
                <a:spcPct val="0"/>
              </a:spcAft>
              <a:buFontTx/>
              <a:buNone/>
            </a:pPr>
            <a:r>
              <a:rPr lang="de-DE" altLang="de-DE" sz="2400" dirty="0">
                <a:solidFill>
                  <a:srgbClr val="004992"/>
                </a:solidFill>
                <a:latin typeface="Calibri Light"/>
              </a:rPr>
              <a:t>Was hat Ihre Bekannte dazu bewogen, Ihnen nicht bei der Arbeit zu helfen?</a:t>
            </a:r>
          </a:p>
          <a:p>
            <a:pPr lvl="0" defTabSz="914400" fontAlgn="base">
              <a:spcAft>
                <a:spcPct val="0"/>
              </a:spcAft>
            </a:pPr>
            <a:r>
              <a:rPr lang="de-DE" altLang="de-DE" sz="2400" dirty="0">
                <a:solidFill>
                  <a:srgbClr val="333333"/>
                </a:solidFill>
                <a:latin typeface="Calibri Light"/>
                <a:cs typeface="Times New Roman" panose="02020603050405020304" pitchFamily="18" charset="0"/>
              </a:rPr>
              <a:t>Worauf führen Sie dieses Ereignis hauptsächlich zurück?</a:t>
            </a:r>
          </a:p>
          <a:p>
            <a:pPr lvl="0" defTabSz="914400" fontAlgn="base">
              <a:spcAft>
                <a:spcPct val="0"/>
              </a:spcAft>
            </a:pPr>
            <a:endParaRPr lang="en-US" altLang="de-DE" sz="2400" dirty="0">
              <a:solidFill>
                <a:srgbClr val="333333"/>
              </a:solidFill>
              <a:latin typeface="Calibri Light"/>
              <a:cs typeface="Times New Roman" panose="02020603050405020304" pitchFamily="18" charset="0"/>
            </a:endParaRPr>
          </a:p>
          <a:p>
            <a:pPr lvl="0" defTabSz="914400" fontAlgn="base">
              <a:spcAft>
                <a:spcPct val="0"/>
              </a:spcAft>
            </a:pPr>
            <a:r>
              <a:rPr lang="de-DE" altLang="de-DE" sz="2400" dirty="0">
                <a:solidFill>
                  <a:srgbClr val="004992"/>
                </a:solidFill>
                <a:latin typeface="Calibri Light"/>
                <a:cs typeface="Times New Roman" panose="02020603050405020304" pitchFamily="18" charset="0"/>
              </a:rPr>
              <a:t>Ihre Person? </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Eine andere Person oder andere Leute?</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Umstände oder Zufall? </a:t>
            </a:r>
            <a:endParaRPr lang="en-US" altLang="de-DE" sz="2400" dirty="0">
              <a:solidFill>
                <a:srgbClr val="004992"/>
              </a:solidFill>
              <a:latin typeface="Calibri Light"/>
              <a:cs typeface="Times New Roman" panose="02020603050405020304" pitchFamily="18" charset="0"/>
            </a:endParaRPr>
          </a:p>
        </p:txBody>
      </p:sp>
      <p:pic>
        <p:nvPicPr>
          <p:cNvPr id="96261"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t="-1" r="2809" b="1617"/>
          <a:stretch/>
        </p:blipFill>
        <p:spPr bwMode="auto">
          <a:xfrm>
            <a:off x="9489243" y="4143800"/>
            <a:ext cx="2705932" cy="273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46</a:t>
            </a:fld>
            <a:endParaRPr lang="de-DE"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vert="horz" lIns="0" tIns="0" rIns="0" bIns="0" rtlCol="0" anchor="t">
            <a:noAutofit/>
          </a:bodyPr>
          <a:lstStyle/>
          <a:p>
            <a:pPr defTabSz="914377"/>
            <a:r>
              <a:rPr lang="de-DE" altLang="de-DE" sz="3600">
                <a:latin typeface="Calibri Light"/>
              </a:rPr>
              <a:t>Eine Freundin hat Ihnen ein Geschenk gekauft.</a:t>
            </a:r>
          </a:p>
        </p:txBody>
      </p:sp>
      <p:sp>
        <p:nvSpPr>
          <p:cNvPr id="98307" name="Rectangle 3"/>
          <p:cNvSpPr>
            <a:spLocks noGrp="1" noChangeArrowheads="1"/>
          </p:cNvSpPr>
          <p:nvPr>
            <p:ph idx="1"/>
          </p:nvPr>
        </p:nvSpPr>
        <p:spPr/>
        <p:txBody>
          <a:bodyPr lIns="0" tIns="0" rIns="0" bIns="0">
            <a:noAutofit/>
          </a:bodyPr>
          <a:lstStyle/>
          <a:p>
            <a:pPr indent="0" eaLnBrk="1" hangingPunct="1">
              <a:spcAft>
                <a:spcPct val="0"/>
              </a:spcAft>
              <a:buFontTx/>
              <a:buNone/>
            </a:pPr>
            <a:endParaRPr lang="de-DE" altLang="de-DE" sz="2400" dirty="0">
              <a:solidFill>
                <a:srgbClr val="004992"/>
              </a:solidFill>
              <a:latin typeface="Calibri Light"/>
            </a:endParaRPr>
          </a:p>
          <a:p>
            <a:pPr indent="0" eaLnBrk="1" hangingPunct="1">
              <a:spcAft>
                <a:spcPct val="0"/>
              </a:spcAft>
              <a:buFontTx/>
              <a:buNone/>
            </a:pPr>
            <a:r>
              <a:rPr lang="de-DE" altLang="de-DE" sz="2400" dirty="0">
                <a:solidFill>
                  <a:srgbClr val="004992"/>
                </a:solidFill>
                <a:latin typeface="Calibri Light"/>
              </a:rPr>
              <a:t>Was hat Ihre Freundin dazu bewogen, Ihnen etwas zu schenken?</a:t>
            </a:r>
          </a:p>
          <a:p>
            <a:pPr lvl="0" defTabSz="914400" fontAlgn="base">
              <a:spcAft>
                <a:spcPct val="0"/>
              </a:spcAft>
            </a:pPr>
            <a:r>
              <a:rPr lang="de-DE" altLang="de-DE" sz="2400" dirty="0">
                <a:solidFill>
                  <a:srgbClr val="333333"/>
                </a:solidFill>
                <a:latin typeface="Calibri Light"/>
                <a:cs typeface="Times New Roman" panose="02020603050405020304" pitchFamily="18" charset="0"/>
              </a:rPr>
              <a:t>Worauf führen Sie dieses Ereignis hauptsächlich zurück?</a:t>
            </a:r>
          </a:p>
          <a:p>
            <a:pPr lvl="0" defTabSz="914400" fontAlgn="base">
              <a:spcAft>
                <a:spcPct val="0"/>
              </a:spcAft>
            </a:pPr>
            <a:endParaRPr lang="en-US" altLang="de-DE" sz="2400" dirty="0">
              <a:solidFill>
                <a:srgbClr val="333333"/>
              </a:solidFill>
              <a:latin typeface="Calibri Light"/>
              <a:cs typeface="Times New Roman" panose="02020603050405020304" pitchFamily="18" charset="0"/>
            </a:endParaRPr>
          </a:p>
          <a:p>
            <a:pPr lvl="0" defTabSz="914400" fontAlgn="base">
              <a:spcAft>
                <a:spcPct val="0"/>
              </a:spcAft>
            </a:pPr>
            <a:r>
              <a:rPr lang="de-DE" altLang="de-DE" sz="2400" dirty="0">
                <a:solidFill>
                  <a:srgbClr val="004992"/>
                </a:solidFill>
                <a:latin typeface="Calibri Light"/>
                <a:cs typeface="Times New Roman" panose="02020603050405020304" pitchFamily="18" charset="0"/>
              </a:rPr>
              <a:t>Ihre Person? </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Eine andere Person oder andere Leute?</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Umstände oder Zufall? </a:t>
            </a:r>
            <a:endParaRPr lang="en-US" altLang="de-DE" sz="2400" dirty="0">
              <a:solidFill>
                <a:srgbClr val="004992"/>
              </a:solidFill>
              <a:latin typeface="Calibri Light"/>
              <a:cs typeface="Times New Roman" panose="02020603050405020304" pitchFamily="18" charset="0"/>
            </a:endParaRPr>
          </a:p>
        </p:txBody>
      </p:sp>
      <p:pic>
        <p:nvPicPr>
          <p:cNvPr id="98309"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9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47</a:t>
            </a:fld>
            <a:endParaRPr lang="de-DE"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vert="horz" lIns="0" tIns="0" rIns="0" bIns="0" rtlCol="0" anchor="t">
            <a:noAutofit/>
          </a:bodyPr>
          <a:lstStyle/>
          <a:p>
            <a:pPr defTabSz="914377"/>
            <a:r>
              <a:rPr lang="de-DE" altLang="de-DE" sz="3600">
                <a:latin typeface="Calibri Light"/>
              </a:rPr>
              <a:t>Ein Freund sagt, dass er Sie dumm findet.</a:t>
            </a:r>
          </a:p>
        </p:txBody>
      </p:sp>
      <p:sp>
        <p:nvSpPr>
          <p:cNvPr id="100355" name="Rectangle 3"/>
          <p:cNvSpPr>
            <a:spLocks noGrp="1" noChangeArrowheads="1"/>
          </p:cNvSpPr>
          <p:nvPr>
            <p:ph idx="1"/>
          </p:nvPr>
        </p:nvSpPr>
        <p:spPr/>
        <p:txBody>
          <a:bodyPr lIns="0" tIns="0" rIns="0" bIns="0">
            <a:noAutofit/>
          </a:bodyPr>
          <a:lstStyle/>
          <a:p>
            <a:pPr indent="0" eaLnBrk="1" hangingPunct="1">
              <a:spcAft>
                <a:spcPct val="0"/>
              </a:spcAft>
              <a:buFontTx/>
              <a:buNone/>
            </a:pPr>
            <a:endParaRPr lang="de-DE" altLang="de-DE" sz="2400" dirty="0">
              <a:latin typeface="Calibri Light"/>
            </a:endParaRPr>
          </a:p>
          <a:p>
            <a:pPr indent="0" eaLnBrk="1" hangingPunct="1">
              <a:spcAft>
                <a:spcPct val="0"/>
              </a:spcAft>
              <a:buFontTx/>
              <a:buNone/>
            </a:pPr>
            <a:r>
              <a:rPr lang="de-DE" altLang="de-DE" sz="2400" dirty="0">
                <a:solidFill>
                  <a:srgbClr val="004992"/>
                </a:solidFill>
                <a:latin typeface="Calibri Light"/>
              </a:rPr>
              <a:t>Was hat Ihren Freund dazu bewogen, Sie für dumm zu halten?</a:t>
            </a:r>
          </a:p>
          <a:p>
            <a:pPr lvl="0" defTabSz="914400" fontAlgn="base">
              <a:spcAft>
                <a:spcPct val="0"/>
              </a:spcAft>
            </a:pPr>
            <a:r>
              <a:rPr lang="de-DE" altLang="de-DE" sz="2400" dirty="0">
                <a:solidFill>
                  <a:srgbClr val="333333"/>
                </a:solidFill>
                <a:latin typeface="Calibri Light"/>
                <a:cs typeface="Times New Roman" panose="02020603050405020304" pitchFamily="18" charset="0"/>
              </a:rPr>
              <a:t>Worauf führen Sie dieses Ereignis hauptsächlich zurück?</a:t>
            </a:r>
          </a:p>
          <a:p>
            <a:pPr lvl="0" defTabSz="914400" fontAlgn="base">
              <a:spcAft>
                <a:spcPct val="0"/>
              </a:spcAft>
            </a:pPr>
            <a:endParaRPr lang="en-US" altLang="de-DE" sz="2400" dirty="0">
              <a:solidFill>
                <a:srgbClr val="333333"/>
              </a:solidFill>
              <a:latin typeface="Calibri Light"/>
              <a:cs typeface="Times New Roman" panose="02020603050405020304" pitchFamily="18" charset="0"/>
            </a:endParaRPr>
          </a:p>
          <a:p>
            <a:pPr lvl="0" defTabSz="914400" fontAlgn="base">
              <a:spcAft>
                <a:spcPct val="0"/>
              </a:spcAft>
            </a:pPr>
            <a:r>
              <a:rPr lang="de-DE" altLang="de-DE" sz="2400" dirty="0">
                <a:solidFill>
                  <a:srgbClr val="004992"/>
                </a:solidFill>
                <a:latin typeface="Calibri Light"/>
                <a:cs typeface="Times New Roman" panose="02020603050405020304" pitchFamily="18" charset="0"/>
              </a:rPr>
              <a:t>Ihre Person? </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Eine andere Person oder andere Leute?</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Umstände oder Zufall? </a:t>
            </a:r>
            <a:endParaRPr lang="en-US" altLang="de-DE" sz="2400" dirty="0">
              <a:solidFill>
                <a:srgbClr val="004992"/>
              </a:solidFill>
              <a:latin typeface="Calibri Light"/>
              <a:cs typeface="Times New Roman" panose="02020603050405020304" pitchFamily="18" charset="0"/>
            </a:endParaRPr>
          </a:p>
          <a:p>
            <a:pPr indent="0" eaLnBrk="1" hangingPunct="1">
              <a:spcAft>
                <a:spcPct val="0"/>
              </a:spcAft>
              <a:buFontTx/>
              <a:buNone/>
            </a:pPr>
            <a:endParaRPr lang="de-DE" altLang="de-DE" sz="2400" dirty="0">
              <a:latin typeface="Calibri Light"/>
            </a:endParaRPr>
          </a:p>
        </p:txBody>
      </p:sp>
      <p:pic>
        <p:nvPicPr>
          <p:cNvPr id="100357"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3093"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48</a:t>
            </a:fld>
            <a:endParaRPr lang="de-DE"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vert="horz" lIns="0" tIns="0" rIns="0" bIns="0" rtlCol="0" anchor="t">
            <a:noAutofit/>
          </a:bodyPr>
          <a:lstStyle/>
          <a:p>
            <a:pPr defTabSz="914377"/>
            <a:r>
              <a:rPr lang="de-DE" altLang="de-DE" sz="3600">
                <a:latin typeface="Calibri Light"/>
              </a:rPr>
              <a:t>Als Sie das Baby Ihrer Nachbarin auf den Arm nehmen, fängt es an zu schreien.</a:t>
            </a:r>
          </a:p>
        </p:txBody>
      </p:sp>
      <p:sp>
        <p:nvSpPr>
          <p:cNvPr id="102403" name="Rectangle 3"/>
          <p:cNvSpPr>
            <a:spLocks noGrp="1" noChangeArrowheads="1"/>
          </p:cNvSpPr>
          <p:nvPr>
            <p:ph idx="1"/>
          </p:nvPr>
        </p:nvSpPr>
        <p:spPr/>
        <p:txBody>
          <a:bodyPr lIns="0" tIns="0" rIns="0" bIns="0">
            <a:noAutofit/>
          </a:bodyPr>
          <a:lstStyle/>
          <a:p>
            <a:pPr indent="-184150" eaLnBrk="1" hangingPunct="1">
              <a:spcAft>
                <a:spcPct val="0"/>
              </a:spcAft>
              <a:buFontTx/>
              <a:buNone/>
            </a:pPr>
            <a:endParaRPr lang="de-DE" altLang="de-DE" sz="2400" dirty="0">
              <a:latin typeface="Calibri Light"/>
            </a:endParaRPr>
          </a:p>
          <a:p>
            <a:pPr indent="-184150" eaLnBrk="1" hangingPunct="1">
              <a:spcAft>
                <a:spcPct val="0"/>
              </a:spcAft>
              <a:buFontTx/>
              <a:buNone/>
            </a:pPr>
            <a:r>
              <a:rPr lang="de-DE" altLang="de-DE" sz="2400" dirty="0">
                <a:solidFill>
                  <a:srgbClr val="004992"/>
                </a:solidFill>
                <a:latin typeface="Calibri Light"/>
              </a:rPr>
              <a:t>Weshalb fängt das Baby an, zu schreien?</a:t>
            </a:r>
          </a:p>
          <a:p>
            <a:pPr lvl="0" defTabSz="914400" fontAlgn="base">
              <a:spcAft>
                <a:spcPct val="0"/>
              </a:spcAft>
            </a:pPr>
            <a:r>
              <a:rPr lang="de-DE" altLang="de-DE" sz="2400" dirty="0">
                <a:solidFill>
                  <a:srgbClr val="333333"/>
                </a:solidFill>
                <a:latin typeface="Calibri Light"/>
                <a:cs typeface="Times New Roman" panose="02020603050405020304" pitchFamily="18" charset="0"/>
              </a:rPr>
              <a:t>Worauf führen Sie dieses Ereignis hauptsächlich zurück?</a:t>
            </a:r>
          </a:p>
          <a:p>
            <a:pPr lvl="0" defTabSz="914400" fontAlgn="base">
              <a:spcAft>
                <a:spcPct val="0"/>
              </a:spcAft>
            </a:pPr>
            <a:endParaRPr lang="en-US" altLang="de-DE" sz="2400" dirty="0">
              <a:solidFill>
                <a:srgbClr val="333333"/>
              </a:solidFill>
              <a:latin typeface="Calibri Light"/>
              <a:cs typeface="Times New Roman" panose="02020603050405020304" pitchFamily="18" charset="0"/>
            </a:endParaRPr>
          </a:p>
          <a:p>
            <a:pPr lvl="0" defTabSz="914400" fontAlgn="base">
              <a:spcAft>
                <a:spcPct val="0"/>
              </a:spcAft>
            </a:pPr>
            <a:r>
              <a:rPr lang="de-DE" altLang="de-DE" sz="2400" dirty="0">
                <a:solidFill>
                  <a:srgbClr val="004992"/>
                </a:solidFill>
                <a:latin typeface="Calibri Light"/>
                <a:cs typeface="Times New Roman" panose="02020603050405020304" pitchFamily="18" charset="0"/>
              </a:rPr>
              <a:t>Ihre Person? </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Eine andere Person oder andere Leute?</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Umstände oder Zufall? </a:t>
            </a:r>
            <a:endParaRPr lang="en-US" altLang="de-DE" sz="2400" dirty="0">
              <a:solidFill>
                <a:srgbClr val="004992"/>
              </a:solidFill>
              <a:latin typeface="Calibri Light"/>
              <a:cs typeface="Times New Roman" panose="02020603050405020304" pitchFamily="18" charset="0"/>
            </a:endParaRPr>
          </a:p>
          <a:p>
            <a:pPr indent="-184150" eaLnBrk="1" hangingPunct="1">
              <a:spcAft>
                <a:spcPct val="0"/>
              </a:spcAft>
              <a:buFontTx/>
              <a:buNone/>
            </a:pPr>
            <a:endParaRPr lang="de-DE" altLang="de-DE" sz="2400" dirty="0">
              <a:latin typeface="Calibri Light"/>
            </a:endParaRPr>
          </a:p>
        </p:txBody>
      </p:sp>
      <p:pic>
        <p:nvPicPr>
          <p:cNvPr id="102404"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49</a:t>
            </a:fld>
            <a:endParaRPr lang="de-DE"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vert="horz" lIns="0" tIns="0" rIns="0" bIns="0" rtlCol="0" anchor="t">
            <a:noAutofit/>
          </a:bodyPr>
          <a:lstStyle/>
          <a:p>
            <a:pPr defTabSz="914377"/>
            <a:r>
              <a:rPr lang="de-DE" altLang="de-DE" sz="3600">
                <a:latin typeface="Calibri Light"/>
              </a:rPr>
              <a:t>Ein Bekannter sagt, dass er Sie nicht respektiert.</a:t>
            </a:r>
          </a:p>
        </p:txBody>
      </p:sp>
      <p:sp>
        <p:nvSpPr>
          <p:cNvPr id="104451" name="Rectangle 3"/>
          <p:cNvSpPr>
            <a:spLocks noGrp="1" noChangeArrowheads="1"/>
          </p:cNvSpPr>
          <p:nvPr>
            <p:ph idx="1"/>
          </p:nvPr>
        </p:nvSpPr>
        <p:spPr/>
        <p:txBody>
          <a:bodyPr lIns="0" tIns="0" rIns="0" bIns="0">
            <a:noAutofit/>
          </a:bodyPr>
          <a:lstStyle/>
          <a:p>
            <a:pPr indent="0" eaLnBrk="1" hangingPunct="1">
              <a:spcAft>
                <a:spcPct val="0"/>
              </a:spcAft>
              <a:buFontTx/>
              <a:buNone/>
            </a:pPr>
            <a:endParaRPr lang="de-DE" altLang="de-DE" sz="2400" dirty="0">
              <a:solidFill>
                <a:srgbClr val="004992"/>
              </a:solidFill>
              <a:latin typeface="Calibri Light"/>
            </a:endParaRPr>
          </a:p>
          <a:p>
            <a:pPr indent="0" eaLnBrk="1" hangingPunct="1">
              <a:spcAft>
                <a:spcPct val="0"/>
              </a:spcAft>
              <a:buFontTx/>
              <a:buNone/>
            </a:pPr>
            <a:r>
              <a:rPr lang="de-DE" altLang="de-DE" sz="2400" dirty="0">
                <a:solidFill>
                  <a:srgbClr val="004992"/>
                </a:solidFill>
                <a:latin typeface="Calibri Light"/>
              </a:rPr>
              <a:t>Was hat Ihren Bekannten dazu bewogen, keinen Respekt vor Ihnen zu haben?</a:t>
            </a:r>
          </a:p>
          <a:p>
            <a:pPr lvl="0" defTabSz="914400" fontAlgn="base">
              <a:spcAft>
                <a:spcPct val="0"/>
              </a:spcAft>
            </a:pPr>
            <a:r>
              <a:rPr lang="de-DE" altLang="de-DE" sz="2400" dirty="0">
                <a:solidFill>
                  <a:srgbClr val="333333"/>
                </a:solidFill>
                <a:latin typeface="Calibri Light"/>
                <a:cs typeface="Times New Roman" panose="02020603050405020304" pitchFamily="18" charset="0"/>
              </a:rPr>
              <a:t>Worauf führen Sie dieses Ereignis hauptsächlich zurück?</a:t>
            </a:r>
          </a:p>
          <a:p>
            <a:pPr lvl="0" defTabSz="914400" fontAlgn="base">
              <a:spcAft>
                <a:spcPct val="0"/>
              </a:spcAft>
            </a:pPr>
            <a:endParaRPr lang="en-US" altLang="de-DE" sz="2400" dirty="0">
              <a:solidFill>
                <a:srgbClr val="333333"/>
              </a:solidFill>
              <a:latin typeface="Calibri Light"/>
              <a:cs typeface="Times New Roman" panose="02020603050405020304" pitchFamily="18" charset="0"/>
            </a:endParaRPr>
          </a:p>
          <a:p>
            <a:pPr lvl="0" defTabSz="914400" fontAlgn="base">
              <a:spcAft>
                <a:spcPct val="0"/>
              </a:spcAft>
            </a:pPr>
            <a:r>
              <a:rPr lang="de-DE" altLang="de-DE" sz="2400" dirty="0">
                <a:solidFill>
                  <a:srgbClr val="004992"/>
                </a:solidFill>
                <a:latin typeface="Calibri Light"/>
                <a:cs typeface="Times New Roman" panose="02020603050405020304" pitchFamily="18" charset="0"/>
              </a:rPr>
              <a:t>Ihre Person? </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Eine andere Person oder andere Leute?</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Umstände oder Zufall? </a:t>
            </a:r>
            <a:endParaRPr lang="en-US" altLang="de-DE" sz="2400" dirty="0">
              <a:solidFill>
                <a:srgbClr val="004992"/>
              </a:solidFill>
              <a:latin typeface="Calibri Light"/>
              <a:cs typeface="Times New Roman" panose="02020603050405020304" pitchFamily="18" charset="0"/>
            </a:endParaRPr>
          </a:p>
          <a:p>
            <a:pPr indent="0" eaLnBrk="1" hangingPunct="1">
              <a:spcAft>
                <a:spcPct val="0"/>
              </a:spcAft>
              <a:buFontTx/>
              <a:buNone/>
            </a:pPr>
            <a:endParaRPr lang="de-DE" altLang="de-DE" sz="2400" dirty="0">
              <a:latin typeface="Calibri Light"/>
            </a:endParaRPr>
          </a:p>
        </p:txBody>
      </p:sp>
      <p:sp>
        <p:nvSpPr>
          <p:cNvPr id="104452"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609600" indent="-6096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eaLnBrk="1" hangingPunct="1">
              <a:buClrTx/>
            </a:pPr>
            <a:endParaRPr lang="de-DE" altLang="de-DE" sz="2000">
              <a:latin typeface="Calibri Light"/>
            </a:endParaRPr>
          </a:p>
        </p:txBody>
      </p:sp>
      <p:pic>
        <p:nvPicPr>
          <p:cNvPr id="104453"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2"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50</a:t>
            </a:fld>
            <a:endParaRPr lang="de-DE"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spcAft>
                <a:spcPct val="0"/>
              </a:spcAft>
            </a:pPr>
            <a:r>
              <a:rPr lang="de-DE" altLang="de-DE" sz="2400" b="1" dirty="0">
                <a:solidFill>
                  <a:srgbClr val="333333"/>
                </a:solidFill>
                <a:latin typeface="Calibri Light"/>
                <a:cs typeface="Times New Roman" panose="02020603050405020304" pitchFamily="18" charset="0"/>
              </a:rPr>
              <a:t>Lernziele:</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cs typeface="Times New Roman" panose="02020603050405020304" pitchFamily="18" charset="0"/>
              </a:rPr>
              <a:t>Durchdenken Sie immer mehrere Möglichkeiten, die am Zustandekommen einer Situation beteiligt sein könnten (v.a. ich/andere/Umstände)!</a:t>
            </a:r>
          </a:p>
          <a:p>
            <a:endParaRPr lang="en-US" dirty="0">
              <a:solidFill>
                <a:srgbClr val="333333"/>
              </a:solidFill>
            </a:endParaRPr>
          </a:p>
        </p:txBody>
      </p:sp>
      <p:sp>
        <p:nvSpPr>
          <p:cNvPr id="2" name="Title 1"/>
          <p:cNvSpPr>
            <a:spLocks noGrp="1"/>
          </p:cNvSpPr>
          <p:nvPr>
            <p:ph type="title"/>
          </p:nvPr>
        </p:nvSpPr>
        <p:spPr/>
        <p:txBody>
          <a:bodyPr vert="horz" lIns="0" tIns="0" rIns="0" bIns="0" rtlCol="0" anchor="t">
            <a:noAutofit/>
          </a:bodyPr>
          <a:lstStyle/>
          <a:p>
            <a:pPr defTabSz="914377"/>
            <a:r>
              <a:rPr lang="de-DE" sz="3600" dirty="0">
                <a:latin typeface="Calibri Light"/>
              </a:rPr>
              <a:t>Übertragung auf den Alltag</a:t>
            </a:r>
            <a:endParaRPr lang="en-US" sz="3600" dirty="0">
              <a:latin typeface="Calibri Light"/>
            </a:endParaRPr>
          </a:p>
        </p:txBody>
      </p:sp>
      <p:sp>
        <p:nvSpPr>
          <p:cNvPr id="6" name="Footer Placeholder 5"/>
          <p:cNvSpPr>
            <a:spLocks noGrp="1"/>
          </p:cNvSpPr>
          <p:nvPr>
            <p:ph type="ftr" sz="quarter" idx="11"/>
          </p:nvPr>
        </p:nvSpPr>
        <p:spPr/>
        <p:txBody>
          <a:bodyPr/>
          <a:lstStyle/>
          <a:p>
            <a:r>
              <a:rPr lang="de-DE"/>
              <a:t>Metakognitives Training 1 - Zuschreibungsstil</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51</a:t>
            </a:fld>
            <a:endParaRPr lang="de-DE"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spcAft>
                <a:spcPct val="0"/>
              </a:spcAft>
            </a:pPr>
            <a:r>
              <a:rPr lang="de-DE" altLang="de-DE" sz="2400" b="1" dirty="0">
                <a:solidFill>
                  <a:srgbClr val="333333"/>
                </a:solidFill>
                <a:latin typeface="Calibri Light"/>
                <a:cs typeface="Times New Roman" panose="02020603050405020304" pitchFamily="18" charset="0"/>
              </a:rPr>
              <a:t>Lernziele:</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cs typeface="Times New Roman" panose="02020603050405020304" pitchFamily="18" charset="0"/>
              </a:rPr>
              <a:t>Durchdenken Sie immer mehrere Möglichkeiten, die am Zustandekommen einer Situation beteiligt sein könnten (v.a. ich/andere/Umstände)!</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cs typeface="Times New Roman" panose="02020603050405020304" pitchFamily="18" charset="0"/>
              </a:rPr>
              <a:t>Wir sollten im Alltag bemüht sein, Situationen realistisch zu bewerten:  </a:t>
            </a:r>
            <a:br>
              <a:rPr lang="de-DE" altLang="de-DE" sz="2400" dirty="0">
                <a:solidFill>
                  <a:srgbClr val="333333"/>
                </a:solidFill>
                <a:latin typeface="Calibri Light"/>
                <a:cs typeface="Times New Roman" panose="02020603050405020304" pitchFamily="18" charset="0"/>
              </a:rPr>
            </a:br>
            <a:r>
              <a:rPr lang="de-DE" altLang="de-DE" sz="2400" dirty="0">
                <a:solidFill>
                  <a:srgbClr val="333333"/>
                </a:solidFill>
                <a:latin typeface="Calibri Light"/>
                <a:cs typeface="Times New Roman" panose="02020603050405020304" pitchFamily="18" charset="0"/>
              </a:rPr>
              <a:t>Andere sind nicht </a:t>
            </a:r>
            <a:r>
              <a:rPr lang="de-DE" altLang="de-DE" sz="2400" i="1" dirty="0">
                <a:solidFill>
                  <a:srgbClr val="333333"/>
                </a:solidFill>
                <a:latin typeface="Calibri Light"/>
                <a:cs typeface="Times New Roman" panose="02020603050405020304" pitchFamily="18" charset="0"/>
              </a:rPr>
              <a:t>immer</a:t>
            </a:r>
            <a:r>
              <a:rPr lang="de-DE" altLang="de-DE" sz="2400" dirty="0">
                <a:solidFill>
                  <a:srgbClr val="333333"/>
                </a:solidFill>
                <a:latin typeface="Calibri Light"/>
                <a:cs typeface="Times New Roman" panose="02020603050405020304" pitchFamily="18" charset="0"/>
              </a:rPr>
              <a:t> Schuld bei Misserfolg – genauso wenig wie wir </a:t>
            </a:r>
            <a:r>
              <a:rPr lang="de-DE" altLang="de-DE" sz="2400" i="1" dirty="0">
                <a:solidFill>
                  <a:srgbClr val="333333"/>
                </a:solidFill>
                <a:latin typeface="Calibri Light"/>
                <a:cs typeface="Times New Roman" panose="02020603050405020304" pitchFamily="18" charset="0"/>
              </a:rPr>
              <a:t>immer </a:t>
            </a:r>
            <a:r>
              <a:rPr lang="de-DE" altLang="de-DE" sz="2400" dirty="0">
                <a:solidFill>
                  <a:srgbClr val="333333"/>
                </a:solidFill>
                <a:latin typeface="Calibri Light"/>
                <a:cs typeface="Times New Roman" panose="02020603050405020304" pitchFamily="18" charset="0"/>
              </a:rPr>
              <a:t>Schuld sind, wenn etwas nicht klappt! </a:t>
            </a:r>
          </a:p>
          <a:p>
            <a:endParaRPr lang="en-US" dirty="0">
              <a:solidFill>
                <a:srgbClr val="333333"/>
              </a:solidFill>
            </a:endParaRPr>
          </a:p>
        </p:txBody>
      </p:sp>
      <p:sp>
        <p:nvSpPr>
          <p:cNvPr id="2" name="Title 1"/>
          <p:cNvSpPr>
            <a:spLocks noGrp="1"/>
          </p:cNvSpPr>
          <p:nvPr>
            <p:ph type="title"/>
          </p:nvPr>
        </p:nvSpPr>
        <p:spPr/>
        <p:txBody>
          <a:bodyPr vert="horz" lIns="0" tIns="0" rIns="0" bIns="0" rtlCol="0" anchor="t">
            <a:noAutofit/>
          </a:bodyPr>
          <a:lstStyle/>
          <a:p>
            <a:pPr defTabSz="914377"/>
            <a:r>
              <a:rPr lang="de-DE" sz="3600" dirty="0">
                <a:latin typeface="Calibri Light"/>
              </a:rPr>
              <a:t>Übertragung auf den Alltag</a:t>
            </a:r>
            <a:endParaRPr lang="en-US" sz="3600" dirty="0">
              <a:latin typeface="Calibri Light"/>
            </a:endParaRPr>
          </a:p>
        </p:txBody>
      </p:sp>
      <p:sp>
        <p:nvSpPr>
          <p:cNvPr id="6" name="Footer Placeholder 5"/>
          <p:cNvSpPr>
            <a:spLocks noGrp="1"/>
          </p:cNvSpPr>
          <p:nvPr>
            <p:ph type="ftr" sz="quarter" idx="11"/>
          </p:nvPr>
        </p:nvSpPr>
        <p:spPr/>
        <p:txBody>
          <a:bodyPr/>
          <a:lstStyle/>
          <a:p>
            <a:r>
              <a:rPr lang="de-DE"/>
              <a:t>Metakognitives Training 1 - Zuschreibungsstil</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52</a:t>
            </a:fld>
            <a:endParaRPr lang="de-DE"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spcAft>
                <a:spcPct val="0"/>
              </a:spcAft>
            </a:pPr>
            <a:r>
              <a:rPr lang="de-DE" altLang="de-DE" sz="2400" b="1" dirty="0">
                <a:solidFill>
                  <a:srgbClr val="333333"/>
                </a:solidFill>
                <a:latin typeface="Calibri Light"/>
                <a:cs typeface="Times New Roman" panose="02020603050405020304" pitchFamily="18" charset="0"/>
              </a:rPr>
              <a:t>Lernziele:</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cs typeface="Times New Roman" panose="02020603050405020304" pitchFamily="18" charset="0"/>
              </a:rPr>
              <a:t>Durchdenken Sie immer mehrere Möglichkeiten, die am Zustandekommen einer Situation beteiligt sein könnten (v.a. ich/andere/Umstände)!</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cs typeface="Times New Roman" panose="02020603050405020304" pitchFamily="18" charset="0"/>
              </a:rPr>
              <a:t>Wir sollten im Alltag bemüht sein, Situationen realistisch zu bewerten:  </a:t>
            </a:r>
            <a:br>
              <a:rPr lang="de-DE" altLang="de-DE" sz="2400" dirty="0">
                <a:solidFill>
                  <a:srgbClr val="333333"/>
                </a:solidFill>
                <a:latin typeface="Calibri Light"/>
                <a:cs typeface="Times New Roman" panose="02020603050405020304" pitchFamily="18" charset="0"/>
              </a:rPr>
            </a:br>
            <a:r>
              <a:rPr lang="de-DE" altLang="de-DE" sz="2400" dirty="0">
                <a:solidFill>
                  <a:srgbClr val="333333"/>
                </a:solidFill>
                <a:latin typeface="Calibri Light"/>
                <a:cs typeface="Times New Roman" panose="02020603050405020304" pitchFamily="18" charset="0"/>
              </a:rPr>
              <a:t>Andere sind nicht </a:t>
            </a:r>
            <a:r>
              <a:rPr lang="de-DE" altLang="de-DE" sz="2400" i="1" dirty="0">
                <a:solidFill>
                  <a:srgbClr val="333333"/>
                </a:solidFill>
                <a:latin typeface="Calibri Light"/>
                <a:cs typeface="Times New Roman" panose="02020603050405020304" pitchFamily="18" charset="0"/>
              </a:rPr>
              <a:t>immer</a:t>
            </a:r>
            <a:r>
              <a:rPr lang="de-DE" altLang="de-DE" sz="2400" dirty="0">
                <a:solidFill>
                  <a:srgbClr val="333333"/>
                </a:solidFill>
                <a:latin typeface="Calibri Light"/>
                <a:cs typeface="Times New Roman" panose="02020603050405020304" pitchFamily="18" charset="0"/>
              </a:rPr>
              <a:t> Schuld bei Misserfolg – genauso wenig wie wir </a:t>
            </a:r>
            <a:r>
              <a:rPr lang="de-DE" altLang="de-DE" sz="2400" i="1" dirty="0">
                <a:solidFill>
                  <a:srgbClr val="333333"/>
                </a:solidFill>
                <a:latin typeface="Calibri Light"/>
                <a:cs typeface="Times New Roman" panose="02020603050405020304" pitchFamily="18" charset="0"/>
              </a:rPr>
              <a:t>immer </a:t>
            </a:r>
            <a:r>
              <a:rPr lang="de-DE" altLang="de-DE" sz="2400" dirty="0">
                <a:solidFill>
                  <a:srgbClr val="333333"/>
                </a:solidFill>
                <a:latin typeface="Calibri Light"/>
                <a:cs typeface="Times New Roman" panose="02020603050405020304" pitchFamily="18" charset="0"/>
              </a:rPr>
              <a:t>Schuld sind, wenn etwas nicht klappt! </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cs typeface="Times New Roman" panose="02020603050405020304" pitchFamily="18" charset="0"/>
              </a:rPr>
              <a:t>Meist tragen mehrere Faktoren dazu bei, dass ein Ereignis entsteht.</a:t>
            </a:r>
          </a:p>
          <a:p>
            <a:endParaRPr lang="en-US" dirty="0">
              <a:solidFill>
                <a:srgbClr val="333333"/>
              </a:solidFill>
            </a:endParaRPr>
          </a:p>
        </p:txBody>
      </p:sp>
      <p:sp>
        <p:nvSpPr>
          <p:cNvPr id="2" name="Title 1"/>
          <p:cNvSpPr>
            <a:spLocks noGrp="1"/>
          </p:cNvSpPr>
          <p:nvPr>
            <p:ph type="title"/>
          </p:nvPr>
        </p:nvSpPr>
        <p:spPr/>
        <p:txBody>
          <a:bodyPr vert="horz" lIns="0" tIns="0" rIns="0" bIns="0" rtlCol="0" anchor="t">
            <a:noAutofit/>
          </a:bodyPr>
          <a:lstStyle/>
          <a:p>
            <a:pPr defTabSz="914377"/>
            <a:r>
              <a:rPr lang="de-DE" sz="3600" dirty="0">
                <a:latin typeface="Calibri Light"/>
              </a:rPr>
              <a:t>Übertragung auf den Alltag</a:t>
            </a:r>
            <a:endParaRPr lang="en-US" sz="3600" dirty="0">
              <a:latin typeface="Calibri Light"/>
            </a:endParaRPr>
          </a:p>
        </p:txBody>
      </p:sp>
      <p:sp>
        <p:nvSpPr>
          <p:cNvPr id="6" name="Footer Placeholder 5"/>
          <p:cNvSpPr>
            <a:spLocks noGrp="1"/>
          </p:cNvSpPr>
          <p:nvPr>
            <p:ph type="ftr" sz="quarter" idx="11"/>
          </p:nvPr>
        </p:nvSpPr>
        <p:spPr/>
        <p:txBody>
          <a:bodyPr/>
          <a:lstStyle/>
          <a:p>
            <a:r>
              <a:rPr lang="de-DE"/>
              <a:t>Metakognitives Training 1 - Zuschreibungsstil</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53</a:t>
            </a:fld>
            <a:endParaRPr lang="de-DE"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r>
              <a:rPr lang="de-DE" sz="3600" dirty="0">
                <a:latin typeface="Calibri Light"/>
              </a:rPr>
              <a:t>Was hat das mit Psychose zu tun?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cs typeface="Times New Roman" panose="02020603050405020304" pitchFamily="18" charset="0"/>
              </a:rPr>
              <a:t>Bei vielen (aber nicht allen!) Menschen mit Psychose besteht die Tendenz, </a:t>
            </a:r>
            <a:r>
              <a:rPr lang="de-DE" altLang="de-DE" sz="2400" i="1" dirty="0">
                <a:solidFill>
                  <a:srgbClr val="333333"/>
                </a:solidFill>
                <a:latin typeface="Calibri Light"/>
                <a:cs typeface="Times New Roman" panose="02020603050405020304" pitchFamily="18" charset="0"/>
              </a:rPr>
              <a:t>komplexe</a:t>
            </a:r>
            <a:r>
              <a:rPr lang="de-DE" altLang="de-DE" sz="2400" dirty="0">
                <a:solidFill>
                  <a:srgbClr val="333333"/>
                </a:solidFill>
                <a:latin typeface="Calibri Light"/>
                <a:cs typeface="Times New Roman" panose="02020603050405020304" pitchFamily="18" charset="0"/>
              </a:rPr>
              <a:t> Ereignisse auf eine </a:t>
            </a:r>
            <a:r>
              <a:rPr lang="de-DE" altLang="de-DE" sz="2400" i="1" dirty="0">
                <a:solidFill>
                  <a:srgbClr val="333333"/>
                </a:solidFill>
                <a:latin typeface="Calibri Light"/>
                <a:cs typeface="Times New Roman" panose="02020603050405020304" pitchFamily="18" charset="0"/>
              </a:rPr>
              <a:t>einzige </a:t>
            </a:r>
            <a:r>
              <a:rPr lang="de-DE" altLang="de-DE" sz="2400" dirty="0">
                <a:solidFill>
                  <a:srgbClr val="333333"/>
                </a:solidFill>
                <a:latin typeface="Calibri Light"/>
                <a:cs typeface="Times New Roman" panose="02020603050405020304" pitchFamily="18" charset="0"/>
              </a:rPr>
              <a:t>Ursache zu reduzieren. Häufig werden andere Menschen als </a:t>
            </a:r>
            <a:r>
              <a:rPr lang="de-DE" altLang="de-DE" sz="2400" i="1" dirty="0">
                <a:solidFill>
                  <a:srgbClr val="333333"/>
                </a:solidFill>
                <a:latin typeface="Calibri Light"/>
                <a:cs typeface="Times New Roman" panose="02020603050405020304" pitchFamily="18" charset="0"/>
              </a:rPr>
              <a:t>Alleinschuldige</a:t>
            </a:r>
            <a:r>
              <a:rPr lang="de-DE" altLang="de-DE" sz="2400" dirty="0">
                <a:solidFill>
                  <a:srgbClr val="333333"/>
                </a:solidFill>
                <a:latin typeface="Calibri Light"/>
                <a:cs typeface="Times New Roman" panose="02020603050405020304" pitchFamily="18" charset="0"/>
              </a:rPr>
              <a:t> für eigene Misserfolge angesehen. </a:t>
            </a:r>
          </a:p>
          <a:p>
            <a:pPr lvl="0" defTabSz="914400" fontAlgn="base">
              <a:spcAft>
                <a:spcPct val="0"/>
              </a:spcAft>
            </a:pPr>
            <a:r>
              <a:rPr lang="de-DE" altLang="de-DE" dirty="0">
                <a:solidFill>
                  <a:srgbClr val="004992"/>
                </a:solidFill>
                <a:latin typeface="Calibri Light"/>
                <a:cs typeface="Times New Roman" panose="02020603050405020304" pitchFamily="18" charset="0"/>
              </a:rPr>
              <a:t>Beispiel:</a:t>
            </a:r>
            <a:r>
              <a:rPr lang="de-DE" altLang="de-DE" dirty="0">
                <a:solidFill>
                  <a:srgbClr val="333333"/>
                </a:solidFill>
                <a:latin typeface="Calibri Light"/>
                <a:cs typeface="Times New Roman" panose="02020603050405020304" pitchFamily="18" charset="0"/>
              </a:rPr>
              <a:t> Anna stürzt häufig. </a:t>
            </a:r>
          </a:p>
          <a:p>
            <a:pPr lvl="0" defTabSz="914400" fontAlgn="base">
              <a:spcAft>
                <a:spcPct val="0"/>
              </a:spcAft>
            </a:pPr>
            <a:r>
              <a:rPr lang="de-DE" altLang="de-DE" dirty="0">
                <a:solidFill>
                  <a:srgbClr val="004992"/>
                </a:solidFill>
                <a:latin typeface="Calibri Light"/>
                <a:cs typeface="Times New Roman" panose="02020603050405020304" pitchFamily="18" charset="0"/>
              </a:rPr>
              <a:t>Eigene Überzeugung:</a:t>
            </a:r>
            <a:r>
              <a:rPr lang="de-DE" altLang="de-DE" dirty="0">
                <a:solidFill>
                  <a:srgbClr val="333333"/>
                </a:solidFill>
                <a:latin typeface="Calibri Light"/>
                <a:cs typeface="Times New Roman" panose="02020603050405020304" pitchFamily="18" charset="0"/>
              </a:rPr>
              <a:t> Ihr Onkel sendet ihr Störimpulse über Kopfelektroden. </a:t>
            </a:r>
          </a:p>
          <a:p>
            <a:pPr lvl="0" defTabSz="914400" fontAlgn="base">
              <a:spcAft>
                <a:spcPct val="0"/>
              </a:spcAft>
            </a:pPr>
            <a:r>
              <a:rPr lang="de-DE" altLang="de-DE" dirty="0">
                <a:solidFill>
                  <a:srgbClr val="004992"/>
                </a:solidFill>
                <a:latin typeface="Calibri Light"/>
                <a:cs typeface="Times New Roman" panose="02020603050405020304" pitchFamily="18" charset="0"/>
              </a:rPr>
              <a:t>Aber:</a:t>
            </a:r>
            <a:r>
              <a:rPr lang="de-DE" altLang="de-DE" dirty="0">
                <a:solidFill>
                  <a:srgbClr val="333333"/>
                </a:solidFill>
                <a:latin typeface="Calibri Light"/>
                <a:cs typeface="Times New Roman" panose="02020603050405020304" pitchFamily="18" charset="0"/>
              </a:rPr>
              <a:t> Anna hatte vor einiger Zeit eine schwere Mittelohrentzündung, welche zu einer Beeinträchtigung des Gleichgewichtssinns führte. Darüber hinaus war es in der letzten Zeit wegen häufigen Regens draußen sehr rutschig. </a:t>
            </a:r>
          </a:p>
        </p:txBody>
      </p:sp>
      <p:sp>
        <p:nvSpPr>
          <p:cNvPr id="6" name="Footer Placeholder 5"/>
          <p:cNvSpPr>
            <a:spLocks noGrp="1"/>
          </p:cNvSpPr>
          <p:nvPr>
            <p:ph type="ftr" sz="quarter" idx="11"/>
          </p:nvPr>
        </p:nvSpPr>
        <p:spPr/>
        <p:txBody>
          <a:bodyPr/>
          <a:lstStyle/>
          <a:p>
            <a:r>
              <a:rPr lang="de-DE"/>
              <a:t>Metakognitives Training 1 - Zuschreibungsstil</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54</a:t>
            </a:fld>
            <a:endParaRPr lang="de-DE"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r>
              <a:rPr lang="de-DE" sz="3600" dirty="0">
                <a:latin typeface="Calibri Light"/>
              </a:rPr>
              <a:t>Was hat das mit Psychose zu tun?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cs typeface="Times New Roman" panose="02020603050405020304" pitchFamily="18" charset="0"/>
              </a:rPr>
              <a:t>Manchmal tragen andere Personen eine </a:t>
            </a:r>
            <a:r>
              <a:rPr lang="de-DE" altLang="de-DE" sz="2400" u="sng" dirty="0">
                <a:solidFill>
                  <a:srgbClr val="333333"/>
                </a:solidFill>
                <a:latin typeface="Calibri Light"/>
                <a:cs typeface="Times New Roman" panose="02020603050405020304" pitchFamily="18" charset="0"/>
              </a:rPr>
              <a:t>Mit</a:t>
            </a:r>
            <a:r>
              <a:rPr lang="de-DE" altLang="de-DE" sz="2400" dirty="0">
                <a:solidFill>
                  <a:srgbClr val="333333"/>
                </a:solidFill>
                <a:latin typeface="Calibri Light"/>
                <a:cs typeface="Times New Roman" panose="02020603050405020304" pitchFamily="18" charset="0"/>
              </a:rPr>
              <a:t>schuld am Entstehen einer negativen Situation – allerdings ist es ratsam, stets weitere Faktoren zu berücksichtigen, die ebenfalls eine Rolle spielen könnten:</a:t>
            </a:r>
          </a:p>
          <a:p>
            <a:pPr lvl="0" defTabSz="914400" fontAlgn="base">
              <a:spcAft>
                <a:spcPct val="0"/>
              </a:spcAft>
            </a:pPr>
            <a:r>
              <a:rPr lang="de-DE" altLang="de-DE" sz="2000" dirty="0">
                <a:solidFill>
                  <a:srgbClr val="004992"/>
                </a:solidFill>
                <a:latin typeface="Calibri Light"/>
                <a:cs typeface="Times New Roman" panose="02020603050405020304" pitchFamily="18" charset="0"/>
              </a:rPr>
              <a:t>Beispiel: </a:t>
            </a:r>
            <a:r>
              <a:rPr lang="de-DE" altLang="de-DE" sz="2000" dirty="0">
                <a:solidFill>
                  <a:srgbClr val="333333"/>
                </a:solidFill>
                <a:latin typeface="Calibri Light"/>
                <a:cs typeface="Times New Roman" panose="02020603050405020304" pitchFamily="18" charset="0"/>
              </a:rPr>
              <a:t>Hans erleidet einen Rückfall.</a:t>
            </a:r>
          </a:p>
          <a:p>
            <a:pPr lvl="0" defTabSz="914400" fontAlgn="base">
              <a:spcAft>
                <a:spcPct val="0"/>
              </a:spcAft>
            </a:pPr>
            <a:r>
              <a:rPr lang="de-DE" altLang="de-DE" sz="2000" dirty="0">
                <a:solidFill>
                  <a:srgbClr val="004992"/>
                </a:solidFill>
                <a:latin typeface="Calibri Light"/>
                <a:cs typeface="Times New Roman" panose="02020603050405020304" pitchFamily="18" charset="0"/>
              </a:rPr>
              <a:t>Eigene Überzeugung: </a:t>
            </a:r>
            <a:r>
              <a:rPr lang="de-DE" altLang="de-DE" sz="2000" dirty="0">
                <a:solidFill>
                  <a:srgbClr val="333333"/>
                </a:solidFill>
                <a:latin typeface="Calibri Light"/>
                <a:cs typeface="Times New Roman" panose="02020603050405020304" pitchFamily="18" charset="0"/>
              </a:rPr>
              <a:t>Rückfall trat auf, weil schlimme Kindheitserinnerungen hochkamen – Hans wurde als Kind häufig geschlagen.</a:t>
            </a:r>
          </a:p>
          <a:p>
            <a:pPr lvl="0" defTabSz="914400" fontAlgn="base">
              <a:spcAft>
                <a:spcPct val="0"/>
              </a:spcAft>
            </a:pPr>
            <a:r>
              <a:rPr lang="de-DE" altLang="de-DE" sz="2000" dirty="0">
                <a:solidFill>
                  <a:srgbClr val="004992"/>
                </a:solidFill>
                <a:latin typeface="Calibri Light"/>
                <a:cs typeface="Times New Roman" panose="02020603050405020304" pitchFamily="18" charset="0"/>
              </a:rPr>
              <a:t>Aber: </a:t>
            </a:r>
            <a:r>
              <a:rPr lang="de-DE" altLang="de-DE" sz="2000" dirty="0">
                <a:solidFill>
                  <a:srgbClr val="333333"/>
                </a:solidFill>
                <a:latin typeface="Calibri Light"/>
                <a:cs typeface="Times New Roman" panose="02020603050405020304" pitchFamily="18" charset="0"/>
              </a:rPr>
              <a:t>Dies kann einen Auslöser darstellen, aber es kamen weitere wichtige Faktoren hinzu: Absetzen der Medikamente, schwerer Streit im Betrieb mit darauf folgender Angst, den Arbeitsplatz zu verlieren.</a:t>
            </a:r>
          </a:p>
        </p:txBody>
      </p:sp>
      <p:sp>
        <p:nvSpPr>
          <p:cNvPr id="6" name="Footer Placeholder 5"/>
          <p:cNvSpPr>
            <a:spLocks noGrp="1"/>
          </p:cNvSpPr>
          <p:nvPr>
            <p:ph type="ftr" sz="quarter" idx="11"/>
          </p:nvPr>
        </p:nvSpPr>
        <p:spPr/>
        <p:txBody>
          <a:bodyPr/>
          <a:lstStyle/>
          <a:p>
            <a:r>
              <a:rPr lang="de-DE"/>
              <a:t>Metakognitives Training 1 - Zuschreibungsstil</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55</a:t>
            </a:fld>
            <a:endParaRPr lang="de-DE"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de-DE"/>
              <a:t>Metakognitives Training 1 - Zuschreibungsstil</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56</a:t>
            </a:fld>
            <a:endParaRPr lang="de-DE" dirty="0"/>
          </a:p>
        </p:txBody>
      </p:sp>
      <p:sp>
        <p:nvSpPr>
          <p:cNvPr id="11"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www.uke.de/mkt_app</a:t>
            </a:r>
            <a:endParaRPr lang="de-DE" sz="1800" dirty="0">
              <a:solidFill>
                <a:srgbClr val="333333"/>
              </a:solidFill>
              <a:latin typeface="Calibri Light"/>
              <a:ea typeface="ＭＳ Ｐゴシック" panose="020B0600070205080204" pitchFamily="34" charset="-128"/>
              <a:cs typeface="Verdana"/>
            </a:endParaRPr>
          </a:p>
        </p:txBody>
      </p:sp>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33146616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848677220"/>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Sabine Sperber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Produced for the MCT/</a:t>
                      </a:r>
                      <a:r>
                        <a:rPr kumimoji="0" lang="en-US" sz="1000" b="0" i="0" u="none" strike="noStrike" cap="none" normalizeH="0" baseline="0" dirty="0" err="1">
                          <a:ln>
                            <a:noFill/>
                          </a:ln>
                          <a:solidFill>
                            <a:srgbClr val="333333"/>
                          </a:solidFill>
                          <a:effectLst/>
                          <a:latin typeface="Calibri Light"/>
                          <a:cs typeface="Times New Roman" pitchFamily="18" charset="0"/>
                        </a:rPr>
                        <a:t>Anfertigung</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für</a:t>
                      </a:r>
                      <a:r>
                        <a:rPr kumimoji="0" lang="en-US" sz="1000" b="0" i="0" u="none" strike="noStrike" cap="none" normalizeH="0" baseline="0" dirty="0">
                          <a:ln>
                            <a:noFill/>
                          </a:ln>
                          <a:solidFill>
                            <a:srgbClr val="333333"/>
                          </a:solidFill>
                          <a:effectLst/>
                          <a:latin typeface="Calibri Light"/>
                          <a:cs typeface="Times New Roman" pitchFamily="18" charset="0"/>
                        </a:rPr>
                        <a:t> das MKT; © </a:t>
                      </a:r>
                      <a:r>
                        <a:rPr kumimoji="0" lang="en-US" sz="1000" b="0" i="0" u="none" strike="noStrike" cap="none" normalizeH="0" baseline="0" dirty="0" err="1">
                          <a:ln>
                            <a:noFill/>
                          </a:ln>
                          <a:solidFill>
                            <a:srgbClr val="333333"/>
                          </a:solidFill>
                          <a:effectLst/>
                          <a:latin typeface="Calibri Light"/>
                          <a:cs typeface="Times New Roman" pitchFamily="18" charset="0"/>
                        </a:rPr>
                        <a:t>Arbeitsgruppe</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Neuropsychologie</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Shadowchaser/</a:t>
                      </a:r>
                      <a:r>
                        <a:rPr kumimoji="0" lang="de-DE" sz="1000" b="0" i="0" u="none" strike="noStrike" cap="none" normalizeH="0" baseline="0">
                          <a:ln>
                            <a:noFill/>
                          </a:ln>
                          <a:solidFill>
                            <a:srgbClr val="333333"/>
                          </a:solidFill>
                          <a:effectLst/>
                          <a:latin typeface="Calibri Light"/>
                          <a:cs typeface="Times New Roman" pitchFamily="18" charset="0"/>
                        </a:rPr>
                        <a:t>Schattenverfolgung</a:t>
                      </a:r>
                      <a:endParaRPr kumimoji="0" lang="en-GB" sz="1000" b="0" i="0" u="none" strike="noStrike" cap="none" normalizeH="0" baseline="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Benny-Kristin Fischer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Produced for the MCT/</a:t>
                      </a:r>
                      <a:r>
                        <a:rPr kumimoji="0" lang="en-US" sz="1000" b="0" i="0" u="none" strike="noStrike" cap="none" normalizeH="0" baseline="0" dirty="0" err="1">
                          <a:ln>
                            <a:noFill/>
                          </a:ln>
                          <a:solidFill>
                            <a:srgbClr val="333333"/>
                          </a:solidFill>
                          <a:effectLst/>
                          <a:latin typeface="Calibri Light"/>
                          <a:cs typeface="Times New Roman" pitchFamily="18" charset="0"/>
                        </a:rPr>
                        <a:t>Anfertigung</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für</a:t>
                      </a:r>
                      <a:r>
                        <a:rPr kumimoji="0" lang="en-US" sz="1000" b="0" i="0" u="none" strike="noStrike" cap="none" normalizeH="0" baseline="0" dirty="0">
                          <a:ln>
                            <a:noFill/>
                          </a:ln>
                          <a:solidFill>
                            <a:srgbClr val="333333"/>
                          </a:solidFill>
                          <a:effectLst/>
                          <a:latin typeface="Calibri Light"/>
                          <a:cs typeface="Times New Roman" pitchFamily="18" charset="0"/>
                        </a:rPr>
                        <a:t> das MKT; © </a:t>
                      </a:r>
                      <a:r>
                        <a:rPr kumimoji="0" lang="en-US" sz="1000" b="0" i="0" u="none" strike="noStrike" cap="none" normalizeH="0" baseline="0" dirty="0" err="1">
                          <a:ln>
                            <a:noFill/>
                          </a:ln>
                          <a:solidFill>
                            <a:srgbClr val="333333"/>
                          </a:solidFill>
                          <a:effectLst/>
                          <a:latin typeface="Calibri Light"/>
                          <a:cs typeface="Times New Roman" pitchFamily="18" charset="0"/>
                        </a:rPr>
                        <a:t>Arbeitsgruppe</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Neuropsychologie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Ethnocentrics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Beijing-Trading</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Claim (of shoes)/Schuhreklamation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Brett 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The quiet room - 1 of 3</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Leute verstummen beim Betreten des Raumes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Todd Rieth</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Lipstick</a:t>
                      </a:r>
                      <a:endParaRPr kumimoji="0" lang="de-DE" sz="1000" b="0" i="0" u="none" strike="noStrike" cap="none" normalizeH="0" baseline="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Critical look in the mirror/</a:t>
                      </a:r>
                      <a:r>
                        <a:rPr kumimoji="0" lang="de-DE" sz="1000" b="0" i="0" u="none" strike="noStrike" cap="none" normalizeH="0" baseline="0" dirty="0">
                          <a:ln>
                            <a:noFill/>
                          </a:ln>
                          <a:solidFill>
                            <a:srgbClr val="333333"/>
                          </a:solidFill>
                          <a:effectLst/>
                          <a:latin typeface="Calibri Light"/>
                          <a:cs typeface="Times New Roman" pitchFamily="18" charset="0"/>
                        </a:rPr>
                        <a:t>Kritischer Blick in den Spiegel</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avdgaag</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Marking</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Failing an exam/</a:t>
                      </a:r>
                      <a:r>
                        <a:rPr kumimoji="0" lang="de-DE" sz="1000" b="0" i="0" u="none" strike="noStrike" cap="none" normalizeH="0" baseline="0" dirty="0">
                          <a:ln>
                            <a:noFill/>
                          </a:ln>
                          <a:solidFill>
                            <a:srgbClr val="333333"/>
                          </a:solidFill>
                          <a:effectLst/>
                          <a:latin typeface="Calibri Light"/>
                          <a:cs typeface="Times New Roman" pitchFamily="18" charset="0"/>
                        </a:rPr>
                        <a:t>Sie fallen durch eine Prüfung</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Heidi Wittwer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schreiende Hand</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Screaming hand/Schreiende Hand</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Erwyn van der Meer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cs typeface="Times New Roman" pitchFamily="18" charset="0"/>
                        </a:rPr>
                        <a:t>Diner at Chateau de Violet</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Jemand lädt sie zum Essen ein (Menü)</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Kambiz Kamrani</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Bored Traffic Man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A policeman stops a car on the street/</a:t>
                      </a:r>
                      <a:r>
                        <a:rPr kumimoji="0" lang="de-DE" sz="1000" b="0" i="0" u="none" strike="noStrike" cap="none" normalizeH="0" baseline="0" dirty="0">
                          <a:ln>
                            <a:noFill/>
                          </a:ln>
                          <a:solidFill>
                            <a:srgbClr val="333333"/>
                          </a:solidFill>
                          <a:effectLst/>
                          <a:latin typeface="Calibri Light"/>
                          <a:cs typeface="Times New Roman" pitchFamily="18" charset="0"/>
                        </a:rPr>
                        <a:t>Polizist stoppt Auto auf der Landstraße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Jochen Schmidt-Oem</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fotocommunity</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Zocker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Sie</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gewinnen</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im</a:t>
                      </a:r>
                      <a:r>
                        <a:rPr kumimoji="0" lang="en-GB" sz="1000" b="0" i="0" u="none" strike="noStrike" cap="none" normalizeH="0" baseline="0" dirty="0">
                          <a:ln>
                            <a:noFill/>
                          </a:ln>
                          <a:solidFill>
                            <a:srgbClr val="333333"/>
                          </a:solidFill>
                          <a:effectLst/>
                          <a:latin typeface="Calibri Light"/>
                          <a:cs typeface="Times New Roman" pitchFamily="18" charset="0"/>
                        </a:rPr>
                        <a:t> Spiel</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57</a:t>
            </a:fld>
            <a:endParaRPr lang="de-DE" dirty="0"/>
          </a:p>
        </p:txBody>
      </p:sp>
    </p:spTree>
    <p:extLst>
      <p:ext uri="{BB962C8B-B14F-4D97-AF65-F5344CB8AC3E}">
        <p14:creationId xmlns:p14="http://schemas.microsoft.com/office/powerpoint/2010/main" val="42187158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78" name="Rectangle 46"/>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6"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9" name="Group 2"/>
          <p:cNvGraphicFramePr>
            <a:graphicFrameLocks noGrp="1"/>
          </p:cNvGraphicFramePr>
          <p:nvPr>
            <p:extLst>
              <p:ext uri="{D42A27DB-BD31-4B8C-83A1-F6EECF244321}">
                <p14:modId xmlns:p14="http://schemas.microsoft.com/office/powerpoint/2010/main" val="1476016571"/>
              </p:ext>
            </p:extLst>
          </p:nvPr>
        </p:nvGraphicFramePr>
        <p:xfrm>
          <a:off x="408954" y="2011680"/>
          <a:ext cx="11375999" cy="34930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robertrazrblog </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02-07-06_1728</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Scratch</a:t>
                      </a:r>
                      <a:r>
                        <a:rPr kumimoji="0" lang="de-DE" sz="1000" b="0" i="0" u="none" strike="noStrike" cap="none" normalizeH="0" baseline="0" dirty="0">
                          <a:ln>
                            <a:noFill/>
                          </a:ln>
                          <a:solidFill>
                            <a:srgbClr val="333333"/>
                          </a:solidFill>
                          <a:effectLst/>
                          <a:latin typeface="+mj-lt"/>
                          <a:cs typeface="Times New Roman" pitchFamily="18" charset="0"/>
                        </a:rPr>
                        <a:t>/Kratzer am Auto</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cs typeface="Times New Roman" pitchFamily="18" charset="0"/>
                        </a:rPr>
                        <a:t>haysophie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j-lt"/>
                          <a:cs typeface="Times New Roman" pitchFamily="18" charset="0"/>
                        </a:rPr>
                        <a:t>flickr</a:t>
                      </a:r>
                      <a:endParaRPr kumimoji="0" lang="en-GB"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DSCN3940</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Taking the blood pressure/</a:t>
                      </a:r>
                      <a:r>
                        <a:rPr kumimoji="0" lang="en-GB" sz="1000" b="0" i="0" u="none" strike="noStrike" cap="none" normalizeH="0" baseline="0" dirty="0" err="1">
                          <a:ln>
                            <a:noFill/>
                          </a:ln>
                          <a:solidFill>
                            <a:srgbClr val="333333"/>
                          </a:solidFill>
                          <a:effectLst/>
                          <a:latin typeface="+mj-lt"/>
                          <a:cs typeface="Times New Roman" pitchFamily="18" charset="0"/>
                        </a:rPr>
                        <a:t>Blutdruckmessung</a:t>
                      </a:r>
                      <a:endParaRPr kumimoji="0" lang="en-GB"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Katrin Ze.</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fotocommunity</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enttäuscht</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PP</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A friend refused to help you with your work/Eine Bekannte hat sich geweigert ihnen bei der Arbeit zu helfen</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penmachine</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flickr</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Big Presents</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CC</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Presents/Geschenke</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Simon Pais-Thomas</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flickr</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Stupid Me</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CC</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A friend says you are stupid (black/white, portrait of a man)/</a:t>
                      </a:r>
                      <a:r>
                        <a:rPr kumimoji="0" lang="de-DE" sz="1000" b="0" i="0" u="none" strike="noStrike" cap="none" normalizeH="0" baseline="0" dirty="0">
                          <a:ln>
                            <a:noFill/>
                          </a:ln>
                          <a:solidFill>
                            <a:srgbClr val="333333"/>
                          </a:solidFill>
                          <a:effectLst/>
                          <a:latin typeface="+mj-lt"/>
                          <a:cs typeface="Times New Roman" pitchFamily="18" charset="0"/>
                        </a:rPr>
                        <a:t>Jemand findet Sie dumm</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cs typeface="Times New Roman" pitchFamily="18" charset="0"/>
                        </a:rPr>
                        <a:t>valentinapowers</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cs typeface="Times New Roman" pitchFamily="18" charset="0"/>
                        </a:rPr>
                        <a:t>flickr</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cs typeface="Times New Roman" pitchFamily="18" charset="0"/>
                        </a:rPr>
                        <a:t>Cry Baby</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CC</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Crying baby/</a:t>
                      </a:r>
                      <a:r>
                        <a:rPr kumimoji="0" lang="en-GB" sz="1000" b="0" i="0" u="none" strike="noStrike" cap="none" normalizeH="0" baseline="0" dirty="0" err="1">
                          <a:ln>
                            <a:noFill/>
                          </a:ln>
                          <a:solidFill>
                            <a:srgbClr val="333333"/>
                          </a:solidFill>
                          <a:effectLst/>
                          <a:latin typeface="+mj-lt"/>
                          <a:cs typeface="Times New Roman" pitchFamily="18" charset="0"/>
                        </a:rPr>
                        <a:t>Schreiendes</a:t>
                      </a:r>
                      <a:r>
                        <a:rPr kumimoji="0" lang="en-GB" sz="1000" b="0" i="0" u="none" strike="noStrike" cap="none" normalizeH="0" baseline="0" dirty="0">
                          <a:ln>
                            <a:noFill/>
                          </a:ln>
                          <a:solidFill>
                            <a:srgbClr val="333333"/>
                          </a:solidFill>
                          <a:effectLst/>
                          <a:latin typeface="+mj-lt"/>
                          <a:cs typeface="Times New Roman" pitchFamily="18" charset="0"/>
                        </a:rPr>
                        <a:t> Baby</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Heidi Wittwer</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fotocommunity</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He Du! Gewalt ist keine Lösung</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cs typeface="Times New Roman" pitchFamily="18" charset="0"/>
                        </a:rPr>
                        <a:t>CC</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Respect (two fists)/</a:t>
                      </a:r>
                      <a:r>
                        <a:rPr kumimoji="0" lang="en-GB" sz="1000" b="0" i="0" u="none" strike="noStrike" cap="none" normalizeH="0" baseline="0" dirty="0" err="1">
                          <a:ln>
                            <a:noFill/>
                          </a:ln>
                          <a:solidFill>
                            <a:srgbClr val="333333"/>
                          </a:solidFill>
                          <a:effectLst/>
                          <a:latin typeface="+mj-lt"/>
                          <a:cs typeface="Times New Roman" pitchFamily="18" charset="0"/>
                        </a:rPr>
                        <a:t>Respekt</a:t>
                      </a:r>
                      <a:r>
                        <a:rPr kumimoji="0" lang="en-GB" sz="1000" b="0" i="0" u="none" strike="noStrike" cap="none" normalizeH="0" baseline="0" dirty="0">
                          <a:ln>
                            <a:noFill/>
                          </a:ln>
                          <a:solidFill>
                            <a:srgbClr val="333333"/>
                          </a:solidFill>
                          <a:effectLst/>
                          <a:latin typeface="+mj-lt"/>
                          <a:cs typeface="Times New Roman" pitchFamily="18" charset="0"/>
                        </a:rPr>
                        <a:t> (</a:t>
                      </a:r>
                      <a:r>
                        <a:rPr kumimoji="0" lang="en-GB" sz="1000" b="0" i="0" u="none" strike="noStrike" cap="none" normalizeH="0" baseline="0" dirty="0" err="1">
                          <a:ln>
                            <a:noFill/>
                          </a:ln>
                          <a:solidFill>
                            <a:srgbClr val="333333"/>
                          </a:solidFill>
                          <a:effectLst/>
                          <a:latin typeface="+mj-lt"/>
                          <a:cs typeface="Times New Roman" pitchFamily="18" charset="0"/>
                        </a:rPr>
                        <a:t>zwei</a:t>
                      </a:r>
                      <a:r>
                        <a:rPr kumimoji="0" lang="en-GB" sz="1000" b="0" i="0" u="none" strike="noStrike" cap="none" normalizeH="0" baseline="0" dirty="0">
                          <a:ln>
                            <a:noFill/>
                          </a:ln>
                          <a:solidFill>
                            <a:srgbClr val="333333"/>
                          </a:solidFill>
                          <a:effectLst/>
                          <a:latin typeface="+mj-lt"/>
                          <a:cs typeface="Times New Roman" pitchFamily="18" charset="0"/>
                        </a:rPr>
                        <a:t> </a:t>
                      </a:r>
                      <a:r>
                        <a:rPr kumimoji="0" lang="en-GB" sz="1000" b="0" i="0" u="none" strike="noStrike" cap="none" normalizeH="0" baseline="0" dirty="0" err="1">
                          <a:ln>
                            <a:noFill/>
                          </a:ln>
                          <a:solidFill>
                            <a:srgbClr val="333333"/>
                          </a:solidFill>
                          <a:effectLst/>
                          <a:latin typeface="+mj-lt"/>
                          <a:cs typeface="Times New Roman" pitchFamily="18" charset="0"/>
                        </a:rPr>
                        <a:t>Fäuste</a:t>
                      </a:r>
                      <a:r>
                        <a:rPr kumimoji="0" lang="en-GB" sz="1000" b="0" i="0" u="none" strike="noStrike" cap="none" normalizeH="0" baseline="0" dirty="0">
                          <a:ln>
                            <a:noFill/>
                          </a:ln>
                          <a:solidFill>
                            <a:srgbClr val="333333"/>
                          </a:solidFill>
                          <a:effectLst/>
                          <a:latin typeface="+mj-lt"/>
                          <a:cs typeface="Times New Roman" pitchFamily="18" charset="0"/>
                        </a:rPr>
                        <a:t>)</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58</a:t>
            </a:fld>
            <a:endParaRPr lang="de-DE" dirty="0"/>
          </a:p>
        </p:txBody>
      </p:sp>
    </p:spTree>
    <p:extLst>
      <p:ext uri="{BB962C8B-B14F-4D97-AF65-F5344CB8AC3E}">
        <p14:creationId xmlns:p14="http://schemas.microsoft.com/office/powerpoint/2010/main" val="1656646833"/>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5031</Words>
  <Application>Microsoft Macintosh PowerPoint</Application>
  <PresentationFormat>Benutzerdefiniert</PresentationFormat>
  <Paragraphs>663</Paragraphs>
  <Slides>58</Slides>
  <Notes>58</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58</vt:i4>
      </vt:variant>
    </vt:vector>
  </HeadingPairs>
  <TitlesOfParts>
    <vt:vector size="67" baseType="lpstr">
      <vt:lpstr>Arial</vt:lpstr>
      <vt:lpstr>Calibri</vt:lpstr>
      <vt:lpstr>Calibri Light</vt:lpstr>
      <vt:lpstr>Symbol</vt:lpstr>
      <vt:lpstr>Times New Roman</vt:lpstr>
      <vt:lpstr>Verdana</vt:lpstr>
      <vt:lpstr>Wingdings</vt:lpstr>
      <vt:lpstr>Wingdings</vt:lpstr>
      <vt:lpstr>UKE_PPT-Vorlage_16zu9</vt:lpstr>
      <vt:lpstr>MKT 1 A – Zuschreibungsstil</vt:lpstr>
      <vt:lpstr>Zuschreibungsstil</vt:lpstr>
      <vt:lpstr>Zuschreibungsstil</vt:lpstr>
      <vt:lpstr>Zuschreibungsstil</vt:lpstr>
      <vt:lpstr>Gründe</vt:lpstr>
      <vt:lpstr>Gründe</vt:lpstr>
      <vt:lpstr>Gründe</vt:lpstr>
      <vt:lpstr>Zuschreibung</vt:lpstr>
      <vt:lpstr>Sie verlassen das Krankenhaus ohne nennenswerte Besserung.</vt:lpstr>
      <vt:lpstr>Sie verlassen das Krankenhaus ohne nennenswerte Besserung.</vt:lpstr>
      <vt:lpstr>Sie verlassen das Krankenhaus ohne nennenswerte Besserung.</vt:lpstr>
      <vt:lpstr>Sie verlassen das Krankenhaus ohne nennenswerte Besserung.</vt:lpstr>
      <vt:lpstr>Sie verlassen das Krankenhaus ohne nennenswerte Besserung.</vt:lpstr>
      <vt:lpstr>Konsequenzen bestimmter Zuschreibungsstile für negative Ereignisse!</vt:lpstr>
      <vt:lpstr>Konsequenzen bestimmter Zuschreibungsstile für negative Ereignisse!</vt:lpstr>
      <vt:lpstr>Konsequenzen bestimmter Zuschreibungsstile für negative Ereignisse!</vt:lpstr>
      <vt:lpstr>Konsequenzen bestimmter Zuschreibungsstile für negative Ereignisse!</vt:lpstr>
      <vt:lpstr>Konsequenzen bestimmter Zuschreibungsstile für negative Ereignisse!</vt:lpstr>
      <vt:lpstr>Konsequenzen bestimmter Zuschreibungsstile für positive Ereignisse!</vt:lpstr>
      <vt:lpstr>Konsequenzen bestimmter Zuschreibungsstile für positive Ereignisse!</vt:lpstr>
      <vt:lpstr>Konsequenzen bestimmter Zuschreibungsstile für positive Ereignisse!</vt:lpstr>
      <vt:lpstr>Konsequenzen bestimmter Zuschreibungsstile für positive Ereignisse!</vt:lpstr>
      <vt:lpstr>Konsequenzen bestimmter Zuschreibungsstile für positive Ereignisse!</vt:lpstr>
      <vt:lpstr>Was soll das Ganze?</vt:lpstr>
      <vt:lpstr>Was soll das Ganze?</vt:lpstr>
      <vt:lpstr>Wie einseitiges Zuschreiben Fehleinschätzungen während der Psychose begünstigt – Beispiele</vt:lpstr>
      <vt:lpstr>Zuschreibungsstil</vt:lpstr>
      <vt:lpstr>Bei einer Reklamation wird Ihnen der volle Kaufpreis erstattet.</vt:lpstr>
      <vt:lpstr>Die Leute verstummen, als Sie den Raum betreten.</vt:lpstr>
      <vt:lpstr>Jemand sagt Ihnen, dass Sie fertig aussehen.</vt:lpstr>
      <vt:lpstr>Sie fallen durch eine Prüfung.</vt:lpstr>
      <vt:lpstr>Schlagen Sie eigene Beispiele vor!</vt:lpstr>
      <vt:lpstr>Eine innere Stimme sagt Ihnen, dass Sie nichts taugen.</vt:lpstr>
      <vt:lpstr>Eine innere Stimme sagt Ihnen, dass Sie nichts taugen.</vt:lpstr>
      <vt:lpstr>Eine innere Stimme sagt Ihnen, dass Sie nichts taugen.</vt:lpstr>
      <vt:lpstr>Stimmenhören Eigene Gedanken oder ferngesteuert? Pro und Contra</vt:lpstr>
      <vt:lpstr>Stimmenhören Eigene Gedanken oder ferngesteuert? Pro und Contra</vt:lpstr>
      <vt:lpstr>Stimmenhören Eigene Gedanken oder ferngesteuert? Pro und Contra</vt:lpstr>
      <vt:lpstr>Stimmenhören Eigene Gedanken oder ferngesteuert? Pro und Contra</vt:lpstr>
      <vt:lpstr>Stimmenhören Eigene Gedanken oder ferngesteuert? Pro und Contra</vt:lpstr>
      <vt:lpstr>Ein Freund lädt Sie zum Essen ein.</vt:lpstr>
      <vt:lpstr>Die Polizei hält Sie auf der Landstraße an.</vt:lpstr>
      <vt:lpstr>Sie gewinnen im Spiel.</vt:lpstr>
      <vt:lpstr>Sie wollen in Ihr neues Auto steigen und entdecken einen Kratzer im Lack.</vt:lpstr>
      <vt:lpstr>Ihre Hausärztin stellt bei Ihnen hohen Blutdruck fest.</vt:lpstr>
      <vt:lpstr>Eine Bekannte hat sich geweigert, Ihnen bei einer Arbeit zu helfen.</vt:lpstr>
      <vt:lpstr>Eine Freundin hat Ihnen ein Geschenk gekauft.</vt:lpstr>
      <vt:lpstr>Ein Freund sagt, dass er Sie dumm findet.</vt:lpstr>
      <vt:lpstr>Als Sie das Baby Ihrer Nachbarin auf den Arm nehmen, fängt es an zu schreien.</vt:lpstr>
      <vt:lpstr>Ein Bekannter sagt, dass er Sie nicht respektiert.</vt:lpstr>
      <vt:lpstr>Übertragung auf den Alltag</vt:lpstr>
      <vt:lpstr>Übertragung auf den Alltag</vt:lpstr>
      <vt:lpstr>Übertragung auf den Alltag</vt:lpstr>
      <vt:lpstr>Was hat das mit Psychose zu tun?</vt:lpstr>
      <vt:lpstr>Was hat das mit Psychose zu tun?</vt:lpstr>
      <vt:lpstr>Vielen Dank für Ihre Aufmerksamkeit!</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Arne Sibilis</cp:lastModifiedBy>
  <cp:revision>457</cp:revision>
  <dcterms:created xsi:type="dcterms:W3CDTF">2004-10-11T13:21:01Z</dcterms:created>
  <dcterms:modified xsi:type="dcterms:W3CDTF">2025-12-09T09:50:01Z</dcterms:modified>
</cp:coreProperties>
</file>