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Lst>
  <p:notesMasterIdLst>
    <p:notesMasterId r:id="rId52"/>
  </p:notesMasterIdLst>
  <p:sldIdLst>
    <p:sldId id="382" r:id="rId4"/>
    <p:sldId id="329" r:id="rId5"/>
    <p:sldId id="383" r:id="rId6"/>
    <p:sldId id="384" r:id="rId7"/>
    <p:sldId id="385" r:id="rId8"/>
    <p:sldId id="288" r:id="rId9"/>
    <p:sldId id="262" r:id="rId10"/>
    <p:sldId id="263" r:id="rId11"/>
    <p:sldId id="378" r:id="rId12"/>
    <p:sldId id="332" r:id="rId13"/>
    <p:sldId id="334" r:id="rId14"/>
    <p:sldId id="335" r:id="rId15"/>
    <p:sldId id="386" r:id="rId16"/>
    <p:sldId id="387" r:id="rId17"/>
    <p:sldId id="270" r:id="rId18"/>
    <p:sldId id="388" r:id="rId19"/>
    <p:sldId id="339" r:id="rId20"/>
    <p:sldId id="340" r:id="rId21"/>
    <p:sldId id="341" r:id="rId22"/>
    <p:sldId id="342" r:id="rId23"/>
    <p:sldId id="343" r:id="rId24"/>
    <p:sldId id="273" r:id="rId25"/>
    <p:sldId id="344" r:id="rId26"/>
    <p:sldId id="345" r:id="rId27"/>
    <p:sldId id="365" r:id="rId28"/>
    <p:sldId id="364" r:id="rId29"/>
    <p:sldId id="366" r:id="rId30"/>
    <p:sldId id="368" r:id="rId31"/>
    <p:sldId id="367" r:id="rId32"/>
    <p:sldId id="298" r:id="rId33"/>
    <p:sldId id="349" r:id="rId34"/>
    <p:sldId id="350" r:id="rId35"/>
    <p:sldId id="351" r:id="rId36"/>
    <p:sldId id="352" r:id="rId37"/>
    <p:sldId id="321" r:id="rId38"/>
    <p:sldId id="389" r:id="rId39"/>
    <p:sldId id="390" r:id="rId40"/>
    <p:sldId id="369" r:id="rId41"/>
    <p:sldId id="391" r:id="rId42"/>
    <p:sldId id="392" r:id="rId43"/>
    <p:sldId id="393" r:id="rId44"/>
    <p:sldId id="362" r:id="rId45"/>
    <p:sldId id="394" r:id="rId46"/>
    <p:sldId id="277" r:id="rId47"/>
    <p:sldId id="380" r:id="rId48"/>
    <p:sldId id="395" r:id="rId49"/>
    <p:sldId id="396" r:id="rId50"/>
    <p:sldId id="397" r:id="rId51"/>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000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9" autoAdjust="0"/>
    <p:restoredTop sz="89008" autoAdjust="0"/>
  </p:normalViewPr>
  <p:slideViewPr>
    <p:cSldViewPr snapToGrid="0">
      <p:cViewPr varScale="1">
        <p:scale>
          <a:sx n="96" d="100"/>
          <a:sy n="96" d="100"/>
        </p:scale>
        <p:origin x="1112" y="160"/>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19.02.24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122743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3929367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3995752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8</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1468574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120433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12</a:t>
            </a:fld>
            <a:endParaRPr lang="de-DE"/>
          </a:p>
        </p:txBody>
      </p:sp>
    </p:spTree>
    <p:extLst>
      <p:ext uri="{BB962C8B-B14F-4D97-AF65-F5344CB8AC3E}">
        <p14:creationId xmlns:p14="http://schemas.microsoft.com/office/powerpoint/2010/main" val="205165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13</a:t>
            </a:fld>
            <a:endParaRPr lang="de-DE"/>
          </a:p>
        </p:txBody>
      </p:sp>
    </p:spTree>
    <p:extLst>
      <p:ext uri="{BB962C8B-B14F-4D97-AF65-F5344CB8AC3E}">
        <p14:creationId xmlns:p14="http://schemas.microsoft.com/office/powerpoint/2010/main" val="205165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205165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15</a:t>
            </a:fld>
            <a:endParaRPr lang="de-DE">
              <a:solidFill>
                <a:srgbClr val="000000"/>
              </a:solidFill>
            </a:endParaRPr>
          </a:p>
        </p:txBody>
      </p:sp>
    </p:spTree>
    <p:extLst>
      <p:ext uri="{BB962C8B-B14F-4D97-AF65-F5344CB8AC3E}">
        <p14:creationId xmlns:p14="http://schemas.microsoft.com/office/powerpoint/2010/main" val="344123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16</a:t>
            </a:fld>
            <a:endParaRPr lang="de-DE">
              <a:solidFill>
                <a:srgbClr val="000000"/>
              </a:solidFill>
            </a:endParaRPr>
          </a:p>
        </p:txBody>
      </p:sp>
    </p:spTree>
    <p:extLst>
      <p:ext uri="{BB962C8B-B14F-4D97-AF65-F5344CB8AC3E}">
        <p14:creationId xmlns:p14="http://schemas.microsoft.com/office/powerpoint/2010/main" val="34412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224394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3093699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910532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21</a:t>
            </a:fld>
            <a:endParaRPr lang="de-DE"/>
          </a:p>
        </p:txBody>
      </p:sp>
    </p:spTree>
    <p:extLst>
      <p:ext uri="{BB962C8B-B14F-4D97-AF65-F5344CB8AC3E}">
        <p14:creationId xmlns:p14="http://schemas.microsoft.com/office/powerpoint/2010/main" val="3447010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211627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2578770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25</a:t>
            </a:fld>
            <a:endParaRPr lang="de-DE"/>
          </a:p>
        </p:txBody>
      </p:sp>
    </p:spTree>
    <p:extLst>
      <p:ext uri="{BB962C8B-B14F-4D97-AF65-F5344CB8AC3E}">
        <p14:creationId xmlns:p14="http://schemas.microsoft.com/office/powerpoint/2010/main" val="3956731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2413761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83171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841847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776257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926826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31</a:t>
            </a:fld>
            <a:endParaRPr lang="de-DE"/>
          </a:p>
        </p:txBody>
      </p:sp>
    </p:spTree>
    <p:extLst>
      <p:ext uri="{BB962C8B-B14F-4D97-AF65-F5344CB8AC3E}">
        <p14:creationId xmlns:p14="http://schemas.microsoft.com/office/powerpoint/2010/main" val="7367470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926898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3892665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2633906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1232637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1232637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37</a:t>
            </a:fld>
            <a:endParaRPr lang="de-DE"/>
          </a:p>
        </p:txBody>
      </p:sp>
    </p:spTree>
    <p:extLst>
      <p:ext uri="{BB962C8B-B14F-4D97-AF65-F5344CB8AC3E}">
        <p14:creationId xmlns:p14="http://schemas.microsoft.com/office/powerpoint/2010/main" val="1232637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38</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39</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40</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41</a:t>
            </a:fld>
            <a:endParaRPr lang="de-DE"/>
          </a:p>
        </p:txBody>
      </p:sp>
    </p:spTree>
    <p:extLst>
      <p:ext uri="{BB962C8B-B14F-4D97-AF65-F5344CB8AC3E}">
        <p14:creationId xmlns:p14="http://schemas.microsoft.com/office/powerpoint/2010/main" val="1779682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42</a:t>
            </a:fld>
            <a:endParaRPr lang="de-DE"/>
          </a:p>
        </p:txBody>
      </p:sp>
    </p:spTree>
    <p:extLst>
      <p:ext uri="{BB962C8B-B14F-4D97-AF65-F5344CB8AC3E}">
        <p14:creationId xmlns:p14="http://schemas.microsoft.com/office/powerpoint/2010/main" val="2048670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43</a:t>
            </a:fld>
            <a:endParaRPr lang="de-DE"/>
          </a:p>
        </p:txBody>
      </p:sp>
    </p:spTree>
    <p:extLst>
      <p:ext uri="{BB962C8B-B14F-4D97-AF65-F5344CB8AC3E}">
        <p14:creationId xmlns:p14="http://schemas.microsoft.com/office/powerpoint/2010/main" val="2048670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44</a:t>
            </a:fld>
            <a:endParaRPr lang="de-DE"/>
          </a:p>
        </p:txBody>
      </p:sp>
    </p:spTree>
    <p:extLst>
      <p:ext uri="{BB962C8B-B14F-4D97-AF65-F5344CB8AC3E}">
        <p14:creationId xmlns:p14="http://schemas.microsoft.com/office/powerpoint/2010/main" val="16625733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45</a:t>
            </a:fld>
            <a:endParaRPr lang="de-DE"/>
          </a:p>
        </p:txBody>
      </p:sp>
    </p:spTree>
    <p:extLst>
      <p:ext uri="{BB962C8B-B14F-4D97-AF65-F5344CB8AC3E}">
        <p14:creationId xmlns:p14="http://schemas.microsoft.com/office/powerpoint/2010/main" val="1305825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46</a:t>
            </a:fld>
            <a:endParaRPr lang="de-DE"/>
          </a:p>
        </p:txBody>
      </p:sp>
    </p:spTree>
    <p:extLst>
      <p:ext uri="{BB962C8B-B14F-4D97-AF65-F5344CB8AC3E}">
        <p14:creationId xmlns:p14="http://schemas.microsoft.com/office/powerpoint/2010/main" val="13058255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9 A – Selbstwert</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02|24</a:t>
            </a:r>
            <a:endParaRPr lang="de-DE" dirty="0">
              <a:latin typeface="+mj-lt"/>
            </a:endParaRPr>
          </a:p>
          <a:p>
            <a:endParaRPr lang="de-DE" dirty="0">
              <a:latin typeface="+mj-lt"/>
            </a:endParaRPr>
          </a:p>
        </p:txBody>
      </p:sp>
    </p:spTree>
    <p:extLst>
      <p:ext uri="{BB962C8B-B14F-4D97-AF65-F5344CB8AC3E}">
        <p14:creationId xmlns:p14="http://schemas.microsoft.com/office/powerpoint/2010/main" val="4257966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algn="ctr" eaLnBrk="1" hangingPunct="1">
              <a:buClr>
                <a:srgbClr val="333333"/>
              </a:buClr>
            </a:pPr>
            <a:r>
              <a:rPr lang="de-DE" sz="2400" dirty="0">
                <a:solidFill>
                  <a:srgbClr val="333333"/>
                </a:solidFill>
                <a:latin typeface="Calibri Light"/>
                <a:ea typeface="Verdana" pitchFamily="34" charset="0"/>
                <a:cs typeface="Verdana" pitchFamily="34" charset="0"/>
              </a:rPr>
              <a:t>???</a:t>
            </a:r>
          </a:p>
          <a:p>
            <a:pPr algn="ctr" eaLnBrk="1" hangingPunct="1"/>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Caption_9"/>
          <p:cNvSpPr txBox="1">
            <a:spLocks noChangeArrowheads="1"/>
          </p:cNvSpPr>
          <p:nvPr/>
        </p:nvSpPr>
        <p:spPr bwMode="auto">
          <a:xfrm>
            <a:off x="2510983" y="1957482"/>
            <a:ext cx="147027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dirty="0">
                <a:solidFill>
                  <a:srgbClr val="333333"/>
                </a:solidFill>
                <a:latin typeface="Calibri Light"/>
                <a:ea typeface="ＭＳ Ｐゴシック" charset="0"/>
              </a:rPr>
              <a:t>nach </a:t>
            </a:r>
            <a:r>
              <a:rPr lang="de-DE" sz="1000" b="0" dirty="0" err="1">
                <a:solidFill>
                  <a:srgbClr val="333333"/>
                </a:solidFill>
                <a:latin typeface="Calibri Light"/>
                <a:ea typeface="ＭＳ Ｐゴシック" charset="0"/>
              </a:rPr>
              <a:t>Potreck</a:t>
            </a:r>
            <a:r>
              <a:rPr lang="de-DE" sz="1000" b="0" dirty="0">
                <a:solidFill>
                  <a:srgbClr val="333333"/>
                </a:solidFill>
                <a:latin typeface="Calibri Light"/>
                <a:ea typeface="ＭＳ Ｐゴシック" charset="0"/>
              </a:rPr>
              <a:t>-Rose, 2006</a:t>
            </a: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915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Caption_9"/>
          <p:cNvSpPr txBox="1">
            <a:spLocks noChangeArrowheads="1"/>
          </p:cNvSpPr>
          <p:nvPr/>
        </p:nvSpPr>
        <p:spPr bwMode="auto">
          <a:xfrm>
            <a:off x="2510983" y="1957482"/>
            <a:ext cx="147027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dirty="0">
                <a:solidFill>
                  <a:srgbClr val="333333"/>
                </a:solidFill>
                <a:latin typeface="Calibri Light"/>
                <a:ea typeface="ＭＳ Ｐゴシック" charset="0"/>
              </a:rPr>
              <a:t>nach </a:t>
            </a:r>
            <a:r>
              <a:rPr lang="de-DE" sz="1000" b="0" dirty="0" err="1">
                <a:solidFill>
                  <a:srgbClr val="333333"/>
                </a:solidFill>
                <a:latin typeface="Calibri Light"/>
                <a:ea typeface="ＭＳ Ｐゴシック" charset="0"/>
              </a:rPr>
              <a:t>Potreck</a:t>
            </a:r>
            <a:r>
              <a:rPr lang="de-DE" sz="1000" b="0" dirty="0">
                <a:solidFill>
                  <a:srgbClr val="333333"/>
                </a:solidFill>
                <a:latin typeface="Calibri Light"/>
                <a:ea typeface="ＭＳ Ｐゴシック" charset="0"/>
              </a:rPr>
              <a:t>-Rose, 2006</a:t>
            </a: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90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a:p>
            <a:pPr marL="342900" indent="-342900" eaLnBrk="1" hangingPunct="1">
              <a:buClr>
                <a:srgbClr val="333333"/>
              </a:buClr>
              <a:buFont typeface="WingDings"/>
              <a:buChar char=""/>
            </a:pP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Caption_9"/>
          <p:cNvSpPr txBox="1">
            <a:spLocks noChangeArrowheads="1"/>
          </p:cNvSpPr>
          <p:nvPr/>
        </p:nvSpPr>
        <p:spPr bwMode="auto">
          <a:xfrm>
            <a:off x="2510983" y="1957482"/>
            <a:ext cx="147027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dirty="0">
                <a:solidFill>
                  <a:srgbClr val="333333"/>
                </a:solidFill>
                <a:latin typeface="Calibri Light"/>
                <a:ea typeface="ＭＳ Ｐゴシック" charset="0"/>
              </a:rPr>
              <a:t>nach </a:t>
            </a:r>
            <a:r>
              <a:rPr lang="de-DE" sz="1000" b="0" dirty="0" err="1">
                <a:solidFill>
                  <a:srgbClr val="333333"/>
                </a:solidFill>
                <a:latin typeface="Calibri Light"/>
                <a:ea typeface="ＭＳ Ｐゴシック" charset="0"/>
              </a:rPr>
              <a:t>Potreck</a:t>
            </a:r>
            <a:r>
              <a:rPr lang="de-DE" sz="1000" b="0" dirty="0">
                <a:solidFill>
                  <a:srgbClr val="333333"/>
                </a:solidFill>
                <a:latin typeface="Calibri Light"/>
                <a:ea typeface="ＭＳ Ｐゴシック" charset="0"/>
              </a:rPr>
              <a:t>-Rose, 2006</a:t>
            </a: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88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der </a:t>
            </a:r>
            <a:r>
              <a:rPr lang="de-DE" sz="2400" i="1" dirty="0">
                <a:solidFill>
                  <a:srgbClr val="333333"/>
                </a:solidFill>
                <a:latin typeface="Calibri Light"/>
                <a:ea typeface="Verdana" pitchFamily="34" charset="0"/>
                <a:cs typeface="Verdana" pitchFamily="34" charset="0"/>
              </a:rPr>
              <a:t>Wert</a:t>
            </a:r>
            <a:r>
              <a:rPr lang="de-DE" sz="2400" dirty="0">
                <a:solidFill>
                  <a:srgbClr val="333333"/>
                </a:solidFill>
                <a:latin typeface="Calibri Light"/>
                <a:ea typeface="Verdana" pitchFamily="34" charset="0"/>
                <a:cs typeface="Verdana" pitchFamily="34" charset="0"/>
              </a:rPr>
              <a:t>, den wir uns </a:t>
            </a:r>
            <a:r>
              <a:rPr lang="de-DE" sz="2400" i="1" dirty="0">
                <a:solidFill>
                  <a:srgbClr val="333333"/>
                </a:solidFill>
                <a:latin typeface="Calibri Light"/>
                <a:ea typeface="Verdana" pitchFamily="34" charset="0"/>
                <a:cs typeface="Verdana" pitchFamily="34" charset="0"/>
              </a:rPr>
              <a:t>selber</a:t>
            </a:r>
            <a:r>
              <a:rPr lang="de-DE" sz="2400" dirty="0">
                <a:solidFill>
                  <a:srgbClr val="333333"/>
                </a:solidFill>
                <a:latin typeface="Calibri Light"/>
                <a:ea typeface="Verdana" pitchFamily="34" charset="0"/>
                <a:cs typeface="Verdana" pitchFamily="34" charset="0"/>
              </a:rPr>
              <a:t> beimessen</a:t>
            </a:r>
          </a:p>
          <a:p>
            <a:pPr marL="342900" indent="-342900" eaLnBrk="1" hangingPunct="1">
              <a:buClr>
                <a:srgbClr val="333333"/>
              </a:buClr>
              <a:buFont typeface="WingDings"/>
              <a:buChar char=""/>
            </a:pP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a:p>
            <a:pPr marL="342900" indent="-342900" eaLnBrk="1" hangingPunct="1">
              <a:buClr>
                <a:srgbClr val="333333"/>
              </a:buClr>
              <a:buFont typeface="WingDings"/>
              <a:buChar char=""/>
            </a:pPr>
            <a:r>
              <a:rPr lang="de-DE" sz="2400" dirty="0">
                <a:solidFill>
                  <a:srgbClr val="333333"/>
                </a:solidFill>
                <a:latin typeface="Calibri Light"/>
                <a:ea typeface="Verdana" pitchFamily="34" charset="0"/>
                <a:cs typeface="Verdana" pitchFamily="34" charset="0"/>
              </a:rPr>
              <a:t>obwohl wir das oft denken, hängt unser Selbstwert nicht unbedingt davon ab, wie andere uns wahrnehmen</a:t>
            </a:r>
          </a:p>
          <a:p>
            <a:pPr eaLnBrk="1" hangingPunct="1"/>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Caption_9"/>
          <p:cNvSpPr txBox="1">
            <a:spLocks noChangeArrowheads="1"/>
          </p:cNvSpPr>
          <p:nvPr/>
        </p:nvSpPr>
        <p:spPr bwMode="auto">
          <a:xfrm>
            <a:off x="2510983" y="1957482"/>
            <a:ext cx="147027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fontAlgn="base" hangingPunct="1">
              <a:spcBef>
                <a:spcPct val="0"/>
              </a:spcBef>
              <a:spcAft>
                <a:spcPct val="0"/>
              </a:spcAft>
            </a:pPr>
            <a:r>
              <a:rPr lang="de-DE" sz="1000" b="0" dirty="0">
                <a:solidFill>
                  <a:srgbClr val="333333"/>
                </a:solidFill>
                <a:latin typeface="Calibri Light"/>
                <a:ea typeface="ＭＳ Ｐゴシック" charset="0"/>
              </a:rPr>
              <a:t>nach </a:t>
            </a:r>
            <a:r>
              <a:rPr lang="de-DE" sz="1000" b="0" dirty="0" err="1">
                <a:solidFill>
                  <a:srgbClr val="333333"/>
                </a:solidFill>
                <a:latin typeface="Calibri Light"/>
                <a:ea typeface="ＭＳ Ｐゴシック" charset="0"/>
              </a:rPr>
              <a:t>Potreck</a:t>
            </a:r>
            <a:r>
              <a:rPr lang="de-DE" sz="1000" b="0" dirty="0">
                <a:solidFill>
                  <a:srgbClr val="333333"/>
                </a:solidFill>
                <a:latin typeface="Calibri Light"/>
                <a:ea typeface="ＭＳ Ｐゴシック" charset="0"/>
              </a:rPr>
              <a:t>-Rose, 2006</a:t>
            </a: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20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Ein niedriger Selbstwert kann sich auf die seelische Gesundheit auswirken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Menschen mit psychischen Erkrankungen leiden häufig an einem niedrigen Selbstwertgefühl</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Niedriges Selbstwertgefühl kann zu seelischen Problemen führen wie:</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Unsicherheit, Hemmungen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Ängsten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depressiven Symptomen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Einsamkeit</a:t>
            </a:r>
          </a:p>
          <a:p>
            <a:pPr marL="342900" lvl="1" indent="-342900">
              <a:spcBef>
                <a:spcPts val="1999"/>
              </a:spcBef>
              <a:spcAft>
                <a:spcPts val="0"/>
              </a:spcAft>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pPr lvl="1">
              <a:spcBef>
                <a:spcPts val="1999"/>
              </a:spcBef>
              <a:spcAft>
                <a:spcPts val="0"/>
              </a:spcAft>
            </a:pP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gesunder Selbstwert</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fühlen sich viele Betroffene (aber nicht alle) verfolgt oder bedrängt. Dies kann das Selbstwertgefühl mindern. Andererseits fühlen sich einige Betroffene auch zu Höherem berufen und glauben, für eine besonders wichtige Aufgabe bestimmt zu sein.</a:t>
            </a:r>
          </a:p>
          <a:p>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a:p>
            <a:r>
              <a:rPr lang="de-DE" sz="2400" dirty="0">
                <a:solidFill>
                  <a:srgbClr val="004992"/>
                </a:solidFill>
                <a:latin typeface="Calibri Light"/>
                <a:ea typeface="Verdana" panose="020B0604030504040204" pitchFamily="34" charset="0"/>
                <a:cs typeface="Verdana" panose="020B0604030504040204" pitchFamily="34" charset="0"/>
              </a:rPr>
              <a:t>ACHTUNG:</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 Dieser Zustand ist nur von kurzer Dauer </a:t>
            </a:r>
          </a:p>
          <a:p>
            <a:r>
              <a:rPr lang="de-DE" sz="2400" dirty="0">
                <a:solidFill>
                  <a:srgbClr val="333333"/>
                </a:solidFill>
                <a:latin typeface="Calibri Light"/>
                <a:ea typeface="Verdana" panose="020B0604030504040204" pitchFamily="34" charset="0"/>
                <a:cs typeface="Verdana" panose="020B0604030504040204" pitchFamily="34" charset="0"/>
              </a:rPr>
              <a:t> … und basiert nicht auf der Realität und echten Stärken.</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611740"/>
            <a:ext cx="1012024" cy="1012024"/>
          </a:xfrm>
          <a:prstGeom prst="rect">
            <a:avLst/>
          </a:prstGeom>
          <a:noFill/>
        </p:spPr>
      </p:pic>
    </p:spTree>
    <p:extLst>
      <p:ext uri="{BB962C8B-B14F-4D97-AF65-F5344CB8AC3E}">
        <p14:creationId xmlns:p14="http://schemas.microsoft.com/office/powerpoint/2010/main" val="701186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ABER …</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Alle Menschen haben echte Stärken, die man oft erst entdecken muss.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Auf diese Stärken können und sollen Sie stolz sein!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Das Bewusstsein für diese Stärken ist der Grundpfeiler Ihres Selbstwerts.</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spTree>
    <p:extLst>
      <p:ext uri="{BB962C8B-B14F-4D97-AF65-F5344CB8AC3E}">
        <p14:creationId xmlns:p14="http://schemas.microsoft.com/office/powerpoint/2010/main" val="168392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itchFamily="34" charset="0"/>
                <a:cs typeface="Verdana" pitchFamily="34" charset="0"/>
              </a:rPr>
              <a:t>Viele (aber nicht alle!) Menschen mit Psychose haben ein geringes Selbstwertgefühl, oft aufgrund negativer zwischenmenschlicher Erfahrungen.</a:t>
            </a:r>
          </a:p>
          <a:p>
            <a:r>
              <a:rPr lang="de-DE" sz="2400" dirty="0">
                <a:solidFill>
                  <a:srgbClr val="333333"/>
                </a:solidFill>
                <a:latin typeface="Calibri Light"/>
                <a:ea typeface="Verdana" pitchFamily="34" charset="0"/>
                <a:cs typeface="Verdana" pitchFamily="34" charset="0"/>
              </a:rPr>
              <a:t>Die Verbesserung des eigenen Selbstwerts und anderer depressiver Symptome erhöht die psychische Stabilität. </a:t>
            </a:r>
          </a:p>
          <a:p>
            <a:r>
              <a:rPr lang="de-DE" sz="2400" dirty="0">
                <a:solidFill>
                  <a:srgbClr val="333333"/>
                </a:solidFill>
                <a:latin typeface="Calibri Light"/>
                <a:ea typeface="Verdana" pitchFamily="34" charset="0"/>
                <a:cs typeface="Verdana" pitchFamily="34" charset="0"/>
              </a:rPr>
              <a:t>Das kann auch dabei helfen, psychotische Symptome zu reduzieren.</a:t>
            </a:r>
          </a:p>
          <a:p>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Tree>
    <p:extLst>
      <p:ext uri="{BB962C8B-B14F-4D97-AF65-F5344CB8AC3E}">
        <p14:creationId xmlns:p14="http://schemas.microsoft.com/office/powerpoint/2010/main" val="278789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720000"/>
          </a:xfrm>
        </p:spPr>
        <p:txBody>
          <a:bodyPr vert="horz" lIns="0" tIns="0" rIns="0" bIns="0" rtlCol="0" anchor="t">
            <a:spAutoFit/>
          </a:bodyPr>
          <a:lstStyle/>
          <a:p>
            <a:pPr defTabSz="914377">
              <a:spcBef>
                <a:spcPts val="0"/>
              </a:spcBef>
            </a:pPr>
            <a:r>
              <a:rPr lang="de-DE" sz="3600">
                <a:latin typeface="Calibri Light"/>
              </a:rPr>
              <a:t>Selbstwertquellen</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rPr>
              <a:t>Selbstwert ist keine feste Größe, sondern kann in verschiedenen Lebensbereichen (rechts versinnbildlicht als Regal) ganz unterschiedlich ausgeprägt sein.</a:t>
            </a: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22"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Textfeld 1"/>
          <p:cNvSpPr txBox="1">
            <a:spLocks noChangeArrowheads="1"/>
          </p:cNvSpPr>
          <p:nvPr/>
        </p:nvSpPr>
        <p:spPr bwMode="auto">
          <a:xfrm>
            <a:off x="7661719" y="240804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24"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25" name="Textfeld 7"/>
          <p:cNvSpPr txBox="1">
            <a:spLocks noChangeArrowheads="1"/>
          </p:cNvSpPr>
          <p:nvPr/>
        </p:nvSpPr>
        <p:spPr bwMode="auto">
          <a:xfrm>
            <a:off x="7662262" y="4201572"/>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26"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27"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Selbstwertquellen</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rPr>
              <a:t>Selbstwert ist keine feste Größe, sondern kann in verschiedenen Lebensbereichen (rechts versinnbildlicht als Regal) ganz unterschiedlich ausgeprägt sein.</a:t>
            </a:r>
          </a:p>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Entscheidend ist, ob wir allein unsere Mängel (= leere Fächer im Regal) betrachten oder auch unsere Fähigkeiten und Stärken (volle</a:t>
            </a:r>
            <a:r>
              <a:rPr lang="de-DE" sz="2400" i="1" dirty="0">
                <a:solidFill>
                  <a:srgbClr val="333333"/>
                </a:solidFill>
                <a:latin typeface="Calibri Light"/>
                <a:ea typeface="Verdana" panose="020B0604030504040204" pitchFamily="34" charset="0"/>
                <a:cs typeface="Verdana" panose="020B0604030504040204" pitchFamily="34" charset="0"/>
              </a:rPr>
              <a:t> Fächer</a:t>
            </a:r>
            <a:r>
              <a:rPr lang="de-DE" sz="2400" dirty="0">
                <a:solidFill>
                  <a:srgbClr val="333333"/>
                </a:solidFill>
                <a:latin typeface="Calibri Light"/>
                <a:ea typeface="Verdana" panose="020B0604030504040204" pitchFamily="34" charset="0"/>
                <a:cs typeface="Verdana" panose="020B0604030504040204" pitchFamily="34" charset="0"/>
              </a:rPr>
              <a:t>).</a:t>
            </a:r>
          </a:p>
          <a:p>
            <a:pPr marL="342900" indent="-342900" eaLnBrk="1" hangingPunct="1">
              <a:buClr>
                <a:srgbClr val="333333"/>
              </a:buClr>
              <a:buFont typeface="WingDings"/>
              <a:buChar char=""/>
            </a:pP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661719" y="240804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662262" y="4201572"/>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661719" y="240804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662262" y="4201572"/>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zu </a:t>
            </a:r>
            <a:r>
              <a:rPr lang="de-DE" sz="2400" u="sng" dirty="0">
                <a:solidFill>
                  <a:srgbClr val="333333"/>
                </a:solidFill>
                <a:latin typeface="Calibri Light"/>
                <a:ea typeface="Verdana" panose="020B0604030504040204" pitchFamily="34" charset="0"/>
                <a:cs typeface="Verdana" panose="020B0604030504040204" pitchFamily="34" charset="0"/>
              </a:rPr>
              <a:t>pauschalen</a:t>
            </a:r>
            <a:r>
              <a:rPr lang="de-DE" sz="2400" dirty="0">
                <a:solidFill>
                  <a:srgbClr val="333333"/>
                </a:solidFill>
                <a:latin typeface="Calibri Light"/>
                <a:ea typeface="Verdana" panose="020B0604030504040204" pitchFamily="34" charset="0"/>
                <a:cs typeface="Verdana" panose="020B0604030504040204" pitchFamily="34" charset="0"/>
              </a:rPr>
              <a:t> negativen Selbst-Urteilen („Ich kann nichts“)</a:t>
            </a: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661719" y="240804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662262" y="4201572"/>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Tree>
    <p:extLst>
      <p:ext uri="{BB962C8B-B14F-4D97-AF65-F5344CB8AC3E}">
        <p14:creationId xmlns:p14="http://schemas.microsoft.com/office/powerpoint/2010/main" val="2857178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dazu, in die eigenen leeren Fächer zu schauen sowie die vollen Fächer der anderen.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neigen zu </a:t>
            </a:r>
            <a:r>
              <a:rPr lang="de-DE" sz="2400" u="sng" dirty="0">
                <a:solidFill>
                  <a:srgbClr val="333333"/>
                </a:solidFill>
                <a:latin typeface="Calibri Light"/>
                <a:ea typeface="Verdana" panose="020B0604030504040204" pitchFamily="34" charset="0"/>
                <a:cs typeface="Verdana" panose="020B0604030504040204" pitchFamily="34" charset="0"/>
              </a:rPr>
              <a:t>pauschalen</a:t>
            </a:r>
            <a:r>
              <a:rPr lang="de-DE" sz="2400" dirty="0">
                <a:solidFill>
                  <a:srgbClr val="333333"/>
                </a:solidFill>
                <a:latin typeface="Calibri Light"/>
                <a:ea typeface="Verdana" panose="020B0604030504040204" pitchFamily="34" charset="0"/>
                <a:cs typeface="Verdana" panose="020B0604030504040204" pitchFamily="34" charset="0"/>
              </a:rPr>
              <a:t> negativen Selbst-Urteilen („Ich kann nichts“)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setzen Verhalten und Person gleich (etwas misslingt = ich bin ein Versager) </a:t>
            </a:r>
          </a:p>
          <a:p>
            <a:pPr marL="342900" indent="-342900" eaLnBrk="1" hangingPunct="1">
              <a:buClr>
                <a:srgbClr val="333333"/>
              </a:buClr>
              <a:buFont typeface="WingDings"/>
              <a:buChar char=""/>
            </a:pPr>
            <a:endParaRPr lang="de-DE" sz="2400" dirty="0">
              <a:solidFill>
                <a:srgbClr val="333333"/>
              </a:solidFill>
              <a:latin typeface="Calibri Light"/>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3" name="Textfeld 1"/>
          <p:cNvSpPr txBox="1">
            <a:spLocks noChangeArrowheads="1"/>
          </p:cNvSpPr>
          <p:nvPr/>
        </p:nvSpPr>
        <p:spPr bwMode="auto">
          <a:xfrm>
            <a:off x="7661719" y="240804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14"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15" name="Textfeld 7"/>
          <p:cNvSpPr txBox="1">
            <a:spLocks noChangeArrowheads="1"/>
          </p:cNvSpPr>
          <p:nvPr/>
        </p:nvSpPr>
        <p:spPr bwMode="auto">
          <a:xfrm>
            <a:off x="7662262" y="4201572"/>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Tree>
    <p:extLst>
      <p:ext uri="{BB962C8B-B14F-4D97-AF65-F5344CB8AC3E}">
        <p14:creationId xmlns:p14="http://schemas.microsoft.com/office/powerpoint/2010/main" val="289028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Nichts vergessen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sp>
        <p:nvSpPr>
          <p:cNvPr id="15366"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Wurde schon in der Schule zuletzt in Mannschaften gewählt; kann nicht weit werfen; tanze aber gut …</a:t>
            </a:r>
          </a:p>
        </p:txBody>
      </p:sp>
      <p:sp>
        <p:nvSpPr>
          <p:cNvPr id="15369"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Derzeit ohne Arbeit; durch Prüfung gefallen</a:t>
            </a:r>
          </a:p>
        </p:txBody>
      </p:sp>
      <p:sp>
        <p:nvSpPr>
          <p:cNvPr id="15370"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finde meine Augen schön, bin zufrieden mit meinen Haaren, aber finde mich zu klein …</a:t>
            </a:r>
          </a:p>
        </p:txBody>
      </p:sp>
      <p:sp>
        <p:nvSpPr>
          <p:cNvPr id="15367"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koche gern; ich kenne mich gut aus mit Musik und Politik; interessiere mich für Literatur, für Filme …</a:t>
            </a: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18" name="Textfeld 1"/>
          <p:cNvSpPr txBox="1">
            <a:spLocks noChangeArrowheads="1"/>
          </p:cNvSpPr>
          <p:nvPr/>
        </p:nvSpPr>
        <p:spPr bwMode="auto">
          <a:xfrm>
            <a:off x="4481323" y="2496327"/>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21" name="Textfeld 23"/>
          <p:cNvSpPr txBox="1">
            <a:spLocks noChangeArrowheads="1"/>
          </p:cNvSpPr>
          <p:nvPr/>
        </p:nvSpPr>
        <p:spPr bwMode="auto">
          <a:xfrm>
            <a:off x="4672002" y="3518947"/>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22" name="Textfeld 7"/>
          <p:cNvSpPr txBox="1">
            <a:spLocks noChangeArrowheads="1"/>
          </p:cNvSpPr>
          <p:nvPr/>
        </p:nvSpPr>
        <p:spPr bwMode="auto">
          <a:xfrm>
            <a:off x="4481866" y="428985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23" name="Textfeld 25"/>
          <p:cNvSpPr txBox="1">
            <a:spLocks noChangeArrowheads="1"/>
          </p:cNvSpPr>
          <p:nvPr/>
        </p:nvSpPr>
        <p:spPr bwMode="auto">
          <a:xfrm>
            <a:off x="6717476" y="3060734"/>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24" name="Textfeld 10"/>
          <p:cNvSpPr txBox="1">
            <a:spLocks noChangeArrowheads="1"/>
          </p:cNvSpPr>
          <p:nvPr/>
        </p:nvSpPr>
        <p:spPr bwMode="auto">
          <a:xfrm>
            <a:off x="6337263" y="4541567"/>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5368"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Guter Zuhörer; bin sehr zuverlässig; pflege meine Freundschaften; kann andere zum Lachen bringen …</a:t>
            </a:r>
            <a:endParaRPr lang="de-DE" dirty="0">
              <a:solidFill>
                <a:srgbClr val="333333"/>
              </a:solidFill>
              <a:latin typeface="Calibri Light"/>
              <a:ea typeface="ＭＳ Ｐゴシック" charset="0"/>
            </a:endParaRPr>
          </a:p>
        </p:txBody>
      </p:sp>
    </p:spTree>
    <p:extLst>
      <p:ext uri="{BB962C8B-B14F-4D97-AF65-F5344CB8AC3E}">
        <p14:creationId xmlns:p14="http://schemas.microsoft.com/office/powerpoint/2010/main" val="1223676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Nichts vergessen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15366"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Wurde schon in der Schule zuletzt in Mannschaften gewählt; kann nicht weit werfen; tanze aber gut …</a:t>
            </a:r>
          </a:p>
        </p:txBody>
      </p:sp>
      <p:sp>
        <p:nvSpPr>
          <p:cNvPr id="15369"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Derzeit ohne Arbeit; durch Prüfung gefallen</a:t>
            </a:r>
          </a:p>
        </p:txBody>
      </p:sp>
      <p:sp>
        <p:nvSpPr>
          <p:cNvPr id="15370"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finde meine Augen schön, bin zufrieden mit meinen Haaren, aber finde mich zu klein …</a:t>
            </a:r>
          </a:p>
        </p:txBody>
      </p:sp>
      <p:sp>
        <p:nvSpPr>
          <p:cNvPr id="15367"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Ich koche gern; ich kenne mich gut aus mit Musik und Politik; interessiere mich für Literatur, für Filme …</a:t>
            </a: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18" name="Textfeld 1"/>
          <p:cNvSpPr txBox="1">
            <a:spLocks noChangeArrowheads="1"/>
          </p:cNvSpPr>
          <p:nvPr/>
        </p:nvSpPr>
        <p:spPr bwMode="auto">
          <a:xfrm>
            <a:off x="4481323" y="2496327"/>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Beziehung</a:t>
            </a:r>
          </a:p>
        </p:txBody>
      </p:sp>
      <p:sp>
        <p:nvSpPr>
          <p:cNvPr id="21" name="Textfeld 23"/>
          <p:cNvSpPr txBox="1">
            <a:spLocks noChangeArrowheads="1"/>
          </p:cNvSpPr>
          <p:nvPr/>
        </p:nvSpPr>
        <p:spPr bwMode="auto">
          <a:xfrm>
            <a:off x="4672002" y="3518947"/>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Beruf</a:t>
            </a:r>
          </a:p>
        </p:txBody>
      </p:sp>
      <p:sp>
        <p:nvSpPr>
          <p:cNvPr id="22" name="Textfeld 7"/>
          <p:cNvSpPr txBox="1">
            <a:spLocks noChangeArrowheads="1"/>
          </p:cNvSpPr>
          <p:nvPr/>
        </p:nvSpPr>
        <p:spPr bwMode="auto">
          <a:xfrm>
            <a:off x="4481866" y="4289853"/>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Aussehen</a:t>
            </a:r>
          </a:p>
        </p:txBody>
      </p:sp>
      <p:sp>
        <p:nvSpPr>
          <p:cNvPr id="23" name="Textfeld 25"/>
          <p:cNvSpPr txBox="1">
            <a:spLocks noChangeArrowheads="1"/>
          </p:cNvSpPr>
          <p:nvPr/>
        </p:nvSpPr>
        <p:spPr bwMode="auto">
          <a:xfrm>
            <a:off x="6717476" y="3060734"/>
            <a:ext cx="100584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Sport</a:t>
            </a:r>
          </a:p>
        </p:txBody>
      </p:sp>
      <p:sp>
        <p:nvSpPr>
          <p:cNvPr id="24" name="Textfeld 10"/>
          <p:cNvSpPr txBox="1">
            <a:spLocks noChangeArrowheads="1"/>
          </p:cNvSpPr>
          <p:nvPr/>
        </p:nvSpPr>
        <p:spPr bwMode="auto">
          <a:xfrm>
            <a:off x="6337263" y="4541567"/>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Freizeit</a:t>
            </a:r>
          </a:p>
        </p:txBody>
      </p:sp>
      <p:sp>
        <p:nvSpPr>
          <p:cNvPr id="15368"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e-DE" i="1" dirty="0">
                <a:solidFill>
                  <a:srgbClr val="333333"/>
                </a:solidFill>
                <a:latin typeface="Calibri Light"/>
                <a:ea typeface="ＭＳ Ｐゴシック" charset="0"/>
              </a:rPr>
              <a:t>Guter Zuhörer; bin sehr zuverlässig; pflege meine Freundschaften; kann andere zum Lachen bringen …</a:t>
            </a:r>
            <a:endParaRPr lang="de-DE" dirty="0">
              <a:solidFill>
                <a:srgbClr val="333333"/>
              </a:solidFill>
              <a:latin typeface="Calibri Light"/>
              <a:ea typeface="ＭＳ Ｐゴシック" charset="0"/>
            </a:endParaRPr>
          </a:p>
        </p:txBody>
      </p:sp>
      <p:sp>
        <p:nvSpPr>
          <p:cNvPr id="16" name="Rechteck 20"/>
          <p:cNvSpPr/>
          <p:nvPr/>
        </p:nvSpPr>
        <p:spPr>
          <a:xfrm>
            <a:off x="408955" y="6460786"/>
            <a:ext cx="11376000" cy="400110"/>
          </a:xfrm>
          <a:prstGeom prst="rect">
            <a:avLst/>
          </a:prstGeom>
        </p:spPr>
        <p:txBody>
          <a:bodyPr wrap="square">
            <a:spAutoFit/>
          </a:bodyPr>
          <a:lstStyle/>
          <a:p>
            <a:pPr algn="ctr"/>
            <a:r>
              <a:rPr lang="de-DE" sz="2000" dirty="0">
                <a:solidFill>
                  <a:srgbClr val="004992"/>
                </a:solidFill>
                <a:latin typeface="Calibri Light"/>
                <a:ea typeface="Verdana" panose="020B0604030504040204" pitchFamily="34" charset="0"/>
                <a:cs typeface="Verdana" panose="020B0604030504040204" pitchFamily="34" charset="0"/>
              </a:rPr>
              <a:t>In welches Fach haben Sie lange nicht geschaut? Welche verborgenen Schätze schlummern da?</a:t>
            </a:r>
          </a:p>
        </p:txBody>
      </p:sp>
    </p:spTree>
    <p:extLst>
      <p:ext uri="{BB962C8B-B14F-4D97-AF65-F5344CB8AC3E}">
        <p14:creationId xmlns:p14="http://schemas.microsoft.com/office/powerpoint/2010/main" val="1150182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zeichnet Menschen mit gesundem Selbstwertgefühl aus?</a:t>
            </a:r>
            <a:endParaRPr lang="de-DE" sz="3600" dirty="0">
              <a:latin typeface="Calibri Light"/>
            </a:endParaRPr>
          </a:p>
        </p:txBody>
      </p:sp>
      <p:sp>
        <p:nvSpPr>
          <p:cNvPr id="5" name="Content Placeholder 4"/>
          <p:cNvSpPr>
            <a:spLocks noGrp="1"/>
          </p:cNvSpPr>
          <p:nvPr>
            <p:ph idx="1"/>
          </p:nvPr>
        </p:nvSpPr>
        <p:spPr>
          <a:xfrm>
            <a:off x="411480" y="2203704"/>
            <a:ext cx="5669280" cy="4248000"/>
          </a:xfrm>
        </p:spPr>
        <p:txBody>
          <a:bodyPr/>
          <a:lstStyle/>
          <a:p>
            <a:pPr marL="342900" lvl="0" indent="-342900" defTabSz="914400">
              <a:buClr>
                <a:srgbClr val="000000"/>
              </a:buClr>
              <a:buFont typeface="WingDings"/>
              <a:buChar char=""/>
            </a:pPr>
            <a:r>
              <a:rPr lang="de-DE" sz="2400" kern="0" dirty="0">
                <a:solidFill>
                  <a:srgbClr val="333333"/>
                </a:solidFill>
                <a:latin typeface="Calibri Light"/>
                <a:cs typeface="Verdana"/>
              </a:rPr>
              <a:t>Stimme: </a:t>
            </a:r>
            <a:r>
              <a:rPr lang="de-DE" sz="2400" dirty="0">
                <a:solidFill>
                  <a:srgbClr val="004992"/>
                </a:solidFill>
                <a:latin typeface="Calibri Light"/>
              </a:rPr>
              <a:t>???</a:t>
            </a:r>
            <a:r>
              <a:rPr lang="de-DE" sz="2400" kern="0" dirty="0">
                <a:solidFill>
                  <a:srgbClr val="006699"/>
                </a:solidFill>
                <a:latin typeface="Calibri Light"/>
              </a:rPr>
              <a:t> </a:t>
            </a:r>
            <a:r>
              <a:rPr lang="de-DE" sz="2400" kern="0" dirty="0">
                <a:solidFill>
                  <a:srgbClr val="FFFFFF"/>
                </a:solidFill>
                <a:latin typeface="Calibri Light"/>
              </a:rPr>
              <a:t>angemessene Lautstärke</a:t>
            </a:r>
            <a:endParaRPr lang="de-DE" sz="2400" kern="0" dirty="0">
              <a:solidFill>
                <a:srgbClr val="FFFFFF"/>
              </a:solidFill>
              <a:latin typeface="Calibri Light"/>
              <a:cs typeface="Verdana"/>
            </a:endParaRPr>
          </a:p>
          <a:p>
            <a:pPr marL="342900" lvl="0" indent="-342900" defTabSz="914400">
              <a:buClr>
                <a:srgbClr val="000000"/>
              </a:buClr>
              <a:buFont typeface="WingDings"/>
              <a:buChar char=""/>
            </a:pPr>
            <a:r>
              <a:rPr lang="de-DE" sz="2400" kern="0" dirty="0">
                <a:solidFill>
                  <a:srgbClr val="333333"/>
                </a:solidFill>
                <a:latin typeface="Calibri Light"/>
                <a:cs typeface="Verdana"/>
              </a:rPr>
              <a:t>Mimik/Gestik: </a:t>
            </a:r>
            <a:r>
              <a:rPr lang="de-DE" sz="2400" dirty="0">
                <a:solidFill>
                  <a:srgbClr val="004992"/>
                </a:solidFill>
                <a:latin typeface="Calibri Light"/>
              </a:rPr>
              <a:t>???</a:t>
            </a:r>
            <a:r>
              <a:rPr lang="de-DE" sz="2400" kern="0" dirty="0">
                <a:solidFill>
                  <a:srgbClr val="FFFFFF"/>
                </a:solidFill>
                <a:latin typeface="Calibri Light"/>
              </a:rPr>
              <a:t>sicheres Auftreten</a:t>
            </a:r>
            <a:endParaRPr lang="de-DE" sz="2400" kern="0" dirty="0">
              <a:solidFill>
                <a:srgbClr val="FFFFFF"/>
              </a:solidFill>
              <a:latin typeface="Calibri Light"/>
              <a:cs typeface="Verdana"/>
            </a:endParaRPr>
          </a:p>
          <a:p>
            <a:pPr marL="342900" lvl="0" indent="-342900" defTabSz="914400">
              <a:buClr>
                <a:srgbClr val="000000"/>
              </a:buClr>
              <a:buFont typeface="WingDings"/>
              <a:buChar char=""/>
            </a:pPr>
            <a:r>
              <a:rPr lang="de-DE" sz="2400" kern="0" dirty="0">
                <a:solidFill>
                  <a:srgbClr val="333333"/>
                </a:solidFill>
                <a:latin typeface="Calibri Light"/>
                <a:cs typeface="Verdana"/>
              </a:rPr>
              <a:t>Körperhaltung: </a:t>
            </a:r>
            <a:r>
              <a:rPr lang="de-DE" sz="2400" dirty="0">
                <a:solidFill>
                  <a:srgbClr val="004992"/>
                </a:solidFill>
                <a:latin typeface="Calibri Light"/>
              </a:rPr>
              <a:t>???</a:t>
            </a:r>
            <a:endParaRPr lang="de-DE" sz="2400" kern="0" dirty="0">
              <a:solidFill>
                <a:srgbClr val="004992"/>
              </a:solidFill>
              <a:latin typeface="Calibri Light"/>
              <a:cs typeface="Verdana"/>
            </a:endParaRPr>
          </a:p>
          <a:p>
            <a:pPr marL="342900" lvl="0" indent="-342900" defTabSz="914400">
              <a:buClr>
                <a:srgbClr val="000000"/>
              </a:buClr>
              <a:buFont typeface="WingDings"/>
              <a:buChar char=""/>
            </a:pPr>
            <a:endParaRPr lang="de-DE" sz="2400" kern="0" dirty="0">
              <a:solidFill>
                <a:srgbClr val="333333"/>
              </a:solidFill>
              <a:latin typeface="Calibri Light"/>
              <a:ea typeface="ＭＳ Ｐゴシック"/>
              <a:cs typeface="Verdana"/>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10" name="Grafik4"/>
          <p:cNvPicPr>
            <a:picLocks noChangeAspect="1"/>
          </p:cNvPicPr>
          <p:nvPr/>
        </p:nvPicPr>
        <p:blipFill>
          <a:blip r:embed="rId3">
            <a:lum/>
            <a:alphaModFix/>
          </a:blip>
          <a:srcRect/>
          <a:stretch>
            <a:fillRect/>
          </a:stretch>
        </p:blipFill>
        <p:spPr>
          <a:xfrm>
            <a:off x="7128779"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zeichnet Menschen mit gesundem Selbstwertgefühl aus?</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Stimme: </a:t>
            </a:r>
            <a:r>
              <a:rPr lang="de-DE" sz="2400" dirty="0">
                <a:solidFill>
                  <a:srgbClr val="004992"/>
                </a:solidFill>
                <a:latin typeface="Calibri Light"/>
              </a:rPr>
              <a:t>klar, deutlich, angemessene Lautstärke</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Mimik/Gestik: </a:t>
            </a:r>
            <a:r>
              <a:rPr lang="de-DE" sz="2400" dirty="0">
                <a:solidFill>
                  <a:srgbClr val="004992"/>
                </a:solidFill>
                <a:latin typeface="Calibri Light"/>
              </a:rPr>
              <a:t>Blickkontakt; festes Auftreten</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Körperhaltung: </a:t>
            </a:r>
            <a:r>
              <a:rPr lang="de-DE" sz="2400" dirty="0">
                <a:solidFill>
                  <a:srgbClr val="004992"/>
                </a:solidFill>
                <a:latin typeface="Calibri Light"/>
              </a:rPr>
              <a:t>aufrecht</a:t>
            </a:r>
            <a:endParaRPr lang="de-DE" sz="2400" dirty="0">
              <a:solidFill>
                <a:srgbClr val="004992"/>
              </a:solidFill>
              <a:latin typeface="Calibri Light"/>
              <a:cs typeface="Verdana"/>
            </a:endParaRPr>
          </a:p>
          <a:p>
            <a:pPr lvl="0" defTabSz="914400">
              <a:buClr>
                <a:srgbClr val="333333"/>
              </a:buClr>
            </a:pPr>
            <a:r>
              <a:rPr lang="de-DE" sz="2400" dirty="0">
                <a:solidFill>
                  <a:srgbClr val="004992"/>
                </a:solidFill>
                <a:latin typeface="Calibri Light"/>
                <a:ea typeface="ＭＳ Ｐゴシック" charset="0"/>
              </a:rPr>
              <a:t>… wie bei allem: nicht übertreiben (Leute anstarren, andere ständig unterbrechen, ständig „Leitwolf“ spielen) </a:t>
            </a: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10" name="Grafik4"/>
          <p:cNvPicPr>
            <a:picLocks noChangeAspect="1"/>
          </p:cNvPicPr>
          <p:nvPr/>
        </p:nvPicPr>
        <p:blipFill>
          <a:blip r:embed="rId3">
            <a:lum/>
            <a:alphaModFix/>
          </a:blip>
          <a:srcRect/>
          <a:stretch>
            <a:fillRect/>
          </a:stretch>
        </p:blipFill>
        <p:spPr>
          <a:xfrm>
            <a:off x="7128779" y="2203704"/>
            <a:ext cx="3573243"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kern="1200" dirty="0">
                <a:solidFill>
                  <a:schemeClr val="tx1"/>
                </a:solidFill>
                <a:latin typeface="Calibri Light"/>
                <a:ea typeface="Verdana" panose="020B0604030504040204" pitchFamily="34" charset="0"/>
                <a:cs typeface="Verdana" panose="020B0604030504040204" pitchFamily="34" charset="0"/>
              </a:rPr>
              <a:t>???</a:t>
            </a:r>
          </a:p>
          <a:p>
            <a:endParaRPr lang="de-DE" sz="2400" dirty="0">
              <a:latin typeface="Calibri Light"/>
              <a:cs typeface="Verdana"/>
            </a:endParaRPr>
          </a:p>
          <a:p>
            <a:pPr eaLnBrk="1" hangingPunct="1"/>
            <a:endParaRPr lang="de-DE" sz="2400" dirty="0">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Vertrauen in eigene Fähigkeiten, auch wenn es mal nicht so gut läuft</a:t>
            </a:r>
          </a:p>
          <a:p>
            <a:pPr marL="342900" indent="-342900">
              <a:buClr>
                <a:srgbClr val="333333"/>
              </a:buClr>
              <a:buFont typeface="WingDings"/>
              <a:buChar char=""/>
            </a:pPr>
            <a:r>
              <a:rPr lang="de-DE" sz="2400" dirty="0">
                <a:solidFill>
                  <a:srgbClr val="333333"/>
                </a:solidFill>
                <a:latin typeface="Calibri Light"/>
                <a:cs typeface="Verdana"/>
              </a:rPr>
              <a:t>Akzeptieren von Fehlern oder Misserfolg (ohne sich selbst abzuwerten)</a:t>
            </a:r>
          </a:p>
          <a:p>
            <a:pPr marL="342900" indent="-342900">
              <a:buClr>
                <a:srgbClr val="333333"/>
              </a:buClr>
              <a:buFont typeface="WingDings"/>
              <a:buChar char=""/>
            </a:pPr>
            <a:r>
              <a:rPr lang="de-DE" sz="2400" dirty="0">
                <a:solidFill>
                  <a:srgbClr val="333333"/>
                </a:solidFill>
                <a:latin typeface="Calibri Light"/>
                <a:cs typeface="Verdana"/>
              </a:rPr>
              <a:t>Reflexion der eigenen Person; Bereitschaft aus Fehlern zu lernen</a:t>
            </a:r>
          </a:p>
          <a:p>
            <a:pPr marL="342900" indent="-342900">
              <a:buClr>
                <a:srgbClr val="333333"/>
              </a:buClr>
              <a:buFont typeface="WingDings"/>
              <a:buChar char=""/>
            </a:pPr>
            <a:r>
              <a:rPr lang="de-DE" sz="2400" dirty="0">
                <a:solidFill>
                  <a:srgbClr val="333333"/>
                </a:solidFill>
                <a:latin typeface="Calibri Light"/>
                <a:cs typeface="Verdana"/>
              </a:rPr>
              <a:t>Positive Einstellung gegenüber sich selbst, z.B. sich selbst für etwas Gelungenes loben </a:t>
            </a:r>
          </a:p>
          <a:p>
            <a:pPr eaLnBrk="1" hangingPunct="1"/>
            <a:endParaRPr lang="de-DE" sz="2400" dirty="0">
              <a:solidFill>
                <a:srgbClr val="333333"/>
              </a:solidFill>
              <a:latin typeface="Calibri Light"/>
              <a:ea typeface="ＭＳ Ｐゴシック"/>
              <a:cs typeface="Verdana"/>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Vergegenwärtigen von Stärken</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anose="020B0604030504040204" pitchFamily="34" charset="0"/>
                <a:cs typeface="Verdana" panose="020B0604030504040204" pitchFamily="34" charset="0"/>
              </a:rPr>
              <a:t>Warum fällt es uns manchmal schwer, unsere eigenen Stärken zu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Hinderliche Annahme: „Eigenlob stinkt“</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In akuten Krankheitsphasen gibt es weniger Möglichkeiten, seine Stärken zu zeigen und selbst zu erkennen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Vergegenwärtigen von Stärken</a:t>
            </a:r>
            <a:endParaRPr lang="de-DE" sz="3600" dirty="0">
              <a:latin typeface="Calibri Light"/>
            </a:endParaRPr>
          </a:p>
        </p:txBody>
      </p:sp>
      <p:sp>
        <p:nvSpPr>
          <p:cNvPr id="3" name="Inhaltsplatzhalter 2"/>
          <p:cNvSpPr>
            <a:spLocks noGrp="1"/>
          </p:cNvSpPr>
          <p:nvPr>
            <p:ph idx="1"/>
          </p:nvPr>
        </p:nvSpPr>
        <p:spPr>
          <a:xfrm>
            <a:off x="408955" y="2204864"/>
            <a:ext cx="11340000" cy="4248000"/>
          </a:xfrm>
        </p:spPr>
        <p:txBody>
          <a:bodyPr/>
          <a:lstStyle/>
          <a:p>
            <a:r>
              <a:rPr lang="de-DE" sz="2400">
                <a:solidFill>
                  <a:srgbClr val="004992"/>
                </a:solidFill>
                <a:latin typeface="Calibri Light"/>
                <a:ea typeface="Verdana" panose="020B0604030504040204" pitchFamily="34" charset="0"/>
                <a:cs typeface="Verdana" panose="020B0604030504040204" pitchFamily="34" charset="0"/>
              </a:rPr>
              <a:t>„Verlorene </a:t>
            </a:r>
            <a:r>
              <a:rPr lang="de-DE" sz="2400" dirty="0">
                <a:solidFill>
                  <a:srgbClr val="004992"/>
                </a:solidFill>
                <a:latin typeface="Calibri Light"/>
                <a:ea typeface="Verdana" panose="020B0604030504040204" pitchFamily="34" charset="0"/>
                <a:cs typeface="Verdana" panose="020B0604030504040204" pitchFamily="34" charset="0"/>
              </a:rPr>
              <a:t>Schätze“ wiederfinden: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Fragen Sie einmal Ihre Freunde oder Familie, welche Stärken Sie haben und wofür sie Sie wertschätzen.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Denken Sie an </a:t>
            </a:r>
            <a:r>
              <a:rPr lang="de-DE" sz="2400" u="sng" dirty="0">
                <a:solidFill>
                  <a:srgbClr val="333333"/>
                </a:solidFill>
                <a:latin typeface="Calibri Light"/>
                <a:ea typeface="Verdana" panose="020B0604030504040204" pitchFamily="34" charset="0"/>
                <a:cs typeface="Verdana" panose="020B0604030504040204" pitchFamily="34" charset="0"/>
              </a:rPr>
              <a:t>konkrete</a:t>
            </a:r>
            <a:r>
              <a:rPr lang="de-DE" sz="2400" dirty="0">
                <a:solidFill>
                  <a:srgbClr val="333333"/>
                </a:solidFill>
                <a:latin typeface="Calibri Light"/>
                <a:ea typeface="Verdana" panose="020B0604030504040204" pitchFamily="34" charset="0"/>
                <a:cs typeface="Verdana" panose="020B0604030504040204" pitchFamily="34" charset="0"/>
              </a:rPr>
              <a:t> Situationen, in denen Ihnen etwas gut gelungen ist und Sie vielleicht auch Komplimente dafür bekommen haben – das können auch Kleinigkeiten sein.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 und schreiben Sie diese Erlebnisse in einem „Freude-Tagebuch“* auf, damit Sie in schlechten Zeiten darauf zurückgreifen können.</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
        <p:nvSpPr>
          <p:cNvPr id="5" name="Textfeld 4"/>
          <p:cNvSpPr txBox="1"/>
          <p:nvPr/>
        </p:nvSpPr>
        <p:spPr>
          <a:xfrm>
            <a:off x="408955" y="6145087"/>
            <a:ext cx="11376000" cy="307777"/>
          </a:xfrm>
          <a:prstGeom prst="rect">
            <a:avLst/>
          </a:prstGeom>
          <a:noFill/>
        </p:spPr>
        <p:txBody>
          <a:bodyPr wrap="square" rtlCol="0">
            <a:spAutoFit/>
          </a:bodyPr>
          <a:lstStyle/>
          <a:p>
            <a:r>
              <a:rPr lang="de-DE" sz="1400" dirty="0">
                <a:latin typeface="Calibri Light"/>
                <a:ea typeface="Verdana" pitchFamily="34" charset="0"/>
                <a:cs typeface="Verdana" pitchFamily="34" charset="0"/>
              </a:rPr>
              <a:t>*In einem Freude-Tagebuch sollen nur die positiven Ereignisse des Tages notiert werden.</a:t>
            </a:r>
          </a:p>
        </p:txBody>
      </p:sp>
      <p:pic>
        <p:nvPicPr>
          <p:cNvPr id="6"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extLst>
      <p:ext uri="{BB962C8B-B14F-4D97-AF65-F5344CB8AC3E}">
        <p14:creationId xmlns:p14="http://schemas.microsoft.com/office/powerpoint/2010/main" val="1066244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1</a:t>
            </a:r>
            <a:endParaRPr lang="de-DE" sz="3600" dirty="0">
              <a:latin typeface="Calibri Light"/>
            </a:endParaRPr>
          </a:p>
        </p:txBody>
      </p:sp>
      <p:sp>
        <p:nvSpPr>
          <p:cNvPr id="3" name="Inhaltsplatzhalter 2"/>
          <p:cNvSpPr>
            <a:spLocks noGrp="1"/>
          </p:cNvSpPr>
          <p:nvPr>
            <p:ph idx="1"/>
          </p:nvPr>
        </p:nvSpPr>
        <p:spPr/>
        <p:txBody>
          <a:bodyPr/>
          <a:lstStyle/>
          <a:p>
            <a:pPr algn="ctr"/>
            <a:r>
              <a:rPr lang="de-DE" sz="2400" dirty="0">
                <a:solidFill>
                  <a:srgbClr val="004992"/>
                </a:solidFill>
                <a:latin typeface="Calibri Light"/>
                <a:ea typeface="Verdana" panose="020B0604030504040204" pitchFamily="34" charset="0"/>
                <a:cs typeface="Verdana" panose="020B0604030504040204" pitchFamily="34" charset="0"/>
              </a:rPr>
              <a:t>Was mögen Sie an sich?</a:t>
            </a:r>
          </a:p>
          <a:p>
            <a:pPr algn="ctr"/>
            <a:r>
              <a:rPr lang="de-DE" sz="2400" dirty="0">
                <a:solidFill>
                  <a:srgbClr val="004992"/>
                </a:solidFill>
                <a:latin typeface="Calibri Light"/>
                <a:ea typeface="Verdana" panose="020B0604030504040204" pitchFamily="34" charset="0"/>
                <a:cs typeface="Verdana" panose="020B0604030504040204" pitchFamily="34" charset="0"/>
              </a:rPr>
              <a:t>Was können Sie gut?</a:t>
            </a:r>
          </a:p>
          <a:p>
            <a:pPr algn="ctr"/>
            <a:r>
              <a:rPr lang="de-DE" sz="2400" dirty="0">
                <a:solidFill>
                  <a:srgbClr val="333333"/>
                </a:solidFill>
                <a:latin typeface="Calibri Light"/>
                <a:ea typeface="Verdana" panose="020B0604030504040204" pitchFamily="34" charset="0"/>
                <a:cs typeface="Verdana" panose="020B0604030504040204" pitchFamily="34" charset="0"/>
              </a:rPr>
              <a:t>Überlegen Sie sich jeweils eine Stärke!</a:t>
            </a: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und lassen sich „hängen“.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Richten Sie den Blick etwas nach unten, Schultern und Arme baumeln lassen, den Rücken etwas gekrümmt.</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und lassen sich „hängen“.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Richten Sie den Blick etwas nach unten, Schultern und Arme baumeln lassen, den Rücken etwas gekrümmt.</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Gehen Sie mit dieser Haltung einmal durch den Raum!</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4235750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a:xfrm>
            <a:off x="408955" y="2204864"/>
            <a:ext cx="1134000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und lassen sich „hängen“.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Richten Sie den Blick etwas nach unten, Schultern und Arme baumeln lassen, den Rücken etwas gekrümmt.</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Gehen Sie mit dieser Haltung einmal durch den Raum!</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sp>
        <p:nvSpPr>
          <p:cNvPr id="6" name="Rectangle 5"/>
          <p:cNvSpPr/>
          <p:nvPr/>
        </p:nvSpPr>
        <p:spPr>
          <a:xfrm>
            <a:off x="408955" y="5991199"/>
            <a:ext cx="11376000" cy="461665"/>
          </a:xfrm>
          <a:prstGeom prst="rect">
            <a:avLst/>
          </a:prstGeom>
        </p:spPr>
        <p:txBody>
          <a:bodyPr wrap="none">
            <a:spAutoFit/>
          </a:bodyPr>
          <a:lstStyle/>
          <a:p>
            <a:pPr algn="ctr">
              <a:buClr>
                <a:srgbClr val="333333"/>
              </a:buClr>
            </a:pPr>
            <a:r>
              <a:rPr lang="de-DE" sz="2400" dirty="0">
                <a:solidFill>
                  <a:srgbClr val="004992"/>
                </a:solidFill>
                <a:latin typeface="Calibri Light"/>
                <a:ea typeface="Verdana" pitchFamily="34" charset="0"/>
                <a:cs typeface="Verdana" pitchFamily="34" charset="0"/>
              </a:rPr>
              <a:t>Wie fühlt sich das an?</a:t>
            </a:r>
          </a:p>
        </p:txBody>
      </p:sp>
    </p:spTree>
    <p:extLst>
      <p:ext uri="{BB962C8B-B14F-4D97-AF65-F5344CB8AC3E}">
        <p14:creationId xmlns:p14="http://schemas.microsoft.com/office/powerpoint/2010/main" val="618758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a:rPr>
              <a:t>Jetzt lassen Sie bitte Ihren gesamten Oberkörper ganz entspannt nach unten hängen und richten Sie sich anschließend ganz langsam, Wirbel für Wirbel, wieder auf. Stellen Sie sich vor, es würde Sie jemand an den Haarspitzen nach oben ziehen.</a:t>
            </a:r>
          </a:p>
          <a:p>
            <a:pPr marL="342900" indent="-342900">
              <a:buClr>
                <a:srgbClr val="333333"/>
              </a:buClr>
              <a:buFont typeface="WingDings"/>
              <a:buChar char=""/>
            </a:pPr>
            <a:endParaRPr lang="de-DE" sz="2400" dirty="0">
              <a:solidFill>
                <a:srgbClr val="333333"/>
              </a:solidFill>
              <a:latin typeface="Calibri Light"/>
              <a:cs typeface="Verdana"/>
            </a:endParaRPr>
          </a:p>
          <a:p>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spTree>
    <p:extLst>
      <p:ext uri="{BB962C8B-B14F-4D97-AF65-F5344CB8AC3E}">
        <p14:creationId xmlns:p14="http://schemas.microsoft.com/office/powerpoint/2010/main" val="1835808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a:rPr>
              <a:t>Jetzt lassen Sie bitte Ihren gesamten Oberkörper ganz entspannt nach unten hängen und richten Sie sich anschließend ganz langsam, Wirbel für Wirbel, wieder auf. Stellen Sie sich vor, es würde Sie jemand an den Haarspitzen nach oben ziehen.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Gehen Sie mit dieser Haltung durch den Raum!</a:t>
            </a:r>
            <a:endParaRPr lang="de-DE" sz="2400" dirty="0">
              <a:solidFill>
                <a:srgbClr val="333333"/>
              </a:solidFill>
              <a:latin typeface="Calibri Light"/>
              <a:cs typeface="Verdana"/>
            </a:endParaRPr>
          </a:p>
          <a:p>
            <a:pPr marL="342900" indent="-342900">
              <a:buClr>
                <a:srgbClr val="333333"/>
              </a:buClr>
              <a:buFont typeface="WingDings"/>
              <a:buChar char=""/>
            </a:pPr>
            <a:endParaRPr lang="de-DE" sz="2400" dirty="0">
              <a:solidFill>
                <a:srgbClr val="333333"/>
              </a:solidFill>
              <a:latin typeface="Calibri Light"/>
              <a:cs typeface="Verdana"/>
            </a:endParaRPr>
          </a:p>
          <a:p>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spTree>
    <p:extLst>
      <p:ext uri="{BB962C8B-B14F-4D97-AF65-F5344CB8AC3E}">
        <p14:creationId xmlns:p14="http://schemas.microsoft.com/office/powerpoint/2010/main" val="1546570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a:rPr>
              <a:t>Jetzt lassen Sie bitte Ihren gesamten Oberkörper ganz entspannt nach unten hängen und richten Sie sich anschließend ganz langsam, Wirbel für Wirbel, wieder auf. Stellen Sie sich vor, es würde Sie jemand an den Haarspitzen nach oben ziehen.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Gehen Sie mit dieser Haltung durch den Raum!</a:t>
            </a:r>
            <a:endParaRPr lang="de-DE" sz="2400" dirty="0">
              <a:solidFill>
                <a:srgbClr val="333333"/>
              </a:solidFill>
              <a:latin typeface="Calibri Light"/>
              <a:cs typeface="Verdana"/>
            </a:endParaRPr>
          </a:p>
          <a:p>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
        <p:nvSpPr>
          <p:cNvPr id="7" name="Rectangle 6"/>
          <p:cNvSpPr/>
          <p:nvPr/>
        </p:nvSpPr>
        <p:spPr>
          <a:xfrm>
            <a:off x="408955" y="5991199"/>
            <a:ext cx="11376000" cy="461665"/>
          </a:xfrm>
          <a:prstGeom prst="rect">
            <a:avLst/>
          </a:prstGeom>
        </p:spPr>
        <p:txBody>
          <a:bodyPr wrap="none">
            <a:spAutoFit/>
          </a:bodyPr>
          <a:lstStyle/>
          <a:p>
            <a:pPr algn="ctr">
              <a:buClr>
                <a:srgbClr val="333333"/>
              </a:buClr>
            </a:pPr>
            <a:r>
              <a:rPr lang="de-DE" sz="2400" dirty="0">
                <a:solidFill>
                  <a:srgbClr val="004992"/>
                </a:solidFill>
                <a:latin typeface="Calibri Light"/>
                <a:ea typeface="Verdana" pitchFamily="34" charset="0"/>
                <a:cs typeface="Verdana" pitchFamily="34" charset="0"/>
              </a:rPr>
              <a:t>Wie fühlt sich das an?</a:t>
            </a:r>
          </a:p>
        </p:txBody>
      </p:sp>
    </p:spTree>
    <p:extLst>
      <p:ext uri="{BB962C8B-B14F-4D97-AF65-F5344CB8AC3E}">
        <p14:creationId xmlns:p14="http://schemas.microsoft.com/office/powerpoint/2010/main" val="1107617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 2</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Sie haben vielleicht bemerkt, dass Sie wesentlich aufrechter und sicherer standen.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Ein fester Stand und eine aufrechte Haltung wirken nicht nur nach außen selbstbewusster, sondern haben auch einen positiven Einfluss auf den Selbstwert.</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Über die äußere Haltung eine neue innere Haltung gewinnen: eine Körpersprache, die Selbstvertrauen ausstrahlt (gerade Haltung, Blickkontakt, hörbare Stimme), pflanzt sich nach innen fort und stärkt das echte Selbstvertrauen.</a:t>
            </a:r>
            <a:endParaRPr lang="de-DE" sz="2400" dirty="0">
              <a:solidFill>
                <a:srgbClr val="333333"/>
              </a:solidFill>
              <a:latin typeface="Calibri Light"/>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6" name="Rectangle 5"/>
          <p:cNvSpPr/>
          <p:nvPr/>
        </p:nvSpPr>
        <p:spPr>
          <a:xfrm>
            <a:off x="408954" y="5991199"/>
            <a:ext cx="11376000" cy="461665"/>
          </a:xfrm>
          <a:prstGeom prst="rect">
            <a:avLst/>
          </a:prstGeom>
        </p:spPr>
        <p:txBody>
          <a:bodyPr wrap="none">
            <a:spAutoFit/>
          </a:bodyPr>
          <a:lstStyle/>
          <a:p>
            <a:pPr algn="ctr">
              <a:buClr>
                <a:srgbClr val="333333"/>
              </a:buClr>
            </a:pPr>
            <a:r>
              <a:rPr lang="de-DE" sz="2400" dirty="0">
                <a:solidFill>
                  <a:srgbClr val="004992"/>
                </a:solidFill>
                <a:latin typeface="Calibri Light"/>
                <a:ea typeface="Verdana" pitchFamily="34" charset="0"/>
                <a:cs typeface="Verdana" pitchFamily="34" charset="0"/>
              </a:rPr>
              <a:t>Was als „Schauspiel“ beginnt, wird echte Haltung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Grübeln: Im Kreis drehen statt vorwärts kommen</a:t>
            </a:r>
          </a:p>
        </p:txBody>
      </p:sp>
      <p:sp>
        <p:nvSpPr>
          <p:cNvPr id="20" name="Rectangle 15"/>
          <p:cNvSpPr>
            <a:spLocks noGrp="1" noChangeArrowheads="1"/>
          </p:cNvSpPr>
          <p:nvPr>
            <p:ph idx="1"/>
          </p:nvPr>
        </p:nvSpPr>
        <p:spPr>
          <a:xfrm>
            <a:off x="408955" y="2204864"/>
            <a:ext cx="8046720" cy="4248000"/>
          </a:xfrm>
        </p:spPr>
        <p:txBody>
          <a:bodyPr/>
          <a:lstStyle/>
          <a:p>
            <a:pPr marL="342900" indent="-342900">
              <a:buClr>
                <a:srgbClr val="000000"/>
              </a:buClr>
              <a:buFont typeface="WingDings"/>
              <a:buChar char=""/>
            </a:pPr>
            <a:r>
              <a:rPr lang="de-DE" sz="2400" dirty="0">
                <a:solidFill>
                  <a:srgbClr val="333333"/>
                </a:solidFill>
                <a:latin typeface="Calibri Light"/>
              </a:rPr>
              <a:t>Viele Menschen mit psychischen Symptomen berichten über endloses „Grübeln“ oder „Brüten“. </a:t>
            </a:r>
          </a:p>
          <a:p>
            <a:pPr marL="342900" indent="-342900">
              <a:buClr>
                <a:srgbClr val="000000"/>
              </a:buClr>
              <a:buFont typeface="WingDings"/>
              <a:buChar char=""/>
            </a:pPr>
            <a:r>
              <a:rPr lang="de-DE" sz="2400" dirty="0">
                <a:solidFill>
                  <a:srgbClr val="004992"/>
                </a:solidFill>
                <a:latin typeface="Calibri Light"/>
              </a:rPr>
              <a:t>Kennen Sie selbst solche Grübeleien?</a:t>
            </a:r>
          </a:p>
          <a:p>
            <a:pPr marL="342900" indent="-342900">
              <a:buClr>
                <a:srgbClr val="000000"/>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Probleme</a:t>
            </a:r>
          </a:p>
        </p:txBody>
      </p:sp>
      <p:sp>
        <p:nvSpPr>
          <p:cNvPr id="20" name="Rectangle 15"/>
          <p:cNvSpPr>
            <a:spLocks noGrp="1" noChangeArrowheads="1"/>
          </p:cNvSpPr>
          <p:nvPr>
            <p:ph idx="1"/>
          </p:nvPr>
        </p:nvSpPr>
        <p:spPr>
          <a:xfrm>
            <a:off x="408955" y="2204864"/>
            <a:ext cx="8046720" cy="4248000"/>
          </a:xfrm>
        </p:spPr>
        <p:txBody>
          <a:bodyPr/>
          <a:lstStyle/>
          <a:p>
            <a:pPr marL="0" indent="0">
              <a:buNone/>
            </a:pPr>
            <a:r>
              <a:rPr lang="de-DE" sz="2400" dirty="0">
                <a:solidFill>
                  <a:srgbClr val="333333"/>
                </a:solidFill>
                <a:latin typeface="Calibri Light"/>
                <a:cs typeface="Verdana"/>
              </a:rPr>
              <a:t>Grübeln ist aus mehrerer Hinsicht problematisch:</a:t>
            </a:r>
          </a:p>
          <a:p>
            <a:pPr marL="342900" indent="-342900">
              <a:buClr>
                <a:srgbClr val="333333"/>
              </a:buClr>
              <a:buFont typeface="WingDings"/>
              <a:buChar char=""/>
            </a:pPr>
            <a:r>
              <a:rPr lang="de-DE" sz="2400" dirty="0">
                <a:solidFill>
                  <a:srgbClr val="333333"/>
                </a:solidFill>
                <a:latin typeface="Calibri Light"/>
              </a:rPr>
              <a:t>Das Denken verläuft im Kreis: Probleme werden präsenter, ohne gelöst zu werden.</a:t>
            </a:r>
          </a:p>
          <a:p>
            <a:pPr marL="342900" indent="-342900">
              <a:buClr>
                <a:srgbClr val="333333"/>
              </a:buClr>
              <a:buFont typeface="WingDings"/>
              <a:buChar char=""/>
            </a:pPr>
            <a:r>
              <a:rPr lang="de-DE" sz="2400" dirty="0">
                <a:solidFill>
                  <a:srgbClr val="333333"/>
                </a:solidFill>
                <a:latin typeface="Calibri Light"/>
              </a:rPr>
              <a:t>Das Selbstwertgefühl wird weiter untergraben, da hilfreiche und schöne Gedanken unbeachtet bleiben.</a:t>
            </a:r>
          </a:p>
          <a:p>
            <a:pPr marL="342900" indent="-342900">
              <a:buClr>
                <a:srgbClr val="333333"/>
              </a:buClr>
              <a:buFont typeface="WingDings"/>
              <a:buChar char=""/>
            </a:pPr>
            <a:r>
              <a:rPr lang="de-DE" sz="2400" dirty="0">
                <a:solidFill>
                  <a:srgbClr val="333333"/>
                </a:solidFill>
                <a:latin typeface="Calibri Light"/>
              </a:rPr>
              <a:t>Anders als für zielgerichtetes Nachdenken ist es für Grübeln charakteristisch, dass stets dieselben fruchtlosen Gedanken und Selbstanklagen im Kopf „rumspuken“ .</a:t>
            </a:r>
            <a:endParaRPr lang="de-DE" sz="2400" dirty="0">
              <a:solidFill>
                <a:srgbClr val="333333"/>
              </a:solidFill>
              <a:latin typeface="Calibri Light"/>
              <a:cs typeface="Verdana"/>
            </a:endParaRPr>
          </a:p>
          <a:p>
            <a:pPr marL="341305" indent="-341305"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tun?</a:t>
            </a:r>
            <a:endParaRPr lang="de-DE" sz="3600" dirty="0">
              <a:latin typeface="Calibri Light"/>
            </a:endParaRPr>
          </a:p>
        </p:txBody>
      </p:sp>
      <p:sp>
        <p:nvSpPr>
          <p:cNvPr id="8" name="Content Placeholder 7"/>
          <p:cNvSpPr>
            <a:spLocks noGrp="1"/>
          </p:cNvSpPr>
          <p:nvPr>
            <p:ph idx="1"/>
          </p:nvPr>
        </p:nvSpPr>
        <p:spPr/>
        <p:txBody>
          <a:bodyPr/>
          <a:lstStyle/>
          <a:p>
            <a:pPr marL="342900" lvl="0" indent="-342900" defTabSz="914400">
              <a:buClr>
                <a:srgbClr val="333333"/>
              </a:buClr>
              <a:buFont typeface="WingDings"/>
              <a:buChar char=""/>
            </a:pPr>
            <a:r>
              <a:rPr lang="de-DE" sz="2400" dirty="0">
                <a:solidFill>
                  <a:srgbClr val="333333"/>
                </a:solidFill>
                <a:latin typeface="Calibri Light"/>
              </a:rPr>
              <a:t>Der erste und wichtigste Schritt besteht darin, Grübeln als Problem zu identifizieren und nicht als hilfreiche Strategie. Grübeln führt nachweislich zu mehr Problemen, anstatt sie zu lösen.  </a:t>
            </a:r>
          </a:p>
          <a:p>
            <a:pPr marL="342900" lvl="0" indent="-342900" defTabSz="914400">
              <a:buClr>
                <a:srgbClr val="333333"/>
              </a:buClr>
              <a:buFont typeface="WingDings"/>
              <a:buChar char=""/>
            </a:pPr>
            <a:r>
              <a:rPr lang="de-DE" sz="2400" dirty="0">
                <a:solidFill>
                  <a:srgbClr val="004992"/>
                </a:solidFill>
                <a:latin typeface="Calibri Light"/>
              </a:rPr>
              <a:t>Ein Grübelgedanke ist nur ein Gedanke! </a:t>
            </a:r>
            <a:r>
              <a:rPr lang="de-DE" sz="2400" dirty="0">
                <a:solidFill>
                  <a:srgbClr val="333333"/>
                </a:solidFill>
                <a:latin typeface="Calibri Light"/>
              </a:rPr>
              <a:t>Nicht die Realität! </a:t>
            </a:r>
          </a:p>
          <a:p>
            <a:pPr marL="342900" lvl="0" indent="-342900" defTabSz="914400">
              <a:buClr>
                <a:srgbClr val="333333"/>
              </a:buClr>
              <a:buFont typeface="WingDings"/>
              <a:buChar char=""/>
            </a:pPr>
            <a:r>
              <a:rPr lang="de-DE" sz="2400" dirty="0">
                <a:solidFill>
                  <a:srgbClr val="333333"/>
                </a:solidFill>
                <a:latin typeface="Calibri Light"/>
              </a:rPr>
              <a:t>Versuchen Sie den Gedanken zu registrieren, aber nicht zu bewerten. </a:t>
            </a:r>
          </a:p>
          <a:p>
            <a:pPr marL="342900" lvl="0" indent="-342900" defTabSz="914400">
              <a:buClr>
                <a:srgbClr val="333333"/>
              </a:buClr>
              <a:buFont typeface="WingDings"/>
              <a:buChar char=""/>
            </a:pPr>
            <a:endParaRPr lang="de-DE" sz="2400" dirty="0">
              <a:solidFill>
                <a:srgbClr val="333333"/>
              </a:solidFill>
              <a:latin typeface="Calibri Light"/>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1:</a:t>
            </a:r>
            <a:br>
              <a:rPr lang="de-DE" sz="3600" dirty="0">
                <a:latin typeface="Calibri Light"/>
              </a:rPr>
            </a:br>
            <a:r>
              <a:rPr lang="de-DE" sz="3600" dirty="0">
                <a:latin typeface="Calibri Light"/>
              </a:rPr>
              <a:t>Inneren Abstand suchen …</a:t>
            </a:r>
          </a:p>
        </p:txBody>
      </p:sp>
      <p:sp>
        <p:nvSpPr>
          <p:cNvPr id="10" name="Content Placeholder 9"/>
          <p:cNvSpPr>
            <a:spLocks noGrp="1"/>
          </p:cNvSpPr>
          <p:nvPr>
            <p:ph idx="1"/>
          </p:nvPr>
        </p:nvSpPr>
        <p:spPr>
          <a:xfrm>
            <a:off x="411480" y="2203704"/>
            <a:ext cx="5669280" cy="4248000"/>
          </a:xfrm>
        </p:spPr>
        <p:txBody>
          <a:bodyPr/>
          <a:lstStyle/>
          <a:p>
            <a:pPr lvl="0" defTabSz="914400"/>
            <a:r>
              <a:rPr lang="de-DE" sz="2000" dirty="0">
                <a:solidFill>
                  <a:srgbClr val="333333"/>
                </a:solidFill>
                <a:latin typeface="Calibri Light"/>
              </a:rPr>
              <a:t>Betrachten Sie das innere Geschehen, ohne einzugreifen oder sich dafür abzuwerten („Ich Idiot! Ich grübele schon wieder.“; „Wieso habe ich diese Störung bloß?“). </a:t>
            </a:r>
          </a:p>
          <a:p>
            <a:pPr lvl="0" defTabSz="914400"/>
            <a:r>
              <a:rPr lang="de-DE" sz="2000" dirty="0">
                <a:solidFill>
                  <a:srgbClr val="333333"/>
                </a:solidFill>
                <a:latin typeface="Calibri Light"/>
              </a:rPr>
              <a:t>Beobachten Sie die Gedanken wie </a:t>
            </a:r>
            <a:r>
              <a:rPr lang="de-DE" sz="2000" dirty="0">
                <a:solidFill>
                  <a:srgbClr val="333333"/>
                </a:solidFill>
                <a:latin typeface="Calibri Light"/>
                <a:ea typeface="Verdana" panose="020B0604030504040204" pitchFamily="34" charset="0"/>
                <a:cs typeface="Verdana" panose="020B0604030504040204" pitchFamily="34" charset="0"/>
              </a:rPr>
              <a:t>Züge in einem Bahnhof oder vorbeiziehende Wolken am Himmel. Oder wie </a:t>
            </a:r>
            <a:r>
              <a:rPr lang="de-DE" sz="2000" dirty="0">
                <a:solidFill>
                  <a:srgbClr val="333333"/>
                </a:solidFill>
                <a:latin typeface="Calibri Light"/>
              </a:rPr>
              <a:t>treibende Blätter auf einem Bach.</a:t>
            </a:r>
            <a:endParaRPr lang="de-DE" sz="2000" dirty="0">
              <a:solidFill>
                <a:srgbClr val="333333"/>
              </a:solidFill>
              <a:latin typeface="Calibri Light"/>
              <a:ea typeface="ＭＳ Ｐゴシック"/>
              <a:cs typeface="Verdana"/>
            </a:endParaRPr>
          </a:p>
          <a:p>
            <a:pPr lvl="0" defTabSz="914400"/>
            <a:r>
              <a:rPr lang="de-DE" sz="2000" dirty="0">
                <a:solidFill>
                  <a:srgbClr val="004992"/>
                </a:solidFill>
                <a:latin typeface="Calibri Light"/>
              </a:rPr>
              <a:t>Diese Gedanken sind nicht deshalb hartnäckig, weil sie wahr sind, sondern, weil Sie ständig an sie denken und Ihnen die Gedanken Angst machen. </a:t>
            </a:r>
          </a:p>
          <a:p>
            <a:pPr marL="341991" lvl="0" indent="-341991" defTabSz="914400"/>
            <a:r>
              <a:rPr lang="de-DE" sz="2000" dirty="0">
                <a:solidFill>
                  <a:srgbClr val="333333"/>
                </a:solidFill>
                <a:latin typeface="Calibri Light"/>
              </a:rPr>
              <a:t> </a:t>
            </a:r>
          </a:p>
          <a:p>
            <a:endParaRPr lang="en-US" sz="2000" dirty="0">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2:</a:t>
            </a:r>
            <a:br>
              <a:rPr lang="de-DE" sz="3600" dirty="0">
                <a:latin typeface="Calibri Light"/>
              </a:rPr>
            </a:br>
            <a:r>
              <a:rPr lang="de-DE" sz="3600" dirty="0">
                <a:latin typeface="Calibri Light"/>
              </a:rPr>
              <a:t>Körperliche Ablenkung</a:t>
            </a:r>
          </a:p>
        </p:txBody>
      </p:sp>
      <p:sp>
        <p:nvSpPr>
          <p:cNvPr id="3" name="Inhaltsplatzhalter 2"/>
          <p:cNvSpPr>
            <a:spLocks noGrp="1"/>
          </p:cNvSpPr>
          <p:nvPr>
            <p:ph idx="1"/>
          </p:nvPr>
        </p:nvSpPr>
        <p:spPr/>
        <p:txBody>
          <a:bodyPr/>
          <a:lstStyle/>
          <a:p>
            <a:r>
              <a:rPr lang="de-DE" sz="2400" dirty="0">
                <a:solidFill>
                  <a:srgbClr val="004992"/>
                </a:solidFill>
                <a:latin typeface="Calibri Light"/>
              </a:rPr>
              <a:t>Körperübung</a:t>
            </a:r>
          </a:p>
          <a:p>
            <a:pPr marL="457200" indent="-457200">
              <a:buFont typeface="+mj-lt"/>
              <a:buAutoNum type="arabicPeriod"/>
            </a:pPr>
            <a:r>
              <a:rPr lang="de-DE" sz="2400" dirty="0">
                <a:solidFill>
                  <a:srgbClr val="333333"/>
                </a:solidFill>
                <a:latin typeface="Calibri Light"/>
              </a:rPr>
              <a:t>Aufstehen</a:t>
            </a:r>
          </a:p>
          <a:p>
            <a:pPr marL="457200" indent="-457200">
              <a:buFont typeface="+mj-lt"/>
              <a:buAutoNum type="arabicPeriod"/>
            </a:pPr>
            <a:r>
              <a:rPr lang="de-DE" sz="2400" dirty="0">
                <a:solidFill>
                  <a:srgbClr val="333333"/>
                </a:solidFill>
                <a:latin typeface="Calibri Light"/>
              </a:rPr>
              <a:t>Linke Hand auf rechte Schulter legen</a:t>
            </a:r>
          </a:p>
          <a:p>
            <a:pPr marL="457200" indent="-457200">
              <a:buFont typeface="+mj-lt"/>
              <a:buAutoNum type="arabicPeriod"/>
            </a:pPr>
            <a:r>
              <a:rPr lang="de-DE" sz="2400" dirty="0">
                <a:solidFill>
                  <a:srgbClr val="333333"/>
                </a:solidFill>
                <a:latin typeface="Calibri Light"/>
              </a:rPr>
              <a:t>Rechte Hand auf linke Schulter legen</a:t>
            </a:r>
          </a:p>
          <a:p>
            <a:pPr marL="457200" indent="-457200">
              <a:buFont typeface="+mj-lt"/>
              <a:buAutoNum type="arabicPeriod"/>
            </a:pPr>
            <a:r>
              <a:rPr lang="de-DE" sz="2400" dirty="0">
                <a:solidFill>
                  <a:srgbClr val="333333"/>
                </a:solidFill>
                <a:latin typeface="Calibri Light"/>
              </a:rPr>
              <a:t>Ein Bein anheben</a:t>
            </a:r>
          </a:p>
          <a:p>
            <a:pPr marL="457200" indent="-457200">
              <a:buFont typeface="+mj-lt"/>
              <a:buAutoNum type="arabicPeriod"/>
            </a:pPr>
            <a:r>
              <a:rPr lang="de-DE" sz="2400" dirty="0">
                <a:solidFill>
                  <a:srgbClr val="333333"/>
                </a:solidFill>
                <a:latin typeface="Calibri Light"/>
              </a:rPr>
              <a:t>Bein kreisen lassen … </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2:</a:t>
            </a:r>
            <a:br>
              <a:rPr lang="de-DE" sz="3600" dirty="0">
                <a:latin typeface="Calibri Light"/>
              </a:rPr>
            </a:br>
            <a:r>
              <a:rPr lang="de-DE" sz="3600" dirty="0">
                <a:latin typeface="Calibri Light"/>
              </a:rPr>
              <a:t>Körperliche Ablenkung</a:t>
            </a:r>
          </a:p>
        </p:txBody>
      </p:sp>
      <p:sp>
        <p:nvSpPr>
          <p:cNvPr id="3" name="Inhaltsplatzhalter 2"/>
          <p:cNvSpPr>
            <a:spLocks noGrp="1"/>
          </p:cNvSpPr>
          <p:nvPr>
            <p:ph idx="1"/>
          </p:nvPr>
        </p:nvSpPr>
        <p:spPr>
          <a:xfrm>
            <a:off x="408955" y="2204864"/>
            <a:ext cx="11340000" cy="4248000"/>
          </a:xfrm>
        </p:spPr>
        <p:txBody>
          <a:bodyPr/>
          <a:lstStyle/>
          <a:p>
            <a:r>
              <a:rPr lang="de-DE" sz="2400" dirty="0">
                <a:solidFill>
                  <a:srgbClr val="004992"/>
                </a:solidFill>
                <a:latin typeface="Calibri Light"/>
              </a:rPr>
              <a:t>Körperübung</a:t>
            </a:r>
          </a:p>
          <a:p>
            <a:pPr marL="457200" indent="-457200">
              <a:buFont typeface="+mj-lt"/>
              <a:buAutoNum type="arabicPeriod"/>
            </a:pPr>
            <a:r>
              <a:rPr lang="de-DE" sz="2400" dirty="0">
                <a:solidFill>
                  <a:srgbClr val="333333"/>
                </a:solidFill>
                <a:latin typeface="Calibri Light"/>
              </a:rPr>
              <a:t>Aufstehen</a:t>
            </a:r>
          </a:p>
          <a:p>
            <a:pPr marL="457200" indent="-457200">
              <a:buFont typeface="+mj-lt"/>
              <a:buAutoNum type="arabicPeriod"/>
            </a:pPr>
            <a:r>
              <a:rPr lang="de-DE" sz="2400" dirty="0">
                <a:solidFill>
                  <a:srgbClr val="333333"/>
                </a:solidFill>
                <a:latin typeface="Calibri Light"/>
              </a:rPr>
              <a:t>Linke Hand auf rechte Schulter legen</a:t>
            </a:r>
          </a:p>
          <a:p>
            <a:pPr marL="457200" indent="-457200">
              <a:buFont typeface="+mj-lt"/>
              <a:buAutoNum type="arabicPeriod"/>
            </a:pPr>
            <a:r>
              <a:rPr lang="de-DE" sz="2400" dirty="0">
                <a:solidFill>
                  <a:srgbClr val="333333"/>
                </a:solidFill>
                <a:latin typeface="Calibri Light"/>
              </a:rPr>
              <a:t>Rechte Hand auf linke Schulter legen</a:t>
            </a:r>
          </a:p>
          <a:p>
            <a:pPr marL="457200" indent="-457200">
              <a:buFont typeface="+mj-lt"/>
              <a:buAutoNum type="arabicPeriod"/>
            </a:pPr>
            <a:r>
              <a:rPr lang="de-DE" sz="2400" dirty="0">
                <a:solidFill>
                  <a:srgbClr val="333333"/>
                </a:solidFill>
                <a:latin typeface="Calibri Light"/>
              </a:rPr>
              <a:t>Ein Bein anheben</a:t>
            </a:r>
          </a:p>
          <a:p>
            <a:pPr marL="457200" indent="-457200">
              <a:buFont typeface="+mj-lt"/>
              <a:buAutoNum type="arabicPeriod"/>
            </a:pPr>
            <a:r>
              <a:rPr lang="de-DE" sz="2400" dirty="0">
                <a:solidFill>
                  <a:srgbClr val="333333"/>
                </a:solidFill>
                <a:latin typeface="Calibri Light"/>
              </a:rPr>
              <a:t>Bein kreisen lassen … </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
        <p:nvSpPr>
          <p:cNvPr id="6" name="Rectangle 5"/>
          <p:cNvSpPr/>
          <p:nvPr/>
        </p:nvSpPr>
        <p:spPr>
          <a:xfrm>
            <a:off x="4358273" y="5991199"/>
            <a:ext cx="3477363" cy="461665"/>
          </a:xfrm>
          <a:prstGeom prst="rect">
            <a:avLst/>
          </a:prstGeom>
        </p:spPr>
        <p:txBody>
          <a:bodyPr wrap="none">
            <a:spAutoFit/>
          </a:bodyPr>
          <a:lstStyle/>
          <a:p>
            <a:pPr algn="ctr"/>
            <a:r>
              <a:rPr lang="en-US" sz="2400" dirty="0" err="1">
                <a:solidFill>
                  <a:srgbClr val="004992"/>
                </a:solidFill>
                <a:latin typeface="Calibri Light"/>
              </a:rPr>
              <a:t>Woran</a:t>
            </a:r>
            <a:r>
              <a:rPr lang="en-US" sz="2400" dirty="0">
                <a:solidFill>
                  <a:srgbClr val="004992"/>
                </a:solidFill>
                <a:latin typeface="Calibri Light"/>
              </a:rPr>
              <a:t> </a:t>
            </a:r>
            <a:r>
              <a:rPr lang="en-US" sz="2400" dirty="0" err="1">
                <a:solidFill>
                  <a:srgbClr val="004992"/>
                </a:solidFill>
                <a:latin typeface="Calibri Light"/>
              </a:rPr>
              <a:t>denken</a:t>
            </a:r>
            <a:r>
              <a:rPr lang="en-US" sz="2400" dirty="0">
                <a:solidFill>
                  <a:srgbClr val="004992"/>
                </a:solidFill>
                <a:latin typeface="Calibri Light"/>
              </a:rPr>
              <a:t> </a:t>
            </a:r>
            <a:r>
              <a:rPr lang="en-US" sz="2400" dirty="0" err="1">
                <a:solidFill>
                  <a:srgbClr val="004992"/>
                </a:solidFill>
                <a:latin typeface="Calibri Light"/>
              </a:rPr>
              <a:t>Sie</a:t>
            </a:r>
            <a:r>
              <a:rPr lang="en-US" sz="2400" dirty="0">
                <a:solidFill>
                  <a:srgbClr val="004992"/>
                </a:solidFill>
                <a:latin typeface="Calibri Light"/>
              </a:rPr>
              <a:t> </a:t>
            </a:r>
            <a:r>
              <a:rPr lang="en-US" sz="2400" dirty="0" err="1">
                <a:solidFill>
                  <a:srgbClr val="004992"/>
                </a:solidFill>
                <a:latin typeface="Calibri Light"/>
              </a:rPr>
              <a:t>gerade</a:t>
            </a:r>
            <a:r>
              <a:rPr lang="en-US" sz="2400" dirty="0">
                <a:solidFill>
                  <a:srgbClr val="004992"/>
                </a:solidFill>
                <a:latin typeface="Calibri Light"/>
              </a:rPr>
              <a:t>?</a:t>
            </a:r>
          </a:p>
        </p:txBody>
      </p:sp>
    </p:spTree>
    <p:extLst>
      <p:ext uri="{BB962C8B-B14F-4D97-AF65-F5344CB8AC3E}">
        <p14:creationId xmlns:p14="http://schemas.microsoft.com/office/powerpoint/2010/main" val="921236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2:</a:t>
            </a:r>
            <a:br>
              <a:rPr lang="de-DE" sz="3600" dirty="0">
                <a:latin typeface="Calibri Light"/>
              </a:rPr>
            </a:br>
            <a:r>
              <a:rPr lang="de-DE" sz="3600" dirty="0">
                <a:latin typeface="Calibri Light"/>
              </a:rPr>
              <a:t>Körperliche Ablenkung</a:t>
            </a:r>
          </a:p>
        </p:txBody>
      </p:sp>
      <p:sp>
        <p:nvSpPr>
          <p:cNvPr id="3" name="Inhaltsplatzhalter 2"/>
          <p:cNvSpPr>
            <a:spLocks noGrp="1"/>
          </p:cNvSpPr>
          <p:nvPr>
            <p:ph idx="1"/>
          </p:nvPr>
        </p:nvSpPr>
        <p:spPr>
          <a:xfrm>
            <a:off x="408955" y="2204864"/>
            <a:ext cx="11340000" cy="4248000"/>
          </a:xfrm>
        </p:spPr>
        <p:txBody>
          <a:bodyPr/>
          <a:lstStyle/>
          <a:p>
            <a:r>
              <a:rPr lang="de-DE" sz="2400" dirty="0">
                <a:solidFill>
                  <a:srgbClr val="004992"/>
                </a:solidFill>
                <a:latin typeface="Calibri Light"/>
              </a:rPr>
              <a:t>Körperübung</a:t>
            </a:r>
          </a:p>
          <a:p>
            <a:pPr marL="457200" indent="-457200">
              <a:buFont typeface="+mj-lt"/>
              <a:buAutoNum type="arabicPeriod"/>
            </a:pPr>
            <a:r>
              <a:rPr lang="de-DE" sz="2400" dirty="0">
                <a:solidFill>
                  <a:srgbClr val="333333"/>
                </a:solidFill>
                <a:latin typeface="Calibri Light"/>
              </a:rPr>
              <a:t>Aufstehen</a:t>
            </a:r>
          </a:p>
          <a:p>
            <a:pPr marL="457200" indent="-457200">
              <a:buFont typeface="+mj-lt"/>
              <a:buAutoNum type="arabicPeriod"/>
            </a:pPr>
            <a:r>
              <a:rPr lang="de-DE" sz="2400" dirty="0">
                <a:solidFill>
                  <a:srgbClr val="333333"/>
                </a:solidFill>
                <a:latin typeface="Calibri Light"/>
              </a:rPr>
              <a:t>Linke Hand auf rechte Schulter legen</a:t>
            </a:r>
          </a:p>
          <a:p>
            <a:pPr marL="457200" indent="-457200">
              <a:buFont typeface="+mj-lt"/>
              <a:buAutoNum type="arabicPeriod"/>
            </a:pPr>
            <a:r>
              <a:rPr lang="de-DE" sz="2400" dirty="0">
                <a:solidFill>
                  <a:srgbClr val="333333"/>
                </a:solidFill>
                <a:latin typeface="Calibri Light"/>
              </a:rPr>
              <a:t>Rechte Hand auf linke Schulter legen</a:t>
            </a:r>
          </a:p>
          <a:p>
            <a:pPr marL="457200" indent="-457200">
              <a:buFont typeface="+mj-lt"/>
              <a:buAutoNum type="arabicPeriod"/>
            </a:pPr>
            <a:r>
              <a:rPr lang="de-DE" sz="2400" dirty="0">
                <a:solidFill>
                  <a:srgbClr val="333333"/>
                </a:solidFill>
                <a:latin typeface="Calibri Light"/>
              </a:rPr>
              <a:t>Ein Bein anheben</a:t>
            </a:r>
          </a:p>
          <a:p>
            <a:pPr marL="457200" indent="-457200">
              <a:buFont typeface="+mj-lt"/>
              <a:buAutoNum type="arabicPeriod"/>
            </a:pPr>
            <a:r>
              <a:rPr lang="de-DE" sz="2400" dirty="0">
                <a:solidFill>
                  <a:srgbClr val="333333"/>
                </a:solidFill>
                <a:latin typeface="Calibri Light"/>
              </a:rPr>
              <a:t>Bein kreisen lassen … </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37</a:t>
            </a:fld>
            <a:endParaRPr lang="de-DE">
              <a:solidFill>
                <a:srgbClr val="000000"/>
              </a:solidFill>
              <a:latin typeface="Calibri Light"/>
            </a:endParaRPr>
          </a:p>
        </p:txBody>
      </p:sp>
      <p:sp>
        <p:nvSpPr>
          <p:cNvPr id="6" name="Rectangle 5"/>
          <p:cNvSpPr/>
          <p:nvPr/>
        </p:nvSpPr>
        <p:spPr>
          <a:xfrm>
            <a:off x="37572" y="5991199"/>
            <a:ext cx="12118767" cy="461665"/>
          </a:xfrm>
          <a:prstGeom prst="rect">
            <a:avLst/>
          </a:prstGeom>
        </p:spPr>
        <p:txBody>
          <a:bodyPr wrap="none">
            <a:spAutoFit/>
          </a:bodyPr>
          <a:lstStyle/>
          <a:p>
            <a:pPr algn="ctr"/>
            <a:r>
              <a:rPr lang="de-DE" sz="2400" dirty="0">
                <a:solidFill>
                  <a:srgbClr val="004992"/>
                </a:solidFill>
                <a:latin typeface="Calibri Light"/>
              </a:rPr>
              <a:t>Solche Konzentrationsübungen können helfen, die Endlosschleife des Grübelns zu unterbrechen. </a:t>
            </a:r>
          </a:p>
        </p:txBody>
      </p:sp>
    </p:spTree>
    <p:extLst>
      <p:ext uri="{BB962C8B-B14F-4D97-AF65-F5344CB8AC3E}">
        <p14:creationId xmlns:p14="http://schemas.microsoft.com/office/powerpoint/2010/main" val="126587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38</a:t>
            </a:fld>
            <a:endParaRPr lang="de-DE">
              <a:solidFill>
                <a:srgbClr val="000000"/>
              </a:solidFill>
              <a:latin typeface="Calibri Light"/>
            </a:endParaRPr>
          </a:p>
        </p:txBody>
      </p:sp>
    </p:spTree>
    <p:extLst>
      <p:ext uri="{BB962C8B-B14F-4D97-AF65-F5344CB8AC3E}">
        <p14:creationId xmlns:p14="http://schemas.microsoft.com/office/powerpoint/2010/main" val="2617991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39</a:t>
            </a:fld>
            <a:endParaRPr lang="de-DE">
              <a:solidFill>
                <a:srgbClr val="000000"/>
              </a:solidFill>
              <a:latin typeface="Calibri Light"/>
            </a:endParaRPr>
          </a:p>
        </p:txBody>
      </p:sp>
    </p:spTree>
    <p:extLst>
      <p:ext uri="{BB962C8B-B14F-4D97-AF65-F5344CB8AC3E}">
        <p14:creationId xmlns:p14="http://schemas.microsoft.com/office/powerpoint/2010/main" val="38879360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Blickkontakt suchen (am besten mit vertrauten Personen anfangen, dann auch bei anderen Personen anwenden)</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40</a:t>
            </a:fld>
            <a:endParaRPr lang="de-DE">
              <a:solidFill>
                <a:srgbClr val="000000"/>
              </a:solidFill>
              <a:latin typeface="Calibri Light"/>
            </a:endParaRPr>
          </a:p>
        </p:txBody>
      </p:sp>
    </p:spTree>
    <p:extLst>
      <p:ext uri="{BB962C8B-B14F-4D97-AF65-F5344CB8AC3E}">
        <p14:creationId xmlns:p14="http://schemas.microsoft.com/office/powerpoint/2010/main" val="2313957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Tipps zur Steigerung des Selbstwertgefühls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Eigene Wünsche gegenüber anderen Menschen äußern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Versuchen Sie lauter und deutlicher zu sprechen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Blickkontakt suchen (am besten mit vertrauten Personen anfangen, dann auch bei anderen Personen anwenden)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Bewahren Sie Haltung: Erinnern Sie sich daran, welchen Einfluss eine aufrechte Körperhaltung auf Ihren Selbstwert und die Menschen in Ihrer Umgebung haben kann</a:t>
            </a: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41</a:t>
            </a:fld>
            <a:endParaRPr lang="de-DE">
              <a:solidFill>
                <a:srgbClr val="000000"/>
              </a:solidFill>
              <a:latin typeface="Calibri Light"/>
            </a:endParaRPr>
          </a:p>
        </p:txBody>
      </p:sp>
    </p:spTree>
    <p:extLst>
      <p:ext uri="{BB962C8B-B14F-4D97-AF65-F5344CB8AC3E}">
        <p14:creationId xmlns:p14="http://schemas.microsoft.com/office/powerpoint/2010/main" val="29961790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Hausaufgabe</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Tipps, um die schönen Dinge, die einem am Tag begegnen, mehr wertzuschätzen: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Nehmen Sie, wenn Sie aus dem Haus gehen, eine Handvoll kleiner Kügelchen (Bohnen, Murmeln, etc.) mit in die rechte Jackentasche.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Jedes Mal, wenn Ihnen etwas Schönes begegnet/passiert (z.B. Lächeln von einem Freund, nette Unterhaltung, leckeres Mittagessen, etc. …), legen Sie ein Kügelchen von der rechten in die linke 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Am Abend nehmen Sie die Kügelchen aus der linken Tasche und erinnern sich an die schönen Dinge, die Sie an dem Tag erlebt haben.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Auf diese Weise halten Sie die schönen Augenblicke fest und genießen den Moment. Leider lassen wir die angenehmen Dinge des Lebens viel zu leicht unbemerkt an uns vorüberziehen.</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42</a:t>
            </a:fld>
            <a:endParaRPr lang="de-DE">
              <a:solidFill>
                <a:srgbClr val="000000"/>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Hausaufgabe</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Tipps, um die schönen Dinge, die einem am Tag begegnen, mehr wertzuschätzen: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Nehmen Sie, wenn Sie aus dem Haus gehen, eine Handvoll kleiner Kügelchen (Bohnen, Murmeln, etc.) mit in die rechte Jackentasche.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Jedes Mal, wenn Ihnen etwas Schönes begegnet/passiert (z.B. Lächeln von einem Freund, nette Unterhaltung, leckeres Mittagessen, etc. …), legen Sie ein Kügelchen von der rechten in die linke 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Am Abend nehmen Sie die Kügelchen aus der linken Tasche und erinnern sich an die schönen Dinge, die Sie an dem Tag erlebt haben.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Auf diese Weise halten Sie die schönen Augenblicke fest und genießen den Moment. Leider lassen wir die angenehmen Dinge des Lebens viel zu leicht unbemerkt an uns vorüberziehen.</a:t>
            </a:r>
          </a:p>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Kennen Sie noch andere Methoden, wie man die schönen Dinge am Tag genießen und/oder auch erinnern kann? </a:t>
            </a:r>
          </a:p>
          <a:p>
            <a:pPr>
              <a:lnSpc>
                <a:spcPct val="100000"/>
              </a:lnSpc>
              <a:spcBef>
                <a:spcPts val="1200"/>
              </a:spcBef>
            </a:pPr>
            <a:endParaRPr lang="de-DE"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43</a:t>
            </a:fld>
            <a:endParaRPr lang="de-DE">
              <a:solidFill>
                <a:srgbClr val="000000"/>
              </a:solidFill>
              <a:latin typeface="Calibri Light"/>
            </a:endParaRPr>
          </a:p>
        </p:txBody>
      </p:sp>
    </p:spTree>
    <p:extLst>
      <p:ext uri="{BB962C8B-B14F-4D97-AF65-F5344CB8AC3E}">
        <p14:creationId xmlns:p14="http://schemas.microsoft.com/office/powerpoint/2010/main" val="2949952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pPr>
              <a:buClr>
                <a:srgbClr val="333333"/>
              </a:buClr>
            </a:pPr>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Selbstwert ist der Wert, den wir uns selber zuschreiben.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sich Ihrer Stärken in unterschiedlichen Lebensbereichen bewusster zu werden. Stärken Sie Ihren Selbstwert mit den eben besprochenen Strategien.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Begeben Sie sich auf die Suche nach verborgenen Stärken – z.B. indem Sie Ihre Freunde befragen oder ein „Freude-Tagebuch“ führen.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Vergegenwärtigen Sie sich die schönen Dinge am Tag.</a:t>
            </a:r>
          </a:p>
          <a:p>
            <a:pPr marL="342900" indent="-3429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44</a:t>
            </a:fld>
            <a:endParaRPr lang="de-DE">
              <a:solidFill>
                <a:srgbClr val="000000"/>
              </a:solidFill>
              <a:latin typeface="Calibri Light"/>
            </a:endParaRPr>
          </a:p>
        </p:txBody>
      </p:sp>
    </p:spTree>
    <p:extLst>
      <p:ext uri="{BB962C8B-B14F-4D97-AF65-F5344CB8AC3E}">
        <p14:creationId xmlns:p14="http://schemas.microsoft.com/office/powerpoint/2010/main" val="2136362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(z.B. Neigung zum Grübeln), die das niedrige Selbstwertgefühl weiter sinken lassen können. </a:t>
            </a:r>
          </a:p>
          <a:p>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45</a:t>
            </a:fld>
            <a:endParaRPr lang="de-DE">
              <a:solidFill>
                <a:srgbClr val="000000"/>
              </a:solidFill>
              <a:latin typeface="Calibri Light"/>
            </a:endParaRPr>
          </a:p>
        </p:txBody>
      </p:sp>
    </p:spTree>
    <p:extLst>
      <p:ext uri="{BB962C8B-B14F-4D97-AF65-F5344CB8AC3E}">
        <p14:creationId xmlns:p14="http://schemas.microsoft.com/office/powerpoint/2010/main" val="4524714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(z.B. Neigung zum Grübeln), die das niedrige Selbstwertgefühl weiter sinken lassen können.</a:t>
            </a:r>
          </a:p>
          <a:p>
            <a:pPr lvl="0"/>
            <a:r>
              <a:rPr lang="de-DE" dirty="0">
                <a:solidFill>
                  <a:srgbClr val="004992"/>
                </a:solidFill>
                <a:latin typeface="Calibri Light"/>
                <a:ea typeface="Verdana" pitchFamily="34" charset="0"/>
                <a:cs typeface="Verdana" pitchFamily="34" charset="0"/>
              </a:rPr>
              <a:t>Beispiel: </a:t>
            </a:r>
            <a:r>
              <a:rPr lang="de-DE" dirty="0">
                <a:solidFill>
                  <a:srgbClr val="333333"/>
                </a:solidFill>
                <a:latin typeface="Calibri Light"/>
                <a:ea typeface="Verdana" pitchFamily="34" charset="0"/>
                <a:cs typeface="Verdana" pitchFamily="34" charset="0"/>
              </a:rPr>
              <a:t>Bernd hat in einem Test am Ende seiner Fortbildung eine schlechte Beurteilung bekommen.</a:t>
            </a:r>
          </a:p>
          <a:p>
            <a:pPr lvl="0"/>
            <a:r>
              <a:rPr lang="de-DE" dirty="0">
                <a:solidFill>
                  <a:srgbClr val="004992"/>
                </a:solidFill>
                <a:latin typeface="Calibri Light"/>
                <a:ea typeface="Verdana" pitchFamily="34" charset="0"/>
                <a:cs typeface="Verdana" pitchFamily="34" charset="0"/>
              </a:rPr>
              <a:t>Bewertung: </a:t>
            </a:r>
            <a:r>
              <a:rPr lang="de-DE" dirty="0">
                <a:solidFill>
                  <a:srgbClr val="333333"/>
                </a:solidFill>
                <a:latin typeface="Calibri Light"/>
                <a:ea typeface="Verdana" pitchFamily="34" charset="0"/>
                <a:cs typeface="Verdana" pitchFamily="34" charset="0"/>
              </a:rPr>
              <a:t>Zunächst stellt er sich in seiner Funktion als Mitarbeiter in Frage, aber zunehmend wertet er auch sich als Person ab. Er ist niedergeschlagen und zweifelt an sich.</a:t>
            </a:r>
          </a:p>
          <a:p>
            <a:pPr lvl="0"/>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Freunde können Bernd in den folgenden Tagen wieder aufbauen, indem sie ihm klar machen, dass dieser Test nicht ihn als Mensch bewertet, sondern eine Momentaufnahme seiner Leistung in einem von vielen Bereichen ist. Er solle die Beurteilung zwar einerseits nicht auf die leichte Schulter nehmen; andererseits sei es aber auch wichtig, dass er sich seine Stärken (im Beruf sowie in anderen Bereichen) vor Augen hält und sich nicht selbst „fertig macht“.</a:t>
            </a:r>
          </a:p>
          <a:p>
            <a:pPr lvl="0"/>
            <a:r>
              <a:rPr lang="de-DE" sz="2000" dirty="0">
                <a:solidFill>
                  <a:srgbClr val="004992"/>
                </a:solidFill>
                <a:latin typeface="Calibri Light"/>
                <a:ea typeface="Verdana" pitchFamily="34" charset="0"/>
                <a:cs typeface="Verdana" pitchFamily="34" charset="0"/>
              </a:rPr>
              <a:t>Wichtig: Auch wenn man mal einen Fehlschlag erlebt, sollte man niemals die Dinge, die gut im Leben laufen, außer Acht lassen.</a:t>
            </a:r>
          </a:p>
          <a:p>
            <a:pPr lvl="0"/>
            <a:r>
              <a:rPr lang="de-DE" sz="2000" dirty="0">
                <a:solidFill>
                  <a:srgbClr val="333333"/>
                </a:solidFill>
                <a:latin typeface="Calibri Light"/>
                <a:ea typeface="Verdana" pitchFamily="34" charset="0"/>
                <a:cs typeface="Verdana" pitchFamily="34" charset="0"/>
              </a:rPr>
              <a:t> </a:t>
            </a:r>
          </a:p>
          <a:p>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46</a:t>
            </a:fld>
            <a:endParaRPr lang="de-DE">
              <a:solidFill>
                <a:srgbClr val="000000"/>
              </a:solidFill>
              <a:latin typeface="Calibri Light"/>
            </a:endParaRPr>
          </a:p>
        </p:txBody>
      </p:sp>
    </p:spTree>
    <p:extLst>
      <p:ext uri="{BB962C8B-B14F-4D97-AF65-F5344CB8AC3E}">
        <p14:creationId xmlns:p14="http://schemas.microsoft.com/office/powerpoint/2010/main" val="9501474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9 - Selbstwert</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797495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784109418"/>
              </p:ext>
            </p:extLst>
          </p:nvPr>
        </p:nvGraphicFramePr>
        <p:xfrm>
          <a:off x="408954" y="2011680"/>
          <a:ext cx="11375999" cy="42762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r>
                        <a:rPr kumimoji="0" lang="en-US" sz="1000" b="0" i="0" u="none" strike="noStrike" cap="none" normalizeH="0" baseline="0" dirty="0">
                          <a:ln>
                            <a:noFill/>
                          </a:ln>
                          <a:solidFill>
                            <a:srgbClr val="333333"/>
                          </a:solidFill>
                          <a:effectLst/>
                          <a:latin typeface="Calibri Light"/>
                        </a:rPr>
                        <a:t>Alter </a:t>
                      </a:r>
                      <a:r>
                        <a:rPr kumimoji="0" lang="en-US" sz="1000" b="0" i="0" u="none" strike="noStrike" cap="none" normalizeH="0" baseline="0" dirty="0" err="1">
                          <a:ln>
                            <a:noFill/>
                          </a:ln>
                          <a:solidFill>
                            <a:srgbClr val="333333"/>
                          </a:solidFill>
                          <a:effectLst/>
                          <a:latin typeface="Calibri Light"/>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El</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9 - Selbstwert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01792310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3130</Words>
  <Application>Microsoft Macintosh PowerPoint</Application>
  <PresentationFormat>Custom</PresentationFormat>
  <Paragraphs>437</Paragraphs>
  <Slides>48</Slides>
  <Notes>45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48</vt:i4>
      </vt:variant>
    </vt:vector>
  </HeadingPairs>
  <TitlesOfParts>
    <vt:vector size="58" baseType="lpstr">
      <vt:lpstr>ＭＳ Ｐゴシック</vt:lpstr>
      <vt:lpstr>Arial</vt:lpstr>
      <vt:lpstr>Calibri</vt:lpstr>
      <vt:lpstr>Calibri Light</vt:lpstr>
      <vt:lpstr>Symbol</vt:lpstr>
      <vt:lpstr>Verdana</vt:lpstr>
      <vt:lpstr>WingDings</vt:lpstr>
      <vt:lpstr>UKE_PPT-Vorlage_16zu9</vt:lpstr>
      <vt:lpstr>2_UKE_PPT-Vorlage_16zu9</vt:lpstr>
      <vt:lpstr>4_UKE_PPT-Vorlage_16zu9</vt:lpstr>
      <vt:lpstr>MKT 9 A – Selbstwert</vt:lpstr>
      <vt:lpstr>Selbstwert: Was ist das?</vt:lpstr>
      <vt:lpstr>Selbstwert: Was ist das?</vt:lpstr>
      <vt:lpstr>Selbstwert: Was ist das?</vt:lpstr>
      <vt:lpstr>Selbstwert: Was ist das?</vt:lpstr>
      <vt:lpstr>Ein niedriger Selbstwert kann sich auf die seelische Gesundheit auswirken</vt:lpstr>
      <vt:lpstr>Unterschied übersteigerter Selbstwert und gesunder Selbstwert</vt:lpstr>
      <vt:lpstr>ABER …</vt:lpstr>
      <vt:lpstr>Was soll das Ganze?</vt:lpstr>
      <vt:lpstr>Selbstwertquellen</vt:lpstr>
      <vt:lpstr>Selbstwertquellen</vt:lpstr>
      <vt:lpstr>Personen mit niedrigem Selbstwert …</vt:lpstr>
      <vt:lpstr>Personen mit niedrigem Selbstwert …</vt:lpstr>
      <vt:lpstr>Personen mit niedrigem Selbstwert …</vt:lpstr>
      <vt:lpstr>Nichts vergessen …</vt:lpstr>
      <vt:lpstr>Nichts vergessen …</vt:lpstr>
      <vt:lpstr>Was zeichnet Menschen mit gesundem Selbstwertgefühl aus?</vt:lpstr>
      <vt:lpstr>Was zeichnet Menschen mit gesundem Selbstwertgefühl aus?</vt:lpstr>
      <vt:lpstr>Was sind innere (nicht sichtbare) Merkmale von gesundem Selbstwert?</vt:lpstr>
      <vt:lpstr>Was sind innere (nicht sichtbare) Merkmale von gesundem Selbstwert?</vt:lpstr>
      <vt:lpstr>Vergegenwärtigen von Stärken</vt:lpstr>
      <vt:lpstr>Vergegenwärtigen von Stärken</vt:lpstr>
      <vt:lpstr>Übung 1</vt:lpstr>
      <vt:lpstr>Übung 2</vt:lpstr>
      <vt:lpstr>Übung 2</vt:lpstr>
      <vt:lpstr>Übung 2</vt:lpstr>
      <vt:lpstr>Übung 2</vt:lpstr>
      <vt:lpstr>Übung 2</vt:lpstr>
      <vt:lpstr>Übung 2</vt:lpstr>
      <vt:lpstr>Übung 2</vt:lpstr>
      <vt:lpstr>Grübeln: Im Kreis drehen statt vorwärts kommen</vt:lpstr>
      <vt:lpstr>Probleme</vt:lpstr>
      <vt:lpstr>Was tun?</vt:lpstr>
      <vt:lpstr>Anti-Grübel Übung 1: Inneren Abstand suchen …</vt:lpstr>
      <vt:lpstr>Anti-Grübel Übung 2: Körperliche Ablenkung</vt:lpstr>
      <vt:lpstr>Anti-Grübel Übung 2: Körperliche Ablenkung</vt:lpstr>
      <vt:lpstr>Anti-Grübel Übung 2: Körperliche Ablenkung</vt:lpstr>
      <vt:lpstr>Tipps zur Steigerung des Selbstwertgefühls</vt:lpstr>
      <vt:lpstr>Tipps zur Steigerung des Selbstwertgefühls</vt:lpstr>
      <vt:lpstr>Tipps zur Steigerung des Selbstwertgefühls</vt:lpstr>
      <vt:lpstr>Tipps zur Steigerung des Selbstwertgefühls</vt:lpstr>
      <vt:lpstr>Hausaufgabe</vt:lpstr>
      <vt:lpstr>Hausaufgabe</vt:lpstr>
      <vt:lpstr>Übertragung auf den Alltag</vt:lpstr>
      <vt:lpstr>Was hat das mit Psychose zu tun?</vt:lpstr>
      <vt:lpstr>Was hat das mit Psychose zu tun?</vt:lpstr>
      <vt:lpstr>Vielen Dank für Ihre Aufmerksamkeit!</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282</cp:revision>
  <dcterms:created xsi:type="dcterms:W3CDTF">2015-06-01T16:15:05Z</dcterms:created>
  <dcterms:modified xsi:type="dcterms:W3CDTF">2024-02-19T16:08:27Z</dcterms:modified>
</cp:coreProperties>
</file>