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247" r:id="rId1"/>
    <p:sldMasterId id="2147484265" r:id="rId2"/>
    <p:sldMasterId id="2147484278" r:id="rId3"/>
    <p:sldMasterId id="2147484291" r:id="rId4"/>
    <p:sldMasterId id="2147484317" r:id="rId5"/>
    <p:sldMasterId id="2147484330" r:id="rId6"/>
    <p:sldMasterId id="2147484343" r:id="rId7"/>
  </p:sldMasterIdLst>
  <p:notesMasterIdLst>
    <p:notesMasterId r:id="rId96"/>
  </p:notesMasterIdLst>
  <p:handoutMasterIdLst>
    <p:handoutMasterId r:id="rId97"/>
  </p:handoutMasterIdLst>
  <p:sldIdLst>
    <p:sldId id="829" r:id="rId8"/>
    <p:sldId id="831" r:id="rId9"/>
    <p:sldId id="832" r:id="rId10"/>
    <p:sldId id="833" r:id="rId11"/>
    <p:sldId id="834" r:id="rId12"/>
    <p:sldId id="830" r:id="rId13"/>
    <p:sldId id="764" r:id="rId14"/>
    <p:sldId id="759" r:id="rId15"/>
    <p:sldId id="835" r:id="rId16"/>
    <p:sldId id="836" r:id="rId17"/>
    <p:sldId id="837" r:id="rId18"/>
    <p:sldId id="838" r:id="rId19"/>
    <p:sldId id="802" r:id="rId20"/>
    <p:sldId id="803" r:id="rId21"/>
    <p:sldId id="804" r:id="rId22"/>
    <p:sldId id="805" r:id="rId23"/>
    <p:sldId id="806" r:id="rId24"/>
    <p:sldId id="696" r:id="rId25"/>
    <p:sldId id="839" r:id="rId26"/>
    <p:sldId id="840" r:id="rId27"/>
    <p:sldId id="570" r:id="rId28"/>
    <p:sldId id="571" r:id="rId29"/>
    <p:sldId id="572" r:id="rId30"/>
    <p:sldId id="653" r:id="rId31"/>
    <p:sldId id="654" r:id="rId32"/>
    <p:sldId id="655" r:id="rId33"/>
    <p:sldId id="699" r:id="rId34"/>
    <p:sldId id="841" r:id="rId35"/>
    <p:sldId id="842" r:id="rId36"/>
    <p:sldId id="767" r:id="rId37"/>
    <p:sldId id="809" r:id="rId38"/>
    <p:sldId id="843" r:id="rId39"/>
    <p:sldId id="844" r:id="rId40"/>
    <p:sldId id="871" r:id="rId41"/>
    <p:sldId id="872" r:id="rId42"/>
    <p:sldId id="873" r:id="rId43"/>
    <p:sldId id="874" r:id="rId44"/>
    <p:sldId id="777" r:id="rId45"/>
    <p:sldId id="849" r:id="rId46"/>
    <p:sldId id="850" r:id="rId47"/>
    <p:sldId id="851" r:id="rId48"/>
    <p:sldId id="766" r:id="rId49"/>
    <p:sldId id="852" r:id="rId50"/>
    <p:sldId id="671" r:id="rId51"/>
    <p:sldId id="672" r:id="rId52"/>
    <p:sldId id="673" r:id="rId53"/>
    <p:sldId id="735" r:id="rId54"/>
    <p:sldId id="736" r:id="rId55"/>
    <p:sldId id="737" r:id="rId56"/>
    <p:sldId id="853" r:id="rId57"/>
    <p:sldId id="738" r:id="rId58"/>
    <p:sldId id="739" r:id="rId59"/>
    <p:sldId id="740" r:id="rId60"/>
    <p:sldId id="745" r:id="rId61"/>
    <p:sldId id="746" r:id="rId62"/>
    <p:sldId id="747" r:id="rId63"/>
    <p:sldId id="748" r:id="rId64"/>
    <p:sldId id="749" r:id="rId65"/>
    <p:sldId id="750" r:id="rId66"/>
    <p:sldId id="751" r:id="rId67"/>
    <p:sldId id="752" r:id="rId68"/>
    <p:sldId id="674" r:id="rId69"/>
    <p:sldId id="675" r:id="rId70"/>
    <p:sldId id="676" r:id="rId71"/>
    <p:sldId id="677" r:id="rId72"/>
    <p:sldId id="678" r:id="rId73"/>
    <p:sldId id="679" r:id="rId74"/>
    <p:sldId id="731" r:id="rId75"/>
    <p:sldId id="734" r:id="rId76"/>
    <p:sldId id="732" r:id="rId77"/>
    <p:sldId id="733" r:id="rId78"/>
    <p:sldId id="741" r:id="rId79"/>
    <p:sldId id="744" r:id="rId80"/>
    <p:sldId id="742" r:id="rId81"/>
    <p:sldId id="743" r:id="rId82"/>
    <p:sldId id="704" r:id="rId83"/>
    <p:sldId id="854" r:id="rId84"/>
    <p:sldId id="860" r:id="rId85"/>
    <p:sldId id="708" r:id="rId86"/>
    <p:sldId id="857" r:id="rId87"/>
    <p:sldId id="859" r:id="rId88"/>
    <p:sldId id="869" r:id="rId89"/>
    <p:sldId id="862" r:id="rId90"/>
    <p:sldId id="821" r:id="rId91"/>
    <p:sldId id="822" r:id="rId92"/>
    <p:sldId id="863" r:id="rId93"/>
    <p:sldId id="864" r:id="rId94"/>
    <p:sldId id="865" r:id="rId95"/>
  </p:sldIdLst>
  <p:sldSz cx="12195175" cy="6858000"/>
  <p:notesSz cx="7099300" cy="10234613"/>
  <p:defaultTextStyle>
    <a:defPPr>
      <a:defRPr lang="de-DE"/>
    </a:defPPr>
    <a:lvl1pPr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249">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27" autoAdjust="0"/>
    <p:restoredTop sz="88425" autoAdjust="0"/>
  </p:normalViewPr>
  <p:slideViewPr>
    <p:cSldViewPr>
      <p:cViewPr varScale="1">
        <p:scale>
          <a:sx n="112" d="100"/>
          <a:sy n="112" d="100"/>
        </p:scale>
        <p:origin x="800" y="176"/>
      </p:cViewPr>
      <p:guideLst>
        <p:guide orient="horz" pos="3249"/>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Lst>
  </p:outlineViewPr>
  <p:notesTextViewPr>
    <p:cViewPr>
      <p:scale>
        <a:sx n="100" d="100"/>
        <a:sy n="100" d="100"/>
      </p:scale>
      <p:origin x="0" y="0"/>
    </p:cViewPr>
  </p:notesTextViewPr>
  <p:sorterViewPr>
    <p:cViewPr>
      <p:scale>
        <a:sx n="100" d="100"/>
        <a:sy n="100" d="100"/>
      </p:scale>
      <p:origin x="0" y="919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presProps" Target="presProps.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8" Type="http://schemas.openxmlformats.org/officeDocument/2006/relationships/slide" Target="slides/slide61.xml"/><Relationship Id="rId13" Type="http://schemas.openxmlformats.org/officeDocument/2006/relationships/slide" Target="slides/slide73.xml"/><Relationship Id="rId3" Type="http://schemas.openxmlformats.org/officeDocument/2006/relationships/slide" Target="slides/slide29.xml"/><Relationship Id="rId7" Type="http://schemas.openxmlformats.org/officeDocument/2006/relationships/slide" Target="slides/slide59.xml"/><Relationship Id="rId12" Type="http://schemas.openxmlformats.org/officeDocument/2006/relationships/slide" Target="slides/slide70.xml"/><Relationship Id="rId2" Type="http://schemas.openxmlformats.org/officeDocument/2006/relationships/slide" Target="slides/slide28.xml"/><Relationship Id="rId1" Type="http://schemas.openxmlformats.org/officeDocument/2006/relationships/slide" Target="slides/slide27.xml"/><Relationship Id="rId6" Type="http://schemas.openxmlformats.org/officeDocument/2006/relationships/slide" Target="slides/slide55.xml"/><Relationship Id="rId11" Type="http://schemas.openxmlformats.org/officeDocument/2006/relationships/slide" Target="slides/slide69.xml"/><Relationship Id="rId5" Type="http://schemas.openxmlformats.org/officeDocument/2006/relationships/slide" Target="slides/slide52.xml"/><Relationship Id="rId10" Type="http://schemas.openxmlformats.org/officeDocument/2006/relationships/slide" Target="slides/slide66.xml"/><Relationship Id="rId4" Type="http://schemas.openxmlformats.org/officeDocument/2006/relationships/slide" Target="slides/slide45.xml"/><Relationship Id="rId9" Type="http://schemas.openxmlformats.org/officeDocument/2006/relationships/slide" Target="slides/slide63.xml"/><Relationship Id="rId14" Type="http://schemas.openxmlformats.org/officeDocument/2006/relationships/slide" Target="slides/slide7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276F3710-3284-4276-A131-6303EB96A834}" type="slidenum">
              <a:rPr lang="en-GB" altLang="de-DE"/>
              <a:pPr>
                <a:defRPr/>
              </a:pPr>
              <a:t>‹Nr.›</a:t>
            </a:fld>
            <a:endParaRPr lang="en-GB" altLang="de-DE"/>
          </a:p>
        </p:txBody>
      </p:sp>
    </p:spTree>
    <p:extLst>
      <p:ext uri="{BB962C8B-B14F-4D97-AF65-F5344CB8AC3E}">
        <p14:creationId xmlns:p14="http://schemas.microsoft.com/office/powerpoint/2010/main" val="4943438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EC7AEC1-CDF5-447D-9C63-076131C2517D}" type="slidenum">
              <a:rPr lang="en-US" altLang="de-DE"/>
              <a:pPr>
                <a:defRPr/>
              </a:pPr>
              <a:t>‹Nr.›</a:t>
            </a:fld>
            <a:endParaRPr lang="en-US" altLang="de-DE"/>
          </a:p>
        </p:txBody>
      </p:sp>
    </p:spTree>
    <p:extLst>
      <p:ext uri="{BB962C8B-B14F-4D97-AF65-F5344CB8AC3E}">
        <p14:creationId xmlns:p14="http://schemas.microsoft.com/office/powerpoint/2010/main" val="13635731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0E49DC-8A37-450C-B91D-FE35F8219979}" type="slidenum">
              <a:rPr lang="en-US" altLang="de-DE" sz="1300" smtClean="0"/>
              <a:pPr>
                <a:spcBef>
                  <a:spcPct val="0"/>
                </a:spcBef>
              </a:pPr>
              <a:t>7</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7598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44573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759DE1-020D-429C-80A0-CFF3BEE7E24D}" type="slidenum">
              <a:rPr lang="en-US" altLang="de-DE" sz="1300" smtClean="0"/>
              <a:pPr>
                <a:spcBef>
                  <a:spcPct val="0"/>
                </a:spcBef>
              </a:pPr>
              <a:t>8</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68238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759DE1-020D-429C-80A0-CFF3BEE7E24D}" type="slidenum">
              <a:rPr lang="en-US" altLang="de-DE" sz="1300" smtClean="0"/>
              <a:pPr>
                <a:spcBef>
                  <a:spcPct val="0"/>
                </a:spcBef>
              </a:pPr>
              <a:t>9</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68238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759DE1-020D-429C-80A0-CFF3BEE7E24D}" type="slidenum">
              <a:rPr lang="en-US" altLang="de-DE" sz="1300" smtClean="0"/>
              <a:pPr>
                <a:spcBef>
                  <a:spcPct val="0"/>
                </a:spcBef>
              </a:pPr>
              <a:t>10</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68238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759DE1-020D-429C-80A0-CFF3BEE7E24D}" type="slidenum">
              <a:rPr lang="en-US" altLang="de-DE" sz="1300" smtClean="0"/>
              <a:pPr>
                <a:spcBef>
                  <a:spcPct val="0"/>
                </a:spcBef>
              </a:pPr>
              <a:t>11</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682389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01141F-7FC2-480F-8577-67F84FA60048}" type="slidenum">
              <a:rPr lang="en-US" altLang="de-DE" sz="1300" smtClean="0">
                <a:solidFill>
                  <a:prstClr val="black"/>
                </a:solidFill>
              </a:rPr>
              <a:pPr>
                <a:spcBef>
                  <a:spcPct val="0"/>
                </a:spcBef>
              </a:pPr>
              <a:t>12</a:t>
            </a:fld>
            <a:endParaRPr lang="en-US" altLang="de-DE" sz="1300">
              <a:solidFill>
                <a:prstClr val="black"/>
              </a:solidFill>
            </a:endParaRPr>
          </a:p>
        </p:txBody>
      </p:sp>
      <p:sp>
        <p:nvSpPr>
          <p:cNvPr id="47107" name="Rectangle 2050"/>
          <p:cNvSpPr>
            <a:spLocks noGrp="1" noRot="1" noChangeAspect="1" noChangeArrowheads="1" noTextEdit="1"/>
          </p:cNvSpPr>
          <p:nvPr>
            <p:ph type="sldImg"/>
          </p:nvPr>
        </p:nvSpPr>
        <p:spPr>
          <a:xfrm>
            <a:off x="138113" y="768350"/>
            <a:ext cx="6823075" cy="3836988"/>
          </a:xfrm>
          <a:ln/>
        </p:spPr>
      </p:sp>
      <p:sp>
        <p:nvSpPr>
          <p:cNvPr id="471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774922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2226F5-B0B4-40DC-9F8B-7F1C83F0AB3D}" type="slidenum">
              <a:rPr lang="en-US" altLang="de-DE" sz="1300" smtClean="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86733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333569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AC2995-F6FB-48FE-8FB6-3BFC4DE243CE}"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869379" name="Rectangle 3"/>
          <p:cNvSpPr>
            <a:spLocks noGrp="1" noChangeArrowheads="1"/>
          </p:cNvSpPr>
          <p:nvPr>
            <p:ph type="body" idx="1"/>
          </p:nvPr>
        </p:nvSpPr>
        <p:spPr/>
        <p:txBody>
          <a:bodyPr/>
          <a:lstStyle/>
          <a:p>
            <a:pPr eaLnBrk="1" hangingPunct="1">
              <a:defRPr/>
            </a:pPr>
            <a:endParaRPr lang="en-US" dirty="0">
              <a:ea typeface="ＭＳ Ｐゴシック" charset="0"/>
              <a:cs typeface="+mn-cs"/>
              <a:sym typeface="Wingdings" panose="05000000000000000000" pitchFamily="2" charset="2"/>
            </a:endParaRPr>
          </a:p>
        </p:txBody>
      </p:sp>
    </p:spTree>
    <p:extLst>
      <p:ext uri="{BB962C8B-B14F-4D97-AF65-F5344CB8AC3E}">
        <p14:creationId xmlns:p14="http://schemas.microsoft.com/office/powerpoint/2010/main" val="1815630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06093D6-5165-471A-9A6E-1B88E0DE6FBE}"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871427" name="Rectangle 3"/>
          <p:cNvSpPr>
            <a:spLocks noGrp="1" noChangeArrowheads="1"/>
          </p:cNvSpPr>
          <p:nvPr>
            <p:ph type="body" idx="1"/>
          </p:nvPr>
        </p:nvSpPr>
        <p:spPr/>
        <p:txBody>
          <a:bodyPr/>
          <a:lstStyle/>
          <a:p>
            <a:pPr eaLnBrk="1" hangingPunct="1">
              <a:defRPr/>
            </a:pPr>
            <a:endParaRPr lang="en-US" dirty="0">
              <a:ea typeface="ＭＳ Ｐゴシック" charset="0"/>
              <a:cs typeface="+mn-cs"/>
              <a:sym typeface="Wingdings" panose="05000000000000000000" pitchFamily="2" charset="2"/>
            </a:endParaRPr>
          </a:p>
        </p:txBody>
      </p:sp>
    </p:spTree>
    <p:extLst>
      <p:ext uri="{BB962C8B-B14F-4D97-AF65-F5344CB8AC3E}">
        <p14:creationId xmlns:p14="http://schemas.microsoft.com/office/powerpoint/2010/main" val="1581318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BE9BC8D-C765-440E-9E01-39003152AD98}"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87347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95218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419CA32-F696-45FC-ADF5-3D8A85E5FB35}"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87552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039218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C729B7A-A62C-4579-9DCC-80253D95B146}" type="slidenum">
              <a:rPr lang="en-US" altLang="de-DE" sz="1300" smtClean="0"/>
              <a:pPr>
                <a:spcBef>
                  <a:spcPct val="0"/>
                </a:spcBef>
              </a:pPr>
              <a:t>18</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6604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693096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C729B7A-A62C-4579-9DCC-80253D95B146}" type="slidenum">
              <a:rPr lang="en-US" altLang="de-DE" sz="1300" smtClean="0"/>
              <a:pPr>
                <a:spcBef>
                  <a:spcPct val="0"/>
                </a:spcBef>
              </a:pPr>
              <a:t>19</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6604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69309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C729B7A-A62C-4579-9DCC-80253D95B146}" type="slidenum">
              <a:rPr lang="en-US" altLang="de-DE" sz="1300" smtClean="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6604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69309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0F7E0A1-34DE-401D-B513-667F51F9D791}"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6615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279081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D06147B-BF3C-440A-841E-7BEE9140F22A}"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62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959383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26A9981-73BC-4909-A359-06CD7FA2DD18}" type="slidenum">
              <a:rPr lang="en-US" altLang="de-DE" sz="1300" smtClean="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63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54491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DA77A7-692D-44C9-B59C-967FFB8BE4D9}" type="slidenum">
              <a:rPr lang="en-US" altLang="de-DE" sz="1300" smtClean="0"/>
              <a:pPr>
                <a:spcBef>
                  <a:spcPct val="0"/>
                </a:spcBef>
              </a:pPr>
              <a:t>24</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64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114466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32A16F-5524-40B8-9C94-5E353EEAFA55}" type="slidenum">
              <a:rPr lang="en-US" altLang="de-DE" sz="1300" smtClean="0"/>
              <a:pPr>
                <a:spcBef>
                  <a:spcPct val="0"/>
                </a:spcBef>
              </a:pPr>
              <a:t>25</a:t>
            </a:fld>
            <a:endParaRPr lang="en-US" altLang="de-DE" sz="1300"/>
          </a:p>
        </p:txBody>
      </p:sp>
      <p:sp>
        <p:nvSpPr>
          <p:cNvPr id="67587" name="Rectangle 3074"/>
          <p:cNvSpPr>
            <a:spLocks noGrp="1" noRot="1" noChangeAspect="1" noChangeArrowheads="1" noTextEdit="1"/>
          </p:cNvSpPr>
          <p:nvPr>
            <p:ph type="sldImg"/>
          </p:nvPr>
        </p:nvSpPr>
        <p:spPr>
          <a:xfrm>
            <a:off x="138113" y="768350"/>
            <a:ext cx="6823075" cy="3836988"/>
          </a:xfrm>
          <a:ln/>
        </p:spPr>
      </p:sp>
      <p:sp>
        <p:nvSpPr>
          <p:cNvPr id="665603" name="Rectangle 3075"/>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34837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0B93B2-3982-4B8E-9E04-B6E47651AB1E}"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666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167978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6C857F-20DE-468D-9F34-4279471AAAA3}" type="slidenum">
              <a:rPr lang="en-US" altLang="de-DE" sz="1300" smtClean="0"/>
              <a:pPr>
                <a:spcBef>
                  <a:spcPct val="0"/>
                </a:spcBef>
              </a:pPr>
              <a:t>27</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669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11638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6C857F-20DE-468D-9F34-4279471AAAA3}" type="slidenum">
              <a:rPr lang="en-US" altLang="de-DE" sz="1300" smtClean="0"/>
              <a:pPr>
                <a:spcBef>
                  <a:spcPct val="0"/>
                </a:spcBef>
              </a:pPr>
              <a:t>28</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669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116382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6C857F-20DE-468D-9F34-4279471AAAA3}" type="slidenum">
              <a:rPr lang="en-US" altLang="de-DE" sz="1300" smtClean="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669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116382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C3894C-7E2E-4196-A1CF-3B99DAEE5618}"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659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72057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34BF49-0D12-40AC-B46D-60A392188A6D}" type="slidenum">
              <a:rPr lang="en-US" altLang="de-DE" sz="1300" smtClean="0"/>
              <a:pPr>
                <a:spcBef>
                  <a:spcPct val="0"/>
                </a:spcBef>
              </a:pPr>
              <a:t>31</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222882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34BF49-0D12-40AC-B46D-60A392188A6D}" type="slidenum">
              <a:rPr lang="en-US" altLang="de-DE" sz="1300" smtClean="0"/>
              <a:pPr>
                <a:spcBef>
                  <a:spcPct val="0"/>
                </a:spcBef>
              </a:pPr>
              <a:t>32</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222882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34BF49-0D12-40AC-B46D-60A392188A6D}" type="slidenum">
              <a:rPr lang="en-US" altLang="de-DE" sz="1300" smtClean="0"/>
              <a:pPr>
                <a:spcBef>
                  <a:spcPct val="0"/>
                </a:spcBef>
              </a:pPr>
              <a:t>33</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222882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solidFill>
                  <a:prstClr val="black"/>
                </a:solidFill>
              </a:rPr>
              <a:pPr>
                <a:spcBef>
                  <a:spcPct val="0"/>
                </a:spcBef>
              </a:pPr>
              <a:t>34</a:t>
            </a:fld>
            <a:endParaRPr lang="en-US" altLang="de-DE" sz="1300">
              <a:solidFill>
                <a:prstClr val="black"/>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solidFill>
                  <a:prstClr val="black"/>
                </a:solidFill>
              </a:rPr>
              <a:pPr>
                <a:spcBef>
                  <a:spcPct val="0"/>
                </a:spcBef>
              </a:pPr>
              <a:t>35</a:t>
            </a:fld>
            <a:endParaRPr lang="en-US" altLang="de-DE" sz="1300">
              <a:solidFill>
                <a:prstClr val="black"/>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solidFill>
                  <a:prstClr val="black"/>
                </a:solidFill>
              </a:rPr>
              <a:pPr>
                <a:spcBef>
                  <a:spcPct val="0"/>
                </a:spcBef>
              </a:pPr>
              <a:t>36</a:t>
            </a:fld>
            <a:endParaRPr lang="en-US" altLang="de-DE" sz="1300">
              <a:solidFill>
                <a:prstClr val="black"/>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solidFill>
                  <a:prstClr val="black"/>
                </a:solidFill>
              </a:rPr>
              <a:pPr>
                <a:spcBef>
                  <a:spcPct val="0"/>
                </a:spcBef>
              </a:pPr>
              <a:t>37</a:t>
            </a:fld>
            <a:endParaRPr lang="en-US" altLang="de-DE" sz="1300">
              <a:solidFill>
                <a:prstClr val="black"/>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0457AF-8DA0-4CAA-9708-8482B8EBFB56}" type="slidenum">
              <a:rPr lang="en-US" altLang="de-DE" sz="1300" smtClean="0"/>
              <a:pPr>
                <a:spcBef>
                  <a:spcPct val="0"/>
                </a:spcBef>
              </a:pPr>
              <a:t>38</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896978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0457AF-8DA0-4CAA-9708-8482B8EBFB56}" type="slidenum">
              <a:rPr lang="en-US" altLang="de-DE" sz="1300" smtClean="0"/>
              <a:pPr>
                <a:spcBef>
                  <a:spcPct val="0"/>
                </a:spcBef>
              </a:pPr>
              <a:t>39</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896978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0457AF-8DA0-4CAA-9708-8482B8EBFB56}"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896978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F84207-64F9-4075-A838-B9F1959E97A4}"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7925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2127475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C54FA71-5D8F-420F-830C-705923F2D26B}" type="slidenum">
              <a:rPr lang="en-US" altLang="de-DE" sz="1300" smtClean="0"/>
              <a:pPr>
                <a:spcBef>
                  <a:spcPct val="0"/>
                </a:spcBef>
              </a:pPr>
              <a:t>42</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7639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5545726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C54FA71-5D8F-420F-830C-705923F2D26B}" type="slidenum">
              <a:rPr lang="en-US" altLang="de-DE" sz="1300" smtClean="0"/>
              <a:pPr>
                <a:spcBef>
                  <a:spcPct val="0"/>
                </a:spcBef>
              </a:pPr>
              <a:t>43</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7639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5545726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C69A701-A22E-4EAD-870E-B12BDEA0F41F}"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698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3236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A817FE7-1452-460A-A2C2-2484B012F6F6}"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69939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752794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BD1A3F-A979-48B4-ABCD-3693DCEF3C6A}" type="slidenum">
              <a:rPr lang="en-US" altLang="de-DE" sz="1300" smtClean="0"/>
              <a:pPr>
                <a:spcBef>
                  <a:spcPct val="0"/>
                </a:spcBef>
              </a:pPr>
              <a:t>46</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7004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651240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8EF36A-4F09-4A91-9191-164E1F594BC6}" type="slidenum">
              <a:rPr lang="en-US" altLang="de-DE" sz="1300" smtClean="0"/>
              <a:pPr>
                <a:spcBef>
                  <a:spcPct val="0"/>
                </a:spcBef>
              </a:pPr>
              <a:t>47</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701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548078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1582E3-C298-4363-B8C0-E449E2226ABE}" type="slidenum">
              <a:rPr lang="en-US" altLang="de-DE" sz="1300" smtClean="0"/>
              <a:pPr>
                <a:spcBef>
                  <a:spcPct val="0"/>
                </a:spcBef>
              </a:pPr>
              <a:t>48</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70246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4387054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652DC88-A41A-4506-BE4F-EBB7F01CDEF1}" type="slidenum">
              <a:rPr lang="en-US" altLang="de-DE" sz="1300" smtClean="0"/>
              <a:pPr>
                <a:spcBef>
                  <a:spcPct val="0"/>
                </a:spcBef>
              </a:pPr>
              <a:t>49</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7034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585583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B38314-4620-4B66-90F6-C12382725111}" type="slidenum">
              <a:rPr lang="en-US" altLang="de-DE" sz="1300" smtClean="0"/>
              <a:pPr>
                <a:spcBef>
                  <a:spcPct val="0"/>
                </a:spcBef>
              </a:pPr>
              <a:t>51</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7045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038211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EBC42DB-6D2B-4E2A-8F98-0DCECBF106C5}"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70553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5502964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06AA10-F781-4828-8E13-D03E5BD70A2F}"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7065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721526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79DA84C-B17E-4B46-A88F-D69499295698}"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684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51799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A49A80D-B8A4-4A31-9744-A1F19A48A4BC}"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685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045371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BB05B20-D2D0-4D60-B547-2D7A42E5EECC}"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6860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288504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0316BE-3285-4AF9-819F-9C083CFFBACC}"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687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163333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98468D-0BAC-47DB-8FF3-3A9366B7AB4D}"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6881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414432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5950DF-A272-40CF-B3DB-F6EE4BE70660}"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68915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9397647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524A83-06CA-47D3-B306-613991CAB9C9}"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6901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429481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03F589-F43E-4163-AB21-6D7614EB1F72}"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691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3684852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D48719C-DE37-40EF-8E51-B7E0FCD5235B}"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6952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786585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FDF8056-E240-4670-9C16-EC21B8E9001C}"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69632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451514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9775F53-36CE-49C1-8ABA-0AC370FA6B3F}"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6973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446690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BAFC623-3122-4F8D-B79F-C03BCF0D4FDD}"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7075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655574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86722AD-102F-4028-B563-DC12BB1B5340}" type="slidenum">
              <a:rPr lang="en-US" altLang="de-DE" sz="1300" smtClean="0"/>
              <a:pPr>
                <a:spcBef>
                  <a:spcPct val="0"/>
                </a:spcBef>
              </a:pPr>
              <a:t>66</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70861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0230403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0D46B5-1013-4ABB-AEB7-EA6390478D1D}"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7096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274071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A6F67DF-3029-4A48-BD09-8490C79D84F1}"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710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826223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3ECA5EB-5C55-4583-8229-662493A6F4BA}"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7116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847633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6ED139-512B-472A-8437-4D0360970CFA}"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7127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675709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37360F-1DC2-437D-A722-D0CE50D68CD1}"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7137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1009840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9100818-AD79-463E-B15F-182C78D65E1F}"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7147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756649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1BA67C-422C-4159-8CB4-F2E435DAE47B}"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7157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6571520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E5F099-579A-4DC0-8D86-A30B45316894}"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7168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7286521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0C0E085-0DF5-4169-938B-3CA25F004DCF}" type="slidenum">
              <a:rPr lang="en-US" altLang="de-DE" sz="1300" smtClean="0"/>
              <a:pPr>
                <a:spcBef>
                  <a:spcPct val="0"/>
                </a:spcBef>
              </a:pPr>
              <a:t>75</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7178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225044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32B70B-B8C7-4C78-865C-C6223DF6238B}" type="slidenum">
              <a:rPr lang="en-US" altLang="de-DE" sz="1300" smtClean="0"/>
              <a:pPr>
                <a:spcBef>
                  <a:spcPct val="0"/>
                </a:spcBef>
              </a:pPr>
              <a:t>76</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523165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32B70B-B8C7-4C78-865C-C6223DF6238B}" type="slidenum">
              <a:rPr lang="en-US" altLang="de-DE" sz="1300" smtClean="0"/>
              <a:pPr>
                <a:spcBef>
                  <a:spcPct val="0"/>
                </a:spcBef>
              </a:pPr>
              <a:t>77</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5231654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32B70B-B8C7-4C78-865C-C6223DF6238B}" type="slidenum">
              <a:rPr lang="en-US" altLang="de-DE" sz="1300" smtClean="0"/>
              <a:pPr>
                <a:spcBef>
                  <a:spcPct val="0"/>
                </a:spcBef>
              </a:pPr>
              <a:t>78</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5231654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DE28EC-6BDB-4920-977F-38F45B3C8C30}" type="slidenum">
              <a:rPr lang="en-US" altLang="de-DE" sz="1300" smtClean="0"/>
              <a:pPr>
                <a:spcBef>
                  <a:spcPct val="0"/>
                </a:spcBef>
              </a:pPr>
              <a:t>79</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72397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3515813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DE28EC-6BDB-4920-977F-38F45B3C8C30}" type="slidenum">
              <a:rPr lang="en-US" altLang="de-DE" sz="1300" smtClean="0"/>
              <a:pPr>
                <a:spcBef>
                  <a:spcPct val="0"/>
                </a:spcBef>
              </a:pPr>
              <a:t>80</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72397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351581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DE28EC-6BDB-4920-977F-38F45B3C8C30}" type="slidenum">
              <a:rPr lang="en-US" altLang="de-DE" sz="1300" smtClean="0"/>
              <a:pPr>
                <a:spcBef>
                  <a:spcPct val="0"/>
                </a:spcBef>
              </a:pPr>
              <a:t>81</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72397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3515813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83</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61F726F-E93F-48D4-9277-3448B3EB0BBE}" type="slidenum">
              <a:rPr lang="en-US" altLang="de-DE" sz="1300" smtClean="0"/>
              <a:pPr>
                <a:spcBef>
                  <a:spcPct val="0"/>
                </a:spcBef>
              </a:pPr>
              <a:t>84</a:t>
            </a:fld>
            <a:endParaRPr lang="en-US"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ndParaRPr>
          </a:p>
        </p:txBody>
      </p:sp>
    </p:spTree>
    <p:extLst>
      <p:ext uri="{BB962C8B-B14F-4D97-AF65-F5344CB8AC3E}">
        <p14:creationId xmlns:p14="http://schemas.microsoft.com/office/powerpoint/2010/main" val="1657264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907B0D4-B816-4515-8211-EE968D1B76CF}" type="slidenum">
              <a:rPr lang="en-US" altLang="de-DE" sz="1300" smtClean="0"/>
              <a:pPr>
                <a:spcBef>
                  <a:spcPct val="0"/>
                </a:spcBef>
              </a:pPr>
              <a:t>85</a:t>
            </a:fld>
            <a:endParaRPr lang="en-US"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1544908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907B0D4-B816-4515-8211-EE968D1B76CF}" type="slidenum">
              <a:rPr lang="en-US" altLang="de-DE" sz="1300" smtClean="0"/>
              <a:pPr>
                <a:spcBef>
                  <a:spcPct val="0"/>
                </a:spcBef>
              </a:pPr>
              <a:t>86</a:t>
            </a:fld>
            <a:endParaRPr lang="en-US"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15449085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88</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Master" Target="../slideMasters/slideMaster4.xml"/><Relationship Id="rId5" Type="http://schemas.openxmlformats.org/officeDocument/2006/relationships/image" Target="../media/image4.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5.xml"/><Relationship Id="rId4" Type="http://schemas.openxmlformats.org/officeDocument/2006/relationships/image" Target="../media/image4.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6.xml"/><Relationship Id="rId4" Type="http://schemas.openxmlformats.org/officeDocument/2006/relationships/image" Target="../media/image4.emf"/></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7.xml"/><Relationship Id="rId4" Type="http://schemas.openxmlformats.org/officeDocument/2006/relationships/image" Target="../media/image4.emf"/></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5 - Gedächtnis</a:t>
            </a:r>
          </a:p>
        </p:txBody>
      </p:sp>
      <p:sp>
        <p:nvSpPr>
          <p:cNvPr id="4" name="Slide Number Placeholder 3"/>
          <p:cNvSpPr>
            <a:spLocks noGrp="1"/>
          </p:cNvSpPr>
          <p:nvPr>
            <p:ph type="sldNum" sz="quarter" idx="12"/>
          </p:nvPr>
        </p:nvSpPr>
        <p:spPr bwMode="gray"/>
        <p:txBody>
          <a:bodyPr/>
          <a:lstStyle/>
          <a:p>
            <a:pPr>
              <a:defRPr/>
            </a:pPr>
            <a:fld id="{629BD79F-EF8A-4DC0-A8DF-151BE6C4B82B}"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5671F2B7-129F-40C2-9FD7-8DBB0F6E3277}"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5FCB3394-717C-4CEA-A98E-5C5B2F699A2A}"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629BD79F-EF8A-4DC0-A8DF-151BE6C4B82B}"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629BD79F-EF8A-4DC0-A8DF-151BE6C4B82B}"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5 - Gedächtnis</a:t>
            </a:r>
          </a:p>
        </p:txBody>
      </p:sp>
      <p:sp>
        <p:nvSpPr>
          <p:cNvPr id="5" name="Slide Number Placeholder 4"/>
          <p:cNvSpPr>
            <a:spLocks noGrp="1"/>
          </p:cNvSpPr>
          <p:nvPr>
            <p:ph type="sldNum" sz="quarter" idx="12"/>
          </p:nvPr>
        </p:nvSpPr>
        <p:spPr bwMode="gray"/>
        <p:txBody>
          <a:bodyPr/>
          <a:lstStyle/>
          <a:p>
            <a:pPr>
              <a:defRPr/>
            </a:pPr>
            <a:fld id="{626CDACB-83BC-4F93-A914-8807AF98DDF9}"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5 - Gedächtnis</a:t>
            </a:r>
          </a:p>
        </p:txBody>
      </p:sp>
      <p:sp>
        <p:nvSpPr>
          <p:cNvPr id="4" name="Slide Number Placeholder 3"/>
          <p:cNvSpPr>
            <a:spLocks noGrp="1"/>
          </p:cNvSpPr>
          <p:nvPr>
            <p:ph type="sldNum" sz="quarter" idx="12"/>
          </p:nvPr>
        </p:nvSpPr>
        <p:spPr bwMode="gray"/>
        <p:txBody>
          <a:bodyPr/>
          <a:lstStyle/>
          <a:p>
            <a:pPr>
              <a:defRPr/>
            </a:pPr>
            <a:fld id="{0251A83A-7725-426A-AA8A-82172382576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8805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8391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4138810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157605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3624839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2636307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81460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32396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067809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510639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4990385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8310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68531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72106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ea typeface="+mn-ea"/>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6857153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C2DAD06C-4B78-492C-94CB-94A2A5F2A9B6}"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0262803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65F94A08-0EB8-4D42-9C9A-E0F2C506AA9B}"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8996939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Tree>
    <p:extLst>
      <p:ext uri="{BB962C8B-B14F-4D97-AF65-F5344CB8AC3E}">
        <p14:creationId xmlns:p14="http://schemas.microsoft.com/office/powerpoint/2010/main" val="19696561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11DA1428-26A9-4A44-9538-A486632C02EE}"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722855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8748770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9583176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38E89BAF-7B30-4275-A4F8-3E3739FD1BAF}"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1218665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29BB5983-1BF8-4939-9C2B-DC95FD15702E}"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056228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13109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21806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69560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32338340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8566921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581425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13488033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782414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5277024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877558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9639346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7870742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86332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36906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67279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e-DE" altLang="de-DE" sz="1000" b="0" dirty="0">
                <a:solidFill>
                  <a:srgbClr val="333333"/>
                </a:solidFill>
                <a:latin typeface="Calibri Light"/>
                <a:ea typeface="+mn-ea"/>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67042067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7551109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Metakognitives Training 5 - Gedächtnis</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550001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42922399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54930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5240871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01749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522639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550302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098220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7815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13255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e-DE" altLang="de-DE" sz="1000" b="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1888335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93861391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Metakognitives Training 5 - Gedächtnis</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9139231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2176100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867239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92986860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3567803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873388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996734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0486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8.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2.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1.emf"/></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image" Target="../media/image2.png"/><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629BD79F-EF8A-4DC0-A8DF-151BE6C4B82B}"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48" r:id="rId1"/>
    <p:sldLayoutId id="2147484249" r:id="rId2"/>
    <p:sldLayoutId id="2147484250" r:id="rId3"/>
    <p:sldLayoutId id="2147484251" r:id="rId4"/>
    <p:sldLayoutId id="2147484252" r:id="rId5"/>
    <p:sldLayoutId id="2147484253" r:id="rId6"/>
    <p:sldLayoutId id="2147484254" r:id="rId7"/>
    <p:sldLayoutId id="2147484255" r:id="rId8"/>
    <p:sldLayoutId id="2147484256" r:id="rId9"/>
    <p:sldLayoutId id="2147484257" r:id="rId10"/>
    <p:sldLayoutId id="2147484258" r:id="rId11"/>
    <p:sldLayoutId id="214748425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466838490"/>
      </p:ext>
    </p:extLst>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 id="214748427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279" r:id="rId1"/>
    <p:sldLayoutId id="2147484280" r:id="rId2"/>
    <p:sldLayoutId id="2147484281" r:id="rId3"/>
    <p:sldLayoutId id="2147484282" r:id="rId4"/>
    <p:sldLayoutId id="2147484283" r:id="rId5"/>
    <p:sldLayoutId id="2147484284" r:id="rId6"/>
    <p:sldLayoutId id="2147484285" r:id="rId7"/>
    <p:sldLayoutId id="2147484286" r:id="rId8"/>
    <p:sldLayoutId id="2147484287" r:id="rId9"/>
    <p:sldLayoutId id="2147484288" r:id="rId10"/>
    <p:sldLayoutId id="2147484289" r:id="rId11"/>
    <p:sldLayoutId id="214748429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ea typeface="+mn-ea"/>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2DAD06C-4B78-492C-94CB-94A2A5F2A9B6}" type="slidenum">
              <a:rPr lang="de-DE" altLang="de-DE" smtClean="0">
                <a:solidFill>
                  <a:srgbClr val="333333"/>
                </a:solidFill>
                <a:ea typeface="+mn-ea"/>
              </a:rPr>
              <a:pPr>
                <a:defRPr/>
              </a:pPr>
              <a:t>‹Nr.›</a:t>
            </a:fld>
            <a:endParaRPr lang="de-DE" altLang="de-DE">
              <a:solidFill>
                <a:srgbClr val="333333"/>
              </a:solidFill>
              <a:ea typeface="+mn-ea"/>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837097348"/>
      </p:ext>
    </p:extLst>
  </p:cSld>
  <p:clrMap bg1="lt1" tx1="dk1" bg2="lt2" tx2="dk2" accent1="accent1" accent2="accent2" accent3="accent3" accent4="accent4" accent5="accent5" accent6="accent6" hlink="hlink" folHlink="folHlink"/>
  <p:sldLayoutIdLst>
    <p:sldLayoutId id="2147484292" r:id="rId1"/>
    <p:sldLayoutId id="2147484293" r:id="rId2"/>
    <p:sldLayoutId id="2147484294" r:id="rId3"/>
    <p:sldLayoutId id="2147484295" r:id="rId4"/>
    <p:sldLayoutId id="2147484296" r:id="rId5"/>
    <p:sldLayoutId id="2147484297" r:id="rId6"/>
    <p:sldLayoutId id="2147484298" r:id="rId7"/>
    <p:sldLayoutId id="2147484299" r:id="rId8"/>
    <p:sldLayoutId id="2147484300" r:id="rId9"/>
    <p:sldLayoutId id="2147484301" r:id="rId10"/>
    <p:sldLayoutId id="2147484302" r:id="rId11"/>
    <p:sldLayoutId id="214748430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rPr>
              <a:pPr>
                <a:defRPr/>
              </a:pPr>
              <a:t>‹Nr.›</a:t>
            </a:fld>
            <a:endParaRPr lang="de-DE" altLang="de-DE" b="0">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262535889"/>
      </p:ext>
    </p:extLst>
  </p:cSld>
  <p:clrMap bg1="lt1" tx1="dk1" bg2="lt2" tx2="dk2" accent1="accent1" accent2="accent2" accent3="accent3" accent4="accent4" accent5="accent5" accent6="accent6" hlink="hlink" folHlink="folHlink"/>
  <p:sldLayoutIdLst>
    <p:sldLayoutId id="2147484318" r:id="rId1"/>
    <p:sldLayoutId id="2147484319" r:id="rId2"/>
    <p:sldLayoutId id="2147484320" r:id="rId3"/>
    <p:sldLayoutId id="2147484321" r:id="rId4"/>
    <p:sldLayoutId id="2147484322" r:id="rId5"/>
    <p:sldLayoutId id="2147484323" r:id="rId6"/>
    <p:sldLayoutId id="2147484324" r:id="rId7"/>
    <p:sldLayoutId id="2147484325" r:id="rId8"/>
    <p:sldLayoutId id="2147484326" r:id="rId9"/>
    <p:sldLayoutId id="2147484327" r:id="rId10"/>
    <p:sldLayoutId id="2147484328" r:id="rId11"/>
    <p:sldLayoutId id="214748432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ea typeface="+mn-ea"/>
              </a:rPr>
              <a:t>Metakognitives Training 5 - Gedächtnis</a:t>
            </a:r>
            <a:endParaRPr lang="de-DE" b="0" dirty="0">
              <a:solidFill>
                <a:srgbClr val="333333"/>
              </a:solidFill>
              <a:ea typeface="+mn-ea"/>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ea typeface="+mn-ea"/>
              </a:rPr>
              <a:pPr defTabSz="457123" eaLnBrk="1" fontAlgn="auto" hangingPunct="1">
                <a:spcBef>
                  <a:spcPts val="0"/>
                </a:spcBef>
                <a:spcAft>
                  <a:spcPts val="0"/>
                </a:spcAft>
              </a:pPr>
              <a:t>‹Nr.›</a:t>
            </a:fld>
            <a:endParaRPr lang="de-DE" b="0" dirty="0">
              <a:solidFill>
                <a:srgbClr val="333333"/>
              </a:solidFill>
              <a:ea typeface="+mn-ea"/>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896327793"/>
      </p:ext>
    </p:extLst>
  </p:cSld>
  <p:clrMap bg1="lt1" tx1="dk1" bg2="lt2" tx2="dk2" accent1="accent1" accent2="accent2" accent3="accent3" accent4="accent4" accent5="accent5" accent6="accent6" hlink="hlink" folHlink="folHlink"/>
  <p:sldLayoutIdLst>
    <p:sldLayoutId id="2147484331" r:id="rId1"/>
    <p:sldLayoutId id="2147484332" r:id="rId2"/>
    <p:sldLayoutId id="2147484333" r:id="rId3"/>
    <p:sldLayoutId id="2147484334" r:id="rId4"/>
    <p:sldLayoutId id="2147484335" r:id="rId5"/>
    <p:sldLayoutId id="2147484336" r:id="rId6"/>
    <p:sldLayoutId id="2147484337" r:id="rId7"/>
    <p:sldLayoutId id="2147484338" r:id="rId8"/>
    <p:sldLayoutId id="2147484339" r:id="rId9"/>
    <p:sldLayoutId id="2147484340" r:id="rId10"/>
    <p:sldLayoutId id="2147484341" r:id="rId11"/>
    <p:sldLayoutId id="214748434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Metakognitives Training 5 - Gedächtnis</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03123756"/>
      </p:ext>
    </p:extLst>
  </p:cSld>
  <p:clrMap bg1="lt1" tx1="dk1" bg2="lt2" tx2="dk2" accent1="accent1" accent2="accent2" accent3="accent3" accent4="accent4" accent5="accent5" accent6="accent6" hlink="hlink" folHlink="folHlink"/>
  <p:sldLayoutIdLst>
    <p:sldLayoutId id="2147484344" r:id="rId1"/>
    <p:sldLayoutId id="2147484345" r:id="rId2"/>
    <p:sldLayoutId id="2147484346" r:id="rId3"/>
    <p:sldLayoutId id="2147484347" r:id="rId4"/>
    <p:sldLayoutId id="2147484348" r:id="rId5"/>
    <p:sldLayoutId id="2147484349" r:id="rId6"/>
    <p:sldLayoutId id="2147484350" r:id="rId7"/>
    <p:sldLayoutId id="2147484351" r:id="rId8"/>
    <p:sldLayoutId id="2147484352" r:id="rId9"/>
    <p:sldLayoutId id="2147484353" r:id="rId10"/>
    <p:sldLayoutId id="2147484354" r:id="rId11"/>
    <p:sldLayoutId id="214748435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7.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7.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2.xml"/><Relationship Id="rId1" Type="http://schemas.openxmlformats.org/officeDocument/2006/relationships/slideLayout" Target="../slideLayouts/slideLayout53.xml"/><Relationship Id="rId4" Type="http://schemas.openxmlformats.org/officeDocument/2006/relationships/image" Target="../media/image31.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1.xml"/></Relationships>
</file>

<file path=ppt/slides/_rels/slide8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4.xml"/><Relationship Id="rId1" Type="http://schemas.openxmlformats.org/officeDocument/2006/relationships/slideLayout" Target="../slideLayouts/slideLayout22.xml"/></Relationships>
</file>

<file path=ppt/slides/_rels/slide8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5.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8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8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2.jpeg"/><Relationship Id="rId1" Type="http://schemas.openxmlformats.org/officeDocument/2006/relationships/slideLayout" Target="../slideLayouts/slideLayout22.xml"/><Relationship Id="rId5" Type="http://schemas.openxmlformats.org/officeDocument/2006/relationships/image" Target="../media/image38.jpeg"/><Relationship Id="rId4" Type="http://schemas.openxmlformats.org/officeDocument/2006/relationships/image" Target="../media/image37.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5 B – Gedächtnis</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12|25</a:t>
            </a:r>
            <a:endParaRPr lang="de-DE" dirty="0">
              <a:latin typeface="+mj-lt"/>
            </a:endParaRPr>
          </a:p>
          <a:p>
            <a:endParaRPr lang="de-DE" dirty="0">
              <a:latin typeface="+mj-lt"/>
            </a:endParaRPr>
          </a:p>
        </p:txBody>
      </p:sp>
    </p:spTree>
    <p:extLst>
      <p:ext uri="{BB962C8B-B14F-4D97-AF65-F5344CB8AC3E}">
        <p14:creationId xmlns:p14="http://schemas.microsoft.com/office/powerpoint/2010/main" val="3340112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a:t>
            </a:fld>
            <a:endParaRPr lang="de-DE" altLang="de-DE" b="0">
              <a:latin typeface="Calibri Light"/>
            </a:endParaRPr>
          </a:p>
        </p:txBody>
      </p:sp>
    </p:spTree>
    <p:extLst>
      <p:ext uri="{BB962C8B-B14F-4D97-AF65-F5344CB8AC3E}">
        <p14:creationId xmlns:p14="http://schemas.microsoft.com/office/powerpoint/2010/main" val="3391268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a:t>
            </a:fld>
            <a:endParaRPr lang="de-DE" altLang="de-DE" b="0">
              <a:latin typeface="Calibri Light"/>
            </a:endParaRPr>
          </a:p>
        </p:txBody>
      </p:sp>
    </p:spTree>
    <p:extLst>
      <p:ext uri="{BB962C8B-B14F-4D97-AF65-F5344CB8AC3E}">
        <p14:creationId xmlns:p14="http://schemas.microsoft.com/office/powerpoint/2010/main" val="363264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chemeClr val="tx1"/>
                </a:solidFill>
                <a:latin typeface="Calibri Light"/>
              </a:rPr>
              <a:t>???</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a:t>
            </a:fld>
            <a:endParaRPr lang="de-DE" altLang="de-DE" b="0">
              <a:latin typeface="Calibri Light"/>
            </a:endParaRPr>
          </a:p>
        </p:txBody>
      </p:sp>
    </p:spTree>
    <p:extLst>
      <p:ext uri="{BB962C8B-B14F-4D97-AF65-F5344CB8AC3E}">
        <p14:creationId xmlns:p14="http://schemas.microsoft.com/office/powerpoint/2010/main" val="2598515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a:t>
            </a:r>
            <a:r>
              <a:rPr lang="de-DE" altLang="de-DE" sz="2400" dirty="0">
                <a:solidFill>
                  <a:schemeClr val="tx1"/>
                </a:solidFill>
                <a:latin typeface="Calibri Light"/>
              </a:rPr>
              <a:t>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a:t>
            </a:fld>
            <a:endParaRPr lang="de-DE" altLang="de-DE" b="0">
              <a:latin typeface="Calibri Light"/>
            </a:endParaRPr>
          </a:p>
        </p:txBody>
      </p:sp>
    </p:spTree>
    <p:extLst>
      <p:ext uri="{BB962C8B-B14F-4D97-AF65-F5344CB8AC3E}">
        <p14:creationId xmlns:p14="http://schemas.microsoft.com/office/powerpoint/2010/main" val="1752553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rgbClr val="333333"/>
                </a:solidFill>
                <a:latin typeface="Calibri Light"/>
              </a:rPr>
              <a:t>... viele wichtige Erinnerungen gehen ebenfalls verloren (Termine, Urlaubserinnerungen, Schulwissen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a:t>
            </a:fld>
            <a:endParaRPr lang="de-DE" altLang="de-DE" b="0">
              <a:latin typeface="Calibri Light"/>
            </a:endParaRPr>
          </a:p>
        </p:txBody>
      </p:sp>
    </p:spTree>
    <p:extLst>
      <p:ext uri="{BB962C8B-B14F-4D97-AF65-F5344CB8AC3E}">
        <p14:creationId xmlns:p14="http://schemas.microsoft.com/office/powerpoint/2010/main" val="1046233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lnSpc>
                <a:spcPct val="100000"/>
              </a:lnSpc>
              <a:spcBef>
                <a:spcPct val="50000"/>
              </a:spcBef>
              <a:spcAft>
                <a:spcPct val="0"/>
              </a:spcAft>
            </a:pPr>
            <a:r>
              <a:rPr lang="de-DE" altLang="de-DE" sz="2400">
                <a:solidFill>
                  <a:srgbClr val="004992"/>
                </a:solidFill>
                <a:latin typeface="Calibri Light"/>
                <a:ea typeface="ＭＳ Ｐゴシック" panose="020B0600070205080204" pitchFamily="34" charset="-128"/>
              </a:rPr>
              <a:t>???</a:t>
            </a:r>
          </a:p>
          <a:p>
            <a:endParaRPr lang="en-US" sz="2400" dirty="0">
              <a:solidFill>
                <a:srgbClr val="004992"/>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stört die Gedächtnisbildung?</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a:t>
            </a:fld>
            <a:endParaRPr lang="de-DE" altLang="de-DE" b="0">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stört die Gedächtnisbildung?</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Ablenkung </a:t>
            </a:r>
            <a:r>
              <a:rPr lang="de-DE" altLang="de-DE" sz="2400" dirty="0">
                <a:solidFill>
                  <a:srgbClr val="333333"/>
                </a:solidFill>
                <a:latin typeface="Calibri Light"/>
                <a:ea typeface="ＭＳ Ｐゴシック" panose="020B0600070205080204" pitchFamily="34" charset="-128"/>
              </a:rPr>
              <a:t>während des Lernens (z.B. Radio läuft, Menschen im Raum, grelles Licht)</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a:t>
            </a:fld>
            <a:endParaRPr lang="de-DE" altLang="de-DE" b="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stört die Gedächtnisbildung?</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Ablenkung </a:t>
            </a:r>
            <a:r>
              <a:rPr lang="de-DE" altLang="de-DE" sz="2400" dirty="0">
                <a:solidFill>
                  <a:srgbClr val="333333"/>
                </a:solidFill>
                <a:latin typeface="Calibri Light"/>
                <a:ea typeface="ＭＳ Ｐゴシック" panose="020B0600070205080204" pitchFamily="34" charset="-128"/>
              </a:rPr>
              <a:t>während des Lernens (z.B. Radio läuft, Menschen im Raum, grelles Licht)</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Stress &amp; Erwartungsdruck</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9</a:t>
            </a:fld>
            <a:endParaRPr lang="de-DE" altLang="de-DE" b="0">
              <a:latin typeface="Calibri Light"/>
            </a:endParaRPr>
          </a:p>
        </p:txBody>
      </p:sp>
    </p:spTree>
    <p:extLst>
      <p:ext uri="{BB962C8B-B14F-4D97-AF65-F5344CB8AC3E}">
        <p14:creationId xmlns:p14="http://schemas.microsoft.com/office/powerpoint/2010/main" val="3587112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stört die Gedächtnisbildung?</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Ablenkung </a:t>
            </a:r>
            <a:r>
              <a:rPr lang="de-DE" altLang="de-DE" sz="2400" dirty="0">
                <a:solidFill>
                  <a:srgbClr val="333333"/>
                </a:solidFill>
                <a:latin typeface="Calibri Light"/>
                <a:ea typeface="ＭＳ Ｐゴシック" panose="020B0600070205080204" pitchFamily="34" charset="-128"/>
              </a:rPr>
              <a:t>während des Lernens (z.B. Radio läuft, Menschen im Raum, grelles Licht)</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Stress &amp; Erwartungsdruck</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übermäßiger Alkoholkonsum! </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10</a:t>
            </a:fld>
            <a:endParaRPr lang="de-DE" altLang="de-DE" b="0">
              <a:latin typeface="Calibri Light"/>
            </a:endParaRPr>
          </a:p>
        </p:txBody>
      </p:sp>
    </p:spTree>
    <p:extLst>
      <p:ext uri="{BB962C8B-B14F-4D97-AF65-F5344CB8AC3E}">
        <p14:creationId xmlns:p14="http://schemas.microsoft.com/office/powerpoint/2010/main" val="576420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stört die Gedächtnisbildung?</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Ablenkung </a:t>
            </a:r>
            <a:r>
              <a:rPr lang="de-DE" altLang="de-DE" sz="2400" dirty="0">
                <a:solidFill>
                  <a:srgbClr val="333333"/>
                </a:solidFill>
                <a:latin typeface="Calibri Light"/>
                <a:ea typeface="ＭＳ Ｐゴシック" panose="020B0600070205080204" pitchFamily="34" charset="-128"/>
              </a:rPr>
              <a:t>während des Lernens (z.B. Radio läuft, Menschen im Raum, grelles Licht)</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Stress &amp; Erwartungsdruck</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übermäßiger Alkoholkonsum! </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ablenkende Aktivitäten nach dem Lernen </a:t>
            </a:r>
            <a:r>
              <a:rPr lang="de-DE" altLang="de-DE" sz="2400" dirty="0">
                <a:solidFill>
                  <a:srgbClr val="333333"/>
                </a:solidFill>
                <a:latin typeface="Calibri Light"/>
                <a:ea typeface="ＭＳ Ｐゴシック" panose="020B0600070205080204" pitchFamily="34" charset="-128"/>
              </a:rPr>
              <a:t>(z.B. Fernsehen, daher möglichst vor dem Schlafengehen lernen)</a:t>
            </a:r>
          </a:p>
          <a:p>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11</a:t>
            </a:fld>
            <a:endParaRPr lang="de-DE" altLang="de-DE" b="0">
              <a:latin typeface="Calibri Light"/>
            </a:endParaRPr>
          </a:p>
        </p:txBody>
      </p:sp>
    </p:spTree>
    <p:extLst>
      <p:ext uri="{BB962C8B-B14F-4D97-AF65-F5344CB8AC3E}">
        <p14:creationId xmlns:p14="http://schemas.microsoft.com/office/powerpoint/2010/main" val="4242960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Hören</a:t>
            </a:r>
            <a:endParaRPr lang="en-GB" altLang="de-DE" sz="1200" dirty="0">
              <a:solidFill>
                <a:srgbClr val="333333"/>
              </a:solidFill>
              <a:latin typeface="Arial" panose="020B0604020202020204" pitchFamily="34" charset="0"/>
              <a:ea typeface="+mn-ea"/>
            </a:endParaRPr>
          </a:p>
        </p:txBody>
      </p:sp>
      <p:sp>
        <p:nvSpPr>
          <p:cNvPr id="46087"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Hören</a:t>
            </a:r>
            <a:endParaRPr lang="en-GB" altLang="de-DE" sz="1200" dirty="0">
              <a:solidFill>
                <a:srgbClr val="333333"/>
              </a:solidFill>
              <a:latin typeface="Arial" panose="020B0604020202020204" pitchFamily="34" charset="0"/>
              <a:ea typeface="+mn-ea"/>
            </a:endParaRPr>
          </a:p>
        </p:txBody>
      </p:sp>
      <p:sp>
        <p:nvSpPr>
          <p:cNvPr id="46088"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Hören</a:t>
            </a:r>
            <a:endParaRPr lang="en-GB" altLang="de-DE" sz="1200" dirty="0">
              <a:solidFill>
                <a:srgbClr val="333333"/>
              </a:solidFill>
              <a:latin typeface="Arial" panose="020B0604020202020204" pitchFamily="34" charset="0"/>
              <a:ea typeface="+mn-ea"/>
            </a:endParaRPr>
          </a:p>
        </p:txBody>
      </p:sp>
      <p:sp>
        <p:nvSpPr>
          <p:cNvPr id="46089"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Hören</a:t>
            </a:r>
            <a:endParaRPr lang="en-GB" altLang="de-DE" sz="1200" dirty="0">
              <a:solidFill>
                <a:srgbClr val="333333"/>
              </a:solidFill>
              <a:latin typeface="Arial" panose="020B0604020202020204" pitchFamily="34" charset="0"/>
              <a:ea typeface="+mn-ea"/>
            </a:endParaRPr>
          </a:p>
        </p:txBody>
      </p:sp>
      <p:sp>
        <p:nvSpPr>
          <p:cNvPr id="46090"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Sehen</a:t>
            </a:r>
            <a:endParaRPr lang="en-GB" altLang="de-DE" sz="1200" dirty="0">
              <a:solidFill>
                <a:srgbClr val="333333"/>
              </a:solidFill>
              <a:latin typeface="Arial" panose="020B0604020202020204" pitchFamily="34" charset="0"/>
              <a:ea typeface="+mn-ea"/>
            </a:endParaRPr>
          </a:p>
        </p:txBody>
      </p:sp>
      <p:sp>
        <p:nvSpPr>
          <p:cNvPr id="46091"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Sehen</a:t>
            </a:r>
            <a:endParaRPr lang="en-GB" altLang="de-DE" sz="1200" dirty="0">
              <a:solidFill>
                <a:srgbClr val="333333"/>
              </a:solidFill>
              <a:latin typeface="Arial" panose="020B0604020202020204" pitchFamily="34" charset="0"/>
              <a:ea typeface="+mn-ea"/>
            </a:endParaRPr>
          </a:p>
        </p:txBody>
      </p:sp>
      <p:sp>
        <p:nvSpPr>
          <p:cNvPr id="46092"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solidFill>
                  <a:srgbClr val="333333"/>
                </a:solidFill>
                <a:latin typeface="Arial" panose="020B0604020202020204" pitchFamily="34" charset="0"/>
                <a:ea typeface="+mn-ea"/>
              </a:rPr>
              <a:t>Sehen</a:t>
            </a:r>
            <a:endParaRPr lang="en-GB" altLang="de-DE" sz="1200">
              <a:solidFill>
                <a:srgbClr val="333333"/>
              </a:solidFill>
              <a:latin typeface="Arial" panose="020B0604020202020204" pitchFamily="34" charset="0"/>
              <a:ea typeface="+mn-ea"/>
            </a:endParaRPr>
          </a:p>
        </p:txBody>
      </p:sp>
      <p:sp>
        <p:nvSpPr>
          <p:cNvPr id="46093"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solidFill>
                  <a:srgbClr val="333333"/>
                </a:solidFill>
                <a:latin typeface="Arial" panose="020B0604020202020204" pitchFamily="34" charset="0"/>
                <a:ea typeface="+mn-ea"/>
              </a:rPr>
              <a:t>Sehen</a:t>
            </a:r>
            <a:endParaRPr lang="en-GB" altLang="de-DE" sz="1200">
              <a:solidFill>
                <a:srgbClr val="333333"/>
              </a:solidFill>
              <a:latin typeface="Arial" panose="020B0604020202020204" pitchFamily="34" charset="0"/>
              <a:ea typeface="+mn-ea"/>
            </a:endParaRPr>
          </a:p>
        </p:txBody>
      </p:sp>
      <p:sp>
        <p:nvSpPr>
          <p:cNvPr id="46094"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Diskutieren</a:t>
            </a:r>
            <a:endParaRPr lang="en-GB" altLang="de-DE" sz="1200" dirty="0">
              <a:solidFill>
                <a:srgbClr val="333333"/>
              </a:solidFill>
              <a:latin typeface="Arial" panose="020B0604020202020204" pitchFamily="34" charset="0"/>
              <a:ea typeface="+mn-ea"/>
            </a:endParaRPr>
          </a:p>
        </p:txBody>
      </p:sp>
      <p:sp>
        <p:nvSpPr>
          <p:cNvPr id="46095"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solidFill>
                  <a:srgbClr val="333333"/>
                </a:solidFill>
                <a:latin typeface="Arial" panose="020B0604020202020204" pitchFamily="34" charset="0"/>
                <a:ea typeface="+mn-ea"/>
              </a:rPr>
              <a:t>Diskutieren</a:t>
            </a:r>
            <a:endParaRPr lang="en-GB" altLang="de-DE" sz="1200">
              <a:solidFill>
                <a:srgbClr val="333333"/>
              </a:solidFill>
              <a:latin typeface="Arial" panose="020B0604020202020204" pitchFamily="34" charset="0"/>
              <a:ea typeface="+mn-ea"/>
            </a:endParaRPr>
          </a:p>
        </p:txBody>
      </p:sp>
      <p:sp>
        <p:nvSpPr>
          <p:cNvPr id="46096"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Anwenden</a:t>
            </a:r>
            <a:endParaRPr lang="en-GB" altLang="de-DE" sz="1200" dirty="0">
              <a:solidFill>
                <a:srgbClr val="333333"/>
              </a:solidFill>
              <a:latin typeface="Arial" panose="020B0604020202020204" pitchFamily="34" charset="0"/>
              <a:ea typeface="+mn-ea"/>
            </a:endParaRPr>
          </a:p>
        </p:txBody>
      </p:sp>
      <p:sp>
        <p:nvSpPr>
          <p:cNvPr id="46098" name="Caption_46085"/>
          <p:cNvSpPr txBox="1">
            <a:spLocks noChangeArrowheads="1"/>
          </p:cNvSpPr>
          <p:nvPr/>
        </p:nvSpPr>
        <p:spPr bwMode="auto">
          <a:xfrm>
            <a:off x="6124699" y="1896306"/>
            <a:ext cx="5581403" cy="307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400" dirty="0">
                <a:solidFill>
                  <a:srgbClr val="333333"/>
                </a:solidFill>
                <a:latin typeface="Arial" panose="020B0604020202020204" pitchFamily="34" charset="0"/>
                <a:ea typeface="+mn-ea"/>
              </a:rPr>
              <a:t>Behaltensleistung in %</a:t>
            </a:r>
            <a:endParaRPr lang="en-GB" altLang="de-DE" sz="1400" dirty="0">
              <a:solidFill>
                <a:srgbClr val="333333"/>
              </a:solidFill>
              <a:latin typeface="Arial" panose="020B0604020202020204" pitchFamily="34" charset="0"/>
              <a:ea typeface="+mn-ea"/>
            </a:endParaRPr>
          </a:p>
        </p:txBody>
      </p:sp>
      <p:sp>
        <p:nvSpPr>
          <p:cNvPr id="19" name="Text Box 6"/>
          <p:cNvSpPr txBox="1">
            <a:spLocks noChangeArrowheads="1"/>
          </p:cNvSpPr>
          <p:nvPr/>
        </p:nvSpPr>
        <p:spPr bwMode="auto">
          <a:xfrm>
            <a:off x="411480" y="2203704"/>
            <a:ext cx="5669280" cy="124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Font typeface="Wingdings" panose="05000000000000000000" pitchFamily="2" charset="2"/>
              <a:buNone/>
            </a:pPr>
            <a:r>
              <a:rPr lang="de-DE" altLang="de-DE" sz="2400" b="0" dirty="0">
                <a:solidFill>
                  <a:srgbClr val="004992"/>
                </a:solidFill>
                <a:latin typeface="Calibri Light"/>
              </a:rPr>
              <a:t>Je mehr Sinne und Prozesse am Lern-vorgang beteiligt sind, desto höher ist die </a:t>
            </a:r>
            <a:r>
              <a:rPr lang="de-DE" altLang="de-DE" sz="2400" b="0" dirty="0" err="1">
                <a:solidFill>
                  <a:srgbClr val="004992"/>
                </a:solidFill>
                <a:latin typeface="Calibri Light"/>
              </a:rPr>
              <a:t>Behaltensleistung</a:t>
            </a:r>
            <a:r>
              <a:rPr lang="de-DE" altLang="de-DE" sz="2400" b="0" dirty="0">
                <a:solidFill>
                  <a:srgbClr val="004992"/>
                </a:solidFill>
                <a:latin typeface="Calibri Light"/>
              </a:rPr>
              <a:t>!</a:t>
            </a:r>
            <a:endParaRPr lang="en-GB" altLang="de-DE" sz="2400" b="0" dirty="0">
              <a:solidFill>
                <a:srgbClr val="004992"/>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solidFill>
                  <a:srgbClr val="333333"/>
                </a:solidFill>
              </a:rPr>
              <a:pPr>
                <a:defRPr/>
              </a:pPr>
              <a:t>12</a:t>
            </a:fld>
            <a:endParaRPr lang="de-DE" altLang="de-DE" b="0">
              <a:solidFill>
                <a:srgbClr val="333333"/>
              </a:solidFill>
            </a:endParaRPr>
          </a:p>
        </p:txBody>
      </p:sp>
    </p:spTree>
    <p:extLst>
      <p:ext uri="{BB962C8B-B14F-4D97-AF65-F5344CB8AC3E}">
        <p14:creationId xmlns:p14="http://schemas.microsoft.com/office/powerpoint/2010/main" val="3208386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Funktioniert unser Gedächtnis wie ein Videorekorder?</a:t>
            </a:r>
            <a:br>
              <a:rPr lang="de-DE" sz="3600" dirty="0">
                <a:latin typeface="Calibri Light"/>
              </a:rPr>
            </a:br>
            <a:r>
              <a:rPr lang="de-DE" dirty="0">
                <a:latin typeface="Calibri Light"/>
              </a:rPr>
              <a:t>(für eine alternative Übung siehe Ende der Präsentation)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13</a:t>
            </a:fld>
            <a:endParaRPr lang="de-DE" altLang="de-DE" b="0">
              <a:latin typeface="Calibri Light"/>
            </a:endParaRPr>
          </a:p>
        </p:txBody>
      </p:sp>
      <p:sp>
        <p:nvSpPr>
          <p:cNvPr id="41987" name="Text Box 3"/>
          <p:cNvSpPr txBox="1">
            <a:spLocks noChangeArrowheads="1"/>
          </p:cNvSpPr>
          <p:nvPr/>
        </p:nvSpPr>
        <p:spPr bwMode="auto">
          <a:xfrm>
            <a:off x="408955" y="5212845"/>
            <a:ext cx="113760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b="0" dirty="0">
                <a:solidFill>
                  <a:srgbClr val="333333"/>
                </a:solidFill>
                <a:latin typeface="Calibri Light"/>
                <a:cs typeface="Times New Roman" panose="02020603050405020304" pitchFamily="18" charset="0"/>
              </a:rPr>
              <a:t>In einem Experiment zeigte die amerikanische Psychologin Elizabeth Loftus Versuchspersonen eine Serie von Bildern. Auf einem dieser Bilder war ein rotes Auto zu sehen, das vor einem Vorfahrt-achten-Schild	         stand. </a:t>
            </a:r>
          </a:p>
        </p:txBody>
      </p:sp>
      <p:pic>
        <p:nvPicPr>
          <p:cNvPr id="41988"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571" y="6027739"/>
            <a:ext cx="578000" cy="36671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Funktioniert unser Gedächtnis wie ein Videorekorder?</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Nachdem die Bilder gezeigt worden waren, versuchte die Psychologin, das Gedächtnis einiger Teilnehmer mit einer irreführenden Frage auszutricksen:</a:t>
            </a:r>
          </a:p>
          <a:p>
            <a:pPr lvl="0" defTabSz="914400" fontAlgn="base"/>
            <a:r>
              <a:rPr lang="de-DE" altLang="de-DE" sz="2400" dirty="0">
                <a:solidFill>
                  <a:srgbClr val="333333"/>
                </a:solidFill>
                <a:latin typeface="Calibri Light"/>
                <a:ea typeface="ＭＳ Ｐゴシック" panose="020B0600070205080204" pitchFamily="34" charset="-128"/>
              </a:rPr>
              <a:t>„Wurde das rote Auto von einem anderen Auto überholt, als es vor dem </a:t>
            </a:r>
            <a:r>
              <a:rPr lang="de-DE" altLang="de-DE" sz="2400" u="sng" dirty="0">
                <a:solidFill>
                  <a:srgbClr val="FF0000"/>
                </a:solidFill>
                <a:latin typeface="Calibri Light"/>
                <a:ea typeface="ＭＳ Ｐゴシック" panose="020B0600070205080204" pitchFamily="34" charset="-128"/>
              </a:rPr>
              <a:t>Stopp-Schild</a:t>
            </a:r>
            <a:r>
              <a:rPr lang="de-DE" altLang="de-DE" sz="2400" dirty="0">
                <a:solidFill>
                  <a:srgbClr val="FF0000"/>
                </a:solidFill>
                <a:latin typeface="Calibri Light"/>
                <a:ea typeface="ＭＳ Ｐゴシック" panose="020B0600070205080204" pitchFamily="34" charset="-128"/>
              </a:rPr>
              <a:t> </a:t>
            </a:r>
            <a:r>
              <a:rPr lang="de-DE" altLang="de-DE" sz="2400" dirty="0">
                <a:solidFill>
                  <a:srgbClr val="333333"/>
                </a:solidFill>
                <a:latin typeface="Calibri Light"/>
                <a:ea typeface="ＭＳ Ｐゴシック" panose="020B0600070205080204" pitchFamily="34" charset="-128"/>
              </a:rPr>
              <a:t>stand?“</a:t>
            </a:r>
          </a:p>
          <a:p>
            <a:pPr lvl="0" defTabSz="914400" fontAlgn="base"/>
            <a:r>
              <a:rPr lang="de-DE" altLang="de-DE" sz="2400" dirty="0">
                <a:solidFill>
                  <a:srgbClr val="333333"/>
                </a:solidFill>
                <a:latin typeface="Calibri Light"/>
                <a:ea typeface="ＭＳ Ｐゴシック" panose="020B0600070205080204" pitchFamily="34" charset="-128"/>
              </a:rPr>
              <a:t>(In Wirklichkeit stand der Wagen ja vor einem </a:t>
            </a:r>
            <a:r>
              <a:rPr lang="de-DE" altLang="de-DE" sz="2400" dirty="0">
                <a:solidFill>
                  <a:srgbClr val="FF0000"/>
                </a:solidFill>
                <a:latin typeface="Calibri Light"/>
                <a:ea typeface="ＭＳ Ｐゴシック" panose="020B0600070205080204" pitchFamily="34" charset="-128"/>
              </a:rPr>
              <a:t>Vorfahrt- achten-Schild</a:t>
            </a:r>
            <a:r>
              <a:rPr lang="de-DE" altLang="de-DE" sz="2400" dirty="0">
                <a:solidFill>
                  <a:srgbClr val="333333"/>
                </a:solidFill>
                <a:latin typeface="Calibri Light"/>
                <a:ea typeface="ＭＳ Ｐゴシック" panose="020B0600070205080204" pitchFamily="34" charset="-128"/>
              </a:rPr>
              <a: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5" name="Slide Number Placeholder 4"/>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14</a:t>
            </a:fld>
            <a:endParaRPr lang="de-DE" altLang="de-DE" b="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marL="190500" defTabSz="914377">
              <a:spcBef>
                <a:spcPts val="0"/>
              </a:spcBef>
            </a:pPr>
            <a:r>
              <a:rPr lang="de-DE" dirty="0">
                <a:latin typeface="Calibri Light"/>
              </a:rPr>
              <a:t>Später wurden allen Teilnehmern zwei Bilder gezeigt. Die Versuchspersonen sollten entscheiden, welches Bild sie ursprünglich gesehen hatten. Glauben Sie, dass die irreführende Frage einen Einfluss auf die Erinnerung hatte?</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15</a:t>
            </a:fld>
            <a:endParaRPr lang="de-DE" altLang="de-DE" b="0">
              <a:latin typeface="Calibri Light"/>
            </a:endParaRPr>
          </a:p>
        </p:txBody>
      </p:sp>
      <p:sp>
        <p:nvSpPr>
          <p:cNvPr id="46082" name="Text Box 2"/>
          <p:cNvSpPr txBox="1">
            <a:spLocks noChangeArrowheads="1"/>
          </p:cNvSpPr>
          <p:nvPr/>
        </p:nvSpPr>
        <p:spPr bwMode="auto">
          <a:xfrm>
            <a:off x="4524475" y="2931797"/>
            <a:ext cx="310896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0" i="1" dirty="0">
                <a:latin typeface="Calibri Light"/>
              </a:rPr>
              <a:t>Wurde das rote Auto von einem anderen Auto überholt, als es vor dem </a:t>
            </a:r>
            <a:r>
              <a:rPr lang="de-DE" altLang="de-DE" sz="1800" b="0" i="1" u="sng" dirty="0">
                <a:solidFill>
                  <a:srgbClr val="FF0000"/>
                </a:solidFill>
                <a:latin typeface="Calibri Light"/>
              </a:rPr>
              <a:t>Stopp-Schild</a:t>
            </a:r>
            <a:r>
              <a:rPr lang="de-DE" altLang="de-DE" sz="1800" b="0" i="1" dirty="0">
                <a:solidFill>
                  <a:srgbClr val="FF0000"/>
                </a:solidFill>
                <a:latin typeface="Calibri Light"/>
              </a:rPr>
              <a:t> </a:t>
            </a:r>
            <a:r>
              <a:rPr lang="de-DE" altLang="de-DE" sz="1800" b="0" i="1" dirty="0">
                <a:latin typeface="Calibri Light"/>
              </a:rPr>
              <a:t>stand?</a:t>
            </a:r>
          </a:p>
        </p:txBody>
      </p:sp>
      <p:pic>
        <p:nvPicPr>
          <p:cNvPr id="46083" name="Picture 3"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859" y="2954604"/>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959" y="2931797"/>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Caption_46084"/>
          <p:cNvSpPr txBox="1">
            <a:spLocks noChangeArrowheads="1"/>
          </p:cNvSpPr>
          <p:nvPr/>
        </p:nvSpPr>
        <p:spPr bwMode="auto">
          <a:xfrm>
            <a:off x="784959" y="2335465"/>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ts val="0"/>
              </a:spcBef>
              <a:spcAft>
                <a:spcPts val="0"/>
              </a:spcAft>
              <a:buClrTx/>
              <a:buNone/>
            </a:pPr>
            <a:r>
              <a:rPr lang="de-DE" altLang="de-DE" sz="1800" b="0" dirty="0">
                <a:latin typeface="Calibri Light"/>
                <a:cs typeface="Times New Roman" panose="02020603050405020304" pitchFamily="18" charset="0"/>
              </a:rPr>
              <a:t>Gezeigt!</a:t>
            </a:r>
          </a:p>
        </p:txBody>
      </p:sp>
      <p:sp>
        <p:nvSpPr>
          <p:cNvPr id="46086" name="Caption_46083"/>
          <p:cNvSpPr txBox="1">
            <a:spLocks noChangeArrowheads="1"/>
          </p:cNvSpPr>
          <p:nvPr/>
        </p:nvSpPr>
        <p:spPr bwMode="auto">
          <a:xfrm>
            <a:off x="8545859" y="2335465"/>
            <a:ext cx="27203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ts val="0"/>
              </a:spcBef>
              <a:spcAft>
                <a:spcPts val="0"/>
              </a:spcAft>
              <a:buClrTx/>
              <a:buNone/>
            </a:pPr>
            <a:r>
              <a:rPr lang="de-DE" altLang="de-DE" sz="1800" b="0" dirty="0">
                <a:latin typeface="Calibri Light"/>
              </a:rPr>
              <a:t>Welches Bild wurde ursprünglich gezeigt?</a:t>
            </a:r>
          </a:p>
        </p:txBody>
      </p:sp>
      <p:sp>
        <p:nvSpPr>
          <p:cNvPr id="46088" name="Caption_46082"/>
          <p:cNvSpPr txBox="1">
            <a:spLocks noChangeArrowheads="1"/>
          </p:cNvSpPr>
          <p:nvPr/>
        </p:nvSpPr>
        <p:spPr bwMode="auto">
          <a:xfrm>
            <a:off x="4524475" y="2335465"/>
            <a:ext cx="3108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ts val="0"/>
              </a:spcBef>
              <a:spcAft>
                <a:spcPts val="0"/>
              </a:spcAft>
              <a:buClrTx/>
              <a:buNone/>
            </a:pPr>
            <a:r>
              <a:rPr lang="de-DE" altLang="de-DE" sz="1800" b="0" dirty="0">
                <a:latin typeface="Calibri Light"/>
              </a:rPr>
              <a:t>Irreführende Frage</a:t>
            </a:r>
          </a:p>
        </p:txBody>
      </p:sp>
      <p:sp>
        <p:nvSpPr>
          <p:cNvPr id="46089" name="Line 9"/>
          <p:cNvSpPr>
            <a:spLocks noChangeShapeType="1"/>
          </p:cNvSpPr>
          <p:nvPr/>
        </p:nvSpPr>
        <p:spPr bwMode="auto">
          <a:xfrm>
            <a:off x="4177272" y="2931798"/>
            <a:ext cx="0" cy="37375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090" name="Line 10"/>
          <p:cNvSpPr>
            <a:spLocks noChangeShapeType="1"/>
          </p:cNvSpPr>
          <p:nvPr/>
        </p:nvSpPr>
        <p:spPr bwMode="auto">
          <a:xfrm>
            <a:off x="7969795" y="2931798"/>
            <a:ext cx="0" cy="37375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091" name="Line 11"/>
          <p:cNvSpPr>
            <a:spLocks noChangeShapeType="1"/>
          </p:cNvSpPr>
          <p:nvPr/>
        </p:nvSpPr>
        <p:spPr bwMode="auto">
          <a:xfrm>
            <a:off x="527188" y="665348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092" name="Text Box 12"/>
          <p:cNvSpPr txBox="1">
            <a:spLocks noChangeArrowheads="1"/>
          </p:cNvSpPr>
          <p:nvPr/>
        </p:nvSpPr>
        <p:spPr bwMode="auto">
          <a:xfrm>
            <a:off x="527188" y="6284872"/>
            <a:ext cx="2208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800" b="0" i="1" dirty="0">
                <a:solidFill>
                  <a:srgbClr val="333333"/>
                </a:solidFill>
                <a:latin typeface="Calibri Light"/>
                <a:cs typeface="Times New Roman" panose="02020603050405020304" pitchFamily="18" charset="0"/>
              </a:rPr>
              <a:t>Ablauf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Unser Gedächtnis ist kein perfektes Abbild der Realität!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16</a:t>
            </a:fld>
            <a:endParaRPr lang="de-DE" altLang="de-DE" b="0">
              <a:latin typeface="Calibri Light"/>
            </a:endParaRPr>
          </a:p>
        </p:txBody>
      </p:sp>
      <p:pic>
        <p:nvPicPr>
          <p:cNvPr id="48130" name="Picture 2"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0108" y="2203704"/>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3"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2203704"/>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Caption_48131"/>
          <p:cNvSpPr txBox="1">
            <a:spLocks noChangeArrowheads="1"/>
          </p:cNvSpPr>
          <p:nvPr/>
        </p:nvSpPr>
        <p:spPr bwMode="auto">
          <a:xfrm>
            <a:off x="411480" y="1834372"/>
            <a:ext cx="2057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800" b="0" i="1" dirty="0">
                <a:latin typeface="Calibri Light"/>
                <a:cs typeface="Times New Roman" panose="02020603050405020304" pitchFamily="18" charset="0"/>
              </a:rPr>
              <a:t>1. gezeigt!</a:t>
            </a:r>
          </a:p>
        </p:txBody>
      </p:sp>
      <p:sp>
        <p:nvSpPr>
          <p:cNvPr id="48133" name="Text Box 5"/>
          <p:cNvSpPr txBox="1">
            <a:spLocks noChangeArrowheads="1"/>
          </p:cNvSpPr>
          <p:nvPr/>
        </p:nvSpPr>
        <p:spPr bwMode="auto">
          <a:xfrm>
            <a:off x="6817667" y="2203704"/>
            <a:ext cx="4932373" cy="38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b="0" dirty="0">
                <a:solidFill>
                  <a:srgbClr val="333333"/>
                </a:solidFill>
                <a:latin typeface="Calibri Light"/>
              </a:rPr>
              <a:t>Bei den Versuchspersonen, die </a:t>
            </a:r>
            <a:r>
              <a:rPr lang="de-DE" altLang="de-DE" sz="2400" b="0" u="sng" dirty="0">
                <a:solidFill>
                  <a:srgbClr val="333333"/>
                </a:solidFill>
                <a:latin typeface="Calibri Light"/>
              </a:rPr>
              <a:t>keine</a:t>
            </a:r>
            <a:r>
              <a:rPr lang="de-DE" altLang="de-DE" sz="2400" b="0" dirty="0">
                <a:solidFill>
                  <a:srgbClr val="333333"/>
                </a:solidFill>
                <a:latin typeface="Calibri Light"/>
              </a:rPr>
              <a:t> irreführende Frage gestellt bekommen hatten, erinnerten nur 25% (fälschlicherweise) ein Stopp-Schild. </a:t>
            </a:r>
          </a:p>
          <a:p>
            <a:pPr eaLnBrk="1" hangingPunct="1">
              <a:lnSpc>
                <a:spcPct val="105000"/>
              </a:lnSpc>
              <a:spcBef>
                <a:spcPts val="1999"/>
              </a:spcBef>
              <a:spcAft>
                <a:spcPts val="0"/>
              </a:spcAft>
              <a:buClrTx/>
              <a:buNone/>
            </a:pPr>
            <a:r>
              <a:rPr lang="de-DE" altLang="de-DE" sz="2400" b="0" dirty="0">
                <a:solidFill>
                  <a:srgbClr val="333333"/>
                </a:solidFill>
                <a:latin typeface="Calibri Light"/>
              </a:rPr>
              <a:t>Von den Personen, die eine irreführende Frage gestellt bekommen hatten, erinnerten dagegen 59% (fälschlicherweise), dass ein rotes Auto vor einem Stopp-Schild stand!</a:t>
            </a:r>
          </a:p>
        </p:txBody>
      </p:sp>
      <p:sp>
        <p:nvSpPr>
          <p:cNvPr id="48135" name="Caption_48130"/>
          <p:cNvSpPr txBox="1">
            <a:spLocks noChangeArrowheads="1"/>
          </p:cNvSpPr>
          <p:nvPr/>
        </p:nvSpPr>
        <p:spPr bwMode="auto">
          <a:xfrm>
            <a:off x="3217267" y="1834372"/>
            <a:ext cx="3200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800" b="0" i="1" dirty="0">
                <a:latin typeface="Calibri Light"/>
              </a:rPr>
              <a:t>2. … aber was wird erinnert?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Unser Gedächtnis ist kein perfektes Abbild der Realität!</a:t>
            </a:r>
            <a:endParaRPr lang="en-US" sz="3600">
              <a:latin typeface="Calibri Light"/>
            </a:endParaRPr>
          </a:p>
        </p:txBody>
      </p:sp>
      <p:sp>
        <p:nvSpPr>
          <p:cNvPr id="50178" name="Rectangle 3"/>
          <p:cNvSpPr>
            <a:spLocks noGrp="1" noChangeArrowheads="1"/>
          </p:cNvSpPr>
          <p:nvPr>
            <p:ph idx="1"/>
          </p:nvPr>
        </p:nvSpPr>
        <p:spPr/>
        <p:txBody>
          <a:bodyPr/>
          <a:lstStyle/>
          <a:p>
            <a:pPr eaLnBrk="1" hangingPunct="1">
              <a:buClrTx/>
            </a:pPr>
            <a:r>
              <a:rPr lang="de-DE" altLang="de-DE" sz="2400" dirty="0">
                <a:solidFill>
                  <a:srgbClr val="333333"/>
                </a:solidFill>
                <a:latin typeface="Calibri Light"/>
              </a:rPr>
              <a:t>Diese und viele andere Studien zeigen, dass das menschliche Gedächtnis zwar gut, aber nicht perfekt funktioniert.  </a:t>
            </a:r>
          </a:p>
          <a:p>
            <a:pPr eaLnBrk="1" hangingPunct="1">
              <a:buClrTx/>
            </a:pPr>
            <a:r>
              <a:rPr lang="de-DE" altLang="de-DE" sz="2400" dirty="0">
                <a:solidFill>
                  <a:srgbClr val="333333"/>
                </a:solidFill>
                <a:latin typeface="Calibri Light"/>
              </a:rPr>
              <a:t>Es kann vorkommen, dass wir spätere Informationen in unser Gedächtnis mit „einbauen“</a:t>
            </a:r>
            <a:r>
              <a:rPr lang="de-DE" altLang="ja-JP" sz="2400" dirty="0">
                <a:solidFill>
                  <a:srgbClr val="333333"/>
                </a:solidFill>
                <a:latin typeface="Calibri Light"/>
              </a:rPr>
              <a:t> oder unsere Eindrücke neu interpretieren!</a:t>
            </a: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17</a:t>
            </a:fld>
            <a:endParaRPr lang="de-DE" altLang="de-DE" b="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Aufgabe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de-DE" sz="2400" kern="0" dirty="0">
                <a:solidFill>
                  <a:srgbClr val="333333"/>
                </a:solidFill>
                <a:latin typeface="Calibri Light"/>
                <a:ea typeface="ＭＳ Ｐゴシック" panose="020B0600070205080204" pitchFamily="34" charset="-128"/>
              </a:rPr>
              <a:t>Es werden Ihnen nun komplexe Szenen gezeigt.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18</a:t>
            </a:fld>
            <a:endParaRPr lang="de-DE" altLang="de-DE" b="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Aufgabe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de-DE" sz="2400" kern="0" dirty="0">
                <a:solidFill>
                  <a:srgbClr val="333333"/>
                </a:solidFill>
                <a:latin typeface="Calibri Light"/>
                <a:ea typeface="ＭＳ Ｐゴシック" panose="020B0600070205080204" pitchFamily="34" charset="-128"/>
              </a:rPr>
              <a:t>Es werden Ihnen nun komplexe Szenen gezeigt.</a:t>
            </a:r>
          </a:p>
          <a:p>
            <a:pPr marL="342900" lvl="0" indent="-342900" defTabSz="914400" fontAlgn="base">
              <a:buClr>
                <a:srgbClr val="000000"/>
              </a:buClr>
              <a:buFont typeface="WingDings"/>
              <a:buChar char=""/>
              <a:defRPr/>
            </a:pPr>
            <a:r>
              <a:rPr lang="de-DE" sz="2400" kern="0" dirty="0">
                <a:solidFill>
                  <a:srgbClr val="333333"/>
                </a:solidFill>
                <a:latin typeface="Calibri Light"/>
                <a:ea typeface="ＭＳ Ｐゴシック" panose="020B0600070205080204" pitchFamily="34" charset="-128"/>
              </a:rPr>
              <a:t>Danach werden Sie gefragt, was auf dem Bild gezeigt wurde und wie sicher Sie sich mit Ihrer Einschätzung sind.</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19</a:t>
            </a:fld>
            <a:endParaRPr lang="de-DE" altLang="de-DE" b="0">
              <a:latin typeface="Calibri Light"/>
            </a:endParaRPr>
          </a:p>
        </p:txBody>
      </p:sp>
    </p:spTree>
    <p:extLst>
      <p:ext uri="{BB962C8B-B14F-4D97-AF65-F5344CB8AC3E}">
        <p14:creationId xmlns:p14="http://schemas.microsoft.com/office/powerpoint/2010/main" val="1965012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Aufgabe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de-DE" sz="2400" kern="0" dirty="0">
                <a:solidFill>
                  <a:srgbClr val="333333"/>
                </a:solidFill>
                <a:latin typeface="Calibri Light"/>
                <a:ea typeface="ＭＳ Ｐゴシック" panose="020B0600070205080204" pitchFamily="34" charset="-128"/>
              </a:rPr>
              <a:t>Es werden Ihnen nun komplexe Szenen gezeigt.</a:t>
            </a:r>
          </a:p>
          <a:p>
            <a:pPr marL="342900" lvl="0" indent="-342900" defTabSz="914400" fontAlgn="base">
              <a:buClr>
                <a:srgbClr val="000000"/>
              </a:buClr>
              <a:buFont typeface="WingDings"/>
              <a:buChar char=""/>
              <a:defRPr/>
            </a:pPr>
            <a:r>
              <a:rPr lang="de-DE" sz="2400" kern="0" dirty="0">
                <a:solidFill>
                  <a:srgbClr val="333333"/>
                </a:solidFill>
                <a:latin typeface="Calibri Light"/>
                <a:ea typeface="ＭＳ Ｐゴシック" panose="020B0600070205080204" pitchFamily="34" charset="-128"/>
              </a:rPr>
              <a:t>Danach werden Sie gefragt, was auf dem Bild gezeigt wurde und wie sicher Sie sich mit Ihrer Einschätzung sind.</a:t>
            </a:r>
            <a:br>
              <a:rPr lang="de-DE" sz="2400" kern="0" dirty="0">
                <a:solidFill>
                  <a:srgbClr val="333333"/>
                </a:solidFill>
                <a:latin typeface="Calibri Light"/>
                <a:ea typeface="ＭＳ Ｐゴシック" panose="020B0600070205080204" pitchFamily="34" charset="-128"/>
              </a:rPr>
            </a:br>
            <a:br>
              <a:rPr lang="de-DE" sz="2400" kern="0" dirty="0">
                <a:solidFill>
                  <a:srgbClr val="333333"/>
                </a:solidFill>
                <a:latin typeface="Calibri Light"/>
                <a:ea typeface="ＭＳ Ｐゴシック" panose="020B0600070205080204" pitchFamily="34" charset="-128"/>
              </a:rPr>
            </a:br>
            <a:r>
              <a:rPr lang="de-DE" sz="2400" kern="0" dirty="0">
                <a:solidFill>
                  <a:srgbClr val="004992"/>
                </a:solidFill>
                <a:latin typeface="Calibri Light"/>
                <a:ea typeface="ＭＳ Ｐゴシック" panose="020B0600070205080204" pitchFamily="34" charset="-128"/>
              </a:rPr>
              <a:t>Dabei sollen Sie möglichst viele Details richtig wieder erinnern!</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20</a:t>
            </a:fld>
            <a:endParaRPr lang="de-DE" altLang="de-DE" b="0">
              <a:latin typeface="Calibri Light"/>
            </a:endParaRPr>
          </a:p>
        </p:txBody>
      </p:sp>
    </p:spTree>
    <p:extLst>
      <p:ext uri="{BB962C8B-B14F-4D97-AF65-F5344CB8AC3E}">
        <p14:creationId xmlns:p14="http://schemas.microsoft.com/office/powerpoint/2010/main" val="951187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21</a:t>
            </a:fld>
            <a:endParaRPr lang="de-DE" altLang="de-DE" b="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Der Schmied </a:t>
            </a:r>
            <a:br>
              <a:rPr lang="de-DE" sz="3600" dirty="0">
                <a:latin typeface="Calibri Light"/>
              </a:rPr>
            </a:br>
            <a:r>
              <a:rPr lang="de-DE" dirty="0">
                <a:latin typeface="Calibri Light"/>
              </a:rPr>
              <a:t>Was wurde gezeigt? Wie sicher sind Sie sich?</a:t>
            </a:r>
          </a:p>
        </p:txBody>
      </p:sp>
      <p:sp>
        <p:nvSpPr>
          <p:cNvPr id="6041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Greifzange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Fenster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Amboss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Lederschürze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Werkzeug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Hammer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22</a:t>
            </a:fld>
            <a:endParaRPr lang="de-DE" altLang="de-DE" b="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Der Schmied</a:t>
            </a:r>
          </a:p>
        </p:txBody>
      </p:sp>
      <p:sp>
        <p:nvSpPr>
          <p:cNvPr id="62467"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Greifzange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Fenster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Amboss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Lederschürze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Werkzeug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Hammer</a:t>
            </a:r>
          </a:p>
        </p:txBody>
      </p:sp>
      <p:pic>
        <p:nvPicPr>
          <p:cNvPr id="624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23</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6" name="Caption_64515"/>
          <p:cNvSpPr>
            <a:spLocks noChangeArrowheads="1"/>
          </p:cNvSpPr>
          <p:nvPr/>
        </p:nvSpPr>
        <p:spPr bwMode="auto">
          <a:xfrm>
            <a:off x="2333841" y="6455664"/>
            <a:ext cx="7493836"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24</a:t>
            </a:fld>
            <a:endParaRPr lang="de-DE" altLang="de-DE" b="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Piratenschiff</a:t>
            </a:r>
            <a:br>
              <a:rPr lang="de-DE" sz="3600" dirty="0">
                <a:latin typeface="Calibri Light"/>
              </a:rPr>
            </a:br>
            <a:r>
              <a:rPr lang="de-DE" dirty="0">
                <a:latin typeface="Calibri Light"/>
              </a:rPr>
              <a:t>Was wurde gezeigt? Wie sicher sind Sie sich?</a:t>
            </a:r>
          </a:p>
        </p:txBody>
      </p:sp>
      <p:sp>
        <p:nvSpPr>
          <p:cNvPr id="518147"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Segel</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Piratenflagge</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Ausguck am Mast</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Anker</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Affe</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Leiter</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Fenster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25</a:t>
            </a:fld>
            <a:endParaRPr lang="de-DE" altLang="de-DE" b="0">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1026"/>
          <p:cNvSpPr>
            <a:spLocks noGrp="1" noChangeArrowheads="1"/>
          </p:cNvSpPr>
          <p:nvPr>
            <p:ph type="title"/>
          </p:nvPr>
        </p:nvSpPr>
        <p:spPr>
          <a:xfrm>
            <a:off x="408955" y="1124744"/>
            <a:ext cx="11376000" cy="720000"/>
          </a:xfrm>
        </p:spPr>
        <p:txBody>
          <a:bodyPr vert="horz" lIns="0" tIns="0" rIns="0" bIns="0" rtlCol="0" anchor="t">
            <a:spAutoFit/>
          </a:bodyPr>
          <a:lstStyle/>
          <a:p>
            <a:pPr defTabSz="914377">
              <a:spcBef>
                <a:spcPts val="0"/>
              </a:spcBef>
            </a:pPr>
            <a:r>
              <a:rPr lang="de-DE" sz="3600" dirty="0">
                <a:latin typeface="Calibri Light"/>
              </a:rPr>
              <a:t>Piratenschiff</a:t>
            </a:r>
          </a:p>
        </p:txBody>
      </p:sp>
      <p:sp>
        <p:nvSpPr>
          <p:cNvPr id="519172" name="Rectangle 1028"/>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0000"/>
              </a:buClr>
              <a:buFont typeface="WingDings"/>
              <a:buChar char=""/>
              <a:defRPr/>
            </a:pPr>
            <a:r>
              <a:rPr lang="de-DE" sz="2400" dirty="0">
                <a:solidFill>
                  <a:srgbClr val="333333"/>
                </a:solidFill>
                <a:latin typeface="Calibri Light"/>
                <a:ea typeface="+mn-ea"/>
                <a:cs typeface="+mn-cs"/>
              </a:rPr>
              <a:t> Segel</a:t>
            </a:r>
          </a:p>
          <a:p>
            <a:pPr marL="342900" indent="-342900" eaLnBrk="1" hangingPunct="1">
              <a:lnSpc>
                <a:spcPct val="100000"/>
              </a:lnSpc>
              <a:spcBef>
                <a:spcPts val="1200"/>
              </a:spcBef>
              <a:buClr>
                <a:srgbClr val="000000"/>
              </a:buClr>
              <a:buFont typeface="WingDings"/>
              <a:buChar char=""/>
              <a:defRPr/>
            </a:pPr>
            <a:r>
              <a:rPr lang="de-DE" sz="2400" dirty="0">
                <a:solidFill>
                  <a:srgbClr val="004992"/>
                </a:solidFill>
                <a:latin typeface="Calibri Light"/>
                <a:ea typeface="+mn-ea"/>
                <a:cs typeface="+mn-cs"/>
              </a:rPr>
              <a:t> Piratenflagge</a:t>
            </a:r>
          </a:p>
          <a:p>
            <a:pPr marL="342900" indent="-342900" eaLnBrk="1" hangingPunct="1">
              <a:lnSpc>
                <a:spcPct val="100000"/>
              </a:lnSpc>
              <a:spcBef>
                <a:spcPts val="1200"/>
              </a:spcBef>
              <a:buClr>
                <a:srgbClr val="000000"/>
              </a:buClr>
              <a:buFont typeface="WingDings"/>
              <a:buChar char=""/>
              <a:defRPr/>
            </a:pPr>
            <a:r>
              <a:rPr lang="de-DE" sz="2400" dirty="0">
                <a:solidFill>
                  <a:srgbClr val="333333"/>
                </a:solidFill>
                <a:latin typeface="Calibri Light"/>
                <a:ea typeface="+mn-ea"/>
                <a:cs typeface="+mn-cs"/>
              </a:rPr>
              <a:t> Ausguck am Mast</a:t>
            </a:r>
          </a:p>
          <a:p>
            <a:pPr marL="342900" indent="-342900" eaLnBrk="1" hangingPunct="1">
              <a:lnSpc>
                <a:spcPct val="100000"/>
              </a:lnSpc>
              <a:spcBef>
                <a:spcPts val="1200"/>
              </a:spcBef>
              <a:buClr>
                <a:srgbClr val="000000"/>
              </a:buClr>
              <a:buFont typeface="WingDings"/>
              <a:buChar char=""/>
              <a:defRPr/>
            </a:pPr>
            <a:r>
              <a:rPr lang="de-DE" sz="2400" dirty="0">
                <a:solidFill>
                  <a:srgbClr val="004992"/>
                </a:solidFill>
                <a:latin typeface="Calibri Light"/>
                <a:ea typeface="+mn-ea"/>
                <a:cs typeface="+mn-cs"/>
              </a:rPr>
              <a:t> Anker</a:t>
            </a:r>
          </a:p>
          <a:p>
            <a:pPr marL="342900" indent="-342900" eaLnBrk="1" hangingPunct="1">
              <a:lnSpc>
                <a:spcPct val="100000"/>
              </a:lnSpc>
              <a:spcBef>
                <a:spcPts val="1200"/>
              </a:spcBef>
              <a:buClr>
                <a:srgbClr val="000000"/>
              </a:buClr>
              <a:buFont typeface="WingDings"/>
              <a:buChar char=""/>
              <a:defRPr/>
            </a:pPr>
            <a:r>
              <a:rPr lang="de-DE" sz="2400" dirty="0">
                <a:solidFill>
                  <a:srgbClr val="333333"/>
                </a:solidFill>
                <a:latin typeface="Calibri Light"/>
                <a:ea typeface="+mn-ea"/>
                <a:cs typeface="+mn-cs"/>
              </a:rPr>
              <a:t> Affe</a:t>
            </a:r>
          </a:p>
          <a:p>
            <a:pPr marL="342900" indent="-342900" eaLnBrk="1" hangingPunct="1">
              <a:lnSpc>
                <a:spcPct val="100000"/>
              </a:lnSpc>
              <a:spcBef>
                <a:spcPts val="1200"/>
              </a:spcBef>
              <a:buClr>
                <a:srgbClr val="000000"/>
              </a:buClr>
              <a:buFont typeface="WingDings"/>
              <a:buChar char=""/>
              <a:defRPr/>
            </a:pPr>
            <a:r>
              <a:rPr lang="de-DE" sz="2400" dirty="0">
                <a:solidFill>
                  <a:srgbClr val="333333"/>
                </a:solidFill>
                <a:latin typeface="Calibri Light"/>
                <a:ea typeface="+mn-ea"/>
                <a:cs typeface="+mn-cs"/>
              </a:rPr>
              <a:t> Leiter</a:t>
            </a:r>
          </a:p>
          <a:p>
            <a:pPr marL="342900" indent="-342900" eaLnBrk="1" hangingPunct="1">
              <a:lnSpc>
                <a:spcPct val="100000"/>
              </a:lnSpc>
              <a:spcBef>
                <a:spcPts val="1200"/>
              </a:spcBef>
              <a:buClr>
                <a:srgbClr val="000000"/>
              </a:buClr>
              <a:buFont typeface="WingDings"/>
              <a:buChar char=""/>
              <a:defRPr/>
            </a:pPr>
            <a:r>
              <a:rPr lang="de-DE" sz="2400" dirty="0">
                <a:solidFill>
                  <a:srgbClr val="333333"/>
                </a:solidFill>
                <a:latin typeface="Calibri Light"/>
                <a:ea typeface="+mn-ea"/>
                <a:cs typeface="+mn-cs"/>
              </a:rPr>
              <a:t> Fenster</a:t>
            </a:r>
          </a:p>
          <a:p>
            <a:pPr marL="342900" indent="-342900" eaLnBrk="1" hangingPunct="1">
              <a:lnSpc>
                <a:spcPct val="100000"/>
              </a:lnSpc>
              <a:spcBef>
                <a:spcPts val="1200"/>
              </a:spcBef>
              <a:buClr>
                <a:srgbClr val="000000"/>
              </a:buClr>
              <a:buFont typeface="WingDings"/>
              <a:buChar char=""/>
              <a:defRPr/>
            </a:pPr>
            <a:endParaRPr lang="de-DE" sz="2400" dirty="0">
              <a:solidFill>
                <a:srgbClr val="333333"/>
              </a:solidFill>
              <a:latin typeface="Calibri Light"/>
              <a:ea typeface="+mn-ea"/>
              <a:cs typeface="+mn-cs"/>
            </a:endParaRPr>
          </a:p>
          <a:p>
            <a:pPr eaLnBrk="1" hangingPunct="1">
              <a:lnSpc>
                <a:spcPct val="100000"/>
              </a:lnSpc>
              <a:spcBef>
                <a:spcPts val="1200"/>
              </a:spcBef>
              <a:defRPr/>
            </a:pPr>
            <a:endParaRPr lang="de-DE" sz="2400" dirty="0">
              <a:solidFill>
                <a:srgbClr val="333333"/>
              </a:solidFill>
              <a:latin typeface="Calibri Light"/>
              <a:ea typeface="+mn-ea"/>
              <a:cs typeface="+mn-cs"/>
            </a:endParaRPr>
          </a:p>
        </p:txBody>
      </p:sp>
      <p:pic>
        <p:nvPicPr>
          <p:cNvPr id="10"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26</a:t>
            </a:fld>
            <a:endParaRPr lang="de-DE" altLang="de-DE" b="0">
              <a:latin typeface="Calibri Light"/>
            </a:endParaRPr>
          </a:p>
        </p:txBody>
      </p:sp>
      <p:sp>
        <p:nvSpPr>
          <p:cNvPr id="68615" name="Caption_10"/>
          <p:cNvSpPr>
            <a:spLocks noChangeArrowheads="1"/>
          </p:cNvSpPr>
          <p:nvPr/>
        </p:nvSpPr>
        <p:spPr bwMode="auto">
          <a:xfrm>
            <a:off x="3690620" y="627129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a:latin typeface="Calibri Light"/>
              </a:rPr>
              <a:t>© geobra Brandstätter </a:t>
            </a: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Fehlerinnerungen</a:t>
            </a:r>
          </a:p>
        </p:txBody>
      </p:sp>
      <p:sp>
        <p:nvSpPr>
          <p:cNvPr id="74754"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27</a:t>
            </a:fld>
            <a:endParaRPr lang="de-DE" altLang="de-DE" b="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Fehlerinnerungen</a:t>
            </a:r>
          </a:p>
        </p:txBody>
      </p:sp>
      <p:sp>
        <p:nvSpPr>
          <p:cNvPr id="74754"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mit bekannten, ähnlichen Bildern (z.B. typisches Piratenschiff aus Filmen) bzw. vieles ergänzen wir durch „Logik“</a:t>
            </a:r>
            <a:r>
              <a:rPr lang="de-DE" altLang="ja-JP" sz="2400" dirty="0">
                <a:solidFill>
                  <a:srgbClr val="333333"/>
                </a:solidFill>
                <a:latin typeface="Calibri Light"/>
              </a:rPr>
              <a:t> (im Beispiel: Hammer, Anker)!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28</a:t>
            </a:fld>
            <a:endParaRPr lang="de-DE" altLang="de-DE" b="0">
              <a:latin typeface="Calibri Light"/>
            </a:endParaRPr>
          </a:p>
        </p:txBody>
      </p:sp>
    </p:spTree>
    <p:extLst>
      <p:ext uri="{BB962C8B-B14F-4D97-AF65-F5344CB8AC3E}">
        <p14:creationId xmlns:p14="http://schemas.microsoft.com/office/powerpoint/2010/main" val="4057106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Fehlerinnerungen</a:t>
            </a:r>
          </a:p>
        </p:txBody>
      </p:sp>
      <p:sp>
        <p:nvSpPr>
          <p:cNvPr id="74754"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mit bekannten, ähnlichen Bildern (z.B. typisches Piratenschiff aus Filmen) bzw. vieles ergänzen wir durch „Logik“</a:t>
            </a:r>
            <a:r>
              <a:rPr lang="de-DE" altLang="ja-JP" sz="2400" dirty="0">
                <a:solidFill>
                  <a:srgbClr val="333333"/>
                </a:solidFill>
                <a:latin typeface="Calibri Light"/>
              </a:rPr>
              <a:t> (im Beispiel: Hammer, Anker)!</a:t>
            </a:r>
          </a:p>
          <a:p>
            <a:pPr marL="342900" indent="-342900" eaLnBrk="1" hangingPunct="1">
              <a:buClr>
                <a:srgbClr val="333333"/>
              </a:buClr>
              <a:buFont typeface="WingDings"/>
              <a:buChar char=""/>
            </a:pPr>
            <a:r>
              <a:rPr lang="de-DE" altLang="de-DE" sz="2400" dirty="0">
                <a:solidFill>
                  <a:srgbClr val="333333"/>
                </a:solidFill>
                <a:latin typeface="Calibri Light"/>
              </a:rPr>
              <a:t>Echte Erinnerungen können von falschen Erinnerungen meist durch „</a:t>
            </a:r>
            <a:r>
              <a:rPr lang="de-DE" altLang="de-DE" sz="2400" dirty="0">
                <a:solidFill>
                  <a:srgbClr val="004992"/>
                </a:solidFill>
                <a:latin typeface="Calibri Light"/>
              </a:rPr>
              <a:t>Lebendigkeit</a:t>
            </a:r>
            <a:r>
              <a:rPr lang="de-DE" altLang="de-DE" sz="2400" dirty="0">
                <a:solidFill>
                  <a:srgbClr val="333333"/>
                </a:solidFill>
                <a:latin typeface="Calibri Light"/>
              </a:rPr>
              <a:t>“</a:t>
            </a:r>
            <a:r>
              <a:rPr lang="de-DE" altLang="ja-JP" sz="2400" dirty="0">
                <a:solidFill>
                  <a:srgbClr val="333333"/>
                </a:solidFill>
                <a:latin typeface="Calibri Light"/>
              </a:rPr>
              <a:t> unterschieden werden: Falsche Erinnerungen sind „blasser“ und werden nicht im Detail erinnert.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29</a:t>
            </a:fld>
            <a:endParaRPr lang="de-DE" altLang="de-DE" b="0">
              <a:latin typeface="Calibri Light"/>
            </a:endParaRPr>
          </a:p>
        </p:txBody>
      </p:sp>
    </p:spTree>
    <p:extLst>
      <p:ext uri="{BB962C8B-B14F-4D97-AF65-F5344CB8AC3E}">
        <p14:creationId xmlns:p14="http://schemas.microsoft.com/office/powerpoint/2010/main" val="2124079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Arten</a:t>
            </a:r>
            <a:r>
              <a:rPr lang="en-US" sz="3600" dirty="0">
                <a:latin typeface="Calibri Light"/>
              </a:rPr>
              <a:t> von </a:t>
            </a:r>
            <a:r>
              <a:rPr lang="en-US" sz="3600" dirty="0" err="1">
                <a:latin typeface="Calibri Light"/>
              </a:rPr>
              <a:t>Gedächtnisfehlern</a:t>
            </a:r>
            <a:endParaRPr lang="en-US" sz="3600" dirty="0">
              <a:latin typeface="Calibri Light"/>
            </a:endParaRPr>
          </a:p>
        </p:txBody>
      </p:sp>
      <p:sp>
        <p:nvSpPr>
          <p:cNvPr id="7" name="Content Placeholder 6"/>
          <p:cNvSpPr>
            <a:spLocks noGrp="1"/>
          </p:cNvSpPr>
          <p:nvPr>
            <p:ph idx="1"/>
          </p:nvPr>
        </p:nvSpPr>
        <p:spPr/>
        <p:txBody>
          <a:bodyPr/>
          <a:lstStyle/>
          <a:p>
            <a:r>
              <a:rPr lang="en-US" sz="24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30</a:t>
            </a:fld>
            <a:endParaRPr lang="de-DE" altLang="de-DE" b="0">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Vergessen</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31</a:t>
            </a:fld>
            <a:endParaRPr lang="de-DE" altLang="de-DE" b="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Verzerrte Erinnerung, oft entsprechend der aktuellen Stimmung: </a:t>
            </a:r>
            <a:br>
              <a:rPr lang="de-DE" altLang="de-DE" sz="2400" dirty="0">
                <a:solidFill>
                  <a:srgbClr val="333333"/>
                </a:solidFill>
                <a:latin typeface="Calibri Light"/>
                <a:ea typeface="ＭＳ Ｐゴシック" panose="020B0600070205080204" pitchFamily="34" charset="-128"/>
              </a:rPr>
            </a:br>
            <a:r>
              <a:rPr lang="de-DE" altLang="de-DE" sz="24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333333"/>
                </a:solidFill>
                <a:latin typeface="Calibri Light"/>
                <a:ea typeface="ＭＳ Ｐゴシック" panose="020B0600070205080204" pitchFamily="34" charset="-128"/>
              </a:rPr>
              <a:t> bei guter Stimmung: insbesondere negative Ereignisse werden vergessen, Nostalgie-Verzerrung (unser Gehirn erinnert positive Ereignisse besser und genauer als negative, dadurch wird die Vergangenheit verklärt und wirkt schöner, als sie objektiv war)</a:t>
            </a:r>
            <a:br>
              <a:rPr lang="de-DE" altLang="de-DE" sz="2400" dirty="0">
                <a:solidFill>
                  <a:srgbClr val="333333"/>
                </a:solidFill>
                <a:latin typeface="Calibri Light"/>
                <a:ea typeface="ＭＳ Ｐゴシック" panose="020B0600070205080204" pitchFamily="34" charset="-128"/>
              </a:rPr>
            </a:br>
            <a:r>
              <a:rPr lang="de-DE" altLang="de-DE" sz="24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333333"/>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333333"/>
                </a:solidFill>
                <a:latin typeface="Calibri Light"/>
                <a:ea typeface="ＭＳ Ｐゴシック" panose="020B0600070205080204" pitchFamily="34" charset="-128"/>
              </a:rPr>
              <a:t>bei depressiver Stimmung: angenehme Erlebnisse werden leichter vergessen</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32</a:t>
            </a:fld>
            <a:endParaRPr lang="de-DE" altLang="de-DE" b="0">
              <a:latin typeface="Calibri Light"/>
            </a:endParaRPr>
          </a:p>
        </p:txBody>
      </p:sp>
    </p:spTree>
    <p:extLst>
      <p:ext uri="{BB962C8B-B14F-4D97-AF65-F5344CB8AC3E}">
        <p14:creationId xmlns:p14="http://schemas.microsoft.com/office/powerpoint/2010/main" val="1358822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Verzerrte Erinnerung, oft entsprechend der aktuellen Stimmung: </a:t>
            </a:r>
            <a:br>
              <a:rPr lang="de-DE" altLang="de-DE" sz="2400" dirty="0">
                <a:solidFill>
                  <a:srgbClr val="333333"/>
                </a:solidFill>
                <a:latin typeface="Calibri Light"/>
                <a:ea typeface="ＭＳ Ｐゴシック" panose="020B0600070205080204" pitchFamily="34" charset="-128"/>
              </a:rPr>
            </a:br>
            <a:r>
              <a:rPr lang="de-DE" altLang="de-DE" sz="24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333333"/>
                </a:solidFill>
                <a:latin typeface="Calibri Light"/>
                <a:ea typeface="ＭＳ Ｐゴシック" panose="020B0600070205080204" pitchFamily="34" charset="-128"/>
              </a:rPr>
              <a:t> bei guter Stimmung: insbesondere negative Ereignisse werden vergessen, Nostalgie-Verzerrung (unser Gehirn erinnert positive Ereignisse besser und genauer als negative, dadurch wird die Vergangenheit verklärt und wirkt schöner, als sie objektiv war)</a:t>
            </a:r>
            <a:br>
              <a:rPr lang="de-DE" altLang="de-DE" sz="2400" dirty="0">
                <a:solidFill>
                  <a:srgbClr val="333333"/>
                </a:solidFill>
                <a:latin typeface="Calibri Light"/>
                <a:ea typeface="ＭＳ Ｐゴシック" panose="020B0600070205080204" pitchFamily="34" charset="-128"/>
              </a:rPr>
            </a:br>
            <a:r>
              <a:rPr lang="de-DE" altLang="de-DE" sz="24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333333"/>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333333"/>
                </a:solidFill>
                <a:latin typeface="Calibri Light"/>
                <a:ea typeface="ＭＳ Ｐゴシック" panose="020B0600070205080204" pitchFamily="34" charset="-128"/>
              </a:rPr>
              <a:t>bei depressiver Stimmung: angenehme Erlebnisse werden leichter vergessen</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Illusionen/Fehlerinnerungen: </a:t>
            </a:r>
            <a:r>
              <a:rPr lang="de-DE" altLang="de-DE" sz="2400" dirty="0">
                <a:solidFill>
                  <a:srgbClr val="333333"/>
                </a:solidFill>
                <a:latin typeface="Calibri Light"/>
                <a:ea typeface="ＭＳ Ｐゴシック" panose="020B0600070205080204" pitchFamily="34" charset="-128"/>
              </a:rPr>
              <a:t>Es werden Dinge erinnert, die so gar nicht stattgefunden haben!</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33</a:t>
            </a:fld>
            <a:endParaRPr lang="de-DE" altLang="de-DE" b="0">
              <a:latin typeface="Calibri Light"/>
            </a:endParaRPr>
          </a:p>
        </p:txBody>
      </p:sp>
    </p:spTree>
    <p:extLst>
      <p:ext uri="{BB962C8B-B14F-4D97-AF65-F5344CB8AC3E}">
        <p14:creationId xmlns:p14="http://schemas.microsoft.com/office/powerpoint/2010/main" val="33522781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08954" y="220486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Der Satz „Harry, fahr schon mal den Wagen vor!“ wird von vielen Krimifans erinnert, wurde in der Serie „Derrick“</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aber so </a:t>
                      </a:r>
                      <a:r>
                        <a:rPr kumimoji="0" lang="de-DE" altLang="ja-JP" sz="1800" b="0" i="0" u="sng" strike="noStrike" cap="none" normalizeH="0" baseline="0" dirty="0">
                          <a:ln>
                            <a:noFill/>
                          </a:ln>
                          <a:solidFill>
                            <a:schemeClr val="tx1"/>
                          </a:solidFill>
                          <a:effectLst/>
                          <a:latin typeface="Calibri Light"/>
                          <a:ea typeface="ＭＳ Ｐゴシック" pitchFamily="34" charset="-128"/>
                        </a:rPr>
                        <a:t>niemals</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gesagt!</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solidFill>
                  <a:srgbClr val="333333"/>
                </a:solidFill>
              </a:rPr>
              <a:pPr>
                <a:defRPr/>
              </a:pPr>
              <a:t>34</a:t>
            </a:fld>
            <a:endParaRPr lang="de-DE" altLang="de-DE" b="0">
              <a:solidFill>
                <a:srgbClr val="333333"/>
              </a:solidFill>
            </a:endParaRPr>
          </a:p>
        </p:txBody>
      </p:sp>
      <p:pic>
        <p:nvPicPr>
          <p:cNvPr id="13" name="Picture 33" descr="Tamurello - flickr - omaggio a derrick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3709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08954" y="220486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Der Satz „Harry, fahr schon mal den Wagen vor!“ wird von vielen Krimifans erinnert, wurde in der Serie „Derrick“</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aber so </a:t>
                      </a:r>
                      <a:r>
                        <a:rPr kumimoji="0" lang="de-DE" altLang="ja-JP" sz="1800" b="0" i="0" u="sng" strike="noStrike" cap="none" normalizeH="0" baseline="0" dirty="0">
                          <a:ln>
                            <a:noFill/>
                          </a:ln>
                          <a:solidFill>
                            <a:schemeClr val="tx1"/>
                          </a:solidFill>
                          <a:effectLst/>
                          <a:latin typeface="Calibri Light"/>
                          <a:ea typeface="ＭＳ Ｐゴシック" pitchFamily="34" charset="-128"/>
                        </a:rPr>
                        <a:t>niemals</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gesagt!</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Ronald Reagan berichtete im Präsidentschaftswahlkampf 1980 von Kriegserinnerungen, die er unwissentlich mit Szenen aus einem Kriegsfilm (</a:t>
                      </a:r>
                      <a:r>
                        <a:rPr kumimoji="0" lang="de-DE" sz="1800" b="0" i="1" u="none" strike="noStrike" cap="none" normalizeH="0" baseline="0" dirty="0">
                          <a:ln>
                            <a:noFill/>
                          </a:ln>
                          <a:solidFill>
                            <a:schemeClr val="tx1"/>
                          </a:solidFill>
                          <a:effectLst/>
                          <a:latin typeface="Calibri Light"/>
                          <a:ea typeface="ＭＳ Ｐゴシック" pitchFamily="34" charset="-128"/>
                        </a:rPr>
                        <a:t>Wing and a Prayer</a:t>
                      </a:r>
                      <a:r>
                        <a:rPr kumimoji="0" lang="de-DE" sz="1800" b="0" i="0" u="none" strike="noStrike" cap="none" normalizeH="0" baseline="0" dirty="0">
                          <a:ln>
                            <a:noFill/>
                          </a:ln>
                          <a:solidFill>
                            <a:schemeClr val="tx1"/>
                          </a:solidFill>
                          <a:effectLst/>
                          <a:latin typeface="Calibri Light"/>
                          <a:ea typeface="ＭＳ Ｐゴシック" pitchFamily="34" charset="-128"/>
                        </a:rPr>
                        <a:t> (</a:t>
                      </a:r>
                      <a:r>
                        <a:rPr kumimoji="0" lang="de-DE" sz="1800" b="0" i="1" u="none" strike="noStrike" cap="none" normalizeH="0" baseline="0" dirty="0">
                          <a:ln>
                            <a:noFill/>
                          </a:ln>
                          <a:solidFill>
                            <a:schemeClr val="tx1"/>
                          </a:solidFill>
                          <a:effectLst/>
                          <a:latin typeface="Calibri Light"/>
                          <a:ea typeface="ＭＳ Ｐゴシック" pitchFamily="34" charset="-128"/>
                        </a:rPr>
                        <a:t>Mission im Pazifik</a:t>
                      </a:r>
                      <a:r>
                        <a:rPr kumimoji="0" lang="de-DE" sz="1800" b="0" i="0" u="none" strike="noStrike" cap="none" normalizeH="0" baseline="0" dirty="0">
                          <a:ln>
                            <a:noFill/>
                          </a:ln>
                          <a:solidFill>
                            <a:schemeClr val="tx1"/>
                          </a:solidFill>
                          <a:effectLst/>
                          <a:latin typeface="Calibri Light"/>
                          <a:ea typeface="ＭＳ Ｐゴシック" pitchFamily="34" charset="-128"/>
                        </a:rPr>
                        <a:t>)) vermengte.</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solidFill>
                  <a:srgbClr val="333333"/>
                </a:solidFill>
              </a:rPr>
              <a:pPr>
                <a:defRPr/>
              </a:pPr>
              <a:t>35</a:t>
            </a:fld>
            <a:endParaRPr lang="de-DE" altLang="de-DE" b="0">
              <a:solidFill>
                <a:srgbClr val="333333"/>
              </a:solidFill>
            </a:endParaRPr>
          </a:p>
        </p:txBody>
      </p:sp>
      <p:pic>
        <p:nvPicPr>
          <p:cNvPr id="12" name="Picture 32" descr="pingnews - flickr - Ronald Reagan at Durenberger Rally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589" y="3441008"/>
            <a:ext cx="117230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3" descr="Tamurello - flickr - omaggio a derrick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41346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08954" y="220486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Der Satz „Harry, fahr schon mal den Wagen vor!“ wird von vielen Krimifans erinnert, wurde in der Serie „Derrick“</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aber so </a:t>
                      </a:r>
                      <a:r>
                        <a:rPr kumimoji="0" lang="de-DE" altLang="ja-JP" sz="1800" b="0" i="0" u="sng" strike="noStrike" cap="none" normalizeH="0" baseline="0" dirty="0">
                          <a:ln>
                            <a:noFill/>
                          </a:ln>
                          <a:solidFill>
                            <a:schemeClr val="tx1"/>
                          </a:solidFill>
                          <a:effectLst/>
                          <a:latin typeface="Calibri Light"/>
                          <a:ea typeface="ＭＳ Ｐゴシック" pitchFamily="34" charset="-128"/>
                        </a:rPr>
                        <a:t>niemals</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gesagt!</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Ronald Reagan berichtete im Präsidentschaftswahlkampf 1980 von Kriegserinnerungen, die er unwissentlich mit Szenen aus einem Kriegsfilm (</a:t>
                      </a:r>
                      <a:r>
                        <a:rPr kumimoji="0" lang="de-DE" sz="1800" b="0" i="1" u="none" strike="noStrike" cap="none" normalizeH="0" baseline="0" dirty="0">
                          <a:ln>
                            <a:noFill/>
                          </a:ln>
                          <a:solidFill>
                            <a:schemeClr val="tx1"/>
                          </a:solidFill>
                          <a:effectLst/>
                          <a:latin typeface="Calibri Light"/>
                          <a:ea typeface="ＭＳ Ｐゴシック" pitchFamily="34" charset="-128"/>
                        </a:rPr>
                        <a:t>Wing and a Prayer</a:t>
                      </a:r>
                      <a:r>
                        <a:rPr kumimoji="0" lang="de-DE" sz="1800" b="0" i="0" u="none" strike="noStrike" cap="none" normalizeH="0" baseline="0" dirty="0">
                          <a:ln>
                            <a:noFill/>
                          </a:ln>
                          <a:solidFill>
                            <a:schemeClr val="tx1"/>
                          </a:solidFill>
                          <a:effectLst/>
                          <a:latin typeface="Calibri Light"/>
                          <a:ea typeface="ＭＳ Ｐゴシック" pitchFamily="34" charset="-128"/>
                        </a:rPr>
                        <a:t> (</a:t>
                      </a:r>
                      <a:r>
                        <a:rPr kumimoji="0" lang="de-DE" sz="1800" b="0" i="1" u="none" strike="noStrike" cap="none" normalizeH="0" baseline="0" dirty="0">
                          <a:ln>
                            <a:noFill/>
                          </a:ln>
                          <a:solidFill>
                            <a:schemeClr val="tx1"/>
                          </a:solidFill>
                          <a:effectLst/>
                          <a:latin typeface="Calibri Light"/>
                          <a:ea typeface="ＭＳ Ｐゴシック" pitchFamily="34" charset="-128"/>
                        </a:rPr>
                        <a:t>Mission im Pazifik</a:t>
                      </a:r>
                      <a:r>
                        <a:rPr kumimoji="0" lang="de-DE" sz="1800" b="0" i="0" u="none" strike="noStrike" cap="none" normalizeH="0" baseline="0" dirty="0">
                          <a:ln>
                            <a:noFill/>
                          </a:ln>
                          <a:solidFill>
                            <a:schemeClr val="tx1"/>
                          </a:solidFill>
                          <a:effectLst/>
                          <a:latin typeface="Calibri Light"/>
                          <a:ea typeface="ＭＳ Ｐゴシック" pitchFamily="34" charset="-128"/>
                        </a:rPr>
                        <a:t>)) vermengte.</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Durch bestimmte Befragungstechniken und Suggestion können falsche Erinnerungen hervorgerufen werden. Es gibt eine Reihe von Gerichtsfällen, bei denen sich nachweislich unschuldige Menschen bei Gericht selbst belasteten, nachdem ihnen die Tat während voriger Verhöre </a:t>
                      </a:r>
                      <a:r>
                        <a:rPr kumimoji="0" lang="de-DE" sz="1800" b="0" i="1" u="none" strike="noStrike" cap="none" normalizeH="0" baseline="0" dirty="0">
                          <a:ln>
                            <a:noFill/>
                          </a:ln>
                          <a:solidFill>
                            <a:schemeClr val="tx1"/>
                          </a:solidFill>
                          <a:effectLst/>
                          <a:latin typeface="Calibri Light"/>
                          <a:ea typeface="ＭＳ Ｐゴシック" pitchFamily="34" charset="-128"/>
                        </a:rPr>
                        <a:t>eingeredet</a:t>
                      </a:r>
                      <a:r>
                        <a:rPr kumimoji="0" lang="de-DE" sz="1800" b="0" i="0" u="none" strike="noStrike" cap="none" normalizeH="0" baseline="0" dirty="0">
                          <a:ln>
                            <a:noFill/>
                          </a:ln>
                          <a:solidFill>
                            <a:schemeClr val="tx1"/>
                          </a:solidFill>
                          <a:effectLst/>
                          <a:latin typeface="Calibri Light"/>
                          <a:ea typeface="ＭＳ Ｐゴシック" pitchFamily="34" charset="-128"/>
                        </a:rPr>
                        <a:t> worden war.</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solidFill>
                  <a:srgbClr val="333333"/>
                </a:solidFill>
              </a:rPr>
              <a:pPr>
                <a:defRPr/>
              </a:pPr>
              <a:t>36</a:t>
            </a:fld>
            <a:endParaRPr lang="de-DE" altLang="de-DE" b="0">
              <a:solidFill>
                <a:srgbClr val="333333"/>
              </a:solidFill>
            </a:endParaRPr>
          </a:p>
        </p:txBody>
      </p:sp>
      <p:pic>
        <p:nvPicPr>
          <p:cNvPr id="10" name="Picture 30" descr="M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240" y="4566499"/>
            <a:ext cx="137300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2"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589" y="3441008"/>
            <a:ext cx="117230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3" descr="Tamurello - flickr - omaggio a derrick - cclicen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1555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08954" y="220486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Der Satz „Harry, fahr schon mal den Wagen vor!“ wird von vielen Krimifans erinnert, wurde in der Serie „Derrick“</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aber so </a:t>
                      </a:r>
                      <a:r>
                        <a:rPr kumimoji="0" lang="de-DE" altLang="ja-JP" sz="1800" b="0" i="0" u="sng" strike="noStrike" cap="none" normalizeH="0" baseline="0" dirty="0">
                          <a:ln>
                            <a:noFill/>
                          </a:ln>
                          <a:solidFill>
                            <a:schemeClr val="tx1"/>
                          </a:solidFill>
                          <a:effectLst/>
                          <a:latin typeface="Calibri Light"/>
                          <a:ea typeface="ＭＳ Ｐゴシック" pitchFamily="34" charset="-128"/>
                        </a:rPr>
                        <a:t>niemals</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gesagt!</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Ronald Reagan berichtete im Präsidentschaftswahlkampf 1980 von Kriegserinnerungen, die er unwissentlich mit Szenen aus einem Kriegsfilm (</a:t>
                      </a:r>
                      <a:r>
                        <a:rPr kumimoji="0" lang="de-DE" sz="1800" b="0" i="1" u="none" strike="noStrike" cap="none" normalizeH="0" baseline="0" dirty="0">
                          <a:ln>
                            <a:noFill/>
                          </a:ln>
                          <a:solidFill>
                            <a:schemeClr val="tx1"/>
                          </a:solidFill>
                          <a:effectLst/>
                          <a:latin typeface="Calibri Light"/>
                          <a:ea typeface="ＭＳ Ｐゴシック" pitchFamily="34" charset="-128"/>
                        </a:rPr>
                        <a:t>Wing and a Prayer</a:t>
                      </a:r>
                      <a:r>
                        <a:rPr kumimoji="0" lang="de-DE" sz="1800" b="0" i="0" u="none" strike="noStrike" cap="none" normalizeH="0" baseline="0" dirty="0">
                          <a:ln>
                            <a:noFill/>
                          </a:ln>
                          <a:solidFill>
                            <a:schemeClr val="tx1"/>
                          </a:solidFill>
                          <a:effectLst/>
                          <a:latin typeface="Calibri Light"/>
                          <a:ea typeface="ＭＳ Ｐゴシック" pitchFamily="34" charset="-128"/>
                        </a:rPr>
                        <a:t> (</a:t>
                      </a:r>
                      <a:r>
                        <a:rPr kumimoji="0" lang="de-DE" sz="1800" b="0" i="1" u="none" strike="noStrike" cap="none" normalizeH="0" baseline="0" dirty="0">
                          <a:ln>
                            <a:noFill/>
                          </a:ln>
                          <a:solidFill>
                            <a:schemeClr val="tx1"/>
                          </a:solidFill>
                          <a:effectLst/>
                          <a:latin typeface="Calibri Light"/>
                          <a:ea typeface="ＭＳ Ｐゴシック" pitchFamily="34" charset="-128"/>
                        </a:rPr>
                        <a:t>Mission im Pazifik</a:t>
                      </a:r>
                      <a:r>
                        <a:rPr kumimoji="0" lang="de-DE" sz="1800" b="0" i="0" u="none" strike="noStrike" cap="none" normalizeH="0" baseline="0" dirty="0">
                          <a:ln>
                            <a:noFill/>
                          </a:ln>
                          <a:solidFill>
                            <a:schemeClr val="tx1"/>
                          </a:solidFill>
                          <a:effectLst/>
                          <a:latin typeface="Calibri Light"/>
                          <a:ea typeface="ＭＳ Ｐゴシック" pitchFamily="34" charset="-128"/>
                        </a:rPr>
                        <a:t>)) vermengte.</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Durch bestimmte Befragungstechniken und Suggestion können falsche Erinnerungen hervorgerufen werden. Es gibt eine Reihe von Gerichtsfällen, bei denen sich nachweislich unschuldige Menschen bei Gericht selbst belasteten, nachdem ihnen die Tat während voriger Verhöre </a:t>
                      </a:r>
                      <a:r>
                        <a:rPr kumimoji="0" lang="de-DE" sz="1800" b="0" i="1" u="none" strike="noStrike" cap="none" normalizeH="0" baseline="0" dirty="0">
                          <a:ln>
                            <a:noFill/>
                          </a:ln>
                          <a:solidFill>
                            <a:schemeClr val="tx1"/>
                          </a:solidFill>
                          <a:effectLst/>
                          <a:latin typeface="Calibri Light"/>
                          <a:ea typeface="ＭＳ Ｐゴシック" pitchFamily="34" charset="-128"/>
                        </a:rPr>
                        <a:t>eingeredet</a:t>
                      </a:r>
                      <a:r>
                        <a:rPr kumimoji="0" lang="de-DE" sz="1800" b="0" i="0" u="none" strike="noStrike" cap="none" normalizeH="0" baseline="0" dirty="0">
                          <a:ln>
                            <a:noFill/>
                          </a:ln>
                          <a:solidFill>
                            <a:schemeClr val="tx1"/>
                          </a:solidFill>
                          <a:effectLst/>
                          <a:latin typeface="Calibri Light"/>
                          <a:ea typeface="ＭＳ Ｐゴシック" pitchFamily="34" charset="-128"/>
                        </a:rPr>
                        <a:t> worden war.</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In einem Experiment wurden den Teilnehmern manipulierte Fotos gezeigt, auf denen sie mit ihrem Vater eine Fahrt mit einem Heißluftballon machen. 50% der Befragten gaben an, sich an diese Fahrt zu erinnern (obwohl diese nie stattgefunden hat).</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solidFill>
                  <a:srgbClr val="333333"/>
                </a:solidFill>
              </a:rPr>
              <a:pPr>
                <a:defRPr/>
              </a:pPr>
              <a:t>37</a:t>
            </a:fld>
            <a:endParaRPr lang="de-DE" altLang="de-DE" b="0">
              <a:solidFill>
                <a:srgbClr val="333333"/>
              </a:solidFill>
            </a:endParaRPr>
          </a:p>
        </p:txBody>
      </p:sp>
      <p:pic>
        <p:nvPicPr>
          <p:cNvPr id="10" name="Picture 30" descr="M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240" y="4566499"/>
            <a:ext cx="137300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1" descr="oefe - flickr - Noch ein Ballon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843" y="5682952"/>
            <a:ext cx="685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2" descr="pingnews - flickr - Ronald Reagan at Durenberger Rally - cclicen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589" y="3441008"/>
            <a:ext cx="117230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3" descr="Tamurello - flickr - omaggio a derrick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6705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Studien zeigen, dass sich viele Menschen mit Psychose (aber nicht alle!) bei falschen Erinnerungen (Trugerinnerungen) sicherer sind, dass diese tatsächlich stattgefunden haben, als Menschen ohne Psychose. </a:t>
            </a:r>
            <a:endParaRPr lang="en-US"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38</a:t>
            </a:fld>
            <a:endParaRPr lang="de-DE" altLang="de-DE" b="0">
              <a:latin typeface="Calibri Light"/>
            </a:endParaRPr>
          </a:p>
        </p:txBody>
      </p:sp>
      <p:sp>
        <p:nvSpPr>
          <p:cNvPr id="9728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buFontTx/>
              <a:buChar char="•"/>
            </a:pPr>
            <a:endParaRPr lang="en-GB" altLang="de-DE" sz="2000" b="0">
              <a:latin typeface="Calibri Light"/>
              <a:cs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Gleichzeitig sind sich viele Menschen mit Psychose bei Erinnerungen an Dinge, </a:t>
            </a:r>
            <a:r>
              <a:rPr lang="de-DE" altLang="de-DE" sz="2400" i="1" dirty="0">
                <a:solidFill>
                  <a:srgbClr val="333333"/>
                </a:solidFill>
                <a:latin typeface="Calibri Light"/>
                <a:ea typeface="ＭＳ Ｐゴシック" panose="020B0600070205080204" pitchFamily="34" charset="-128"/>
              </a:rPr>
              <a:t>die tatsächlich passiert sind</a:t>
            </a:r>
            <a:r>
              <a:rPr lang="de-DE" altLang="de-DE" sz="2400" dirty="0">
                <a:solidFill>
                  <a:srgbClr val="333333"/>
                </a:solidFill>
                <a:latin typeface="Calibri Light"/>
                <a:ea typeface="ＭＳ Ｐゴシック" panose="020B0600070205080204" pitchFamily="34" charset="-128"/>
              </a:rPr>
              <a:t>, unsicherer, ob ihre Erinnerungen stimmen.</a:t>
            </a:r>
            <a:endParaRPr lang="en-US"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39</a:t>
            </a:fld>
            <a:endParaRPr lang="de-DE" altLang="de-DE" b="0">
              <a:latin typeface="Calibri Light"/>
            </a:endParaRPr>
          </a:p>
        </p:txBody>
      </p:sp>
      <p:sp>
        <p:nvSpPr>
          <p:cNvPr id="9728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buFontTx/>
              <a:buChar char="•"/>
            </a:pPr>
            <a:endParaRPr lang="en-GB" altLang="de-DE" sz="2000" b="0">
              <a:latin typeface="Calibri Light"/>
              <a:cs typeface="Times New Roman" panose="02020603050405020304" pitchFamily="18" charset="0"/>
            </a:endParaRPr>
          </a:p>
        </p:txBody>
      </p:sp>
    </p:spTree>
    <p:extLst>
      <p:ext uri="{BB962C8B-B14F-4D97-AF65-F5344CB8AC3E}">
        <p14:creationId xmlns:p14="http://schemas.microsoft.com/office/powerpoint/2010/main" val="15482052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Gleichzeitig sind sich viele Menschen mit Psychose bei Erinnerungen an Dinge, </a:t>
            </a:r>
            <a:r>
              <a:rPr lang="de-DE" altLang="de-DE" sz="2400" i="1" dirty="0">
                <a:solidFill>
                  <a:srgbClr val="333333"/>
                </a:solidFill>
                <a:latin typeface="Calibri Light"/>
                <a:ea typeface="ＭＳ Ｐゴシック" panose="020B0600070205080204" pitchFamily="34" charset="-128"/>
              </a:rPr>
              <a:t>die tatsächlich passiert sind</a:t>
            </a:r>
            <a:r>
              <a:rPr lang="de-DE" altLang="de-DE" sz="2400" dirty="0">
                <a:solidFill>
                  <a:srgbClr val="333333"/>
                </a:solidFill>
                <a:latin typeface="Calibri Light"/>
                <a:ea typeface="ＭＳ Ｐゴシック" panose="020B0600070205080204" pitchFamily="34" charset="-128"/>
              </a:rPr>
              <a:t>, unsicherer, ob ihre Erinnerungen stimmen.</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Das heißt: Die Unterscheidung echter Erinnerungen von Fehlerinnerungen ist beeinträchtigt! Dies kann eine realistische Sicht der Umwelt erschweren.</a:t>
            </a:r>
            <a:r>
              <a:rPr lang="en-GB" altLang="de-DE" sz="2400" dirty="0">
                <a:solidFill>
                  <a:srgbClr val="333333"/>
                </a:solidFill>
                <a:latin typeface="Calibri Light"/>
                <a:ea typeface="ＭＳ Ｐゴシック" panose="020B0600070205080204" pitchFamily="34" charset="-128"/>
              </a:rPr>
              <a:t> </a:t>
            </a:r>
          </a:p>
          <a:p>
            <a:pPr marL="342900" lvl="0" indent="-342900" defTabSz="914400" fontAlgn="base">
              <a:buClr>
                <a:srgbClr val="333333"/>
              </a:buClr>
              <a:buFont typeface="WingDings"/>
              <a:buChar char=""/>
            </a:pPr>
            <a:endParaRPr lang="en-US"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40</a:t>
            </a:fld>
            <a:endParaRPr lang="de-DE" altLang="de-DE" b="0">
              <a:latin typeface="Calibri Light"/>
            </a:endParaRPr>
          </a:p>
        </p:txBody>
      </p:sp>
      <p:sp>
        <p:nvSpPr>
          <p:cNvPr id="9728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buFontTx/>
              <a:buChar char="•"/>
            </a:pPr>
            <a:endParaRPr lang="en-GB" altLang="de-DE" sz="2000" b="0">
              <a:latin typeface="Calibri Light"/>
              <a:cs typeface="Times New Roman" panose="02020603050405020304" pitchFamily="18" charset="0"/>
            </a:endParaRPr>
          </a:p>
        </p:txBody>
      </p:sp>
    </p:spTree>
    <p:extLst>
      <p:ext uri="{BB962C8B-B14F-4D97-AF65-F5344CB8AC3E}">
        <p14:creationId xmlns:p14="http://schemas.microsoft.com/office/powerpoint/2010/main" val="5608283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marL="190500" defTabSz="914377">
              <a:spcBef>
                <a:spcPts val="0"/>
              </a:spcBef>
            </a:pPr>
            <a:r>
              <a:rPr lang="de-DE" sz="3600" dirty="0">
                <a:latin typeface="Calibri Light"/>
              </a:rPr>
              <a:t>Wie Gedächtnisprobleme Fehleinschätzungen während der Psychose begünstigen – Beispiele</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b="0">
                <a:latin typeface="Calibri Light"/>
              </a:rPr>
              <a:t>Metakognitives Training 5 - Gedächtnis</a:t>
            </a:r>
          </a:p>
        </p:txBody>
      </p:sp>
      <p:sp>
        <p:nvSpPr>
          <p:cNvPr id="7" name="Slide Number Placeholder 6"/>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41</a:t>
            </a:fld>
            <a:endParaRPr lang="de-DE" altLang="de-DE" b="0">
              <a:latin typeface="Calibri Light"/>
            </a:endParaRPr>
          </a:p>
        </p:txBody>
      </p:sp>
      <p:sp>
        <p:nvSpPr>
          <p:cNvPr id="5" name="Rechteck 1"/>
          <p:cNvSpPr>
            <a:spLocks noChangeArrowheads="1"/>
          </p:cNvSpPr>
          <p:nvPr/>
        </p:nvSpPr>
        <p:spPr bwMode="auto">
          <a:xfrm>
            <a:off x="408955" y="5852160"/>
            <a:ext cx="11376000" cy="400110"/>
          </a:xfrm>
          <a:prstGeom prst="rect">
            <a:avLst/>
          </a:prstGeom>
          <a:noFill/>
          <a:ln w="9525">
            <a:noFill/>
            <a:miter lim="800000"/>
            <a:headEnd/>
            <a:tailEnd/>
          </a:ln>
        </p:spPr>
        <p:txBody>
          <a:bodyPr>
            <a:spAutoFit/>
          </a:bodyPr>
          <a:lstStyle/>
          <a:p>
            <a:pPr algn="ctr">
              <a:spcBef>
                <a:spcPct val="20000"/>
              </a:spcBef>
              <a:buClr>
                <a:srgbClr val="336699"/>
              </a:buClr>
              <a:defRPr/>
            </a:pPr>
            <a:r>
              <a:rPr lang="de-DE" altLang="de-DE" sz="2000" b="0" dirty="0">
                <a:solidFill>
                  <a:srgbClr val="004992"/>
                </a:solidFill>
                <a:latin typeface="Calibri Light"/>
                <a:ea typeface="MS PGothic" pitchFamily="34" charset="-128"/>
              </a:rPr>
              <a:t>Möchte vielleicht jemand eine kurze persönliche Erfahrung einbringen?</a:t>
            </a:r>
          </a:p>
        </p:txBody>
      </p:sp>
      <p:graphicFrame>
        <p:nvGraphicFramePr>
          <p:cNvPr id="11" name="Table 10"/>
          <p:cNvGraphicFramePr>
            <a:graphicFrameLocks noGrp="1"/>
          </p:cNvGraphicFramePr>
          <p:nvPr>
            <p:extLst>
              <p:ext uri="{D42A27DB-BD31-4B8C-83A1-F6EECF244321}">
                <p14:modId xmlns:p14="http://schemas.microsoft.com/office/powerpoint/2010/main" val="3389365250"/>
              </p:ext>
            </p:extLst>
          </p:nvPr>
        </p:nvGraphicFramePr>
        <p:xfrm>
          <a:off x="408955" y="2405010"/>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Ereignis</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Falsche Erinnerung</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Tatsächliche Situation</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Streit mit Freund</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Dieser hätte Sie als „</a:t>
                      </a:r>
                      <a:r>
                        <a:rPr kumimoji="0" lang="de-DE" sz="1800" b="0" i="0" u="none" strike="noStrike" cap="none" normalizeH="0" baseline="0" dirty="0">
                          <a:ln>
                            <a:noFill/>
                          </a:ln>
                          <a:solidFill>
                            <a:srgbClr val="333333"/>
                          </a:solidFill>
                          <a:effectLst/>
                          <a:latin typeface="Calibri Light"/>
                          <a:ea typeface="ＭＳ Ｐゴシック" pitchFamily="34" charset="-128"/>
                          <a:sym typeface="Wingdings" pitchFamily="2" charset="2"/>
                        </a:rPr>
                        <a:t>Vollidiot“</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 beschimpft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Der Freund wurde etwas lauter. Bestimmte Ausdrücke „lagen in der Luft“ – </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wurden aber nie so gesagt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Mit Frage an Krankenpflegerin gewendet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Man fühlte sich kalt abgewiesen und sogar ausgelacht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Die Pflegerin </a:t>
                      </a:r>
                      <a:r>
                        <a:rPr kumimoji="0" lang="de-DE" sz="1800" b="0" i="0" u="none" strike="noStrike" cap="none" normalizeH="0" baseline="0" dirty="0">
                          <a:ln>
                            <a:noFill/>
                          </a:ln>
                          <a:solidFill>
                            <a:srgbClr val="333333"/>
                          </a:solidFill>
                          <a:effectLst/>
                          <a:latin typeface="Calibri Light"/>
                          <a:ea typeface="ＭＳ Ｐゴシック" pitchFamily="34" charset="-128"/>
                        </a:rPr>
                        <a:t>war zwar verständnisvoll, hatte aber leider keine Zeit – im Ärger über andere Vorkommnisse wurde diese Situation falsch erinnert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905347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28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Aufgabe 2</a:t>
            </a:r>
          </a:p>
        </p:txBody>
      </p:sp>
      <p:sp>
        <p:nvSpPr>
          <p:cNvPr id="103427"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Es werden Ihnen wieder komplexe Szenen gezeigt.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42</a:t>
            </a:fld>
            <a:endParaRPr lang="de-DE" altLang="de-DE" b="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28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Aufgabe 2</a:t>
            </a:r>
          </a:p>
        </p:txBody>
      </p:sp>
      <p:sp>
        <p:nvSpPr>
          <p:cNvPr id="103427"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Es werden Ihnen wieder komplexe Szenen gezeigt. </a:t>
            </a:r>
          </a:p>
          <a:p>
            <a:pPr marL="342900" indent="-342900" eaLnBrk="1" hangingPunct="1">
              <a:buClr>
                <a:srgbClr val="333333"/>
              </a:buClr>
              <a:buFont typeface="WingDings"/>
              <a:buChar char=""/>
            </a:pPr>
            <a:r>
              <a:rPr lang="de-DE" altLang="de-DE" sz="2400">
                <a:solidFill>
                  <a:srgbClr val="333333"/>
                </a:solidFill>
                <a:latin typeface="Calibri Light"/>
              </a:rPr>
              <a:t>Bitte </a:t>
            </a:r>
            <a:r>
              <a:rPr lang="de-DE" altLang="de-DE" sz="2400" dirty="0">
                <a:solidFill>
                  <a:srgbClr val="333333"/>
                </a:solidFill>
                <a:latin typeface="Calibri Light"/>
              </a:rPr>
              <a:t>überlegen Sie, was im Bild gezeigt und was nicht gezeigt wurde.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43</a:t>
            </a:fld>
            <a:endParaRPr lang="de-DE" altLang="de-DE" b="0">
              <a:latin typeface="Calibri Light"/>
            </a:endParaRPr>
          </a:p>
        </p:txBody>
      </p:sp>
    </p:spTree>
    <p:extLst>
      <p:ext uri="{BB962C8B-B14F-4D97-AF65-F5344CB8AC3E}">
        <p14:creationId xmlns:p14="http://schemas.microsoft.com/office/powerpoint/2010/main" val="4577653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5"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44</a:t>
            </a:fld>
            <a:endParaRPr lang="de-DE" altLang="de-DE" b="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Panzerknacker</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07523"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Loch im Tresor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Schweißbrenner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Schweißmaske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Geldscheine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Münzen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Mützen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Taschenlampe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45</a:t>
            </a:fld>
            <a:endParaRPr lang="de-DE" altLang="de-DE" b="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Panzerknacker</a:t>
            </a:r>
          </a:p>
        </p:txBody>
      </p:sp>
      <p:sp>
        <p:nvSpPr>
          <p:cNvPr id="109571"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Loch im Tresor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Schweißbrenner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Schweißmaske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Geldscheine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Münzen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Mützen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Taschenlampe</a:t>
            </a:r>
          </a:p>
        </p:txBody>
      </p:sp>
      <p:pic>
        <p:nvPicPr>
          <p:cNvPr id="109574"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46</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9"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47</a:t>
            </a:fld>
            <a:endParaRPr lang="de-DE" altLang="de-DE" b="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Klassenzimmer</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625667" name="Rectangle 3"/>
          <p:cNvSpPr>
            <a:spLocks noGrp="1" noChangeArrowheads="1"/>
          </p:cNvSpPr>
          <p:nvPr>
            <p:ph idx="1"/>
          </p:nvPr>
        </p:nvSpPr>
        <p:spPr>
          <a:xfrm>
            <a:off x="411479" y="2203704"/>
            <a:ext cx="5669280" cy="4291560"/>
          </a:xfrm>
        </p:spPr>
        <p:txBody>
          <a:bodyPr/>
          <a:lstStyle/>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Schwamm</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Grauer Mantel</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Schreibtisch</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Tafel</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Schulranzen</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Kreide</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Haarzopf</a:t>
            </a:r>
            <a:endParaRPr lang="de-DE" sz="2400" dirty="0">
              <a:solidFill>
                <a:srgbClr val="333333"/>
              </a:solidFill>
              <a:latin typeface="Calibri Light"/>
              <a:ea typeface="+mn-ea"/>
              <a:cs typeface="+mn-cs"/>
            </a:endParaRP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Lehrerstuhl</a:t>
            </a:r>
          </a:p>
          <a:p>
            <a:pPr eaLnBrk="1" hangingPunct="1">
              <a:lnSpc>
                <a:spcPct val="100000"/>
              </a:lnSpc>
              <a:spcBef>
                <a:spcPts val="1200"/>
              </a:spcBef>
              <a:defRPr/>
            </a:pPr>
            <a:endParaRPr lang="de-DE" sz="2400" dirty="0">
              <a:solidFill>
                <a:srgbClr val="333333"/>
              </a:solidFill>
              <a:latin typeface="Calibri Light"/>
              <a:ea typeface="+mn-ea"/>
              <a:cs typeface="+mn-cs"/>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48</a:t>
            </a:fld>
            <a:endParaRPr lang="de-DE" altLang="de-DE" b="0">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Klassenzimmer</a:t>
            </a:r>
          </a:p>
        </p:txBody>
      </p:sp>
      <p:sp>
        <p:nvSpPr>
          <p:cNvPr id="626692" name="Rectangle 4"/>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Schwamm</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Grauer Mantel</a:t>
            </a:r>
          </a:p>
          <a:p>
            <a:pPr marL="342900" indent="-342900" eaLnBrk="1" hangingPunct="1">
              <a:lnSpc>
                <a:spcPct val="100000"/>
              </a:lnSpc>
              <a:spcBef>
                <a:spcPts val="1200"/>
              </a:spcBef>
              <a:buClr>
                <a:srgbClr val="333333"/>
              </a:buClr>
              <a:buFont typeface="WingDings"/>
              <a:buChar char=""/>
              <a:defRPr/>
            </a:pPr>
            <a:r>
              <a:rPr lang="de-DE" sz="2400" dirty="0">
                <a:solidFill>
                  <a:schemeClr val="tx1"/>
                </a:solidFill>
                <a:latin typeface="Calibri Light"/>
                <a:ea typeface="+mn-ea"/>
                <a:cs typeface="+mn-cs"/>
              </a:rPr>
              <a:t> Schreibtisch</a:t>
            </a:r>
          </a:p>
          <a:p>
            <a:pPr marL="342900" indent="-342900" eaLnBrk="1" hangingPunct="1">
              <a:lnSpc>
                <a:spcPct val="100000"/>
              </a:lnSpc>
              <a:spcBef>
                <a:spcPts val="1200"/>
              </a:spcBef>
              <a:buClr>
                <a:srgbClr val="004992"/>
              </a:buClr>
              <a:buFont typeface="WingDings"/>
              <a:buChar char=""/>
              <a:defRPr/>
            </a:pPr>
            <a:r>
              <a:rPr lang="de-DE" sz="2400" dirty="0">
                <a:solidFill>
                  <a:srgbClr val="004992"/>
                </a:solidFill>
                <a:latin typeface="Calibri Light"/>
                <a:ea typeface="+mn-ea"/>
                <a:cs typeface="+mn-cs"/>
              </a:rPr>
              <a:t> Tafel</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t>
            </a:r>
            <a:r>
              <a:rPr lang="de-DE" sz="2400" dirty="0">
                <a:solidFill>
                  <a:srgbClr val="004992"/>
                </a:solidFill>
                <a:latin typeface="Calibri Light"/>
                <a:ea typeface="+mn-ea"/>
                <a:cs typeface="+mn-cs"/>
              </a:rPr>
              <a:t>Schulranzen</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Kreide</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Haarzopf</a:t>
            </a:r>
            <a:endParaRPr lang="de-DE" sz="2400" dirty="0">
              <a:solidFill>
                <a:srgbClr val="333333"/>
              </a:solidFill>
              <a:latin typeface="Calibri Light"/>
              <a:ea typeface="+mn-ea"/>
              <a:cs typeface="+mn-cs"/>
            </a:endParaRP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Lehrerstuhl</a:t>
            </a:r>
          </a:p>
          <a:p>
            <a:pPr eaLnBrk="1" hangingPunct="1">
              <a:lnSpc>
                <a:spcPct val="100000"/>
              </a:lnSpc>
              <a:spcBef>
                <a:spcPts val="1200"/>
              </a:spcBef>
              <a:defRPr/>
            </a:pPr>
            <a:endParaRPr lang="de-DE" sz="2400" dirty="0">
              <a:solidFill>
                <a:srgbClr val="333333"/>
              </a:solidFill>
              <a:latin typeface="Calibri Light"/>
              <a:ea typeface="+mn-ea"/>
              <a:cs typeface="+mn-cs"/>
            </a:endParaRPr>
          </a:p>
        </p:txBody>
      </p:sp>
      <p:pic>
        <p:nvPicPr>
          <p:cNvPr id="115715"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49</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b="0">
                <a:solidFill>
                  <a:srgbClr val="333333"/>
                </a:solidFill>
              </a:rPr>
              <a:t>Metakognitives Training 5 - Gedächtnis</a:t>
            </a:r>
            <a:endParaRPr lang="de-DE" b="0"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solidFill>
                  <a:srgbClr val="333333"/>
                </a:solidFill>
              </a:rPr>
              <a:pPr/>
              <a:t>50</a:t>
            </a:fld>
            <a:endParaRPr lang="de-DE" b="0"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sz="1800" b="0" dirty="0">
                <a:solidFill>
                  <a:prstClr val="white"/>
                </a:solidFill>
                <a:ea typeface="ＭＳ Ｐゴシック" panose="020B0600070205080204" pitchFamily="34" charset="-128"/>
              </a:rPr>
              <a:t>... viele wichtige Erinnerungen gehen ebenfalls verloren </a:t>
            </a:r>
            <a:br>
              <a:rPr lang="de-DE" sz="1800" b="0" dirty="0">
                <a:solidFill>
                  <a:prstClr val="white"/>
                </a:solidFill>
                <a:ea typeface="ＭＳ Ｐゴシック" panose="020B0600070205080204" pitchFamily="34" charset="-128"/>
              </a:rPr>
            </a:br>
            <a:r>
              <a:rPr lang="de-DE" sz="1800" b="0" dirty="0">
                <a:solidFill>
                  <a:prstClr val="white"/>
                </a:solidFill>
                <a:ea typeface="ＭＳ Ｐゴシック" panose="020B0600070205080204" pitchFamily="34" charset="-128"/>
              </a:rPr>
              <a:t>(Termine, Urlaubserinnerungen,  Schulwissen ...).</a:t>
            </a:r>
            <a:endParaRPr lang="de-DE" sz="1800" dirty="0">
              <a:solidFill>
                <a:prstClr val="white"/>
              </a:solidFill>
              <a:ea typeface="ＭＳ Ｐゴシック" panose="020B0600070205080204" pitchFamily="34" charset="-128"/>
            </a:endParaRPr>
          </a:p>
          <a:p>
            <a:pPr algn="ctr"/>
            <a:endParaRPr lang="de-DE" sz="2400" b="0" dirty="0">
              <a:solidFill>
                <a:prstClr val="white"/>
              </a:solidFill>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sz="1800" b="0" i="1" spc="-5" dirty="0">
                <a:solidFill>
                  <a:srgbClr val="333333"/>
                </a:solidFill>
                <a:latin typeface="Calibri Light"/>
                <a:ea typeface="ＭＳ Ｐゴシック" panose="020B0600070205080204" pitchFamily="34" charset="-128"/>
                <a:cs typeface="Verdana"/>
              </a:rPr>
              <a:t>[</a:t>
            </a:r>
            <a:r>
              <a:rPr lang="en-US" sz="1800" b="0" i="1" spc="-5" dirty="0" err="1">
                <a:solidFill>
                  <a:srgbClr val="333333"/>
                </a:solidFill>
                <a:latin typeface="Calibri Light"/>
                <a:ea typeface="ＭＳ Ｐゴシック" panose="020B0600070205080204" pitchFamily="34" charset="-128"/>
                <a:cs typeface="Verdana"/>
              </a:rPr>
              <a:t>für</a:t>
            </a:r>
            <a:r>
              <a:rPr lang="en-US" sz="1800" b="0" i="1" spc="-5" dirty="0">
                <a:solidFill>
                  <a:srgbClr val="333333"/>
                </a:solidFill>
                <a:latin typeface="Calibri Light"/>
                <a:ea typeface="ＭＳ Ｐゴシック" panose="020B0600070205080204" pitchFamily="34" charset="-128"/>
                <a:cs typeface="Verdana"/>
              </a:rPr>
              <a:t> die Trainer:</a:t>
            </a:r>
            <a:endParaRPr sz="1800" b="0" dirty="0">
              <a:solidFill>
                <a:srgbClr val="333333"/>
              </a:solidFill>
              <a:latin typeface="Calibri Light"/>
              <a:ea typeface="ＭＳ Ｐゴシック" panose="020B0600070205080204" pitchFamily="34" charset="-128"/>
              <a:cs typeface="Verdana"/>
            </a:endParaRPr>
          </a:p>
          <a:p>
            <a:pPr marL="12700" marR="5080">
              <a:spcBef>
                <a:spcPts val="800"/>
              </a:spcBef>
            </a:pPr>
            <a:r>
              <a:rPr lang="de-DE" sz="1800" b="0"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grpSp>
    </p:spTree>
    <p:extLst>
      <p:ext uri="{BB962C8B-B14F-4D97-AF65-F5344CB8AC3E}">
        <p14:creationId xmlns:p14="http://schemas.microsoft.com/office/powerpoint/2010/main" val="17152106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ChangeArrowheads="1"/>
          </p:cNvSpPr>
          <p:nvPr/>
        </p:nvSpPr>
        <p:spPr bwMode="auto">
          <a:xfrm>
            <a:off x="408955" y="2321842"/>
            <a:ext cx="11376000" cy="155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Calibri Light"/>
            </a:endParaRPr>
          </a:p>
        </p:txBody>
      </p:sp>
      <p:pic>
        <p:nvPicPr>
          <p:cNvPr id="119811"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51</a:t>
            </a:fld>
            <a:endParaRPr lang="de-DE" altLang="de-DE" b="0">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Strand</a:t>
            </a:r>
            <a:br>
              <a:rPr lang="de-DE" sz="3600" dirty="0">
                <a:latin typeface="Calibri Light"/>
              </a:rPr>
            </a:br>
            <a:r>
              <a:rPr lang="de-DE" dirty="0">
                <a:latin typeface="Calibri Light"/>
              </a:rPr>
              <a:t>Was wurde gezeigt? Wie sicher sind Sie sich?</a:t>
            </a:r>
          </a:p>
        </p:txBody>
      </p:sp>
      <p:sp>
        <p:nvSpPr>
          <p:cNvPr id="12185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Strandkorb</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Angel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Wal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Schnorchel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Handtuch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blauer Himmel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Möwe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52</a:t>
            </a:fld>
            <a:endParaRPr lang="de-DE" altLang="de-DE" b="0">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Strand</a:t>
            </a:r>
          </a:p>
        </p:txBody>
      </p:sp>
      <p:sp>
        <p:nvSpPr>
          <p:cNvPr id="123907"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Strandkorb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Wal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Schnorchel </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Handtuch</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blauer Himmel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Möwe</a:t>
            </a:r>
          </a:p>
        </p:txBody>
      </p:sp>
      <p:pic>
        <p:nvPicPr>
          <p:cNvPr id="1239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53</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54</a:t>
            </a:fld>
            <a:endParaRPr lang="de-DE" altLang="de-DE" b="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Brainstorming</a:t>
            </a:r>
          </a:p>
        </p:txBody>
      </p:sp>
      <p:sp>
        <p:nvSpPr>
          <p:cNvPr id="635907" name="Rectangle 3"/>
          <p:cNvSpPr>
            <a:spLocks noGrp="1" noChangeArrowheads="1"/>
          </p:cNvSpPr>
          <p:nvPr>
            <p:ph idx="1"/>
          </p:nvPr>
        </p:nvSpPr>
        <p:spPr/>
        <p:txBody>
          <a:bodyPr/>
          <a:lstStyle/>
          <a:p>
            <a:pPr eaLnBrk="1" hangingPunct="1">
              <a:defRPr/>
            </a:pPr>
            <a:r>
              <a:rPr lang="de-DE" sz="2400" dirty="0">
                <a:solidFill>
                  <a:srgbClr val="004992"/>
                </a:solidFill>
                <a:latin typeface="Calibri Light"/>
                <a:ea typeface="+mn-ea"/>
              </a:rPr>
              <a:t>Was sieht man typischerweise in einem Laden?</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endParaRPr lang="de-DE" sz="2400" dirty="0">
              <a:solidFill>
                <a:srgbClr val="004992"/>
              </a:solidFill>
              <a:latin typeface="Calibri Light"/>
              <a:ea typeface="+mn-ea"/>
            </a:endParaRPr>
          </a:p>
          <a:p>
            <a:pPr eaLnBrk="1" hangingPunct="1">
              <a:defRPr/>
            </a:pPr>
            <a:endParaRPr lang="de-DE" sz="2400" dirty="0">
              <a:solidFill>
                <a:srgbClr val="004992"/>
              </a:solidFill>
              <a:latin typeface="Calibri Light"/>
              <a:ea typeface="+mn-ea"/>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55</a:t>
            </a:fld>
            <a:endParaRPr lang="de-DE" altLang="de-DE" b="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Im Laden </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30051" name="Rectangle 3"/>
          <p:cNvSpPr>
            <a:spLocks noGrp="1" noChangeArrowheads="1"/>
          </p:cNvSpPr>
          <p:nvPr>
            <p:ph idx="1"/>
          </p:nvPr>
        </p:nvSpPr>
        <p:spPr>
          <a:xfrm>
            <a:off x="411479"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Verkäufer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Handwagen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Theke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Dosen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Zigarre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Regal mit Artikeln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Obstauslage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56</a:t>
            </a:fld>
            <a:endParaRPr lang="de-DE" altLang="de-DE" b="0">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Im Laden</a:t>
            </a:r>
          </a:p>
        </p:txBody>
      </p:sp>
      <p:sp>
        <p:nvSpPr>
          <p:cNvPr id="132099"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Verkäufer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Handwagen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Theke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Dosen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Zigarre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Regal mit Artikeln </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Obstauslage</a:t>
            </a:r>
          </a:p>
        </p:txBody>
      </p:sp>
      <p:pic>
        <p:nvPicPr>
          <p:cNvPr id="132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57</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
        <p:nvSpPr>
          <p:cNvPr id="4" name="Textfeld 3">
            <a:extLst>
              <a:ext uri="{FF2B5EF4-FFF2-40B4-BE49-F238E27FC236}">
                <a16:creationId xmlns:a16="http://schemas.microsoft.com/office/drawing/2014/main" id="{41E78D9D-4752-A544-526D-49169009E7F6}"/>
              </a:ext>
            </a:extLst>
          </p:cNvPr>
          <p:cNvSpPr txBox="1"/>
          <p:nvPr/>
        </p:nvSpPr>
        <p:spPr bwMode="gray">
          <a:xfrm>
            <a:off x="2881745" y="5527964"/>
            <a:ext cx="0" cy="0"/>
          </a:xfrm>
          <a:prstGeom prst="rect">
            <a:avLst/>
          </a:prstGeom>
          <a:noFill/>
        </p:spPr>
        <p:txBody>
          <a:bodyPr wrap="non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7"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58</a:t>
            </a:fld>
            <a:endParaRPr lang="de-DE" altLang="de-DE" b="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Brainstorming</a:t>
            </a:r>
            <a:endParaRPr lang="de-DE" sz="3600" dirty="0">
              <a:latin typeface="Calibri Light"/>
            </a:endParaRPr>
          </a:p>
        </p:txBody>
      </p:sp>
      <p:sp>
        <p:nvSpPr>
          <p:cNvPr id="136195"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Welche Gegenstände würden Sie typischerweise am/im Pool erwarten?</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endParaRPr lang="de-DE" altLang="de-DE" sz="2400" dirty="0">
              <a:solidFill>
                <a:srgbClr val="004992"/>
              </a:solidFill>
              <a:latin typeface="Calibri Light"/>
            </a:endParaRPr>
          </a:p>
          <a:p>
            <a:pPr eaLnBrk="1" hangingPunct="1"/>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59</a:t>
            </a:fld>
            <a:endParaRPr lang="de-DE" altLang="de-DE" b="0">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Am Pool</a:t>
            </a:r>
            <a:br>
              <a:rPr lang="de-DE" sz="3600" dirty="0">
                <a:latin typeface="Calibri Light"/>
              </a:rPr>
            </a:br>
            <a:r>
              <a:rPr lang="de-DE" dirty="0">
                <a:latin typeface="Calibri Light"/>
              </a:rPr>
              <a:t>Was wurde gezeigt? Wie sicher sind Sie sich?</a:t>
            </a:r>
          </a:p>
        </p:txBody>
      </p:sp>
      <p:sp>
        <p:nvSpPr>
          <p:cNvPr id="138243"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Gummiente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Handtücher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Kühltasche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Dusche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Liegestuhl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Sonnenhut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Zeitung</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60</a:t>
            </a:fld>
            <a:endParaRPr lang="de-DE" altLang="de-DE" b="0">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Am Pool</a:t>
            </a:r>
          </a:p>
        </p:txBody>
      </p:sp>
      <p:sp>
        <p:nvSpPr>
          <p:cNvPr id="140293" name="Rectangle 5"/>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Gummiente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Handtücher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Kühltasche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Dusche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Liegestuhl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Sonnenhut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Zeitung</a:t>
            </a:r>
            <a:endParaRPr lang="de-DE" altLang="de-DE" sz="2400" dirty="0">
              <a:solidFill>
                <a:srgbClr val="333333"/>
              </a:solidFill>
              <a:latin typeface="Calibri Light"/>
            </a:endParaRPr>
          </a:p>
        </p:txBody>
      </p:sp>
      <p:pic>
        <p:nvPicPr>
          <p:cNvPr id="140294"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61</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62</a:t>
            </a:fld>
            <a:endParaRPr lang="de-DE" altLang="de-DE" b="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Bank</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44387"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Kameras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Geldautomat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Glasscheibe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Tresor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Hund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Schließfächer</a:t>
            </a: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63</a:t>
            </a:fld>
            <a:endParaRPr lang="de-DE" altLang="de-DE" b="0">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Bank</a:t>
            </a:r>
          </a:p>
        </p:txBody>
      </p:sp>
      <p:sp>
        <p:nvSpPr>
          <p:cNvPr id="146435"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Kameras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Geldautomat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Glasscheibe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Tresor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Hund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Schließfächer</a:t>
            </a:r>
          </a:p>
          <a:p>
            <a:pPr eaLnBrk="1" hangingPunct="1">
              <a:lnSpc>
                <a:spcPct val="100000"/>
              </a:lnSpc>
              <a:spcBef>
                <a:spcPts val="1200"/>
              </a:spcBef>
            </a:pPr>
            <a:endParaRPr lang="de-DE" altLang="de-DE" sz="2400" dirty="0">
              <a:solidFill>
                <a:srgbClr val="333333"/>
              </a:solidFill>
              <a:latin typeface="Calibri Light"/>
            </a:endParaRPr>
          </a:p>
        </p:txBody>
      </p:sp>
      <p:pic>
        <p:nvPicPr>
          <p:cNvPr id="14643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64</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4"/>
          <p:cNvSpPr>
            <a:spLocks noChangeArrowheads="1"/>
          </p:cNvSpPr>
          <p:nvPr/>
        </p:nvSpPr>
        <p:spPr bwMode="auto">
          <a:xfrm>
            <a:off x="2032529" y="1813842"/>
            <a:ext cx="7113852" cy="762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Calibri Light"/>
            </a:endParaRPr>
          </a:p>
        </p:txBody>
      </p:sp>
      <p:sp>
        <p:nvSpPr>
          <p:cNvPr id="148484" name="Rectangle 5"/>
          <p:cNvSpPr>
            <a:spLocks noChangeArrowheads="1"/>
          </p:cNvSpPr>
          <p:nvPr/>
        </p:nvSpPr>
        <p:spPr bwMode="auto">
          <a:xfrm>
            <a:off x="2642288" y="4419600"/>
            <a:ext cx="5995961" cy="6858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Calibri Light"/>
            </a:endParaRPr>
          </a:p>
        </p:txBody>
      </p:sp>
      <p:pic>
        <p:nvPicPr>
          <p:cNvPr id="148485"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65</a:t>
            </a:fld>
            <a:endParaRPr lang="de-DE" altLang="de-DE" b="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Campingurlaub</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50531"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Campingwagen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Vorzelt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gedeckter Tisch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Fahrräder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Stühle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blauer Himmel</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66</a:t>
            </a:fld>
            <a:endParaRPr lang="de-DE" altLang="de-DE" b="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Campingurlaub</a:t>
            </a:r>
            <a:endParaRPr lang="de-DE" sz="3600" dirty="0">
              <a:latin typeface="Calibri Light"/>
            </a:endParaRPr>
          </a:p>
        </p:txBody>
      </p:sp>
      <p:sp>
        <p:nvSpPr>
          <p:cNvPr id="152579"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Campingwagen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Vorzelt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gedeckter Tisch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Fahrräder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Stühle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blauer Himmel</a:t>
            </a:r>
          </a:p>
        </p:txBody>
      </p:sp>
      <p:pic>
        <p:nvPicPr>
          <p:cNvPr id="152584"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67</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8" name="Caption_154627"/>
          <p:cNvSpPr>
            <a:spLocks noChangeArrowheads="1"/>
          </p:cNvSpPr>
          <p:nvPr/>
        </p:nvSpPr>
        <p:spPr bwMode="auto">
          <a:xfrm>
            <a:off x="3049645" y="6455663"/>
            <a:ext cx="60622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68</a:t>
            </a:fld>
            <a:endParaRPr lang="de-DE" altLang="de-DE" b="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Brainstorming</a:t>
            </a:r>
            <a:endParaRPr lang="de-DE" sz="3600" dirty="0">
              <a:latin typeface="Calibri Light"/>
            </a:endParaRPr>
          </a:p>
        </p:txBody>
      </p:sp>
      <p:sp>
        <p:nvSpPr>
          <p:cNvPr id="156675" name="Rectangle 3"/>
          <p:cNvSpPr>
            <a:spLocks noGrp="1" noChangeArrowheads="1"/>
          </p:cNvSpPr>
          <p:nvPr>
            <p:ph idx="1"/>
          </p:nvPr>
        </p:nvSpPr>
        <p:spPr/>
        <p:txBody>
          <a:bodyPr/>
          <a:lstStyle/>
          <a:p>
            <a:pPr eaLnBrk="1" hangingPunct="1"/>
            <a:r>
              <a:rPr lang="de-DE" altLang="de-DE" sz="2400">
                <a:solidFill>
                  <a:srgbClr val="004992"/>
                </a:solidFill>
                <a:latin typeface="Calibri Light"/>
              </a:rPr>
              <a:t>Was gehört alles in einen Zoo?</a:t>
            </a:r>
          </a:p>
          <a:p>
            <a:pPr eaLnBrk="1" hangingPunct="1"/>
            <a:r>
              <a:rPr lang="de-DE" altLang="de-DE" sz="2400">
                <a:solidFill>
                  <a:srgbClr val="004992"/>
                </a:solidFill>
                <a:latin typeface="Calibri Light"/>
              </a:rPr>
              <a:t> …</a:t>
            </a:r>
          </a:p>
          <a:p>
            <a:pPr eaLnBrk="1" hangingPunct="1"/>
            <a:r>
              <a:rPr lang="de-DE" altLang="de-DE" sz="2400">
                <a:solidFill>
                  <a:srgbClr val="004992"/>
                </a:solidFill>
                <a:latin typeface="Calibri Light"/>
              </a:rPr>
              <a:t> …</a:t>
            </a:r>
          </a:p>
          <a:p>
            <a:pPr eaLnBrk="1" hangingPunct="1"/>
            <a:r>
              <a:rPr lang="de-DE" altLang="de-DE" sz="2400">
                <a:solidFill>
                  <a:srgbClr val="004992"/>
                </a:solidFill>
                <a:latin typeface="Calibri Light"/>
              </a:rPr>
              <a:t> …</a:t>
            </a:r>
          </a:p>
          <a:p>
            <a:pPr eaLnBrk="1" hangingPunct="1"/>
            <a:r>
              <a:rPr lang="de-DE" altLang="de-DE" sz="2400">
                <a:solidFill>
                  <a:srgbClr val="004992"/>
                </a:solidFill>
                <a:latin typeface="Calibri Light"/>
              </a:rPr>
              <a:t> …</a:t>
            </a:r>
          </a:p>
          <a:p>
            <a:pPr eaLnBrk="1" hangingPunct="1"/>
            <a:endParaRPr lang="de-DE" altLang="de-DE" sz="2400">
              <a:solidFill>
                <a:srgbClr val="004992"/>
              </a:solidFill>
              <a:latin typeface="Calibri Light"/>
            </a:endParaRPr>
          </a:p>
          <a:p>
            <a:pPr eaLnBrk="1" hangingPunct="1"/>
            <a:endParaRPr lang="de-DE" altLang="de-DE" sz="240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69</a:t>
            </a:fld>
            <a:endParaRPr lang="de-DE" altLang="de-DE" b="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Zoo</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58723"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Giraffen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Außengitter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Elefant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Tierpfleger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Pfau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Löwe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70</a:t>
            </a:fld>
            <a:endParaRPr lang="de-DE" altLang="de-DE" b="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Zoo</a:t>
            </a:r>
          </a:p>
        </p:txBody>
      </p:sp>
      <p:sp>
        <p:nvSpPr>
          <p:cNvPr id="160771"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Giraffen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Außengitter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Elefant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Tierpfleger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Pfau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Kasse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Löwe</a:t>
            </a:r>
          </a:p>
        </p:txBody>
      </p:sp>
      <p:pic>
        <p:nvPicPr>
          <p:cNvPr id="160774" name="Picture 6"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5" name="Caption_160774"/>
          <p:cNvSpPr>
            <a:spLocks noChangeArrowheads="1"/>
          </p:cNvSpPr>
          <p:nvPr/>
        </p:nvSpPr>
        <p:spPr bwMode="auto">
          <a:xfrm>
            <a:off x="4128205" y="6455663"/>
            <a:ext cx="479411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71</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72</a:t>
            </a:fld>
            <a:endParaRPr lang="de-DE" altLang="de-DE" b="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Brainstorming</a:t>
            </a:r>
            <a:endParaRPr lang="de-DE" sz="3600" dirty="0">
              <a:latin typeface="Calibri Light"/>
            </a:endParaRPr>
          </a:p>
        </p:txBody>
      </p:sp>
      <p:sp>
        <p:nvSpPr>
          <p:cNvPr id="74755" name="Rectangle 3"/>
          <p:cNvSpPr>
            <a:spLocks noGrp="1" noChangeArrowheads="1"/>
          </p:cNvSpPr>
          <p:nvPr>
            <p:ph idx="1"/>
          </p:nvPr>
        </p:nvSpPr>
        <p:spPr/>
        <p:txBody>
          <a:bodyPr/>
          <a:lstStyle/>
          <a:p>
            <a:pPr eaLnBrk="1" hangingPunct="1">
              <a:defRPr/>
            </a:pPr>
            <a:r>
              <a:rPr lang="de-DE" sz="2400" dirty="0">
                <a:solidFill>
                  <a:srgbClr val="004992"/>
                </a:solidFill>
                <a:latin typeface="Calibri Light"/>
                <a:ea typeface="+mn-ea"/>
              </a:rPr>
              <a:t>Was gehört in ein typisches Wohnzimmer?</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endParaRPr lang="de-DE" sz="2400" dirty="0">
              <a:solidFill>
                <a:srgbClr val="004992"/>
              </a:solidFill>
              <a:latin typeface="Calibri Light"/>
              <a:ea typeface="+mn-ea"/>
            </a:endParaRPr>
          </a:p>
          <a:p>
            <a:pPr eaLnBrk="1" hangingPunct="1">
              <a:defRPr/>
            </a:pPr>
            <a:endParaRPr lang="de-DE" sz="2400" dirty="0">
              <a:solidFill>
                <a:srgbClr val="004992"/>
              </a:solidFill>
              <a:latin typeface="Calibri Light"/>
              <a:ea typeface="+mn-ea"/>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73</a:t>
            </a:fld>
            <a:endParaRPr lang="de-DE" altLang="de-DE" b="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Wohnzimmer</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66915"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Tisch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Stühle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Uhr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Schrank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Blumen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Gemälde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74</a:t>
            </a:fld>
            <a:endParaRPr lang="de-DE" altLang="de-DE" b="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Wohnzimmer</a:t>
            </a:r>
            <a:endParaRPr lang="de-DE" sz="3600" dirty="0">
              <a:latin typeface="Calibri Light"/>
            </a:endParaRPr>
          </a:p>
        </p:txBody>
      </p:sp>
      <p:sp>
        <p:nvSpPr>
          <p:cNvPr id="168963"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Tisch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Stühle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Uhr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Schrank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Blumen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Gemälde</a:t>
            </a:r>
          </a:p>
        </p:txBody>
      </p:sp>
      <p:pic>
        <p:nvPicPr>
          <p:cNvPr id="16896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75</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t>Übertragung</a:t>
            </a:r>
            <a:r>
              <a:rPr lang="en-US" sz="3600" dirty="0"/>
              <a:t> auf den </a:t>
            </a:r>
            <a:r>
              <a:rPr lang="en-US" sz="3600" dirty="0" err="1"/>
              <a:t>Alltag</a:t>
            </a:r>
            <a:endParaRPr lang="en-US" sz="3600" dirty="0"/>
          </a:p>
        </p:txBody>
      </p:sp>
      <p:sp>
        <p:nvSpPr>
          <p:cNvPr id="5" name="Content Placeholder 4"/>
          <p:cNvSpPr>
            <a:spLocks noGrp="1"/>
          </p:cNvSpPr>
          <p:nvPr>
            <p:ph idx="1"/>
          </p:nvPr>
        </p:nvSpPr>
        <p:spPr/>
        <p:txBody>
          <a:bodyPr/>
          <a:lstStyle/>
          <a:p>
            <a:pPr lvl="0" defTabSz="914377"/>
            <a:r>
              <a:rPr lang="en-US" sz="2400" dirty="0" err="1">
                <a:solidFill>
                  <a:srgbClr val="333333"/>
                </a:solidFill>
                <a:latin typeface="Calibri Light"/>
                <a:ea typeface="+mj-ea"/>
                <a:cs typeface="+mj-cs"/>
              </a:rPr>
              <a:t>Lernziele</a:t>
            </a:r>
            <a:r>
              <a:rPr lang="en-US" sz="2400" dirty="0">
                <a:solidFill>
                  <a:srgbClr val="333333"/>
                </a:solidFill>
                <a:latin typeface="Calibri Light"/>
                <a:ea typeface="+mj-ea"/>
                <a:cs typeface="+mj-cs"/>
              </a:rPr>
              <a:t>:</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Unsere Erinnerungen können trügen!</a:t>
            </a:r>
            <a:br>
              <a:rPr lang="de-DE" altLang="de-DE" sz="2000" b="1"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Insbesondere für wichtige Begebenheiten (Streit, Zeugenaussagen etc.) gilt:</a:t>
            </a: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Wenn Sie sich </a:t>
            </a:r>
            <a:r>
              <a:rPr lang="de-DE" altLang="de-DE" sz="2000" i="1" dirty="0">
                <a:solidFill>
                  <a:srgbClr val="333333"/>
                </a:solidFill>
                <a:latin typeface="Calibri Light"/>
                <a:ea typeface="ＭＳ Ｐゴシック" panose="020B0600070205080204" pitchFamily="34" charset="-128"/>
              </a:rPr>
              <a:t>nicht </a:t>
            </a:r>
            <a:r>
              <a:rPr lang="de-DE" altLang="de-DE" sz="2000" dirty="0">
                <a:solidFill>
                  <a:srgbClr val="333333"/>
                </a:solidFill>
                <a:latin typeface="Calibri Light"/>
                <a:ea typeface="ＭＳ Ｐゴシック" panose="020B0600070205080204" pitchFamily="34" charset="-128"/>
              </a:rPr>
              <a:t>lebhaft (d.h. detailliert) erinnern:</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Bedenken Sie die Möglichkeit, dass Sie sich irren können.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76</a:t>
            </a:fld>
            <a:endParaRPr lang="de-DE" altLang="de-DE" b="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t>Übertragung</a:t>
            </a:r>
            <a:r>
              <a:rPr lang="en-US" sz="3600" dirty="0"/>
              <a:t> auf den </a:t>
            </a:r>
            <a:r>
              <a:rPr lang="en-US" sz="3600" dirty="0" err="1"/>
              <a:t>Alltag</a:t>
            </a:r>
            <a:endParaRPr lang="en-US" sz="3600" dirty="0"/>
          </a:p>
        </p:txBody>
      </p:sp>
      <p:sp>
        <p:nvSpPr>
          <p:cNvPr id="5" name="Content Placeholder 4"/>
          <p:cNvSpPr>
            <a:spLocks noGrp="1"/>
          </p:cNvSpPr>
          <p:nvPr>
            <p:ph idx="1"/>
          </p:nvPr>
        </p:nvSpPr>
        <p:spPr/>
        <p:txBody>
          <a:bodyPr/>
          <a:lstStyle/>
          <a:p>
            <a:pPr lvl="0" defTabSz="914377"/>
            <a:r>
              <a:rPr lang="en-US" sz="2400" dirty="0" err="1">
                <a:solidFill>
                  <a:srgbClr val="333333"/>
                </a:solidFill>
                <a:latin typeface="Calibri Light"/>
                <a:ea typeface="+mj-ea"/>
                <a:cs typeface="+mj-cs"/>
              </a:rPr>
              <a:t>Lernziele</a:t>
            </a:r>
            <a:r>
              <a:rPr lang="en-US" sz="2400" dirty="0">
                <a:solidFill>
                  <a:srgbClr val="333333"/>
                </a:solidFill>
                <a:latin typeface="Calibri Light"/>
                <a:ea typeface="+mj-ea"/>
                <a:cs typeface="+mj-cs"/>
              </a:rPr>
              <a:t>:</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Unsere Erinnerungen können trügen!</a:t>
            </a:r>
            <a:br>
              <a:rPr lang="de-DE" altLang="de-DE" sz="2000" b="1"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Insbesondere für wichtige Begebenheiten (Streit, Zeugenaussagen etc.) gilt:</a:t>
            </a: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Wenn Sie sich </a:t>
            </a:r>
            <a:r>
              <a:rPr lang="de-DE" altLang="de-DE" sz="2000" i="1" dirty="0">
                <a:solidFill>
                  <a:srgbClr val="333333"/>
                </a:solidFill>
                <a:latin typeface="Calibri Light"/>
                <a:ea typeface="ＭＳ Ｐゴシック" panose="020B0600070205080204" pitchFamily="34" charset="-128"/>
              </a:rPr>
              <a:t>nicht </a:t>
            </a:r>
            <a:r>
              <a:rPr lang="de-DE" altLang="de-DE" sz="2000" dirty="0">
                <a:solidFill>
                  <a:srgbClr val="333333"/>
                </a:solidFill>
                <a:latin typeface="Calibri Light"/>
                <a:ea typeface="ＭＳ Ｐゴシック" panose="020B0600070205080204" pitchFamily="34" charset="-128"/>
              </a:rPr>
              <a:t>lebhaft (d.h. detailliert) erinnern:</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Bedenken Sie die Möglichkeit, dass Sie sich irren können.</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Suchen Sie bestätigende Informationen (z.B. Beteiligte fragen).</a:t>
            </a:r>
            <a:endParaRPr lang="de-DE" altLang="de-DE" sz="20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77</a:t>
            </a:fld>
            <a:endParaRPr lang="de-DE" altLang="de-DE" b="0">
              <a:latin typeface="Calibri Light"/>
            </a:endParaRPr>
          </a:p>
        </p:txBody>
      </p:sp>
    </p:spTree>
    <p:extLst>
      <p:ext uri="{BB962C8B-B14F-4D97-AF65-F5344CB8AC3E}">
        <p14:creationId xmlns:p14="http://schemas.microsoft.com/office/powerpoint/2010/main" val="33830323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t>Übertragung</a:t>
            </a:r>
            <a:r>
              <a:rPr lang="en-US" sz="3600" dirty="0"/>
              <a:t> auf den </a:t>
            </a:r>
            <a:r>
              <a:rPr lang="en-US" sz="3600" dirty="0" err="1"/>
              <a:t>Alltag</a:t>
            </a:r>
            <a:endParaRPr lang="en-US" sz="3600" dirty="0"/>
          </a:p>
        </p:txBody>
      </p:sp>
      <p:sp>
        <p:nvSpPr>
          <p:cNvPr id="5" name="Content Placeholder 4"/>
          <p:cNvSpPr>
            <a:spLocks noGrp="1"/>
          </p:cNvSpPr>
          <p:nvPr>
            <p:ph idx="1"/>
          </p:nvPr>
        </p:nvSpPr>
        <p:spPr/>
        <p:txBody>
          <a:bodyPr/>
          <a:lstStyle/>
          <a:p>
            <a:pPr lvl="0" defTabSz="914377"/>
            <a:r>
              <a:rPr lang="en-US" sz="2400" dirty="0" err="1">
                <a:solidFill>
                  <a:srgbClr val="333333"/>
                </a:solidFill>
                <a:latin typeface="Calibri Light"/>
                <a:ea typeface="+mj-ea"/>
                <a:cs typeface="+mj-cs"/>
              </a:rPr>
              <a:t>Lernziele</a:t>
            </a:r>
            <a:r>
              <a:rPr lang="en-US" sz="2400" dirty="0">
                <a:solidFill>
                  <a:srgbClr val="333333"/>
                </a:solidFill>
                <a:latin typeface="Calibri Light"/>
                <a:ea typeface="+mj-ea"/>
                <a:cs typeface="+mj-cs"/>
              </a:rPr>
              <a:t>:</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Unsere Erinnerungen können trügen!</a:t>
            </a:r>
            <a:br>
              <a:rPr lang="de-DE" altLang="de-DE" sz="2000" b="1"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Insbesondere für wichtige Begebenheiten (Streit, Zeugenaussagen etc.) gilt:</a:t>
            </a: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Wenn Sie sich </a:t>
            </a:r>
            <a:r>
              <a:rPr lang="de-DE" altLang="de-DE" sz="2000" i="1" dirty="0">
                <a:solidFill>
                  <a:srgbClr val="333333"/>
                </a:solidFill>
                <a:latin typeface="Calibri Light"/>
                <a:ea typeface="ＭＳ Ｐゴシック" panose="020B0600070205080204" pitchFamily="34" charset="-128"/>
              </a:rPr>
              <a:t>nicht </a:t>
            </a:r>
            <a:r>
              <a:rPr lang="de-DE" altLang="de-DE" sz="2000" dirty="0">
                <a:solidFill>
                  <a:srgbClr val="333333"/>
                </a:solidFill>
                <a:latin typeface="Calibri Light"/>
                <a:ea typeface="ＭＳ Ｐゴシック" panose="020B0600070205080204" pitchFamily="34" charset="-128"/>
              </a:rPr>
              <a:t>lebhaft (d.h. detailliert) erinnern:</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Bedenken Sie die Möglichkeit, dass Sie sich irren können.</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Suchen Sie bestätigende Informationen (z.B. Beteiligte fragen).</a:t>
            </a:r>
            <a:br>
              <a:rPr lang="de-DE" altLang="de-DE" sz="2000" dirty="0">
                <a:solidFill>
                  <a:srgbClr val="004992"/>
                </a:solidFill>
                <a:latin typeface="Calibri Light"/>
                <a:ea typeface="ＭＳ Ｐゴシック" panose="020B0600070205080204" pitchFamily="34" charset="-128"/>
              </a:rPr>
            </a:b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Beispiel: Sie haben sich mit jemandem gestritten und erinnern vage, dass Ihre Familie beschimpft wurde:</a:t>
            </a: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Berücksichtigen Sie die Möglichkeit, dass Ihnen das Gedächtnis einen Streich spielt oder Sie Dinge verzerrt erinnern! Fragen Sie Anwesende nach deren Erinnerung.</a:t>
            </a:r>
          </a:p>
          <a:p>
            <a:pPr marL="342900" lvl="0" indent="-342900" defTabSz="914400" fontAlgn="base">
              <a:lnSpc>
                <a:spcPct val="100000"/>
              </a:lnSpc>
              <a:spcBef>
                <a:spcPts val="1200"/>
              </a:spcBef>
              <a:buClr>
                <a:srgbClr val="004992"/>
              </a:buClr>
              <a:buFont typeface="WingDings"/>
              <a:buChar char=""/>
            </a:pPr>
            <a:endParaRPr lang="de-DE" altLang="de-DE" sz="20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78</a:t>
            </a:fld>
            <a:endParaRPr lang="de-DE" altLang="de-DE" b="0">
              <a:latin typeface="Calibri Light"/>
            </a:endParaRPr>
          </a:p>
        </p:txBody>
      </p:sp>
    </p:spTree>
    <p:extLst>
      <p:ext uri="{BB962C8B-B14F-4D97-AF65-F5344CB8AC3E}">
        <p14:creationId xmlns:p14="http://schemas.microsoft.com/office/powerpoint/2010/main" val="22678256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79</a:t>
            </a:fld>
            <a:endParaRPr lang="de-DE" altLang="de-DE" b="0">
              <a:latin typeface="Calibri Light"/>
            </a:endParaRPr>
          </a:p>
        </p:txBody>
      </p:sp>
      <p:sp>
        <p:nvSpPr>
          <p:cNvPr id="12" name="Content Placeholder 4">
            <a:extLst>
              <a:ext uri="{FF2B5EF4-FFF2-40B4-BE49-F238E27FC236}">
                <a16:creationId xmlns:a16="http://schemas.microsoft.com/office/drawing/2014/main" id="{8E724B3D-F592-C180-B66C-E35C3E18037A}"/>
              </a:ext>
            </a:extLst>
          </p:cNvPr>
          <p:cNvSpPr>
            <a:spLocks noGrp="1"/>
          </p:cNvSpPr>
          <p:nvPr>
            <p:ph idx="1"/>
          </p:nvPr>
        </p:nvSpPr>
        <p:spPr>
          <a:xfrm>
            <a:off x="408955" y="1844744"/>
            <a:ext cx="11340000" cy="4248000"/>
          </a:xfrm>
        </p:spPr>
        <p:txBody>
          <a:bodyPr/>
          <a:lstStyle/>
          <a:p>
            <a:pPr lvl="0" defTabSz="914400" fontAlgn="base"/>
            <a:r>
              <a:rPr lang="de-DE" altLang="de-DE" sz="2000" dirty="0">
                <a:solidFill>
                  <a:srgbClr val="333333"/>
                </a:solidFill>
                <a:latin typeface="Calibri Light"/>
                <a:ea typeface="ＭＳ Ｐゴシック" panose="020B0600070205080204" pitchFamily="34" charset="-128"/>
              </a:rPr>
              <a:t>In der Psychose besteht die Gefahr, sich an Begebenheiten zu erinnern, die sich überhaupt nicht oder anders zugetragen haben.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1844744"/>
            <a:ext cx="11340000" cy="4248000"/>
          </a:xfrm>
        </p:spPr>
        <p:txBody>
          <a:bodyPr/>
          <a:lstStyle/>
          <a:p>
            <a:pPr lvl="0" defTabSz="914400" fontAlgn="base"/>
            <a:r>
              <a:rPr lang="de-DE" altLang="de-DE" sz="2000" dirty="0">
                <a:solidFill>
                  <a:srgbClr val="333333"/>
                </a:solidFill>
                <a:latin typeface="Calibri Light"/>
                <a:ea typeface="ＭＳ Ｐゴシック" panose="020B0600070205080204" pitchFamily="34" charset="-128"/>
              </a:rPr>
              <a:t>In der Psychose besteht die Gefahr, sich an Begebenheiten zu erinnern, die sich überhaupt nicht oder anders zugetragen haben.</a:t>
            </a:r>
          </a:p>
          <a:p>
            <a:pPr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Claudia ist überzeugt, dass sie für den britischen Geheimdienst angeworben wurde!</a:t>
            </a:r>
          </a:p>
          <a:p>
            <a:pPr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Ein gepflegter Mann im dunklen Anzug betrat den Bus und fragte Claudia auf Englisch, ob der Platz neben ihr noch frei sei.</a:t>
            </a:r>
          </a:p>
          <a:p>
            <a:pPr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Claudia hatte die Nächte zuvor wenig geschlafen und war sehr nervös aufgrund einer Reportage über die verdeckten Tätigkeiten von Geheimdiensten, die sie gesehen hatte. Sie hielt diesen Vorfall im Nachhinein für einen Anwerbungsversuch durch einen Agenten des britischen Geheimdienstes MI6 und schmückte dies in ihrer Erinnerung noch weiter aus (ohne Absicht): So meinte sie sich zu erinnern, dass der Mann ihr einen Briefumschlag reichte und sich als „Agent Miller“ ausgab.</a:t>
            </a:r>
            <a:endParaRPr lang="de-DE" altLang="de-DE" sz="2000" dirty="0">
              <a:solidFill>
                <a:srgbClr val="333333"/>
              </a:solidFill>
              <a:latin typeface="Calibri Light"/>
              <a:ea typeface="ＭＳ Ｐゴシック" panose="020B0600070205080204" pitchFamily="34" charset="-128"/>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80</a:t>
            </a:fld>
            <a:endParaRPr lang="de-DE" altLang="de-DE" b="0">
              <a:latin typeface="Calibri Light"/>
            </a:endParaRPr>
          </a:p>
        </p:txBody>
      </p:sp>
    </p:spTree>
    <p:extLst>
      <p:ext uri="{BB962C8B-B14F-4D97-AF65-F5344CB8AC3E}">
        <p14:creationId xmlns:p14="http://schemas.microsoft.com/office/powerpoint/2010/main" val="40177322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1844744"/>
            <a:ext cx="11340000" cy="4248000"/>
          </a:xfrm>
        </p:spPr>
        <p:txBody>
          <a:bodyPr/>
          <a:lstStyle/>
          <a:p>
            <a:pPr lvl="0" defTabSz="914400" fontAlgn="base"/>
            <a:r>
              <a:rPr lang="de-DE" altLang="de-DE" sz="2000" dirty="0">
                <a:solidFill>
                  <a:srgbClr val="333333"/>
                </a:solidFill>
                <a:latin typeface="Calibri Light"/>
                <a:ea typeface="ＭＳ Ｐゴシック" panose="020B0600070205080204" pitchFamily="34" charset="-128"/>
              </a:rPr>
              <a:t>In der Psychose besteht die Gefahr, sich an Begebenheiten zu erinnern, die sich überhaupt nicht oder anders zugetragen haben.</a:t>
            </a:r>
          </a:p>
          <a:p>
            <a:pPr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Claudia ist überzeugt, dass sie für den britischen Geheimdienst angeworben wurde!</a:t>
            </a:r>
          </a:p>
          <a:p>
            <a:pPr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Ein gepflegter Mann im dunklen Anzug betrat den Bus und fragte Claudia auf Englisch, ob der Platz neben ihr noch frei sei.</a:t>
            </a:r>
          </a:p>
          <a:p>
            <a:pPr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Claudia hatte die Nächte zuvor wenig geschlafen und war sehr nervös aufgrund einer Reportage über die verdeckten Tätigkeiten von Geheimdiensten, die sie gesehen hatte. Sie hielt diesen Vorfall im Nachhinein für einen Anwerbungsversuch durch einen Agenten des britischen Geheimdienstes MI6 und schmückte dies in ihrer Erinnerung noch weiter aus (ohne Absicht): So meinte sie sich zu erinnern, dass der Mann ihr einen Briefumschlag reichte und sich als „Agent Miller“ ausgab.</a:t>
            </a:r>
            <a:endParaRPr lang="de-DE" altLang="de-DE" sz="2000" dirty="0">
              <a:solidFill>
                <a:srgbClr val="333333"/>
              </a:solidFill>
              <a:latin typeface="Calibri Light"/>
              <a:ea typeface="ＭＳ Ｐゴシック" panose="020B0600070205080204" pitchFamily="34" charset="-128"/>
            </a:endParaRPr>
          </a:p>
          <a:p>
            <a:pPr lvl="0" defTabSz="914400" fontAlgn="base"/>
            <a:r>
              <a:rPr lang="de-DE" altLang="de-DE" sz="2000" dirty="0">
                <a:solidFill>
                  <a:srgbClr val="333333"/>
                </a:solidFill>
                <a:latin typeface="Calibri Light"/>
                <a:ea typeface="ＭＳ Ｐゴシック" panose="020B0600070205080204" pitchFamily="34" charset="-128"/>
              </a:rPr>
              <a:t>Trugerinnerungen entstehen häufig, wenn man sich fürchtet oder unter Stress steht. Bevor Sie folgenschwere Schlüsse ziehen: Überlegen Sie, wie objektiv und stichhaltig Ihre Vermutungen sind!</a:t>
            </a: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Bedenken Sie außerdem: Trugerinnerungen sind oft blasser als echte Erinnerungen.</a:t>
            </a:r>
          </a:p>
          <a:p>
            <a:pPr lvl="0" defTabSz="914400" fontAlgn="base"/>
            <a:endParaRPr lang="de-DE" altLang="de-DE" sz="2000" dirty="0">
              <a:solidFill>
                <a:srgbClr val="333333"/>
              </a:solidFill>
              <a:latin typeface="Calibri Light"/>
              <a:ea typeface="ＭＳ Ｐゴシック" panose="020B0600070205080204" pitchFamily="34" charset="-128"/>
            </a:endParaRPr>
          </a:p>
          <a:p>
            <a:endParaRPr lang="en-US" sz="20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81</a:t>
            </a:fld>
            <a:endParaRPr lang="de-DE" altLang="de-DE" b="0">
              <a:latin typeface="Calibri Light"/>
            </a:endParaRPr>
          </a:p>
        </p:txBody>
      </p:sp>
    </p:spTree>
    <p:extLst>
      <p:ext uri="{BB962C8B-B14F-4D97-AF65-F5344CB8AC3E}">
        <p14:creationId xmlns:p14="http://schemas.microsoft.com/office/powerpoint/2010/main" val="18268434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82</a:t>
            </a:fld>
            <a:endParaRPr lang="de-DE" altLang="de-DE" b="0">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www.uke.de/mkt_app</a:t>
            </a:r>
            <a:endParaRPr lang="de-DE" sz="1800" b="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9030766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a typeface="+mn-ea"/>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ea typeface="+mn-ea"/>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ea typeface="+mn-ea"/>
              </a:rPr>
              <a:t>A full list can be obtained via </a:t>
            </a:r>
            <a:r>
              <a:rPr lang="de-DE" altLang="de-DE" sz="1200" b="0" u="sng" dirty="0">
                <a:solidFill>
                  <a:srgbClr val="333333"/>
                </a:solidFill>
                <a:latin typeface="Calibri Light"/>
                <a:ea typeface="+mn-ea"/>
              </a:rPr>
              <a:t>www.uke.de/mct</a:t>
            </a:r>
            <a:r>
              <a:rPr lang="de-DE" altLang="de-DE" sz="1200" b="0" dirty="0">
                <a:solidFill>
                  <a:srgbClr val="333333"/>
                </a:solidFill>
                <a:latin typeface="Calibri Light"/>
                <a:ea typeface="+mn-ea"/>
              </a:rPr>
              <a:t>. </a:t>
            </a:r>
            <a:r>
              <a:rPr lang="en-GB" altLang="de-DE" sz="1200" b="0" dirty="0">
                <a:solidFill>
                  <a:srgbClr val="333333"/>
                </a:solidFill>
                <a:latin typeface="Calibri Light"/>
                <a:ea typeface="+mn-ea"/>
              </a:rPr>
              <a:t>If we have involuntarily breached copyright, please</a:t>
            </a:r>
            <a:r>
              <a:rPr lang="de-DE" altLang="de-DE" sz="1200" b="0" dirty="0">
                <a:solidFill>
                  <a:srgbClr val="333333"/>
                </a:solidFill>
                <a:latin typeface="Calibri Light"/>
                <a:ea typeface="+mn-ea"/>
              </a:rPr>
              <a:t> accept our apologies. In this case, we kindly ask creators for their</a:t>
            </a:r>
            <a:r>
              <a:rPr lang="en-GB" altLang="de-DE" sz="1200" b="0" dirty="0">
                <a:solidFill>
                  <a:srgbClr val="333333"/>
                </a:solidFill>
                <a:latin typeface="Calibri Light"/>
                <a:ea typeface="+mn-ea"/>
              </a:rPr>
              <a:t> permission to use their work under the "fair use" policy.</a:t>
            </a:r>
            <a:br>
              <a:rPr lang="de-DE" altLang="de-DE" sz="1200" b="0" dirty="0">
                <a:solidFill>
                  <a:srgbClr val="333333"/>
                </a:solidFill>
                <a:latin typeface="Calibri Light"/>
                <a:ea typeface="+mn-ea"/>
              </a:rPr>
            </a:br>
            <a:r>
              <a:rPr lang="de-DE" altLang="de-DE" sz="1200" b="0" dirty="0">
                <a:solidFill>
                  <a:srgbClr val="333333"/>
                </a:solidFill>
                <a:latin typeface="Calibri Light"/>
                <a:ea typeface="+mn-ea"/>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ea typeface="+mn-ea"/>
              </a:rPr>
              <a:t>www.uke.de/mkt</a:t>
            </a:r>
            <a:r>
              <a:rPr lang="de-DE" altLang="de-DE" sz="1200" b="0" dirty="0">
                <a:solidFill>
                  <a:srgbClr val="333333"/>
                </a:solidFill>
                <a:latin typeface="Calibri Light"/>
                <a:ea typeface="+mn-ea"/>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29995935"/>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Bernd </a:t>
                      </a:r>
                      <a:r>
                        <a:rPr kumimoji="0" lang="en-GB" sz="1000" b="0" i="0" u="none" strike="noStrike" cap="none" normalizeH="0" baseline="0" dirty="0" err="1">
                          <a:ln>
                            <a:noFill/>
                          </a:ln>
                          <a:solidFill>
                            <a:srgbClr val="333333"/>
                          </a:solidFill>
                          <a:effectLst/>
                          <a:latin typeface="Calibri Light"/>
                        </a:rPr>
                        <a:t>Hampel</a:t>
                      </a:r>
                      <a:r>
                        <a:rPr kumimoji="0" lang="en-GB" sz="1000" b="0" i="0" u="none" strike="noStrike" cap="none" normalizeH="0" baseline="0" dirty="0">
                          <a:ln>
                            <a:noFill/>
                          </a:ln>
                          <a:solidFill>
                            <a:srgbClr val="333333"/>
                          </a:solidFill>
                          <a:effectLst/>
                          <a:latin typeface="Calibri Light"/>
                        </a:rPr>
                        <a:t>, Helmut </a:t>
                      </a:r>
                      <a:r>
                        <a:rPr kumimoji="0" lang="en-GB" sz="1000" b="0" i="0" u="none" strike="noStrike" cap="none" normalizeH="0" baseline="0" dirty="0" err="1">
                          <a:ln>
                            <a:noFill/>
                          </a:ln>
                          <a:solidFill>
                            <a:srgbClr val="333333"/>
                          </a:solidFill>
                          <a:effectLst/>
                          <a:latin typeface="Calibri Light"/>
                        </a:rPr>
                        <a:t>Schack</a:t>
                      </a:r>
                      <a:r>
                        <a:rPr kumimoji="0" lang="en-GB" sz="1000" b="0" i="0" u="none" strike="noStrike" cap="none" normalizeH="0" baseline="0" dirty="0">
                          <a:ln>
                            <a:noFill/>
                          </a:ln>
                          <a:solidFill>
                            <a:srgbClr val="333333"/>
                          </a:solidFill>
                          <a:effectLst/>
                          <a:latin typeface="Calibri Light"/>
                        </a:rPr>
                        <a:t>, Andreas </a:t>
                      </a:r>
                      <a:r>
                        <a:rPr kumimoji="0" lang="en-GB" sz="1000" b="0" i="0" u="none" strike="noStrike" cap="none" normalizeH="0" baseline="0" dirty="0" err="1">
                          <a:ln>
                            <a:noFill/>
                          </a:ln>
                          <a:solidFill>
                            <a:srgbClr val="333333"/>
                          </a:solidFill>
                          <a:effectLst/>
                          <a:latin typeface="Calibri Light"/>
                        </a:rPr>
                        <a:t>Weißgerber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endParaRPr kumimoji="0" lang="de-DE"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Raumschiff Enterprise</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endParaRPr kumimoji="0" lang="en-GB"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Zerbombtes Dresden</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Nobik</a:t>
                      </a:r>
                      <a:r>
                        <a:rPr kumimoji="0" lang="en-GB" sz="1000" b="0" i="0" u="none" strike="noStrike" cap="none" normalizeH="0" baseline="0" dirty="0">
                          <a:ln>
                            <a:noFill/>
                          </a:ln>
                          <a:solidFill>
                            <a:srgbClr val="333333"/>
                          </a:solidFill>
                          <a:effectLst/>
                          <a:latin typeface="Calibri Light"/>
                          <a:cs typeface="Times New Roman" pitchFamily="18" charset="0"/>
                        </a:rPr>
                        <a:t> Attila</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Edited by/</a:t>
                      </a:r>
                      <a:r>
                        <a:rPr kumimoji="0" lang="en-GB" sz="1000" b="0" i="0" u="none" strike="noStrike" cap="none" normalizeH="0" baseline="0" dirty="0" err="1">
                          <a:ln>
                            <a:noFill/>
                          </a:ln>
                          <a:solidFill>
                            <a:srgbClr val="333333"/>
                          </a:solidFill>
                          <a:effectLst/>
                          <a:latin typeface="Calibri Light"/>
                        </a:rPr>
                        <a:t>Editiert</a:t>
                      </a:r>
                      <a:r>
                        <a:rPr kumimoji="0" lang="en-GB" sz="1000" b="0" i="0" u="none" strike="noStrike" cap="none" normalizeH="0" baseline="0" dirty="0">
                          <a:ln>
                            <a:noFill/>
                          </a:ln>
                          <a:solidFill>
                            <a:srgbClr val="333333"/>
                          </a:solidFill>
                          <a:effectLst/>
                          <a:latin typeface="Calibri Light"/>
                        </a:rPr>
                        <a:t> v. Michael B. Miller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False memory pictures/False Memory Bilder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Geobra</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Brandstätter</a:t>
                      </a:r>
                      <a:r>
                        <a:rPr kumimoji="0" lang="en-GB" sz="1000" b="0" i="0" u="none" strike="noStrike" cap="none" normalizeH="0" baseline="0" dirty="0">
                          <a:ln>
                            <a:noFill/>
                          </a:ln>
                          <a:solidFill>
                            <a:srgbClr val="333333"/>
                          </a:solidFill>
                          <a:effectLst/>
                          <a:latin typeface="Calibri Light"/>
                        </a:rPr>
                        <a:t>; Stefan </a:t>
                      </a:r>
                      <a:r>
                        <a:rPr kumimoji="0" lang="en-GB" sz="1000" b="0" i="0" u="none" strike="noStrike" cap="none" normalizeH="0" baseline="0" dirty="0" err="1">
                          <a:ln>
                            <a:noFill/>
                          </a:ln>
                          <a:solidFill>
                            <a:srgbClr val="333333"/>
                          </a:solidFill>
                          <a:effectLst/>
                          <a:latin typeface="Calibri Light"/>
                        </a:rPr>
                        <a:t>Merz</a:t>
                      </a:r>
                      <a:r>
                        <a:rPr kumimoji="0" lang="en-GB" sz="1000" b="0" i="0" u="none" strike="noStrike" cap="none" normalizeH="0" baseline="0" dirty="0">
                          <a:ln>
                            <a:noFill/>
                          </a:ln>
                          <a:solidFill>
                            <a:srgbClr val="333333"/>
                          </a:solidFill>
                          <a:effectLst/>
                          <a:latin typeface="Calibri Light"/>
                        </a:rPr>
                        <a:t> &amp; Frank </a:t>
                      </a:r>
                      <a:r>
                        <a:rPr kumimoji="0" lang="en-GB" sz="1000" b="0" i="0" u="none" strike="noStrike" cap="none" normalizeH="0" baseline="0" dirty="0" err="1">
                          <a:ln>
                            <a:noFill/>
                          </a:ln>
                          <a:solidFill>
                            <a:srgbClr val="333333"/>
                          </a:solidFill>
                          <a:effectLst/>
                          <a:latin typeface="Calibri Light"/>
                        </a:rPr>
                        <a:t>Burmeister</a:t>
                      </a:r>
                      <a:r>
                        <a:rPr kumimoji="0" lang="en-GB" sz="1000" b="0" i="0" u="none" strike="noStrike" cap="none" normalizeH="0" baseline="0" dirty="0">
                          <a:ln>
                            <a:noFill/>
                          </a:ln>
                          <a:solidFill>
                            <a:srgbClr val="333333"/>
                          </a:solidFill>
                          <a:effectLst/>
                          <a:latin typeface="Calibri Light"/>
                        </a:rPr>
                        <a:t>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Ximena</a:t>
                      </a:r>
                      <a:r>
                        <a:rPr kumimoji="0" lang="en-GB" sz="1000" b="0" i="0" u="none" strike="noStrike" cap="none" normalizeH="0" baseline="0" dirty="0">
                          <a:ln>
                            <a:noFill/>
                          </a:ln>
                          <a:solidFill>
                            <a:srgbClr val="333333"/>
                          </a:solidFill>
                          <a:effectLst/>
                          <a:latin typeface="Calibri Light"/>
                        </a:rPr>
                        <a:t> Del </a:t>
                      </a:r>
                      <a:r>
                        <a:rPr kumimoji="0" lang="en-GB" sz="1000" b="0" i="0" u="none" strike="noStrike" cap="none" normalizeH="0" baseline="0" dirty="0" err="1">
                          <a:ln>
                            <a:noFill/>
                          </a:ln>
                          <a:solidFill>
                            <a:srgbClr val="333333"/>
                          </a:solidFill>
                          <a:effectLst/>
                          <a:latin typeface="Calibri Light"/>
                        </a:rPr>
                        <a:t>Villar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Derpsch</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Robbery/</a:t>
                      </a:r>
                      <a:r>
                        <a:rPr kumimoji="0" lang="en-GB" sz="1000" b="0" i="0" u="none" strike="noStrike" cap="none" normalizeH="0" baseline="0" dirty="0" err="1">
                          <a:ln>
                            <a:noFill/>
                          </a:ln>
                          <a:solidFill>
                            <a:srgbClr val="333333"/>
                          </a:solidFill>
                          <a:effectLst/>
                          <a:latin typeface="Calibri Light"/>
                        </a:rPr>
                        <a:t>Raub</a:t>
                      </a:r>
                      <a:r>
                        <a:rPr kumimoji="0" lang="en-GB" sz="1000" b="0" i="0" u="none" strike="noStrike" cap="none" normalizeH="0" baseline="0" dirty="0">
                          <a:ln>
                            <a:noFill/>
                          </a:ln>
                          <a:solidFill>
                            <a:srgbClr val="333333"/>
                          </a:solidFill>
                          <a:effectLst/>
                          <a:latin typeface="Calibri Light"/>
                        </a:rPr>
                        <a:t>, Beach/Strand, Pool, Bank, Camping, Living room/</a:t>
                      </a:r>
                      <a:r>
                        <a:rPr kumimoji="0" lang="en-GB" sz="1000" b="0" i="0" u="none" strike="noStrike" cap="none" normalizeH="0" baseline="0" dirty="0" err="1">
                          <a:ln>
                            <a:noFill/>
                          </a:ln>
                          <a:solidFill>
                            <a:srgbClr val="333333"/>
                          </a:solidFill>
                          <a:effectLst/>
                          <a:latin typeface="Calibri Light"/>
                        </a:rPr>
                        <a:t>Wohnzimmer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b="0" dirty="0">
                <a:solidFill>
                  <a:srgbClr val="333333"/>
                </a:solidFill>
              </a:rPr>
              <a:t>Metakognitives Training 5 - Gedächtnis</a:t>
            </a:r>
          </a:p>
        </p:txBody>
      </p:sp>
      <p:sp>
        <p:nvSpPr>
          <p:cNvPr id="3" name="Slide Number Placeholder 2"/>
          <p:cNvSpPr>
            <a:spLocks noGrp="1"/>
          </p:cNvSpPr>
          <p:nvPr>
            <p:ph type="sldNum" sz="quarter" idx="12"/>
          </p:nvPr>
        </p:nvSpPr>
        <p:spPr/>
        <p:txBody>
          <a:bodyPr/>
          <a:lstStyle/>
          <a:p>
            <a:fld id="{9B00EF49-7894-4F53-A8DD-F7DB3BFC5032}" type="slidenum">
              <a:rPr lang="de-DE" b="0" smtClean="0">
                <a:solidFill>
                  <a:srgbClr val="333333"/>
                </a:solidFill>
              </a:rPr>
              <a:pPr/>
              <a:t>83</a:t>
            </a:fld>
            <a:endParaRPr lang="de-DE" b="0" dirty="0">
              <a:solidFill>
                <a:srgbClr val="333333"/>
              </a:solidFill>
            </a:endParaRPr>
          </a:p>
        </p:txBody>
      </p:sp>
    </p:spTree>
    <p:extLst>
      <p:ext uri="{BB962C8B-B14F-4D97-AF65-F5344CB8AC3E}">
        <p14:creationId xmlns:p14="http://schemas.microsoft.com/office/powerpoint/2010/main" val="39683726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defTabSz="914400" fontAlgn="base">
              <a:lnSpc>
                <a:spcPct val="100000"/>
              </a:lnSpc>
              <a:spcBef>
                <a:spcPct val="50000"/>
              </a:spcBef>
              <a:spcAft>
                <a:spcPct val="0"/>
              </a:spcAft>
              <a:defRPr/>
            </a:pPr>
            <a:r>
              <a:rPr lang="de-DE" sz="3600">
                <a:solidFill>
                  <a:srgbClr val="004992"/>
                </a:solidFill>
                <a:ea typeface="ＭＳ Ｐゴシック" panose="020B0600070205080204" pitchFamily="34" charset="-128"/>
                <a:cs typeface="Times New Roman" pitchFamily="18" charset="0"/>
              </a:rPr>
              <a:t>Sehen und erinnern wir alle dasselbe?</a:t>
            </a:r>
            <a:br>
              <a:rPr lang="de-DE" sz="3600">
                <a:solidFill>
                  <a:srgbClr val="004992"/>
                </a:solidFill>
                <a:ea typeface="ＭＳ Ｐゴシック" panose="020B0600070205080204" pitchFamily="34" charset="-128"/>
                <a:cs typeface="Times New Roman" pitchFamily="18" charset="0"/>
              </a:rPr>
            </a:b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84</a:t>
            </a:fld>
            <a:endParaRPr lang="de-DE" altLang="de-DE" b="0">
              <a:latin typeface="Calibri Light"/>
            </a:endParaRPr>
          </a:p>
        </p:txBody>
      </p:sp>
      <p:pic>
        <p:nvPicPr>
          <p:cNvPr id="18739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408955" y="5988441"/>
            <a:ext cx="11376000" cy="464423"/>
          </a:xfrm>
          <a:prstGeom prst="rect">
            <a:avLst/>
          </a:prstGeom>
        </p:spPr>
        <p:txBody>
          <a:bodyPr>
            <a:spAutoFit/>
          </a:bodyPr>
          <a:lstStyle/>
          <a:p>
            <a:pPr lvl="0" algn="ctr" defTabSz="914377">
              <a:lnSpc>
                <a:spcPct val="105000"/>
              </a:lnSpc>
              <a:spcBef>
                <a:spcPts val="1999"/>
              </a:spcBef>
              <a:spcAft>
                <a:spcPts val="0"/>
              </a:spcAft>
            </a:pPr>
            <a:r>
              <a:rPr lang="de-DE" sz="2400" b="0" dirty="0">
                <a:solidFill>
                  <a:srgbClr val="333333"/>
                </a:solidFill>
                <a:latin typeface="Calibri Light"/>
              </a:rPr>
              <a:t>Beispiel: 3 Künstler malen denselben Dorfplatz …</a:t>
            </a:r>
            <a:endParaRPr lang="en-US" sz="2400" b="0"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defRPr/>
            </a:pPr>
            <a:r>
              <a:rPr lang="de-DE" dirty="0">
                <a:solidFill>
                  <a:srgbClr val="004992"/>
                </a:solidFill>
                <a:ea typeface="ＭＳ Ｐゴシック" panose="020B0600070205080204" pitchFamily="34" charset="-128"/>
                <a:cs typeface="Times New Roman" pitchFamily="18" charset="0"/>
              </a:rPr>
              <a:t>Achten Sie auf Unterschiede bezüglich der Farben und Größen in den drei Gemälden! </a:t>
            </a:r>
            <a:r>
              <a:rPr lang="en-US" dirty="0" err="1">
                <a:solidFill>
                  <a:srgbClr val="004992"/>
                </a:solidFill>
                <a:ea typeface="ＭＳ Ｐゴシック" panose="020B0600070205080204" pitchFamily="34" charset="-128"/>
                <a:cs typeface="Times New Roman" pitchFamily="18" charset="0"/>
              </a:rPr>
              <a:t>Gibt</a:t>
            </a:r>
            <a:r>
              <a:rPr lang="en-US" dirty="0">
                <a:solidFill>
                  <a:srgbClr val="004992"/>
                </a:solidFill>
                <a:ea typeface="ＭＳ Ｐゴシック" panose="020B0600070205080204" pitchFamily="34" charset="-128"/>
                <a:cs typeface="Times New Roman" pitchFamily="18" charset="0"/>
              </a:rPr>
              <a:t> </a:t>
            </a:r>
            <a:r>
              <a:rPr lang="en-US" dirty="0" err="1">
                <a:solidFill>
                  <a:srgbClr val="004992"/>
                </a:solidFill>
                <a:ea typeface="ＭＳ Ｐゴシック" panose="020B0600070205080204" pitchFamily="34" charset="-128"/>
                <a:cs typeface="Times New Roman" pitchFamily="18" charset="0"/>
              </a:rPr>
              <a:t>es</a:t>
            </a:r>
            <a:r>
              <a:rPr lang="en-US" dirty="0">
                <a:solidFill>
                  <a:srgbClr val="004992"/>
                </a:solidFill>
                <a:ea typeface="ＭＳ Ｐゴシック" panose="020B0600070205080204" pitchFamily="34" charset="-128"/>
                <a:cs typeface="Times New Roman" pitchFamily="18" charset="0"/>
              </a:rPr>
              <a:t> Dinge, die von den </a:t>
            </a:r>
            <a:r>
              <a:rPr lang="en-US" dirty="0" err="1">
                <a:solidFill>
                  <a:srgbClr val="004992"/>
                </a:solidFill>
                <a:ea typeface="ＭＳ Ｐゴシック" panose="020B0600070205080204" pitchFamily="34" charset="-128"/>
                <a:cs typeface="Times New Roman" pitchFamily="18" charset="0"/>
              </a:rPr>
              <a:t>Künstlern</a:t>
            </a:r>
            <a:r>
              <a:rPr lang="en-US" dirty="0">
                <a:solidFill>
                  <a:srgbClr val="004992"/>
                </a:solidFill>
                <a:ea typeface="ＭＳ Ｐゴシック" panose="020B0600070205080204" pitchFamily="34" charset="-128"/>
                <a:cs typeface="Times New Roman" pitchFamily="18" charset="0"/>
              </a:rPr>
              <a:t> </a:t>
            </a:r>
            <a:r>
              <a:rPr lang="en-US" dirty="0" err="1">
                <a:solidFill>
                  <a:srgbClr val="004992"/>
                </a:solidFill>
                <a:ea typeface="ＭＳ Ｐゴシック" panose="020B0600070205080204" pitchFamily="34" charset="-128"/>
                <a:cs typeface="Times New Roman" pitchFamily="18" charset="0"/>
              </a:rPr>
              <a:t>unterschiedlich</a:t>
            </a:r>
            <a:r>
              <a:rPr lang="en-US" dirty="0">
                <a:solidFill>
                  <a:srgbClr val="004992"/>
                </a:solidFill>
                <a:ea typeface="ＭＳ Ｐゴシック" panose="020B0600070205080204" pitchFamily="34" charset="-128"/>
                <a:cs typeface="Times New Roman" pitchFamily="18" charset="0"/>
              </a:rPr>
              <a:t> </a:t>
            </a:r>
            <a:r>
              <a:rPr lang="en-US" dirty="0" err="1">
                <a:solidFill>
                  <a:srgbClr val="004992"/>
                </a:solidFill>
                <a:ea typeface="ＭＳ Ｐゴシック" panose="020B0600070205080204" pitchFamily="34" charset="-128"/>
                <a:cs typeface="Times New Roman" pitchFamily="18" charset="0"/>
              </a:rPr>
              <a:t>dargestellt</a:t>
            </a:r>
            <a:r>
              <a:rPr lang="en-US" dirty="0">
                <a:solidFill>
                  <a:srgbClr val="004992"/>
                </a:solidFill>
                <a:ea typeface="ＭＳ Ｐゴシック" panose="020B0600070205080204" pitchFamily="34" charset="-128"/>
                <a:cs typeface="Times New Roman" pitchFamily="18" charset="0"/>
              </a:rPr>
              <a:t> </a:t>
            </a:r>
            <a:r>
              <a:rPr lang="en-US" dirty="0" err="1">
                <a:solidFill>
                  <a:srgbClr val="004992"/>
                </a:solidFill>
                <a:ea typeface="ＭＳ Ｐゴシック" panose="020B0600070205080204" pitchFamily="34" charset="-128"/>
                <a:cs typeface="Times New Roman" pitchFamily="18" charset="0"/>
              </a:rPr>
              <a:t>oder</a:t>
            </a:r>
            <a:r>
              <a:rPr lang="en-US" dirty="0">
                <a:solidFill>
                  <a:srgbClr val="004992"/>
                </a:solidFill>
                <a:ea typeface="ＭＳ Ｐゴシック" panose="020B0600070205080204" pitchFamily="34" charset="-128"/>
                <a:cs typeface="Times New Roman" pitchFamily="18" charset="0"/>
              </a:rPr>
              <a:t> die </a:t>
            </a:r>
            <a:r>
              <a:rPr lang="en-US" dirty="0" err="1">
                <a:solidFill>
                  <a:srgbClr val="004992"/>
                </a:solidFill>
                <a:ea typeface="ＭＳ Ｐゴシック" panose="020B0600070205080204" pitchFamily="34" charset="-128"/>
                <a:cs typeface="Times New Roman" pitchFamily="18" charset="0"/>
              </a:rPr>
              <a:t>weggelassen</a:t>
            </a:r>
            <a:r>
              <a:rPr lang="en-US" dirty="0">
                <a:solidFill>
                  <a:srgbClr val="004992"/>
                </a:solidFill>
                <a:ea typeface="ＭＳ Ｐゴシック" panose="020B0600070205080204" pitchFamily="34" charset="-128"/>
                <a:cs typeface="Times New Roman" pitchFamily="18" charset="0"/>
              </a:rPr>
              <a:t> </a:t>
            </a:r>
            <a:r>
              <a:rPr lang="en-US" dirty="0" err="1">
                <a:solidFill>
                  <a:srgbClr val="004992"/>
                </a:solidFill>
                <a:ea typeface="ＭＳ Ｐゴシック" panose="020B0600070205080204" pitchFamily="34" charset="-128"/>
                <a:cs typeface="Times New Roman" pitchFamily="18" charset="0"/>
              </a:rPr>
              <a:t>wurden</a:t>
            </a:r>
            <a:r>
              <a:rPr lang="en-US" dirty="0">
                <a:solidFill>
                  <a:srgbClr val="004992"/>
                </a:solidFill>
                <a:ea typeface="ＭＳ Ｐゴシック" panose="020B0600070205080204" pitchFamily="34" charset="-128"/>
                <a:cs typeface="Times New Roman" pitchFamily="18" charset="0"/>
              </a:rPr>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85</a:t>
            </a:fld>
            <a:endParaRPr lang="de-DE" altLang="de-DE" b="0">
              <a:latin typeface="Calibri Light"/>
            </a:endParaRPr>
          </a:p>
        </p:txBody>
      </p:sp>
      <p:pic>
        <p:nvPicPr>
          <p:cNvPr id="189443"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4"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5" name="Grafik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Andreas Weißgerber</a:t>
            </a:r>
          </a:p>
        </p:txBody>
      </p:sp>
      <p:sp>
        <p:nvSpPr>
          <p:cNvPr id="3079"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Bernd Hampel</a:t>
            </a:r>
          </a:p>
        </p:txBody>
      </p:sp>
      <p:sp>
        <p:nvSpPr>
          <p:cNvPr id="3080"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Helmut Schack</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defRPr/>
            </a:pPr>
            <a:r>
              <a:rPr lang="de-DE" dirty="0">
                <a:solidFill>
                  <a:srgbClr val="004992"/>
                </a:solidFill>
                <a:ea typeface="ＭＳ Ｐゴシック" panose="020B0600070205080204" pitchFamily="34" charset="-128"/>
                <a:cs typeface="Times New Roman" pitchFamily="18" charset="0"/>
              </a:rPr>
              <a:t>Jeder Mensch nimmt Dinge anders wahr! </a:t>
            </a:r>
            <a:br>
              <a:rPr lang="de-DE" dirty="0">
                <a:solidFill>
                  <a:srgbClr val="004992"/>
                </a:solidFill>
                <a:ea typeface="ＭＳ Ｐゴシック" panose="020B0600070205080204" pitchFamily="34" charset="-128"/>
                <a:cs typeface="Times New Roman" pitchFamily="18" charset="0"/>
              </a:rPr>
            </a:br>
            <a:r>
              <a:rPr lang="de-DE" dirty="0">
                <a:solidFill>
                  <a:srgbClr val="004992"/>
                </a:solidFill>
                <a:ea typeface="ＭＳ Ｐゴシック" panose="020B0600070205080204" pitchFamily="34" charset="-128"/>
                <a:cs typeface="Times New Roman" pitchFamily="18" charset="0"/>
              </a:rPr>
              <a:t>Wie in den drei Gemälden: Derselbe Dorfplatz ist zu sehen aber mit unterschiedlichen Akzenten!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86</a:t>
            </a:fld>
            <a:endParaRPr lang="de-DE" altLang="de-DE" b="0">
              <a:latin typeface="Calibri Light"/>
            </a:endParaRPr>
          </a:p>
        </p:txBody>
      </p:sp>
      <p:pic>
        <p:nvPicPr>
          <p:cNvPr id="189443"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4"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5" name="Grafik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Andreas Weißgerber:</a:t>
            </a:r>
            <a:r>
              <a:rPr lang="de-DE" sz="1400" b="0" dirty="0">
                <a:latin typeface="Calibri Light"/>
                <a:cs typeface="Times New Roman" pitchFamily="18" charset="0"/>
              </a:rPr>
              <a:t> Der Dorfplatz wirkt hier fast bunt. Das rosa Haus zur Rechten ist auf dem rechten Bild lila und auf dem unteren rot gemalt (siehe Pfeile). </a:t>
            </a:r>
            <a:endParaRPr lang="de-DE" sz="1400" b="0" i="1" dirty="0">
              <a:solidFill>
                <a:srgbClr val="FF0000"/>
              </a:solidFill>
              <a:latin typeface="Calibri Light"/>
              <a:cs typeface="Times New Roman" pitchFamily="18" charset="0"/>
            </a:endParaRPr>
          </a:p>
        </p:txBody>
      </p:sp>
      <p:sp>
        <p:nvSpPr>
          <p:cNvPr id="12" name="Caption_189443"/>
          <p:cNvSpPr txBox="1">
            <a:spLocks noChangeArrowheads="1"/>
          </p:cNvSpPr>
          <p:nvPr/>
        </p:nvSpPr>
        <p:spPr bwMode="auto">
          <a:xfrm>
            <a:off x="8068678" y="5661248"/>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Bernd Hampel:</a:t>
            </a:r>
            <a:r>
              <a:rPr lang="de-DE" sz="1400" b="0" dirty="0">
                <a:latin typeface="Calibri Light"/>
                <a:cs typeface="Times New Roman" pitchFamily="18" charset="0"/>
              </a:rPr>
              <a:t> Auf diesem Bild wirkt alles viel gedrungener und dichter am Betrachter. Im Unterschied zu den anderen beiden Gemälden hat die Mauer 3 Torbögen (siehe Kreise).</a:t>
            </a:r>
          </a:p>
        </p:txBody>
      </p:sp>
      <p:sp>
        <p:nvSpPr>
          <p:cNvPr id="13" name="Caption_189445"/>
          <p:cNvSpPr txBox="1">
            <a:spLocks noChangeArrowheads="1"/>
          </p:cNvSpPr>
          <p:nvPr/>
        </p:nvSpPr>
        <p:spPr bwMode="auto">
          <a:xfrm>
            <a:off x="4558275" y="5661248"/>
            <a:ext cx="3041360" cy="95410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Helmut Schack:</a:t>
            </a:r>
            <a:r>
              <a:rPr lang="de-DE" sz="1400" b="0" dirty="0">
                <a:latin typeface="Calibri Light"/>
                <a:cs typeface="Times New Roman" pitchFamily="18" charset="0"/>
              </a:rPr>
              <a:t> Der Ton der Landschaft ist sehr viel </a:t>
            </a:r>
            <a:r>
              <a:rPr lang="de-DE" sz="1400" b="0" i="1" dirty="0">
                <a:latin typeface="Calibri Light"/>
                <a:cs typeface="Times New Roman" pitchFamily="18" charset="0"/>
              </a:rPr>
              <a:t>erdiger </a:t>
            </a:r>
            <a:r>
              <a:rPr lang="de-DE" sz="1400" b="0" dirty="0">
                <a:latin typeface="Calibri Light"/>
                <a:cs typeface="Times New Roman" pitchFamily="18" charset="0"/>
              </a:rPr>
              <a:t>dargestellt. Im Vergleich zu den anderen Bildern, stehen die Palmen auf diesem schief. </a:t>
            </a:r>
            <a:endParaRPr lang="de-DE" sz="1400" b="0" i="1" dirty="0">
              <a:solidFill>
                <a:srgbClr val="FF0000"/>
              </a:solidFill>
              <a:latin typeface="Calibri Light"/>
              <a:cs typeface="Times New Roman" pitchFamily="18" charset="0"/>
            </a:endParaRPr>
          </a:p>
        </p:txBody>
      </p:sp>
      <p:sp>
        <p:nvSpPr>
          <p:cNvPr id="14" name="Oval 8"/>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15" name="Oval 9"/>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16" name="Oval 9"/>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cxnSp>
        <p:nvCxnSpPr>
          <p:cNvPr id="17" name="Gerade Verbindung mit Pfeil 12"/>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8" name="Gerade Verbindung mit Pfeil 14"/>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19" name="Gerade Verbindung mit Pfeil 15"/>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041405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4495" y="1772816"/>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pPr lvl="0" defTabSz="914400" fontAlgn="base">
              <a:lnSpc>
                <a:spcPct val="100000"/>
              </a:lnSpc>
              <a:spcAft>
                <a:spcPct val="0"/>
              </a:spcAft>
              <a:defRPr/>
            </a:pPr>
            <a:r>
              <a:rPr lang="de-DE" dirty="0">
                <a:solidFill>
                  <a:srgbClr val="004992"/>
                </a:solidFill>
                <a:ea typeface="ＭＳ Ｐゴシック" panose="020B0600070205080204" pitchFamily="34" charset="-128"/>
                <a:cs typeface="Times New Roman" pitchFamily="18" charset="0"/>
              </a:rPr>
              <a:t>Unser Gedächtnis arbeitet nicht wie ein Fotoapparat! Wir können uns irren! </a:t>
            </a:r>
            <a:br>
              <a:rPr lang="de-DE" dirty="0">
                <a:solidFill>
                  <a:srgbClr val="004992"/>
                </a:solidFill>
                <a:ea typeface="ＭＳ Ｐゴシック" panose="020B0600070205080204" pitchFamily="34" charset="-128"/>
                <a:cs typeface="Times New Roman" pitchFamily="18" charset="0"/>
              </a:rPr>
            </a:br>
            <a:endParaRPr lang="en-US" sz="40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87</a:t>
            </a:fld>
            <a:endParaRPr lang="de-DE" altLang="de-DE" b="0">
              <a:latin typeface="Calibri Light"/>
            </a:endParaRPr>
          </a:p>
        </p:txBody>
      </p:sp>
      <p:pic>
        <p:nvPicPr>
          <p:cNvPr id="193539"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905044" y="4149081"/>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40"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55750" y="4149080"/>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41" name="Grafik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85275" y="4149081"/>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2" name="Oval 8"/>
          <p:cNvSpPr>
            <a:spLocks noChangeArrowheads="1"/>
          </p:cNvSpPr>
          <p:nvPr/>
        </p:nvSpPr>
        <p:spPr bwMode="auto">
          <a:xfrm>
            <a:off x="4920307" y="2539752"/>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193543" name="Oval 8"/>
          <p:cNvSpPr>
            <a:spLocks noChangeArrowheads="1"/>
          </p:cNvSpPr>
          <p:nvPr/>
        </p:nvSpPr>
        <p:spPr bwMode="auto">
          <a:xfrm>
            <a:off x="8975322" y="5084763"/>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5128" name="Text Box 6"/>
          <p:cNvSpPr txBox="1">
            <a:spLocks noChangeArrowheads="1"/>
          </p:cNvSpPr>
          <p:nvPr/>
        </p:nvSpPr>
        <p:spPr bwMode="auto">
          <a:xfrm>
            <a:off x="8617867" y="5787261"/>
            <a:ext cx="3017520" cy="523220"/>
          </a:xfrm>
          <a:prstGeom prst="rect">
            <a:avLst/>
          </a:prstGeom>
          <a:noFill/>
          <a:ln w="9525">
            <a:noFill/>
            <a:miter lim="800000"/>
            <a:headEnd/>
            <a:tailEnd/>
          </a:ln>
        </p:spPr>
        <p:txBody>
          <a:bodyPr>
            <a:spAutoFit/>
          </a:bodyPr>
          <a:lstStyle/>
          <a:p>
            <a:pPr eaLnBrk="1" hangingPunct="1">
              <a:spcBef>
                <a:spcPct val="50000"/>
              </a:spcBef>
              <a:defRPr/>
            </a:pPr>
            <a:r>
              <a:rPr lang="de-DE" sz="1400" dirty="0">
                <a:latin typeface="Calibri Light"/>
                <a:cs typeface="Times New Roman" pitchFamily="18" charset="0"/>
              </a:rPr>
              <a:t>Bernd Hampel: </a:t>
            </a:r>
            <a:r>
              <a:rPr lang="de-DE" sz="1400" b="0" dirty="0">
                <a:latin typeface="Calibri Light"/>
                <a:cs typeface="Times New Roman" pitchFamily="18" charset="0"/>
              </a:rPr>
              <a:t>Es gibt nur 2 und nicht 3 Torbögen links (siehe roter Kreis). </a:t>
            </a:r>
          </a:p>
        </p:txBody>
      </p:sp>
      <p:sp>
        <p:nvSpPr>
          <p:cNvPr id="5129" name="Text Box 6"/>
          <p:cNvSpPr txBox="1">
            <a:spLocks noChangeArrowheads="1"/>
          </p:cNvSpPr>
          <p:nvPr/>
        </p:nvSpPr>
        <p:spPr bwMode="auto">
          <a:xfrm>
            <a:off x="4570195" y="5787261"/>
            <a:ext cx="3017520" cy="523220"/>
          </a:xfrm>
          <a:prstGeom prst="rect">
            <a:avLst/>
          </a:prstGeom>
          <a:noFill/>
          <a:ln w="9525">
            <a:noFill/>
            <a:miter lim="800000"/>
            <a:headEnd/>
            <a:tailEnd/>
          </a:ln>
        </p:spPr>
        <p:txBody>
          <a:bodyPr>
            <a:spAutoFit/>
          </a:bodyPr>
          <a:lstStyle/>
          <a:p>
            <a:pPr eaLnBrk="1" hangingPunct="1">
              <a:spcBef>
                <a:spcPct val="50000"/>
              </a:spcBef>
              <a:defRPr/>
            </a:pPr>
            <a:r>
              <a:rPr lang="de-DE" sz="1400" dirty="0">
                <a:latin typeface="Calibri Light"/>
                <a:cs typeface="Times New Roman" pitchFamily="18" charset="0"/>
              </a:rPr>
              <a:t>Helmut Schack: </a:t>
            </a:r>
            <a:r>
              <a:rPr lang="de-DE" sz="1400" b="0" dirty="0">
                <a:latin typeface="Calibri Light"/>
                <a:cs typeface="Times New Roman" pitchFamily="18" charset="0"/>
              </a:rPr>
              <a:t>Die originalen Palmen sind sehr gerade anders als im Bild.</a:t>
            </a:r>
          </a:p>
        </p:txBody>
      </p:sp>
      <p:sp>
        <p:nvSpPr>
          <p:cNvPr id="5130" name="Text Box 6"/>
          <p:cNvSpPr txBox="1">
            <a:spLocks noChangeAspect="1" noChangeArrowheads="1"/>
          </p:cNvSpPr>
          <p:nvPr/>
        </p:nvSpPr>
        <p:spPr bwMode="auto">
          <a:xfrm>
            <a:off x="631795" y="5787261"/>
            <a:ext cx="3017520" cy="954107"/>
          </a:xfrm>
          <a:prstGeom prst="rect">
            <a:avLst/>
          </a:prstGeom>
          <a:noFill/>
          <a:ln w="9525">
            <a:noFill/>
            <a:miter lim="800000"/>
            <a:headEnd/>
            <a:tailEnd/>
          </a:ln>
        </p:spPr>
        <p:txBody>
          <a:bodyPr>
            <a:spAutoFit/>
          </a:bodyPr>
          <a:lstStyle/>
          <a:p>
            <a:pPr eaLnBrk="1" hangingPunct="1">
              <a:spcBef>
                <a:spcPct val="50000"/>
              </a:spcBef>
              <a:defRPr/>
            </a:pPr>
            <a:r>
              <a:rPr lang="de-DE" sz="1400" dirty="0">
                <a:latin typeface="Calibri Light"/>
                <a:cs typeface="Times New Roman" pitchFamily="18" charset="0"/>
              </a:rPr>
              <a:t>Andreas Weißgerber: </a:t>
            </a:r>
            <a:r>
              <a:rPr lang="de-DE" sz="1400" b="0" dirty="0">
                <a:latin typeface="Calibri Light"/>
                <a:cs typeface="Times New Roman" pitchFamily="18" charset="0"/>
              </a:rPr>
              <a:t>Die Proportionen stimmig aber die Farben sind nicht naturgetreu (z.B. ist die Mauer nicht grün wie im Bild).</a:t>
            </a:r>
          </a:p>
        </p:txBody>
      </p:sp>
      <p:sp>
        <p:nvSpPr>
          <p:cNvPr id="5132" name="Caption_15"/>
          <p:cNvSpPr txBox="1">
            <a:spLocks noChangeArrowheads="1"/>
          </p:cNvSpPr>
          <p:nvPr/>
        </p:nvSpPr>
        <p:spPr bwMode="auto">
          <a:xfrm>
            <a:off x="7467600" y="1772816"/>
            <a:ext cx="4035417" cy="738664"/>
          </a:xfrm>
          <a:prstGeom prst="rect">
            <a:avLst/>
          </a:prstGeom>
          <a:noFill/>
          <a:ln w="9525">
            <a:noFill/>
            <a:miter lim="800000"/>
            <a:headEnd/>
            <a:tailEnd/>
          </a:ln>
        </p:spPr>
        <p:txBody>
          <a:bodyPr>
            <a:spAutoFit/>
          </a:bodyPr>
          <a:lstStyle/>
          <a:p>
            <a:pPr eaLnBrk="1" hangingPunct="1">
              <a:spcBef>
                <a:spcPct val="50000"/>
              </a:spcBef>
              <a:defRPr/>
            </a:pPr>
            <a:r>
              <a:rPr lang="de-DE" sz="1400" b="0" dirty="0">
                <a:latin typeface="Calibri Light"/>
                <a:cs typeface="Times New Roman" pitchFamily="18" charset="0"/>
              </a:rPr>
              <a:t>Foto des Dorfplatzes: Bitte beachten Sie, dass sich die Autos während des Malprozesses nicht auf dem Platz befanden</a:t>
            </a:r>
          </a:p>
        </p:txBody>
      </p:sp>
    </p:spTree>
    <p:extLst>
      <p:ext uri="{BB962C8B-B14F-4D97-AF65-F5344CB8AC3E}">
        <p14:creationId xmlns:p14="http://schemas.microsoft.com/office/powerpoint/2010/main" val="19140129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169744451"/>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Bernd </a:t>
                      </a:r>
                      <a:r>
                        <a:rPr kumimoji="0" lang="en-GB" sz="1000" b="0" i="0" u="none" strike="noStrike" cap="none" normalizeH="0" baseline="0" dirty="0" err="1">
                          <a:ln>
                            <a:noFill/>
                          </a:ln>
                          <a:solidFill>
                            <a:srgbClr val="333333"/>
                          </a:solidFill>
                          <a:effectLst/>
                          <a:latin typeface="Calibri Light"/>
                        </a:rPr>
                        <a:t>Hampel</a:t>
                      </a:r>
                      <a:r>
                        <a:rPr kumimoji="0" lang="en-GB" sz="1000" b="0" i="0" u="none" strike="noStrike" cap="none" normalizeH="0" baseline="0" dirty="0">
                          <a:ln>
                            <a:noFill/>
                          </a:ln>
                          <a:solidFill>
                            <a:srgbClr val="333333"/>
                          </a:solidFill>
                          <a:effectLst/>
                          <a:latin typeface="Calibri Light"/>
                        </a:rPr>
                        <a:t>, Helmut </a:t>
                      </a:r>
                      <a:r>
                        <a:rPr kumimoji="0" lang="en-GB" sz="1000" b="0" i="0" u="none" strike="noStrike" cap="none" normalizeH="0" baseline="0" dirty="0" err="1">
                          <a:ln>
                            <a:noFill/>
                          </a:ln>
                          <a:solidFill>
                            <a:srgbClr val="333333"/>
                          </a:solidFill>
                          <a:effectLst/>
                          <a:latin typeface="Calibri Light"/>
                        </a:rPr>
                        <a:t>Schack</a:t>
                      </a:r>
                      <a:r>
                        <a:rPr kumimoji="0" lang="en-GB" sz="1000" b="0" i="0" u="none" strike="noStrike" cap="none" normalizeH="0" baseline="0" dirty="0">
                          <a:ln>
                            <a:noFill/>
                          </a:ln>
                          <a:solidFill>
                            <a:srgbClr val="333333"/>
                          </a:solidFill>
                          <a:effectLst/>
                          <a:latin typeface="Calibri Light"/>
                        </a:rPr>
                        <a:t>, Andreas </a:t>
                      </a:r>
                      <a:r>
                        <a:rPr kumimoji="0" lang="en-GB" sz="1000" b="0" i="0" u="none" strike="noStrike" cap="none" normalizeH="0" baseline="0" dirty="0" err="1">
                          <a:ln>
                            <a:noFill/>
                          </a:ln>
                          <a:solidFill>
                            <a:srgbClr val="333333"/>
                          </a:solidFill>
                          <a:effectLst/>
                          <a:latin typeface="Calibri Light"/>
                        </a:rPr>
                        <a:t>Weißgerber</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rPr>
                        <a:t>Paintings</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of</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Spanish</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village</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square</a:t>
                      </a:r>
                      <a:r>
                        <a:rPr kumimoji="0" lang="de-DE" sz="1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eines spanischen </a:t>
                      </a:r>
                      <a:r>
                        <a:rPr kumimoji="0" lang="de-DE" sz="1000" b="0" i="0" u="none" strike="noStrike" cap="none" normalizeH="0" baseline="0" dirty="0" err="1">
                          <a:ln>
                            <a:noFill/>
                          </a:ln>
                          <a:solidFill>
                            <a:srgbClr val="333333"/>
                          </a:solidFill>
                          <a:effectLst/>
                          <a:latin typeface="Calibri Light"/>
                        </a:rPr>
                        <a:t>Dortplatzes</a:t>
                      </a:r>
                      <a:endParaRPr kumimoji="0" lang="de-DE"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Footer Placeholder 1"/>
          <p:cNvSpPr>
            <a:spLocks noGrp="1"/>
          </p:cNvSpPr>
          <p:nvPr>
            <p:ph type="ftr" sz="quarter" idx="11"/>
          </p:nvPr>
        </p:nvSpPr>
        <p:spPr/>
        <p:txBody>
          <a:bodyPr/>
          <a:lstStyle/>
          <a:p>
            <a:r>
              <a:rPr lang="de-DE">
                <a:solidFill>
                  <a:srgbClr val="333333"/>
                </a:solidFill>
              </a:rPr>
              <a:t>Metakognitives Training 5 - Gedächtnis</a:t>
            </a:r>
            <a:endParaRPr lang="de-DE"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88</a:t>
            </a:fld>
            <a:endParaRPr lang="de-DE" dirty="0">
              <a:solidFill>
                <a:srgbClr val="333333"/>
              </a:solidFill>
            </a:endParaRPr>
          </a:p>
        </p:txBody>
      </p:sp>
    </p:spTree>
    <p:extLst>
      <p:ext uri="{BB962C8B-B14F-4D97-AF65-F5344CB8AC3E}">
        <p14:creationId xmlns:p14="http://schemas.microsoft.com/office/powerpoint/2010/main" val="144937369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5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6.xml><?xml version="1.0" encoding="utf-8"?>
<a:theme xmlns:a="http://schemas.openxmlformats.org/drawingml/2006/main" name="6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7.xml><?xml version="1.0" encoding="utf-8"?>
<a:theme xmlns:a="http://schemas.openxmlformats.org/drawingml/2006/main" name="7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8.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4476</Words>
  <Application>Microsoft Macintosh PowerPoint</Application>
  <PresentationFormat>Benutzerdefiniert</PresentationFormat>
  <Paragraphs>740</Paragraphs>
  <Slides>88</Slides>
  <Notes>87</Notes>
  <HiddenSlides>0</HiddenSlides>
  <MMClips>0</MMClips>
  <ScaleCrop>false</ScaleCrop>
  <HeadingPairs>
    <vt:vector size="6" baseType="variant">
      <vt:variant>
        <vt:lpstr>Verwendete Schriftarten</vt:lpstr>
      </vt:variant>
      <vt:variant>
        <vt:i4>9</vt:i4>
      </vt:variant>
      <vt:variant>
        <vt:lpstr>Design</vt:lpstr>
      </vt:variant>
      <vt:variant>
        <vt:i4>7</vt:i4>
      </vt:variant>
      <vt:variant>
        <vt:lpstr>Folientitel</vt:lpstr>
      </vt:variant>
      <vt:variant>
        <vt:i4>88</vt:i4>
      </vt:variant>
    </vt:vector>
  </HeadingPairs>
  <TitlesOfParts>
    <vt:vector size="104" baseType="lpstr">
      <vt:lpstr>ＭＳ Ｐゴシック</vt: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3_UKE_PPT-Vorlage_16zu9</vt:lpstr>
      <vt:lpstr>5_UKE_PPT-Vorlage_16zu9</vt:lpstr>
      <vt:lpstr>6_UKE_PPT-Vorlage_16zu9</vt:lpstr>
      <vt:lpstr>7_UKE_PPT-Vorlage_16zu9</vt:lpstr>
      <vt:lpstr>MKT 5 B – Gedächtnis</vt:lpstr>
      <vt:lpstr>Gedächtnis</vt:lpstr>
      <vt:lpstr>Gedächtnis</vt:lpstr>
      <vt:lpstr>Gedächtnis</vt:lpstr>
      <vt:lpstr>Gedächtnis</vt:lpstr>
      <vt:lpstr>Gedächtnis</vt:lpstr>
      <vt:lpstr>Was stört die Gedächtnisbildung?</vt:lpstr>
      <vt:lpstr>Was stört die Gedächtnisbildung?</vt:lpstr>
      <vt:lpstr>Was stört die Gedächtnisbildung?</vt:lpstr>
      <vt:lpstr>Was stört die Gedächtnisbildung?</vt:lpstr>
      <vt:lpstr>Was stört die Gedächtnisbildung?</vt:lpstr>
      <vt:lpstr>Wie kann ich mir Dinge besser merken?</vt:lpstr>
      <vt:lpstr>Funktioniert unser Gedächtnis wie ein Videorekorder? (für eine alternative Übung siehe Ende der Präsentation)</vt:lpstr>
      <vt:lpstr>Funktioniert unser Gedächtnis wie ein Videorekorder?</vt:lpstr>
      <vt:lpstr>Später wurden allen Teilnehmern zwei Bilder gezeigt. Die Versuchspersonen sollten entscheiden, welches Bild sie ursprünglich gesehen hatten. Glauben Sie, dass die irreführende Frage einen Einfluss auf die Erinnerung hatte?</vt:lpstr>
      <vt:lpstr>Unser Gedächtnis ist kein perfektes Abbild der Realität!</vt:lpstr>
      <vt:lpstr>Unser Gedächtnis ist kein perfektes Abbild der Realität!</vt:lpstr>
      <vt:lpstr>Aufgabe</vt:lpstr>
      <vt:lpstr>Aufgabe</vt:lpstr>
      <vt:lpstr>Aufgabe</vt:lpstr>
      <vt:lpstr>PowerPoint-Präsentation</vt:lpstr>
      <vt:lpstr>Der Schmied  Was wurde gezeigt? Wie sicher sind Sie sich?</vt:lpstr>
      <vt:lpstr>Der Schmied</vt:lpstr>
      <vt:lpstr>PowerPoint-Präsentation</vt:lpstr>
      <vt:lpstr>Piratenschiff Was wurde gezeigt? Wie sicher sind Sie sich?</vt:lpstr>
      <vt:lpstr>Piratenschiff</vt:lpstr>
      <vt:lpstr>Fehlerinnerungen</vt:lpstr>
      <vt:lpstr>Fehlerinnerungen</vt:lpstr>
      <vt:lpstr>Fehlerinnerungen</vt:lpstr>
      <vt:lpstr>Arten von Gedächtnisfehlern</vt:lpstr>
      <vt:lpstr>Arten von Gedächtnisfehlern</vt:lpstr>
      <vt:lpstr>Arten von Gedächtnisfehlern</vt:lpstr>
      <vt:lpstr>Arten von Gedächtnisfehlern</vt:lpstr>
      <vt:lpstr>Fehlerinnerungen!</vt:lpstr>
      <vt:lpstr>Fehlerinnerungen!</vt:lpstr>
      <vt:lpstr>Fehlerinnerungen!</vt:lpstr>
      <vt:lpstr>Fehlerinnerungen!</vt:lpstr>
      <vt:lpstr>Was soll das Ganze?</vt:lpstr>
      <vt:lpstr>Was soll das Ganze?</vt:lpstr>
      <vt:lpstr>Was soll das Ganze?</vt:lpstr>
      <vt:lpstr>Wie Gedächtnisprobleme Fehleinschätzungen während der Psychose begünstigen – Beispiele</vt:lpstr>
      <vt:lpstr>Aufgabe 2</vt:lpstr>
      <vt:lpstr>Aufgabe 2</vt:lpstr>
      <vt:lpstr>PowerPoint-Präsentation</vt:lpstr>
      <vt:lpstr>Panzerknacker Was wurde gezeigt? Wie sicher sind Sie sich?</vt:lpstr>
      <vt:lpstr>Panzerknacker</vt:lpstr>
      <vt:lpstr>PowerPoint-Präsentation</vt:lpstr>
      <vt:lpstr>Klassenzimmer Was wurde gezeigt? Wie sicher sind Sie sich?</vt:lpstr>
      <vt:lpstr>Klassenzimmer</vt:lpstr>
      <vt:lpstr>Optional: Videoclip</vt:lpstr>
      <vt:lpstr>PowerPoint-Präsentation</vt:lpstr>
      <vt:lpstr>Strand Was wurde gezeigt? Wie sicher sind Sie sich?</vt:lpstr>
      <vt:lpstr>Strand</vt:lpstr>
      <vt:lpstr>PowerPoint-Präsentation</vt:lpstr>
      <vt:lpstr>Brainstorming</vt:lpstr>
      <vt:lpstr>Im Laden  Was wurde gezeigt? Wie sicher sind Sie sich?</vt:lpstr>
      <vt:lpstr>Im Laden</vt:lpstr>
      <vt:lpstr>PowerPoint-Präsentation</vt:lpstr>
      <vt:lpstr>Brainstorming</vt:lpstr>
      <vt:lpstr>Am Pool Was wurde gezeigt? Wie sicher sind Sie sich?</vt:lpstr>
      <vt:lpstr>Am Pool</vt:lpstr>
      <vt:lpstr>PowerPoint-Präsentation</vt:lpstr>
      <vt:lpstr>Bank Was wurde gezeigt? Wie sicher sind Sie sich?</vt:lpstr>
      <vt:lpstr>Bank</vt:lpstr>
      <vt:lpstr>PowerPoint-Präsentation</vt:lpstr>
      <vt:lpstr>Campingurlaub Was wurde gezeigt? Wie sicher sind Sie sich?</vt:lpstr>
      <vt:lpstr>Campingurlaub</vt:lpstr>
      <vt:lpstr>PowerPoint-Präsentation</vt:lpstr>
      <vt:lpstr>Brainstorming</vt:lpstr>
      <vt:lpstr>Zoo Was wurde gezeigt? Wie sicher sind Sie sich?</vt:lpstr>
      <vt:lpstr>Zoo</vt:lpstr>
      <vt:lpstr>PowerPoint-Präsentation</vt:lpstr>
      <vt:lpstr>Brainstorming</vt:lpstr>
      <vt:lpstr>Wohnzimmer Was wurde gezeigt? Wie sicher sind Sie sich?</vt:lpstr>
      <vt:lpstr>Wohnzimmer</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lpstr>Sehen und erinnern wir alle dasselbe? </vt:lpstr>
      <vt:lpstr>Achten Sie auf Unterschiede bezüglich der Farben und Größen in den drei Gemälden! Gibt es Dinge, die von den Künstlern unterschiedlich dargestellt oder die weggelassen wurden?</vt:lpstr>
      <vt:lpstr>Jeder Mensch nimmt Dinge anders wahr!  Wie in den drei Gemälden: Derselbe Dorfplatz ist zu sehen aber mit unterschiedlichen Akzenten!</vt:lpstr>
      <vt:lpstr>Unser Gedächtnis arbeitet nicht wie ein Fotoapparat! Wir können uns irren!  </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Arne Sibilis</cp:lastModifiedBy>
  <cp:revision>328</cp:revision>
  <dcterms:created xsi:type="dcterms:W3CDTF">2004-06-30T16:15:23Z</dcterms:created>
  <dcterms:modified xsi:type="dcterms:W3CDTF">2025-12-09T09:57:28Z</dcterms:modified>
</cp:coreProperties>
</file>