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9" r:id="rId2"/>
    <p:sldMasterId id="2147483722" r:id="rId3"/>
    <p:sldMasterId id="2147483735" r:id="rId4"/>
  </p:sldMasterIdLst>
  <p:notesMasterIdLst>
    <p:notesMasterId r:id="rId127"/>
  </p:notesMasterIdLst>
  <p:handoutMasterIdLst>
    <p:handoutMasterId r:id="rId128"/>
  </p:handoutMasterIdLst>
  <p:sldIdLst>
    <p:sldId id="829" r:id="rId5"/>
    <p:sldId id="428" r:id="rId6"/>
    <p:sldId id="605" r:id="rId7"/>
    <p:sldId id="830" r:id="rId8"/>
    <p:sldId id="831" r:id="rId9"/>
    <p:sldId id="591" r:id="rId10"/>
    <p:sldId id="832" r:id="rId11"/>
    <p:sldId id="833" r:id="rId12"/>
    <p:sldId id="834" r:id="rId13"/>
    <p:sldId id="720" r:id="rId14"/>
    <p:sldId id="727" r:id="rId15"/>
    <p:sldId id="638" r:id="rId16"/>
    <p:sldId id="419" r:id="rId17"/>
    <p:sldId id="426" r:id="rId18"/>
    <p:sldId id="425" r:id="rId19"/>
    <p:sldId id="627" r:id="rId20"/>
    <p:sldId id="855" r:id="rId21"/>
    <p:sldId id="626" r:id="rId22"/>
    <p:sldId id="836" r:id="rId23"/>
    <p:sldId id="604" r:id="rId24"/>
    <p:sldId id="597" r:id="rId25"/>
    <p:sldId id="599" r:id="rId26"/>
    <p:sldId id="837" r:id="rId27"/>
    <p:sldId id="838" r:id="rId28"/>
    <p:sldId id="839" r:id="rId29"/>
    <p:sldId id="427" r:id="rId30"/>
    <p:sldId id="481" r:id="rId31"/>
    <p:sldId id="639" r:id="rId32"/>
    <p:sldId id="636" r:id="rId33"/>
    <p:sldId id="643" r:id="rId34"/>
    <p:sldId id="725" r:id="rId35"/>
    <p:sldId id="726" r:id="rId36"/>
    <p:sldId id="475" r:id="rId37"/>
    <p:sldId id="642" r:id="rId38"/>
    <p:sldId id="477" r:id="rId39"/>
    <p:sldId id="653" r:id="rId40"/>
    <p:sldId id="840" r:id="rId41"/>
    <p:sldId id="416" r:id="rId42"/>
    <p:sldId id="645" r:id="rId43"/>
    <p:sldId id="646" r:id="rId44"/>
    <p:sldId id="731" r:id="rId45"/>
    <p:sldId id="452" r:id="rId46"/>
    <p:sldId id="648" r:id="rId47"/>
    <p:sldId id="454" r:id="rId48"/>
    <p:sldId id="649" r:id="rId49"/>
    <p:sldId id="618" r:id="rId50"/>
    <p:sldId id="737" r:id="rId51"/>
    <p:sldId id="622" r:id="rId52"/>
    <p:sldId id="651" r:id="rId53"/>
    <p:sldId id="601" r:id="rId54"/>
    <p:sldId id="842" r:id="rId55"/>
    <p:sldId id="841" r:id="rId56"/>
    <p:sldId id="784" r:id="rId57"/>
    <p:sldId id="785" r:id="rId58"/>
    <p:sldId id="786" r:id="rId59"/>
    <p:sldId id="787" r:id="rId60"/>
    <p:sldId id="788" r:id="rId61"/>
    <p:sldId id="789" r:id="rId62"/>
    <p:sldId id="790" r:id="rId63"/>
    <p:sldId id="791" r:id="rId64"/>
    <p:sldId id="792" r:id="rId65"/>
    <p:sldId id="793" r:id="rId66"/>
    <p:sldId id="794" r:id="rId67"/>
    <p:sldId id="795" r:id="rId68"/>
    <p:sldId id="796" r:id="rId69"/>
    <p:sldId id="797" r:id="rId70"/>
    <p:sldId id="798" r:id="rId71"/>
    <p:sldId id="799" r:id="rId72"/>
    <p:sldId id="800" r:id="rId73"/>
    <p:sldId id="801" r:id="rId74"/>
    <p:sldId id="802" r:id="rId75"/>
    <p:sldId id="803" r:id="rId76"/>
    <p:sldId id="804" r:id="rId77"/>
    <p:sldId id="805" r:id="rId78"/>
    <p:sldId id="806" r:id="rId79"/>
    <p:sldId id="807" r:id="rId80"/>
    <p:sldId id="808" r:id="rId81"/>
    <p:sldId id="809" r:id="rId82"/>
    <p:sldId id="810" r:id="rId83"/>
    <p:sldId id="811" r:id="rId84"/>
    <p:sldId id="812" r:id="rId85"/>
    <p:sldId id="813" r:id="rId86"/>
    <p:sldId id="814" r:id="rId87"/>
    <p:sldId id="815" r:id="rId88"/>
    <p:sldId id="816" r:id="rId89"/>
    <p:sldId id="817" r:id="rId90"/>
    <p:sldId id="818" r:id="rId91"/>
    <p:sldId id="819" r:id="rId92"/>
    <p:sldId id="820" r:id="rId93"/>
    <p:sldId id="821" r:id="rId94"/>
    <p:sldId id="822" r:id="rId95"/>
    <p:sldId id="823" r:id="rId96"/>
    <p:sldId id="824" r:id="rId97"/>
    <p:sldId id="827" r:id="rId98"/>
    <p:sldId id="843" r:id="rId99"/>
    <p:sldId id="844" r:id="rId100"/>
    <p:sldId id="703" r:id="rId101"/>
    <p:sldId id="704" r:id="rId102"/>
    <p:sldId id="705" r:id="rId103"/>
    <p:sldId id="706" r:id="rId104"/>
    <p:sldId id="707" r:id="rId105"/>
    <p:sldId id="708" r:id="rId106"/>
    <p:sldId id="709" r:id="rId107"/>
    <p:sldId id="710" r:id="rId108"/>
    <p:sldId id="711" r:id="rId109"/>
    <p:sldId id="712" r:id="rId110"/>
    <p:sldId id="713" r:id="rId111"/>
    <p:sldId id="714" r:id="rId112"/>
    <p:sldId id="715" r:id="rId113"/>
    <p:sldId id="716" r:id="rId114"/>
    <p:sldId id="717" r:id="rId115"/>
    <p:sldId id="718" r:id="rId116"/>
    <p:sldId id="614" r:id="rId117"/>
    <p:sldId id="845" r:id="rId118"/>
    <p:sldId id="846" r:id="rId119"/>
    <p:sldId id="847" r:id="rId120"/>
    <p:sldId id="719" r:id="rId121"/>
    <p:sldId id="848" r:id="rId122"/>
    <p:sldId id="853" r:id="rId123"/>
    <p:sldId id="850" r:id="rId124"/>
    <p:sldId id="851" r:id="rId125"/>
    <p:sldId id="852" r:id="rId126"/>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9" autoAdjust="0"/>
    <p:restoredTop sz="95548" autoAdjust="0"/>
  </p:normalViewPr>
  <p:slideViewPr>
    <p:cSldViewPr>
      <p:cViewPr varScale="1">
        <p:scale>
          <a:sx n="121" d="100"/>
          <a:sy n="121" d="100"/>
        </p:scale>
        <p:origin x="896" y="176"/>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F7B153F-5EFC-4A23-8B3D-F0727FC5F015}" type="slidenum">
              <a:rPr lang="en-GB" altLang="de-DE"/>
              <a:pPr>
                <a:defRPr/>
              </a:pPr>
              <a:t>‹Nr.›</a:t>
            </a:fld>
            <a:endParaRPr lang="en-GB" altLang="de-DE"/>
          </a:p>
        </p:txBody>
      </p:sp>
    </p:spTree>
    <p:extLst>
      <p:ext uri="{BB962C8B-B14F-4D97-AF65-F5344CB8AC3E}">
        <p14:creationId xmlns:p14="http://schemas.microsoft.com/office/powerpoint/2010/main" val="1430241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A5026E-044D-47BD-BC72-6ED1E943FB2A}" type="slidenum">
              <a:rPr lang="en-US" altLang="de-DE"/>
              <a:pPr>
                <a:defRPr/>
              </a:pPr>
              <a:t>‹Nr.›</a:t>
            </a:fld>
            <a:endParaRPr lang="en-US" altLang="de-DE"/>
          </a:p>
        </p:txBody>
      </p:sp>
    </p:spTree>
    <p:extLst>
      <p:ext uri="{BB962C8B-B14F-4D97-AF65-F5344CB8AC3E}">
        <p14:creationId xmlns:p14="http://schemas.microsoft.com/office/powerpoint/2010/main" val="684021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0986E6-EB0E-433A-B639-3DDE74A0A74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122996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4</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5</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D122C-D354-4B63-B5C4-7C573C62D15C}"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604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1C3E5-4DFA-4AC5-8BE8-3F252E9C8F21}"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35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060D13-7FEE-4F63-9855-1D115B491F6B}"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76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46FB3-0187-48D5-9A58-49EFC19D17A3}"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40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663DD-54FD-4A7A-928B-DFA738DBF609}"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84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980-25EC-4CC6-B765-04872CB1DB78}"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91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B930F-37D8-4B3B-9DDC-F46406111A30}"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50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500334-2B1A-4215-A4A7-7FF63A86B2A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44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446AB3-8B0B-467F-A7AE-01CE63BE9CC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2676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356A1-3120-4196-B761-96B94CA0FDD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04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45E71-A1CC-4FD3-AF88-EAC095F01C5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249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FB90C-6330-4594-9048-F7A1F8CBCAEF}"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076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291DE-BCFB-41AA-A2A1-0B99978ECC76}"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86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6CA09-5409-47D8-82F9-09847CF1F32F}"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25C40E-83BE-49C7-8D1D-40F7D258B880}"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783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1A4FC-4851-4863-93C4-E1A485070657}"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C3944D-2A49-4C87-AAD9-574C302C131F}"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71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A29A9-8114-48EF-BAD0-C45132FFF8F0}"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051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572769-9648-477B-9B04-F9F9E0D09DAF}"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378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26B09-8A50-401F-AFFA-8FDC82B6DAF6}"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588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13698-6BCC-411C-8266-5840393A616C}"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723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3676F-A464-4D87-8D26-D6D6C31C4A08}"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524781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B69D9-64A3-44F5-BB1D-8C71C68B8B1D}" type="slidenum">
              <a:rPr lang="en-US" altLang="de-DE" sz="1300" smtClean="0"/>
              <a:pPr>
                <a:spcBef>
                  <a:spcPct val="0"/>
                </a:spcBef>
              </a:pPr>
              <a:t>39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2909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28B8F-3079-4E5A-BFFA-58E39CCC4574}"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572384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98E24-3892-46E9-AF82-DE07D4323EB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74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8E96B-4C14-463D-A678-F5786721F795}"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009778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B05F5-CF62-4011-9065-2CFA997BC56C}"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71624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1FDAB-A9B7-4BBE-969C-249BC7981426}"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67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0B3186-C5BD-4E82-8459-DA0E36259F71}"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295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093FB-CC24-4A13-B728-B3C2D73B85E4}"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915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FDEAA-FD12-49C0-AA36-3C42D6B79920}" type="slidenum">
              <a:rPr lang="en-US" altLang="de-DE" sz="1300" smtClean="0"/>
              <a:pPr>
                <a:spcBef>
                  <a:spcPct val="0"/>
                </a:spcBef>
              </a:pPr>
              <a:t>47</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546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F37B0-FD09-44F7-B486-11A2F80E4F22}" type="slidenum">
              <a:rPr lang="en-US" altLang="de-DE" sz="1300" smtClean="0"/>
              <a:pPr>
                <a:spcBef>
                  <a:spcPct val="0"/>
                </a:spcBef>
              </a:pPr>
              <a:t>48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676630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2F140D-D092-48C4-89D9-4F0B37470C44}"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Tree>
    <p:extLst>
      <p:ext uri="{BB962C8B-B14F-4D97-AF65-F5344CB8AC3E}">
        <p14:creationId xmlns:p14="http://schemas.microsoft.com/office/powerpoint/2010/main" val="3143186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51</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1AF2D0-3E44-40BB-868B-089AE88EAE34}"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875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39949-5277-430B-ABC3-F038080959BC}"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656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2FC84-D44F-4F62-8810-5D1DD9D856C2}"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379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829E6E-979C-4B84-A4C2-AF3621754166}"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446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361EA-66D8-49A4-BEA7-80264FA7249E}"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129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1E76E1-9C90-4C6A-BE36-789388DFA1C2}"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747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60F00E-3F70-4AE8-8328-7160887BFD8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1459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493ECF-08C9-4B18-8D85-9F284735D148}"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04209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6C4A95-4C8C-40ED-B29C-733EBEA555CD}"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9919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CF347E-0D13-40EA-8594-A5C218641147}"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9525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B4AF00-6621-4C2A-BF67-A4AF3EF61202}"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20076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A11988-A263-4F0E-838A-44EA5E129A02}"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922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996FA-C2A8-44A0-811B-7F293FBB4D80}"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846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2F46-7436-40E4-A10E-AD7F5A2CB405}"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0640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253C27-84AC-4591-ABBC-A5B86F61CB82}"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9775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95660-707D-43D8-AF8B-9DB7D750F789}"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7345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9951E2-D53F-41B7-88A0-C0D1BBC718B5}"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4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CB8E4-FA4B-4B4D-BC23-53AA53A140C3}"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7785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3D660-74AA-43F4-A042-D6C49C627A6E}"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709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8883E-8C92-472C-B44F-1CC0EB2A6673}"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7694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2FFBE-58E4-4C2C-AE13-5EA8882A0A89}"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9618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7428A-1473-44E5-B251-92D8355F1E28}"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594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CA0C4-569D-457C-A2C5-22459CE1E142}"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9381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161C31-4B37-4CA1-8BCB-DE486F20FB22}"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5248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2BE8F8-3D9C-46C3-8331-69E54BD1811E}"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37753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8A600-CDF7-4F72-AE8C-498158B38C78}"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0527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ED050-832A-44FC-91E3-01C0556EE321}"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827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D9FC3-3B29-411B-A0D0-451C0ED71276}"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340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19E8D0-C88A-48E3-BE09-4E6EFF96B632}"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9160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610C1-2DD7-46F2-A849-5A1EE7290BDE}"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1285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F5B854-EFA8-49A8-8948-67BF475101E1}"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467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62173D-35C9-4C0B-9290-428F52F919C1}"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44540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C9519-CAEB-4034-BFB5-57EFA06DEF71}"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27351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5A2179-370F-4743-BC90-DFA2B6FA1531}"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0803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841A0-35E0-4561-B3CA-5755D9900811}"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57631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A23F0C-373C-47A6-BD70-5F4217CD24CA}"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0392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664132-1A17-4750-BA8F-A12765CF6622}"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5248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FC075-9B6E-47F0-93E6-489FCE21B521}"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3611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D5F3E-307A-4DEB-BC58-8A430DD25B7C}"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19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13E86-26F7-443E-A54D-283713B11F09}"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43808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94B09-530F-4A0B-8D48-43E3FBCF1090}"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573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6E788-FB0B-44D2-921C-171C0F0FD112}" type="slidenum">
              <a:rPr lang="en-US" altLang="de-DE" sz="1300" smtClean="0"/>
              <a:pPr>
                <a:spcBef>
                  <a:spcPct val="0"/>
                </a:spcBef>
              </a:pPr>
              <a:t>97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0382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C168D-6FC2-40A7-9587-389DA2D064C6}" type="slidenum">
              <a:rPr lang="en-US" altLang="de-DE" sz="1300" smtClean="0"/>
              <a:pPr>
                <a:spcBef>
                  <a:spcPct val="0"/>
                </a:spcBef>
              </a:pPr>
              <a:t>98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7045675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BDB379-6B58-4437-88C0-75D6C0ABD948}" type="slidenum">
              <a:rPr lang="en-US" altLang="de-DE" sz="1300" smtClean="0"/>
              <a:pPr>
                <a:spcBef>
                  <a:spcPct val="0"/>
                </a:spcBef>
              </a:pPr>
              <a:t>99</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5272824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38B82-A1E4-4D8A-A3E5-64641FED2502}" type="slidenum">
              <a:rPr lang="en-US" altLang="de-DE" sz="1300" smtClean="0"/>
              <a:pPr>
                <a:spcBef>
                  <a:spcPct val="0"/>
                </a:spcBef>
              </a:pPr>
              <a:t>100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137892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FDCC1-9381-4273-A9F8-84156A2F34B6}" type="slidenum">
              <a:rPr lang="en-US" altLang="de-DE" sz="1300" smtClean="0"/>
              <a:pPr>
                <a:spcBef>
                  <a:spcPct val="0"/>
                </a:spcBef>
              </a:pPr>
              <a:t>101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773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29A2D-6045-4466-8EDB-324617F10E39}" type="slidenum">
              <a:rPr lang="en-US" altLang="de-DE" sz="1300" smtClean="0"/>
              <a:pPr>
                <a:spcBef>
                  <a:spcPct val="0"/>
                </a:spcBef>
              </a:pPr>
              <a:t>102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2244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30EA10-A1CB-4D34-A667-BC74877DF3A7}" type="slidenum">
              <a:rPr lang="en-US" altLang="de-DE" sz="1300" smtClean="0"/>
              <a:pPr>
                <a:spcBef>
                  <a:spcPct val="0"/>
                </a:spcBef>
              </a:pPr>
              <a:t>103</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16863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9209B-63FC-42EE-B758-FA0533912C5F}" type="slidenum">
              <a:rPr lang="en-US" altLang="de-DE" sz="1300" smtClean="0"/>
              <a:pPr>
                <a:spcBef>
                  <a:spcPct val="0"/>
                </a:spcBef>
              </a:pPr>
              <a:t>104</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3586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7C35E-4ACD-4308-B999-38E233980EBA}" type="slidenum">
              <a:rPr lang="en-US" altLang="de-DE" sz="1300" smtClean="0"/>
              <a:pPr>
                <a:spcBef>
                  <a:spcPct val="0"/>
                </a:spcBef>
              </a:pPr>
              <a:t>105</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2691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2519C-C3D8-4413-82BA-6BB85F63C325}" type="slidenum">
              <a:rPr lang="en-US" altLang="de-DE" sz="1300" smtClean="0"/>
              <a:pPr>
                <a:spcBef>
                  <a:spcPct val="0"/>
                </a:spcBef>
              </a:pPr>
              <a:t>106</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7356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8C3E9-2B4F-44C1-9820-78F9336B80CB}" type="slidenum">
              <a:rPr lang="en-US" altLang="de-DE" sz="1300" smtClean="0"/>
              <a:pPr>
                <a:spcBef>
                  <a:spcPct val="0"/>
                </a:spcBef>
              </a:pPr>
              <a:t>107</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7707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DC573-27D9-47A1-9917-BD6AFDDD682F}" type="slidenum">
              <a:rPr lang="en-US" altLang="de-DE" sz="1300" smtClean="0"/>
              <a:pPr>
                <a:spcBef>
                  <a:spcPct val="0"/>
                </a:spcBef>
              </a:pPr>
              <a:t>108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7868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C1B53-577D-47EA-8F91-568394A98297}" type="slidenum">
              <a:rPr lang="en-US" altLang="de-DE" sz="1300" smtClean="0"/>
              <a:pPr>
                <a:spcBef>
                  <a:spcPct val="0"/>
                </a:spcBef>
              </a:pPr>
              <a:t>109</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777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884BF7-AC18-4F23-A5A0-0347530BD953}" type="slidenum">
              <a:rPr lang="en-US" altLang="de-DE" sz="1300" smtClean="0"/>
              <a:pPr>
                <a:spcBef>
                  <a:spcPct val="0"/>
                </a:spcBef>
              </a:pPr>
              <a:t>110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2211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E2F26-43AC-488B-9548-FAFB07C78004}" type="slidenum">
              <a:rPr lang="en-US" altLang="de-DE" sz="1300" smtClean="0"/>
              <a:pPr>
                <a:spcBef>
                  <a:spcPct val="0"/>
                </a:spcBef>
              </a:pPr>
              <a:t>111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48087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AA10B-A426-484B-A8E1-6FBEEE137E31}" type="slidenum">
              <a:rPr lang="en-US" altLang="de-DE" sz="1300" smtClean="0"/>
              <a:pPr>
                <a:spcBef>
                  <a:spcPct val="0"/>
                </a:spcBef>
              </a:pPr>
              <a:t>112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4870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121</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122</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23AD66A1-7770-434F-987A-C92FEAD9546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B84D264-1AC4-49BC-8EE2-87520DA61A2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6C3BD9A0-BB25-4890-B327-525F659738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77EBB888-624B-47FF-A185-1ED33AFD15B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576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759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665002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34314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214375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99587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58376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2839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46242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104778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73250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557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7482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53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760869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12293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87374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523061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76678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61226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6966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23213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45697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109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016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52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4051294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1589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4 - Einfühlung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27915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715142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6550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07354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92525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9496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092691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322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B75E6BF-0D02-4450-9799-5D99934A2D6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617228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cs typeface="+mn-cs"/>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493561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mn-cs"/>
              </a:rPr>
              <a:t>Metakognitives Training 4 - Einfühlung I</a:t>
            </a:r>
            <a:endParaRPr lang="de-DE" dirty="0">
              <a:solidFill>
                <a:srgbClr val="333333"/>
              </a:solidFill>
              <a:cs typeface="+mn-cs"/>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mn-cs"/>
              </a:rPr>
              <a:pPr defTabSz="457123" eaLnBrk="1" fontAlgn="auto" hangingPunct="1">
                <a:spcBef>
                  <a:spcPts val="0"/>
                </a:spcBef>
                <a:spcAft>
                  <a:spcPts val="0"/>
                </a:spcAft>
              </a:pPr>
              <a:t>‹Nr.›</a:t>
            </a:fld>
            <a:endParaRPr lang="de-DE" dirty="0">
              <a:solidFill>
                <a:srgbClr val="333333"/>
              </a:solidFill>
              <a:cs typeface="+mn-cs"/>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667911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9.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4.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9.jpeg"/><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0.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6.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2.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9.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8.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6.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0.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0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4.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A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p:txBody>
      </p:sp>
    </p:spTree>
    <p:extLst>
      <p:ext uri="{BB962C8B-B14F-4D97-AF65-F5344CB8AC3E}">
        <p14:creationId xmlns:p14="http://schemas.microsoft.com/office/powerpoint/2010/main" val="38203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Wie fühle ich mich in jemand anderen hinein ...?</a:t>
            </a:r>
          </a:p>
        </p:txBody>
      </p:sp>
      <p:sp>
        <p:nvSpPr>
          <p:cNvPr id="7170" name="Rectangle 2"/>
          <p:cNvSpPr>
            <a:spLocks noGrp="1" noChangeArrowheads="1"/>
          </p:cNvSpPr>
          <p:nvPr>
            <p:ph idx="1"/>
          </p:nvPr>
        </p:nvSpPr>
        <p:spPr/>
        <p:txBody>
          <a:bodyPr/>
          <a:lstStyle/>
          <a:p>
            <a:pPr eaLnBrk="1" hangingPunct="1">
              <a:lnSpc>
                <a:spcPct val="90000"/>
              </a:lnSpc>
            </a:pP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br>
              <a:rPr lang="de-DE" altLang="de-DE" sz="2400" dirty="0">
                <a:solidFill>
                  <a:srgbClr val="004992"/>
                </a:solidFill>
                <a:latin typeface="Calibri Light"/>
                <a:cs typeface="Times New Roman" panose="02020603050405020304" pitchFamily="18" charset="0"/>
              </a:rPr>
            </a:br>
            <a:endParaRPr lang="de-DE" altLang="de-DE" sz="2400" dirty="0">
              <a:solidFill>
                <a:srgbClr val="004992"/>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7259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 </a:t>
            </a:r>
            <a:r>
              <a:rPr lang="de-DE" altLang="de-DE" sz="2400" dirty="0">
                <a:solidFill>
                  <a:srgbClr val="333333"/>
                </a:solidFill>
                <a:latin typeface="Calibri Light"/>
              </a:rPr>
              <a:t>Desinteresse, Konzentration, Müdigkeit, Kopfschmerz?</a:t>
            </a:r>
          </a:p>
          <a:p>
            <a:pPr lvl="0" algn="ctr" defTabSz="914400" fontAlgn="base">
              <a:spcAft>
                <a:spcPct val="0"/>
              </a:spcAft>
            </a:pPr>
            <a:r>
              <a:rPr lang="de-DE" altLang="de-DE" sz="2400" b="1" dirty="0">
                <a:solidFill>
                  <a:srgbClr val="333333"/>
                </a:solidFill>
                <a:latin typeface="Calibri Light"/>
              </a:rPr>
              <a:t>Was hilft bei der Beantwortung?</a:t>
            </a:r>
            <a:br>
              <a:rPr lang="de-DE" altLang="de-DE" sz="2400" dirty="0">
                <a:solidFill>
                  <a:srgbClr val="333333"/>
                </a:solidFill>
                <a:latin typeface="Calibri Light"/>
                <a:cs typeface="Times New Roman" panose="02020603050405020304" pitchFamily="18" charset="0"/>
              </a:rPr>
            </a:br>
            <a:endParaRPr lang="de-DE" altLang="de-DE" sz="2400" dirty="0">
              <a:solidFill>
                <a:srgbClr val="FF0000"/>
              </a:solidFill>
              <a:latin typeface="Calibri Light"/>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14410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1829900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solidFill>
                  <a:srgbClr val="004992"/>
                </a:solidFill>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a:t>
            </a:r>
            <a:r>
              <a:rPr lang="de-DE" altLang="de-DE" sz="2000">
                <a:solidFill>
                  <a:srgbClr val="004992"/>
                </a:solidFill>
                <a:latin typeface="Calibri Light"/>
                <a:cs typeface="Times New Roman" panose="02020603050405020304" pitchFamily="18" charset="0"/>
              </a:rPr>
              <a:t>Person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leidet Person unter Migräne?</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Umgebung/Situation</a:t>
            </a:r>
            <a:r>
              <a:rPr lang="de-DE" altLang="de-DE" sz="2000">
                <a:solidFill>
                  <a:srgbClr val="336699"/>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hat Person gerade die „Nacht zum Tag“ gemacht? (daher Müdigkeit)</a:t>
            </a:r>
          </a:p>
          <a:p>
            <a:pPr marL="342900" lvl="0" indent="-342900" defTabSz="914400" fontAlgn="base">
              <a:buClr>
                <a:srgbClr val="000000"/>
              </a:buClr>
              <a:buFont typeface="WingDings"/>
              <a:buChar char=""/>
            </a:pPr>
            <a:r>
              <a:rPr lang="de-DE" altLang="de-DE" sz="2000">
                <a:solidFill>
                  <a:srgbClr val="004992"/>
                </a:solidFill>
                <a:latin typeface="Calibri Light"/>
                <a:cs typeface="Times New Roman" panose="02020603050405020304" pitchFamily="18" charset="0"/>
              </a:rPr>
              <a:t>Selbstbeobachtung</a:t>
            </a:r>
            <a:r>
              <a:rPr lang="de-DE" altLang="de-DE" sz="2000">
                <a:solidFill>
                  <a:srgbClr val="AA9C8F"/>
                </a:solidFill>
                <a:latin typeface="Calibri Light"/>
                <a:cs typeface="Times New Roman" panose="02020603050405020304" pitchFamily="18" charset="0"/>
              </a:rPr>
              <a:t>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wann fasse ich mir selbst an die Schläfe? (Aber Vorsicht! Man kann nicht immer vorschnell von sich auf andere schließen!)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409976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4" name="Rectangle 2"/>
          <p:cNvSpPr>
            <a:spLocks noGrp="1" noChangeArrowheads="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Beispiel: Eine Person fasst sich an die Schläfe.</a:t>
            </a:r>
            <a:br>
              <a:rPr lang="de-DE" altLang="de-DE" sz="2400" dirty="0">
                <a:solidFill>
                  <a:srgbClr val="333333"/>
                </a:solidFill>
                <a:latin typeface="Calibri Light"/>
                <a:cs typeface="Times New Roman" panose="02020603050405020304" pitchFamily="18" charset="0"/>
              </a:rPr>
            </a:br>
            <a:r>
              <a:rPr lang="de-DE" altLang="de-DE" sz="2400" i="1" dirty="0">
                <a:latin typeface="Calibri Light"/>
                <a:cs typeface="Times New Roman" panose="02020603050405020304" pitchFamily="18" charset="0"/>
              </a:rPr>
              <a:t>Weshalb?</a:t>
            </a:r>
            <a:r>
              <a:rPr lang="de-DE" altLang="de-DE" sz="2400" i="1" dirty="0">
                <a:solidFill>
                  <a:srgbClr val="336699"/>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Desinteresse, Konzentration, Müdigkeit, Kopfschmerz?</a:t>
            </a:r>
          </a:p>
          <a:p>
            <a:pPr lvl="0" algn="ctr" defTabSz="914400" fontAlgn="base"/>
            <a:r>
              <a:rPr lang="de-DE" altLang="de-DE" sz="2400" b="1" dirty="0">
                <a:solidFill>
                  <a:srgbClr val="333333"/>
                </a:solidFill>
                <a:latin typeface="Calibri Light"/>
                <a:cs typeface="Times New Roman" panose="02020603050405020304" pitchFamily="18" charset="0"/>
              </a:rPr>
              <a:t>Was hilft bei der Beantwortung? </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Vorwissen über Person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leidet Person unter Migräne?</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Umgebung/Situation</a:t>
            </a:r>
            <a:r>
              <a:rPr lang="de-DE" altLang="de-DE" sz="2000" dirty="0">
                <a:solidFill>
                  <a:srgbClr val="336699"/>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hat Person gerade die „Nacht zum Tag“ gemacht? (daher Müdigkeit)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Selbstbeobachtung</a:t>
            </a:r>
            <a:r>
              <a:rPr lang="de-DE" altLang="de-DE" sz="2000" dirty="0">
                <a:solidFill>
                  <a:srgbClr val="AA9C8F"/>
                </a:solidFill>
                <a:latin typeface="Calibri Light"/>
                <a:cs typeface="Times New Roman" panose="02020603050405020304" pitchFamily="18" charset="0"/>
              </a:rPr>
              <a:t>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wann fasse ich mir selbst an die Schläfe? (Aber Vorsicht! Man kann nicht immer vorschnell von sich auf andere schließen!)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Gesichtsausdruck (Mimik) </a:t>
            </a:r>
            <a:r>
              <a:rPr lang="de-DE" altLang="de-DE" sz="2000" dirty="0">
                <a:solidFill>
                  <a:srgbClr val="333333"/>
                </a:solidFill>
                <a:latin typeface="Times New Roman"/>
                <a:cs typeface="Times New Roman" panose="02020603050405020304" pitchFamily="18" charset="0"/>
                <a:sym typeface="Wingdings" panose="05000000000000000000" pitchFamily="2" charset="2"/>
              </a:rPr>
              <a:t>→</a:t>
            </a:r>
            <a:r>
              <a:rPr lang="de-DE" altLang="de-DE" sz="2000" dirty="0">
                <a:solidFill>
                  <a:srgbClr val="333333"/>
                </a:solidFill>
                <a:latin typeface="Calibri Light"/>
                <a:cs typeface="Times New Roman" panose="02020603050405020304" pitchFamily="18" charset="0"/>
              </a:rPr>
              <a:t> blickt Person müde, nachdenklich, leidend etc.?</a:t>
            </a:r>
            <a:endParaRPr lang="en-US" altLang="de-DE" sz="2000" dirty="0">
              <a:solidFill>
                <a:srgbClr val="333333"/>
              </a:solidFill>
              <a:latin typeface="Calibri Light"/>
              <a:cs typeface="Times New Roman" panose="02020603050405020304" pitchFamily="18" charset="0"/>
            </a:endParaRP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668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spcAft>
                <a:spcPct val="0"/>
              </a:spcAft>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lvl="0" defTabSz="914400" fontAlgn="base">
              <a:spcAft>
                <a:spcPct val="0"/>
              </a:spcAft>
            </a:pPr>
            <a:r>
              <a:rPr lang="de-DE" altLang="de-DE" sz="2400" dirty="0">
                <a:solidFill>
                  <a:prstClr val="white"/>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prstClr val="white"/>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10</a:t>
            </a:fld>
            <a:endParaRPr lang="de-DE" altLang="de-DE">
              <a:latin typeface="Calibri Light"/>
            </a:endParaRPr>
          </a:p>
        </p:txBody>
      </p:sp>
      <p:sp>
        <p:nvSpPr>
          <p:cNvPr id="2355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 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11</a:t>
            </a:fld>
            <a:endParaRPr lang="de-DE" altLang="de-DE">
              <a:latin typeface="Calibri Light"/>
            </a:endParaRPr>
          </a:p>
        </p:txBody>
      </p:sp>
      <p:sp>
        <p:nvSpPr>
          <p:cNvPr id="2560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4"/>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None/>
            </a:pPr>
            <a:r>
              <a:rPr lang="de-DE" altLang="de-DE" sz="2400">
                <a:solidFill>
                  <a:schemeClr val="bg1"/>
                </a:solidFill>
                <a:latin typeface="Calibri Light"/>
              </a:rPr>
              <a:t>Wie Probleme der Emotionserkennung Fehleinschätzungen während der Psychose begünstigen – Beispiele</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7" name="Content Placeholder 6"/>
          <p:cNvSpPr>
            <a:spLocks noGrp="1"/>
          </p:cNvSpPr>
          <p:nvPr>
            <p:ph idx="1"/>
          </p:nvPr>
        </p:nvSpPr>
        <p:spPr/>
        <p:txBody>
          <a:bodyPr/>
          <a:lstStyle/>
          <a:p>
            <a:pPr lvl="0" defTabSz="914400" fontAlgn="base">
              <a:defRPr/>
            </a:pPr>
            <a:r>
              <a:rPr lang="de-DE" sz="2400" dirty="0">
                <a:solidFill>
                  <a:srgbClr val="333333"/>
                </a:solidFill>
                <a:latin typeface="Calibri Light"/>
                <a:cs typeface="Times New Roman" panose="02020603050405020304" pitchFamily="18" charset="0"/>
              </a:rPr>
              <a:t>Das Gefühl einer ständigen Bedrohung führt zu einer verzerrten Wahrnehmung anderer Menschen:</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Das verständnisvolle Lächeln des behandelnden Arztes wird als Auslachen erlebt.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Überraschung im Gesicht eines Anderen wird als Angst fehlinterpretiert.</a:t>
            </a:r>
          </a:p>
          <a:p>
            <a:pPr marL="342900" lvl="0" indent="-342900" defTabSz="914400" fontAlgn="base">
              <a:buClr>
                <a:srgbClr val="333333"/>
              </a:buClr>
              <a:buFont typeface="WingDings"/>
              <a:buChar char=""/>
              <a:defRPr/>
            </a:pPr>
            <a:r>
              <a:rPr lang="de-DE" altLang="de-DE" sz="2400" dirty="0">
                <a:solidFill>
                  <a:srgbClr val="333333"/>
                </a:solidFill>
                <a:latin typeface="Calibri Light"/>
                <a:cs typeface="Times New Roman" panose="02020603050405020304" pitchFamily="18" charset="0"/>
              </a:rPr>
              <a:t>Der konzentriert-nachdenkliche Blick des Therapeuten wird als feindselig gedeutet. </a:t>
            </a:r>
          </a:p>
          <a:p>
            <a:pPr lvl="0" defTabSz="914400" fontAlgn="base">
              <a:buClr>
                <a:srgbClr val="336699"/>
              </a:buClr>
              <a:defRPr/>
            </a:pPr>
            <a:endParaRPr 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rPr>
              <a:t>Nennen</a:t>
            </a:r>
            <a:r>
              <a:rPr lang="en-US" sz="3600" dirty="0">
                <a:solidFill>
                  <a:srgbClr val="004992"/>
                </a:solidFill>
              </a:rPr>
              <a:t> </a:t>
            </a:r>
            <a:r>
              <a:rPr lang="en-US" sz="3600" dirty="0" err="1">
                <a:solidFill>
                  <a:srgbClr val="004992"/>
                </a:solidFill>
              </a:rPr>
              <a:t>Sie</a:t>
            </a:r>
            <a:r>
              <a:rPr lang="en-US" sz="3600" dirty="0">
                <a:solidFill>
                  <a:srgbClr val="004992"/>
                </a:solidFill>
              </a:rPr>
              <a:t> </a:t>
            </a:r>
            <a:r>
              <a:rPr lang="en-US" sz="3600" dirty="0" err="1">
                <a:solidFill>
                  <a:srgbClr val="004992"/>
                </a:solidFill>
              </a:rPr>
              <a:t>einige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Nennen</a:t>
            </a:r>
            <a:r>
              <a:rPr lang="en-US" sz="3600" dirty="0">
                <a:latin typeface="Calibri Light"/>
              </a:rPr>
              <a:t> </a:t>
            </a:r>
            <a:r>
              <a:rPr lang="en-US" sz="3600" dirty="0" err="1">
                <a:latin typeface="Calibri Light"/>
              </a:rPr>
              <a:t>Sie</a:t>
            </a:r>
            <a:r>
              <a:rPr lang="en-US" sz="3600" dirty="0">
                <a:latin typeface="Calibri Light"/>
              </a:rPr>
              <a:t> </a:t>
            </a:r>
            <a:r>
              <a:rPr lang="en-US" sz="3600" dirty="0" err="1">
                <a:latin typeface="Calibri Light"/>
              </a:rPr>
              <a:t>einige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Freude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Überraschung</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Traurigkeit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Wut/Ärger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Abscheu/Ekel</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Schmerz</a:t>
            </a:r>
            <a:endParaRPr lang="en-GB"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latin typeface="Calibri Light"/>
              </a:rPr>
              <a:t>Verschiedene</a:t>
            </a:r>
            <a:r>
              <a:rPr lang="en-US" sz="3600" dirty="0">
                <a:solidFill>
                  <a:srgbClr val="004992"/>
                </a:solidFill>
                <a:latin typeface="Calibri Light"/>
              </a:rPr>
              <a:t> </a:t>
            </a:r>
            <a:r>
              <a:rPr lang="en-US" sz="3600" dirty="0" err="1">
                <a:solidFill>
                  <a:srgbClr val="004992"/>
                </a:solidFill>
                <a:latin typeface="Calibri Light"/>
              </a:rPr>
              <a:t>Gefühle</a:t>
            </a:r>
            <a:r>
              <a:rPr lang="en-US" sz="3600" dirty="0">
                <a:solidFill>
                  <a:srgbClr val="004992"/>
                </a:solidFill>
                <a:latin typeface="Calibri Light"/>
              </a:rPr>
              <a:t>/</a:t>
            </a:r>
            <a:r>
              <a:rPr lang="en-US" sz="3600" dirty="0" err="1">
                <a:solidFill>
                  <a:srgbClr val="004992"/>
                </a:solidFill>
                <a:latin typeface="Calibri Light"/>
              </a:rPr>
              <a:t>Empfindungen</a:t>
            </a:r>
            <a:br>
              <a:rPr lang="en-US" sz="3600" dirty="0">
                <a:solidFill>
                  <a:srgbClr val="004992"/>
                </a:solidFill>
                <a:latin typeface="Calibri Light"/>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chemeClr val="accent1"/>
                </a:solidFill>
                <a:latin typeface="Calibri Light"/>
              </a:rPr>
              <a:t>???</a:t>
            </a:r>
            <a:endParaRPr lang="en-GB" altLang="de-DE" sz="2000" dirty="0">
              <a:solidFill>
                <a:schemeClr val="accent1"/>
              </a:solidFill>
              <a:latin typeface="Calibri Light"/>
            </a:endParaRPr>
          </a:p>
        </p:txBody>
      </p:sp>
      <p:sp>
        <p:nvSpPr>
          <p:cNvPr id="25" name="Caption_22"/>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en-US" sz="3600" dirty="0" err="1">
                <a:solidFill>
                  <a:srgbClr val="004992"/>
                </a:solidFill>
              </a:rPr>
              <a:t>Verschiedene</a:t>
            </a:r>
            <a:r>
              <a:rPr lang="en-US" sz="3600" dirty="0">
                <a:solidFill>
                  <a:srgbClr val="004992"/>
                </a:solidFill>
              </a:rPr>
              <a:t> </a:t>
            </a:r>
            <a:r>
              <a:rPr lang="en-US" sz="3600" dirty="0" err="1">
                <a:solidFill>
                  <a:srgbClr val="004992"/>
                </a:solidFill>
              </a:rPr>
              <a:t>Gefühle</a:t>
            </a:r>
            <a:r>
              <a:rPr lang="en-US" sz="3600" dirty="0">
                <a:solidFill>
                  <a:srgbClr val="004992"/>
                </a:solidFill>
              </a:rPr>
              <a:t>/</a:t>
            </a:r>
            <a:r>
              <a:rPr lang="en-US" sz="3600" dirty="0" err="1">
                <a:solidFill>
                  <a:srgbClr val="004992"/>
                </a:solidFill>
              </a:rPr>
              <a:t>Empfindungen</a:t>
            </a:r>
            <a:br>
              <a:rPr lang="en-US" sz="3600" dirty="0">
                <a:solidFill>
                  <a:srgbClr val="004992"/>
                </a:solidFill>
              </a:rPr>
            </a:br>
            <a:r>
              <a:rPr lang="de-DE" dirty="0">
                <a:solidFill>
                  <a:srgbClr val="004992"/>
                </a:solidFill>
              </a:rPr>
              <a:t>Manchmal ist es einfach zu erschließen, was in jemandem vorgeht, v.a. wenn man weitere Informationen hat</a:t>
            </a:r>
            <a:endParaRPr lang="en-US"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17</a:t>
            </a:fld>
            <a:endParaRPr lang="de-DE" altLang="de-DE">
              <a:latin typeface="Calibri Light"/>
            </a:endParaRPr>
          </a:p>
        </p:txBody>
      </p:sp>
      <p:sp>
        <p:nvSpPr>
          <p:cNvPr id="36" name="Caption_45"/>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Trauer</a:t>
            </a:r>
            <a:endParaRPr lang="en-GB" altLang="de-DE" sz="2000" dirty="0">
              <a:solidFill>
                <a:srgbClr val="004992"/>
              </a:solidFill>
              <a:latin typeface="Calibri Light"/>
            </a:endParaRPr>
          </a:p>
        </p:txBody>
      </p:sp>
      <p:sp>
        <p:nvSpPr>
          <p:cNvPr id="37" name="Caption_43"/>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Wut/Ärger</a:t>
            </a:r>
            <a:endParaRPr lang="en-GB" altLang="de-DE" sz="2000" dirty="0">
              <a:solidFill>
                <a:srgbClr val="004992"/>
              </a:solidFill>
              <a:latin typeface="Calibri Light"/>
            </a:endParaRPr>
          </a:p>
        </p:txBody>
      </p:sp>
      <p:sp>
        <p:nvSpPr>
          <p:cNvPr id="38" name="Caption_46"/>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Freude</a:t>
            </a:r>
            <a:endParaRPr lang="en-GB" altLang="de-DE" sz="2000" dirty="0">
              <a:solidFill>
                <a:srgbClr val="004992"/>
              </a:solidFill>
              <a:latin typeface="Calibri Light"/>
            </a:endParaRPr>
          </a:p>
        </p:txBody>
      </p:sp>
      <p:sp>
        <p:nvSpPr>
          <p:cNvPr id="39" name="Caption_42"/>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Ekel</a:t>
            </a:r>
            <a:endParaRPr lang="en-GB" altLang="de-DE" sz="2000" dirty="0">
              <a:solidFill>
                <a:srgbClr val="004992"/>
              </a:solidFill>
              <a:latin typeface="Calibri Light"/>
            </a:endParaRPr>
          </a:p>
        </p:txBody>
      </p:sp>
      <p:sp>
        <p:nvSpPr>
          <p:cNvPr id="40" name="Caption_44"/>
          <p:cNvSpPr txBox="1">
            <a:spLocks noChangeArrowheads="1"/>
          </p:cNvSpPr>
          <p:nvPr/>
        </p:nvSpPr>
        <p:spPr bwMode="auto">
          <a:xfrm>
            <a:off x="4846320"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41" name="Caption_29"/>
          <p:cNvSpPr txBox="1">
            <a:spLocks noChangeArrowheads="1"/>
          </p:cNvSpPr>
          <p:nvPr/>
        </p:nvSpPr>
        <p:spPr bwMode="auto">
          <a:xfrm>
            <a:off x="8709579"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392526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18</a:t>
            </a:fld>
            <a:endParaRPr lang="de-DE" altLang="de-DE">
              <a:latin typeface="Calibri Light"/>
            </a:endParaRPr>
          </a:p>
        </p:txBody>
      </p:sp>
      <p:sp>
        <p:nvSpPr>
          <p:cNvPr id="39939"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9940"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39941"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39942"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39943"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39944"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5 bestimmten Gefühlen zuzuordnen.</a:t>
            </a:r>
          </a:p>
          <a:p>
            <a:pPr eaLnBrk="1" hangingPunct="1">
              <a:lnSpc>
                <a:spcPct val="105000"/>
              </a:lnSpc>
              <a:spcBef>
                <a:spcPts val="1999"/>
              </a:spcBef>
              <a:spcAft>
                <a:spcPts val="0"/>
              </a:spcAft>
              <a:buClrTx/>
              <a:buNone/>
            </a:pPr>
            <a:r>
              <a:rPr lang="de-DE" altLang="de-DE" sz="2400" dirty="0">
                <a:solidFill>
                  <a:srgbClr val="004992"/>
                </a:solidFill>
                <a:latin typeface="Calibri Light"/>
              </a:rPr>
              <a:t>Wie sicher sind Sie sich?</a:t>
            </a:r>
            <a:endParaRPr lang="en-GB" altLang="de-DE" sz="2400" dirty="0">
              <a:solidFill>
                <a:srgbClr val="004992"/>
              </a:solidFill>
              <a:latin typeface="Calibri Light"/>
            </a:endParaRP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7FDFD387-88FF-4CC9-AE7E-D8A08577389A}"/>
              </a:ext>
            </a:extLst>
          </p:cNvPr>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2" name="Rectangle 6">
            <a:extLst>
              <a:ext uri="{FF2B5EF4-FFF2-40B4-BE49-F238E27FC236}">
                <a16:creationId xmlns:a16="http://schemas.microsoft.com/office/drawing/2014/main" id="{0CEA51C2-6723-45B2-A1A6-00939570BDCA}"/>
              </a:ext>
            </a:extLst>
          </p:cNvPr>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0" name="Rectangle 5">
            <a:extLst>
              <a:ext uri="{FF2B5EF4-FFF2-40B4-BE49-F238E27FC236}">
                <a16:creationId xmlns:a16="http://schemas.microsoft.com/office/drawing/2014/main" id="{FEA773FD-EA01-4AF7-B4C8-05311F1E1C82}"/>
              </a:ext>
            </a:extLst>
          </p:cNvPr>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3.</a:t>
            </a:r>
            <a:endParaRPr lang="en-US" altLang="de-DE" sz="2400" dirty="0">
              <a:solidFill>
                <a:srgbClr val="333333"/>
              </a:solidFill>
              <a:latin typeface="Calibri Light"/>
            </a:endParaRPr>
          </a:p>
        </p:txBody>
      </p:sp>
      <p:sp>
        <p:nvSpPr>
          <p:cNvPr id="15" name="Rectangle 4">
            <a:extLst>
              <a:ext uri="{FF2B5EF4-FFF2-40B4-BE49-F238E27FC236}">
                <a16:creationId xmlns:a16="http://schemas.microsoft.com/office/drawing/2014/main" id="{9827A799-EF0E-4579-8C8A-95AA5C2DC4F1}"/>
              </a:ext>
            </a:extLst>
          </p:cNvPr>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4" name="Rectangle 3">
            <a:extLst>
              <a:ext uri="{FF2B5EF4-FFF2-40B4-BE49-F238E27FC236}">
                <a16:creationId xmlns:a16="http://schemas.microsoft.com/office/drawing/2014/main" id="{A08207F4-6B8B-430B-9169-4CBF0CD551BD}"/>
              </a:ext>
            </a:extLst>
          </p:cNvPr>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19</a:t>
            </a:fld>
            <a:endParaRPr lang="de-DE" altLang="de-DE">
              <a:latin typeface="Calibri Light"/>
            </a:endParaRPr>
          </a:p>
        </p:txBody>
      </p:sp>
      <p:sp>
        <p:nvSpPr>
          <p:cNvPr id="39944"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9945"/>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000" dirty="0">
                <a:latin typeface="Calibri Light"/>
              </a:rPr>
              <a:t>	Trauer              Ärger	 Überraschung	  Angst	         Freude</a:t>
            </a:r>
          </a:p>
        </p:txBody>
      </p:sp>
    </p:spTree>
    <p:extLst>
      <p:ext uri="{BB962C8B-B14F-4D97-AF65-F5344CB8AC3E}">
        <p14:creationId xmlns:p14="http://schemas.microsoft.com/office/powerpoint/2010/main" val="306611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Lassen Gesichter oder Mimik auf den Charakter oder sogar Berufe schließen?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20</a:t>
            </a:fld>
            <a:endParaRPr lang="de-DE" altLang="de-DE">
              <a:latin typeface="Calibri Light"/>
            </a:endParaRPr>
          </a:p>
        </p:txBody>
      </p:sp>
      <p:sp>
        <p:nvSpPr>
          <p:cNvPr id="44034" name="Rectangle 3"/>
          <p:cNvSpPr>
            <a:spLocks noChangeArrowheads="1"/>
          </p:cNvSpPr>
          <p:nvPr/>
        </p:nvSpPr>
        <p:spPr bwMode="auto">
          <a:xfrm>
            <a:off x="6300841" y="5867400"/>
            <a:ext cx="1626023" cy="609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5" name="Rectangle 4"/>
          <p:cNvSpPr>
            <a:spLocks noChangeArrowheads="1"/>
          </p:cNvSpPr>
          <p:nvPr/>
        </p:nvSpPr>
        <p:spPr bwMode="auto">
          <a:xfrm>
            <a:off x="6097588" y="5791200"/>
            <a:ext cx="2032529"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7" name="Text Box 6"/>
          <p:cNvSpPr txBox="1">
            <a:spLocks noChangeArrowheads="1"/>
          </p:cNvSpPr>
          <p:nvPr/>
        </p:nvSpPr>
        <p:spPr bwMode="auto">
          <a:xfrm>
            <a:off x="411480" y="2203704"/>
            <a:ext cx="1133856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Wer von diesen 4 Herren ist ein Schauspieler, Sportler, Psychotherapeut oder Serienmörder? Wie sicher sind Sie sich?</a:t>
            </a:r>
            <a:endParaRPr lang="en-GB" altLang="de-DE" sz="2400" dirty="0">
              <a:solidFill>
                <a:srgbClr val="333333"/>
              </a:solidFill>
              <a:latin typeface="Calibri Light"/>
            </a:endParaRPr>
          </a:p>
        </p:txBody>
      </p:sp>
      <p:pic>
        <p:nvPicPr>
          <p:cNvPr id="4403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Rectangle 17"/>
          <p:cNvSpPr>
            <a:spLocks noChangeArrowheads="1"/>
          </p:cNvSpPr>
          <p:nvPr/>
        </p:nvSpPr>
        <p:spPr bwMode="auto">
          <a:xfrm>
            <a:off x="6097588" y="5791200"/>
            <a:ext cx="2235782"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4404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9"/>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solidFill>
                  <a:srgbClr val="333333"/>
                </a:solidFill>
                <a:latin typeface="Calibri Light"/>
              </a:rPr>
              <a:t>Vielfach sind unsere Klischee-Vorstellungen nicht auf den Einzelfall anwendbar, z.B. sind nicht alle Schauspieler schön, sehen nicht alle Mörder brutal aus usw.!</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Hätten Sie es gewusst?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21</a:t>
            </a:fld>
            <a:endParaRPr lang="de-DE" altLang="de-DE">
              <a:latin typeface="Calibri Light"/>
            </a:endParaRPr>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
        <p:nvSpPr>
          <p:cNvPr id="21"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Jeffrey Dahmer:</a:t>
            </a:r>
          </a:p>
          <a:p>
            <a:pPr algn="ctr" eaLnBrk="1" hangingPunct="1">
              <a:spcBef>
                <a:spcPts val="0"/>
              </a:spcBef>
              <a:spcAft>
                <a:spcPts val="0"/>
              </a:spcAft>
              <a:buClrTx/>
              <a:buNone/>
            </a:pPr>
            <a:r>
              <a:rPr lang="de-DE" altLang="de-DE" sz="1800" dirty="0">
                <a:latin typeface="Calibri Light"/>
              </a:rPr>
              <a:t>Serienmörder</a:t>
            </a:r>
            <a:endParaRPr lang="en-US" altLang="de-DE" sz="1800" dirty="0">
              <a:latin typeface="Calibri Light"/>
            </a:endParaRP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Khaled Saleh:</a:t>
            </a:r>
          </a:p>
          <a:p>
            <a:pPr algn="ctr" eaLnBrk="1" hangingPunct="1">
              <a:spcBef>
                <a:spcPts val="0"/>
              </a:spcBef>
              <a:spcAft>
                <a:spcPts val="0"/>
              </a:spcAft>
              <a:buClrTx/>
              <a:buNone/>
            </a:pPr>
            <a:r>
              <a:rPr lang="de-DE" altLang="de-DE" sz="1800" dirty="0">
                <a:latin typeface="Calibri Light"/>
              </a:rPr>
              <a:t>Schauspieler</a:t>
            </a:r>
            <a:endParaRPr lang="en-US" altLang="de-DE" sz="1800" dirty="0">
              <a:latin typeface="Calibri Light"/>
            </a:endParaRPr>
          </a:p>
        </p:txBody>
      </p:sp>
      <p:sp>
        <p:nvSpPr>
          <p:cNvPr id="23"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Babe Ruth:</a:t>
            </a:r>
          </a:p>
          <a:p>
            <a:pPr algn="ctr" eaLnBrk="1" hangingPunct="1">
              <a:spcBef>
                <a:spcPts val="0"/>
              </a:spcBef>
              <a:spcAft>
                <a:spcPts val="0"/>
              </a:spcAft>
              <a:buClrTx/>
              <a:buNone/>
            </a:pPr>
            <a:r>
              <a:rPr lang="de-DE" altLang="de-DE" sz="1800">
                <a:latin typeface="Calibri Light"/>
              </a:rPr>
              <a:t>Baseballlegende</a:t>
            </a:r>
            <a:endParaRPr lang="en-US" altLang="de-DE" sz="180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1616024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a:ln>
                            <a:noFill/>
                          </a:ln>
                          <a:solidFill>
                            <a:srgbClr val="FFFFFF"/>
                          </a:solidFill>
                          <a:effectLst/>
                          <a:latin typeface="Calibri Light"/>
                          <a:cs typeface="Times New Roman" pitchFamily="18" charset="0"/>
                        </a:rPr>
                        <a:t>Eropa/Amerika:</a:t>
                      </a:r>
                      <a:r>
                        <a:rPr kumimoji="0" lang="de-DE" sz="1800" b="0" i="0" u="none" strike="noStrike" cap="none" normalizeH="0" baseline="0" dirty="0">
                          <a:ln>
                            <a:noFill/>
                          </a:ln>
                          <a:solidFill>
                            <a:srgbClr val="FFFFFF"/>
                          </a:solidFill>
                          <a:effectLst/>
                          <a:latin typeface="Calibri Light"/>
                          <a:cs typeface="Times New Roman" pitchFamily="18" charset="0"/>
                        </a:rPr>
                        <a:t> 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a:t>
                      </a:r>
                      <a:r>
                        <a:rPr kumimoji="0" lang="en-GB" sz="1800" b="1" i="0" u="none" strike="noStrike" cap="none" normalizeH="0" baseline="0" dirty="0">
                          <a:ln>
                            <a:noFill/>
                          </a:ln>
                          <a:solidFill>
                            <a:srgbClr val="E3EFF8"/>
                          </a:solidFill>
                          <a:effectLst/>
                          <a:latin typeface="Calibri Light"/>
                          <a:cs typeface="Times New Roman" pitchFamily="18" charset="0"/>
                        </a:rPr>
                        <a:t>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pic>
        <p:nvPicPr>
          <p:cNvPr id="4815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22</a:t>
            </a:fld>
            <a:endParaRPr lang="de-DE" alt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0028211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err="1">
                          <a:ln>
                            <a:noFill/>
                          </a:ln>
                          <a:solidFill>
                            <a:srgbClr val="FFFFFF"/>
                          </a:solidFill>
                          <a:effectLst/>
                          <a:latin typeface="Calibri Light"/>
                          <a:cs typeface="Times New Roman" pitchFamily="18" charset="0"/>
                        </a:rPr>
                        <a:t>sverständnisse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23</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2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5166245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24</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79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167995504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Missverständnisse Jugendliche </a:t>
                      </a:r>
                      <a:r>
                        <a:rPr kumimoji="0" lang="de-DE" sz="1800" b="1" i="0" u="none" strike="noStrike" cap="none" normalizeH="0" baseline="0" dirty="0">
                          <a:ln>
                            <a:noFill/>
                          </a:ln>
                          <a:solidFill>
                            <a:schemeClr val="tx1"/>
                          </a:solidFill>
                          <a:effectLst/>
                          <a:latin typeface="Verdana" pitchFamily="34" charset="0"/>
                          <a:cs typeface="Times New Roman" pitchFamily="18" charset="0"/>
                          <a:sym typeface="Wingdings" pitchFamily="2" charset="2"/>
                        </a:rPr>
                        <a:t> </a:t>
                      </a:r>
                      <a:r>
                        <a:rPr kumimoji="0" lang="de-DE" sz="1800" b="1" i="0" u="none" strike="noStrike" cap="none" normalizeH="0" baseline="0" dirty="0">
                          <a:ln>
                            <a:noFill/>
                          </a:ln>
                          <a:solidFill>
                            <a:srgbClr val="333333"/>
                          </a:solidFill>
                          <a:effectLst/>
                          <a:latin typeface="Calibri Light"/>
                          <a:cs typeface="Times New Roman" pitchFamily="18" charset="0"/>
                        </a:rPr>
                        <a:t>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„Digga“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25</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Aufgabengruppe 2</a:t>
            </a:r>
            <a:endParaRPr lang="en-US" sz="3600" dirty="0">
              <a:latin typeface="Calibri Light"/>
            </a:endParaRPr>
          </a:p>
        </p:txBody>
      </p:sp>
      <p:sp>
        <p:nvSpPr>
          <p:cNvPr id="56322" name="Rectangle 2"/>
          <p:cNvSpPr>
            <a:spLocks noGrp="1" noChangeArrowheads="1"/>
          </p:cNvSpPr>
          <p:nvPr>
            <p:ph idx="1"/>
          </p:nvPr>
        </p:nvSpPr>
        <p:spPr/>
        <p:txBody>
          <a:bodyPr/>
          <a:lstStyle/>
          <a:p>
            <a:r>
              <a:rPr lang="de-DE" altLang="de-DE" sz="2400" dirty="0">
                <a:solidFill>
                  <a:srgbClr val="333333"/>
                </a:solidFill>
                <a:latin typeface="Calibri Light"/>
              </a:rPr>
              <a:t>Es wird Ihnen ein Bild oder </a:t>
            </a:r>
            <a:r>
              <a:rPr lang="de-DE" altLang="de-DE" sz="2400">
                <a:solidFill>
                  <a:srgbClr val="333333"/>
                </a:solidFill>
                <a:latin typeface="Calibri Light"/>
              </a:rPr>
              <a:t>ein Bildausschnitt </a:t>
            </a:r>
            <a:r>
              <a:rPr lang="de-DE" altLang="de-DE" sz="2400" dirty="0">
                <a:solidFill>
                  <a:srgbClr val="333333"/>
                </a:solidFill>
                <a:latin typeface="Calibri Light"/>
              </a:rPr>
              <a:t>gezeigt, bei dem zu entscheiden ist, was in den gezeigten Personen bzw. der gezeigten Person vorgeht.</a:t>
            </a:r>
          </a:p>
          <a:p>
            <a:r>
              <a:rPr lang="de-DE" altLang="de-DE" sz="2400" dirty="0">
                <a:solidFill>
                  <a:srgbClr val="333333"/>
                </a:solidFill>
                <a:latin typeface="Calibri Light"/>
              </a:rPr>
              <a:t>Bitte diskutieren Sie in der Gruppe auch, wie sicher Sie sich mit Ihrer Einschätzung sind!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läuft beim Marathon durchs Ziel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ist wütend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schreit um Hilfe, weil man ihm sein Hemd geklaut 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stößt einen Freudenschrei aus, weil die Sonne scheint</a:t>
            </a:r>
            <a:endParaRPr lang="en-GB" altLang="de-DE" sz="2400" dirty="0">
              <a:solidFill>
                <a:srgbClr val="333333"/>
              </a:solidFill>
              <a:latin typeface="Calibri Light"/>
            </a:endParaRPr>
          </a:p>
        </p:txBody>
      </p:sp>
      <p:sp>
        <p:nvSpPr>
          <p:cNvPr id="5837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läuft beim Marathon durchs Ziel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ist wütend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schreit um Hilfe, weil man ihm sein Hemd geklaut hat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stößt einen Freudenschrei aus, weil die Sonne scheint</a:t>
            </a:r>
            <a:endParaRPr lang="en-GB" altLang="de-DE" sz="2400" dirty="0">
              <a:latin typeface="Calibri Light"/>
            </a:endParaRPr>
          </a:p>
        </p:txBody>
      </p:sp>
      <p:pic>
        <p:nvPicPr>
          <p:cNvPr id="6041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Wut!</a:t>
            </a:r>
            <a:endParaRPr lang="en-GB" altLang="de-DE" sz="2400" dirty="0">
              <a:solidFill>
                <a:srgbClr val="004992"/>
              </a:solidFill>
              <a:latin typeface="Calibri Light"/>
            </a:endParaRPr>
          </a:p>
        </p:txBody>
      </p:sp>
      <p:sp>
        <p:nvSpPr>
          <p:cNvPr id="60421" name="Text Box 9"/>
          <p:cNvSpPr txBox="1">
            <a:spLocks noChangeArrowheads="1"/>
          </p:cNvSpPr>
          <p:nvPr/>
        </p:nvSpPr>
        <p:spPr bwMode="auto">
          <a:xfrm>
            <a:off x="1222324" y="5268838"/>
            <a:ext cx="2866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a:latin typeface="Calibri Light"/>
              </a:rPr>
              <a:t>Please read the acknowledgement at the end of the presentation</a:t>
            </a:r>
            <a:r>
              <a:rPr lang="de-DE" altLang="de-DE" sz="800" i="1" dirty="0">
                <a:solidFill>
                  <a:schemeClr val="bg1"/>
                </a:solidFill>
                <a:latin typeface="Calibri Light"/>
              </a:rPr>
              <a:t>. </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Arbeiterführer spricht zu Genossen (1920er Jahre)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Musiker singt Liebeslied</a:t>
            </a:r>
            <a:endParaRPr lang="en-GB" altLang="de-DE" sz="2400" dirty="0">
              <a:latin typeface="Calibri Light"/>
            </a:endParaRPr>
          </a:p>
        </p:txBody>
      </p:sp>
      <p:pic>
        <p:nvPicPr>
          <p:cNvPr id="6246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29</a:t>
            </a:fld>
            <a:endParaRPr lang="de-DE" altLang="de-DE">
              <a:latin typeface="Calibri Light"/>
            </a:endParaRPr>
          </a:p>
        </p:txBody>
      </p:sp>
      <p:sp>
        <p:nvSpPr>
          <p:cNvPr id="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Arbeiterführer spricht zu Genossen (1920er Jahre)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Musiker singt Liebeslied (im Altersheim)</a:t>
            </a:r>
            <a:endParaRPr lang="en-GB" altLang="de-DE" sz="2400" dirty="0">
              <a:solidFill>
                <a:srgbClr val="004992"/>
              </a:solidFill>
              <a:latin typeface="Calibri Light"/>
            </a:endParaRPr>
          </a:p>
        </p:txBody>
      </p:sp>
      <p:sp>
        <p:nvSpPr>
          <p:cNvPr id="64515"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64516"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66563"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Schnappschuss eines gesuchten afrikanischen Kriegsverbrechers (General Dbeki)</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Amerikanischer Politiker beim Joggen mit Leibwächtern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pic>
        <p:nvPicPr>
          <p:cNvPr id="68611"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Schnappschuss eines gesuchten afrikanischen Kriegsverbrechers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Amerikanischer Politiker beim Joggen mit Leibwächtern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9"/>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065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103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Beim Bogenschießen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Konzentration!</a:t>
            </a:r>
            <a:endParaRPr lang="en-GB" altLang="de-DE" sz="2400" dirty="0">
              <a:solidFill>
                <a:srgbClr val="004992"/>
              </a:solidFill>
              <a:latin typeface="Calibri Light"/>
            </a:endParaRPr>
          </a:p>
        </p:txBody>
      </p:sp>
      <p:pic>
        <p:nvPicPr>
          <p:cNvPr id="7270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Beim Bogenschießen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4755"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Bestellung am Tresen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Trainer feuert seine Mannschaft 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aufgebrachter Börsenmakler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droht anderem Prügel an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Bestellung am Tresen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Trainer feuert seine Mannschaft 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aufgebrachter Börsenmakler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droht anderem Prügel an</a:t>
            </a:r>
          </a:p>
        </p:txBody>
      </p:sp>
      <p:pic>
        <p:nvPicPr>
          <p:cNvPr id="76803"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cs typeface="+mn-cs"/>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cs typeface="+mn-cs"/>
              </a:rPr>
            </a:br>
            <a:r>
              <a:rPr lang="de-DE" dirty="0">
                <a:solidFill>
                  <a:prstClr val="white"/>
                </a:solidFill>
                <a:latin typeface="Verdana" panose="020B0604030504040204" pitchFamily="34" charset="0"/>
                <a:ea typeface="ＭＳ Ｐゴシック" panose="020B0600070205080204" pitchFamily="34" charset="-128"/>
                <a:cs typeface="+mn-cs"/>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cs typeface="+mn-cs"/>
            </a:endParaRPr>
          </a:p>
          <a:p>
            <a:pPr algn="ctr"/>
            <a:endParaRPr lang="de-DE" sz="2400" dirty="0">
              <a:solidFill>
                <a:prstClr val="white"/>
              </a:solidFill>
              <a:latin typeface="Verdana" panose="020B0604030504040204" pitchFamily="34" charset="0"/>
              <a:ea typeface="ＭＳ Ｐゴシック" panose="020B0600070205080204" pitchFamily="34" charset="-128"/>
              <a:cs typeface="+mn-cs"/>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cs typeface="+mn-cs"/>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cs typeface="+mn-cs"/>
              </a:endParaRPr>
            </a:p>
          </p:txBody>
        </p:sp>
      </p:grpSp>
    </p:spTree>
    <p:extLst>
      <p:ext uri="{BB962C8B-B14F-4D97-AF65-F5344CB8AC3E}">
        <p14:creationId xmlns:p14="http://schemas.microsoft.com/office/powerpoint/2010/main" val="1702561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isst angewidert Maden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senkt beschämt den Kopf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Betende Frau</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Schadenfreude</a:t>
            </a:r>
            <a:endParaRPr lang="en-GB" altLang="de-DE" sz="2400">
              <a:latin typeface="Calibri Light"/>
            </a:endParaRPr>
          </a:p>
        </p:txBody>
      </p:sp>
      <p:sp>
        <p:nvSpPr>
          <p:cNvPr id="80899"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090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Ekel!</a:t>
            </a:r>
            <a:endParaRPr lang="en-GB" altLang="de-DE" sz="2400" dirty="0">
              <a:solidFill>
                <a:srgbClr val="004992"/>
              </a:solidFill>
              <a:latin typeface="Calibri Light"/>
            </a:endParaRPr>
          </a:p>
        </p:txBody>
      </p:sp>
      <p:pic>
        <p:nvPicPr>
          <p:cNvPr id="8294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isst angewidert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senkt beschämt den Kopf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Betende Frau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Schadenfreude</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Dichter beim Rezitieren</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Mann macht beleidigende Handbewegung</a:t>
            </a:r>
            <a:endParaRPr lang="en-GB" altLang="de-DE" sz="2400">
              <a:solidFill>
                <a:srgbClr val="333333"/>
              </a:solidFill>
              <a:latin typeface="Calibri Light"/>
            </a:endParaRPr>
          </a:p>
        </p:txBody>
      </p:sp>
      <p:pic>
        <p:nvPicPr>
          <p:cNvPr id="84995"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Dichter beim Rezitieren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macht beleidigende Handbewegung</a:t>
            </a:r>
            <a:endParaRPr lang="en-GB" altLang="de-DE" sz="2400" dirty="0">
              <a:latin typeface="Calibri Light"/>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4" name="Footer Placeholder 3"/>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in Kneipe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8909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9092"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in Kneipe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91139"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1140"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93187" name="Rectangle 12"/>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9318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1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Aggressiver Fan (Hooligan)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Fröhlicher Barkeeper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Kampf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Spieler feiert Tor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44</a:t>
            </a:fld>
            <a:endParaRPr lang="de-DE" alt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9523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Aggressiver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Kampf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feiert Tor</a:t>
            </a:r>
            <a:endParaRPr lang="en-GB" altLang="de-DE" sz="2400" dirty="0">
              <a:latin typeface="Calibri Light"/>
            </a:endParaRPr>
          </a:p>
        </p:txBody>
      </p:sp>
      <p:sp>
        <p:nvSpPr>
          <p:cNvPr id="95236"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523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1524397" y="231244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2400" i="1">
              <a:latin typeface="Calibri Light"/>
            </a:endParaRPr>
          </a:p>
        </p:txBody>
      </p:sp>
      <p:sp>
        <p:nvSpPr>
          <p:cNvPr id="97283" name="Text Box 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11"/>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Überlebender eines Grubenunglücks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Arbeiter bei der Pause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Der Streik ist verloren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Karnevalskostüm (Bergarbeiter)</a:t>
            </a:r>
          </a:p>
          <a:p>
            <a:pPr marL="0" indent="0" eaLnBrk="1" hangingPunct="1">
              <a:lnSpc>
                <a:spcPct val="105000"/>
              </a:lnSpc>
              <a:spcBef>
                <a:spcPts val="1999"/>
              </a:spcBef>
              <a:spcAft>
                <a:spcPts val="0"/>
              </a:spcAft>
              <a:buClrTx/>
              <a:buNone/>
            </a:pP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Überlebender eines Grubenunglücks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Arbeiter bei der Pause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Der Streik ist verloren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Karnevalskostüm (Bergarbeiter)</a:t>
            </a:r>
          </a:p>
          <a:p>
            <a:pPr marL="0" indent="0" eaLnBrk="1" hangingPunct="1">
              <a:lnSpc>
                <a:spcPct val="105000"/>
              </a:lnSpc>
              <a:spcBef>
                <a:spcPts val="1999"/>
              </a:spcBef>
              <a:spcAft>
                <a:spcPts val="0"/>
              </a:spcAft>
              <a:buClrTx/>
              <a:buNone/>
            </a:pPr>
            <a:endParaRPr lang="en-GB" altLang="de-DE" sz="2400" dirty="0">
              <a:latin typeface="Calibri Light"/>
            </a:endParaRPr>
          </a:p>
        </p:txBody>
      </p:sp>
      <p:pic>
        <p:nvPicPr>
          <p:cNvPr id="99332"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7"/>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1379" name="Text Box 1028"/>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pic>
        <p:nvPicPr>
          <p:cNvPr id="10138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48</a:t>
            </a:fld>
            <a:endParaRPr lang="de-DE" altLang="de-DE">
              <a:latin typeface="Calibri Light"/>
            </a:endParaRP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solidFill>
                  <a:srgbClr val="333333"/>
                </a:solidFill>
                <a:latin typeface="Calibri Light"/>
              </a:rPr>
              <a:t>Mann liest:</a:t>
            </a:r>
          </a:p>
          <a:p>
            <a:pPr eaLnBrk="1" hangingPunct="1">
              <a:spcBef>
                <a:spcPts val="600"/>
              </a:spcBef>
              <a:buClrTx/>
              <a:buFontTx/>
              <a:buChar char="•"/>
            </a:pPr>
            <a:r>
              <a:rPr lang="de-DE" altLang="de-DE" sz="2000" dirty="0">
                <a:solidFill>
                  <a:srgbClr val="333333"/>
                </a:solidFill>
                <a:latin typeface="Calibri Light"/>
              </a:rPr>
              <a:t>Liebesbrief (Erröten im nächsten Bild)</a:t>
            </a:r>
          </a:p>
          <a:p>
            <a:pPr eaLnBrk="1" hangingPunct="1">
              <a:spcBef>
                <a:spcPts val="600"/>
              </a:spcBef>
              <a:buClrTx/>
              <a:buFontTx/>
              <a:buChar char="•"/>
            </a:pPr>
            <a:r>
              <a:rPr lang="de-DE" altLang="de-DE" sz="2000" dirty="0">
                <a:solidFill>
                  <a:srgbClr val="333333"/>
                </a:solidFill>
                <a:latin typeface="Calibri Light"/>
              </a:rPr>
              <a:t>anregenden Artikel (macht Notizen im nächsten Bild)</a:t>
            </a:r>
          </a:p>
          <a:p>
            <a:pPr eaLnBrk="1" hangingPunct="1">
              <a:spcBef>
                <a:spcPts val="600"/>
              </a:spcBef>
              <a:buClrTx/>
              <a:buFontTx/>
              <a:buChar char="•"/>
            </a:pPr>
            <a:r>
              <a:rPr lang="de-DE" altLang="de-DE" sz="2000" dirty="0">
                <a:solidFill>
                  <a:srgbClr val="333333"/>
                </a:solidFill>
                <a:latin typeface="Calibri Light"/>
              </a:rPr>
              <a:t>Ablehnungsbescheid (Wutausbruch im nächsten Bild)</a:t>
            </a:r>
          </a:p>
          <a:p>
            <a:pPr eaLnBrk="1" hangingPunct="1">
              <a:spcBef>
                <a:spcPts val="600"/>
              </a:spcBef>
              <a:buClrTx/>
              <a:buFontTx/>
              <a:buChar char="•"/>
            </a:pPr>
            <a:r>
              <a:rPr lang="de-DE" altLang="de-DE" sz="2000" dirty="0">
                <a:solidFill>
                  <a:srgbClr val="333333"/>
                </a:solidFill>
                <a:latin typeface="Calibri Light"/>
              </a:rPr>
              <a:t>Witze (Lachen im nächsten Bild)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49</a:t>
            </a:fld>
            <a:endParaRPr lang="de-DE" altLang="de-DE">
              <a:latin typeface="Calibri Light"/>
            </a:endParaRPr>
          </a:p>
        </p:txBody>
      </p:sp>
      <p:sp>
        <p:nvSpPr>
          <p:cNvPr id="103426"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7"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8" name="Text Box 5"/>
          <p:cNvSpPr txBox="1">
            <a:spLocks noChangeArrowheads="1"/>
          </p:cNvSpPr>
          <p:nvPr/>
        </p:nvSpPr>
        <p:spPr bwMode="auto">
          <a:xfrm>
            <a:off x="411480" y="4513872"/>
            <a:ext cx="113385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latin typeface="Calibri Light"/>
              </a:rPr>
              <a:t>Mann liest:</a:t>
            </a:r>
          </a:p>
          <a:p>
            <a:pPr eaLnBrk="1" hangingPunct="1">
              <a:spcBef>
                <a:spcPts val="600"/>
              </a:spcBef>
              <a:buClrTx/>
              <a:buFontTx/>
              <a:buChar char="•"/>
            </a:pPr>
            <a:r>
              <a:rPr lang="de-DE" altLang="de-DE" sz="2000" dirty="0">
                <a:latin typeface="Calibri Light"/>
              </a:rPr>
              <a:t>Liebesbrief (Erröten im nächsten Bild)</a:t>
            </a:r>
          </a:p>
          <a:p>
            <a:pPr eaLnBrk="1" hangingPunct="1">
              <a:spcBef>
                <a:spcPts val="600"/>
              </a:spcBef>
              <a:buClrTx/>
              <a:buFontTx/>
              <a:buChar char="•"/>
            </a:pPr>
            <a:r>
              <a:rPr lang="de-DE" altLang="de-DE" sz="2000" dirty="0">
                <a:latin typeface="Calibri Light"/>
              </a:rPr>
              <a:t>anregenden Artikel (macht Notizen im nächsten Bild)</a:t>
            </a:r>
          </a:p>
          <a:p>
            <a:pPr eaLnBrk="1" hangingPunct="1">
              <a:spcBef>
                <a:spcPts val="600"/>
              </a:spcBef>
              <a:buClr>
                <a:srgbClr val="004992"/>
              </a:buClr>
              <a:buFontTx/>
              <a:buChar char="•"/>
            </a:pPr>
            <a:r>
              <a:rPr lang="de-DE" altLang="de-DE" sz="2000" dirty="0">
                <a:solidFill>
                  <a:srgbClr val="004992"/>
                </a:solidFill>
                <a:latin typeface="Calibri Light"/>
              </a:rPr>
              <a:t>Ablehnungsbescheid (Wutausbruch im nächsten Bild)</a:t>
            </a:r>
          </a:p>
          <a:p>
            <a:pPr eaLnBrk="1" hangingPunct="1">
              <a:spcBef>
                <a:spcPts val="600"/>
              </a:spcBef>
              <a:buClrTx/>
              <a:buFontTx/>
              <a:buChar char="•"/>
            </a:pPr>
            <a:r>
              <a:rPr lang="de-DE" altLang="de-DE" sz="2000" dirty="0">
                <a:latin typeface="Calibri Light"/>
              </a:rPr>
              <a:t>Witze (Lachen im nächsten Bild)</a:t>
            </a:r>
          </a:p>
        </p:txBody>
      </p:sp>
      <p:pic>
        <p:nvPicPr>
          <p:cNvPr id="103429"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580523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Viele </a:t>
            </a:r>
            <a:r>
              <a:rPr lang="de-DE" altLang="de-DE" sz="2400" dirty="0">
                <a:solidFill>
                  <a:srgbClr val="333333"/>
                </a:solidFill>
                <a:latin typeface="Calibri Light"/>
                <a:cs typeface="Times New Roman" panose="02020603050405020304" pitchFamily="18" charset="0"/>
              </a:rPr>
              <a:t>Menschen haben von Natur aus oder krankheitsbedingt (z.B. Parkinson) eine nur schwach ausgeprägte Mimik, die nicht zweifelsfrei auf die Gefühlswelt schließen lässt.</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Weitere </a:t>
            </a:r>
            <a:r>
              <a:rPr lang="de-DE" altLang="de-DE" sz="2400" dirty="0">
                <a:solidFill>
                  <a:srgbClr val="333333"/>
                </a:solidFill>
                <a:latin typeface="Calibri Light"/>
                <a:cs typeface="Times New Roman" panose="02020603050405020304" pitchFamily="18" charset="0"/>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1116009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11618"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000000"/>
                </a:solidFill>
                <a:latin typeface="Calibri Light"/>
                <a:cs typeface="Times New Roman" panose="02020603050405020304" pitchFamily="18" charset="0"/>
              </a:rPr>
              <a:t> Ihnen wird eine Bildergeschichte gezeigt.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Die </a:t>
            </a:r>
            <a:r>
              <a:rPr lang="de-DE" altLang="de-DE" sz="2400" dirty="0">
                <a:solidFill>
                  <a:srgbClr val="000000"/>
                </a:solidFill>
                <a:latin typeface="Calibri Light"/>
                <a:cs typeface="Times New Roman" panose="02020603050405020304" pitchFamily="18" charset="0"/>
              </a:rPr>
              <a:t>Bilder 1-3 werden in zeitlich umgekehrter Reihenfolge präsentiert, also </a:t>
            </a:r>
            <a:r>
              <a:rPr lang="en-US" altLang="de-DE" sz="2400" dirty="0" err="1">
                <a:solidFill>
                  <a:srgbClr val="000000"/>
                </a:solidFill>
                <a:latin typeface="Calibri Light"/>
                <a:cs typeface="Times New Roman" panose="02020603050405020304" pitchFamily="18" charset="0"/>
              </a:rPr>
              <a:t>Bild</a:t>
            </a:r>
            <a:r>
              <a:rPr lang="en-US" altLang="de-DE" sz="2400" dirty="0">
                <a:solidFill>
                  <a:srgbClr val="000000"/>
                </a:solidFill>
                <a:latin typeface="Calibri Light"/>
                <a:cs typeface="Times New Roman" panose="02020603050405020304" pitchFamily="18" charset="0"/>
              </a:rPr>
              <a:t> 3 </a:t>
            </a:r>
            <a:r>
              <a:rPr lang="en-US" altLang="de-DE" sz="2400" dirty="0" err="1">
                <a:solidFill>
                  <a:srgbClr val="000000"/>
                </a:solidFill>
                <a:latin typeface="Calibri Light"/>
                <a:cs typeface="Times New Roman" panose="02020603050405020304" pitchFamily="18" charset="0"/>
              </a:rPr>
              <a:t>als</a:t>
            </a:r>
            <a:r>
              <a:rPr lang="en-US" altLang="de-DE" sz="2400" dirty="0">
                <a:solidFill>
                  <a:srgbClr val="000000"/>
                </a:solidFill>
                <a:latin typeface="Calibri Light"/>
                <a:cs typeface="Times New Roman" panose="02020603050405020304" pitchFamily="18" charset="0"/>
              </a:rPr>
              <a:t> </a:t>
            </a:r>
            <a:r>
              <a:rPr lang="en-US" altLang="de-DE" sz="2400" dirty="0" err="1">
                <a:solidFill>
                  <a:srgbClr val="000000"/>
                </a:solidFill>
                <a:latin typeface="Calibri Light"/>
                <a:cs typeface="Times New Roman" panose="02020603050405020304" pitchFamily="18" charset="0"/>
              </a:rPr>
              <a:t>erstes</a:t>
            </a:r>
            <a:r>
              <a:rPr lang="en-US" altLang="de-DE" sz="2400" dirty="0">
                <a:solidFill>
                  <a:srgbClr val="000000"/>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de-DE" altLang="de-DE" sz="2400">
                <a:solidFill>
                  <a:srgbClr val="000000"/>
                </a:solidFill>
                <a:latin typeface="Calibri Light"/>
                <a:cs typeface="Times New Roman" panose="02020603050405020304" pitchFamily="18" charset="0"/>
              </a:rPr>
              <a:t>Nach </a:t>
            </a:r>
            <a:r>
              <a:rPr lang="de-DE" altLang="de-DE" sz="2400" dirty="0">
                <a:solidFill>
                  <a:srgbClr val="000000"/>
                </a:solidFill>
                <a:latin typeface="Calibri Light"/>
                <a:cs typeface="Times New Roman" panose="02020603050405020304" pitchFamily="18" charset="0"/>
              </a:rPr>
              <a:t>jedem (neuen) Bild werden Sie gefragt, welches von 3 Auswahlmöglichkeiten die Geschichte logisch fortsetzt.</a:t>
            </a:r>
            <a:r>
              <a:rPr lang="de-DE" altLang="de-DE" sz="2400" i="1" dirty="0">
                <a:solidFill>
                  <a:srgbClr val="000000"/>
                </a:solidFill>
                <a:latin typeface="Calibri Light"/>
                <a:cs typeface="Times New Roman" panose="02020603050405020304" pitchFamily="18" charset="0"/>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3667" name="Picture 3" descr="01-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3666" name="Picture 2" descr="0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3668"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669"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670"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367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367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3674"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113675"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367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5725" name="Picture 13" descr="0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15715" name="Picture 3" descr="01-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5714" name="Picture 2"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15716"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5717"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5718"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572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5721"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5722"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57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57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57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17775" name="Picture 15"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7773" name="Picture 13"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7763" name="Picture 3" descr="01-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7762" name="Picture 2" descr="01-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17764"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766"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776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776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1777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1777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1777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1777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777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19815" name="Picture 7"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9813" name="Picture 5"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9811" name="Picture 3"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19812"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198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19816"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pic>
        <p:nvPicPr>
          <p:cNvPr id="1198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98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186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186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1862"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2186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pic>
        <p:nvPicPr>
          <p:cNvPr id="12186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58</a:t>
            </a:fld>
            <a:endParaRPr lang="de-DE" altLang="de-DE">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3908"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3909"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3910"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39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5"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3916" name="Picture 13" descr="02-2"/>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sp>
        <p:nvSpPr>
          <p:cNvPr id="12391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5956"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2595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25958"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2595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63"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25965" name="Picture 14" descr="02-1"/>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5964" name="Picture 13" descr="02-2"/>
          <p:cNvPicPr>
            <a:picLocks noGrp="1" noChangeAspect="1" noChangeArrowheads="1"/>
          </p:cNvPicPr>
          <p:nvPr>
            <p:ph sz="quarter" idx="4294967295"/>
          </p:nvPr>
        </p:nvPicPr>
        <p:blipFill>
          <a:blip r:embed="rId8">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596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2596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2800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pic>
        <p:nvPicPr>
          <p:cNvPr id="128005"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7"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28009" name="Picture 9" descr="02-1"/>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8008" name="Picture 8" descr="02-2"/>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8010"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005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005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005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5" name="Picture 8" descr="0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8" name="Picture 11" descr="03-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0056"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7"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9"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2100"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2101"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210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210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2108" name="Picture 12" descr="0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2104" name="Picture 8" descr="0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2107" name="Picture 11" descr="03-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2105"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6"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9"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414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414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415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4151"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4158" name="Picture 14"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4156" name="Picture 12"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52" name="Picture 8"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4155" name="Picture 11" descr="03-a"/>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4153"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54"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4159"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36199" name="Picture 7"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6197" name="Picture 5"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6196" name="Picture 4"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6198"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3620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3620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pic>
        <p:nvPicPr>
          <p:cNvPr id="13620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38245" name="Picture 5" descr="06-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8242" name="Picture 2" descr="0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3"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4"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7"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38248"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3824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38250"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3825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0290" name="Picture 2" descr="0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0294" name="Picture 6" descr="06-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0291" name="Picture 3" descr="0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029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029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029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029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029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030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030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67</a:t>
            </a:fld>
            <a:endParaRPr lang="de-DE" altLang="de-DE">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42338"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2339"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3" name="Picture 7"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2340"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2341"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42"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234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2346"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234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2348"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2349" name="Text Box 13"/>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142350"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2351"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4386"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4387"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4394" name="Picture 10"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44388"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439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4391"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439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4439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6434" name="Picture 2" descr="0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7" name="Picture 5" descr="0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6435"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36"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39"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644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6441"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6442"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46443"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91" name="Text Box 11"/>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a:t>
            </a:r>
            <a:r>
              <a:rPr lang="de-DE" altLang="de-DE" sz="2000" dirty="0">
                <a:solidFill>
                  <a:srgbClr val="000000"/>
                </a:solidFill>
                <a:latin typeface="Calibri Light"/>
              </a:rPr>
              <a:t>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48482" name="Picture 2" descr="0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8483" name="Picture 3" descr="0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8486" name="Picture 6" descr="0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848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848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8489"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8490"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4849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849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50530" name="Picture 2" descr="0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0531" name="Picture 3" descr="0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2" name="Picture 4" descr="0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0535" name="Picture 7" descr="0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3"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4"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053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053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5054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a:solidFill>
                  <a:srgbClr val="000000"/>
                </a:solidFill>
                <a:latin typeface="Calibri Light"/>
              </a:rPr>
              <a:t>Diskutieren Sie die Plausibilität der folgenden Antwortmöglichkeiten:</a:t>
            </a:r>
            <a:endParaRPr lang="en-US" altLang="de-DE" sz="2000" i="1">
              <a:solidFill>
                <a:srgbClr val="000000"/>
              </a:solidFill>
              <a:latin typeface="Calibri Light"/>
            </a:endParaRPr>
          </a:p>
        </p:txBody>
      </p:sp>
      <p:sp>
        <p:nvSpPr>
          <p:cNvPr id="15054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054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054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73</a:t>
            </a:fld>
            <a:endParaRPr lang="de-DE" altLang="de-DE">
              <a:latin typeface="Calibri Light"/>
            </a:endParaRPr>
          </a:p>
        </p:txBody>
      </p:sp>
      <p:pic>
        <p:nvPicPr>
          <p:cNvPr id="14"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4626" name="Picture 2" descr="09-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5463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74</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6"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6674" name="Picture 2" descr="0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6675" name="Picture 3" descr="0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6678" name="Picture 6" descr="0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6676"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6677"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80"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6681"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56682"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5668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6685"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75</a:t>
            </a:fld>
            <a:endParaRPr lang="de-DE" altLang="de-DE">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wird die Frau als nächstes tun?</a:t>
            </a:r>
            <a:endParaRPr lang="en-US" sz="3600">
              <a:latin typeface="Calibri Light"/>
            </a:endParaRPr>
          </a:p>
        </p:txBody>
      </p:sp>
      <p:pic>
        <p:nvPicPr>
          <p:cNvPr id="158722" name="Picture 2" descr="0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8723" name="Picture 3" descr="0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4" name="Picture 4" descr="0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58733"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587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8735"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76</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6077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5"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77</a:t>
            </a:fld>
            <a:endParaRPr lang="de-DE" altLang="de-DE">
              <a:latin typeface="Calibri Light"/>
            </a:endParaRPr>
          </a:p>
        </p:txBody>
      </p:sp>
      <p:pic>
        <p:nvPicPr>
          <p:cNvPr id="14"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28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282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282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628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78</a:t>
            </a:fld>
            <a:endParaRPr lang="de-DE" altLang="de-DE">
              <a:latin typeface="Calibri Light"/>
            </a:endParaRPr>
          </a:p>
        </p:txBody>
      </p:sp>
      <p:sp>
        <p:nvSpPr>
          <p:cNvPr id="16"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4870" name="Picture 6" descr="10-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4871"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487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79</a:t>
            </a:fld>
            <a:endParaRPr lang="de-DE" altLang="de-DE">
              <a:latin typeface="Calibri Light"/>
            </a:endParaRPr>
          </a:p>
        </p:txBody>
      </p:sp>
      <p:sp>
        <p:nvSpPr>
          <p:cNvPr id="18"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a:t>
            </a:r>
            <a:endParaRPr lang="en-US" sz="3600">
              <a:latin typeface="Calibri Light"/>
            </a:endParaRPr>
          </a:p>
        </p:txBody>
      </p:sp>
      <p:pic>
        <p:nvPicPr>
          <p:cNvPr id="166918" name="Picture 6" descr="1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6919" name="Picture 7" descr="10-2"/>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20"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26"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66927"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69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80</a:t>
            </a:fld>
            <a:endParaRPr lang="de-DE" altLang="de-DE">
              <a:latin typeface="Calibri Light"/>
            </a:endParaRPr>
          </a:p>
        </p:txBody>
      </p:sp>
      <p:sp>
        <p:nvSpPr>
          <p:cNvPr id="20"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8963"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sp>
        <p:nvSpPr>
          <p:cNvPr id="16896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81</a:t>
            </a:fld>
            <a:endParaRPr lang="de-DE" altLang="de-DE">
              <a:latin typeface="Calibri Light"/>
            </a:endParaRPr>
          </a:p>
        </p:txBody>
      </p:sp>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1010" name="Picture 2" descr="1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3" name="Picture 5" descr="1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1"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2"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5"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1016"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1017"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1019"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82</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3058" name="Picture 2" descr="1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3059" name="Picture 3" descr="1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7306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306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83</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75106" name="Picture 2" descr="1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5107" name="Picture 3" descr="1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8" name="Picture 4" descr="1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7511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511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7511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84</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7715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59"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85</a:t>
            </a:fld>
            <a:endParaRPr lang="de-DE" altLang="de-DE">
              <a:latin typeface="Calibri Light"/>
            </a:endParaRPr>
          </a:p>
        </p:txBody>
      </p:sp>
      <p:pic>
        <p:nvPicPr>
          <p:cNvPr id="14"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79202" name="Picture 2" descr="1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5" name="Picture 5" descr="1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3"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4"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7"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9208"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920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921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86</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1250" name="Picture 2" descr="1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1251" name="Picture 3" descr="1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126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1261"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87</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83298" name="Picture 2" descr="1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3299" name="Picture 3" descr="1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300" name="Picture 4" descr="1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330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331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3311"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88</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534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89</a:t>
            </a:fld>
            <a:endParaRPr lang="de-DE" altLang="de-DE">
              <a:latin typeface="Calibri Light"/>
            </a:endParaRPr>
          </a:p>
        </p:txBody>
      </p:sp>
      <p:pic>
        <p:nvPicPr>
          <p:cNvPr id="14"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7394" name="Picture 2" descr="15-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397" name="Picture 5" descr="15-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87395"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6"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399"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740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7401"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7403"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90</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89442" name="Picture 2" descr="15-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9443" name="Picture 3" descr="15-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9452"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9453"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91</a:t>
            </a:fld>
            <a:endParaRPr lang="de-DE" altLang="de-DE">
              <a:latin typeface="Calibri Light"/>
            </a:endParaRPr>
          </a:p>
        </p:txBody>
      </p:sp>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1491" name="Picture 3" descr="15-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2" name="Picture 4" descr="15-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9150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1502"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150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92</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000000"/>
                </a:solidFill>
                <a:latin typeface="Calibri Light"/>
              </a:rPr>
              <a:t>Wie geht die obige Geschichte weiter?</a:t>
            </a:r>
          </a:p>
          <a:p>
            <a:pPr algn="ctr" eaLnBrk="1" hangingPunct="1">
              <a:spcBef>
                <a:spcPts val="1200"/>
              </a:spcBef>
              <a:spcAft>
                <a:spcPts val="0"/>
              </a:spcAft>
              <a:buClrTx/>
              <a:buNone/>
            </a:pPr>
            <a:r>
              <a:rPr lang="de-DE" altLang="de-DE" sz="2000" dirty="0">
                <a:solidFill>
                  <a:srgbClr val="000000"/>
                </a:solidFill>
                <a:latin typeface="Calibri Light"/>
              </a:rPr>
              <a:t>Diskutieren Sie die Plausibilität der folgenden Antwortmöglichkeiten:</a:t>
            </a:r>
            <a:endParaRPr lang="en-US" altLang="de-DE" sz="2000" i="1" dirty="0">
              <a:solidFill>
                <a:srgbClr val="000000"/>
              </a:solidFill>
              <a:latin typeface="Calibri Light"/>
            </a:endParaRPr>
          </a:p>
        </p:txBody>
      </p:sp>
      <p:pic>
        <p:nvPicPr>
          <p:cNvPr id="20"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3541"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93</a:t>
            </a:fld>
            <a:endParaRPr lang="de-DE" altLang="de-DE">
              <a:latin typeface="Calibri Light"/>
            </a:endParaRPr>
          </a:p>
        </p:txBody>
      </p:sp>
      <p:pic>
        <p:nvPicPr>
          <p:cNvPr id="14"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31491431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Zusammenfassung</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228929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4</a:t>
            </a:r>
          </a:p>
        </p:txBody>
      </p:sp>
      <p:sp>
        <p:nvSpPr>
          <p:cNvPr id="201730"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 Ihnen wird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Dieses Mal werden die Bilder in der richtigen Reihenfolge präsentiert.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Ihre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Aufgabe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herauszufinden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wie</a:t>
            </a:r>
            <a:r>
              <a:rPr lang="en-US" altLang="de-DE" sz="2400" dirty="0">
                <a:solidFill>
                  <a:srgbClr val="333333"/>
                </a:solidFill>
                <a:latin typeface="Calibri Light"/>
                <a:cs typeface="Times New Roman" panose="02020603050405020304" pitchFamily="18" charset="0"/>
              </a:rPr>
              <a:t> die Geschichte </a:t>
            </a:r>
            <a:r>
              <a:rPr lang="en-US" altLang="de-DE" sz="2400" dirty="0" err="1">
                <a:solidFill>
                  <a:srgbClr val="333333"/>
                </a:solidFill>
                <a:latin typeface="Calibri Light"/>
                <a:cs typeface="Times New Roman" panose="02020603050405020304" pitchFamily="18" charset="0"/>
              </a:rPr>
              <a:t>ausgeht</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Hierzu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werden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Ihnen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drei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Antwortmöglichkeiten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angeboten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Bitte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diskutieren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Sie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welcher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Ausgang</a:t>
            </a:r>
            <a:r>
              <a:rPr lang="en-US" altLang="de-DE" sz="2400" dirty="0">
                <a:solidFill>
                  <a:srgbClr val="333333"/>
                </a:solidFill>
                <a:latin typeface="Calibri Light"/>
                <a:cs typeface="Times New Roman" panose="02020603050405020304" pitchFamily="18" charset="0"/>
              </a:rPr>
              <a:t> am </a:t>
            </a:r>
            <a:r>
              <a:rPr lang="en-US" altLang="de-DE" sz="2400" dirty="0" err="1">
                <a:solidFill>
                  <a:srgbClr val="333333"/>
                </a:solidFill>
                <a:latin typeface="Calibri Light"/>
                <a:cs typeface="Times New Roman" panose="02020603050405020304" pitchFamily="18" charset="0"/>
              </a:rPr>
              <a:t>wahrscheinlichsten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3778" name="Picture 2"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2121131" y="2203704"/>
            <a:ext cx="2249979" cy="1828800"/>
          </a:xfrm>
          <a:noFill/>
        </p:spPr>
      </p:pic>
      <p:sp>
        <p:nvSpPr>
          <p:cNvPr id="20378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sp>
        <p:nvSpPr>
          <p:cNvPr id="205829"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99</a:t>
            </a:fld>
            <a:endParaRPr lang="de-DE" altLang="de-DE">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7875"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7876"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2065713" y="4329684"/>
            <a:ext cx="2360815" cy="1828800"/>
          </a:xfrm>
          <a:noFill/>
        </p:spPr>
      </p:pic>
      <p:pic>
        <p:nvPicPr>
          <p:cNvPr id="207874"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0787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7"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09923"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9924"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656705" y="4329684"/>
            <a:ext cx="2360815" cy="1828800"/>
          </a:xfrm>
          <a:noFill/>
        </p:spPr>
      </p:pic>
      <p:pic>
        <p:nvPicPr>
          <p:cNvPr id="209922"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pic>
        <p:nvPicPr>
          <p:cNvPr id="209925"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haben die beiden Jungen vor?</a:t>
            </a:r>
          </a:p>
        </p:txBody>
      </p:sp>
      <p:pic>
        <p:nvPicPr>
          <p:cNvPr id="211972" name="Picture 4"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11971" name="Rectangle 3"/>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a:latin typeface="Calibri Light"/>
              </a:rPr>
              <a:t>Den </a:t>
            </a:r>
            <a:r>
              <a:rPr lang="en-CA" altLang="de-DE" sz="2000" dirty="0" err="1">
                <a:latin typeface="Calibri Light"/>
              </a:rPr>
              <a:t>anderen</a:t>
            </a:r>
            <a:r>
              <a:rPr lang="en-CA" altLang="de-DE" sz="2000" dirty="0">
                <a:latin typeface="Calibri Light"/>
              </a:rPr>
              <a:t> </a:t>
            </a:r>
            <a:r>
              <a:rPr lang="en-CA" altLang="de-DE" sz="2000" dirty="0" err="1">
                <a:latin typeface="Calibri Light"/>
              </a:rPr>
              <a:t>Jungen</a:t>
            </a:r>
            <a:r>
              <a:rPr lang="en-CA" altLang="de-DE" sz="2000" dirty="0">
                <a:latin typeface="Calibri Light"/>
              </a:rPr>
              <a:t> </a:t>
            </a:r>
            <a:r>
              <a:rPr lang="en-CA" altLang="de-DE" sz="2000" dirty="0" err="1">
                <a:latin typeface="Calibri Light"/>
              </a:rPr>
              <a:t>zum</a:t>
            </a:r>
            <a:r>
              <a:rPr lang="en-CA" altLang="de-DE" sz="2000" dirty="0">
                <a:latin typeface="Calibri Light"/>
              </a:rPr>
              <a:t> </a:t>
            </a:r>
            <a:r>
              <a:rPr lang="en-CA" altLang="de-DE" sz="2000" dirty="0" err="1">
                <a:latin typeface="Calibri Light"/>
              </a:rPr>
              <a:t>Ballspielen</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Einen</a:t>
            </a:r>
            <a:r>
              <a:rPr lang="en-CA" altLang="de-DE" sz="2000" dirty="0">
                <a:latin typeface="Calibri Light"/>
              </a:rPr>
              <a:t> </a:t>
            </a:r>
            <a:r>
              <a:rPr lang="en-CA" altLang="de-DE" sz="2000" dirty="0" err="1">
                <a:latin typeface="Calibri Light"/>
              </a:rPr>
              <a:t>Profifußballer</a:t>
            </a:r>
            <a:r>
              <a:rPr lang="en-CA" altLang="de-DE" sz="2000" dirty="0">
                <a:latin typeface="Calibri Light"/>
              </a:rPr>
              <a:t> um </a:t>
            </a:r>
            <a:r>
              <a:rPr lang="en-CA" altLang="de-DE" sz="2000" dirty="0" err="1">
                <a:latin typeface="Calibri Light"/>
              </a:rPr>
              <a:t>ein</a:t>
            </a:r>
            <a:r>
              <a:rPr lang="en-CA" altLang="de-DE" sz="2000" dirty="0">
                <a:latin typeface="Calibri Light"/>
              </a:rPr>
              <a:t> </a:t>
            </a:r>
            <a:r>
              <a:rPr lang="en-CA" altLang="de-DE" sz="2000" dirty="0" err="1">
                <a:latin typeface="Calibri Light"/>
              </a:rPr>
              <a:t>Autogramm</a:t>
            </a:r>
            <a:r>
              <a:rPr lang="en-CA" altLang="de-DE" sz="2000" dirty="0">
                <a:latin typeface="Calibri Light"/>
              </a:rPr>
              <a:t> bitten.</a:t>
            </a:r>
            <a:endParaRPr lang="en-US" altLang="de-DE" sz="2000" dirty="0">
              <a:latin typeface="Calibri Light"/>
            </a:endParaRPr>
          </a:p>
        </p:txBody>
      </p:sp>
      <p:pic>
        <p:nvPicPr>
          <p:cNvPr id="211973"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4"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5"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1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4020"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4021"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6069"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6070"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104</a:t>
            </a:fld>
            <a:endParaRPr lang="de-DE" altLang="de-DE">
              <a:latin typeface="Calibri Light"/>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5"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18117" name="Rectangle 5"/>
          <p:cNvSpPr>
            <a:spLocks noChangeArrowheads="1"/>
          </p:cNvSpPr>
          <p:nvPr/>
        </p:nvSpPr>
        <p:spPr bwMode="auto">
          <a:xfrm>
            <a:off x="11570597" y="3429001"/>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pic>
        <p:nvPicPr>
          <p:cNvPr id="218119"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4"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5"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0167"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8"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versuchen</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fliehen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tun die Männer gerade?</a:t>
            </a:r>
          </a:p>
        </p:txBody>
      </p:sp>
      <p:sp>
        <p:nvSpPr>
          <p:cNvPr id="222215"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tanzen</a:t>
            </a:r>
            <a:r>
              <a:rPr lang="en-US" altLang="de-DE" sz="2000" dirty="0">
                <a:latin typeface="Calibri Light"/>
              </a:rPr>
              <a:t> </a:t>
            </a:r>
            <a:r>
              <a:rPr lang="en-US" altLang="de-DE" sz="2000" dirty="0" err="1">
                <a:latin typeface="Calibri Light"/>
              </a:rPr>
              <a:t>mit</a:t>
            </a:r>
            <a:r>
              <a:rPr lang="en-US" altLang="de-DE" sz="2000" dirty="0">
                <a:latin typeface="Calibri Light"/>
              </a:rPr>
              <a:t> </a:t>
            </a:r>
            <a:r>
              <a:rPr lang="en-US" altLang="de-DE" sz="2000" dirty="0" err="1">
                <a:latin typeface="Calibri Light"/>
              </a:rPr>
              <a:t>dem</a:t>
            </a:r>
            <a:r>
              <a:rPr lang="en-US" altLang="de-DE" sz="2000" dirty="0">
                <a:latin typeface="Calibri Light"/>
              </a:rPr>
              <a:t> </a:t>
            </a:r>
            <a:r>
              <a:rPr lang="en-US" altLang="de-DE" sz="2000" dirty="0" err="1">
                <a:latin typeface="Calibri Light"/>
              </a:rPr>
              <a:t>Mond</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Sie</a:t>
            </a:r>
            <a:r>
              <a:rPr lang="en-US" altLang="de-DE" sz="2000" dirty="0">
                <a:solidFill>
                  <a:srgbClr val="004992"/>
                </a:solidFill>
                <a:latin typeface="Calibri Light"/>
              </a:rPr>
              <a:t> </a:t>
            </a:r>
            <a:r>
              <a:rPr lang="en-US" altLang="de-DE" sz="2000" dirty="0" err="1">
                <a:solidFill>
                  <a:srgbClr val="004992"/>
                </a:solidFill>
                <a:latin typeface="Calibri Light"/>
              </a:rPr>
              <a:t>versuchen</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fliehen</a:t>
            </a:r>
            <a:r>
              <a:rPr lang="en-US"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Sie</a:t>
            </a:r>
            <a:r>
              <a:rPr lang="en-US" altLang="de-DE" sz="2000" dirty="0">
                <a:latin typeface="Calibri Light"/>
              </a:rPr>
              <a:t> </a:t>
            </a:r>
            <a:r>
              <a:rPr lang="en-US" altLang="de-DE" sz="2000" dirty="0" err="1">
                <a:latin typeface="Calibri Light"/>
              </a:rPr>
              <a:t>trainieren</a:t>
            </a:r>
            <a:r>
              <a:rPr lang="en-US" altLang="de-DE" sz="20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6309"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631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109</a:t>
            </a:fld>
            <a:endParaRPr lang="de-DE" altLang="de-DE">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2835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0407"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04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333333"/>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versucht</a:t>
            </a:r>
            <a:r>
              <a:rPr lang="en-US" altLang="de-DE" sz="2000" dirty="0">
                <a:latin typeface="Calibri Light"/>
              </a:rPr>
              <a:t>, seine </a:t>
            </a:r>
            <a:r>
              <a:rPr lang="en-US" altLang="de-DE" sz="2000" dirty="0" err="1">
                <a:latin typeface="Calibri Light"/>
              </a:rPr>
              <a:t>Schwester</a:t>
            </a:r>
            <a:r>
              <a:rPr lang="en-US" altLang="de-DE" sz="2000" dirty="0">
                <a:latin typeface="Calibri Light"/>
              </a:rPr>
              <a:t> </a:t>
            </a:r>
            <a:r>
              <a:rPr lang="en-US" altLang="de-DE" sz="2000" dirty="0" err="1">
                <a:latin typeface="Calibri Light"/>
              </a:rPr>
              <a:t>zu</a:t>
            </a:r>
            <a:r>
              <a:rPr lang="en-US" altLang="de-DE" sz="2000" dirty="0">
                <a:latin typeface="Calibri Light"/>
              </a:rPr>
              <a:t> </a:t>
            </a:r>
            <a:r>
              <a:rPr lang="en-US" altLang="de-DE" sz="2000" dirty="0" err="1">
                <a:latin typeface="Calibri Light"/>
              </a:rPr>
              <a:t>erschrecken</a:t>
            </a:r>
            <a:r>
              <a:rPr lang="en-US" altLang="de-DE" sz="2000" dirty="0">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Was macht der Junge gerade?</a:t>
            </a:r>
          </a:p>
        </p:txBody>
      </p:sp>
      <p:sp>
        <p:nvSpPr>
          <p:cNvPr id="232454"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32455"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US" altLang="de-DE" sz="2000" dirty="0">
                <a:latin typeface="Calibri Light"/>
              </a:rPr>
              <a:t>Der </a:t>
            </a:r>
            <a:r>
              <a:rPr lang="en-US" altLang="de-DE" sz="2000" dirty="0" err="1">
                <a:latin typeface="Calibri Light"/>
              </a:rPr>
              <a:t>Junge</a:t>
            </a:r>
            <a:r>
              <a:rPr lang="en-US" altLang="de-DE" sz="2000" dirty="0">
                <a:latin typeface="Calibri Light"/>
              </a:rPr>
              <a:t> </a:t>
            </a:r>
            <a:r>
              <a:rPr lang="en-US" altLang="de-DE" sz="2000" dirty="0" err="1">
                <a:latin typeface="Calibri Light"/>
              </a:rPr>
              <a:t>freut</a:t>
            </a:r>
            <a:r>
              <a:rPr lang="en-US" altLang="de-DE" sz="2000" dirty="0">
                <a:latin typeface="Calibri Light"/>
              </a:rPr>
              <a:t> </a:t>
            </a:r>
            <a:r>
              <a:rPr lang="en-US" altLang="de-DE" sz="2000" dirty="0" err="1">
                <a:latin typeface="Calibri Light"/>
              </a:rPr>
              <a:t>sich</a:t>
            </a:r>
            <a:r>
              <a:rPr lang="en-US" altLang="de-DE" sz="2000" dirty="0">
                <a:latin typeface="Calibri Light"/>
              </a:rPr>
              <a:t> </a:t>
            </a:r>
            <a:r>
              <a:rPr lang="en-US" altLang="de-DE" sz="2000" dirty="0" err="1">
                <a:latin typeface="Calibri Light"/>
              </a:rPr>
              <a:t>über</a:t>
            </a:r>
            <a:r>
              <a:rPr lang="en-US" altLang="de-DE" sz="2000" dirty="0">
                <a:latin typeface="Calibri Light"/>
              </a:rPr>
              <a:t> sein </a:t>
            </a:r>
            <a:r>
              <a:rPr lang="en-US" altLang="de-DE" sz="2000" dirty="0" err="1">
                <a:latin typeface="Calibri Light"/>
              </a:rPr>
              <a:t>Geburtstagsgeschenk</a:t>
            </a:r>
            <a:r>
              <a:rPr lang="en-US" altLang="de-DE" sz="2000" dirty="0">
                <a:latin typeface="Calibri Light"/>
              </a:rPr>
              <a:t>.</a:t>
            </a:r>
          </a:p>
          <a:p>
            <a:pPr marL="457200" indent="-457200" eaLnBrk="1" hangingPunct="1">
              <a:spcBef>
                <a:spcPts val="1200"/>
              </a:spcBef>
              <a:buClr>
                <a:srgbClr val="000000"/>
              </a:buClr>
              <a:buFont typeface="WingDings"/>
              <a:buAutoNum type="alphaUcPeriod"/>
            </a:pPr>
            <a:r>
              <a:rPr lang="en-US" altLang="de-DE" sz="2000" dirty="0" err="1">
                <a:latin typeface="Calibri Light"/>
              </a:rPr>
              <a:t>Er</a:t>
            </a:r>
            <a:r>
              <a:rPr lang="en-US" altLang="de-DE" sz="2000" dirty="0">
                <a:latin typeface="Calibri Light"/>
              </a:rPr>
              <a:t> </a:t>
            </a:r>
            <a:r>
              <a:rPr lang="en-US" altLang="de-DE" sz="2000" dirty="0" err="1">
                <a:latin typeface="Calibri Light"/>
              </a:rPr>
              <a:t>packt</a:t>
            </a:r>
            <a:r>
              <a:rPr lang="en-US" altLang="de-DE" sz="2000" dirty="0">
                <a:latin typeface="Calibri Light"/>
              </a:rPr>
              <a:t> </a:t>
            </a:r>
            <a:r>
              <a:rPr lang="en-US" altLang="de-DE" sz="2000" dirty="0" err="1">
                <a:latin typeface="Calibri Light"/>
              </a:rPr>
              <a:t>ein</a:t>
            </a:r>
            <a:r>
              <a:rPr lang="en-US" altLang="de-DE" sz="2000" dirty="0">
                <a:latin typeface="Calibri Light"/>
              </a:rPr>
              <a:t> </a:t>
            </a:r>
            <a:r>
              <a:rPr lang="en-US" altLang="de-DE" sz="2000" dirty="0" err="1">
                <a:latin typeface="Calibri Light"/>
              </a:rPr>
              <a:t>Geschenk</a:t>
            </a:r>
            <a:r>
              <a:rPr lang="en-US" altLang="de-DE" sz="2000" dirty="0">
                <a:latin typeface="Calibri Light"/>
              </a:rPr>
              <a:t> </a:t>
            </a:r>
            <a:r>
              <a:rPr lang="en-US" altLang="de-DE" sz="2000" dirty="0" err="1">
                <a:latin typeface="Calibri Light"/>
              </a:rPr>
              <a:t>ein</a:t>
            </a:r>
            <a:r>
              <a:rPr lang="en-US" altLang="de-DE" sz="2000" dirty="0">
                <a:latin typeface="Calibri Light"/>
              </a:rPr>
              <a:t>.</a:t>
            </a:r>
          </a:p>
          <a:p>
            <a:pPr marL="457200" indent="-457200" eaLnBrk="1" hangingPunct="1">
              <a:spcBef>
                <a:spcPts val="1200"/>
              </a:spcBef>
              <a:buClr>
                <a:srgbClr val="004992"/>
              </a:buClr>
              <a:buFont typeface="WingDings"/>
              <a:buAutoNum type="alphaUcPeriod"/>
            </a:pPr>
            <a:r>
              <a:rPr lang="en-US" altLang="de-DE" sz="2000" dirty="0" err="1">
                <a:solidFill>
                  <a:srgbClr val="004992"/>
                </a:solidFill>
                <a:latin typeface="Calibri Light"/>
              </a:rPr>
              <a:t>Er</a:t>
            </a:r>
            <a:r>
              <a:rPr lang="en-US" altLang="de-DE" sz="2000" dirty="0">
                <a:solidFill>
                  <a:srgbClr val="004992"/>
                </a:solidFill>
                <a:latin typeface="Calibri Light"/>
              </a:rPr>
              <a:t> </a:t>
            </a:r>
            <a:r>
              <a:rPr lang="en-US" altLang="de-DE" sz="2000" dirty="0" err="1">
                <a:solidFill>
                  <a:srgbClr val="004992"/>
                </a:solidFill>
                <a:latin typeface="Calibri Light"/>
              </a:rPr>
              <a:t>versucht</a:t>
            </a:r>
            <a:r>
              <a:rPr lang="en-US" altLang="de-DE" sz="2000" dirty="0">
                <a:solidFill>
                  <a:srgbClr val="004992"/>
                </a:solidFill>
                <a:latin typeface="Calibri Light"/>
              </a:rPr>
              <a:t>, seine </a:t>
            </a:r>
            <a:r>
              <a:rPr lang="en-US" altLang="de-DE" sz="2000" dirty="0" err="1">
                <a:solidFill>
                  <a:srgbClr val="004992"/>
                </a:solidFill>
                <a:latin typeface="Calibri Light"/>
              </a:rPr>
              <a:t>Schwester</a:t>
            </a:r>
            <a:r>
              <a:rPr lang="en-US" altLang="de-DE" sz="2000" dirty="0">
                <a:solidFill>
                  <a:srgbClr val="004992"/>
                </a:solidFill>
                <a:latin typeface="Calibri Light"/>
              </a:rPr>
              <a:t> </a:t>
            </a:r>
            <a:r>
              <a:rPr lang="en-US" altLang="de-DE" sz="2000" dirty="0" err="1">
                <a:solidFill>
                  <a:srgbClr val="004992"/>
                </a:solidFill>
                <a:latin typeface="Calibri Light"/>
              </a:rPr>
              <a:t>zu</a:t>
            </a:r>
            <a:r>
              <a:rPr lang="en-US" altLang="de-DE" sz="2000" dirty="0">
                <a:solidFill>
                  <a:srgbClr val="004992"/>
                </a:solidFill>
                <a:latin typeface="Calibri Light"/>
              </a:rPr>
              <a:t> </a:t>
            </a:r>
            <a:r>
              <a:rPr lang="en-US" altLang="de-DE" sz="2000" dirty="0" err="1">
                <a:solidFill>
                  <a:srgbClr val="004992"/>
                </a:solidFill>
                <a:latin typeface="Calibri Light"/>
              </a:rPr>
              <a:t>erschrecken</a:t>
            </a:r>
            <a:r>
              <a:rPr lang="en-US" altLang="de-DE" sz="2000" dirty="0">
                <a:solidFill>
                  <a:srgbClr val="004992"/>
                </a:solidFill>
                <a:latin typeface="Calibri Light"/>
              </a:rPr>
              <a:t>.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2085035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1611858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Schlüsse über andere Menschen zu ziehen, sollten wir diese gut kennen bzw. genau beobachtet haben.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Um komplexe Situationen zu bewerten, ist es wichtig, die gesamte vorhandene Information auszuschöpfen. </a:t>
            </a:r>
          </a:p>
          <a:p>
            <a:pPr marL="342900" lvl="0" indent="-342900" defTabSz="914400" fontAlgn="base">
              <a:buClr>
                <a:srgbClr val="333333"/>
              </a:buClr>
              <a:buFont typeface="WingDings"/>
              <a:buChar char=""/>
            </a:pPr>
            <a:r>
              <a:rPr lang="de-DE" altLang="de-DE" sz="2000" dirty="0">
                <a:solidFill>
                  <a:srgbClr val="333333"/>
                </a:solidFill>
                <a:latin typeface="Calibri Light"/>
                <a:cs typeface="Times New Roman" panose="02020603050405020304" pitchFamily="18" charset="0"/>
              </a:rPr>
              <a:t>Je mehr Informationen berücksichtigt werden, desto wahrscheinlicher ist die richtige Einschätzung eines Menschen.</a:t>
            </a:r>
          </a:p>
          <a:p>
            <a:endParaRPr lang="en-US" sz="2400" dirty="0">
              <a:latin typeface="Calibri Light"/>
            </a:endParaRP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13019889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panose="020F0302020204030204" pitchFamily="34" charset="0"/>
                <a:cs typeface="Calibri Light" panose="020F0302020204030204" pitchFamily="34"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panose="020F0302020204030204" pitchFamily="34" charset="0"/>
                <a:cs typeface="Calibri Light" panose="020F0302020204030204" pitchFamily="34" charset="0"/>
              </a:rPr>
              <a:t>Beispiel: </a:t>
            </a:r>
            <a:r>
              <a:rPr lang="de-DE" altLang="de-DE" dirty="0">
                <a:solidFill>
                  <a:srgbClr val="333333"/>
                </a:solidFill>
                <a:latin typeface="Calibri Light" panose="020F0302020204030204" pitchFamily="34" charset="0"/>
                <a:cs typeface="Calibri Light" panose="020F0302020204030204" pitchFamily="34" charset="0"/>
              </a:rPr>
              <a:t>Harald war besessen von Jodie Foster. Er schrieb ihr Liebesbriefe und </a:t>
            </a:r>
            <a:r>
              <a:rPr lang="de-DE" altLang="de-DE" dirty="0">
                <a:solidFill>
                  <a:srgbClr val="333333"/>
                </a:solidFill>
                <a:latin typeface="Calibri Light"/>
                <a:cs typeface="Times New Roman" panose="02020603050405020304" pitchFamily="18" charset="0"/>
              </a:rPr>
              <a:t>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Harald war besessen von Jodie Foster. Er schrieb ihr Liebesbriefe und schmiedete bereits konkrete Zukunftspläne. </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Er sah Jodie Foster bei einer Film-Premiere. Während sie der Menge zuwinkte, blickte sie ihn – </a:t>
            </a:r>
            <a:r>
              <a:rPr lang="de-DE" altLang="de-DE" i="1" dirty="0">
                <a:solidFill>
                  <a:srgbClr val="333333"/>
                </a:solidFill>
                <a:latin typeface="Calibri Light"/>
                <a:cs typeface="Times New Roman" panose="02020603050405020304" pitchFamily="18" charset="0"/>
              </a:rPr>
              <a:t>wie auch viele andere</a:t>
            </a:r>
            <a:r>
              <a:rPr lang="de-DE" altLang="de-DE" dirty="0">
                <a:solidFill>
                  <a:srgbClr val="333333"/>
                </a:solidFill>
                <a:latin typeface="Calibri Light"/>
                <a:cs typeface="Times New Roman" panose="02020603050405020304" pitchFamily="18" charset="0"/>
              </a:rPr>
              <a:t> – freundlich an.</a:t>
            </a:r>
          </a:p>
          <a:p>
            <a:pPr lvl="0" defTabSz="914400" fontAlgn="base"/>
            <a:r>
              <a:rPr lang="de-DE" altLang="de-DE" sz="2400" dirty="0">
                <a:solidFill>
                  <a:srgbClr val="333333"/>
                </a:solidFill>
                <a:latin typeface="Calibri Light"/>
                <a:cs typeface="Times New Roman" panose="02020603050405020304" pitchFamily="18" charset="0"/>
              </a:rPr>
              <a:t>Vieles liegt im Auge des Betrachters. Insbesondere unter Stress neigen wir dazu, die Umgebung durch die Brille unserer Gefühle wahrzunehmen (also Feindseligkeit bei Angst; Gefühle des Geliebtwerdens bei Euphorie). </a:t>
            </a:r>
          </a:p>
          <a:p>
            <a:pPr lvl="0" defTabSz="914400" fontAlgn="base"/>
            <a:endParaRPr lang="de-DE"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30502739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066367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88906348"/>
              </p:ext>
            </p:extLst>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allspice</a:t>
                      </a:r>
                      <a:r>
                        <a:rPr kumimoji="0" lang="de-DE" sz="1000" b="0" i="0" u="none" strike="noStrike" cap="none" normalizeH="0" baseline="0" dirty="0">
                          <a:ln>
                            <a:noFill/>
                          </a:ln>
                          <a:solidFill>
                            <a:srgbClr val="333333"/>
                          </a:solidFill>
                          <a:effectLst/>
                          <a:latin typeface="Calibri Light"/>
                          <a:cs typeface="Times New Roman" pitchFamily="18" charset="0"/>
                        </a:rPr>
                        <a:t>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Headache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coming</a:t>
                      </a:r>
                      <a:r>
                        <a:rPr kumimoji="0" lang="de-DE" sz="1000" b="0" i="0" u="none" strike="noStrike" cap="none" normalizeH="0" baseline="0" dirty="0">
                          <a:ln>
                            <a:noFill/>
                          </a:ln>
                          <a:solidFill>
                            <a:srgbClr val="333333"/>
                          </a:solidFill>
                          <a:effectLst/>
                          <a:latin typeface="Calibri Light"/>
                          <a:cs typeface="Times New Roman" pitchFamily="18" charset="0"/>
                        </a:rPr>
                        <a:t>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touches</a:t>
                      </a:r>
                      <a:r>
                        <a:rPr kumimoji="0" lang="de-DE" sz="1000" b="0" i="0" u="none" strike="noStrike" cap="none" normalizeH="0" baseline="0" dirty="0">
                          <a:ln>
                            <a:noFill/>
                          </a:ln>
                          <a:solidFill>
                            <a:srgbClr val="333333"/>
                          </a:solidFill>
                          <a:effectLst/>
                          <a:latin typeface="Calibri Light"/>
                          <a:cs typeface="Times New Roman" pitchFamily="18" charset="0"/>
                        </a:rPr>
                        <a:t>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saying</a:t>
                      </a:r>
                      <a:r>
                        <a:rPr kumimoji="0" lang="de-DE" sz="1000" b="0" i="0" u="none" strike="noStrike" cap="none" normalizeH="0" baseline="0" dirty="0">
                          <a:ln>
                            <a:noFill/>
                          </a:ln>
                          <a:solidFill>
                            <a:srgbClr val="333333"/>
                          </a:solidFill>
                          <a:effectLst/>
                          <a:latin typeface="Calibri Light"/>
                          <a:cs typeface="Times New Roman" pitchFamily="18" charset="0"/>
                        </a:rPr>
                        <a:t>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Two</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women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mourning</a:t>
                      </a:r>
                      <a:r>
                        <a:rPr kumimoji="0" lang="de-DE" sz="1000" b="0" i="0" u="none" strike="noStrike" cap="none" normalizeH="0" baseline="0" dirty="0">
                          <a:ln>
                            <a:noFill/>
                          </a:ln>
                          <a:solidFill>
                            <a:srgbClr val="333333"/>
                          </a:solidFill>
                          <a:effectLst/>
                          <a:latin typeface="Calibri Light"/>
                          <a:cs typeface="Times New Roman" pitchFamily="18" charset="0"/>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Dr</a:t>
                      </a:r>
                      <a:r>
                        <a:rPr kumimoji="0" lang="de-DE" sz="1000" b="0" i="0" u="none" strike="noStrike" cap="none" normalizeH="0" baseline="0" dirty="0">
                          <a:ln>
                            <a:noFill/>
                          </a:ln>
                          <a:solidFill>
                            <a:srgbClr val="333333"/>
                          </a:solidFill>
                          <a:effectLst/>
                          <a:latin typeface="Calibri Light"/>
                          <a:cs typeface="Times New Roman" pitchFamily="18" charset="0"/>
                        </a:rPr>
                        <a:t> Phil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Who's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Anger (Zidane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world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cup</a:t>
                      </a:r>
                      <a:r>
                        <a:rPr kumimoji="0" lang="de-DE" sz="1000" b="0" i="0" u="none" strike="noStrike" cap="none" normalizeH="0" baseline="0" dirty="0">
                          <a:ln>
                            <a:noFill/>
                          </a:ln>
                          <a:solidFill>
                            <a:srgbClr val="333333"/>
                          </a:solidFill>
                          <a:effectLst/>
                          <a:latin typeface="Calibri Light"/>
                          <a:cs typeface="Times New Roman" pitchFamily="18" charset="0"/>
                        </a:rPr>
                        <a:t> in 2006)/Wut (Zidane WM 06)</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Carol^-^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Happiness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marriage</a:t>
                      </a:r>
                      <a:r>
                        <a:rPr kumimoji="0" lang="de-DE" sz="1000" b="0" i="0" u="none" strike="noStrike" cap="none" normalizeH="0" baseline="0" dirty="0">
                          <a:ln>
                            <a:noFill/>
                          </a:ln>
                          <a:solidFill>
                            <a:srgbClr val="333333"/>
                          </a:solidFill>
                          <a:effectLst/>
                          <a:latin typeface="Calibri Light"/>
                          <a:cs typeface="Times New Roman" pitchFamily="18" charset="0"/>
                        </a:rPr>
                        <a:t>)/Freude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ben</a:t>
                      </a:r>
                      <a:r>
                        <a:rPr kumimoji="0" lang="en-US"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Disgust</a:t>
                      </a:r>
                      <a:r>
                        <a:rPr kumimoji="0" lang="de-DE" sz="1000" b="0" i="0" u="none" strike="noStrike" cap="none" normalizeH="0" baseline="0" dirty="0">
                          <a:ln>
                            <a:noFill/>
                          </a:ln>
                          <a:solidFill>
                            <a:srgbClr val="333333"/>
                          </a:solidFill>
                          <a:effectLst/>
                          <a:latin typeface="Calibri Light"/>
                          <a:cs typeface="Times New Roman" pitchFamily="18" charset="0"/>
                        </a:rPr>
                        <a:t>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r>
                        <a:rPr kumimoji="0" lang="de-DE" sz="1000" b="0" i="0" u="none" strike="noStrike" cap="none" normalizeH="0" baseline="0" dirty="0">
                          <a:ln>
                            <a:noFill/>
                          </a:ln>
                          <a:solidFill>
                            <a:srgbClr val="333333"/>
                          </a:solidFill>
                          <a:effectLst/>
                          <a:latin typeface="Calibri Light"/>
                          <a:cs typeface="Times New Roman" pitchFamily="18" charset="0"/>
                        </a:rPr>
                        <a:t>)/Ekel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SURPRISE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Surprise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looks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himself</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mirror</a:t>
                      </a:r>
                      <a:r>
                        <a:rPr kumimoji="0" lang="de-DE" sz="1000" b="0" i="0" u="none" strike="noStrike" cap="none" normalizeH="0" baseline="0" dirty="0">
                          <a:ln>
                            <a:noFill/>
                          </a:ln>
                          <a:solidFill>
                            <a:srgbClr val="333333"/>
                          </a:solidFill>
                          <a:effectLst/>
                          <a:latin typeface="Calibri Light"/>
                          <a:cs typeface="Times New Roman" pitchFamily="18" charset="0"/>
                        </a:rPr>
                        <a:t>)/Überraschung (Baby sieht überrascht in d. Spiegel)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injured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soccer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5emotions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Five</a:t>
                      </a:r>
                      <a:r>
                        <a:rPr kumimoji="0" lang="de-DE" sz="1000" b="0" i="0" u="none" strike="noStrike" cap="none" normalizeH="0" baseline="0" dirty="0">
                          <a:ln>
                            <a:noFill/>
                          </a:ln>
                          <a:solidFill>
                            <a:srgbClr val="333333"/>
                          </a:solidFill>
                          <a:effectLst/>
                          <a:latin typeface="Calibri Light"/>
                          <a:cs typeface="Times New Roman" pitchFamily="18" charset="0"/>
                        </a:rPr>
                        <a:t> different </a:t>
                      </a:r>
                      <a:r>
                        <a:rPr kumimoji="0" lang="de-DE" sz="1000" b="0" i="0" u="none" strike="noStrike" cap="none" normalizeH="0" baseline="0" dirty="0" err="1">
                          <a:ln>
                            <a:noFill/>
                          </a:ln>
                          <a:solidFill>
                            <a:srgbClr val="333333"/>
                          </a:solidFill>
                          <a:effectLst/>
                          <a:latin typeface="Calibri Light"/>
                          <a:cs typeface="Times New Roman" pitchFamily="18" charset="0"/>
                        </a:rPr>
                        <a:t>facial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expressions</a:t>
                      </a:r>
                      <a:r>
                        <a:rPr kumimoji="0" lang="de-DE" sz="1000" b="0" i="0" u="none" strike="noStrike" cap="none" normalizeH="0" baseline="0" dirty="0">
                          <a:ln>
                            <a:noFill/>
                          </a:ln>
                          <a:solidFill>
                            <a:srgbClr val="333333"/>
                          </a:solidFill>
                          <a:effectLst/>
                          <a:latin typeface="Calibri Light"/>
                          <a:cs typeface="Times New Roman" pitchFamily="18" charset="0"/>
                        </a:rPr>
                        <a:t>/5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a:t>
                      </a:r>
                      <a:r>
                        <a:rPr kumimoji="0" lang="de-DE" sz="1000" b="0" i="0" u="none" strike="noStrike" cap="none" normalizeH="0" baseline="0" dirty="0" err="1">
                          <a:ln>
                            <a:noFill/>
                          </a:ln>
                          <a:solidFill>
                            <a:srgbClr val="333333"/>
                          </a:solidFill>
                          <a:effectLst/>
                          <a:latin typeface="Calibri Light"/>
                          <a:cs typeface="Times New Roman" pitchFamily="18" charset="0"/>
                        </a:rPr>
                        <a:t>serial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killer</a:t>
                      </a:r>
                      <a:r>
                        <a:rPr kumimoji="0" lang="de-DE" sz="1000" b="0" i="0" u="none" strike="noStrike" cap="none" normalizeH="0" baseline="0" dirty="0">
                          <a:ln>
                            <a:noFill/>
                          </a:ln>
                          <a:solidFill>
                            <a:srgbClr val="333333"/>
                          </a:solidFill>
                          <a:effectLst/>
                          <a:latin typeface="Calibri Light"/>
                          <a:cs typeface="Times New Roman" pitchFamily="18" charset="0"/>
                        </a:rPr>
                        <a:t>)/Jeffrey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Egyptian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)/Khaled Saleh (Schauspieler)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120</a:t>
            </a:fld>
            <a:endParaRPr lang="de-DE" dirty="0">
              <a:solidFill>
                <a:srgbClr val="333333"/>
              </a:solidFill>
            </a:endParaRPr>
          </a:p>
        </p:txBody>
      </p:sp>
    </p:spTree>
    <p:extLst>
      <p:ext uri="{BB962C8B-B14F-4D97-AF65-F5344CB8AC3E}">
        <p14:creationId xmlns:p14="http://schemas.microsoft.com/office/powerpoint/2010/main" val="2883855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781276456"/>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a:t>
                      </a:r>
                      <a:r>
                        <a:rPr kumimoji="0" lang="de-DE" sz="1000" b="0" i="0" u="none" strike="noStrike" cap="none" normalizeH="0" baseline="0" dirty="0" err="1">
                          <a:ln>
                            <a:noFill/>
                          </a:ln>
                          <a:solidFill>
                            <a:srgbClr val="333333"/>
                          </a:solidFill>
                          <a:effectLst/>
                          <a:latin typeface="Calibri Light"/>
                          <a:cs typeface="Times New Roman" pitchFamily="18" charset="0"/>
                        </a:rPr>
                        <a:t>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a:t>
                      </a:r>
                      <a:r>
                        <a:rPr kumimoji="0" lang="de-DE" sz="1000" b="0" i="0" u="none" strike="noStrike" cap="none" normalizeH="0" baseline="0" dirty="0" err="1">
                          <a:ln>
                            <a:noFill/>
                          </a:ln>
                          <a:solidFill>
                            <a:srgbClr val="333333"/>
                          </a:solidFill>
                          <a:effectLst/>
                          <a:latin typeface="Calibri Light"/>
                          <a:cs typeface="Times New Roman" pitchFamily="18" charset="0"/>
                        </a:rPr>
                        <a:t>athlete</a:t>
                      </a: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(Sportler)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sole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shoe</a:t>
                      </a: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Thumbs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a:t>
                      </a:r>
                      <a:r>
                        <a:rPr kumimoji="0" lang="de-DE" sz="1000" b="0" i="0" u="none" strike="noStrike" cap="none" normalizeH="0" baseline="0" dirty="0" err="1">
                          <a:ln>
                            <a:noFill/>
                          </a:ln>
                          <a:solidFill>
                            <a:srgbClr val="333333"/>
                          </a:solidFill>
                          <a:effectLst/>
                          <a:latin typeface="Calibri Light"/>
                          <a:cs typeface="Times New Roman" pitchFamily="18" charset="0"/>
                        </a:rPr>
                        <a:t>little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girl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puts</a:t>
                      </a:r>
                      <a:r>
                        <a:rPr kumimoji="0" lang="de-DE" sz="1000" b="0" i="0" u="none" strike="noStrike" cap="none" normalizeH="0" baseline="0" dirty="0">
                          <a:ln>
                            <a:noFill/>
                          </a:ln>
                          <a:solidFill>
                            <a:srgbClr val="333333"/>
                          </a:solidFill>
                          <a:effectLst/>
                          <a:latin typeface="Calibri Light"/>
                          <a:cs typeface="Times New Roman" pitchFamily="18" charset="0"/>
                        </a:rPr>
                        <a:t> her </a:t>
                      </a:r>
                      <a:r>
                        <a:rPr kumimoji="0" lang="de-DE" sz="1000" b="0" i="0" u="none" strike="noStrike" cap="none" normalizeH="0" baseline="0" dirty="0" err="1">
                          <a:ln>
                            <a:noFill/>
                          </a:ln>
                          <a:solidFill>
                            <a:srgbClr val="333333"/>
                          </a:solidFill>
                          <a:effectLst/>
                          <a:latin typeface="Calibri Light"/>
                          <a:cs typeface="Times New Roman" pitchFamily="18" charset="0"/>
                        </a:rPr>
                        <a:t>thumb</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/kleines Mädchen hält den Daumen hoch</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Generation Gap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a:t>
                      </a:r>
                      <a:r>
                        <a:rPr kumimoji="0" lang="de-DE" sz="1000" b="0" i="0" u="none" strike="noStrike" cap="none" normalizeH="0" baseline="0" dirty="0" err="1">
                          <a:ln>
                            <a:noFill/>
                          </a:ln>
                          <a:solidFill>
                            <a:srgbClr val="333333"/>
                          </a:solidFill>
                          <a:effectLst/>
                          <a:latin typeface="Calibri Light"/>
                          <a:cs typeface="Times New Roman" pitchFamily="18" charset="0"/>
                        </a:rPr>
                        <a:t>lady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punk</a:t>
                      </a:r>
                      <a:r>
                        <a:rPr kumimoji="0" lang="de-DE" sz="1000" b="0" i="0" u="none" strike="noStrike" cap="none" normalizeH="0" baseline="0" dirty="0">
                          <a:ln>
                            <a:noFill/>
                          </a:ln>
                          <a:solidFill>
                            <a:srgbClr val="333333"/>
                          </a:solidFill>
                          <a:effectLst/>
                          <a:latin typeface="Calibri Light"/>
                          <a:cs typeface="Times New Roman" pitchFamily="18" charset="0"/>
                        </a:rPr>
                        <a:t>/Alte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cs typeface="Times New Roman" pitchFamily="18" charset="0"/>
                        </a:rPr>
                        <a:t>noncommerical</a:t>
                      </a:r>
                      <a:r>
                        <a:rPr kumimoji="0" lang="en-GB" sz="1000" b="0" i="0" u="none" strike="noStrike" cap="none" normalizeH="0" baseline="0" dirty="0">
                          <a:ln>
                            <a:noFill/>
                          </a:ln>
                          <a:solidFill>
                            <a:srgbClr val="333333"/>
                          </a:solidFill>
                          <a:effectLst/>
                          <a:latin typeface="Calibri Light"/>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cs typeface="Times New Roman" pitchFamily="18" charset="0"/>
                        </a:rPr>
                        <a:t>nonprofit</a:t>
                      </a:r>
                      <a:r>
                        <a:rPr kumimoji="0" lang="en-GB" sz="1000" b="0" i="0" u="none" strike="noStrike" cap="none" normalizeH="0" baseline="0" dirty="0">
                          <a:ln>
                            <a:noFill/>
                          </a:ln>
                          <a:solidFill>
                            <a:srgbClr val="333333"/>
                          </a:solidFill>
                          <a:effectLst/>
                          <a:latin typeface="Calibri Light"/>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Angry</a:t>
                      </a:r>
                      <a:r>
                        <a:rPr kumimoji="0" lang="de-DE" sz="1000" b="0" i="0" u="none" strike="noStrike" cap="none" normalizeH="0" baseline="0" dirty="0">
                          <a:ln>
                            <a:noFill/>
                          </a:ln>
                          <a:solidFill>
                            <a:srgbClr val="333333"/>
                          </a:solidFill>
                          <a:effectLst/>
                          <a:latin typeface="Calibri Light"/>
                          <a:cs typeface="Times New Roman" pitchFamily="18" charset="0"/>
                        </a:rPr>
                        <a:t> man/ Wütender Mann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Vladimir </a:t>
                      </a:r>
                      <a:r>
                        <a:rPr kumimoji="0" lang="de-DE" sz="1000" b="0" i="0" u="none" strike="noStrike" cap="none" normalizeH="0" baseline="0" dirty="0" err="1">
                          <a:ln>
                            <a:noFill/>
                          </a:ln>
                          <a:solidFill>
                            <a:srgbClr val="333333"/>
                          </a:solidFill>
                          <a:effectLst/>
                          <a:latin typeface="Calibri Light"/>
                          <a:cs typeface="Times New Roman" pitchFamily="18" charset="0"/>
                        </a:rPr>
                        <a:t>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Das Lied der Liebe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Singing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accordion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/singender </a:t>
                      </a:r>
                      <a:r>
                        <a:rPr kumimoji="0" lang="de-DE" sz="1000" b="0" i="0" u="none" strike="noStrike" cap="none" normalizeH="0" baseline="0" dirty="0" err="1">
                          <a:ln>
                            <a:noFill/>
                          </a:ln>
                          <a:solidFill>
                            <a:srgbClr val="333333"/>
                          </a:solidFill>
                          <a:effectLst/>
                          <a:latin typeface="Calibri Light"/>
                          <a:cs typeface="Times New Roman" pitchFamily="18" charset="0"/>
                        </a:rPr>
                        <a:t>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a:t>
                      </a:r>
                      <a:r>
                        <a:rPr kumimoji="0" lang="de-DE" sz="1000" b="0" i="0" u="none" strike="noStrike" cap="none" normalizeH="0" baseline="0" dirty="0" err="1">
                          <a:ln>
                            <a:noFill/>
                          </a:ln>
                          <a:solidFill>
                            <a:srgbClr val="333333"/>
                          </a:solidFill>
                          <a:effectLst/>
                          <a:latin typeface="Calibri Light"/>
                          <a:cs typeface="Times New Roman" pitchFamily="18" charset="0"/>
                        </a:rPr>
                        <a:t>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a:t>
                      </a:r>
                      <a:r>
                        <a:rPr kumimoji="0" lang="de-DE" sz="1000" b="0" i="0" u="none" strike="noStrike" cap="none" normalizeH="0" baseline="0" dirty="0" err="1">
                          <a:ln>
                            <a:noFill/>
                          </a:ln>
                          <a:solidFill>
                            <a:srgbClr val="333333"/>
                          </a:solidFill>
                          <a:effectLst/>
                          <a:latin typeface="Calibri Light"/>
                          <a:cs typeface="Times New Roman" pitchFamily="18" charset="0"/>
                        </a:rPr>
                        <a:t>runner</a:t>
                      </a:r>
                      <a:r>
                        <a:rPr kumimoji="0" lang="de-DE" sz="1000" b="0" i="0" u="none" strike="noStrike" cap="none" normalizeH="0" baseline="0" dirty="0">
                          <a:ln>
                            <a:noFill/>
                          </a:ln>
                          <a:solidFill>
                            <a:srgbClr val="333333"/>
                          </a:solidFill>
                          <a:effectLst/>
                          <a:latin typeface="Calibri Light"/>
                          <a:cs typeface="Times New Roman" pitchFamily="18" charset="0"/>
                        </a:rPr>
                        <a:t>/Marathonläufer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Klaus-Peter </a:t>
                      </a:r>
                      <a:r>
                        <a:rPr kumimoji="0" lang="de-DE" sz="1000" b="0" i="0" u="none" strike="noStrike" cap="none" normalizeH="0" baseline="0" dirty="0" err="1">
                          <a:ln>
                            <a:noFill/>
                          </a:ln>
                          <a:solidFill>
                            <a:srgbClr val="333333"/>
                          </a:solidFill>
                          <a:effectLst/>
                          <a:latin typeface="Calibri Light"/>
                          <a:cs typeface="Times New Roman" pitchFamily="18" charset="0"/>
                        </a:rPr>
                        <a:t>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Konzentriert - mittig - ins Schwarze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Archer/Bogenschütze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121</a:t>
            </a:fld>
            <a:endParaRPr lang="de-DE" dirty="0">
              <a:solidFill>
                <a:srgbClr val="333333"/>
              </a:solidFill>
            </a:endParaRPr>
          </a:p>
        </p:txBody>
      </p:sp>
    </p:spTree>
    <p:extLst>
      <p:ext uri="{BB962C8B-B14F-4D97-AF65-F5344CB8AC3E}">
        <p14:creationId xmlns:p14="http://schemas.microsoft.com/office/powerpoint/2010/main" val="34844567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a:t>
            </a:r>
            <a:r>
              <a:rPr lang="de-DE" altLang="de-DE" sz="1200" u="sng">
                <a:solidFill>
                  <a:srgbClr val="333333"/>
                </a:solidFill>
                <a:latin typeface="Calibri Light"/>
              </a:rPr>
              <a:t>/mct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27249198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Granada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Lisa Fitz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a:t>
                      </a:r>
                      <a:r>
                        <a:rPr kumimoji="0" lang="de-DE" sz="1000" b="0" i="0" u="none" strike="noStrike" cap="none" normalizeH="0" baseline="0" dirty="0" err="1">
                          <a:ln>
                            <a:noFill/>
                          </a:ln>
                          <a:solidFill>
                            <a:srgbClr val="333333"/>
                          </a:solidFill>
                          <a:effectLst/>
                          <a:latin typeface="Calibri Light"/>
                          <a:cs typeface="Times New Roman" pitchFamily="18" charset="0"/>
                        </a:rPr>
                        <a:t>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management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Lisa Fitz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/PP durch das Management von Lisa Fitz sowie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eating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maggots</a:t>
                      </a:r>
                      <a:r>
                        <a:rPr kumimoji="0" lang="de-DE" sz="1000" b="0" i="0" u="none" strike="noStrike" cap="none" normalizeH="0" baseline="0" dirty="0">
                          <a:ln>
                            <a:noFill/>
                          </a:ln>
                          <a:solidFill>
                            <a:srgbClr val="333333"/>
                          </a:solidFill>
                          <a:effectLst/>
                          <a:latin typeface="Calibri Light"/>
                          <a:cs typeface="Times New Roman" pitchFamily="18" charset="0"/>
                        </a:rPr>
                        <a:t>/Frau isst Maden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a:t>
                      </a:r>
                      <a:r>
                        <a:rPr kumimoji="0" lang="de-DE" sz="1000" b="0" i="0" u="none" strike="noStrike" cap="none" normalizeH="0" baseline="0" dirty="0">
                          <a:ln>
                            <a:noFill/>
                          </a:ln>
                          <a:solidFill>
                            <a:srgbClr val="333333"/>
                          </a:solidFill>
                          <a:effectLst/>
                          <a:latin typeface="Calibri Light"/>
                          <a:cs typeface="Times New Roman" pitchFamily="18" charset="0"/>
                        </a:rPr>
                        <a:t>/Frau in Kneipe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Cheerful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barkeeper</a:t>
                      </a:r>
                      <a:r>
                        <a:rPr kumimoji="0" lang="de-DE" sz="1000" b="0" i="0" u="none" strike="noStrike" cap="none" normalizeH="0" baseline="0" dirty="0">
                          <a:ln>
                            <a:noFill/>
                          </a:ln>
                          <a:solidFill>
                            <a:srgbClr val="333333"/>
                          </a:solidFill>
                          <a:effectLst/>
                          <a:latin typeface="Calibri Light"/>
                          <a:cs typeface="Times New Roman" pitchFamily="18" charset="0"/>
                        </a:rPr>
                        <a:t>/Fröhlicher Barkeeper</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Eberhard Kamm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Worker at break/Arbeiter bei der Pause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Jens </a:t>
                      </a:r>
                      <a:r>
                        <a:rPr kumimoji="0" lang="en-US" sz="1000" b="0" i="0" u="none" strike="noStrike" cap="none" normalizeH="0" baseline="0" dirty="0" err="1">
                          <a:ln>
                            <a:noFill/>
                          </a:ln>
                          <a:solidFill>
                            <a:srgbClr val="333333"/>
                          </a:solidFill>
                          <a:effectLst/>
                          <a:latin typeface="Calibri Light"/>
                          <a:cs typeface="Times New Roman" pitchFamily="18" charset="0"/>
                        </a:rPr>
                        <a:t>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sich schwarz ärgern2</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Rejection letter/Ablehnungsbescheid</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Yves </a:t>
                      </a:r>
                      <a:r>
                        <a:rPr kumimoji="0" lang="en-US" sz="1000" b="0" i="0" u="none" strike="noStrike" cap="none" normalizeH="0" baseline="0" dirty="0" err="1">
                          <a:ln>
                            <a:noFill/>
                          </a:ln>
                          <a:solidFill>
                            <a:srgbClr val="333333"/>
                          </a:solidFill>
                          <a:effectLst/>
                          <a:latin typeface="Calibri Light"/>
                          <a:cs typeface="Times New Roman" pitchFamily="18" charset="0"/>
                        </a:rPr>
                        <a:t>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black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white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artist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mother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watch</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matches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cake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necklace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umbrella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shoes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fireplace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tree</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Martin </a:t>
                      </a:r>
                      <a:r>
                        <a:rPr kumimoji="0" lang="en-US" sz="1000" b="0" i="0" u="none" strike="noStrike" cap="none" normalizeH="0" baseline="0" dirty="0" err="1">
                          <a:ln>
                            <a:noFill/>
                          </a:ln>
                          <a:solidFill>
                            <a:srgbClr val="333333"/>
                          </a:solidFill>
                          <a:effectLst/>
                          <a:latin typeface="Calibri Light"/>
                          <a:cs typeface="Times New Roman" pitchFamily="18" charset="0"/>
                        </a:rPr>
                        <a:t>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jailbreak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4 -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122</a:t>
            </a:fld>
            <a:endParaRPr lang="de-DE" dirty="0">
              <a:solidFill>
                <a:srgbClr val="333333"/>
              </a:solidFill>
            </a:endParaRPr>
          </a:p>
        </p:txBody>
      </p:sp>
    </p:spTree>
    <p:extLst>
      <p:ext uri="{BB962C8B-B14F-4D97-AF65-F5344CB8AC3E}">
        <p14:creationId xmlns:p14="http://schemas.microsoft.com/office/powerpoint/2010/main" val="17894756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6502</Words>
  <Application>Microsoft Macintosh PowerPoint</Application>
  <PresentationFormat>Benutzerdefiniert</PresentationFormat>
  <Paragraphs>1212</Paragraphs>
  <Slides>122</Slides>
  <Notes>121</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122</vt:i4>
      </vt:variant>
    </vt:vector>
  </HeadingPairs>
  <TitlesOfParts>
    <vt:vector size="134"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4 A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oder Mimik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Was hat der Mann vor?</vt:lpstr>
      <vt:lpstr>Was hat der Mann vor?</vt:lpstr>
      <vt:lpstr>Was hat der Mann vor?</vt:lpstr>
      <vt:lpstr>Die korrekte Antwort ist 4c!</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4c!</vt:lpstr>
      <vt:lpstr>Was wird die Frau als nächstes tun?</vt:lpstr>
      <vt:lpstr>Was wird die Frau als nächstes tun?</vt:lpstr>
      <vt:lpstr>Was wird die Frau als nächstes tun?</vt:lpstr>
      <vt:lpstr>Die korrekte Antwort ist 4a!</vt:lpstr>
      <vt:lpstr>Was hat die Frau vor?</vt:lpstr>
      <vt:lpstr>Was hat die Frau vor?</vt:lpstr>
      <vt:lpstr>Was hat die Frau vor?</vt:lpstr>
      <vt:lpstr>Die korrekte Antwort ist 4b!</vt:lpstr>
      <vt:lpstr>Was wird die Frau als nächstes tun?</vt:lpstr>
      <vt:lpstr>Was wird die Frau als nächstes tun?</vt:lpstr>
      <vt:lpstr>Was wird die Frau als nächstes tun?</vt:lpstr>
      <vt:lpstr>Die korrekte Antwort ist 4b!</vt:lpstr>
      <vt:lpstr>Welche Absicht hat der Junge?</vt:lpstr>
      <vt:lpstr>Welche Absicht hat der Junge?</vt:lpstr>
      <vt:lpstr>Welche Absicht hat der Junge?</vt:lpstr>
      <vt:lpstr>Die korrekte Antwort ist 4a!</vt:lpstr>
      <vt:lpstr>Was hat der Mann vor?</vt:lpstr>
      <vt:lpstr>Was hat der Mann vor?</vt:lpstr>
      <vt:lpstr>Was hat der Mann vor?</vt:lpstr>
      <vt:lpstr>Die korrekte Antwort ist 4b!</vt:lpstr>
      <vt:lpstr>Was hat die Frau vor?</vt:lpstr>
      <vt:lpstr>Was hat die Frau vor?</vt:lpstr>
      <vt:lpstr>Was hat die Frau vor?</vt:lpstr>
      <vt:lpstr>Die korrekte Antwort ist 4a!</vt:lpstr>
      <vt:lpstr>Welche Absicht hat der Mann?</vt:lpstr>
      <vt:lpstr>Welche Absicht hat der Mann?</vt:lpstr>
      <vt:lpstr>Welche Absicht hat der Mann?</vt:lpstr>
      <vt:lpstr>Die korrekte Antwort ist 4b!</vt:lpstr>
      <vt:lpstr>Zusammenfassung</vt:lpstr>
      <vt:lpstr>Zusammenfassung</vt:lpstr>
      <vt:lpstr>Zusammenfassung</vt:lpstr>
      <vt:lpstr>Aufgabengruppe 4</vt:lpstr>
      <vt:lpstr>Was haben die beiden Jungen vor?</vt:lpstr>
      <vt:lpstr>Was haben die beiden Jungen vor?</vt:lpstr>
      <vt:lpstr>Was haben die beiden Jungen vor?</vt:lpstr>
      <vt:lpstr>Was haben die beiden Jungen vor?</vt:lpstr>
      <vt:lpstr>Was haben die beiden Jungen vor?</vt:lpstr>
      <vt:lpstr>Was tun die Männer gerade?</vt:lpstr>
      <vt:lpstr>Was tun die Männer gerade?</vt:lpstr>
      <vt:lpstr>Was tun die Männer gerade?</vt:lpstr>
      <vt:lpstr>Was tun die Männer gerade?</vt:lpstr>
      <vt:lpstr>Was tun die Männer gerade?</vt:lpstr>
      <vt:lpstr>Was macht der Junge gerade?</vt:lpstr>
      <vt:lpstr>Was macht der Junge gerade?</vt:lpstr>
      <vt:lpstr>Was macht der Junge gerade?</vt:lpstr>
      <vt:lpstr>Was macht der Junge gerade?</vt:lpstr>
      <vt:lpstr>Was macht der Junge gerade?</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549</cp:revision>
  <dcterms:created xsi:type="dcterms:W3CDTF">2004-07-26T08:39:44Z</dcterms:created>
  <dcterms:modified xsi:type="dcterms:W3CDTF">2025-12-09T09:50:29Z</dcterms:modified>
</cp:coreProperties>
</file>