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51" r:id="rId1"/>
    <p:sldMasterId id="2147484068" r:id="rId2"/>
    <p:sldMasterId id="2147484081" r:id="rId3"/>
  </p:sldMasterIdLst>
  <p:notesMasterIdLst>
    <p:notesMasterId r:id="rId61"/>
  </p:notesMasterIdLst>
  <p:handoutMasterIdLst>
    <p:handoutMasterId r:id="rId62"/>
  </p:handoutMasterIdLst>
  <p:sldIdLst>
    <p:sldId id="451" r:id="rId4"/>
    <p:sldId id="313" r:id="rId5"/>
    <p:sldId id="300" r:id="rId6"/>
    <p:sldId id="401" r:id="rId7"/>
    <p:sldId id="453" r:id="rId8"/>
    <p:sldId id="443" r:id="rId9"/>
    <p:sldId id="322" r:id="rId10"/>
    <p:sldId id="454" r:id="rId11"/>
    <p:sldId id="455" r:id="rId12"/>
    <p:sldId id="456" r:id="rId13"/>
    <p:sldId id="457" r:id="rId14"/>
    <p:sldId id="452" r:id="rId15"/>
    <p:sldId id="383" r:id="rId16"/>
    <p:sldId id="458" r:id="rId17"/>
    <p:sldId id="459" r:id="rId18"/>
    <p:sldId id="460" r:id="rId19"/>
    <p:sldId id="413" r:id="rId20"/>
    <p:sldId id="461" r:id="rId21"/>
    <p:sldId id="462" r:id="rId22"/>
    <p:sldId id="463" r:id="rId23"/>
    <p:sldId id="464" r:id="rId24"/>
    <p:sldId id="357" r:id="rId25"/>
    <p:sldId id="465" r:id="rId26"/>
    <p:sldId id="466" r:id="rId27"/>
    <p:sldId id="467" r:id="rId28"/>
    <p:sldId id="468" r:id="rId29"/>
    <p:sldId id="470" r:id="rId30"/>
    <p:sldId id="469" r:id="rId31"/>
    <p:sldId id="471" r:id="rId32"/>
    <p:sldId id="472" r:id="rId33"/>
    <p:sldId id="473" r:id="rId34"/>
    <p:sldId id="474" r:id="rId35"/>
    <p:sldId id="475" r:id="rId36"/>
    <p:sldId id="476" r:id="rId37"/>
    <p:sldId id="477" r:id="rId38"/>
    <p:sldId id="478" r:id="rId39"/>
    <p:sldId id="479" r:id="rId40"/>
    <p:sldId id="480" r:id="rId41"/>
    <p:sldId id="481" r:id="rId42"/>
    <p:sldId id="482" r:id="rId43"/>
    <p:sldId id="483" r:id="rId44"/>
    <p:sldId id="484" r:id="rId45"/>
    <p:sldId id="485" r:id="rId46"/>
    <p:sldId id="486" r:id="rId47"/>
    <p:sldId id="487" r:id="rId48"/>
    <p:sldId id="488" r:id="rId49"/>
    <p:sldId id="489" r:id="rId50"/>
    <p:sldId id="490" r:id="rId51"/>
    <p:sldId id="491" r:id="rId52"/>
    <p:sldId id="492" r:id="rId53"/>
    <p:sldId id="493" r:id="rId54"/>
    <p:sldId id="494" r:id="rId55"/>
    <p:sldId id="408" r:id="rId56"/>
    <p:sldId id="495" r:id="rId57"/>
    <p:sldId id="496" r:id="rId58"/>
    <p:sldId id="497" r:id="rId59"/>
    <p:sldId id="498" r:id="rId6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45">
          <p15:clr>
            <a:srgbClr val="A4A3A4"/>
          </p15:clr>
        </p15:guide>
        <p15:guide id="2" pos="480">
          <p15:clr>
            <a:srgbClr val="A4A3A4"/>
          </p15:clr>
        </p15:guide>
        <p15:guide id="3" pos="6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32" autoAdjust="0"/>
    <p:restoredTop sz="92196" autoAdjust="0"/>
  </p:normalViewPr>
  <p:slideViewPr>
    <p:cSldViewPr>
      <p:cViewPr varScale="1">
        <p:scale>
          <a:sx n="61" d="100"/>
          <a:sy n="61" d="100"/>
        </p:scale>
        <p:origin x="772" y="60"/>
      </p:cViewPr>
      <p:guideLst>
        <p:guide orient="horz" pos="845"/>
        <p:guide pos="480"/>
        <p:guide pos="6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75" d="100"/>
        <a:sy n="75" d="100"/>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7" Type="http://schemas.openxmlformats.org/officeDocument/2006/relationships/slide" Target="slides/slide51.xml"/><Relationship Id="rId2" Type="http://schemas.openxmlformats.org/officeDocument/2006/relationships/slide" Target="slides/slide5.xml"/><Relationship Id="rId1" Type="http://schemas.openxmlformats.org/officeDocument/2006/relationships/slide" Target="slides/slide4.xml"/><Relationship Id="rId6" Type="http://schemas.openxmlformats.org/officeDocument/2006/relationships/slide" Target="slides/slide50.xml"/><Relationship Id="rId5" Type="http://schemas.openxmlformats.org/officeDocument/2006/relationships/slide" Target="slides/slide49.xml"/><Relationship Id="rId4"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8F0993B6-E4A6-4F2B-96D8-8C08B1785F9D}"/>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70339" name="Rectangle 3">
            <a:extLst>
              <a:ext uri="{FF2B5EF4-FFF2-40B4-BE49-F238E27FC236}">
                <a16:creationId xmlns:a16="http://schemas.microsoft.com/office/drawing/2014/main" id="{70188984-80F3-4796-87C4-9DC2A897ED4D}"/>
              </a:ext>
            </a:extLst>
          </p:cNvPr>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70340" name="Rectangle 4">
            <a:extLst>
              <a:ext uri="{FF2B5EF4-FFF2-40B4-BE49-F238E27FC236}">
                <a16:creationId xmlns:a16="http://schemas.microsoft.com/office/drawing/2014/main" id="{889519F8-DD9D-4539-A0BA-23AC95D6CC70}"/>
              </a:ext>
            </a:extLst>
          </p:cNvPr>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70341" name="Rectangle 5">
            <a:extLst>
              <a:ext uri="{FF2B5EF4-FFF2-40B4-BE49-F238E27FC236}">
                <a16:creationId xmlns:a16="http://schemas.microsoft.com/office/drawing/2014/main" id="{2E5F249B-4461-4065-ABA0-B864EE88760D}"/>
              </a:ext>
            </a:extLst>
          </p:cNvPr>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65ED0C4-A01D-4CBB-BF6D-02458379881A}" type="slidenum">
              <a:rPr lang="en-GB" altLang="de-DE"/>
              <a:pPr>
                <a:defRPr/>
              </a:pPr>
              <a:t>‹Nr.›</a:t>
            </a:fld>
            <a:endParaRPr lang="en-GB" altLang="de-DE"/>
          </a:p>
        </p:txBody>
      </p:sp>
    </p:spTree>
    <p:extLst>
      <p:ext uri="{BB962C8B-B14F-4D97-AF65-F5344CB8AC3E}">
        <p14:creationId xmlns:p14="http://schemas.microsoft.com/office/powerpoint/2010/main" val="2862586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707B4C19-43EC-4CA9-8EA6-C4722A62423E}"/>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de-DE"/>
          </a:p>
        </p:txBody>
      </p:sp>
      <p:sp>
        <p:nvSpPr>
          <p:cNvPr id="209923" name="Rectangle 3">
            <a:extLst>
              <a:ext uri="{FF2B5EF4-FFF2-40B4-BE49-F238E27FC236}">
                <a16:creationId xmlns:a16="http://schemas.microsoft.com/office/drawing/2014/main" id="{2A935818-8EC0-45EC-ACED-17F0419B5848}"/>
              </a:ext>
            </a:extLst>
          </p:cNvPr>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de-DE"/>
          </a:p>
        </p:txBody>
      </p:sp>
      <p:sp>
        <p:nvSpPr>
          <p:cNvPr id="15364" name="Rectangle 4">
            <a:extLst>
              <a:ext uri="{FF2B5EF4-FFF2-40B4-BE49-F238E27FC236}">
                <a16:creationId xmlns:a16="http://schemas.microsoft.com/office/drawing/2014/main" id="{9E0EE455-30EC-41B6-9DA1-25285872208B}"/>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3BFA98E1-900A-4475-9DB6-BFD9773F53E0}"/>
              </a:ext>
            </a:extLst>
          </p:cNvPr>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4340768A-7E0A-45ED-BD30-17846361D6E5}"/>
              </a:ext>
            </a:extLst>
          </p:cNvPr>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de-DE"/>
          </a:p>
        </p:txBody>
      </p:sp>
      <p:sp>
        <p:nvSpPr>
          <p:cNvPr id="209927" name="Rectangle 7">
            <a:extLst>
              <a:ext uri="{FF2B5EF4-FFF2-40B4-BE49-F238E27FC236}">
                <a16:creationId xmlns:a16="http://schemas.microsoft.com/office/drawing/2014/main" id="{5363EA64-D420-48E1-88E1-221D7CFC38C7}"/>
              </a:ext>
            </a:extLst>
          </p:cNvPr>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349D6B5-D92D-4DF2-8657-31C10A1FD803}" type="slidenum">
              <a:rPr lang="de-DE" altLang="de-DE"/>
              <a:pPr>
                <a:defRPr/>
              </a:pPr>
              <a:t>‹Nr.›</a:t>
            </a:fld>
            <a:endParaRPr lang="de-DE" altLang="de-DE"/>
          </a:p>
        </p:txBody>
      </p:sp>
    </p:spTree>
    <p:extLst>
      <p:ext uri="{BB962C8B-B14F-4D97-AF65-F5344CB8AC3E}">
        <p14:creationId xmlns:p14="http://schemas.microsoft.com/office/powerpoint/2010/main" val="1327194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066BECD6-2F02-477D-8CA7-E5911A7593C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6C419E-9EEC-4298-9E65-3003A40771E3}"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36F68913-9ABD-4FF5-A945-1AA23FE1F73C}"/>
              </a:ext>
            </a:extLst>
          </p:cNvPr>
          <p:cNvSpPr>
            <a:spLocks noGrp="1" noRot="1" noChangeAspect="1" noChangeArrowheads="1" noTextEdit="1"/>
          </p:cNvSpPr>
          <p:nvPr>
            <p:ph type="sldImg"/>
          </p:nvPr>
        </p:nvSpPr>
        <p:spPr>
          <a:xfrm>
            <a:off x="138113" y="768350"/>
            <a:ext cx="6823075" cy="3836988"/>
          </a:xfrm>
          <a:ln/>
        </p:spPr>
      </p:sp>
      <p:sp>
        <p:nvSpPr>
          <p:cNvPr id="362499" name="Rectangle 3">
            <a:extLst>
              <a:ext uri="{FF2B5EF4-FFF2-40B4-BE49-F238E27FC236}">
                <a16:creationId xmlns:a16="http://schemas.microsoft.com/office/drawing/2014/main" id="{3C55515D-F566-43DC-96C1-F46555C26F32}"/>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67256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EAE14C6-CCF5-4D26-972A-85B06796056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60BEAA-393E-4EDE-9CC8-3A9A68179BD9}" type="slidenum">
              <a:rPr lang="de-DE" altLang="de-DE" sz="1300" smtClean="0"/>
              <a:pPr>
                <a:spcBef>
                  <a:spcPct val="0"/>
                </a:spcBef>
              </a:pPr>
              <a:t>3</a:t>
            </a:fld>
            <a:endParaRPr lang="de-DE" altLang="de-DE" sz="1300"/>
          </a:p>
        </p:txBody>
      </p:sp>
      <p:sp>
        <p:nvSpPr>
          <p:cNvPr id="22531" name="Rectangle 2">
            <a:extLst>
              <a:ext uri="{FF2B5EF4-FFF2-40B4-BE49-F238E27FC236}">
                <a16:creationId xmlns:a16="http://schemas.microsoft.com/office/drawing/2014/main" id="{00D67DBC-EA5C-46FF-851A-2286ECC9C51E}"/>
              </a:ext>
            </a:extLst>
          </p:cNvPr>
          <p:cNvSpPr>
            <a:spLocks noGrp="1" noRot="1" noChangeAspect="1" noChangeArrowheads="1" noTextEdit="1"/>
          </p:cNvSpPr>
          <p:nvPr>
            <p:ph type="sldImg"/>
          </p:nvPr>
        </p:nvSpPr>
        <p:spPr>
          <a:xfrm>
            <a:off x="138113" y="768350"/>
            <a:ext cx="6823075" cy="3836988"/>
          </a:xfrm>
          <a:ln/>
        </p:spPr>
      </p:sp>
      <p:sp>
        <p:nvSpPr>
          <p:cNvPr id="363523" name="Rectangle 3">
            <a:extLst>
              <a:ext uri="{FF2B5EF4-FFF2-40B4-BE49-F238E27FC236}">
                <a16:creationId xmlns:a16="http://schemas.microsoft.com/office/drawing/2014/main" id="{6C709E4B-7BF2-4E58-8AD2-1CAC35D0D3C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558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301599B-EF47-49DD-975C-6D24745272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D704AE-C76B-49A8-BE95-FDC710CA63DB}"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8E0141A4-0399-4594-B239-49295B774EC0}"/>
              </a:ext>
            </a:extLst>
          </p:cNvPr>
          <p:cNvSpPr>
            <a:spLocks noGrp="1" noRot="1" noChangeAspect="1" noChangeArrowheads="1" noTextEdit="1"/>
          </p:cNvSpPr>
          <p:nvPr>
            <p:ph type="sldImg"/>
          </p:nvPr>
        </p:nvSpPr>
        <p:spPr>
          <a:xfrm>
            <a:off x="138113" y="768350"/>
            <a:ext cx="6823075" cy="3836988"/>
          </a:xfrm>
          <a:ln/>
        </p:spPr>
      </p:sp>
      <p:sp>
        <p:nvSpPr>
          <p:cNvPr id="442371" name="Rectangle 3">
            <a:extLst>
              <a:ext uri="{FF2B5EF4-FFF2-40B4-BE49-F238E27FC236}">
                <a16:creationId xmlns:a16="http://schemas.microsoft.com/office/drawing/2014/main" id="{D9976A18-94AB-4EE3-BF1B-9312DC022347}"/>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6389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E40D0B0-9AA9-4DF7-A657-A30E83DEDD7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42C9D6-EA53-43F5-946A-04952D7C093A}" type="slidenum">
              <a:rPr lang="de-DE" altLang="de-DE" sz="1300" smtClean="0"/>
              <a:pPr>
                <a:spcBef>
                  <a:spcPct val="0"/>
                </a:spcBef>
              </a:pPr>
              <a:t>7</a:t>
            </a:fld>
            <a:endParaRPr lang="de-DE" altLang="de-DE" sz="1300"/>
          </a:p>
        </p:txBody>
      </p:sp>
      <p:sp>
        <p:nvSpPr>
          <p:cNvPr id="30723" name="Rectangle 2">
            <a:extLst>
              <a:ext uri="{FF2B5EF4-FFF2-40B4-BE49-F238E27FC236}">
                <a16:creationId xmlns:a16="http://schemas.microsoft.com/office/drawing/2014/main" id="{E9592964-B06B-4F1A-91BC-700C90FE5CC8}"/>
              </a:ext>
            </a:extLst>
          </p:cNvPr>
          <p:cNvSpPr>
            <a:spLocks noGrp="1" noRot="1" noChangeAspect="1" noChangeArrowheads="1" noTextEdit="1"/>
          </p:cNvSpPr>
          <p:nvPr>
            <p:ph type="sldImg"/>
          </p:nvPr>
        </p:nvSpPr>
        <p:spPr>
          <a:xfrm>
            <a:off x="138113" y="768350"/>
            <a:ext cx="6823075" cy="3836988"/>
          </a:xfrm>
          <a:ln/>
        </p:spPr>
      </p:sp>
      <p:sp>
        <p:nvSpPr>
          <p:cNvPr id="367619" name="Rectangle 3">
            <a:extLst>
              <a:ext uri="{FF2B5EF4-FFF2-40B4-BE49-F238E27FC236}">
                <a16:creationId xmlns:a16="http://schemas.microsoft.com/office/drawing/2014/main" id="{71400D25-CEB2-4F75-AA84-F0C1F89969B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200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8</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9</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10</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6E6E8CF-9A0E-41EF-BFF3-FC299D2E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CD242-F70B-44B6-9D0D-22A2544B9D9E}" type="slidenum">
              <a:rPr lang="de-DE" altLang="de-DE" sz="1300" smtClean="0"/>
              <a:pPr>
                <a:spcBef>
                  <a:spcPct val="0"/>
                </a:spcBef>
              </a:pPr>
              <a:t>11</a:t>
            </a:fld>
            <a:endParaRPr lang="de-DE" altLang="de-DE" sz="1300"/>
          </a:p>
        </p:txBody>
      </p:sp>
      <p:sp>
        <p:nvSpPr>
          <p:cNvPr id="27651" name="Rectangle 2">
            <a:extLst>
              <a:ext uri="{FF2B5EF4-FFF2-40B4-BE49-F238E27FC236}">
                <a16:creationId xmlns:a16="http://schemas.microsoft.com/office/drawing/2014/main" id="{046469A7-284F-4016-A025-F4B94CCF39A7}"/>
              </a:ext>
            </a:extLst>
          </p:cNvPr>
          <p:cNvSpPr>
            <a:spLocks noGrp="1" noRot="1" noChangeAspect="1" noChangeArrowheads="1" noTextEdit="1"/>
          </p:cNvSpPr>
          <p:nvPr>
            <p:ph type="sldImg"/>
          </p:nvPr>
        </p:nvSpPr>
        <p:spPr>
          <a:xfrm>
            <a:off x="138113" y="768350"/>
            <a:ext cx="6823075" cy="3836988"/>
          </a:xfrm>
          <a:ln/>
        </p:spPr>
      </p:sp>
      <p:sp>
        <p:nvSpPr>
          <p:cNvPr id="27652" name="Rectangle 3">
            <a:extLst>
              <a:ext uri="{FF2B5EF4-FFF2-40B4-BE49-F238E27FC236}">
                <a16:creationId xmlns:a16="http://schemas.microsoft.com/office/drawing/2014/main" id="{CB7223A8-EDEA-4642-9F95-F14A77557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66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13</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F27974B-839E-4C59-8CF7-BE2F5E9C5A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89B882-05EF-4862-A985-6DDC09693B76}"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54650AD4-BB99-4CBD-A72E-B7FAA174BCE2}"/>
              </a:ext>
            </a:extLst>
          </p:cNvPr>
          <p:cNvSpPr>
            <a:spLocks noGrp="1" noRot="1" noChangeAspect="1" noChangeArrowheads="1" noTextEdit="1"/>
          </p:cNvSpPr>
          <p:nvPr>
            <p:ph type="sldImg"/>
          </p:nvPr>
        </p:nvSpPr>
        <p:spPr>
          <a:xfrm>
            <a:off x="138113" y="768350"/>
            <a:ext cx="6823075" cy="3836988"/>
          </a:xfrm>
          <a:ln/>
        </p:spPr>
      </p:sp>
      <p:sp>
        <p:nvSpPr>
          <p:cNvPr id="472067" name="Rectangle 3">
            <a:extLst>
              <a:ext uri="{FF2B5EF4-FFF2-40B4-BE49-F238E27FC236}">
                <a16:creationId xmlns:a16="http://schemas.microsoft.com/office/drawing/2014/main" id="{AE218688-E54C-4771-BC14-C25EB94C5225}"/>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4723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18</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19</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20</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21</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3EF6597D-2AF0-4789-BDAC-D8EF969EDC9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D5213C-669E-40C2-9022-315D7769767A}" type="slidenum">
              <a:rPr lang="de-DE" altLang="de-DE" sz="1300" smtClean="0"/>
              <a:pPr>
                <a:spcBef>
                  <a:spcPct val="0"/>
                </a:spcBef>
              </a:pPr>
              <a:t>22</a:t>
            </a:fld>
            <a:endParaRPr lang="de-DE" altLang="de-DE" sz="1300"/>
          </a:p>
        </p:txBody>
      </p:sp>
      <p:sp>
        <p:nvSpPr>
          <p:cNvPr id="61443" name="Rectangle 2">
            <a:extLst>
              <a:ext uri="{FF2B5EF4-FFF2-40B4-BE49-F238E27FC236}">
                <a16:creationId xmlns:a16="http://schemas.microsoft.com/office/drawing/2014/main" id="{E273B7DA-5FCA-47BD-A075-ADEEC48017C0}"/>
              </a:ext>
            </a:extLst>
          </p:cNvPr>
          <p:cNvSpPr>
            <a:spLocks noGrp="1" noRot="1" noChangeAspect="1" noChangeArrowheads="1" noTextEdit="1"/>
          </p:cNvSpPr>
          <p:nvPr>
            <p:ph type="sldImg"/>
          </p:nvPr>
        </p:nvSpPr>
        <p:spPr>
          <a:xfrm>
            <a:off x="138113" y="768350"/>
            <a:ext cx="6823075" cy="3836988"/>
          </a:xfrm>
          <a:ln/>
        </p:spPr>
      </p:sp>
      <p:sp>
        <p:nvSpPr>
          <p:cNvPr id="385027" name="Rectangle 3">
            <a:extLst>
              <a:ext uri="{FF2B5EF4-FFF2-40B4-BE49-F238E27FC236}">
                <a16:creationId xmlns:a16="http://schemas.microsoft.com/office/drawing/2014/main" id="{7E622187-8524-463D-8F1A-14E06D8AC865}"/>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7519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23</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24</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25</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26</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27</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0A3CAA97-D133-45BF-BAC1-604FB96FF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164848-E71E-4A1E-BA05-7935917519FE}" type="slidenum">
              <a:rPr lang="de-DE" altLang="de-DE" sz="1300" smtClean="0"/>
              <a:pPr>
                <a:spcBef>
                  <a:spcPct val="0"/>
                </a:spcBef>
              </a:pPr>
              <a:t>28</a:t>
            </a:fld>
            <a:endParaRPr lang="de-DE" altLang="de-DE" sz="1300"/>
          </a:p>
        </p:txBody>
      </p:sp>
      <p:sp>
        <p:nvSpPr>
          <p:cNvPr id="60419" name="Rectangle 2">
            <a:extLst>
              <a:ext uri="{FF2B5EF4-FFF2-40B4-BE49-F238E27FC236}">
                <a16:creationId xmlns:a16="http://schemas.microsoft.com/office/drawing/2014/main" id="{A700FB8C-77CB-4AC6-9238-F8766B2E3298}"/>
              </a:ext>
            </a:extLst>
          </p:cNvPr>
          <p:cNvSpPr>
            <a:spLocks noGrp="1" noRot="1" noChangeAspect="1" noChangeArrowheads="1" noTextEdit="1"/>
          </p:cNvSpPr>
          <p:nvPr>
            <p:ph type="sldImg"/>
          </p:nvPr>
        </p:nvSpPr>
        <p:spPr>
          <a:xfrm>
            <a:off x="138113" y="768350"/>
            <a:ext cx="6823075" cy="3836988"/>
          </a:xfrm>
          <a:ln/>
        </p:spPr>
      </p:sp>
      <p:sp>
        <p:nvSpPr>
          <p:cNvPr id="60420" name="Rectangle 3">
            <a:extLst>
              <a:ext uri="{FF2B5EF4-FFF2-40B4-BE49-F238E27FC236}">
                <a16:creationId xmlns:a16="http://schemas.microsoft.com/office/drawing/2014/main" id="{D9740E7B-9B65-4FC8-81D1-08400D91FB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400247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29</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5238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CE7D263-59FF-4941-9764-5428D2C438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AEF8F2-C778-46E2-BF68-021BBCE07444}" type="slidenum">
              <a:rPr lang="de-DE" altLang="de-DE" sz="1300" smtClean="0"/>
              <a:pPr>
                <a:spcBef>
                  <a:spcPct val="0"/>
                </a:spcBef>
              </a:pPr>
              <a:t>30</a:t>
            </a:fld>
            <a:endParaRPr lang="de-DE" altLang="de-DE" sz="1300"/>
          </a:p>
        </p:txBody>
      </p:sp>
      <p:sp>
        <p:nvSpPr>
          <p:cNvPr id="64515" name="Rectangle 2">
            <a:extLst>
              <a:ext uri="{FF2B5EF4-FFF2-40B4-BE49-F238E27FC236}">
                <a16:creationId xmlns:a16="http://schemas.microsoft.com/office/drawing/2014/main" id="{32313C72-5B97-4C36-A292-0535DAD0E44A}"/>
              </a:ext>
            </a:extLst>
          </p:cNvPr>
          <p:cNvSpPr>
            <a:spLocks noGrp="1" noRot="1" noChangeAspect="1" noChangeArrowheads="1" noTextEdit="1"/>
          </p:cNvSpPr>
          <p:nvPr>
            <p:ph type="sldImg"/>
          </p:nvPr>
        </p:nvSpPr>
        <p:spPr>
          <a:xfrm>
            <a:off x="138113" y="768350"/>
            <a:ext cx="6823075" cy="3836988"/>
          </a:xfrm>
          <a:ln/>
        </p:spPr>
      </p:sp>
      <p:sp>
        <p:nvSpPr>
          <p:cNvPr id="64516" name="Rectangle 3">
            <a:extLst>
              <a:ext uri="{FF2B5EF4-FFF2-40B4-BE49-F238E27FC236}">
                <a16:creationId xmlns:a16="http://schemas.microsoft.com/office/drawing/2014/main" id="{AA7D91CA-FA06-461A-BFF7-DBB7D6774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89717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78C244F-14C3-4518-94EE-5E9BB5C59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3C76C-5AFA-4731-89D3-00C7573AC6D3}" type="slidenum">
              <a:rPr lang="de-DE" altLang="de-DE" sz="1300" smtClean="0"/>
              <a:pPr>
                <a:spcBef>
                  <a:spcPct val="0"/>
                </a:spcBef>
              </a:pPr>
              <a:t>31</a:t>
            </a:fld>
            <a:endParaRPr lang="de-DE" altLang="de-DE" sz="1300"/>
          </a:p>
        </p:txBody>
      </p:sp>
      <p:sp>
        <p:nvSpPr>
          <p:cNvPr id="66563" name="Rectangle 2">
            <a:extLst>
              <a:ext uri="{FF2B5EF4-FFF2-40B4-BE49-F238E27FC236}">
                <a16:creationId xmlns:a16="http://schemas.microsoft.com/office/drawing/2014/main" id="{EA7472BA-B410-4723-98F1-B94D799A0975}"/>
              </a:ext>
            </a:extLst>
          </p:cNvPr>
          <p:cNvSpPr>
            <a:spLocks noGrp="1" noRot="1" noChangeAspect="1" noChangeArrowheads="1" noTextEdit="1"/>
          </p:cNvSpPr>
          <p:nvPr>
            <p:ph type="sldImg"/>
          </p:nvPr>
        </p:nvSpPr>
        <p:spPr>
          <a:xfrm>
            <a:off x="138113" y="768350"/>
            <a:ext cx="6823075" cy="3836988"/>
          </a:xfrm>
          <a:ln/>
        </p:spPr>
      </p:sp>
      <p:sp>
        <p:nvSpPr>
          <p:cNvPr id="66564" name="Rectangle 3">
            <a:extLst>
              <a:ext uri="{FF2B5EF4-FFF2-40B4-BE49-F238E27FC236}">
                <a16:creationId xmlns:a16="http://schemas.microsoft.com/office/drawing/2014/main" id="{53F3733A-A6F6-44E2-AF7A-90F85F844D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7310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82C546E1-AF52-4912-AFF0-C6D9FE7D48ED}"/>
              </a:ext>
            </a:extLst>
          </p:cNvPr>
          <p:cNvSpPr>
            <a:spLocks noGrp="1" noRot="1" noChangeAspect="1" noChangeArrowheads="1" noTextEdit="1"/>
          </p:cNvSpPr>
          <p:nvPr>
            <p:ph type="sldImg"/>
          </p:nvPr>
        </p:nvSpPr>
        <p:spPr>
          <a:xfrm>
            <a:off x="138113" y="768350"/>
            <a:ext cx="6823075" cy="3836988"/>
          </a:xfrm>
          <a:ln/>
        </p:spPr>
      </p:sp>
      <p:sp>
        <p:nvSpPr>
          <p:cNvPr id="68611" name="Notizenplatzhalter 2">
            <a:extLst>
              <a:ext uri="{FF2B5EF4-FFF2-40B4-BE49-F238E27FC236}">
                <a16:creationId xmlns:a16="http://schemas.microsoft.com/office/drawing/2014/main" id="{972C60D5-2CFB-481E-8F44-0A37EB73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68612" name="Foliennummernplatzhalter 3">
            <a:extLst>
              <a:ext uri="{FF2B5EF4-FFF2-40B4-BE49-F238E27FC236}">
                <a16:creationId xmlns:a16="http://schemas.microsoft.com/office/drawing/2014/main" id="{CFEB0617-F577-4F1B-8F2B-B91CC70515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95149A1-2232-4B1B-BD71-FF3D2912FA37}" type="slidenum">
              <a:rPr lang="de-DE" altLang="de-DE" smtClean="0"/>
              <a:pPr/>
              <a:t>32</a:t>
            </a:fld>
            <a:endParaRPr lang="de-DE" altLang="de-DE"/>
          </a:p>
        </p:txBody>
      </p:sp>
    </p:spTree>
    <p:extLst>
      <p:ext uri="{BB962C8B-B14F-4D97-AF65-F5344CB8AC3E}">
        <p14:creationId xmlns:p14="http://schemas.microsoft.com/office/powerpoint/2010/main" val="3803652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33</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34</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199750D4-95BB-42DB-8DF6-091369EB4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7DA74E-977C-4ACC-8154-5AA538E93CDC}" type="slidenum">
              <a:rPr lang="de-DE" altLang="de-DE" sz="1300" smtClean="0"/>
              <a:pPr>
                <a:spcBef>
                  <a:spcPct val="0"/>
                </a:spcBef>
              </a:pPr>
              <a:t>36</a:t>
            </a:fld>
            <a:endParaRPr lang="de-DE" altLang="de-DE" sz="1300"/>
          </a:p>
        </p:txBody>
      </p:sp>
      <p:sp>
        <p:nvSpPr>
          <p:cNvPr id="76803" name="Rectangle 2">
            <a:extLst>
              <a:ext uri="{FF2B5EF4-FFF2-40B4-BE49-F238E27FC236}">
                <a16:creationId xmlns:a16="http://schemas.microsoft.com/office/drawing/2014/main" id="{BD71C1CF-DEE1-4138-8EC6-AEF28AD2B409}"/>
              </a:ext>
            </a:extLst>
          </p:cNvPr>
          <p:cNvSpPr>
            <a:spLocks noGrp="1" noRot="1" noChangeAspect="1" noChangeArrowheads="1" noTextEdit="1"/>
          </p:cNvSpPr>
          <p:nvPr>
            <p:ph type="sldImg"/>
          </p:nvPr>
        </p:nvSpPr>
        <p:spPr>
          <a:xfrm>
            <a:off x="138113" y="768350"/>
            <a:ext cx="6823075" cy="3836988"/>
          </a:xfrm>
          <a:ln/>
        </p:spPr>
      </p:sp>
      <p:sp>
        <p:nvSpPr>
          <p:cNvPr id="76804" name="Rectangle 3">
            <a:extLst>
              <a:ext uri="{FF2B5EF4-FFF2-40B4-BE49-F238E27FC236}">
                <a16:creationId xmlns:a16="http://schemas.microsoft.com/office/drawing/2014/main" id="{988E1060-AE3E-4D63-931A-7289FE639B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86626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37</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38</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39</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C9BFD9-7424-4A00-AD90-11B17CD248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D7AE1D-6892-4C60-83B8-147DE7108B82}" type="slidenum">
              <a:rPr lang="de-DE" altLang="de-DE" sz="1300" smtClean="0"/>
              <a:pPr>
                <a:spcBef>
                  <a:spcPct val="0"/>
                </a:spcBef>
              </a:pPr>
              <a:t>40</a:t>
            </a:fld>
            <a:endParaRPr lang="de-DE" altLang="de-DE" sz="1300"/>
          </a:p>
        </p:txBody>
      </p:sp>
      <p:sp>
        <p:nvSpPr>
          <p:cNvPr id="84995" name="Rectangle 2">
            <a:extLst>
              <a:ext uri="{FF2B5EF4-FFF2-40B4-BE49-F238E27FC236}">
                <a16:creationId xmlns:a16="http://schemas.microsoft.com/office/drawing/2014/main" id="{FE74B13A-19EA-4D7B-A6AC-8BF2889824B3}"/>
              </a:ext>
            </a:extLst>
          </p:cNvPr>
          <p:cNvSpPr>
            <a:spLocks noGrp="1" noRot="1" noChangeAspect="1" noChangeArrowheads="1" noTextEdit="1"/>
          </p:cNvSpPr>
          <p:nvPr>
            <p:ph type="sldImg"/>
          </p:nvPr>
        </p:nvSpPr>
        <p:spPr>
          <a:xfrm>
            <a:off x="138113" y="768350"/>
            <a:ext cx="6823075" cy="3836988"/>
          </a:xfrm>
          <a:ln/>
        </p:spPr>
      </p:sp>
      <p:sp>
        <p:nvSpPr>
          <p:cNvPr id="84996" name="Rectangle 3">
            <a:extLst>
              <a:ext uri="{FF2B5EF4-FFF2-40B4-BE49-F238E27FC236}">
                <a16:creationId xmlns:a16="http://schemas.microsoft.com/office/drawing/2014/main" id="{5E4B12D1-506C-44E9-9C60-3C001FC88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1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41</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42</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43</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44</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45</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46</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47</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48</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49</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50</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51</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52</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FCF867B6-9491-4CD7-AFF2-88FEDE40FF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FDD13-6C88-4321-AF25-60C8B7780D10}" type="slidenum">
              <a:rPr lang="de-DE" altLang="de-DE" sz="1300" smtClean="0"/>
              <a:pPr>
                <a:spcBef>
                  <a:spcPct val="0"/>
                </a:spcBef>
              </a:pPr>
              <a:t>53</a:t>
            </a:fld>
            <a:endParaRPr lang="de-DE" altLang="de-DE" sz="1300"/>
          </a:p>
        </p:txBody>
      </p:sp>
      <p:sp>
        <p:nvSpPr>
          <p:cNvPr id="126979" name="Rectangle 2">
            <a:extLst>
              <a:ext uri="{FF2B5EF4-FFF2-40B4-BE49-F238E27FC236}">
                <a16:creationId xmlns:a16="http://schemas.microsoft.com/office/drawing/2014/main" id="{CC86CED2-F6CB-4E96-AB03-F87D57B066DA}"/>
              </a:ext>
            </a:extLst>
          </p:cNvPr>
          <p:cNvSpPr>
            <a:spLocks noGrp="1" noRot="1" noChangeAspect="1" noChangeArrowheads="1" noTextEdit="1"/>
          </p:cNvSpPr>
          <p:nvPr>
            <p:ph type="sldImg"/>
          </p:nvPr>
        </p:nvSpPr>
        <p:spPr>
          <a:xfrm>
            <a:off x="138113" y="768350"/>
            <a:ext cx="6823075" cy="3836988"/>
          </a:xfrm>
          <a:ln/>
        </p:spPr>
      </p:sp>
      <p:sp>
        <p:nvSpPr>
          <p:cNvPr id="458755" name="Rectangle 3">
            <a:extLst>
              <a:ext uri="{FF2B5EF4-FFF2-40B4-BE49-F238E27FC236}">
                <a16:creationId xmlns:a16="http://schemas.microsoft.com/office/drawing/2014/main" id="{AB1BA198-E1B8-4DB4-9B92-8EBA538F33B2}"/>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52962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FCF867B6-9491-4CD7-AFF2-88FEDE40FF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FDD13-6C88-4321-AF25-60C8B7780D10}" type="slidenum">
              <a:rPr lang="de-DE" altLang="de-DE" sz="1300" smtClean="0"/>
              <a:pPr>
                <a:spcBef>
                  <a:spcPct val="0"/>
                </a:spcBef>
              </a:pPr>
              <a:t>54</a:t>
            </a:fld>
            <a:endParaRPr lang="de-DE" altLang="de-DE" sz="1300"/>
          </a:p>
        </p:txBody>
      </p:sp>
      <p:sp>
        <p:nvSpPr>
          <p:cNvPr id="126979" name="Rectangle 2">
            <a:extLst>
              <a:ext uri="{FF2B5EF4-FFF2-40B4-BE49-F238E27FC236}">
                <a16:creationId xmlns:a16="http://schemas.microsoft.com/office/drawing/2014/main" id="{CC86CED2-F6CB-4E96-AB03-F87D57B066DA}"/>
              </a:ext>
            </a:extLst>
          </p:cNvPr>
          <p:cNvSpPr>
            <a:spLocks noGrp="1" noRot="1" noChangeAspect="1" noChangeArrowheads="1" noTextEdit="1"/>
          </p:cNvSpPr>
          <p:nvPr>
            <p:ph type="sldImg"/>
          </p:nvPr>
        </p:nvSpPr>
        <p:spPr>
          <a:xfrm>
            <a:off x="138113" y="768350"/>
            <a:ext cx="6823075" cy="3836988"/>
          </a:xfrm>
          <a:ln/>
        </p:spPr>
      </p:sp>
      <p:sp>
        <p:nvSpPr>
          <p:cNvPr id="458755" name="Rectangle 3">
            <a:extLst>
              <a:ext uri="{FF2B5EF4-FFF2-40B4-BE49-F238E27FC236}">
                <a16:creationId xmlns:a16="http://schemas.microsoft.com/office/drawing/2014/main" id="{AB1BA198-E1B8-4DB4-9B92-8EBA538F33B2}"/>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52962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56</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57</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Metakognitives Training 8 – Stimmung</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D2A691D-F41A-469F-A04E-81B1DAFE888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6A742AC-26AA-41DE-B965-6133EAB730D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8 – Stimmung</a:t>
            </a:r>
          </a:p>
        </p:txBody>
      </p:sp>
      <p:sp>
        <p:nvSpPr>
          <p:cNvPr id="5" name="Slide Number Placeholder 4"/>
          <p:cNvSpPr>
            <a:spLocks noGrp="1"/>
          </p:cNvSpPr>
          <p:nvPr>
            <p:ph type="sldNum" sz="quarter" idx="12"/>
          </p:nvPr>
        </p:nvSpPr>
        <p:spPr bwMode="gray"/>
        <p:txBody>
          <a:bodyPr/>
          <a:lstStyle/>
          <a:p>
            <a:pPr>
              <a:defRPr/>
            </a:pPr>
            <a:fld id="{CF3A527D-21B0-4E1E-8DAF-83C6E419854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07F46605-2CE0-4B26-B6EF-93029E44A0E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A8A3CAA-2AAB-46F6-BBB0-B0FDD95A3648}"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0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8 B – Stimmung</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a:t>
            </a:r>
            <a:r>
              <a:rPr lang="de-DE" dirty="0">
                <a:latin typeface="+mj-lt"/>
              </a:rPr>
              <a:t>6</a:t>
            </a:r>
            <a:r>
              <a:rPr lang="de-DE">
                <a:latin typeface="+mj-lt"/>
              </a:rPr>
              <a:t>|22</a:t>
            </a:r>
            <a:endParaRPr lang="de-DE" dirty="0">
              <a:latin typeface="+mj-lt"/>
            </a:endParaRPr>
          </a:p>
          <a:p>
            <a:endParaRPr lang="de-DE" dirty="0">
              <a:latin typeface="+mj-lt"/>
            </a:endParaRPr>
          </a:p>
        </p:txBody>
      </p:sp>
    </p:spTree>
    <p:extLst>
      <p:ext uri="{BB962C8B-B14F-4D97-AF65-F5344CB8AC3E}">
        <p14:creationId xmlns:p14="http://schemas.microsoft.com/office/powerpoint/2010/main" val="253078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Wie äußert sich Depressivität?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8 – Stimmung</a:t>
            </a:r>
          </a:p>
        </p:txBody>
      </p:sp>
      <p:sp>
        <p:nvSpPr>
          <p:cNvPr id="6" name="Slide Number Placeholder 5"/>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2</a:t>
            </a:fld>
            <a:endParaRPr lang="de-DE" altLang="de-DE" b="0">
              <a:latin typeface="Calibri Light"/>
            </a:endParaRPr>
          </a:p>
        </p:txBody>
      </p:sp>
      <p:sp>
        <p:nvSpPr>
          <p:cNvPr id="1945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Wie</a:t>
            </a:r>
            <a:r>
              <a:rPr lang="en-US" sz="3600" dirty="0">
                <a:latin typeface="Calibri Light"/>
              </a:rPr>
              <a:t> </a:t>
            </a:r>
            <a:r>
              <a:rPr lang="en-US" sz="3600" dirty="0" err="1">
                <a:latin typeface="Calibri Light"/>
              </a:rPr>
              <a:t>äußert</a:t>
            </a:r>
            <a:r>
              <a:rPr lang="en-US" sz="3600" dirty="0">
                <a:latin typeface="Calibri Light"/>
              </a:rPr>
              <a:t> </a:t>
            </a:r>
            <a:r>
              <a:rPr lang="en-US" sz="3600" dirty="0" err="1">
                <a:latin typeface="Calibri Light"/>
              </a:rPr>
              <a:t>sich</a:t>
            </a:r>
            <a:r>
              <a:rPr lang="en-US" sz="3600" dirty="0">
                <a:latin typeface="Calibri Light"/>
              </a:rPr>
              <a:t> </a:t>
            </a:r>
            <a:r>
              <a:rPr lang="en-US" sz="3600" dirty="0" err="1">
                <a:latin typeface="Calibri Light"/>
              </a:rPr>
              <a:t>Depressivität</a:t>
            </a:r>
            <a:r>
              <a:rPr lang="en-US" sz="3600" dirty="0">
                <a:latin typeface="Calibri Light"/>
              </a:rPr>
              <a:t>?</a:t>
            </a:r>
          </a:p>
        </p:txBody>
      </p:sp>
      <p:sp>
        <p:nvSpPr>
          <p:cNvPr id="7" name="Content Placeholder 6"/>
          <p:cNvSpPr>
            <a:spLocks noGrp="1"/>
          </p:cNvSpPr>
          <p:nvPr>
            <p:ph idx="1"/>
          </p:nvPr>
        </p:nvSpPr>
        <p:spPr/>
        <p:txBody>
          <a:bodyPr/>
          <a:lstStyle/>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Traurigkeit, Niedergeschlagenheit</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Antriebsschwäche</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mangelndes Selbstwertgefühl, Angst vor Ablehnung</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Ängste (u.a. Zukunft)</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Schlafstörungen, Schmerzen</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Leistungsabfall (Konzentrationsprobleme, Gedächtnisschwäche)</a:t>
            </a:r>
          </a:p>
          <a:p>
            <a:pPr lvl="0" defTabSz="914400" fontAlgn="base">
              <a:defRPr/>
            </a:pPr>
            <a:r>
              <a:rPr lang="de-DE" sz="2400" dirty="0">
                <a:solidFill>
                  <a:srgbClr val="333333"/>
                </a:solidFill>
                <a:latin typeface="Calibri Light"/>
                <a:ea typeface="ＭＳ Ｐゴシック" panose="020B0600070205080204" pitchFamily="34" charset="-128"/>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8 – Stimmung</a:t>
            </a:r>
          </a:p>
        </p:txBody>
      </p:sp>
      <p:sp>
        <p:nvSpPr>
          <p:cNvPr id="6" name="Slide Number Placeholder 5"/>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Welche Behandlungsmöglichkeiten gibt es bei Depression?</a:t>
            </a:r>
            <a:endParaRPr lang="en-US" sz="3600" dirty="0"/>
          </a:p>
        </p:txBody>
      </p:sp>
      <p:sp>
        <p:nvSpPr>
          <p:cNvPr id="5" name="Content Placeholder 4"/>
          <p:cNvSpPr>
            <a:spLocks noGrp="1"/>
          </p:cNvSpPr>
          <p:nvPr>
            <p:ph idx="1"/>
          </p:nvPr>
        </p:nvSpPr>
        <p:spPr/>
        <p:txBody>
          <a:bodyPr/>
          <a:lstStyle/>
          <a:p>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4</a:t>
            </a:fld>
            <a:endParaRPr lang="de-DE" altLang="de-DE" b="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rPr>
              <a:t>.</a:t>
            </a:r>
            <a:r>
              <a:rPr lang="de-DE" sz="2400" dirty="0">
                <a:solidFill>
                  <a:srgbClr val="333333"/>
                </a:solidFill>
                <a:latin typeface="Calibri Light"/>
                <a:ea typeface="+mn-ea"/>
              </a:rPr>
              <a:t>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5</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7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ea typeface="+mn-ea"/>
              </a:rPr>
              <a:t>. </a:t>
            </a:r>
          </a:p>
          <a:p>
            <a:pPr marL="342900" indent="-342900" eaLnBrk="1" hangingPunct="1">
              <a:buClr>
                <a:srgbClr val="333333"/>
              </a:buClr>
              <a:buFont typeface="WingDings"/>
              <a:buChar char=""/>
              <a:defRPr/>
            </a:pPr>
            <a:r>
              <a:rPr lang="de-DE" sz="2400" dirty="0">
                <a:solidFill>
                  <a:srgbClr val="004992"/>
                </a:solidFill>
                <a:latin typeface="Calibri Light"/>
                <a:ea typeface="+mn-ea"/>
              </a:rPr>
              <a:t>Medikamente (Antidepressiva): </a:t>
            </a:r>
            <a:r>
              <a:rPr lang="de-DE" sz="2400" dirty="0">
                <a:solidFill>
                  <a:srgbClr val="333333"/>
                </a:solidFill>
                <a:latin typeface="Calibri Light"/>
                <a:ea typeface="+mn-ea"/>
              </a:rPr>
              <a:t>v.a. bei schwerer Depression geeignet oder zur Unterstützung von Psychotherapie; hilft aber nur solange Medikament eingenommen wird.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6</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1F15E03B-4466-4D08-90C2-817BACEBB0B5}"/>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psychischen Erkrankungen weisen Denkverzerrungen auf, die eine </a:t>
            </a:r>
            <a:r>
              <a:rPr lang="de-DE" altLang="de-DE" sz="2400" dirty="0">
                <a:solidFill>
                  <a:srgbClr val="004992"/>
                </a:solidFill>
                <a:latin typeface="Calibri Light"/>
                <a:ea typeface="ＭＳ Ｐゴシック" panose="020B0600070205080204" pitchFamily="34" charset="-128"/>
              </a:rPr>
              <a:t>Depression begünstigen</a:t>
            </a:r>
            <a:r>
              <a:rPr lang="de-DE" altLang="de-DE" sz="2400" dirty="0">
                <a:solidFill>
                  <a:srgbClr val="333333"/>
                </a:solidFill>
                <a:latin typeface="Calibri Light"/>
                <a:ea typeface="ＭＳ Ｐゴシック" panose="020B0600070205080204" pitchFamily="34" charset="-128"/>
              </a:rPr>
              <a:t>.</a:t>
            </a:r>
          </a:p>
          <a:p>
            <a:pPr lvl="0" defTabSz="914400" fontAlgn="base"/>
            <a:r>
              <a:rPr lang="de-DE" altLang="de-DE" sz="2400" dirty="0">
                <a:solidFill>
                  <a:srgbClr val="333333"/>
                </a:solidFill>
                <a:latin typeface="Calibri Light"/>
                <a:ea typeface="ＭＳ Ｐゴシック" panose="020B0600070205080204" pitchFamily="34" charset="-128"/>
              </a:rPr>
              <a:t>Diese Denkverzerrungen können durch konsequentes Training verändert werden. </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7</a:t>
            </a:fld>
            <a:endParaRPr lang="de-DE" altLang="de-DE" b="0">
              <a:latin typeface="Calibri Light"/>
            </a:endParaRPr>
          </a:p>
        </p:txBody>
      </p:sp>
      <p:sp>
        <p:nvSpPr>
          <p:cNvPr id="29699" name="Rectangle 3">
            <a:extLst>
              <a:ext uri="{FF2B5EF4-FFF2-40B4-BE49-F238E27FC236}">
                <a16:creationId xmlns:a16="http://schemas.microsoft.com/office/drawing/2014/main" id="{681A94F8-B6B2-4466-BFBA-0235728D2E92}"/>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61930331"/>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8</a:t>
            </a:fld>
            <a:endParaRPr lang="de-DE" altLang="de-DE" b="0">
              <a:solidFill>
                <a:srgbClr val="333333"/>
              </a:solidFill>
            </a:endParaRPr>
          </a:p>
        </p:txBody>
      </p:sp>
    </p:spTree>
    <p:extLst>
      <p:ext uri="{BB962C8B-B14F-4D97-AF65-F5344CB8AC3E}">
        <p14:creationId xmlns:p14="http://schemas.microsoft.com/office/powerpoint/2010/main" val="4145581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25482015"/>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9</a:t>
            </a:fld>
            <a:endParaRPr lang="de-DE" altLang="de-DE" b="0">
              <a:solidFill>
                <a:srgbClr val="333333"/>
              </a:solidFill>
            </a:endParaRPr>
          </a:p>
        </p:txBody>
      </p:sp>
    </p:spTree>
    <p:extLst>
      <p:ext uri="{BB962C8B-B14F-4D97-AF65-F5344CB8AC3E}">
        <p14:creationId xmlns:p14="http://schemas.microsoft.com/office/powerpoint/2010/main" val="1754216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04532624"/>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Kick, Spannung, „endlich passiert mal was“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einem schmeicheln und bestätigen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Im (Größen-)Wahn: Gefühl von Macht, Talent, Bedeutung (mächtige Feinde) und Bestimmung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10</a:t>
            </a:fld>
            <a:endParaRPr lang="de-DE" altLang="de-DE" b="0">
              <a:solidFill>
                <a:srgbClr val="333333"/>
              </a:solidFill>
            </a:endParaRPr>
          </a:p>
        </p:txBody>
      </p:sp>
    </p:spTree>
    <p:extLst>
      <p:ext uri="{BB962C8B-B14F-4D97-AF65-F5344CB8AC3E}">
        <p14:creationId xmlns:p14="http://schemas.microsoft.com/office/powerpoint/2010/main" val="3070140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Text Box 1048">
            <a:extLst>
              <a:ext uri="{FF2B5EF4-FFF2-40B4-BE49-F238E27FC236}">
                <a16:creationId xmlns:a16="http://schemas.microsoft.com/office/drawing/2014/main" id="{242824C0-3E9D-4E1E-9DF8-546E463A402B}"/>
              </a:ext>
            </a:extLst>
          </p:cNvPr>
          <p:cNvSpPr txBox="1">
            <a:spLocks noChangeArrowheads="1"/>
          </p:cNvSpPr>
          <p:nvPr/>
        </p:nvSpPr>
        <p:spPr bwMode="auto">
          <a:xfrm>
            <a:off x="411480" y="2798063"/>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de-DE" altLang="de-DE" sz="2000" b="0" dirty="0">
                <a:solidFill>
                  <a:srgbClr val="333333"/>
                </a:solidFill>
                <a:latin typeface="Calibri Light"/>
              </a:rPr>
              <a:t>Die </a:t>
            </a:r>
            <a:r>
              <a:rPr lang="de-DE" altLang="de-DE" sz="2000" i="1" dirty="0">
                <a:solidFill>
                  <a:srgbClr val="333333"/>
                </a:solidFill>
                <a:latin typeface="Calibri Light"/>
              </a:rPr>
              <a:t>kurzfristigen </a:t>
            </a:r>
            <a:r>
              <a:rPr lang="de-DE" altLang="de-DE" sz="2000" dirty="0">
                <a:solidFill>
                  <a:srgbClr val="333333"/>
                </a:solidFill>
                <a:latin typeface="Calibri Light"/>
              </a:rPr>
              <a:t>positiven Wirkungen</a:t>
            </a:r>
            <a:r>
              <a:rPr lang="de-DE" altLang="de-DE" sz="2000" b="0" dirty="0">
                <a:solidFill>
                  <a:srgbClr val="333333"/>
                </a:solidFill>
                <a:latin typeface="Calibri Light"/>
              </a:rPr>
              <a:t> von Psychose auf das Selbstwertgefühl werden meist aufgezehrt durch die oft </a:t>
            </a:r>
            <a:r>
              <a:rPr lang="de-DE" altLang="de-DE" sz="2000" dirty="0">
                <a:solidFill>
                  <a:srgbClr val="333333"/>
                </a:solidFill>
                <a:latin typeface="Calibri Light"/>
              </a:rPr>
              <a:t>langfristigen negativen Konsequenzen</a:t>
            </a:r>
            <a:r>
              <a:rPr lang="de-DE" altLang="de-DE" sz="2000" b="0" dirty="0">
                <a:solidFill>
                  <a:srgbClr val="333333"/>
                </a:solidFill>
                <a:latin typeface="Calibri Light"/>
              </a:rPr>
              <a:t>. </a:t>
            </a:r>
          </a:p>
          <a:p>
            <a:pPr eaLnBrk="1" hangingPunct="1">
              <a:lnSpc>
                <a:spcPct val="105000"/>
              </a:lnSpc>
              <a:spcBef>
                <a:spcPts val="1999"/>
              </a:spcBef>
              <a:spcAft>
                <a:spcPts val="0"/>
              </a:spcAft>
              <a:buClr>
                <a:srgbClr val="333333"/>
              </a:buClr>
              <a:buNone/>
            </a:pPr>
            <a:r>
              <a:rPr lang="de-DE" altLang="de-DE" sz="2000" b="0" dirty="0">
                <a:solidFill>
                  <a:srgbClr val="333333"/>
                </a:solidFill>
                <a:latin typeface="Calibri Light"/>
              </a:rPr>
              <a:t>Beispiele:</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Schulden: Wenn der Betroffene glaubte, z.B. reich oder berühmt zu sein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Einsamkeit: Falls Freunde sich abgewendet haben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Arbeitsplatz: Evtl. droht Jobverlust wg. unangemessenen Verhaltens </a:t>
            </a:r>
          </a:p>
          <a:p>
            <a:pPr eaLnBrk="1" hangingPunct="1">
              <a:lnSpc>
                <a:spcPct val="105000"/>
              </a:lnSpc>
              <a:spcBef>
                <a:spcPts val="1999"/>
              </a:spcBef>
              <a:spcAft>
                <a:spcPts val="0"/>
              </a:spcAft>
              <a:buClrTx/>
              <a:buNone/>
            </a:pPr>
            <a:r>
              <a:rPr lang="de-DE" altLang="de-DE" sz="2000" b="0" dirty="0">
                <a:solidFill>
                  <a:srgbClr val="333333"/>
                </a:solidFill>
                <a:latin typeface="Calibri Light"/>
              </a:rPr>
              <a:t>Absetzen der Medikamente, um eine spannende Ersatzwelt </a:t>
            </a:r>
            <a:r>
              <a:rPr lang="de-DE" altLang="de-DE" sz="2000" b="0" dirty="0" err="1">
                <a:solidFill>
                  <a:srgbClr val="333333"/>
                </a:solidFill>
                <a:latin typeface="Calibri Light"/>
              </a:rPr>
              <a:t>wiederzuerleben</a:t>
            </a:r>
            <a:r>
              <a:rPr lang="de-DE" altLang="de-DE" sz="2000" b="0" dirty="0">
                <a:solidFill>
                  <a:srgbClr val="333333"/>
                </a:solidFill>
                <a:latin typeface="Calibri Light"/>
              </a:rPr>
              <a:t>, ist äußerst gefährlich – zumal in der Psychose oft die Angst überwiegt!</a:t>
            </a:r>
            <a:endParaRPr lang="en-US"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8999DBA7-622B-4A3F-8040-D1DDE4BF5F6E}" type="slidenum">
              <a:rPr lang="de-DE" altLang="de-DE" smtClean="0"/>
              <a:pPr>
                <a:defRPr/>
              </a:pPr>
              <a:t>11</a:t>
            </a:fld>
            <a:endParaRPr lang="de-DE" altLang="de-DE"/>
          </a:p>
        </p:txBody>
      </p:sp>
    </p:spTree>
    <p:extLst>
      <p:ext uri="{BB962C8B-B14F-4D97-AF65-F5344CB8AC3E}">
        <p14:creationId xmlns:p14="http://schemas.microsoft.com/office/powerpoint/2010/main" val="238145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b="0"/>
              <a:t>Metakognitives Training 8 – Stimmung</a:t>
            </a:r>
            <a:endParaRPr lang="de-DE" b="0" dirty="0"/>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pPr/>
              <a:t>12</a:t>
            </a:fld>
            <a:endParaRPr lang="de-DE" b="0"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de-DE" sz="3600" b="0" dirty="0">
                <a:solidFill>
                  <a:srgbClr val="333333"/>
                </a:solidFill>
                <a:latin typeface="Calibri Light"/>
              </a:rPr>
              <a:t>Was zeichnet das Denken </a:t>
            </a:r>
          </a:p>
          <a:p>
            <a:pPr marL="190500" lvl="0" algn="ctr" defTabSz="914377">
              <a:lnSpc>
                <a:spcPct val="90000"/>
              </a:lnSpc>
              <a:spcBef>
                <a:spcPct val="0"/>
              </a:spcBef>
              <a:defRPr/>
            </a:pPr>
            <a:r>
              <a:rPr lang="de-DE" sz="3600" b="0" dirty="0">
                <a:solidFill>
                  <a:srgbClr val="333333"/>
                </a:solidFill>
                <a:latin typeface="Calibri Light"/>
              </a:rPr>
              <a:t>von Menschen mit </a:t>
            </a:r>
            <a:r>
              <a:rPr lang="de-DE" sz="3600" b="0" dirty="0">
                <a:solidFill>
                  <a:srgbClr val="004992"/>
                </a:solidFill>
                <a:latin typeface="Calibri Light"/>
              </a:rPr>
              <a:t>Depression</a:t>
            </a:r>
            <a:r>
              <a:rPr lang="de-DE" sz="3600" b="0" dirty="0">
                <a:solidFill>
                  <a:srgbClr val="333333"/>
                </a:solidFill>
                <a:latin typeface="Calibri Light"/>
              </a:rPr>
              <a:t> und </a:t>
            </a:r>
            <a:r>
              <a:rPr lang="de-DE" sz="3600" b="0" dirty="0">
                <a:solidFill>
                  <a:srgbClr val="004992"/>
                </a:solidFill>
                <a:latin typeface="Calibri Light"/>
              </a:rPr>
              <a:t>mangelndem Selbstwertgefühl </a:t>
            </a:r>
            <a:r>
              <a:rPr lang="de-DE" sz="3600" b="0" dirty="0">
                <a:solidFill>
                  <a:srgbClr val="333333"/>
                </a:solidFill>
                <a:latin typeface="Calibri Light"/>
              </a:rPr>
              <a:t>aus?</a:t>
            </a:r>
          </a:p>
          <a:p>
            <a:pPr marL="216000" indent="-216000">
              <a:lnSpc>
                <a:spcPct val="105000"/>
              </a:lnSpc>
              <a:buFont typeface="Arial" panose="020B0604020202020204" pitchFamily="34" charset="0"/>
              <a:buChar char="•"/>
            </a:pPr>
            <a:endParaRPr lang="de-DE" b="0" dirty="0" err="1">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477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13</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47016703"/>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 </a:t>
                      </a:r>
                      <a:br>
                        <a:rPr kumimoji="0" lang="de-DE" sz="1800" b="1" i="1" u="none" strike="noStrike" cap="none" normalizeH="0" baseline="0" dirty="0">
                          <a:ln>
                            <a:noFill/>
                          </a:ln>
                          <a:solidFill>
                            <a:schemeClr val="tx1"/>
                          </a:solidFill>
                          <a:effectLst/>
                          <a:latin typeface="Calibri Light"/>
                          <a:ea typeface="ＭＳ Ｐゴシック" pitchFamily="34" charset="-128"/>
                        </a:rPr>
                      </a:br>
                      <a:r>
                        <a:rPr kumimoji="0" lang="de-DE" sz="1800" b="0" i="0" u="none" strike="noStrike" cap="none" normalizeH="0" baseline="0" dirty="0">
                          <a:ln>
                            <a:noFill/>
                          </a:ln>
                          <a:solidFill>
                            <a:srgbClr val="004992"/>
                          </a:solidFill>
                          <a:effectLst/>
                          <a:latin typeface="Calibri Light"/>
                          <a:ea typeface="ＭＳ Ｐゴシック" pitchFamily="34" charset="-128"/>
                        </a:rPr>
                        <a:t>???</a:t>
                      </a:r>
                      <a:endParaRPr kumimoji="0" lang="de-DE" altLang="ja-JP" sz="1800" b="0" i="0" u="none" strike="noStrike" cap="none" normalizeH="0" baseline="0" dirty="0">
                        <a:ln>
                          <a:noFill/>
                        </a:ln>
                        <a:solidFill>
                          <a:srgbClr val="004992"/>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ea typeface="ＭＳ Ｐゴシック" pitchFamily="34" charset="-128"/>
                        </a:rPr>
                        <a:t>„Augen.“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 </a:t>
                      </a:r>
                      <a:br>
                        <a:rPr kumimoji="0" lang="de-DE" sz="1800" b="1" i="1" u="none" strike="noStrike" cap="none" normalizeH="0" baseline="0" dirty="0">
                          <a:ln>
                            <a:noFill/>
                          </a:ln>
                          <a:solidFill>
                            <a:schemeClr val="tx1"/>
                          </a:solidFill>
                          <a:effectLst/>
                          <a:latin typeface="Calibri Light"/>
                          <a:ea typeface="ＭＳ Ｐゴシック" pitchFamily="34" charset="-128"/>
                        </a:rPr>
                      </a:br>
                      <a:r>
                        <a:rPr kumimoji="0" lang="de-DE" sz="1800" b="0" i="0" u="none" strike="noStrike" cap="none" normalizeH="0" baseline="0" dirty="0">
                          <a:ln>
                            <a:noFill/>
                          </a:ln>
                          <a:solidFill>
                            <a:srgbClr val="004992"/>
                          </a:solidFill>
                          <a:effectLst/>
                          <a:latin typeface="Calibri Light"/>
                          <a:ea typeface="ＭＳ Ｐゴシック" pitchFamily="34" charset="-128"/>
                        </a:rPr>
                        <a:t>???</a:t>
                      </a:r>
                      <a:endParaRPr kumimoji="0" lang="de-DE" altLang="ja-JP" sz="1800" b="0" i="0" u="none" strike="noStrike" cap="none" normalizeH="0" baseline="0" dirty="0">
                        <a:ln>
                          <a:noFill/>
                        </a:ln>
                        <a:solidFill>
                          <a:srgbClr val="004992"/>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E3EFF8"/>
                          </a:solidFill>
                          <a:effectLst/>
                          <a:latin typeface="Calibri Light"/>
                          <a:ea typeface="ＭＳ Ｐゴシック" pitchFamily="34" charset="-128"/>
                        </a:rPr>
                        <a:t>; „Ich sollte überlegen, was ich nächstes Mal</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14</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38424609"/>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br>
                        <a:rPr kumimoji="0" lang="de-DE" altLang="ja-JP" sz="1800" b="1" i="1" u="none" strike="noStrike" cap="none" normalizeH="0" baseline="0" dirty="0">
                          <a:ln>
                            <a:noFill/>
                          </a:ln>
                          <a:solidFill>
                            <a:schemeClr val="tx1"/>
                          </a:solidFill>
                          <a:effectLst/>
                          <a:latin typeface="Calibri Light"/>
                          <a:ea typeface="ＭＳ Ｐゴシック" pitchFamily="34" charset="-128"/>
                        </a:rPr>
                      </a:br>
                      <a:r>
                        <a:rPr kumimoji="0" lang="de-DE" altLang="ja-JP"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E3EFF8"/>
                          </a:solidFill>
                          <a:effectLst/>
                          <a:latin typeface="Calibri Light"/>
                          <a:ea typeface="ＭＳ Ｐゴシック" pitchFamily="34" charset="-128"/>
                        </a:rPr>
                        <a:t>; „Ich sollte überlegen, was ich nächstes Mal</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51743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15</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244534655"/>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sollte überlegen, was ich nächstes Mal besser mache.“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3460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16</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780523301"/>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sollte überlegen, was ich nächstes Mal besser mache.“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8144" name="Rectangle 20">
            <a:extLst>
              <a:ext uri="{FF2B5EF4-FFF2-40B4-BE49-F238E27FC236}">
                <a16:creationId xmlns:a16="http://schemas.microsoft.com/office/drawing/2014/main" id="{1F8B7E56-50F6-4F1C-9167-3D46D2AB4C21}"/>
              </a:ext>
            </a:extLst>
          </p:cNvPr>
          <p:cNvSpPr>
            <a:spLocks noChangeArrowheads="1"/>
          </p:cNvSpPr>
          <p:nvPr/>
        </p:nvSpPr>
        <p:spPr bwMode="auto">
          <a:xfrm>
            <a:off x="408954" y="574497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2000" b="0" dirty="0">
                <a:solidFill>
                  <a:srgbClr val="004992"/>
                </a:solidFill>
                <a:latin typeface="Calibri Light"/>
              </a:rPr>
              <a:t>Fehler zulassen: </a:t>
            </a:r>
            <a:r>
              <a:rPr lang="de-DE" altLang="de-DE" sz="2000" b="0" dirty="0">
                <a:solidFill>
                  <a:srgbClr val="333333"/>
                </a:solidFill>
                <a:latin typeface="Calibri Light"/>
              </a:rPr>
              <a:t>Jeder macht mal Fehler. Wenn Sie sich mal verhaspeln, heißt das noch nicht, dass Sie sich nicht ausdrücken können; wenn Sie einen Fehler machen, sind Sie noch lange nicht schlampig.</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166126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a:extLst>
              <a:ext uri="{FF2B5EF4-FFF2-40B4-BE49-F238E27FC236}">
                <a16:creationId xmlns:a16="http://schemas.microsoft.com/office/drawing/2014/main" id="{6E4CF88A-0896-4D81-B0CF-35CEE4494F57}"/>
              </a:ext>
            </a:extLst>
          </p:cNvPr>
          <p:cNvSpPr txBox="1">
            <a:spLocks noChangeArrowheads="1"/>
          </p:cNvSpPr>
          <p:nvPr/>
        </p:nvSpPr>
        <p:spPr bwMode="auto">
          <a:xfrm>
            <a:off x="6605720" y="2362201"/>
            <a:ext cx="355692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FontTx/>
              <a:buNone/>
            </a:pPr>
            <a:endParaRPr lang="en-US"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Stattdessen: Schließen Sie nicht von einem Makel auf alles!</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Jeder Mensch ist komplex – wie ein Mosaik aus vielen Einzelteilen bestehend. Wir haben alle unsere hellen und dunklen Flecken!</a:t>
            </a:r>
          </a:p>
          <a:p>
            <a:pPr lvl="0" defTabSz="914400" fontAlgn="base"/>
            <a:r>
              <a:rPr lang="de-DE" altLang="de-DE" sz="2400" dirty="0">
                <a:solidFill>
                  <a:srgbClr val="333333"/>
                </a:solidFill>
                <a:latin typeface="Calibri Light"/>
                <a:ea typeface="ＭＳ Ｐゴシック" panose="020B0600070205080204" pitchFamily="34" charset="-128"/>
              </a:rPr>
              <a:t>Darüber hinaus gibt es ganz unterschiedliche Möglichkeiten, menschliche Merkmale zu betrachten:</a:t>
            </a:r>
          </a:p>
          <a:p>
            <a:pPr lvl="0" defTabSz="914400" fontAlgn="base"/>
            <a:r>
              <a:rPr lang="de-DE" altLang="de-DE" sz="2400" dirty="0">
                <a:solidFill>
                  <a:srgbClr val="004992"/>
                </a:solidFill>
                <a:latin typeface="Calibri Light"/>
                <a:ea typeface="ＭＳ Ｐゴシック" panose="020B0600070205080204" pitchFamily="34" charset="-128"/>
              </a:rPr>
              <a:t>Was ist Glück? </a:t>
            </a:r>
            <a:r>
              <a:rPr lang="de-DE" altLang="de-DE" sz="2400" dirty="0">
                <a:solidFill>
                  <a:srgbClr val="333333"/>
                </a:solidFill>
                <a:latin typeface="Calibri Light"/>
                <a:ea typeface="ＭＳ Ｐゴシック" panose="020B0600070205080204" pitchFamily="34" charset="-128"/>
              </a:rPr>
              <a:t>Reichtum, Freunde, Gesundheit, beruflicher Erfolg, Zufriedenheit?</a:t>
            </a:r>
          </a:p>
          <a:p>
            <a:pPr lvl="0" defTabSz="914400" fontAlgn="base"/>
            <a:r>
              <a:rPr lang="de-DE" altLang="de-DE" sz="2400" dirty="0">
                <a:solidFill>
                  <a:srgbClr val="004992"/>
                </a:solidFill>
                <a:latin typeface="Calibri Light"/>
                <a:ea typeface="ＭＳ Ｐゴシック" panose="020B0600070205080204" pitchFamily="34" charset="-128"/>
              </a:rPr>
              <a:t>Was ist Intelligenz? </a:t>
            </a:r>
            <a:r>
              <a:rPr lang="de-DE" altLang="de-DE" sz="2400" dirty="0">
                <a:solidFill>
                  <a:srgbClr val="333333"/>
                </a:solidFill>
                <a:latin typeface="Calibri Light"/>
                <a:ea typeface="ＭＳ Ｐゴシック" panose="020B0600070205080204" pitchFamily="34" charset="-128"/>
              </a:rPr>
              <a:t>Hervorragende Schulleistungen, Studium,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Calibri Light"/>
                <a:ea typeface="ＭＳ Ｐゴシック" panose="020B0600070205080204" pitchFamily="34" charset="-128"/>
              </a:rPr>
              <a:t>soziales Einfühlungsvermögen?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17</a:t>
            </a:fld>
            <a:endParaRPr lang="de-DE" altLang="de-DE" b="0">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70771276"/>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E3EFF8"/>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18</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89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05433712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 </a:t>
                      </a:r>
                      <a:r>
                        <a:rPr kumimoji="0" lang="de-DE" sz="1800" b="0" i="0" u="none" strike="noStrike" cap="none" normalizeH="0" baseline="0" dirty="0">
                          <a:ln>
                            <a:noFill/>
                          </a:ln>
                          <a:solidFill>
                            <a:srgbClr val="E3EFF8"/>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19</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261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73997594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20</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699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748033876"/>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21</a:t>
            </a:fld>
            <a:endParaRPr lang="de-DE" altLang="de-DE" b="0"/>
          </a:p>
        </p:txBody>
      </p:sp>
      <p:sp>
        <p:nvSpPr>
          <p:cNvPr id="9"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dirty="0">
                <a:solidFill>
                  <a:schemeClr val="accent1"/>
                </a:solidFill>
                <a:latin typeface="Calibri Light"/>
              </a:rPr>
              <a:t>„Gedankenlesen“</a:t>
            </a:r>
            <a:r>
              <a:rPr lang="de-DE" altLang="de-DE" sz="2000" b="0" dirty="0">
                <a:latin typeface="Calibri Light"/>
              </a:rPr>
              <a:t>: Nicht in Verhaltensweisen von anderen zu viel hineininterpretieren! Für eine Situation kann es viele Erklärungsmöglichkeiten geben!</a:t>
            </a: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91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C20FF96E-C731-4ED2-99BC-0FE9215E1A98}"/>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3. Von sich selbst auf andere schließen</a:t>
            </a:r>
          </a:p>
        </p:txBody>
      </p:sp>
      <p:sp>
        <p:nvSpPr>
          <p:cNvPr id="23555" name="Rectangle 3">
            <a:extLst>
              <a:ext uri="{FF2B5EF4-FFF2-40B4-BE49-F238E27FC236}">
                <a16:creationId xmlns:a16="http://schemas.microsoft.com/office/drawing/2014/main" id="{3E00A2C3-7C20-449C-8069-C5CB6B3DC668}"/>
              </a:ext>
            </a:extLst>
          </p:cNvPr>
          <p:cNvSpPr>
            <a:spLocks noGrp="1" noChangeArrowheads="1"/>
          </p:cNvSpPr>
          <p:nvPr>
            <p:ph idx="1"/>
          </p:nvPr>
        </p:nvSpPr>
        <p:spPr/>
        <p:txBody>
          <a:bodyPr/>
          <a:lstStyle/>
          <a:p>
            <a:pPr eaLnBrk="1" hangingPunct="1">
              <a:tabLst>
                <a:tab pos="360363" algn="l"/>
                <a:tab pos="447675" algn="l"/>
              </a:tabLst>
              <a:defRPr/>
            </a:pPr>
            <a:r>
              <a:rPr lang="de-DE" sz="2400" dirty="0">
                <a:solidFill>
                  <a:srgbClr val="004992"/>
                </a:solidFill>
                <a:latin typeface="Calibri Light"/>
                <a:ea typeface="+mn-ea"/>
              </a:rPr>
              <a:t>Es besteht ein Unterschied zwischen meiner Selbstsicht und wie andere mich sehen!</a:t>
            </a:r>
          </a:p>
          <a:p>
            <a:pPr marL="342900" lvl="1" indent="-342900" eaLnBrk="1" hangingPunct="1">
              <a:spcBef>
                <a:spcPts val="1999"/>
              </a:spcBef>
              <a:spcAft>
                <a:spcPts val="0"/>
              </a:spcAft>
              <a:buClr>
                <a:srgbClr val="333333"/>
              </a:buClr>
              <a:buFont typeface="WingDings"/>
              <a:buChar char=""/>
              <a:defRPr/>
            </a:pPr>
            <a:r>
              <a:rPr lang="de-DE" sz="2400" dirty="0">
                <a:solidFill>
                  <a:srgbClr val="333333"/>
                </a:solidFill>
                <a:latin typeface="Calibri Light"/>
                <a:ea typeface="+mn-ea"/>
              </a:rPr>
              <a:t>Wenn ich mich für wertlos, hässlich etc. halte, müssen andere das noch lange nicht genauso sehen.</a:t>
            </a:r>
          </a:p>
          <a:p>
            <a:pPr marL="342900" lvl="1" indent="-342900" eaLnBrk="1" hangingPunct="1">
              <a:spcBef>
                <a:spcPts val="1999"/>
              </a:spcBef>
              <a:spcAft>
                <a:spcPts val="0"/>
              </a:spcAft>
              <a:buClr>
                <a:srgbClr val="333333"/>
              </a:buClr>
              <a:buFont typeface="WingDings"/>
              <a:buChar char=""/>
              <a:defRPr/>
            </a:pPr>
            <a:r>
              <a:rPr lang="de-DE" sz="2400" dirty="0">
                <a:solidFill>
                  <a:srgbClr val="333333"/>
                </a:solidFill>
                <a:latin typeface="Calibri Light"/>
                <a:ea typeface="+mn-ea"/>
              </a:rPr>
              <a:t>Es gibt meist verschiedene Meinungen/Ansichten/Geschmäcker! Was ich mit Klugheit, Attraktivität verbinde, versteht nicht jeder darunter.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38468878"/>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614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534193319"/>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652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132683751"/>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25</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05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733665687"/>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Ihr Chef grüßt Sie nicht.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entlassen!“</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„Hat er mich überhaupt gesehen, hat er vielleicht nur einen schlechten Tag?“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b="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26</a:t>
            </a:fld>
            <a:endParaRPr lang="de-DE" altLang="de-DE" b="0"/>
          </a:p>
        </p:txBody>
      </p:sp>
      <p:pic>
        <p:nvPicPr>
          <p:cNvPr id="7"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923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602675429"/>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Ihr Chef grüßt Sie nicht.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entlassen!“</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„Hat er mich überhaupt gesehen, hat er vielleicht nur einen schlechten Tag?“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b="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27</a:t>
            </a:fld>
            <a:endParaRPr lang="de-DE" altLang="de-DE" b="0"/>
          </a:p>
        </p:txBody>
      </p:sp>
      <p:pic>
        <p:nvPicPr>
          <p:cNvPr id="7"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212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C6BFC32-4017-4FC1-AFD0-763204A86C27}"/>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45468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178671667"/>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9407"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28</a:t>
            </a:fld>
            <a:endParaRPr lang="de-DE" altLang="de-DE" b="0">
              <a:solidFill>
                <a:srgbClr val="333333"/>
              </a:solidFill>
            </a:endParaRPr>
          </a:p>
        </p:txBody>
      </p:sp>
    </p:spTree>
    <p:extLst>
      <p:ext uri="{BB962C8B-B14F-4D97-AF65-F5344CB8AC3E}">
        <p14:creationId xmlns:p14="http://schemas.microsoft.com/office/powerpoint/2010/main" val="3194096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1042469604"/>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b="0" dirty="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29</a:t>
            </a:fld>
            <a:endParaRPr lang="de-DE" altLang="de-DE" b="0"/>
          </a:p>
        </p:txBody>
      </p:sp>
    </p:spTree>
    <p:extLst>
      <p:ext uri="{BB962C8B-B14F-4D97-AF65-F5344CB8AC3E}">
        <p14:creationId xmlns:p14="http://schemas.microsoft.com/office/powerpoint/2010/main" val="2385963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3BFEC3F-01AD-4641-B072-2292EB0F300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 Übung</a:t>
            </a: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Es ist nicht möglich, unangenehme Gedanken aktiv zu unterdrücken. </a:t>
            </a:r>
            <a:br>
              <a:rPr lang="de-DE" altLang="de-DE" sz="2400" dirty="0">
                <a:solidFill>
                  <a:srgbClr val="333333"/>
                </a:solidFill>
                <a:latin typeface="Calibri Light"/>
              </a:rPr>
            </a:br>
            <a:r>
              <a:rPr lang="de-DE" altLang="de-DE" sz="2400" dirty="0">
                <a:solidFill>
                  <a:srgbClr val="333333"/>
                </a:solidFill>
                <a:latin typeface="Calibri Light"/>
              </a:rPr>
              <a:t>Etwas bewusst nicht denken zu wollen, führt sogar eher dazu, dass die Gedanken verstärkt werden.</a:t>
            </a:r>
          </a:p>
          <a:p>
            <a:r>
              <a:rPr lang="de-DE" altLang="de-DE" sz="2400" dirty="0">
                <a:solidFill>
                  <a:srgbClr val="333333"/>
                </a:solidFill>
                <a:latin typeface="Calibri Light"/>
              </a:rPr>
              <a:t>Probieren Sie es aus! </a:t>
            </a:r>
            <a:br>
              <a:rPr lang="de-DE" altLang="de-DE" sz="2400" dirty="0">
                <a:solidFill>
                  <a:srgbClr val="333333"/>
                </a:solidFill>
                <a:latin typeface="Calibri Light"/>
              </a:rPr>
            </a:br>
            <a:r>
              <a:rPr lang="de-DE" altLang="de-DE" sz="2400" dirty="0">
                <a:solidFill>
                  <a:srgbClr val="004992"/>
                </a:solidFill>
                <a:latin typeface="Calibri Light"/>
              </a:rPr>
              <a:t>Denken Sie in der nächsten Minute nicht an einen Eisbären!</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30</a:t>
            </a:fld>
            <a:endParaRPr lang="de-DE" altLang="de-DE" b="0"/>
          </a:p>
        </p:txBody>
      </p:sp>
    </p:spTree>
    <p:extLst>
      <p:ext uri="{BB962C8B-B14F-4D97-AF65-F5344CB8AC3E}">
        <p14:creationId xmlns:p14="http://schemas.microsoft.com/office/powerpoint/2010/main" val="131657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B70034A7-723A-4F32-8BA3-89FB1F9DB0D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a:t>
            </a:r>
            <a:br>
              <a:rPr lang="de-DE" altLang="de-DE" sz="3600" dirty="0"/>
            </a:br>
            <a:r>
              <a:rPr lang="de-DE" altLang="de-DE" dirty="0"/>
              <a:t>Klappt das? Nein!</a:t>
            </a: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Die meisten von Ihnen haben vermutlich entweder direkt an einen Eisbären gedacht und/oder an etwas, was mit einem Eisbären zusammenhängt (z.B. Zoo, Arktis, Schnee etc.).</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Der Effekt ist noch stärker, wenn versucht wird, unangenehme Gedanken wie z.B. Selbstvorwürfe („Niete“ etc.) aktiv zu unterdrücken. Die Gedanken können dann manchmal so stark werden, dass sie wie fremde Gedanken erscheinen!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10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C8F3E64-301C-49BA-8D46-3DA988FF6FCB}"/>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Stattdessen:</a:t>
            </a:r>
            <a:br>
              <a:rPr lang="de-DE" altLang="de-DE" sz="3600" dirty="0">
                <a:latin typeface="Calibri Light"/>
              </a:rPr>
            </a:br>
            <a:r>
              <a:rPr lang="de-DE" altLang="de-DE" sz="3600" dirty="0">
                <a:latin typeface="Calibri Light"/>
              </a:rPr>
              <a:t>Inneren Abstand suchen …</a:t>
            </a:r>
          </a:p>
        </p:txBody>
      </p:sp>
      <p:sp>
        <p:nvSpPr>
          <p:cNvPr id="67587" name="Rectangle 3">
            <a:extLst>
              <a:ext uri="{FF2B5EF4-FFF2-40B4-BE49-F238E27FC236}">
                <a16:creationId xmlns:a16="http://schemas.microsoft.com/office/drawing/2014/main" id="{3040037C-7A9D-4F75-9B79-1403B0C1204F}"/>
              </a:ext>
            </a:extLst>
          </p:cNvPr>
          <p:cNvSpPr>
            <a:spLocks noGrp="1" noChangeArrowheads="1"/>
          </p:cNvSpPr>
          <p:nvPr>
            <p:ph idx="1"/>
          </p:nvPr>
        </p:nvSpPr>
        <p:spPr/>
        <p:txBody>
          <a:bodyPr lIns="0" tIns="0" rIns="0" bIns="0">
            <a:noAutofit/>
          </a:bodyPr>
          <a:lstStyle/>
          <a:p>
            <a:r>
              <a:rPr lang="de-DE" altLang="de-DE" sz="2400" dirty="0">
                <a:solidFill>
                  <a:srgbClr val="333333"/>
                </a:solidFill>
                <a:latin typeface="Calibri Light"/>
              </a:rPr>
              <a:t>Wenn Sie von besonders heftigen negativen Gedanken heimgesucht werden, versuchen Sie nicht die Gedanken zu unterdrücken (das verstärkt diese nur), sondern betrachten Sie das innere Geschehen ohne einzugreifen. Wie bei einem Gewitter, das man geschützt durch das Fenster betrachtet. </a:t>
            </a:r>
          </a:p>
          <a:p>
            <a:r>
              <a:rPr lang="de-DE" altLang="de-DE" sz="2400" dirty="0">
                <a:solidFill>
                  <a:srgbClr val="004992"/>
                </a:solidFill>
                <a:latin typeface="Calibri Light"/>
              </a:rPr>
              <a:t>Die Gedanken beruhigen sich von selbst wieder,</a:t>
            </a:r>
            <a:br>
              <a:rPr lang="de-DE" altLang="de-DE" sz="2400" dirty="0">
                <a:solidFill>
                  <a:srgbClr val="004992"/>
                </a:solidFill>
                <a:latin typeface="Calibri Light"/>
              </a:rPr>
            </a:br>
            <a:r>
              <a:rPr lang="de-DE" altLang="de-DE" sz="2400" dirty="0">
                <a:solidFill>
                  <a:srgbClr val="004992"/>
                </a:solidFill>
                <a:latin typeface="Calibri Light"/>
              </a:rPr>
              <a:t>wie vorbeiziehende Gewitterwolken.</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32</a:t>
            </a:fld>
            <a:endParaRPr lang="de-DE" altLang="de-DE"/>
          </a:p>
        </p:txBody>
      </p:sp>
      <p:pic>
        <p:nvPicPr>
          <p:cNvPr id="7"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008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extLst>
      <p:ext uri="{BB962C8B-B14F-4D97-AF65-F5344CB8AC3E}">
        <p14:creationId xmlns:p14="http://schemas.microsoft.com/office/powerpoint/2010/main" val="244145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br>
              <a:rPr lang="de-DE" altLang="de-DE" dirty="0">
                <a:solidFill>
                  <a:srgbClr val="333333"/>
                </a:solidFill>
                <a:latin typeface="Calibri Light"/>
              </a:rPr>
            </a:br>
            <a:endParaRPr lang="de-DE" altLang="de-DE" dirty="0">
              <a:solidFill>
                <a:srgbClr val="333333"/>
              </a:solidFill>
              <a:latin typeface="Calibri Light"/>
            </a:endParaRPr>
          </a:p>
          <a:p>
            <a:pPr lvl="0" defTabSz="914400" eaLnBrk="0" hangingPunct="0">
              <a:lnSpc>
                <a:spcPct val="100000"/>
              </a:lnSpc>
              <a:spcBef>
                <a:spcPts val="1200"/>
              </a:spcBef>
            </a:pPr>
            <a:r>
              <a:rPr lang="de-DE" altLang="de-DE" sz="2000" b="1" dirty="0">
                <a:solidFill>
                  <a:srgbClr val="333333"/>
                </a:solidFill>
                <a:latin typeface="Calibri Light"/>
              </a:rPr>
              <a:t>Absolute Forderungen: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Stellen Sie </a:t>
            </a:r>
            <a:r>
              <a:rPr lang="de-DE" altLang="de-DE" b="1" dirty="0">
                <a:solidFill>
                  <a:srgbClr val="333333"/>
                </a:solidFill>
                <a:latin typeface="Calibri Light"/>
              </a:rPr>
              <a:t>keine</a:t>
            </a:r>
            <a:r>
              <a:rPr lang="de-DE" altLang="de-DE" dirty="0">
                <a:solidFill>
                  <a:srgbClr val="333333"/>
                </a:solidFill>
                <a:latin typeface="Calibri Light"/>
              </a:rPr>
              <a:t> absoluten Forderungen an sich wie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gut aussehen“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klug wirken“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in einer Runde immer etwas Geistreiches sagen“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meine Arbeit perfekt erledigen“</a:t>
            </a:r>
          </a:p>
          <a:p>
            <a:pPr lvl="0" defTabSz="914400" eaLnBrk="0" hangingPunct="0">
              <a:lnSpc>
                <a:spcPct val="100000"/>
              </a:lnSpc>
              <a:spcBef>
                <a:spcPts val="1200"/>
              </a:spcBef>
            </a:pP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34</a:t>
            </a:fld>
            <a:endParaRPr lang="de-DE" altLang="de-DE"/>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463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35</a:t>
            </a:fld>
            <a:endParaRPr lang="de-DE" altLang="de-DE"/>
          </a:p>
        </p:txBody>
      </p:sp>
    </p:spTree>
    <p:extLst>
      <p:ext uri="{BB962C8B-B14F-4D97-AF65-F5344CB8AC3E}">
        <p14:creationId xmlns:p14="http://schemas.microsoft.com/office/powerpoint/2010/main" val="371121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75778" name="Rectangle 3">
            <a:extLst>
              <a:ext uri="{FF2B5EF4-FFF2-40B4-BE49-F238E27FC236}">
                <a16:creationId xmlns:a16="http://schemas.microsoft.com/office/drawing/2014/main" id="{DD3F66A3-5B51-4EFA-A88B-1517A8ECB6FD}"/>
              </a:ext>
            </a:extLst>
          </p:cNvPr>
          <p:cNvSpPr>
            <a:spLocks noGrp="1" noChangeArrowheads="1"/>
          </p:cNvSpPr>
          <p:nvPr>
            <p:ph idx="1"/>
          </p:nvPr>
        </p:nvSpPr>
        <p:spPr/>
        <p:txBody>
          <a:bodyPr lIns="0" tIns="0" rIns="0" bIns="0">
            <a:noAutofit/>
          </a:bodyPr>
          <a:lstStyle/>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Anstatt immer nur auf unseren Nachteilen herumzureiten, </a:t>
            </a:r>
            <a:br>
              <a:rPr lang="de-DE" altLang="de-DE" sz="2400" dirty="0">
                <a:solidFill>
                  <a:srgbClr val="333333"/>
                </a:solidFill>
                <a:latin typeface="Calibri Light"/>
              </a:rPr>
            </a:br>
            <a:r>
              <a:rPr lang="de-DE" altLang="de-DE" sz="2400" dirty="0">
                <a:solidFill>
                  <a:srgbClr val="333333"/>
                </a:solidFill>
                <a:latin typeface="Calibri Light"/>
              </a:rPr>
              <a:t>sollten wir auch unsere </a:t>
            </a:r>
            <a:r>
              <a:rPr lang="de-DE" altLang="de-DE" sz="2400" i="1" dirty="0">
                <a:solidFill>
                  <a:srgbClr val="333333"/>
                </a:solidFill>
                <a:latin typeface="Calibri Light"/>
              </a:rPr>
              <a:t>Schokoladenseiten</a:t>
            </a:r>
            <a:r>
              <a:rPr lang="de-DE" altLang="de-DE" sz="2400" dirty="0">
                <a:solidFill>
                  <a:srgbClr val="333333"/>
                </a:solidFill>
                <a:latin typeface="Calibri Light"/>
              </a:rPr>
              <a:t> herausstellen. </a:t>
            </a:r>
          </a:p>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Jeder Mensch besitzt Fähigkeiten, die nicht jeder hat und auf die er/sie stolz sein kann …</a:t>
            </a:r>
            <a:br>
              <a:rPr lang="de-DE" altLang="de-DE" sz="2400" dirty="0">
                <a:solidFill>
                  <a:srgbClr val="333333"/>
                </a:solidFill>
                <a:latin typeface="Calibri Light"/>
              </a:rPr>
            </a:br>
            <a:r>
              <a:rPr lang="de-DE" altLang="de-DE" sz="2400" i="1" dirty="0">
                <a:solidFill>
                  <a:srgbClr val="004992"/>
                </a:solidFill>
                <a:latin typeface="Calibri Light"/>
              </a:rPr>
              <a:t>Das müssen nicht Weltrekorde oder berühmte Erfindungen sein!</a:t>
            </a:r>
            <a:endParaRPr lang="de-DE" altLang="de-DE" sz="2400" dirty="0">
              <a:solidFill>
                <a:srgbClr val="004992"/>
              </a:solidFill>
              <a:latin typeface="Calibri Light"/>
            </a:endParaRPr>
          </a:p>
        </p:txBody>
      </p:sp>
      <p:pic>
        <p:nvPicPr>
          <p:cNvPr id="75780"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36</a:t>
            </a:fld>
            <a:endParaRPr lang="de-DE" altLang="de-DE"/>
          </a:p>
        </p:txBody>
      </p:sp>
    </p:spTree>
    <p:extLst>
      <p:ext uri="{BB962C8B-B14F-4D97-AF65-F5344CB8AC3E}">
        <p14:creationId xmlns:p14="http://schemas.microsoft.com/office/powerpoint/2010/main" val="4204343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37</a:t>
            </a:fld>
            <a:endParaRPr lang="de-DE" altLang="de-DE"/>
          </a:p>
        </p:txBody>
      </p:sp>
    </p:spTree>
    <p:extLst>
      <p:ext uri="{BB962C8B-B14F-4D97-AF65-F5344CB8AC3E}">
        <p14:creationId xmlns:p14="http://schemas.microsoft.com/office/powerpoint/2010/main" val="3394015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a:p>
            <a:pPr marL="457200" indent="-457200">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neulich meiner Nichte bei ihren Mathematik-Aufgaben geholfen, sie hat daraufhin eine gute Note bekommen …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38</a:t>
            </a:fld>
            <a:endParaRPr lang="de-DE" altLang="de-DE"/>
          </a:p>
        </p:txBody>
      </p:sp>
    </p:spTree>
    <p:extLst>
      <p:ext uri="{BB962C8B-B14F-4D97-AF65-F5344CB8AC3E}">
        <p14:creationId xmlns:p14="http://schemas.microsoft.com/office/powerpoint/2010/main" val="889770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a:p>
            <a:pPr marL="457200" indent="-457200">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neulich meiner Nichte bei ihren Mathematik-Aufgaben geholfen, sie hat daraufhin eine gute Note bekommen … </a:t>
            </a:r>
          </a:p>
          <a:p>
            <a:pPr marL="457200" indent="-457200">
              <a:buFont typeface="+mj-lt"/>
              <a:buAutoNum type="arabicPeriod"/>
            </a:pPr>
            <a:r>
              <a:rPr lang="de-DE" altLang="de-DE" sz="2400" dirty="0">
                <a:solidFill>
                  <a:srgbClr val="004992"/>
                </a:solidFill>
                <a:latin typeface="Calibri Light"/>
              </a:rPr>
              <a:t>Aufschreiben!</a:t>
            </a:r>
            <a:br>
              <a:rPr lang="de-DE" altLang="de-DE" sz="2400" dirty="0">
                <a:solidFill>
                  <a:srgbClr val="333333"/>
                </a:solidFill>
                <a:latin typeface="Calibri Light"/>
              </a:rPr>
            </a:br>
            <a:r>
              <a:rPr lang="de-DE" altLang="de-DE" sz="2400" i="1" dirty="0">
                <a:solidFill>
                  <a:srgbClr val="333333"/>
                </a:solidFill>
                <a:latin typeface="Calibri Light"/>
              </a:rPr>
              <a:t>Regelmäßig lesen und laufend erweitern. Im Notfall darauf zurückgreifen (z.B. wenn man sich wertlos fühlt).</a:t>
            </a:r>
            <a:br>
              <a:rPr lang="de-DE" altLang="de-DE" sz="2400" i="1" dirty="0">
                <a:solidFill>
                  <a:srgbClr val="333333"/>
                </a:solidFill>
                <a:latin typeface="Calibri Light"/>
              </a:rPr>
            </a:br>
            <a:r>
              <a:rPr lang="de-DE" altLang="de-DE" sz="1600" i="1" dirty="0">
                <a:solidFill>
                  <a:srgbClr val="333333"/>
                </a:solidFill>
                <a:latin typeface="Calibri Light"/>
              </a:rPr>
              <a:t>Schreiben Sie auf, wenn etwas gut gelaufen ist oder wenn Sie für eine Sache Komplimente bekommen haben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39</a:t>
            </a:fld>
            <a:endParaRPr lang="de-DE" altLang="de-DE"/>
          </a:p>
        </p:txBody>
      </p:sp>
    </p:spTree>
    <p:extLst>
      <p:ext uri="{BB962C8B-B14F-4D97-AF65-F5344CB8AC3E}">
        <p14:creationId xmlns:p14="http://schemas.microsoft.com/office/powerpoint/2010/main" val="2608956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solidFill>
                  <a:schemeClr val="tx1"/>
                </a:solidFill>
                <a:latin typeface="Calibri Light"/>
              </a:rPr>
              <a:t>???</a:t>
            </a:r>
          </a:p>
        </p:txBody>
      </p:sp>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40</a:t>
            </a:fld>
            <a:endParaRPr lang="de-DE" altLang="de-DE"/>
          </a:p>
        </p:txBody>
      </p:sp>
    </p:spTree>
    <p:extLst>
      <p:ext uri="{BB962C8B-B14F-4D97-AF65-F5344CB8AC3E}">
        <p14:creationId xmlns:p14="http://schemas.microsoft.com/office/powerpoint/2010/main" val="3858895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41</a:t>
            </a:fld>
            <a:endParaRPr lang="de-DE" altLang="de-DE"/>
          </a:p>
        </p:txBody>
      </p:sp>
    </p:spTree>
    <p:extLst>
      <p:ext uri="{BB962C8B-B14F-4D97-AF65-F5344CB8AC3E}">
        <p14:creationId xmlns:p14="http://schemas.microsoft.com/office/powerpoint/2010/main" val="617510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42</a:t>
            </a:fld>
            <a:endParaRPr lang="de-DE" altLang="de-DE"/>
          </a:p>
        </p:txBody>
      </p:sp>
    </p:spTree>
    <p:extLst>
      <p:ext uri="{BB962C8B-B14F-4D97-AF65-F5344CB8AC3E}">
        <p14:creationId xmlns:p14="http://schemas.microsoft.com/office/powerpoint/2010/main" val="793327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a:p>
            <a:pPr marL="342900" lvl="0" indent="-342900" defTabSz="914400" fontAlgn="base">
              <a:buClr>
                <a:srgbClr val="000000"/>
              </a:buClr>
              <a:buFont typeface="WingDings"/>
              <a:buChar char=""/>
            </a:pPr>
            <a:r>
              <a:rPr lang="de-DE" altLang="de-DE" sz="2400" dirty="0">
                <a:solidFill>
                  <a:srgbClr val="333333"/>
                </a:solidFill>
                <a:latin typeface="Calibri Light"/>
              </a:rPr>
              <a:t>Nehmen Sie Komplimente an und schreiben Sie diese möglichst kurz auf, damit Sie in schlechten Zeiten darauf zurückgreifen können (Reserve)!</a:t>
            </a:r>
          </a:p>
          <a:p>
            <a:endParaRPr lang="en-US" sz="2400" dirty="0">
              <a:solidFill>
                <a:srgbClr val="333333"/>
              </a:solidFill>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43</a:t>
            </a:fld>
            <a:endParaRPr lang="de-DE" altLang="de-DE"/>
          </a:p>
        </p:txBody>
      </p:sp>
    </p:spTree>
    <p:extLst>
      <p:ext uri="{BB962C8B-B14F-4D97-AF65-F5344CB8AC3E}">
        <p14:creationId xmlns:p14="http://schemas.microsoft.com/office/powerpoint/2010/main" val="3068146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44</a:t>
            </a:fld>
            <a:endParaRPr lang="de-DE" altLang="de-DE"/>
          </a:p>
        </p:txBody>
      </p:sp>
    </p:spTree>
    <p:extLst>
      <p:ext uri="{BB962C8B-B14F-4D97-AF65-F5344CB8AC3E}">
        <p14:creationId xmlns:p14="http://schemas.microsoft.com/office/powerpoint/2010/main" val="3401598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45</a:t>
            </a:fld>
            <a:endParaRPr lang="de-DE" altLang="de-DE"/>
          </a:p>
        </p:txBody>
      </p:sp>
    </p:spTree>
    <p:extLst>
      <p:ext uri="{BB962C8B-B14F-4D97-AF65-F5344CB8AC3E}">
        <p14:creationId xmlns:p14="http://schemas.microsoft.com/office/powerpoint/2010/main" val="174634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46</a:t>
            </a:fld>
            <a:endParaRPr lang="de-DE" altLang="de-DE"/>
          </a:p>
        </p:txBody>
      </p:sp>
    </p:spTree>
    <p:extLst>
      <p:ext uri="{BB962C8B-B14F-4D97-AF65-F5344CB8AC3E}">
        <p14:creationId xmlns:p14="http://schemas.microsoft.com/office/powerpoint/2010/main" val="1090904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rPr>
              <a:t>Erinnern Sie sich an Situationen, in denen es Ihnen richtig gut ging, möglichst mit allen Sinnen (Sehen, Fühlen, Riechen ...). </a:t>
            </a:r>
            <a:r>
              <a:rPr lang="de-DE" altLang="de-DE" sz="2400" dirty="0">
                <a:solidFill>
                  <a:srgbClr val="333333"/>
                </a:solidFill>
                <a:latin typeface="Calibri Light"/>
              </a:rPr>
              <a:t>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lvl="0" indent="-342900" defTabSz="914400" fontAlgn="base">
              <a:buClr>
                <a:srgbClr val="000000"/>
              </a:buClr>
              <a:buFont typeface="WingDings"/>
              <a:buChar char=""/>
            </a:pPr>
            <a:r>
              <a:rPr lang="de-DE" altLang="de-DE" sz="2400" dirty="0">
                <a:solidFill>
                  <a:srgbClr val="333333"/>
                </a:solidFill>
                <a:latin typeface="Calibri Light"/>
              </a:rPr>
              <a:t>Hören Sie Ihre Lieblingslieder.</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47</a:t>
            </a:fld>
            <a:endParaRPr lang="de-DE" altLang="de-DE"/>
          </a:p>
        </p:txBody>
      </p:sp>
    </p:spTree>
    <p:extLst>
      <p:ext uri="{BB962C8B-B14F-4D97-AF65-F5344CB8AC3E}">
        <p14:creationId xmlns:p14="http://schemas.microsoft.com/office/powerpoint/2010/main" val="1091650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48</a:t>
            </a:fld>
            <a:endParaRPr lang="de-DE" altLang="de-DE"/>
          </a:p>
        </p:txBody>
      </p:sp>
    </p:spTree>
    <p:extLst>
      <p:ext uri="{BB962C8B-B14F-4D97-AF65-F5344CB8AC3E}">
        <p14:creationId xmlns:p14="http://schemas.microsoft.com/office/powerpoint/2010/main" val="3893019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49</a:t>
            </a:fld>
            <a:endParaRPr lang="de-DE" altLang="de-DE"/>
          </a:p>
        </p:txBody>
      </p:sp>
    </p:spTree>
    <p:extLst>
      <p:ext uri="{BB962C8B-B14F-4D97-AF65-F5344CB8AC3E}">
        <p14:creationId xmlns:p14="http://schemas.microsoft.com/office/powerpoint/2010/main" val="376710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50</a:t>
            </a:fld>
            <a:endParaRPr lang="de-DE" altLang="de-DE"/>
          </a:p>
        </p:txBody>
      </p:sp>
    </p:spTree>
    <p:extLst>
      <p:ext uri="{BB962C8B-B14F-4D97-AF65-F5344CB8AC3E}">
        <p14:creationId xmlns:p14="http://schemas.microsoft.com/office/powerpoint/2010/main" val="4140718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a:p>
            <a:pPr marL="342900" lvl="0" indent="-342900" defTabSz="914400" fontAlgn="base">
              <a:buClr>
                <a:srgbClr val="333333"/>
              </a:buClr>
              <a:buFont typeface="WingDings"/>
              <a:buChar char=""/>
            </a:pPr>
            <a:r>
              <a:rPr lang="de-DE" altLang="de-DE" sz="2400" dirty="0">
                <a:solidFill>
                  <a:srgbClr val="333333"/>
                </a:solidFill>
                <a:latin typeface="Calibri Light"/>
              </a:rPr>
              <a:t>Bei starken depressiven Symptomen sollte unbedingt ein Psychologe oder Arzt aufgesucht werden.</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51</a:t>
            </a:fld>
            <a:endParaRPr lang="de-DE" altLang="de-DE"/>
          </a:p>
        </p:txBody>
      </p:sp>
    </p:spTree>
    <p:extLst>
      <p:ext uri="{BB962C8B-B14F-4D97-AF65-F5344CB8AC3E}">
        <p14:creationId xmlns:p14="http://schemas.microsoft.com/office/powerpoint/2010/main" val="2538384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52</a:t>
            </a:fld>
            <a:endParaRPr lang="de-DE" altLang="de-DE"/>
          </a:p>
        </p:txBody>
      </p:sp>
    </p:spTree>
    <p:extLst>
      <p:ext uri="{BB962C8B-B14F-4D97-AF65-F5344CB8AC3E}">
        <p14:creationId xmlns:p14="http://schemas.microsoft.com/office/powerpoint/2010/main" val="1269678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Viele (aber nicht alle!) Menschen mit Psychose haben ein geringes Selbstwertgefühl, insbesondere </a:t>
            </a:r>
            <a:r>
              <a:rPr lang="de-DE" altLang="de-DE" sz="2000" i="1" dirty="0">
                <a:solidFill>
                  <a:srgbClr val="333333"/>
                </a:solidFill>
                <a:latin typeface="Calibri Light"/>
                <a:ea typeface="ＭＳ Ｐゴシック" panose="020B0600070205080204" pitchFamily="34" charset="-128"/>
              </a:rPr>
              <a:t>nach</a:t>
            </a:r>
            <a:r>
              <a:rPr lang="de-DE" altLang="de-DE" sz="2000" dirty="0">
                <a:solidFill>
                  <a:srgbClr val="333333"/>
                </a:solidFill>
                <a:latin typeface="Calibri Light"/>
                <a:ea typeface="ＭＳ Ｐゴシック" panose="020B0600070205080204" pitchFamily="34" charset="-128"/>
              </a:rPr>
              <a:t> der Psychose (z.B. aus Scham; Angst, Freunde könnten sich abwenden).</a:t>
            </a:r>
          </a:p>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Die akute Psychose löst neben Angst manchmal auch andere Gefühlsregungen aus:</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Spannung (</a:t>
            </a:r>
            <a:r>
              <a:rPr lang="de-DE" altLang="de-DE" i="1" dirty="0">
                <a:solidFill>
                  <a:srgbClr val="004992"/>
                </a:solidFill>
                <a:latin typeface="Calibri Light"/>
                <a:ea typeface="ＭＳ Ｐゴシック" panose="020B0600070205080204" pitchFamily="34" charset="-128"/>
              </a:rPr>
              <a:t>endlich passiert mal was</a:t>
            </a:r>
            <a:r>
              <a:rPr lang="de-DE" altLang="de-DE" dirty="0">
                <a:solidFill>
                  <a:srgbClr val="004992"/>
                </a:solidFill>
                <a:latin typeface="Calibri Light"/>
                <a:ea typeface="ＭＳ Ｐゴシック" panose="020B0600070205080204" pitchFamily="34" charset="-128"/>
              </a:rPr>
              <a:t>!)</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Gefühl von Bestimmung (Mission erfüllen, man ist </a:t>
            </a:r>
            <a:r>
              <a:rPr lang="de-DE" altLang="de-DE" i="1" dirty="0">
                <a:solidFill>
                  <a:srgbClr val="004992"/>
                </a:solidFill>
                <a:latin typeface="Calibri Light"/>
                <a:ea typeface="ＭＳ Ｐゴシック" panose="020B0600070205080204" pitchFamily="34" charset="-128"/>
              </a:rPr>
              <a:t>wichtig</a:t>
            </a:r>
            <a:r>
              <a:rPr lang="de-DE" altLang="de-DE" dirty="0">
                <a:solidFill>
                  <a:srgbClr val="004992"/>
                </a:solidFill>
                <a:latin typeface="Calibri Light"/>
                <a:ea typeface="ＭＳ Ｐゴシック" panose="020B0600070205080204" pitchFamily="34" charset="-128"/>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Viele (aber nicht alle!) Menschen mit Psychose haben ein geringes Selbstwertgefühl, insbesondere </a:t>
            </a:r>
            <a:r>
              <a:rPr lang="de-DE" altLang="de-DE" sz="2000" i="1" dirty="0">
                <a:solidFill>
                  <a:srgbClr val="333333"/>
                </a:solidFill>
                <a:latin typeface="Calibri Light"/>
                <a:ea typeface="ＭＳ Ｐゴシック" panose="020B0600070205080204" pitchFamily="34" charset="-128"/>
              </a:rPr>
              <a:t>nach</a:t>
            </a:r>
            <a:r>
              <a:rPr lang="de-DE" altLang="de-DE" sz="2000" dirty="0">
                <a:solidFill>
                  <a:srgbClr val="333333"/>
                </a:solidFill>
                <a:latin typeface="Calibri Light"/>
                <a:ea typeface="ＭＳ Ｐゴシック" panose="020B0600070205080204" pitchFamily="34" charset="-128"/>
              </a:rPr>
              <a:t> der Psychose (z.B. aus Scham; Angst, Freunde könnten sich abwenden).</a:t>
            </a:r>
          </a:p>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Die akute Psychose löst neben Angst manchmal auch andere Gefühlsregungen aus:</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Spannung (</a:t>
            </a:r>
            <a:r>
              <a:rPr lang="de-DE" altLang="de-DE" i="1" dirty="0">
                <a:solidFill>
                  <a:srgbClr val="004992"/>
                </a:solidFill>
                <a:latin typeface="Calibri Light"/>
                <a:ea typeface="ＭＳ Ｐゴシック" panose="020B0600070205080204" pitchFamily="34" charset="-128"/>
              </a:rPr>
              <a:t>endlich passiert mal was</a:t>
            </a:r>
            <a:r>
              <a:rPr lang="de-DE" altLang="de-DE" dirty="0">
                <a:solidFill>
                  <a:srgbClr val="004992"/>
                </a:solidFill>
                <a:latin typeface="Calibri Light"/>
                <a:ea typeface="ＭＳ Ｐゴシック" panose="020B0600070205080204" pitchFamily="34" charset="-128"/>
              </a:rPr>
              <a:t>!)</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Gefühl von Bestimmung (Mission erfüllen, man ist </a:t>
            </a:r>
            <a:r>
              <a:rPr lang="de-DE" altLang="de-DE" i="1" dirty="0">
                <a:solidFill>
                  <a:srgbClr val="004992"/>
                </a:solidFill>
                <a:latin typeface="Calibri Light"/>
                <a:ea typeface="ＭＳ Ｐゴシック" panose="020B0600070205080204" pitchFamily="34" charset="-128"/>
              </a:rPr>
              <a:t>wichtig</a:t>
            </a:r>
            <a:r>
              <a:rPr lang="de-DE" altLang="de-DE" dirty="0">
                <a:solidFill>
                  <a:srgbClr val="004992"/>
                </a:solidFill>
                <a:latin typeface="Calibri Light"/>
                <a:ea typeface="ＭＳ Ｐゴシック" panose="020B0600070205080204" pitchFamily="34" charset="-128"/>
              </a:rPr>
              <a:t>)</a:t>
            </a:r>
          </a:p>
          <a:p>
            <a:pPr lvl="0" defTabSz="914400" fontAlgn="base">
              <a:lnSpc>
                <a:spcPct val="100000"/>
              </a:lnSpc>
              <a:spcBef>
                <a:spcPts val="1200"/>
              </a:spcBef>
              <a:spcAft>
                <a:spcPct val="0"/>
              </a:spcAft>
            </a:pPr>
            <a:r>
              <a:rPr lang="de-DE" altLang="de-DE" dirty="0">
                <a:solidFill>
                  <a:srgbClr val="004992"/>
                </a:solidFill>
                <a:latin typeface="Calibri Light"/>
                <a:ea typeface="ＭＳ Ｐゴシック" panose="020B0600070205080204" pitchFamily="34" charset="-128"/>
              </a:rPr>
              <a:t>Beispiel (verfilmt in „23 – Nichts ist so wie es scheint“</a:t>
            </a:r>
            <a:r>
              <a:rPr lang="de-DE" altLang="ja-JP" dirty="0">
                <a:solidFill>
                  <a:srgbClr val="004992"/>
                </a:solidFill>
                <a:latin typeface="Calibri Light"/>
                <a:ea typeface="ＭＳ Ｐゴシック" panose="020B0600070205080204" pitchFamily="34" charset="-128"/>
              </a:rPr>
              <a:t>): </a:t>
            </a:r>
            <a:r>
              <a:rPr lang="de-DE" altLang="ja-JP" dirty="0">
                <a:solidFill>
                  <a:srgbClr val="333333"/>
                </a:solidFill>
                <a:latin typeface="Calibri Light"/>
                <a:ea typeface="ＭＳ Ｐゴシック" panose="020B0600070205080204" pitchFamily="34" charset="-128"/>
              </a:rPr>
              <a:t>Der Computer-Hacker Karl Koch glaubte, dass er vom Geheimbund der Illuminaten verfolgt wird. Einer der „Beweise“: Die Zahl 23 – für ihn die Zahl der Illuminaten – begegnet ihm häufig. </a:t>
            </a:r>
          </a:p>
          <a:p>
            <a:pPr lvl="0" defTabSz="914400" fontAlgn="base">
              <a:lnSpc>
                <a:spcPct val="100000"/>
              </a:lnSpc>
              <a:spcBef>
                <a:spcPts val="1200"/>
              </a:spcBef>
              <a:spcAft>
                <a:spcPct val="0"/>
              </a:spcAft>
            </a:pPr>
            <a:r>
              <a:rPr lang="de-DE" altLang="de-DE" dirty="0">
                <a:solidFill>
                  <a:srgbClr val="004992"/>
                </a:solidFill>
                <a:latin typeface="Calibri Light"/>
                <a:ea typeface="ＭＳ Ｐゴシック" panose="020B0600070205080204" pitchFamily="34" charset="-128"/>
              </a:rPr>
              <a:t>Bewertung: </a:t>
            </a:r>
            <a:r>
              <a:rPr lang="de-DE" altLang="de-DE" dirty="0">
                <a:solidFill>
                  <a:srgbClr val="333333"/>
                </a:solidFill>
                <a:latin typeface="Calibri Light"/>
                <a:ea typeface="ＭＳ Ｐゴシック" panose="020B0600070205080204" pitchFamily="34" charset="-128"/>
              </a:rPr>
              <a:t>Angst und Bedrohung. Aber auch ein Gefühl von Bestimmung und Berufung gegen die angebliche Weltverschwörung der Illuminaten anzukämpfen.</a:t>
            </a:r>
          </a:p>
          <a:p>
            <a:pPr lvl="0" defTabSz="914400" fontAlgn="base">
              <a:lnSpc>
                <a:spcPct val="100000"/>
              </a:lnSpc>
              <a:spcBef>
                <a:spcPts val="1200"/>
              </a:spcBef>
              <a:spcAft>
                <a:spcPct val="0"/>
              </a:spcAft>
            </a:pPr>
            <a:r>
              <a:rPr lang="de-DE" altLang="de-DE" dirty="0">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Karl verstrickte sich immer mehr in Verschwörungsideen. Durch seine zunehmend engstirnige Realitätswahrnehmung verkennt er, dass die Zahl 23 nicht häufiger auftaucht als andere Zahlen und keine besondere Bedeutung besitzt.</a:t>
            </a:r>
          </a:p>
          <a:p>
            <a:pPr>
              <a:lnSpc>
                <a:spcPct val="100000"/>
              </a:lnSpc>
              <a:spcBef>
                <a:spcPts val="1200"/>
              </a:spcBef>
            </a:pPr>
            <a:endParaRPr lang="en-US"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54</a:t>
            </a:fld>
            <a:endParaRPr lang="de-DE" altLang="de-DE" b="0">
              <a:latin typeface="Calibri Light"/>
            </a:endParaRPr>
          </a:p>
        </p:txBody>
      </p:sp>
    </p:spTree>
    <p:extLst>
      <p:ext uri="{BB962C8B-B14F-4D97-AF65-F5344CB8AC3E}">
        <p14:creationId xmlns:p14="http://schemas.microsoft.com/office/powerpoint/2010/main" val="475215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55</a:t>
            </a:fld>
            <a:endParaRPr lang="de-DE" altLang="de-DE"/>
          </a:p>
        </p:txBody>
      </p:sp>
    </p:spTree>
    <p:extLst>
      <p:ext uri="{BB962C8B-B14F-4D97-AF65-F5344CB8AC3E}">
        <p14:creationId xmlns:p14="http://schemas.microsoft.com/office/powerpoint/2010/main" val="3112383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11807288"/>
              </p:ext>
            </p:extLst>
          </p:nvPr>
        </p:nvGraphicFramePr>
        <p:xfrm>
          <a:off x="408954" y="2011680"/>
          <a:ext cx="11375999" cy="460246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lonesome:cycler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bare</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Lady-bug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Mosaik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Matteo_dudek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up/Daumen hoch</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down/Daumen runter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56</a:t>
            </a:fld>
            <a:endParaRPr lang="de-DE" altLang="de-DE"/>
          </a:p>
        </p:txBody>
      </p:sp>
    </p:spTree>
    <p:extLst>
      <p:ext uri="{BB962C8B-B14F-4D97-AF65-F5344CB8AC3E}">
        <p14:creationId xmlns:p14="http://schemas.microsoft.com/office/powerpoint/2010/main" val="3108065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794402665"/>
              </p:ext>
            </p:extLst>
          </p:nvPr>
        </p:nvGraphicFramePr>
        <p:xfrm>
          <a:off x="408954" y="2011680"/>
          <a:ext cx="11375999" cy="326133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 Coulrophobia VII ::</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Fear of clowns/Angst vor Clown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Itshears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Brenda Anderson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storm through a dirty window</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*Saffy*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c.a.muller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Jumping/Springen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GreyArea</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 Face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57</a:t>
            </a:fld>
            <a:endParaRPr lang="de-DE" altLang="de-DE"/>
          </a:p>
        </p:txBody>
      </p:sp>
    </p:spTree>
    <p:extLst>
      <p:ext uri="{BB962C8B-B14F-4D97-AF65-F5344CB8AC3E}">
        <p14:creationId xmlns:p14="http://schemas.microsoft.com/office/powerpoint/2010/main" val="340463020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4681</Words>
  <Application>Microsoft Office PowerPoint</Application>
  <PresentationFormat>Benutzerdefiniert</PresentationFormat>
  <Paragraphs>585</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MKT 8 B – Stimmung</vt:lpstr>
      <vt:lpstr>Wie äußert sich Depressivität?</vt:lpstr>
      <vt:lpstr>Wie äußert sich Depressivität?</vt:lpstr>
      <vt:lpstr>Welche Behandlungsmöglichkeiten gibt es bei Depression?</vt:lpstr>
      <vt:lpstr>Welche Behandlungsmöglichkeiten gibt es bei Depression?</vt:lpstr>
      <vt:lpstr>Welche Behandlungsmöglichkeiten gibt es bei Depression?</vt:lpstr>
      <vt:lpstr>Was soll das Ganze?</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PowerPoint-Präsentation</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Stattdessen: Schließen Sie nicht von einem Makel auf alles!</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3. Von sich selbst auf andere schließen</vt:lpstr>
      <vt:lpstr>4. Ablehnung positiver &amp; Annahme negativer Rückmeldung! Was wäre eine angemessene/hilfreichere Bewertung?</vt:lpstr>
      <vt:lpstr>4. Ablehnung positiver &amp; Annahme negativer Rückmeldung! Was wäre eine angemessene/hilfreichere Bewertung?</vt:lpstr>
      <vt:lpstr>4. Ablehnung positiver &amp; Annahme negativer Rückmeldung! Was wäre eine angemessene/hilfreichere Bewertung?</vt:lpstr>
      <vt:lpstr>5. Alles-oder-nichts-Denken/Katastrophendenken/Schwarz-Weiß-Malerei Was wäre eine angemessene/hilfreichere Bewertung?</vt:lpstr>
      <vt:lpstr>5. Alles-oder-nichts-Denken/Katastrophendenken/Schwarz-Weiß-Malerei Was wäre eine angemessene/hilfreichere Bewertung?</vt:lpstr>
      <vt:lpstr>6. Unterdrückung negativer Gedanken Was wäre eine angemessene/hilfreichere Bewertung?</vt:lpstr>
      <vt:lpstr>6. Unterdrückung negativer Gedanken Was wäre eine angemessene/hilfreichere Bewertung?</vt:lpstr>
      <vt:lpstr>6. Unterdrückung negativer Gedanken Übung</vt:lpstr>
      <vt:lpstr>6. Unterdrückung negativer Gedanken Klappt das? Nein!</vt:lpstr>
      <vt:lpstr>Stattdessen: Inneren Abstand suchen …</vt:lpstr>
      <vt:lpstr>7. Weitere Aspekte des Denkens</vt:lpstr>
      <vt:lpstr>7. Weitere Aspekte des Denkens</vt:lpstr>
      <vt:lpstr>Optional: Videoclip</vt:lpstr>
      <vt:lpstr>Vergegenwärtigen von Stärken</vt:lpstr>
      <vt:lpstr>Vergegenwärtigen von Stärken</vt:lpstr>
      <vt:lpstr>Vergegenwärtigen von Stärken</vt:lpstr>
      <vt:lpstr>Vergegenwärtigen von Stärken</vt:lpstr>
      <vt:lpstr>Tipps um Stimmung und Selbstwertgefühl zu steigern I</vt:lpstr>
      <vt:lpstr>Tipps um Stimmung und Selbstwertgefühl zu steigern I</vt:lpstr>
      <vt:lpstr>Tipps um Stimmung und Selbstwertgefühl zu steigern I</vt:lpstr>
      <vt:lpstr>Tipps um Stimmung und Selbstwertgefühl zu steigern I</vt:lpstr>
      <vt:lpstr>Tipps um Stimmung und Selbstwertgefühl zu steigern II</vt:lpstr>
      <vt:lpstr>Tipps um Stimmung und Selbstwertgefühl zu steigern II</vt:lpstr>
      <vt:lpstr>Tipps um Stimmung und Selbstwertgefühl zu steigern II</vt:lpstr>
      <vt:lpstr>Tipps um Stimmung und Selbstwertgefühl zu steigern II</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324</cp:revision>
  <dcterms:created xsi:type="dcterms:W3CDTF">2004-06-30T16:15:23Z</dcterms:created>
  <dcterms:modified xsi:type="dcterms:W3CDTF">2022-06-02T11:55:21Z</dcterms:modified>
</cp:coreProperties>
</file>