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1"/>
    <p:sldMasterId id="2147483682" r:id="rId2"/>
    <p:sldMasterId id="2147483695" r:id="rId3"/>
  </p:sldMasterIdLst>
  <p:notesMasterIdLst>
    <p:notesMasterId r:id="rId52"/>
  </p:notesMasterIdLst>
  <p:handoutMasterIdLst>
    <p:handoutMasterId r:id="rId53"/>
  </p:handoutMasterIdLst>
  <p:sldIdLst>
    <p:sldId id="475" r:id="rId4"/>
    <p:sldId id="467" r:id="rId5"/>
    <p:sldId id="478" r:id="rId6"/>
    <p:sldId id="479" r:id="rId7"/>
    <p:sldId id="481" r:id="rId8"/>
    <p:sldId id="480" r:id="rId9"/>
    <p:sldId id="452" r:id="rId10"/>
    <p:sldId id="433" r:id="rId11"/>
    <p:sldId id="358" r:id="rId12"/>
    <p:sldId id="463" r:id="rId13"/>
    <p:sldId id="465" r:id="rId14"/>
    <p:sldId id="506" r:id="rId15"/>
    <p:sldId id="508" r:id="rId16"/>
    <p:sldId id="456" r:id="rId17"/>
    <p:sldId id="437" r:id="rId18"/>
    <p:sldId id="438" r:id="rId19"/>
    <p:sldId id="309" r:id="rId20"/>
    <p:sldId id="449" r:id="rId21"/>
    <p:sldId id="500" r:id="rId22"/>
    <p:sldId id="501" r:id="rId23"/>
    <p:sldId id="502" r:id="rId24"/>
    <p:sldId id="503" r:id="rId25"/>
    <p:sldId id="504" r:id="rId26"/>
    <p:sldId id="505" r:id="rId27"/>
    <p:sldId id="316" r:id="rId28"/>
    <p:sldId id="488" r:id="rId29"/>
    <p:sldId id="489" r:id="rId30"/>
    <p:sldId id="490" r:id="rId31"/>
    <p:sldId id="491" r:id="rId32"/>
    <p:sldId id="459" r:id="rId33"/>
    <p:sldId id="460" r:id="rId34"/>
    <p:sldId id="461" r:id="rId35"/>
    <p:sldId id="492" r:id="rId36"/>
    <p:sldId id="285" r:id="rId37"/>
    <p:sldId id="493" r:id="rId38"/>
    <p:sldId id="494" r:id="rId39"/>
    <p:sldId id="314" r:id="rId40"/>
    <p:sldId id="495" r:id="rId41"/>
    <p:sldId id="496" r:id="rId42"/>
    <p:sldId id="425" r:id="rId43"/>
    <p:sldId id="424" r:id="rId44"/>
    <p:sldId id="430" r:id="rId45"/>
    <p:sldId id="317" r:id="rId46"/>
    <p:sldId id="471" r:id="rId47"/>
    <p:sldId id="466" r:id="rId48"/>
    <p:sldId id="497" r:id="rId49"/>
    <p:sldId id="498" r:id="rId50"/>
    <p:sldId id="499" r:id="rId51"/>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charset="0"/>
        <a:ea typeface="ＭＳ Ｐゴシック" charset="0"/>
        <a:cs typeface="+mn-cs"/>
      </a:defRPr>
    </a:lvl1pPr>
    <a:lvl2pPr marL="457200" algn="l" rtl="0" fontAlgn="base">
      <a:spcBef>
        <a:spcPct val="0"/>
      </a:spcBef>
      <a:spcAft>
        <a:spcPct val="0"/>
      </a:spcAft>
      <a:defRPr sz="4400" kern="1200">
        <a:solidFill>
          <a:schemeClr val="tx2"/>
        </a:solidFill>
        <a:latin typeface="Verdana" charset="0"/>
        <a:ea typeface="ＭＳ Ｐゴシック" charset="0"/>
        <a:cs typeface="+mn-cs"/>
      </a:defRPr>
    </a:lvl2pPr>
    <a:lvl3pPr marL="914400" algn="l" rtl="0" fontAlgn="base">
      <a:spcBef>
        <a:spcPct val="0"/>
      </a:spcBef>
      <a:spcAft>
        <a:spcPct val="0"/>
      </a:spcAft>
      <a:defRPr sz="4400" kern="1200">
        <a:solidFill>
          <a:schemeClr val="tx2"/>
        </a:solidFill>
        <a:latin typeface="Verdana" charset="0"/>
        <a:ea typeface="ＭＳ Ｐゴシック" charset="0"/>
        <a:cs typeface="+mn-cs"/>
      </a:defRPr>
    </a:lvl3pPr>
    <a:lvl4pPr marL="1371600" algn="l" rtl="0" fontAlgn="base">
      <a:spcBef>
        <a:spcPct val="0"/>
      </a:spcBef>
      <a:spcAft>
        <a:spcPct val="0"/>
      </a:spcAft>
      <a:defRPr sz="4400" kern="1200">
        <a:solidFill>
          <a:schemeClr val="tx2"/>
        </a:solidFill>
        <a:latin typeface="Verdana" charset="0"/>
        <a:ea typeface="ＭＳ Ｐゴシック" charset="0"/>
        <a:cs typeface="+mn-cs"/>
      </a:defRPr>
    </a:lvl4pPr>
    <a:lvl5pPr marL="1828800" algn="l" rtl="0" fontAlgn="base">
      <a:spcBef>
        <a:spcPct val="0"/>
      </a:spcBef>
      <a:spcAft>
        <a:spcPct val="0"/>
      </a:spcAft>
      <a:defRPr sz="4400" kern="1200">
        <a:solidFill>
          <a:schemeClr val="tx2"/>
        </a:solidFill>
        <a:latin typeface="Verdana" charset="0"/>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p:defaultTextStyle>
  <p:extLst>
    <p:ext uri="{EFAFB233-063F-42B5-8137-9DF3F51BA10A}">
      <p15:sldGuideLst xmlns:p15="http://schemas.microsoft.com/office/powerpoint/2012/main">
        <p15:guide id="1" orient="horz" pos="1026">
          <p15:clr>
            <a:srgbClr val="A4A3A4"/>
          </p15:clr>
        </p15:guide>
        <p15:guide id="2" pos="295">
          <p15:clr>
            <a:srgbClr val="A4A3A4"/>
          </p15:clr>
        </p15:guide>
        <p15:guide id="3" orient="horz" pos="2750">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4" clrIdx="0"/>
  <p:cmAuthor id="1" name="User" initials="us" lastIdx="5" clrIdx="1"/>
  <p:cmAuthor id="2" name="XXX" initials="X"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3333CC"/>
    <a:srgbClr val="FFCC99"/>
    <a:srgbClr val="66FF33"/>
    <a:srgbClr val="FFFF00"/>
    <a:srgbClr val="FF0000"/>
    <a:srgbClr val="ADC0CB"/>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18" autoAdjust="0"/>
    <p:restoredTop sz="90544" autoAdjust="0"/>
  </p:normalViewPr>
  <p:slideViewPr>
    <p:cSldViewPr>
      <p:cViewPr varScale="1">
        <p:scale>
          <a:sx n="115" d="100"/>
          <a:sy n="115" d="100"/>
        </p:scale>
        <p:origin x="880" y="200"/>
      </p:cViewPr>
      <p:guideLst>
        <p:guide orient="horz" pos="1026"/>
        <p:guide pos="295"/>
        <p:guide orient="horz" pos="2750"/>
        <p:guide pos="22"/>
        <p:guide pos="393"/>
        <p:guide pos="29"/>
      </p:guideLst>
    </p:cSldViewPr>
  </p:slideViewPr>
  <p:outlineViewPr>
    <p:cViewPr>
      <p:scale>
        <a:sx n="33" d="100"/>
        <a:sy n="33" d="100"/>
      </p:scale>
      <p:origin x="0" y="-3936"/>
    </p:cViewPr>
  </p:outlineViewPr>
  <p:notesTextViewPr>
    <p:cViewPr>
      <p:scale>
        <a:sx n="100" d="100"/>
        <a:sy n="100" d="100"/>
      </p:scale>
      <p:origin x="0" y="0"/>
    </p:cViewPr>
  </p:notesTextViewPr>
  <p:sorterViewPr>
    <p:cViewPr>
      <p:scale>
        <a:sx n="75" d="100"/>
        <a:sy n="75" d="100"/>
      </p:scale>
      <p:origin x="0" y="-21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de-DE" sz="2400" dirty="0">
              <a:latin typeface="+mj-lt"/>
              <a:ea typeface="Verdana" pitchFamily="34" charset="0"/>
              <a:cs typeface="Verdana" pitchFamily="34" charset="0"/>
            </a:rPr>
            <a:t>Erkrankung</a:t>
          </a: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de-DE" sz="2400" dirty="0">
              <a:latin typeface="+mj-lt"/>
              <a:ea typeface="Verdana" pitchFamily="34" charset="0"/>
              <a:cs typeface="Verdana" pitchFamily="34" charset="0"/>
            </a:rPr>
            <a:t>Vorurteile</a:t>
          </a: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de-DE" sz="2400" dirty="0">
              <a:latin typeface="+mj-lt"/>
              <a:ea typeface="Verdana" pitchFamily="34" charset="0"/>
              <a:cs typeface="Verdana" pitchFamily="34" charset="0"/>
            </a:rPr>
            <a:t>Selbstwert sinkt</a:t>
          </a: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10E69710-6AC3-480F-9AF2-E0BBC83C8424}" type="presOf" srcId="{90182C8E-0A3D-411B-A654-821F546FC078}" destId="{AC268F96-0D5D-4B9A-A307-62DE90494B18}" srcOrd="0" destOrd="0" presId="urn:microsoft.com/office/officeart/2005/8/layout/cycle1"/>
    <dgm:cxn modelId="{C5914A31-6047-4DD4-A963-B4DB0376EA23}"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6E335B7C-A3BC-427A-AF29-2D85DB19B26D}" type="presOf" srcId="{B390256F-280B-40CB-BD31-09509749AC6C}" destId="{95978D0C-A8C9-4FB8-8DFC-2906FAA59983}" srcOrd="0" destOrd="0" presId="urn:microsoft.com/office/officeart/2005/8/layout/cycle1"/>
    <dgm:cxn modelId="{E21613DD-F8C0-44E9-BEA4-4B6D2EE53574}" type="presOf" srcId="{3F4E915D-4700-4542-A7C1-CEF728AB432D}" destId="{0332A1E0-1C13-4723-960F-9019466D281A}" srcOrd="0" destOrd="0" presId="urn:microsoft.com/office/officeart/2005/8/layout/cycle1"/>
    <dgm:cxn modelId="{924ACDF3-BF05-4F31-992E-128C7D7675C5}" type="presOf" srcId="{EFA2980D-718B-4FC8-9FF6-15C1C35CF177}" destId="{8816A1BD-E3E1-4456-9298-4B3407C622F7}"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51A02BFA-D48F-4F89-842A-CFD73F52916F}" type="presOf" srcId="{6459B721-636D-4D51-9601-6B4E5788A266}" destId="{818239DA-8F7F-4917-8EB0-77B4EE5EAA94}" srcOrd="0" destOrd="0" presId="urn:microsoft.com/office/officeart/2005/8/layout/cycle1"/>
    <dgm:cxn modelId="{949DA9FF-C53C-4186-A936-545E26AB4D03}" type="presOf" srcId="{11E49AD0-DCE6-49A3-A921-184F5EB9A5C6}" destId="{79E1ED89-3D58-4688-A48D-428AB1CD95FE}" srcOrd="0" destOrd="0" presId="urn:microsoft.com/office/officeart/2005/8/layout/cycle1"/>
    <dgm:cxn modelId="{4F4A5C0A-95E2-408F-9BD7-A7FE37818752}" type="presParOf" srcId="{8816A1BD-E3E1-4456-9298-4B3407C622F7}" destId="{682C883B-3E72-41CB-97EB-93B061717596}" srcOrd="0" destOrd="0" presId="urn:microsoft.com/office/officeart/2005/8/layout/cycle1"/>
    <dgm:cxn modelId="{1662ECBA-31D8-486B-AA29-D83A662EFAB4}" type="presParOf" srcId="{8816A1BD-E3E1-4456-9298-4B3407C622F7}" destId="{79E1ED89-3D58-4688-A48D-428AB1CD95FE}" srcOrd="1" destOrd="0" presId="urn:microsoft.com/office/officeart/2005/8/layout/cycle1"/>
    <dgm:cxn modelId="{50F53838-74DC-4511-B302-DF37EC9EFBCF}" type="presParOf" srcId="{8816A1BD-E3E1-4456-9298-4B3407C622F7}" destId="{0332A1E0-1C13-4723-960F-9019466D281A}" srcOrd="2" destOrd="0" presId="urn:microsoft.com/office/officeart/2005/8/layout/cycle1"/>
    <dgm:cxn modelId="{1787EAD7-4194-4587-BDE7-2506366C47FA}" type="presParOf" srcId="{8816A1BD-E3E1-4456-9298-4B3407C622F7}" destId="{788C7A12-E6C7-4DB4-9A7F-209CA41AE316}" srcOrd="3" destOrd="0" presId="urn:microsoft.com/office/officeart/2005/8/layout/cycle1"/>
    <dgm:cxn modelId="{4A5E38E8-B722-41E9-B9D8-A994A0C29240}" type="presParOf" srcId="{8816A1BD-E3E1-4456-9298-4B3407C622F7}" destId="{95978D0C-A8C9-4FB8-8DFC-2906FAA59983}" srcOrd="4" destOrd="0" presId="urn:microsoft.com/office/officeart/2005/8/layout/cycle1"/>
    <dgm:cxn modelId="{8233C8EC-BB94-43AA-AF4E-1BAD76D2EDEB}" type="presParOf" srcId="{8816A1BD-E3E1-4456-9298-4B3407C622F7}" destId="{818239DA-8F7F-4917-8EB0-77B4EE5EAA94}" srcOrd="5" destOrd="0" presId="urn:microsoft.com/office/officeart/2005/8/layout/cycle1"/>
    <dgm:cxn modelId="{87ABB60E-F4AF-48B4-90AC-14A9B16D1C99}" type="presParOf" srcId="{8816A1BD-E3E1-4456-9298-4B3407C622F7}" destId="{F48D0065-C1C5-41DE-80DC-9649E256CF0F}" srcOrd="6" destOrd="0" presId="urn:microsoft.com/office/officeart/2005/8/layout/cycle1"/>
    <dgm:cxn modelId="{5EED1A9C-E3C6-4C56-9DD0-83B9B77EBDE8}" type="presParOf" srcId="{8816A1BD-E3E1-4456-9298-4B3407C622F7}" destId="{D559A818-7D53-4BBD-8633-917FB032314D}" srcOrd="7" destOrd="0" presId="urn:microsoft.com/office/officeart/2005/8/layout/cycle1"/>
    <dgm:cxn modelId="{E2324CA0-90E3-4C8E-9237-81F0B5163AFE}"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Erkrankung</a:t>
          </a: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Vorurteile</a:t>
          </a: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Selbstwert sinkt</a:t>
          </a: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A1259928-C4F6-A94E-9F12-081BE782EB71}" type="slidenum">
              <a:rPr lang="en-GB"/>
              <a:pPr/>
              <a:t>‹Nr.›</a:t>
            </a:fld>
            <a:endParaRPr lang="en-GB"/>
          </a:p>
        </p:txBody>
      </p:sp>
    </p:spTree>
    <p:extLst>
      <p:ext uri="{BB962C8B-B14F-4D97-AF65-F5344CB8AC3E}">
        <p14:creationId xmlns:p14="http://schemas.microsoft.com/office/powerpoint/2010/main" val="2647796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de-DE"/>
          </a:p>
        </p:txBody>
      </p:sp>
      <p:sp>
        <p:nvSpPr>
          <p:cNvPr id="378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xmlns:mv="urn:schemas-microsoft-com:mac:vml" xmlns:mc="http://schemas.openxmlformats.org/markup-compatibility/2006" val="1"/>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18AB4C74-C555-7541-A299-0C6D135C13F7}" type="slidenum">
              <a:rPr lang="de-DE"/>
              <a:pPr/>
              <a:t>‹Nr.›</a:t>
            </a:fld>
            <a:endParaRPr lang="de-DE"/>
          </a:p>
        </p:txBody>
      </p:sp>
    </p:spTree>
    <p:extLst>
      <p:ext uri="{BB962C8B-B14F-4D97-AF65-F5344CB8AC3E}">
        <p14:creationId xmlns:p14="http://schemas.microsoft.com/office/powerpoint/2010/main" val="439280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2</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3</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4</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5</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772523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6</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77252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7</a:t>
            </a:fld>
            <a:endParaRPr lang="de-DE"/>
          </a:p>
        </p:txBody>
      </p:sp>
    </p:spTree>
    <p:extLst>
      <p:ext uri="{BB962C8B-B14F-4D97-AF65-F5344CB8AC3E}">
        <p14:creationId xmlns:p14="http://schemas.microsoft.com/office/powerpoint/2010/main" val="3397467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8</a:t>
            </a:fld>
            <a:endParaRPr lang="de-DE"/>
          </a:p>
        </p:txBody>
      </p:sp>
    </p:spTree>
    <p:extLst>
      <p:ext uri="{BB962C8B-B14F-4D97-AF65-F5344CB8AC3E}">
        <p14:creationId xmlns:p14="http://schemas.microsoft.com/office/powerpoint/2010/main" val="235516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10</a:t>
            </a:fld>
            <a:endParaRPr lang="de-DE"/>
          </a:p>
        </p:txBody>
      </p:sp>
    </p:spTree>
    <p:extLst>
      <p:ext uri="{BB962C8B-B14F-4D97-AF65-F5344CB8AC3E}">
        <p14:creationId xmlns:p14="http://schemas.microsoft.com/office/powerpoint/2010/main" val="2871541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11</a:t>
            </a:fld>
            <a:endParaRPr lang="de-DE"/>
          </a:p>
        </p:txBody>
      </p:sp>
    </p:spTree>
    <p:extLst>
      <p:ext uri="{BB962C8B-B14F-4D97-AF65-F5344CB8AC3E}">
        <p14:creationId xmlns:p14="http://schemas.microsoft.com/office/powerpoint/2010/main" val="2555980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12</a:t>
            </a:fld>
            <a:endParaRPr lang="de-DE"/>
          </a:p>
        </p:txBody>
      </p:sp>
    </p:spTree>
    <p:extLst>
      <p:ext uri="{BB962C8B-B14F-4D97-AF65-F5344CB8AC3E}">
        <p14:creationId xmlns:p14="http://schemas.microsoft.com/office/powerpoint/2010/main" val="1939490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30822-A013-37E0-ACF2-2C518A4F11E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E4DE732-B3F2-C4B2-0A9D-CB306B8F6FA9}"/>
              </a:ext>
            </a:extLst>
          </p:cNvPr>
          <p:cNvSpPr>
            <a:spLocks noGrp="1" noRot="1" noChangeAspect="1"/>
          </p:cNvSpPr>
          <p:nvPr>
            <p:ph type="sldImg"/>
          </p:nvPr>
        </p:nvSpPr>
        <p:spPr>
          <a:xfrm>
            <a:off x="138113" y="768350"/>
            <a:ext cx="6823075" cy="3836988"/>
          </a:xfrm>
        </p:spPr>
      </p:sp>
      <p:sp>
        <p:nvSpPr>
          <p:cNvPr id="3" name="Notizenplatzhalter 2">
            <a:extLst>
              <a:ext uri="{FF2B5EF4-FFF2-40B4-BE49-F238E27FC236}">
                <a16:creationId xmlns:a16="http://schemas.microsoft.com/office/drawing/2014/main" id="{DE4ADB30-B58C-1F9E-6A30-84B1225B4156}"/>
              </a:ext>
            </a:extLst>
          </p:cNvPr>
          <p:cNvSpPr>
            <a:spLocks noGrp="1"/>
          </p:cNvSpPr>
          <p:nvPr>
            <p:ph type="body" idx="1"/>
          </p:nvPr>
        </p:nvSpPr>
        <p:spPr/>
        <p:txBody>
          <a:bodyPr/>
          <a:lstStyle/>
          <a:p>
            <a:endParaRPr lang="de-DE" b="0" dirty="0">
              <a:sym typeface="Wingdings" panose="05000000000000000000" pitchFamily="2" charset="2"/>
            </a:endParaRPr>
          </a:p>
        </p:txBody>
      </p:sp>
      <p:sp>
        <p:nvSpPr>
          <p:cNvPr id="4" name="Foliennummernplatzhalter 3">
            <a:extLst>
              <a:ext uri="{FF2B5EF4-FFF2-40B4-BE49-F238E27FC236}">
                <a16:creationId xmlns:a16="http://schemas.microsoft.com/office/drawing/2014/main" id="{5C36F015-01BC-2AA0-82B7-5EF0E60B0157}"/>
              </a:ext>
            </a:extLst>
          </p:cNvPr>
          <p:cNvSpPr>
            <a:spLocks noGrp="1"/>
          </p:cNvSpPr>
          <p:nvPr>
            <p:ph type="sldNum" sz="quarter" idx="5"/>
          </p:nvPr>
        </p:nvSpPr>
        <p:spPr/>
        <p:txBody>
          <a:bodyPr/>
          <a:lstStyle/>
          <a:p>
            <a:fld id="{18AB4C74-C555-7541-A299-0C6D135C13F7}" type="slidenum">
              <a:rPr lang="de-DE" smtClean="0"/>
              <a:pPr/>
              <a:t>13</a:t>
            </a:fld>
            <a:endParaRPr lang="de-DE"/>
          </a:p>
        </p:txBody>
      </p:sp>
    </p:spTree>
    <p:extLst>
      <p:ext uri="{BB962C8B-B14F-4D97-AF65-F5344CB8AC3E}">
        <p14:creationId xmlns:p14="http://schemas.microsoft.com/office/powerpoint/2010/main" val="3297736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15</a:t>
            </a:fld>
            <a:endParaRPr lang="de-DE"/>
          </a:p>
        </p:txBody>
      </p:sp>
    </p:spTree>
    <p:extLst>
      <p:ext uri="{BB962C8B-B14F-4D97-AF65-F5344CB8AC3E}">
        <p14:creationId xmlns:p14="http://schemas.microsoft.com/office/powerpoint/2010/main" val="3423600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16</a:t>
            </a:fld>
            <a:endParaRPr lang="de-DE"/>
          </a:p>
        </p:txBody>
      </p:sp>
    </p:spTree>
    <p:extLst>
      <p:ext uri="{BB962C8B-B14F-4D97-AF65-F5344CB8AC3E}">
        <p14:creationId xmlns:p14="http://schemas.microsoft.com/office/powerpoint/2010/main" val="1771880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17</a:t>
            </a:fld>
            <a:endParaRPr lang="de-DE"/>
          </a:p>
        </p:txBody>
      </p:sp>
    </p:spTree>
    <p:extLst>
      <p:ext uri="{BB962C8B-B14F-4D97-AF65-F5344CB8AC3E}">
        <p14:creationId xmlns:p14="http://schemas.microsoft.com/office/powerpoint/2010/main" val="2894187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18</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19</a:t>
            </a:fld>
            <a:endParaRPr lang="de-DE"/>
          </a:p>
        </p:txBody>
      </p:sp>
    </p:spTree>
    <p:extLst>
      <p:ext uri="{BB962C8B-B14F-4D97-AF65-F5344CB8AC3E}">
        <p14:creationId xmlns:p14="http://schemas.microsoft.com/office/powerpoint/2010/main" val="796622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20</a:t>
            </a:fld>
            <a:endParaRPr lang="de-DE"/>
          </a:p>
        </p:txBody>
      </p:sp>
    </p:spTree>
    <p:extLst>
      <p:ext uri="{BB962C8B-B14F-4D97-AF65-F5344CB8AC3E}">
        <p14:creationId xmlns:p14="http://schemas.microsoft.com/office/powerpoint/2010/main" val="670171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21</a:t>
            </a:fld>
            <a:endParaRPr lang="de-DE"/>
          </a:p>
        </p:txBody>
      </p:sp>
    </p:spTree>
    <p:extLst>
      <p:ext uri="{BB962C8B-B14F-4D97-AF65-F5344CB8AC3E}">
        <p14:creationId xmlns:p14="http://schemas.microsoft.com/office/powerpoint/2010/main" val="1419609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22</a:t>
            </a:fld>
            <a:endParaRPr lang="de-DE"/>
          </a:p>
        </p:txBody>
      </p:sp>
    </p:spTree>
    <p:extLst>
      <p:ext uri="{BB962C8B-B14F-4D97-AF65-F5344CB8AC3E}">
        <p14:creationId xmlns:p14="http://schemas.microsoft.com/office/powerpoint/2010/main" val="4279585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23</a:t>
            </a:fld>
            <a:endParaRPr lang="de-DE"/>
          </a:p>
        </p:txBody>
      </p:sp>
    </p:spTree>
    <p:extLst>
      <p:ext uri="{BB962C8B-B14F-4D97-AF65-F5344CB8AC3E}">
        <p14:creationId xmlns:p14="http://schemas.microsoft.com/office/powerpoint/2010/main" val="1699829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24</a:t>
            </a:fld>
            <a:endParaRPr lang="de-DE"/>
          </a:p>
        </p:txBody>
      </p:sp>
    </p:spTree>
    <p:extLst>
      <p:ext uri="{BB962C8B-B14F-4D97-AF65-F5344CB8AC3E}">
        <p14:creationId xmlns:p14="http://schemas.microsoft.com/office/powerpoint/2010/main" val="3776958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a:solidFill>
                <a:srgbClr val="FF0000"/>
              </a:solidFill>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25</a:t>
            </a:fld>
            <a:endParaRPr lang="de-DE"/>
          </a:p>
        </p:txBody>
      </p:sp>
    </p:spTree>
    <p:extLst>
      <p:ext uri="{BB962C8B-B14F-4D97-AF65-F5344CB8AC3E}">
        <p14:creationId xmlns:p14="http://schemas.microsoft.com/office/powerpoint/2010/main" val="1374820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27</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30</a:t>
            </a:fld>
            <a:endParaRPr lang="de-DE"/>
          </a:p>
        </p:txBody>
      </p:sp>
    </p:spTree>
    <p:extLst>
      <p:ext uri="{BB962C8B-B14F-4D97-AF65-F5344CB8AC3E}">
        <p14:creationId xmlns:p14="http://schemas.microsoft.com/office/powerpoint/2010/main" val="4289411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32</a:t>
            </a:fld>
            <a:endParaRPr lang="de-DE"/>
          </a:p>
        </p:txBody>
      </p:sp>
    </p:spTree>
    <p:extLst>
      <p:ext uri="{BB962C8B-B14F-4D97-AF65-F5344CB8AC3E}">
        <p14:creationId xmlns:p14="http://schemas.microsoft.com/office/powerpoint/2010/main" val="3536030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b="0" dirty="0"/>
          </a:p>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33</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 typeface="Wingdings" panose="05000000000000000000" pitchFamily="2" charset="2"/>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34</a:t>
            </a:fld>
            <a:endParaRPr lang="de-DE"/>
          </a:p>
        </p:txBody>
      </p:sp>
    </p:spTree>
    <p:extLst>
      <p:ext uri="{BB962C8B-B14F-4D97-AF65-F5344CB8AC3E}">
        <p14:creationId xmlns:p14="http://schemas.microsoft.com/office/powerpoint/2010/main" val="103861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35</a:t>
            </a:fld>
            <a:endParaRPr lang="de-DE"/>
          </a:p>
        </p:txBody>
      </p:sp>
    </p:spTree>
    <p:extLst>
      <p:ext uri="{BB962C8B-B14F-4D97-AF65-F5344CB8AC3E}">
        <p14:creationId xmlns:p14="http://schemas.microsoft.com/office/powerpoint/2010/main" val="2479434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36</a:t>
            </a:fld>
            <a:endParaRPr lang="de-DE"/>
          </a:p>
        </p:txBody>
      </p:sp>
    </p:spTree>
    <p:extLst>
      <p:ext uri="{BB962C8B-B14F-4D97-AF65-F5344CB8AC3E}">
        <p14:creationId xmlns:p14="http://schemas.microsoft.com/office/powerpoint/2010/main" val="2479434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37</a:t>
            </a:fld>
            <a:endParaRPr lang="de-DE"/>
          </a:p>
        </p:txBody>
      </p:sp>
    </p:spTree>
    <p:extLst>
      <p:ext uri="{BB962C8B-B14F-4D97-AF65-F5344CB8AC3E}">
        <p14:creationId xmlns:p14="http://schemas.microsoft.com/office/powerpoint/2010/main" val="9200479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38</a:t>
            </a:fld>
            <a:endParaRPr lang="de-DE"/>
          </a:p>
        </p:txBody>
      </p:sp>
    </p:spTree>
    <p:extLst>
      <p:ext uri="{BB962C8B-B14F-4D97-AF65-F5344CB8AC3E}">
        <p14:creationId xmlns:p14="http://schemas.microsoft.com/office/powerpoint/2010/main" val="2262804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39</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40</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b="1" dirty="0">
              <a:sym typeface="Wingdings" panose="05000000000000000000" pitchFamily="2" charset="2"/>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41</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42</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43</a:t>
            </a:fld>
            <a:endParaRPr lang="de-DE"/>
          </a:p>
        </p:txBody>
      </p:sp>
    </p:spTree>
    <p:extLst>
      <p:ext uri="{BB962C8B-B14F-4D97-AF65-F5344CB8AC3E}">
        <p14:creationId xmlns:p14="http://schemas.microsoft.com/office/powerpoint/2010/main" val="18453190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sym typeface="Wingdings" panose="05000000000000000000" pitchFamily="2" charset="2"/>
            </a:endParaRPr>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44</a:t>
            </a:fld>
            <a:endParaRPr lang="de-DE"/>
          </a:p>
        </p:txBody>
      </p:sp>
    </p:spTree>
    <p:extLst>
      <p:ext uri="{BB962C8B-B14F-4D97-AF65-F5344CB8AC3E}">
        <p14:creationId xmlns:p14="http://schemas.microsoft.com/office/powerpoint/2010/main" val="1101531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45</a:t>
            </a:fld>
            <a:endParaRPr lang="de-DE"/>
          </a:p>
        </p:txBody>
      </p:sp>
    </p:spTree>
    <p:extLst>
      <p:ext uri="{BB962C8B-B14F-4D97-AF65-F5344CB8AC3E}">
        <p14:creationId xmlns:p14="http://schemas.microsoft.com/office/powerpoint/2010/main" val="37824709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47</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48</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54F5DE16-5F41-0F46-AF59-1046535EA871}" type="slidenum">
              <a:rPr lang="de-DE" smtClean="0"/>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2.jpg"/><Relationship Id="rId5" Type="http://schemas.openxmlformats.org/officeDocument/2006/relationships/image" Target="../media/image10.jp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07/s00115-013-3961-y"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3" Type="http://schemas.openxmlformats.org/officeDocument/2006/relationships/hyperlink" Target="https://en.wikipedia.org/wiki/Angelina_Jolie" TargetMode="External"/><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hyperlink" Target="http://www.focus.de/kultur/vermischtes/depression-reich-beruehmt-depressiv_aid_971503.html" TargetMode="External"/><Relationship Id="rId2" Type="http://schemas.openxmlformats.org/officeDocument/2006/relationships/notesSlide" Target="../notesSlides/notesSlide42.xml"/><Relationship Id="rId1" Type="http://schemas.openxmlformats.org/officeDocument/2006/relationships/slideLayout" Target="../slideLayouts/slideLayout23.xml"/><Relationship Id="rId6" Type="http://schemas.openxmlformats.org/officeDocument/2006/relationships/hyperlink" Target="http://www.rp-online.de/panorama/leute/david-beckham-leidet-unter-zwangsstoerungen-aid-1.2042116" TargetMode="External"/><Relationship Id="rId5" Type="http://schemas.openxmlformats.org/officeDocument/2006/relationships/hyperlink" Target="http://www.dailymail.co.uk/news/article-3111278/Beach-Boys-singer-Brian-Wilson-misdiagnosed-paranoid-schizophrenic-drugged-weeks-end-therapist-stars-new-documentary-claims.html" TargetMode="External"/><Relationship Id="rId4" Type="http://schemas.openxmlformats.org/officeDocument/2006/relationships/hyperlink" Target="http://www.spiegel.de/spiegel/kulturspiegel/d-16352599.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10 B – Umgang mit Vorurteilen (Stigma)</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02|24</a:t>
            </a:r>
          </a:p>
        </p:txBody>
      </p:sp>
    </p:spTree>
    <p:extLst>
      <p:ext uri="{BB962C8B-B14F-4D97-AF65-F5344CB8AC3E}">
        <p14:creationId xmlns:p14="http://schemas.microsoft.com/office/powerpoint/2010/main" val="1820363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6" name="Footer Placeholder 5"/>
          <p:cNvSpPr>
            <a:spLocks noGrp="1"/>
          </p:cNvSpPr>
          <p:nvPr>
            <p:ph type="ftr" sz="quarter" idx="11"/>
          </p:nvPr>
        </p:nvSpPr>
        <p:spPr/>
        <p:txBody>
          <a:bodyPr/>
          <a:lstStyle/>
          <a:p>
            <a:pPr>
              <a:defRPr/>
            </a:pPr>
            <a:r>
              <a:rPr lang="de-DE" dirty="0">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2</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360706931"/>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(geboren 17. Juli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a:t>
                      </a:r>
                      <a:r>
                        <a:rPr lang="en-US" sz="2000" b="0" i="0" u="none" strike="noStrike" dirty="0" err="1">
                          <a:solidFill>
                            <a:srgbClr val="333333"/>
                          </a:solidFill>
                          <a:effectLst/>
                          <a:latin typeface="Calibri Light"/>
                        </a:rPr>
                        <a:t>Lagarde</a:t>
                      </a:r>
                      <a:r>
                        <a:rPr lang="en-US" sz="2000" b="0" i="0" u="none" strike="noStrike" dirty="0">
                          <a:solidFill>
                            <a:srgbClr val="333333"/>
                          </a:solidFill>
                          <a:effectLst/>
                          <a:latin typeface="Calibri Light"/>
                        </a:rPr>
                        <a:t> (</a:t>
                      </a:r>
                      <a:r>
                        <a:rPr lang="en-US" sz="2000" b="0" i="0" u="none" strike="noStrike" dirty="0" err="1">
                          <a:solidFill>
                            <a:srgbClr val="333333"/>
                          </a:solidFill>
                          <a:effectLst/>
                          <a:latin typeface="Calibri Light"/>
                        </a:rPr>
                        <a:t>geboren</a:t>
                      </a:r>
                      <a:r>
                        <a:rPr lang="en-US" sz="2000" b="0" i="0" u="none" strike="noStrike" dirty="0">
                          <a:solidFill>
                            <a:srgbClr val="333333"/>
                          </a:solidFill>
                          <a:effectLst/>
                          <a:latin typeface="Calibri Light"/>
                        </a:rPr>
                        <a:t> 01. </a:t>
                      </a:r>
                      <a:r>
                        <a:rPr lang="en-US" sz="2000" b="0" i="0" u="none" strike="noStrike" dirty="0" err="1">
                          <a:solidFill>
                            <a:srgbClr val="333333"/>
                          </a:solidFill>
                          <a:effectLst/>
                          <a:latin typeface="Calibri Light"/>
                        </a:rPr>
                        <a:t>Januar</a:t>
                      </a:r>
                      <a:r>
                        <a:rPr lang="en-US" sz="2000" b="0" i="0" u="none" strike="noStrike" dirty="0">
                          <a:solidFill>
                            <a:srgbClr val="333333"/>
                          </a:solidFill>
                          <a:effectLst/>
                          <a:latin typeface="Calibri Light"/>
                        </a:rPr>
                        <a:t>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(geboren 08. Oktober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(geboren 26. Oktober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de-DE" sz="2000" dirty="0">
                          <a:solidFill>
                            <a:srgbClr val="004992"/>
                          </a:solidFill>
                          <a:latin typeface="Calibri Light"/>
                          <a:ea typeface="ＭＳ Ｐゴシック" charset="0"/>
                        </a:rPr>
                        <a:t>???</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4641691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3</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87149106"/>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(geboren 17. Juli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a:t>
                      </a:r>
                      <a:r>
                        <a:rPr lang="en-US" sz="2000" b="0" i="0" u="none" strike="noStrike" dirty="0" err="1">
                          <a:solidFill>
                            <a:srgbClr val="333333"/>
                          </a:solidFill>
                          <a:effectLst/>
                          <a:latin typeface="Calibri Light"/>
                        </a:rPr>
                        <a:t>Lagarde</a:t>
                      </a:r>
                      <a:r>
                        <a:rPr lang="en-US" sz="2000" b="0" i="0" u="none" strike="noStrike" dirty="0">
                          <a:solidFill>
                            <a:srgbClr val="333333"/>
                          </a:solidFill>
                          <a:effectLst/>
                          <a:latin typeface="Calibri Light"/>
                        </a:rPr>
                        <a:t> (</a:t>
                      </a:r>
                      <a:r>
                        <a:rPr lang="en-US" sz="2000" b="0" i="0" u="none" strike="noStrike" dirty="0" err="1">
                          <a:solidFill>
                            <a:srgbClr val="333333"/>
                          </a:solidFill>
                          <a:effectLst/>
                          <a:latin typeface="Calibri Light"/>
                        </a:rPr>
                        <a:t>geboren</a:t>
                      </a:r>
                      <a:r>
                        <a:rPr lang="en-US" sz="2000" b="0" i="0" u="none" strike="noStrike" dirty="0">
                          <a:solidFill>
                            <a:srgbClr val="333333"/>
                          </a:solidFill>
                          <a:effectLst/>
                          <a:latin typeface="Calibri Light"/>
                        </a:rPr>
                        <a:t> 01. </a:t>
                      </a:r>
                      <a:r>
                        <a:rPr lang="en-US" sz="2000" b="0" i="0" u="none" strike="noStrike" dirty="0" err="1">
                          <a:solidFill>
                            <a:srgbClr val="333333"/>
                          </a:solidFill>
                          <a:effectLst/>
                          <a:latin typeface="Calibri Light"/>
                        </a:rPr>
                        <a:t>Januar</a:t>
                      </a:r>
                      <a:r>
                        <a:rPr lang="en-US" sz="2000" b="0" i="0" u="none" strike="noStrike" dirty="0">
                          <a:solidFill>
                            <a:srgbClr val="333333"/>
                          </a:solidFill>
                          <a:effectLst/>
                          <a:latin typeface="Calibri Light"/>
                        </a:rPr>
                        <a:t>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(geboren 08. Oktober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(geboren 26. Oktober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de-DE" sz="2000" dirty="0">
                          <a:solidFill>
                            <a:srgbClr val="004992"/>
                          </a:solidFill>
                          <a:latin typeface="Calibri Light"/>
                          <a:ea typeface="ＭＳ Ｐゴシック" charset="0"/>
                        </a:rPr>
                        <a:t>Frauen, Führungspositionen, leben alle noch …</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9" name="Grafik 1"/>
          <p:cNvPicPr>
            <a:picLocks noChangeAspect="1"/>
          </p:cNvPicPr>
          <p:nvPr/>
        </p:nvPicPr>
        <p:blipFill>
          <a:blip r:embed="rId3" cstate="print"/>
          <a:stretch>
            <a:fillRect/>
          </a:stretch>
        </p:blipFill>
        <p:spPr>
          <a:xfrm>
            <a:off x="6446520" y="2203704"/>
            <a:ext cx="5303520" cy="1662874"/>
          </a:xfrm>
          <a:prstGeom prst="rect">
            <a:avLst/>
          </a:prstGeom>
        </p:spPr>
      </p:pic>
    </p:spTree>
    <p:extLst>
      <p:ext uri="{BB962C8B-B14F-4D97-AF65-F5344CB8AC3E}">
        <p14:creationId xmlns:p14="http://schemas.microsoft.com/office/powerpoint/2010/main" val="73185190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4</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541546262"/>
              </p:ext>
            </p:extLst>
          </p:nvPr>
        </p:nvGraphicFramePr>
        <p:xfrm>
          <a:off x="408955" y="2203704"/>
          <a:ext cx="11376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(geboren 17. Juli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US" sz="2000" b="0" i="0" u="none" strike="noStrike" dirty="0" err="1">
                          <a:solidFill>
                            <a:srgbClr val="004992"/>
                          </a:solidFill>
                          <a:effectLst/>
                          <a:latin typeface="Calibri Light"/>
                        </a:rPr>
                        <a:t>ehemalige</a:t>
                      </a:r>
                      <a:r>
                        <a:rPr lang="en-US" sz="2000" b="0" i="0" u="none" strike="noStrike" dirty="0">
                          <a:solidFill>
                            <a:srgbClr val="004992"/>
                          </a:solidFill>
                          <a:effectLst/>
                          <a:latin typeface="Calibri Light"/>
                        </a:rPr>
                        <a:t> </a:t>
                      </a:r>
                      <a:r>
                        <a:rPr lang="en-US" sz="2000" b="0" i="0" u="none" strike="noStrike" dirty="0" err="1">
                          <a:solidFill>
                            <a:srgbClr val="004992"/>
                          </a:solidFill>
                          <a:effectLst/>
                          <a:latin typeface="Calibri Light"/>
                        </a:rPr>
                        <a:t>Bundeskanzlerin</a:t>
                      </a:r>
                      <a:r>
                        <a:rPr lang="en-US" sz="2000" b="0" i="0" u="none" strike="noStrike" dirty="0">
                          <a:solidFill>
                            <a:srgbClr val="004992"/>
                          </a:solidFill>
                          <a:effectLst/>
                          <a:latin typeface="Calibri Light"/>
                        </a:rPr>
                        <a:t> </a:t>
                      </a:r>
                      <a:r>
                        <a:rPr lang="en-US" sz="2000" b="0" i="0" u="none" strike="noStrike" dirty="0" err="1">
                          <a:solidFill>
                            <a:srgbClr val="004992"/>
                          </a:solidFill>
                          <a:effectLst/>
                          <a:latin typeface="Calibri Light"/>
                        </a:rPr>
                        <a:t>Deutschlands</a:t>
                      </a:r>
                      <a:endParaRPr lang="en-US"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a:t>
                      </a:r>
                      <a:r>
                        <a:rPr lang="en-US" sz="2000" b="0" i="0" u="none" strike="noStrike" dirty="0" err="1">
                          <a:solidFill>
                            <a:srgbClr val="333333"/>
                          </a:solidFill>
                          <a:effectLst/>
                          <a:latin typeface="Calibri Light"/>
                        </a:rPr>
                        <a:t>Lagarde</a:t>
                      </a:r>
                      <a:r>
                        <a:rPr lang="en-US" sz="2000" b="0" i="0" u="none" strike="noStrike" dirty="0">
                          <a:solidFill>
                            <a:srgbClr val="333333"/>
                          </a:solidFill>
                          <a:effectLst/>
                          <a:latin typeface="Calibri Light"/>
                        </a:rPr>
                        <a:t> (</a:t>
                      </a:r>
                      <a:r>
                        <a:rPr lang="en-US" sz="2000" b="0" i="0" u="none" strike="noStrike" dirty="0" err="1">
                          <a:solidFill>
                            <a:srgbClr val="333333"/>
                          </a:solidFill>
                          <a:effectLst/>
                          <a:latin typeface="Calibri Light"/>
                        </a:rPr>
                        <a:t>geboren</a:t>
                      </a:r>
                      <a:r>
                        <a:rPr lang="en-US" sz="2000" b="0" i="0" u="none" strike="noStrike" dirty="0">
                          <a:solidFill>
                            <a:srgbClr val="333333"/>
                          </a:solidFill>
                          <a:effectLst/>
                          <a:latin typeface="Calibri Light"/>
                        </a:rPr>
                        <a:t> 01. </a:t>
                      </a:r>
                      <a:r>
                        <a:rPr lang="en-US" sz="2000" b="0" i="0" u="none" strike="noStrike" dirty="0" err="1">
                          <a:solidFill>
                            <a:srgbClr val="333333"/>
                          </a:solidFill>
                          <a:effectLst/>
                          <a:latin typeface="Calibri Light"/>
                        </a:rPr>
                        <a:t>Januar</a:t>
                      </a:r>
                      <a:r>
                        <a:rPr lang="en-US" sz="2000" b="0" i="0" u="none" strike="noStrike" dirty="0">
                          <a:solidFill>
                            <a:srgbClr val="333333"/>
                          </a:solidFill>
                          <a:effectLst/>
                          <a:latin typeface="Calibri Light"/>
                        </a:rPr>
                        <a:t>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US" sz="2000" b="0" i="0" u="none" strike="noStrike" dirty="0" err="1">
                          <a:solidFill>
                            <a:srgbClr val="004992"/>
                          </a:solidFill>
                          <a:effectLst/>
                          <a:latin typeface="Calibri Light"/>
                        </a:rPr>
                        <a:t>französische</a:t>
                      </a:r>
                      <a:r>
                        <a:rPr lang="en-US" sz="2000" b="0" i="0" u="none" strike="noStrike" dirty="0">
                          <a:solidFill>
                            <a:srgbClr val="004992"/>
                          </a:solidFill>
                          <a:effectLst/>
                          <a:latin typeface="Calibri Light"/>
                        </a:rPr>
                        <a:t> </a:t>
                      </a:r>
                      <a:r>
                        <a:rPr lang="en-US" sz="2000" b="0" i="0" u="none" strike="noStrike" dirty="0" err="1">
                          <a:solidFill>
                            <a:srgbClr val="004992"/>
                          </a:solidFill>
                          <a:effectLst/>
                          <a:latin typeface="Calibri Light"/>
                        </a:rPr>
                        <a:t>Politikerin</a:t>
                      </a:r>
                      <a:endParaRPr lang="en-US"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(geboren 08. Oktober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de-DE" sz="2000" b="0" i="0" u="none" strike="noStrike" dirty="0">
                          <a:solidFill>
                            <a:srgbClr val="004992"/>
                          </a:solidFill>
                          <a:effectLst/>
                          <a:latin typeface="Calibri Light"/>
                        </a:rPr>
                        <a:t>Europa-Politikerin</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(geboren 26. Oktober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de-DE" sz="2000" b="0" i="0" u="none" strike="noStrike" dirty="0">
                          <a:solidFill>
                            <a:srgbClr val="004992"/>
                          </a:solidFill>
                          <a:effectLst/>
                          <a:latin typeface="Calibri Light"/>
                        </a:rPr>
                        <a:t>US-amerikanische Politikerin, Kandidatin der Präsidentschaftswahl 2016</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indent="0" algn="l" rtl="0" fontAlgn="ctr">
                        <a:buClr>
                          <a:srgbClr val="333333"/>
                        </a:buClr>
                        <a:buFont typeface="WingDings"/>
                        <a:buNone/>
                      </a:pPr>
                      <a:endParaRPr lang="nl-NL" sz="2000" b="0" i="0" u="none" strike="noStrike" dirty="0">
                        <a:solidFill>
                          <a:srgbClr val="333333"/>
                        </a:solidFill>
                        <a:effectLst/>
                        <a:latin typeface="Calibri Light"/>
                      </a:endParaRP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endParaRPr lang="de-DE"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192344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10" name="Slide Number Placeholder 9"/>
          <p:cNvSpPr>
            <a:spLocks noGrp="1"/>
          </p:cNvSpPr>
          <p:nvPr>
            <p:ph type="sldNum" sz="quarter" idx="12"/>
          </p:nvPr>
        </p:nvSpPr>
        <p:spPr/>
        <p:txBody>
          <a:bodyPr/>
          <a:lstStyle/>
          <a:p>
            <a:fld id="{F1453263-BF73-0743-B5B9-B3C64D5B80DB}" type="slidenum">
              <a:rPr lang="de-DE" smtClean="0">
                <a:latin typeface="Calibri Light"/>
              </a:rPr>
              <a:pPr/>
              <a:t>5</a:t>
            </a:fld>
            <a:endParaRPr lang="de-DE">
              <a:latin typeface="Calibri Light"/>
            </a:endParaRPr>
          </a:p>
        </p:txBody>
      </p:sp>
      <p:sp>
        <p:nvSpPr>
          <p:cNvPr id="6148" name="Rectangle 7"/>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13" name="Textfeld 12"/>
          <p:cNvSpPr txBox="1"/>
          <p:nvPr/>
        </p:nvSpPr>
        <p:spPr>
          <a:xfrm>
            <a:off x="408954" y="2204864"/>
            <a:ext cx="11376000" cy="461665"/>
          </a:xfrm>
          <a:prstGeom prst="rect">
            <a:avLst/>
          </a:prstGeom>
          <a:noFill/>
        </p:spPr>
        <p:txBody>
          <a:bodyPr wrap="square" rtlCol="0">
            <a:spAutoFit/>
          </a:bodyPr>
          <a:lstStyle/>
          <a:p>
            <a:pPr algn="ctr"/>
            <a:r>
              <a:rPr lang="de-DE" sz="2400" dirty="0">
                <a:solidFill>
                  <a:srgbClr val="004992"/>
                </a:solidFill>
                <a:latin typeface="Calibri Light"/>
              </a:rPr>
              <a:t>???</a:t>
            </a:r>
          </a:p>
        </p:txBody>
      </p:sp>
      <p:pic>
        <p:nvPicPr>
          <p:cNvPr id="22" name="Grafik 21" descr="Ein Bild, das Person, haltend, darstellend enthält.&#10;&#10;Automatisch generierte Beschreibung">
            <a:extLst>
              <a:ext uri="{FF2B5EF4-FFF2-40B4-BE49-F238E27FC236}">
                <a16:creationId xmlns:a16="http://schemas.microsoft.com/office/drawing/2014/main" id="{385191E8-388B-4AF8-AE97-809B70B83516}"/>
              </a:ext>
            </a:extLst>
          </p:cNvPr>
          <p:cNvPicPr>
            <a:picLocks noChangeAspect="1"/>
          </p:cNvPicPr>
          <p:nvPr/>
        </p:nvPicPr>
        <p:blipFill>
          <a:blip r:embed="rId3"/>
          <a:stretch>
            <a:fillRect/>
          </a:stretch>
        </p:blipFill>
        <p:spPr>
          <a:xfrm>
            <a:off x="637654" y="3429000"/>
            <a:ext cx="1931541" cy="2593656"/>
          </a:xfrm>
          <a:prstGeom prst="rect">
            <a:avLst/>
          </a:prstGeom>
        </p:spPr>
      </p:pic>
      <p:pic>
        <p:nvPicPr>
          <p:cNvPr id="24" name="Grafik 23" descr="Ein Bild, das Person, draußen enthält.&#10;&#10;Automatisch generierte Beschreibung">
            <a:extLst>
              <a:ext uri="{FF2B5EF4-FFF2-40B4-BE49-F238E27FC236}">
                <a16:creationId xmlns:a16="http://schemas.microsoft.com/office/drawing/2014/main" id="{AA581DD0-E02F-4426-88C4-9C47E889B414}"/>
              </a:ext>
            </a:extLst>
          </p:cNvPr>
          <p:cNvPicPr>
            <a:picLocks noChangeAspect="1"/>
          </p:cNvPicPr>
          <p:nvPr/>
        </p:nvPicPr>
        <p:blipFill>
          <a:blip r:embed="rId4"/>
          <a:stretch>
            <a:fillRect/>
          </a:stretch>
        </p:blipFill>
        <p:spPr>
          <a:xfrm>
            <a:off x="3352120" y="3436670"/>
            <a:ext cx="2051923" cy="2564904"/>
          </a:xfrm>
          <a:prstGeom prst="rect">
            <a:avLst/>
          </a:prstGeom>
        </p:spPr>
      </p:pic>
      <p:pic>
        <p:nvPicPr>
          <p:cNvPr id="25" name="Grafik 24" descr="Ein Bild, das Person, Mann enthält.&#10;&#10;Automatisch generierte Beschreibung">
            <a:extLst>
              <a:ext uri="{FF2B5EF4-FFF2-40B4-BE49-F238E27FC236}">
                <a16:creationId xmlns:a16="http://schemas.microsoft.com/office/drawing/2014/main" id="{B2016034-C605-43B3-85B8-229644852C3C}"/>
              </a:ext>
            </a:extLst>
          </p:cNvPr>
          <p:cNvPicPr>
            <a:picLocks noChangeAspect="1"/>
          </p:cNvPicPr>
          <p:nvPr/>
        </p:nvPicPr>
        <p:blipFill>
          <a:blip r:embed="rId5"/>
          <a:stretch>
            <a:fillRect/>
          </a:stretch>
        </p:blipFill>
        <p:spPr>
          <a:xfrm>
            <a:off x="6184892" y="3436933"/>
            <a:ext cx="1997014" cy="2564641"/>
          </a:xfrm>
          <a:prstGeom prst="rect">
            <a:avLst/>
          </a:prstGeom>
        </p:spPr>
      </p:pic>
      <p:pic>
        <p:nvPicPr>
          <p:cNvPr id="26" name="Grafik 25" descr="Ein Bild, das Person enthält.&#10;&#10;Automatisch generierte Beschreibung">
            <a:extLst>
              <a:ext uri="{FF2B5EF4-FFF2-40B4-BE49-F238E27FC236}">
                <a16:creationId xmlns:a16="http://schemas.microsoft.com/office/drawing/2014/main" id="{D46B5259-9345-4F48-8BFF-814693CE9FB4}"/>
              </a:ext>
            </a:extLst>
          </p:cNvPr>
          <p:cNvPicPr>
            <a:picLocks noChangeAspect="1"/>
          </p:cNvPicPr>
          <p:nvPr/>
        </p:nvPicPr>
        <p:blipFill>
          <a:blip r:embed="rId6"/>
          <a:stretch>
            <a:fillRect/>
          </a:stretch>
        </p:blipFill>
        <p:spPr>
          <a:xfrm>
            <a:off x="8979734" y="3430902"/>
            <a:ext cx="1942389" cy="2589852"/>
          </a:xfrm>
          <a:prstGeom prst="rect">
            <a:avLst/>
          </a:prstGeom>
        </p:spPr>
      </p:pic>
    </p:spTree>
    <p:extLst>
      <p:ext uri="{BB962C8B-B14F-4D97-AF65-F5344CB8AC3E}">
        <p14:creationId xmlns:p14="http://schemas.microsoft.com/office/powerpoint/2010/main" val="1323893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10" name="Slide Number Placeholder 9"/>
          <p:cNvSpPr>
            <a:spLocks noGrp="1"/>
          </p:cNvSpPr>
          <p:nvPr>
            <p:ph type="sldNum" sz="quarter" idx="12"/>
          </p:nvPr>
        </p:nvSpPr>
        <p:spPr/>
        <p:txBody>
          <a:bodyPr/>
          <a:lstStyle/>
          <a:p>
            <a:fld id="{F1453263-BF73-0743-B5B9-B3C64D5B80DB}" type="slidenum">
              <a:rPr lang="de-DE" smtClean="0">
                <a:latin typeface="Calibri Light"/>
              </a:rPr>
              <a:pPr/>
              <a:t>6</a:t>
            </a:fld>
            <a:endParaRPr lang="de-DE">
              <a:latin typeface="Calibri Light"/>
            </a:endParaRPr>
          </a:p>
        </p:txBody>
      </p:sp>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14" name="Caption_19"/>
          <p:cNvSpPr txBox="1"/>
          <p:nvPr/>
        </p:nvSpPr>
        <p:spPr>
          <a:xfrm>
            <a:off x="637653" y="6012577"/>
            <a:ext cx="1931542" cy="584775"/>
          </a:xfrm>
          <a:prstGeom prst="rect">
            <a:avLst/>
          </a:prstGeom>
          <a:noFill/>
        </p:spPr>
        <p:txBody>
          <a:bodyPr wrap="square" rtlCol="0">
            <a:spAutoFit/>
          </a:bodyPr>
          <a:lstStyle/>
          <a:p>
            <a:pPr lvl="0" algn="ctr"/>
            <a:r>
              <a:rPr lang="de-DE" sz="1400" dirty="0">
                <a:solidFill>
                  <a:srgbClr val="004992"/>
                </a:solidFill>
                <a:latin typeface="Calibri Light"/>
              </a:rPr>
              <a:t>Depression</a:t>
            </a:r>
          </a:p>
          <a:p>
            <a:pPr lvl="0" algn="ctr"/>
            <a:r>
              <a:rPr lang="de-DE" sz="1800" dirty="0">
                <a:solidFill>
                  <a:srgbClr val="333333"/>
                </a:solidFill>
                <a:latin typeface="Calibri Light"/>
              </a:rPr>
              <a:t>Angelina Jolie</a:t>
            </a:r>
          </a:p>
        </p:txBody>
      </p:sp>
      <p:sp>
        <p:nvSpPr>
          <p:cNvPr id="16" name="Caption_20"/>
          <p:cNvSpPr txBox="1"/>
          <p:nvPr/>
        </p:nvSpPr>
        <p:spPr>
          <a:xfrm>
            <a:off x="6184892" y="6012575"/>
            <a:ext cx="1997014" cy="584775"/>
          </a:xfrm>
          <a:prstGeom prst="rect">
            <a:avLst/>
          </a:prstGeom>
          <a:noFill/>
        </p:spPr>
        <p:txBody>
          <a:bodyPr wrap="square" rtlCol="0">
            <a:spAutoFit/>
          </a:bodyPr>
          <a:lstStyle/>
          <a:p>
            <a:pPr lvl="0" algn="ctr"/>
            <a:r>
              <a:rPr lang="de-DE" sz="1400" dirty="0">
                <a:solidFill>
                  <a:srgbClr val="004992"/>
                </a:solidFill>
                <a:latin typeface="Calibri Light"/>
              </a:rPr>
              <a:t>Zwangsstörung</a:t>
            </a:r>
          </a:p>
          <a:p>
            <a:pPr lvl="0" algn="ctr"/>
            <a:r>
              <a:rPr lang="de-DE" sz="1800" dirty="0">
                <a:solidFill>
                  <a:srgbClr val="333333"/>
                </a:solidFill>
                <a:latin typeface="Calibri Light"/>
              </a:rPr>
              <a:t>David Beckham</a:t>
            </a:r>
          </a:p>
        </p:txBody>
      </p:sp>
      <p:sp>
        <p:nvSpPr>
          <p:cNvPr id="17" name="Caption_21"/>
          <p:cNvSpPr txBox="1"/>
          <p:nvPr/>
        </p:nvSpPr>
        <p:spPr>
          <a:xfrm>
            <a:off x="8977231" y="6012575"/>
            <a:ext cx="1944892" cy="584775"/>
          </a:xfrm>
          <a:prstGeom prst="rect">
            <a:avLst/>
          </a:prstGeom>
          <a:noFill/>
        </p:spPr>
        <p:txBody>
          <a:bodyPr wrap="square" rtlCol="0">
            <a:spAutoFit/>
          </a:bodyPr>
          <a:lstStyle/>
          <a:p>
            <a:pPr lvl="0" algn="ctr"/>
            <a:r>
              <a:rPr lang="de-DE" sz="1400" dirty="0">
                <a:solidFill>
                  <a:srgbClr val="004992"/>
                </a:solidFill>
                <a:latin typeface="Calibri Light"/>
              </a:rPr>
              <a:t>Schizoaffektive Störung</a:t>
            </a:r>
          </a:p>
          <a:p>
            <a:pPr lvl="0" algn="ctr"/>
            <a:r>
              <a:rPr lang="de-DE" sz="1800" dirty="0">
                <a:solidFill>
                  <a:srgbClr val="333333"/>
                </a:solidFill>
                <a:latin typeface="Calibri Light"/>
              </a:rPr>
              <a:t>Brian Wilson</a:t>
            </a:r>
          </a:p>
        </p:txBody>
      </p:sp>
      <p:sp>
        <p:nvSpPr>
          <p:cNvPr id="18" name="Caption_22"/>
          <p:cNvSpPr txBox="1"/>
          <p:nvPr/>
        </p:nvSpPr>
        <p:spPr>
          <a:xfrm>
            <a:off x="3352120" y="6012577"/>
            <a:ext cx="2077651" cy="584775"/>
          </a:xfrm>
          <a:prstGeom prst="rect">
            <a:avLst/>
          </a:prstGeom>
          <a:noFill/>
        </p:spPr>
        <p:txBody>
          <a:bodyPr wrap="square" rtlCol="0">
            <a:spAutoFit/>
          </a:bodyPr>
          <a:lstStyle/>
          <a:p>
            <a:pPr lvl="0" algn="ctr"/>
            <a:r>
              <a:rPr lang="de-DE" sz="1400" dirty="0">
                <a:solidFill>
                  <a:srgbClr val="004992"/>
                </a:solidFill>
                <a:latin typeface="Calibri Light"/>
              </a:rPr>
              <a:t>Depression</a:t>
            </a:r>
          </a:p>
          <a:p>
            <a:pPr lvl="0" algn="ctr"/>
            <a:r>
              <a:rPr lang="de-DE" sz="1800" dirty="0">
                <a:solidFill>
                  <a:srgbClr val="333333"/>
                </a:solidFill>
                <a:latin typeface="Calibri Light"/>
              </a:rPr>
              <a:t>J. K. Rowling</a:t>
            </a:r>
          </a:p>
        </p:txBody>
      </p:sp>
      <p:sp>
        <p:nvSpPr>
          <p:cNvPr id="23" name="Textfeld 8"/>
          <p:cNvSpPr txBox="1"/>
          <p:nvPr/>
        </p:nvSpPr>
        <p:spPr>
          <a:xfrm>
            <a:off x="408954" y="2060848"/>
            <a:ext cx="11376000" cy="1077218"/>
          </a:xfrm>
          <a:prstGeom prst="rect">
            <a:avLst/>
          </a:prstGeom>
          <a:noFill/>
        </p:spPr>
        <p:txBody>
          <a:bodyPr wrap="square" rtlCol="0">
            <a:spAutoFit/>
          </a:bodyPr>
          <a:lstStyle/>
          <a:p>
            <a:pPr algn="ctr">
              <a:spcBef>
                <a:spcPts val="600"/>
              </a:spcBef>
              <a:spcAft>
                <a:spcPts val="0"/>
              </a:spcAft>
            </a:pPr>
            <a:r>
              <a:rPr lang="de-DE" sz="1800" dirty="0">
                <a:solidFill>
                  <a:srgbClr val="004992"/>
                </a:solidFill>
                <a:latin typeface="Calibri Light"/>
              </a:rPr>
              <a:t>Stars, berühmt, … und v.a. erfolgreich!</a:t>
            </a:r>
          </a:p>
          <a:p>
            <a:pPr algn="ctr">
              <a:spcBef>
                <a:spcPts val="600"/>
              </a:spcBef>
              <a:spcAft>
                <a:spcPts val="0"/>
              </a:spcAft>
            </a:pPr>
            <a:r>
              <a:rPr lang="de-DE" sz="1800" dirty="0">
                <a:solidFill>
                  <a:srgbClr val="004992"/>
                </a:solidFill>
                <a:latin typeface="Calibri Light"/>
              </a:rPr>
              <a:t>Noch etwas?</a:t>
            </a:r>
          </a:p>
          <a:p>
            <a:pPr algn="ctr">
              <a:spcBef>
                <a:spcPts val="600"/>
              </a:spcBef>
              <a:spcAft>
                <a:spcPts val="0"/>
              </a:spcAft>
            </a:pPr>
            <a:r>
              <a:rPr lang="de-DE" sz="1800" dirty="0">
                <a:solidFill>
                  <a:srgbClr val="004992"/>
                </a:solidFill>
                <a:latin typeface="Calibri Light"/>
              </a:rPr>
              <a:t>Alle haben eine psychische Erkrankung! </a:t>
            </a:r>
          </a:p>
        </p:txBody>
      </p:sp>
      <p:pic>
        <p:nvPicPr>
          <p:cNvPr id="3" name="Grafik 2" descr="Ein Bild, das Person, draußen enthält.&#10;&#10;Automatisch generierte Beschreibung">
            <a:extLst>
              <a:ext uri="{FF2B5EF4-FFF2-40B4-BE49-F238E27FC236}">
                <a16:creationId xmlns:a16="http://schemas.microsoft.com/office/drawing/2014/main" id="{A5A7C66A-386F-4DA3-BD6F-5D4CA90C343F}"/>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6E7A7D6B-4EAC-4C01-85AD-B1973A5A78B8}"/>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EA8959ED-D0A5-4A99-9DEE-CCFE3BA5F03B}"/>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D8637307-C1DD-421A-A830-EB0470908F11}"/>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232569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Berühmt = glücklich?</a:t>
            </a:r>
            <a:endParaRPr lang="de-DE"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7</a:t>
            </a:fld>
            <a:endParaRPr lang="de-DE">
              <a:latin typeface="Calibri Light"/>
            </a:endParaRPr>
          </a:p>
        </p:txBody>
      </p:sp>
      <p:graphicFrame>
        <p:nvGraphicFramePr>
          <p:cNvPr id="5" name="Table 4"/>
          <p:cNvGraphicFramePr>
            <a:graphicFrameLocks noGrp="1"/>
          </p:cNvGraphicFramePr>
          <p:nvPr>
            <p:extLst>
              <p:ext uri="{D42A27DB-BD31-4B8C-83A1-F6EECF244321}">
                <p14:modId xmlns:p14="http://schemas.microsoft.com/office/powerpoint/2010/main" val="3538660295"/>
              </p:ext>
            </p:extLst>
          </p:nvPr>
        </p:nvGraphicFramePr>
        <p:xfrm>
          <a:off x="408955" y="2204864"/>
          <a:ext cx="11377264" cy="4267200"/>
        </p:xfrm>
        <a:graphic>
          <a:graphicData uri="http://schemas.openxmlformats.org/drawingml/2006/table">
            <a:tbl>
              <a:tblPr firstRow="1" bandRow="1">
                <a:tableStyleId>{21E4AEA4-8DFA-4A89-87EB-49C32662AFE0}</a:tableStyleId>
              </a:tblPr>
              <a:tblGrid>
                <a:gridCol w="1944216">
                  <a:extLst>
                    <a:ext uri="{9D8B030D-6E8A-4147-A177-3AD203B41FA5}">
                      <a16:colId xmlns:a16="http://schemas.microsoft.com/office/drawing/2014/main" val="20000"/>
                    </a:ext>
                  </a:extLst>
                </a:gridCol>
                <a:gridCol w="9433048">
                  <a:extLst>
                    <a:ext uri="{9D8B030D-6E8A-4147-A177-3AD203B41FA5}">
                      <a16:colId xmlns:a16="http://schemas.microsoft.com/office/drawing/2014/main" val="20001"/>
                    </a:ext>
                  </a:extLst>
                </a:gridCol>
              </a:tblGrid>
              <a:tr h="1066800">
                <a:tc>
                  <a:txBody>
                    <a:bodyPr/>
                    <a:lstStyle/>
                    <a:p>
                      <a:r>
                        <a:rPr lang="de-DE" sz="1600" b="0" dirty="0">
                          <a:solidFill>
                            <a:srgbClr val="333333"/>
                          </a:solidFill>
                          <a:latin typeface="Calibri Light"/>
                          <a:ea typeface="Verdana" panose="020B0604030504040204" pitchFamily="34" charset="0"/>
                          <a:cs typeface="Verdana" panose="020B0604030504040204" pitchFamily="34" charset="0"/>
                        </a:rPr>
                        <a:t>Angelina Jolie</a:t>
                      </a:r>
                    </a:p>
                    <a:p>
                      <a:r>
                        <a:rPr lang="de-DE" sz="1600" b="0" dirty="0">
                          <a:solidFill>
                            <a:srgbClr val="333333"/>
                          </a:solidFill>
                          <a:latin typeface="Calibri Light"/>
                          <a:ea typeface="Verdana" panose="020B0604030504040204" pitchFamily="34" charset="0"/>
                          <a:cs typeface="Verdana" panose="020B0604030504040204" pitchFamily="34" charset="0"/>
                        </a:rPr>
                        <a:t>(1975 –</a:t>
                      </a:r>
                      <a:r>
                        <a:rPr lang="de-DE" sz="1600" b="0" baseline="0" dirty="0">
                          <a:solidFill>
                            <a:srgbClr val="333333"/>
                          </a:solidFill>
                          <a:latin typeface="Calibri Light"/>
                          <a:ea typeface="Verdana" panose="020B0604030504040204" pitchFamily="34" charset="0"/>
                          <a:cs typeface="Verdana" panose="020B0604030504040204" pitchFamily="34" charset="0"/>
                        </a:rPr>
                        <a:t> heute)</a:t>
                      </a:r>
                      <a:endParaRPr lang="de-DE" sz="1600" b="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de-DE" sz="1600" b="0" dirty="0">
                          <a:solidFill>
                            <a:srgbClr val="333333"/>
                          </a:solidFill>
                          <a:latin typeface="Calibri Light"/>
                          <a:ea typeface="Verdana" panose="020B0604030504040204" pitchFamily="34" charset="0"/>
                          <a:cs typeface="Verdana" panose="020B0604030504040204" pitchFamily="34" charset="0"/>
                        </a:rPr>
                        <a:t>Angelina Jolie ist eine US-amerikanische </a:t>
                      </a:r>
                      <a:r>
                        <a:rPr lang="de-DE" sz="1600" b="1" dirty="0">
                          <a:solidFill>
                            <a:srgbClr val="333333"/>
                          </a:solidFill>
                          <a:latin typeface="Calibri Light"/>
                          <a:ea typeface="Verdana" panose="020B0604030504040204" pitchFamily="34" charset="0"/>
                          <a:cs typeface="Verdana" panose="020B0604030504040204" pitchFamily="34" charset="0"/>
                        </a:rPr>
                        <a:t>Schauspielerin</a:t>
                      </a:r>
                      <a:r>
                        <a:rPr lang="de-DE" sz="1600" b="0" dirty="0">
                          <a:solidFill>
                            <a:srgbClr val="333333"/>
                          </a:solidFill>
                          <a:latin typeface="Calibri Light"/>
                          <a:ea typeface="Verdana" panose="020B0604030504040204" pitchFamily="34" charset="0"/>
                          <a:cs typeface="Verdana" panose="020B0604030504040204" pitchFamily="34" charset="0"/>
                        </a:rPr>
                        <a:t>, Filmregisseurin, Drehbuchautorin und Filmproduzentin. Durch international</a:t>
                      </a:r>
                      <a:r>
                        <a:rPr lang="de-DE" sz="1600" b="0" baseline="0" dirty="0">
                          <a:solidFill>
                            <a:srgbClr val="333333"/>
                          </a:solidFill>
                          <a:latin typeface="Calibri Light"/>
                          <a:ea typeface="Verdana" panose="020B0604030504040204" pitchFamily="34" charset="0"/>
                          <a:cs typeface="Verdana" panose="020B0604030504040204" pitchFamily="34" charset="0"/>
                        </a:rPr>
                        <a:t> bekannte</a:t>
                      </a:r>
                      <a:r>
                        <a:rPr lang="de-DE" sz="1600" b="0" dirty="0">
                          <a:solidFill>
                            <a:srgbClr val="333333"/>
                          </a:solidFill>
                          <a:latin typeface="Calibri Light"/>
                          <a:ea typeface="Verdana" panose="020B0604030504040204" pitchFamily="34" charset="0"/>
                          <a:cs typeface="Verdana" panose="020B0604030504040204" pitchFamily="34" charset="0"/>
                        </a:rPr>
                        <a:t> Filme wie „Lara Croft - </a:t>
                      </a:r>
                      <a:r>
                        <a:rPr lang="de-DE" sz="1600" b="0" dirty="0" err="1">
                          <a:solidFill>
                            <a:srgbClr val="333333"/>
                          </a:solidFill>
                          <a:latin typeface="Calibri Light"/>
                          <a:ea typeface="Verdana" panose="020B0604030504040204" pitchFamily="34" charset="0"/>
                          <a:cs typeface="Verdana" panose="020B0604030504040204" pitchFamily="34" charset="0"/>
                        </a:rPr>
                        <a:t>Tomb</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0" dirty="0" err="1">
                          <a:solidFill>
                            <a:srgbClr val="333333"/>
                          </a:solidFill>
                          <a:latin typeface="Calibri Light"/>
                          <a:ea typeface="Verdana" panose="020B0604030504040204" pitchFamily="34" charset="0"/>
                          <a:cs typeface="Verdana" panose="020B0604030504040204" pitchFamily="34" charset="0"/>
                        </a:rPr>
                        <a:t>Raider</a:t>
                      </a:r>
                      <a:r>
                        <a:rPr lang="de-DE" sz="1600" b="0" dirty="0">
                          <a:solidFill>
                            <a:srgbClr val="333333"/>
                          </a:solidFill>
                          <a:latin typeface="Calibri Light"/>
                          <a:ea typeface="Verdana" panose="020B0604030504040204" pitchFamily="34" charset="0"/>
                          <a:cs typeface="Verdana" panose="020B0604030504040204" pitchFamily="34" charset="0"/>
                        </a:rPr>
                        <a:t>“ oder „Mr. &amp; </a:t>
                      </a:r>
                      <a:r>
                        <a:rPr lang="de-DE" sz="1600" b="0" dirty="0" err="1">
                          <a:solidFill>
                            <a:srgbClr val="333333"/>
                          </a:solidFill>
                          <a:latin typeface="Calibri Light"/>
                          <a:ea typeface="Verdana" panose="020B0604030504040204" pitchFamily="34" charset="0"/>
                          <a:cs typeface="Verdana" panose="020B0604030504040204" pitchFamily="34" charset="0"/>
                        </a:rPr>
                        <a:t>Mrs.</a:t>
                      </a:r>
                      <a:r>
                        <a:rPr lang="de-DE" sz="1600" b="0" dirty="0">
                          <a:solidFill>
                            <a:srgbClr val="333333"/>
                          </a:solidFill>
                          <a:latin typeface="Calibri Light"/>
                          <a:ea typeface="Verdana" panose="020B0604030504040204" pitchFamily="34" charset="0"/>
                          <a:cs typeface="Verdana" panose="020B0604030504040204" pitchFamily="34" charset="0"/>
                        </a:rPr>
                        <a:t> Smith“</a:t>
                      </a:r>
                      <a:r>
                        <a:rPr lang="de-DE" sz="1600" b="0" baseline="0" dirty="0">
                          <a:solidFill>
                            <a:srgbClr val="333333"/>
                          </a:solidFill>
                          <a:latin typeface="Calibri Light"/>
                          <a:ea typeface="Verdana" panose="020B0604030504040204" pitchFamily="34" charset="0"/>
                          <a:cs typeface="Verdana" panose="020B0604030504040204" pitchFamily="34" charset="0"/>
                        </a:rPr>
                        <a:t> wurde sie berühmt und erhielt für ihre herausragenden Leistungen u.a. drei Golden </a:t>
                      </a:r>
                      <a:r>
                        <a:rPr lang="de-DE" sz="1600" b="0" baseline="0" dirty="0" err="1">
                          <a:solidFill>
                            <a:srgbClr val="333333"/>
                          </a:solidFill>
                          <a:latin typeface="Calibri Light"/>
                          <a:ea typeface="Verdana" panose="020B0604030504040204" pitchFamily="34" charset="0"/>
                          <a:cs typeface="Verdana" panose="020B0604030504040204" pitchFamily="34" charset="0"/>
                        </a:rPr>
                        <a:t>Globes</a:t>
                      </a:r>
                      <a:r>
                        <a:rPr lang="de-DE" sz="1600" b="0" baseline="0" dirty="0">
                          <a:solidFill>
                            <a:srgbClr val="333333"/>
                          </a:solidFill>
                          <a:latin typeface="Calibri Light"/>
                          <a:ea typeface="Verdana" panose="020B0604030504040204" pitchFamily="34" charset="0"/>
                          <a:cs typeface="Verdana" panose="020B0604030504040204" pitchFamily="34" charset="0"/>
                        </a:rPr>
                        <a:t>. Sie hatte in ihrer Jugend schwere </a:t>
                      </a:r>
                      <a:r>
                        <a:rPr lang="de-DE" sz="1600" b="1" baseline="0" dirty="0">
                          <a:solidFill>
                            <a:srgbClr val="333333"/>
                          </a:solidFill>
                          <a:latin typeface="Calibri Light"/>
                          <a:ea typeface="Verdana" panose="020B0604030504040204" pitchFamily="34" charset="0"/>
                          <a:cs typeface="Verdana" panose="020B0604030504040204" pitchFamily="34" charset="0"/>
                        </a:rPr>
                        <a:t>Depressionen</a:t>
                      </a:r>
                      <a:r>
                        <a:rPr lang="de-DE" sz="1600" b="0" baseline="0" dirty="0">
                          <a:solidFill>
                            <a:srgbClr val="333333"/>
                          </a:solidFill>
                          <a:latin typeface="Calibri Light"/>
                          <a:ea typeface="Verdana" panose="020B0604030504040204" pitchFamily="34" charset="0"/>
                          <a:cs typeface="Verdana" panose="020B0604030504040204" pitchFamily="34" charset="0"/>
                        </a:rPr>
                        <a:t>. </a:t>
                      </a:r>
                      <a:endParaRPr lang="de-DE" sz="1600" b="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David Beckham </a:t>
                      </a:r>
                    </a:p>
                    <a:p>
                      <a:r>
                        <a:rPr lang="de-DE" sz="1600" dirty="0">
                          <a:solidFill>
                            <a:srgbClr val="333333"/>
                          </a:solidFill>
                          <a:latin typeface="Calibri Light"/>
                          <a:ea typeface="Verdana" panose="020B0604030504040204" pitchFamily="34" charset="0"/>
                          <a:cs typeface="Verdana" panose="020B0604030504040204" pitchFamily="34" charset="0"/>
                        </a:rPr>
                        <a:t>(1975</a:t>
                      </a:r>
                      <a:r>
                        <a:rPr lang="de-DE" sz="1600" baseline="0" dirty="0">
                          <a:solidFill>
                            <a:srgbClr val="333333"/>
                          </a:solidFill>
                          <a:latin typeface="Calibri Light"/>
                          <a:ea typeface="Verdana" panose="020B0604030504040204" pitchFamily="34" charset="0"/>
                          <a:cs typeface="Verdana" panose="020B0604030504040204" pitchFamily="34" charset="0"/>
                        </a:rPr>
                        <a:t> – heute)</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David Beckham ist ein ehemaliger</a:t>
                      </a:r>
                      <a:r>
                        <a:rPr lang="de-DE" sz="1600" baseline="0" dirty="0">
                          <a:solidFill>
                            <a:srgbClr val="333333"/>
                          </a:solidFill>
                          <a:latin typeface="Calibri Light"/>
                          <a:ea typeface="Verdana" panose="020B0604030504040204" pitchFamily="34" charset="0"/>
                          <a:cs typeface="Verdana" panose="020B0604030504040204" pitchFamily="34" charset="0"/>
                        </a:rPr>
                        <a:t> </a:t>
                      </a:r>
                      <a:r>
                        <a:rPr lang="de-DE" sz="1600" b="1" baseline="0" dirty="0">
                          <a:solidFill>
                            <a:srgbClr val="333333"/>
                          </a:solidFill>
                          <a:latin typeface="Calibri Light"/>
                          <a:ea typeface="Verdana" panose="020B0604030504040204" pitchFamily="34" charset="0"/>
                          <a:cs typeface="Verdana" panose="020B0604030504040204" pitchFamily="34" charset="0"/>
                        </a:rPr>
                        <a:t>Fußballspieler</a:t>
                      </a:r>
                      <a:r>
                        <a:rPr lang="de-DE" sz="1600" baseline="0" dirty="0">
                          <a:solidFill>
                            <a:srgbClr val="333333"/>
                          </a:solidFill>
                          <a:latin typeface="Calibri Light"/>
                          <a:ea typeface="Verdana" panose="020B0604030504040204" pitchFamily="34" charset="0"/>
                          <a:cs typeface="Verdana" panose="020B0604030504040204" pitchFamily="34" charset="0"/>
                        </a:rPr>
                        <a:t>, der zu den besten Spielern weltweit zählte. Heute ist er nicht nur als Model sehr </a:t>
                      </a:r>
                      <a:r>
                        <a:rPr lang="de-DE" sz="1600" b="1" baseline="0" dirty="0">
                          <a:solidFill>
                            <a:srgbClr val="333333"/>
                          </a:solidFill>
                          <a:latin typeface="Calibri Light"/>
                          <a:ea typeface="Verdana" panose="020B0604030504040204" pitchFamily="34" charset="0"/>
                          <a:cs typeface="Verdana" panose="020B0604030504040204" pitchFamily="34" charset="0"/>
                        </a:rPr>
                        <a:t>erfolgreich</a:t>
                      </a:r>
                      <a:r>
                        <a:rPr lang="de-DE" sz="1600" baseline="0" dirty="0">
                          <a:solidFill>
                            <a:srgbClr val="333333"/>
                          </a:solidFill>
                          <a:latin typeface="Calibri Light"/>
                          <a:ea typeface="Verdana" panose="020B0604030504040204" pitchFamily="34" charset="0"/>
                          <a:cs typeface="Verdana" panose="020B0604030504040204" pitchFamily="34" charset="0"/>
                        </a:rPr>
                        <a:t>, sondern auch als Stil-Ikone. Er leidet unter </a:t>
                      </a:r>
                      <a:r>
                        <a:rPr lang="de-DE" sz="1600" b="1" baseline="0" dirty="0">
                          <a:solidFill>
                            <a:srgbClr val="333333"/>
                          </a:solidFill>
                          <a:latin typeface="Calibri Light"/>
                          <a:ea typeface="Verdana" panose="020B0604030504040204" pitchFamily="34" charset="0"/>
                          <a:cs typeface="Verdana" panose="020B0604030504040204" pitchFamily="34" charset="0"/>
                        </a:rPr>
                        <a:t>Zwängen</a:t>
                      </a:r>
                      <a:r>
                        <a:rPr lang="de-DE" sz="1600" baseline="0" dirty="0">
                          <a:solidFill>
                            <a:srgbClr val="333333"/>
                          </a:solidFill>
                          <a:latin typeface="Calibri Light"/>
                          <a:ea typeface="Verdana" panose="020B0604030504040204" pitchFamily="34" charset="0"/>
                          <a:cs typeface="Verdana" panose="020B0604030504040204" pitchFamily="34" charset="0"/>
                        </a:rPr>
                        <a:t>, die sich z.B. so äußern, dass es ihm sehr schwerfällt, zu ertragen, wenn Gegenstände in seiner Umgebung unsymmetrisch angeordnet sind. </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Brian Wilson</a:t>
                      </a:r>
                    </a:p>
                    <a:p>
                      <a:r>
                        <a:rPr lang="de-DE" sz="1600" dirty="0">
                          <a:solidFill>
                            <a:srgbClr val="333333"/>
                          </a:solidFill>
                          <a:latin typeface="Calibri Light"/>
                          <a:ea typeface="Verdana" panose="020B0604030504040204" pitchFamily="34" charset="0"/>
                          <a:cs typeface="Verdana" panose="020B0604030504040204" pitchFamily="34" charset="0"/>
                        </a:rPr>
                        <a:t>(1942 – heute)</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Brian Wilson ist ein US-amerikanischer </a:t>
                      </a:r>
                      <a:r>
                        <a:rPr lang="de-DE" sz="1600" b="1" dirty="0">
                          <a:solidFill>
                            <a:srgbClr val="333333"/>
                          </a:solidFill>
                          <a:latin typeface="Calibri Light"/>
                          <a:ea typeface="Verdana" panose="020B0604030504040204" pitchFamily="34" charset="0"/>
                          <a:cs typeface="Verdana" panose="020B0604030504040204" pitchFamily="34" charset="0"/>
                        </a:rPr>
                        <a:t>Musiker</a:t>
                      </a:r>
                      <a:r>
                        <a:rPr lang="de-DE" sz="1600" dirty="0">
                          <a:solidFill>
                            <a:srgbClr val="333333"/>
                          </a:solidFill>
                          <a:latin typeface="Calibri Light"/>
                          <a:ea typeface="Verdana" panose="020B0604030504040204" pitchFamily="34" charset="0"/>
                          <a:cs typeface="Verdana" panose="020B0604030504040204" pitchFamily="34" charset="0"/>
                        </a:rPr>
                        <a:t>, der als Sänger und kreativer Kopf der Beach Boys gilt. Wilson komponierte die meisten Songs der Band und produzierte viele Alben.</a:t>
                      </a:r>
                      <a:r>
                        <a:rPr lang="de-DE" sz="1600" baseline="0" dirty="0">
                          <a:solidFill>
                            <a:srgbClr val="333333"/>
                          </a:solidFill>
                          <a:latin typeface="Calibri Light"/>
                          <a:ea typeface="Verdana" panose="020B0604030504040204" pitchFamily="34" charset="0"/>
                          <a:cs typeface="Verdana" panose="020B0604030504040204" pitchFamily="34" charset="0"/>
                        </a:rPr>
                        <a:t> </a:t>
                      </a:r>
                      <a:r>
                        <a:rPr lang="de-DE" sz="1600" dirty="0">
                          <a:solidFill>
                            <a:srgbClr val="333333"/>
                          </a:solidFill>
                          <a:latin typeface="Calibri Light"/>
                          <a:ea typeface="Verdana" panose="020B0604030504040204" pitchFamily="34" charset="0"/>
                          <a:cs typeface="Verdana" panose="020B0604030504040204" pitchFamily="34" charset="0"/>
                        </a:rPr>
                        <a:t>Wilson zählt zu den </a:t>
                      </a:r>
                      <a:r>
                        <a:rPr lang="de-DE" sz="1600" b="1" dirty="0">
                          <a:solidFill>
                            <a:srgbClr val="333333"/>
                          </a:solidFill>
                          <a:latin typeface="Calibri Light"/>
                          <a:ea typeface="Verdana" panose="020B0604030504040204" pitchFamily="34" charset="0"/>
                          <a:cs typeface="Verdana" panose="020B0604030504040204" pitchFamily="34" charset="0"/>
                        </a:rPr>
                        <a:t>bedeutendsten</a:t>
                      </a:r>
                      <a:r>
                        <a:rPr lang="de-DE" sz="1600" dirty="0">
                          <a:solidFill>
                            <a:srgbClr val="333333"/>
                          </a:solidFill>
                          <a:latin typeface="Calibri Light"/>
                          <a:ea typeface="Verdana" panose="020B0604030504040204" pitchFamily="34" charset="0"/>
                          <a:cs typeface="Verdana" panose="020B0604030504040204" pitchFamily="34" charset="0"/>
                        </a:rPr>
                        <a:t> Komponisten und Musikproduzenten des 20. Jahrhunderts. Bei</a:t>
                      </a:r>
                      <a:r>
                        <a:rPr lang="de-DE" sz="1600" baseline="0" dirty="0">
                          <a:solidFill>
                            <a:srgbClr val="333333"/>
                          </a:solidFill>
                          <a:latin typeface="Calibri Light"/>
                          <a:ea typeface="Verdana" panose="020B0604030504040204" pitchFamily="34" charset="0"/>
                          <a:cs typeface="Verdana" panose="020B0604030504040204" pitchFamily="34" charset="0"/>
                        </a:rPr>
                        <a:t> Wilson ist eine </a:t>
                      </a:r>
                      <a:r>
                        <a:rPr lang="de-DE" sz="1600" b="1" baseline="0" dirty="0" err="1">
                          <a:solidFill>
                            <a:srgbClr val="333333"/>
                          </a:solidFill>
                          <a:latin typeface="Calibri Light"/>
                          <a:ea typeface="Verdana" panose="020B0604030504040204" pitchFamily="34" charset="0"/>
                          <a:cs typeface="Verdana" panose="020B0604030504040204" pitchFamily="34" charset="0"/>
                        </a:rPr>
                        <a:t>schizoaffektive</a:t>
                      </a:r>
                      <a:r>
                        <a:rPr lang="de-DE" sz="1600" b="1" baseline="0" dirty="0">
                          <a:solidFill>
                            <a:srgbClr val="333333"/>
                          </a:solidFill>
                          <a:latin typeface="Calibri Light"/>
                          <a:ea typeface="Verdana" panose="020B0604030504040204" pitchFamily="34" charset="0"/>
                          <a:cs typeface="Verdana" panose="020B0604030504040204" pitchFamily="34" charset="0"/>
                        </a:rPr>
                        <a:t> Störung </a:t>
                      </a:r>
                      <a:r>
                        <a:rPr lang="de-DE" sz="1600" baseline="0" dirty="0">
                          <a:solidFill>
                            <a:srgbClr val="333333"/>
                          </a:solidFill>
                          <a:latin typeface="Calibri Light"/>
                          <a:ea typeface="Verdana" panose="020B0604030504040204" pitchFamily="34" charset="0"/>
                          <a:cs typeface="Verdana" panose="020B0604030504040204" pitchFamily="34" charset="0"/>
                        </a:rPr>
                        <a:t>diagnostiziert worden.</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J. K.</a:t>
                      </a:r>
                      <a:r>
                        <a:rPr lang="de-DE" sz="1600" baseline="0" dirty="0">
                          <a:solidFill>
                            <a:srgbClr val="333333"/>
                          </a:solidFill>
                          <a:latin typeface="Calibri Light"/>
                          <a:ea typeface="Verdana" panose="020B0604030504040204" pitchFamily="34" charset="0"/>
                          <a:cs typeface="Verdana" panose="020B0604030504040204" pitchFamily="34" charset="0"/>
                        </a:rPr>
                        <a:t> Rowling</a:t>
                      </a:r>
                    </a:p>
                    <a:p>
                      <a:r>
                        <a:rPr lang="de-DE" sz="1600" baseline="0" dirty="0">
                          <a:solidFill>
                            <a:srgbClr val="333333"/>
                          </a:solidFill>
                          <a:latin typeface="Calibri Light"/>
                          <a:ea typeface="Verdana" panose="020B0604030504040204" pitchFamily="34" charset="0"/>
                          <a:cs typeface="Verdana" panose="020B0604030504040204" pitchFamily="34" charset="0"/>
                        </a:rPr>
                        <a:t>(1965 </a:t>
                      </a:r>
                      <a:r>
                        <a:rPr lang="de-DE" sz="1600" dirty="0">
                          <a:solidFill>
                            <a:srgbClr val="333333"/>
                          </a:solidFill>
                          <a:latin typeface="Calibri Light"/>
                          <a:ea typeface="Verdana" panose="020B0604030504040204" pitchFamily="34" charset="0"/>
                          <a:cs typeface="Verdana" panose="020B0604030504040204" pitchFamily="34" charset="0"/>
                        </a:rPr>
                        <a:t>–</a:t>
                      </a:r>
                      <a:r>
                        <a:rPr lang="de-DE" sz="1600" baseline="0" dirty="0">
                          <a:solidFill>
                            <a:srgbClr val="333333"/>
                          </a:solidFill>
                          <a:latin typeface="Calibri Light"/>
                          <a:ea typeface="Verdana" panose="020B0604030504040204" pitchFamily="34" charset="0"/>
                          <a:cs typeface="Verdana" panose="020B0604030504040204" pitchFamily="34" charset="0"/>
                        </a:rPr>
                        <a:t> heute)</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J.K. Rowling ist die </a:t>
                      </a:r>
                      <a:r>
                        <a:rPr lang="de-DE" sz="1600" b="1" dirty="0">
                          <a:solidFill>
                            <a:srgbClr val="333333"/>
                          </a:solidFill>
                          <a:latin typeface="Calibri Light"/>
                          <a:ea typeface="Verdana" panose="020B0604030504040204" pitchFamily="34" charset="0"/>
                          <a:cs typeface="Verdana" panose="020B0604030504040204" pitchFamily="34" charset="0"/>
                        </a:rPr>
                        <a:t>erfolgreiche</a:t>
                      </a:r>
                      <a:r>
                        <a:rPr lang="de-DE" sz="1600" b="1" baseline="0" dirty="0">
                          <a:solidFill>
                            <a:srgbClr val="333333"/>
                          </a:solidFill>
                          <a:latin typeface="Calibri Light"/>
                          <a:ea typeface="Verdana" panose="020B0604030504040204" pitchFamily="34" charset="0"/>
                          <a:cs typeface="Verdana" panose="020B0604030504040204" pitchFamily="34" charset="0"/>
                        </a:rPr>
                        <a:t> Autorin </a:t>
                      </a:r>
                      <a:r>
                        <a:rPr lang="de-DE" sz="1600" baseline="0" dirty="0">
                          <a:solidFill>
                            <a:srgbClr val="333333"/>
                          </a:solidFill>
                          <a:latin typeface="Calibri Light"/>
                          <a:ea typeface="Verdana" panose="020B0604030504040204" pitchFamily="34" charset="0"/>
                          <a:cs typeface="Verdana" panose="020B0604030504040204" pitchFamily="34" charset="0"/>
                        </a:rPr>
                        <a:t>der beliebten Buchreihe „Harry Potter“ und hatte ebenfalls mit schweren </a:t>
                      </a:r>
                      <a:r>
                        <a:rPr lang="de-DE" sz="1600" b="1" baseline="0" dirty="0">
                          <a:solidFill>
                            <a:srgbClr val="333333"/>
                          </a:solidFill>
                          <a:latin typeface="Calibri Light"/>
                          <a:ea typeface="Verdana" panose="020B0604030504040204" pitchFamily="34" charset="0"/>
                          <a:cs typeface="Verdana" panose="020B0604030504040204" pitchFamily="34" charset="0"/>
                        </a:rPr>
                        <a:t>Depressionen</a:t>
                      </a:r>
                      <a:r>
                        <a:rPr lang="de-DE" sz="1600" baseline="0" dirty="0">
                          <a:solidFill>
                            <a:srgbClr val="333333"/>
                          </a:solidFill>
                          <a:latin typeface="Calibri Light"/>
                          <a:ea typeface="Verdana" panose="020B0604030504040204" pitchFamily="34" charset="0"/>
                          <a:cs typeface="Verdana" panose="020B0604030504040204" pitchFamily="34" charset="0"/>
                        </a:rPr>
                        <a:t> zu kämpfen. Sie verarbeitete dies auch teilweise in den spannenden Geschichten des jungen Zauberers. So symbolisieren die seelenraubenden Dementoren in ihrem Buch das Gefühl einer Depression. </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33399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Psychische Probleme und Erfolg</a:t>
            </a:r>
          </a:p>
        </p:txBody>
      </p:sp>
      <p:sp>
        <p:nvSpPr>
          <p:cNvPr id="3" name="Inhaltsplatzhalter 2"/>
          <p:cNvSpPr>
            <a:spLocks noGrp="1"/>
          </p:cNvSpPr>
          <p:nvPr>
            <p:ph idx="1"/>
          </p:nvPr>
        </p:nvSpPr>
        <p:spPr/>
        <p:txBody>
          <a:bodyPr/>
          <a:lstStyle/>
          <a:p>
            <a:pPr lvl="1">
              <a:spcBef>
                <a:spcPts val="1999"/>
              </a:spcBef>
              <a:spcAft>
                <a:spcPts val="0"/>
              </a:spcAft>
              <a:tabLst>
                <a:tab pos="84138" algn="l"/>
              </a:tabLst>
            </a:pPr>
            <a:r>
              <a:rPr lang="de-DE" sz="2400" spc="-10" dirty="0">
                <a:solidFill>
                  <a:srgbClr val="333333"/>
                </a:solidFill>
                <a:latin typeface="Calibri Light"/>
                <a:cs typeface="Calibri Light"/>
              </a:rPr>
              <a:t>Einige berühmte Personen führen oder führten ein erfolgreiches Leben (darunter Bestseller-Autoren, Schauspieler, Höchstleistungssportler), obwohl sie psychisch krank sind oder waren.</a:t>
            </a:r>
            <a:endParaRPr lang="de-DE" sz="2400" dirty="0">
              <a:solidFill>
                <a:srgbClr val="333333"/>
              </a:solidFill>
              <a:latin typeface="Calibri Light"/>
              <a:ea typeface="Verdana" pitchFamily="34" charset="0"/>
              <a:cs typeface="Verdana" pitchFamily="34" charset="0"/>
            </a:endParaRPr>
          </a:p>
          <a:p>
            <a:pPr lvl="1">
              <a:spcBef>
                <a:spcPts val="1999"/>
              </a:spcBef>
              <a:spcAft>
                <a:spcPts val="0"/>
              </a:spcAft>
              <a:tabLst>
                <a:tab pos="84138" algn="l"/>
              </a:tabLst>
            </a:pPr>
            <a:r>
              <a:rPr lang="de-DE" sz="2400" dirty="0">
                <a:solidFill>
                  <a:srgbClr val="004992"/>
                </a:solidFill>
                <a:latin typeface="Calibri Light"/>
                <a:ea typeface="Verdana" pitchFamily="34" charset="0"/>
                <a:cs typeface="Verdana" pitchFamily="34" charset="0"/>
              </a:rPr>
              <a:t>Frage:</a:t>
            </a:r>
            <a:br>
              <a:rPr lang="de-DE" sz="2400" dirty="0">
                <a:solidFill>
                  <a:srgbClr val="004992"/>
                </a:solidFill>
                <a:latin typeface="Calibri Light"/>
                <a:ea typeface="Verdana" pitchFamily="34" charset="0"/>
                <a:cs typeface="Verdana" pitchFamily="34" charset="0"/>
              </a:rPr>
            </a:br>
            <a:r>
              <a:rPr lang="de-DE" sz="2400" b="0" spc="-5" dirty="0">
                <a:solidFill>
                  <a:srgbClr val="004992"/>
                </a:solidFill>
                <a:latin typeface="Calibri Light"/>
                <a:cs typeface="Calibri Light"/>
              </a:rPr>
              <a:t>Mindert eine psychische Störung </a:t>
            </a:r>
            <a:r>
              <a:rPr lang="de-DE" sz="2400" b="0" dirty="0">
                <a:solidFill>
                  <a:srgbClr val="004992"/>
                </a:solidFill>
                <a:latin typeface="Calibri Light"/>
                <a:cs typeface="Calibri Light"/>
              </a:rPr>
              <a:t>den </a:t>
            </a:r>
            <a:r>
              <a:rPr lang="de-DE" sz="2400" spc="-5" dirty="0">
                <a:solidFill>
                  <a:srgbClr val="004992"/>
                </a:solidFill>
                <a:latin typeface="Calibri Light"/>
                <a:cs typeface="Calibri Light"/>
              </a:rPr>
              <a:t>Wert ihrer Werke oder Leistungen (Bücher, Filme, Medaillen, Songs etc.)?</a:t>
            </a:r>
            <a:endParaRPr lang="de-DE" sz="2400" dirty="0">
              <a:solidFill>
                <a:srgbClr val="004992"/>
              </a:solidFill>
              <a:latin typeface="Calibri Light"/>
              <a:ea typeface="Verdana" pitchFamily="34" charset="0"/>
              <a:cs typeface="Verdana" pitchFamily="34" charset="0"/>
            </a:endParaRPr>
          </a:p>
          <a:p>
            <a:pPr lvl="1" defTabSz="914400" fontAlgn="base">
              <a:spcBef>
                <a:spcPts val="1999"/>
              </a:spcBef>
              <a:spcAft>
                <a:spcPts val="0"/>
              </a:spcAft>
              <a:tabLst>
                <a:tab pos="84138" algn="l"/>
              </a:tabLst>
            </a:pPr>
            <a:r>
              <a:rPr lang="de-DE" sz="2400" spc="-10" dirty="0">
                <a:solidFill>
                  <a:srgbClr val="333333"/>
                </a:solidFill>
                <a:latin typeface="Calibri Light"/>
                <a:cs typeface="Calibri Light"/>
              </a:rPr>
              <a:t>aus unserer Sicht:</a:t>
            </a:r>
            <a:r>
              <a:rPr lang="de-DE" sz="2350" b="0" spc="65" dirty="0">
                <a:solidFill>
                  <a:srgbClr val="FF0000"/>
                </a:solidFill>
                <a:uFill>
                  <a:solidFill>
                    <a:srgbClr val="004992"/>
                  </a:solidFill>
                </a:uFill>
                <a:latin typeface="Calibri Light"/>
                <a:cs typeface="Calibri Light"/>
              </a:rPr>
              <a:t> </a:t>
            </a:r>
            <a:r>
              <a:rPr lang="de-DE" sz="2400" u="sng" dirty="0">
                <a:solidFill>
                  <a:srgbClr val="004992"/>
                </a:solidFill>
                <a:latin typeface="Calibri Light"/>
                <a:ea typeface="Verdana" pitchFamily="34" charset="0"/>
                <a:cs typeface="Verdana" pitchFamily="34" charset="0"/>
              </a:rPr>
              <a:t>NEIN!</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8</a:t>
            </a:fld>
            <a:endParaRPr lang="de-DE">
              <a:latin typeface="Calibri Light"/>
            </a:endParaRPr>
          </a:p>
        </p:txBody>
      </p:sp>
      <p:pic>
        <p:nvPicPr>
          <p:cNvPr id="3080" name="Picture 8" descr="Diamant, Brillant, Edelstein, Juwel, Glänzend, Ede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4775" y="5062427"/>
            <a:ext cx="3200400" cy="1795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65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Erstes Fazit</a:t>
            </a:r>
            <a:endParaRPr lang="de-DE" sz="3600" dirty="0">
              <a:latin typeface="Calibri Light"/>
            </a:endParaRPr>
          </a:p>
        </p:txBody>
      </p:sp>
      <p:sp>
        <p:nvSpPr>
          <p:cNvPr id="3" name="Inhaltsplatzhalter 2"/>
          <p:cNvSpPr>
            <a:spLocks noGrp="1"/>
          </p:cNvSpPr>
          <p:nvPr>
            <p:ph idx="1"/>
          </p:nvPr>
        </p:nvSpPr>
        <p:spPr/>
        <p:txBody>
          <a:bodyPr/>
          <a:lstStyle/>
          <a:p>
            <a:pPr marL="0" indent="0">
              <a:spcAft>
                <a:spcPts val="1200"/>
              </a:spcAft>
              <a:buNone/>
            </a:pPr>
            <a:r>
              <a:rPr lang="de-DE" sz="2400" dirty="0">
                <a:solidFill>
                  <a:schemeClr val="tx1"/>
                </a:solidFill>
                <a:latin typeface="Calibri Light"/>
                <a:ea typeface="Verdana" panose="020B0604030504040204" pitchFamily="34" charset="0"/>
                <a:cs typeface="Verdana" panose="020B0604030504040204" pitchFamily="34" charset="0"/>
              </a:rPr>
              <a:t>???</a:t>
            </a: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9</a:t>
            </a:fld>
            <a:endParaRPr lang="de-DE">
              <a:latin typeface="Calibri Light"/>
            </a:endParaRPr>
          </a:p>
        </p:txBody>
      </p:sp>
      <p:pic>
        <p:nvPicPr>
          <p:cNvPr id="2050" name="Picture 2" descr="Gelb, Natürliche, Blum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994775" y="914400"/>
            <a:ext cx="3200400" cy="178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930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Erstes Fazit</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Psychisch krank zu sein bedeutet nicht, unfähig zu sein, </a:t>
            </a:r>
            <a:br>
              <a:rPr lang="de-DE" sz="2400" dirty="0">
                <a:solidFill>
                  <a:srgbClr val="333333"/>
                </a:solidFill>
                <a:latin typeface="Calibri Light"/>
                <a:ea typeface="Verdana" panose="020B0604030504040204" pitchFamily="34" charset="0"/>
                <a:cs typeface="Verdana" panose="020B0604030504040204" pitchFamily="34" charset="0"/>
              </a:rPr>
            </a:br>
            <a:r>
              <a:rPr lang="de-DE" sz="2400" dirty="0">
                <a:solidFill>
                  <a:srgbClr val="333333"/>
                </a:solidFill>
                <a:latin typeface="Calibri Light"/>
                <a:ea typeface="Verdana" panose="020B0604030504040204" pitchFamily="34" charset="0"/>
                <a:cs typeface="Verdana" panose="020B0604030504040204" pitchFamily="34" charset="0"/>
              </a:rPr>
              <a:t>sinn- und wertvolle Dinge zu tun/schaffen.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Psychische Störungen können Kreativität sowohl beflügeln als auch hemmen.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Einige Promis mit psychischen Problemen schaffen es trotzdem, erfolgreich in dem zu sein, was sie tun!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Es ist zum Beispiel nicht möglich, an einem Film oder Song zu merken, ob der Schauspieler oder Sänger psychisch krank ist oder nicht. </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Ebenso kann man den wenigsten Menschen direkt ansehen, ob sie psychisch krank sind oder nicht. </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10</a:t>
            </a:fld>
            <a:endParaRPr lang="de-DE">
              <a:latin typeface="Calibri Light"/>
            </a:endParaRPr>
          </a:p>
        </p:txBody>
      </p:sp>
      <p:pic>
        <p:nvPicPr>
          <p:cNvPr id="7" name="Picture 2" descr="Gelb, Natürliche, Blum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4775" y="914400"/>
            <a:ext cx="3200400" cy="178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72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Sie sind mehr als Ihre Diagnose!</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Sie haben Werte, Kompetenzen und Ideen! Versuchen Sie, diese im Blick zu behalten und zu überlegen, wie Sie diese noch mehr im Alltag ausbauen könnten.</a:t>
            </a:r>
          </a:p>
          <a:p>
            <a:pPr marL="342900" indent="-342900">
              <a:buClr>
                <a:srgbClr val="333333"/>
              </a:buClr>
              <a:buFont typeface="WingDings"/>
              <a:buChar char=""/>
            </a:pPr>
            <a:r>
              <a:rPr lang="de-DE" sz="2400" dirty="0">
                <a:solidFill>
                  <a:srgbClr val="004992"/>
                </a:solidFill>
                <a:latin typeface="Calibri Light"/>
                <a:ea typeface="Verdana" panose="020B0604030504040204" pitchFamily="34" charset="0"/>
                <a:cs typeface="Verdana" panose="020B0604030504040204" pitchFamily="34" charset="0"/>
              </a:rPr>
              <a:t>Wo möchten Sie mehr Zeit und Energie investieren?</a:t>
            </a:r>
          </a:p>
          <a:p>
            <a:pPr marL="342900" indent="-342900">
              <a:buClr>
                <a:srgbClr val="333333"/>
              </a:buClr>
              <a:buFont typeface="WingDings"/>
              <a:buChar char=""/>
            </a:pPr>
            <a:r>
              <a:rPr lang="de-DE" sz="2400" dirty="0">
                <a:solidFill>
                  <a:srgbClr val="004992"/>
                </a:solidFill>
                <a:latin typeface="Calibri Light"/>
                <a:ea typeface="Verdana" panose="020B0604030504040204" pitchFamily="34" charset="0"/>
                <a:cs typeface="Verdana" panose="020B0604030504040204" pitchFamily="34" charset="0"/>
              </a:rPr>
              <a:t>Was kann Ihnen Spaß machen, Sinn stiften, Ihren Selbstwert stärken?</a:t>
            </a:r>
          </a:p>
          <a:p>
            <a:r>
              <a:rPr lang="de-DE" sz="2400" dirty="0">
                <a:solidFill>
                  <a:srgbClr val="333333"/>
                </a:solidFill>
                <a:latin typeface="Calibri Light"/>
                <a:ea typeface="Verdana" panose="020B0604030504040204" pitchFamily="34" charset="0"/>
                <a:cs typeface="Verdana" panose="020B0604030504040204" pitchFamily="34" charset="0"/>
              </a:rPr>
              <a:t>Das alles sind Sie auch! Lassen Sie sich nicht über Ihre psychische Erkrankung definieren und ganz wichtig:</a:t>
            </a:r>
          </a:p>
          <a:p>
            <a:r>
              <a:rPr lang="de-DE" sz="2400" b="1" dirty="0">
                <a:solidFill>
                  <a:srgbClr val="333333"/>
                </a:solidFill>
                <a:latin typeface="Calibri Light"/>
                <a:ea typeface="Verdana" panose="020B0604030504040204" pitchFamily="34" charset="0"/>
                <a:cs typeface="Verdana" panose="020B0604030504040204" pitchFamily="34" charset="0"/>
              </a:rPr>
              <a:t>Tun Sie das auch selbst nicht! </a:t>
            </a: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11</a:t>
            </a:fld>
            <a:endParaRPr lang="de-DE">
              <a:latin typeface="Calibri Light"/>
            </a:endParaRPr>
          </a:p>
        </p:txBody>
      </p:sp>
    </p:spTree>
    <p:extLst>
      <p:ext uri="{BB962C8B-B14F-4D97-AF65-F5344CB8AC3E}">
        <p14:creationId xmlns:p14="http://schemas.microsoft.com/office/powerpoint/2010/main" val="1387820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Übung</a:t>
            </a:r>
          </a:p>
        </p:txBody>
      </p:sp>
      <p:sp>
        <p:nvSpPr>
          <p:cNvPr id="3" name="Inhaltsplatzhalter 2"/>
          <p:cNvSpPr>
            <a:spLocks noGrp="1"/>
          </p:cNvSpPr>
          <p:nvPr>
            <p:ph idx="1"/>
          </p:nvPr>
        </p:nvSpPr>
        <p:spPr/>
        <p:txBody>
          <a:bodyPr/>
          <a:lstStyle/>
          <a:p>
            <a:r>
              <a:rPr lang="de-DE" sz="2000" dirty="0">
                <a:solidFill>
                  <a:srgbClr val="333333"/>
                </a:solidFill>
                <a:latin typeface="Calibri Light"/>
                <a:ea typeface="Verdana" panose="020B0604030504040204" pitchFamily="34" charset="0"/>
                <a:cs typeface="Verdana" panose="020B0604030504040204" pitchFamily="34" charset="0"/>
              </a:rPr>
              <a:t>Überlegen Sie, welche wichtigen Ziele, Ideen oder auch Werte Sie aus den Augen verloren haben und welche Sie wieder aufnehmen könnten. Das können auch scheinbar kleine Dinge sein. Einige dieser Ziele setzen vielleicht voraus, dass es Ihnen psychisch besser geht, aber viele andere Werte und Ziele kann man auch trotz oder sogar wegen seiner psychischen Störung erfüllen bzw. erreichen, z.B. Verständnis für Menschen in psychischen Notlagen, die sich Nicht-Betroffene schwer vorstellen können.</a:t>
            </a:r>
          </a:p>
          <a:p>
            <a:pPr marL="342900" indent="-342900">
              <a:buClr>
                <a:srgbClr val="333333"/>
              </a:buClr>
              <a:buFont typeface="WingDings"/>
              <a:buChar char=""/>
            </a:pPr>
            <a:r>
              <a:rPr lang="de-DE" sz="2000" dirty="0">
                <a:solidFill>
                  <a:srgbClr val="004992"/>
                </a:solidFill>
                <a:latin typeface="Calibri Light"/>
                <a:ea typeface="Verdana" panose="020B0604030504040204" pitchFamily="34" charset="0"/>
                <a:cs typeface="Verdana" panose="020B0604030504040204" pitchFamily="34" charset="0"/>
              </a:rPr>
              <a:t>Welche Ziele, Ideen und Werte sind Ihnen wichtig?</a:t>
            </a:r>
          </a:p>
          <a:p>
            <a:pPr marL="342900" indent="-342900">
              <a:buClr>
                <a:srgbClr val="333333"/>
              </a:buClr>
              <a:buFont typeface="WingDings"/>
              <a:buChar char=""/>
            </a:pPr>
            <a:r>
              <a:rPr lang="de-DE" sz="2000" dirty="0">
                <a:solidFill>
                  <a:srgbClr val="004992"/>
                </a:solidFill>
                <a:latin typeface="Calibri Light"/>
                <a:ea typeface="Verdana" panose="020B0604030504040204" pitchFamily="34" charset="0"/>
                <a:cs typeface="Verdana" panose="020B0604030504040204" pitchFamily="34" charset="0"/>
              </a:rPr>
              <a:t>Wie können Sie erreichen, dass diese wieder mehr Raum in Ihrem Leben einnehmen?</a:t>
            </a:r>
          </a:p>
          <a:p>
            <a:pPr>
              <a:buClr>
                <a:srgbClr val="333333"/>
              </a:buClr>
            </a:pP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a:solidFill>
                  <a:srgbClr val="333333"/>
                </a:solidFill>
                <a:latin typeface="Calibri Light"/>
                <a:ea typeface="Verdana" panose="020B0604030504040204" pitchFamily="34" charset="0"/>
                <a:cs typeface="Verdana" panose="020B0604030504040204" pitchFamily="34" charset="0"/>
              </a:rPr>
              <a:t>Möchten Sie dies mit der Gruppe teilen?</a:t>
            </a: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12</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CB01D40E-E0CD-4AD4-B474-B3A5D94BD9CC}"/>
              </a:ext>
            </a:extLst>
          </p:cNvPr>
          <p:cNvPicPr>
            <a:picLocks noChangeAspect="1"/>
          </p:cNvPicPr>
          <p:nvPr/>
        </p:nvPicPr>
        <p:blipFill rotWithShape="1">
          <a:blip r:embed="rId3"/>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1005505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F934C-B15B-7D11-10D0-8EC649C002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935FF3-288E-F697-E06E-83463BEBFD94}"/>
              </a:ext>
            </a:extLst>
          </p:cNvPr>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Beispiel: Was könnte ich wieder mehr beachten, was ist mir wichtig?</a:t>
            </a:r>
          </a:p>
        </p:txBody>
      </p:sp>
      <p:sp>
        <p:nvSpPr>
          <p:cNvPr id="3" name="Footer Placeholder 2">
            <a:extLst>
              <a:ext uri="{FF2B5EF4-FFF2-40B4-BE49-F238E27FC236}">
                <a16:creationId xmlns:a16="http://schemas.microsoft.com/office/drawing/2014/main" id="{7CAFDBCD-4153-8822-D828-1162BF3F3BD3}"/>
              </a:ext>
            </a:extLst>
          </p:cNvPr>
          <p:cNvSpPr>
            <a:spLocks noGrp="1"/>
          </p:cNvSpPr>
          <p:nvPr>
            <p:ph type="ftr" sz="quarter" idx="11"/>
          </p:nvPr>
        </p:nvSpPr>
        <p:spPr/>
        <p:txBody>
          <a:bodyPr/>
          <a:lstStyle/>
          <a:p>
            <a:pPr>
              <a:defRPr/>
            </a:pPr>
            <a:r>
              <a:rPr lang="de-DE" dirty="0">
                <a:latin typeface="Calibri Light"/>
              </a:rPr>
              <a:t>Metakognitives Training 10 - Umgang mit Vorurteilen (Stigma)</a:t>
            </a:r>
          </a:p>
        </p:txBody>
      </p:sp>
      <p:sp>
        <p:nvSpPr>
          <p:cNvPr id="5" name="Slide Number Placeholder 4">
            <a:extLst>
              <a:ext uri="{FF2B5EF4-FFF2-40B4-BE49-F238E27FC236}">
                <a16:creationId xmlns:a16="http://schemas.microsoft.com/office/drawing/2014/main" id="{4E273FD9-4AA1-2097-54CD-A23077181D25}"/>
              </a:ext>
            </a:extLst>
          </p:cNvPr>
          <p:cNvSpPr>
            <a:spLocks noGrp="1"/>
          </p:cNvSpPr>
          <p:nvPr>
            <p:ph type="sldNum" sz="quarter" idx="12"/>
          </p:nvPr>
        </p:nvSpPr>
        <p:spPr/>
        <p:txBody>
          <a:bodyPr/>
          <a:lstStyle/>
          <a:p>
            <a:fld id="{E145D7AE-92F4-4245-966E-F23936500660}" type="slidenum">
              <a:rPr lang="de-DE" smtClean="0">
                <a:latin typeface="Calibri Light"/>
              </a:rPr>
              <a:pPr/>
              <a:t>13</a:t>
            </a:fld>
            <a:endParaRPr lang="de-DE">
              <a:latin typeface="Calibri Light"/>
            </a:endParaRPr>
          </a:p>
        </p:txBody>
      </p:sp>
      <p:graphicFrame>
        <p:nvGraphicFramePr>
          <p:cNvPr id="6" name="Table 5">
            <a:extLst>
              <a:ext uri="{FF2B5EF4-FFF2-40B4-BE49-F238E27FC236}">
                <a16:creationId xmlns:a16="http://schemas.microsoft.com/office/drawing/2014/main" id="{3FD10AA9-64EB-EA41-BACC-F2BA1564CFEC}"/>
              </a:ext>
            </a:extLst>
          </p:cNvPr>
          <p:cNvGraphicFramePr>
            <a:graphicFrameLocks noGrp="1"/>
          </p:cNvGraphicFramePr>
          <p:nvPr>
            <p:extLst>
              <p:ext uri="{D42A27DB-BD31-4B8C-83A1-F6EECF244321}">
                <p14:modId xmlns:p14="http://schemas.microsoft.com/office/powerpoint/2010/main" val="297122500"/>
              </p:ext>
            </p:extLst>
          </p:nvPr>
        </p:nvGraphicFramePr>
        <p:xfrm>
          <a:off x="336947" y="2143884"/>
          <a:ext cx="10801201" cy="4206240"/>
        </p:xfrm>
        <a:graphic>
          <a:graphicData uri="http://schemas.openxmlformats.org/drawingml/2006/table">
            <a:tbl>
              <a:tblPr firstRow="1" bandRow="1">
                <a:tableStyleId>{21E4AEA4-8DFA-4A89-87EB-49C32662AFE0}</a:tableStyleId>
              </a:tblPr>
              <a:tblGrid>
                <a:gridCol w="2160240">
                  <a:extLst>
                    <a:ext uri="{9D8B030D-6E8A-4147-A177-3AD203B41FA5}">
                      <a16:colId xmlns:a16="http://schemas.microsoft.com/office/drawing/2014/main" val="20000"/>
                    </a:ext>
                  </a:extLst>
                </a:gridCol>
                <a:gridCol w="2858198">
                  <a:extLst>
                    <a:ext uri="{9D8B030D-6E8A-4147-A177-3AD203B41FA5}">
                      <a16:colId xmlns:a16="http://schemas.microsoft.com/office/drawing/2014/main" val="20001"/>
                    </a:ext>
                  </a:extLst>
                </a:gridCol>
                <a:gridCol w="2721865">
                  <a:extLst>
                    <a:ext uri="{9D8B030D-6E8A-4147-A177-3AD203B41FA5}">
                      <a16:colId xmlns:a16="http://schemas.microsoft.com/office/drawing/2014/main" val="20002"/>
                    </a:ext>
                  </a:extLst>
                </a:gridCol>
                <a:gridCol w="3060898">
                  <a:extLst>
                    <a:ext uri="{9D8B030D-6E8A-4147-A177-3AD203B41FA5}">
                      <a16:colId xmlns:a16="http://schemas.microsoft.com/office/drawing/2014/main" val="20004"/>
                    </a:ext>
                  </a:extLst>
                </a:gridCol>
              </a:tblGrid>
              <a:tr h="493028">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(1) Lebensbereiche/ Werte</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(2) Aktueller Stand</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(3) Ziel</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(4)</a:t>
                      </a:r>
                      <a:r>
                        <a:rPr lang="de-DE" sz="1800" b="0" baseline="0" dirty="0">
                          <a:solidFill>
                            <a:srgbClr val="000000"/>
                          </a:solidFill>
                          <a:latin typeface="Calibri Light"/>
                          <a:ea typeface="Verdana" panose="020B0604030504040204" pitchFamily="34" charset="0"/>
                          <a:cs typeface="Verdana" panose="020B0604030504040204" pitchFamily="34" charset="0"/>
                        </a:rPr>
                        <a:t> Plan, um das Ziel zu erreichen / Umsetzung</a:t>
                      </a:r>
                      <a:endParaRPr lang="de-DE" sz="1800" b="0" dirty="0">
                        <a:solidFill>
                          <a:srgbClr val="000000"/>
                        </a:solidFill>
                        <a:latin typeface="Calibri Light"/>
                        <a:ea typeface="Verdana" panose="020B0604030504040204" pitchFamily="34" charset="0"/>
                        <a:cs typeface="Verdana" panose="020B0604030504040204" pitchFamily="34" charset="0"/>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algn="l"/>
                      <a:r>
                        <a:rPr lang="de-DE" sz="1400" b="0" i="1" dirty="0">
                          <a:solidFill>
                            <a:srgbClr val="333333"/>
                          </a:solidFill>
                          <a:latin typeface="Calibri Light"/>
                          <a:ea typeface="Verdana" panose="020B0604030504040204" pitchFamily="34" charset="0"/>
                          <a:cs typeface="Verdana" panose="020B0604030504040204" pitchFamily="34" charset="0"/>
                        </a:rPr>
                        <a:t>Welche Werte/</a:t>
                      </a:r>
                      <a:r>
                        <a:rPr lang="de-DE" sz="1400" b="0" i="1" baseline="0" dirty="0">
                          <a:solidFill>
                            <a:srgbClr val="333333"/>
                          </a:solidFill>
                          <a:latin typeface="Calibri Light"/>
                          <a:ea typeface="Verdana" panose="020B0604030504040204" pitchFamily="34" charset="0"/>
                          <a:cs typeface="Verdana" panose="020B0604030504040204" pitchFamily="34" charset="0"/>
                        </a:rPr>
                        <a:t> Lebensbereiche sind mir wichtig?</a:t>
                      </a:r>
                      <a:endParaRPr lang="de-DE" sz="1400" b="0" i="1"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de-DE" sz="1400" b="0" i="1" dirty="0">
                          <a:solidFill>
                            <a:srgbClr val="333333"/>
                          </a:solidFill>
                          <a:latin typeface="Calibri Light"/>
                          <a:ea typeface="Verdana" panose="020B0604030504040204" pitchFamily="34" charset="0"/>
                          <a:cs typeface="Verdana" panose="020B0604030504040204" pitchFamily="34" charset="0"/>
                        </a:rPr>
                        <a:t>Wie sehr richte</a:t>
                      </a:r>
                      <a:r>
                        <a:rPr lang="de-DE" sz="1400" b="0" i="1" baseline="0" dirty="0">
                          <a:solidFill>
                            <a:srgbClr val="333333"/>
                          </a:solidFill>
                          <a:latin typeface="Calibri Light"/>
                          <a:ea typeface="Verdana" panose="020B0604030504040204" pitchFamily="34" charset="0"/>
                          <a:cs typeface="Verdana" panose="020B0604030504040204" pitchFamily="34" charset="0"/>
                        </a:rPr>
                        <a:t> ich mein Leben aktuell nach diesem Wert aus? 1 (nicht beachtet) – 5 (sehr zentral)</a:t>
                      </a:r>
                      <a:endParaRPr lang="de-DE" sz="1400" b="0" i="1"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de-DE" sz="1400" b="0" i="1" dirty="0">
                          <a:solidFill>
                            <a:srgbClr val="333333"/>
                          </a:solidFill>
                          <a:latin typeface="Calibri Light"/>
                          <a:ea typeface="Verdana" panose="020B0604030504040204" pitchFamily="34" charset="0"/>
                          <a:cs typeface="Verdana" panose="020B0604030504040204" pitchFamily="34" charset="0"/>
                        </a:rPr>
                        <a:t>Wie würde</a:t>
                      </a:r>
                      <a:r>
                        <a:rPr lang="de-DE" sz="1400" b="0" i="1" baseline="0" dirty="0">
                          <a:solidFill>
                            <a:srgbClr val="333333"/>
                          </a:solidFill>
                          <a:latin typeface="Calibri Light"/>
                          <a:ea typeface="Verdana" panose="020B0604030504040204" pitchFamily="34" charset="0"/>
                          <a:cs typeface="Verdana" panose="020B0604030504040204" pitchFamily="34" charset="0"/>
                        </a:rPr>
                        <a:t> es aussehen, wenn ich mein Verhalten an diesem Wert orientieren?</a:t>
                      </a:r>
                      <a:endParaRPr lang="de-DE" sz="1400" b="0" i="1"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algn="l" defTabSz="914245" rtl="0" eaLnBrk="1" latinLnBrk="0" hangingPunct="1"/>
                      <a:r>
                        <a:rPr lang="de-DE" sz="1400" b="0" i="1" kern="1200" noProof="0" dirty="0">
                          <a:solidFill>
                            <a:srgbClr val="333333"/>
                          </a:solidFill>
                          <a:latin typeface="Calibri Light"/>
                          <a:ea typeface="Verdana" panose="020B0604030504040204" pitchFamily="34" charset="0"/>
                          <a:cs typeface="Verdana" panose="020B0604030504040204" pitchFamily="34" charset="0"/>
                        </a:rPr>
                        <a:t>Was könnte ich ändern, um meinem Ziel näher zu kommen (mit kleinen Schritten beginnen)? </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97280">
                <a:tc>
                  <a:txBody>
                    <a:bodyPr/>
                    <a:lstStyle/>
                    <a:p>
                      <a:pPr algn="l"/>
                      <a:r>
                        <a:rPr lang="de-DE" sz="1400" b="0" u="none" dirty="0">
                          <a:solidFill>
                            <a:srgbClr val="333333"/>
                          </a:solidFill>
                          <a:latin typeface="Calibri Light"/>
                          <a:ea typeface="Verdana" panose="020B0604030504040204" pitchFamily="34" charset="0"/>
                          <a:cs typeface="Verdana" panose="020B0604030504040204" pitchFamily="34" charset="0"/>
                        </a:rPr>
                        <a:t>Die Natur achten</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2</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Weniger Fleisch essen; mehr Bio- Lebensmittel kaufen;</a:t>
                      </a:r>
                      <a:r>
                        <a:rPr lang="de-DE" sz="1400" baseline="0" dirty="0">
                          <a:solidFill>
                            <a:srgbClr val="333333"/>
                          </a:solidFill>
                          <a:latin typeface="Calibri Light"/>
                          <a:ea typeface="Verdana" panose="020B0604030504040204" pitchFamily="34" charset="0"/>
                          <a:cs typeface="Verdana" panose="020B0604030504040204" pitchFamily="34" charset="0"/>
                        </a:rPr>
                        <a:t> Produkte mit wenig Verpackungen bevorzugen</a:t>
                      </a:r>
                      <a:endParaRPr lang="de-DE" sz="14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Müll</a:t>
                      </a:r>
                      <a:r>
                        <a:rPr lang="de-DE" sz="1400" baseline="0" dirty="0">
                          <a:solidFill>
                            <a:srgbClr val="333333"/>
                          </a:solidFill>
                          <a:latin typeface="Calibri Light"/>
                          <a:ea typeface="Verdana" panose="020B0604030504040204" pitchFamily="34" charset="0"/>
                          <a:cs typeface="Verdana" panose="020B0604030504040204" pitchFamily="34" charset="0"/>
                        </a:rPr>
                        <a:t> besser trennen; an eine Einkaufstüte (Jutebeutel) denken </a:t>
                      </a:r>
                      <a:endParaRPr lang="de-DE" sz="14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56696">
                <a:tc>
                  <a:txBody>
                    <a:bodyPr/>
                    <a:lstStyle/>
                    <a:p>
                      <a:pPr algn="l"/>
                      <a:r>
                        <a:rPr lang="de-DE" sz="1400" dirty="0">
                          <a:solidFill>
                            <a:srgbClr val="333333"/>
                          </a:solidFill>
                          <a:latin typeface="Calibri Light"/>
                          <a:ea typeface="Verdana" panose="020B0604030504040204" pitchFamily="34" charset="0"/>
                          <a:cs typeface="Verdana" panose="020B0604030504040204" pitchFamily="34" charset="0"/>
                        </a:rPr>
                        <a:t>Mitmenschlichkeit gegenüber</a:t>
                      </a:r>
                      <a:r>
                        <a:rPr lang="de-DE" sz="1400" baseline="0" dirty="0">
                          <a:solidFill>
                            <a:srgbClr val="333333"/>
                          </a:solidFill>
                          <a:latin typeface="Calibri Light"/>
                          <a:ea typeface="Verdana" panose="020B0604030504040204" pitchFamily="34" charset="0"/>
                          <a:cs typeface="Verdana" panose="020B0604030504040204" pitchFamily="34" charset="0"/>
                        </a:rPr>
                        <a:t> </a:t>
                      </a:r>
                      <a:r>
                        <a:rPr lang="de-DE" sz="1400" dirty="0">
                          <a:solidFill>
                            <a:srgbClr val="333333"/>
                          </a:solidFill>
                          <a:latin typeface="Calibri Light"/>
                          <a:ea typeface="Verdana" panose="020B0604030504040204" pitchFamily="34" charset="0"/>
                          <a:cs typeface="Verdana" panose="020B0604030504040204" pitchFamily="34" charset="0"/>
                        </a:rPr>
                        <a:t>anderen, abe</a:t>
                      </a:r>
                      <a:r>
                        <a:rPr lang="de-DE" sz="1400" baseline="0" dirty="0">
                          <a:solidFill>
                            <a:srgbClr val="333333"/>
                          </a:solidFill>
                          <a:latin typeface="Calibri Light"/>
                          <a:ea typeface="Verdana" panose="020B0604030504040204" pitchFamily="34" charset="0"/>
                          <a:cs typeface="Verdana" panose="020B0604030504040204" pitchFamily="34" charset="0"/>
                        </a:rPr>
                        <a:t>r auch </a:t>
                      </a:r>
                      <a:r>
                        <a:rPr lang="de-DE" sz="1400" dirty="0">
                          <a:solidFill>
                            <a:srgbClr val="333333"/>
                          </a:solidFill>
                          <a:latin typeface="Calibri Light"/>
                          <a:ea typeface="Verdana" panose="020B0604030504040204" pitchFamily="34" charset="0"/>
                          <a:cs typeface="Verdana" panose="020B0604030504040204" pitchFamily="34" charset="0"/>
                        </a:rPr>
                        <a:t>Selbstfürsorge</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2</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245" rtl="0" eaLnBrk="1" fontAlgn="auto" latinLnBrk="0" hangingPunct="1">
                        <a:lnSpc>
                          <a:spcPct val="100000"/>
                        </a:lnSpc>
                        <a:spcBef>
                          <a:spcPts val="0"/>
                        </a:spcBef>
                        <a:spcAft>
                          <a:spcPts val="0"/>
                        </a:spcAft>
                        <a:buClrTx/>
                        <a:buSzTx/>
                        <a:buFontTx/>
                        <a:buNone/>
                        <a:tabLst/>
                        <a:defRPr/>
                      </a:pPr>
                      <a:r>
                        <a:rPr lang="de-DE" sz="1400" kern="1200" dirty="0">
                          <a:solidFill>
                            <a:srgbClr val="333333"/>
                          </a:solidFill>
                          <a:latin typeface="Calibri Light"/>
                          <a:ea typeface="Verdana" panose="020B0604030504040204" pitchFamily="34" charset="0"/>
                          <a:cs typeface="Verdana" panose="020B0604030504040204" pitchFamily="34" charset="0"/>
                        </a:rPr>
                        <a:t>Nachbarn aktiv helfen; Anteilnahme an Missständen der Welt; vom Guten in Anderen und mir selbst ausgehen; Betroffenen im Internet-Forum Rat geben und trösten</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245" rtl="0" eaLnBrk="1" fontAlgn="auto" latinLnBrk="0" hangingPunct="1">
                        <a:lnSpc>
                          <a:spcPct val="100000"/>
                        </a:lnSpc>
                        <a:spcBef>
                          <a:spcPts val="0"/>
                        </a:spcBef>
                        <a:spcAft>
                          <a:spcPts val="0"/>
                        </a:spcAft>
                        <a:buClrTx/>
                        <a:buSzTx/>
                        <a:buFontTx/>
                        <a:buNone/>
                        <a:tabLst/>
                        <a:defRPr/>
                      </a:pPr>
                      <a:r>
                        <a:rPr lang="de-DE" sz="1400" kern="1200" dirty="0">
                          <a:solidFill>
                            <a:srgbClr val="333333"/>
                          </a:solidFill>
                          <a:latin typeface="Calibri Light"/>
                          <a:ea typeface="Verdana" panose="020B0604030504040204" pitchFamily="34" charset="0"/>
                          <a:cs typeface="Verdana" panose="020B0604030504040204" pitchFamily="34" charset="0"/>
                        </a:rPr>
                        <a:t>Ich bemerke, dass ich mehr auf das Wohlbefinden anderer achte als auf mein Eigenes; daher will ich versuchen, mich selbst mehr zu loben und mir etwas Gutes zu tun</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05451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Hausaufgabe</a:t>
            </a:r>
            <a:endParaRPr lang="de-DE" sz="3600" dirty="0">
              <a:latin typeface="Calibri Light"/>
            </a:endParaRPr>
          </a:p>
        </p:txBody>
      </p:sp>
      <p:sp>
        <p:nvSpPr>
          <p:cNvPr id="3" name="Inhaltsplatzhalter 2"/>
          <p:cNvSpPr>
            <a:spLocks noGrp="1"/>
          </p:cNvSpPr>
          <p:nvPr>
            <p:ph idx="1"/>
          </p:nvPr>
        </p:nvSpPr>
        <p:spPr>
          <a:xfrm>
            <a:off x="408955" y="2204864"/>
            <a:ext cx="11340000" cy="4248000"/>
          </a:xfrm>
        </p:spPr>
        <p:txBody>
          <a:bodyPr/>
          <a:lstStyle/>
          <a:p>
            <a:pPr algn="ctr"/>
            <a:r>
              <a:rPr lang="de-DE" sz="2400" dirty="0">
                <a:solidFill>
                  <a:srgbClr val="004992"/>
                </a:solidFill>
                <a:latin typeface="Calibri Light"/>
                <a:ea typeface="Verdana" panose="020B0604030504040204" pitchFamily="34" charset="0"/>
                <a:cs typeface="Verdana" panose="020B0604030504040204" pitchFamily="34" charset="0"/>
              </a:rPr>
              <a:t>Nehmen Sie sich einen Moment Zeit für diese Übung!</a:t>
            </a:r>
          </a:p>
          <a:p>
            <a:pPr algn="ctr"/>
            <a:r>
              <a:rPr lang="de-DE" sz="2400" dirty="0">
                <a:solidFill>
                  <a:srgbClr val="333333"/>
                </a:solidFill>
                <a:latin typeface="Calibri Light"/>
                <a:ea typeface="Verdana" panose="020B0604030504040204" pitchFamily="34" charset="0"/>
                <a:cs typeface="Verdana" panose="020B0604030504040204" pitchFamily="34" charset="0"/>
              </a:rPr>
              <a:t>In Ihrem Nachbereitungsheft finden Sie eine Tabelle, in der Sie Ihre persönlichen Werte, Ideen oder Ziele eintragen können!</a:t>
            </a:r>
          </a:p>
          <a:p>
            <a:pPr algn="ctr"/>
            <a:endParaRPr lang="de-DE" sz="2400" dirty="0">
              <a:solidFill>
                <a:srgbClr val="333333"/>
              </a:solidFill>
              <a:latin typeface="Calibri Light"/>
            </a:endParaRPr>
          </a:p>
          <a:p>
            <a:pPr algn="ct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14</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9AD5DCC7-ABA2-4B66-A1C1-7FD690E6E9FB}"/>
              </a:ext>
            </a:extLst>
          </p:cNvPr>
          <p:cNvPicPr>
            <a:picLocks noChangeAspect="1"/>
          </p:cNvPicPr>
          <p:nvPr/>
        </p:nvPicPr>
        <p:blipFill rotWithShape="1">
          <a:blip r:embed="rId2"/>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2215280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e-DE" sz="3600" dirty="0"/>
              <a:t>Ist es normal, psychische Beschwerden zu haben?</a:t>
            </a:r>
            <a:endParaRPr lang="en-US" sz="3600" dirty="0"/>
          </a:p>
        </p:txBody>
      </p:sp>
      <p:sp>
        <p:nvSpPr>
          <p:cNvPr id="4" name="Content Placeholder 3"/>
          <p:cNvSpPr>
            <a:spLocks noGrp="1"/>
          </p:cNvSpPr>
          <p:nvPr>
            <p:ph idx="1"/>
          </p:nvPr>
        </p:nvSpPr>
        <p:spPr/>
        <p:txBody>
          <a:bodyPr/>
          <a:lstStyle/>
          <a:p>
            <a:pPr lvl="0" defTabSz="914377"/>
            <a:r>
              <a:rPr lang="de-DE" sz="2400" dirty="0">
                <a:solidFill>
                  <a:srgbClr val="004992"/>
                </a:solidFill>
                <a:latin typeface="Calibri Light"/>
                <a:ea typeface="+mj-ea"/>
                <a:cs typeface="+mj-cs"/>
              </a:rPr>
              <a:t>Wie viele Menschen in Deutschland sind psychisch erkrankt?</a:t>
            </a:r>
          </a:p>
          <a:p>
            <a:pPr lvl="0" algn="ctr" defTabSz="914377"/>
            <a:r>
              <a:rPr lang="de-DE" sz="2400" dirty="0">
                <a:solidFill>
                  <a:srgbClr val="333333"/>
                </a:solidFill>
                <a:latin typeface="Calibri Light"/>
                <a:ea typeface="+mj-ea"/>
                <a:cs typeface="+mj-cs"/>
              </a:rPr>
              <a:t>Was denken Sie?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15</a:t>
            </a:fld>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Ist es normal, psychische Beschwerden zu haben?</a:t>
            </a:r>
          </a:p>
        </p:txBody>
      </p:sp>
      <p:sp>
        <p:nvSpPr>
          <p:cNvPr id="6" name="Content Placeholder 5"/>
          <p:cNvSpPr>
            <a:spLocks noGrp="1"/>
          </p:cNvSpPr>
          <p:nvPr>
            <p:ph idx="1"/>
          </p:nvPr>
        </p:nvSpPr>
        <p:spPr/>
        <p:txBody>
          <a:bodyPr/>
          <a:lstStyle/>
          <a:p>
            <a:pPr lvl="0" defTabSz="914400" eaLnBrk="0" fontAlgn="base" hangingPunct="0">
              <a:buClr>
                <a:srgbClr val="006699"/>
              </a:buClr>
              <a:tabLst>
                <a:tab pos="84138" algn="l"/>
              </a:tabLst>
              <a:defRPr/>
            </a:pPr>
            <a:r>
              <a:rPr lang="de-DE" sz="2400" kern="0" dirty="0">
                <a:solidFill>
                  <a:srgbClr val="004992"/>
                </a:solidFill>
                <a:latin typeface="Calibri Light"/>
                <a:ea typeface="Verdana" pitchFamily="34" charset="0"/>
                <a:cs typeface="Verdana" pitchFamily="34" charset="0"/>
              </a:rPr>
              <a:t>Wie viele Menschen in Deutschland sind psychisch erkrankt?</a:t>
            </a:r>
          </a:p>
          <a:p>
            <a:pPr lvl="0" defTabSz="914400" eaLnBrk="0" fontAlgn="base" hangingPunct="0">
              <a:buClr>
                <a:srgbClr val="006699"/>
              </a:buClr>
              <a:tabLst>
                <a:tab pos="84138" algn="l"/>
              </a:tabLst>
              <a:defRPr/>
            </a:pPr>
            <a:r>
              <a:rPr lang="de-DE" sz="2400" dirty="0">
                <a:solidFill>
                  <a:srgbClr val="333333"/>
                </a:solidFill>
                <a:latin typeface="Calibri Light"/>
                <a:ea typeface="Verdana" pitchFamily="34" charset="0"/>
                <a:cs typeface="Verdana" pitchFamily="34" charset="0"/>
              </a:rPr>
              <a:t>Eine repräsentative Untersuchung* fand folgendes heraus:</a:t>
            </a: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pPr>
            <a:r>
              <a:rPr lang="de-DE" sz="2400" dirty="0">
                <a:solidFill>
                  <a:srgbClr val="333333"/>
                </a:solidFill>
                <a:latin typeface="Calibri Light"/>
                <a:ea typeface="Verdana" pitchFamily="34" charset="0"/>
                <a:cs typeface="Verdana" pitchFamily="34" charset="0"/>
              </a:rPr>
              <a:t>Berücksichtigt man Personen, die Einzelsymptome psychischer Störungen aufweisen, liegen die Zahlen weit höher. </a:t>
            </a:r>
            <a:endParaRPr lang="de-DE" sz="2400" kern="0" dirty="0">
              <a:solidFill>
                <a:srgbClr val="333333"/>
              </a:solidFill>
              <a:latin typeface="Calibri Light"/>
              <a:ea typeface="ＭＳ Ｐゴシック"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16</a:t>
            </a:fld>
            <a:endParaRPr lang="de-DE">
              <a:latin typeface="Calibri Light"/>
            </a:endParaRPr>
          </a:p>
        </p:txBody>
      </p:sp>
      <p:graphicFrame>
        <p:nvGraphicFramePr>
          <p:cNvPr id="5" name="Tabelle 4"/>
          <p:cNvGraphicFramePr>
            <a:graphicFrameLocks noGrp="1"/>
          </p:cNvGraphicFramePr>
          <p:nvPr>
            <p:extLst>
              <p:ext uri="{D42A27DB-BD31-4B8C-83A1-F6EECF244321}">
                <p14:modId xmlns:p14="http://schemas.microsoft.com/office/powerpoint/2010/main" val="3704080081"/>
              </p:ext>
            </p:extLst>
          </p:nvPr>
        </p:nvGraphicFramePr>
        <p:xfrm>
          <a:off x="408955" y="3356992"/>
          <a:ext cx="11376000" cy="1828800"/>
        </p:xfrm>
        <a:graphic>
          <a:graphicData uri="http://schemas.openxmlformats.org/drawingml/2006/table">
            <a:tbl>
              <a:tblPr firstRow="1" bandRow="1">
                <a:tableStyleId>{21E4AEA4-8DFA-4A89-87EB-49C32662AFE0}</a:tableStyleId>
              </a:tblPr>
              <a:tblGrid>
                <a:gridCol w="9988069">
                  <a:extLst>
                    <a:ext uri="{9D8B030D-6E8A-4147-A177-3AD203B41FA5}">
                      <a16:colId xmlns:a16="http://schemas.microsoft.com/office/drawing/2014/main" val="20000"/>
                    </a:ext>
                  </a:extLst>
                </a:gridCol>
                <a:gridCol w="1387931">
                  <a:extLst>
                    <a:ext uri="{9D8B030D-6E8A-4147-A177-3AD203B41FA5}">
                      <a16:colId xmlns:a16="http://schemas.microsoft.com/office/drawing/2014/main" val="20001"/>
                    </a:ext>
                  </a:extLst>
                </a:gridCol>
              </a:tblGrid>
              <a:tr h="0">
                <a:tc>
                  <a:txBody>
                    <a:bodyPr/>
                    <a:lstStyle/>
                    <a:p>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Anteil der Personen, die innerhalb des letzten Jahres psychisch erkrankt waren</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dirty="0">
                          <a:solidFill>
                            <a:srgbClr val="333333"/>
                          </a:solidFill>
                          <a:latin typeface="Calibri Light"/>
                          <a:ea typeface="Verdana" panose="020B0604030504040204" pitchFamily="34" charset="0"/>
                          <a:cs typeface="Verdana" panose="020B0604030504040204" pitchFamily="34" charset="0"/>
                        </a:rPr>
                        <a:t>27,7%</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0">
                <a:tc>
                  <a:txBody>
                    <a:bodyPr/>
                    <a:lstStyle/>
                    <a:p>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Angststörungen (häufigstes Störungsbild, u.a. soziale Phobie)	</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b="0" i="0" u="none" strike="noStrike" kern="1200" baseline="0" dirty="0">
                          <a:solidFill>
                            <a:srgbClr val="333333"/>
                          </a:solidFill>
                          <a:latin typeface="Calibri Light"/>
                          <a:ea typeface="Verdana" panose="020B0604030504040204" pitchFamily="34" charset="0"/>
                          <a:cs typeface="Verdana" panose="020B0604030504040204" pitchFamily="34" charset="0"/>
                        </a:rPr>
                        <a:t>15,3%</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0">
                <a:tc>
                  <a:txBody>
                    <a:bodyPr/>
                    <a:lstStyle/>
                    <a:p>
                      <a:r>
                        <a:rPr lang="de-DE" sz="1800" b="0" dirty="0">
                          <a:solidFill>
                            <a:srgbClr val="333333"/>
                          </a:solidFill>
                          <a:latin typeface="Calibri Light"/>
                          <a:ea typeface="Verdana" panose="020B0604030504040204" pitchFamily="34" charset="0"/>
                          <a:cs typeface="Verdana" panose="020B0604030504040204" pitchFamily="34" charset="0"/>
                        </a:rPr>
                        <a:t>Affektive Störungen (u.a. Depression)</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9,3%</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0">
                <a:tc>
                  <a:txBody>
                    <a:bodyPr/>
                    <a:lstStyle/>
                    <a:p>
                      <a:r>
                        <a:rPr lang="de-DE" sz="1800" b="0" dirty="0">
                          <a:solidFill>
                            <a:srgbClr val="333333"/>
                          </a:solidFill>
                          <a:latin typeface="Calibri Light"/>
                          <a:ea typeface="Verdana" panose="020B0604030504040204" pitchFamily="34" charset="0"/>
                          <a:cs typeface="Verdana" panose="020B0604030504040204" pitchFamily="34" charset="0"/>
                        </a:rPr>
                        <a:t>Schizophrenie/Psychose (alle Formen von Psychose, u.a. Schizophrenie)</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2,6%</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r h="0">
                <a:tc>
                  <a:txBody>
                    <a:bodyPr/>
                    <a:lstStyle/>
                    <a:p>
                      <a:r>
                        <a:rPr lang="de-DE" sz="1800" b="0" dirty="0">
                          <a:solidFill>
                            <a:srgbClr val="333333"/>
                          </a:solidFill>
                          <a:latin typeface="Calibri Light"/>
                          <a:ea typeface="Verdana" panose="020B0604030504040204" pitchFamily="34" charset="0"/>
                          <a:cs typeface="Verdana" panose="020B0604030504040204" pitchFamily="34" charset="0"/>
                        </a:rPr>
                        <a:t>Anteil derjenigen Betroffenen, die mehrere psychische Erkrankungen gleichzeitig aufwiesen</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44%</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9" name="Text Box 38">
            <a:extLst>
              <a:ext uri="{FF2B5EF4-FFF2-40B4-BE49-F238E27FC236}">
                <a16:creationId xmlns:a16="http://schemas.microsoft.com/office/drawing/2014/main" id="{490DFA08-E886-1820-A5BB-B9880ED0DF88}"/>
              </a:ext>
            </a:extLst>
          </p:cNvPr>
          <p:cNvSpPr txBox="1">
            <a:spLocks noChangeArrowheads="1"/>
          </p:cNvSpPr>
          <p:nvPr/>
        </p:nvSpPr>
        <p:spPr bwMode="auto">
          <a:xfrm>
            <a:off x="408955" y="6541205"/>
            <a:ext cx="11376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a:spcBef>
                <a:spcPct val="50000"/>
              </a:spcBef>
            </a:pPr>
            <a:r>
              <a:rPr lang="de-DE" altLang="en-US" sz="1000" dirty="0">
                <a:latin typeface="+mn-lt"/>
              </a:rPr>
              <a:t>* Quelle: </a:t>
            </a:r>
            <a:r>
              <a:rPr lang="de-DE" sz="1000" b="0" i="0" strike="noStrike" dirty="0">
                <a:solidFill>
                  <a:srgbClr val="000000"/>
                </a:solidFill>
                <a:effectLst/>
                <a:latin typeface="+mn-lt"/>
                <a:hlinkClick r:id="rId3"/>
              </a:rPr>
              <a:t>https://doi.org/10.1007/s00115-013-3961-y</a:t>
            </a:r>
            <a:endParaRPr lang="de-DE" sz="1000" b="0" i="0" strike="noStrike" dirty="0">
              <a:solidFill>
                <a:srgbClr val="000000"/>
              </a:solidFill>
              <a:effectLst/>
              <a:latin typeface="+mn-lt"/>
            </a:endParaRPr>
          </a:p>
          <a:p>
            <a:pPr eaLnBrk="1" hangingPunct="1">
              <a:spcBef>
                <a:spcPct val="50000"/>
              </a:spcBef>
            </a:pPr>
            <a:endParaRPr lang="de-DE" altLang="en-US" sz="1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6" name="Content Placeholder 5"/>
          <p:cNvSpPr>
            <a:spLocks noGrp="1"/>
          </p:cNvSpPr>
          <p:nvPr>
            <p:ph idx="1"/>
          </p:nvPr>
        </p:nvSpPr>
        <p:spPr/>
        <p:txBody>
          <a:bodyPr/>
          <a:lstStyle/>
          <a:p>
            <a:pPr marL="342900" lvl="0" indent="-342900" defTabSz="914400" eaLnBrk="0" fontAlgn="base" hangingPunct="0">
              <a:buClr>
                <a:srgbClr val="000000"/>
              </a:buClr>
              <a:buFont typeface="WingDings"/>
              <a:buChar char=""/>
              <a:tabLst>
                <a:tab pos="84138" algn="l"/>
              </a:tabLst>
              <a:defRPr/>
            </a:pPr>
            <a:r>
              <a:rPr lang="de-DE" sz="2400" kern="0" dirty="0">
                <a:solidFill>
                  <a:srgbClr val="333333"/>
                </a:solidFill>
                <a:latin typeface="Calibri Light"/>
                <a:ea typeface="Verdana" pitchFamily="34" charset="0"/>
                <a:cs typeface="Verdana" pitchFamily="34" charset="0"/>
              </a:rPr>
              <a:t>Psychotische Symptome (z.B. Wahn) galten lange Zeit als wenig verbreitet oder als Zeichen einer psychischen Krankheit.</a:t>
            </a:r>
          </a:p>
          <a:p>
            <a:pPr marL="342900" lvl="0" indent="-342900" defTabSz="914400" eaLnBrk="0" fontAlgn="base" hangingPunct="0">
              <a:buClr>
                <a:srgbClr val="000000"/>
              </a:buClr>
              <a:buFont typeface="WingDings"/>
              <a:buChar char=""/>
              <a:tabLst>
                <a:tab pos="84138" algn="l"/>
              </a:tabLst>
              <a:defRPr/>
            </a:pPr>
            <a:r>
              <a:rPr lang="de-DE" sz="2400" kern="0" dirty="0">
                <a:solidFill>
                  <a:srgbClr val="333333"/>
                </a:solidFill>
                <a:latin typeface="Calibri Light"/>
                <a:ea typeface="Verdana" pitchFamily="34" charset="0"/>
                <a:cs typeface="Verdana" pitchFamily="34" charset="0"/>
              </a:rPr>
              <a:t>Heute weiß man, dass (abgeschwächte) </a:t>
            </a:r>
            <a:r>
              <a:rPr lang="de-DE" sz="2400" b="1" kern="0" dirty="0">
                <a:solidFill>
                  <a:srgbClr val="333333"/>
                </a:solidFill>
                <a:latin typeface="Calibri Light"/>
                <a:ea typeface="Verdana" pitchFamily="34" charset="0"/>
                <a:cs typeface="Verdana" pitchFamily="34" charset="0"/>
              </a:rPr>
              <a:t>Psychose-ähnliche</a:t>
            </a:r>
            <a:r>
              <a:rPr lang="de-DE" sz="2400" kern="0" dirty="0">
                <a:solidFill>
                  <a:srgbClr val="333333"/>
                </a:solidFill>
                <a:latin typeface="Calibri Light"/>
                <a:ea typeface="Verdana" pitchFamily="34" charset="0"/>
                <a:cs typeface="Verdana" pitchFamily="34" charset="0"/>
              </a:rPr>
              <a:t> Erfahrungen in der Bevölkerung weit verbreitet sind. </a:t>
            </a:r>
          </a:p>
          <a:p>
            <a:pPr marL="342900" lvl="0" indent="-342900" defTabSz="914400" eaLnBrk="0" fontAlgn="base" hangingPunct="0">
              <a:buClr>
                <a:srgbClr val="000000"/>
              </a:buClr>
              <a:buFont typeface="WingDings"/>
              <a:buChar char=""/>
              <a:tabLst>
                <a:tab pos="84138" algn="l"/>
              </a:tabLst>
              <a:defRPr/>
            </a:pPr>
            <a:r>
              <a:rPr lang="de-DE" sz="2400" kern="0" dirty="0">
                <a:solidFill>
                  <a:srgbClr val="333333"/>
                </a:solidFill>
                <a:latin typeface="Calibri Light"/>
                <a:ea typeface="Verdana" pitchFamily="34" charset="0"/>
                <a:cs typeface="Verdana" pitchFamily="34" charset="0"/>
              </a:rPr>
              <a:t>Im Unterschied zu Menschen mit einer diagnostizierten Psychose führen diese Erfahrungen jedoch meist nicht zu einer Beeinträchtigung des Alltags.</a:t>
            </a:r>
          </a:p>
          <a:p>
            <a:pPr marL="342900" lvl="0" indent="-342900" defTabSz="914400" eaLnBrk="0" fontAlgn="base" hangingPunct="0">
              <a:buClr>
                <a:srgbClr val="000000"/>
              </a:buClr>
              <a:buFont typeface="WingDings"/>
              <a:buChar char=""/>
              <a:tabLst>
                <a:tab pos="84138" algn="l"/>
              </a:tabLst>
              <a:defRPr/>
            </a:pPr>
            <a:endParaRPr lang="de-DE" sz="2400" kern="0" dirty="0">
              <a:solidFill>
                <a:srgbClr val="333333"/>
              </a:solidFill>
              <a:latin typeface="Calibri Light"/>
              <a:ea typeface="ＭＳ Ｐゴシック"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17</a:t>
            </a:fld>
            <a:endParaRPr lang="de-DE">
              <a:latin typeface="Calibri Light"/>
            </a:endParaRPr>
          </a:p>
        </p:txBody>
      </p:sp>
    </p:spTree>
    <p:extLst>
      <p:ext uri="{BB962C8B-B14F-4D97-AF65-F5344CB8AC3E}">
        <p14:creationId xmlns:p14="http://schemas.microsoft.com/office/powerpoint/2010/main" val="2468386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a:t>
            </a:r>
            <a:r>
              <a:rPr lang="de-DE" altLang="en-US" sz="1000" i="1" dirty="0">
                <a:latin typeface="Calibri Light"/>
              </a:rPr>
              <a:t>Quellen: Emmanuelle R. Peters (Instrument: PDI), Steffen Moritz (Instrument: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de-DE" sz="1800" dirty="0">
                <a:solidFill>
                  <a:schemeClr val="tx1"/>
                </a:solidFill>
                <a:latin typeface="Calibri Light"/>
              </a:rPr>
              <a:t>Wie häufig werden die folgenden Symptome von Personen aus der Allgemeinbevölkerung bejaht?</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18</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3018267347"/>
              </p:ext>
            </p:extLst>
          </p:nvPr>
        </p:nvGraphicFramePr>
        <p:xfrm>
          <a:off x="317077" y="2560320"/>
          <a:ext cx="11376000" cy="3690950"/>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72716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a:t>
            </a:r>
            <a:r>
              <a:rPr lang="de-DE" altLang="en-US" sz="1000" i="1" dirty="0">
                <a:latin typeface="Calibri Light"/>
              </a:rPr>
              <a:t>Quellen: Emmanuelle R. Peters (Instrument: PDI), Steffen Moritz (Instrument: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de-DE" sz="1800" dirty="0">
                <a:solidFill>
                  <a:schemeClr val="tx1"/>
                </a:solidFill>
                <a:latin typeface="Calibri Light"/>
              </a:rPr>
              <a:t>Wie häufig werden die folgenden Symptome von Personen aus der Allgemeinbevölkerung bejaht?</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19</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4223771460"/>
              </p:ext>
            </p:extLst>
          </p:nvPr>
        </p:nvGraphicFramePr>
        <p:xfrm>
          <a:off x="317077" y="2560320"/>
          <a:ext cx="11376000" cy="3690950"/>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33263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a:t>
            </a:r>
            <a:r>
              <a:rPr lang="de-DE" altLang="en-US" sz="1000" i="1" dirty="0">
                <a:latin typeface="Calibri Light"/>
              </a:rPr>
              <a:t>Quellen: Emmanuelle R. Peters (Instrument: PDI), Steffen Moritz (Instrument: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de-DE" sz="1800" dirty="0">
                <a:solidFill>
                  <a:schemeClr val="tx1"/>
                </a:solidFill>
                <a:latin typeface="Calibri Light"/>
              </a:rPr>
              <a:t>Wie häufig werden die folgenden Symptome von Personen aus der Allgemeinbevölkerung bejaht?</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20</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3707196053"/>
              </p:ext>
            </p:extLst>
          </p:nvPr>
        </p:nvGraphicFramePr>
        <p:xfrm>
          <a:off x="317077" y="2560320"/>
          <a:ext cx="11376000" cy="3690950"/>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accent1"/>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97733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a:t>
            </a:r>
            <a:r>
              <a:rPr lang="de-DE" altLang="en-US" sz="1000" i="1" dirty="0">
                <a:latin typeface="Calibri Light"/>
              </a:rPr>
              <a:t>Quellen: Emmanuelle R. Peters (Instrument: PDI), Steffen Moritz (Instrument: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de-DE" sz="1800" dirty="0">
                <a:solidFill>
                  <a:schemeClr val="tx1"/>
                </a:solidFill>
                <a:latin typeface="Calibri Light"/>
              </a:rPr>
              <a:t>Wie häufig werden die folgenden Symptome von Personen aus der Allgemeinbevölkerung bejaht?</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21</a:t>
            </a:fld>
            <a:endParaRPr lang="de-DE">
              <a:latin typeface="Calibri Light"/>
            </a:endParaRPr>
          </a:p>
        </p:txBody>
      </p:sp>
      <p:graphicFrame>
        <p:nvGraphicFramePr>
          <p:cNvPr id="8" name="Tabelle 7"/>
          <p:cNvGraphicFramePr>
            <a:graphicFrameLocks noGrp="1"/>
          </p:cNvGraphicFramePr>
          <p:nvPr/>
        </p:nvGraphicFramePr>
        <p:xfrm>
          <a:off x="317077" y="2560320"/>
          <a:ext cx="11376000" cy="3690950"/>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67305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a:t>
            </a:r>
            <a:r>
              <a:rPr lang="de-DE" altLang="en-US" sz="1000" i="1" dirty="0">
                <a:latin typeface="Calibri Light"/>
              </a:rPr>
              <a:t>Quellen: Emmanuelle R. Peters (Instrument: PDI), Steffen Moritz (Instrument: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de-DE" sz="1800" dirty="0">
                <a:solidFill>
                  <a:schemeClr val="tx1"/>
                </a:solidFill>
                <a:latin typeface="Calibri Light"/>
              </a:rPr>
              <a:t>Wie häufig werden die folgenden Symptome von Personen aus der Allgemeinbevölkerung bejaht?</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22</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3895151643"/>
              </p:ext>
            </p:extLst>
          </p:nvPr>
        </p:nvGraphicFramePr>
        <p:xfrm>
          <a:off x="317077" y="2560320"/>
          <a:ext cx="11376000" cy="3690950"/>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9958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a:t>
            </a:r>
            <a:r>
              <a:rPr lang="de-DE" altLang="en-US" sz="1000" i="1" dirty="0">
                <a:latin typeface="Calibri Light"/>
              </a:rPr>
              <a:t>Quellen: Emmanuelle R. Peters (Instrument: PDI), Steffen Moritz (Instrument: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de-DE" sz="1800" dirty="0">
                <a:solidFill>
                  <a:schemeClr val="tx1"/>
                </a:solidFill>
                <a:latin typeface="Calibri Light"/>
              </a:rPr>
              <a:t>Wie häufig werden die folgenden Symptome von Personen aus der Allgemeinbevölkerung bejaht?</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23</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2790066444"/>
              </p:ext>
            </p:extLst>
          </p:nvPr>
        </p:nvGraphicFramePr>
        <p:xfrm>
          <a:off x="317077" y="2560320"/>
          <a:ext cx="11376000" cy="3690950"/>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19%</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27561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a:t>
            </a:r>
            <a:r>
              <a:rPr lang="de-DE" altLang="en-US" sz="1000" i="1" dirty="0">
                <a:latin typeface="Calibri Light"/>
              </a:rPr>
              <a:t>Quellen: Emmanuelle R. Peters (Instrument: PDI), Steffen Moritz (Instrument: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de-DE" sz="1800" dirty="0">
                <a:solidFill>
                  <a:schemeClr val="tx1"/>
                </a:solidFill>
                <a:latin typeface="Calibri Light"/>
              </a:rPr>
              <a:t>Wie häufig werden die folgenden Symptome von Personen aus der Allgemeinbevölkerung bejaht?</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Psychotische Symptome = ungewöhnlich?</a:t>
            </a:r>
            <a:br>
              <a:rPr lang="de-DE" sz="3600" dirty="0">
                <a:latin typeface="Calibri Light"/>
              </a:rPr>
            </a:br>
            <a:r>
              <a:rPr lang="de-DE" dirty="0">
                <a:latin typeface="Calibri Light"/>
              </a:rPr>
              <a:t>Häufigkeit psychotischen Erlebens in der Allgemeinbevölkerung*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24</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677232733"/>
              </p:ext>
            </p:extLst>
          </p:nvPr>
        </p:nvGraphicFramePr>
        <p:xfrm>
          <a:off x="317077" y="2560320"/>
          <a:ext cx="11376000" cy="3690950"/>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19%</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chemeClr val="tx1"/>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68186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Psychische Erkrankung ≠ Schwäche!</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Kein Mensch ist </a:t>
            </a:r>
            <a:r>
              <a:rPr lang="de-DE" sz="2400" b="1" i="1" dirty="0">
                <a:solidFill>
                  <a:srgbClr val="333333"/>
                </a:solidFill>
                <a:latin typeface="Calibri Light"/>
                <a:ea typeface="Verdana" panose="020B0604030504040204" pitchFamily="34" charset="0"/>
                <a:cs typeface="Verdana" panose="020B0604030504040204" pitchFamily="34" charset="0"/>
              </a:rPr>
              <a:t>immun</a:t>
            </a:r>
            <a:r>
              <a:rPr lang="de-DE" sz="2400" dirty="0">
                <a:solidFill>
                  <a:srgbClr val="333333"/>
                </a:solidFill>
                <a:latin typeface="Calibri Light"/>
                <a:ea typeface="Verdana" panose="020B0604030504040204" pitchFamily="34" charset="0"/>
                <a:cs typeface="Verdana" panose="020B0604030504040204" pitchFamily="34" charset="0"/>
              </a:rPr>
              <a:t> gegen psychische Krisen! Mehr als jeder 4. </a:t>
            </a:r>
            <a:br>
              <a:rPr lang="de-DE" sz="2400" dirty="0">
                <a:solidFill>
                  <a:srgbClr val="333333"/>
                </a:solidFill>
                <a:latin typeface="Calibri Light"/>
                <a:ea typeface="Verdana" panose="020B0604030504040204" pitchFamily="34" charset="0"/>
                <a:cs typeface="Verdana" panose="020B0604030504040204" pitchFamily="34" charset="0"/>
              </a:rPr>
            </a:br>
            <a:r>
              <a:rPr lang="de-DE" sz="2400" dirty="0">
                <a:solidFill>
                  <a:srgbClr val="333333"/>
                </a:solidFill>
                <a:latin typeface="Calibri Light"/>
                <a:ea typeface="Verdana" panose="020B0604030504040204" pitchFamily="34" charset="0"/>
                <a:cs typeface="Verdana" panose="020B0604030504040204" pitchFamily="34" charset="0"/>
              </a:rPr>
              <a:t>Mensch erkrankt im Laufe eines Jahres an einer psychischen Störung.</a:t>
            </a:r>
          </a:p>
          <a:p>
            <a:pPr lvl="0" defTabSz="914400" eaLnBrk="0" fontAlgn="base" hangingPunct="0">
              <a:buClr>
                <a:srgbClr val="006699"/>
              </a:buClr>
              <a:tabLst>
                <a:tab pos="84138" algn="l"/>
              </a:tabLst>
            </a:pPr>
            <a:r>
              <a:rPr lang="de-DE" sz="2400" kern="0" dirty="0">
                <a:solidFill>
                  <a:srgbClr val="333333"/>
                </a:solidFill>
                <a:latin typeface="Calibri Light"/>
                <a:ea typeface="Verdana" panose="020B0604030504040204" pitchFamily="34" charset="0"/>
                <a:cs typeface="Verdana" panose="020B0604030504040204" pitchFamily="34" charset="0"/>
              </a:rPr>
              <a:t>Eine psychische Erkrankung ist nicht als Schwäche zu betrachten, sondern viel mehr als Ausdruck einer erhöhten Empfindlichkeit.</a:t>
            </a:r>
          </a:p>
          <a:p>
            <a:pPr lvl="0" defTabSz="914400" eaLnBrk="0" fontAlgn="base" hangingPunct="0">
              <a:buClr>
                <a:srgbClr val="006699"/>
              </a:buClr>
              <a:tabLst>
                <a:tab pos="84138" algn="l"/>
              </a:tabLst>
            </a:pPr>
            <a:r>
              <a:rPr lang="de-DE" sz="2400" kern="0" dirty="0">
                <a:solidFill>
                  <a:srgbClr val="004992"/>
                </a:solidFill>
                <a:latin typeface="Calibri Light"/>
                <a:ea typeface="Verdana" panose="020B0604030504040204" pitchFamily="34" charset="0"/>
                <a:cs typeface="Verdana" panose="020B0604030504040204" pitchFamily="34" charset="0"/>
              </a:rPr>
              <a:t>Erbe: </a:t>
            </a:r>
            <a:r>
              <a:rPr lang="de-DE" sz="2400" kern="0" dirty="0">
                <a:solidFill>
                  <a:srgbClr val="333333"/>
                </a:solidFill>
                <a:latin typeface="Calibri Light"/>
                <a:ea typeface="Verdana" panose="020B0604030504040204" pitchFamily="34" charset="0"/>
                <a:cs typeface="Verdana" panose="020B0604030504040204" pitchFamily="34" charset="0"/>
              </a:rPr>
              <a:t>Gene spielen bei vielen Erkrankungen eine Rolle.</a:t>
            </a:r>
          </a:p>
          <a:p>
            <a:pPr lvl="0" defTabSz="914400" eaLnBrk="0" fontAlgn="base" hangingPunct="0">
              <a:buClr>
                <a:srgbClr val="006699"/>
              </a:buClr>
              <a:tabLst>
                <a:tab pos="84138" algn="l"/>
              </a:tabLst>
            </a:pPr>
            <a:r>
              <a:rPr lang="de-DE" sz="2400" kern="0" dirty="0">
                <a:solidFill>
                  <a:srgbClr val="004992"/>
                </a:solidFill>
                <a:latin typeface="Calibri Light"/>
                <a:ea typeface="Verdana" panose="020B0604030504040204" pitchFamily="34" charset="0"/>
                <a:cs typeface="Verdana" panose="020B0604030504040204" pitchFamily="34" charset="0"/>
              </a:rPr>
              <a:t>Umwelt: </a:t>
            </a:r>
            <a:r>
              <a:rPr lang="de-DE" sz="2400" kern="0" dirty="0">
                <a:solidFill>
                  <a:srgbClr val="333333"/>
                </a:solidFill>
                <a:latin typeface="Calibri Light"/>
                <a:ea typeface="Verdana" panose="020B0604030504040204" pitchFamily="34" charset="0"/>
                <a:cs typeface="Verdana" panose="020B0604030504040204" pitchFamily="34" charset="0"/>
              </a:rPr>
              <a:t>Viele schlimme Erfahrungen würden auch Menschen ohne besondere Anlage für eine psychische Krankheit aus der Bahn werfen.</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25</a:t>
            </a:fld>
            <a:endParaRPr lang="de-DE">
              <a:latin typeface="Calibri Light"/>
            </a:endParaRPr>
          </a:p>
        </p:txBody>
      </p:sp>
      <p:pic>
        <p:nvPicPr>
          <p:cNvPr id="6146" name="Picture 2" descr="Löwenzahn, Saatgut, Unkraut, Farbe, Pflanze, Wachstum"/>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2075" r="18626"/>
          <a:stretch/>
        </p:blipFill>
        <p:spPr bwMode="auto">
          <a:xfrm>
            <a:off x="10146079" y="914400"/>
            <a:ext cx="2049096" cy="192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70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ist Stigma und was ist Selbst-Stigma?</a:t>
            </a:r>
          </a:p>
        </p:txBody>
      </p:sp>
      <p:sp>
        <p:nvSpPr>
          <p:cNvPr id="4" name="Inhaltsplatzhalter 3"/>
          <p:cNvSpPr>
            <a:spLocks noGrp="1"/>
          </p:cNvSpPr>
          <p:nvPr>
            <p:ph idx="1"/>
          </p:nvPr>
        </p:nvSpPr>
        <p:spPr/>
        <p:txBody>
          <a:bodyPr/>
          <a:lstStyle/>
          <a:p>
            <a:pPr lvl="0">
              <a:lnSpc>
                <a:spcPct val="100000"/>
              </a:lnSpc>
              <a:spcBef>
                <a:spcPts val="0"/>
              </a:spcBef>
            </a:pPr>
            <a:r>
              <a:rPr lang="de-DE" sz="2000" dirty="0">
                <a:solidFill>
                  <a:srgbClr val="004992"/>
                </a:solidFill>
                <a:latin typeface="Calibri Light"/>
                <a:ea typeface="ＭＳ Ｐゴシック"/>
                <a:cs typeface="Verdana"/>
              </a:rPr>
              <a:t>???</a:t>
            </a:r>
          </a:p>
          <a:p>
            <a:pPr>
              <a:lnSpc>
                <a:spcPct val="100000"/>
              </a:lnSpc>
              <a:spcBef>
                <a:spcPts val="0"/>
              </a:spcBef>
            </a:pPr>
            <a:endParaRPr lang="de-DE" sz="2000" dirty="0">
              <a:solidFill>
                <a:srgbClr val="006699"/>
              </a:solidFill>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26</a:t>
            </a:fld>
            <a:endParaRPr lang="de-DE">
              <a:latin typeface="Calibri Light"/>
            </a:endParaRPr>
          </a:p>
        </p:txBody>
      </p:sp>
    </p:spTree>
    <p:extLst>
      <p:ext uri="{BB962C8B-B14F-4D97-AF65-F5344CB8AC3E}">
        <p14:creationId xmlns:p14="http://schemas.microsoft.com/office/powerpoint/2010/main" val="1237795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ist Stigma und was ist Selbst-Stigma?</a:t>
            </a:r>
          </a:p>
        </p:txBody>
      </p:sp>
      <p:sp>
        <p:nvSpPr>
          <p:cNvPr id="3" name="Inhaltsplatzhalter 2"/>
          <p:cNvSpPr>
            <a:spLocks noGrp="1"/>
          </p:cNvSpPr>
          <p:nvPr>
            <p:ph idx="1"/>
          </p:nvPr>
        </p:nvSpPr>
        <p:spPr/>
        <p:txBody>
          <a:bodyPr/>
          <a:lstStyle/>
          <a:p>
            <a:pPr marL="342900" indent="-342900">
              <a:buClr>
                <a:srgbClr val="000000"/>
              </a:buClr>
              <a:buFont typeface="WingDings"/>
              <a:buChar char=""/>
            </a:pPr>
            <a:r>
              <a:rPr lang="de-DE" sz="2000" dirty="0">
                <a:solidFill>
                  <a:srgbClr val="004992"/>
                </a:solidFill>
                <a:latin typeface="Calibri Light"/>
                <a:ea typeface="Verdana" pitchFamily="34" charset="0"/>
                <a:cs typeface="Verdana" pitchFamily="34" charset="0"/>
              </a:rPr>
              <a:t>Stigma = wörtlich aus dem Griechischen: </a:t>
            </a:r>
            <a:r>
              <a:rPr lang="de-DE" sz="2000" dirty="0">
                <a:solidFill>
                  <a:srgbClr val="333333"/>
                </a:solidFill>
                <a:latin typeface="Calibri Light"/>
                <a:ea typeface="Verdana" pitchFamily="34" charset="0"/>
                <a:cs typeface="Verdana" pitchFamily="34" charset="0"/>
              </a:rPr>
              <a:t>Punkt-, Wund- oder Brandmal</a:t>
            </a:r>
          </a:p>
          <a:p>
            <a:pPr marL="342900" indent="-342900">
              <a:buClr>
                <a:srgbClr val="000000"/>
              </a:buClr>
              <a:buFont typeface="WingDings"/>
              <a:buChar char=""/>
            </a:pPr>
            <a:r>
              <a:rPr lang="de-DE" sz="2000" dirty="0">
                <a:solidFill>
                  <a:srgbClr val="004992"/>
                </a:solidFill>
                <a:latin typeface="Calibri Light"/>
                <a:ea typeface="Verdana" pitchFamily="34" charset="0"/>
                <a:cs typeface="Verdana" pitchFamily="34" charset="0"/>
              </a:rPr>
              <a:t>Stigmatisierung </a:t>
            </a:r>
            <a:r>
              <a:rPr lang="de-DE" sz="2000" dirty="0">
                <a:solidFill>
                  <a:srgbClr val="333333"/>
                </a:solidFill>
                <a:latin typeface="Calibri Light"/>
                <a:ea typeface="Verdana" pitchFamily="34" charset="0"/>
                <a:cs typeface="Verdana" pitchFamily="34" charset="0"/>
              </a:rPr>
              <a:t>bedeutet, dass Personen/Gruppen negative Eigenschaften zugeschrieben werden </a:t>
            </a:r>
          </a:p>
          <a:p>
            <a:pPr marL="342900" indent="-342900">
              <a:buClr>
                <a:srgbClr val="000000"/>
              </a:buClr>
              <a:buFont typeface="WingDings"/>
              <a:buChar char=""/>
            </a:pPr>
            <a:r>
              <a:rPr lang="de-DE" sz="2000" dirty="0">
                <a:solidFill>
                  <a:srgbClr val="333333"/>
                </a:solidFill>
                <a:latin typeface="Calibri Light"/>
                <a:ea typeface="Verdana" pitchFamily="34" charset="0"/>
                <a:cs typeface="Verdana" pitchFamily="34" charset="0"/>
              </a:rPr>
              <a:t>Dies geschieht ohne kritische Überprüfung des Wahrheitsgehalts </a:t>
            </a:r>
          </a:p>
          <a:p>
            <a:pPr marL="342900" indent="-342900">
              <a:buClr>
                <a:srgbClr val="000000"/>
              </a:buClr>
              <a:buFont typeface="WingDings"/>
              <a:buChar char=""/>
            </a:pPr>
            <a:r>
              <a:rPr lang="de-DE" sz="2000" dirty="0">
                <a:solidFill>
                  <a:srgbClr val="333333"/>
                </a:solidFill>
                <a:latin typeface="Calibri Light"/>
                <a:ea typeface="Verdana" pitchFamily="34" charset="0"/>
                <a:cs typeface="Verdana" pitchFamily="34" charset="0"/>
              </a:rPr>
              <a:t>Stigmatisierung führt dazu, dass der einzelne Mensch abgewertet und ausgegrenzt wird </a:t>
            </a:r>
          </a:p>
          <a:p>
            <a:pPr marL="342900" indent="-342900">
              <a:buClr>
                <a:srgbClr val="000000"/>
              </a:buClr>
              <a:buFont typeface="WingDings"/>
              <a:buChar char=""/>
            </a:pPr>
            <a:r>
              <a:rPr lang="de-DE" sz="2000" dirty="0">
                <a:solidFill>
                  <a:srgbClr val="333333"/>
                </a:solidFill>
                <a:latin typeface="Calibri Light"/>
                <a:ea typeface="Verdana" pitchFamily="34" charset="0"/>
                <a:cs typeface="Verdana" pitchFamily="34" charset="0"/>
              </a:rPr>
              <a:t>Zu Stigmatisierung kommt es häufig im Fall bestimmter Krankheiten (z.B. HIV), bei sichtbaren Behinderungen und bei psychischen Erkrankungen, wie z.B. bei Psychose</a:t>
            </a:r>
          </a:p>
          <a:p>
            <a:pPr marL="342900" lvl="1" indent="-342900">
              <a:spcBef>
                <a:spcPts val="1999"/>
              </a:spcBef>
              <a:spcAft>
                <a:spcPts val="0"/>
              </a:spcAft>
              <a:buClr>
                <a:srgbClr val="000000"/>
              </a:buClr>
              <a:buFont typeface="WingDings"/>
              <a:buChar char=""/>
            </a:pPr>
            <a:r>
              <a:rPr lang="de-DE" sz="2000" dirty="0">
                <a:solidFill>
                  <a:srgbClr val="333333"/>
                </a:solidFill>
                <a:latin typeface="Calibri Light"/>
                <a:ea typeface="Verdana" pitchFamily="34" charset="0"/>
                <a:cs typeface="Verdana" pitchFamily="34" charset="0"/>
              </a:rPr>
              <a:t>„Selbst-Stigma“ bedeutet, dass die Betroffenen selbst die von außen erlebte Stigmatisierung so stark verinnerlicht haben, dass sie sich als „minderwertig“ empfinden</a:t>
            </a:r>
          </a:p>
          <a:p>
            <a:endParaRPr lang="de-DE" sz="20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27</a:t>
            </a:fld>
            <a:endParaRPr lang="de-DE">
              <a:latin typeface="Calibri Light"/>
            </a:endParaRPr>
          </a:p>
        </p:txBody>
      </p:sp>
    </p:spTree>
    <p:extLst>
      <p:ext uri="{BB962C8B-B14F-4D97-AF65-F5344CB8AC3E}">
        <p14:creationId xmlns:p14="http://schemas.microsoft.com/office/powerpoint/2010/main" val="1383625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Psychose</a:t>
            </a:r>
            <a:r>
              <a:rPr lang="en-US" sz="3600" dirty="0"/>
              <a:t> </a:t>
            </a:r>
            <a:r>
              <a:rPr lang="en-US" sz="3600" dirty="0" err="1"/>
              <a:t>als</a:t>
            </a:r>
            <a:r>
              <a:rPr lang="en-US" sz="3600" dirty="0"/>
              <a:t> Stigma</a:t>
            </a:r>
          </a:p>
        </p:txBody>
      </p:sp>
      <p:sp>
        <p:nvSpPr>
          <p:cNvPr id="3" name="Content Placeholder 2"/>
          <p:cNvSpPr>
            <a:spLocks noGrp="1"/>
          </p:cNvSpPr>
          <p:nvPr>
            <p:ph idx="1"/>
          </p:nvPr>
        </p:nvSpPr>
        <p:spPr>
          <a:xfrm>
            <a:off x="408955" y="2204284"/>
            <a:ext cx="11340000" cy="4248000"/>
          </a:xfrm>
        </p:spPr>
        <p:txBody>
          <a:bodyPr/>
          <a:lstStyle/>
          <a:p>
            <a:pPr lvl="0" defTabSz="914400" fontAlgn="base">
              <a:lnSpc>
                <a:spcPct val="100000"/>
              </a:lnSpc>
              <a:spcBef>
                <a:spcPts val="1200"/>
              </a:spcBef>
            </a:pPr>
            <a:r>
              <a:rPr lang="de-DE" sz="2000" dirty="0">
                <a:solidFill>
                  <a:srgbClr val="004992"/>
                </a:solidFill>
                <a:latin typeface="Calibri Light"/>
                <a:ea typeface="Verdana" pitchFamily="34" charset="0"/>
                <a:cs typeface="Verdana" pitchFamily="34" charset="0"/>
              </a:rPr>
              <a:t>Gelegentliche Annahmen über Menschen mit Psychose: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Sie sind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gefährlich und unberechenbar</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gespaltene Persönlichkeiten (bei Psychose)</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nicht intelligent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unheilbar krank</a:t>
            </a:r>
          </a:p>
          <a:p>
            <a:pPr lvl="0" algn="ctr" defTabSz="914400">
              <a:lnSpc>
                <a:spcPct val="100000"/>
              </a:lnSpc>
              <a:spcBef>
                <a:spcPts val="1200"/>
              </a:spcBef>
              <a:defRPr/>
            </a:pPr>
            <a:endParaRPr lang="de-DE" sz="2000" dirty="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endParaRPr lang="de-DE" sz="2000" dirty="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r>
              <a:rPr lang="de-DE" sz="2000" dirty="0">
                <a:solidFill>
                  <a:srgbClr val="004992"/>
                </a:solidFill>
                <a:latin typeface="Calibri Light"/>
                <a:ea typeface="Verdana" panose="020B0604030504040204" pitchFamily="34" charset="0"/>
                <a:cs typeface="Verdana" panose="020B0604030504040204" pitchFamily="34" charset="0"/>
              </a:rPr>
              <a:t>Gerechtfertigt? NEIN!</a:t>
            </a:r>
            <a:endParaRPr lang="de-DE" sz="2000" dirty="0">
              <a:solidFill>
                <a:srgbClr val="333333"/>
              </a:solidFill>
              <a:latin typeface="Calibri Light"/>
              <a:ea typeface="ＭＳ Ｐゴシック" charset="0"/>
            </a:endParaRPr>
          </a:p>
        </p:txBody>
      </p:sp>
      <p:sp>
        <p:nvSpPr>
          <p:cNvPr id="4" name="Footer Placeholder 3"/>
          <p:cNvSpPr>
            <a:spLocks noGrp="1"/>
          </p:cNvSpPr>
          <p:nvPr>
            <p:ph type="ftr" sz="quarter" idx="11"/>
          </p:nvPr>
        </p:nvSpPr>
        <p:spPr/>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pPr/>
              <a:t>28</a:t>
            </a:fld>
            <a:endParaRPr lang="de-DE"/>
          </a:p>
        </p:txBody>
      </p:sp>
      <p:pic>
        <p:nvPicPr>
          <p:cNvPr id="8" name="Picture 7" descr="C:\Users\Helen\Downloads\6503264653_40dc082989_m.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83070" y="443366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251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pPr eaLnBrk="1" fontAlgn="auto" hangingPunct="1">
              <a:buClr>
                <a:srgbClr val="333333"/>
              </a:buClr>
              <a:defRPr/>
            </a:pPr>
            <a:r>
              <a:rPr lang="de-DE" sz="2400" dirty="0">
                <a:solidFill>
                  <a:srgbClr val="004992"/>
                </a:solidFill>
                <a:latin typeface="Calibri Light"/>
                <a:ea typeface="Verdana" pitchFamily="34" charset="0"/>
                <a:cs typeface="Verdana" pitchFamily="34" charset="0"/>
              </a:rPr>
              <a:t>Gerechtfertigt? NEIN!</a:t>
            </a:r>
          </a:p>
          <a:p>
            <a:pPr>
              <a:buClr>
                <a:srgbClr val="333333"/>
              </a:buClr>
            </a:pPr>
            <a:r>
              <a:rPr lang="de-DE" sz="2400" dirty="0">
                <a:solidFill>
                  <a:srgbClr val="004992"/>
                </a:solidFill>
                <a:latin typeface="Calibri Light"/>
                <a:ea typeface="Verdana" pitchFamily="34" charset="0"/>
                <a:cs typeface="Verdana" pitchFamily="34" charset="0"/>
              </a:rPr>
              <a:t>gefährlich und unberechenbar?</a:t>
            </a:r>
          </a:p>
          <a:p>
            <a:pPr>
              <a:buClr>
                <a:srgbClr val="333333"/>
              </a:buClr>
            </a:pPr>
            <a:r>
              <a:rPr lang="de-DE" sz="2000" dirty="0">
                <a:solidFill>
                  <a:srgbClr val="333333"/>
                </a:solidFill>
                <a:latin typeface="Calibri Light"/>
              </a:rPr>
              <a:t>Menschen mit Psychose sind eher Opfer als Täter von Missbrauch und Gewalt. </a:t>
            </a:r>
          </a:p>
          <a:p>
            <a:pPr>
              <a:buClr>
                <a:srgbClr val="333333"/>
              </a:buClr>
            </a:pPr>
            <a:r>
              <a:rPr lang="de-DE" sz="2000" u="sng" dirty="0">
                <a:solidFill>
                  <a:srgbClr val="333333"/>
                </a:solidFill>
                <a:latin typeface="Calibri Light"/>
              </a:rPr>
              <a:t>Aber:</a:t>
            </a:r>
            <a:r>
              <a:rPr lang="de-DE" sz="2000" dirty="0">
                <a:solidFill>
                  <a:srgbClr val="333333"/>
                </a:solidFill>
                <a:latin typeface="Calibri Light"/>
              </a:rPr>
              <a:t> Wenn sie Täter sind...</a:t>
            </a:r>
          </a:p>
          <a:p>
            <a:pPr marL="342900" indent="-342900">
              <a:buClr>
                <a:srgbClr val="333333"/>
              </a:buClr>
              <a:buFont typeface="WingDings"/>
              <a:buChar char=""/>
            </a:pPr>
            <a:r>
              <a:rPr lang="de-DE" sz="2000" dirty="0">
                <a:solidFill>
                  <a:srgbClr val="333333"/>
                </a:solidFill>
                <a:latin typeface="Calibri Light"/>
              </a:rPr>
              <a:t>…dann berichtet die Zeitung eher darüber, da die Art und Weise des Verbrechens manchmal besonders ist (z.B. Attacke durch psychisch kranke Täter auf Politiker Lafontaine und Schäuble)</a:t>
            </a:r>
          </a:p>
          <a:p>
            <a:pPr>
              <a:buClr>
                <a:srgbClr val="333333"/>
              </a:buClr>
            </a:pPr>
            <a:r>
              <a:rPr lang="de-DE" sz="2000" dirty="0">
                <a:solidFill>
                  <a:srgbClr val="333333"/>
                </a:solidFill>
                <a:latin typeface="Calibri Light"/>
              </a:rPr>
              <a:t>Die Strategie einiger Anwälte, Gewalttaten mit psychischen Erkrankungen zu rechtfertigen (ob wahr oder nicht), verstärkt Ängste und Vorbehalte gegenüber Menschen mit psychischen Problemen.</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29</a:t>
            </a:fld>
            <a:endParaRPr lang="de-DE">
              <a:latin typeface="Calibri Light"/>
            </a:endParaRPr>
          </a:p>
        </p:txBody>
      </p:sp>
    </p:spTree>
    <p:extLst>
      <p:ext uri="{BB962C8B-B14F-4D97-AF65-F5344CB8AC3E}">
        <p14:creationId xmlns:p14="http://schemas.microsoft.com/office/powerpoint/2010/main" val="3744758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004992"/>
                </a:solidFill>
                <a:latin typeface="Calibri Light"/>
                <a:ea typeface="Verdana" pitchFamily="34" charset="0"/>
                <a:cs typeface="Verdana" pitchFamily="34" charset="0"/>
              </a:rPr>
              <a:t>Gerechtfertigt? NEIN!</a:t>
            </a:r>
          </a:p>
          <a:p>
            <a:pPr marL="342900" indent="-342900">
              <a:buClr>
                <a:srgbClr val="333333"/>
              </a:buClr>
              <a:buFont typeface="WingDings"/>
              <a:buChar char=""/>
              <a:defRPr/>
            </a:pPr>
            <a:r>
              <a:rPr lang="de-DE" sz="2400" dirty="0">
                <a:solidFill>
                  <a:srgbClr val="004992"/>
                </a:solidFill>
                <a:latin typeface="Calibri Light"/>
                <a:ea typeface="Verdana" pitchFamily="34" charset="0"/>
                <a:cs typeface="Verdana" pitchFamily="34" charset="0"/>
              </a:rPr>
              <a:t>Gespaltene Persönlichkeit?</a:t>
            </a:r>
            <a:br>
              <a:rPr lang="de-DE" sz="2400" dirty="0">
                <a:solidFill>
                  <a:srgbClr val="004992"/>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Die Übersetzung des Wortes „Schizophrenie“ aus dem Griechischen führt häufig zu dem Missverständnis, dass Betroffene eine „gespaltene Persönlichkeit“ hätten. Diese Störung hat mit den Merkmalen einer Psychose/Schizophrenie allerdings nichts zu tun und wird mittlerweile auch als dissoziative Identitätsstörung bezeichnet (Personen mit dieser Störung berichten von unterschiedlichen, klar voneinander abgrenzbaren Identitäten).</a:t>
            </a:r>
          </a:p>
          <a:p>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30</a:t>
            </a:fld>
            <a:endParaRPr lang="de-DE">
              <a:latin typeface="Calibri Light"/>
            </a:endParaRPr>
          </a:p>
        </p:txBody>
      </p:sp>
    </p:spTree>
    <p:extLst>
      <p:ext uri="{BB962C8B-B14F-4D97-AF65-F5344CB8AC3E}">
        <p14:creationId xmlns:p14="http://schemas.microsoft.com/office/powerpoint/2010/main" val="827584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004992"/>
                </a:solidFill>
                <a:latin typeface="Calibri Light"/>
                <a:ea typeface="Verdana" pitchFamily="34" charset="0"/>
                <a:cs typeface="Verdana" pitchFamily="34" charset="0"/>
              </a:rPr>
              <a:t>Gerechtfertigt? NEIN!</a:t>
            </a:r>
          </a:p>
          <a:p>
            <a:pPr marL="342900" indent="-342900">
              <a:buClr>
                <a:srgbClr val="333333"/>
              </a:buClr>
              <a:buFont typeface="WingDings"/>
              <a:buChar char=""/>
            </a:pPr>
            <a:r>
              <a:rPr lang="de-DE" sz="2400" dirty="0">
                <a:solidFill>
                  <a:srgbClr val="004992"/>
                </a:solidFill>
                <a:latin typeface="Calibri Light"/>
                <a:ea typeface="Verdana" pitchFamily="34" charset="0"/>
                <a:cs typeface="Verdana" pitchFamily="34" charset="0"/>
              </a:rPr>
              <a:t>Nicht intelligent? </a:t>
            </a:r>
            <a:br>
              <a:rPr lang="de-DE" sz="2400" dirty="0">
                <a:solidFill>
                  <a:srgbClr val="004992"/>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Die Entstehung psychischer Erkrankungen steht in keinem Zusammenhang mit der Intelligenz. Genau wie in der allgemeinen Bevölkerung gibt es auch bei Psychose Menschen, die überdurchschnittlich intelligent sind.</a:t>
            </a: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31</a:t>
            </a:fld>
            <a:endParaRPr lang="de-DE">
              <a:latin typeface="Calibri Light"/>
            </a:endParaRPr>
          </a:p>
        </p:txBody>
      </p:sp>
    </p:spTree>
    <p:extLst>
      <p:ext uri="{BB962C8B-B14F-4D97-AF65-F5344CB8AC3E}">
        <p14:creationId xmlns:p14="http://schemas.microsoft.com/office/powerpoint/2010/main" val="2630410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004992"/>
                </a:solidFill>
                <a:latin typeface="Calibri Light"/>
                <a:ea typeface="Verdana" pitchFamily="34" charset="0"/>
                <a:cs typeface="Verdana" pitchFamily="34" charset="0"/>
              </a:rPr>
              <a:t>Gerechtfertigt? NEIN!</a:t>
            </a:r>
          </a:p>
          <a:p>
            <a:pPr marL="342900" indent="-342900">
              <a:buClr>
                <a:srgbClr val="333333"/>
              </a:buClr>
              <a:buFont typeface="WingDings"/>
              <a:buChar char=""/>
            </a:pPr>
            <a:r>
              <a:rPr lang="de-DE" sz="2400" dirty="0">
                <a:solidFill>
                  <a:srgbClr val="004992"/>
                </a:solidFill>
                <a:latin typeface="Calibri Light"/>
                <a:ea typeface="Verdana" pitchFamily="34" charset="0"/>
                <a:cs typeface="Verdana" pitchFamily="34" charset="0"/>
              </a:rPr>
              <a:t>Unheilbar krank?</a:t>
            </a:r>
            <a:br>
              <a:rPr lang="de-DE" sz="2400" dirty="0">
                <a:solidFill>
                  <a:srgbClr val="004992"/>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Nur bei einem Drittel nimmt die Erkrankung einen chronischen Verlauf. Die meisten Patienten haben bei adäquater Behandlung eine gute Chance auf ein erfülltes Leben oder zumindest auf starke Besserung des Zustands.</a:t>
            </a: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32</a:t>
            </a:fld>
            <a:endParaRPr lang="de-DE">
              <a:latin typeface="Calibri Light"/>
            </a:endParaRPr>
          </a:p>
        </p:txBody>
      </p:sp>
    </p:spTree>
    <p:extLst>
      <p:ext uri="{BB962C8B-B14F-4D97-AF65-F5344CB8AC3E}">
        <p14:creationId xmlns:p14="http://schemas.microsoft.com/office/powerpoint/2010/main" val="366624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9" name="Content Placeholder 8"/>
          <p:cNvSpPr>
            <a:spLocks noGrp="1"/>
          </p:cNvSpPr>
          <p:nvPr>
            <p:ph idx="1"/>
          </p:nvPr>
        </p:nvSpPr>
        <p:spPr/>
        <p:txBody>
          <a:bodyPr/>
          <a:lstStyle/>
          <a:p>
            <a:pPr lvl="0" defTabSz="914400" fontAlgn="base"/>
            <a:r>
              <a:rPr lang="de-DE" sz="2400" dirty="0">
                <a:solidFill>
                  <a:srgbClr val="333333"/>
                </a:solidFill>
                <a:latin typeface="Calibri Light"/>
                <a:ea typeface="ＭＳ Ｐゴシック" charset="0"/>
              </a:rPr>
              <a:t>Viele Menschen mit Psychose (aber nicht alle!) haben ein geringes Selbstwertgefühl und leiden unter der Diagnose „Schizophrenie/Psychose“, welche missverständliche Assoziationen wecken kann. </a:t>
            </a:r>
          </a:p>
          <a:p>
            <a:pPr lvl="0" defTabSz="914400" fontAlgn="base"/>
            <a:r>
              <a:rPr lang="de-DE" sz="2400" dirty="0">
                <a:solidFill>
                  <a:srgbClr val="333333"/>
                </a:solidFill>
                <a:latin typeface="Calibri Light"/>
                <a:ea typeface="ＭＳ Ｐゴシック" charset="0"/>
              </a:rPr>
              <a:t>Um Stigma zu reduzieren, </a:t>
            </a:r>
            <a:r>
              <a:rPr lang="de-DE" sz="2400" dirty="0">
                <a:solidFill>
                  <a:srgbClr val="333333"/>
                </a:solidFill>
                <a:latin typeface="Calibri Light"/>
                <a:ea typeface="ＭＳ Ｐゴシック" charset="0"/>
                <a:sym typeface="Wingdings" panose="05000000000000000000" pitchFamily="2" charset="2"/>
              </a:rPr>
              <a:t>sollten die Vorurteile über Menschen mit Psychose/Schizophrenie abgebaut werden.</a:t>
            </a:r>
            <a:endParaRPr lang="de-DE" sz="2400" dirty="0">
              <a:solidFill>
                <a:srgbClr val="333333"/>
              </a:solidFill>
              <a:latin typeface="Calibri Light"/>
              <a:ea typeface="ＭＳ Ｐゴシック" charset="0"/>
            </a:endParaRPr>
          </a:p>
          <a:p>
            <a:pPr lvl="0" defTabSz="914400" fontAlgn="base"/>
            <a:r>
              <a:rPr lang="de-DE" sz="2400" u="sng" dirty="0">
                <a:solidFill>
                  <a:srgbClr val="004992"/>
                </a:solidFill>
                <a:latin typeface="Calibri Light"/>
                <a:ea typeface="ＭＳ Ｐゴシック" charset="0"/>
              </a:rPr>
              <a:t>Wichtig</a:t>
            </a:r>
            <a:r>
              <a:rPr lang="de-DE" sz="2400" dirty="0">
                <a:solidFill>
                  <a:srgbClr val="004992"/>
                </a:solidFill>
                <a:latin typeface="Calibri Light"/>
                <a:ea typeface="ＭＳ Ｐゴシック" charset="0"/>
              </a:rPr>
              <a:t>: </a:t>
            </a:r>
            <a:r>
              <a:rPr lang="de-DE" sz="2400" dirty="0">
                <a:solidFill>
                  <a:srgbClr val="333333"/>
                </a:solidFill>
                <a:latin typeface="Calibri Light"/>
                <a:ea typeface="ＭＳ Ｐゴシック" charset="0"/>
              </a:rPr>
              <a:t>Bei näherer Betrachtung hat jeder Mensch Eigenschaften, die ihn besonders machen. Viele Vorurteile und Stereotypen basieren auf der losgelösten Betrachtung nur eines Merkmals. Diese Vorurteile können dazu führen, dass Menschen unverdient schlecht behandelt werden. </a:t>
            </a:r>
            <a:r>
              <a:rPr lang="de-DE" sz="2400" u="sng" dirty="0">
                <a:solidFill>
                  <a:srgbClr val="333333"/>
                </a:solidFill>
                <a:latin typeface="Calibri Light"/>
                <a:ea typeface="ＭＳ Ｐゴシック" charset="0"/>
              </a:rPr>
              <a:t>Eine psychische Erkrankung ist nur ein Aspekt der Identität eines Menschen. </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33</a:t>
            </a:fld>
            <a:endParaRPr lang="de-DE">
              <a:latin typeface="Calibri Light"/>
            </a:endParaRPr>
          </a:p>
        </p:txBody>
      </p:sp>
    </p:spTree>
    <p:extLst>
      <p:ext uri="{BB962C8B-B14F-4D97-AF65-F5344CB8AC3E}">
        <p14:creationId xmlns:p14="http://schemas.microsoft.com/office/powerpoint/2010/main" val="2388629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Folgen von Stigmatisierung</a:t>
            </a:r>
            <a:endParaRPr lang="de-DE"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34</a:t>
            </a:fld>
            <a:endParaRPr lang="de-DE">
              <a:latin typeface="Calibri Light"/>
            </a:endParaRPr>
          </a:p>
        </p:txBody>
      </p:sp>
      <p:sp>
        <p:nvSpPr>
          <p:cNvPr id="7" name="Inhaltsplatzhalter 2"/>
          <p:cNvSpPr txBox="1">
            <a:spLocks/>
          </p:cNvSpPr>
          <p:nvPr/>
        </p:nvSpPr>
        <p:spPr bwMode="gray">
          <a:xfrm>
            <a:off x="408954" y="6021288"/>
            <a:ext cx="11376000" cy="4319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fontAlgn="auto">
              <a:spcAft>
                <a:spcPts val="1200"/>
              </a:spcAft>
            </a:pPr>
            <a:r>
              <a:rPr lang="de-DE" sz="2000">
                <a:solidFill>
                  <a:srgbClr val="333333"/>
                </a:solidFill>
                <a:latin typeface="Calibri Light"/>
                <a:ea typeface="Verdana" pitchFamily="34" charset="0"/>
                <a:cs typeface="Verdana" pitchFamily="34" charset="0"/>
              </a:rPr>
              <a:t>Der Begriff Psychose bzw. </a:t>
            </a:r>
            <a:r>
              <a:rPr lang="de-DE" sz="2000" dirty="0">
                <a:solidFill>
                  <a:srgbClr val="333333"/>
                </a:solidFill>
                <a:latin typeface="Calibri Light"/>
                <a:ea typeface="Verdana" pitchFamily="34" charset="0"/>
                <a:cs typeface="Verdana" pitchFamily="34" charset="0"/>
              </a:rPr>
              <a:t>Schizophrenie weckt bei vielen Menschen falsche Vorstellungen.</a:t>
            </a:r>
          </a:p>
          <a:p>
            <a:pPr algn="ctr" fontAlgn="auto">
              <a:lnSpc>
                <a:spcPct val="100000"/>
              </a:lnSpc>
              <a:spcBef>
                <a:spcPts val="0"/>
              </a:spcBef>
            </a:pPr>
            <a:endParaRPr lang="de-DE" sz="2000" dirty="0">
              <a:solidFill>
                <a:srgbClr val="333333"/>
              </a:solidFill>
              <a:latin typeface="Calibri Light"/>
              <a:ea typeface="Verdana" pitchFamily="34" charset="0"/>
              <a:cs typeface="Verdana" pitchFamily="34" charset="0"/>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2003152037"/>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Soll ich meine Erkrankung mitteilen …? Und wenn ja: wie?</a:t>
            </a:r>
            <a:endParaRPr lang="de-DE" sz="3600" dirty="0">
              <a:latin typeface="Calibri Light"/>
            </a:endParaRPr>
          </a:p>
        </p:txBody>
      </p:sp>
      <p:sp>
        <p:nvSpPr>
          <p:cNvPr id="6" name="Inhaltsplatzhalter 2"/>
          <p:cNvSpPr>
            <a:spLocks noGrp="1"/>
          </p:cNvSpPr>
          <p:nvPr>
            <p:ph idx="1"/>
          </p:nvPr>
        </p:nvSpPr>
        <p:spPr>
          <a:xfrm>
            <a:off x="411480" y="2203704"/>
            <a:ext cx="5943600" cy="4248000"/>
          </a:xfrm>
        </p:spPr>
        <p:txBody>
          <a:bodyPr/>
          <a:lstStyle/>
          <a:p>
            <a:r>
              <a:rPr lang="x-none" sz="2400" dirty="0">
                <a:solidFill>
                  <a:srgbClr val="333333"/>
                </a:solidFill>
                <a:latin typeface="Calibri Light"/>
                <a:ea typeface="Verdana" pitchFamily="34" charset="0"/>
                <a:cs typeface="Verdana" pitchFamily="34" charset="0"/>
              </a:rPr>
              <a:t>Müssen </a:t>
            </a:r>
            <a:r>
              <a:rPr lang="de-DE" sz="2400" dirty="0">
                <a:solidFill>
                  <a:srgbClr val="333333"/>
                </a:solidFill>
                <a:latin typeface="Calibri Light"/>
                <a:ea typeface="Verdana" pitchFamily="34" charset="0"/>
                <a:cs typeface="Verdana" pitchFamily="34" charset="0"/>
              </a:rPr>
              <a:t>Sie anderen sagen, dass Sie an einer Psychose erkrankt sind?</a:t>
            </a:r>
          </a:p>
          <a:p>
            <a:pPr marL="342900" lvl="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Eine Psychose oder Schizophrenie ist (so wie jede andere psychische Erkrankung) nicht meldepflichtig. </a:t>
            </a:r>
            <a:endParaRPr lang="de-DE" sz="2400" b="1" dirty="0">
              <a:solidFill>
                <a:srgbClr val="333333"/>
              </a:solidFill>
              <a:latin typeface="Calibri Light"/>
              <a:ea typeface="Verdana" pitchFamily="34" charset="0"/>
              <a:cs typeface="Verdana" pitchFamily="34" charset="0"/>
            </a:endParaRPr>
          </a:p>
          <a:p>
            <a:pPr lvl="0"/>
            <a:r>
              <a:rPr lang="de-DE" sz="2400" b="1" dirty="0">
                <a:solidFill>
                  <a:srgbClr val="333333"/>
                </a:solidFill>
                <a:latin typeface="Calibri Light"/>
                <a:ea typeface="Verdana" pitchFamily="34" charset="0"/>
                <a:cs typeface="Verdana" pitchFamily="34" charset="0"/>
              </a:rPr>
              <a:t>Es bleibt Ihnen überlassen, ob Sie die Diagnose anderen mitteilen oder nicht! </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35</a:t>
            </a:fld>
            <a:endParaRPr lang="de-DE">
              <a:latin typeface="Calibri Light"/>
            </a:endParaRPr>
          </a:p>
        </p:txBody>
      </p:sp>
    </p:spTree>
    <p:extLst>
      <p:ext uri="{BB962C8B-B14F-4D97-AF65-F5344CB8AC3E}">
        <p14:creationId xmlns:p14="http://schemas.microsoft.com/office/powerpoint/2010/main" val="3519684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Soll ich meine Erkrankung mitteilen …? Und wenn ja: wie?</a:t>
            </a:r>
            <a:endParaRPr lang="de-DE" sz="3600" dirty="0">
              <a:latin typeface="Calibri Light"/>
            </a:endParaRPr>
          </a:p>
        </p:txBody>
      </p:sp>
      <p:sp>
        <p:nvSpPr>
          <p:cNvPr id="6" name="Inhaltsplatzhalter 2"/>
          <p:cNvSpPr>
            <a:spLocks noGrp="1"/>
          </p:cNvSpPr>
          <p:nvPr>
            <p:ph idx="1"/>
          </p:nvPr>
        </p:nvSpPr>
        <p:spPr>
          <a:xfrm>
            <a:off x="411480" y="2203704"/>
            <a:ext cx="5943600" cy="4248000"/>
          </a:xfrm>
        </p:spPr>
        <p:txBody>
          <a:bodyPr/>
          <a:lstStyle/>
          <a:p>
            <a:r>
              <a:rPr lang="de-DE" sz="2400" dirty="0">
                <a:solidFill>
                  <a:srgbClr val="333333"/>
                </a:solidFill>
                <a:latin typeface="Calibri Light"/>
                <a:ea typeface="Verdana" pitchFamily="34" charset="0"/>
                <a:cs typeface="Verdana" pitchFamily="34" charset="0"/>
              </a:rPr>
              <a:t>Müssen Sie anderen sagen, dass Sie an einer Psychose erkrankt sind?</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Mit nahestehenden Vertrauenspersonen über Ihre Erkrankung zu sprechen, kann für Sie selbst wichtig sein, denn: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Andere Menschen erkennen oft eher die Frühwarnzeichen einer beginnenden psychotischen Phase als die Betroffenen selbst.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36</a:t>
            </a:fld>
            <a:endParaRPr lang="de-DE">
              <a:latin typeface="Calibri Light"/>
            </a:endParaRPr>
          </a:p>
        </p:txBody>
      </p:sp>
    </p:spTree>
    <p:extLst>
      <p:ext uri="{BB962C8B-B14F-4D97-AF65-F5344CB8AC3E}">
        <p14:creationId xmlns:p14="http://schemas.microsoft.com/office/powerpoint/2010/main" val="4000374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r>
              <a:rPr lang="x-none" sz="2400" dirty="0">
                <a:solidFill>
                  <a:srgbClr val="004992"/>
                </a:solidFill>
                <a:latin typeface="Calibri Light"/>
                <a:ea typeface="Verdana" panose="020B0604030504040204" pitchFamily="34" charset="0"/>
                <a:cs typeface="Verdana" panose="020B0604030504040204" pitchFamily="34" charset="0"/>
              </a:rPr>
              <a:t>Symptome </a:t>
            </a:r>
            <a:r>
              <a:rPr lang="de-DE" sz="2400" dirty="0">
                <a:solidFill>
                  <a:srgbClr val="004992"/>
                </a:solidFill>
                <a:latin typeface="Calibri Light"/>
                <a:ea typeface="Verdana" panose="020B0604030504040204" pitchFamily="34" charset="0"/>
                <a:cs typeface="Verdana" panose="020B0604030504040204" pitchFamily="34" charset="0"/>
              </a:rPr>
              <a:t>erklären, an</a:t>
            </a:r>
            <a:r>
              <a:rPr lang="x-none" sz="2400" dirty="0">
                <a:solidFill>
                  <a:srgbClr val="004992"/>
                </a:solidFill>
                <a:latin typeface="Calibri Light"/>
                <a:ea typeface="Verdana" panose="020B0604030504040204" pitchFamily="34" charset="0"/>
                <a:cs typeface="Verdana" panose="020B0604030504040204" pitchFamily="34" charset="0"/>
              </a:rPr>
              <a:t>statt Diagnose</a:t>
            </a:r>
            <a:r>
              <a:rPr lang="de-DE" sz="2400" dirty="0">
                <a:solidFill>
                  <a:srgbClr val="004992"/>
                </a:solidFill>
                <a:latin typeface="Calibri Light"/>
                <a:ea typeface="Verdana" panose="020B0604030504040204" pitchFamily="34" charset="0"/>
                <a:cs typeface="Verdana" panose="020B0604030504040204" pitchFamily="34" charset="0"/>
              </a:rPr>
              <a:t> nennen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Insbesondere wenn Sie Menschen nicht so gut kennen, ist es häufig ratsam, Ihre Symptome grob zu umschreiben, anstatt ihre Erkrankung beim (missverständlichen) Namen (Schizophrenie/ Psychose) zu nennen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Um anderen Personen die Erkrankung erklären zu können, ist es sinnvoll, dass Sie selbst Experte dafür werden</a:t>
            </a: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37</a:t>
            </a:fld>
            <a:endParaRPr lang="de-DE">
              <a:latin typeface="Calibri Light"/>
            </a:endParaRPr>
          </a:p>
        </p:txBody>
      </p:sp>
    </p:spTree>
    <p:extLst>
      <p:ext uri="{BB962C8B-B14F-4D97-AF65-F5344CB8AC3E}">
        <p14:creationId xmlns:p14="http://schemas.microsoft.com/office/powerpoint/2010/main" val="26825609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lvl="0" defTabSz="914400" eaLnBrk="0" fontAlgn="base" hangingPunct="0">
              <a:buClr>
                <a:srgbClr val="006699"/>
              </a:buClr>
              <a:tabLst>
                <a:tab pos="84138" algn="l"/>
              </a:tabLst>
            </a:pPr>
            <a:r>
              <a:rPr lang="de-DE" sz="2400" dirty="0">
                <a:solidFill>
                  <a:srgbClr val="004992"/>
                </a:solidFill>
                <a:latin typeface="Calibri Light"/>
                <a:ea typeface="Verdana" panose="020B0604030504040204" pitchFamily="34" charset="0"/>
                <a:cs typeface="Verdana" panose="020B0604030504040204" pitchFamily="34" charset="0"/>
              </a:rPr>
              <a:t>D</a:t>
            </a:r>
            <a:r>
              <a:rPr lang="x-none" sz="2400" dirty="0">
                <a:solidFill>
                  <a:srgbClr val="004992"/>
                </a:solidFill>
                <a:latin typeface="Calibri Light"/>
                <a:ea typeface="Verdana" panose="020B0604030504040204" pitchFamily="34" charset="0"/>
                <a:cs typeface="Verdana" panose="020B0604030504040204" pitchFamily="34" charset="0"/>
              </a:rPr>
              <a:t>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p>
          <a:p>
            <a:pPr lvl="0" algn="ctr" defTabSz="914400" eaLnBrk="0" fontAlgn="base" hangingPunct="0">
              <a:buClr>
                <a:srgbClr val="006699"/>
              </a:buClr>
              <a:tabLst>
                <a:tab pos="84138" algn="l"/>
              </a:tabLst>
            </a:pPr>
            <a:r>
              <a:rPr lang="en-US" sz="2400" kern="0" dirty="0">
                <a:solidFill>
                  <a:schemeClr val="tx1"/>
                </a:solidFill>
                <a:latin typeface="Calibri Light"/>
                <a:ea typeface="ＭＳ Ｐゴシック" charset="0"/>
              </a:rPr>
              <a:t>???</a:t>
            </a:r>
            <a:endParaRPr lang="de-DE" sz="2400" kern="0" dirty="0">
              <a:solidFill>
                <a:schemeClr val="tx1"/>
              </a:solidFill>
              <a:latin typeface="Calibri Light"/>
              <a:ea typeface="ＭＳ Ｐゴシック" charset="0"/>
            </a:endParaRPr>
          </a:p>
          <a:p>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38</a:t>
            </a:fld>
            <a:endParaRPr lang="de-DE">
              <a:latin typeface="Calibri Light"/>
            </a:endParaRPr>
          </a:p>
        </p:txBody>
      </p:sp>
    </p:spTree>
    <p:extLst>
      <p:ext uri="{BB962C8B-B14F-4D97-AF65-F5344CB8AC3E}">
        <p14:creationId xmlns:p14="http://schemas.microsoft.com/office/powerpoint/2010/main" val="2927712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de-DE" sz="2400" dirty="0">
                <a:solidFill>
                  <a:srgbClr val="004992"/>
                </a:solidFill>
                <a:latin typeface="Calibri Light"/>
                <a:ea typeface="Verdana" panose="020B0604030504040204" pitchFamily="34" charset="0"/>
                <a:cs typeface="Verdana" panose="020B0604030504040204" pitchFamily="34" charset="0"/>
              </a:rPr>
              <a:t>D</a:t>
            </a:r>
            <a:r>
              <a:rPr lang="x-none" sz="2400" dirty="0">
                <a:solidFill>
                  <a:srgbClr val="004992"/>
                </a:solidFill>
                <a:latin typeface="Calibri Light"/>
                <a:ea typeface="Verdana" panose="020B0604030504040204" pitchFamily="34" charset="0"/>
                <a:cs typeface="Verdana" panose="020B0604030504040204" pitchFamily="34" charset="0"/>
              </a:rPr>
              <a:t>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p>
          <a:p>
            <a:pPr marL="342900" indent="-342900">
              <a:lnSpc>
                <a:spcPct val="100000"/>
              </a:lnSpc>
              <a:spcBef>
                <a:spcPts val="1200"/>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Halluzinationen</a:t>
            </a:r>
          </a:p>
          <a:p>
            <a:pPr marL="342900" indent="-342900">
              <a:lnSpc>
                <a:spcPct val="100000"/>
              </a:lnSpc>
              <a:spcBef>
                <a:spcPts val="1200"/>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Wahnvorstellungen</a:t>
            </a:r>
          </a:p>
          <a:p>
            <a:pPr marL="342900" indent="-342900">
              <a:lnSpc>
                <a:spcPct val="100000"/>
              </a:lnSpc>
              <a:spcBef>
                <a:spcPts val="1200"/>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weitere (unspezifische) Symptome wie Depression (diese können auch bei anderen Störungen vorkommen)</a:t>
            </a:r>
          </a:p>
          <a:p>
            <a:pPr>
              <a:lnSpc>
                <a:spcPct val="100000"/>
              </a:lnSpc>
              <a:spcBef>
                <a:spcPts val="1200"/>
              </a:spcBef>
            </a:pPr>
            <a:endParaRPr lang="de-DE" sz="2400" b="1" dirty="0">
              <a:solidFill>
                <a:srgbClr val="004992"/>
              </a:solidFill>
              <a:latin typeface="Calibri Light"/>
              <a:ea typeface="Verdana" panose="020B0604030504040204" pitchFamily="34" charset="0"/>
              <a:cs typeface="Verdana" panose="020B0604030504040204" pitchFamily="34" charset="0"/>
            </a:endParaRPr>
          </a:p>
          <a:p>
            <a:pPr>
              <a:lnSpc>
                <a:spcPct val="100000"/>
              </a:lnSpc>
              <a:spcBef>
                <a:spcPts val="1200"/>
              </a:spcBef>
            </a:pPr>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39</a:t>
            </a:fld>
            <a:endParaRPr lang="de-DE">
              <a:latin typeface="Calibri Light"/>
            </a:endParaRPr>
          </a:p>
        </p:txBody>
      </p:sp>
    </p:spTree>
    <p:extLst>
      <p:ext uri="{BB962C8B-B14F-4D97-AF65-F5344CB8AC3E}">
        <p14:creationId xmlns:p14="http://schemas.microsoft.com/office/powerpoint/2010/main" val="995185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Halluzinationen: </a:t>
            </a:r>
            <a:r>
              <a:rPr lang="de-DE" sz="2400" dirty="0">
                <a:solidFill>
                  <a:srgbClr val="333333"/>
                </a:solidFill>
                <a:latin typeface="Calibri Light"/>
                <a:ea typeface="Verdana" panose="020B0604030504040204" pitchFamily="34" charset="0"/>
                <a:cs typeface="Verdana" panose="020B0604030504040204" pitchFamily="34" charset="0"/>
              </a:rPr>
              <a:t>Stimmen oder Geräusche hören oder auch (seltener) Dinge sehen, fühlen oder schmecken, die nicht da sind</a:t>
            </a:r>
          </a:p>
          <a:p>
            <a:r>
              <a:rPr lang="de-DE" sz="2400" dirty="0">
                <a:solidFill>
                  <a:srgbClr val="004992"/>
                </a:solidFill>
                <a:latin typeface="Calibri Light"/>
                <a:ea typeface="Verdana" panose="020B0604030504040204" pitchFamily="34" charset="0"/>
                <a:cs typeface="Verdana" panose="020B0604030504040204" pitchFamily="34" charset="0"/>
              </a:rPr>
              <a:t>Wie kann ich das Symptom anderen beschreiben? </a:t>
            </a:r>
          </a:p>
          <a:p>
            <a:pPr lvl="1">
              <a:spcBef>
                <a:spcPts val="1999"/>
              </a:spcBef>
              <a:spcAft>
                <a:spcPts val="0"/>
              </a:spcAft>
            </a:pPr>
            <a:r>
              <a:rPr lang="de-DE" sz="2400" i="1" dirty="0">
                <a:solidFill>
                  <a:srgbClr val="333333"/>
                </a:solidFill>
                <a:latin typeface="Calibri Light"/>
                <a:ea typeface="Verdana" panose="020B0604030504040204" pitchFamily="34" charset="0"/>
                <a:cs typeface="Verdana" panose="020B0604030504040204" pitchFamily="34" charset="0"/>
              </a:rPr>
              <a:t>„Es ist vergleichbar mit einem hartnäckigen Ohrwurm, den wohl jeder kennt. Nur eben stärker bzw. so stark, dass man es für real hält. Oder das Telefonklingeln zu hören, wenn man auf einen Anruf wartet – obwohl niemand am Hörer ist.“</a:t>
            </a: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40</a:t>
            </a:fld>
            <a:endParaRPr lang="de-DE">
              <a:latin typeface="Calibri Light"/>
            </a:endParaRPr>
          </a:p>
        </p:txBody>
      </p:sp>
      <p:sp>
        <p:nvSpPr>
          <p:cNvPr id="5" name="Ellipse 4"/>
          <p:cNvSpPr/>
          <p:nvPr/>
        </p:nvSpPr>
        <p:spPr bwMode="auto">
          <a:xfrm>
            <a:off x="6495901" y="1988840"/>
            <a:ext cx="259765" cy="1081980"/>
          </a:xfrm>
          <a:prstGeom prst="ellipse">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endParaRPr kumimoji="0" lang="de-DE" sz="4400" b="0" i="0" u="none" strike="noStrike" cap="none" normalizeH="0" baseline="0">
              <a:ln>
                <a:noFill/>
              </a:ln>
              <a:solidFill>
                <a:schemeClr val="tx2"/>
              </a:solidFill>
              <a:effectLst/>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Wahnideen: </a:t>
            </a:r>
            <a:r>
              <a:rPr lang="de-DE" sz="2400" dirty="0">
                <a:solidFill>
                  <a:srgbClr val="333333"/>
                </a:solidFill>
                <a:latin typeface="Calibri Light"/>
                <a:ea typeface="Verdana" panose="020B0604030504040204" pitchFamily="34" charset="0"/>
                <a:cs typeface="Verdana" panose="020B0604030504040204" pitchFamily="34" charset="0"/>
              </a:rPr>
              <a:t>Von etwas überzeugt sein, das nicht wahr ist (z.B. die Überzeugung, auserwählt zu sein, die Welt zu retten oder vom Geheimdienst verfolgt zu werden)</a:t>
            </a:r>
          </a:p>
          <a:p>
            <a:pPr>
              <a:buClr>
                <a:srgbClr val="000000"/>
              </a:buClr>
            </a:pPr>
            <a:r>
              <a:rPr lang="de-DE" sz="2400" dirty="0">
                <a:solidFill>
                  <a:srgbClr val="004992"/>
                </a:solidFill>
                <a:latin typeface="Calibri Light"/>
                <a:ea typeface="Verdana" panose="020B0604030504040204" pitchFamily="34" charset="0"/>
                <a:cs typeface="Verdana" panose="020B0604030504040204" pitchFamily="34" charset="0"/>
              </a:rPr>
              <a:t>Wie kann ich das Symptom anderen beschreiben? </a:t>
            </a:r>
          </a:p>
          <a:p>
            <a:pPr lvl="1">
              <a:spcBef>
                <a:spcPts val="1999"/>
              </a:spcBef>
              <a:spcAft>
                <a:spcPts val="0"/>
              </a:spcAft>
              <a:buClr>
                <a:srgbClr val="000000"/>
              </a:buClr>
            </a:pPr>
            <a:r>
              <a:rPr lang="de-DE" sz="2400" i="1" dirty="0">
                <a:solidFill>
                  <a:srgbClr val="333333"/>
                </a:solidFill>
                <a:latin typeface="Calibri Light"/>
                <a:ea typeface="Verdana" panose="020B0604030504040204" pitchFamily="34" charset="0"/>
                <a:cs typeface="Verdana" panose="020B0604030504040204" pitchFamily="34" charset="0"/>
              </a:rPr>
              <a:t>„Fast jeder kennt Tage, an denen man das starke Gefühl hat, die ganze Welt beobachtet einen (Bad Hair Day; Pickel im Gesicht), v.a. wenn man sich gerade nicht wohl fühlt in seiner Haut. Bei mir war das sehr viel stärker. In der Zeit meiner Erkrankung war ich 100%-</a:t>
            </a:r>
            <a:r>
              <a:rPr lang="de-DE" sz="2400" i="1" dirty="0" err="1">
                <a:solidFill>
                  <a:srgbClr val="333333"/>
                </a:solidFill>
                <a:latin typeface="Calibri Light"/>
                <a:ea typeface="Verdana" panose="020B0604030504040204" pitchFamily="34" charset="0"/>
                <a:cs typeface="Verdana" panose="020B0604030504040204" pitchFamily="34" charset="0"/>
              </a:rPr>
              <a:t>ig</a:t>
            </a:r>
            <a:r>
              <a:rPr lang="de-DE" sz="2400" i="1" dirty="0">
                <a:solidFill>
                  <a:srgbClr val="333333"/>
                </a:solidFill>
                <a:latin typeface="Calibri Light"/>
                <a:ea typeface="Verdana" panose="020B0604030504040204" pitchFamily="34" charset="0"/>
                <a:cs typeface="Verdana" panose="020B0604030504040204" pitchFamily="34" charset="0"/>
              </a:rPr>
              <a:t> sicher, dass es bestimmte Menschen ernsthaft auf mich abgesehen haben, mich beobachten und verfolgen. Mittlerweile sehe ich das aber anders.“</a:t>
            </a:r>
          </a:p>
          <a:p>
            <a:pPr lvl="0"/>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41</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weitere (unspezifische) Symptome:</a:t>
            </a:r>
            <a:r>
              <a:rPr lang="de-DE" sz="2400" dirty="0">
                <a:solidFill>
                  <a:srgbClr val="333333"/>
                </a:solidFill>
                <a:latin typeface="Calibri Light"/>
                <a:ea typeface="Verdana" panose="020B0604030504040204" pitchFamily="34" charset="0"/>
                <a:cs typeface="Verdana" panose="020B0604030504040204" pitchFamily="34" charset="0"/>
              </a:rPr>
              <a:t> z.B. Depression, Sprachstörungen und Aufmerksamkeitsschwierigkeiten</a:t>
            </a:r>
          </a:p>
          <a:p>
            <a:pPr lvl="0"/>
            <a:r>
              <a:rPr lang="de-DE" sz="2400" dirty="0">
                <a:solidFill>
                  <a:srgbClr val="004992"/>
                </a:solidFill>
                <a:latin typeface="Calibri Light"/>
                <a:ea typeface="Verdana" panose="020B0604030504040204" pitchFamily="34" charset="0"/>
                <a:cs typeface="Verdana" panose="020B0604030504040204" pitchFamily="34" charset="0"/>
              </a:rPr>
              <a:t>Wie kann ich das Symptom anderen beschreiben? </a:t>
            </a:r>
          </a:p>
          <a:p>
            <a:pPr lvl="1">
              <a:spcBef>
                <a:spcPts val="1999"/>
              </a:spcBef>
              <a:spcAft>
                <a:spcPts val="0"/>
              </a:spcAft>
            </a:pPr>
            <a:r>
              <a:rPr lang="de-DE" sz="2400" i="1" dirty="0">
                <a:solidFill>
                  <a:srgbClr val="333333"/>
                </a:solidFill>
                <a:latin typeface="Calibri Light"/>
                <a:ea typeface="Verdana" panose="020B0604030504040204" pitchFamily="34" charset="0"/>
                <a:cs typeface="Verdana" panose="020B0604030504040204" pitchFamily="34" charset="0"/>
              </a:rPr>
              <a:t>„Jeder Mensch kennt Zeiten, in denen er sehr traurig ist, sich zu nichts aufraffen kann und sich zurückzieht. Diese Traurigkeit kann über Wochen anhalten und es gibt dann nichts, was einen aufmuntern kann. Ich fühlte mich nicht einfach traurig, sondern vollkommen hoffnungslos und wertlos. Man denkt in dem Augenblick, dass das nicht aufhört und schon immer so war.</a:t>
            </a:r>
            <a:r>
              <a:rPr lang="de-DE" sz="2400" dirty="0">
                <a:solidFill>
                  <a:srgbClr val="333333"/>
                </a:solidFill>
                <a:latin typeface="Calibri Light"/>
                <a:ea typeface="Verdana" panose="020B0604030504040204" pitchFamily="34" charset="0"/>
                <a:cs typeface="Verdana" panose="020B0604030504040204" pitchFamily="34" charset="0"/>
              </a:rPr>
              <a:t>“</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42</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Werden sie Experte!</a:t>
            </a:r>
            <a:endParaRPr lang="de-DE" sz="3600" dirty="0">
              <a:latin typeface="Calibri Light"/>
            </a:endParaRPr>
          </a:p>
        </p:txBody>
      </p:sp>
      <p:sp>
        <p:nvSpPr>
          <p:cNvPr id="3" name="Inhaltsplatzhalter 2"/>
          <p:cNvSpPr>
            <a:spLocks noGrp="1"/>
          </p:cNvSpPr>
          <p:nvPr>
            <p:ph idx="1"/>
          </p:nvPr>
        </p:nvSpPr>
        <p:spPr/>
        <p:txBody>
          <a:bodyPr/>
          <a:lstStyle/>
          <a:p>
            <a:r>
              <a:rPr lang="de-DE" sz="2400">
                <a:solidFill>
                  <a:srgbClr val="333333"/>
                </a:solidFill>
                <a:latin typeface="Calibri Light"/>
                <a:ea typeface="Verdana" panose="020B0604030504040204" pitchFamily="34" charset="0"/>
                <a:cs typeface="Verdana" panose="020B0604030504040204" pitchFamily="34" charset="0"/>
              </a:rPr>
              <a:t>Informieren </a:t>
            </a:r>
            <a:r>
              <a:rPr lang="de-DE" sz="2400" dirty="0">
                <a:solidFill>
                  <a:srgbClr val="333333"/>
                </a:solidFill>
                <a:latin typeface="Calibri Light"/>
                <a:ea typeface="Verdana" panose="020B0604030504040204" pitchFamily="34" charset="0"/>
                <a:cs typeface="Verdana" panose="020B0604030504040204" pitchFamily="34" charset="0"/>
              </a:rPr>
              <a:t>Sie sich über das Thema Psychose. So können Sie falsche Ansichten anderer Menschen am besten mit Fakten korrigieren! </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43</a:t>
            </a:fld>
            <a:endParaRPr lang="de-DE">
              <a:latin typeface="Calibri Light"/>
            </a:endParaRPr>
          </a:p>
        </p:txBody>
      </p:sp>
    </p:spTree>
    <p:extLst>
      <p:ext uri="{BB962C8B-B14F-4D97-AF65-F5344CB8AC3E}">
        <p14:creationId xmlns:p14="http://schemas.microsoft.com/office/powerpoint/2010/main" val="2222993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p>
        </p:txBody>
      </p:sp>
      <p:sp>
        <p:nvSpPr>
          <p:cNvPr id="3" name="Inhaltsplatzhalter 2"/>
          <p:cNvSpPr>
            <a:spLocks noGrp="1"/>
          </p:cNvSpPr>
          <p:nvPr>
            <p:ph idx="1"/>
          </p:nvPr>
        </p:nvSpPr>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Lernziele:</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Um Vorurteilen und Stigmatisierung vorzubeugen, ist es wichtig, anderen Menschen die Erkrankung angemessen zu vermitteln.</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Psychische Störungen sind häufig.</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Sie sind nicht verpflichtet, Ihre Erkrankung anderen mitzuteilen. </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Nahestehende Bezugspersonen einzuweihen, kann hingegen manchmal hilfreich sein (z.B. für Unterstützung, Rückfallschutz).</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Manchmal haben Menschen falsche Annahmen über Psychose/Schizophrenie. Es ist daher hilfreich, eher die Symptome der Psychose zu erklären, als die (missverständliche) Diagnose zu nennen. Werden Sie selber Experte Ihrer Erkrankung!</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Stigmatisierung bedeutet, dass Personen/Gruppen negative Eigenschaften zugeschrieben werden ohne kritische Überprüfung des Wahrheitsgehalts.</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Sie sind nicht Ihre Diagnose! – Diese ist nur eines von vielen Merkmalen Ihrer Person.</a:t>
            </a:r>
            <a:endParaRPr lang="de-DE" dirty="0">
              <a:solidFill>
                <a:srgbClr val="333333"/>
              </a:solidFill>
              <a:latin typeface="Calibri Light"/>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44</a:t>
            </a:fld>
            <a:endParaRPr lang="de-DE">
              <a:latin typeface="Calibri Light"/>
            </a:endParaRPr>
          </a:p>
        </p:txBody>
      </p:sp>
    </p:spTree>
    <p:extLst>
      <p:ext uri="{BB962C8B-B14F-4D97-AF65-F5344CB8AC3E}">
        <p14:creationId xmlns:p14="http://schemas.microsoft.com/office/powerpoint/2010/main" val="3887589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4" name="Inhaltsplatzhalter 3"/>
          <p:cNvSpPr>
            <a:spLocks noGrp="1"/>
          </p:cNvSpPr>
          <p:nvPr>
            <p:ph idx="1"/>
          </p:nvPr>
        </p:nvSpPr>
        <p:spPr/>
        <p:txBody>
          <a:bodyPr/>
          <a:lstStyle/>
          <a:p>
            <a:r>
              <a:rPr lang="de-DE" sz="2000" dirty="0">
                <a:solidFill>
                  <a:srgbClr val="333333"/>
                </a:solidFill>
                <a:latin typeface="Calibri Light"/>
                <a:ea typeface="Verdana" panose="020B0604030504040204" pitchFamily="34" charset="0"/>
                <a:cs typeface="Verdana" panose="020B0604030504040204" pitchFamily="34" charset="0"/>
              </a:rPr>
              <a:t>Viele Menschen mit Psychose (aber nicht alle!) haben mit Vorurteilen zu kämpfen. Anderen Menschen die Erkrankung verständlich zu erklären, kann dem vorbeugen.</a:t>
            </a:r>
          </a:p>
          <a:p>
            <a:r>
              <a:rPr lang="de-DE" dirty="0">
                <a:solidFill>
                  <a:srgbClr val="004992"/>
                </a:solidFill>
                <a:latin typeface="Calibri Light"/>
                <a:ea typeface="Verdana" pitchFamily="34" charset="0"/>
                <a:cs typeface="Verdana" pitchFamily="34" charset="0"/>
              </a:rPr>
              <a:t>Beispiel: </a:t>
            </a:r>
            <a:r>
              <a:rPr lang="de-DE" dirty="0">
                <a:solidFill>
                  <a:srgbClr val="333333"/>
                </a:solidFill>
                <a:latin typeface="Calibri Light"/>
                <a:ea typeface="Verdana" pitchFamily="34" charset="0"/>
                <a:cs typeface="Verdana" pitchFamily="34" charset="0"/>
              </a:rPr>
              <a:t>Aufgrund einer erneuten psychotischen Phase verbrachte Lisa die letzten Wochen in einer Psychiatrie. Bis jetzt hat sie fast niemandem von ihrer Psychose erzählt und sich immer mehr zurückgezogen.</a:t>
            </a:r>
          </a:p>
          <a:p>
            <a:r>
              <a:rPr lang="de-DE" dirty="0">
                <a:solidFill>
                  <a:srgbClr val="004992"/>
                </a:solidFill>
                <a:latin typeface="Calibri Light"/>
                <a:ea typeface="Verdana" pitchFamily="34" charset="0"/>
                <a:cs typeface="Verdana" pitchFamily="34" charset="0"/>
              </a:rPr>
              <a:t>Hintergrund: </a:t>
            </a:r>
            <a:r>
              <a:rPr lang="de-DE" dirty="0">
                <a:solidFill>
                  <a:srgbClr val="333333"/>
                </a:solidFill>
                <a:latin typeface="Calibri Light"/>
                <a:ea typeface="Verdana" pitchFamily="34" charset="0"/>
                <a:cs typeface="Verdana" pitchFamily="34" charset="0"/>
              </a:rPr>
              <a:t>Lisa hat in der Vergangenheit schlechte Erfahrungen damit gemacht, offen über ihre Psychose zu sprechen. Nachdem sie ihrer letzten Chefin von ihrer Erkrankung berichtete, wurde sie wenig später versetzt. Sie fürchtet deshalb, dass sie auch ihre Freunde als </a:t>
            </a:r>
            <a:r>
              <a:rPr lang="de-DE" i="1" dirty="0">
                <a:solidFill>
                  <a:srgbClr val="333333"/>
                </a:solidFill>
                <a:latin typeface="Calibri Light"/>
                <a:ea typeface="Verdana" pitchFamily="34" charset="0"/>
                <a:cs typeface="Verdana" pitchFamily="34" charset="0"/>
              </a:rPr>
              <a:t>verrückt</a:t>
            </a:r>
            <a:r>
              <a:rPr lang="de-DE" dirty="0">
                <a:solidFill>
                  <a:srgbClr val="333333"/>
                </a:solidFill>
                <a:latin typeface="Calibri Light"/>
                <a:ea typeface="Verdana" pitchFamily="34" charset="0"/>
                <a:cs typeface="Verdana" pitchFamily="34" charset="0"/>
              </a:rPr>
              <a:t> abstempeln und sich von ihr abwenden könnten.</a:t>
            </a:r>
          </a:p>
          <a:p>
            <a:r>
              <a:rPr lang="de-DE" dirty="0">
                <a:solidFill>
                  <a:srgbClr val="004992"/>
                </a:solidFill>
                <a:latin typeface="Calibri Light"/>
                <a:ea typeface="Verdana" pitchFamily="34" charset="0"/>
                <a:cs typeface="Verdana" pitchFamily="34" charset="0"/>
              </a:rPr>
              <a:t>Aber: </a:t>
            </a:r>
            <a:r>
              <a:rPr lang="de-DE" dirty="0">
                <a:solidFill>
                  <a:srgbClr val="333333"/>
                </a:solidFill>
                <a:latin typeface="Calibri Light"/>
                <a:ea typeface="Verdana" pitchFamily="34" charset="0"/>
                <a:cs typeface="Verdana" pitchFamily="34" charset="0"/>
              </a:rPr>
              <a:t>Lisa hat während ihrer jetzigen Behandlung u.a. am MKT teilgenommen und sich aufgrund dessen dafür entschieden, sich nicht länger vor ihren Freunden zu verstecken. Fast alle reagieren verständnisvoll auf Lisas Schilderung ihrer Symptome. Einer </a:t>
            </a:r>
            <a:r>
              <a:rPr lang="de-DE">
                <a:solidFill>
                  <a:srgbClr val="333333"/>
                </a:solidFill>
                <a:latin typeface="Calibri Light"/>
                <a:ea typeface="Verdana" pitchFamily="34" charset="0"/>
                <a:cs typeface="Verdana" pitchFamily="34" charset="0"/>
              </a:rPr>
              <a:t>von Ihnen </a:t>
            </a:r>
            <a:r>
              <a:rPr lang="de-DE" dirty="0">
                <a:solidFill>
                  <a:srgbClr val="333333"/>
                </a:solidFill>
                <a:latin typeface="Calibri Light"/>
                <a:ea typeface="Verdana" pitchFamily="34" charset="0"/>
                <a:cs typeface="Verdana" pitchFamily="34" charset="0"/>
              </a:rPr>
              <a:t>berichtet sogar eigene Erfahrungen mit dem Gefühl, verfolgt und bedroht zu werden.</a:t>
            </a:r>
          </a:p>
          <a:p>
            <a:endParaRPr lang="de-DE" sz="2000" dirty="0">
              <a:solidFill>
                <a:srgbClr val="333333"/>
              </a:solidFill>
              <a:latin typeface="Calibri Light"/>
              <a:ea typeface="Verdana" pitchFamily="34" charset="0"/>
              <a:cs typeface="Verdana" pitchFamily="34" charset="0"/>
            </a:endParaRPr>
          </a:p>
          <a:p>
            <a:endParaRPr 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45</a:t>
            </a:fld>
            <a:endParaRPr lang="de-DE">
              <a:latin typeface="Calibri Light"/>
            </a:endParaRPr>
          </a:p>
        </p:txBody>
      </p:sp>
    </p:spTree>
    <p:extLst>
      <p:ext uri="{BB962C8B-B14F-4D97-AF65-F5344CB8AC3E}">
        <p14:creationId xmlns:p14="http://schemas.microsoft.com/office/powerpoint/2010/main" val="3107555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t>
            </a:r>
            <a:r>
              <a:rPr lang="de-DE">
                <a:solidFill>
                  <a:srgbClr val="004992"/>
                </a:solidFill>
                <a:latin typeface="Calibri Light"/>
                <a:cs typeface="Verdana"/>
              </a:rPr>
              <a:t>App COGITO </a:t>
            </a:r>
            <a:r>
              <a:rPr lang="de-DE" dirty="0">
                <a:solidFill>
                  <a:srgbClr val="004992"/>
                </a:solidFill>
                <a:latin typeface="Calibri Light"/>
                <a:cs typeface="Verdana"/>
              </a:rPr>
              <a:t>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10 - Umgang mit Vorurteilen (Stigma)</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440748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885900332"/>
              </p:ext>
            </p:extLst>
          </p:nvPr>
        </p:nvGraphicFramePr>
        <p:xfrm>
          <a:off x="408955" y="2204864"/>
          <a:ext cx="11375999" cy="38953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mj-l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Source/</a:t>
                      </a:r>
                      <a:endParaRPr kumimoji="0" lang="de-DE" sz="1000" b="0" i="0" u="none" strike="noStrike" cap="none" normalizeH="0" baseline="0" dirty="0">
                        <a:ln>
                          <a:noFill/>
                        </a:ln>
                        <a:solidFill>
                          <a:srgbClr val="333333"/>
                        </a:solidFill>
                        <a:effectLst/>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 = genutzt unter </a:t>
                      </a:r>
                      <a:r>
                        <a:rPr kumimoji="0" lang="de-DE" sz="1000" b="0" i="0" u="none" strike="noStrike" cap="none" normalizeH="0" baseline="0" dirty="0" err="1">
                          <a:ln>
                            <a:noFill/>
                          </a:ln>
                          <a:solidFill>
                            <a:srgbClr val="333333"/>
                          </a:solidFill>
                          <a:effectLst/>
                          <a:latin typeface="+mj-lt"/>
                          <a:cs typeface="Times New Roman" pitchFamily="18" charset="0"/>
                        </a:rPr>
                        <a:t>creative</a:t>
                      </a:r>
                      <a:r>
                        <a:rPr kumimoji="0" lang="de-DE" sz="1000" b="0" i="0" u="none" strike="noStrike" cap="none" normalizeH="0" baseline="0" dirty="0">
                          <a:ln>
                            <a:noFill/>
                          </a:ln>
                          <a:solidFill>
                            <a:srgbClr val="333333"/>
                          </a:solidFill>
                          <a:effectLst/>
                          <a:latin typeface="+mj-lt"/>
                          <a:cs typeface="Times New Roman" pitchFamily="18" charset="0"/>
                        </a:rPr>
                        <a:t> </a:t>
                      </a:r>
                      <a:r>
                        <a:rPr kumimoji="0" lang="de-DE" sz="1000" b="0" i="0" u="none" strike="noStrike" cap="none" normalizeH="0" baseline="0" dirty="0" err="1">
                          <a:ln>
                            <a:noFill/>
                          </a:ln>
                          <a:solidFill>
                            <a:srgbClr val="333333"/>
                          </a:solidFill>
                          <a:effectLst/>
                          <a:latin typeface="+mj-lt"/>
                          <a:cs typeface="Times New Roman" pitchFamily="18" charset="0"/>
                        </a:rPr>
                        <a:t>commons</a:t>
                      </a:r>
                      <a:r>
                        <a:rPr kumimoji="0" lang="de-DE" sz="1000" b="0" i="0" u="none" strike="noStrike" cap="none" normalizeH="0" baseline="0" dirty="0">
                          <a:ln>
                            <a:noFill/>
                          </a:ln>
                          <a:solidFill>
                            <a:srgbClr val="333333"/>
                          </a:solidFill>
                          <a:effectLst/>
                          <a:latin typeface="+mj-l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i="0" kern="1200" dirty="0">
                          <a:solidFill>
                            <a:schemeClr val="dk1"/>
                          </a:solidFill>
                          <a:effectLst/>
                          <a:latin typeface="+mj-lt"/>
                          <a:ea typeface="+mn-ea"/>
                          <a:cs typeface="+mn-cs"/>
                        </a:rPr>
                        <a:t>Gage </a:t>
                      </a:r>
                      <a:r>
                        <a:rPr lang="de-DE" sz="1000" b="0" i="0" kern="1200" dirty="0" err="1">
                          <a:solidFill>
                            <a:schemeClr val="dk1"/>
                          </a:solidFill>
                          <a:effectLst/>
                          <a:latin typeface="+mj-lt"/>
                          <a:ea typeface="+mn-ea"/>
                          <a:cs typeface="+mn-cs"/>
                        </a:rPr>
                        <a:t>Skidmore</a:t>
                      </a:r>
                      <a:r>
                        <a:rPr lang="de-DE" sz="1000" b="0" i="0" kern="1200" dirty="0">
                          <a:solidFill>
                            <a:schemeClr val="dk1"/>
                          </a:solidFill>
                          <a:effectLst/>
                          <a:latin typeface="+mj-lt"/>
                          <a:ea typeface="+mn-ea"/>
                          <a:cs typeface="+mn-cs"/>
                        </a:rPr>
                        <a:t>, 20.07.2019</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Angelina Jolie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i="0" u="none" kern="1200" dirty="0">
                          <a:solidFill>
                            <a:schemeClr val="tx1"/>
                          </a:solidFill>
                          <a:effectLst/>
                          <a:latin typeface="+mj-lt"/>
                          <a:ea typeface="+mn-ea"/>
                          <a:cs typeface="+mn-cs"/>
                          <a:hlinkClick r:id="rId3" tooltip="w:Angelina Jolie">
                            <a:extLst>
                              <a:ext uri="{A12FA001-AC4F-418D-AE19-62706E023703}">
                                <ahyp:hlinkClr xmlns:ahyp="http://schemas.microsoft.com/office/drawing/2018/hyperlinkcolor" val="tx"/>
                              </a:ext>
                            </a:extLst>
                          </a:hlinkClick>
                        </a:rPr>
                        <a:t>Angelina Jolie</a:t>
                      </a:r>
                      <a:r>
                        <a:rPr lang="de-DE" sz="1000" b="0" i="0" u="none" kern="1200" dirty="0">
                          <a:solidFill>
                            <a:schemeClr val="tx1"/>
                          </a:solidFill>
                          <a:effectLst/>
                          <a:latin typeface="+mj-lt"/>
                          <a:ea typeface="+mn-ea"/>
                          <a:cs typeface="+mn-cs"/>
                        </a:rPr>
                        <a:t> </a:t>
                      </a:r>
                      <a:r>
                        <a:rPr lang="de-DE" sz="1000" b="0" i="0" u="none" kern="1200" dirty="0" err="1">
                          <a:solidFill>
                            <a:schemeClr val="tx1"/>
                          </a:solidFill>
                          <a:effectLst/>
                          <a:latin typeface="+mj-lt"/>
                          <a:ea typeface="+mn-ea"/>
                          <a:cs typeface="+mn-cs"/>
                        </a:rPr>
                        <a:t>speaking</a:t>
                      </a:r>
                      <a:r>
                        <a:rPr lang="de-DE" sz="1000" b="0" i="0" u="none" kern="1200" dirty="0">
                          <a:solidFill>
                            <a:schemeClr val="tx1"/>
                          </a:solidFill>
                          <a:effectLst/>
                          <a:latin typeface="+mj-lt"/>
                          <a:ea typeface="+mn-ea"/>
                          <a:cs typeface="+mn-cs"/>
                        </a:rPr>
                        <a:t> at </a:t>
                      </a:r>
                      <a:r>
                        <a:rPr lang="de-DE" sz="1000" b="0" i="0" u="none" kern="1200" dirty="0" err="1">
                          <a:solidFill>
                            <a:schemeClr val="tx1"/>
                          </a:solidFill>
                          <a:effectLst/>
                          <a:latin typeface="+mj-lt"/>
                          <a:ea typeface="+mn-ea"/>
                          <a:cs typeface="+mn-cs"/>
                        </a:rPr>
                        <a:t>the</a:t>
                      </a:r>
                      <a:r>
                        <a:rPr lang="de-DE" sz="1000" b="0" i="0" u="none" kern="1200" dirty="0">
                          <a:solidFill>
                            <a:schemeClr val="tx1"/>
                          </a:solidFill>
                          <a:effectLst/>
                          <a:latin typeface="+mj-lt"/>
                          <a:ea typeface="+mn-ea"/>
                          <a:cs typeface="+mn-cs"/>
                        </a:rPr>
                        <a:t> 2019 San Diego Comic-</a:t>
                      </a:r>
                      <a:r>
                        <a:rPr lang="de-DE" sz="1000" b="0" i="0" u="none" kern="1200" dirty="0" err="1">
                          <a:solidFill>
                            <a:schemeClr val="tx1"/>
                          </a:solidFill>
                          <a:effectLst/>
                          <a:latin typeface="+mj-lt"/>
                          <a:ea typeface="+mn-ea"/>
                          <a:cs typeface="+mn-cs"/>
                        </a:rPr>
                        <a:t>Con</a:t>
                      </a:r>
                      <a:r>
                        <a:rPr lang="de-DE" sz="1000" b="0" i="0" u="none" kern="1200" dirty="0">
                          <a:solidFill>
                            <a:schemeClr val="tx1"/>
                          </a:solidFill>
                          <a:effectLst/>
                          <a:latin typeface="+mj-lt"/>
                          <a:ea typeface="+mn-ea"/>
                          <a:cs typeface="+mn-cs"/>
                        </a:rPr>
                        <a:t> International in San Diego, California.</a:t>
                      </a:r>
                      <a:endParaRPr kumimoji="0" lang="de-DE" sz="1000" b="0" i="0" u="none" strike="noStrike" cap="none" normalizeH="0" baseline="0" dirty="0">
                        <a:ln>
                          <a:noFill/>
                        </a:ln>
                        <a:solidFill>
                          <a:schemeClr val="tx1"/>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Brian </a:t>
                      </a:r>
                      <a:r>
                        <a:rPr kumimoji="0" lang="de-DE" sz="1000" b="0" i="0" u="none" strike="noStrike" cap="none" normalizeH="0" baseline="0" dirty="0" err="1">
                          <a:ln>
                            <a:noFill/>
                          </a:ln>
                          <a:solidFill>
                            <a:srgbClr val="333333"/>
                          </a:solidFill>
                          <a:effectLst/>
                          <a:latin typeface="+mj-lt"/>
                          <a:cs typeface="Times New Roman" pitchFamily="18" charset="0"/>
                        </a:rPr>
                        <a:t>MInkoff</a:t>
                      </a:r>
                      <a:r>
                        <a:rPr kumimoji="0" lang="de-DE" sz="1000" b="0" i="0" u="none" strike="noStrike" cap="none" normalizeH="0" baseline="0" dirty="0">
                          <a:ln>
                            <a:noFill/>
                          </a:ln>
                          <a:solidFill>
                            <a:srgbClr val="333333"/>
                          </a:solidFill>
                          <a:effectLst/>
                          <a:latin typeface="+mj-lt"/>
                          <a:cs typeface="Times New Roman" pitchFamily="18" charset="0"/>
                        </a:rPr>
                        <a:t>-London Pixels, 28.06.2014</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David Beckham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kern="1200" dirty="0">
                          <a:solidFill>
                            <a:schemeClr val="dk1"/>
                          </a:solidFill>
                          <a:effectLst/>
                          <a:latin typeface="+mj-lt"/>
                          <a:ea typeface="+mn-ea"/>
                          <a:cs typeface="+mn-cs"/>
                        </a:rPr>
                        <a:t>David Beckham in the royal box, Wimbledon 2014</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Takahiro </a:t>
                      </a:r>
                      <a:r>
                        <a:rPr kumimoji="0" lang="de-DE" sz="1000" b="0" i="0" u="none" strike="noStrike" cap="none" normalizeH="0" baseline="0" dirty="0" err="1">
                          <a:ln>
                            <a:noFill/>
                          </a:ln>
                          <a:solidFill>
                            <a:srgbClr val="333333"/>
                          </a:solidFill>
                          <a:effectLst/>
                          <a:latin typeface="+mj-lt"/>
                          <a:cs typeface="Times New Roman" pitchFamily="18" charset="0"/>
                        </a:rPr>
                        <a:t>Kyono</a:t>
                      </a:r>
                      <a:r>
                        <a:rPr kumimoji="0" lang="de-DE" sz="1000" b="0" i="0" u="none" strike="noStrike" cap="none" normalizeH="0" baseline="0" dirty="0">
                          <a:ln>
                            <a:noFill/>
                          </a:ln>
                          <a:solidFill>
                            <a:srgbClr val="333333"/>
                          </a:solidFill>
                          <a:effectLst/>
                          <a:latin typeface="+mj-lt"/>
                          <a:cs typeface="Times New Roman" pitchFamily="18" charset="0"/>
                        </a:rPr>
                        <a:t>, 27.04.2012</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Brian Wilson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The Beach Boy 50th Anniversary Reunion-New Orleans Jazz &amp; Heritage Festival 2021</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Daniel </a:t>
                      </a:r>
                      <a:r>
                        <a:rPr kumimoji="0" lang="en-GB" sz="1000" b="0" i="0" u="none" strike="noStrike" cap="none" normalizeH="0" baseline="0" dirty="0" err="1">
                          <a:ln>
                            <a:noFill/>
                          </a:ln>
                          <a:solidFill>
                            <a:srgbClr val="333333"/>
                          </a:solidFill>
                          <a:effectLst/>
                          <a:latin typeface="+mj-lt"/>
                          <a:cs typeface="Times New Roman" pitchFamily="18" charset="0"/>
                        </a:rPr>
                        <a:t>Ogren</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J.K. Rowling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J.K. Rowling reads from Harry Potter and the Sorcerer‘s Stone at the Easter Egg Roll at White House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Geralt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pixabay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Nachrichten Zeitung Globus Neulgkelten Lesen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News and globe/Nachrichten und Globus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Wow_Pho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pixabay</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Gelb Natürliche Blume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Yellow flower/gelbe blume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ColiNOOB</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pixabay</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Diamant Brilliant Edelstein Juwel Glänzend Edel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diamont/Diamant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Jordan Madrid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cs typeface="Times New Roman" pitchFamily="18" charset="0"/>
                        </a:rPr>
                        <a:t>unsplash</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mj-lt"/>
                          <a:cs typeface="Times New Roman" pitchFamily="18" charset="0"/>
                        </a:rPr>
                        <a:t>Compass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Compass, </a:t>
                      </a:r>
                      <a:r>
                        <a:rPr kumimoji="0" lang="de-DE" sz="1000" b="0" i="0" u="none" strike="noStrike" cap="none" normalizeH="0" baseline="0" dirty="0" err="1">
                          <a:ln>
                            <a:noFill/>
                          </a:ln>
                          <a:solidFill>
                            <a:srgbClr val="333333"/>
                          </a:solidFill>
                          <a:effectLst/>
                          <a:latin typeface="+mj-lt"/>
                          <a:cs typeface="Times New Roman" pitchFamily="18" charset="0"/>
                        </a:rPr>
                        <a:t>wood</a:t>
                      </a:r>
                      <a:r>
                        <a:rPr kumimoji="0" lang="de-DE" sz="1000" b="0" i="0" u="none" strike="noStrike" cap="none" normalizeH="0" baseline="0" dirty="0">
                          <a:ln>
                            <a:noFill/>
                          </a:ln>
                          <a:solidFill>
                            <a:srgbClr val="333333"/>
                          </a:solidFill>
                          <a:effectLst/>
                          <a:latin typeface="+mj-lt"/>
                          <a:cs typeface="Times New Roman" pitchFamily="18" charset="0"/>
                        </a:rPr>
                        <a:t>, </a:t>
                      </a:r>
                      <a:r>
                        <a:rPr kumimoji="0" lang="de-DE" sz="1000" b="0" i="0" u="none" strike="noStrike" cap="none" normalizeH="0" baseline="0" dirty="0" err="1">
                          <a:ln>
                            <a:noFill/>
                          </a:ln>
                          <a:solidFill>
                            <a:srgbClr val="333333"/>
                          </a:solidFill>
                          <a:effectLst/>
                          <a:latin typeface="+mj-lt"/>
                          <a:cs typeface="Times New Roman" pitchFamily="18" charset="0"/>
                        </a:rPr>
                        <a:t>metal</a:t>
                      </a:r>
                      <a:r>
                        <a:rPr kumimoji="0" lang="de-DE" sz="1000" b="0" i="0" u="none" strike="noStrike" cap="none" normalizeH="0" baseline="0" dirty="0">
                          <a:ln>
                            <a:noFill/>
                          </a:ln>
                          <a:solidFill>
                            <a:srgbClr val="333333"/>
                          </a:solidFill>
                          <a:effectLst/>
                          <a:latin typeface="+mj-lt"/>
                          <a:cs typeface="Times New Roman" pitchFamily="18" charset="0"/>
                        </a:rPr>
                        <a:t> and </a:t>
                      </a:r>
                      <a:r>
                        <a:rPr kumimoji="0" lang="de-DE" sz="1000" b="0" i="0" u="none" strike="noStrike" cap="none" normalizeH="0" baseline="0" dirty="0" err="1">
                          <a:ln>
                            <a:noFill/>
                          </a:ln>
                          <a:solidFill>
                            <a:srgbClr val="333333"/>
                          </a:solidFill>
                          <a:effectLst/>
                          <a:latin typeface="+mj-lt"/>
                          <a:cs typeface="Times New Roman" pitchFamily="18" charset="0"/>
                        </a:rPr>
                        <a:t>window</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a:t>Metakognitives Training 10 - Umgang mit Vorurteilen (Stigma)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4174543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245627675"/>
              </p:ext>
            </p:extLst>
          </p:nvPr>
        </p:nvGraphicFramePr>
        <p:xfrm>
          <a:off x="408955" y="2204864"/>
          <a:ext cx="11375999" cy="27095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OpenClipart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-Vectors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Tux Tier Vogel Buch Bücher Bücherwurm Bildung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penguin/</a:t>
                      </a:r>
                      <a:r>
                        <a:rPr kumimoji="0" lang="en-GB" sz="1000" b="0" i="0" u="none" strike="noStrike" cap="none" normalizeH="0" baseline="0" dirty="0" err="1">
                          <a:ln>
                            <a:noFill/>
                          </a:ln>
                          <a:solidFill>
                            <a:srgbClr val="333333"/>
                          </a:solidFill>
                          <a:effectLst/>
                          <a:latin typeface="Calibri Light"/>
                        </a:rPr>
                        <a:t>Pinguin</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Maialisa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Löwenzahn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Saatgut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Unkraut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Farbe</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Pflanzen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Wachstum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dandelion/</a:t>
                      </a:r>
                      <a:r>
                        <a:rPr kumimoji="0" lang="en-GB" sz="1000" b="0" i="0" u="none" strike="noStrike" cap="none" normalizeH="0" baseline="0" dirty="0" err="1">
                          <a:ln>
                            <a:noFill/>
                          </a:ln>
                          <a:solidFill>
                            <a:srgbClr val="333333"/>
                          </a:solidFill>
                          <a:effectLst/>
                          <a:latin typeface="Calibri Light"/>
                          <a:cs typeface="Times New Roman" pitchFamily="18" charset="0"/>
                        </a:rPr>
                        <a:t>Löwenzahn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3dman_eu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Weiße</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Männchen</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3d Man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Freigestellt</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3d Modell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figure with gavel/</a:t>
                      </a:r>
                      <a:r>
                        <a:rPr kumimoji="0" lang="en-GB" sz="1000" b="0" i="0" u="none" strike="noStrike" cap="none" normalizeH="0" baseline="0" dirty="0" err="1">
                          <a:ln>
                            <a:noFill/>
                          </a:ln>
                          <a:solidFill>
                            <a:srgbClr val="333333"/>
                          </a:solidFill>
                          <a:effectLst/>
                          <a:latin typeface="Calibri Light"/>
                        </a:rPr>
                        <a:t>Männchen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mit</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Richterhammer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a:ln>
                            <a:noFill/>
                          </a:ln>
                          <a:solidFill>
                            <a:srgbClr val="333333"/>
                          </a:solidFill>
                          <a:effectLst/>
                          <a:latin typeface="Calibri Light"/>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2" name="Footer Placeholder 1"/>
          <p:cNvSpPr>
            <a:spLocks noGrp="1"/>
          </p:cNvSpPr>
          <p:nvPr>
            <p:ph type="ftr" sz="quarter" idx="11"/>
          </p:nvPr>
        </p:nvSpPr>
        <p:spPr/>
        <p:txBody>
          <a:bodyPr/>
          <a:lstStyle/>
          <a:p>
            <a:r>
              <a:rPr lang="de-DE"/>
              <a:t>Metakognitives Training 10 - Umgang mit Vorurteilen (Stigma)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
        <p:nvSpPr>
          <p:cNvPr id="7" name="Textfeld 5"/>
          <p:cNvSpPr txBox="1"/>
          <p:nvPr/>
        </p:nvSpPr>
        <p:spPr>
          <a:xfrm>
            <a:off x="408955" y="5591090"/>
            <a:ext cx="11376000" cy="861774"/>
          </a:xfrm>
          <a:prstGeom prst="rect">
            <a:avLst/>
          </a:prstGeom>
          <a:noFill/>
        </p:spPr>
        <p:txBody>
          <a:bodyPr wrap="square" rtlCol="0">
            <a:spAutoFit/>
          </a:bodyPr>
          <a:lstStyle/>
          <a:p>
            <a:r>
              <a:rPr lang="de-DE" sz="1000" dirty="0">
                <a:solidFill>
                  <a:srgbClr val="333333"/>
                </a:solidFill>
                <a:latin typeface="+mj-lt"/>
                <a:ea typeface="Verdana" panose="020B0604030504040204" pitchFamily="34" charset="0"/>
                <a:cs typeface="Verdana" panose="020B0604030504040204" pitchFamily="34" charset="0"/>
              </a:rPr>
              <a:t>Informationen zu den Erkrankungen der Prominenten:</a:t>
            </a:r>
          </a:p>
          <a:p>
            <a:r>
              <a:rPr lang="de-DE" sz="1000" dirty="0">
                <a:solidFill>
                  <a:srgbClr val="333333"/>
                </a:solidFill>
                <a:latin typeface="+mj-lt"/>
                <a:ea typeface="Verdana" panose="020B0604030504040204" pitchFamily="34" charset="0"/>
                <a:cs typeface="Verdana" panose="020B0604030504040204" pitchFamily="34" charset="0"/>
                <a:hlinkClick r:id="rId3"/>
              </a:rPr>
              <a:t>http://www.focus.de/kultur/vermischtes/depression-reich-beruehmt-depressiv_aid_971503.html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4"/>
              </a:rPr>
              <a:t>http://www.spiegel.de/spiegel/kulturspiegel/d-16352599.html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5"/>
              </a:rPr>
              <a:t>http://www.dailymail.co.uk/news/article-3111278/Beach-Boys-singer-Brian-Wilson-misdiagnosed-paranoid-schizophrenic-drugged-weeks-end-therapist-stars-new-documentary-claims.html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6"/>
              </a:rPr>
              <a:t>http://www.rp-online.de/panorama/leute/david-beckham-leidet-unter-zwangsstoerungen-aid-1.2042116</a:t>
            </a:r>
            <a:r>
              <a:rPr lang="de-DE" sz="1000" dirty="0">
                <a:solidFill>
                  <a:srgbClr val="333333"/>
                </a:solidFill>
                <a:latin typeface="+mj-lt"/>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47546400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5083</Words>
  <Application>Microsoft Macintosh PowerPoint</Application>
  <PresentationFormat>Benutzerdefiniert</PresentationFormat>
  <Paragraphs>576</Paragraphs>
  <Slides>48</Slides>
  <Notes>42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48</vt:i4>
      </vt:variant>
    </vt:vector>
  </HeadingPairs>
  <TitlesOfParts>
    <vt:vector size="59" baseType="lpstr">
      <vt:lpstr>Arial</vt:lpstr>
      <vt:lpstr>Calibri</vt:lpstr>
      <vt:lpstr>Calibri Light</vt:lpstr>
      <vt:lpstr>Symbol</vt:lpstr>
      <vt:lpstr>Verdana</vt:lpstr>
      <vt:lpstr>WingDings</vt:lpstr>
      <vt:lpstr>WingDings</vt:lpstr>
      <vt:lpstr>Wingdings 2</vt:lpstr>
      <vt:lpstr>UKE_PPT-Vorlage_16zu9</vt:lpstr>
      <vt:lpstr>2_UKE_PPT-Vorlage_16zu9</vt:lpstr>
      <vt:lpstr>4_UKE_PPT-Vorlage_16zu9</vt:lpstr>
      <vt:lpstr>MKT 10 B – Umgang mit Vorurteilen (Stigma)</vt:lpstr>
      <vt:lpstr>Was haben die folgenden Personen gemeinsam?</vt:lpstr>
      <vt:lpstr>Was haben die folgenden Personen gemeinsam?</vt:lpstr>
      <vt:lpstr>Was haben die folgenden Personen gemeinsam?</vt:lpstr>
      <vt:lpstr>Was haben die folgenden Personen gemeinsam?</vt:lpstr>
      <vt:lpstr>Was haben die folgenden Personen gemeinsam?</vt:lpstr>
      <vt:lpstr>Berühmt = glücklich?</vt:lpstr>
      <vt:lpstr>Psychische Probleme und Erfolg</vt:lpstr>
      <vt:lpstr>Erstes Fazit</vt:lpstr>
      <vt:lpstr>Erstes Fazit</vt:lpstr>
      <vt:lpstr>Sie sind mehr als Ihre Diagnose!</vt:lpstr>
      <vt:lpstr>Übung</vt:lpstr>
      <vt:lpstr>Beispiel: Was könnte ich wieder mehr beachten, was ist mir wichtig?</vt:lpstr>
      <vt:lpstr>Hausaufgabe</vt:lpstr>
      <vt:lpstr>Ist es normal, psychische Beschwerden zu haben?</vt:lpstr>
      <vt:lpstr>Ist es normal, psychische Beschwerden zu haben?</vt:lpstr>
      <vt:lpstr>Psychotische Symptome = ungewöhnlich? Häufigkeit psychotischen Erlebens in der Allgemeinbevölkerung</vt:lpstr>
      <vt:lpstr>Psychotische Symptome = ungewöhnlich? Häufigkeit psychotischen Erlebens in der Allgemeinbevölkerung*</vt:lpstr>
      <vt:lpstr>Psychotische Symptome = ungewöhnlich? Häufigkeit psychotischen Erlebens in der Allgemeinbevölkerung*</vt:lpstr>
      <vt:lpstr>Psychotische Symptome = ungewöhnlich? Häufigkeit psychotischen Erlebens in der Allgemeinbevölkerung*</vt:lpstr>
      <vt:lpstr>Psychotische Symptome = ungewöhnlich? Häufigkeit psychotischen Erlebens in der Allgemeinbevölkerung*</vt:lpstr>
      <vt:lpstr>Psychotische Symptome = ungewöhnlich? Häufigkeit psychotischen Erlebens in der Allgemeinbevölkerung*</vt:lpstr>
      <vt:lpstr>Psychotische Symptome = ungewöhnlich? Häufigkeit psychotischen Erlebens in der Allgemeinbevölkerung*</vt:lpstr>
      <vt:lpstr>Psychotische Symptome = ungewöhnlich? Häufigkeit psychotischen Erlebens in der Allgemeinbevölkerung*</vt:lpstr>
      <vt:lpstr>Psychische Erkrankung ≠ Schwäche!</vt:lpstr>
      <vt:lpstr>Was ist Stigma und was ist Selbst-Stigma?</vt:lpstr>
      <vt:lpstr>Was ist Stigma und was ist Selbst-Stigma?</vt:lpstr>
      <vt:lpstr>Psychose als Stigma</vt:lpstr>
      <vt:lpstr>Psychose als Stigma</vt:lpstr>
      <vt:lpstr>Psychose als Stigma</vt:lpstr>
      <vt:lpstr>Psychose als Stigma</vt:lpstr>
      <vt:lpstr>Psychose als Stigma</vt:lpstr>
      <vt:lpstr>Was soll das Ganze?</vt:lpstr>
      <vt:lpstr>Folgen von Stigmatisierung</vt:lpstr>
      <vt:lpstr>Soll ich meine Erkrankung mitteilen …? Und wenn ja: wie?</vt:lpstr>
      <vt:lpstr>Soll ich meine Erkrankung mitteilen …? Und wenn ja: wie?</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Werden sie Experte!</vt:lpstr>
      <vt:lpstr>Übertragung auf den Alltag</vt:lpstr>
      <vt:lpstr>Was hat das mit Psychose zu tun?</vt:lpstr>
      <vt:lpstr>Vielen Dank für Ihre Aufmerksamkeit!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Arne Sibilis</cp:lastModifiedBy>
  <cp:revision>1329</cp:revision>
  <dcterms:created xsi:type="dcterms:W3CDTF">2015-02-11T16:30:55Z</dcterms:created>
  <dcterms:modified xsi:type="dcterms:W3CDTF">2024-11-14T13:42:52Z</dcterms:modified>
</cp:coreProperties>
</file>