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194" r:id="rId1"/>
    <p:sldMasterId id="2147484213" r:id="rId2"/>
    <p:sldMasterId id="2147484226" r:id="rId3"/>
    <p:sldMasterId id="2147484239" r:id="rId4"/>
    <p:sldMasterId id="2147484252" r:id="rId5"/>
  </p:sldMasterIdLst>
  <p:notesMasterIdLst>
    <p:notesMasterId r:id="rId83"/>
  </p:notesMasterIdLst>
  <p:handoutMasterIdLst>
    <p:handoutMasterId r:id="rId84"/>
  </p:handoutMasterIdLst>
  <p:sldIdLst>
    <p:sldId id="939" r:id="rId6"/>
    <p:sldId id="940" r:id="rId7"/>
    <p:sldId id="941" r:id="rId8"/>
    <p:sldId id="942" r:id="rId9"/>
    <p:sldId id="943" r:id="rId10"/>
    <p:sldId id="945" r:id="rId11"/>
    <p:sldId id="946" r:id="rId12"/>
    <p:sldId id="944" r:id="rId13"/>
    <p:sldId id="672" r:id="rId14"/>
    <p:sldId id="947" r:id="rId15"/>
    <p:sldId id="948" r:id="rId16"/>
    <p:sldId id="949" r:id="rId17"/>
    <p:sldId id="676" r:id="rId18"/>
    <p:sldId id="679" r:id="rId19"/>
    <p:sldId id="678" r:id="rId20"/>
    <p:sldId id="722" r:id="rId21"/>
    <p:sldId id="950" r:id="rId22"/>
    <p:sldId id="951" r:id="rId23"/>
    <p:sldId id="952" r:id="rId24"/>
    <p:sldId id="953" r:id="rId25"/>
    <p:sldId id="954" r:id="rId26"/>
    <p:sldId id="955" r:id="rId27"/>
    <p:sldId id="619" r:id="rId28"/>
    <p:sldId id="620" r:id="rId29"/>
    <p:sldId id="655" r:id="rId30"/>
    <p:sldId id="656" r:id="rId31"/>
    <p:sldId id="689" r:id="rId32"/>
    <p:sldId id="690" r:id="rId33"/>
    <p:sldId id="623" r:id="rId34"/>
    <p:sldId id="624" r:id="rId35"/>
    <p:sldId id="691" r:id="rId36"/>
    <p:sldId id="692" r:id="rId37"/>
    <p:sldId id="956" r:id="rId38"/>
    <p:sldId id="695" r:id="rId39"/>
    <p:sldId id="696" r:id="rId40"/>
    <p:sldId id="653" r:id="rId41"/>
    <p:sldId id="654" r:id="rId42"/>
    <p:sldId id="625" r:id="rId43"/>
    <p:sldId id="698" r:id="rId44"/>
    <p:sldId id="658" r:id="rId45"/>
    <p:sldId id="723" r:id="rId46"/>
    <p:sldId id="659" r:id="rId47"/>
    <p:sldId id="660" r:id="rId48"/>
    <p:sldId id="629" r:id="rId49"/>
    <p:sldId id="630" r:id="rId50"/>
    <p:sldId id="631" r:id="rId51"/>
    <p:sldId id="632" r:id="rId52"/>
    <p:sldId id="636" r:id="rId53"/>
    <p:sldId id="724" r:id="rId54"/>
    <p:sldId id="639" r:id="rId55"/>
    <p:sldId id="640" r:id="rId56"/>
    <p:sldId id="693" r:id="rId57"/>
    <p:sldId id="694" r:id="rId58"/>
    <p:sldId id="642" r:id="rId59"/>
    <p:sldId id="720" r:id="rId60"/>
    <p:sldId id="648" r:id="rId61"/>
    <p:sldId id="721" r:id="rId62"/>
    <p:sldId id="957" r:id="rId63"/>
    <p:sldId id="958" r:id="rId64"/>
    <p:sldId id="959" r:id="rId65"/>
    <p:sldId id="960" r:id="rId66"/>
    <p:sldId id="961" r:id="rId67"/>
    <p:sldId id="962" r:id="rId68"/>
    <p:sldId id="963" r:id="rId69"/>
    <p:sldId id="964" r:id="rId70"/>
    <p:sldId id="965" r:id="rId71"/>
    <p:sldId id="615" r:id="rId72"/>
    <p:sldId id="966" r:id="rId73"/>
    <p:sldId id="967" r:id="rId74"/>
    <p:sldId id="968" r:id="rId75"/>
    <p:sldId id="969" r:id="rId76"/>
    <p:sldId id="970" r:id="rId77"/>
    <p:sldId id="971" r:id="rId78"/>
    <p:sldId id="972" r:id="rId79"/>
    <p:sldId id="973" r:id="rId80"/>
    <p:sldId id="974" r:id="rId81"/>
    <p:sldId id="975" r:id="rId82"/>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475">
          <p15:clr>
            <a:srgbClr val="A4A3A4"/>
          </p15:clr>
        </p15:guide>
        <p15:guide id="2" pos="2290">
          <p15:clr>
            <a:srgbClr val="A4A3A4"/>
          </p15:clr>
        </p15:guide>
        <p15:guide id="3" pos="305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ADC0CB"/>
    <a:srgbClr val="ABB1B5"/>
    <a:srgbClr val="FDEFE4"/>
    <a:srgbClr val="080808"/>
    <a:srgbClr val="336699"/>
    <a:srgbClr val="FF0066"/>
    <a:srgbClr val="66FF33"/>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89339" autoAdjust="0"/>
  </p:normalViewPr>
  <p:slideViewPr>
    <p:cSldViewPr>
      <p:cViewPr varScale="1">
        <p:scale>
          <a:sx n="59" d="100"/>
          <a:sy n="59" d="100"/>
        </p:scale>
        <p:origin x="948" y="64"/>
      </p:cViewPr>
      <p:guideLst>
        <p:guide orient="horz" pos="3475"/>
        <p:guide pos="2290"/>
        <p:guide pos="3054"/>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43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ＭＳ Ｐゴシック"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ＭＳ Ｐゴシック"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ＭＳ Ｐゴシック"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pPr>
              <a:defRPr/>
            </a:pPr>
            <a:fld id="{740D0994-2533-422C-A8CD-2DCFF18C52C5}" type="slidenum">
              <a:rPr lang="en-GB" altLang="de-DE"/>
              <a:pPr>
                <a:defRPr/>
              </a:pPr>
              <a:t>‹Nr.›</a:t>
            </a:fld>
            <a:endParaRPr lang="en-GB" altLang="de-DE"/>
          </a:p>
        </p:txBody>
      </p:sp>
    </p:spTree>
    <p:extLst>
      <p:ext uri="{BB962C8B-B14F-4D97-AF65-F5344CB8AC3E}">
        <p14:creationId xmlns:p14="http://schemas.microsoft.com/office/powerpoint/2010/main" val="2988197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ＭＳ Ｐゴシック"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ＭＳ Ｐゴシック" charset="0"/>
                <a:cs typeface="+mn-cs"/>
              </a:defRPr>
            </a:lvl1pPr>
          </a:lstStyle>
          <a:p>
            <a:pPr>
              <a:defRPr/>
            </a:pPr>
            <a:endParaRPr lang="de-DE"/>
          </a:p>
        </p:txBody>
      </p:sp>
      <p:sp>
        <p:nvSpPr>
          <p:cNvPr id="28676"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ＭＳ Ｐゴシック"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pPr>
              <a:defRPr/>
            </a:pPr>
            <a:fld id="{A6F59C6F-0F0B-4661-8096-709725E928DA}" type="slidenum">
              <a:rPr lang="de-DE" altLang="de-DE"/>
              <a:pPr>
                <a:defRPr/>
              </a:pPr>
              <a:t>‹Nr.›</a:t>
            </a:fld>
            <a:endParaRPr lang="de-DE" altLang="de-DE"/>
          </a:p>
        </p:txBody>
      </p:sp>
    </p:spTree>
    <p:extLst>
      <p:ext uri="{BB962C8B-B14F-4D97-AF65-F5344CB8AC3E}">
        <p14:creationId xmlns:p14="http://schemas.microsoft.com/office/powerpoint/2010/main" val="11601680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F736F5-4AB7-4C0A-9806-513EEF1B56F0}" type="slidenum">
              <a:rPr lang="de-DE" altLang="de-DE" sz="1400" smtClean="0">
                <a:solidFill>
                  <a:prstClr val="black"/>
                </a:solidFill>
              </a:rPr>
              <a:pPr>
                <a:spcBef>
                  <a:spcPct val="0"/>
                </a:spcBef>
              </a:pPr>
              <a:t>2</a:t>
            </a:fld>
            <a:endParaRPr lang="de-DE" altLang="de-DE" sz="1400">
              <a:solidFill>
                <a:prstClr val="black"/>
              </a:solidFill>
            </a:endParaRPr>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15447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F736F5-4AB7-4C0A-9806-513EEF1B56F0}" type="slidenum">
              <a:rPr lang="de-DE" altLang="de-DE" sz="1400" smtClean="0">
                <a:solidFill>
                  <a:prstClr val="black"/>
                </a:solidFill>
              </a:rPr>
              <a:pPr>
                <a:spcBef>
                  <a:spcPct val="0"/>
                </a:spcBef>
              </a:pPr>
              <a:t>3</a:t>
            </a:fld>
            <a:endParaRPr lang="de-DE" altLang="de-DE" sz="1400">
              <a:solidFill>
                <a:prstClr val="black"/>
              </a:solidFill>
            </a:endParaRPr>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15447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F736F5-4AB7-4C0A-9806-513EEF1B56F0}" type="slidenum">
              <a:rPr lang="de-DE" altLang="de-DE" sz="1400" smtClean="0">
                <a:solidFill>
                  <a:prstClr val="black"/>
                </a:solidFill>
              </a:rPr>
              <a:pPr>
                <a:spcBef>
                  <a:spcPct val="0"/>
                </a:spcBef>
              </a:pPr>
              <a:t>4</a:t>
            </a:fld>
            <a:endParaRPr lang="de-DE" altLang="de-DE" sz="1400">
              <a:solidFill>
                <a:prstClr val="black"/>
              </a:solidFill>
            </a:endParaRPr>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215447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DAB408-F08F-449B-B270-131A75119182}" type="slidenum">
              <a:rPr lang="de-DE" altLang="de-DE" sz="1400" smtClean="0">
                <a:solidFill>
                  <a:prstClr val="black"/>
                </a:solidFill>
              </a:rPr>
              <a:pPr>
                <a:spcBef>
                  <a:spcPct val="0"/>
                </a:spcBef>
              </a:pPr>
              <a:t>5</a:t>
            </a:fld>
            <a:endParaRPr lang="de-DE" altLang="de-DE" sz="1400">
              <a:solidFill>
                <a:prstClr val="black"/>
              </a:solidFill>
            </a:endParaRPr>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26219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DAB408-F08F-449B-B270-131A75119182}" type="slidenum">
              <a:rPr lang="de-DE" altLang="de-DE" sz="1400" smtClean="0">
                <a:solidFill>
                  <a:prstClr val="black"/>
                </a:solidFill>
              </a:rPr>
              <a:pPr>
                <a:spcBef>
                  <a:spcPct val="0"/>
                </a:spcBef>
              </a:pPr>
              <a:t>6</a:t>
            </a:fld>
            <a:endParaRPr lang="de-DE" altLang="de-DE" sz="1400">
              <a:solidFill>
                <a:prstClr val="black"/>
              </a:solidFill>
            </a:endParaRPr>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26219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DAB408-F08F-449B-B270-131A75119182}" type="slidenum">
              <a:rPr lang="de-DE" altLang="de-DE" sz="1400" smtClean="0">
                <a:solidFill>
                  <a:prstClr val="black"/>
                </a:solidFill>
              </a:rPr>
              <a:pPr>
                <a:spcBef>
                  <a:spcPct val="0"/>
                </a:spcBef>
              </a:pPr>
              <a:t>7</a:t>
            </a:fld>
            <a:endParaRPr lang="de-DE" altLang="de-DE" sz="1400">
              <a:solidFill>
                <a:prstClr val="black"/>
              </a:solidFill>
            </a:endParaRPr>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26219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DAB408-F08F-449B-B270-131A75119182}" type="slidenum">
              <a:rPr lang="de-DE" altLang="de-DE" sz="1400" smtClean="0"/>
              <a:pPr>
                <a:spcBef>
                  <a:spcPct val="0"/>
                </a:spcBef>
              </a:pPr>
              <a:t>8</a:t>
            </a:fld>
            <a:endParaRPr lang="de-DE" altLang="de-DE" sz="1400"/>
          </a:p>
        </p:txBody>
      </p:sp>
      <p:sp>
        <p:nvSpPr>
          <p:cNvPr id="61443" name="Rectangle 2"/>
          <p:cNvSpPr>
            <a:spLocks noGrp="1" noRot="1" noChangeAspect="1" noChangeArrowheads="1" noTextEdit="1"/>
          </p:cNvSpPr>
          <p:nvPr>
            <p:ph type="sldImg"/>
          </p:nvPr>
        </p:nvSpPr>
        <p:spPr>
          <a:xfrm>
            <a:off x="141288" y="768350"/>
            <a:ext cx="6821487"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26219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6860729-FBE0-4B94-9FC1-3CC6A571C212}" type="slidenum">
              <a:rPr lang="de-DE" altLang="de-DE" sz="1400" smtClean="0">
                <a:cs typeface="Times New Roman" panose="02020603050405020304" pitchFamily="18" charset="0"/>
              </a:rPr>
              <a:pPr>
                <a:spcBef>
                  <a:spcPct val="0"/>
                </a:spcBef>
              </a:pPr>
              <a:t>9</a:t>
            </a:fld>
            <a:endParaRPr lang="de-DE" altLang="de-DE" sz="1400">
              <a:cs typeface="Times New Roman" panose="02020603050405020304" pitchFamily="18" charset="0"/>
            </a:endParaRPr>
          </a:p>
        </p:txBody>
      </p:sp>
      <p:sp>
        <p:nvSpPr>
          <p:cNvPr id="48131" name="Rectangle 2"/>
          <p:cNvSpPr>
            <a:spLocks noGrp="1" noRot="1" noChangeAspect="1" noChangeArrowheads="1" noTextEdit="1"/>
          </p:cNvSpPr>
          <p:nvPr>
            <p:ph type="sldImg"/>
          </p:nvPr>
        </p:nvSpPr>
        <p:spPr>
          <a:xfrm>
            <a:off x="141288" y="768350"/>
            <a:ext cx="6821487" cy="3836988"/>
          </a:xfrm>
          <a:ln/>
        </p:spPr>
      </p:sp>
      <p:sp>
        <p:nvSpPr>
          <p:cNvPr id="50278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920380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B3E1EF-3FE1-4CA0-A333-1FDCF69D2DF8}" type="slidenum">
              <a:rPr lang="de-DE" altLang="de-DE" sz="1400" smtClean="0">
                <a:cs typeface="Times New Roman" panose="02020603050405020304" pitchFamily="18" charset="0"/>
              </a:rPr>
              <a:pPr>
                <a:spcBef>
                  <a:spcPct val="0"/>
                </a:spcBef>
              </a:pPr>
              <a:t>10</a:t>
            </a:fld>
            <a:endParaRPr lang="de-DE" altLang="de-DE" sz="1400">
              <a:cs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74793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B3E1EF-3FE1-4CA0-A333-1FDCF69D2DF8}" type="slidenum">
              <a:rPr lang="de-DE" altLang="de-DE" sz="1400" smtClean="0">
                <a:cs typeface="Times New Roman" panose="02020603050405020304" pitchFamily="18" charset="0"/>
              </a:rPr>
              <a:pPr>
                <a:spcBef>
                  <a:spcPct val="0"/>
                </a:spcBef>
              </a:pPr>
              <a:t>11</a:t>
            </a:fld>
            <a:endParaRPr lang="de-DE" altLang="de-DE" sz="1400">
              <a:cs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74793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B3E1EF-3FE1-4CA0-A333-1FDCF69D2DF8}" type="slidenum">
              <a:rPr lang="de-DE" altLang="de-DE" sz="1400" smtClean="0">
                <a:cs typeface="Times New Roman" panose="02020603050405020304" pitchFamily="18" charset="0"/>
              </a:rPr>
              <a:pPr>
                <a:spcBef>
                  <a:spcPct val="0"/>
                </a:spcBef>
              </a:pPr>
              <a:t>12</a:t>
            </a:fld>
            <a:endParaRPr lang="de-DE" altLang="de-DE" sz="1400">
              <a:cs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74793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9AF0574-AD13-42A3-80F0-A3C7CC831F3B}" type="slidenum">
              <a:rPr lang="de-DE" altLang="de-DE" sz="1400" smtClean="0">
                <a:cs typeface="Times New Roman" panose="02020603050405020304" pitchFamily="18" charset="0"/>
              </a:rPr>
              <a:pPr>
                <a:spcBef>
                  <a:spcPct val="0"/>
                </a:spcBef>
              </a:pPr>
              <a:t>13</a:t>
            </a:fld>
            <a:endParaRPr lang="de-DE" altLang="de-DE" sz="1400">
              <a:cs typeface="Times New Roman" panose="02020603050405020304" pitchFamily="18" charset="0"/>
            </a:endParaRPr>
          </a:p>
        </p:txBody>
      </p:sp>
      <p:sp>
        <p:nvSpPr>
          <p:cNvPr id="56323" name="Rectangle 2"/>
          <p:cNvSpPr>
            <a:spLocks noGrp="1" noRot="1" noChangeAspect="1" noChangeArrowheads="1" noTextEdit="1"/>
          </p:cNvSpPr>
          <p:nvPr>
            <p:ph type="sldImg"/>
          </p:nvPr>
        </p:nvSpPr>
        <p:spPr>
          <a:xfrm>
            <a:off x="141288" y="768350"/>
            <a:ext cx="6821487" cy="3836988"/>
          </a:xfrm>
          <a:ln/>
        </p:spPr>
      </p:sp>
      <p:sp>
        <p:nvSpPr>
          <p:cNvPr id="5068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868754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C3E665-B1B7-4302-8267-71C4EFEA75DF}" type="slidenum">
              <a:rPr lang="de-DE" altLang="de-DE" sz="1400" smtClean="0">
                <a:cs typeface="Times New Roman" panose="02020603050405020304" pitchFamily="18" charset="0"/>
              </a:rPr>
              <a:pPr>
                <a:spcBef>
                  <a:spcPct val="0"/>
                </a:spcBef>
              </a:pPr>
              <a:t>14</a:t>
            </a:fld>
            <a:endParaRPr lang="de-DE" altLang="de-DE" sz="1400">
              <a:cs typeface="Times New Roman" panose="02020603050405020304" pitchFamily="18" charset="0"/>
            </a:endParaRPr>
          </a:p>
        </p:txBody>
      </p:sp>
      <p:sp>
        <p:nvSpPr>
          <p:cNvPr id="58371" name="Rectangle 2"/>
          <p:cNvSpPr>
            <a:spLocks noGrp="1" noRot="1" noChangeAspect="1" noChangeArrowheads="1" noTextEdit="1"/>
          </p:cNvSpPr>
          <p:nvPr>
            <p:ph type="sldImg"/>
          </p:nvPr>
        </p:nvSpPr>
        <p:spPr>
          <a:xfrm>
            <a:off x="141288" y="768350"/>
            <a:ext cx="6821487" cy="3836988"/>
          </a:xfrm>
          <a:ln/>
        </p:spPr>
      </p:sp>
      <p:sp>
        <p:nvSpPr>
          <p:cNvPr id="565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86550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07E875-94D1-4468-A7B2-CEF7D8C1AA7E}" type="slidenum">
              <a:rPr lang="de-DE" altLang="de-DE" sz="1400" smtClean="0">
                <a:cs typeface="Times New Roman" panose="02020603050405020304" pitchFamily="18" charset="0"/>
              </a:rPr>
              <a:pPr>
                <a:spcBef>
                  <a:spcPct val="0"/>
                </a:spcBef>
              </a:pPr>
              <a:t>15</a:t>
            </a:fld>
            <a:endParaRPr lang="de-DE" altLang="de-DE" sz="1400">
              <a:cs typeface="Times New Roman" panose="02020603050405020304" pitchFamily="18" charset="0"/>
            </a:endParaRPr>
          </a:p>
        </p:txBody>
      </p:sp>
      <p:sp>
        <p:nvSpPr>
          <p:cNvPr id="60419" name="Rectangle 2"/>
          <p:cNvSpPr>
            <a:spLocks noGrp="1" noRot="1" noChangeAspect="1" noChangeArrowheads="1" noTextEdit="1"/>
          </p:cNvSpPr>
          <p:nvPr>
            <p:ph type="sldImg"/>
          </p:nvPr>
        </p:nvSpPr>
        <p:spPr>
          <a:xfrm>
            <a:off x="141288" y="768350"/>
            <a:ext cx="6821487" cy="3836988"/>
          </a:xfrm>
          <a:ln/>
        </p:spPr>
      </p:sp>
      <p:sp>
        <p:nvSpPr>
          <p:cNvPr id="5632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724374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72E4F1E-BF96-434F-8F49-E27B3DF7BB80}" type="slidenum">
              <a:rPr lang="de-DE" altLang="de-DE" sz="1400" smtClean="0">
                <a:cs typeface="Times New Roman" panose="02020603050405020304" pitchFamily="18" charset="0"/>
              </a:rPr>
              <a:pPr>
                <a:spcBef>
                  <a:spcPct val="0"/>
                </a:spcBef>
              </a:pPr>
              <a:t>16</a:t>
            </a:fld>
            <a:endParaRPr lang="de-DE" altLang="de-DE" sz="1400">
              <a:cs typeface="Times New Roman" panose="02020603050405020304" pitchFamily="18" charset="0"/>
            </a:endParaRPr>
          </a:p>
        </p:txBody>
      </p:sp>
      <p:sp>
        <p:nvSpPr>
          <p:cNvPr id="62467" name="Rectangle 2"/>
          <p:cNvSpPr>
            <a:spLocks noGrp="1" noRot="1" noChangeAspect="1" noChangeArrowheads="1" noTextEdit="1"/>
          </p:cNvSpPr>
          <p:nvPr>
            <p:ph type="sldImg"/>
          </p:nvPr>
        </p:nvSpPr>
        <p:spPr>
          <a:xfrm>
            <a:off x="141288" y="768350"/>
            <a:ext cx="6821487" cy="3836988"/>
          </a:xfrm>
          <a:ln/>
        </p:spPr>
      </p:sp>
      <p:sp>
        <p:nvSpPr>
          <p:cNvPr id="563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49993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6D9E3B-4B17-4070-B668-79C7C0873859}" type="slidenum">
              <a:rPr lang="de-DE" altLang="de-DE" sz="1400" smtClean="0"/>
              <a:pPr>
                <a:spcBef>
                  <a:spcPct val="0"/>
                </a:spcBef>
              </a:pPr>
              <a:t>17</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9193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6D9E3B-4B17-4070-B668-79C7C0873859}" type="slidenum">
              <a:rPr lang="de-DE" altLang="de-DE" sz="1400" smtClean="0"/>
              <a:pPr>
                <a:spcBef>
                  <a:spcPct val="0"/>
                </a:spcBef>
              </a:pPr>
              <a:t>18</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9193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8F8A59-D2B9-4F7C-A26A-6F013EF39086}" type="slidenum">
              <a:rPr lang="de-DE" altLang="de-DE" sz="1400" smtClean="0"/>
              <a:pPr>
                <a:spcBef>
                  <a:spcPct val="0"/>
                </a:spcBef>
              </a:pPr>
              <a:t>19</a:t>
            </a:fld>
            <a:endParaRPr lang="de-DE" altLang="de-DE" sz="1400"/>
          </a:p>
        </p:txBody>
      </p:sp>
      <p:sp>
        <p:nvSpPr>
          <p:cNvPr id="83971" name="Rectangle 2"/>
          <p:cNvSpPr>
            <a:spLocks noGrp="1" noRot="1" noChangeAspect="1" noChangeArrowheads="1" noTextEdit="1"/>
          </p:cNvSpPr>
          <p:nvPr>
            <p:ph type="sldImg"/>
          </p:nvPr>
        </p:nvSpPr>
        <p:spPr>
          <a:xfrm>
            <a:off x="139700" y="768350"/>
            <a:ext cx="6821488"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52107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13B4FC-9B3A-4B7F-9122-F3D531C50EB9}" type="slidenum">
              <a:rPr lang="de-DE" altLang="de-DE" sz="1400" smtClean="0"/>
              <a:pPr>
                <a:spcBef>
                  <a:spcPct val="0"/>
                </a:spcBef>
              </a:pPr>
              <a:t>20</a:t>
            </a:fld>
            <a:endParaRPr lang="de-DE" altLang="de-DE" sz="14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53689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13B4FC-9B3A-4B7F-9122-F3D531C50EB9}" type="slidenum">
              <a:rPr lang="de-DE" altLang="de-DE" sz="1400" smtClean="0"/>
              <a:pPr>
                <a:spcBef>
                  <a:spcPct val="0"/>
                </a:spcBef>
              </a:pPr>
              <a:t>21</a:t>
            </a:fld>
            <a:endParaRPr lang="de-DE" altLang="de-DE" sz="14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53689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13B4FC-9B3A-4B7F-9122-F3D531C50EB9}" type="slidenum">
              <a:rPr lang="de-DE" altLang="de-DE" sz="1400" smtClean="0"/>
              <a:pPr>
                <a:spcBef>
                  <a:spcPct val="0"/>
                </a:spcBef>
              </a:pPr>
              <a:t>22</a:t>
            </a:fld>
            <a:endParaRPr lang="de-DE" altLang="de-DE" sz="14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53689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2FDC6E1-C117-4170-8D2F-B7CD3661EB36}" type="slidenum">
              <a:rPr lang="de-DE" altLang="de-DE" sz="1400" smtClean="0">
                <a:cs typeface="Times New Roman" panose="02020603050405020304" pitchFamily="18" charset="0"/>
              </a:rPr>
              <a:pPr>
                <a:spcBef>
                  <a:spcPct val="0"/>
                </a:spcBef>
              </a:pPr>
              <a:t>23</a:t>
            </a:fld>
            <a:endParaRPr lang="de-DE" altLang="de-DE" sz="1400">
              <a:cs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141288" y="768350"/>
            <a:ext cx="6821487" cy="3836988"/>
          </a:xfrm>
          <a:ln/>
        </p:spPr>
      </p:sp>
      <p:sp>
        <p:nvSpPr>
          <p:cNvPr id="514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91578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49122FC-2C72-4D14-9322-681FC886A2C4}" type="slidenum">
              <a:rPr lang="de-DE" altLang="de-DE" sz="1400" smtClean="0">
                <a:cs typeface="Times New Roman" panose="02020603050405020304" pitchFamily="18" charset="0"/>
              </a:rPr>
              <a:pPr>
                <a:spcBef>
                  <a:spcPct val="0"/>
                </a:spcBef>
              </a:pPr>
              <a:t>24</a:t>
            </a:fld>
            <a:endParaRPr lang="de-DE" altLang="de-DE" sz="1400">
              <a:cs typeface="Times New Roman" panose="02020603050405020304" pitchFamily="18" charset="0"/>
            </a:endParaRPr>
          </a:p>
        </p:txBody>
      </p:sp>
      <p:sp>
        <p:nvSpPr>
          <p:cNvPr id="78851" name="Rectangle 2"/>
          <p:cNvSpPr>
            <a:spLocks noGrp="1" noRot="1" noChangeAspect="1" noChangeArrowheads="1" noTextEdit="1"/>
          </p:cNvSpPr>
          <p:nvPr>
            <p:ph type="sldImg"/>
          </p:nvPr>
        </p:nvSpPr>
        <p:spPr>
          <a:xfrm>
            <a:off x="141288" y="768350"/>
            <a:ext cx="6821487" cy="3836988"/>
          </a:xfrm>
          <a:ln/>
        </p:spPr>
      </p:sp>
      <p:sp>
        <p:nvSpPr>
          <p:cNvPr id="515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914421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338931-FDF0-4944-9F91-145684B5ED36}" type="slidenum">
              <a:rPr lang="de-DE" altLang="de-DE" sz="1400" smtClean="0">
                <a:cs typeface="Times New Roman" panose="02020603050405020304" pitchFamily="18" charset="0"/>
              </a:rPr>
              <a:pPr>
                <a:spcBef>
                  <a:spcPct val="0"/>
                </a:spcBef>
              </a:pPr>
              <a:t>25</a:t>
            </a:fld>
            <a:endParaRPr lang="de-DE" altLang="de-DE" sz="1400">
              <a:cs typeface="Times New Roman" panose="02020603050405020304" pitchFamily="18" charset="0"/>
            </a:endParaRPr>
          </a:p>
        </p:txBody>
      </p:sp>
      <p:sp>
        <p:nvSpPr>
          <p:cNvPr id="80899" name="Rectangle 2"/>
          <p:cNvSpPr>
            <a:spLocks noGrp="1" noRot="1" noChangeAspect="1" noChangeArrowheads="1" noTextEdit="1"/>
          </p:cNvSpPr>
          <p:nvPr>
            <p:ph type="sldImg"/>
          </p:nvPr>
        </p:nvSpPr>
        <p:spPr>
          <a:xfrm>
            <a:off x="141288" y="768350"/>
            <a:ext cx="6821487" cy="3836988"/>
          </a:xfrm>
          <a:ln/>
        </p:spPr>
      </p:sp>
      <p:sp>
        <p:nvSpPr>
          <p:cNvPr id="518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84761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949BBC0-0F1C-44F0-8AC8-075F6791AE4B}" type="slidenum">
              <a:rPr lang="de-DE" altLang="de-DE" sz="1400" smtClean="0">
                <a:cs typeface="Times New Roman" panose="02020603050405020304" pitchFamily="18" charset="0"/>
              </a:rPr>
              <a:pPr>
                <a:spcBef>
                  <a:spcPct val="0"/>
                </a:spcBef>
              </a:pPr>
              <a:t>26</a:t>
            </a:fld>
            <a:endParaRPr lang="de-DE" altLang="de-DE" sz="1400">
              <a:cs typeface="Times New Roman" panose="02020603050405020304" pitchFamily="18" charset="0"/>
            </a:endParaRPr>
          </a:p>
        </p:txBody>
      </p:sp>
      <p:sp>
        <p:nvSpPr>
          <p:cNvPr id="82947" name="Rectangle 2"/>
          <p:cNvSpPr>
            <a:spLocks noGrp="1" noRot="1" noChangeAspect="1" noChangeArrowheads="1" noTextEdit="1"/>
          </p:cNvSpPr>
          <p:nvPr>
            <p:ph type="sldImg"/>
          </p:nvPr>
        </p:nvSpPr>
        <p:spPr>
          <a:xfrm>
            <a:off x="141288" y="768350"/>
            <a:ext cx="6821487" cy="3836988"/>
          </a:xfrm>
          <a:ln/>
        </p:spPr>
      </p:sp>
      <p:sp>
        <p:nvSpPr>
          <p:cNvPr id="519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54188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0E12E98-E36B-4200-A5D3-A6EE33BB566C}" type="slidenum">
              <a:rPr lang="de-DE" altLang="de-DE" sz="1400" smtClean="0">
                <a:cs typeface="Times New Roman" panose="02020603050405020304" pitchFamily="18" charset="0"/>
              </a:rPr>
              <a:pPr>
                <a:spcBef>
                  <a:spcPct val="0"/>
                </a:spcBef>
              </a:pPr>
              <a:t>27</a:t>
            </a:fld>
            <a:endParaRPr lang="de-DE" altLang="de-DE" sz="1400">
              <a:cs typeface="Times New Roman" panose="02020603050405020304" pitchFamily="18" charset="0"/>
            </a:endParaRPr>
          </a:p>
        </p:txBody>
      </p:sp>
      <p:sp>
        <p:nvSpPr>
          <p:cNvPr id="849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58573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884763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9EDAAC-2EFA-4BEB-8F00-1AA62C0D37F0}" type="slidenum">
              <a:rPr lang="de-DE" altLang="de-DE" sz="1400" smtClean="0">
                <a:cs typeface="Times New Roman" panose="02020603050405020304" pitchFamily="18" charset="0"/>
              </a:rPr>
              <a:pPr>
                <a:spcBef>
                  <a:spcPct val="0"/>
                </a:spcBef>
              </a:pPr>
              <a:t>28</a:t>
            </a:fld>
            <a:endParaRPr lang="de-DE" altLang="de-DE" sz="1400">
              <a:cs typeface="Times New Roman" panose="02020603050405020304" pitchFamily="18" charset="0"/>
            </a:endParaRPr>
          </a:p>
        </p:txBody>
      </p:sp>
      <p:sp>
        <p:nvSpPr>
          <p:cNvPr id="870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58777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689859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6DE16C5-CD2F-4966-96B8-A8EB34BAEC64}" type="slidenum">
              <a:rPr lang="de-DE" altLang="de-DE" sz="1400" smtClean="0">
                <a:cs typeface="Times New Roman" panose="02020603050405020304" pitchFamily="18" charset="0"/>
              </a:rPr>
              <a:pPr>
                <a:spcBef>
                  <a:spcPct val="0"/>
                </a:spcBef>
              </a:pPr>
              <a:t>29</a:t>
            </a:fld>
            <a:endParaRPr lang="de-DE" altLang="de-DE" sz="1400">
              <a:cs typeface="Times New Roman" panose="02020603050405020304" pitchFamily="18" charset="0"/>
            </a:endParaRPr>
          </a:p>
        </p:txBody>
      </p:sp>
      <p:sp>
        <p:nvSpPr>
          <p:cNvPr id="89091" name="Rectangle 2"/>
          <p:cNvSpPr>
            <a:spLocks noGrp="1" noRot="1" noChangeAspect="1" noChangeArrowheads="1" noTextEdit="1"/>
          </p:cNvSpPr>
          <p:nvPr>
            <p:ph type="sldImg"/>
          </p:nvPr>
        </p:nvSpPr>
        <p:spPr>
          <a:xfrm>
            <a:off x="141288" y="768350"/>
            <a:ext cx="6821487" cy="3836988"/>
          </a:xfrm>
          <a:ln/>
        </p:spPr>
      </p:sp>
      <p:sp>
        <p:nvSpPr>
          <p:cNvPr id="520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58121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E85BD5B-0E55-412B-A90D-D15C0A90384D}" type="slidenum">
              <a:rPr lang="de-DE" altLang="de-DE" sz="1400" smtClean="0">
                <a:cs typeface="Times New Roman" panose="02020603050405020304" pitchFamily="18" charset="0"/>
              </a:rPr>
              <a:pPr>
                <a:spcBef>
                  <a:spcPct val="0"/>
                </a:spcBef>
              </a:pPr>
              <a:t>30</a:t>
            </a:fld>
            <a:endParaRPr lang="de-DE" altLang="de-DE" sz="1400">
              <a:cs typeface="Times New Roman" panose="02020603050405020304" pitchFamily="18" charset="0"/>
            </a:endParaRPr>
          </a:p>
        </p:txBody>
      </p:sp>
      <p:sp>
        <p:nvSpPr>
          <p:cNvPr id="91139" name="Rectangle 2"/>
          <p:cNvSpPr>
            <a:spLocks noGrp="1" noRot="1" noChangeAspect="1" noChangeArrowheads="1" noTextEdit="1"/>
          </p:cNvSpPr>
          <p:nvPr>
            <p:ph type="sldImg"/>
          </p:nvPr>
        </p:nvSpPr>
        <p:spPr>
          <a:xfrm>
            <a:off x="141288" y="768350"/>
            <a:ext cx="6821487" cy="3836988"/>
          </a:xfrm>
          <a:ln/>
        </p:spPr>
      </p:sp>
      <p:sp>
        <p:nvSpPr>
          <p:cNvPr id="5212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801876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4F7BE4-0495-4A11-AD8A-BFAC7B18AC77}" type="slidenum">
              <a:rPr lang="de-DE" altLang="de-DE" sz="1400" smtClean="0">
                <a:cs typeface="Times New Roman" panose="02020603050405020304" pitchFamily="18" charset="0"/>
              </a:rPr>
              <a:pPr>
                <a:spcBef>
                  <a:spcPct val="0"/>
                </a:spcBef>
              </a:pPr>
              <a:t>31</a:t>
            </a:fld>
            <a:endParaRPr lang="de-DE" altLang="de-DE" sz="1400">
              <a:cs typeface="Times New Roman" panose="02020603050405020304" pitchFamily="18" charset="0"/>
            </a:endParaRPr>
          </a:p>
        </p:txBody>
      </p:sp>
      <p:sp>
        <p:nvSpPr>
          <p:cNvPr id="9318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59187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758126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C26FC64-7661-46DE-A37C-CE154CDA6353}" type="slidenum">
              <a:rPr lang="de-DE" altLang="de-DE" sz="1400" smtClean="0">
                <a:cs typeface="Times New Roman" panose="02020603050405020304" pitchFamily="18" charset="0"/>
              </a:rPr>
              <a:pPr>
                <a:spcBef>
                  <a:spcPct val="0"/>
                </a:spcBef>
              </a:pPr>
              <a:t>32</a:t>
            </a:fld>
            <a:endParaRPr lang="de-DE" altLang="de-DE" sz="1400">
              <a:cs typeface="Times New Roman" panose="02020603050405020304" pitchFamily="18" charset="0"/>
            </a:endParaRPr>
          </a:p>
        </p:txBody>
      </p:sp>
      <p:sp>
        <p:nvSpPr>
          <p:cNvPr id="952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59392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957750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22C233-D240-43AC-9B81-F5690B6F6809}" type="slidenum">
              <a:rPr lang="de-DE" altLang="de-DE" sz="1400" smtClean="0">
                <a:cs typeface="Times New Roman" panose="02020603050405020304" pitchFamily="18" charset="0"/>
              </a:rPr>
              <a:pPr>
                <a:spcBef>
                  <a:spcPct val="0"/>
                </a:spcBef>
              </a:pPr>
              <a:t>34</a:t>
            </a:fld>
            <a:endParaRPr lang="de-DE" altLang="de-DE" sz="1400">
              <a:cs typeface="Times New Roman" panose="02020603050405020304" pitchFamily="18" charset="0"/>
            </a:endParaRPr>
          </a:p>
        </p:txBody>
      </p:sp>
      <p:sp>
        <p:nvSpPr>
          <p:cNvPr id="993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60006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99316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151D5ED-90FF-405B-A1B2-B016F0B4D183}" type="slidenum">
              <a:rPr lang="de-DE" altLang="de-DE" sz="1400" smtClean="0">
                <a:cs typeface="Times New Roman" panose="02020603050405020304" pitchFamily="18" charset="0"/>
              </a:rPr>
              <a:pPr>
                <a:spcBef>
                  <a:spcPct val="0"/>
                </a:spcBef>
              </a:pPr>
              <a:t>35</a:t>
            </a:fld>
            <a:endParaRPr lang="de-DE" altLang="de-DE" sz="1400">
              <a:cs typeface="Times New Roman" panose="02020603050405020304" pitchFamily="18" charset="0"/>
            </a:endParaRPr>
          </a:p>
        </p:txBody>
      </p:sp>
      <p:sp>
        <p:nvSpPr>
          <p:cNvPr id="10137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60211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654554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954847-290E-4872-BFFD-1D133679999C}" type="slidenum">
              <a:rPr lang="de-DE" altLang="de-DE" sz="1400" smtClean="0">
                <a:cs typeface="Times New Roman" panose="02020603050405020304" pitchFamily="18" charset="0"/>
              </a:rPr>
              <a:pPr>
                <a:spcBef>
                  <a:spcPct val="0"/>
                </a:spcBef>
              </a:pPr>
              <a:t>36</a:t>
            </a:fld>
            <a:endParaRPr lang="de-DE" altLang="de-DE" sz="1400">
              <a:cs typeface="Times New Roman" panose="02020603050405020304" pitchFamily="18" charset="0"/>
            </a:endParaRPr>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5222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336544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57B67A-D76A-4FE3-891E-90E134DCD821}" type="slidenum">
              <a:rPr lang="de-DE" altLang="de-DE" sz="1400" smtClean="0">
                <a:cs typeface="Times New Roman" panose="02020603050405020304" pitchFamily="18" charset="0"/>
              </a:rPr>
              <a:pPr>
                <a:spcBef>
                  <a:spcPct val="0"/>
                </a:spcBef>
              </a:pPr>
              <a:t>37</a:t>
            </a:fld>
            <a:endParaRPr lang="de-DE" altLang="de-DE" sz="1400">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523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115340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218F18E-9721-47E8-A64F-88D6B241C0D6}" type="slidenum">
              <a:rPr lang="de-DE" altLang="de-DE" sz="1400" smtClean="0">
                <a:cs typeface="Times New Roman" panose="02020603050405020304" pitchFamily="18" charset="0"/>
              </a:rPr>
              <a:pPr>
                <a:spcBef>
                  <a:spcPct val="0"/>
                </a:spcBef>
              </a:pPr>
              <a:t>38</a:t>
            </a:fld>
            <a:endParaRPr lang="de-DE" altLang="de-DE" sz="1400">
              <a:cs typeface="Times New Roman" panose="02020603050405020304" pitchFamily="18" charset="0"/>
            </a:endParaRPr>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5242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750096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E7B14B-B621-4974-BFC9-27146AD540FE}" type="slidenum">
              <a:rPr lang="de-DE" altLang="de-DE" sz="1400" smtClean="0">
                <a:cs typeface="Times New Roman" panose="02020603050405020304" pitchFamily="18" charset="0"/>
              </a:rPr>
              <a:pPr>
                <a:spcBef>
                  <a:spcPct val="0"/>
                </a:spcBef>
              </a:pPr>
              <a:t>39</a:t>
            </a:fld>
            <a:endParaRPr lang="de-DE" altLang="de-DE" sz="1400">
              <a:cs typeface="Times New Roman" panose="02020603050405020304" pitchFamily="18" charset="0"/>
            </a:endParaRPr>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961083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2A37B96-AA77-4234-9296-0607166C2B65}" type="slidenum">
              <a:rPr lang="de-DE" altLang="de-DE" sz="1400" smtClean="0">
                <a:cs typeface="Times New Roman" panose="02020603050405020304" pitchFamily="18" charset="0"/>
              </a:rPr>
              <a:pPr>
                <a:spcBef>
                  <a:spcPct val="0"/>
                </a:spcBef>
              </a:pPr>
              <a:t>40</a:t>
            </a:fld>
            <a:endParaRPr lang="de-DE" altLang="de-DE" sz="1400">
              <a:cs typeface="Times New Roman" panose="02020603050405020304" pitchFamily="18" charset="0"/>
            </a:endParaRPr>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529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937096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E219232-B882-4498-9585-1EC2A0879414}" type="slidenum">
              <a:rPr lang="de-DE" altLang="de-DE" sz="1400" smtClean="0">
                <a:cs typeface="Times New Roman" panose="02020603050405020304" pitchFamily="18" charset="0"/>
              </a:rPr>
              <a:pPr>
                <a:spcBef>
                  <a:spcPct val="0"/>
                </a:spcBef>
              </a:pPr>
              <a:t>41</a:t>
            </a:fld>
            <a:endParaRPr lang="de-DE" altLang="de-DE" sz="1400">
              <a:cs typeface="Times New Roman" panose="02020603050405020304" pitchFamily="18" charset="0"/>
            </a:endParaRPr>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529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5508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C252A89-2911-4484-8711-11331C7EEF16}" type="slidenum">
              <a:rPr lang="de-DE" altLang="de-DE" sz="1400" smtClean="0">
                <a:cs typeface="Times New Roman" panose="02020603050405020304" pitchFamily="18" charset="0"/>
              </a:rPr>
              <a:pPr>
                <a:spcBef>
                  <a:spcPct val="0"/>
                </a:spcBef>
              </a:pPr>
              <a:t>42</a:t>
            </a:fld>
            <a:endParaRPr lang="de-DE" altLang="de-DE" sz="1400">
              <a:cs typeface="Times New Roman" panose="02020603050405020304" pitchFamily="18" charset="0"/>
            </a:endParaRPr>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530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630957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00B9566-538C-4424-B1F8-0C16641208E9}" type="slidenum">
              <a:rPr lang="de-DE" altLang="de-DE" sz="1400" smtClean="0">
                <a:cs typeface="Times New Roman" panose="02020603050405020304" pitchFamily="18" charset="0"/>
              </a:rPr>
              <a:pPr>
                <a:spcBef>
                  <a:spcPct val="0"/>
                </a:spcBef>
              </a:pPr>
              <a:t>43</a:t>
            </a:fld>
            <a:endParaRPr lang="de-DE" altLang="de-DE" sz="1400">
              <a:cs typeface="Times New Roman" panose="02020603050405020304" pitchFamily="18" charset="0"/>
            </a:endParaRPr>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5314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297822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BABC2AA-3C57-46B0-A328-66373A80BD6A}" type="slidenum">
              <a:rPr lang="de-DE" altLang="de-DE" sz="1400" smtClean="0">
                <a:cs typeface="Times New Roman" panose="02020603050405020304" pitchFamily="18" charset="0"/>
              </a:rPr>
              <a:pPr>
                <a:spcBef>
                  <a:spcPct val="0"/>
                </a:spcBef>
              </a:pPr>
              <a:t>44</a:t>
            </a:fld>
            <a:endParaRPr lang="de-DE" altLang="de-DE" sz="1400">
              <a:cs typeface="Times New Roman" panose="02020603050405020304" pitchFamily="18" charset="0"/>
            </a:endParaRPr>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532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47637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50AFE9F-2E9F-4A40-8E00-C2D07343D852}" type="slidenum">
              <a:rPr lang="de-DE" altLang="de-DE" sz="1400" smtClean="0">
                <a:cs typeface="Times New Roman" panose="02020603050405020304" pitchFamily="18" charset="0"/>
              </a:rPr>
              <a:pPr>
                <a:spcBef>
                  <a:spcPct val="0"/>
                </a:spcBef>
              </a:pPr>
              <a:t>45</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533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850798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B01F52C-E7E3-475F-B1CE-FB22A097134D}" type="slidenum">
              <a:rPr lang="de-DE" altLang="de-DE" sz="1400" smtClean="0">
                <a:cs typeface="Times New Roman" panose="02020603050405020304" pitchFamily="18" charset="0"/>
              </a:rPr>
              <a:pPr>
                <a:spcBef>
                  <a:spcPct val="0"/>
                </a:spcBef>
              </a:pPr>
              <a:t>46</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534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614249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65BC69-EA39-492B-901B-74D49B8F38DD}" type="slidenum">
              <a:rPr lang="de-DE" altLang="de-DE" sz="1400" smtClean="0">
                <a:cs typeface="Times New Roman" panose="02020603050405020304" pitchFamily="18" charset="0"/>
              </a:rPr>
              <a:pPr>
                <a:spcBef>
                  <a:spcPct val="0"/>
                </a:spcBef>
              </a:pPr>
              <a:t>47</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535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245441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902B969-D1A6-407A-AD29-B3CA36C085A3}" type="slidenum">
              <a:rPr lang="de-DE" altLang="de-DE" sz="1400" smtClean="0">
                <a:cs typeface="Times New Roman" panose="02020603050405020304" pitchFamily="18" charset="0"/>
              </a:rPr>
              <a:pPr>
                <a:spcBef>
                  <a:spcPct val="0"/>
                </a:spcBef>
              </a:pPr>
              <a:t>48</a:t>
            </a:fld>
            <a:endParaRPr lang="de-DE" altLang="de-DE" sz="1400">
              <a:cs typeface="Times New Roman" panose="02020603050405020304" pitchFamily="18" charset="0"/>
            </a:endParaRPr>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537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728287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95A8CDA-1985-45AD-A39F-699C494DF564}" type="slidenum">
              <a:rPr lang="de-DE" altLang="de-DE" sz="1400" smtClean="0">
                <a:cs typeface="Times New Roman" panose="02020603050405020304" pitchFamily="18" charset="0"/>
              </a:rPr>
              <a:pPr>
                <a:spcBef>
                  <a:spcPct val="0"/>
                </a:spcBef>
              </a:pPr>
              <a:t>49</a:t>
            </a:fld>
            <a:endParaRPr lang="de-DE" altLang="de-DE" sz="1400">
              <a:cs typeface="Times New Roman" panose="02020603050405020304" pitchFamily="18" charset="0"/>
            </a:endParaRPr>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537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477226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00F45B-D256-4CB7-A9CB-BB7471F50F17}" type="slidenum">
              <a:rPr lang="de-DE" altLang="de-DE" sz="1400" smtClean="0">
                <a:cs typeface="Times New Roman" panose="02020603050405020304" pitchFamily="18" charset="0"/>
              </a:rPr>
              <a:pPr>
                <a:spcBef>
                  <a:spcPct val="0"/>
                </a:spcBef>
              </a:pPr>
              <a:t>50</a:t>
            </a:fld>
            <a:endParaRPr lang="de-DE" altLang="de-DE" sz="1400">
              <a:cs typeface="Times New Roman" panose="02020603050405020304" pitchFamily="18" charset="0"/>
            </a:endParaRPr>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5406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294911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C17C7F3-7F38-4038-B1DC-003BA113A452}" type="slidenum">
              <a:rPr lang="de-DE" altLang="de-DE" sz="1400" smtClean="0">
                <a:cs typeface="Times New Roman" panose="02020603050405020304" pitchFamily="18" charset="0"/>
              </a:rPr>
              <a:pPr>
                <a:spcBef>
                  <a:spcPct val="0"/>
                </a:spcBef>
              </a:pPr>
              <a:t>51</a:t>
            </a:fld>
            <a:endParaRPr lang="de-DE" altLang="de-DE" sz="1400">
              <a:cs typeface="Times New Roman" panose="02020603050405020304" pitchFamily="18" charset="0"/>
            </a:endParaRPr>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5416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594540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9FE2BA-3784-4877-B402-2445E9EDF8A5}" type="slidenum">
              <a:rPr lang="de-DE" altLang="de-DE" sz="1400" smtClean="0">
                <a:cs typeface="Times New Roman" panose="02020603050405020304" pitchFamily="18" charset="0"/>
              </a:rPr>
              <a:pPr>
                <a:spcBef>
                  <a:spcPct val="0"/>
                </a:spcBef>
              </a:pPr>
              <a:t>52</a:t>
            </a:fld>
            <a:endParaRPr lang="de-DE" altLang="de-DE" sz="1400">
              <a:cs typeface="Times New Roman" panose="02020603050405020304" pitchFamily="18" charset="0"/>
            </a:endParaRPr>
          </a:p>
        </p:txBody>
      </p:sp>
      <p:sp>
        <p:nvSpPr>
          <p:cNvPr id="136195"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595971"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325158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ACDBB82-5B98-4546-A1C7-82E0C08796F6}" type="slidenum">
              <a:rPr lang="de-DE" altLang="de-DE" sz="1400" smtClean="0">
                <a:cs typeface="Times New Roman" panose="02020603050405020304" pitchFamily="18" charset="0"/>
              </a:rPr>
              <a:pPr>
                <a:spcBef>
                  <a:spcPct val="0"/>
                </a:spcBef>
              </a:pPr>
              <a:t>53</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59801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341172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F4A4FB-2CED-4573-8ADE-2FC87B101E41}" type="slidenum">
              <a:rPr lang="de-DE" altLang="de-DE" sz="1400" smtClean="0">
                <a:cs typeface="Times New Roman" panose="02020603050405020304" pitchFamily="18" charset="0"/>
              </a:rPr>
              <a:pPr>
                <a:spcBef>
                  <a:spcPct val="0"/>
                </a:spcBef>
              </a:pPr>
              <a:t>54</a:t>
            </a:fld>
            <a:endParaRPr lang="de-DE" altLang="de-DE" sz="1400">
              <a:cs typeface="Times New Roman" panose="02020603050405020304" pitchFamily="18" charset="0"/>
            </a:endParaRPr>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543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17544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8AF5386-8A05-4F71-9C91-CE6660B19F02}" type="slidenum">
              <a:rPr lang="de-DE" altLang="de-DE" sz="1400" smtClean="0">
                <a:cs typeface="Times New Roman" panose="02020603050405020304" pitchFamily="18" charset="0"/>
              </a:rPr>
              <a:pPr>
                <a:spcBef>
                  <a:spcPct val="0"/>
                </a:spcBef>
              </a:pPr>
              <a:t>55</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543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069295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3B6FD07-5CC9-49C7-A788-A737DE88802B}" type="slidenum">
              <a:rPr lang="de-DE" altLang="de-DE" sz="1400" smtClean="0">
                <a:cs typeface="Times New Roman" panose="02020603050405020304" pitchFamily="18" charset="0"/>
              </a:rPr>
              <a:pPr>
                <a:spcBef>
                  <a:spcPct val="0"/>
                </a:spcBef>
              </a:pPr>
              <a:t>56</a:t>
            </a:fld>
            <a:endParaRPr lang="de-DE" altLang="de-DE" sz="1400">
              <a:cs typeface="Times New Roman" panose="02020603050405020304" pitchFamily="18" charset="0"/>
            </a:endParaRPr>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54989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1389127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2A1C9E-2895-4D79-900A-EDEBD835227E}" type="slidenum">
              <a:rPr lang="de-DE" altLang="de-DE" sz="1400" smtClean="0">
                <a:cs typeface="Times New Roman" panose="02020603050405020304" pitchFamily="18" charset="0"/>
              </a:rPr>
              <a:pPr>
                <a:spcBef>
                  <a:spcPct val="0"/>
                </a:spcBef>
              </a:pPr>
              <a:t>57</a:t>
            </a:fld>
            <a:endParaRPr lang="de-DE" altLang="de-DE" sz="1400">
              <a:cs typeface="Times New Roman" panose="02020603050405020304" pitchFamily="18" charset="0"/>
            </a:endParaRPr>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549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19641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58</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59</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60</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61</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62</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63</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2B3FD4-4993-47E9-AC2E-B0A44E636CF8}" type="slidenum">
              <a:rPr lang="de-DE" altLang="de-DE" sz="1400" smtClean="0">
                <a:solidFill>
                  <a:srgbClr val="000000"/>
                </a:solidFill>
                <a:ea typeface="ＭＳ Ｐゴシック" panose="020B0600070205080204" pitchFamily="34" charset="-128"/>
              </a:rPr>
              <a:pPr>
                <a:spcBef>
                  <a:spcPct val="0"/>
                </a:spcBef>
              </a:pPr>
              <a:t>64</a:t>
            </a:fld>
            <a:endParaRPr lang="de-DE" altLang="de-DE" sz="1400">
              <a:solidFill>
                <a:srgbClr val="000000"/>
              </a:solidFill>
              <a:ea typeface="ＭＳ Ｐゴシック" panose="020B0600070205080204" pitchFamily="34" charset="-128"/>
            </a:endParaRPr>
          </a:p>
        </p:txBody>
      </p:sp>
      <p:sp>
        <p:nvSpPr>
          <p:cNvPr id="188419" name="Rectangle 2"/>
          <p:cNvSpPr>
            <a:spLocks noGrp="1" noRot="1" noChangeAspect="1" noChangeArrowheads="1" noTextEdit="1"/>
          </p:cNvSpPr>
          <p:nvPr>
            <p:ph type="sldImg"/>
          </p:nvPr>
        </p:nvSpPr>
        <p:spPr>
          <a:xfrm>
            <a:off x="141288" y="768350"/>
            <a:ext cx="6821487"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531526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712758-1A40-47C5-9A7B-9597980DF890}" type="slidenum">
              <a:rPr lang="de-DE" altLang="de-DE" sz="1400" smtClean="0"/>
              <a:pPr>
                <a:spcBef>
                  <a:spcPct val="0"/>
                </a:spcBef>
              </a:pPr>
              <a:t>65</a:t>
            </a:fld>
            <a:endParaRPr lang="de-DE" altLang="de-DE" sz="1400"/>
          </a:p>
        </p:txBody>
      </p:sp>
      <p:sp>
        <p:nvSpPr>
          <p:cNvPr id="194563" name="Rectangle 2"/>
          <p:cNvSpPr>
            <a:spLocks noGrp="1" noRot="1" noChangeAspect="1" noChangeArrowheads="1" noTextEdit="1"/>
          </p:cNvSpPr>
          <p:nvPr>
            <p:ph type="sldImg"/>
          </p:nvPr>
        </p:nvSpPr>
        <p:spPr>
          <a:xfrm>
            <a:off x="141288" y="768350"/>
            <a:ext cx="6821487"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7460832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710B22-D572-4BA9-97C7-77DDF6951B61}" type="slidenum">
              <a:rPr lang="de-DE" altLang="de-DE" sz="1400" smtClean="0">
                <a:cs typeface="Times New Roman" panose="02020603050405020304" pitchFamily="18" charset="0"/>
              </a:rPr>
              <a:pPr>
                <a:spcBef>
                  <a:spcPct val="0"/>
                </a:spcBef>
              </a:pPr>
              <a:t>66</a:t>
            </a:fld>
            <a:endParaRPr lang="de-DE" altLang="de-DE" sz="14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5580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218647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710B22-D572-4BA9-97C7-77DDF6951B61}" type="slidenum">
              <a:rPr lang="de-DE" altLang="de-DE" sz="1400" smtClean="0">
                <a:cs typeface="Times New Roman" panose="02020603050405020304" pitchFamily="18" charset="0"/>
              </a:rPr>
              <a:pPr>
                <a:spcBef>
                  <a:spcPct val="0"/>
                </a:spcBef>
              </a:pPr>
              <a:t>67</a:t>
            </a:fld>
            <a:endParaRPr lang="de-DE" altLang="de-DE" sz="14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5580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1218647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69</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9C2A419-5D23-47EB-AECA-A89988F74406}" type="slidenum">
              <a:rPr lang="de-DE" altLang="de-DE" sz="1300"/>
              <a:pPr algn="r" eaLnBrk="1" hangingPunct="1">
                <a:spcBef>
                  <a:spcPct val="0"/>
                </a:spcBef>
              </a:pPr>
              <a:t>70</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576279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1CE8ED5-8E8B-44E9-A1CE-151544036081}" type="slidenum">
              <a:rPr lang="de-DE" altLang="de-DE" sz="1300"/>
              <a:pPr algn="r" eaLnBrk="1" hangingPunct="1">
                <a:spcBef>
                  <a:spcPct val="0"/>
                </a:spcBef>
              </a:pPr>
              <a:t>71</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1148517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00D7E73-63F4-4829-8836-74A7BDBC4D44}" type="slidenum">
              <a:rPr lang="de-DE" altLang="de-DE" sz="1300"/>
              <a:pPr algn="r" eaLnBrk="1" hangingPunct="1">
                <a:spcBef>
                  <a:spcPct val="0"/>
                </a:spcBef>
              </a:pPr>
              <a:t>72</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52226817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FBF15E6-15BC-4EC0-AF2B-C30F192828D8}" type="slidenum">
              <a:rPr lang="de-DE" altLang="de-DE" sz="1300"/>
              <a:pPr algn="r" eaLnBrk="1" hangingPunct="1">
                <a:spcBef>
                  <a:spcPct val="0"/>
                </a:spcBef>
              </a:pPr>
              <a:t>73</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820956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175A2A2-9DBA-4F0A-B1D5-1D5D54C99214}" type="slidenum">
              <a:rPr lang="de-DE" altLang="de-DE" sz="1300"/>
              <a:pPr algn="r" eaLnBrk="1" hangingPunct="1">
                <a:spcBef>
                  <a:spcPct val="0"/>
                </a:spcBef>
              </a:pPr>
              <a:t>74</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933151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1191B8-CD15-487F-8850-AFAB952E18AD}" type="slidenum">
              <a:rPr lang="de-DE" altLang="de-DE" sz="1300" smtClean="0"/>
              <a:pPr>
                <a:spcBef>
                  <a:spcPct val="0"/>
                </a:spcBef>
              </a:pPr>
              <a:t>75</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464952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Folienbildplatzhalter 1"/>
          <p:cNvSpPr>
            <a:spLocks noGrp="1" noRot="1" noChangeAspect="1" noTextEdit="1"/>
          </p:cNvSpPr>
          <p:nvPr>
            <p:ph type="sldImg"/>
          </p:nvPr>
        </p:nvSpPr>
        <p:spPr>
          <a:xfrm>
            <a:off x="141288" y="768350"/>
            <a:ext cx="6821487" cy="3836988"/>
          </a:xfrm>
          <a:ln/>
        </p:spPr>
      </p:sp>
      <p:sp>
        <p:nvSpPr>
          <p:cNvPr id="2140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2140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cs typeface="Times New Roman" panose="02020603050405020304" pitchFamily="18" charset="0"/>
              </a:defRPr>
            </a:lvl1pPr>
            <a:lvl2pPr marL="742950" indent="-285750" defTabSz="990600">
              <a:defRPr b="1">
                <a:solidFill>
                  <a:schemeClr val="tx1"/>
                </a:solidFill>
                <a:latin typeface="Arial" panose="020B0604020202020204" pitchFamily="34" charset="0"/>
                <a:cs typeface="Times New Roman" panose="02020603050405020304" pitchFamily="18" charset="0"/>
              </a:defRPr>
            </a:lvl2pPr>
            <a:lvl3pPr marL="1143000" indent="-228600" defTabSz="990600">
              <a:defRPr b="1">
                <a:solidFill>
                  <a:schemeClr val="tx1"/>
                </a:solidFill>
                <a:latin typeface="Arial" panose="020B0604020202020204" pitchFamily="34" charset="0"/>
                <a:cs typeface="Times New Roman" panose="02020603050405020304" pitchFamily="18" charset="0"/>
              </a:defRPr>
            </a:lvl3pPr>
            <a:lvl4pPr marL="1600200" indent="-228600" defTabSz="990600">
              <a:defRPr b="1">
                <a:solidFill>
                  <a:schemeClr val="tx1"/>
                </a:solidFill>
                <a:latin typeface="Arial" panose="020B0604020202020204" pitchFamily="34" charset="0"/>
                <a:cs typeface="Times New Roman" panose="02020603050405020304" pitchFamily="18" charset="0"/>
              </a:defRPr>
            </a:lvl4pPr>
            <a:lvl5pPr marL="2057400" indent="-228600" defTabSz="990600">
              <a:defRPr b="1">
                <a:solidFill>
                  <a:schemeClr val="tx1"/>
                </a:solidFill>
                <a:latin typeface="Arial" panose="020B0604020202020204" pitchFamily="34" charset="0"/>
                <a:cs typeface="Times New Roman" panose="02020603050405020304" pitchFamily="18"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CD2CC324-CC5A-4EF2-B6C4-A0A779D0521A}" type="slidenum">
              <a:rPr lang="de-DE" altLang="de-DE" smtClean="0"/>
              <a:pPr/>
              <a:t>77</a:t>
            </a:fld>
            <a:endParaRPr lang="de-DE" altLang="de-DE"/>
          </a:p>
        </p:txBody>
      </p:sp>
    </p:spTree>
    <p:extLst>
      <p:ext uri="{BB962C8B-B14F-4D97-AF65-F5344CB8AC3E}">
        <p14:creationId xmlns:p14="http://schemas.microsoft.com/office/powerpoint/2010/main" val="16049795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4.xml"/><Relationship Id="rId5" Type="http://schemas.openxmlformats.org/officeDocument/2006/relationships/image" Target="../media/image4.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4.emf"/><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4C150E3C-26E9-45B6-931A-F0D11C29A01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7 - Voreiliges Schlussfolgern II</a:t>
            </a:r>
          </a:p>
        </p:txBody>
      </p:sp>
      <p:sp>
        <p:nvSpPr>
          <p:cNvPr id="6" name="Slide Number Placeholder 5"/>
          <p:cNvSpPr>
            <a:spLocks noGrp="1"/>
          </p:cNvSpPr>
          <p:nvPr>
            <p:ph type="sldNum" sz="quarter" idx="12"/>
          </p:nvPr>
        </p:nvSpPr>
        <p:spPr bwMode="gray"/>
        <p:txBody>
          <a:bodyPr>
            <a:noAutofit/>
          </a:bodyPr>
          <a:lstStyle/>
          <a:p>
            <a:pPr>
              <a:defRPr/>
            </a:pPr>
            <a:fld id="{25263311-EC95-445C-A3C7-B24270809D6C}"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DCA02ACE-E657-432A-838D-92F10D205EF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4C150E3C-26E9-45B6-931A-F0D11C29A01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4C150E3C-26E9-45B6-931A-F0D11C29A01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7 - Voreiliges Schlussfolgern II</a:t>
            </a:r>
          </a:p>
        </p:txBody>
      </p:sp>
      <p:sp>
        <p:nvSpPr>
          <p:cNvPr id="5" name="Slide Number Placeholder 4"/>
          <p:cNvSpPr>
            <a:spLocks noGrp="1"/>
          </p:cNvSpPr>
          <p:nvPr>
            <p:ph type="sldNum" sz="quarter" idx="12"/>
          </p:nvPr>
        </p:nvSpPr>
        <p:spPr bwMode="gray"/>
        <p:txBody>
          <a:bodyPr/>
          <a:lstStyle/>
          <a:p>
            <a:pPr>
              <a:defRPr/>
            </a:pPr>
            <a:fld id="{DC6C5AAF-96C1-4B50-AE85-F2B122D16821}"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A09E3676-772E-40F3-A28C-C6F98C766CD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7 - Voreiliges Schlussfolgern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7 - Voreiliges Schlussfolgern II</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35658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75419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solidFill>
                  <a:srgbClr val="333333"/>
                </a:solidFill>
                <a:latin typeface="Calibri Light"/>
                <a:ea typeface="+mn-ea"/>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31829100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D9F5696C-52DB-4F3A-A1A4-BB82AC095CE7}"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188541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7 - Voreiliges Schlussfolgern II</a:t>
            </a:r>
          </a:p>
        </p:txBody>
      </p:sp>
      <p:sp>
        <p:nvSpPr>
          <p:cNvPr id="6" name="Slide Number Placeholder 5"/>
          <p:cNvSpPr>
            <a:spLocks noGrp="1"/>
          </p:cNvSpPr>
          <p:nvPr>
            <p:ph type="sldNum" sz="quarter" idx="12"/>
          </p:nvPr>
        </p:nvSpPr>
        <p:spPr bwMode="gray"/>
        <p:txBody>
          <a:bodyPr>
            <a:noAutofit/>
          </a:bodyPr>
          <a:lstStyle/>
          <a:p>
            <a:pPr>
              <a:defRPr/>
            </a:pPr>
            <a:fld id="{0A8DD220-91D4-4B8C-9EC5-964219BD182F}"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231884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Tree>
    <p:extLst>
      <p:ext uri="{BB962C8B-B14F-4D97-AF65-F5344CB8AC3E}">
        <p14:creationId xmlns:p14="http://schemas.microsoft.com/office/powerpoint/2010/main" val="3186853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C438683E-D0CF-47D3-874B-A262ED531828}"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0893952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D9F5696C-52DB-4F3A-A1A4-BB82AC095CE7}"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8318034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D9F5696C-52DB-4F3A-A1A4-BB82AC095CE7}"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3795571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5" name="Slide Number Placeholder 4"/>
          <p:cNvSpPr>
            <a:spLocks noGrp="1"/>
          </p:cNvSpPr>
          <p:nvPr>
            <p:ph type="sldNum" sz="quarter" idx="12"/>
          </p:nvPr>
        </p:nvSpPr>
        <p:spPr bwMode="gray"/>
        <p:txBody>
          <a:bodyPr/>
          <a:lstStyle/>
          <a:p>
            <a:pPr>
              <a:defRPr/>
            </a:pPr>
            <a:fld id="{2F9CB07C-8F23-47EF-811C-8DD775C59233}"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2874322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B9408BE8-552D-4473-8D1B-DA00ADD53E1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448821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20663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16556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51408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FontTx/>
              <a:buNone/>
            </a:pPr>
            <a:r>
              <a:rPr lang="de-DE" altLang="de-DE" sz="100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2566732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5872935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7 - Voreiliges Schlussfolgern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635888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35479249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905493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0400446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003331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1244631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7 - Voreiliges Schlussfolgern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7106451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4009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8.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8.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7 - Voreiliges Schlussfolgern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4C150E3C-26E9-45B6-931A-F0D11C29A01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197" r:id="rId3"/>
    <p:sldLayoutId id="2147484198" r:id="rId4"/>
    <p:sldLayoutId id="2147484199" r:id="rId5"/>
    <p:sldLayoutId id="2147484200" r:id="rId6"/>
    <p:sldLayoutId id="2147484201" r:id="rId7"/>
    <p:sldLayoutId id="2147484202" r:id="rId8"/>
    <p:sldLayoutId id="2147484203" r:id="rId9"/>
    <p:sldLayoutId id="2147484204" r:id="rId10"/>
    <p:sldLayoutId id="2147484205" r:id="rId11"/>
    <p:sldLayoutId id="21474842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7 - Voreiliges Schlussfolgern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214" r:id="rId1"/>
    <p:sldLayoutId id="2147484215" r:id="rId2"/>
    <p:sldLayoutId id="2147484216" r:id="rId3"/>
    <p:sldLayoutId id="2147484217" r:id="rId4"/>
    <p:sldLayoutId id="2147484218" r:id="rId5"/>
    <p:sldLayoutId id="2147484219" r:id="rId6"/>
    <p:sldLayoutId id="2147484220" r:id="rId7"/>
    <p:sldLayoutId id="2147484221" r:id="rId8"/>
    <p:sldLayoutId id="2147484222" r:id="rId9"/>
    <p:sldLayoutId id="2147484223" r:id="rId10"/>
    <p:sldLayoutId id="2147484224" r:id="rId11"/>
    <p:sldLayoutId id="21474842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7 - Voreiliges Schlussfolgern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4227" r:id="rId1"/>
    <p:sldLayoutId id="2147484228" r:id="rId2"/>
    <p:sldLayoutId id="2147484229" r:id="rId3"/>
    <p:sldLayoutId id="2147484230" r:id="rId4"/>
    <p:sldLayoutId id="2147484231" r:id="rId5"/>
    <p:sldLayoutId id="2147484232" r:id="rId6"/>
    <p:sldLayoutId id="2147484233" r:id="rId7"/>
    <p:sldLayoutId id="2147484234" r:id="rId8"/>
    <p:sldLayoutId id="2147484235" r:id="rId9"/>
    <p:sldLayoutId id="2147484236" r:id="rId10"/>
    <p:sldLayoutId id="2147484237" r:id="rId11"/>
    <p:sldLayoutId id="214748423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ea typeface="+mn-ea"/>
                <a:cs typeface="Times New Roman" panose="02020603050405020304" pitchFamily="18" charset="0"/>
              </a:rPr>
              <a:t>Metakognitives Training 7 - Voreiliges Schlussfolgern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D9F5696C-52DB-4F3A-A1A4-BB82AC095CE7}" type="slidenum">
              <a:rPr lang="de-DE" altLang="de-DE" smtClean="0">
                <a:solidFill>
                  <a:srgbClr val="333333"/>
                </a:solidFill>
                <a:ea typeface="+mn-ea"/>
                <a:cs typeface="Times New Roman" panose="02020603050405020304" pitchFamily="18" charset="0"/>
              </a:rPr>
              <a:pPr>
                <a:defRPr/>
              </a:pPr>
              <a:t>‹Nr.›</a:t>
            </a:fld>
            <a:endParaRPr lang="de-DE" altLang="de-DE">
              <a:solidFill>
                <a:srgbClr val="333333"/>
              </a:solidFill>
              <a:ea typeface="+mn-ea"/>
              <a:cs typeface="Times New Roman" panose="02020603050405020304" pitchFamily="18" charset="0"/>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53460205"/>
      </p:ext>
    </p:extLst>
  </p:cSld>
  <p:clrMap bg1="lt1" tx1="dk1" bg2="lt2" tx2="dk2" accent1="accent1" accent2="accent2" accent3="accent3" accent4="accent4" accent5="accent5" accent6="accent6" hlink="hlink" folHlink="folHlink"/>
  <p:sldLayoutIdLst>
    <p:sldLayoutId id="2147484240" r:id="rId1"/>
    <p:sldLayoutId id="2147484241" r:id="rId2"/>
    <p:sldLayoutId id="2147484242" r:id="rId3"/>
    <p:sldLayoutId id="2147484243" r:id="rId4"/>
    <p:sldLayoutId id="2147484244" r:id="rId5"/>
    <p:sldLayoutId id="2147484245" r:id="rId6"/>
    <p:sldLayoutId id="2147484246" r:id="rId7"/>
    <p:sldLayoutId id="2147484247" r:id="rId8"/>
    <p:sldLayoutId id="2147484248" r:id="rId9"/>
    <p:sldLayoutId id="2147484249" r:id="rId10"/>
    <p:sldLayoutId id="2147484250" r:id="rId11"/>
    <p:sldLayoutId id="214748425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cs typeface="Times New Roman" panose="02020603050405020304" pitchFamily="18" charset="0"/>
              </a:rPr>
              <a:t>Metakognitives Training 7 - Voreiliges Schlussfolgern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cs typeface="Times New Roman" panose="02020603050405020304" pitchFamily="18" charset="0"/>
              </a:rPr>
              <a:pPr>
                <a:defRPr/>
              </a:pPr>
              <a:t>‹Nr.›</a:t>
            </a:fld>
            <a:endParaRPr lang="de-DE" altLang="de-DE">
              <a:solidFill>
                <a:srgbClr val="333333"/>
              </a:solidFill>
              <a:cs typeface="Times New Roman" panose="02020603050405020304" pitchFamily="18" charset="0"/>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02184827"/>
      </p:ext>
    </p:extLst>
  </p:cSld>
  <p:clrMap bg1="lt1" tx1="dk1" bg2="lt2" tx2="dk2" accent1="accent1" accent2="accent2" accent3="accent3" accent4="accent4" accent5="accent5" accent6="accent6" hlink="hlink" folHlink="folHlink"/>
  <p:sldLayoutIdLst>
    <p:sldLayoutId id="2147484253"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 id="2147484263" r:id="rId11"/>
    <p:sldLayoutId id="214748426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22.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22.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22.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7 B – Voreiliges Schlussfolgern II</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6|22</a:t>
            </a:r>
            <a:endParaRPr lang="de-DE" dirty="0">
              <a:latin typeface="+mj-lt"/>
            </a:endParaRPr>
          </a:p>
          <a:p>
            <a:endParaRPr lang="de-DE" dirty="0">
              <a:latin typeface="+mj-lt"/>
            </a:endParaRPr>
          </a:p>
        </p:txBody>
      </p:sp>
    </p:spTree>
    <p:extLst>
      <p:ext uri="{BB962C8B-B14F-4D97-AF65-F5344CB8AC3E}">
        <p14:creationId xmlns:p14="http://schemas.microsoft.com/office/powerpoint/2010/main" val="1135543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Voreilige Schlussfolgerungen</a:t>
            </a:r>
          </a:p>
        </p:txBody>
      </p:sp>
      <p:sp>
        <p:nvSpPr>
          <p:cNvPr id="5122" name="Rectangle 2"/>
          <p:cNvSpPr>
            <a:spLocks noGrp="1" noChangeArrowheads="1"/>
          </p:cNvSpPr>
          <p:nvPr>
            <p:ph idx="1"/>
          </p:nvPr>
        </p:nvSpPr>
        <p:spPr/>
        <p:txBody>
          <a:bodyPr/>
          <a:lstStyle/>
          <a:p>
            <a:pPr algn="l" eaLnBrk="1" hangingPunct="1">
              <a:buClr>
                <a:srgbClr val="333333"/>
              </a:buClr>
              <a:defRPr/>
            </a:pPr>
            <a:r>
              <a:rPr lang="de-DE" sz="2400" dirty="0">
                <a:solidFill>
                  <a:srgbClr val="333333"/>
                </a:solidFill>
                <a:latin typeface="Calibri Light"/>
              </a:rPr>
              <a:t>Oft fällen wir Entscheidungen, ohne die „ganze Wahrheit“ zu kennen.</a:t>
            </a:r>
          </a:p>
          <a:p>
            <a:pPr marL="342900" indent="-342900" algn="l" eaLnBrk="1" hangingPunct="1">
              <a:buClr>
                <a:srgbClr val="333333"/>
              </a:buClr>
              <a:buFont typeface="WingDings"/>
              <a:buChar char=""/>
              <a:defRPr/>
            </a:pPr>
            <a:r>
              <a:rPr lang="de-DE" sz="2400" dirty="0">
                <a:latin typeface="Calibri Light"/>
              </a:rPr>
              <a:t>Gründe/Vorteile: </a:t>
            </a:r>
            <a:r>
              <a:rPr lang="de-DE" sz="2400" dirty="0">
                <a:solidFill>
                  <a:schemeClr val="tx1"/>
                </a:solidFill>
                <a:latin typeface="Calibri Light"/>
              </a:rPr>
              <a:t>???</a:t>
            </a:r>
            <a:r>
              <a:rPr lang="de-DE" sz="2400" dirty="0">
                <a:latin typeface="Calibri Light"/>
              </a:rPr>
              <a:t> </a:t>
            </a:r>
            <a:r>
              <a:rPr lang="de-DE" sz="2400" dirty="0">
                <a:solidFill>
                  <a:srgbClr val="FFFFFF"/>
                </a:solidFill>
                <a:latin typeface="Calibri Light"/>
              </a:rPr>
              <a:t>Zeitersparnis, gibt Sicherheit, man wirkt auf andere evtl. entschlossen und kompetent (Spruch: „Besser eine falsche Entscheidung als keine Entscheidung.“)</a:t>
            </a:r>
          </a:p>
          <a:p>
            <a:pPr marL="342900" indent="-342900" algn="l" eaLnBrk="1" hangingPunct="1">
              <a:buClr>
                <a:srgbClr val="333333"/>
              </a:buClr>
              <a:buFont typeface="WingDings"/>
              <a:buChar char=""/>
              <a:defRPr/>
            </a:pPr>
            <a:r>
              <a:rPr lang="de-DE" sz="2400" dirty="0">
                <a:latin typeface="Calibri Light"/>
              </a:rPr>
              <a:t>Nachteile: </a:t>
            </a:r>
            <a:r>
              <a:rPr lang="de-DE" sz="2400" dirty="0">
                <a:solidFill>
                  <a:schemeClr val="tx1"/>
                </a:solidFill>
                <a:latin typeface="Calibri Light"/>
              </a:rPr>
              <a:t>???</a:t>
            </a:r>
            <a:r>
              <a:rPr lang="de-DE" sz="2400" dirty="0">
                <a:latin typeface="Calibri Light"/>
              </a:rPr>
              <a:t> </a:t>
            </a:r>
            <a:r>
              <a:rPr lang="de-DE" sz="2400" dirty="0">
                <a:solidFill>
                  <a:srgbClr val="FFFFFF"/>
                </a:solidFill>
                <a:latin typeface="Calibri Light"/>
              </a:rPr>
              <a:t>Risiko, schwerwiegende falsche Entscheidungen zu treffen ...</a:t>
            </a:r>
          </a:p>
        </p:txBody>
      </p:sp>
      <p:sp>
        <p:nvSpPr>
          <p:cNvPr id="5" name="Footer Placeholder 4"/>
          <p:cNvSpPr>
            <a:spLocks noGrp="1"/>
          </p:cNvSpPr>
          <p:nvPr>
            <p:ph type="ftr" sz="quarter" idx="11"/>
          </p:nvPr>
        </p:nvSpPr>
        <p:spPr/>
        <p:txBody>
          <a:bodyPr/>
          <a:lstStyle/>
          <a:p>
            <a:pPr>
              <a:defRPr/>
            </a:pPr>
            <a:r>
              <a:rPr lang="de-DE" b="0">
                <a:solidFill>
                  <a:srgbClr val="333333"/>
                </a:solidFill>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solidFill>
                  <a:srgbClr val="333333"/>
                </a:solidFill>
              </a:rPr>
              <a:pPr>
                <a:defRPr/>
              </a:pPr>
              <a:t>2</a:t>
            </a:fld>
            <a:endParaRPr lang="de-DE" altLang="de-DE" b="0">
              <a:solidFill>
                <a:srgbClr val="333333"/>
              </a:solidFill>
            </a:endParaRPr>
          </a:p>
        </p:txBody>
      </p:sp>
    </p:spTree>
    <p:extLst>
      <p:ext uri="{BB962C8B-B14F-4D97-AF65-F5344CB8AC3E}">
        <p14:creationId xmlns:p14="http://schemas.microsoft.com/office/powerpoint/2010/main" val="219317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Voreilige</a:t>
            </a:r>
            <a:r>
              <a:rPr lang="en-US" sz="3600" dirty="0">
                <a:latin typeface="Calibri Light"/>
              </a:rPr>
              <a:t> </a:t>
            </a:r>
            <a:r>
              <a:rPr lang="en-US" sz="3600" dirty="0" err="1">
                <a:latin typeface="Calibri Light"/>
              </a:rPr>
              <a:t>Schlussfolgerungen</a:t>
            </a:r>
            <a:endParaRPr lang="en-US" sz="3600" dirty="0">
              <a:latin typeface="Calibri Light"/>
            </a:endParaRPr>
          </a:p>
        </p:txBody>
      </p:sp>
      <p:sp>
        <p:nvSpPr>
          <p:cNvPr id="5122" name="Rectangle 2"/>
          <p:cNvSpPr>
            <a:spLocks noGrp="1" noChangeArrowheads="1"/>
          </p:cNvSpPr>
          <p:nvPr>
            <p:ph idx="1"/>
          </p:nvPr>
        </p:nvSpPr>
        <p:spPr/>
        <p:txBody>
          <a:bodyPr/>
          <a:lstStyle/>
          <a:p>
            <a:pPr algn="l" eaLnBrk="1" hangingPunct="1">
              <a:buClr>
                <a:srgbClr val="333333"/>
              </a:buClr>
              <a:defRPr/>
            </a:pPr>
            <a:r>
              <a:rPr lang="de-DE" sz="2400" dirty="0">
                <a:solidFill>
                  <a:srgbClr val="333333"/>
                </a:solidFill>
                <a:latin typeface="Calibri Light"/>
              </a:rPr>
              <a:t>Oft fällen wir Entscheidungen, ohne die „ganze Wahrheit“ zu kennen.</a:t>
            </a:r>
          </a:p>
          <a:p>
            <a:pPr marL="342900" indent="-342900" algn="l" eaLnBrk="1" hangingPunct="1">
              <a:buClr>
                <a:srgbClr val="333333"/>
              </a:buClr>
              <a:buFont typeface="WingDings"/>
              <a:buChar char=""/>
              <a:defRPr/>
            </a:pPr>
            <a:r>
              <a:rPr lang="de-DE" sz="2400" dirty="0">
                <a:latin typeface="Calibri Light"/>
              </a:rPr>
              <a:t>Gründe/Vorteile: </a:t>
            </a:r>
            <a:r>
              <a:rPr lang="de-DE" sz="2400" dirty="0">
                <a:solidFill>
                  <a:srgbClr val="333333"/>
                </a:solidFill>
                <a:latin typeface="Calibri Light"/>
              </a:rPr>
              <a:t>Zeitersparnis, gibt Sicherheit, man wirkt auf andere evtl. entschlossen und kompetent (Spruch: „Besser eine falsche Entscheidung als keine Entscheidung.“)</a:t>
            </a:r>
            <a:br>
              <a:rPr lang="de-DE" sz="2400" dirty="0">
                <a:solidFill>
                  <a:srgbClr val="333333"/>
                </a:solidFill>
                <a:latin typeface="Calibri Light"/>
              </a:rPr>
            </a:br>
            <a:endParaRPr lang="de-DE" sz="2400" dirty="0">
              <a:solidFill>
                <a:srgbClr val="333333"/>
              </a:solidFill>
              <a:latin typeface="Calibri Light"/>
            </a:endParaRPr>
          </a:p>
          <a:p>
            <a:pPr marL="342900" indent="-342900" algn="l" eaLnBrk="1" hangingPunct="1">
              <a:buClr>
                <a:srgbClr val="333333"/>
              </a:buClr>
              <a:buFont typeface="WingDings"/>
              <a:buChar char=""/>
              <a:defRPr/>
            </a:pPr>
            <a:r>
              <a:rPr lang="de-DE" sz="2400" dirty="0">
                <a:latin typeface="Calibri Light"/>
              </a:rPr>
              <a:t>Nachteile: ??? </a:t>
            </a:r>
            <a:r>
              <a:rPr lang="de-DE" sz="2400" dirty="0">
                <a:solidFill>
                  <a:srgbClr val="FFFFFF"/>
                </a:solidFill>
                <a:latin typeface="Calibri Light"/>
              </a:rPr>
              <a:t>Risiko, schwerwiegende falsche Entscheidungen zu treffen ...</a:t>
            </a:r>
          </a:p>
          <a:p>
            <a:pPr algn="l" eaLnBrk="1" hangingPunct="1">
              <a:defRPr/>
            </a:pPr>
            <a:endParaRPr 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solidFill>
                  <a:srgbClr val="333333"/>
                </a:solidFill>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solidFill>
                  <a:srgbClr val="333333"/>
                </a:solidFill>
              </a:rPr>
              <a:pPr>
                <a:defRPr/>
              </a:pPr>
              <a:t>3</a:t>
            </a:fld>
            <a:endParaRPr lang="de-DE" altLang="de-DE" b="0">
              <a:solidFill>
                <a:srgbClr val="333333"/>
              </a:solidFill>
            </a:endParaRPr>
          </a:p>
        </p:txBody>
      </p:sp>
    </p:spTree>
    <p:extLst>
      <p:ext uri="{BB962C8B-B14F-4D97-AF65-F5344CB8AC3E}">
        <p14:creationId xmlns:p14="http://schemas.microsoft.com/office/powerpoint/2010/main" val="4069650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Voreilige Schlussfolgerungen</a:t>
            </a:r>
          </a:p>
        </p:txBody>
      </p:sp>
      <p:sp>
        <p:nvSpPr>
          <p:cNvPr id="5122" name="Rectangle 2"/>
          <p:cNvSpPr>
            <a:spLocks noGrp="1" noChangeArrowheads="1"/>
          </p:cNvSpPr>
          <p:nvPr>
            <p:ph idx="1"/>
          </p:nvPr>
        </p:nvSpPr>
        <p:spPr/>
        <p:txBody>
          <a:bodyPr/>
          <a:lstStyle/>
          <a:p>
            <a:pPr algn="l" eaLnBrk="1" hangingPunct="1">
              <a:buClr>
                <a:srgbClr val="333333"/>
              </a:buClr>
              <a:defRPr/>
            </a:pPr>
            <a:r>
              <a:rPr lang="de-DE" sz="2400" dirty="0">
                <a:solidFill>
                  <a:srgbClr val="333333"/>
                </a:solidFill>
                <a:latin typeface="Calibri Light"/>
              </a:rPr>
              <a:t>Oft fällen wir Entscheidungen, ohne die „ganze Wahrheit“ zu kennen.</a:t>
            </a:r>
          </a:p>
          <a:p>
            <a:pPr marL="342900" indent="-342900" algn="l" eaLnBrk="1" hangingPunct="1">
              <a:buClr>
                <a:srgbClr val="333333"/>
              </a:buClr>
              <a:buFont typeface="WingDings"/>
              <a:buChar char=""/>
              <a:defRPr/>
            </a:pPr>
            <a:r>
              <a:rPr lang="de-DE" sz="2400" dirty="0">
                <a:latin typeface="Calibri Light"/>
              </a:rPr>
              <a:t>Gründe/Vorteile: </a:t>
            </a:r>
            <a:r>
              <a:rPr lang="de-DE" sz="2400" dirty="0">
                <a:solidFill>
                  <a:srgbClr val="333333"/>
                </a:solidFill>
                <a:latin typeface="Calibri Light"/>
              </a:rPr>
              <a:t>Zeitersparnis, gibt Sicherheit, man wirkt auf andere evtl. entschlossen und kompetent (Spruch: „Besser eine falsche Entscheidung als keine Entscheidung.“)</a:t>
            </a:r>
            <a:br>
              <a:rPr lang="de-DE" sz="2400" dirty="0">
                <a:solidFill>
                  <a:srgbClr val="333333"/>
                </a:solidFill>
                <a:latin typeface="Calibri Light"/>
              </a:rPr>
            </a:br>
            <a:endParaRPr lang="de-DE" sz="2400" dirty="0">
              <a:solidFill>
                <a:srgbClr val="333333"/>
              </a:solidFill>
              <a:latin typeface="Calibri Light"/>
            </a:endParaRPr>
          </a:p>
          <a:p>
            <a:pPr marL="342900" indent="-342900" algn="l" eaLnBrk="1" hangingPunct="1">
              <a:buClr>
                <a:srgbClr val="333333"/>
              </a:buClr>
              <a:buFont typeface="WingDings"/>
              <a:buChar char=""/>
              <a:defRPr/>
            </a:pPr>
            <a:r>
              <a:rPr lang="de-DE" sz="2400" dirty="0">
                <a:latin typeface="Calibri Light"/>
              </a:rPr>
              <a:t>Nachteile: </a:t>
            </a:r>
            <a:r>
              <a:rPr lang="de-DE" sz="2400" dirty="0">
                <a:solidFill>
                  <a:srgbClr val="333333"/>
                </a:solidFill>
                <a:latin typeface="Calibri Light"/>
              </a:rPr>
              <a:t>Risiko, schwerwiegende falsche Entscheidungen zu treffen ...</a:t>
            </a:r>
          </a:p>
          <a:p>
            <a:pPr algn="l" eaLnBrk="1" hangingPunct="1">
              <a:defRPr/>
            </a:pPr>
            <a:endParaRPr 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solidFill>
                  <a:srgbClr val="333333"/>
                </a:solidFill>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solidFill>
                  <a:srgbClr val="333333"/>
                </a:solidFill>
              </a:rPr>
              <a:pPr>
                <a:defRPr/>
              </a:pPr>
              <a:t>4</a:t>
            </a:fld>
            <a:endParaRPr lang="de-DE" altLang="de-DE" b="0">
              <a:solidFill>
                <a:srgbClr val="333333"/>
              </a:solidFill>
            </a:endParaRPr>
          </a:p>
        </p:txBody>
      </p:sp>
    </p:spTree>
    <p:extLst>
      <p:ext uri="{BB962C8B-B14F-4D97-AF65-F5344CB8AC3E}">
        <p14:creationId xmlns:p14="http://schemas.microsoft.com/office/powerpoint/2010/main" val="3754643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23963" name="Group 27"/>
          <p:cNvGraphicFramePr>
            <a:graphicFrameLocks noGrp="1"/>
          </p:cNvGraphicFramePr>
          <p:nvPr>
            <p:extLst>
              <p:ext uri="{D42A27DB-BD31-4B8C-83A1-F6EECF244321}">
                <p14:modId xmlns:p14="http://schemas.microsoft.com/office/powerpoint/2010/main" val="3334860947"/>
              </p:ext>
            </p:extLst>
          </p:nvPr>
        </p:nvGraphicFramePr>
        <p:xfrm>
          <a:off x="408955" y="2203704"/>
          <a:ext cx="11376000" cy="438912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Beispiel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wenn das Problem extrem komplex ist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wenn Vorerfahrungen bestehen, von denen dann verallgemeinert wird</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wenn von einer schnellen Entscheidung nicht viel abhängt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en-US" sz="3600" dirty="0" err="1">
                <a:latin typeface="Calibri Light"/>
              </a:rPr>
              <a:t>Voreilige</a:t>
            </a:r>
            <a:r>
              <a:rPr lang="en-US" sz="3600" dirty="0">
                <a:latin typeface="Calibri Light"/>
              </a:rPr>
              <a:t> </a:t>
            </a:r>
            <a:r>
              <a:rPr lang="en-US" sz="3600" dirty="0" err="1">
                <a:latin typeface="Calibri Light"/>
              </a:rPr>
              <a:t>Schlussfolgerungen</a:t>
            </a:r>
            <a:br>
              <a:rPr lang="en-US" sz="3600" dirty="0">
                <a:latin typeface="Calibri Light"/>
              </a:rPr>
            </a:br>
            <a:r>
              <a:rPr lang="de-DE" dirty="0"/>
              <a:t>Wann fällen wir Urteile, ohne sämtliche Informationen zu prüfen?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b="0">
                <a:solidFill>
                  <a:srgbClr val="333333"/>
                </a:solidFill>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solidFill>
                  <a:srgbClr val="333333"/>
                </a:solidFill>
              </a:rPr>
              <a:pPr>
                <a:defRPr/>
              </a:pPr>
              <a:t>5</a:t>
            </a:fld>
            <a:endParaRPr lang="de-DE" altLang="de-DE" b="0">
              <a:solidFill>
                <a:srgbClr val="333333"/>
              </a:solidFill>
            </a:endParaRPr>
          </a:p>
        </p:txBody>
      </p:sp>
    </p:spTree>
    <p:extLst>
      <p:ext uri="{BB962C8B-B14F-4D97-AF65-F5344CB8AC3E}">
        <p14:creationId xmlns:p14="http://schemas.microsoft.com/office/powerpoint/2010/main" val="2085289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23963" name="Group 27"/>
          <p:cNvGraphicFramePr>
            <a:graphicFrameLocks noGrp="1"/>
          </p:cNvGraphicFramePr>
          <p:nvPr>
            <p:extLst>
              <p:ext uri="{D42A27DB-BD31-4B8C-83A1-F6EECF244321}">
                <p14:modId xmlns:p14="http://schemas.microsoft.com/office/powerpoint/2010/main" val="784480714"/>
              </p:ext>
            </p:extLst>
          </p:nvPr>
        </p:nvGraphicFramePr>
        <p:xfrm>
          <a:off x="408955" y="2203704"/>
          <a:ext cx="11376000" cy="438912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Beispiel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wenn das Problem extrem komplex ist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Autokauf: Es ist unmöglich, alle Modelle zu vergleichen bzw. alle Kennwerte eines Wagens zu berücksichtigen (u.a. Preis, Verbrauch). </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muss eine Auswahl treffen.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wenn Vorerfahrungen bestehen, von denen dann verallgemeinert wird</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wenn von einer schnellen Entscheidung nicht viel abhängt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en-US" sz="3600" dirty="0" err="1">
                <a:latin typeface="Calibri Light"/>
              </a:rPr>
              <a:t>Voreilige</a:t>
            </a:r>
            <a:r>
              <a:rPr lang="en-US" sz="3600" dirty="0">
                <a:latin typeface="Calibri Light"/>
              </a:rPr>
              <a:t> </a:t>
            </a:r>
            <a:r>
              <a:rPr lang="en-US" sz="3600" dirty="0" err="1">
                <a:latin typeface="Calibri Light"/>
              </a:rPr>
              <a:t>Schlussfolgerungen</a:t>
            </a:r>
            <a:br>
              <a:rPr lang="en-US" sz="3600" dirty="0">
                <a:latin typeface="Calibri Light"/>
              </a:rPr>
            </a:br>
            <a:r>
              <a:rPr lang="de-DE" dirty="0"/>
              <a:t>Wann fällen wir Urteile, ohne sämtliche Informationen zu prüfen?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b="0">
                <a:solidFill>
                  <a:srgbClr val="333333"/>
                </a:solidFill>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solidFill>
                  <a:srgbClr val="333333"/>
                </a:solidFill>
              </a:rPr>
              <a:pPr>
                <a:defRPr/>
              </a:pPr>
              <a:t>6</a:t>
            </a:fld>
            <a:endParaRPr lang="de-DE" altLang="de-DE" b="0">
              <a:solidFill>
                <a:srgbClr val="333333"/>
              </a:solidFill>
            </a:endParaRPr>
          </a:p>
        </p:txBody>
      </p:sp>
    </p:spTree>
    <p:extLst>
      <p:ext uri="{BB962C8B-B14F-4D97-AF65-F5344CB8AC3E}">
        <p14:creationId xmlns:p14="http://schemas.microsoft.com/office/powerpoint/2010/main" val="1882449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23963" name="Group 27"/>
          <p:cNvGraphicFramePr>
            <a:graphicFrameLocks noGrp="1"/>
          </p:cNvGraphicFramePr>
          <p:nvPr>
            <p:extLst>
              <p:ext uri="{D42A27DB-BD31-4B8C-83A1-F6EECF244321}">
                <p14:modId xmlns:p14="http://schemas.microsoft.com/office/powerpoint/2010/main" val="1469183806"/>
              </p:ext>
            </p:extLst>
          </p:nvPr>
        </p:nvGraphicFramePr>
        <p:xfrm>
          <a:off x="408955" y="2203704"/>
          <a:ext cx="11376000" cy="438912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Beispiel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wenn das Problem extrem komplex ist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Autokauf: Es ist unmöglich, alle Modelle zu vergleichen bzw. alle Kennwerte eines Wagens zu berücksichtigen (u.a. Preis, Verbrauch). </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muss eine Auswahl treffen.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wenn Vorerfahrungen bestehen, von denen dann verallgemeinert wird</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Vorurteile können zu vorschnellen Verallgemeinerungen verleiten (Spruch: „Kennst Du einen, kennst Du alle“</a:t>
                      </a:r>
                      <a:r>
                        <a:rPr kumimoji="0" lang="de-DE" altLang="ja-JP"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wenn von einer schnellen Entscheidung nicht viel abhängt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en-US" sz="3600" dirty="0" err="1">
                <a:latin typeface="Calibri Light"/>
              </a:rPr>
              <a:t>Voreilige</a:t>
            </a:r>
            <a:r>
              <a:rPr lang="en-US" sz="3600" dirty="0">
                <a:latin typeface="Calibri Light"/>
              </a:rPr>
              <a:t> </a:t>
            </a:r>
            <a:r>
              <a:rPr lang="en-US" sz="3600" dirty="0" err="1">
                <a:latin typeface="Calibri Light"/>
              </a:rPr>
              <a:t>Schlussfolgerungen</a:t>
            </a:r>
            <a:br>
              <a:rPr lang="en-US" sz="3600" dirty="0">
                <a:latin typeface="Calibri Light"/>
              </a:rPr>
            </a:br>
            <a:r>
              <a:rPr lang="de-DE" dirty="0"/>
              <a:t>Wann fällen wir Urteile, ohne sämtliche Informationen zu prüfen?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b="0">
                <a:solidFill>
                  <a:srgbClr val="333333"/>
                </a:solidFill>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solidFill>
                  <a:srgbClr val="333333"/>
                </a:solidFill>
              </a:rPr>
              <a:pPr>
                <a:defRPr/>
              </a:pPr>
              <a:t>7</a:t>
            </a:fld>
            <a:endParaRPr lang="de-DE" altLang="de-DE" b="0">
              <a:solidFill>
                <a:srgbClr val="333333"/>
              </a:solidFill>
            </a:endParaRPr>
          </a:p>
        </p:txBody>
      </p:sp>
    </p:spTree>
    <p:extLst>
      <p:ext uri="{BB962C8B-B14F-4D97-AF65-F5344CB8AC3E}">
        <p14:creationId xmlns:p14="http://schemas.microsoft.com/office/powerpoint/2010/main" val="2909211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23963" name="Group 27"/>
          <p:cNvGraphicFramePr>
            <a:graphicFrameLocks noGrp="1"/>
          </p:cNvGraphicFramePr>
          <p:nvPr>
            <p:extLst>
              <p:ext uri="{D42A27DB-BD31-4B8C-83A1-F6EECF244321}">
                <p14:modId xmlns:p14="http://schemas.microsoft.com/office/powerpoint/2010/main" val="2307115926"/>
              </p:ext>
            </p:extLst>
          </p:nvPr>
        </p:nvGraphicFramePr>
        <p:xfrm>
          <a:off x="408955" y="2203704"/>
          <a:ext cx="11376000" cy="438912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Beispiel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wenn das Problem extrem komplex ist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Autokauf: Es ist unmöglich, alle Modelle zu vergleichen bzw. alle Kennwerte eines Wagens zu berücksichtigen (u.a. Preis, Verbrauch). </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muss eine Auswahl treffen.</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 wenn Vorerfahrungen bestehen, von denen dann verallgemeinert wird</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Vorurteile können zu vorschnellen Verallgemeinerungen verleiten (Spruch: „Kennst Du einen, kennst Du alle“</a:t>
                      </a:r>
                      <a:r>
                        <a:rPr kumimoji="0" lang="de-DE" altLang="ja-JP"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wenn von einer schnellen Entscheidung nicht viel abhängt</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Joghurtsorte beim Einkauf, Sockenfarbe, etc. … </a:t>
                      </a:r>
                    </a:p>
                  </a:txBody>
                  <a:tcPr marL="121952" marR="121952" marT="45717" marB="4571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886397"/>
          </a:xfrm>
        </p:spPr>
        <p:txBody>
          <a:bodyPr vert="horz" lIns="0" tIns="0" rIns="0" bIns="0" rtlCol="0" anchor="t">
            <a:spAutoFit/>
          </a:bodyPr>
          <a:lstStyle/>
          <a:p>
            <a:pPr marL="190500" defTabSz="914377">
              <a:spcBef>
                <a:spcPts val="0"/>
              </a:spcBef>
            </a:pPr>
            <a:r>
              <a:rPr lang="en-US" sz="3600" dirty="0" err="1">
                <a:latin typeface="Calibri Light"/>
              </a:rPr>
              <a:t>Voreilige</a:t>
            </a:r>
            <a:r>
              <a:rPr lang="en-US" sz="3600" dirty="0">
                <a:latin typeface="Calibri Light"/>
              </a:rPr>
              <a:t> </a:t>
            </a:r>
            <a:r>
              <a:rPr lang="en-US" sz="3600" dirty="0" err="1">
                <a:latin typeface="Calibri Light"/>
              </a:rPr>
              <a:t>Schlussfolgerungen</a:t>
            </a:r>
            <a:br>
              <a:rPr lang="en-US" sz="3600" dirty="0">
                <a:latin typeface="Calibri Light"/>
              </a:rPr>
            </a:br>
            <a:r>
              <a:rPr lang="de-DE" dirty="0"/>
              <a:t>Wann fällen wir Urteile, ohne sämtliche Informationen zu prüfen?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8</a:t>
            </a:fld>
            <a:endParaRPr lang="de-DE" altLang="de-DE" b="0">
              <a:latin typeface="Calibri Light"/>
            </a:endParaRPr>
          </a:p>
        </p:txBody>
      </p:sp>
    </p:spTree>
    <p:extLst>
      <p:ext uri="{BB962C8B-B14F-4D97-AF65-F5344CB8AC3E}">
        <p14:creationId xmlns:p14="http://schemas.microsoft.com/office/powerpoint/2010/main" val="4041031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152"/>
          <p:cNvGraphicFramePr>
            <a:graphicFrameLocks noGrp="1"/>
          </p:cNvGraphicFramePr>
          <p:nvPr>
            <p:extLst>
              <p:ext uri="{D42A27DB-BD31-4B8C-83A1-F6EECF244321}">
                <p14:modId xmlns:p14="http://schemas.microsoft.com/office/powerpoint/2010/main" val="1130001731"/>
              </p:ext>
            </p:extLst>
          </p:nvPr>
        </p:nvGraphicFramePr>
        <p:xfrm>
          <a:off x="408955" y="1988840"/>
          <a:ext cx="11376000" cy="4689468"/>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Bereich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Beispiel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7215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Übertriebene Gesundheitssorgen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Arial" pitchFamily="34" charset="0"/>
                        </a:rPr>
                        <a:t>Menschen mit übertriebenen Gesundheitssorgen sind vorschnell überzeugt, dass harmlose Körpererscheinungen (z.B. Leberfleck) schwere Krankheiten ankündigen (Hautkrebs).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30425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de-DE" sz="2000" b="0" i="0" u="none" strike="noStrike" cap="none" normalizeH="0" baseline="0" dirty="0">
                          <a:ln>
                            <a:noFill/>
                          </a:ln>
                          <a:solidFill>
                            <a:schemeClr val="tx1"/>
                          </a:solidFill>
                          <a:effectLst/>
                          <a:latin typeface="Calibri Light"/>
                          <a:ea typeface="ＭＳ Ｐゴシック" pitchFamily="34" charset="-128"/>
                          <a:cs typeface="Times New Roman" pitchFamily="18" charset="0"/>
                        </a:rPr>
                        <a:t>Hochstapelei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defRPr/>
                      </a:pPr>
                      <a:r>
                        <a:rPr lang="de-DE" sz="1800" kern="1200" dirty="0">
                          <a:solidFill>
                            <a:schemeClr val="dk1"/>
                          </a:solidFill>
                          <a:effectLst/>
                          <a:latin typeface="+mj-lt"/>
                          <a:ea typeface="+mn-ea"/>
                          <a:cs typeface="+mn-cs"/>
                        </a:rPr>
                        <a:t>Unter dem Pseudonym Anna </a:t>
                      </a:r>
                      <a:r>
                        <a:rPr lang="de-DE" sz="1800" kern="1200" dirty="0" err="1">
                          <a:solidFill>
                            <a:schemeClr val="dk1"/>
                          </a:solidFill>
                          <a:effectLst/>
                          <a:latin typeface="+mj-lt"/>
                          <a:ea typeface="+mn-ea"/>
                          <a:cs typeface="+mn-cs"/>
                        </a:rPr>
                        <a:t>Delvey</a:t>
                      </a:r>
                      <a:r>
                        <a:rPr lang="de-DE" sz="1800" kern="1200" dirty="0">
                          <a:solidFill>
                            <a:schemeClr val="dk1"/>
                          </a:solidFill>
                          <a:effectLst/>
                          <a:latin typeface="+mj-lt"/>
                          <a:ea typeface="+mn-ea"/>
                          <a:cs typeface="+mn-cs"/>
                        </a:rPr>
                        <a:t> gab sich die Deutsch-Russin Anna Sorokin 2012 in Manhattan als Millionärstochter aus. Sie betrog u.a. Banken und Freunde um insgesamt ca. 275.000 US-Dollar. Bei Zahlungsunfähigkeit schob sie beispielsweise einen Streit mit ihrem Vater vor, weshalb sie gerade keinen Zugriff auf dessen Fonds habe. Ihr selbstbewusstes Auftreten sorgte dafür, dass Freunde oder Geschäftspartner ihr blind vertrauten und ihre Forderungen aufschoben. Erst als sich die unbeglichenen Zahlungen häuften, wurde Anna Sorokin wegen Diebstahls und Betrugs angeklagt und verurteilt. </a:t>
                      </a:r>
                      <a:br>
                        <a:rPr lang="de-DE" sz="1800" kern="1200" dirty="0">
                          <a:solidFill>
                            <a:schemeClr val="dk1"/>
                          </a:solidFill>
                          <a:effectLst/>
                          <a:latin typeface="+mj-lt"/>
                          <a:ea typeface="+mn-ea"/>
                          <a:cs typeface="+mn-cs"/>
                        </a:rPr>
                      </a:br>
                      <a:r>
                        <a:rPr lang="de-DE" sz="1800" kern="1200" dirty="0">
                          <a:solidFill>
                            <a:schemeClr val="dk1"/>
                          </a:solidFill>
                          <a:effectLst/>
                          <a:latin typeface="+mj-lt"/>
                          <a:ea typeface="+mn-ea"/>
                          <a:cs typeface="+mn-cs"/>
                        </a:rPr>
                        <a:t>Ein gesundes Maß an Skepsis bezüglich ihrer Person, Aussagen und Zahlungskraft hätten sie möglicherweise schon früher überführen können.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958048978"/>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Voreilige</a:t>
            </a:r>
            <a:r>
              <a:rPr lang="en-US" sz="3600" dirty="0">
                <a:latin typeface="Calibri Light"/>
              </a:rPr>
              <a:t> </a:t>
            </a:r>
            <a:r>
              <a:rPr lang="en-US" sz="3600" dirty="0" err="1">
                <a:latin typeface="Calibri Light"/>
              </a:rPr>
              <a:t>Schlussfolgerungen</a:t>
            </a:r>
            <a:r>
              <a:rPr lang="en-US" sz="3600" dirty="0">
                <a:latin typeface="Calibri Light"/>
              </a:rPr>
              <a:t> in </a:t>
            </a:r>
            <a:r>
              <a:rPr lang="en-US" sz="3600" dirty="0" err="1">
                <a:latin typeface="Calibri Light"/>
              </a:rPr>
              <a:t>Aktion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9</a:t>
            </a:fld>
            <a:endParaRPr lang="de-DE" altLang="de-DE" b="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Voreilige Schlussfolgerungen in Aktion</a:t>
            </a:r>
            <a:br>
              <a:rPr lang="de-DE" sz="3600" dirty="0">
                <a:latin typeface="Calibri Light"/>
              </a:rPr>
            </a:br>
            <a:r>
              <a:rPr lang="de-DE" dirty="0">
                <a:latin typeface="Calibri Light"/>
              </a:rPr>
              <a:t>– Moderne Legenden –</a:t>
            </a:r>
            <a:br>
              <a:rPr lang="de-DE" sz="3600" dirty="0">
                <a:latin typeface="Calibri Light"/>
              </a:rPr>
            </a:br>
            <a:r>
              <a:rPr lang="de-DE" sz="1800" dirty="0">
                <a:latin typeface="Calibri Light"/>
              </a:rPr>
              <a:t>(für eine alternative Übung siehe Ende der Präsentation)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10</a:t>
            </a:fld>
            <a:endParaRPr lang="de-DE" altLang="de-DE" b="0">
              <a:latin typeface="Calibri Light"/>
            </a:endParaRPr>
          </a:p>
        </p:txBody>
      </p:sp>
      <p:graphicFrame>
        <p:nvGraphicFramePr>
          <p:cNvPr id="492547" name="Group 3"/>
          <p:cNvGraphicFramePr>
            <a:graphicFrameLocks noGrp="1"/>
          </p:cNvGraphicFramePr>
          <p:nvPr>
            <p:extLst>
              <p:ext uri="{D42A27DB-BD31-4B8C-83A1-F6EECF244321}">
                <p14:modId xmlns:p14="http://schemas.microsoft.com/office/powerpoint/2010/main" val="2315836475"/>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Pro und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„Beweisstück“</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Aufgrund des Designs der Schachtel kursieren immer wieder Gerüchte, die Marke „Lucky Strike“</a:t>
                      </a:r>
                      <a:r>
                        <a:rPr kumimoji="0" lang="de-DE" altLang="ja-JP"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habe etwas mit dem Abwurf der Atombombe auf Japan zu tun.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t>
                      </a:r>
                      <a:r>
                        <a:rPr kumimoji="0" lang="de-DE"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Die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japanische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Flagge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stellt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ähnlich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wie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die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Packung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einen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roten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Kreis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auf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weißem</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Hintergrund</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dar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Der goldene Kreis könnte die atomare Verstrahlung darstellen.</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a:t>
                      </a:r>
                      <a:r>
                        <a:rPr kumimoji="0" lang="de-DE" altLang="ja-JP"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kann mit „Glückstreffer/geglückter Angriff“ übersetzt werden.</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hat während des zweiten Weltkriegs das Packungsdesign verändert: Der weiße Hintergrund war vorher grün.</a:t>
                      </a:r>
                      <a:endParaRPr kumimoji="0" lang="de-DE" sz="1400" b="1"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Contra: </a:t>
                      </a:r>
                      <a:r>
                        <a:rPr kumimoji="0" lang="de-DE"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Der goldene Kreis war auch schon auf der alten Packung.</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Das Packungsdesign wurde bereits 1940/41 aus Gründen des Marketings verändert – der Abwurf der Atombombe fand erst 1945 statt.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Die Marke stammt aus der Goldgräberzeit. Der Name „Lucky Strike“</a:t>
                      </a:r>
                      <a:r>
                        <a:rPr kumimoji="0" lang="de-DE" altLang="ja-JP"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ist seit 1871 registriert. Auf der aus dieser Zeit stammenden Tabakdose ist ein in den Himmel gehobener Hammer – als Symbol für den „Glückstreffer“ eines Goldgräbers – zu sehen. </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Japanische</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Flagge</a:t>
                      </a: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9168" name="Caption_492547"/>
          <p:cNvSpPr txBox="1">
            <a:spLocks noChangeArrowheads="1"/>
          </p:cNvSpPr>
          <p:nvPr/>
        </p:nvSpPr>
        <p:spPr bwMode="auto">
          <a:xfrm>
            <a:off x="408955" y="224028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0" dirty="0">
                <a:latin typeface="Calibri Light"/>
              </a:rPr>
              <a:t>Hat die Zigarettenmarke „Lucky Strike“</a:t>
            </a:r>
            <a:r>
              <a:rPr lang="de-DE" altLang="ja-JP" sz="2000" b="0" dirty="0">
                <a:latin typeface="Calibri Light"/>
              </a:rPr>
              <a:t> etwas mit dem Atombombenabwurf auf Hiroshima zu tun?</a:t>
            </a:r>
            <a:r>
              <a:rPr lang="de-DE" altLang="ja-JP" sz="2000" dirty="0">
                <a:latin typeface="Calibri Light"/>
              </a:rPr>
              <a:t> </a:t>
            </a:r>
            <a:endParaRPr lang="de-DE" altLang="de-DE" sz="2000" dirty="0">
              <a:latin typeface="Calibri Light"/>
            </a:endParaRPr>
          </a:p>
        </p:txBody>
      </p:sp>
      <p:sp>
        <p:nvSpPr>
          <p:cNvPr id="49169" name="Rectangle 19"/>
          <p:cNvSpPr>
            <a:spLocks noChangeArrowheads="1"/>
          </p:cNvSpPr>
          <p:nvPr/>
        </p:nvSpPr>
        <p:spPr bwMode="auto">
          <a:xfrm>
            <a:off x="408955" y="2811038"/>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49171" name="Rectangle 23"/>
          <p:cNvSpPr>
            <a:spLocks noChangeArrowheads="1"/>
          </p:cNvSpPr>
          <p:nvPr/>
        </p:nvSpPr>
        <p:spPr bwMode="auto">
          <a:xfrm>
            <a:off x="408955" y="43976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49173" name="Text Box 36"/>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49174" name="Rectangle 37"/>
          <p:cNvSpPr>
            <a:spLocks noChangeArrowheads="1"/>
          </p:cNvSpPr>
          <p:nvPr/>
        </p:nvSpPr>
        <p:spPr bwMode="auto">
          <a:xfrm>
            <a:off x="9747671" y="572480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49178" name="Text Box 40"/>
          <p:cNvSpPr txBox="1">
            <a:spLocks noChangeArrowheads="1"/>
          </p:cNvSpPr>
          <p:nvPr/>
        </p:nvSpPr>
        <p:spPr bwMode="auto">
          <a:xfrm>
            <a:off x="10035613" y="4964113"/>
            <a:ext cx="18419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a:latin typeface="Arial" panose="020B0604020202020204" pitchFamily="34" charset="0"/>
            </a:endParaRPr>
          </a:p>
        </p:txBody>
      </p:sp>
      <p:pic>
        <p:nvPicPr>
          <p:cNvPr id="49179"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77" name="Picture 43" descr="Lucky Strike - Oiseau `3`- flickr-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181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Voreilige Schlussfolgerungen in Aktion</a:t>
            </a:r>
            <a:br>
              <a:rPr lang="de-DE" sz="3600" dirty="0">
                <a:latin typeface="Calibri Light"/>
              </a:rPr>
            </a:br>
            <a:r>
              <a:rPr lang="de-DE" dirty="0">
                <a:latin typeface="Calibri Light"/>
              </a:rPr>
              <a:t>– Moderne Legenden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11</a:t>
            </a:fld>
            <a:endParaRPr lang="de-DE" altLang="de-DE" b="0">
              <a:latin typeface="Calibri Light"/>
            </a:endParaRPr>
          </a:p>
        </p:txBody>
      </p:sp>
      <p:graphicFrame>
        <p:nvGraphicFramePr>
          <p:cNvPr id="492547" name="Group 3"/>
          <p:cNvGraphicFramePr>
            <a:graphicFrameLocks noGrp="1"/>
          </p:cNvGraphicFramePr>
          <p:nvPr>
            <p:extLst>
              <p:ext uri="{D42A27DB-BD31-4B8C-83A1-F6EECF244321}">
                <p14:modId xmlns:p14="http://schemas.microsoft.com/office/powerpoint/2010/main" val="546566861"/>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Pro und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„Beweisstück“</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Aufgrund des Designs der Schachtel kursieren immer wieder Gerüchte, die Marke „Lucky Strike“</a:t>
                      </a:r>
                      <a:r>
                        <a:rPr kumimoji="0" lang="de-DE" altLang="ja-JP"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habe etwas mit dem Abwurf der Atombombe auf Japan zu tun.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japanische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Flagge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stellt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ähnlich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wie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Packung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einen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roten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Kreis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auf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weißem</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Hintergrund</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Der goldene Kreis könnte die atomare Verstrahlung darstellen.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a:t>
                      </a:r>
                      <a:r>
                        <a:rPr kumimoji="0" lang="de-DE" altLang="ja-JP"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kann mit „Glückstreffer/geglückter Angriff“ übersetzt werden.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hat während des zweiten Weltkriegs das Packungsdesign verändert: Der weiße Hintergrund war vorher grün.</a:t>
                      </a:r>
                      <a:endParaRPr kumimoji="0" lang="de-DE"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Contra: </a:t>
                      </a:r>
                      <a:r>
                        <a:rPr kumimoji="0" lang="de-DE"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Der goldene Kreis war auch schon auf der alten Packung.</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Das Packungsdesign wurde bereits 1940/41 aus Gründen des Marketings verändert – der Abwurf der Atombombe fand erst 1945 statt.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Die Marke stammt aus der Goldgräberzeit. Der Name „Lucky Strike“</a:t>
                      </a:r>
                      <a:r>
                        <a:rPr kumimoji="0" lang="de-DE" altLang="ja-JP"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ist seit 1871 registriert. Auf der aus dieser Zeit stammenden Tabakdose ist ein in den Himmel gehobener Hammer – als Symbol für den „Glückstreffer“ eines Goldgräbers – zu sehen. </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Japanische</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Flagge</a:t>
                      </a: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9169" name="Rectangle 19"/>
          <p:cNvSpPr>
            <a:spLocks noChangeArrowheads="1"/>
          </p:cNvSpPr>
          <p:nvPr/>
        </p:nvSpPr>
        <p:spPr bwMode="auto">
          <a:xfrm>
            <a:off x="408955" y="2811038"/>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49171" name="Rectangle 23"/>
          <p:cNvSpPr>
            <a:spLocks noChangeArrowheads="1"/>
          </p:cNvSpPr>
          <p:nvPr/>
        </p:nvSpPr>
        <p:spPr bwMode="auto">
          <a:xfrm>
            <a:off x="408955" y="43976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49173" name="Text Box 36"/>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49174" name="Rectangle 37"/>
          <p:cNvSpPr>
            <a:spLocks noChangeArrowheads="1"/>
          </p:cNvSpPr>
          <p:nvPr/>
        </p:nvSpPr>
        <p:spPr bwMode="auto">
          <a:xfrm>
            <a:off x="9747671" y="572480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49178" name="Text Box 40"/>
          <p:cNvSpPr txBox="1">
            <a:spLocks noChangeArrowheads="1"/>
          </p:cNvSpPr>
          <p:nvPr/>
        </p:nvSpPr>
        <p:spPr bwMode="auto">
          <a:xfrm>
            <a:off x="10035613" y="4964113"/>
            <a:ext cx="18419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a:latin typeface="Arial" panose="020B0604020202020204" pitchFamily="34" charset="0"/>
            </a:endParaRPr>
          </a:p>
        </p:txBody>
      </p:sp>
      <p:sp>
        <p:nvSpPr>
          <p:cNvPr id="14" name="Caption_492547"/>
          <p:cNvSpPr txBox="1">
            <a:spLocks noChangeArrowheads="1"/>
          </p:cNvSpPr>
          <p:nvPr/>
        </p:nvSpPr>
        <p:spPr bwMode="auto">
          <a:xfrm>
            <a:off x="408955" y="224028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0" dirty="0">
                <a:latin typeface="Calibri Light"/>
              </a:rPr>
              <a:t>Hat die Zigarettenmarke „Lucky Strike“</a:t>
            </a:r>
            <a:r>
              <a:rPr lang="de-DE" altLang="ja-JP" sz="2000" b="0" dirty="0">
                <a:latin typeface="Calibri Light"/>
              </a:rPr>
              <a:t> etwas mit dem Atombombenabwurf auf Hiroshima zu tun?</a:t>
            </a:r>
            <a:r>
              <a:rPr lang="de-DE" altLang="ja-JP" sz="2000" dirty="0">
                <a:latin typeface="Calibri Light"/>
              </a:rPr>
              <a:t> </a:t>
            </a:r>
            <a:endParaRPr lang="de-DE" altLang="de-DE" sz="2000" dirty="0">
              <a:latin typeface="Calibri Light"/>
            </a:endParaRPr>
          </a:p>
        </p:txBody>
      </p:sp>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477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Voreilige Schlussfolgerungen in Aktion</a:t>
            </a:r>
            <a:br>
              <a:rPr lang="de-DE" sz="3600" dirty="0">
                <a:latin typeface="Calibri Light"/>
              </a:rPr>
            </a:br>
            <a:r>
              <a:rPr lang="de-DE" dirty="0">
                <a:latin typeface="Calibri Light"/>
              </a:rPr>
              <a:t>– Moderne Legenden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12</a:t>
            </a:fld>
            <a:endParaRPr lang="de-DE" altLang="de-DE" b="0">
              <a:latin typeface="Calibri Light"/>
            </a:endParaRPr>
          </a:p>
        </p:txBody>
      </p:sp>
      <p:graphicFrame>
        <p:nvGraphicFramePr>
          <p:cNvPr id="492547" name="Group 3"/>
          <p:cNvGraphicFramePr>
            <a:graphicFrameLocks noGrp="1"/>
          </p:cNvGraphicFramePr>
          <p:nvPr>
            <p:extLst>
              <p:ext uri="{D42A27DB-BD31-4B8C-83A1-F6EECF244321}">
                <p14:modId xmlns:p14="http://schemas.microsoft.com/office/powerpoint/2010/main" val="1733840988"/>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Pro und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„Beweisstück“</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Aufgrund des Designs der Schachtel kursieren immer wieder Gerüchte, die Marke „Lucky Strike“</a:t>
                      </a:r>
                      <a:r>
                        <a:rPr kumimoji="0" lang="de-DE" altLang="ja-JP"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habe etwas mit dem Abwurf der Atombombe auf Japan zu tun.</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japanische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Flagge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stellt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ähnlich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wie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Packung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einen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roten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Kreis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auf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weißem</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Hintergrund</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Der goldene Kreis könnte die atomare Verstrahlung darstellen.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a:t>
                      </a:r>
                      <a:r>
                        <a:rPr kumimoji="0" lang="de-DE" altLang="ja-JP"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kann mit „Glückstreffer/geglückter Angriff“ übersetzt werden.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hat während des zweiten Weltkriegs das Packungsdesign verändert: Der weiße Hintergrund war vorher grün.</a:t>
                      </a:r>
                      <a:endParaRPr kumimoji="0" lang="de-DE"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Der goldene Kreis war auch schon auf der alten Packung.</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Packungsdesign wurde bereits 1940/41 aus Gründen des Marketings verändert – der Abwurf der Atombombe fand erst 1945 statt.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Die Marke stammt aus der Goldgräberzeit. Der Name „Lucky Strike“</a:t>
                      </a:r>
                      <a:r>
                        <a:rPr kumimoji="0" lang="de-DE" altLang="ja-JP"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ist seit 1871 registriert. Auf der aus dieser Zeit stammenden Tabakdose ist ein in den Himmel gehobener Hammer – als Symbol für den „Glückstreffer“ eines Goldgräbers – zu sehen. </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Japanische</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Flagge</a:t>
                      </a: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9169" name="Rectangle 19"/>
          <p:cNvSpPr>
            <a:spLocks noChangeArrowheads="1"/>
          </p:cNvSpPr>
          <p:nvPr/>
        </p:nvSpPr>
        <p:spPr bwMode="auto">
          <a:xfrm>
            <a:off x="408955" y="2811038"/>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49171" name="Rectangle 23"/>
          <p:cNvSpPr>
            <a:spLocks noChangeArrowheads="1"/>
          </p:cNvSpPr>
          <p:nvPr/>
        </p:nvSpPr>
        <p:spPr bwMode="auto">
          <a:xfrm>
            <a:off x="408955" y="43976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49173" name="Text Box 36"/>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49174" name="Rectangle 37"/>
          <p:cNvSpPr>
            <a:spLocks noChangeArrowheads="1"/>
          </p:cNvSpPr>
          <p:nvPr/>
        </p:nvSpPr>
        <p:spPr bwMode="auto">
          <a:xfrm>
            <a:off x="9747671" y="572480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49178" name="Text Box 40"/>
          <p:cNvSpPr txBox="1">
            <a:spLocks noChangeArrowheads="1"/>
          </p:cNvSpPr>
          <p:nvPr/>
        </p:nvSpPr>
        <p:spPr bwMode="auto">
          <a:xfrm>
            <a:off x="10035613" y="4964113"/>
            <a:ext cx="18419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a:latin typeface="Arial" panose="020B0604020202020204" pitchFamily="34" charset="0"/>
            </a:endParaRPr>
          </a:p>
        </p:txBody>
      </p:sp>
      <p:sp>
        <p:nvSpPr>
          <p:cNvPr id="14" name="Caption_492547"/>
          <p:cNvSpPr txBox="1">
            <a:spLocks noChangeArrowheads="1"/>
          </p:cNvSpPr>
          <p:nvPr/>
        </p:nvSpPr>
        <p:spPr bwMode="auto">
          <a:xfrm>
            <a:off x="408955" y="224028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0" dirty="0">
                <a:latin typeface="Calibri Light"/>
              </a:rPr>
              <a:t>Hat die Zigarettenmarke „Lucky Strike“</a:t>
            </a:r>
            <a:r>
              <a:rPr lang="de-DE" altLang="ja-JP" sz="2000" b="0" dirty="0">
                <a:latin typeface="Calibri Light"/>
              </a:rPr>
              <a:t> etwas mit dem Atombombenabwurf auf Hiroshima zu tun?</a:t>
            </a:r>
            <a:r>
              <a:rPr lang="de-DE" altLang="ja-JP" sz="2000" dirty="0">
                <a:latin typeface="Calibri Light"/>
              </a:rPr>
              <a:t> </a:t>
            </a:r>
            <a:endParaRPr lang="de-DE" altLang="de-DE" sz="2000" dirty="0">
              <a:latin typeface="Calibri Light"/>
            </a:endParaRPr>
          </a:p>
        </p:txBody>
      </p:sp>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146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Voreilige Schlussfolgerungen in Aktion</a:t>
            </a:r>
            <a:br>
              <a:rPr lang="de-DE" sz="3600" dirty="0">
                <a:latin typeface="Calibri Light"/>
              </a:rPr>
            </a:br>
            <a:r>
              <a:rPr lang="de-DE" dirty="0">
                <a:latin typeface="Calibri Light"/>
              </a:rPr>
              <a:t>– Moderne Legenden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13</a:t>
            </a:fld>
            <a:endParaRPr lang="de-DE" altLang="de-DE" b="0">
              <a:latin typeface="Calibri Light"/>
            </a:endParaRPr>
          </a:p>
        </p:txBody>
      </p:sp>
      <p:sp>
        <p:nvSpPr>
          <p:cNvPr id="55300" name="Rectangle 19"/>
          <p:cNvSpPr>
            <a:spLocks noChangeArrowheads="1"/>
          </p:cNvSpPr>
          <p:nvPr/>
        </p:nvSpPr>
        <p:spPr bwMode="auto">
          <a:xfrm>
            <a:off x="408955" y="231244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55301" name="Rectangle 22"/>
          <p:cNvSpPr>
            <a:spLocks noChangeArrowheads="1"/>
          </p:cNvSpPr>
          <p:nvPr/>
        </p:nvSpPr>
        <p:spPr bwMode="auto">
          <a:xfrm>
            <a:off x="408955" y="231244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55302" name="Rectangle 23"/>
          <p:cNvSpPr>
            <a:spLocks noChangeArrowheads="1"/>
          </p:cNvSpPr>
          <p:nvPr/>
        </p:nvSpPr>
        <p:spPr bwMode="auto">
          <a:xfrm>
            <a:off x="408955" y="43976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55303" name="Caption_55304"/>
          <p:cNvSpPr txBox="1">
            <a:spLocks noChangeArrowheads="1"/>
          </p:cNvSpPr>
          <p:nvPr/>
        </p:nvSpPr>
        <p:spPr bwMode="auto">
          <a:xfrm>
            <a:off x="4906962" y="5991671"/>
            <a:ext cx="2400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400">
                <a:latin typeface="Calibri Light"/>
              </a:rPr>
              <a:t>Nein! </a:t>
            </a:r>
          </a:p>
        </p:txBody>
      </p:sp>
      <p:pic>
        <p:nvPicPr>
          <p:cNvPr id="55304"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92547"/>
          <p:cNvSpPr txBox="1">
            <a:spLocks noChangeArrowheads="1"/>
          </p:cNvSpPr>
          <p:nvPr/>
        </p:nvSpPr>
        <p:spPr bwMode="auto">
          <a:xfrm>
            <a:off x="408955" y="224028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0" dirty="0">
                <a:latin typeface="Calibri Light"/>
              </a:rPr>
              <a:t>Hat die Zigarettenmarke „Lucky Strike“</a:t>
            </a:r>
            <a:r>
              <a:rPr lang="de-DE" altLang="ja-JP" sz="2000" b="0" dirty="0">
                <a:latin typeface="Calibri Light"/>
              </a:rPr>
              <a:t> etwas mit dem Atombombenabwurf auf Hiroshima zu tun?</a:t>
            </a:r>
            <a:r>
              <a:rPr lang="de-DE" altLang="ja-JP" sz="2000" dirty="0">
                <a:latin typeface="Calibri Light"/>
              </a:rPr>
              <a:t> </a:t>
            </a:r>
            <a:endParaRPr lang="de-DE" altLang="de-DE" sz="20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2400" dirty="0">
                <a:solidFill>
                  <a:schemeClr val="tx1"/>
                </a:solidFill>
                <a:latin typeface="Calibri Light"/>
              </a:rPr>
              <a:t>???</a:t>
            </a:r>
          </a:p>
        </p:txBody>
      </p:sp>
      <p:sp>
        <p:nvSpPr>
          <p:cNvPr id="57346"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5734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kommt es zu diesen und anderen Verschwörungstheorien?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14</a:t>
            </a:fld>
            <a:endParaRPr lang="de-DE" altLang="de-DE" b="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Sie sind oft spannender als die Realität! </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Sie basieren auf schwer überprüfbaren Aussagen (z.B. die Packung steht für Japan und der goldene Kranz für atomare Verstrahlung), die einige Menschen leichtfertig glauben.</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Sie verschweigen alternative Erklärungen (z.B. dass „lucky strike“</a:t>
            </a:r>
            <a:r>
              <a:rPr lang="de-DE" altLang="ja-JP" sz="2400" dirty="0">
                <a:solidFill>
                  <a:srgbClr val="333333"/>
                </a:solidFill>
                <a:latin typeface="Calibri Light"/>
                <a:ea typeface="ＭＳ Ｐゴシック" panose="020B0600070205080204" pitchFamily="34" charset="-128"/>
              </a:rPr>
              <a:t> auch „Glückstreffer“ bedeuten kann, im Sinne eines besonderen Fundes).</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Legenden reißen Fakten aus dem Zusammenhang und strapazieren diese über (die Packung wurde in der Tat während des 2. Weltkrieges geändert, dies spricht aber noch lange nicht für die Legende).</a:t>
            </a:r>
          </a:p>
          <a:p>
            <a:endParaRPr lang="en-US" sz="2400" dirty="0">
              <a:solidFill>
                <a:srgbClr val="333333"/>
              </a:solidFill>
              <a:latin typeface="Calibri Light"/>
            </a:endParaRPr>
          </a:p>
        </p:txBody>
      </p:sp>
      <p:sp>
        <p:nvSpPr>
          <p:cNvPr id="59394"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59395"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kommt es zu diesen und anderen Verschwörungstheorien?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15</a:t>
            </a:fld>
            <a:endParaRPr lang="de-DE" altLang="de-DE" b="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endParaRPr lang="en-US" altLang="de-DE" sz="4000" b="0">
              <a:latin typeface="Calibri Light"/>
            </a:endParaRPr>
          </a:p>
        </p:txBody>
      </p:sp>
      <p:sp>
        <p:nvSpPr>
          <p:cNvPr id="61443"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
                <a:srgbClr val="006699"/>
              </a:buClr>
              <a:buFontTx/>
              <a:buNone/>
            </a:pPr>
            <a:endParaRPr lang="en-US" altLang="de-DE" sz="16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kommt es zu diesen und anderen Verschwörungstheorien?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de-DE" sz="2400" dirty="0">
                <a:solidFill>
                  <a:srgbClr val="333333"/>
                </a:solidFill>
                <a:latin typeface="Calibri Light"/>
                <a:ea typeface="ＭＳ Ｐゴシック" panose="020B0600070205080204" pitchFamily="34" charset="-128"/>
              </a:rPr>
              <a:t>Es gibt viele Beispiele in der Geschichte, bei denen Minderheiten oder Außenseiter beschuldigt wurden, unkontrollierbare Situationen oder Katastrophen herbeigeführt zu haben. Im Mittelalter wurden für Missernten z.B. oft Juden oder angebliche Hexen verantwortlich gemacht.</a:t>
            </a:r>
          </a:p>
          <a:p>
            <a:pPr marL="342900" lvl="0" indent="-342900" defTabSz="914400" fontAlgn="base">
              <a:buClr>
                <a:srgbClr val="000000"/>
              </a:buClr>
              <a:buFont typeface="WingDings"/>
              <a:buChar char=""/>
              <a:defRPr/>
            </a:pPr>
            <a:r>
              <a:rPr lang="de-DE" sz="2400" dirty="0">
                <a:solidFill>
                  <a:srgbClr val="333333"/>
                </a:solidFill>
                <a:latin typeface="Calibri Light"/>
                <a:ea typeface="ＭＳ Ｐゴシック" panose="020B0600070205080204" pitchFamily="34" charset="-128"/>
              </a:rPr>
              <a:t>Solche simplen Schuldzuweisungen bildeten ein Ventil für die Wut in der Bevölkerung und gaben ein fälschliches Gefühl von Kontrolle. </a:t>
            </a:r>
          </a:p>
          <a:p>
            <a:pPr marL="342900" lvl="0" indent="-342900" defTabSz="914400" fontAlgn="base">
              <a:buClr>
                <a:srgbClr val="000000"/>
              </a:buClr>
              <a:buFont typeface="WingDings"/>
              <a:buChar char=""/>
              <a:defRPr/>
            </a:pP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16</a:t>
            </a:fld>
            <a:endParaRPr lang="de-DE" altLang="de-DE" b="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Studien zeigen, dass viele (aber nicht alle!) Menschen mit Psychose </a:t>
            </a:r>
            <a:r>
              <a:rPr lang="en-US" altLang="de-DE" sz="2400" dirty="0" err="1">
                <a:solidFill>
                  <a:srgbClr val="333333"/>
                </a:solidFill>
                <a:latin typeface="Calibri Light"/>
                <a:cs typeface="Times New Roman" panose="02020603050405020304" pitchFamily="18" charset="0"/>
              </a:rPr>
              <a:t>dazu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neigen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vorschnelle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Entscheidungen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zu</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treffen</a:t>
            </a:r>
            <a:r>
              <a:rPr lang="en-US" altLang="de-DE" sz="2400" dirty="0">
                <a:solidFill>
                  <a:srgbClr val="333333"/>
                </a:solidFill>
                <a:latin typeface="Calibri Light"/>
                <a:cs typeface="Times New Roman" panose="02020603050405020304" pitchFamily="18" charset="0"/>
              </a:rPr>
              <a:t>. Dieses </a:t>
            </a:r>
            <a:r>
              <a:rPr lang="en-US" altLang="de-DE" sz="2400" dirty="0" err="1">
                <a:solidFill>
                  <a:srgbClr val="333333"/>
                </a:solidFill>
                <a:latin typeface="Calibri Light"/>
                <a:cs typeface="Times New Roman" panose="02020603050405020304" pitchFamily="18" charset="0"/>
              </a:rPr>
              <a:t>Vorgehen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erhöht</a:t>
            </a:r>
            <a:r>
              <a:rPr lang="en-US" altLang="de-DE" sz="2400" dirty="0">
                <a:solidFill>
                  <a:srgbClr val="333333"/>
                </a:solidFill>
                <a:latin typeface="Calibri Light"/>
                <a:cs typeface="Times New Roman" panose="02020603050405020304" pitchFamily="18" charset="0"/>
              </a:rPr>
              <a:t> die </a:t>
            </a:r>
            <a:r>
              <a:rPr lang="en-US" altLang="de-DE" sz="2400" dirty="0" err="1">
                <a:solidFill>
                  <a:srgbClr val="333333"/>
                </a:solidFill>
                <a:latin typeface="Calibri Light"/>
                <a:cs typeface="Times New Roman" panose="02020603050405020304" pitchFamily="18" charset="0"/>
              </a:rPr>
              <a:t>Wahrscheinlichkeit</a:t>
            </a:r>
            <a:r>
              <a:rPr lang="en-US" altLang="de-DE" sz="2400" dirty="0">
                <a:solidFill>
                  <a:srgbClr val="333333"/>
                </a:solidFill>
                <a:latin typeface="Calibri Light"/>
                <a:cs typeface="Times New Roman" panose="02020603050405020304" pitchFamily="18" charset="0"/>
              </a:rPr>
              <a:t> von </a:t>
            </a:r>
            <a:r>
              <a:rPr lang="en-US" altLang="de-DE" sz="2400" dirty="0" err="1">
                <a:solidFill>
                  <a:srgbClr val="333333"/>
                </a:solidFill>
                <a:latin typeface="Calibri Light"/>
                <a:cs typeface="Times New Roman" panose="02020603050405020304" pitchFamily="18" charset="0"/>
              </a:rPr>
              <a:t>Fehlentscheidungen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ist</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daher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ratsam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möglichst</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viele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Informationen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für</a:t>
            </a:r>
            <a:r>
              <a:rPr lang="en-US" altLang="de-DE" sz="2400" dirty="0">
                <a:solidFill>
                  <a:srgbClr val="004992"/>
                </a:solidFill>
                <a:latin typeface="Calibri Light"/>
                <a:cs typeface="Times New Roman" panose="02020603050405020304" pitchFamily="18" charset="0"/>
              </a:rPr>
              <a:t> seine </a:t>
            </a:r>
            <a:r>
              <a:rPr lang="en-US" altLang="de-DE" sz="2400" dirty="0" err="1">
                <a:solidFill>
                  <a:srgbClr val="004992"/>
                </a:solidFill>
                <a:latin typeface="Calibri Light"/>
                <a:cs typeface="Times New Roman" panose="02020603050405020304" pitchFamily="18" charset="0"/>
              </a:rPr>
              <a:t>Entscheidung</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zu</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berücksichtigen</a:t>
            </a:r>
            <a:r>
              <a:rPr lang="en-US" altLang="de-DE" sz="2400" dirty="0">
                <a:solidFill>
                  <a:srgbClr val="004992"/>
                </a:solidFill>
                <a:latin typeface="Calibri Light"/>
                <a:cs typeface="Times New Roman" panose="02020603050405020304" pitchFamily="18" charset="0"/>
              </a:rPr>
              <a:t>.</a:t>
            </a:r>
            <a:endParaRPr lang="de-DE" altLang="de-DE" sz="2400" dirty="0">
              <a:solidFill>
                <a:srgbClr val="004992"/>
              </a:solidFill>
              <a:latin typeface="Calibri Light"/>
              <a:cs typeface="Times New Roman" panose="02020603050405020304" pitchFamily="18" charset="0"/>
            </a:endParaRPr>
          </a:p>
        </p:txBody>
      </p:sp>
      <p:sp>
        <p:nvSpPr>
          <p:cNvPr id="80898"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soll das Ganze?</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17</a:t>
            </a:fld>
            <a:endParaRPr lang="de-DE" altLang="de-DE" b="0">
              <a:latin typeface="Calibri Light"/>
            </a:endParaRPr>
          </a:p>
        </p:txBody>
      </p:sp>
    </p:spTree>
    <p:extLst>
      <p:ext uri="{BB962C8B-B14F-4D97-AF65-F5344CB8AC3E}">
        <p14:creationId xmlns:p14="http://schemas.microsoft.com/office/powerpoint/2010/main" val="4203285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Studien zeigen, dass viele (aber nicht alle!) Menschen mit Psychose </a:t>
            </a:r>
            <a:r>
              <a:rPr lang="en-US" altLang="de-DE" sz="2400" dirty="0" err="1">
                <a:solidFill>
                  <a:srgbClr val="333333"/>
                </a:solidFill>
                <a:latin typeface="Calibri Light"/>
                <a:cs typeface="Times New Roman" panose="02020603050405020304" pitchFamily="18" charset="0"/>
              </a:rPr>
              <a:t>dazu</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neigen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vorschnelle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Entscheidungen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zu</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treffen</a:t>
            </a:r>
            <a:r>
              <a:rPr lang="en-US" altLang="de-DE" sz="2400" dirty="0">
                <a:solidFill>
                  <a:srgbClr val="333333"/>
                </a:solidFill>
                <a:latin typeface="Calibri Light"/>
                <a:cs typeface="Times New Roman" panose="02020603050405020304" pitchFamily="18" charset="0"/>
              </a:rPr>
              <a:t>. Dieses </a:t>
            </a:r>
            <a:r>
              <a:rPr lang="en-US" altLang="de-DE" sz="2400" dirty="0" err="1">
                <a:solidFill>
                  <a:srgbClr val="333333"/>
                </a:solidFill>
                <a:latin typeface="Calibri Light"/>
                <a:cs typeface="Times New Roman" panose="02020603050405020304" pitchFamily="18" charset="0"/>
              </a:rPr>
              <a:t>Vorgehen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erhöht</a:t>
            </a:r>
            <a:r>
              <a:rPr lang="en-US" altLang="de-DE" sz="2400" dirty="0">
                <a:solidFill>
                  <a:srgbClr val="333333"/>
                </a:solidFill>
                <a:latin typeface="Calibri Light"/>
                <a:cs typeface="Times New Roman" panose="02020603050405020304" pitchFamily="18" charset="0"/>
              </a:rPr>
              <a:t> die </a:t>
            </a:r>
            <a:r>
              <a:rPr lang="en-US" altLang="de-DE" sz="2400" dirty="0" err="1">
                <a:solidFill>
                  <a:srgbClr val="333333"/>
                </a:solidFill>
                <a:latin typeface="Calibri Light"/>
                <a:cs typeface="Times New Roman" panose="02020603050405020304" pitchFamily="18" charset="0"/>
              </a:rPr>
              <a:t>Wahrscheinlichkeit</a:t>
            </a:r>
            <a:r>
              <a:rPr lang="en-US" altLang="de-DE" sz="2400" dirty="0">
                <a:solidFill>
                  <a:srgbClr val="333333"/>
                </a:solidFill>
                <a:latin typeface="Calibri Light"/>
                <a:cs typeface="Times New Roman" panose="02020603050405020304" pitchFamily="18" charset="0"/>
              </a:rPr>
              <a:t> von </a:t>
            </a:r>
            <a:r>
              <a:rPr lang="en-US" altLang="de-DE" sz="2400" dirty="0" err="1">
                <a:solidFill>
                  <a:srgbClr val="333333"/>
                </a:solidFill>
                <a:latin typeface="Calibri Light"/>
                <a:cs typeface="Times New Roman" panose="02020603050405020304" pitchFamily="18" charset="0"/>
              </a:rPr>
              <a:t>Fehlentscheidungen</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Es</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ist</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daher</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333333"/>
                </a:solidFill>
                <a:latin typeface="Calibri Light"/>
                <a:cs typeface="Times New Roman" panose="02020603050405020304" pitchFamily="18" charset="0"/>
              </a:rPr>
              <a:t>ratsam</a:t>
            </a:r>
            <a:r>
              <a:rPr lang="en-US" altLang="de-DE" sz="2400" dirty="0">
                <a:solidFill>
                  <a:srgbClr val="333333"/>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möglichst</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viele</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Informationen</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für</a:t>
            </a:r>
            <a:r>
              <a:rPr lang="en-US" altLang="de-DE" sz="2400" dirty="0">
                <a:solidFill>
                  <a:srgbClr val="004992"/>
                </a:solidFill>
                <a:latin typeface="Calibri Light"/>
                <a:cs typeface="Times New Roman" panose="02020603050405020304" pitchFamily="18" charset="0"/>
              </a:rPr>
              <a:t> seine </a:t>
            </a:r>
            <a:r>
              <a:rPr lang="en-US" altLang="de-DE" sz="2400" dirty="0" err="1">
                <a:solidFill>
                  <a:srgbClr val="004992"/>
                </a:solidFill>
                <a:latin typeface="Calibri Light"/>
                <a:cs typeface="Times New Roman" panose="02020603050405020304" pitchFamily="18" charset="0"/>
              </a:rPr>
              <a:t>Entscheidung</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zu</a:t>
            </a:r>
            <a:r>
              <a:rPr lang="en-US" altLang="de-DE" sz="2400" dirty="0">
                <a:solidFill>
                  <a:srgbClr val="004992"/>
                </a:solidFill>
                <a:latin typeface="Calibri Light"/>
                <a:cs typeface="Times New Roman" panose="02020603050405020304" pitchFamily="18" charset="0"/>
              </a:rPr>
              <a:t> </a:t>
            </a:r>
            <a:r>
              <a:rPr lang="en-US" altLang="de-DE" sz="2400" dirty="0" err="1">
                <a:solidFill>
                  <a:srgbClr val="004992"/>
                </a:solidFill>
                <a:latin typeface="Calibri Light"/>
                <a:cs typeface="Times New Roman" panose="02020603050405020304" pitchFamily="18" charset="0"/>
              </a:rPr>
              <a:t>berücksichtigen</a:t>
            </a:r>
            <a:r>
              <a:rPr lang="en-US" altLang="de-DE" sz="2400" dirty="0">
                <a:solidFill>
                  <a:srgbClr val="004992"/>
                </a:solidFill>
                <a:latin typeface="Calibri Light"/>
                <a:cs typeface="Times New Roman" panose="02020603050405020304" pitchFamily="18" charset="0"/>
              </a:rPr>
              <a:t>.</a:t>
            </a:r>
            <a:endParaRPr lang="de-DE" altLang="de-DE" sz="2400" dirty="0">
              <a:solidFill>
                <a:srgbClr val="004992"/>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de-DE" altLang="de-DE" sz="2400" dirty="0">
                <a:solidFill>
                  <a:srgbClr val="333333"/>
                </a:solidFill>
                <a:latin typeface="Calibri Light"/>
                <a:cs typeface="Times New Roman" panose="02020603050405020304" pitchFamily="18" charset="0"/>
              </a:rPr>
              <a:t>Die Realitätswahrnehmung ist bei vielen (aber nicht allen!) Menschen mit Psychose verändert. Es werden oft Interpretationen von Situationen in Erwägung gezogen, die andere für undenkbar halten.</a:t>
            </a:r>
            <a:endParaRPr lang="en-US" altLang="de-DE" sz="2400" dirty="0">
              <a:solidFill>
                <a:srgbClr val="333333"/>
              </a:solidFill>
              <a:latin typeface="Calibri Light"/>
              <a:cs typeface="Times New Roman" panose="02020603050405020304" pitchFamily="18" charset="0"/>
            </a:endParaRPr>
          </a:p>
          <a:p>
            <a:endParaRPr lang="en-US" sz="2400" dirty="0">
              <a:latin typeface="Calibri Light"/>
            </a:endParaRPr>
          </a:p>
        </p:txBody>
      </p:sp>
      <p:sp>
        <p:nvSpPr>
          <p:cNvPr id="80898"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Was soll das Ganze?</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18</a:t>
            </a:fld>
            <a:endParaRPr lang="de-DE" altLang="de-DE" b="0">
              <a:latin typeface="Calibri Light"/>
            </a:endParaRPr>
          </a:p>
        </p:txBody>
      </p:sp>
    </p:spTree>
    <p:extLst>
      <p:ext uri="{BB962C8B-B14F-4D97-AF65-F5344CB8AC3E}">
        <p14:creationId xmlns:p14="http://schemas.microsoft.com/office/powerpoint/2010/main" val="4165621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8"/>
          <p:cNvGraphicFramePr>
            <a:graphicFrameLocks/>
          </p:cNvGraphicFramePr>
          <p:nvPr>
            <p:extLst>
              <p:ext uri="{D42A27DB-BD31-4B8C-83A1-F6EECF244321}">
                <p14:modId xmlns:p14="http://schemas.microsoft.com/office/powerpoint/2010/main" val="775795039"/>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80808"/>
                          </a:solidFill>
                          <a:effectLst/>
                          <a:latin typeface="Calibri Light"/>
                          <a:ea typeface="ＭＳ Ｐゴシック" pitchFamily="34" charset="-128"/>
                          <a:cs typeface="Times New Roman" pitchFamily="18" charset="0"/>
                        </a:rPr>
                        <a:t>Ereignis</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80808"/>
                          </a:solidFill>
                          <a:effectLst/>
                          <a:latin typeface="Calibri Light"/>
                          <a:ea typeface="ＭＳ Ｐゴシック" pitchFamily="34" charset="-128"/>
                          <a:cs typeface="Times New Roman" pitchFamily="18" charset="0"/>
                        </a:rPr>
                        <a:t>Bewertung in Psychose</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80808"/>
                          </a:solidFill>
                          <a:effectLst/>
                          <a:latin typeface="Calibri Light"/>
                          <a:ea typeface="ＭＳ Ｐゴシック" pitchFamily="34" charset="-128"/>
                          <a:cs typeface="Times New Roman" pitchFamily="18" charset="0"/>
                        </a:rPr>
                        <a:t>Andere Erklärungen</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Essen schmeckt komisch</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Vergiftung</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Schlecht gekocht, Zutaten nicht mehr gut …</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Freundin kommt abends nach Hause und riecht anders</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1" u="none" strike="noStrike" cap="none" normalizeH="0" baseline="0">
                          <a:ln>
                            <a:noFill/>
                          </a:ln>
                          <a:solidFill>
                            <a:srgbClr val="333333"/>
                          </a:solidFill>
                          <a:effectLst/>
                          <a:latin typeface="Calibri Light"/>
                          <a:ea typeface="ＭＳ Ｐゴシック" pitchFamily="34" charset="-128"/>
                          <a:cs typeface="Times New Roman" pitchFamily="18" charset="0"/>
                        </a:rPr>
                        <a:t>Überzeugung</a:t>
                      </a: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dass sie Seitensprung begangen hat</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Freundin hat neues Parfum und erwartete eher Komplimente als Vorwürfe!</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Im Radio wird mehrmals „Hero“</a:t>
                      </a:r>
                      <a:r>
                        <a:rPr kumimoji="0" lang="de-DE" altLang="ja-JP"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(dt.: Held) von Mariah Carey gespielt</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Geheimes Zeichen, dass man bestimmt sei, die Welt zu retten</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Musiksender spielt Pop-Musik</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2946"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Calibri Light"/>
            </a:endParaRPr>
          </a:p>
        </p:txBody>
      </p:sp>
      <p:sp>
        <p:nvSpPr>
          <p:cNvPr id="4" name="Title 3"/>
          <p:cNvSpPr>
            <a:spLocks noGrp="1"/>
          </p:cNvSpPr>
          <p:nvPr>
            <p:ph type="title"/>
          </p:nvPr>
        </p:nvSpPr>
        <p:spPr/>
        <p:txBody>
          <a:bodyPr vert="horz" lIns="0" tIns="0" rIns="0" bIns="0" rtlCol="0" anchor="t">
            <a:spAutoFit/>
          </a:bodyPr>
          <a:lstStyle/>
          <a:p>
            <a:pPr marL="190500" defTabSz="914377">
              <a:spcBef>
                <a:spcPts val="0"/>
              </a:spcBef>
            </a:pPr>
            <a:r>
              <a:rPr lang="de-DE" sz="3600" dirty="0">
                <a:latin typeface="Calibri Light"/>
              </a:rPr>
              <a:t>Wie voreiliges Schlussfolgern Fehleinschätzungen während der Psychose begünstigt – Beispiele</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7" name="Slide Number Placeholder 6"/>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19</a:t>
            </a:fld>
            <a:endParaRPr lang="de-DE" altLang="de-DE" b="0">
              <a:latin typeface="Calibri Light"/>
            </a:endParaRPr>
          </a:p>
        </p:txBody>
      </p:sp>
      <p:sp>
        <p:nvSpPr>
          <p:cNvPr id="5" name="Rechteck 1"/>
          <p:cNvSpPr>
            <a:spLocks noChangeArrowheads="1"/>
          </p:cNvSpPr>
          <p:nvPr/>
        </p:nvSpPr>
        <p:spPr bwMode="auto">
          <a:xfrm>
            <a:off x="408955" y="6084004"/>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b="0" dirty="0">
                <a:solidFill>
                  <a:schemeClr val="accent1"/>
                </a:solidFill>
                <a:latin typeface="Calibri Light"/>
              </a:rPr>
              <a:t>Möchte vielleicht jemand eine kurze persönliche Erfahrung einbringen?</a:t>
            </a:r>
          </a:p>
        </p:txBody>
      </p:sp>
    </p:spTree>
    <p:extLst>
      <p:ext uri="{BB962C8B-B14F-4D97-AF65-F5344CB8AC3E}">
        <p14:creationId xmlns:p14="http://schemas.microsoft.com/office/powerpoint/2010/main" val="191454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Versuchen Sie im Folgenden, die wahren Titel klassischer Gemälde herauszufinden und unpassende Titel auszuschließen. </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3" name="Slide Number Placeholder 2"/>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20</a:t>
            </a:fld>
            <a:endParaRPr lang="de-DE" altLang="de-DE" b="0">
              <a:latin typeface="Calibri Light"/>
            </a:endParaRPr>
          </a:p>
        </p:txBody>
      </p:sp>
    </p:spTree>
    <p:extLst>
      <p:ext uri="{BB962C8B-B14F-4D97-AF65-F5344CB8AC3E}">
        <p14:creationId xmlns:p14="http://schemas.microsoft.com/office/powerpoint/2010/main" val="407691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Versuchen Sie im Folgenden, die wahren Titel klassischer Gemälde herauszufinden und unpassende Titel auszuschließen.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Diskutieren Sie das </a:t>
            </a:r>
            <a:r>
              <a:rPr lang="de-DE" altLang="de-DE" sz="2400" i="1" dirty="0">
                <a:solidFill>
                  <a:srgbClr val="004992"/>
                </a:solidFill>
                <a:latin typeface="Calibri Light"/>
                <a:cs typeface="Times New Roman" panose="02020603050405020304" pitchFamily="18" charset="0"/>
              </a:rPr>
              <a:t>Pro </a:t>
            </a:r>
            <a:r>
              <a:rPr lang="de-DE" altLang="de-DE" sz="2400" dirty="0">
                <a:solidFill>
                  <a:srgbClr val="004992"/>
                </a:solidFill>
                <a:latin typeface="Calibri Light"/>
                <a:cs typeface="Times New Roman" panose="02020603050405020304" pitchFamily="18" charset="0"/>
              </a:rPr>
              <a:t>und </a:t>
            </a:r>
            <a:r>
              <a:rPr lang="de-DE" altLang="de-DE" sz="2400" i="1" dirty="0">
                <a:solidFill>
                  <a:srgbClr val="004992"/>
                </a:solidFill>
                <a:latin typeface="Calibri Light"/>
                <a:cs typeface="Times New Roman" panose="02020603050405020304" pitchFamily="18" charset="0"/>
              </a:rPr>
              <a:t>Contra</a:t>
            </a:r>
            <a:r>
              <a:rPr lang="de-DE" altLang="de-DE" sz="2400" i="1" dirty="0">
                <a:solidFill>
                  <a:srgbClr val="333333"/>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verschiedener Titelvorschläge.</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3" name="Slide Number Placeholder 2"/>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21</a:t>
            </a:fld>
            <a:endParaRPr lang="de-DE" altLang="de-DE" b="0">
              <a:latin typeface="Calibri Light"/>
            </a:endParaRPr>
          </a:p>
        </p:txBody>
      </p:sp>
    </p:spTree>
    <p:extLst>
      <p:ext uri="{BB962C8B-B14F-4D97-AF65-F5344CB8AC3E}">
        <p14:creationId xmlns:p14="http://schemas.microsoft.com/office/powerpoint/2010/main" val="1385873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Aufgabe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Versuchen Sie im Folgenden, die wahren Titel klassischer Gemälde herauszufinden und unpassende Titel auszuschließen.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Diskutieren Sie das </a:t>
            </a:r>
            <a:r>
              <a:rPr lang="de-DE" altLang="de-DE" sz="2400" i="1" dirty="0">
                <a:solidFill>
                  <a:srgbClr val="004992"/>
                </a:solidFill>
                <a:latin typeface="Calibri Light"/>
                <a:cs typeface="Times New Roman" panose="02020603050405020304" pitchFamily="18" charset="0"/>
              </a:rPr>
              <a:t>Pro </a:t>
            </a:r>
            <a:r>
              <a:rPr lang="de-DE" altLang="de-DE" sz="2400" dirty="0">
                <a:solidFill>
                  <a:srgbClr val="004992"/>
                </a:solidFill>
                <a:latin typeface="Calibri Light"/>
                <a:cs typeface="Times New Roman" panose="02020603050405020304" pitchFamily="18" charset="0"/>
              </a:rPr>
              <a:t>und </a:t>
            </a:r>
            <a:r>
              <a:rPr lang="de-DE" altLang="de-DE" sz="2400" i="1" dirty="0">
                <a:solidFill>
                  <a:srgbClr val="004992"/>
                </a:solidFill>
                <a:latin typeface="Calibri Light"/>
                <a:cs typeface="Times New Roman" panose="02020603050405020304" pitchFamily="18" charset="0"/>
              </a:rPr>
              <a:t>Contra</a:t>
            </a:r>
            <a:r>
              <a:rPr lang="de-DE" altLang="de-DE" sz="2400" i="1" dirty="0">
                <a:solidFill>
                  <a:srgbClr val="333333"/>
                </a:solidFill>
                <a:latin typeface="Calibri Light"/>
                <a:cs typeface="Times New Roman" panose="02020603050405020304" pitchFamily="18" charset="0"/>
              </a:rPr>
              <a:t> </a:t>
            </a:r>
            <a:r>
              <a:rPr lang="de-DE" altLang="de-DE" sz="2400" dirty="0">
                <a:solidFill>
                  <a:srgbClr val="333333"/>
                </a:solidFill>
                <a:latin typeface="Calibri Light"/>
                <a:cs typeface="Times New Roman" panose="02020603050405020304" pitchFamily="18" charset="0"/>
              </a:rPr>
              <a:t>verschiedener Titelvorschläge.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Bitte geben Sie zudem an, wie sicher Sie sich mit Ihrer Einschätzung sind.</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Achten Sie darauf, welche Bilddetails evtl. eindeutig gegen bestimmte Titelvorschläge sprechen könnten.</a:t>
            </a:r>
          </a:p>
          <a:p>
            <a:pPr marL="342900" lvl="0" indent="-342900" defTabSz="914400" fontAlgn="base">
              <a:buClr>
                <a:srgbClr val="333333"/>
              </a:buClr>
              <a:buFont typeface="WingDings"/>
              <a:buChar char=""/>
            </a:pP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3" name="Slide Number Placeholder 2"/>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22</a:t>
            </a:fld>
            <a:endParaRPr lang="de-DE" altLang="de-DE" b="0">
              <a:latin typeface="Calibri Light"/>
            </a:endParaRPr>
          </a:p>
        </p:txBody>
      </p:sp>
    </p:spTree>
    <p:extLst>
      <p:ext uri="{BB962C8B-B14F-4D97-AF65-F5344CB8AC3E}">
        <p14:creationId xmlns:p14="http://schemas.microsoft.com/office/powerpoint/2010/main" val="809801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9"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Freudige Nachricht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Das tote Kind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Die Einberufung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Traurige Botschaft</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23</a:t>
            </a:fld>
            <a:endParaRPr lang="de-DE" altLang="de-DE" b="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Freudige Nachricht</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Das tote Kind</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Einberufung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Traurige Botschaft </a:t>
            </a:r>
            <a:r>
              <a:rPr lang="de-DE" altLang="de-DE" sz="1800" b="0" dirty="0">
                <a:solidFill>
                  <a:srgbClr val="004992"/>
                </a:solidFill>
                <a:latin typeface="Calibri Light"/>
              </a:rPr>
              <a:t>(Peter Fendi, 1838)</a:t>
            </a:r>
            <a:endParaRPr lang="en-US" altLang="de-DE" sz="1800" b="0" dirty="0">
              <a:solidFill>
                <a:srgbClr val="004992"/>
              </a:solidFill>
              <a:latin typeface="Calibri Light"/>
            </a:endParaRPr>
          </a:p>
        </p:txBody>
      </p:sp>
      <p:pic>
        <p:nvPicPr>
          <p:cNvPr id="77828"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24</a:t>
            </a:fld>
            <a:endParaRPr lang="de-DE" altLang="de-DE" b="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5" name="Picture 6" descr="Mango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Text Box 2"/>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Erziehung</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Klostersuppe </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Vorm Gottesdienst</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a:t>
            </a:r>
            <a:r>
              <a:rPr lang="en-US" altLang="de-DE" sz="2400" b="0" dirty="0" err="1">
                <a:solidFill>
                  <a:srgbClr val="333333"/>
                </a:solidFill>
                <a:latin typeface="Calibri Light"/>
              </a:rPr>
              <a:t>Bekehrung</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25</a:t>
            </a:fld>
            <a:endParaRPr lang="de-DE" altLang="de-DE" b="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4" name="Picture 5" descr="Mango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Caption_81924"/>
          <p:cNvSpPr txBox="1">
            <a:spLocks noChangeArrowheads="1"/>
          </p:cNvSpPr>
          <p:nvPr/>
        </p:nvSpPr>
        <p:spPr bwMode="auto">
          <a:xfrm>
            <a:off x="502920" y="5729185"/>
            <a:ext cx="54864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800" b="0" dirty="0">
                <a:latin typeface="Calibri Light"/>
              </a:rPr>
              <a:t>Mit freundlicher Genehmigung des Museums der Brotkultur, Ulm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26</a:t>
            </a:fld>
            <a:endParaRPr lang="de-DE" altLang="de-DE" b="0">
              <a:latin typeface="Calibri Light"/>
            </a:endParaRPr>
          </a:p>
        </p:txBody>
      </p:sp>
      <p:sp>
        <p:nvSpPr>
          <p:cNvPr id="9" name="Text Box 2"/>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Erziehung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Die Klostersuppe </a:t>
            </a:r>
            <a:r>
              <a:rPr lang="de-DE" altLang="de-DE" sz="1800" b="0" dirty="0">
                <a:solidFill>
                  <a:srgbClr val="004992"/>
                </a:solidFill>
                <a:latin typeface="Calibri Light"/>
              </a:rPr>
              <a:t>(Anton Mangold, 1888)</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Vorm Gottesdienst</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a:t>
            </a:r>
            <a:r>
              <a:rPr lang="en-US" altLang="de-DE" sz="2400" b="0" dirty="0" err="1">
                <a:solidFill>
                  <a:srgbClr val="333333"/>
                </a:solidFill>
                <a:latin typeface="Calibri Light"/>
              </a:rPr>
              <a:t>Bekehrung</a:t>
            </a:r>
            <a:endParaRPr lang="de-DE" altLang="de-DE" sz="2400" b="0" dirty="0">
              <a:solidFill>
                <a:srgbClr val="333333"/>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1"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2" name="Text Box 2"/>
          <p:cNvSpPr txBox="1">
            <a:spLocks noChangeArrowheads="1"/>
          </p:cNvSpPr>
          <p:nvPr/>
        </p:nvSpPr>
        <p:spPr bwMode="auto">
          <a:xfrm>
            <a:off x="6080759"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Krieg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Verkündigung von der Ankunft Christi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Das schwarze Pferd</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Das </a:t>
            </a:r>
            <a:r>
              <a:rPr lang="en-US" altLang="de-DE" sz="2400" b="0" dirty="0" err="1">
                <a:solidFill>
                  <a:srgbClr val="333333"/>
                </a:solidFill>
                <a:latin typeface="Calibri Light"/>
              </a:rPr>
              <a:t>Schaukelpferd</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27</a:t>
            </a:fld>
            <a:endParaRPr lang="de-DE" altLang="de-DE" b="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6080760" y="2203704"/>
            <a:ext cx="5258363"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Der Krieg </a:t>
            </a:r>
            <a:r>
              <a:rPr lang="de-DE" altLang="de-DE" sz="1800" b="0" dirty="0">
                <a:solidFill>
                  <a:srgbClr val="004992"/>
                </a:solidFill>
                <a:latin typeface="Calibri Light"/>
              </a:rPr>
              <a:t>(Henri Julien F. Rousseau, 1894)</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Verkündigung von der Ankunft Christi</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Das schwarze Pferd</a:t>
            </a:r>
          </a:p>
          <a:p>
            <a:pPr eaLnBrk="1" hangingPunct="1">
              <a:lnSpc>
                <a:spcPct val="105000"/>
              </a:lnSpc>
              <a:spcBef>
                <a:spcPts val="1999"/>
              </a:spcBef>
              <a:spcAft>
                <a:spcPts val="0"/>
              </a:spcAft>
              <a:buClr>
                <a:srgbClr val="000000"/>
              </a:buClr>
              <a:buFont typeface="WingDings"/>
              <a:buAutoNum type="alphaLcPeriod"/>
            </a:pPr>
            <a:r>
              <a:rPr lang="en-US" altLang="de-DE" sz="2400" b="0" dirty="0">
                <a:solidFill>
                  <a:srgbClr val="333333"/>
                </a:solidFill>
                <a:latin typeface="Calibri Light"/>
              </a:rPr>
              <a:t>Das </a:t>
            </a:r>
            <a:r>
              <a:rPr lang="en-US" altLang="de-DE" sz="2400" b="0" dirty="0" err="1">
                <a:solidFill>
                  <a:srgbClr val="333333"/>
                </a:solidFill>
                <a:latin typeface="Calibri Light"/>
              </a:rPr>
              <a:t>Schaukelpferd</a:t>
            </a:r>
            <a:endParaRPr lang="en-US" altLang="de-DE" sz="2400" b="0" dirty="0">
              <a:solidFill>
                <a:srgbClr val="333333"/>
              </a:solidFill>
              <a:latin typeface="Calibri Light"/>
            </a:endParaRPr>
          </a:p>
        </p:txBody>
      </p:sp>
      <p:pic>
        <p:nvPicPr>
          <p:cNvPr id="86020"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28</a:t>
            </a:fld>
            <a:endParaRPr lang="de-DE" altLang="de-DE" b="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8"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Giftmord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Wieso habe ich ihn bloß geheiratet?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Selbstmord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Die verzweifelte Mutter</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29</a:t>
            </a:fld>
            <a:endParaRPr lang="de-DE" altLang="de-DE" b="0">
              <a:latin typeface="Calibri Light"/>
            </a:endParaRPr>
          </a:p>
        </p:txBody>
      </p:sp>
      <p:sp>
        <p:nvSpPr>
          <p:cNvPr id="2" name="Rectangle 1"/>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6080760" y="2203704"/>
            <a:ext cx="5669280" cy="268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Giftmord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Wieso habe ich ihn bloß geheiratet? </a:t>
            </a:r>
            <a:r>
              <a:rPr lang="de-DE" altLang="de-DE" sz="1800" b="0" dirty="0">
                <a:solidFill>
                  <a:srgbClr val="004992"/>
                </a:solidFill>
                <a:latin typeface="Calibri Light"/>
              </a:rPr>
              <a:t>(Murray, ca. 1940)</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Selbstmord</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verzweifelte Mutter</a:t>
            </a:r>
          </a:p>
        </p:txBody>
      </p:sp>
      <p:pic>
        <p:nvPicPr>
          <p:cNvPr id="9011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30</a:t>
            </a:fld>
            <a:endParaRPr lang="de-DE" altLang="de-DE" b="0">
              <a:latin typeface="Calibri Light"/>
            </a:endParaRPr>
          </a:p>
        </p:txBody>
      </p:sp>
      <p:sp>
        <p:nvSpPr>
          <p:cNvPr id="6" name="Rectangle 5"/>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3"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4" name="Text Box 2"/>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a:solidFill>
                  <a:srgbClr val="333333"/>
                </a:solidFill>
                <a:latin typeface="Calibri Light"/>
              </a:rPr>
              <a:t>Aufruhr</a:t>
            </a:r>
          </a:p>
          <a:p>
            <a:pPr eaLnBrk="1" hangingPunct="1">
              <a:lnSpc>
                <a:spcPct val="105000"/>
              </a:lnSpc>
              <a:spcBef>
                <a:spcPts val="1999"/>
              </a:spcBef>
              <a:spcAft>
                <a:spcPts val="0"/>
              </a:spcAft>
              <a:buClr>
                <a:srgbClr val="000000"/>
              </a:buClr>
              <a:buFont typeface="WingDings"/>
              <a:buAutoNum type="alphaLcPeriod"/>
            </a:pPr>
            <a:r>
              <a:rPr lang="de-DE" altLang="de-DE" sz="2400" b="0">
                <a:solidFill>
                  <a:srgbClr val="333333"/>
                </a:solidFill>
                <a:latin typeface="Calibri Light"/>
              </a:rPr>
              <a:t>Markttag</a:t>
            </a:r>
          </a:p>
          <a:p>
            <a:pPr eaLnBrk="1" hangingPunct="1">
              <a:lnSpc>
                <a:spcPct val="105000"/>
              </a:lnSpc>
              <a:spcBef>
                <a:spcPts val="1999"/>
              </a:spcBef>
              <a:spcAft>
                <a:spcPts val="0"/>
              </a:spcAft>
              <a:buClr>
                <a:srgbClr val="000000"/>
              </a:buClr>
              <a:buFont typeface="WingDings"/>
              <a:buAutoNum type="alphaLcPeriod"/>
            </a:pPr>
            <a:r>
              <a:rPr lang="de-DE" altLang="de-DE" sz="2400" b="0">
                <a:solidFill>
                  <a:srgbClr val="333333"/>
                </a:solidFill>
                <a:latin typeface="Calibri Light"/>
              </a:rPr>
              <a:t>Das Schlaraffenland</a:t>
            </a:r>
          </a:p>
          <a:p>
            <a:pPr eaLnBrk="1" hangingPunct="1">
              <a:lnSpc>
                <a:spcPct val="105000"/>
              </a:lnSpc>
              <a:spcBef>
                <a:spcPts val="1999"/>
              </a:spcBef>
              <a:spcAft>
                <a:spcPts val="0"/>
              </a:spcAft>
              <a:buClr>
                <a:srgbClr val="000000"/>
              </a:buClr>
              <a:buFont typeface="WingDings"/>
              <a:buAutoNum type="alphaLcPeriod"/>
            </a:pPr>
            <a:r>
              <a:rPr lang="en-US" altLang="de-DE" sz="2400" b="0">
                <a:solidFill>
                  <a:srgbClr val="333333"/>
                </a:solidFill>
                <a:latin typeface="Calibri Light"/>
              </a:rPr>
              <a:t>Kinderspiele </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31</a:t>
            </a:fld>
            <a:endParaRPr lang="de-DE" altLang="de-DE" b="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2"/>
          <p:cNvSpPr txBox="1">
            <a:spLocks noChangeArrowheads="1"/>
          </p:cNvSpPr>
          <p:nvPr/>
        </p:nvSpPr>
        <p:spPr bwMode="auto">
          <a:xfrm>
            <a:off x="6080760" y="2203704"/>
            <a:ext cx="4722896"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Aufruhr</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Markttag</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Das Schlaraffenland</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Calibri Light"/>
              </a:rPr>
              <a:t>Kinderspiele</a:t>
            </a:r>
            <a:r>
              <a:rPr lang="en-US" altLang="de-DE" sz="2400" b="0" dirty="0">
                <a:solidFill>
                  <a:srgbClr val="004992"/>
                </a:solidFill>
                <a:latin typeface="Calibri Light"/>
              </a:rPr>
              <a:t> </a:t>
            </a:r>
            <a:r>
              <a:rPr lang="en-US" altLang="de-DE" sz="1800" b="0" dirty="0">
                <a:solidFill>
                  <a:srgbClr val="004992"/>
                </a:solidFill>
                <a:latin typeface="Calibri Light"/>
              </a:rPr>
              <a:t>(Pieter d. Ä. Bruegel, 1560)</a:t>
            </a:r>
          </a:p>
        </p:txBody>
      </p:sp>
      <p:pic>
        <p:nvPicPr>
          <p:cNvPr id="94212"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32</a:t>
            </a:fld>
            <a:endParaRPr lang="de-DE" altLang="de-DE" b="0">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a:solidFill>
                  <a:srgbClr val="333333"/>
                </a:solidFill>
              </a:rPr>
              <a:t>Metakognitives Training 7 - Voreiliges Schlussfolgern II</a:t>
            </a:r>
            <a:endParaRPr lang="de-DE" b="0"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33</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für</a:t>
            </a:r>
            <a:r>
              <a:rPr lang="en-US" b="0" i="1" spc="-5" dirty="0">
                <a:solidFill>
                  <a:srgbClr val="333333"/>
                </a:solidFill>
                <a:latin typeface="Calibri Light"/>
                <a:ea typeface="ＭＳ Ｐゴシック" panose="020B0600070205080204" pitchFamily="34" charset="-128"/>
                <a:cs typeface="Verdana"/>
              </a:rPr>
              <a:t> die Trainer:</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de-DE"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8522565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8"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Verbotenes Glücksspiel</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Der Falschspieler mit dem Karoass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Das Giftgemisch</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Die Gräfin verspielt Haus und Hof</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34</a:t>
            </a:fld>
            <a:endParaRPr lang="de-DE" altLang="de-DE" b="0">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Verbotenes Glücksspiel</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Der Falschspieler mit dem Karoass </a:t>
            </a:r>
            <a:r>
              <a:rPr lang="de-DE" altLang="de-DE" sz="1800" b="0" dirty="0">
                <a:solidFill>
                  <a:srgbClr val="004992"/>
                </a:solidFill>
                <a:latin typeface="Calibri Light"/>
              </a:rPr>
              <a:t>(Georges de la Tour, 1630)</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Das Giftgemisch</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Gräfin verspielt Haus und Hof</a:t>
            </a:r>
            <a:endParaRPr lang="en-US" altLang="de-DE" sz="2400" b="0" dirty="0">
              <a:solidFill>
                <a:srgbClr val="333333"/>
              </a:solidFill>
              <a:latin typeface="Calibri Light"/>
            </a:endParaRPr>
          </a:p>
        </p:txBody>
      </p:sp>
      <p:pic>
        <p:nvPicPr>
          <p:cNvPr id="100356"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35</a:t>
            </a:fld>
            <a:endParaRPr lang="de-DE" altLang="de-DE" b="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3"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4"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Friedhofsschändung</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Zwei Männer in Betrachtung des Mondes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Vampirjäger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Sonnenfinsternis</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36</a:t>
            </a:fld>
            <a:endParaRPr lang="de-DE" altLang="de-DE" b="0">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Friedhofsschändung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Zwei Männer in Betrachtung des Mondes </a:t>
            </a:r>
            <a:r>
              <a:rPr lang="de-DE" altLang="de-DE" sz="1800" b="0" dirty="0">
                <a:solidFill>
                  <a:srgbClr val="004992"/>
                </a:solidFill>
                <a:latin typeface="Calibri Light"/>
              </a:rPr>
              <a:t>(Caspar David Friedrich, 1819) </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Vampirjäger</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Sonnenfinsternis</a:t>
            </a:r>
          </a:p>
        </p:txBody>
      </p:sp>
      <p:pic>
        <p:nvPicPr>
          <p:cNvPr id="104452"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37</a:t>
            </a:fld>
            <a:endParaRPr lang="de-DE" altLang="de-DE" b="0">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Rast am Waldsaum</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Die Flucht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Erschöpfung</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Die Verletzte </a:t>
            </a:r>
            <a:endParaRPr lang="en-US" altLang="de-DE" sz="2400" b="0">
              <a:solidFill>
                <a:srgbClr val="333333"/>
              </a:solidFill>
              <a:latin typeface="Calibri Light"/>
            </a:endParaRPr>
          </a:p>
        </p:txBody>
      </p:sp>
      <p:pic>
        <p:nvPicPr>
          <p:cNvPr id="106500"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38</a:t>
            </a:fld>
            <a:endParaRPr lang="de-DE" altLang="de-DE" b="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Rast am Waldsaum </a:t>
            </a:r>
            <a:br>
              <a:rPr lang="de-DE" altLang="de-DE" sz="2400" b="0" dirty="0">
                <a:solidFill>
                  <a:srgbClr val="004992"/>
                </a:solidFill>
                <a:latin typeface="Calibri Light"/>
              </a:rPr>
            </a:br>
            <a:r>
              <a:rPr lang="de-DE" altLang="de-DE" sz="1800" b="0" dirty="0">
                <a:solidFill>
                  <a:srgbClr val="004992"/>
                </a:solidFill>
                <a:latin typeface="Calibri Light"/>
              </a:rPr>
              <a:t>(Ferdinand Georg Waldmüller, 1793-1865)</a:t>
            </a:r>
            <a:r>
              <a:rPr lang="de-DE" altLang="de-DE" sz="2400" b="0" dirty="0">
                <a:solidFill>
                  <a:srgbClr val="004992"/>
                </a:solidFill>
                <a:latin typeface="Calibri Light"/>
              </a:rPr>
              <a:t> </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Flucht</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Erschöpfung</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Verletzte </a:t>
            </a:r>
            <a:endParaRPr lang="en-US" altLang="de-DE" sz="2400" b="0" dirty="0">
              <a:solidFill>
                <a:srgbClr val="333333"/>
              </a:solidFill>
              <a:latin typeface="Calibri Light"/>
            </a:endParaRPr>
          </a:p>
        </p:txBody>
      </p:sp>
      <p:pic>
        <p:nvPicPr>
          <p:cNvPr id="108548"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39</a:t>
            </a:fld>
            <a:endParaRPr lang="de-DE" altLang="de-DE" b="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6080760" y="2203704"/>
            <a:ext cx="2865785"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Henkersmahlzeit</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Kaninchen füttern</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Spielgefährten</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Ostersonntag</a:t>
            </a:r>
            <a:endParaRPr lang="en-US" altLang="de-DE" sz="2400" b="0" dirty="0">
              <a:solidFill>
                <a:srgbClr val="333333"/>
              </a:solidFill>
              <a:latin typeface="Calibri Light"/>
            </a:endParaRPr>
          </a:p>
        </p:txBody>
      </p:sp>
      <p:pic>
        <p:nvPicPr>
          <p:cNvPr id="110596"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40</a:t>
            </a:fld>
            <a:endParaRPr lang="de-DE" altLang="de-DE" b="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6080760" y="2203704"/>
            <a:ext cx="5737533"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Henkersmahlzeit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Kaninchen füttern </a:t>
            </a:r>
            <a:r>
              <a:rPr lang="de-DE" altLang="de-DE" sz="1800" b="0" dirty="0">
                <a:solidFill>
                  <a:srgbClr val="004992"/>
                </a:solidFill>
                <a:latin typeface="Calibri Light"/>
              </a:rPr>
              <a:t>(Felix Schlesinger, 1833-1910) </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Spielgefährten</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Ostersonntag</a:t>
            </a:r>
            <a:endParaRPr lang="en-US" altLang="de-DE" sz="2400" b="0" dirty="0">
              <a:solidFill>
                <a:srgbClr val="333333"/>
              </a:solidFill>
              <a:latin typeface="Calibri Light"/>
            </a:endParaRPr>
          </a:p>
        </p:txBody>
      </p:sp>
      <p:pic>
        <p:nvPicPr>
          <p:cNvPr id="112644"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41</a:t>
            </a:fld>
            <a:endParaRPr lang="de-DE" altLang="de-DE" b="0">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Todeshauch</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Das sterbende Kind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Wiegenlied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Mutter an der Wiege</a:t>
            </a:r>
          </a:p>
        </p:txBody>
      </p:sp>
      <p:pic>
        <p:nvPicPr>
          <p:cNvPr id="114692"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42</a:t>
            </a:fld>
            <a:endParaRPr lang="de-DE" altLang="de-DE" b="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6080760"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Todeshauch</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Das sterbende Kind</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Wiegenlied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Mutter an der Wiege </a:t>
            </a:r>
            <a:r>
              <a:rPr lang="de-DE" altLang="de-DE" sz="1800" b="0" dirty="0">
                <a:solidFill>
                  <a:srgbClr val="004992"/>
                </a:solidFill>
                <a:latin typeface="Calibri Light"/>
              </a:rPr>
              <a:t>(Morisot Berthe, 1872)</a:t>
            </a:r>
          </a:p>
        </p:txBody>
      </p:sp>
      <p:pic>
        <p:nvPicPr>
          <p:cNvPr id="116740"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43</a:t>
            </a:fld>
            <a:endParaRPr lang="de-DE" altLang="de-DE" b="0">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8" name="Rectangle 3"/>
          <p:cNvSpPr>
            <a:spLocks noGrp="1" noChangeArrowheads="1"/>
          </p:cNvSpPr>
          <p:nvPr>
            <p:ph type="body" sz="half" idx="4294967295"/>
          </p:nvPr>
        </p:nvSpPr>
        <p:spPr>
          <a:xfrm>
            <a:off x="6080760" y="2203704"/>
            <a:ext cx="5669280" cy="1447800"/>
          </a:xfrm>
        </p:spPr>
        <p:txBody>
          <a:bodyPr/>
          <a:lstStyle/>
          <a:p>
            <a:pPr marL="457200" indent="-457200" eaLnBrk="1" hangingPunct="1">
              <a:buClr>
                <a:srgbClr val="333333"/>
              </a:buClr>
              <a:buFont typeface="WingDings"/>
              <a:buAutoNum type="alphaLcPeriod"/>
            </a:pPr>
            <a:r>
              <a:rPr lang="de-DE" altLang="de-DE" sz="2400" dirty="0">
                <a:solidFill>
                  <a:srgbClr val="333333"/>
                </a:solidFill>
                <a:latin typeface="Calibri Light"/>
              </a:rPr>
              <a:t>Aufforderung zum Tanz</a:t>
            </a:r>
          </a:p>
          <a:p>
            <a:pPr marL="457200" indent="-457200" eaLnBrk="1" hangingPunct="1">
              <a:buClr>
                <a:srgbClr val="333333"/>
              </a:buClr>
              <a:buFont typeface="WingDings"/>
              <a:buAutoNum type="alphaLcPeriod"/>
            </a:pPr>
            <a:r>
              <a:rPr lang="de-DE" altLang="de-DE" sz="2400" dirty="0">
                <a:solidFill>
                  <a:srgbClr val="333333"/>
                </a:solidFill>
                <a:latin typeface="Calibri Light"/>
              </a:rPr>
              <a:t>Nackenmassage</a:t>
            </a:r>
          </a:p>
          <a:p>
            <a:pPr marL="457200" indent="-457200">
              <a:buClr>
                <a:srgbClr val="333333"/>
              </a:buClr>
              <a:buFont typeface="WingDings"/>
              <a:buAutoNum type="alphaLcPeriod"/>
            </a:pPr>
            <a:r>
              <a:rPr lang="de-DE" altLang="de-DE" sz="2400" dirty="0">
                <a:solidFill>
                  <a:srgbClr val="333333"/>
                </a:solidFill>
                <a:latin typeface="Calibri Light"/>
              </a:rPr>
              <a:t>Beim Ankleiden</a:t>
            </a:r>
          </a:p>
          <a:p>
            <a:pPr marL="457200" indent="-457200">
              <a:buClr>
                <a:srgbClr val="333333"/>
              </a:buClr>
              <a:buFont typeface="WingDings"/>
              <a:buAutoNum type="alphaLcPeriod"/>
            </a:pPr>
            <a:r>
              <a:rPr lang="de-DE" altLang="de-DE" sz="2400" dirty="0">
                <a:solidFill>
                  <a:srgbClr val="333333"/>
                </a:solidFill>
                <a:latin typeface="Calibri Light"/>
              </a:rPr>
              <a:t>Der ertappte Dieb</a:t>
            </a:r>
          </a:p>
          <a:p>
            <a:pPr lvl="1" eaLnBrk="1" hangingPunct="1">
              <a:spcBef>
                <a:spcPts val="1999"/>
              </a:spcBef>
              <a:spcAft>
                <a:spcPts val="0"/>
              </a:spcAft>
            </a:pPr>
            <a:endParaRPr lang="de-DE" altLang="de-DE" sz="2400" dirty="0">
              <a:solidFill>
                <a:srgbClr val="333333"/>
              </a:solidFill>
              <a:latin typeface="Calibri Light"/>
              <a:ea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44</a:t>
            </a:fld>
            <a:endParaRPr lang="de-DE" altLang="de-DE" b="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6"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6" name="Slide Number Placeholder 5"/>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45</a:t>
            </a:fld>
            <a:endParaRPr lang="de-DE" altLang="de-DE" b="0">
              <a:latin typeface="Calibri Light"/>
            </a:endParaRPr>
          </a:p>
        </p:txBody>
      </p:sp>
      <p:sp>
        <p:nvSpPr>
          <p:cNvPr id="10" name="Rectangle 3"/>
          <p:cNvSpPr txBox="1">
            <a:spLocks noChangeArrowheads="1"/>
          </p:cNvSpPr>
          <p:nvPr/>
        </p:nvSpPr>
        <p:spPr bwMode="gray">
          <a:xfrm>
            <a:off x="6080760" y="2203704"/>
            <a:ext cx="5669280" cy="273746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fontAlgn="auto">
              <a:buClr>
                <a:srgbClr val="333333"/>
              </a:buClr>
              <a:buFont typeface="WingDings"/>
              <a:buAutoNum type="alphaLcPeriod"/>
            </a:pPr>
            <a:r>
              <a:rPr lang="de-DE" altLang="de-DE" sz="2400" dirty="0">
                <a:solidFill>
                  <a:srgbClr val="333333"/>
                </a:solidFill>
                <a:latin typeface="Calibri Light"/>
              </a:rPr>
              <a:t>Aufforderung zum Tanz</a:t>
            </a:r>
          </a:p>
          <a:p>
            <a:pPr marL="457200" indent="-457200" fontAlgn="auto">
              <a:buClr>
                <a:srgbClr val="333333"/>
              </a:buClr>
              <a:buFont typeface="WingDings"/>
              <a:buAutoNum type="alphaLcPeriod"/>
            </a:pPr>
            <a:r>
              <a:rPr lang="de-DE" altLang="de-DE" sz="2400" dirty="0">
                <a:solidFill>
                  <a:srgbClr val="333333"/>
                </a:solidFill>
                <a:latin typeface="Calibri Light"/>
              </a:rPr>
              <a:t>Nackenmassage</a:t>
            </a:r>
          </a:p>
          <a:p>
            <a:pPr marL="457200" indent="-457200" fontAlgn="auto">
              <a:buClr>
                <a:srgbClr val="004992"/>
              </a:buClr>
              <a:buFont typeface="WingDings"/>
              <a:buAutoNum type="alphaLcPeriod"/>
            </a:pPr>
            <a:r>
              <a:rPr lang="de-DE" altLang="de-DE" sz="2400" dirty="0">
                <a:solidFill>
                  <a:srgbClr val="004992"/>
                </a:solidFill>
                <a:latin typeface="Calibri Light"/>
              </a:rPr>
              <a:t>Beim Ankleiden </a:t>
            </a:r>
            <a:r>
              <a:rPr lang="de-DE" altLang="de-DE" dirty="0">
                <a:solidFill>
                  <a:srgbClr val="004992"/>
                </a:solidFill>
                <a:latin typeface="Calibri Light"/>
              </a:rPr>
              <a:t>(Joseph Caraud, 1868)</a:t>
            </a:r>
          </a:p>
          <a:p>
            <a:pPr marL="457200" indent="-457200" fontAlgn="auto">
              <a:buClr>
                <a:srgbClr val="333333"/>
              </a:buClr>
              <a:buFont typeface="WingDings"/>
              <a:buAutoNum type="alphaLcPeriod"/>
            </a:pPr>
            <a:r>
              <a:rPr lang="de-DE" altLang="de-DE" sz="2400" dirty="0">
                <a:solidFill>
                  <a:srgbClr val="333333"/>
                </a:solidFill>
                <a:latin typeface="Calibri Light"/>
              </a:rPr>
              <a:t>Der ertappte Dieb</a:t>
            </a:r>
          </a:p>
          <a:p>
            <a:pPr lvl="1" fontAlgn="auto">
              <a:spcBef>
                <a:spcPts val="1999"/>
              </a:spcBef>
              <a:spcAft>
                <a:spcPts val="0"/>
              </a:spcAft>
            </a:pPr>
            <a:endParaRPr lang="de-DE" altLang="de-DE" sz="2400" b="0" dirty="0">
              <a:solidFill>
                <a:srgbClr val="333333"/>
              </a:solidFill>
              <a:latin typeface="Calibri Light"/>
              <a:ea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3"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4"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Die Alkoholikerinnen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Wiederbelebung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Die Wäscherinnen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Die Büglerinnen</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46</a:t>
            </a:fld>
            <a:endParaRPr lang="de-DE" altLang="de-DE" b="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Alkoholikerinnen</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Wiederbelebung</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Wäscherinnen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Die Büglerinnen </a:t>
            </a:r>
            <a:r>
              <a:rPr lang="de-DE" altLang="de-DE" sz="1800" b="0" dirty="0">
                <a:solidFill>
                  <a:srgbClr val="004992"/>
                </a:solidFill>
                <a:latin typeface="Calibri Light"/>
              </a:rPr>
              <a:t>(Edgar Degas, 1884)</a:t>
            </a:r>
            <a:endParaRPr lang="en-US" altLang="de-DE" sz="1800" b="0" dirty="0">
              <a:solidFill>
                <a:srgbClr val="004992"/>
              </a:solidFill>
              <a:latin typeface="Calibri Light"/>
            </a:endParaRPr>
          </a:p>
        </p:txBody>
      </p:sp>
      <p:pic>
        <p:nvPicPr>
          <p:cNvPr id="124932"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47</a:t>
            </a:fld>
            <a:endParaRPr lang="de-DE" altLang="de-DE" b="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9"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914400" indent="-45720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lvl="1"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ea typeface="ＭＳ Ｐゴシック" panose="020B0600070205080204" pitchFamily="34" charset="-128"/>
              </a:rPr>
              <a:t>Nach der Ernte</a:t>
            </a:r>
          </a:p>
          <a:p>
            <a:pPr marL="457200" lvl="1"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ea typeface="ＭＳ Ｐゴシック" panose="020B0600070205080204" pitchFamily="34" charset="-128"/>
              </a:rPr>
              <a:t>Schlaraffenland </a:t>
            </a:r>
          </a:p>
          <a:p>
            <a:pPr marL="457200" lvl="1"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ea typeface="ＭＳ Ｐゴシック" panose="020B0600070205080204" pitchFamily="34" charset="-128"/>
              </a:rPr>
              <a:t>Geköpftes Huhn</a:t>
            </a:r>
          </a:p>
          <a:p>
            <a:pPr marL="457200" lvl="1"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ea typeface="ＭＳ Ｐゴシック" panose="020B0600070205080204" pitchFamily="34" charset="-128"/>
              </a:rPr>
              <a:t>Lebensmittelvergiftung</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48</a:t>
            </a:fld>
            <a:endParaRPr lang="de-DE" altLang="de-DE" b="0">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914400" indent="-45720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lvl="1"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ea typeface="ＭＳ Ｐゴシック" panose="020B0600070205080204" pitchFamily="34" charset="-128"/>
              </a:rPr>
              <a:t>Nach der Ernte</a:t>
            </a:r>
          </a:p>
          <a:p>
            <a:pPr marL="457200" lvl="1"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ea typeface="ＭＳ Ｐゴシック" panose="020B0600070205080204" pitchFamily="34" charset="-128"/>
              </a:rPr>
              <a:t>Schlaraffenland </a:t>
            </a:r>
            <a:r>
              <a:rPr lang="de-DE" altLang="de-DE" sz="1800" b="0" dirty="0">
                <a:solidFill>
                  <a:srgbClr val="004992"/>
                </a:solidFill>
                <a:latin typeface="Calibri Light"/>
                <a:ea typeface="ＭＳ Ｐゴシック" panose="020B0600070205080204" pitchFamily="34" charset="-128"/>
              </a:rPr>
              <a:t>(Pieter d. Ä. Bruegel, 1567)</a:t>
            </a:r>
          </a:p>
          <a:p>
            <a:pPr marL="457200" lvl="1"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ea typeface="ＭＳ Ｐゴシック" panose="020B0600070205080204" pitchFamily="34" charset="-128"/>
              </a:rPr>
              <a:t>Geköpftes Huhn</a:t>
            </a:r>
          </a:p>
          <a:p>
            <a:pPr marL="457200" lvl="1"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ea typeface="ＭＳ Ｐゴシック" panose="020B0600070205080204" pitchFamily="34" charset="-128"/>
              </a:rPr>
              <a:t>Lebensmittelvergiftung</a:t>
            </a:r>
          </a:p>
        </p:txBody>
      </p:sp>
      <p:pic>
        <p:nvPicPr>
          <p:cNvPr id="129028"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49</a:t>
            </a:fld>
            <a:endParaRPr lang="de-DE" altLang="de-DE" b="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3"/>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131075"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6" name="Text Box 2"/>
          <p:cNvSpPr txBox="1">
            <a:spLocks noChangeArrowheads="1"/>
          </p:cNvSpPr>
          <p:nvPr/>
        </p:nvSpPr>
        <p:spPr bwMode="auto">
          <a:xfrm>
            <a:off x="6080759"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Zauberei</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Staunen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Der Wanderprediger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Der Gaukler</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50</a:t>
            </a:fld>
            <a:endParaRPr lang="de-DE" altLang="de-DE" b="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
          <p:cNvSpPr txBox="1">
            <a:spLocks noChangeArrowheads="1"/>
          </p:cNvSpPr>
          <p:nvPr/>
        </p:nvSpPr>
        <p:spPr bwMode="auto">
          <a:xfrm>
            <a:off x="7873935" y="2265363"/>
            <a:ext cx="432124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30000"/>
              </a:lnSpc>
              <a:spcBef>
                <a:spcPct val="0"/>
              </a:spcBef>
              <a:buClrTx/>
              <a:buFontTx/>
              <a:buAutoNum type="alphaLcPeriod"/>
            </a:pPr>
            <a:r>
              <a:rPr lang="de-DE" altLang="de-DE" sz="2000" b="0">
                <a:latin typeface="Calibri Light"/>
              </a:rPr>
              <a:t>Zauberei</a:t>
            </a:r>
          </a:p>
          <a:p>
            <a:pPr eaLnBrk="1" hangingPunct="1">
              <a:lnSpc>
                <a:spcPct val="130000"/>
              </a:lnSpc>
              <a:spcBef>
                <a:spcPct val="0"/>
              </a:spcBef>
              <a:buClrTx/>
              <a:buFontTx/>
              <a:buAutoNum type="alphaLcPeriod"/>
            </a:pPr>
            <a:r>
              <a:rPr lang="de-DE" altLang="de-DE" sz="2000" b="0">
                <a:latin typeface="Calibri Light"/>
              </a:rPr>
              <a:t>Staunen</a:t>
            </a:r>
          </a:p>
          <a:p>
            <a:pPr eaLnBrk="1" hangingPunct="1">
              <a:lnSpc>
                <a:spcPct val="130000"/>
              </a:lnSpc>
              <a:spcBef>
                <a:spcPct val="0"/>
              </a:spcBef>
              <a:buClrTx/>
              <a:buFontTx/>
              <a:buAutoNum type="alphaLcPeriod"/>
            </a:pPr>
            <a:r>
              <a:rPr lang="de-DE" altLang="de-DE" sz="2000" b="0">
                <a:latin typeface="Calibri Light"/>
              </a:rPr>
              <a:t>Der Wanderprediger</a:t>
            </a:r>
          </a:p>
          <a:p>
            <a:pPr eaLnBrk="1" hangingPunct="1">
              <a:lnSpc>
                <a:spcPct val="130000"/>
              </a:lnSpc>
              <a:spcBef>
                <a:spcPct val="0"/>
              </a:spcBef>
              <a:buClrTx/>
              <a:buFontTx/>
              <a:buAutoNum type="alphaLcPeriod"/>
            </a:pPr>
            <a:r>
              <a:rPr lang="de-DE" altLang="de-DE" sz="2000" b="0">
                <a:solidFill>
                  <a:srgbClr val="336699"/>
                </a:solidFill>
                <a:latin typeface="Calibri Light"/>
              </a:rPr>
              <a:t>Der Gaukler </a:t>
            </a:r>
            <a:r>
              <a:rPr lang="de-DE" altLang="de-DE" sz="1400" b="0">
                <a:solidFill>
                  <a:srgbClr val="336699"/>
                </a:solidFill>
                <a:latin typeface="Calibri Light"/>
              </a:rPr>
              <a:t>(Hieronymus Bosch, 1480)</a:t>
            </a:r>
            <a:endParaRPr lang="de-DE" altLang="de-DE" sz="2000" b="0">
              <a:solidFill>
                <a:srgbClr val="336699"/>
              </a:solidFill>
              <a:latin typeface="Calibri Light"/>
            </a:endParaRPr>
          </a:p>
        </p:txBody>
      </p:sp>
      <p:sp>
        <p:nvSpPr>
          <p:cNvPr id="133123" name="Rectangle 3"/>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133124"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51</a:t>
            </a:fld>
            <a:endParaRPr lang="de-DE" altLang="de-DE" b="0">
              <a:latin typeface="Calibri Light"/>
            </a:endParaRPr>
          </a:p>
        </p:txBody>
      </p:sp>
      <p:sp>
        <p:nvSpPr>
          <p:cNvPr id="8" name="Text Box 2"/>
          <p:cNvSpPr txBox="1">
            <a:spLocks noChangeArrowheads="1"/>
          </p:cNvSpPr>
          <p:nvPr/>
        </p:nvSpPr>
        <p:spPr bwMode="auto">
          <a:xfrm>
            <a:off x="6080759" y="2203704"/>
            <a:ext cx="566928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Zauberei</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Staunen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Der Wanderprediger</a:t>
            </a:r>
          </a:p>
          <a:p>
            <a:pPr eaLnBrk="1" hangingPunct="1">
              <a:lnSpc>
                <a:spcPct val="105000"/>
              </a:lnSpc>
              <a:spcBef>
                <a:spcPts val="1999"/>
              </a:spcBef>
              <a:spcAft>
                <a:spcPts val="0"/>
              </a:spcAft>
              <a:buClr>
                <a:schemeClr val="accent1"/>
              </a:buClr>
              <a:buFont typeface="WingDings"/>
              <a:buAutoNum type="alphaLcPeriod"/>
            </a:pPr>
            <a:r>
              <a:rPr lang="de-DE" altLang="de-DE" sz="2400" b="0" dirty="0">
                <a:solidFill>
                  <a:srgbClr val="004992"/>
                </a:solidFill>
                <a:latin typeface="Calibri Light"/>
              </a:rPr>
              <a:t>Der Gaukler (Hieronymus Bosch, 1480)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1"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2"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a:solidFill>
                  <a:srgbClr val="333333"/>
                </a:solidFill>
                <a:latin typeface="Calibri Light"/>
              </a:rPr>
              <a:t>Leichenschmaus</a:t>
            </a:r>
          </a:p>
          <a:p>
            <a:pPr eaLnBrk="1" hangingPunct="1">
              <a:lnSpc>
                <a:spcPct val="105000"/>
              </a:lnSpc>
              <a:spcBef>
                <a:spcPts val="1999"/>
              </a:spcBef>
              <a:spcAft>
                <a:spcPts val="0"/>
              </a:spcAft>
              <a:buClr>
                <a:srgbClr val="000000"/>
              </a:buClr>
              <a:buFont typeface="WingDings"/>
              <a:buAutoNum type="alphaLcPeriod"/>
            </a:pPr>
            <a:r>
              <a:rPr lang="de-DE" altLang="de-DE" sz="2400" b="0">
                <a:solidFill>
                  <a:srgbClr val="333333"/>
                </a:solidFill>
                <a:latin typeface="Calibri Light"/>
              </a:rPr>
              <a:t>Die Andacht</a:t>
            </a:r>
          </a:p>
          <a:p>
            <a:pPr eaLnBrk="1" hangingPunct="1">
              <a:lnSpc>
                <a:spcPct val="105000"/>
              </a:lnSpc>
              <a:spcBef>
                <a:spcPts val="1999"/>
              </a:spcBef>
              <a:spcAft>
                <a:spcPts val="0"/>
              </a:spcAft>
              <a:buClr>
                <a:srgbClr val="000000"/>
              </a:buClr>
              <a:buFont typeface="WingDings"/>
              <a:buAutoNum type="alphaLcPeriod"/>
            </a:pPr>
            <a:r>
              <a:rPr lang="de-DE" altLang="de-DE" sz="2400" b="0">
                <a:solidFill>
                  <a:srgbClr val="333333"/>
                </a:solidFill>
                <a:latin typeface="Calibri Light"/>
              </a:rPr>
              <a:t>Mittagessen </a:t>
            </a:r>
          </a:p>
          <a:p>
            <a:pPr eaLnBrk="1" hangingPunct="1">
              <a:lnSpc>
                <a:spcPct val="105000"/>
              </a:lnSpc>
              <a:spcBef>
                <a:spcPts val="1999"/>
              </a:spcBef>
              <a:spcAft>
                <a:spcPts val="0"/>
              </a:spcAft>
              <a:buClr>
                <a:srgbClr val="000000"/>
              </a:buClr>
              <a:buFont typeface="WingDings"/>
              <a:buAutoNum type="alphaLcPeriod"/>
            </a:pPr>
            <a:r>
              <a:rPr lang="en-US" altLang="de-DE" sz="2400" b="0">
                <a:solidFill>
                  <a:srgbClr val="333333"/>
                </a:solidFill>
                <a:latin typeface="Calibri Light"/>
              </a:rPr>
              <a:t>Moralpredigt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52</a:t>
            </a:fld>
            <a:endParaRPr lang="de-DE" altLang="de-DE" b="0">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2"/>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Leichenschmaus</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Andacht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Mittagessen </a:t>
            </a:r>
            <a:r>
              <a:rPr lang="de-DE" altLang="de-DE" sz="1800" b="0" dirty="0">
                <a:solidFill>
                  <a:srgbClr val="004992"/>
                </a:solidFill>
                <a:latin typeface="Calibri Light"/>
              </a:rPr>
              <a:t>(Albin Egger-Lienz, 1910)</a:t>
            </a:r>
          </a:p>
          <a:p>
            <a:pPr eaLnBrk="1" hangingPunct="1">
              <a:lnSpc>
                <a:spcPct val="105000"/>
              </a:lnSpc>
              <a:spcBef>
                <a:spcPts val="1999"/>
              </a:spcBef>
              <a:spcAft>
                <a:spcPts val="0"/>
              </a:spcAft>
              <a:buClr>
                <a:srgbClr val="000000"/>
              </a:buClr>
              <a:buFont typeface="WingDings"/>
              <a:buAutoNum type="alphaLcPeriod"/>
            </a:pPr>
            <a:r>
              <a:rPr lang="en-US" altLang="de-DE" sz="2400" b="0" dirty="0" err="1">
                <a:solidFill>
                  <a:srgbClr val="333333"/>
                </a:solidFill>
                <a:latin typeface="Calibri Light"/>
              </a:rPr>
              <a:t>Moralpredigt</a:t>
            </a:r>
            <a:endParaRPr lang="en-US" altLang="de-DE" sz="2400" b="0" dirty="0">
              <a:solidFill>
                <a:srgbClr val="333333"/>
              </a:solidFill>
              <a:latin typeface="Calibri Light"/>
            </a:endParaRPr>
          </a:p>
        </p:txBody>
      </p:sp>
      <p:pic>
        <p:nvPicPr>
          <p:cNvPr id="137220"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53</a:t>
            </a:fld>
            <a:endParaRPr lang="de-DE" altLang="de-DE" b="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2"/>
          <p:cNvSpPr txBox="1">
            <a:spLocks noChangeArrowheads="1"/>
          </p:cNvSpPr>
          <p:nvPr/>
        </p:nvSpPr>
        <p:spPr bwMode="auto">
          <a:xfrm>
            <a:off x="7223948" y="1813842"/>
            <a:ext cx="4156099"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pic>
        <p:nvPicPr>
          <p:cNvPr id="13926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69" name="Rectangle 3"/>
          <p:cNvSpPr>
            <a:spLocks noChangeArrowheads="1"/>
          </p:cNvSpPr>
          <p:nvPr/>
        </p:nvSpPr>
        <p:spPr bwMode="auto">
          <a:xfrm>
            <a:off x="6080760" y="2203704"/>
            <a:ext cx="5669280" cy="219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a:solidFill>
                  <a:srgbClr val="333333"/>
                </a:solidFill>
                <a:latin typeface="Calibri Light"/>
              </a:rPr>
              <a:t>Weintrinkendes Mädchen mit zwei Kavalieren </a:t>
            </a:r>
          </a:p>
          <a:p>
            <a:pPr eaLnBrk="1" hangingPunct="1">
              <a:lnSpc>
                <a:spcPct val="105000"/>
              </a:lnSpc>
              <a:spcBef>
                <a:spcPts val="1999"/>
              </a:spcBef>
              <a:spcAft>
                <a:spcPts val="0"/>
              </a:spcAft>
              <a:buClr>
                <a:srgbClr val="000000"/>
              </a:buClr>
              <a:buFont typeface="WingDings"/>
              <a:buAutoNum type="alphaLcPeriod"/>
            </a:pPr>
            <a:r>
              <a:rPr lang="de-DE" altLang="de-DE" sz="2400" b="0">
                <a:solidFill>
                  <a:srgbClr val="333333"/>
                </a:solidFill>
                <a:latin typeface="Calibri Light"/>
              </a:rPr>
              <a:t>Der Heiratsantrag</a:t>
            </a:r>
          </a:p>
          <a:p>
            <a:pPr eaLnBrk="1" hangingPunct="1">
              <a:lnSpc>
                <a:spcPct val="105000"/>
              </a:lnSpc>
              <a:spcBef>
                <a:spcPts val="1999"/>
              </a:spcBef>
              <a:spcAft>
                <a:spcPts val="0"/>
              </a:spcAft>
              <a:buClr>
                <a:srgbClr val="000000"/>
              </a:buClr>
              <a:buFont typeface="WingDings"/>
              <a:buAutoNum type="alphaLcPeriod"/>
            </a:pPr>
            <a:r>
              <a:rPr lang="de-DE" altLang="de-DE" sz="2400" b="0">
                <a:solidFill>
                  <a:srgbClr val="333333"/>
                </a:solidFill>
                <a:latin typeface="Calibri Light"/>
              </a:rPr>
              <a:t>Die Zwillinge</a:t>
            </a:r>
          </a:p>
          <a:p>
            <a:pPr eaLnBrk="1" hangingPunct="1">
              <a:lnSpc>
                <a:spcPct val="105000"/>
              </a:lnSpc>
              <a:spcBef>
                <a:spcPts val="1999"/>
              </a:spcBef>
              <a:spcAft>
                <a:spcPts val="0"/>
              </a:spcAft>
              <a:buClr>
                <a:srgbClr val="000000"/>
              </a:buClr>
              <a:buFont typeface="WingDings"/>
              <a:buAutoNum type="alphaLcPeriod"/>
            </a:pPr>
            <a:r>
              <a:rPr lang="de-DE" altLang="de-DE" sz="2400" b="0">
                <a:solidFill>
                  <a:srgbClr val="333333"/>
                </a:solidFill>
                <a:latin typeface="Calibri Light"/>
              </a:rPr>
              <a:t>Festliches Abendmahl</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54</a:t>
            </a:fld>
            <a:endParaRPr lang="de-DE" altLang="de-DE" b="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 Box 2"/>
          <p:cNvSpPr txBox="1">
            <a:spLocks noChangeArrowheads="1"/>
          </p:cNvSpPr>
          <p:nvPr/>
        </p:nvSpPr>
        <p:spPr bwMode="auto">
          <a:xfrm>
            <a:off x="7223948" y="1813842"/>
            <a:ext cx="4156099"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141315" name="Rectangle 3"/>
          <p:cNvSpPr>
            <a:spLocks noChangeArrowheads="1"/>
          </p:cNvSpPr>
          <p:nvPr/>
        </p:nvSpPr>
        <p:spPr bwMode="auto">
          <a:xfrm>
            <a:off x="6080760" y="2203704"/>
            <a:ext cx="5669280" cy="219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Weintrinkendes Mädchen mit zwei Kavalieren </a:t>
            </a:r>
            <a:r>
              <a:rPr lang="de-DE" altLang="de-DE" sz="1800" b="0" dirty="0">
                <a:solidFill>
                  <a:srgbClr val="004992"/>
                </a:solidFill>
                <a:latin typeface="Calibri Light"/>
              </a:rPr>
              <a:t>(Jan Vermeer van Delft, 1660)</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Der Heiratsantrag</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Die Zwillinge</a:t>
            </a:r>
          </a:p>
          <a:p>
            <a:pPr eaLnBrk="1" hangingPunct="1">
              <a:lnSpc>
                <a:spcPct val="105000"/>
              </a:lnSpc>
              <a:spcBef>
                <a:spcPts val="1999"/>
              </a:spcBef>
              <a:spcAft>
                <a:spcPts val="0"/>
              </a:spcAft>
              <a:buClr>
                <a:srgbClr val="000000"/>
              </a:buClr>
              <a:buFont typeface="WingDings"/>
              <a:buAutoNum type="alphaLcPeriod"/>
            </a:pPr>
            <a:r>
              <a:rPr lang="de-DE" altLang="de-DE" sz="2400" b="0" dirty="0">
                <a:solidFill>
                  <a:srgbClr val="333333"/>
                </a:solidFill>
                <a:latin typeface="Calibri Light"/>
              </a:rPr>
              <a:t>Festliches Abendmahl</a:t>
            </a:r>
          </a:p>
        </p:txBody>
      </p:sp>
      <p:pic>
        <p:nvPicPr>
          <p:cNvPr id="141316"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55</a:t>
            </a:fld>
            <a:endParaRPr lang="de-DE" altLang="de-DE" b="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80759" y="2203704"/>
            <a:ext cx="5669280" cy="2397259"/>
          </a:xfrm>
          <a:prstGeom prst="rect">
            <a:avLst/>
          </a:prstGeom>
          <a:noFill/>
          <a:ln w="9525">
            <a:noFill/>
            <a:miter lim="800000"/>
            <a:headEnd/>
            <a:tailEnd/>
          </a:ln>
        </p:spPr>
        <p:txBody>
          <a:bodyPr>
            <a:spAutoFit/>
          </a:bodyPr>
          <a:lstStyle/>
          <a:p>
            <a:pPr marL="457200" indent="-457200" eaLnBrk="1" hangingPunct="1">
              <a:lnSpc>
                <a:spcPct val="105000"/>
              </a:lnSpc>
              <a:spcBef>
                <a:spcPts val="1999"/>
              </a:spcBef>
              <a:spcAft>
                <a:spcPts val="0"/>
              </a:spcAft>
              <a:buClr>
                <a:srgbClr val="000000"/>
              </a:buClr>
              <a:buFont typeface="WingDings"/>
              <a:buAutoNum type="alphaLcPeriod"/>
              <a:defRPr/>
            </a:pPr>
            <a:r>
              <a:rPr lang="de-DE" sz="2400" b="0" dirty="0">
                <a:solidFill>
                  <a:srgbClr val="333333"/>
                </a:solidFill>
                <a:latin typeface="Calibri Light"/>
              </a:rPr>
              <a:t> Karneval in Venedig</a:t>
            </a:r>
          </a:p>
          <a:p>
            <a:pPr marL="457200" indent="-457200" eaLnBrk="1" hangingPunct="1">
              <a:lnSpc>
                <a:spcPct val="105000"/>
              </a:lnSpc>
              <a:spcBef>
                <a:spcPts val="1999"/>
              </a:spcBef>
              <a:spcAft>
                <a:spcPts val="0"/>
              </a:spcAft>
              <a:buClr>
                <a:srgbClr val="000000"/>
              </a:buClr>
              <a:buFont typeface="WingDings"/>
              <a:buAutoNum type="alphaLcPeriod"/>
              <a:defRPr/>
            </a:pPr>
            <a:r>
              <a:rPr lang="de-DE" sz="2400" b="0" dirty="0">
                <a:solidFill>
                  <a:srgbClr val="333333"/>
                </a:solidFill>
                <a:latin typeface="Calibri Light"/>
              </a:rPr>
              <a:t>Dame mit Opernglas</a:t>
            </a:r>
          </a:p>
          <a:p>
            <a:pPr marL="457200" indent="-457200" eaLnBrk="1" hangingPunct="1">
              <a:lnSpc>
                <a:spcPct val="105000"/>
              </a:lnSpc>
              <a:spcBef>
                <a:spcPts val="1999"/>
              </a:spcBef>
              <a:spcAft>
                <a:spcPts val="0"/>
              </a:spcAft>
              <a:buClr>
                <a:srgbClr val="000000"/>
              </a:buClr>
              <a:buFont typeface="WingDings"/>
              <a:buAutoNum type="alphaLcPeriod"/>
              <a:defRPr/>
            </a:pPr>
            <a:r>
              <a:rPr lang="de-DE" sz="2400" b="0" dirty="0">
                <a:solidFill>
                  <a:srgbClr val="333333"/>
                </a:solidFill>
                <a:latin typeface="Calibri Light"/>
              </a:rPr>
              <a:t> Die Spionin</a:t>
            </a:r>
          </a:p>
          <a:p>
            <a:pPr marL="457200" indent="-457200" eaLnBrk="1" hangingPunct="1">
              <a:lnSpc>
                <a:spcPct val="105000"/>
              </a:lnSpc>
              <a:spcBef>
                <a:spcPts val="1999"/>
              </a:spcBef>
              <a:spcAft>
                <a:spcPts val="0"/>
              </a:spcAft>
              <a:buClr>
                <a:srgbClr val="000000"/>
              </a:buClr>
              <a:buFont typeface="WingDings"/>
              <a:buAutoNum type="alphaLcPeriod"/>
              <a:defRPr/>
            </a:pPr>
            <a:r>
              <a:rPr lang="de-DE" sz="2400" b="0" dirty="0">
                <a:solidFill>
                  <a:srgbClr val="333333"/>
                </a:solidFill>
                <a:latin typeface="Calibri Light"/>
              </a:rPr>
              <a:t> Dämon</a:t>
            </a:r>
          </a:p>
        </p:txBody>
      </p:sp>
      <p:pic>
        <p:nvPicPr>
          <p:cNvPr id="143364"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56</a:t>
            </a:fld>
            <a:endParaRPr lang="de-DE" altLang="de-DE" b="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80759" y="2203704"/>
            <a:ext cx="5669280" cy="2412968"/>
          </a:xfrm>
          <a:prstGeom prst="rect">
            <a:avLst/>
          </a:prstGeom>
          <a:noFill/>
          <a:ln w="9525">
            <a:noFill/>
            <a:miter lim="800000"/>
            <a:headEnd/>
            <a:tailEnd/>
          </a:ln>
        </p:spPr>
        <p:txBody>
          <a:bodyPr>
            <a:spAutoFit/>
          </a:bodyPr>
          <a:lstStyle/>
          <a:p>
            <a:pPr marL="457200" indent="-457200" eaLnBrk="1" hangingPunct="1">
              <a:lnSpc>
                <a:spcPct val="105000"/>
              </a:lnSpc>
              <a:spcBef>
                <a:spcPts val="1999"/>
              </a:spcBef>
              <a:spcAft>
                <a:spcPts val="0"/>
              </a:spcAft>
              <a:buClr>
                <a:srgbClr val="000000"/>
              </a:buClr>
              <a:buFont typeface="WingDings"/>
              <a:buAutoNum type="alphaLcPeriod"/>
              <a:defRPr/>
            </a:pPr>
            <a:r>
              <a:rPr lang="de-DE" sz="2400" b="0" dirty="0">
                <a:solidFill>
                  <a:srgbClr val="333333"/>
                </a:solidFill>
                <a:latin typeface="Calibri Light"/>
              </a:rPr>
              <a:t> Karneval in Venedig</a:t>
            </a:r>
          </a:p>
          <a:p>
            <a:pPr marL="457200" indent="-457200" eaLnBrk="1" hangingPunct="1">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Calibri Light"/>
              </a:rPr>
              <a:t>Dame mit Opernglas </a:t>
            </a:r>
            <a:r>
              <a:rPr lang="de-DE" b="0" dirty="0">
                <a:solidFill>
                  <a:srgbClr val="004992"/>
                </a:solidFill>
                <a:latin typeface="Calibri Light"/>
              </a:rPr>
              <a:t>(Edgar Degas, 1834-1917)</a:t>
            </a:r>
          </a:p>
          <a:p>
            <a:pPr marL="457200" indent="-457200" eaLnBrk="1" hangingPunct="1">
              <a:lnSpc>
                <a:spcPct val="105000"/>
              </a:lnSpc>
              <a:spcBef>
                <a:spcPts val="1999"/>
              </a:spcBef>
              <a:spcAft>
                <a:spcPts val="0"/>
              </a:spcAft>
              <a:buClr>
                <a:srgbClr val="000000"/>
              </a:buClr>
              <a:buFont typeface="WingDings"/>
              <a:buAutoNum type="alphaLcPeriod"/>
              <a:defRPr/>
            </a:pPr>
            <a:r>
              <a:rPr lang="de-DE" sz="2400" b="0" dirty="0">
                <a:solidFill>
                  <a:srgbClr val="333333"/>
                </a:solidFill>
                <a:latin typeface="Calibri Light"/>
              </a:rPr>
              <a:t> Die Spionin</a:t>
            </a:r>
          </a:p>
          <a:p>
            <a:pPr marL="457200" indent="-457200" eaLnBrk="1" hangingPunct="1">
              <a:lnSpc>
                <a:spcPct val="105000"/>
              </a:lnSpc>
              <a:spcBef>
                <a:spcPts val="1999"/>
              </a:spcBef>
              <a:spcAft>
                <a:spcPts val="0"/>
              </a:spcAft>
              <a:buClr>
                <a:srgbClr val="000000"/>
              </a:buClr>
              <a:buFont typeface="WingDings"/>
              <a:buAutoNum type="alphaLcPeriod"/>
              <a:defRPr/>
            </a:pPr>
            <a:r>
              <a:rPr lang="de-DE" sz="2400" b="0" dirty="0">
                <a:solidFill>
                  <a:srgbClr val="333333"/>
                </a:solidFill>
                <a:latin typeface="Calibri Light"/>
              </a:rPr>
              <a:t> Dämon</a:t>
            </a:r>
          </a:p>
        </p:txBody>
      </p:sp>
      <p:pic>
        <p:nvPicPr>
          <p:cNvPr id="145412"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57</a:t>
            </a:fld>
            <a:endParaRPr lang="de-DE" altLang="de-DE" b="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58</a:t>
            </a:fld>
            <a:endParaRPr lang="de-DE" altLang="de-DE" b="0">
              <a:latin typeface="Calibri Light"/>
            </a:endParaRPr>
          </a:p>
        </p:txBody>
      </p:sp>
    </p:spTree>
    <p:extLst>
      <p:ext uri="{BB962C8B-B14F-4D97-AF65-F5344CB8AC3E}">
        <p14:creationId xmlns:p14="http://schemas.microsoft.com/office/powerpoint/2010/main" val="3044793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59</a:t>
            </a:fld>
            <a:endParaRPr lang="de-DE" altLang="de-DE" b="0">
              <a:latin typeface="Calibri Light"/>
            </a:endParaRPr>
          </a:p>
        </p:txBody>
      </p:sp>
    </p:spTree>
    <p:extLst>
      <p:ext uri="{BB962C8B-B14F-4D97-AF65-F5344CB8AC3E}">
        <p14:creationId xmlns:p14="http://schemas.microsoft.com/office/powerpoint/2010/main" val="19686622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Vorsicht bei vorschnellen Urteilen: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Person könnte auch Medikament mit entsprechender Nebenwirkung einnehmen</a:t>
            </a:r>
            <a:r>
              <a:rPr lang="de-DE" altLang="de-DE" i="1" dirty="0">
                <a:solidFill>
                  <a:srgbClr val="333333"/>
                </a:solidFill>
                <a:latin typeface="Calibri Light"/>
                <a:ea typeface="ＭＳ Ｐゴシック" panose="020B0600070205080204" pitchFamily="34" charset="-128"/>
                <a:cs typeface="Times New Roman" panose="02020603050405020304" pitchFamily="18" charset="0"/>
              </a:rPr>
              <a:t>.</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60</a:t>
            </a:fld>
            <a:endParaRPr lang="de-DE" altLang="de-DE" b="0">
              <a:latin typeface="Calibri Light"/>
            </a:endParaRPr>
          </a:p>
        </p:txBody>
      </p:sp>
    </p:spTree>
    <p:extLst>
      <p:ext uri="{BB962C8B-B14F-4D97-AF65-F5344CB8AC3E}">
        <p14:creationId xmlns:p14="http://schemas.microsoft.com/office/powerpoint/2010/main" val="41753658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Vorsicht bei vorschnellen Urteilen: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Person könnte auch Medikament mit entsprechender Nebenwirkung einnehmen</a:t>
            </a:r>
            <a:r>
              <a:rPr lang="de-DE" altLang="de-DE" i="1" dirty="0">
                <a:solidFill>
                  <a:srgbClr val="333333"/>
                </a:solidFill>
                <a:latin typeface="Calibri Light"/>
                <a:ea typeface="ＭＳ Ｐゴシック" panose="020B0600070205080204" pitchFamily="34" charset="-128"/>
                <a:cs typeface="Times New Roman" panose="02020603050405020304" pitchFamily="18" charset="0"/>
              </a:rPr>
              <a:t>.</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Gefahr eines falschen Verdachts, wenn man vorschnell urteilt!</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61</a:t>
            </a:fld>
            <a:endParaRPr lang="de-DE" altLang="de-DE" b="0">
              <a:latin typeface="Calibri Light"/>
            </a:endParaRPr>
          </a:p>
        </p:txBody>
      </p:sp>
    </p:spTree>
    <p:extLst>
      <p:ext uri="{BB962C8B-B14F-4D97-AF65-F5344CB8AC3E}">
        <p14:creationId xmlns:p14="http://schemas.microsoft.com/office/powerpoint/2010/main" val="10704056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Vorsicht bei vorschnellen Urteilen: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Person könnte auch Medikament mit entsprechender Nebenwirkung einnehmen</a:t>
            </a:r>
            <a:r>
              <a:rPr lang="de-DE" altLang="de-DE" i="1" dirty="0">
                <a:solidFill>
                  <a:srgbClr val="333333"/>
                </a:solidFill>
                <a:latin typeface="Calibri Light"/>
                <a:ea typeface="ＭＳ Ｐゴシック" panose="020B0600070205080204" pitchFamily="34" charset="-128"/>
                <a:cs typeface="Times New Roman" panose="02020603050405020304" pitchFamily="18" charset="0"/>
              </a:rPr>
              <a:t>.</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Gefahr eines falschen Verdachts, wenn man vorschnell urteilt!</a:t>
            </a:r>
            <a:endParaRPr lang="de-DE" altLang="de-DE" i="1"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Bei Dingen, die weniger bedeutsam sind, sollte man sich hingegen ruhig schnell entscheiden (z.B. Joghurtmarke, Kuchensorte im Café, Lottozahlen).</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62</a:t>
            </a:fld>
            <a:endParaRPr lang="de-DE" altLang="de-DE" b="0">
              <a:latin typeface="Calibri Light"/>
            </a:endParaRPr>
          </a:p>
        </p:txBody>
      </p:sp>
    </p:spTree>
    <p:extLst>
      <p:ext uri="{BB962C8B-B14F-4D97-AF65-F5344CB8AC3E}">
        <p14:creationId xmlns:p14="http://schemas.microsoft.com/office/powerpoint/2010/main" val="15340127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Vorsicht bei vorschnellen Urteilen: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Person könnte auch Medikament mit entsprechender Nebenwirkung einnehmen</a:t>
            </a:r>
            <a:r>
              <a:rPr lang="de-DE" altLang="de-DE" i="1" dirty="0">
                <a:solidFill>
                  <a:srgbClr val="333333"/>
                </a:solidFill>
                <a:latin typeface="Calibri Light"/>
                <a:ea typeface="ＭＳ Ｐゴシック" panose="020B0600070205080204" pitchFamily="34" charset="-128"/>
                <a:cs typeface="Times New Roman" panose="02020603050405020304" pitchFamily="18" charset="0"/>
              </a:rPr>
              <a:t>.</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Gefahr eines falschen Verdachts, wenn man vorschnell urteilt!</a:t>
            </a:r>
            <a:endParaRPr lang="de-DE" altLang="de-DE" i="1"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Bei Dingen, die weniger bedeutsam sind, sollte man sich hingegen ruhig schnell entscheiden (z.B. Joghurtmarke, Kuchensorte im Café, Lottozahlen).</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Irren ist menschlich: Bedenken Sie stets die Möglichkeit, dass Sie falsch liegen könnten.</a:t>
            </a: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63</a:t>
            </a:fld>
            <a:endParaRPr lang="de-DE" altLang="de-DE" b="0">
              <a:latin typeface="Calibri Light"/>
            </a:endParaRPr>
          </a:p>
        </p:txBody>
      </p:sp>
    </p:spTree>
    <p:extLst>
      <p:ext uri="{BB962C8B-B14F-4D97-AF65-F5344CB8AC3E}">
        <p14:creationId xmlns:p14="http://schemas.microsoft.com/office/powerpoint/2010/main" val="39722450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060848"/>
            <a:ext cx="11340000" cy="4248000"/>
          </a:xfrm>
        </p:spPr>
        <p:txBody>
          <a:bodyPr/>
          <a:lstStyle/>
          <a:p>
            <a:pPr lvl="0" defTabSz="914400" fontAlgn="base">
              <a:lnSpc>
                <a:spcPct val="100000"/>
              </a:lnSpc>
              <a:spcBef>
                <a:spcPts val="120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Wenn Beurteilungen wichtig und folgenschwer sind, sollten wir nicht vorschnell handeln, sondern weitere Informationen suchen (auf „Nummer sicher“</a:t>
            </a:r>
            <a:r>
              <a:rPr lang="de-DE" altLang="ja-JP" dirty="0">
                <a:solidFill>
                  <a:srgbClr val="333333"/>
                </a:solidFill>
                <a:latin typeface="Calibri Light"/>
                <a:ea typeface="ＭＳ Ｐゴシック" panose="020B0600070205080204" pitchFamily="34" charset="-128"/>
                <a:cs typeface="Times New Roman" panose="02020603050405020304" pitchFamily="18" charset="0"/>
              </a:rPr>
              <a:t> gehen). </a:t>
            </a:r>
            <a:endParaRPr lang="de-DE" altLang="de-DE"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004992"/>
                </a:solidFill>
                <a:latin typeface="Calibri Light"/>
                <a:ea typeface="ＭＳ Ｐゴシック" panose="020B0600070205080204" pitchFamily="34" charset="-128"/>
                <a:cs typeface="Times New Roman" panose="02020603050405020304" pitchFamily="18" charset="0"/>
              </a:rPr>
              <a:t>Beispiel:</a:t>
            </a: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 Jemand spricht sehr langsam und hat eine regungslose Mimik.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Geistige Behinderung? Neurologische Erkrankung? </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Vorsicht bei vorschnellen Urteilen: </a:t>
            </a:r>
            <a:r>
              <a:rPr lang="de-DE" altLang="de-DE" i="1" dirty="0">
                <a:solidFill>
                  <a:srgbClr val="004992"/>
                </a:solidFill>
                <a:latin typeface="Calibri Light"/>
                <a:ea typeface="ＭＳ Ｐゴシック" panose="020B0600070205080204" pitchFamily="34" charset="-128"/>
                <a:cs typeface="Times New Roman" panose="02020603050405020304" pitchFamily="18" charset="0"/>
              </a:rPr>
              <a:t>Person könnte auch Medikament mit entsprechender Nebenwirkung einnehmen</a:t>
            </a:r>
            <a:r>
              <a:rPr lang="de-DE" altLang="de-DE" i="1" dirty="0">
                <a:solidFill>
                  <a:srgbClr val="333333"/>
                </a:solidFill>
                <a:latin typeface="Calibri Light"/>
                <a:ea typeface="ＭＳ Ｐゴシック" panose="020B0600070205080204" pitchFamily="34" charset="-128"/>
                <a:cs typeface="Times New Roman" panose="02020603050405020304" pitchFamily="18" charset="0"/>
              </a:rPr>
              <a:t>.</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Gefahr eines falschen Verdachts, wenn man vorschnell urteilt!</a:t>
            </a:r>
            <a:endParaRPr lang="de-DE" altLang="de-DE" i="1" dirty="0">
              <a:solidFill>
                <a:srgbClr val="333333"/>
              </a:solidFill>
              <a:latin typeface="Calibri Light"/>
              <a:ea typeface="ＭＳ Ｐゴシック" panose="020B0600070205080204" pitchFamily="34" charset="-128"/>
              <a:cs typeface="Times New Roman" panose="02020603050405020304" pitchFamily="18" charset="0"/>
            </a:endParaRP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Bei Dingen, die weniger bedeutsam sind, sollte man sich hingegen ruhig schnell entscheiden (z.B. Joghurtmarke, Kuchensorte im Café, Lottozahlen).</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Irren ist menschlich: Bedenken Sie stets die Möglichkeit, dass Sie falsch liegen könnten.</a:t>
            </a:r>
          </a:p>
          <a:p>
            <a:pPr marL="285750" lvl="0" indent="-285750" defTabSz="914400" fontAlgn="base">
              <a:lnSpc>
                <a:spcPct val="100000"/>
              </a:lnSpc>
              <a:spcBef>
                <a:spcPts val="1200"/>
              </a:spcBef>
              <a:buFont typeface="Arial" panose="020B0604020202020204" pitchFamily="34" charset="0"/>
              <a:buChar char="•"/>
            </a:pPr>
            <a:r>
              <a:rPr lang="de-DE" altLang="de-DE" dirty="0">
                <a:solidFill>
                  <a:srgbClr val="333333"/>
                </a:solidFill>
                <a:latin typeface="Calibri Light"/>
                <a:ea typeface="ＭＳ Ｐゴシック" panose="020B0600070205080204" pitchFamily="34" charset="-128"/>
                <a:cs typeface="Times New Roman" panose="02020603050405020304" pitchFamily="18" charset="0"/>
              </a:rPr>
              <a:t>Wichtige Entscheidungen sollten auf Tatsachen beruhen. Bloße Vermutungen sind „schlechte Ratgeber“. Berücksichtigen Sie immer auch die Konsequenzen einer falschen Entscheidung.</a:t>
            </a:r>
          </a:p>
          <a:p>
            <a:pPr marL="285750" lvl="0" indent="-285750" defTabSz="914400" fontAlgn="base">
              <a:lnSpc>
                <a:spcPct val="100000"/>
              </a:lnSpc>
              <a:spcBef>
                <a:spcPts val="1200"/>
              </a:spcBef>
              <a:buFont typeface="Arial" panose="020B0604020202020204" pitchFamily="34" charset="0"/>
              <a:buChar char="•"/>
            </a:pPr>
            <a:endParaRPr lang="de-DE" altLang="de-DE" sz="1700" dirty="0">
              <a:solidFill>
                <a:srgbClr val="333333"/>
              </a:solidFill>
              <a:latin typeface="Calibri Light"/>
              <a:ea typeface="ＭＳ Ｐゴシック" panose="020B0600070205080204" pitchFamily="34" charset="-128"/>
              <a:cs typeface="Times New Roman" panose="02020603050405020304" pitchFamily="18" charset="0"/>
            </a:endParaRPr>
          </a:p>
          <a:p>
            <a:pPr marL="342900" indent="-342900">
              <a:lnSpc>
                <a:spcPct val="100000"/>
              </a:lnSpc>
              <a:spcBef>
                <a:spcPts val="1200"/>
              </a:spcBef>
              <a:buFont typeface="Arial" panose="020B0604020202020204" pitchFamily="34" charset="0"/>
              <a:buChar char="•"/>
            </a:pPr>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64</a:t>
            </a:fld>
            <a:endParaRPr lang="de-DE" altLang="de-DE" b="0">
              <a:latin typeface="Calibri Light"/>
            </a:endParaRPr>
          </a:p>
        </p:txBody>
      </p:sp>
    </p:spTree>
    <p:extLst>
      <p:ext uri="{BB962C8B-B14F-4D97-AF65-F5344CB8AC3E}">
        <p14:creationId xmlns:p14="http://schemas.microsoft.com/office/powerpoint/2010/main" val="22316018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r>
              <a:rPr lang="de-DE" altLang="de-DE" sz="2000" dirty="0">
                <a:solidFill>
                  <a:srgbClr val="333333"/>
                </a:solidFill>
                <a:latin typeface="Calibri Light"/>
                <a:cs typeface="Times New Roman" panose="02020603050405020304" pitchFamily="18" charset="0"/>
              </a:rPr>
              <a:t>Viele (aber nicht alle!) Menschen mit Psychose neigen dazu, vorschnell und extrem zu urteilen. Unter Stress kommt es oft zu einer Verstärkung dieser Tendenz.</a:t>
            </a:r>
            <a:endParaRPr lang="de-DE" altLang="de-DE" dirty="0">
              <a:solidFill>
                <a:srgbClr val="333333"/>
              </a:solidFill>
              <a:latin typeface="Calibri Light"/>
              <a:cs typeface="Times New Roman" panose="02020603050405020304" pitchFamily="18" charset="0"/>
            </a:endParaRPr>
          </a:p>
          <a:p>
            <a:endParaRPr lang="en-US"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5" name="Slide Number Placeholder 4"/>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65</a:t>
            </a:fld>
            <a:endParaRPr lang="de-DE" altLang="de-DE" b="0">
              <a:latin typeface="Calibri Light"/>
            </a:endParaRPr>
          </a:p>
        </p:txBody>
      </p:sp>
    </p:spTree>
    <p:extLst>
      <p:ext uri="{BB962C8B-B14F-4D97-AF65-F5344CB8AC3E}">
        <p14:creationId xmlns:p14="http://schemas.microsoft.com/office/powerpoint/2010/main" val="37260234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000" dirty="0">
                <a:solidFill>
                  <a:srgbClr val="333333"/>
                </a:solidFill>
                <a:latin typeface="Calibri Light"/>
                <a:ea typeface="ＭＳ Ｐゴシック" panose="020B0600070205080204" pitchFamily="34" charset="-128"/>
              </a:rPr>
              <a:t>Viele (aber nicht alle!) Menschen mit Psychose neigen dazu, vorschnell und extrem zu urteilen. Unter Stress kommt es oft zu einer Verstärkung dieser Tendenz.</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Petra behauptet, dass ihr Arzt in Wirklichkeit der Ex-Freund sei, der ihr seit Jahren unter falscher Identität in der Psychiatrie auflauere.</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Beide Männer sind aus demselben Dorf und haben denselben Vornamen.</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Es handelte sich um eine zufällige Übereinstimmung.</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66</a:t>
            </a:fld>
            <a:endParaRPr lang="de-DE" altLang="de-DE" b="0">
              <a:latin typeface="Calibri Light"/>
            </a:endParaRPr>
          </a:p>
        </p:txBody>
      </p:sp>
    </p:spTree>
    <p:extLst>
      <p:ext uri="{BB962C8B-B14F-4D97-AF65-F5344CB8AC3E}">
        <p14:creationId xmlns:p14="http://schemas.microsoft.com/office/powerpoint/2010/main" val="38163974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000" dirty="0">
                <a:solidFill>
                  <a:srgbClr val="333333"/>
                </a:solidFill>
                <a:latin typeface="Calibri Light"/>
                <a:ea typeface="ＭＳ Ｐゴシック" panose="020B0600070205080204" pitchFamily="34" charset="-128"/>
              </a:rPr>
              <a:t>Viele (aber nicht alle!) Menschen mit Psychose neigen dazu, vorschnell und extrem zu urteilen. Unter Stress kommt es oft zu einer Verstärkung dieser Tendenz.</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Petra behauptet, dass ihr Arzt in Wirklichkeit der Ex-Freund sei, der ihr seit Jahren unter falscher Identität in der Psychiatrie auflauere.</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Beide Männer sind aus demselben Dorf und haben denselben Vornamen.</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Es handelte sich um eine zufällige Übereinstimmung.</a:t>
            </a:r>
          </a:p>
          <a:p>
            <a:pPr lvl="0" defTabSz="914400" fontAlgn="base"/>
            <a:r>
              <a:rPr lang="de-DE" altLang="de-DE" sz="2000" dirty="0">
                <a:solidFill>
                  <a:srgbClr val="333333"/>
                </a:solidFill>
                <a:latin typeface="Calibri Light"/>
                <a:ea typeface="ＭＳ Ｐゴシック" panose="020B0600070205080204" pitchFamily="34" charset="-128"/>
              </a:rPr>
              <a:t>Bei schweren Anschuldigungen sollten mehr Informationen gesammelt und unbedingt andere Erklärungsmöglichkeiten mit Vertrauenspersonen erörtert werden. </a:t>
            </a:r>
          </a:p>
          <a:p>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67</a:t>
            </a:fld>
            <a:endParaRPr lang="de-DE" altLang="de-DE" b="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b="0">
                <a:solidFill>
                  <a:srgbClr val="333333"/>
                </a:solidFill>
              </a:rPr>
              <a:t>Metakognitives Training 7 - Voreiliges Schlussfolgern II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68</a:t>
            </a:fld>
            <a:endParaRPr lang="de-DE" altLang="de-DE" b="0">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www.uke.de/mkt_app</a:t>
            </a:r>
            <a:endParaRPr lang="de-DE" b="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800920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017287022"/>
              </p:ext>
            </p:extLst>
          </p:nvPr>
        </p:nvGraphicFramePr>
        <p:xfrm>
          <a:off x="408954" y="2011680"/>
          <a:ext cx="11375999" cy="188669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Oiseau</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3</a:t>
                      </a:r>
                      <a:r>
                        <a:rPr kumimoji="0" lang="en-US"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reproduced</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paintings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in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the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public</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domain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because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their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copyright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expired</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(all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artists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died</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more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than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70years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ago</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public</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domain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de-DE" altLang="ja-JP"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 die Schutzfrist des Urheberrechts unseres Wissens abgelaufen ist („</a:t>
                      </a:r>
                      <a:r>
                        <a:rPr kumimoji="0" lang="de-DE" altLang="ja-JP"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public</a:t>
                      </a:r>
                      <a:r>
                        <a:rPr kumimoji="0" lang="de-DE" altLang="ja-JP"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altLang="ja-JP"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domain</a:t>
                      </a:r>
                      <a:r>
                        <a:rPr kumimoji="0" lang="de-DE" altLang="ja-JP"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alle Künstler verstarben vor mindestens 70 Jahren). </a:t>
                      </a:r>
                      <a:r>
                        <a:rPr kumimoji="0" lang="en-GB" altLang="ja-JP"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Alle</a:t>
                      </a:r>
                      <a:r>
                        <a:rPr kumimoji="0" lang="en-GB" altLang="ja-JP"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altLang="ja-JP"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Reproduktionen</a:t>
                      </a:r>
                      <a:r>
                        <a:rPr kumimoji="0" lang="en-GB" altLang="ja-JP"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altLang="ja-JP"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gelten</a:t>
                      </a:r>
                      <a:r>
                        <a:rPr kumimoji="0" lang="en-GB" altLang="ja-JP"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altLang="ja-JP"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ebenfalls</a:t>
                      </a:r>
                      <a:r>
                        <a:rPr kumimoji="0" lang="en-GB" altLang="ja-JP"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altLang="ja-JP"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als</a:t>
                      </a:r>
                      <a:r>
                        <a:rPr kumimoji="0" lang="en-GB" altLang="ja-JP"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altLang="ja-JP"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gemeinfrei</a:t>
                      </a:r>
                      <a:r>
                        <a:rPr kumimoji="0" lang="en-GB" altLang="ja-JP"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r>
              <a:rPr lang="de-DE" b="0"/>
              <a:t>Metakognitives Training 7 - Voreiliges Schlussfolgern II</a:t>
            </a:r>
            <a:endParaRPr lang="de-DE" b="0" dirty="0"/>
          </a:p>
        </p:txBody>
      </p:sp>
      <p:sp>
        <p:nvSpPr>
          <p:cNvPr id="3" name="Slide Number Placeholder 2"/>
          <p:cNvSpPr>
            <a:spLocks noGrp="1"/>
          </p:cNvSpPr>
          <p:nvPr>
            <p:ph type="sldNum" sz="quarter" idx="12"/>
          </p:nvPr>
        </p:nvSpPr>
        <p:spPr/>
        <p:txBody>
          <a:bodyPr/>
          <a:lstStyle/>
          <a:p>
            <a:fld id="{9B00EF49-7894-4F53-A8DD-F7DB3BFC5032}" type="slidenum">
              <a:rPr lang="de-DE" b="0" smtClean="0"/>
              <a:pPr/>
              <a:t>69</a:t>
            </a:fld>
            <a:endParaRPr lang="de-DE" b="0" dirty="0"/>
          </a:p>
        </p:txBody>
      </p:sp>
    </p:spTree>
    <p:extLst>
      <p:ext uri="{BB962C8B-B14F-4D97-AF65-F5344CB8AC3E}">
        <p14:creationId xmlns:p14="http://schemas.microsoft.com/office/powerpoint/2010/main" val="25539747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37" name="Group 45"/>
          <p:cNvGraphicFramePr>
            <a:graphicFrameLocks noGrp="1"/>
          </p:cNvGraphicFramePr>
          <p:nvPr>
            <p:extLst>
              <p:ext uri="{D42A27DB-BD31-4B8C-83A1-F6EECF244321}">
                <p14:modId xmlns:p14="http://schemas.microsoft.com/office/powerpoint/2010/main" val="50762455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Verschwörungstheoretiker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Angebliche </a:t>
                      </a:r>
                      <a:r>
                        <a:rPr kumimoji="0" lang="de-DE" sz="1800" b="0" i="0" u="none" strike="noStrike" cap="none" normalizeH="0" baseline="0" dirty="0">
                          <a:ln>
                            <a:noFill/>
                          </a:ln>
                          <a:solidFill>
                            <a:srgbClr val="333333"/>
                          </a:solidFill>
                          <a:effectLst/>
                          <a:latin typeface="Calibri Light"/>
                          <a:cs typeface="Times New Roman" pitchFamily="18" charset="0"/>
                        </a:rPr>
                        <a:t>Motive der USA:</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Die damals in Konkurrenz zur USA stehende Weltmacht Sowjetunion hatte vorher erfolgreich einen Satelliten in den Weltraum gesendet. Die USA brauchten dringend einen Erfolg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Ablenkung vom damals tobenden Vietnam-Krieg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NASA (Weltraumorganisation der USA) täuschte die US-Regierung aus Angst vor Budget-Kürzungen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70</a:t>
            </a:fld>
            <a:endParaRPr lang="de-DE" altLang="de-DE" b="0">
              <a:latin typeface="Calibri Ligh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35502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117221813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Char char="•"/>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71</a:t>
            </a:fld>
            <a:endParaRPr lang="de-DE" altLang="de-DE" b="0">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75118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79370407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unmöglich, da es auf dem Mond keine Atmosphäre/Wetter gibt</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Sternenloser Himmel und unterschiedlicher Schattenwurf auf den Bildern weisen darauf hin, dass die Fotoaufnahmen in einem Filmstudio gemacht wurden </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lang="de-DE" sz="1800" dirty="0">
                          <a:solidFill>
                            <a:srgbClr val="333333"/>
                          </a:solidFill>
                          <a:latin typeface="Calibri Light"/>
                        </a:rPr>
                        <a:t>Wegen der großen Entfernung zwischen Mond und Erde benötigen Funksprüche hin und zurück mehrere Sekunden. Manche von Armstrongs Antworten vom Mond erfolgen jedoch direkt auf Nixons Fragen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72</a:t>
            </a:fld>
            <a:endParaRPr lang="de-DE" altLang="de-DE" b="0">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18254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367248762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r>
                        <a:rPr kumimoji="0" lang="de-DE" sz="1800" b="0"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FFFFFF"/>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FFFFFF"/>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FFFFFF"/>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73</a:t>
            </a:fld>
            <a:endParaRPr lang="de-DE" altLang="de-DE" b="0">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61222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329865383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333333"/>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333333"/>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333333"/>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Interview wurde zusammengeschnitten, da in der Originalaufnahme mehrere Sekunden Verzögerung im Dialog zwischen Nixon und Armstrong lagen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74</a:t>
            </a:fld>
            <a:endParaRPr lang="de-DE" altLang="de-DE" b="0">
              <a:latin typeface="Calibri Ligh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57715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rPr>
              <a:t>Wurde die Mondlandung von der US-Regierung vorgetäuscht?</a:t>
            </a:r>
          </a:p>
        </p:txBody>
      </p:sp>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b="0" smtClean="0">
                <a:latin typeface="Calibri Light"/>
              </a:rPr>
              <a:pPr>
                <a:defRPr/>
              </a:pPr>
              <a:t>75</a:t>
            </a:fld>
            <a:endParaRPr lang="de-DE" altLang="de-DE" b="0">
              <a:latin typeface="Calibri Light"/>
            </a:endParaRPr>
          </a:p>
        </p:txBody>
      </p:sp>
      <p:sp>
        <p:nvSpPr>
          <p:cNvPr id="34821" name="Text Box 8"/>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e-DE" altLang="de-DE" sz="2400" b="0" dirty="0">
                <a:latin typeface="Calibri Light"/>
              </a:rPr>
              <a:t>Regisseur Roland Emmerich (z.B. „Independence Day“):</a:t>
            </a:r>
            <a:br>
              <a:rPr lang="de-DE" altLang="de-DE" sz="2400" b="0" dirty="0">
                <a:latin typeface="Calibri Light"/>
              </a:rPr>
            </a:br>
            <a:r>
              <a:rPr lang="de-DE" altLang="de-DE" sz="2400" b="0" i="1" dirty="0">
                <a:latin typeface="Calibri Light"/>
              </a:rPr>
              <a:t>„Die Mondlandung war (…) technisch zu gut gemacht. Sowas konnte man in den 60er Jahren in der Qualität noch gar nicht herstellen. Da hätte man sogar mit heutiger Technik Probleme das nachzustellen.“</a:t>
            </a:r>
          </a:p>
        </p:txBody>
      </p:sp>
      <p:sp>
        <p:nvSpPr>
          <p:cNvPr id="13" name="Textfeld 7"/>
          <p:cNvSpPr txBox="1">
            <a:spLocks noChangeArrowheads="1"/>
          </p:cNvSpPr>
          <p:nvPr/>
        </p:nvSpPr>
        <p:spPr bwMode="auto">
          <a:xfrm>
            <a:off x="4139115" y="5445224"/>
            <a:ext cx="7609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Quelle: ZDF „Vorsicht Verschwörung“ </a:t>
            </a:r>
          </a:p>
        </p:txBody>
      </p:sp>
      <p:sp>
        <p:nvSpPr>
          <p:cNvPr id="6" name="Rectangle 5"/>
          <p:cNvSpPr/>
          <p:nvPr/>
        </p:nvSpPr>
        <p:spPr>
          <a:xfrm>
            <a:off x="408955" y="2649106"/>
            <a:ext cx="11376000" cy="707886"/>
          </a:xfrm>
          <a:prstGeom prst="rect">
            <a:avLst/>
          </a:prstGeom>
        </p:spPr>
        <p:txBody>
          <a:bodyPr wrap="none">
            <a:noAutofit/>
          </a:bodyPr>
          <a:lstStyle/>
          <a:p>
            <a:pPr algn="ctr">
              <a:spcBef>
                <a:spcPts val="0"/>
              </a:spcBef>
            </a:pPr>
            <a:r>
              <a:rPr lang="de-DE" altLang="de-DE" sz="4000" dirty="0">
                <a:solidFill>
                  <a:srgbClr val="FF0000"/>
                </a:solidFill>
                <a:latin typeface="Calibri Light"/>
              </a:rPr>
              <a:t>Nein!</a:t>
            </a:r>
            <a:endParaRPr lang="de-DE" altLang="de-DE" sz="4000" dirty="0">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14405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t>Wie kommt es zu diesen und anderen Verschwörungstheorien?</a:t>
            </a:r>
            <a:endParaRPr lang="en-US" sz="3600" dirty="0">
              <a:latin typeface="Calibri Light"/>
            </a:endParaRPr>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76</a:t>
            </a:fld>
            <a:endParaRPr lang="de-DE" altLang="de-DE" b="0">
              <a:latin typeface="Calibri Light"/>
            </a:endParaRPr>
          </a:p>
        </p:txBody>
      </p:sp>
    </p:spTree>
    <p:extLst>
      <p:ext uri="{BB962C8B-B14F-4D97-AF65-F5344CB8AC3E}">
        <p14:creationId xmlns:p14="http://schemas.microsoft.com/office/powerpoint/2010/main" val="41344621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e-DE" sz="3600" dirty="0"/>
              <a:t>Wie kommt es zu diesen und anderen Verschwörungstheorien?</a:t>
            </a:r>
            <a:endParaRPr lang="en-US" sz="3600" dirty="0"/>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Sie sind oft spannender als die Realität!</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Sie basieren auf schwer überprüfbaren Aussagen (z.B. die wehende Fahne deutet zunächst darauf hin, dass die Fotos auf der Erde gemacht wurden), die einige Menschen glauben und nicht mehr anzweifeln.</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Sie verschweigen alternative Erklärungen (z.B. dass der sternenlose Himmel durch die kurze Belichtungszeit der Nachtfotografie entsteht).</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Legenden reißen Fakten aus dem Zusammenhang und strapazieren diese über.</a:t>
            </a: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7 - Voreiliges Schlussfolgern II</a:t>
            </a:r>
          </a:p>
        </p:txBody>
      </p:sp>
      <p:sp>
        <p:nvSpPr>
          <p:cNvPr id="4" name="Slide Number Placeholder 3"/>
          <p:cNvSpPr>
            <a:spLocks noGrp="1"/>
          </p:cNvSpPr>
          <p:nvPr>
            <p:ph type="sldNum" sz="quarter" idx="12"/>
          </p:nvPr>
        </p:nvSpPr>
        <p:spPr/>
        <p:txBody>
          <a:bodyPr/>
          <a:lstStyle/>
          <a:p>
            <a:pPr>
              <a:defRPr/>
            </a:pPr>
            <a:fld id="{2F9CB07C-8F23-47EF-811C-8DD775C59233}" type="slidenum">
              <a:rPr lang="de-DE" altLang="de-DE" b="0" smtClean="0">
                <a:latin typeface="Calibri Light"/>
              </a:rPr>
              <a:pPr>
                <a:defRPr/>
              </a:pPr>
              <a:t>77</a:t>
            </a:fld>
            <a:endParaRPr lang="de-DE" altLang="de-DE" b="0">
              <a:latin typeface="Calibri Light"/>
            </a:endParaRPr>
          </a:p>
        </p:txBody>
      </p:sp>
    </p:spTree>
    <p:extLst>
      <p:ext uri="{BB962C8B-B14F-4D97-AF65-F5344CB8AC3E}">
        <p14:creationId xmlns:p14="http://schemas.microsoft.com/office/powerpoint/2010/main" val="2347711652"/>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6.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4702</Words>
  <Application>Microsoft Office PowerPoint</Application>
  <PresentationFormat>Benutzerdefiniert</PresentationFormat>
  <Paragraphs>658</Paragraphs>
  <Slides>77</Slides>
  <Notes>76</Notes>
  <HiddenSlides>0</HiddenSlides>
  <MMClips>0</MMClips>
  <ScaleCrop>false</ScaleCrop>
  <HeadingPairs>
    <vt:vector size="6" baseType="variant">
      <vt:variant>
        <vt:lpstr>Verwendete Schriftarten</vt:lpstr>
      </vt:variant>
      <vt:variant>
        <vt:i4>7</vt:i4>
      </vt:variant>
      <vt:variant>
        <vt:lpstr>Design</vt:lpstr>
      </vt:variant>
      <vt:variant>
        <vt:i4>5</vt:i4>
      </vt:variant>
      <vt:variant>
        <vt:lpstr>Folientitel</vt:lpstr>
      </vt:variant>
      <vt:variant>
        <vt:i4>77</vt:i4>
      </vt:variant>
    </vt:vector>
  </HeadingPairs>
  <TitlesOfParts>
    <vt:vector size="89"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1_UKE_PPT-Vorlage_16zu9</vt:lpstr>
      <vt:lpstr>3_UKE_PPT-Vorlage_16zu9</vt:lpstr>
      <vt:lpstr>MKT 7 B – Voreiliges Schlussfolgern II</vt:lpstr>
      <vt:lpstr>Voreilige Schlussfolgerungen</vt:lpstr>
      <vt:lpstr>Voreilige Schlussfolgerungen</vt:lpstr>
      <vt:lpstr>Voreilige Schlussfolgerungen</vt:lpstr>
      <vt:lpstr>Voreilige Schlussfolgerungen Wann fällen wir Urteile, ohne sämtliche Informationen zu prüfen?</vt:lpstr>
      <vt:lpstr>Voreilige Schlussfolgerungen Wann fällen wir Urteile, ohne sämtliche Informationen zu prüfen?</vt:lpstr>
      <vt:lpstr>Voreilige Schlussfolgerungen Wann fällen wir Urteile, ohne sämtliche Informationen zu prüfen?</vt:lpstr>
      <vt:lpstr>Voreilige Schlussfolgerungen Wann fällen wir Urteile, ohne sämtliche Informationen zu prüfen?</vt:lpstr>
      <vt:lpstr>Voreilige Schlussfolgerungen in Aktion</vt:lpstr>
      <vt:lpstr>Voreilige Schlussfolgerungen in Aktion – Moderne Legenden – (für eine alternative Übung siehe Ende der Präsentation)</vt:lpstr>
      <vt:lpstr>Voreilige Schlussfolgerungen in Aktion – Moderne Legenden –</vt:lpstr>
      <vt:lpstr>Voreilige Schlussfolgerungen in Aktion – Moderne Legenden –</vt:lpstr>
      <vt:lpstr>Voreilige Schlussfolgerungen in Aktion – Moderne Legenden –</vt:lpstr>
      <vt:lpstr>Wie kommt es zu diesen und anderen Verschwörungstheorien?</vt:lpstr>
      <vt:lpstr>Wie kommt es zu diesen und anderen Verschwörungstheorien?</vt:lpstr>
      <vt:lpstr>Wie kommt es zu diesen und anderen Verschwörungstheorien?</vt:lpstr>
      <vt:lpstr>Was soll das Ganze?</vt:lpstr>
      <vt:lpstr>Was soll das Ganze?</vt:lpstr>
      <vt:lpstr>Wie voreiliges Schlussfolgern Fehleinschätzungen während der Psychose begünstigt – Beispiele</vt:lpstr>
      <vt:lpstr>Aufgabe</vt:lpstr>
      <vt:lpstr>Aufgabe</vt:lpstr>
      <vt:lpstr>Aufgabe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Übertragung auf den Alltag</vt:lpstr>
      <vt:lpstr>Übertragung auf den Alltag</vt:lpstr>
      <vt:lpstr>Übertragung auf den Alltag</vt:lpstr>
      <vt:lpstr>Übertragung auf den Alltag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Wie kommt es zu diesen und anderen Verschwörungstheorien?</vt:lpstr>
      <vt:lpstr>Wie kommt es zu diesen und anderen Verschwörungstheorien?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290</cp:revision>
  <dcterms:created xsi:type="dcterms:W3CDTF">2004-06-30T16:15:23Z</dcterms:created>
  <dcterms:modified xsi:type="dcterms:W3CDTF">2022-06-02T11:50:33Z</dcterms:modified>
</cp:coreProperties>
</file>