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0" r:id="rId1"/>
    <p:sldMasterId id="2147484303" r:id="rId2"/>
    <p:sldMasterId id="2147484316" r:id="rId3"/>
    <p:sldMasterId id="2147484329" r:id="rId4"/>
  </p:sldMasterIdLst>
  <p:notesMasterIdLst>
    <p:notesMasterId r:id="rId95"/>
  </p:notesMasterIdLst>
  <p:handoutMasterIdLst>
    <p:handoutMasterId r:id="rId96"/>
  </p:handoutMasterIdLst>
  <p:sldIdLst>
    <p:sldId id="863" r:id="rId5"/>
    <p:sldId id="722" r:id="rId6"/>
    <p:sldId id="864" r:id="rId7"/>
    <p:sldId id="865" r:id="rId8"/>
    <p:sldId id="866" r:id="rId9"/>
    <p:sldId id="867" r:id="rId10"/>
    <p:sldId id="773" r:id="rId11"/>
    <p:sldId id="779" r:id="rId12"/>
    <p:sldId id="871" r:id="rId13"/>
    <p:sldId id="868" r:id="rId14"/>
    <p:sldId id="869" r:id="rId15"/>
    <p:sldId id="870" r:id="rId16"/>
    <p:sldId id="872" r:id="rId17"/>
    <p:sldId id="873" r:id="rId18"/>
    <p:sldId id="780" r:id="rId19"/>
    <p:sldId id="828" r:id="rId20"/>
    <p:sldId id="829" r:id="rId21"/>
    <p:sldId id="874" r:id="rId22"/>
    <p:sldId id="859" r:id="rId23"/>
    <p:sldId id="875" r:id="rId24"/>
    <p:sldId id="876" r:id="rId25"/>
    <p:sldId id="709" r:id="rId26"/>
    <p:sldId id="710" r:id="rId27"/>
    <p:sldId id="894" r:id="rId28"/>
    <p:sldId id="712" r:id="rId29"/>
    <p:sldId id="713" r:id="rId30"/>
    <p:sldId id="714" r:id="rId31"/>
    <p:sldId id="717" r:id="rId32"/>
    <p:sldId id="877" r:id="rId33"/>
    <p:sldId id="878" r:id="rId34"/>
    <p:sldId id="817" r:id="rId35"/>
    <p:sldId id="820" r:id="rId36"/>
    <p:sldId id="879" r:id="rId37"/>
    <p:sldId id="880" r:id="rId38"/>
    <p:sldId id="838" r:id="rId39"/>
    <p:sldId id="881" r:id="rId40"/>
    <p:sldId id="882" r:id="rId41"/>
    <p:sldId id="883" r:id="rId42"/>
    <p:sldId id="843" r:id="rId43"/>
    <p:sldId id="884" r:id="rId44"/>
    <p:sldId id="885" r:id="rId45"/>
    <p:sldId id="824" r:id="rId46"/>
    <p:sldId id="821" r:id="rId47"/>
    <p:sldId id="822" r:id="rId48"/>
    <p:sldId id="793" r:id="rId49"/>
    <p:sldId id="794" r:id="rId50"/>
    <p:sldId id="795" r:id="rId51"/>
    <p:sldId id="796" r:id="rId52"/>
    <p:sldId id="797" r:id="rId53"/>
    <p:sldId id="798" r:id="rId54"/>
    <p:sldId id="892" r:id="rId55"/>
    <p:sldId id="813" r:id="rId56"/>
    <p:sldId id="814" r:id="rId57"/>
    <p:sldId id="815" r:id="rId58"/>
    <p:sldId id="816" r:id="rId59"/>
    <p:sldId id="799" r:id="rId60"/>
    <p:sldId id="800" r:id="rId61"/>
    <p:sldId id="801" r:id="rId62"/>
    <p:sldId id="785" r:id="rId63"/>
    <p:sldId id="786" r:id="rId64"/>
    <p:sldId id="787" r:id="rId65"/>
    <p:sldId id="788" r:id="rId66"/>
    <p:sldId id="806" r:id="rId67"/>
    <p:sldId id="807" r:id="rId68"/>
    <p:sldId id="808" r:id="rId69"/>
    <p:sldId id="809" r:id="rId70"/>
    <p:sldId id="810" r:id="rId71"/>
    <p:sldId id="811" r:id="rId72"/>
    <p:sldId id="812" r:id="rId73"/>
    <p:sldId id="760" r:id="rId74"/>
    <p:sldId id="761" r:id="rId75"/>
    <p:sldId id="762" r:id="rId76"/>
    <p:sldId id="766" r:id="rId77"/>
    <p:sldId id="767" r:id="rId78"/>
    <p:sldId id="768" r:id="rId79"/>
    <p:sldId id="851" r:id="rId80"/>
    <p:sldId id="852" r:id="rId81"/>
    <p:sldId id="853" r:id="rId82"/>
    <p:sldId id="854" r:id="rId83"/>
    <p:sldId id="855" r:id="rId84"/>
    <p:sldId id="856" r:id="rId85"/>
    <p:sldId id="857" r:id="rId86"/>
    <p:sldId id="845" r:id="rId87"/>
    <p:sldId id="886" r:id="rId88"/>
    <p:sldId id="887" r:id="rId89"/>
    <p:sldId id="847" r:id="rId90"/>
    <p:sldId id="888" r:id="rId91"/>
    <p:sldId id="889" r:id="rId92"/>
    <p:sldId id="893" r:id="rId93"/>
    <p:sldId id="891" r:id="rId94"/>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7691" autoAdjust="0"/>
  </p:normalViewPr>
  <p:slideViewPr>
    <p:cSldViewPr>
      <p:cViewPr varScale="1">
        <p:scale>
          <a:sx n="62" d="100"/>
          <a:sy n="62" d="100"/>
        </p:scale>
        <p:origin x="804" y="7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_rels/viewProps.xml.rels><?xml version="1.0" encoding="UTF-8" standalone="yes"?>
<Relationships xmlns="http://schemas.openxmlformats.org/package/2006/relationships"><Relationship Id="rId8" Type="http://schemas.openxmlformats.org/officeDocument/2006/relationships/slide" Target="slides/slide54.xml"/><Relationship Id="rId13" Type="http://schemas.openxmlformats.org/officeDocument/2006/relationships/slide" Target="slides/slide71.xml"/><Relationship Id="rId3" Type="http://schemas.openxmlformats.org/officeDocument/2006/relationships/slide" Target="slides/slide29.xml"/><Relationship Id="rId7" Type="http://schemas.openxmlformats.org/officeDocument/2006/relationships/slide" Target="slides/slide53.xml"/><Relationship Id="rId12" Type="http://schemas.openxmlformats.org/officeDocument/2006/relationships/slide" Target="slides/slide65.xml"/><Relationship Id="rId2" Type="http://schemas.openxmlformats.org/officeDocument/2006/relationships/slide" Target="slides/slide28.xml"/><Relationship Id="rId16" Type="http://schemas.openxmlformats.org/officeDocument/2006/relationships/slide" Target="slides/slide81.xml"/><Relationship Id="rId1" Type="http://schemas.openxmlformats.org/officeDocument/2006/relationships/slide" Target="slides/slide26.xml"/><Relationship Id="rId6" Type="http://schemas.openxmlformats.org/officeDocument/2006/relationships/slide" Target="slides/slide49.xml"/><Relationship Id="rId11" Type="http://schemas.openxmlformats.org/officeDocument/2006/relationships/slide" Target="slides/slide64.xml"/><Relationship Id="rId5" Type="http://schemas.openxmlformats.org/officeDocument/2006/relationships/slide" Target="slides/slide46.xml"/><Relationship Id="rId15" Type="http://schemas.openxmlformats.org/officeDocument/2006/relationships/slide" Target="slides/slide80.xml"/><Relationship Id="rId10" Type="http://schemas.openxmlformats.org/officeDocument/2006/relationships/slide" Target="slides/slide61.xml"/><Relationship Id="rId4" Type="http://schemas.openxmlformats.org/officeDocument/2006/relationships/slide" Target="slides/slide30.xml"/><Relationship Id="rId9" Type="http://schemas.openxmlformats.org/officeDocument/2006/relationships/slide" Target="slides/slide60.xml"/><Relationship Id="rId14" Type="http://schemas.openxmlformats.org/officeDocument/2006/relationships/slide" Target="slides/slide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4A46F8C7-6B32-488D-9EFC-6C55E42B28A4}" type="slidenum">
              <a:rPr lang="en-GB" altLang="de-DE"/>
              <a:pPr>
                <a:defRPr/>
              </a:pPr>
              <a:t>‹Nr.›</a:t>
            </a:fld>
            <a:endParaRPr lang="en-GB" altLang="de-DE"/>
          </a:p>
        </p:txBody>
      </p:sp>
    </p:spTree>
    <p:extLst>
      <p:ext uri="{BB962C8B-B14F-4D97-AF65-F5344CB8AC3E}">
        <p14:creationId xmlns:p14="http://schemas.microsoft.com/office/powerpoint/2010/main" val="186396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9424C2B3-DB4D-4E6A-A529-5F825DA1EF6B}" type="slidenum">
              <a:rPr lang="en-US" altLang="de-DE"/>
              <a:pPr>
                <a:defRPr/>
              </a:pPr>
              <a:t>‹Nr.›</a:t>
            </a:fld>
            <a:endParaRPr lang="en-US" altLang="de-DE"/>
          </a:p>
        </p:txBody>
      </p:sp>
    </p:spTree>
    <p:extLst>
      <p:ext uri="{BB962C8B-B14F-4D97-AF65-F5344CB8AC3E}">
        <p14:creationId xmlns:p14="http://schemas.microsoft.com/office/powerpoint/2010/main" val="3522786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F1BD1-E837-4BCE-BC6A-D9424C1BA32E}"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2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89AF4-7761-4AC3-97AD-AAC550C29BD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32276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18</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BD4C0-74E1-42EB-BE30-757D44C3F56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427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399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24</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56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1D4E-E77D-4E08-9531-15B5736FF07C}"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009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BD943-60ED-4E84-8F8E-82E6853997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9420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EA9C4-B33D-4456-9270-C6951DEA703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171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BA6D56-F9F8-499E-AC90-51955E7D56C0}"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06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F466C-7FE1-4157-9D00-04B935AF1BF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2368867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602EC8-3556-4C80-BE62-2A50E098334F}"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62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3B841-7ECF-4E12-90D8-36E7C681E08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48280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AA1AC-2E9A-4B7F-8366-60097A5DADEA}"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33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3EB60-3447-40B9-ABED-ABF6EA5B39BC}"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28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366FD-5AF9-4B6F-8DAC-AD4D5A084904}"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553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1C6E7-3E08-4800-9F50-94ADDC2C3DA2}"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9968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6FA23-B07A-4C4C-A435-4D578C8158E0}"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17904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5107B-8759-4BE7-BF24-9564C87F3A5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383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83BE19-CE49-4569-8E61-E3B1CB8CB38B}"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428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0BE67-C859-4B6A-8B3E-1F32AB871139}"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9613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882B5D-1622-4081-A0C7-42F918E6117E}"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642979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4B5FD-B401-4DCC-9CEF-28EE1D1A91E7}"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808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6214E-7604-4A7C-BCD8-6D17644A5A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1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723823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6FE964-1905-4EF7-A79E-6FAA62C64C48}"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942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4F3128-8EB7-45EF-8EAF-651BAE90F3B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067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BD473-E335-4755-BC09-73B59DC00486}"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5685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5FAD1-7554-4916-B469-3B7AE76E013B}"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42784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C335C-17EE-41C4-B106-6E4FED7A682E}"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302153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70C4-F55B-4B31-A682-CEB66A4F85F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805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1C61-605C-4211-A55C-900BCE704309}"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539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978F2-2B1F-453C-B41D-975020BEAFD4}"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655046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4EA19-CB99-4452-8A08-630E04A87969}"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4655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9FD1-6818-4A45-8F48-9AFD99A35B9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048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92138-F693-4946-A6AF-E24EEDA86A0C}"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79041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77781-74FC-497F-9109-3943DEF88BC8}"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3530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1BBFCB-1311-42FE-A158-9423211852BE}"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49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AEC4B-AE66-45A1-AF79-62D015DBEAB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3713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60E1F5-ECAD-4810-8C60-5FD623AF15F3}"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377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5BE62-E556-4A69-BB15-34681C22DB9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351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EB77F-CA07-4452-B01E-4228127B4A00}"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94933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F3885F-4D30-455D-A34E-45AF99EEBA66}"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13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C9A71-8E99-448E-BAAA-C1A05BE20E2C}"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705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7D6259-4E76-42B4-8097-7FB635977CB0}"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01071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F99FD-07A6-4B3E-AE17-5633C5D75717}"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27046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D9F99-D49F-4DD1-B949-99F346C5CD15}"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4726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90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4492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5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31665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0121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964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935162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7847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00787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10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69235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3357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763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919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68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2429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961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9191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714949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585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22092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87485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35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904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090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345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406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106568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748843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309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633765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37804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5897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02233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10559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64808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0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60271"/>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90523805"/>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006885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A – Gedächtnis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4|22</a:t>
            </a:r>
          </a:p>
          <a:p>
            <a:endParaRPr lang="de-DE" dirty="0">
              <a:latin typeface="+mj-lt"/>
            </a:endParaRPr>
          </a:p>
        </p:txBody>
      </p:sp>
    </p:spTree>
    <p:extLst>
      <p:ext uri="{BB962C8B-B14F-4D97-AF65-F5344CB8AC3E}">
        <p14:creationId xmlns:p14="http://schemas.microsoft.com/office/powerpoint/2010/main" val="188553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8749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7321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36217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a:t>
            </a:r>
            <a:r>
              <a:rPr lang="de-DE" altLang="de-DE" sz="2400">
                <a:solidFill>
                  <a:srgbClr val="333333"/>
                </a:solidFill>
                <a:latin typeface="Calibri Light"/>
              </a:rPr>
              <a:t>Schulwissen ...)</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272021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91549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41888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120240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1933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159399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viele Sinne beteiligen (z.B. Hören, Sehen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14</a:t>
            </a:fld>
            <a:endParaRPr lang="de-DE" altLang="de-DE" b="0">
              <a:latin typeface="Calibri Light"/>
            </a:endParaRPr>
          </a:p>
        </p:txBody>
      </p:sp>
    </p:spTree>
    <p:extLst>
      <p:ext uri="{BB962C8B-B14F-4D97-AF65-F5344CB8AC3E}">
        <p14:creationId xmlns:p14="http://schemas.microsoft.com/office/powerpoint/2010/main" val="65441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Diskutieren</a:t>
            </a:r>
            <a:endParaRPr lang="en-GB" altLang="de-DE" sz="1200" dirty="0">
              <a:latin typeface="Arial" panose="020B0604020202020204" pitchFamily="34" charset="0"/>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Diskutieren</a:t>
            </a:r>
            <a:endParaRPr lang="en-GB" altLang="de-DE" sz="1200">
              <a:latin typeface="Arial" panose="020B0604020202020204" pitchFamily="34" charset="0"/>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Anwenden</a:t>
            </a:r>
            <a:endParaRPr lang="en-GB" altLang="de-DE" sz="1200" dirty="0">
              <a:latin typeface="Arial" panose="020B0604020202020204" pitchFamily="34" charset="0"/>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latin typeface="Arial" panose="020B0604020202020204" pitchFamily="34" charset="0"/>
              </a:rPr>
              <a:t>Behaltensleistung in %</a:t>
            </a:r>
            <a:endParaRPr lang="en-GB" altLang="de-DE" sz="1400" dirty="0">
              <a:latin typeface="Arial" panose="020B0604020202020204" pitchFamily="34" charset="0"/>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004992"/>
                </a:solidFill>
                <a:latin typeface="Calibri Light"/>
              </a:rPr>
              <a:t>Je mehr Sinne und Prozesse am Lern-vorgang beteiligt sind, desto höher ist die Behaltensleistung!</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Wie kann ich mir Dinge besser merken?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Sehen und erinnern wir alle dasselbe?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16</a:t>
            </a:fld>
            <a:endParaRPr lang="de-DE" altLang="de-DE" b="0">
              <a:latin typeface="Calibri Light"/>
            </a:endParaRPr>
          </a:p>
        </p:txBody>
      </p:sp>
      <p:pic>
        <p:nvPicPr>
          <p:cNvPr id="4813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08955" y="5991199"/>
            <a:ext cx="11376000" cy="461665"/>
          </a:xfrm>
          <a:prstGeom prst="rect">
            <a:avLst/>
          </a:prstGeom>
        </p:spPr>
        <p:txBody>
          <a:bodyPr>
            <a:spAutoFit/>
          </a:bodyPr>
          <a:lstStyle/>
          <a:p>
            <a:pPr algn="ctr">
              <a:spcBef>
                <a:spcPts val="0"/>
              </a:spcBef>
              <a:spcAft>
                <a:spcPts val="0"/>
              </a:spcAft>
            </a:pPr>
            <a:r>
              <a:rPr lang="de-DE" sz="2400" b="0" dirty="0">
                <a:latin typeface="Calibri Light"/>
              </a:rPr>
              <a:t>Beispiel: 3 Künstler malen dieselbe katalanische Landschaft …</a:t>
            </a:r>
            <a:endParaRPr lang="en-US" sz="2400" b="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marL="190500" defTabSz="914377">
              <a:spcBef>
                <a:spcPts val="0"/>
              </a:spcBef>
            </a:pPr>
            <a:r>
              <a:rPr lang="de-DE" sz="3600" dirty="0">
                <a:latin typeface="Calibri Light"/>
              </a:rPr>
              <a:t>Achten Sie auf Unterschiede bezüglich der Farben und Größen in den drei Gemälden!</a:t>
            </a:r>
            <a:br>
              <a:rPr lang="de-DE" sz="3600" dirty="0">
                <a:latin typeface="Calibri Light"/>
              </a:rPr>
            </a:br>
            <a:r>
              <a:rPr lang="de-DE" dirty="0">
                <a:latin typeface="Calibri Light"/>
              </a:rPr>
              <a:t>Gibt es Dinge, die von den Künstlern unterschiedlich dargestellt oder die weggelassen wurden?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17</a:t>
            </a:fld>
            <a:endParaRPr lang="de-DE" altLang="de-DE" b="0">
              <a:latin typeface="Calibri Light"/>
            </a:endParaRPr>
          </a:p>
        </p:txBody>
      </p:sp>
      <p:sp>
        <p:nvSpPr>
          <p:cNvPr id="50181" name="Caption_16"/>
          <p:cNvSpPr txBox="1">
            <a:spLocks noChangeArrowheads="1"/>
          </p:cNvSpPr>
          <p:nvPr/>
        </p:nvSpPr>
        <p:spPr bwMode="auto">
          <a:xfrm>
            <a:off x="408955"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50182" name="Caption_18"/>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solidFill>
                  <a:srgbClr val="333333"/>
                </a:solidFill>
                <a:latin typeface="Calibri Light"/>
                <a:cs typeface="Times New Roman" panose="02020603050405020304" pitchFamily="18" charset="0"/>
              </a:rPr>
              <a:t>Helmut Schack</a:t>
            </a:r>
          </a:p>
        </p:txBody>
      </p:sp>
      <p:sp>
        <p:nvSpPr>
          <p:cNvPr id="50183" name="Caption_17"/>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Bernd Hampel</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de-DE" sz="3600" dirty="0"/>
              <a:t>Jeder Mensch nimmt Dinge anders wahr! </a:t>
            </a:r>
            <a:br>
              <a:rPr lang="de-DE" sz="3600" dirty="0"/>
            </a:br>
            <a:r>
              <a:rPr lang="de-DE" sz="3600" dirty="0"/>
              <a:t>Wie in den drei Gemälden:</a:t>
            </a:r>
            <a:br>
              <a:rPr lang="de-DE" sz="3600" dirty="0"/>
            </a:br>
            <a:r>
              <a:rPr lang="de-DE" dirty="0"/>
              <a:t>Dieselbe Landschaft ist zu sehen aber mit unterschiedlichen Akzenten!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18</a:t>
            </a:fld>
            <a:endParaRPr lang="de-DE" altLang="de-DE" b="0">
              <a:latin typeface="Calibri Light"/>
            </a:endParaRPr>
          </a:p>
        </p:txBody>
      </p:sp>
      <p:sp>
        <p:nvSpPr>
          <p:cNvPr id="11" name="Caption_12"/>
          <p:cNvSpPr txBox="1">
            <a:spLocks noChangeArrowheads="1"/>
          </p:cNvSpPr>
          <p:nvPr/>
        </p:nvSpPr>
        <p:spPr bwMode="auto">
          <a:xfrm>
            <a:off x="408955"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Andreas Weißgerber: Die Hügel sind auf diesem Bild flacher als auf den anderen beiden Gemälden.</a:t>
            </a:r>
          </a:p>
        </p:txBody>
      </p:sp>
      <p:pic>
        <p:nvPicPr>
          <p:cNvPr id="12"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1200"/>
              </a:spcBef>
              <a:buClrTx/>
              <a:buFontTx/>
              <a:buNone/>
            </a:pPr>
            <a:r>
              <a:rPr lang="de-DE" altLang="de-DE" sz="1200" b="0" dirty="0">
                <a:latin typeface="Calibri Light"/>
                <a:cs typeface="Times New Roman" panose="02020603050405020304" pitchFamily="18" charset="0"/>
              </a:rPr>
              <a:t>Bernd Hampel: Der Ton der Landschaft ist sehr viel </a:t>
            </a:r>
            <a:r>
              <a:rPr lang="de-DE" altLang="de-DE" sz="1200" b="0" i="1" dirty="0">
                <a:latin typeface="Calibri Light"/>
                <a:cs typeface="Times New Roman" panose="02020603050405020304" pitchFamily="18" charset="0"/>
              </a:rPr>
              <a:t>erdiger </a:t>
            </a:r>
            <a:r>
              <a:rPr lang="de-DE" altLang="de-DE" sz="1200" b="0" dirty="0">
                <a:latin typeface="Calibri Light"/>
                <a:cs typeface="Times New Roman" panose="02020603050405020304" pitchFamily="18" charset="0"/>
              </a:rPr>
              <a:t>dargestellt als auf den anderen Bildern. Der Baum am rechten Wegesrand fehlt (roter Kreis).</a:t>
            </a:r>
          </a:p>
        </p:txBody>
      </p:sp>
      <p:sp>
        <p:nvSpPr>
          <p:cNvPr id="16" name="Caption_14"/>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Helmut Schack: Auf diesem Bild wird am deutlichsten, dass sich ganz unterschiedliche Ackerstücke bis zum Horizont erstrecken. Die Landschaft wirkt fast bunt. Im Unterschied zu den anderen beiden Gemälden steht die Baumgruppe teilweise frei vor dem Horizont.</a:t>
            </a:r>
          </a:p>
        </p:txBody>
      </p:sp>
      <p:sp>
        <p:nvSpPr>
          <p:cNvPr id="18"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4042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411442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br>
              <a:rPr lang="de-DE" sz="2400" dirty="0">
                <a:solidFill>
                  <a:srgbClr val="333333"/>
                </a:solidFill>
                <a:latin typeface="Calibri Light"/>
              </a:rPr>
            </a:br>
            <a:br>
              <a:rPr lang="de-DE" sz="2400" dirty="0">
                <a:solidFill>
                  <a:srgbClr val="333333"/>
                </a:solidFill>
                <a:latin typeface="Calibri Light"/>
              </a:rPr>
            </a:br>
            <a:r>
              <a:rPr lang="de-DE" sz="2400" dirty="0">
                <a:solidFill>
                  <a:srgbClr val="004992"/>
                </a:solidFill>
                <a:latin typeface="Calibri Light"/>
              </a:rPr>
              <a:t>Dabei sollen Sie möglichst viele Details richtig wieder erinnern!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1888359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24</a:t>
            </a:fld>
            <a:endParaRPr lang="de-DE" altLang="de-DE" b="0">
              <a:latin typeface="Calibri Light"/>
            </a:endParaRPr>
          </a:p>
        </p:txBody>
      </p:sp>
      <p:pic>
        <p:nvPicPr>
          <p:cNvPr id="6" name="Grafik 9">
            <a:extLst>
              <a:ext uri="{FF2B5EF4-FFF2-40B4-BE49-F238E27FC236}">
                <a16:creationId xmlns:a16="http://schemas.microsoft.com/office/drawing/2014/main" id="{AC017EC5-1CAE-4CA4-B1A0-098869C0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396BB137-1F29-494F-A943-9163E653E56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B4B66296-07E8-462E-B16A-952210F324DB}"/>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extLst>
      <p:ext uri="{BB962C8B-B14F-4D97-AF65-F5344CB8AC3E}">
        <p14:creationId xmlns:p14="http://schemas.microsoft.com/office/powerpoint/2010/main" val="404326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Caption_66563"/>
          <p:cNvSpPr>
            <a:spLocks noChangeArrowheads="1"/>
          </p:cNvSpPr>
          <p:nvPr/>
        </p:nvSpPr>
        <p:spPr bwMode="auto">
          <a:xfrm>
            <a:off x="32461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Bahnhof</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861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Fahrplanauskunft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Bahnhof</a:t>
            </a:r>
          </a:p>
        </p:txBody>
      </p:sp>
      <p:sp>
        <p:nvSpPr>
          <p:cNvPr id="7065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Waggons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Fahrplanauskunft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p:txBody>
      </p:sp>
      <p:pic>
        <p:nvPicPr>
          <p:cNvPr id="7066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Caption_70662"/>
          <p:cNvSpPr>
            <a:spLocks noChangeArrowheads="1"/>
          </p:cNvSpPr>
          <p:nvPr/>
        </p:nvSpPr>
        <p:spPr bwMode="auto">
          <a:xfrm>
            <a:off x="3690620"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27</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397022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 unterschieden werden: Falsche Erinnerungen sind „blasser“ und werden nicht im Detail erinnert.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30</a:t>
            </a:fld>
            <a:endParaRPr lang="de-DE" altLang="de-DE" b="0">
              <a:latin typeface="Calibri Light"/>
            </a:endParaRPr>
          </a:p>
        </p:txBody>
      </p:sp>
    </p:spTree>
    <p:extLst>
      <p:ext uri="{BB962C8B-B14F-4D97-AF65-F5344CB8AC3E}">
        <p14:creationId xmlns:p14="http://schemas.microsoft.com/office/powerpoint/2010/main" val="358811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16819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Illusionen/Fehlerinnerungen: </a:t>
            </a:r>
            <a:r>
              <a:rPr lang="de-DE" altLang="de-DE" sz="2400" dirty="0">
                <a:solidFill>
                  <a:srgbClr val="333333"/>
                </a:solidFill>
                <a:latin typeface="Calibri Light"/>
              </a:rPr>
              <a:t>Es werden Dinge erinnert, die so gar nicht stattgefunden haben!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34</a:t>
            </a:fld>
            <a:endParaRPr lang="de-DE" altLang="de-DE" b="0">
              <a:latin typeface="Calibri Light"/>
            </a:endParaRPr>
          </a:p>
        </p:txBody>
      </p:sp>
    </p:spTree>
    <p:extLst>
      <p:ext uri="{BB962C8B-B14F-4D97-AF65-F5344CB8AC3E}">
        <p14:creationId xmlns:p14="http://schemas.microsoft.com/office/powerpoint/2010/main" val="280703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159815"/>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35</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9281095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36</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18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54956371"/>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37</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72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989801269"/>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38</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7"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47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40</a:t>
            </a:fld>
            <a:endParaRPr lang="de-DE" altLang="de-DE" b="0">
              <a:latin typeface="Calibri Light"/>
            </a:endParaRPr>
          </a:p>
        </p:txBody>
      </p:sp>
    </p:spTree>
    <p:extLst>
      <p:ext uri="{BB962C8B-B14F-4D97-AF65-F5344CB8AC3E}">
        <p14:creationId xmlns:p14="http://schemas.microsoft.com/office/powerpoint/2010/main" val="2208711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a:p>
            <a:pPr marL="342900" lvl="0" indent="-342900" defTabSz="914400" fontAlgn="base">
              <a:buClr>
                <a:srgbClr val="333333"/>
              </a:buClr>
              <a:buFont typeface="WingDings"/>
              <a:buChar char=""/>
            </a:pPr>
            <a:r>
              <a:rPr lang="de-DE" altLang="de-DE" sz="2200" dirty="0">
                <a:solidFill>
                  <a:srgbClr val="333333"/>
                </a:solidFill>
                <a:latin typeface="Calibri Light"/>
              </a:rPr>
              <a:t>Das heißt: Die Unterscheidung echter Erinnerungen von Fehlerinnerungen ist beeinträchtigt! Dies kann eine realistische Sicht der Umwelt erschweren.</a:t>
            </a:r>
            <a:r>
              <a:rPr lang="en-GB" altLang="de-DE" sz="2200" dirty="0">
                <a:solidFill>
                  <a:srgbClr val="333333"/>
                </a:solidFill>
                <a:latin typeface="Calibri Light"/>
                <a:cs typeface="Times New Roman" panose="02020603050405020304" pitchFamily="18" charset="0"/>
              </a:rPr>
              <a:t> </a:t>
            </a:r>
            <a:endParaRPr lang="en-US" altLang="de-DE" sz="22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41</a:t>
            </a:fld>
            <a:endParaRPr lang="de-DE" altLang="de-DE" b="0">
              <a:latin typeface="Calibri Light"/>
            </a:endParaRPr>
          </a:p>
        </p:txBody>
      </p:sp>
    </p:spTree>
    <p:extLst>
      <p:ext uri="{BB962C8B-B14F-4D97-AF65-F5344CB8AC3E}">
        <p14:creationId xmlns:p14="http://schemas.microsoft.com/office/powerpoint/2010/main" val="4180915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42</a:t>
            </a:fld>
            <a:endParaRPr lang="de-DE" altLang="de-DE" b="0">
              <a:latin typeface="Calibri Light"/>
            </a:endParaRPr>
          </a:p>
        </p:txBody>
      </p:sp>
      <p:sp>
        <p:nvSpPr>
          <p:cNvPr id="101398"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de-DE" altLang="de-DE" sz="1800" b="0" dirty="0">
                <a:solidFill>
                  <a:srgbClr val="004992"/>
                </a:solidFill>
                <a:latin typeface="Calibri Light"/>
              </a:rPr>
              <a:t>Möchte vielleicht jemand eine kurze persönliche Erfahrung einbringen?</a:t>
            </a:r>
          </a:p>
        </p:txBody>
      </p:sp>
      <p:graphicFrame>
        <p:nvGraphicFramePr>
          <p:cNvPr id="5" name="Table 4"/>
          <p:cNvGraphicFramePr>
            <a:graphicFrameLocks noGrp="1"/>
          </p:cNvGraphicFramePr>
          <p:nvPr>
            <p:extLst>
              <p:ext uri="{D42A27DB-BD31-4B8C-83A1-F6EECF244321}">
                <p14:modId xmlns:p14="http://schemas.microsoft.com/office/powerpoint/2010/main" val="26617485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Ereignis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Falsche Erinnerung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Tatsächliche Situation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Streit mit Mutter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Erinnern, dass die eigene Mutter gesagt hätte: „Du bist nicht mehr meine Tochter!“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Mutter sagte lediglich: „So kenne ich Dich gar nicht!“ – mit der Zeit wurde der genaue Wortlaut in der Erinnerung verfremdet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Gruppentherapiesitzung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Angeblich zeigte keiner Interesse für das eigene Problem</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Einige Teilnehmer haben besorgt nachgefragt – dies wurde aber im Nachhinein vergessen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285750" lvl="0" indent="-285750" defTabSz="914400" fontAlgn="base">
              <a:buClr>
                <a:srgbClr val="333333"/>
              </a:buClr>
              <a:buFont typeface="WingDings"/>
              <a:buChar char=""/>
            </a:pPr>
            <a:endParaRPr lang="de-DE" altLang="de-DE" sz="1600" kern="0" dirty="0">
              <a:solidFill>
                <a:srgbClr val="333333"/>
              </a:solidFill>
              <a:latin typeface="Calibri Light"/>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43</a:t>
            </a:fld>
            <a:endParaRPr lang="de-DE" altLang="de-DE" b="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342900" lvl="0" indent="-342900" defTabSz="914400" fontAlgn="base">
              <a:buClr>
                <a:srgbClr val="333333"/>
              </a:buClr>
              <a:buFont typeface="WingDings"/>
              <a:buChar char=""/>
            </a:pPr>
            <a:r>
              <a:rPr lang="de-DE" altLang="de-DE" sz="2400" kern="0">
                <a:solidFill>
                  <a:srgbClr val="333333"/>
                </a:solidFill>
                <a:latin typeface="Calibri Light"/>
              </a:rPr>
              <a:t>Bitte </a:t>
            </a:r>
            <a:r>
              <a:rPr lang="de-DE" altLang="de-DE" sz="2400" kern="0" dirty="0">
                <a:solidFill>
                  <a:srgbClr val="333333"/>
                </a:solidFill>
                <a:latin typeface="Calibri Light"/>
              </a:rPr>
              <a:t>überlegen Sie, was im Bild gezeigt und was nicht gezeigt wurde.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Kiosk</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095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11161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pic>
        <p:nvPicPr>
          <p:cNvPr id="11162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1366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Gärtnerei</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15714"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Baum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Gärtnerei</a:t>
            </a:r>
          </a:p>
        </p:txBody>
      </p:sp>
      <p:sp>
        <p:nvSpPr>
          <p:cNvPr id="1177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pic>
        <p:nvPicPr>
          <p:cNvPr id="11776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50</a:t>
            </a:fld>
            <a:endParaRPr lang="de-DE" altLang="de-DE" b="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2558986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Caption_121859"/>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Brainstorming</a:t>
            </a:r>
          </a:p>
        </p:txBody>
      </p:sp>
      <p:sp>
        <p:nvSpPr>
          <p:cNvPr id="56323" name="Rectangle 1027"/>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in ein typisches Klassenzimmer?</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Klassenzimmer</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25955" name="Rectangle 1027"/>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Klassenzimmer</a:t>
            </a:r>
          </a:p>
        </p:txBody>
      </p:sp>
      <p:sp>
        <p:nvSpPr>
          <p:cNvPr id="128003" name="Rectangle 1027"/>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128007" name="Caption_128008"/>
          <p:cNvSpPr>
            <a:spLocks noChangeArrowheads="1"/>
          </p:cNvSpPr>
          <p:nvPr/>
        </p:nvSpPr>
        <p:spPr bwMode="auto">
          <a:xfrm>
            <a:off x="3690620"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55</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an einer Straßenkreuzung?</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Straßenkreuzung</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Straßenkreuzung</a:t>
            </a:r>
          </a:p>
        </p:txBody>
      </p:sp>
      <p:sp>
        <p:nvSpPr>
          <p:cNvPr id="14233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pic>
        <p:nvPicPr>
          <p:cNvPr id="14234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alles auf einem Spielplatz?</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Spielplatz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848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Spielplatz</a:t>
            </a:r>
          </a:p>
        </p:txBody>
      </p:sp>
      <p:sp>
        <p:nvSpPr>
          <p:cNvPr id="15053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pic>
        <p:nvPicPr>
          <p:cNvPr id="15053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Hochzeit</a:t>
            </a:r>
            <a:br>
              <a:rPr lang="de-DE" altLang="de-DE" sz="3600" dirty="0">
                <a:latin typeface="Calibri Light"/>
              </a:rPr>
            </a:br>
            <a:r>
              <a:rPr lang="de-DE" altLang="de-DE" dirty="0">
                <a:latin typeface="Calibri Light"/>
              </a:rPr>
              <a:t>Was wurde gezeigt? Wie sicher sind Sie sich?</a:t>
            </a:r>
          </a:p>
        </p:txBody>
      </p:sp>
      <p:sp>
        <p:nvSpPr>
          <p:cNvPr id="15462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Trauzeuge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Hochzeit</a:t>
            </a:r>
          </a:p>
        </p:txBody>
      </p:sp>
      <p:sp>
        <p:nvSpPr>
          <p:cNvPr id="15667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Trauzeuge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pic>
        <p:nvPicPr>
          <p:cNvPr id="156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0">
              <a:solidFill>
                <a:schemeClr val="accent1"/>
              </a:solidFill>
              <a:latin typeface="Calibri Light"/>
            </a:endParaRPr>
          </a:p>
        </p:txBody>
      </p:sp>
      <p:pic>
        <p:nvPicPr>
          <p:cNvPr id="15872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Fußball</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07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Fußball</a:t>
            </a:r>
          </a:p>
        </p:txBody>
      </p:sp>
      <p:sp>
        <p:nvSpPr>
          <p:cNvPr id="16281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pic>
        <p:nvPicPr>
          <p:cNvPr id="16282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Mondlandung </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Mondkrater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Mondlandung</a:t>
            </a:r>
          </a:p>
        </p:txBody>
      </p:sp>
      <p:sp>
        <p:nvSpPr>
          <p:cNvPr id="1689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Mondkrater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a:p>
            <a:pPr eaLnBrk="1" hangingPunct="1">
              <a:lnSpc>
                <a:spcPct val="100000"/>
              </a:lnSpc>
              <a:spcBef>
                <a:spcPts val="1200"/>
              </a:spcBef>
            </a:pPr>
            <a:endParaRPr lang="de-DE" altLang="de-DE" sz="2400" dirty="0">
              <a:solidFill>
                <a:srgbClr val="333333"/>
              </a:solidFill>
              <a:latin typeface="Calibri Light"/>
            </a:endParaRPr>
          </a:p>
        </p:txBody>
      </p:sp>
      <p:pic>
        <p:nvPicPr>
          <p:cNvPr id="168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Rettungseinsatz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792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Taucher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77</a:t>
            </a:fld>
            <a:endParaRPr lang="de-DE" altLang="de-DE" b="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Rettungseinsatz</a:t>
            </a:r>
          </a:p>
        </p:txBody>
      </p:sp>
      <p:sp>
        <p:nvSpPr>
          <p:cNvPr id="181250"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Taucher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Pilot</a:t>
            </a:r>
          </a:p>
        </p:txBody>
      </p:sp>
      <p:pic>
        <p:nvPicPr>
          <p:cNvPr id="18125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0" name="Caption_183299"/>
          <p:cNvSpPr>
            <a:spLocks noChangeArrowheads="1"/>
          </p:cNvSpPr>
          <p:nvPr/>
        </p:nvSpPr>
        <p:spPr bwMode="auto">
          <a:xfrm>
            <a:off x="3093157" y="6455664"/>
            <a:ext cx="597520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79</a:t>
            </a:fld>
            <a:endParaRPr lang="de-DE" altLang="de-DE" b="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0659"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auf eine typische Baustelle?</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80</a:t>
            </a:fld>
            <a:endParaRPr lang="de-DE" altLang="de-DE" b="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Straßenbau</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8739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81</a:t>
            </a:fld>
            <a:endParaRPr lang="de-DE" altLang="de-DE" b="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Straßenbau</a:t>
            </a:r>
          </a:p>
        </p:txBody>
      </p:sp>
      <p:sp>
        <p:nvSpPr>
          <p:cNvPr id="18944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pic>
        <p:nvPicPr>
          <p:cNvPr id="18944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7" name="Caption_189446"/>
          <p:cNvSpPr>
            <a:spLocks noChangeArrowheads="1"/>
          </p:cNvSpPr>
          <p:nvPr/>
        </p:nvSpPr>
        <p:spPr bwMode="auto">
          <a:xfrm>
            <a:off x="3690620"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82</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83</a:t>
            </a:fld>
            <a:endParaRPr lang="de-DE" altLang="de-DE" b="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endParaRPr lang="en-US" sz="20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84</a:t>
            </a:fld>
            <a:endParaRPr lang="de-DE" altLang="de-DE" b="0">
              <a:latin typeface="Calibri Light"/>
            </a:endParaRPr>
          </a:p>
        </p:txBody>
      </p:sp>
    </p:spTree>
    <p:extLst>
      <p:ext uri="{BB962C8B-B14F-4D97-AF65-F5344CB8AC3E}">
        <p14:creationId xmlns:p14="http://schemas.microsoft.com/office/powerpoint/2010/main" val="1581222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br>
              <a:rPr lang="de-DE" altLang="de-DE" sz="2000" dirty="0">
                <a:solidFill>
                  <a:srgbClr val="004992"/>
                </a:solidFill>
                <a:latin typeface="Calibri Light"/>
                <a:cs typeface="Times New Roman" panose="02020603050405020304" pitchFamily="18" charset="0"/>
              </a:rPr>
            </a:br>
            <a:br>
              <a:rPr lang="de-DE" altLang="de-DE" sz="2000" dirty="0">
                <a:solidFill>
                  <a:srgbClr val="004992"/>
                </a:solidFill>
                <a:latin typeface="Calibri Light"/>
                <a:cs typeface="Times New Roman" panose="02020603050405020304" pitchFamily="18" charset="0"/>
              </a:rPr>
            </a:br>
            <a:r>
              <a:rPr lang="de-DE" altLang="de-DE" sz="2000" u="sng" dirty="0">
                <a:solidFill>
                  <a:srgbClr val="333333"/>
                </a:solidFill>
                <a:latin typeface="Calibri Light"/>
                <a:cs typeface="Times New Roman" panose="02020603050405020304" pitchFamily="18" charset="0"/>
              </a:rPr>
              <a:t>Beispiel</a:t>
            </a:r>
            <a:r>
              <a:rPr lang="de-DE" altLang="de-DE" sz="2000" dirty="0">
                <a:solidFill>
                  <a:srgbClr val="333333"/>
                </a:solidFill>
                <a:latin typeface="Calibri Light"/>
                <a:cs typeface="Times New Roman" panose="02020603050405020304" pitchFamily="18" charset="0"/>
              </a:rPr>
              <a:t>: Sie haben sich mit jemandem gestritten und erinnern vage, dass Ihre Familie beschimpft wurde: Berücksichtigen Sie die Möglichkeit, dass Ihnen das Gedächtnis einen Streich spielt oder Sie Dinge verzerrt erinnern! Fragen Sie Anwesende nach deren Erinnerung.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85</a:t>
            </a:fld>
            <a:endParaRPr lang="de-DE" altLang="de-DE" b="0">
              <a:latin typeface="Calibri Light"/>
            </a:endParaRPr>
          </a:p>
        </p:txBody>
      </p:sp>
    </p:spTree>
    <p:extLst>
      <p:ext uri="{BB962C8B-B14F-4D97-AF65-F5344CB8AC3E}">
        <p14:creationId xmlns:p14="http://schemas.microsoft.com/office/powerpoint/2010/main" val="3435459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86</a:t>
            </a:fld>
            <a:endParaRPr lang="de-DE" altLang="de-DE" b="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87</a:t>
            </a:fld>
            <a:endParaRPr lang="de-DE" altLang="de-DE" b="0">
              <a:latin typeface="Calibri Light"/>
            </a:endParaRPr>
          </a:p>
        </p:txBody>
      </p:sp>
    </p:spTree>
    <p:extLst>
      <p:ext uri="{BB962C8B-B14F-4D97-AF65-F5344CB8AC3E}">
        <p14:creationId xmlns:p14="http://schemas.microsoft.com/office/powerpoint/2010/main" val="3443361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Bedenken Sie außerdem: Trugerinnerungen sind oft blasser als echte Erinnerungen.</a:t>
            </a:r>
          </a:p>
          <a:p>
            <a:pPr>
              <a:lnSpc>
                <a:spcPct val="100000"/>
              </a:lnSpc>
              <a:spcBef>
                <a:spcPts val="1200"/>
              </a:spcBef>
            </a:pPr>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88</a:t>
            </a:fld>
            <a:endParaRPr lang="de-DE" altLang="de-DE" b="0">
              <a:latin typeface="Calibri Light"/>
            </a:endParaRPr>
          </a:p>
        </p:txBody>
      </p:sp>
    </p:spTree>
    <p:extLst>
      <p:ext uri="{BB962C8B-B14F-4D97-AF65-F5344CB8AC3E}">
        <p14:creationId xmlns:p14="http://schemas.microsoft.com/office/powerpoint/2010/main" val="614641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89</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070692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8993027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Bombed Dresden/</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False memory pictures/False Memory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Ximena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Metakognitives Training 5 - Gedächtnis</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90</a:t>
            </a:fld>
            <a:endParaRPr lang="de-DE" b="0" dirty="0">
              <a:solidFill>
                <a:srgbClr val="333333"/>
              </a:solidFill>
            </a:endParaRPr>
          </a:p>
        </p:txBody>
      </p:sp>
    </p:spTree>
    <p:extLst>
      <p:ext uri="{BB962C8B-B14F-4D97-AF65-F5344CB8AC3E}">
        <p14:creationId xmlns:p14="http://schemas.microsoft.com/office/powerpoint/2010/main" val="52664406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4189</Words>
  <Application>Microsoft Office PowerPoint</Application>
  <PresentationFormat>Benutzerdefiniert</PresentationFormat>
  <Paragraphs>773</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90</vt:i4>
      </vt:variant>
    </vt:vector>
  </HeadingPairs>
  <TitlesOfParts>
    <vt:vector size="102"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5 A – Gedächtnis</vt:lpstr>
      <vt:lpstr>Gedächtnis</vt:lpstr>
      <vt:lpstr>Gedächtnis</vt:lpstr>
      <vt:lpstr>Gedächtnis</vt:lpstr>
      <vt:lpstr>Gedächtnis</vt:lpstr>
      <vt:lpstr>Gedächtnis</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Sehen und erinnern wir alle dasselbe?</vt:lpstr>
      <vt:lpstr>Achten Sie auf Unterschiede bezüglich der Farben und Größen in den drei Gemälden! Gibt es Dinge, die von den Künstlern unterschiedlich dargestellt oder die weggelassen wurden? </vt:lpstr>
      <vt:lpstr>Jeder Mensch nimmt Dinge anders wahr!  Wie in den drei Gemälden: Dieselbe Landschaft ist zu sehen aber mit unterschiedlichen Akzenten!</vt:lpstr>
      <vt:lpstr>Aufgabe</vt:lpstr>
      <vt:lpstr>Aufgabe</vt:lpstr>
      <vt:lpstr>Aufgabe</vt:lpstr>
      <vt:lpstr>PowerPoint-Präsentation</vt:lpstr>
      <vt:lpstr>Am Strand Was wurde gezeigt? Wie sicher sind Sie sich?</vt:lpstr>
      <vt:lpstr>Am Strand </vt:lpstr>
      <vt:lpstr>PowerPoint-Präsentation</vt:lpstr>
      <vt:lpstr>Bahnhof Was wurde gezeigt? Wie sicher sind Sie sich?</vt:lpstr>
      <vt:lpstr>Bahnhof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Kiosk Was wurde gezeigt? Wie sicher sind Sie sich?</vt:lpstr>
      <vt:lpstr>Kiosk</vt:lpstr>
      <vt:lpstr>PowerPoint-Präsentation</vt:lpstr>
      <vt:lpstr>Gärtnerei Was wurde gezeigt? Wie sicher sind Sie sich?</vt:lpstr>
      <vt:lpstr>Gärtnerei</vt:lpstr>
      <vt:lpstr>Optional: Videoclip</vt:lpstr>
      <vt:lpstr>PowerPoint-Präsentation</vt:lpstr>
      <vt:lpstr>Brainstorming</vt:lpstr>
      <vt:lpstr>Klassenzimmer Was wurde gezeigt? Wie sicher sind Sie sich?</vt:lpstr>
      <vt:lpstr>Klassenzimmer</vt:lpstr>
      <vt:lpstr>PowerPoint-Präsentation</vt:lpstr>
      <vt:lpstr>Angler Was wurde gezeigt? Wie sicher sind Sie sich?</vt:lpstr>
      <vt:lpstr>Angler</vt:lpstr>
      <vt:lpstr>PowerPoint-Präsentation</vt:lpstr>
      <vt:lpstr>Brainstorming</vt:lpstr>
      <vt:lpstr>Straßenkreuzung Was wurde gezeigt? Wie sicher sind Sie sich?</vt:lpstr>
      <vt:lpstr>Straßenkreuzung</vt:lpstr>
      <vt:lpstr>PowerPoint-Präsentation</vt:lpstr>
      <vt:lpstr>Brainstorming</vt:lpstr>
      <vt:lpstr>Spielplatz Was wurde gezeigt? Wie sicher sind Sie sich?</vt:lpstr>
      <vt:lpstr>Spielplatz</vt:lpstr>
      <vt:lpstr>PowerPoint-Präsentation</vt:lpstr>
      <vt:lpstr>Hochzeit Was wurde gezeigt? Wie sicher sind Sie sich?</vt:lpstr>
      <vt:lpstr>Hochzeit</vt:lpstr>
      <vt:lpstr>PowerPoint-Präsentation</vt:lpstr>
      <vt:lpstr>Fußball Was wurde gezeigt? Wie sicher sind Sie sich?</vt:lpstr>
      <vt:lpstr>Fußball</vt:lpstr>
      <vt:lpstr>PowerPoint-Präsentation</vt:lpstr>
      <vt:lpstr>Mondlandung  Was wurde gezeigt? Wie sicher sind Sie sich?</vt:lpstr>
      <vt:lpstr>Mondlandung</vt:lpstr>
      <vt:lpstr>PowerPoint-Präsentation</vt:lpstr>
      <vt:lpstr>Rettungseinsatz Was wurde gezeigt? Wie sicher sind Sie sich?</vt:lpstr>
      <vt:lpstr>Rettungseinsatz</vt:lpstr>
      <vt:lpstr>PowerPoint-Präsentation</vt:lpstr>
      <vt:lpstr>Brainstorming</vt:lpstr>
      <vt:lpstr>Straßenbau Was wurde gezeigt? Wie sicher sind Sie sich?</vt:lpstr>
      <vt:lpstr>Straßenbau</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352</cp:revision>
  <dcterms:created xsi:type="dcterms:W3CDTF">2004-06-30T16:15:23Z</dcterms:created>
  <dcterms:modified xsi:type="dcterms:W3CDTF">2022-04-28T10:12:12Z</dcterms:modified>
</cp:coreProperties>
</file>