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22" r:id="rId1"/>
    <p:sldMasterId id="2147484235" r:id="rId2"/>
  </p:sldMasterIdLst>
  <p:notesMasterIdLst>
    <p:notesMasterId r:id="rId75"/>
  </p:notesMasterIdLst>
  <p:handoutMasterIdLst>
    <p:handoutMasterId r:id="rId76"/>
  </p:handoutMasterIdLst>
  <p:sldIdLst>
    <p:sldId id="699" r:id="rId3"/>
    <p:sldId id="628" r:id="rId4"/>
    <p:sldId id="688" r:id="rId5"/>
    <p:sldId id="687" r:id="rId6"/>
    <p:sldId id="532" r:id="rId7"/>
    <p:sldId id="533" r:id="rId8"/>
    <p:sldId id="617" r:id="rId9"/>
    <p:sldId id="691" r:id="rId10"/>
    <p:sldId id="690" r:id="rId11"/>
    <p:sldId id="689" r:id="rId12"/>
    <p:sldId id="538" r:id="rId13"/>
    <p:sldId id="539" r:id="rId14"/>
    <p:sldId id="540" r:id="rId15"/>
    <p:sldId id="541" r:id="rId16"/>
    <p:sldId id="622" r:id="rId17"/>
    <p:sldId id="694" r:id="rId18"/>
    <p:sldId id="693" r:id="rId19"/>
    <p:sldId id="692" r:id="rId20"/>
    <p:sldId id="629" r:id="rId21"/>
    <p:sldId id="630" r:id="rId22"/>
    <p:sldId id="631" r:id="rId23"/>
    <p:sldId id="632" r:id="rId24"/>
    <p:sldId id="633" r:id="rId25"/>
    <p:sldId id="634" r:id="rId26"/>
    <p:sldId id="635" r:id="rId27"/>
    <p:sldId id="636" r:id="rId28"/>
    <p:sldId id="637" r:id="rId29"/>
    <p:sldId id="638" r:id="rId30"/>
    <p:sldId id="639" r:id="rId31"/>
    <p:sldId id="640" r:id="rId32"/>
    <p:sldId id="641" r:id="rId33"/>
    <p:sldId id="642" r:id="rId34"/>
    <p:sldId id="643" r:id="rId35"/>
    <p:sldId id="644" r:id="rId36"/>
    <p:sldId id="682" r:id="rId37"/>
    <p:sldId id="646" r:id="rId38"/>
    <p:sldId id="647" r:id="rId39"/>
    <p:sldId id="648" r:id="rId40"/>
    <p:sldId id="649" r:id="rId41"/>
    <p:sldId id="685" r:id="rId42"/>
    <p:sldId id="650" r:id="rId43"/>
    <p:sldId id="651" r:id="rId44"/>
    <p:sldId id="652" r:id="rId45"/>
    <p:sldId id="653" r:id="rId46"/>
    <p:sldId id="654" r:id="rId47"/>
    <p:sldId id="655" r:id="rId48"/>
    <p:sldId id="656" r:id="rId49"/>
    <p:sldId id="657" r:id="rId50"/>
    <p:sldId id="658" r:id="rId51"/>
    <p:sldId id="659" r:id="rId52"/>
    <p:sldId id="660" r:id="rId53"/>
    <p:sldId id="661" r:id="rId54"/>
    <p:sldId id="662" r:id="rId55"/>
    <p:sldId id="663" r:id="rId56"/>
    <p:sldId id="664" r:id="rId57"/>
    <p:sldId id="665" r:id="rId58"/>
    <p:sldId id="666" r:id="rId59"/>
    <p:sldId id="667" r:id="rId60"/>
    <p:sldId id="668" r:id="rId61"/>
    <p:sldId id="669" r:id="rId62"/>
    <p:sldId id="670" r:id="rId63"/>
    <p:sldId id="671" r:id="rId64"/>
    <p:sldId id="672" r:id="rId65"/>
    <p:sldId id="673" r:id="rId66"/>
    <p:sldId id="608" r:id="rId67"/>
    <p:sldId id="696" r:id="rId68"/>
    <p:sldId id="695" r:id="rId69"/>
    <p:sldId id="610" r:id="rId70"/>
    <p:sldId id="698" r:id="rId71"/>
    <p:sldId id="697" r:id="rId72"/>
    <p:sldId id="686" r:id="rId73"/>
    <p:sldId id="611" r:id="rId74"/>
  </p:sldIdLst>
  <p:sldSz cx="12195175" cy="6858000"/>
  <p:notesSz cx="7099300" cy="10234613"/>
  <p:embeddedFontLst>
    <p:embeddedFont>
      <p:font typeface="Calibri Light" panose="020F0302020204030204" pitchFamily="34" charset="0"/>
      <p:regular r:id="rId77"/>
      <p:italic r:id="rId78"/>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4660"/>
  </p:normalViewPr>
  <p:slideViewPr>
    <p:cSldViewPr>
      <p:cViewPr varScale="1">
        <p:scale>
          <a:sx n="67" d="100"/>
          <a:sy n="67" d="100"/>
        </p:scale>
        <p:origin x="628"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2.fntdata"/><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1.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Arial" panose="020B0604020202020204" pitchFamily="34" charset="0"/>
              </a:defRPr>
            </a:lvl1pPr>
          </a:lstStyle>
          <a:p>
            <a:fld id="{9D814374-E89A-4E9E-A242-4A9428435709}" type="slidenum">
              <a:rPr lang="en-GB" altLang="de-DE"/>
              <a:pPr/>
              <a:t>‹Nr.›</a:t>
            </a:fld>
            <a:endParaRPr lang="en-GB" altLang="de-DE"/>
          </a:p>
        </p:txBody>
      </p:sp>
    </p:spTree>
    <p:extLst>
      <p:ext uri="{BB962C8B-B14F-4D97-AF65-F5344CB8AC3E}">
        <p14:creationId xmlns:p14="http://schemas.microsoft.com/office/powerpoint/2010/main" val="3432493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US"/>
          </a:p>
        </p:txBody>
      </p:sp>
      <p:sp>
        <p:nvSpPr>
          <p:cNvPr id="1054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Arial" panose="020B0604020202020204" pitchFamily="34" charset="0"/>
              </a:defRPr>
            </a:lvl1pPr>
          </a:lstStyle>
          <a:p>
            <a:fld id="{F7187385-1193-4DD8-A52C-90A4248DE2CF}" type="slidenum">
              <a:rPr lang="en-US" altLang="de-DE"/>
              <a:pPr/>
              <a:t>‹Nr.›</a:t>
            </a:fld>
            <a:endParaRPr lang="en-US" altLang="de-DE"/>
          </a:p>
        </p:txBody>
      </p:sp>
    </p:spTree>
    <p:extLst>
      <p:ext uri="{BB962C8B-B14F-4D97-AF65-F5344CB8AC3E}">
        <p14:creationId xmlns:p14="http://schemas.microsoft.com/office/powerpoint/2010/main" val="17143666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779A836-DF3D-439C-B1A7-213BBF7FFF17}" type="slidenum">
              <a:rPr lang="en-US" altLang="de-DE" sz="1300"/>
              <a:pPr eaLnBrk="1" hangingPunct="1">
                <a:spcBef>
                  <a:spcPct val="0"/>
                </a:spcBef>
              </a:pPr>
              <a:t>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28630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779A836-DF3D-439C-B1A7-213BBF7FFF17}" type="slidenum">
              <a:rPr lang="en-US" altLang="de-DE" sz="1300"/>
              <a:pPr eaLnBrk="1" hangingPunct="1">
                <a:spcBef>
                  <a:spcPct val="0"/>
                </a:spcBef>
              </a:pPr>
              <a:t>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28630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779A836-DF3D-439C-B1A7-213BBF7FFF17}" type="slidenum">
              <a:rPr lang="en-US" altLang="de-DE" sz="1300"/>
              <a:pPr eaLnBrk="1" hangingPunct="1">
                <a:spcBef>
                  <a:spcPct val="0"/>
                </a:spcBef>
              </a:pPr>
              <a:t>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2863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 Θέση εικόνας διαφάνειας"/>
          <p:cNvSpPr>
            <a:spLocks noGrp="1" noRot="1" noChangeAspect="1" noTextEdit="1"/>
          </p:cNvSpPr>
          <p:nvPr>
            <p:ph type="sldImg"/>
          </p:nvPr>
        </p:nvSpPr>
        <p:spPr>
          <a:xfrm>
            <a:off x="138113" y="768350"/>
            <a:ext cx="6823075" cy="3836988"/>
          </a:xfrm>
          <a:ln/>
        </p:spPr>
      </p:sp>
      <p:sp>
        <p:nvSpPr>
          <p:cNvPr id="11059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
        <p:nvSpPr>
          <p:cNvPr id="11059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B463ED5-2542-48E3-B2FD-8987756C6678}" type="slidenum">
              <a:rPr lang="en-US" altLang="de-DE" sz="1300"/>
              <a:pPr eaLnBrk="1" hangingPunct="1">
                <a:spcBef>
                  <a:spcPct val="0"/>
                </a:spcBef>
              </a:pPr>
              <a:t>5</a:t>
            </a:fld>
            <a:endParaRPr lang="en-US" altLang="de-DE" sz="1300"/>
          </a:p>
        </p:txBody>
      </p:sp>
    </p:spTree>
    <p:extLst>
      <p:ext uri="{BB962C8B-B14F-4D97-AF65-F5344CB8AC3E}">
        <p14:creationId xmlns:p14="http://schemas.microsoft.com/office/powerpoint/2010/main" val="86791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 Θέση εικόνας διαφάνειας"/>
          <p:cNvSpPr>
            <a:spLocks noGrp="1" noRot="1" noChangeAspect="1" noTextEdit="1"/>
          </p:cNvSpPr>
          <p:nvPr>
            <p:ph type="sldImg"/>
          </p:nvPr>
        </p:nvSpPr>
        <p:spPr>
          <a:xfrm>
            <a:off x="138113" y="768350"/>
            <a:ext cx="6823075" cy="3836988"/>
          </a:xfrm>
          <a:ln/>
        </p:spPr>
      </p:sp>
      <p:sp>
        <p:nvSpPr>
          <p:cNvPr id="11161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
        <p:nvSpPr>
          <p:cNvPr id="111620"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3BFB8F-11BB-4A31-902A-021527E3ACF2}" type="slidenum">
              <a:rPr lang="en-US" altLang="de-DE" sz="1300"/>
              <a:pPr eaLnBrk="1" hangingPunct="1">
                <a:spcBef>
                  <a:spcPct val="0"/>
                </a:spcBef>
              </a:pPr>
              <a:t>6</a:t>
            </a:fld>
            <a:endParaRPr lang="en-US" altLang="de-DE" sz="1300"/>
          </a:p>
        </p:txBody>
      </p:sp>
    </p:spTree>
    <p:extLst>
      <p:ext uri="{BB962C8B-B14F-4D97-AF65-F5344CB8AC3E}">
        <p14:creationId xmlns:p14="http://schemas.microsoft.com/office/powerpoint/2010/main" val="3636730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F44765D-88E5-4B4C-A570-8AE915CBB68D}" type="slidenum">
              <a:rPr lang="en-US" altLang="de-DE" sz="1300"/>
              <a:pPr eaLnBrk="1" hangingPunct="1">
                <a:spcBef>
                  <a:spcPct val="0"/>
                </a:spcBef>
              </a:pPr>
              <a:t>7</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96206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F44765D-88E5-4B4C-A570-8AE915CBB68D}" type="slidenum">
              <a:rPr lang="en-US" altLang="de-DE" sz="1300"/>
              <a:pPr eaLnBrk="1" hangingPunct="1">
                <a:spcBef>
                  <a:spcPct val="0"/>
                </a:spcBef>
              </a:pPr>
              <a:t>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96206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F44765D-88E5-4B4C-A570-8AE915CBB68D}" type="slidenum">
              <a:rPr lang="en-US" altLang="de-DE" sz="1300"/>
              <a:pPr eaLnBrk="1" hangingPunct="1">
                <a:spcBef>
                  <a:spcPct val="0"/>
                </a:spcBef>
              </a:pPr>
              <a:t>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96206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F44765D-88E5-4B4C-A570-8AE915CBB68D}" type="slidenum">
              <a:rPr lang="en-US" altLang="de-DE" sz="1300"/>
              <a:pPr eaLnBrk="1" hangingPunct="1">
                <a:spcBef>
                  <a:spcPct val="0"/>
                </a:spcBef>
              </a:pPr>
              <a:t>10</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96206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D307804-0A9D-4BC7-8524-543B5EEC8B1A}" type="slidenum">
              <a:rPr lang="en-US" altLang="de-DE" sz="1300"/>
              <a:pPr eaLnBrk="1" hangingPunct="1">
                <a:spcBef>
                  <a:spcPct val="0"/>
                </a:spcBef>
              </a:pPr>
              <a:t>11</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76787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ACFA79-704C-4C73-9BA9-B9C0FC564305}" type="slidenum">
              <a:rPr lang="en-US" altLang="de-DE" sz="1300"/>
              <a:pPr eaLnBrk="1" hangingPunct="1">
                <a:spcBef>
                  <a:spcPct val="0"/>
                </a:spcBef>
              </a:pPr>
              <a:t>12</a:t>
            </a:fld>
            <a:endParaRPr lang="en-US"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50032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AD90773-B6AB-4729-9C8E-3A34C5A790C0}" type="slidenum">
              <a:rPr lang="en-US" altLang="de-DE" sz="1300"/>
              <a:pPr eaLnBrk="1" hangingPunct="1">
                <a:spcBef>
                  <a:spcPct val="0"/>
                </a:spcBef>
              </a:pPr>
              <a:t>13</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ea typeface="ＭＳ Ｐゴシック" panose="020B0600070205080204" pitchFamily="34" charset="-128"/>
            </a:endParaRPr>
          </a:p>
        </p:txBody>
      </p:sp>
    </p:spTree>
    <p:extLst>
      <p:ext uri="{BB962C8B-B14F-4D97-AF65-F5344CB8AC3E}">
        <p14:creationId xmlns:p14="http://schemas.microsoft.com/office/powerpoint/2010/main" val="962157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5B151C8-00C9-486D-AAE2-BDB417562D44}" type="slidenum">
              <a:rPr lang="en-US" altLang="de-DE" sz="1300"/>
              <a:pPr eaLnBrk="1" hangingPunct="1">
                <a:spcBef>
                  <a:spcPct val="0"/>
                </a:spcBef>
              </a:pPr>
              <a:t>14</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Tree>
    <p:extLst>
      <p:ext uri="{BB962C8B-B14F-4D97-AF65-F5344CB8AC3E}">
        <p14:creationId xmlns:p14="http://schemas.microsoft.com/office/powerpoint/2010/main" val="4156879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0019537-07F3-49AF-9888-5FE030310141}" type="slidenum">
              <a:rPr lang="en-US" altLang="de-DE" sz="1300"/>
              <a:pPr eaLnBrk="1" hangingPunct="1">
                <a:spcBef>
                  <a:spcPct val="0"/>
                </a:spcBef>
              </a:pPr>
              <a:t>15</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Tree>
    <p:extLst>
      <p:ext uri="{BB962C8B-B14F-4D97-AF65-F5344CB8AC3E}">
        <p14:creationId xmlns:p14="http://schemas.microsoft.com/office/powerpoint/2010/main" val="1920888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0019537-07F3-49AF-9888-5FE030310141}" type="slidenum">
              <a:rPr lang="en-US" altLang="de-DE" sz="1300"/>
              <a:pPr eaLnBrk="1" hangingPunct="1">
                <a:spcBef>
                  <a:spcPct val="0"/>
                </a:spcBef>
              </a:pPr>
              <a:t>16</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Tree>
    <p:extLst>
      <p:ext uri="{BB962C8B-B14F-4D97-AF65-F5344CB8AC3E}">
        <p14:creationId xmlns:p14="http://schemas.microsoft.com/office/powerpoint/2010/main" val="1920888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0019537-07F3-49AF-9888-5FE030310141}" type="slidenum">
              <a:rPr lang="en-US" altLang="de-DE" sz="1300"/>
              <a:pPr eaLnBrk="1" hangingPunct="1">
                <a:spcBef>
                  <a:spcPct val="0"/>
                </a:spcBef>
              </a:pPr>
              <a:t>17</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Tree>
    <p:extLst>
      <p:ext uri="{BB962C8B-B14F-4D97-AF65-F5344CB8AC3E}">
        <p14:creationId xmlns:p14="http://schemas.microsoft.com/office/powerpoint/2010/main" val="1920888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0019537-07F3-49AF-9888-5FE030310141}" type="slidenum">
              <a:rPr lang="en-US" altLang="de-DE" sz="1300"/>
              <a:pPr eaLnBrk="1" hangingPunct="1">
                <a:spcBef>
                  <a:spcPct val="0"/>
                </a:spcBef>
              </a:pPr>
              <a:t>18</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Tree>
    <p:extLst>
      <p:ext uri="{BB962C8B-B14F-4D97-AF65-F5344CB8AC3E}">
        <p14:creationId xmlns:p14="http://schemas.microsoft.com/office/powerpoint/2010/main" val="1920888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A56F1C1-D661-4F6B-8729-37349FC7B3B1}"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26199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6F4BBE3-FAF6-46EF-A26B-05966315A569}"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8386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E883217-D9B0-4CE6-BBC1-38310DAEF970}"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59743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53794D0-D0B7-4101-AF85-572F10F60D28}"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55142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FF09D0-7034-469A-B254-038D959C3551}"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67390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87385-1193-4DD8-A52C-90A4248DE2CF}" type="slidenum">
              <a:rPr lang="en-US" altLang="de-DE" smtClean="0"/>
              <a:pPr/>
              <a:t>24</a:t>
            </a:fld>
            <a:endParaRPr lang="en-US" altLang="de-DE"/>
          </a:p>
        </p:txBody>
      </p:sp>
    </p:spTree>
    <p:extLst>
      <p:ext uri="{BB962C8B-B14F-4D97-AF65-F5344CB8AC3E}">
        <p14:creationId xmlns:p14="http://schemas.microsoft.com/office/powerpoint/2010/main" val="1955298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87385-1193-4DD8-A52C-90A4248DE2CF}" type="slidenum">
              <a:rPr lang="en-US" altLang="de-DE" smtClean="0"/>
              <a:pPr/>
              <a:t>25</a:t>
            </a:fld>
            <a:endParaRPr lang="en-US" altLang="de-DE"/>
          </a:p>
        </p:txBody>
      </p:sp>
    </p:spTree>
    <p:extLst>
      <p:ext uri="{BB962C8B-B14F-4D97-AF65-F5344CB8AC3E}">
        <p14:creationId xmlns:p14="http://schemas.microsoft.com/office/powerpoint/2010/main" val="1373295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87385-1193-4DD8-A52C-90A4248DE2CF}" type="slidenum">
              <a:rPr lang="en-US" altLang="de-DE" smtClean="0"/>
              <a:pPr/>
              <a:t>26</a:t>
            </a:fld>
            <a:endParaRPr lang="en-US" altLang="de-DE"/>
          </a:p>
        </p:txBody>
      </p:sp>
    </p:spTree>
    <p:extLst>
      <p:ext uri="{BB962C8B-B14F-4D97-AF65-F5344CB8AC3E}">
        <p14:creationId xmlns:p14="http://schemas.microsoft.com/office/powerpoint/2010/main" val="893983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87385-1193-4DD8-A52C-90A4248DE2CF}" type="slidenum">
              <a:rPr lang="en-US" altLang="de-DE" smtClean="0"/>
              <a:pPr/>
              <a:t>27</a:t>
            </a:fld>
            <a:endParaRPr lang="en-US" altLang="de-DE"/>
          </a:p>
        </p:txBody>
      </p:sp>
    </p:spTree>
    <p:extLst>
      <p:ext uri="{BB962C8B-B14F-4D97-AF65-F5344CB8AC3E}">
        <p14:creationId xmlns:p14="http://schemas.microsoft.com/office/powerpoint/2010/main" val="2468790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BD132A6-3561-4C6A-A921-13648B138198}"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915076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CB077AA-81DD-4B34-8039-432D11CFC143}"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82959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ABFBDC2-A307-41F3-B349-28E8A9FC87F4}"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8441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06E2ED-D3E7-4648-A6C8-E2D98245B690}"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07694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9C6DD3-DB5C-4D79-9709-BF334DD31FBB}"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70020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B8409D-2817-44FD-9941-32AA4006BCBB}"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02738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445315-6BDE-48FF-BE0C-505C8722757A}"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356603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B47508-792C-4ABE-83F0-E3143BA93FB8}"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51411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8D9804-9AD9-44BC-9A77-3E32E2842D64}"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461985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58420AC-2838-4407-B41B-D36D2CBAEE5A}"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445723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ED2B9F-F375-4696-994F-46B41B3962EC}"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980122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671A0FF-ADD3-4F36-AA34-1A96A1B70982}"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64737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953D630-9B92-4F7A-83F3-5C30CBC9ADAC}"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49471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8F33867-E8AD-4B33-97BD-7BB917930676}"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00741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69DBE1E-6279-4AD5-84E9-3EC6E444A519}"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781218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808F982-1240-45C0-8588-22E6E25C11BF}"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042936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C0D02B4-D187-47D7-92A7-1E08F8DB077E}"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255765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F1B0058-017F-4068-8B85-FA83180CAB87}"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220005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27F338E-4DE0-4AE2-8517-FC6C6B85223C}"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289420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95232AD-32F4-46D0-9CEA-B2B23C7A2824}"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509640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2CC34B-EA3F-4DEA-B7A0-3F84DB6ACDCA}"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355063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E90AE8-5A97-4075-8799-26E071DED814}"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342208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6943DF1-09B6-43C8-AE49-068A57CC2050}"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386662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DF88621-4F16-4FA6-872B-0933BBF9FC1F}"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444813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6AFF2D3-2213-4D10-B7BB-784584AA55FC}"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274701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9C8D6E0-2DCD-476B-ADA5-82A1BE867297}"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190079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A2DFEA7-72A7-4ED1-95E1-16E9E860D80D}"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196133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F895193-0677-45FA-8C0B-B32063DA7094}"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272718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2F30C1A-EDFF-47C9-825A-88B556EB9D0D}"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782847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F0B3659-7F06-44BF-A3DB-F9E500CAB0B1}"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450048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5034D4-25FB-4CB5-90CD-6C0FE5A13B96}"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978800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CD0FD32-9691-4EF0-9D95-8B1ED9E4ECE6}"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428559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5989031-5D7F-46C7-974E-E007878D7C0D}"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689194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DD955C3-4408-4453-B593-D2BF8B6E61AB}"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164720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AA94FE3-75D0-4D93-A9CE-BFD27B8399C0}"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743902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4E1AB58-5195-42AE-95C0-A3DB5972151A}"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72605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AA19C20-39F9-4E62-85B6-D1F9FF6144BD}" type="slidenum">
              <a:rPr lang="en-US" altLang="de-DE" sz="1300"/>
              <a:pPr eaLnBrk="1" hangingPunct="1">
                <a:spcBef>
                  <a:spcPct val="0"/>
                </a:spcBef>
              </a:pPr>
              <a:t>65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320575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AA19C20-39F9-4E62-85B6-D1F9FF6144BD}" type="slidenum">
              <a:rPr lang="en-US" altLang="de-DE" sz="1300"/>
              <a:pPr eaLnBrk="1" hangingPunct="1">
                <a:spcBef>
                  <a:spcPct val="0"/>
                </a:spcBef>
              </a:pPr>
              <a:t>66</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320575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AA19C20-39F9-4E62-85B6-D1F9FF6144BD}" type="slidenum">
              <a:rPr lang="en-US" altLang="de-DE" sz="1300"/>
              <a:pPr eaLnBrk="1" hangingPunct="1">
                <a:spcBef>
                  <a:spcPct val="0"/>
                </a:spcBef>
              </a:pPr>
              <a:t>67</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320575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CE1DF3-B3E5-4227-B63C-9B791D4C8FC9}" type="slidenum">
              <a:rPr lang="en-US" altLang="de-DE" sz="1300"/>
              <a:pPr eaLnBrk="1" hangingPunct="1">
                <a:spcBef>
                  <a:spcPct val="0"/>
                </a:spcBef>
              </a:pPr>
              <a:t>68</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429694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CE1DF3-B3E5-4227-B63C-9B791D4C8FC9}" type="slidenum">
              <a:rPr lang="en-US" altLang="de-DE" sz="1300"/>
              <a:pPr eaLnBrk="1" hangingPunct="1">
                <a:spcBef>
                  <a:spcPct val="0"/>
                </a:spcBef>
              </a:pPr>
              <a:t>69</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429694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CE1DF3-B3E5-4227-B63C-9B791D4C8FC9}" type="slidenum">
              <a:rPr lang="en-US" altLang="de-DE" sz="1300"/>
              <a:pPr eaLnBrk="1" hangingPunct="1">
                <a:spcBef>
                  <a:spcPct val="0"/>
                </a:spcBef>
              </a:pPr>
              <a:t>70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429694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60B5D3-9F7D-4773-A94D-232D91FB56C0}" type="slidenum">
              <a:rPr lang="en-US" altLang="de-DE" sz="1300"/>
              <a:pPr eaLnBrk="1" hangingPunct="1">
                <a:spcBef>
                  <a:spcPct val="0"/>
                </a:spcBef>
              </a:pPr>
              <a:t>72</a:t>
            </a:fld>
            <a:endParaRPr lang="en-US"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05513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4" name="Slide Number Placeholder 3"/>
          <p:cNvSpPr>
            <a:spLocks noGrp="1"/>
          </p:cNvSpPr>
          <p:nvPr>
            <p:ph type="sldNum" sz="quarter" idx="12"/>
          </p:nvPr>
        </p:nvSpPr>
        <p:spPr bwMode="gray"/>
        <p:txBody>
          <a:bodyPr/>
          <a:lstStyle>
            <a:lvl1pPr>
              <a:defRPr b="0"/>
            </a:lvl1pPr>
          </a:lstStyle>
          <a:p>
            <a:fld id="{C3894DE0-D0C2-4FF0-8D08-DB151411654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3 – Αλλάζοντας Πεποιθήσεις</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476EA5CF-00ED-4846-9933-710D01CEEF9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7" name="Slide Number Placeholder 6"/>
          <p:cNvSpPr>
            <a:spLocks noGrp="1"/>
          </p:cNvSpPr>
          <p:nvPr>
            <p:ph type="sldNum" sz="quarter" idx="12"/>
          </p:nvPr>
        </p:nvSpPr>
        <p:spPr bwMode="gray"/>
        <p:txBody>
          <a:bodyPr/>
          <a:lstStyle>
            <a:lvl1pPr>
              <a:defRPr b="0"/>
            </a:lvl1pPr>
          </a:lstStyle>
          <a:p>
            <a:fld id="{C7926CD0-0DAB-4F53-8749-FD15D5BC6B7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7" name="Slide Number Placeholder 6"/>
          <p:cNvSpPr>
            <a:spLocks noGrp="1"/>
          </p:cNvSpPr>
          <p:nvPr>
            <p:ph type="sldNum" sz="quarter" idx="12"/>
          </p:nvPr>
        </p:nvSpPr>
        <p:spPr bwMode="gray"/>
        <p:txBody>
          <a:bodyPr/>
          <a:lstStyle>
            <a:lvl1pPr>
              <a:defRPr b="0"/>
            </a:lvl1pPr>
          </a:lstStyle>
          <a:p>
            <a:fld id="{C3894DE0-D0C2-4FF0-8D08-DB151411654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7" name="Slide Number Placeholder 6"/>
          <p:cNvSpPr>
            <a:spLocks noGrp="1"/>
          </p:cNvSpPr>
          <p:nvPr>
            <p:ph type="sldNum" sz="quarter" idx="12"/>
          </p:nvPr>
        </p:nvSpPr>
        <p:spPr bwMode="gray"/>
        <p:txBody>
          <a:bodyPr/>
          <a:lstStyle>
            <a:lvl1pPr>
              <a:defRPr b="0"/>
            </a:lvl1pPr>
          </a:lstStyle>
          <a:p>
            <a:fld id="{C3894DE0-D0C2-4FF0-8D08-DB151411654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5" name="Slide Number Placeholder 4"/>
          <p:cNvSpPr>
            <a:spLocks noGrp="1"/>
          </p:cNvSpPr>
          <p:nvPr>
            <p:ph type="sldNum" sz="quarter" idx="12"/>
          </p:nvPr>
        </p:nvSpPr>
        <p:spPr bwMode="gray"/>
        <p:txBody>
          <a:bodyPr/>
          <a:lstStyle>
            <a:lvl1pPr>
              <a:defRPr b="0"/>
            </a:lvl1pPr>
          </a:lstStyle>
          <a:p>
            <a:fld id="{5E126B82-AE60-4F1C-9B69-78424F6A8A2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4" name="Slide Number Placeholder 3"/>
          <p:cNvSpPr>
            <a:spLocks noGrp="1"/>
          </p:cNvSpPr>
          <p:nvPr>
            <p:ph type="sldNum" sz="quarter" idx="12"/>
          </p:nvPr>
        </p:nvSpPr>
        <p:spPr bwMode="gray"/>
        <p:txBody>
          <a:bodyPr/>
          <a:lstStyle>
            <a:lvl1pPr>
              <a:defRPr b="0"/>
            </a:lvl1pPr>
          </a:lstStyle>
          <a:p>
            <a:fld id="{7C654C13-D5F7-414D-8A89-76D2350C0885}"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9434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3188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b="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094776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57442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81986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968396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79868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22315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70616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805878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40663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3186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3 – Αλλάζοντας Πεποιθήσεις</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3894DE0-D0C2-4FF0-8D08-DB151411654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5" r:id="rId3"/>
    <p:sldLayoutId id="2147484226" r:id="rId4"/>
    <p:sldLayoutId id="2147484227" r:id="rId5"/>
    <p:sldLayoutId id="2147484228" r:id="rId6"/>
    <p:sldLayoutId id="2147484229" r:id="rId7"/>
    <p:sldLayoutId id="2147484230" r:id="rId8"/>
    <p:sldLayoutId id="2147484231" r:id="rId9"/>
    <p:sldLayoutId id="2147484232" r:id="rId10"/>
    <p:sldLayoutId id="2147484233" r:id="rId11"/>
    <p:sldLayoutId id="214748423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14008845"/>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240" r:id="rId5"/>
    <p:sldLayoutId id="2147484241" r:id="rId6"/>
    <p:sldLayoutId id="2147484242" r:id="rId7"/>
    <p:sldLayoutId id="2147484243" r:id="rId8"/>
    <p:sldLayoutId id="2147484244" r:id="rId9"/>
    <p:sldLayoutId id="2147484245" r:id="rId10"/>
    <p:sldLayoutId id="2147484246" r:id="rId11"/>
    <p:sldLayoutId id="214748424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3</a:t>
            </a:r>
            <a:r>
              <a:rPr lang="el-GR" altLang="ja-JP" dirty="0">
                <a:latin typeface="Calibri Light"/>
              </a:rPr>
              <a:t> </a:t>
            </a:r>
            <a:r>
              <a:rPr lang="en-US" altLang="ja-JP" dirty="0">
                <a:latin typeface="Calibri Light"/>
              </a:rPr>
              <a:t>A – </a:t>
            </a:r>
            <a:r>
              <a:rPr lang="el-GR" altLang="ko-KR"/>
              <a:t>Αλλάζοντας Πεποιθήσεις</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(4|22)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48395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Αλλάζοντας Πεποιθήσεις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Οι άνθρωποι τείνουν</a:t>
            </a:r>
            <a:r>
              <a:rPr lang="en-US" altLang="de-DE" sz="2400" dirty="0">
                <a:solidFill>
                  <a:srgbClr val="333333"/>
                </a:solidFill>
                <a:latin typeface="+mn-lt"/>
              </a:rPr>
              <a:t> να </a:t>
            </a:r>
            <a:r>
              <a:rPr lang="el-GR" altLang="de-DE" sz="2400" dirty="0">
                <a:solidFill>
                  <a:srgbClr val="333333"/>
                </a:solidFill>
                <a:latin typeface="+mn-lt"/>
              </a:rPr>
              <a:t>πιστεύουν ότι η πρώτη εντύπωση είναι αυτή που μετράει </a:t>
            </a:r>
            <a:r>
              <a:rPr lang="en-US" altLang="de-DE" sz="2400" dirty="0">
                <a:solidFill>
                  <a:srgbClr val="333333"/>
                </a:solidFill>
                <a:latin typeface="+mn-lt"/>
              </a:rPr>
              <a:t>(</a:t>
            </a:r>
            <a:r>
              <a:rPr lang="el-GR" altLang="de-DE" sz="2400" dirty="0">
                <a:solidFill>
                  <a:srgbClr val="333333"/>
                </a:solidFill>
                <a:latin typeface="+mn-lt"/>
              </a:rPr>
              <a:t>π</a:t>
            </a:r>
            <a:r>
              <a:rPr lang="en-US" altLang="de-DE" sz="2400" dirty="0">
                <a:solidFill>
                  <a:srgbClr val="333333"/>
                </a:solidFill>
                <a:latin typeface="+mn-lt"/>
              </a:rPr>
              <a:t>.χ. </a:t>
            </a:r>
            <a:r>
              <a:rPr lang="el-GR" altLang="de-DE" sz="2400" dirty="0">
                <a:solidFill>
                  <a:srgbClr val="333333"/>
                </a:solidFill>
                <a:latin typeface="+mn-lt"/>
              </a:rPr>
              <a:t>Προκαταλήψεις</a:t>
            </a:r>
            <a:r>
              <a:rPr lang="en-US" altLang="de-DE" sz="2400" dirty="0">
                <a:solidFill>
                  <a:srgbClr val="333333"/>
                </a:solidFill>
                <a:latin typeface="+mn-lt"/>
              </a:rPr>
              <a:t>, «η π</a:t>
            </a:r>
            <a:r>
              <a:rPr lang="en-US" altLang="de-DE" sz="2400" dirty="0" err="1">
                <a:solidFill>
                  <a:srgbClr val="333333"/>
                </a:solidFill>
                <a:latin typeface="+mn-lt"/>
              </a:rPr>
              <a:t>ρώτη</a:t>
            </a:r>
            <a:r>
              <a:rPr lang="en-US" altLang="de-DE" sz="2400" dirty="0">
                <a:solidFill>
                  <a:srgbClr val="333333"/>
                </a:solidFill>
                <a:latin typeface="+mn-lt"/>
              </a:rPr>
              <a:t> </a:t>
            </a:r>
            <a:r>
              <a:rPr lang="en-US" altLang="de-DE" sz="2400" dirty="0" err="1">
                <a:solidFill>
                  <a:srgbClr val="333333"/>
                </a:solidFill>
                <a:latin typeface="+mn-lt"/>
              </a:rPr>
              <a:t>εντύ</a:t>
            </a:r>
            <a:r>
              <a:rPr lang="en-US" altLang="de-DE" sz="2400" dirty="0">
                <a:solidFill>
                  <a:srgbClr val="333333"/>
                </a:solidFill>
                <a:latin typeface="+mn-lt"/>
              </a:rPr>
              <a:t>πωση είναι η </a:t>
            </a:r>
            <a:r>
              <a:rPr lang="el-GR" altLang="de-DE" sz="2400" dirty="0">
                <a:solidFill>
                  <a:srgbClr val="333333"/>
                </a:solidFill>
                <a:latin typeface="+mn-lt"/>
              </a:rPr>
              <a:t>πιο σημαντική»</a:t>
            </a:r>
            <a:r>
              <a:rPr lang="en-US" altLang="de-DE" sz="2400" dirty="0">
                <a:solidFill>
                  <a:srgbClr val="333333"/>
                </a:solidFill>
                <a:latin typeface="+mn-lt"/>
              </a:rPr>
              <a:t> </a:t>
            </a:r>
            <a:r>
              <a:rPr lang="el-GR" altLang="de-DE" sz="2400" dirty="0">
                <a:solidFill>
                  <a:srgbClr val="333333"/>
                </a:solidFill>
                <a:latin typeface="+mn-lt"/>
              </a:rPr>
              <a:t>- Πεποίθηση</a:t>
            </a:r>
            <a:r>
              <a:rPr lang="en-US" altLang="de-DE" sz="2400" dirty="0">
                <a:solidFill>
                  <a:srgbClr val="333333"/>
                </a:solidFill>
                <a:latin typeface="+mn-lt"/>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Αλλάζοντας Πεποιθήσεις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Οι άνθρωποι τείνουν</a:t>
            </a:r>
            <a:r>
              <a:rPr lang="en-US" altLang="de-DE" sz="2400" dirty="0">
                <a:solidFill>
                  <a:srgbClr val="333333"/>
                </a:solidFill>
                <a:latin typeface="+mn-lt"/>
              </a:rPr>
              <a:t> να </a:t>
            </a:r>
            <a:r>
              <a:rPr lang="el-GR" altLang="de-DE" sz="2400" dirty="0">
                <a:solidFill>
                  <a:srgbClr val="333333"/>
                </a:solidFill>
                <a:latin typeface="+mn-lt"/>
              </a:rPr>
              <a:t>πιστεύουν ότι η πρώτη εντύπωση είναι αυτή που μετράει </a:t>
            </a:r>
            <a:r>
              <a:rPr lang="en-US" altLang="de-DE" sz="2400" dirty="0">
                <a:solidFill>
                  <a:srgbClr val="333333"/>
                </a:solidFill>
                <a:latin typeface="+mn-lt"/>
              </a:rPr>
              <a:t>(</a:t>
            </a:r>
            <a:r>
              <a:rPr lang="el-GR" altLang="de-DE" sz="2400" dirty="0">
                <a:solidFill>
                  <a:srgbClr val="333333"/>
                </a:solidFill>
                <a:latin typeface="+mn-lt"/>
              </a:rPr>
              <a:t>π</a:t>
            </a:r>
            <a:r>
              <a:rPr lang="en-US" altLang="de-DE" sz="2400" dirty="0">
                <a:solidFill>
                  <a:srgbClr val="333333"/>
                </a:solidFill>
                <a:latin typeface="+mn-lt"/>
              </a:rPr>
              <a:t>.χ. </a:t>
            </a:r>
            <a:r>
              <a:rPr lang="el-GR" altLang="de-DE" sz="2400" dirty="0">
                <a:solidFill>
                  <a:srgbClr val="333333"/>
                </a:solidFill>
                <a:latin typeface="+mn-lt"/>
              </a:rPr>
              <a:t>Προκαταλήψεις</a:t>
            </a:r>
            <a:r>
              <a:rPr lang="en-US" altLang="de-DE" sz="2400" dirty="0">
                <a:solidFill>
                  <a:srgbClr val="333333"/>
                </a:solidFill>
                <a:latin typeface="+mn-lt"/>
              </a:rPr>
              <a:t>, «η π</a:t>
            </a:r>
            <a:r>
              <a:rPr lang="en-US" altLang="de-DE" sz="2400" dirty="0" err="1">
                <a:solidFill>
                  <a:srgbClr val="333333"/>
                </a:solidFill>
                <a:latin typeface="+mn-lt"/>
              </a:rPr>
              <a:t>ρώτη</a:t>
            </a:r>
            <a:r>
              <a:rPr lang="en-US" altLang="de-DE" sz="2400" dirty="0">
                <a:solidFill>
                  <a:srgbClr val="333333"/>
                </a:solidFill>
                <a:latin typeface="+mn-lt"/>
              </a:rPr>
              <a:t> </a:t>
            </a:r>
            <a:r>
              <a:rPr lang="en-US" altLang="de-DE" sz="2400" dirty="0" err="1">
                <a:solidFill>
                  <a:srgbClr val="333333"/>
                </a:solidFill>
                <a:latin typeface="+mn-lt"/>
              </a:rPr>
              <a:t>εντύ</a:t>
            </a:r>
            <a:r>
              <a:rPr lang="en-US" altLang="de-DE" sz="2400" dirty="0">
                <a:solidFill>
                  <a:srgbClr val="333333"/>
                </a:solidFill>
                <a:latin typeface="+mn-lt"/>
              </a:rPr>
              <a:t>πωση είναι η </a:t>
            </a:r>
            <a:r>
              <a:rPr lang="el-GR" altLang="de-DE" sz="2400" dirty="0">
                <a:solidFill>
                  <a:srgbClr val="333333"/>
                </a:solidFill>
                <a:latin typeface="+mn-lt"/>
              </a:rPr>
              <a:t>πιο σημαντική»</a:t>
            </a:r>
            <a:r>
              <a:rPr lang="en-US" altLang="de-DE" sz="2400" dirty="0">
                <a:solidFill>
                  <a:srgbClr val="333333"/>
                </a:solidFill>
                <a:latin typeface="+mn-lt"/>
              </a:rPr>
              <a:t> </a:t>
            </a:r>
            <a:r>
              <a:rPr lang="el-GR" altLang="de-DE" sz="2400" dirty="0">
                <a:solidFill>
                  <a:srgbClr val="333333"/>
                </a:solidFill>
                <a:latin typeface="+mn-lt"/>
              </a:rPr>
              <a:t>- Πεποίθηση</a:t>
            </a:r>
            <a:r>
              <a:rPr lang="en-US" altLang="de-DE" sz="2400" dirty="0">
                <a:solidFill>
                  <a:srgbClr val="333333"/>
                </a:solidFill>
                <a:latin typeface="+mn-lt"/>
              </a:rPr>
              <a:t>).</a:t>
            </a:r>
            <a:endParaRPr lang="el-GR" altLang="de-DE" sz="24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Λόγοι</a:t>
            </a:r>
            <a:r>
              <a:rPr lang="en-US" altLang="de-DE" sz="2400" dirty="0">
                <a:solidFill>
                  <a:srgbClr val="004992"/>
                </a:solidFill>
                <a:latin typeface="+mn-lt"/>
              </a:rPr>
              <a:t>:</a:t>
            </a:r>
            <a:r>
              <a:rPr lang="en-US" altLang="de-DE" sz="2400" dirty="0">
                <a:solidFill>
                  <a:srgbClr val="333333"/>
                </a:solidFill>
                <a:latin typeface="+mn-lt"/>
              </a:rPr>
              <a:t> </a:t>
            </a:r>
            <a:r>
              <a:rPr lang="de-DE" altLang="de-DE" sz="2400" dirty="0">
                <a:solidFill>
                  <a:srgbClr val="333333"/>
                </a:solidFill>
                <a:latin typeface="+mn-lt"/>
              </a:rPr>
              <a:t>O</a:t>
            </a:r>
            <a:r>
              <a:rPr lang="en-US" altLang="de-DE" sz="2400" dirty="0" err="1">
                <a:solidFill>
                  <a:srgbClr val="333333"/>
                </a:solidFill>
                <a:latin typeface="+mn-lt"/>
              </a:rPr>
              <a:t>κνηρί</a:t>
            </a:r>
            <a:r>
              <a:rPr lang="en-US" altLang="de-DE" sz="2400" dirty="0">
                <a:solidFill>
                  <a:srgbClr val="333333"/>
                </a:solidFill>
                <a:latin typeface="+mn-lt"/>
              </a:rPr>
              <a:t>α, </a:t>
            </a:r>
            <a:r>
              <a:rPr lang="el-GR" altLang="de-DE" sz="2400" dirty="0">
                <a:solidFill>
                  <a:srgbClr val="333333"/>
                </a:solidFill>
                <a:latin typeface="+mn-lt"/>
              </a:rPr>
              <a:t>«ανάγκη για επιβεβαίωση*»</a:t>
            </a:r>
            <a:r>
              <a:rPr lang="en-US" altLang="de-DE" sz="2400" dirty="0">
                <a:solidFill>
                  <a:srgbClr val="333333"/>
                </a:solidFill>
                <a:latin typeface="+mn-lt"/>
              </a:rPr>
              <a:t>, </a:t>
            </a:r>
            <a:r>
              <a:rPr lang="el-GR" altLang="de-DE" sz="2400" dirty="0">
                <a:solidFill>
                  <a:srgbClr val="333333"/>
                </a:solidFill>
                <a:latin typeface="+mn-lt"/>
              </a:rPr>
              <a:t>η</a:t>
            </a:r>
            <a:r>
              <a:rPr lang="en-US" altLang="de-DE" sz="2400" dirty="0">
                <a:solidFill>
                  <a:srgbClr val="333333"/>
                </a:solidFill>
                <a:latin typeface="+mn-lt"/>
              </a:rPr>
              <a:t> επιπ</a:t>
            </a:r>
            <a:r>
              <a:rPr lang="en-US" altLang="de-DE" sz="2400" dirty="0" err="1">
                <a:solidFill>
                  <a:srgbClr val="333333"/>
                </a:solidFill>
                <a:latin typeface="+mn-lt"/>
              </a:rPr>
              <a:t>ολ</a:t>
            </a:r>
            <a:r>
              <a:rPr lang="en-US" altLang="de-DE" sz="2400" dirty="0">
                <a:solidFill>
                  <a:srgbClr val="333333"/>
                </a:solidFill>
                <a:latin typeface="+mn-lt"/>
              </a:rPr>
              <a:t>αιότητα</a:t>
            </a:r>
            <a:r>
              <a:rPr lang="el-GR" altLang="de-DE" sz="2400" dirty="0">
                <a:solidFill>
                  <a:srgbClr val="333333"/>
                </a:solidFill>
                <a:latin typeface="+mn-lt"/>
              </a:rPr>
              <a:t>, (η εμμονή στην πρώτη εντύπωση) πολλές φορές </a:t>
            </a:r>
            <a:r>
              <a:rPr lang="en-US" altLang="de-DE" sz="2400" dirty="0">
                <a:solidFill>
                  <a:srgbClr val="333333"/>
                </a:solidFill>
                <a:latin typeface="+mn-lt"/>
              </a:rPr>
              <a:t>β</a:t>
            </a:r>
            <a:r>
              <a:rPr lang="en-US" altLang="de-DE" sz="2400" dirty="0" err="1">
                <a:solidFill>
                  <a:srgbClr val="333333"/>
                </a:solidFill>
                <a:latin typeface="+mn-lt"/>
              </a:rPr>
              <a:t>οηθά</a:t>
            </a:r>
            <a:r>
              <a:rPr lang="en-US" altLang="de-DE" sz="2400" dirty="0">
                <a:solidFill>
                  <a:srgbClr val="333333"/>
                </a:solidFill>
                <a:latin typeface="+mn-lt"/>
              </a:rPr>
              <a:t> </a:t>
            </a:r>
            <a:r>
              <a:rPr lang="en-US" altLang="de-DE" sz="2400" dirty="0" err="1">
                <a:solidFill>
                  <a:srgbClr val="333333"/>
                </a:solidFill>
                <a:latin typeface="+mn-lt"/>
              </a:rPr>
              <a:t>στο</a:t>
            </a:r>
            <a:r>
              <a:rPr lang="en-US" altLang="de-DE" sz="2400" dirty="0">
                <a:solidFill>
                  <a:srgbClr val="333333"/>
                </a:solidFill>
                <a:latin typeface="+mn-lt"/>
              </a:rPr>
              <a:t> </a:t>
            </a:r>
            <a:r>
              <a:rPr lang="el-GR" altLang="de-DE" sz="2400" dirty="0">
                <a:solidFill>
                  <a:srgbClr val="333333"/>
                </a:solidFill>
                <a:latin typeface="+mn-lt"/>
              </a:rPr>
              <a:t>να</a:t>
            </a:r>
            <a:r>
              <a:rPr lang="en-US" altLang="de-DE" sz="2400" dirty="0">
                <a:solidFill>
                  <a:srgbClr val="333333"/>
                </a:solidFill>
                <a:latin typeface="+mn-lt"/>
              </a:rPr>
              <a:t> π</a:t>
            </a:r>
            <a:r>
              <a:rPr lang="en-US" altLang="de-DE" sz="2400" dirty="0" err="1">
                <a:solidFill>
                  <a:srgbClr val="333333"/>
                </a:solidFill>
                <a:latin typeface="+mn-lt"/>
              </a:rPr>
              <a:t>ροσ</a:t>
            </a:r>
            <a:r>
              <a:rPr lang="en-US" altLang="de-DE" sz="2400" dirty="0">
                <a:solidFill>
                  <a:srgbClr val="333333"/>
                </a:solidFill>
                <a:latin typeface="+mn-lt"/>
              </a:rPr>
              <a:t>ανατο</a:t>
            </a:r>
            <a:r>
              <a:rPr lang="el-GR" altLang="de-DE" sz="2400" dirty="0">
                <a:solidFill>
                  <a:srgbClr val="333333"/>
                </a:solidFill>
                <a:latin typeface="+mn-lt"/>
              </a:rPr>
              <a:t>λιστεί κανείς</a:t>
            </a:r>
            <a:r>
              <a:rPr lang="en-US" altLang="de-DE" sz="2400" dirty="0">
                <a:solidFill>
                  <a:srgbClr val="333333"/>
                </a:solidFill>
                <a:latin typeface="+mn-lt"/>
              </a:rPr>
              <a:t> </a:t>
            </a:r>
            <a:r>
              <a:rPr lang="en-US" altLang="de-DE" sz="2400" dirty="0" err="1">
                <a:solidFill>
                  <a:srgbClr val="333333"/>
                </a:solidFill>
                <a:latin typeface="+mn-lt"/>
              </a:rPr>
              <a:t>σε</a:t>
            </a:r>
            <a:r>
              <a:rPr lang="en-US" altLang="de-DE" sz="2400" dirty="0">
                <a:solidFill>
                  <a:srgbClr val="333333"/>
                </a:solidFill>
                <a:latin typeface="+mn-lt"/>
              </a:rPr>
              <a:t> </a:t>
            </a:r>
            <a:r>
              <a:rPr lang="en-US" altLang="de-DE" sz="2400" dirty="0" err="1">
                <a:solidFill>
                  <a:srgbClr val="333333"/>
                </a:solidFill>
                <a:latin typeface="+mn-lt"/>
              </a:rPr>
              <a:t>έν</a:t>
            </a:r>
            <a:r>
              <a:rPr lang="en-US" altLang="de-DE" sz="2400" dirty="0">
                <a:solidFill>
                  <a:srgbClr val="333333"/>
                </a:solidFill>
                <a:latin typeface="+mn-lt"/>
              </a:rPr>
              <a:t>α πολύπλοκο κόσμο, </a:t>
            </a:r>
            <a:r>
              <a:rPr lang="el-GR" altLang="de-DE" sz="2400" dirty="0">
                <a:solidFill>
                  <a:srgbClr val="333333"/>
                </a:solidFill>
                <a:latin typeface="+mn-lt"/>
              </a:rPr>
              <a:t>υπ</a:t>
            </a:r>
            <a:r>
              <a:rPr lang="en-US" altLang="de-DE" sz="2400" err="1">
                <a:solidFill>
                  <a:srgbClr val="333333"/>
                </a:solidFill>
                <a:latin typeface="+mn-lt"/>
              </a:rPr>
              <a:t>ερηφάνει</a:t>
            </a:r>
            <a:r>
              <a:rPr lang="en-US" altLang="de-DE" sz="2400">
                <a:solidFill>
                  <a:srgbClr val="333333"/>
                </a:solidFill>
                <a:latin typeface="+mn-lt"/>
              </a:rPr>
              <a:t>α</a:t>
            </a:r>
            <a:r>
              <a:rPr lang="el-GR" altLang="de-DE" sz="2400">
                <a:solidFill>
                  <a:srgbClr val="333333"/>
                </a:solidFill>
                <a:latin typeface="+mn-lt"/>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a:t>
            </a:fld>
            <a:endParaRPr lang="de-DE" altLang="de-DE">
              <a:latin typeface="+mn-lt"/>
              <a:ea typeface="+mn-ea"/>
            </a:endParaRPr>
          </a:p>
        </p:txBody>
      </p:sp>
      <p:sp>
        <p:nvSpPr>
          <p:cNvPr id="8"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600" b="0">
                <a:solidFill>
                  <a:srgbClr val="333333"/>
                </a:solidFill>
                <a:latin typeface="Calibri Light"/>
              </a:rPr>
              <a:t>* Βλέπετε μόνο ό, τι θέλετε εσείς να δείτε</a:t>
            </a:r>
            <a:endParaRPr lang="de-DE" altLang="de-DE" sz="1600" b="0" dirty="0">
              <a:solidFill>
                <a:srgbClr val="333333"/>
              </a:solidFill>
              <a:latin typeface="Calibri Light"/>
            </a:endParaRPr>
          </a:p>
        </p:txBody>
      </p:sp>
    </p:spTree>
    <p:extLst>
      <p:ext uri="{BB962C8B-B14F-4D97-AF65-F5344CB8AC3E}">
        <p14:creationId xmlns:p14="http://schemas.microsoft.com/office/powerpoint/2010/main" val="388235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Αλλάζοντας Πεποιθήσεις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Οι άνθρωποι τείνουν</a:t>
            </a:r>
            <a:r>
              <a:rPr lang="en-US" altLang="de-DE" sz="2400" dirty="0">
                <a:solidFill>
                  <a:srgbClr val="333333"/>
                </a:solidFill>
                <a:latin typeface="+mn-lt"/>
              </a:rPr>
              <a:t> να </a:t>
            </a:r>
            <a:r>
              <a:rPr lang="el-GR" altLang="de-DE" sz="2400" dirty="0">
                <a:solidFill>
                  <a:srgbClr val="333333"/>
                </a:solidFill>
                <a:latin typeface="+mn-lt"/>
              </a:rPr>
              <a:t>πιστεύουν ότι η πρώτη εντύπωση είναι αυτή που μετράει </a:t>
            </a:r>
            <a:r>
              <a:rPr lang="en-US" altLang="de-DE" sz="2400" dirty="0">
                <a:solidFill>
                  <a:srgbClr val="333333"/>
                </a:solidFill>
                <a:latin typeface="+mn-lt"/>
              </a:rPr>
              <a:t>(</a:t>
            </a:r>
            <a:r>
              <a:rPr lang="el-GR" altLang="de-DE" sz="2400" dirty="0">
                <a:solidFill>
                  <a:srgbClr val="333333"/>
                </a:solidFill>
                <a:latin typeface="+mn-lt"/>
              </a:rPr>
              <a:t>π</a:t>
            </a:r>
            <a:r>
              <a:rPr lang="en-US" altLang="de-DE" sz="2400" dirty="0">
                <a:solidFill>
                  <a:srgbClr val="333333"/>
                </a:solidFill>
                <a:latin typeface="+mn-lt"/>
              </a:rPr>
              <a:t>.χ. </a:t>
            </a:r>
            <a:r>
              <a:rPr lang="el-GR" altLang="de-DE" sz="2400" dirty="0">
                <a:solidFill>
                  <a:srgbClr val="333333"/>
                </a:solidFill>
                <a:latin typeface="+mn-lt"/>
              </a:rPr>
              <a:t>Προκαταλήψεις</a:t>
            </a:r>
            <a:r>
              <a:rPr lang="en-US" altLang="de-DE" sz="2400" dirty="0">
                <a:solidFill>
                  <a:srgbClr val="333333"/>
                </a:solidFill>
                <a:latin typeface="+mn-lt"/>
              </a:rPr>
              <a:t>, «η π</a:t>
            </a:r>
            <a:r>
              <a:rPr lang="en-US" altLang="de-DE" sz="2400" dirty="0" err="1">
                <a:solidFill>
                  <a:srgbClr val="333333"/>
                </a:solidFill>
                <a:latin typeface="+mn-lt"/>
              </a:rPr>
              <a:t>ρώτη</a:t>
            </a:r>
            <a:r>
              <a:rPr lang="en-US" altLang="de-DE" sz="2400" dirty="0">
                <a:solidFill>
                  <a:srgbClr val="333333"/>
                </a:solidFill>
                <a:latin typeface="+mn-lt"/>
              </a:rPr>
              <a:t> </a:t>
            </a:r>
            <a:r>
              <a:rPr lang="en-US" altLang="de-DE" sz="2400" dirty="0" err="1">
                <a:solidFill>
                  <a:srgbClr val="333333"/>
                </a:solidFill>
                <a:latin typeface="+mn-lt"/>
              </a:rPr>
              <a:t>εντύ</a:t>
            </a:r>
            <a:r>
              <a:rPr lang="en-US" altLang="de-DE" sz="2400" dirty="0">
                <a:solidFill>
                  <a:srgbClr val="333333"/>
                </a:solidFill>
                <a:latin typeface="+mn-lt"/>
              </a:rPr>
              <a:t>πωση είναι η </a:t>
            </a:r>
            <a:r>
              <a:rPr lang="el-GR" altLang="de-DE" sz="2400" dirty="0">
                <a:solidFill>
                  <a:srgbClr val="333333"/>
                </a:solidFill>
                <a:latin typeface="+mn-lt"/>
              </a:rPr>
              <a:t>πιο σημαντική»</a:t>
            </a:r>
            <a:r>
              <a:rPr lang="en-US" altLang="de-DE" sz="2400" dirty="0">
                <a:solidFill>
                  <a:srgbClr val="333333"/>
                </a:solidFill>
                <a:latin typeface="+mn-lt"/>
              </a:rPr>
              <a:t> </a:t>
            </a:r>
            <a:r>
              <a:rPr lang="el-GR" altLang="de-DE" sz="2400" dirty="0">
                <a:solidFill>
                  <a:srgbClr val="333333"/>
                </a:solidFill>
                <a:latin typeface="+mn-lt"/>
              </a:rPr>
              <a:t>- Πεποίθηση</a:t>
            </a:r>
            <a:r>
              <a:rPr lang="en-US" altLang="de-DE" sz="2400" dirty="0">
                <a:solidFill>
                  <a:srgbClr val="333333"/>
                </a:solidFill>
                <a:latin typeface="+mn-lt"/>
              </a:rPr>
              <a:t>).</a:t>
            </a:r>
            <a:endParaRPr lang="el-GR" altLang="de-DE" sz="24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Λόγοι</a:t>
            </a:r>
            <a:r>
              <a:rPr lang="en-US" altLang="de-DE" sz="2400" dirty="0">
                <a:solidFill>
                  <a:srgbClr val="004992"/>
                </a:solidFill>
                <a:latin typeface="+mn-lt"/>
              </a:rPr>
              <a:t>:</a:t>
            </a:r>
            <a:r>
              <a:rPr lang="en-US" altLang="de-DE" sz="2400" dirty="0">
                <a:solidFill>
                  <a:srgbClr val="333333"/>
                </a:solidFill>
                <a:latin typeface="+mn-lt"/>
              </a:rPr>
              <a:t> </a:t>
            </a:r>
            <a:r>
              <a:rPr lang="de-DE" altLang="de-DE" sz="2400" dirty="0">
                <a:solidFill>
                  <a:srgbClr val="333333"/>
                </a:solidFill>
                <a:latin typeface="+mn-lt"/>
              </a:rPr>
              <a:t>O</a:t>
            </a:r>
            <a:r>
              <a:rPr lang="en-US" altLang="de-DE" sz="2400" dirty="0" err="1">
                <a:solidFill>
                  <a:srgbClr val="333333"/>
                </a:solidFill>
                <a:latin typeface="+mn-lt"/>
              </a:rPr>
              <a:t>κνηρί</a:t>
            </a:r>
            <a:r>
              <a:rPr lang="en-US" altLang="de-DE" sz="2400" dirty="0">
                <a:solidFill>
                  <a:srgbClr val="333333"/>
                </a:solidFill>
                <a:latin typeface="+mn-lt"/>
              </a:rPr>
              <a:t>α, </a:t>
            </a:r>
            <a:r>
              <a:rPr lang="el-GR" altLang="de-DE" sz="2400" dirty="0">
                <a:solidFill>
                  <a:srgbClr val="333333"/>
                </a:solidFill>
                <a:latin typeface="+mn-lt"/>
              </a:rPr>
              <a:t>«ανάγκη για επιβεβαίωση*»</a:t>
            </a:r>
            <a:r>
              <a:rPr lang="en-US" altLang="de-DE" sz="2400" dirty="0">
                <a:solidFill>
                  <a:srgbClr val="333333"/>
                </a:solidFill>
                <a:latin typeface="+mn-lt"/>
              </a:rPr>
              <a:t>, </a:t>
            </a:r>
            <a:r>
              <a:rPr lang="el-GR" altLang="de-DE" sz="2400" dirty="0">
                <a:solidFill>
                  <a:srgbClr val="333333"/>
                </a:solidFill>
                <a:latin typeface="+mn-lt"/>
              </a:rPr>
              <a:t>η</a:t>
            </a:r>
            <a:r>
              <a:rPr lang="en-US" altLang="de-DE" sz="2400" dirty="0">
                <a:solidFill>
                  <a:srgbClr val="333333"/>
                </a:solidFill>
                <a:latin typeface="+mn-lt"/>
              </a:rPr>
              <a:t> επιπ</a:t>
            </a:r>
            <a:r>
              <a:rPr lang="en-US" altLang="de-DE" sz="2400" dirty="0" err="1">
                <a:solidFill>
                  <a:srgbClr val="333333"/>
                </a:solidFill>
                <a:latin typeface="+mn-lt"/>
              </a:rPr>
              <a:t>ολ</a:t>
            </a:r>
            <a:r>
              <a:rPr lang="en-US" altLang="de-DE" sz="2400" dirty="0">
                <a:solidFill>
                  <a:srgbClr val="333333"/>
                </a:solidFill>
                <a:latin typeface="+mn-lt"/>
              </a:rPr>
              <a:t>αιότητα</a:t>
            </a:r>
            <a:r>
              <a:rPr lang="el-GR" altLang="de-DE" sz="2400" dirty="0">
                <a:solidFill>
                  <a:srgbClr val="333333"/>
                </a:solidFill>
                <a:latin typeface="+mn-lt"/>
              </a:rPr>
              <a:t>, (η εμμονή στην πρώτη εντύπωση) πολλές φορές </a:t>
            </a:r>
            <a:r>
              <a:rPr lang="en-US" altLang="de-DE" sz="2400" dirty="0">
                <a:solidFill>
                  <a:srgbClr val="333333"/>
                </a:solidFill>
                <a:latin typeface="+mn-lt"/>
              </a:rPr>
              <a:t>β</a:t>
            </a:r>
            <a:r>
              <a:rPr lang="en-US" altLang="de-DE" sz="2400" dirty="0" err="1">
                <a:solidFill>
                  <a:srgbClr val="333333"/>
                </a:solidFill>
                <a:latin typeface="+mn-lt"/>
              </a:rPr>
              <a:t>οηθά</a:t>
            </a:r>
            <a:r>
              <a:rPr lang="en-US" altLang="de-DE" sz="2400" dirty="0">
                <a:solidFill>
                  <a:srgbClr val="333333"/>
                </a:solidFill>
                <a:latin typeface="+mn-lt"/>
              </a:rPr>
              <a:t> </a:t>
            </a:r>
            <a:r>
              <a:rPr lang="en-US" altLang="de-DE" sz="2400" dirty="0" err="1">
                <a:solidFill>
                  <a:srgbClr val="333333"/>
                </a:solidFill>
                <a:latin typeface="+mn-lt"/>
              </a:rPr>
              <a:t>στο</a:t>
            </a:r>
            <a:r>
              <a:rPr lang="en-US" altLang="de-DE" sz="2400" dirty="0">
                <a:solidFill>
                  <a:srgbClr val="333333"/>
                </a:solidFill>
                <a:latin typeface="+mn-lt"/>
              </a:rPr>
              <a:t> </a:t>
            </a:r>
            <a:r>
              <a:rPr lang="el-GR" altLang="de-DE" sz="2400" dirty="0">
                <a:solidFill>
                  <a:srgbClr val="333333"/>
                </a:solidFill>
                <a:latin typeface="+mn-lt"/>
              </a:rPr>
              <a:t>να</a:t>
            </a:r>
            <a:r>
              <a:rPr lang="en-US" altLang="de-DE" sz="2400" dirty="0">
                <a:solidFill>
                  <a:srgbClr val="333333"/>
                </a:solidFill>
                <a:latin typeface="+mn-lt"/>
              </a:rPr>
              <a:t> π</a:t>
            </a:r>
            <a:r>
              <a:rPr lang="en-US" altLang="de-DE" sz="2400" dirty="0" err="1">
                <a:solidFill>
                  <a:srgbClr val="333333"/>
                </a:solidFill>
                <a:latin typeface="+mn-lt"/>
              </a:rPr>
              <a:t>ροσ</a:t>
            </a:r>
            <a:r>
              <a:rPr lang="en-US" altLang="de-DE" sz="2400" dirty="0">
                <a:solidFill>
                  <a:srgbClr val="333333"/>
                </a:solidFill>
                <a:latin typeface="+mn-lt"/>
              </a:rPr>
              <a:t>ανατο</a:t>
            </a:r>
            <a:r>
              <a:rPr lang="el-GR" altLang="de-DE" sz="2400" dirty="0">
                <a:solidFill>
                  <a:srgbClr val="333333"/>
                </a:solidFill>
                <a:latin typeface="+mn-lt"/>
              </a:rPr>
              <a:t>λιστεί κανείς</a:t>
            </a:r>
            <a:r>
              <a:rPr lang="en-US" altLang="de-DE" sz="2400" dirty="0">
                <a:solidFill>
                  <a:srgbClr val="333333"/>
                </a:solidFill>
                <a:latin typeface="+mn-lt"/>
              </a:rPr>
              <a:t> </a:t>
            </a:r>
            <a:r>
              <a:rPr lang="en-US" altLang="de-DE" sz="2400" dirty="0" err="1">
                <a:solidFill>
                  <a:srgbClr val="333333"/>
                </a:solidFill>
                <a:latin typeface="+mn-lt"/>
              </a:rPr>
              <a:t>σε</a:t>
            </a:r>
            <a:r>
              <a:rPr lang="en-US" altLang="de-DE" sz="2400" dirty="0">
                <a:solidFill>
                  <a:srgbClr val="333333"/>
                </a:solidFill>
                <a:latin typeface="+mn-lt"/>
              </a:rPr>
              <a:t> </a:t>
            </a:r>
            <a:r>
              <a:rPr lang="en-US" altLang="de-DE" sz="2400" dirty="0" err="1">
                <a:solidFill>
                  <a:srgbClr val="333333"/>
                </a:solidFill>
                <a:latin typeface="+mn-lt"/>
              </a:rPr>
              <a:t>έν</a:t>
            </a:r>
            <a:r>
              <a:rPr lang="en-US" altLang="de-DE" sz="2400" dirty="0">
                <a:solidFill>
                  <a:srgbClr val="333333"/>
                </a:solidFill>
                <a:latin typeface="+mn-lt"/>
              </a:rPr>
              <a:t>α πολύπλοκο κόσμο, </a:t>
            </a:r>
            <a:r>
              <a:rPr lang="el-GR" altLang="de-DE" sz="2400" dirty="0">
                <a:solidFill>
                  <a:srgbClr val="333333"/>
                </a:solidFill>
                <a:latin typeface="+mn-lt"/>
              </a:rPr>
              <a:t>υπ</a:t>
            </a:r>
            <a:r>
              <a:rPr lang="en-US" altLang="de-DE" sz="2400" dirty="0" err="1">
                <a:solidFill>
                  <a:srgbClr val="333333"/>
                </a:solidFill>
                <a:latin typeface="+mn-lt"/>
              </a:rPr>
              <a:t>ερηφάνει</a:t>
            </a:r>
            <a:r>
              <a:rPr lang="en-US" altLang="de-DE" sz="2400" dirty="0">
                <a:solidFill>
                  <a:srgbClr val="333333"/>
                </a:solidFill>
                <a:latin typeface="+mn-lt"/>
              </a:rPr>
              <a:t>α</a:t>
            </a:r>
            <a:r>
              <a:rPr lang="el-GR" altLang="de-DE" sz="2400" dirty="0">
                <a:solidFill>
                  <a:srgbClr val="333333"/>
                </a:solidFill>
                <a:latin typeface="+mn-lt"/>
              </a:rPr>
              <a:t>.</a:t>
            </a: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Προ</a:t>
            </a:r>
            <a:r>
              <a:rPr lang="en-US" altLang="de-DE" sz="2400" dirty="0">
                <a:solidFill>
                  <a:srgbClr val="004992"/>
                </a:solidFill>
                <a:latin typeface="+mn-lt"/>
              </a:rPr>
              <a:t>βλήματα:</a:t>
            </a:r>
            <a:r>
              <a:rPr lang="en-US" altLang="de-DE" sz="2400" dirty="0">
                <a:solidFill>
                  <a:srgbClr val="333333"/>
                </a:solidFill>
                <a:latin typeface="+mn-lt"/>
              </a:rPr>
              <a:t> </a:t>
            </a:r>
            <a:r>
              <a:rPr lang="el-GR" altLang="de-DE" sz="2400" dirty="0">
                <a:solidFill>
                  <a:srgbClr val="333333"/>
                </a:solidFill>
                <a:latin typeface="+mn-lt"/>
              </a:rPr>
              <a:t>Λανθασμένες Πεποιθοίσεις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latin typeface="+mn-lt"/>
              </a:rPr>
              <a:t> π</a:t>
            </a:r>
            <a:r>
              <a:rPr lang="en-US" altLang="de-DE" sz="2400" dirty="0" err="1">
                <a:solidFill>
                  <a:srgbClr val="333333"/>
                </a:solidFill>
                <a:latin typeface="+mn-lt"/>
              </a:rPr>
              <a:t>ροκ</a:t>
            </a:r>
            <a:r>
              <a:rPr lang="en-US" altLang="de-DE" sz="2400" dirty="0">
                <a:solidFill>
                  <a:srgbClr val="333333"/>
                </a:solidFill>
                <a:latin typeface="+mn-lt"/>
              </a:rPr>
              <a:t>αταλήψεις), ψευδ</a:t>
            </a:r>
            <a:r>
              <a:rPr lang="el-GR" altLang="de-DE" sz="2400" dirty="0">
                <a:solidFill>
                  <a:srgbClr val="333333"/>
                </a:solidFill>
                <a:latin typeface="+mn-lt"/>
              </a:rPr>
              <a:t>ής</a:t>
            </a:r>
            <a:r>
              <a:rPr lang="en-US" altLang="de-DE" sz="2400" dirty="0">
                <a:solidFill>
                  <a:srgbClr val="333333"/>
                </a:solidFill>
                <a:latin typeface="+mn-lt"/>
              </a:rPr>
              <a:t> υπ</a:t>
            </a:r>
            <a:r>
              <a:rPr lang="en-US" altLang="de-DE" sz="2400" dirty="0" err="1">
                <a:solidFill>
                  <a:srgbClr val="333333"/>
                </a:solidFill>
                <a:latin typeface="+mn-lt"/>
              </a:rPr>
              <a:t>ερ-γενίκευση</a:t>
            </a:r>
            <a:r>
              <a:rPr lang="en-US" altLang="de-DE" sz="2400" dirty="0">
                <a:solidFill>
                  <a:srgbClr val="333333"/>
                </a:solidFill>
                <a:latin typeface="+mn-lt"/>
              </a:rPr>
              <a:t> (</a:t>
            </a:r>
            <a:r>
              <a:rPr lang="el-GR" altLang="de-DE" sz="2400" dirty="0">
                <a:solidFill>
                  <a:srgbClr val="333333"/>
                </a:solidFill>
                <a:latin typeface="+mn-lt"/>
              </a:rPr>
              <a:t>«έχοντας δει ένα-τα έχουμε δει όλα»</a:t>
            </a:r>
            <a:r>
              <a:rPr lang="en-US" altLang="de-DE" sz="2400" dirty="0">
                <a:solidFill>
                  <a:srgbClr val="333333"/>
                </a:solidFill>
                <a:latin typeface="+mn-lt"/>
              </a:rPr>
              <a:t>), </a:t>
            </a:r>
            <a:r>
              <a:rPr lang="en-US" altLang="de-DE" sz="2400" dirty="0" err="1">
                <a:solidFill>
                  <a:srgbClr val="333333"/>
                </a:solidFill>
                <a:latin typeface="+mn-lt"/>
              </a:rPr>
              <a:t>κά</a:t>
            </a:r>
            <a:r>
              <a:rPr lang="en-US" altLang="de-DE" sz="2400" dirty="0">
                <a:solidFill>
                  <a:srgbClr val="333333"/>
                </a:solidFill>
                <a:latin typeface="+mn-lt"/>
              </a:rPr>
              <a:t>ποιο</a:t>
            </a:r>
            <a:r>
              <a:rPr lang="el-GR" altLang="de-DE" sz="2400" dirty="0">
                <a:solidFill>
                  <a:srgbClr val="333333"/>
                </a:solidFill>
                <a:latin typeface="+mn-lt"/>
              </a:rPr>
              <a:t>υ </a:t>
            </a:r>
            <a:r>
              <a:rPr lang="en-US" altLang="de-DE" sz="2400" dirty="0" err="1">
                <a:solidFill>
                  <a:srgbClr val="333333"/>
                </a:solidFill>
                <a:latin typeface="+mn-lt"/>
              </a:rPr>
              <a:t>δεν</a:t>
            </a:r>
            <a:r>
              <a:rPr lang="en-US" altLang="de-DE" sz="2400" dirty="0">
                <a:solidFill>
                  <a:srgbClr val="333333"/>
                </a:solidFill>
                <a:latin typeface="+mn-lt"/>
              </a:rPr>
              <a:t> </a:t>
            </a:r>
            <a:r>
              <a:rPr lang="en-US" altLang="de-DE" sz="2400" dirty="0" err="1">
                <a:solidFill>
                  <a:srgbClr val="333333"/>
                </a:solidFill>
                <a:latin typeface="+mn-lt"/>
              </a:rPr>
              <a:t>του</a:t>
            </a:r>
            <a:r>
              <a:rPr lang="en-US" altLang="de-DE" sz="2400" dirty="0">
                <a:solidFill>
                  <a:srgbClr val="333333"/>
                </a:solidFill>
                <a:latin typeface="+mn-lt"/>
              </a:rPr>
              <a:t> </a:t>
            </a:r>
            <a:r>
              <a:rPr lang="en-US" altLang="de-DE" sz="2400" dirty="0" err="1">
                <a:solidFill>
                  <a:srgbClr val="333333"/>
                </a:solidFill>
                <a:latin typeface="+mn-lt"/>
              </a:rPr>
              <a:t>δίδετ</a:t>
            </a:r>
            <a:r>
              <a:rPr lang="en-US" altLang="de-DE" sz="2400" dirty="0">
                <a:solidFill>
                  <a:srgbClr val="333333"/>
                </a:solidFill>
                <a:latin typeface="+mn-lt"/>
              </a:rPr>
              <a:t>αι μια δεύτερη ευκαιρία που </a:t>
            </a:r>
            <a:r>
              <a:rPr lang="el-GR" altLang="de-DE" sz="2400" dirty="0">
                <a:solidFill>
                  <a:srgbClr val="333333"/>
                </a:solidFill>
                <a:latin typeface="+mn-lt"/>
              </a:rPr>
              <a:t>μπορεί να την άξιζε.</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a:t>
            </a:fld>
            <a:endParaRPr lang="de-DE" altLang="de-DE">
              <a:latin typeface="+mn-lt"/>
              <a:ea typeface="+mn-ea"/>
            </a:endParaRPr>
          </a:p>
        </p:txBody>
      </p:sp>
      <p:sp>
        <p:nvSpPr>
          <p:cNvPr id="8"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600" b="0">
                <a:solidFill>
                  <a:srgbClr val="333333"/>
                </a:solidFill>
                <a:latin typeface="Calibri Light"/>
              </a:rPr>
              <a:t>* Βλέπετε μόνο ό, τι θέλετε εσείς να δείτε</a:t>
            </a:r>
            <a:endParaRPr lang="de-DE" altLang="de-DE" sz="1600" b="0" dirty="0">
              <a:solidFill>
                <a:srgbClr val="333333"/>
              </a:solidFill>
              <a:latin typeface="Calibri Light"/>
            </a:endParaRPr>
          </a:p>
        </p:txBody>
      </p:sp>
    </p:spTree>
    <p:extLst>
      <p:ext uri="{BB962C8B-B14F-4D97-AF65-F5344CB8AC3E}">
        <p14:creationId xmlns:p14="http://schemas.microsoft.com/office/powerpoint/2010/main" val="1976614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p:txBody>
          <a:bodyPr/>
          <a:lstStyle/>
          <a:p>
            <a:pPr eaLnBrk="1" hangingPunct="1"/>
            <a:r>
              <a:rPr lang="de-DE" altLang="de-DE" sz="3600">
                <a:solidFill>
                  <a:schemeClr val="accent1"/>
                </a:solidFill>
                <a:latin typeface="+mn-lt"/>
                <a:ea typeface="+mn-ea"/>
                <a:cs typeface="+mn-cs"/>
              </a:rPr>
              <a:t>Όταν οι προβλέψεις</a:t>
            </a:r>
            <a:r>
              <a:rPr lang="el-GR" altLang="de-DE" sz="3600">
                <a:solidFill>
                  <a:schemeClr val="accent1"/>
                </a:solidFill>
                <a:latin typeface="+mn-lt"/>
                <a:ea typeface="+mn-ea"/>
                <a:cs typeface="+mn-cs"/>
              </a:rPr>
              <a:t> </a:t>
            </a:r>
            <a:r>
              <a:rPr lang="de-DE" altLang="de-DE" sz="3600">
                <a:solidFill>
                  <a:schemeClr val="accent1"/>
                </a:solidFill>
                <a:latin typeface="+mn-lt"/>
                <a:ea typeface="+mn-ea"/>
                <a:cs typeface="+mn-cs"/>
              </a:rPr>
              <a:t>δεν </a:t>
            </a:r>
            <a:r>
              <a:rPr lang="el-GR" altLang="de-DE" sz="3600">
                <a:solidFill>
                  <a:schemeClr val="accent1"/>
                </a:solidFill>
                <a:latin typeface="+mn-lt"/>
                <a:ea typeface="+mn-ea"/>
                <a:cs typeface="+mn-cs"/>
              </a:rPr>
              <a:t>πραγματοποιούνται</a:t>
            </a:r>
            <a:endParaRPr lang="de-DE" altLang="de-DE" sz="3600">
              <a:solidFill>
                <a:schemeClr val="accent1"/>
              </a:solidFill>
              <a:latin typeface="+mn-lt"/>
              <a:ea typeface="+mn-ea"/>
              <a:cs typeface="+mn-cs"/>
            </a:endParaRPr>
          </a:p>
        </p:txBody>
      </p:sp>
      <p:sp>
        <p:nvSpPr>
          <p:cNvPr id="35842" name="Rectangle 2"/>
          <p:cNvSpPr>
            <a:spLocks noGrp="1" noChangeArrowheads="1"/>
          </p:cNvSpPr>
          <p:nvPr>
            <p:ph idx="1"/>
          </p:nvPr>
        </p:nvSpPr>
        <p:spPr/>
        <p:txBody>
          <a:bodyPr>
            <a:noAutofit/>
          </a:bodyPr>
          <a:lstStyle/>
          <a:p>
            <a:pPr eaLnBrk="1" hangingPunct="1"/>
            <a:r>
              <a:rPr lang="el-GR" altLang="de-DE" sz="2400" dirty="0">
                <a:solidFill>
                  <a:srgbClr val="333333"/>
                </a:solidFill>
              </a:rPr>
              <a:t>Η </a:t>
            </a:r>
            <a:r>
              <a:rPr lang="de-DE" altLang="de-DE" sz="2400" dirty="0" err="1">
                <a:solidFill>
                  <a:srgbClr val="333333"/>
                </a:solidFill>
              </a:rPr>
              <a:t>Μάριον</a:t>
            </a:r>
            <a:r>
              <a:rPr lang="de-DE" altLang="de-DE" sz="2400" dirty="0">
                <a:solidFill>
                  <a:srgbClr val="333333"/>
                </a:solidFill>
              </a:rPr>
              <a:t> </a:t>
            </a:r>
            <a:r>
              <a:rPr lang="de-DE" altLang="de-DE" sz="2400" dirty="0" err="1">
                <a:solidFill>
                  <a:srgbClr val="333333"/>
                </a:solidFill>
              </a:rPr>
              <a:t>Keech</a:t>
            </a:r>
            <a:r>
              <a:rPr lang="de-DE" altLang="de-DE" sz="2400" dirty="0">
                <a:solidFill>
                  <a:srgbClr val="333333"/>
                </a:solidFill>
              </a:rPr>
              <a:t>, </a:t>
            </a:r>
            <a:r>
              <a:rPr lang="de-DE" altLang="de-DE" sz="2400" dirty="0" err="1">
                <a:solidFill>
                  <a:srgbClr val="333333"/>
                </a:solidFill>
              </a:rPr>
              <a:t>ηγέτης</a:t>
            </a:r>
            <a:r>
              <a:rPr lang="de-DE" altLang="de-DE" sz="2400" dirty="0">
                <a:solidFill>
                  <a:srgbClr val="333333"/>
                </a:solidFill>
              </a:rPr>
              <a:t> </a:t>
            </a:r>
            <a:r>
              <a:rPr lang="de-DE" altLang="de-DE" sz="2400" dirty="0" err="1">
                <a:solidFill>
                  <a:srgbClr val="333333"/>
                </a:solidFill>
              </a:rPr>
              <a:t>μι</a:t>
            </a:r>
            <a:r>
              <a:rPr lang="de-DE" altLang="de-DE" sz="2400" dirty="0">
                <a:solidFill>
                  <a:srgbClr val="333333"/>
                </a:solidFill>
              </a:rPr>
              <a:t>ας αίρεσης στο Σολτ Λέικ Σίτι (ΗΠΑ), </a:t>
            </a:r>
            <a:r>
              <a:rPr lang="el-GR" altLang="de-DE" sz="2400" dirty="0">
                <a:solidFill>
                  <a:srgbClr val="333333"/>
                </a:solidFill>
              </a:rPr>
              <a:t>ισχυρίστηκε</a:t>
            </a:r>
            <a:r>
              <a:rPr lang="de-DE" altLang="de-DE" sz="2400" dirty="0">
                <a:solidFill>
                  <a:srgbClr val="333333"/>
                </a:solidFill>
              </a:rPr>
              <a:t> </a:t>
            </a:r>
            <a:r>
              <a:rPr lang="el-GR" altLang="de-DE" sz="2400" dirty="0">
                <a:solidFill>
                  <a:srgbClr val="333333"/>
                </a:solidFill>
              </a:rPr>
              <a:t>οτι</a:t>
            </a:r>
            <a:r>
              <a:rPr lang="de-DE" altLang="de-DE" sz="2400" dirty="0">
                <a:solidFill>
                  <a:srgbClr val="333333"/>
                </a:solidFill>
              </a:rPr>
              <a:t> </a:t>
            </a:r>
            <a:r>
              <a:rPr lang="el-GR" altLang="de-DE" sz="2400" dirty="0">
                <a:solidFill>
                  <a:srgbClr val="333333"/>
                </a:solidFill>
              </a:rPr>
              <a:t>έ</a:t>
            </a:r>
            <a:r>
              <a:rPr lang="de-DE" altLang="de-DE" sz="2400" dirty="0">
                <a:solidFill>
                  <a:srgbClr val="333333"/>
                </a:solidFill>
              </a:rPr>
              <a:t>λα</a:t>
            </a:r>
            <a:r>
              <a:rPr lang="el-GR" altLang="de-DE" sz="2400" dirty="0">
                <a:solidFill>
                  <a:srgbClr val="333333"/>
                </a:solidFill>
              </a:rPr>
              <a:t>βε</a:t>
            </a:r>
            <a:r>
              <a:rPr lang="de-DE" altLang="de-DE" sz="2400" dirty="0">
                <a:solidFill>
                  <a:srgbClr val="333333"/>
                </a:solidFill>
              </a:rPr>
              <a:t> </a:t>
            </a:r>
            <a:r>
              <a:rPr lang="de-DE" altLang="de-DE" sz="2400" dirty="0" err="1">
                <a:solidFill>
                  <a:srgbClr val="333333"/>
                </a:solidFill>
              </a:rPr>
              <a:t>μηνύμ</a:t>
            </a:r>
            <a:r>
              <a:rPr lang="de-DE" altLang="de-DE" sz="2400" dirty="0">
                <a:solidFill>
                  <a:srgbClr val="333333"/>
                </a:solidFill>
              </a:rPr>
              <a:t>ατα από το διάστημα. Απ</a:t>
            </a:r>
            <a:r>
              <a:rPr lang="de-DE" altLang="de-DE" sz="2400" dirty="0" err="1">
                <a:solidFill>
                  <a:srgbClr val="333333"/>
                </a:solidFill>
              </a:rPr>
              <a:t>οκ</a:t>
            </a:r>
            <a:r>
              <a:rPr lang="de-DE" altLang="de-DE" sz="2400" dirty="0">
                <a:solidFill>
                  <a:srgbClr val="333333"/>
                </a:solidFill>
              </a:rPr>
              <a:t>αλύφθηκε </a:t>
            </a:r>
            <a:r>
              <a:rPr lang="el-GR" altLang="de-DE" sz="2400" dirty="0">
                <a:solidFill>
                  <a:srgbClr val="333333"/>
                </a:solidFill>
              </a:rPr>
              <a:t>σε αυτην </a:t>
            </a:r>
            <a:r>
              <a:rPr lang="de-DE" altLang="de-DE" sz="2400" dirty="0" err="1">
                <a:solidFill>
                  <a:srgbClr val="333333"/>
                </a:solidFill>
              </a:rPr>
              <a:t>ότι</a:t>
            </a:r>
            <a:r>
              <a:rPr lang="de-DE" altLang="de-DE" sz="2400" dirty="0">
                <a:solidFill>
                  <a:srgbClr val="333333"/>
                </a:solidFill>
              </a:rPr>
              <a:t> ο </a:t>
            </a:r>
            <a:r>
              <a:rPr lang="de-DE" altLang="de-DE" sz="2400" dirty="0" err="1">
                <a:solidFill>
                  <a:srgbClr val="333333"/>
                </a:solidFill>
              </a:rPr>
              <a:t>κόσμος</a:t>
            </a:r>
            <a:r>
              <a:rPr lang="de-DE" altLang="de-DE" sz="2400" dirty="0">
                <a:solidFill>
                  <a:srgbClr val="333333"/>
                </a:solidFill>
              </a:rPr>
              <a:t> θα </a:t>
            </a:r>
            <a:r>
              <a:rPr lang="el-GR" altLang="de-DE" sz="2400" dirty="0">
                <a:solidFill>
                  <a:srgbClr val="333333"/>
                </a:solidFill>
              </a:rPr>
              <a:t>καταστραφόταν</a:t>
            </a:r>
            <a:r>
              <a:rPr lang="de-DE" altLang="de-DE" sz="2400" dirty="0">
                <a:solidFill>
                  <a:srgbClr val="333333"/>
                </a:solidFill>
              </a:rPr>
              <a:t> </a:t>
            </a:r>
            <a:r>
              <a:rPr lang="el-GR" altLang="de-DE" sz="2400" dirty="0">
                <a:solidFill>
                  <a:srgbClr val="333333"/>
                </a:solidFill>
              </a:rPr>
              <a:t>εξαιτίας </a:t>
            </a:r>
            <a:r>
              <a:rPr lang="de-DE" altLang="de-DE" sz="2400" dirty="0" err="1">
                <a:solidFill>
                  <a:srgbClr val="333333"/>
                </a:solidFill>
              </a:rPr>
              <a:t>μι</a:t>
            </a:r>
            <a:r>
              <a:rPr lang="de-DE" altLang="de-DE" sz="2400" dirty="0">
                <a:solidFill>
                  <a:srgbClr val="333333"/>
                </a:solidFill>
              </a:rPr>
              <a:t>α</a:t>
            </a:r>
            <a:r>
              <a:rPr lang="el-GR" altLang="de-DE" sz="2400" dirty="0">
                <a:solidFill>
                  <a:srgbClr val="333333"/>
                </a:solidFill>
              </a:rPr>
              <a:t>ς</a:t>
            </a:r>
            <a:r>
              <a:rPr lang="de-DE" altLang="de-DE" sz="2400" dirty="0">
                <a:solidFill>
                  <a:srgbClr val="333333"/>
                </a:solidFill>
              </a:rPr>
              <a:t> </a:t>
            </a:r>
            <a:r>
              <a:rPr lang="de-DE" altLang="de-DE" sz="2400" dirty="0" err="1">
                <a:solidFill>
                  <a:srgbClr val="333333"/>
                </a:solidFill>
              </a:rPr>
              <a:t>μεγάλη</a:t>
            </a:r>
            <a:r>
              <a:rPr lang="el-GR" altLang="de-DE" sz="2400" dirty="0">
                <a:solidFill>
                  <a:srgbClr val="333333"/>
                </a:solidFill>
              </a:rPr>
              <a:t>ς</a:t>
            </a:r>
            <a:r>
              <a:rPr lang="de-DE" altLang="de-DE" sz="2400" dirty="0">
                <a:solidFill>
                  <a:srgbClr val="333333"/>
                </a:solidFill>
              </a:rPr>
              <a:t> π</a:t>
            </a:r>
            <a:r>
              <a:rPr lang="de-DE" altLang="de-DE" sz="2400" dirty="0" err="1">
                <a:solidFill>
                  <a:srgbClr val="333333"/>
                </a:solidFill>
              </a:rPr>
              <a:t>λημμύρ</a:t>
            </a:r>
            <a:r>
              <a:rPr lang="de-DE" altLang="de-DE" sz="2400" dirty="0">
                <a:solidFill>
                  <a:srgbClr val="333333"/>
                </a:solidFill>
              </a:rPr>
              <a:t>α</a:t>
            </a:r>
            <a:r>
              <a:rPr lang="el-GR" altLang="de-DE" sz="2400" dirty="0">
                <a:solidFill>
                  <a:srgbClr val="333333"/>
                </a:solidFill>
              </a:rPr>
              <a:t>ς</a:t>
            </a:r>
            <a:r>
              <a:rPr lang="de-DE" altLang="de-DE" sz="2400" dirty="0">
                <a:solidFill>
                  <a:srgbClr val="333333"/>
                </a:solidFill>
              </a:rPr>
              <a:t> π</a:t>
            </a:r>
            <a:r>
              <a:rPr lang="de-DE" altLang="de-DE" sz="2400" dirty="0" err="1">
                <a:solidFill>
                  <a:srgbClr val="333333"/>
                </a:solidFill>
              </a:rPr>
              <a:t>ριν</a:t>
            </a:r>
            <a:r>
              <a:rPr lang="de-DE" altLang="de-DE" sz="2400" dirty="0">
                <a:solidFill>
                  <a:srgbClr val="333333"/>
                </a:solidFill>
              </a:rPr>
              <a:t> </a:t>
            </a:r>
            <a:r>
              <a:rPr lang="de-DE" altLang="de-DE" sz="2400" dirty="0" err="1">
                <a:solidFill>
                  <a:srgbClr val="333333"/>
                </a:solidFill>
              </a:rPr>
              <a:t>την</a:t>
            </a:r>
            <a:r>
              <a:rPr lang="de-DE" altLang="de-DE" sz="2400" dirty="0">
                <a:solidFill>
                  <a:srgbClr val="333333"/>
                </a:solidFill>
              </a:rPr>
              <a:t> α</a:t>
            </a:r>
            <a:r>
              <a:rPr lang="de-DE" altLang="de-DE" sz="2400" dirty="0" err="1">
                <a:solidFill>
                  <a:srgbClr val="333333"/>
                </a:solidFill>
              </a:rPr>
              <a:t>υγή</a:t>
            </a:r>
            <a:r>
              <a:rPr lang="de-DE" altLang="de-DE" sz="2400" dirty="0">
                <a:solidFill>
                  <a:srgbClr val="333333"/>
                </a:solidFill>
              </a:rPr>
              <a:t> </a:t>
            </a:r>
            <a:r>
              <a:rPr lang="el-GR" altLang="de-DE" sz="2400" dirty="0">
                <a:solidFill>
                  <a:srgbClr val="333333"/>
                </a:solidFill>
              </a:rPr>
              <a:t>της</a:t>
            </a:r>
            <a:r>
              <a:rPr lang="de-DE" altLang="de-DE" sz="2400" dirty="0">
                <a:solidFill>
                  <a:srgbClr val="333333"/>
                </a:solidFill>
              </a:rPr>
              <a:t> 21</a:t>
            </a:r>
            <a:r>
              <a:rPr lang="el-GR" altLang="de-DE" sz="2400" dirty="0">
                <a:solidFill>
                  <a:srgbClr val="333333"/>
                </a:solidFill>
              </a:rPr>
              <a:t>ης</a:t>
            </a:r>
            <a:r>
              <a:rPr lang="de-DE" altLang="de-DE" sz="2400" dirty="0">
                <a:solidFill>
                  <a:srgbClr val="333333"/>
                </a:solidFill>
              </a:rPr>
              <a:t> </a:t>
            </a:r>
            <a:r>
              <a:rPr lang="de-DE" altLang="de-DE" sz="2400" dirty="0" err="1">
                <a:solidFill>
                  <a:srgbClr val="333333"/>
                </a:solidFill>
              </a:rPr>
              <a:t>Δεκεμ</a:t>
            </a:r>
            <a:r>
              <a:rPr lang="de-DE" altLang="de-DE" sz="2400" dirty="0">
                <a:solidFill>
                  <a:srgbClr val="333333"/>
                </a:solidFill>
              </a:rPr>
              <a:t>βρίου </a:t>
            </a:r>
            <a:r>
              <a:rPr lang="el-GR" altLang="de-DE" sz="2400" dirty="0">
                <a:solidFill>
                  <a:srgbClr val="333333"/>
                </a:solidFill>
              </a:rPr>
              <a:t>του </a:t>
            </a:r>
            <a:r>
              <a:rPr lang="de-DE" altLang="de-DE" sz="2400" dirty="0">
                <a:solidFill>
                  <a:srgbClr val="333333"/>
                </a:solidFill>
              </a:rPr>
              <a:t>1954. Ωστόσο, αυτή και οι οπαδοί της θα γλ</a:t>
            </a:r>
            <a:r>
              <a:rPr lang="el-GR" altLang="de-DE" sz="2400" dirty="0">
                <a:solidFill>
                  <a:srgbClr val="333333"/>
                </a:solidFill>
              </a:rPr>
              <a:t>ίτωναν</a:t>
            </a:r>
            <a:r>
              <a:rPr lang="de-DE" altLang="de-DE" sz="2400" dirty="0">
                <a:solidFill>
                  <a:srgbClr val="333333"/>
                </a:solidFill>
              </a:rPr>
              <a:t> και </a:t>
            </a:r>
            <a:r>
              <a:rPr lang="el-GR" altLang="de-DE" sz="2400" dirty="0">
                <a:solidFill>
                  <a:srgbClr val="333333"/>
                </a:solidFill>
              </a:rPr>
              <a:t>θα διασώζονταν</a:t>
            </a:r>
            <a:r>
              <a:rPr lang="de-DE" altLang="de-DE" sz="2400" dirty="0">
                <a:solidFill>
                  <a:srgbClr val="333333"/>
                </a:solidFill>
              </a:rPr>
              <a:t> από </a:t>
            </a:r>
            <a:r>
              <a:rPr lang="de-DE" altLang="de-DE" sz="2400" dirty="0" err="1">
                <a:solidFill>
                  <a:srgbClr val="333333"/>
                </a:solidFill>
              </a:rPr>
              <a:t>έν</a:t>
            </a:r>
            <a:r>
              <a:rPr lang="de-DE" altLang="de-DE" sz="2400" dirty="0">
                <a:solidFill>
                  <a:srgbClr val="333333"/>
                </a:solidFill>
              </a:rPr>
              <a:t>α διαστημόπλοιο.</a:t>
            </a:r>
          </a:p>
          <a:p>
            <a:pPr eaLnBrk="1" hangingPunct="1"/>
            <a:r>
              <a:rPr lang="de-DE" altLang="de-DE" sz="2400" dirty="0" err="1">
                <a:solidFill>
                  <a:srgbClr val="333333"/>
                </a:solidFill>
              </a:rPr>
              <a:t>Την</a:t>
            </a:r>
            <a:r>
              <a:rPr lang="de-DE" altLang="de-DE" sz="2400" dirty="0">
                <a:solidFill>
                  <a:srgbClr val="333333"/>
                </a:solidFill>
              </a:rPr>
              <a:t> παρα</a:t>
            </a:r>
            <a:r>
              <a:rPr lang="de-DE" altLang="de-DE" sz="2400" dirty="0" err="1">
                <a:solidFill>
                  <a:srgbClr val="333333"/>
                </a:solidFill>
              </a:rPr>
              <a:t>μονή</a:t>
            </a:r>
            <a:r>
              <a:rPr lang="de-DE" altLang="de-DE" sz="2400" dirty="0">
                <a:solidFill>
                  <a:srgbClr val="333333"/>
                </a:solidFill>
              </a:rPr>
              <a:t> τ</a:t>
            </a:r>
            <a:r>
              <a:rPr lang="el-GR" altLang="de-DE" sz="2400" dirty="0">
                <a:solidFill>
                  <a:srgbClr val="333333"/>
                </a:solidFill>
              </a:rPr>
              <a:t>ης</a:t>
            </a:r>
            <a:r>
              <a:rPr lang="de-DE" altLang="de-DE" sz="2400" dirty="0">
                <a:solidFill>
                  <a:srgbClr val="333333"/>
                </a:solidFill>
              </a:rPr>
              <a:t> </a:t>
            </a:r>
            <a:r>
              <a:rPr lang="de-DE" altLang="de-DE" sz="2400" dirty="0" err="1">
                <a:solidFill>
                  <a:srgbClr val="333333"/>
                </a:solidFill>
              </a:rPr>
              <a:t>συγκεκριμένη</a:t>
            </a:r>
            <a:r>
              <a:rPr lang="el-GR" altLang="de-DE" sz="2400" dirty="0">
                <a:solidFill>
                  <a:srgbClr val="333333"/>
                </a:solidFill>
              </a:rPr>
              <a:t>ς</a:t>
            </a:r>
            <a:r>
              <a:rPr lang="de-DE" altLang="de-DE" sz="2400" dirty="0">
                <a:solidFill>
                  <a:srgbClr val="333333"/>
                </a:solidFill>
              </a:rPr>
              <a:t> </a:t>
            </a:r>
            <a:r>
              <a:rPr lang="de-DE" altLang="de-DE" sz="2400" dirty="0" err="1">
                <a:solidFill>
                  <a:srgbClr val="333333"/>
                </a:solidFill>
              </a:rPr>
              <a:t>ημέρ</a:t>
            </a:r>
            <a:r>
              <a:rPr lang="de-DE" altLang="de-DE" sz="2400" dirty="0">
                <a:solidFill>
                  <a:srgbClr val="333333"/>
                </a:solidFill>
              </a:rPr>
              <a:t>α</a:t>
            </a:r>
            <a:r>
              <a:rPr lang="el-GR" altLang="de-DE" sz="2400" dirty="0">
                <a:solidFill>
                  <a:srgbClr val="333333"/>
                </a:solidFill>
              </a:rPr>
              <a:t>ς</a:t>
            </a:r>
            <a:r>
              <a:rPr lang="de-DE" altLang="de-DE" sz="2400" dirty="0">
                <a:solidFill>
                  <a:srgbClr val="333333"/>
                </a:solidFill>
              </a:rPr>
              <a:t>, η </a:t>
            </a:r>
            <a:r>
              <a:rPr lang="de-DE" altLang="de-DE" sz="2400" dirty="0" err="1">
                <a:solidFill>
                  <a:srgbClr val="333333"/>
                </a:solidFill>
              </a:rPr>
              <a:t>ομάδ</a:t>
            </a:r>
            <a:r>
              <a:rPr lang="de-DE" altLang="de-DE" sz="2400" dirty="0">
                <a:solidFill>
                  <a:srgbClr val="333333"/>
                </a:solidFill>
              </a:rPr>
              <a:t>α συγκεντρώθη</a:t>
            </a:r>
            <a:r>
              <a:rPr lang="el-GR" altLang="de-DE" sz="2400" dirty="0">
                <a:solidFill>
                  <a:srgbClr val="333333"/>
                </a:solidFill>
              </a:rPr>
              <a:t>κε</a:t>
            </a:r>
            <a:r>
              <a:rPr lang="de-DE" altLang="de-DE" sz="2400" dirty="0">
                <a:solidFill>
                  <a:srgbClr val="333333"/>
                </a:solidFill>
              </a:rPr>
              <a:t> </a:t>
            </a:r>
            <a:r>
              <a:rPr lang="de-DE" altLang="de-DE" sz="2400" dirty="0" err="1">
                <a:solidFill>
                  <a:srgbClr val="333333"/>
                </a:solidFill>
              </a:rPr>
              <a:t>στο</a:t>
            </a:r>
            <a:r>
              <a:rPr lang="de-DE" altLang="de-DE" sz="2400" dirty="0">
                <a:solidFill>
                  <a:srgbClr val="333333"/>
                </a:solidFill>
              </a:rPr>
              <a:t> σα</a:t>
            </a:r>
            <a:r>
              <a:rPr lang="de-DE" altLang="de-DE" sz="2400" dirty="0" err="1">
                <a:solidFill>
                  <a:srgbClr val="333333"/>
                </a:solidFill>
              </a:rPr>
              <a:t>λόνι</a:t>
            </a:r>
            <a:r>
              <a:rPr lang="de-DE" altLang="de-DE" sz="2400" dirty="0">
                <a:solidFill>
                  <a:srgbClr val="333333"/>
                </a:solidFill>
              </a:rPr>
              <a:t> </a:t>
            </a:r>
            <a:r>
              <a:rPr lang="el-GR" altLang="de-DE" sz="2400" dirty="0">
                <a:solidFill>
                  <a:srgbClr val="333333"/>
                </a:solidFill>
              </a:rPr>
              <a:t>της </a:t>
            </a:r>
            <a:r>
              <a:rPr lang="de-DE" altLang="de-DE" sz="2400" dirty="0" err="1">
                <a:solidFill>
                  <a:srgbClr val="333333"/>
                </a:solidFill>
              </a:rPr>
              <a:t>Keech</a:t>
            </a:r>
            <a:r>
              <a:rPr lang="de-DE" altLang="de-DE" sz="2400" dirty="0">
                <a:solidFill>
                  <a:srgbClr val="333333"/>
                </a:solidFill>
              </a:rPr>
              <a:t> </a:t>
            </a:r>
            <a:r>
              <a:rPr lang="el-GR" altLang="de-DE" sz="2400" dirty="0">
                <a:solidFill>
                  <a:srgbClr val="333333"/>
                </a:solidFill>
              </a:rPr>
              <a:t>και περίμενε να εκπληρωθεί η προφητεία</a:t>
            </a:r>
            <a:r>
              <a:rPr lang="de-DE" altLang="de-DE" sz="2400" dirty="0">
                <a:solidFill>
                  <a:srgbClr val="333333"/>
                </a:solidFill>
              </a:rPr>
              <a:t>.</a:t>
            </a:r>
            <a:r>
              <a:rPr lang="el-GR" altLang="de-DE" sz="2400" dirty="0">
                <a:solidFill>
                  <a:srgbClr val="333333"/>
                </a:solidFill>
              </a:rPr>
              <a:t> Πέρασαν τα μεσάνυχτα</a:t>
            </a:r>
            <a:r>
              <a:rPr lang="de-DE" altLang="de-DE" sz="2400" dirty="0">
                <a:solidFill>
                  <a:srgbClr val="333333"/>
                </a:solidFill>
              </a:rPr>
              <a:t> και... </a:t>
            </a:r>
            <a:r>
              <a:rPr lang="de-DE" altLang="de-DE" sz="2400" dirty="0" err="1">
                <a:solidFill>
                  <a:srgbClr val="333333"/>
                </a:solidFill>
              </a:rPr>
              <a:t>δεν</a:t>
            </a:r>
            <a:r>
              <a:rPr lang="de-DE" altLang="de-DE" sz="2400" dirty="0">
                <a:solidFill>
                  <a:srgbClr val="333333"/>
                </a:solidFill>
              </a:rPr>
              <a:t> </a:t>
            </a:r>
            <a:r>
              <a:rPr lang="de-DE" altLang="de-DE" sz="2400" dirty="0" err="1">
                <a:solidFill>
                  <a:srgbClr val="333333"/>
                </a:solidFill>
              </a:rPr>
              <a:t>έγ</a:t>
            </a:r>
            <a:r>
              <a:rPr lang="el-GR" altLang="de-DE" sz="2400" dirty="0">
                <a:solidFill>
                  <a:srgbClr val="333333"/>
                </a:solidFill>
              </a:rPr>
              <a:t>ινε </a:t>
            </a:r>
            <a:r>
              <a:rPr lang="de-DE" altLang="de-DE" sz="2400" dirty="0">
                <a:solidFill>
                  <a:srgbClr val="333333"/>
                </a:solidFill>
              </a:rPr>
              <a:t>τίποτα.</a:t>
            </a:r>
            <a:r>
              <a:rPr lang="el-GR" altLang="de-DE" sz="2400" dirty="0">
                <a:solidFill>
                  <a:srgbClr val="333333"/>
                </a:solidFill>
              </a:rPr>
              <a:t> Ούτε</a:t>
            </a:r>
            <a:r>
              <a:rPr lang="de-DE" altLang="de-DE" sz="2400" dirty="0">
                <a:solidFill>
                  <a:srgbClr val="333333"/>
                </a:solidFill>
              </a:rPr>
              <a:t> πλημμύρες, </a:t>
            </a:r>
            <a:r>
              <a:rPr lang="el-GR" altLang="de-DE" sz="2400" dirty="0">
                <a:solidFill>
                  <a:srgbClr val="333333"/>
                </a:solidFill>
              </a:rPr>
              <a:t>ουτε</a:t>
            </a:r>
            <a:r>
              <a:rPr lang="de-DE" altLang="de-DE" sz="2400" dirty="0">
                <a:solidFill>
                  <a:srgbClr val="333333"/>
                </a:solidFill>
              </a:rPr>
              <a:t> διαστημόπλοιο, τίποτα.</a:t>
            </a:r>
          </a:p>
          <a:p>
            <a:pPr algn="ctr" eaLnBrk="1" hangingPunct="1"/>
            <a:r>
              <a:rPr lang="de-DE" altLang="de-DE" sz="2400" dirty="0">
                <a:solidFill>
                  <a:srgbClr val="004992"/>
                </a:solidFill>
              </a:rPr>
              <a:t>Πώς </a:t>
            </a:r>
            <a:r>
              <a:rPr lang="el-GR" altLang="de-DE" sz="2400" dirty="0">
                <a:solidFill>
                  <a:srgbClr val="004992"/>
                </a:solidFill>
              </a:rPr>
              <a:t>εξήγησε</a:t>
            </a:r>
            <a:r>
              <a:rPr lang="de-DE" altLang="de-DE" sz="2400" dirty="0">
                <a:solidFill>
                  <a:srgbClr val="004992"/>
                </a:solidFill>
              </a:rPr>
              <a:t> η α</a:t>
            </a:r>
            <a:r>
              <a:rPr lang="de-DE" altLang="de-DE" sz="2400" dirty="0" err="1">
                <a:solidFill>
                  <a:srgbClr val="004992"/>
                </a:solidFill>
              </a:rPr>
              <a:t>ίρεση</a:t>
            </a:r>
            <a:r>
              <a:rPr lang="de-DE" altLang="de-DE" sz="2400" dirty="0">
                <a:solidFill>
                  <a:srgbClr val="004992"/>
                </a:solidFill>
              </a:rPr>
              <a:t> α</a:t>
            </a:r>
            <a:r>
              <a:rPr lang="de-DE" altLang="de-DE" sz="2400" dirty="0" err="1">
                <a:solidFill>
                  <a:srgbClr val="004992"/>
                </a:solidFill>
              </a:rPr>
              <a:t>υτ</a:t>
            </a:r>
            <a:r>
              <a:rPr lang="el-GR" altLang="de-DE" sz="2400" dirty="0">
                <a:solidFill>
                  <a:srgbClr val="004992"/>
                </a:solidFill>
              </a:rPr>
              <a:t>ό το γεγονός</a:t>
            </a:r>
            <a:r>
              <a:rPr lang="de-DE" altLang="de-DE" sz="2400" dirty="0">
                <a:solidFill>
                  <a:srgbClr val="004992"/>
                </a:solidFill>
              </a:rPr>
              <a:t>;</a:t>
            </a:r>
          </a:p>
          <a:p>
            <a:pPr algn="ctr" eaLnBrk="1" hangingPunct="1"/>
            <a:r>
              <a:rPr lang="de-DE" altLang="de-DE" sz="2400" dirty="0">
                <a:solidFill>
                  <a:srgbClr val="004992"/>
                </a:solidFill>
              </a:rPr>
              <a:t>Μήπως </a:t>
            </a:r>
            <a:r>
              <a:rPr lang="el-GR" altLang="de-DE" sz="2400" dirty="0">
                <a:solidFill>
                  <a:srgbClr val="004992"/>
                </a:solidFill>
              </a:rPr>
              <a:t>άλλαξαν τα «</a:t>
            </a:r>
            <a:r>
              <a:rPr lang="de-DE" altLang="de-DE" sz="2400" dirty="0">
                <a:solidFill>
                  <a:srgbClr val="004992"/>
                </a:solidFill>
              </a:rPr>
              <a:t>π</a:t>
            </a:r>
            <a:r>
              <a:rPr lang="el-GR" altLang="de-DE" sz="2400" dirty="0">
                <a:solidFill>
                  <a:srgbClr val="004992"/>
                </a:solidFill>
              </a:rPr>
              <a:t>ιστεύω»</a:t>
            </a:r>
            <a:r>
              <a:rPr lang="de-DE" altLang="de-DE" sz="2400" dirty="0">
                <a:solidFill>
                  <a:srgbClr val="004992"/>
                </a:solidFill>
              </a:rPr>
              <a:t> </a:t>
            </a:r>
            <a:r>
              <a:rPr lang="de-DE" altLang="de-DE" sz="2400" dirty="0" err="1">
                <a:solidFill>
                  <a:srgbClr val="004992"/>
                </a:solidFill>
              </a:rPr>
              <a:t>τους</a:t>
            </a:r>
            <a:r>
              <a:rPr lang="de-DE" altLang="de-DE" sz="2400" dirty="0">
                <a:solidFill>
                  <a:srgbClr val="004992"/>
                </a:solidFill>
              </a:rPr>
              <a:t>; </a:t>
            </a:r>
            <a:r>
              <a:rPr lang="de-DE" altLang="de-DE" sz="2400" dirty="0" err="1">
                <a:solidFill>
                  <a:srgbClr val="004992"/>
                </a:solidFill>
              </a:rPr>
              <a:t>Τι</a:t>
            </a:r>
            <a:r>
              <a:rPr lang="de-DE" altLang="de-DE" sz="2400" dirty="0">
                <a:solidFill>
                  <a:srgbClr val="004992"/>
                </a:solidFill>
              </a:rPr>
              <a:t> </a:t>
            </a:r>
            <a:r>
              <a:rPr lang="de-DE" altLang="de-DE" sz="2400" dirty="0" err="1">
                <a:solidFill>
                  <a:srgbClr val="004992"/>
                </a:solidFill>
              </a:rPr>
              <a:t>σκέφτεσ</a:t>
            </a:r>
            <a:r>
              <a:rPr lang="el-GR" altLang="de-DE" sz="2400" dirty="0">
                <a:solidFill>
                  <a:srgbClr val="004992"/>
                </a:solidFill>
              </a:rPr>
              <a:t>τε</a:t>
            </a:r>
            <a:r>
              <a:rPr lang="en-US" altLang="de-DE" sz="2400" dirty="0">
                <a:solidFill>
                  <a:srgbClr val="004992"/>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fld id="{7C654C13-D5F7-414D-8A89-76D2350C0885}" type="slidenum">
              <a:rPr lang="de-DE" altLang="de-DE" smtClean="0">
                <a:latin typeface="+mn-lt"/>
                <a:ea typeface="+mn-ea"/>
              </a:rPr>
              <a:pPr/>
              <a:t>5</a:t>
            </a:fld>
            <a:endParaRPr lang="de-DE" altLang="de-DE">
              <a:latin typeface="+mn-lt"/>
              <a:ea typeface="+mn-ea"/>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mn-lt"/>
                <a:ea typeface="+mn-ea"/>
              </a:rPr>
              <a:t>* Πηγή: Festinger et al, (1956). </a:t>
            </a:r>
            <a:r>
              <a:rPr lang="de-DE" altLang="de-DE" sz="1200" b="0" i="1" dirty="0">
                <a:solidFill>
                  <a:srgbClr val="333333"/>
                </a:solidFill>
                <a:latin typeface="+mn-lt"/>
                <a:ea typeface="+mn-ea"/>
              </a:rPr>
              <a:t>Όταν αποτυγχάνει </a:t>
            </a:r>
            <a:r>
              <a:rPr lang="el-GR" altLang="de-DE" sz="1200" b="0" i="1" dirty="0">
                <a:solidFill>
                  <a:srgbClr val="333333"/>
                </a:solidFill>
                <a:latin typeface="+mn-lt"/>
                <a:ea typeface="+mn-ea"/>
              </a:rPr>
              <a:t>η </a:t>
            </a:r>
            <a:r>
              <a:rPr lang="de-DE" altLang="de-DE" sz="1200" b="0" i="1" dirty="0">
                <a:solidFill>
                  <a:srgbClr val="333333"/>
                </a:solidFill>
                <a:latin typeface="+mn-lt"/>
                <a:ea typeface="+mn-ea"/>
              </a:rPr>
              <a:t>Προφητεία</a:t>
            </a:r>
            <a:endParaRPr lang="de-DE" altLang="de-DE" sz="12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Όταν οι προβλέψεις δεν πραγματοποιούνται</a:t>
            </a:r>
            <a:endParaRPr lang="en-US" sz="3600">
              <a:latin typeface="+mn-lt"/>
              <a:ea typeface="+mn-ea"/>
              <a:cs typeface="+mn-cs"/>
            </a:endParaRPr>
          </a:p>
        </p:txBody>
      </p:sp>
      <p:sp>
        <p:nvSpPr>
          <p:cNvPr id="36866" name="Rectangle 3"/>
          <p:cNvSpPr>
            <a:spLocks noGrp="1" noChangeArrowheads="1"/>
          </p:cNvSpPr>
          <p:nvPr>
            <p:ph idx="1"/>
          </p:nvPr>
        </p:nvSpPr>
        <p:spPr>
          <a:xfrm>
            <a:off x="408955" y="2204864"/>
            <a:ext cx="11340000" cy="4248000"/>
          </a:xfrm>
        </p:spPr>
        <p:txBody>
          <a:bodyPr>
            <a:noAutofit/>
          </a:bodyPr>
          <a:lstStyle/>
          <a:p>
            <a:pPr eaLnBrk="1" hangingPunct="1"/>
            <a:r>
              <a:rPr lang="de-DE" altLang="de-DE" sz="2400" dirty="0">
                <a:solidFill>
                  <a:srgbClr val="333333"/>
                </a:solidFill>
              </a:rPr>
              <a:t>Όταν </a:t>
            </a:r>
            <a:r>
              <a:rPr lang="el-GR" altLang="de-DE" sz="2400" dirty="0">
                <a:solidFill>
                  <a:srgbClr val="333333"/>
                </a:solidFill>
              </a:rPr>
              <a:t>εγινε</a:t>
            </a:r>
            <a:r>
              <a:rPr lang="de-DE" altLang="de-DE" sz="2400" dirty="0">
                <a:solidFill>
                  <a:srgbClr val="333333"/>
                </a:solidFill>
              </a:rPr>
              <a:t> σαφές ότι η προφητεία είχε αποτύχει, </a:t>
            </a:r>
            <a:r>
              <a:rPr lang="el-GR" altLang="de-DE" sz="2400" dirty="0">
                <a:solidFill>
                  <a:srgbClr val="333333"/>
                </a:solidFill>
              </a:rPr>
              <a:t>η </a:t>
            </a:r>
            <a:r>
              <a:rPr lang="de-DE" altLang="de-DE" sz="2400" dirty="0">
                <a:solidFill>
                  <a:srgbClr val="333333"/>
                </a:solidFill>
              </a:rPr>
              <a:t>Keech, </a:t>
            </a:r>
            <a:r>
              <a:rPr lang="el-GR" altLang="de-DE" sz="2400" dirty="0">
                <a:solidFill>
                  <a:srgbClr val="333333"/>
                </a:solidFill>
              </a:rPr>
              <a:t>η</a:t>
            </a:r>
            <a:r>
              <a:rPr lang="de-DE" altLang="de-DE" sz="2400" dirty="0">
                <a:solidFill>
                  <a:srgbClr val="333333"/>
                </a:solidFill>
              </a:rPr>
              <a:t> αρχηγός της αίρεσης, </a:t>
            </a:r>
            <a:r>
              <a:rPr lang="el-GR" altLang="de-DE" sz="2400" dirty="0">
                <a:solidFill>
                  <a:srgbClr val="333333"/>
                </a:solidFill>
              </a:rPr>
              <a:t>έγινε δύσπιστη</a:t>
            </a:r>
            <a:r>
              <a:rPr lang="de-DE" altLang="de-DE" sz="2400" dirty="0">
                <a:solidFill>
                  <a:srgbClr val="333333"/>
                </a:solidFill>
              </a:rPr>
              <a:t> και έκλα</a:t>
            </a:r>
            <a:r>
              <a:rPr lang="el-GR" altLang="de-DE" sz="2400" dirty="0">
                <a:solidFill>
                  <a:srgbClr val="333333"/>
                </a:solidFill>
              </a:rPr>
              <a:t>ψε</a:t>
            </a:r>
            <a:r>
              <a:rPr lang="de-DE" altLang="de-DE" sz="2400" dirty="0">
                <a:solidFill>
                  <a:srgbClr val="333333"/>
                </a:solidFill>
              </a:rPr>
              <a:t>.</a:t>
            </a:r>
          </a:p>
          <a:p>
            <a:pPr eaLnBrk="1" hangingPunct="1"/>
            <a:r>
              <a:rPr lang="de-DE" altLang="de-DE" sz="2400" dirty="0">
                <a:solidFill>
                  <a:srgbClr val="333333"/>
                </a:solidFill>
              </a:rPr>
              <a:t>Τ</a:t>
            </a:r>
            <a:r>
              <a:rPr lang="el-GR" altLang="de-DE" sz="2400" dirty="0">
                <a:solidFill>
                  <a:srgbClr val="333333"/>
                </a:solidFill>
              </a:rPr>
              <a:t>ο</a:t>
            </a:r>
            <a:r>
              <a:rPr lang="de-DE" altLang="de-DE" sz="2400" dirty="0">
                <a:solidFill>
                  <a:srgbClr val="333333"/>
                </a:solidFill>
              </a:rPr>
              <a:t> επόμεν</a:t>
            </a:r>
            <a:r>
              <a:rPr lang="el-GR" altLang="de-DE" sz="2400" dirty="0">
                <a:solidFill>
                  <a:srgbClr val="333333"/>
                </a:solidFill>
              </a:rPr>
              <a:t>ο</a:t>
            </a:r>
            <a:r>
              <a:rPr lang="de-DE" altLang="de-DE" sz="2400" dirty="0">
                <a:solidFill>
                  <a:srgbClr val="333333"/>
                </a:solidFill>
              </a:rPr>
              <a:t> πρωί, η ομάδα ανακοίνωσε ότι ο Θεός ήταν τόσο εντυπωσιασμένος από τη μικρή ομάδα</a:t>
            </a:r>
            <a:r>
              <a:rPr lang="el-GR" altLang="de-DE" sz="2400" dirty="0">
                <a:solidFill>
                  <a:srgbClr val="333333"/>
                </a:solidFill>
              </a:rPr>
              <a:t> τους</a:t>
            </a:r>
            <a:r>
              <a:rPr lang="de-DE" altLang="de-DE" sz="2400" dirty="0">
                <a:solidFill>
                  <a:srgbClr val="333333"/>
                </a:solidFill>
              </a:rPr>
              <a:t> </a:t>
            </a:r>
            <a:r>
              <a:rPr lang="el-GR" altLang="de-DE" sz="2400" dirty="0">
                <a:solidFill>
                  <a:srgbClr val="333333"/>
                </a:solidFill>
              </a:rPr>
              <a:t>που ακύρωσε</a:t>
            </a:r>
            <a:r>
              <a:rPr lang="de-DE" altLang="de-DE" sz="2400" dirty="0">
                <a:solidFill>
                  <a:srgbClr val="333333"/>
                </a:solidFill>
              </a:rPr>
              <a:t> την πλημμύρα και </a:t>
            </a:r>
            <a:r>
              <a:rPr lang="el-GR" altLang="de-DE" sz="2400" dirty="0">
                <a:solidFill>
                  <a:srgbClr val="333333"/>
                </a:solidFill>
              </a:rPr>
              <a:t>έσωσε</a:t>
            </a:r>
            <a:r>
              <a:rPr lang="de-DE" altLang="de-DE" sz="2400" dirty="0">
                <a:solidFill>
                  <a:srgbClr val="333333"/>
                </a:solidFill>
              </a:rPr>
              <a:t> τον κόσμο.</a:t>
            </a:r>
          </a:p>
          <a:p>
            <a:pPr algn="ctr" eaLnBrk="1" hangingPunct="1"/>
            <a:r>
              <a:rPr lang="de-DE" altLang="de-DE" sz="2400" dirty="0">
                <a:solidFill>
                  <a:srgbClr val="004992"/>
                </a:solidFill>
              </a:rPr>
              <a:t>Αυτή η εξήγηση είναι ένα παράδειγμα για το πώς μερικοί άνθρωποι αντιμετωπίζουν τις προβλέψεις</a:t>
            </a:r>
            <a:r>
              <a:rPr lang="el-GR" altLang="de-DE" sz="2400" dirty="0">
                <a:solidFill>
                  <a:srgbClr val="004992"/>
                </a:solidFill>
              </a:rPr>
              <a:t> </a:t>
            </a:r>
            <a:r>
              <a:rPr lang="de-DE" altLang="de-DE" sz="2400" dirty="0">
                <a:solidFill>
                  <a:srgbClr val="004992"/>
                </a:solidFill>
              </a:rPr>
              <a:t>που</a:t>
            </a:r>
            <a:r>
              <a:rPr lang="el-GR" altLang="de-DE" sz="2400" dirty="0">
                <a:solidFill>
                  <a:srgbClr val="004992"/>
                </a:solidFill>
              </a:rPr>
              <a:t> τελικά</a:t>
            </a:r>
            <a:r>
              <a:rPr lang="de-DE" altLang="de-DE" sz="2400" dirty="0">
                <a:solidFill>
                  <a:srgbClr val="004992"/>
                </a:solidFill>
              </a:rPr>
              <a:t> δεν </a:t>
            </a:r>
            <a:r>
              <a:rPr lang="el-GR" altLang="de-DE" sz="2400" dirty="0">
                <a:solidFill>
                  <a:srgbClr val="004992"/>
                </a:solidFill>
              </a:rPr>
              <a:t>πραγματοποιούνται</a:t>
            </a:r>
            <a:r>
              <a:rPr lang="de-DE" altLang="de-DE" sz="2400" dirty="0">
                <a:solidFill>
                  <a:srgbClr val="004992"/>
                </a:solidFill>
              </a:rPr>
              <a:t>:</a:t>
            </a:r>
          </a:p>
          <a:p>
            <a:pPr algn="ctr" eaLnBrk="1" hangingPunct="1"/>
            <a:r>
              <a:rPr lang="de-DE" altLang="de-DE" sz="2400" dirty="0">
                <a:solidFill>
                  <a:srgbClr val="004992"/>
                </a:solidFill>
              </a:rPr>
              <a:t>«Α</a:t>
            </a:r>
            <a:r>
              <a:rPr lang="el-GR" altLang="de-DE" sz="2400" dirty="0">
                <a:solidFill>
                  <a:srgbClr val="004992"/>
                </a:solidFill>
              </a:rPr>
              <a:t>υτό που δεν ταιριάζει</a:t>
            </a:r>
            <a:r>
              <a:rPr lang="de-DE" altLang="de-DE" sz="2400" dirty="0">
                <a:solidFill>
                  <a:srgbClr val="004992"/>
                </a:solidFill>
              </a:rPr>
              <a:t> – </a:t>
            </a:r>
            <a:r>
              <a:rPr lang="el-GR" altLang="de-DE" sz="2400" dirty="0">
                <a:solidFill>
                  <a:srgbClr val="004992"/>
                </a:solidFill>
              </a:rPr>
              <a:t>θα το κάνουμε εμείς να ταιριάξει</a:t>
            </a:r>
            <a:r>
              <a:rPr lang="de-DE" altLang="de-DE" sz="2400" dirty="0">
                <a:solidFill>
                  <a:srgbClr val="004992"/>
                </a:solidFill>
              </a:rPr>
              <a:t>!</a:t>
            </a:r>
            <a:r>
              <a:rPr lang="el-GR" altLang="de-DE" sz="2400" dirty="0">
                <a:solidFill>
                  <a:srgbClr val="004992"/>
                </a:solidFill>
              </a:rPr>
              <a:t>»</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a:t>
            </a:fld>
            <a:endParaRPr lang="de-DE" altLang="de-DE">
              <a:latin typeface="+mn-lt"/>
              <a:ea typeface="+mn-ea"/>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«σε δράση» («φοράω παρωπίδες»)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7</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582002875"/>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mn-lt"/>
                          <a:ea typeface="+mn-ea"/>
                          <a:cs typeface="+mn-cs"/>
                        </a:rPr>
                        <a:t>τομέας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παραδείγματα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γεωγραφία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68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κοινωνία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l-G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καταστροφές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l-G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«σε δράση» («φοράω παρωπίδες»)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8</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161535706"/>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mn-lt"/>
                          <a:ea typeface="+mn-ea"/>
                          <a:cs typeface="+mn-cs"/>
                        </a:rPr>
                        <a:t>τομέας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παραδείγματα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γεωγραφία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altLang="ja-JP" sz="2000" b="0" i="0" u="none" strike="noStrike" cap="none" normalizeH="0" baseline="0" dirty="0">
                          <a:ln>
                            <a:noFill/>
                          </a:ln>
                          <a:solidFill>
                            <a:srgbClr val="333333"/>
                          </a:solidFill>
                          <a:effectLst/>
                          <a:latin typeface="+mn-lt"/>
                          <a:ea typeface="+mn-ea"/>
                          <a:cs typeface="+mn-cs"/>
                        </a:rPr>
                        <a:t>Η γη είναι επίπεδη! Η θεωρία αυτή είχε διαψευτεί από τους περισσότερους επιστήμονες στους μεσαιωνικούς χρόνους. Ωστόσο, μέχρι τον 20ο αιώνα, υπήρχε ο Σύλλογος Επίπεδης Γης, ο οποίος θεωρούσε ότι οι φωτογραφίες (σε σχήμα μπάλας) της γη από το διάστημα είναι μια συνωμοσία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68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κοινωνία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l-G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καταστροφές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l-G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59365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«σε δράση» («φοράω παρωπίδες»)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9</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163889471"/>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mn-lt"/>
                          <a:ea typeface="+mn-ea"/>
                          <a:cs typeface="+mn-cs"/>
                        </a:rPr>
                        <a:t>τομέας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παραδείγματα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γεωγραφία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altLang="ja-JP" sz="2000" b="0" i="0" u="none" strike="noStrike" cap="none" normalizeH="0" baseline="0" dirty="0">
                          <a:ln>
                            <a:noFill/>
                          </a:ln>
                          <a:solidFill>
                            <a:srgbClr val="333333"/>
                          </a:solidFill>
                          <a:effectLst/>
                          <a:latin typeface="+mn-lt"/>
                          <a:ea typeface="+mn-ea"/>
                          <a:cs typeface="+mn-cs"/>
                        </a:rPr>
                        <a:t>Η γη είναι επίπεδη! Η θεωρία αυτή είχε διαψευτεί από τους περισσότερους επιστήμονες στους μεσαιωνικούς χρόνους. Ωστόσο, μέχρι τον 20ο αιώνα, υπήρχε ο Σύλλογος Επίπεδης Γης, ο οποίος θεωρούσε ότι οι φωτογραφίες (σε σχήμα μπάλας) της γη από το διάστημα είναι μια συνωμοσία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68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κοινωνία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l-GR" sz="2000" b="0" i="0" u="none" strike="noStrike" cap="none" normalizeH="0" baseline="0" dirty="0">
                          <a:ln>
                            <a:noFill/>
                          </a:ln>
                          <a:solidFill>
                            <a:srgbClr val="333333"/>
                          </a:solidFill>
                          <a:effectLst/>
                          <a:latin typeface="+mn-lt"/>
                          <a:ea typeface="+mn-ea"/>
                          <a:cs typeface="+mn-cs"/>
                        </a:rPr>
                        <a:t>Εξύμνηση καθεστώτος παρά την απόδειξη της κακίας και βαρβαρότητας καθώς και της αποτυχίας του (π.χ. ο φασισμός, ο σταλινισμός)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καταστροφές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l-G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75312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«σε δράση» («φοράω παρωπίδες»)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10</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78171530"/>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mn-lt"/>
                          <a:ea typeface="+mn-ea"/>
                          <a:cs typeface="+mn-cs"/>
                        </a:rPr>
                        <a:t>τομέας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παραδείγματα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γεωγραφία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altLang="ja-JP" sz="2000" b="0" i="0" u="none" strike="noStrike" cap="none" normalizeH="0" baseline="0" dirty="0">
                          <a:ln>
                            <a:noFill/>
                          </a:ln>
                          <a:solidFill>
                            <a:srgbClr val="333333"/>
                          </a:solidFill>
                          <a:effectLst/>
                          <a:latin typeface="+mn-lt"/>
                          <a:ea typeface="+mn-ea"/>
                          <a:cs typeface="+mn-cs"/>
                        </a:rPr>
                        <a:t>Η γη είναι επίπεδη! Η θεωρία αυτή είχε διαψευτεί από τους περισσότερους επιστήμονες στους μεσαιωνικούς χρόνους. Ωστόσο, μέχρι τον 20ο αιώνα, υπήρχε ο Σύλλογος Επίπεδης Γης, ο οποίος θεωρούσε ότι οι φωτογραφίες (σε σχήμα μπάλας) της γη από το διάστημα είναι μια συνωμοσία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68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κοινωνία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l-GR" sz="2000" b="0" i="0" u="none" strike="noStrike" cap="none" normalizeH="0" baseline="0" dirty="0">
                          <a:ln>
                            <a:noFill/>
                          </a:ln>
                          <a:solidFill>
                            <a:srgbClr val="333333"/>
                          </a:solidFill>
                          <a:effectLst/>
                          <a:latin typeface="+mn-lt"/>
                          <a:ea typeface="+mn-ea"/>
                          <a:cs typeface="+mn-cs"/>
                        </a:rPr>
                        <a:t>Εξύμνηση καθεστώτος παρά την απόδειξη της κακίας και βαρβαρότητας καθώς και της αποτυχίας του (π.χ. ο φασισμός, ο σταλινισμός)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mn-lt"/>
                          <a:ea typeface="+mn-ea"/>
                          <a:cs typeface="+mn-cs"/>
                        </a:rPr>
                        <a:t>καταστροφές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l-GR" sz="2000" b="0" i="0" u="none" strike="noStrike" cap="none" normalizeH="0" baseline="0" dirty="0">
                          <a:ln>
                            <a:noFill/>
                          </a:ln>
                          <a:solidFill>
                            <a:srgbClr val="333333"/>
                          </a:solidFill>
                          <a:effectLst/>
                          <a:latin typeface="+mn-lt"/>
                          <a:ea typeface="+mn-ea"/>
                          <a:cs typeface="+mn-cs"/>
                        </a:rPr>
                        <a:t>Η αγνόηση προειδοποιητικών σημάτων κινδύνου είναι συχνά η αιτία για ατυχηματα που θα μπορούσαν να είχαν αποφευχθεί (π.χ. χιονοστιβάδες: τα θύματα είχαν συχνά ειδοποιηθεί για τους κινδύνους πρίν από το γεγονος)</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l-GR" sz="2000" b="0" i="0" u="none" strike="noStrike" cap="none" normalizeH="0" baseline="0" dirty="0">
                          <a:ln>
                            <a:noFill/>
                          </a:ln>
                          <a:solidFill>
                            <a:srgbClr val="333333"/>
                          </a:solidFill>
                          <a:effectLst/>
                          <a:latin typeface="+mn-lt"/>
                          <a:ea typeface="+mn-ea"/>
                          <a:cs typeface="+mn-cs"/>
                        </a:rPr>
                        <a:t>Η βύθιση του Τιτανικού: λόγω της φήμης του οτι ηταν αβύθιστος, οι προειδοποιήσεις δεν είχαν ληφθεί στα σοβαρά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68786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μελέτες</a:t>
            </a:r>
            <a:r>
              <a:rPr lang="en-US" altLang="de-DE" sz="2400" dirty="0">
                <a:solidFill>
                  <a:srgbClr val="333333"/>
                </a:solidFill>
              </a:rPr>
              <a:t> </a:t>
            </a:r>
            <a:r>
              <a:rPr lang="en-US" altLang="de-DE" sz="2400" dirty="0" err="1">
                <a:solidFill>
                  <a:srgbClr val="333333"/>
                </a:solidFill>
              </a:rPr>
              <a:t>δείχνουν</a:t>
            </a:r>
            <a:r>
              <a:rPr lang="en-US" altLang="de-DE" sz="2400" dirty="0">
                <a:solidFill>
                  <a:srgbClr val="333333"/>
                </a:solidFill>
              </a:rPr>
              <a:t> </a:t>
            </a:r>
            <a:r>
              <a:rPr lang="en-US" altLang="de-DE" sz="2400" dirty="0" err="1">
                <a:solidFill>
                  <a:srgbClr val="333333"/>
                </a:solidFill>
              </a:rPr>
              <a:t>ότι</a:t>
            </a:r>
            <a:r>
              <a:rPr lang="en-US" altLang="de-DE" sz="2400" dirty="0">
                <a:solidFill>
                  <a:srgbClr val="333333"/>
                </a:solidFill>
              </a:rPr>
              <a:t> π</a:t>
            </a:r>
            <a:r>
              <a:rPr lang="en-US" altLang="de-DE" sz="2400" dirty="0" err="1">
                <a:solidFill>
                  <a:srgbClr val="333333"/>
                </a:solidFill>
              </a:rPr>
              <a:t>ολλοί</a:t>
            </a:r>
            <a:r>
              <a:rPr lang="en-US" altLang="de-DE" sz="2400" dirty="0">
                <a:solidFill>
                  <a:srgbClr val="333333"/>
                </a:solidFill>
              </a:rPr>
              <a:t> (α</a:t>
            </a:r>
            <a:r>
              <a:rPr lang="en-US" altLang="de-DE" sz="2400" dirty="0" err="1">
                <a:solidFill>
                  <a:srgbClr val="333333"/>
                </a:solidFill>
              </a:rPr>
              <a:t>λλά</a:t>
            </a:r>
            <a:r>
              <a:rPr lang="en-US" altLang="de-DE" sz="2400" dirty="0">
                <a:solidFill>
                  <a:srgbClr val="333333"/>
                </a:solidFill>
              </a:rPr>
              <a:t> </a:t>
            </a:r>
            <a:r>
              <a:rPr lang="en-US" altLang="de-DE" sz="2400" dirty="0" err="1">
                <a:solidFill>
                  <a:srgbClr val="333333"/>
                </a:solidFill>
              </a:rPr>
              <a:t>όχι</a:t>
            </a:r>
            <a:r>
              <a:rPr lang="en-US" altLang="de-DE" sz="2400" dirty="0">
                <a:solidFill>
                  <a:srgbClr val="333333"/>
                </a:solidFill>
              </a:rPr>
              <a:t> </a:t>
            </a:r>
            <a:r>
              <a:rPr lang="en-US" altLang="de-DE" sz="2400" dirty="0" err="1">
                <a:solidFill>
                  <a:srgbClr val="333333"/>
                </a:solidFill>
              </a:rPr>
              <a:t>όλ</a:t>
            </a:r>
            <a:r>
              <a:rPr lang="el-GR" altLang="de-DE" sz="2400" dirty="0">
                <a:solidFill>
                  <a:srgbClr val="333333"/>
                </a:solidFill>
              </a:rPr>
              <a:t>οι</a:t>
            </a:r>
            <a:r>
              <a:rPr lang="en-US" altLang="de-DE" sz="2400" dirty="0">
                <a:solidFill>
                  <a:srgbClr val="333333"/>
                </a:solidFill>
              </a:rPr>
              <a:t>!) </a:t>
            </a:r>
            <a:r>
              <a:rPr lang="el-GR" altLang="de-DE" sz="2400" dirty="0">
                <a:solidFill>
                  <a:srgbClr val="333333"/>
                </a:solidFill>
              </a:rPr>
              <a:t>άνθρωποι</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ψύχωση</a:t>
            </a:r>
            <a:r>
              <a:rPr lang="en-US" altLang="de-DE" sz="2400" dirty="0">
                <a:solidFill>
                  <a:srgbClr val="333333"/>
                </a:solidFill>
              </a:rPr>
              <a:t> </a:t>
            </a:r>
            <a:r>
              <a:rPr lang="en-US" altLang="de-DE" sz="2400" dirty="0" err="1">
                <a:solidFill>
                  <a:srgbClr val="333333"/>
                </a:solidFill>
              </a:rPr>
              <a:t>συνεχί</a:t>
            </a:r>
            <a:r>
              <a:rPr lang="el-GR" altLang="de-DE" sz="2400" dirty="0">
                <a:solidFill>
                  <a:srgbClr val="333333"/>
                </a:solidFill>
              </a:rPr>
              <a:t>ζουν</a:t>
            </a:r>
            <a:r>
              <a:rPr lang="en-US" altLang="de-DE" sz="2400" dirty="0">
                <a:solidFill>
                  <a:srgbClr val="333333"/>
                </a:solidFill>
              </a:rPr>
              <a:t> να </a:t>
            </a:r>
            <a:r>
              <a:rPr lang="el-GR" altLang="de-DE" sz="2400" dirty="0">
                <a:solidFill>
                  <a:srgbClr val="333333"/>
                </a:solidFill>
              </a:rPr>
              <a:t>εμμένουν</a:t>
            </a:r>
            <a:r>
              <a:rPr lang="en-US" altLang="de-DE" sz="2400" dirty="0">
                <a:solidFill>
                  <a:srgbClr val="333333"/>
                </a:solidFill>
              </a:rPr>
              <a:t> </a:t>
            </a:r>
            <a:r>
              <a:rPr lang="el-GR" altLang="de-DE" sz="2400" dirty="0">
                <a:solidFill>
                  <a:srgbClr val="333333"/>
                </a:solidFill>
              </a:rPr>
              <a:t>σ</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γνώμη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l-GR" altLang="de-DE" sz="2400" dirty="0">
                <a:solidFill>
                  <a:srgbClr val="333333"/>
                </a:solidFill>
              </a:rPr>
              <a:t>σ</a:t>
            </a:r>
            <a:r>
              <a:rPr lang="en-US" altLang="de-DE" sz="2400" dirty="0" err="1">
                <a:solidFill>
                  <a:srgbClr val="333333"/>
                </a:solidFill>
              </a:rPr>
              <a:t>τις</a:t>
            </a:r>
            <a:r>
              <a:rPr lang="en-US" altLang="de-DE" sz="2400" dirty="0">
                <a:solidFill>
                  <a:srgbClr val="333333"/>
                </a:solidFill>
              </a:rPr>
              <a:t> πεπ</a:t>
            </a:r>
            <a:r>
              <a:rPr lang="en-US" altLang="de-DE" sz="2400" dirty="0" err="1">
                <a:solidFill>
                  <a:srgbClr val="333333"/>
                </a:solidFill>
              </a:rPr>
              <a:t>οιθήσεις</a:t>
            </a:r>
            <a:r>
              <a:rPr lang="en-US" altLang="de-DE" sz="2400" dirty="0">
                <a:solidFill>
                  <a:srgbClr val="333333"/>
                </a:solidFill>
              </a:rPr>
              <a:t> </a:t>
            </a:r>
            <a:r>
              <a:rPr lang="el-GR" altLang="de-DE" sz="2400" dirty="0">
                <a:solidFill>
                  <a:srgbClr val="333333"/>
                </a:solidFill>
              </a:rPr>
              <a:t>τους πανω 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γεγονός, ακόμη και όταν έρχονται αντιμέτωποι με </a:t>
            </a:r>
            <a:r>
              <a:rPr lang="de-DE" altLang="de-DE" sz="2400" dirty="0">
                <a:solidFill>
                  <a:srgbClr val="333333"/>
                </a:solidFill>
              </a:rPr>
              <a:t>πληροφορίες που α</a:t>
            </a:r>
            <a:r>
              <a:rPr lang="el-GR" altLang="de-DE" sz="2400" dirty="0">
                <a:solidFill>
                  <a:srgbClr val="333333"/>
                </a:solidFill>
              </a:rPr>
              <a:t>μφισβητούν </a:t>
            </a:r>
            <a:r>
              <a:rPr lang="de-DE" altLang="de-DE" sz="2400" dirty="0">
                <a:solidFill>
                  <a:srgbClr val="333333"/>
                </a:solidFill>
              </a:rPr>
              <a:t>αυτή την πεποίθηση</a:t>
            </a:r>
            <a:r>
              <a:rPr lang="en-US" altLang="de-DE" sz="2400" dirty="0">
                <a:solidFill>
                  <a:srgbClr val="333333"/>
                </a:solidFill>
              </a:rPr>
              <a:t>.</a:t>
            </a:r>
          </a:p>
          <a:p>
            <a:pPr lvl="0" defTabSz="914400" fontAlgn="base"/>
            <a:r>
              <a:rPr lang="en-US" altLang="de-DE" sz="2400" dirty="0" err="1">
                <a:solidFill>
                  <a:srgbClr val="004992"/>
                </a:solidFill>
              </a:rPr>
              <a:t>Αυτό</a:t>
            </a:r>
            <a:r>
              <a:rPr lang="en-US" altLang="de-DE" sz="2400" dirty="0">
                <a:solidFill>
                  <a:srgbClr val="004992"/>
                </a:solidFill>
              </a:rPr>
              <a:t> μπ</a:t>
            </a:r>
            <a:r>
              <a:rPr lang="en-US" altLang="de-DE" sz="2400" dirty="0" err="1">
                <a:solidFill>
                  <a:srgbClr val="004992"/>
                </a:solidFill>
              </a:rPr>
              <a:t>ορεί</a:t>
            </a:r>
            <a:r>
              <a:rPr lang="en-US" altLang="de-DE" sz="2400" dirty="0">
                <a:solidFill>
                  <a:srgbClr val="004992"/>
                </a:solidFill>
              </a:rPr>
              <a:t> να </a:t>
            </a:r>
            <a:r>
              <a:rPr lang="en-US" altLang="de-DE" sz="2400" dirty="0" err="1">
                <a:solidFill>
                  <a:srgbClr val="004992"/>
                </a:solidFill>
              </a:rPr>
              <a:t>οδηγήσει</a:t>
            </a:r>
            <a:r>
              <a:rPr lang="en-US" altLang="de-DE" sz="2400" dirty="0">
                <a:solidFill>
                  <a:srgbClr val="004992"/>
                </a:solidFill>
              </a:rPr>
              <a:t> </a:t>
            </a:r>
            <a:r>
              <a:rPr lang="en-US" altLang="de-DE" sz="2400" dirty="0" err="1">
                <a:solidFill>
                  <a:srgbClr val="004992"/>
                </a:solidFill>
              </a:rPr>
              <a:t>σε</a:t>
            </a:r>
            <a:r>
              <a:rPr lang="en-US" altLang="de-DE" sz="2400" dirty="0">
                <a:solidFill>
                  <a:srgbClr val="004992"/>
                </a:solidFill>
              </a:rPr>
              <a:t> </a:t>
            </a:r>
            <a:r>
              <a:rPr lang="el-GR" altLang="de-DE" sz="2400" dirty="0">
                <a:solidFill>
                  <a:srgbClr val="004992"/>
                </a:solidFill>
              </a:rPr>
              <a:t>διαπροσωπικά </a:t>
            </a:r>
            <a:r>
              <a:rPr lang="en-US" altLang="de-DE" sz="2400" dirty="0">
                <a:solidFill>
                  <a:srgbClr val="004992"/>
                </a:solidFill>
              </a:rPr>
              <a:t>π</a:t>
            </a:r>
            <a:r>
              <a:rPr lang="en-US" altLang="de-DE" sz="2400" dirty="0" err="1">
                <a:solidFill>
                  <a:srgbClr val="004992"/>
                </a:solidFill>
              </a:rPr>
              <a:t>ρο</a:t>
            </a:r>
            <a:r>
              <a:rPr lang="en-US" altLang="de-DE" sz="2400" dirty="0">
                <a:solidFill>
                  <a:srgbClr val="004992"/>
                </a:solidFill>
              </a:rPr>
              <a:t>βλήματα και μπορεί να εμποδί</a:t>
            </a:r>
            <a:r>
              <a:rPr lang="el-GR" altLang="de-DE" sz="2400" dirty="0">
                <a:solidFill>
                  <a:srgbClr val="004992"/>
                </a:solidFill>
              </a:rPr>
              <a:t>σ</a:t>
            </a:r>
            <a:r>
              <a:rPr lang="en-US" altLang="de-DE" sz="2400" dirty="0" err="1">
                <a:solidFill>
                  <a:srgbClr val="004992"/>
                </a:solidFill>
              </a:rPr>
              <a:t>ει</a:t>
            </a:r>
            <a:r>
              <a:rPr lang="en-US" altLang="de-DE" sz="2400" dirty="0">
                <a:solidFill>
                  <a:srgbClr val="004992"/>
                </a:solidFill>
              </a:rPr>
              <a:t> </a:t>
            </a:r>
            <a:r>
              <a:rPr lang="en-US" altLang="de-DE" sz="2400" dirty="0" err="1">
                <a:solidFill>
                  <a:srgbClr val="004992"/>
                </a:solidFill>
              </a:rPr>
              <a:t>μι</a:t>
            </a:r>
            <a:r>
              <a:rPr lang="en-US" altLang="de-DE" sz="2400" dirty="0">
                <a:solidFill>
                  <a:srgbClr val="004992"/>
                </a:solidFill>
              </a:rPr>
              <a:t>α υγιή</a:t>
            </a:r>
            <a:r>
              <a:rPr lang="el-GR" altLang="de-DE" sz="2400" dirty="0">
                <a:solidFill>
                  <a:srgbClr val="004992"/>
                </a:solidFill>
              </a:rPr>
              <a:t>ς και </a:t>
            </a:r>
            <a:r>
              <a:rPr lang="en-US" altLang="de-DE" sz="2400" dirty="0" err="1">
                <a:solidFill>
                  <a:srgbClr val="004992"/>
                </a:solidFill>
              </a:rPr>
              <a:t>ρε</a:t>
            </a:r>
            <a:r>
              <a:rPr lang="en-US" altLang="de-DE" sz="2400" dirty="0">
                <a:solidFill>
                  <a:srgbClr val="004992"/>
                </a:solidFill>
              </a:rPr>
              <a:t>αλιστική εικόνα του περιβάλλοντος.</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fld id="{5E126B82-AE60-4F1C-9B69-78424F6A8A2A}" type="slidenum">
              <a:rPr lang="de-DE" altLang="de-DE" smtClean="0">
                <a:latin typeface="+mn-lt"/>
                <a:ea typeface="+mn-ea"/>
              </a:rPr>
              <a:pPr/>
              <a:t>11</a:t>
            </a:fld>
            <a:endParaRPr lang="de-DE" altLang="de-DE">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a:latin typeface="+mn-lt"/>
                <a:ea typeface="+mn-ea"/>
                <a:cs typeface="+mn-cs"/>
              </a:rPr>
              <a:t>Πώς οι άκαμπτες πεποιθήσεις προωθούν παρερμηνείες κατά τη διάρκεια της ψύχωσης - παραδείγματα</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Απ</a:t>
            </a:r>
            <a:r>
              <a:rPr lang="en-US" altLang="de-DE" sz="2400" dirty="0" err="1">
                <a:solidFill>
                  <a:srgbClr val="333333"/>
                </a:solidFill>
              </a:rPr>
              <a:t>οφεύγ</a:t>
            </a:r>
            <a:r>
              <a:rPr lang="el-GR" altLang="de-DE" sz="2400" dirty="0">
                <a:solidFill>
                  <a:srgbClr val="333333"/>
                </a:solidFill>
              </a:rPr>
              <a:t>ετε</a:t>
            </a:r>
            <a:r>
              <a:rPr lang="en-US" altLang="de-DE" sz="2400" dirty="0">
                <a:solidFill>
                  <a:srgbClr val="333333"/>
                </a:solidFill>
              </a:rPr>
              <a:t> </a:t>
            </a:r>
            <a:r>
              <a:rPr lang="el-GR" altLang="de-DE" sz="2400" dirty="0">
                <a:solidFill>
                  <a:srgbClr val="333333"/>
                </a:solidFill>
              </a:rPr>
              <a:t>σ</a:t>
            </a:r>
            <a:r>
              <a:rPr lang="en-US" altLang="de-DE" sz="2400" dirty="0" err="1">
                <a:solidFill>
                  <a:srgbClr val="333333"/>
                </a:solidFill>
              </a:rPr>
              <a:t>υζητήσεις</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φίλους</a:t>
            </a:r>
            <a:r>
              <a:rPr lang="en-US" altLang="de-DE" sz="2400" dirty="0">
                <a:solidFill>
                  <a:srgbClr val="333333"/>
                </a:solidFill>
              </a:rPr>
              <a:t> και </a:t>
            </a:r>
            <a:r>
              <a:rPr lang="en-US" altLang="de-DE" sz="2400" dirty="0" err="1">
                <a:solidFill>
                  <a:srgbClr val="333333"/>
                </a:solidFill>
              </a:rPr>
              <a:t>συγγενείς</a:t>
            </a:r>
            <a:r>
              <a:rPr lang="en-US" altLang="de-DE" sz="2400" dirty="0">
                <a:solidFill>
                  <a:srgbClr val="333333"/>
                </a:solidFill>
              </a:rPr>
              <a:t> </a:t>
            </a:r>
            <a:r>
              <a:rPr lang="el-GR" altLang="de-DE" sz="2400" dirty="0">
                <a:solidFill>
                  <a:srgbClr val="333333"/>
                </a:solidFill>
              </a:rPr>
              <a:t>για συγκεκριμένα θέματα</a:t>
            </a:r>
            <a:r>
              <a:rPr lang="en-US" altLang="de-DE" sz="2400" dirty="0">
                <a:solidFill>
                  <a:srgbClr val="333333"/>
                </a:solidFill>
              </a:rPr>
              <a:t> </a:t>
            </a:r>
            <a:r>
              <a:rPr lang="en-US" altLang="de-DE" sz="2400" dirty="0" err="1">
                <a:solidFill>
                  <a:srgbClr val="333333"/>
                </a:solidFill>
              </a:rPr>
              <a:t>γι</a:t>
            </a:r>
            <a:r>
              <a:rPr lang="en-US" altLang="de-DE" sz="2400" dirty="0">
                <a:solidFill>
                  <a:srgbClr val="333333"/>
                </a:solidFill>
              </a:rPr>
              <a:t>ατί περιμέν</a:t>
            </a:r>
            <a:r>
              <a:rPr lang="el-GR" altLang="de-DE" sz="2400" dirty="0">
                <a:solidFill>
                  <a:srgbClr val="333333"/>
                </a:solidFill>
              </a:rPr>
              <a:t>ε</a:t>
            </a:r>
            <a:r>
              <a:rPr lang="en-US" altLang="de-DE" sz="2400" dirty="0" err="1">
                <a:solidFill>
                  <a:srgbClr val="333333"/>
                </a:solidFill>
              </a:rPr>
              <a:t>τε</a:t>
            </a:r>
            <a:r>
              <a:rPr lang="en-US" altLang="de-DE" sz="2400" dirty="0">
                <a:solidFill>
                  <a:srgbClr val="333333"/>
                </a:solidFill>
              </a:rPr>
              <a:t> / φ</a:t>
            </a:r>
            <a:r>
              <a:rPr lang="el-GR" altLang="de-DE" sz="2400" dirty="0">
                <a:solidFill>
                  <a:srgbClr val="333333"/>
                </a:solidFill>
              </a:rPr>
              <a:t>οβάστε κάποια ενδεχόμενη </a:t>
            </a:r>
            <a:r>
              <a:rPr lang="en-US" altLang="de-DE" sz="2400" dirty="0" err="1">
                <a:solidFill>
                  <a:srgbClr val="333333"/>
                </a:solidFill>
              </a:rPr>
              <a:t>δι</a:t>
            </a:r>
            <a:r>
              <a:rPr lang="en-US" altLang="de-DE" sz="2400" dirty="0">
                <a:solidFill>
                  <a:srgbClr val="333333"/>
                </a:solidFill>
              </a:rPr>
              <a:t>αφωνία</a:t>
            </a:r>
            <a:r>
              <a:rPr lang="el-GR" altLang="de-DE" sz="2400" dirty="0">
                <a:solidFill>
                  <a:srgbClr val="333333"/>
                </a:solidFill>
              </a:rPr>
              <a:t> τους</a:t>
            </a:r>
            <a:r>
              <a:rPr lang="en-US" altLang="de-DE" sz="2400" dirty="0">
                <a:solidFill>
                  <a:srgbClr val="333333"/>
                </a:solidFill>
              </a:rPr>
              <a:t> και </a:t>
            </a:r>
            <a:r>
              <a:rPr lang="el-GR" altLang="de-DE" sz="2400" dirty="0">
                <a:solidFill>
                  <a:srgbClr val="333333"/>
                </a:solidFill>
              </a:rPr>
              <a:t>γιατί δεν εμπιστευεστε</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a:t>
            </a:r>
            <a:r>
              <a:rPr lang="en-US" altLang="de-DE" sz="2400" dirty="0" err="1">
                <a:solidFill>
                  <a:srgbClr val="333333"/>
                </a:solidFill>
              </a:rPr>
              <a:t>άλλους</a:t>
            </a:r>
            <a:r>
              <a:rPr lang="en-US" altLang="de-DE" sz="2400" dirty="0">
                <a:solidFill>
                  <a:srgbClr val="333333"/>
                </a:solidFill>
              </a:rPr>
              <a:t> πια.</a:t>
            </a: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άνθρω</a:t>
            </a:r>
            <a:r>
              <a:rPr lang="en-US" altLang="de-DE" sz="2400" dirty="0">
                <a:solidFill>
                  <a:srgbClr val="333333"/>
                </a:solidFill>
              </a:rPr>
              <a:t>ποι που διαφωνούν με τις δικές σας πεποιθήσεις θεωρούνται εχθροί ή διώκτες.</a:t>
            </a: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π</a:t>
            </a:r>
            <a:r>
              <a:rPr lang="en-US" altLang="de-DE" sz="2400" dirty="0" err="1">
                <a:solidFill>
                  <a:srgbClr val="333333"/>
                </a:solidFill>
              </a:rPr>
              <a:t>ληροφορίες</a:t>
            </a:r>
            <a:r>
              <a:rPr lang="el-GR" altLang="de-DE" sz="2400" dirty="0">
                <a:solidFill>
                  <a:srgbClr val="333333"/>
                </a:solidFill>
              </a:rPr>
              <a:t> σας</a:t>
            </a:r>
            <a:r>
              <a:rPr lang="en-US" altLang="de-DE" sz="2400" dirty="0">
                <a:solidFill>
                  <a:srgbClr val="333333"/>
                </a:solidFill>
              </a:rPr>
              <a:t> π</a:t>
            </a:r>
            <a:r>
              <a:rPr lang="en-US" altLang="de-DE" sz="2400" dirty="0" err="1">
                <a:solidFill>
                  <a:srgbClr val="333333"/>
                </a:solidFill>
              </a:rPr>
              <a:t>ροέρχοντ</a:t>
            </a:r>
            <a:r>
              <a:rPr lang="en-US" altLang="de-DE" sz="2400" dirty="0">
                <a:solidFill>
                  <a:srgbClr val="333333"/>
                </a:solidFill>
              </a:rPr>
              <a:t>αι από μία μόνο πηγή</a:t>
            </a:r>
            <a:r>
              <a:rPr lang="el-GR" altLang="de-DE" sz="2400" dirty="0">
                <a:solidFill>
                  <a:srgbClr val="333333"/>
                </a:solidFill>
              </a:rPr>
              <a:t> πληροφόρησης</a:t>
            </a:r>
            <a:r>
              <a:rPr lang="en-US" altLang="de-DE" sz="2400" dirty="0">
                <a:solidFill>
                  <a:srgbClr val="333333"/>
                </a:solidFill>
              </a:rPr>
              <a:t> (π.χ. </a:t>
            </a:r>
            <a:r>
              <a:rPr lang="el-GR" altLang="de-DE" sz="2400" dirty="0">
                <a:solidFill>
                  <a:srgbClr val="333333"/>
                </a:solidFill>
              </a:rPr>
              <a:t>ιστοσελίδες </a:t>
            </a:r>
            <a:r>
              <a:rPr lang="en-US" altLang="de-DE" sz="2400" dirty="0" err="1">
                <a:solidFill>
                  <a:srgbClr val="333333"/>
                </a:solidFill>
              </a:rPr>
              <a:t>στο</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αδίκτυο σχετικά με</a:t>
            </a:r>
            <a:r>
              <a:rPr lang="el-GR" altLang="de-DE" sz="2400" dirty="0">
                <a:solidFill>
                  <a:srgbClr val="333333"/>
                </a:solidFill>
              </a:rPr>
              <a:t> </a:t>
            </a:r>
            <a:r>
              <a:rPr lang="en-US" altLang="de-DE" sz="2400" dirty="0" err="1">
                <a:solidFill>
                  <a:srgbClr val="333333"/>
                </a:solidFill>
              </a:rPr>
              <a:t>θεωρίες</a:t>
            </a:r>
            <a:r>
              <a:rPr lang="en-US" altLang="de-DE" sz="2400" dirty="0">
                <a:solidFill>
                  <a:srgbClr val="333333"/>
                </a:solidFill>
              </a:rPr>
              <a:t> </a:t>
            </a:r>
            <a:r>
              <a:rPr lang="en-US" altLang="de-DE" sz="2400" dirty="0" err="1">
                <a:solidFill>
                  <a:srgbClr val="333333"/>
                </a:solidFill>
              </a:rPr>
              <a:t>συνωμοσί</a:t>
            </a:r>
            <a:r>
              <a:rPr lang="en-US" altLang="de-DE" sz="2400" dirty="0">
                <a:solidFill>
                  <a:srgbClr val="333333"/>
                </a:solidFill>
              </a:rPr>
              <a:t>ας), </a:t>
            </a:r>
            <a:r>
              <a:rPr lang="el-GR" altLang="de-DE" sz="2400" dirty="0">
                <a:solidFill>
                  <a:srgbClr val="333333"/>
                </a:solidFill>
              </a:rPr>
              <a:t>ενώ δεν λαμβάνετε πληροφορίες από </a:t>
            </a:r>
            <a:r>
              <a:rPr lang="en-US" altLang="de-DE" sz="2400" dirty="0" err="1">
                <a:solidFill>
                  <a:srgbClr val="333333"/>
                </a:solidFill>
              </a:rPr>
              <a:t>άλλ</a:t>
            </a:r>
            <a:r>
              <a:rPr lang="en-US" altLang="de-DE" sz="2400" dirty="0">
                <a:solidFill>
                  <a:srgbClr val="333333"/>
                </a:solidFill>
              </a:rPr>
              <a:t>α πιο σοβαρά μέσα ενημέρωσης (π.χ. </a:t>
            </a:r>
            <a:r>
              <a:rPr lang="el-GR" altLang="de-DE" sz="2400" dirty="0">
                <a:solidFill>
                  <a:srgbClr val="333333"/>
                </a:solidFill>
              </a:rPr>
              <a:t>ειδήσεις</a:t>
            </a:r>
            <a:r>
              <a:rPr lang="en-US" altLang="de-DE" sz="2400" dirty="0">
                <a:solidFill>
                  <a:srgbClr val="333333"/>
                </a:solidFill>
              </a:rPr>
              <a:t>)</a:t>
            </a:r>
            <a:r>
              <a:rPr lang="el-GR" altLang="de-DE" sz="2400" dirty="0">
                <a:solidFill>
                  <a:srgbClr val="333333"/>
                </a:solidFill>
              </a:rPr>
              <a:t>.</a:t>
            </a:r>
          </a:p>
          <a:p>
            <a:pPr lvl="0" algn="ctr" defTabSz="914400" fontAlgn="base"/>
            <a:r>
              <a:rPr lang="el-GR" altLang="de-DE" sz="2400" dirty="0">
                <a:solidFill>
                  <a:srgbClr val="004992"/>
                </a:solidFill>
              </a:rPr>
              <a:t>Μπορεί κάποιος να συνεισφέρει με μια σύντομη προσωπική εμπειρία;</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fld id="{5E126B82-AE60-4F1C-9B69-78424F6A8A2A}"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Οι τρεις παρακάτω εικόνες ανήκουν σε μια συγκεκριμένη κατηγορία. Ποια κατηγορία είναι αυτή;</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fld id="{5E126B82-AE60-4F1C-9B69-78424F6A8A2A}" type="slidenum">
              <a:rPr lang="de-DE" altLang="de-DE" smtClean="0">
                <a:latin typeface="+mn-lt"/>
                <a:ea typeface="+mn-ea"/>
              </a:rPr>
              <a:pPr/>
              <a:t>13</a:t>
            </a:fld>
            <a:endParaRPr lang="de-DE" altLang="de-DE">
              <a:latin typeface="+mn-lt"/>
              <a:ea typeface="+mn-ea"/>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l-GR" sz="2400" dirty="0">
                <a:solidFill>
                  <a:srgbClr val="333333"/>
                </a:solidFill>
              </a:rPr>
              <a:t>Εάν είστε σίγουροι για την κατηγορία αυτή, δώστε την απάντησή σας.</a:t>
            </a:r>
          </a:p>
          <a:p>
            <a:pPr algn="ctr" fontAlgn="auto">
              <a:lnSpc>
                <a:spcPct val="100000"/>
              </a:lnSpc>
              <a:spcBef>
                <a:spcPts val="1200"/>
              </a:spcBef>
              <a:buClr>
                <a:srgbClr val="333333"/>
              </a:buClr>
            </a:pPr>
            <a:r>
              <a:rPr lang="el-GR" sz="2400" dirty="0">
                <a:solidFill>
                  <a:srgbClr val="333333"/>
                </a:solidFill>
              </a:rPr>
              <a:t>Θα λάβετε ως απάντηση ένα «ναι» ή ένα «όχι» .</a:t>
            </a:r>
          </a:p>
          <a:p>
            <a:pPr algn="ctr" fontAlgn="auto">
              <a:lnSpc>
                <a:spcPct val="100000"/>
              </a:lnSpc>
              <a:spcBef>
                <a:spcPts val="1200"/>
              </a:spcBef>
              <a:buClr>
                <a:srgbClr val="333333"/>
              </a:buClr>
            </a:pPr>
            <a:r>
              <a:rPr lang="el-GR" sz="2400" dirty="0">
                <a:solidFill>
                  <a:srgbClr val="333333"/>
                </a:solidFill>
              </a:rPr>
              <a:t>Παρακαλούμε προτείνετε και άλλα αντικείμενα που πιθανώς θα ταίριαζαν έτσι ώστε να ελέγξετε την υπόθεσή σας για την κατηγορία.</a:t>
            </a:r>
            <a:endParaRPr lang="en-US" sz="2400" dirty="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6" name="Rectangle 10"/>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Κατηγορία: Ζωντανά όντα!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fld id="{5E126B82-AE60-4F1C-9B69-78424F6A8A2A}" type="slidenum">
              <a:rPr lang="de-DE" altLang="de-DE" smtClean="0">
                <a:latin typeface="+mn-lt"/>
                <a:ea typeface="+mn-ea"/>
              </a:rPr>
              <a:pPr/>
              <a:t>14</a:t>
            </a:fld>
            <a:endParaRPr lang="de-DE" altLang="de-DE">
              <a:latin typeface="+mn-lt"/>
              <a:ea typeface="+mn-ea"/>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7"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el-GR" altLang="de-DE" sz="1800" b="0">
                <a:solidFill>
                  <a:srgbClr val="333333"/>
                </a:solidFill>
                <a:latin typeface="+mn-lt"/>
                <a:ea typeface="+mn-ea"/>
              </a:rPr>
              <a:t>Περαιτέρω επιλογές: </a:t>
            </a:r>
            <a:endParaRPr lang="de-DE" altLang="de-DE" sz="1800" b="0" dirty="0">
              <a:solidFill>
                <a:srgbClr val="333333"/>
              </a:solidFill>
              <a:latin typeface="+mn-lt"/>
              <a:ea typeface="+mn-ea"/>
            </a:endParaRPr>
          </a:p>
        </p:txBody>
      </p:sp>
      <p:sp>
        <p:nvSpPr>
          <p:cNvPr id="30"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l-GR" b="1" dirty="0">
                <a:solidFill>
                  <a:srgbClr val="333333"/>
                </a:solidFill>
              </a:rPr>
              <a:t>Σύνηθες λάθος:</a:t>
            </a:r>
            <a:r>
              <a:rPr lang="el-GR" dirty="0">
                <a:solidFill>
                  <a:srgbClr val="333333"/>
                </a:solidFill>
              </a:rPr>
              <a:t> Οι περισσότεροι άνθρωποι ψάχνουν για πληροφορίες που να επιβεβαιώνουν κάποια υπόθεσή τους παρά το αντίθετο,να προσπαθούν, δηλαδή να βρούνε πληροφορίες που να διαψεύδουν κάποια υπόθεσή τους (ανάγκη για επιβεβαίωση). Στην περίπτωση αυτή η φαινομενικά σωστή κατηγορία είναι τα: λουλούδια.</a:t>
            </a:r>
          </a:p>
          <a:p>
            <a:pPr fontAlgn="auto">
              <a:lnSpc>
                <a:spcPct val="100000"/>
              </a:lnSpc>
              <a:spcBef>
                <a:spcPts val="1200"/>
              </a:spcBef>
              <a:defRPr/>
            </a:pPr>
            <a:r>
              <a:rPr lang="el-GR" dirty="0">
                <a:solidFill>
                  <a:srgbClr val="333333"/>
                </a:solidFill>
              </a:rPr>
              <a:t>Συχνά, εναλλακτικές εκτιμήσεις/σκέψεις δε λαμβάνονται υπόψη. Παραδείγματα από την καθημερινή ζωή:</a:t>
            </a:r>
          </a:p>
          <a:p>
            <a:pPr marL="285750" indent="-285750" fontAlgn="auto">
              <a:lnSpc>
                <a:spcPct val="100000"/>
              </a:lnSpc>
              <a:spcBef>
                <a:spcPts val="600"/>
              </a:spcBef>
              <a:buFont typeface="Arial" panose="020B0604020202020204" pitchFamily="34" charset="0"/>
              <a:buChar char="•"/>
              <a:defRPr/>
            </a:pPr>
            <a:r>
              <a:rPr lang="el-GR" dirty="0">
                <a:solidFill>
                  <a:srgbClr val="333333"/>
                </a:solidFill>
              </a:rPr>
              <a:t>διαβάζει κάποιος μόνο εκείνες τις εφημερίδες που συμφωνούν με τη γνώμη του.</a:t>
            </a:r>
          </a:p>
          <a:p>
            <a:pPr marL="285750" indent="-285750" fontAlgn="auto">
              <a:lnSpc>
                <a:spcPct val="100000"/>
              </a:lnSpc>
              <a:spcBef>
                <a:spcPts val="600"/>
              </a:spcBef>
              <a:buFont typeface="Arial" panose="020B0604020202020204" pitchFamily="34" charset="0"/>
              <a:buChar char="•"/>
              <a:defRPr/>
            </a:pPr>
            <a:r>
              <a:rPr lang="el-GR" dirty="0">
                <a:solidFill>
                  <a:srgbClr val="333333"/>
                </a:solidFill>
              </a:rPr>
              <a:t>προτιμά κάποιος να αποφεύγει την επαφή με ανθρώπους που σκέφτονται διαφορετικά από αυτόν, παρά να συζητά αντίθετες απόψεις.</a:t>
            </a:r>
          </a:p>
          <a:p>
            <a:pPr fontAlgn="auto">
              <a:lnSpc>
                <a:spcPct val="100000"/>
              </a:lnSpc>
              <a:spcBef>
                <a:spcPts val="1200"/>
              </a:spcBef>
              <a:defRPr/>
            </a:pPr>
            <a:r>
              <a:rPr lang="el-GR" dirty="0">
                <a:solidFill>
                  <a:srgbClr val="004992"/>
                </a:solidFill>
              </a:rPr>
              <a:t>Αυτό μπορεί να οδηγήσει σε μονόπλευρες πεποιθήσεις, ακόμα και στην ενίσχυση λανθασμενων κρίσεων.</a:t>
            </a:r>
            <a:endParaRPr lang="de-DE" dirty="0">
              <a:solidFill>
                <a:srgbClr val="00499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err="1">
                <a:solidFill>
                  <a:srgbClr val="333333"/>
                </a:solidFill>
              </a:rPr>
              <a:t>ερμηνείες</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dirty="0" err="1">
                <a:solidFill>
                  <a:srgbClr val="333333"/>
                </a:solidFill>
              </a:rPr>
              <a:t>ερμηνείες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εμφανίζονται </a:t>
            </a:r>
            <a:r>
              <a:rPr lang="el-GR" altLang="de-DE" sz="2400" dirty="0">
                <a:solidFill>
                  <a:srgbClr val="333333"/>
                </a:solidFill>
              </a:rPr>
              <a:t>μ</a:t>
            </a:r>
            <a:r>
              <a:rPr lang="en-US" altLang="de-DE" sz="2400" dirty="0">
                <a:solidFill>
                  <a:srgbClr val="333333"/>
                </a:solidFill>
              </a:rPr>
              <a:t>ε α</a:t>
            </a:r>
            <a:r>
              <a:rPr lang="en-US" altLang="de-DE" sz="2400" dirty="0" err="1">
                <a:solidFill>
                  <a:srgbClr val="333333"/>
                </a:solidFill>
              </a:rPr>
              <a:t>ντίστροφη</a:t>
            </a:r>
            <a:r>
              <a:rPr lang="en-US" altLang="de-DE" sz="2400" dirty="0">
                <a:solidFill>
                  <a:srgbClr val="333333"/>
                </a:solidFill>
              </a:rPr>
              <a:t> </a:t>
            </a:r>
            <a:r>
              <a:rPr lang="en-US" altLang="de-DE" sz="2400" dirty="0" err="1">
                <a:solidFill>
                  <a:srgbClr val="333333"/>
                </a:solidFill>
              </a:rPr>
              <a:t>σειρά</a:t>
            </a:r>
            <a:r>
              <a:rPr lang="en-US" altLang="de-DE" sz="2400" dirty="0">
                <a:solidFill>
                  <a:srgbClr val="333333"/>
                </a:solidFill>
              </a:rPr>
              <a:t>, </a:t>
            </a:r>
            <a:r>
              <a:rPr lang="el-GR" altLang="de-DE" sz="2400" dirty="0">
                <a:solidFill>
                  <a:srgbClr val="333333"/>
                </a:solidFill>
              </a:rPr>
              <a:t>το τελευταίο γεγονός</a:t>
            </a:r>
            <a:r>
              <a:rPr lang="en-US" altLang="de-DE" sz="2400" dirty="0">
                <a:solidFill>
                  <a:srgbClr val="333333"/>
                </a:solidFill>
              </a:rPr>
              <a:t> </a:t>
            </a:r>
            <a:r>
              <a:rPr lang="en-US" altLang="de-DE" sz="2400" dirty="0" err="1">
                <a:solidFill>
                  <a:srgbClr val="333333"/>
                </a:solidFill>
              </a:rPr>
              <a:t>εμφ</a:t>
            </a:r>
            <a:r>
              <a:rPr lang="en-US" altLang="de-DE" sz="2400" dirty="0">
                <a:solidFill>
                  <a:srgbClr val="333333"/>
                </a:solidFill>
              </a:rPr>
              <a:t>ανίζ</a:t>
            </a:r>
            <a:r>
              <a:rPr lang="el-GR" altLang="de-DE" sz="2400" dirty="0">
                <a:solidFill>
                  <a:srgbClr val="333333"/>
                </a:solidFill>
              </a:rPr>
              <a:t>εται </a:t>
            </a:r>
            <a:r>
              <a:rPr lang="en-US" altLang="de-DE" sz="2400" dirty="0">
                <a:solidFill>
                  <a:srgbClr val="333333"/>
                </a:solidFill>
              </a:rPr>
              <a:t>π</a:t>
            </a:r>
            <a:r>
              <a:rPr lang="en-US" altLang="de-DE" sz="2400" dirty="0" err="1">
                <a:solidFill>
                  <a:srgbClr val="333333"/>
                </a:solidFill>
              </a:rPr>
              <a:t>ρώτ</a:t>
            </a:r>
            <a:r>
              <a:rPr lang="el-GR" altLang="de-DE" sz="2400">
                <a:solidFill>
                  <a:srgbClr val="333333"/>
                </a:solidFill>
              </a:rPr>
              <a:t>ο</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16</a:t>
            </a:fld>
            <a:endParaRPr lang="de-DE" altLang="de-DE">
              <a:latin typeface="+mn-lt"/>
              <a:ea typeface="+mn-ea"/>
            </a:endParaRPr>
          </a:p>
        </p:txBody>
      </p:sp>
    </p:spTree>
    <p:extLst>
      <p:ext uri="{BB962C8B-B14F-4D97-AF65-F5344CB8AC3E}">
        <p14:creationId xmlns:p14="http://schemas.microsoft.com/office/powerpoint/2010/main" val="2297159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dirty="0" err="1">
                <a:solidFill>
                  <a:srgbClr val="333333"/>
                </a:solidFill>
              </a:rPr>
              <a:t>ερμηνείες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εμφανίζονται </a:t>
            </a:r>
            <a:r>
              <a:rPr lang="el-GR" altLang="de-DE" sz="2400" dirty="0">
                <a:solidFill>
                  <a:srgbClr val="333333"/>
                </a:solidFill>
              </a:rPr>
              <a:t>μ</a:t>
            </a:r>
            <a:r>
              <a:rPr lang="en-US" altLang="de-DE" sz="2400" dirty="0">
                <a:solidFill>
                  <a:srgbClr val="333333"/>
                </a:solidFill>
              </a:rPr>
              <a:t>ε α</a:t>
            </a:r>
            <a:r>
              <a:rPr lang="en-US" altLang="de-DE" sz="2400" dirty="0" err="1">
                <a:solidFill>
                  <a:srgbClr val="333333"/>
                </a:solidFill>
              </a:rPr>
              <a:t>ντίστροφη</a:t>
            </a:r>
            <a:r>
              <a:rPr lang="en-US" altLang="de-DE" sz="2400" dirty="0">
                <a:solidFill>
                  <a:srgbClr val="333333"/>
                </a:solidFill>
              </a:rPr>
              <a:t> </a:t>
            </a:r>
            <a:r>
              <a:rPr lang="en-US" altLang="de-DE" sz="2400" dirty="0" err="1">
                <a:solidFill>
                  <a:srgbClr val="333333"/>
                </a:solidFill>
              </a:rPr>
              <a:t>σειρά</a:t>
            </a:r>
            <a:r>
              <a:rPr lang="en-US" altLang="de-DE" sz="2400" dirty="0">
                <a:solidFill>
                  <a:srgbClr val="333333"/>
                </a:solidFill>
              </a:rPr>
              <a:t>, </a:t>
            </a:r>
            <a:r>
              <a:rPr lang="el-GR" altLang="de-DE" sz="2400" dirty="0">
                <a:solidFill>
                  <a:srgbClr val="333333"/>
                </a:solidFill>
              </a:rPr>
              <a:t>το τελευταίο γεγονός</a:t>
            </a:r>
            <a:r>
              <a:rPr lang="en-US" altLang="de-DE" sz="2400" dirty="0">
                <a:solidFill>
                  <a:srgbClr val="333333"/>
                </a:solidFill>
              </a:rPr>
              <a:t> </a:t>
            </a:r>
            <a:r>
              <a:rPr lang="en-US" altLang="de-DE" sz="2400" dirty="0" err="1">
                <a:solidFill>
                  <a:srgbClr val="333333"/>
                </a:solidFill>
              </a:rPr>
              <a:t>εμφ</a:t>
            </a:r>
            <a:r>
              <a:rPr lang="en-US" altLang="de-DE" sz="2400" dirty="0">
                <a:solidFill>
                  <a:srgbClr val="333333"/>
                </a:solidFill>
              </a:rPr>
              <a:t>ανίζ</a:t>
            </a:r>
            <a:r>
              <a:rPr lang="el-GR" altLang="de-DE" sz="2400" dirty="0">
                <a:solidFill>
                  <a:srgbClr val="333333"/>
                </a:solidFill>
              </a:rPr>
              <a:t>εται </a:t>
            </a:r>
            <a:r>
              <a:rPr lang="en-US" altLang="de-DE" sz="2400" dirty="0">
                <a:solidFill>
                  <a:srgbClr val="333333"/>
                </a:solidFill>
              </a:rPr>
              <a:t>π</a:t>
            </a:r>
            <a:r>
              <a:rPr lang="en-US" altLang="de-DE" sz="2400" dirty="0" err="1">
                <a:solidFill>
                  <a:srgbClr val="333333"/>
                </a:solidFill>
              </a:rPr>
              <a:t>ρώτ</a:t>
            </a:r>
            <a:r>
              <a:rPr lang="el-GR" altLang="de-DE" sz="2400" dirty="0">
                <a:solidFill>
                  <a:srgbClr val="333333"/>
                </a:solidFill>
              </a:rPr>
              <a:t>ο</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Μετά από κάθε φωτογραφία, θα σας ζητείται να αξιολογήσετε την λογικοφάνεια ή την πιθανότητα κάθε προτεινόμενης εναλλακτικής ερμηνείας. Αυτό πρέπει να γίνεται κάθε φορά μου μια νέα φωτογραφία </a:t>
            </a:r>
            <a:r>
              <a:rPr lang="el-GR" altLang="de-DE" sz="2400">
                <a:solidFill>
                  <a:srgbClr val="333333"/>
                </a:solidFill>
              </a:rPr>
              <a:t>αποκαλύπτεται.</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17</a:t>
            </a:fld>
            <a:endParaRPr lang="de-DE" altLang="de-DE">
              <a:latin typeface="+mn-lt"/>
              <a:ea typeface="+mn-ea"/>
            </a:endParaRPr>
          </a:p>
        </p:txBody>
      </p:sp>
    </p:spTree>
    <p:extLst>
      <p:ext uri="{BB962C8B-B14F-4D97-AF65-F5344CB8AC3E}">
        <p14:creationId xmlns:p14="http://schemas.microsoft.com/office/powerpoint/2010/main" val="3489857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dirty="0" err="1">
                <a:solidFill>
                  <a:srgbClr val="333333"/>
                </a:solidFill>
              </a:rPr>
              <a:t>ερμηνείες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εμφανίζονται </a:t>
            </a:r>
            <a:r>
              <a:rPr lang="el-GR" altLang="de-DE" sz="2400" dirty="0">
                <a:solidFill>
                  <a:srgbClr val="333333"/>
                </a:solidFill>
              </a:rPr>
              <a:t>μ</a:t>
            </a:r>
            <a:r>
              <a:rPr lang="en-US" altLang="de-DE" sz="2400" dirty="0">
                <a:solidFill>
                  <a:srgbClr val="333333"/>
                </a:solidFill>
              </a:rPr>
              <a:t>ε α</a:t>
            </a:r>
            <a:r>
              <a:rPr lang="en-US" altLang="de-DE" sz="2400" dirty="0" err="1">
                <a:solidFill>
                  <a:srgbClr val="333333"/>
                </a:solidFill>
              </a:rPr>
              <a:t>ντίστροφη</a:t>
            </a:r>
            <a:r>
              <a:rPr lang="en-US" altLang="de-DE" sz="2400" dirty="0">
                <a:solidFill>
                  <a:srgbClr val="333333"/>
                </a:solidFill>
              </a:rPr>
              <a:t> </a:t>
            </a:r>
            <a:r>
              <a:rPr lang="en-US" altLang="de-DE" sz="2400" dirty="0" err="1">
                <a:solidFill>
                  <a:srgbClr val="333333"/>
                </a:solidFill>
              </a:rPr>
              <a:t>σειρά</a:t>
            </a:r>
            <a:r>
              <a:rPr lang="en-US" altLang="de-DE" sz="2400" dirty="0">
                <a:solidFill>
                  <a:srgbClr val="333333"/>
                </a:solidFill>
              </a:rPr>
              <a:t>, </a:t>
            </a:r>
            <a:r>
              <a:rPr lang="el-GR" altLang="de-DE" sz="2400" dirty="0">
                <a:solidFill>
                  <a:srgbClr val="333333"/>
                </a:solidFill>
              </a:rPr>
              <a:t>το τελευταίο γεγονός</a:t>
            </a:r>
            <a:r>
              <a:rPr lang="en-US" altLang="de-DE" sz="2400" dirty="0">
                <a:solidFill>
                  <a:srgbClr val="333333"/>
                </a:solidFill>
              </a:rPr>
              <a:t> </a:t>
            </a:r>
            <a:r>
              <a:rPr lang="en-US" altLang="de-DE" sz="2400" dirty="0" err="1">
                <a:solidFill>
                  <a:srgbClr val="333333"/>
                </a:solidFill>
              </a:rPr>
              <a:t>εμφ</a:t>
            </a:r>
            <a:r>
              <a:rPr lang="en-US" altLang="de-DE" sz="2400" dirty="0">
                <a:solidFill>
                  <a:srgbClr val="333333"/>
                </a:solidFill>
              </a:rPr>
              <a:t>ανίζ</a:t>
            </a:r>
            <a:r>
              <a:rPr lang="el-GR" altLang="de-DE" sz="2400" dirty="0">
                <a:solidFill>
                  <a:srgbClr val="333333"/>
                </a:solidFill>
              </a:rPr>
              <a:t>εται </a:t>
            </a:r>
            <a:r>
              <a:rPr lang="en-US" altLang="de-DE" sz="2400" dirty="0">
                <a:solidFill>
                  <a:srgbClr val="333333"/>
                </a:solidFill>
              </a:rPr>
              <a:t>π</a:t>
            </a:r>
            <a:r>
              <a:rPr lang="en-US" altLang="de-DE" sz="2400" dirty="0" err="1">
                <a:solidFill>
                  <a:srgbClr val="333333"/>
                </a:solidFill>
              </a:rPr>
              <a:t>ρώτ</a:t>
            </a:r>
            <a:r>
              <a:rPr lang="el-GR" altLang="de-DE" sz="2400" dirty="0">
                <a:solidFill>
                  <a:srgbClr val="333333"/>
                </a:solidFill>
              </a:rPr>
              <a:t>ο</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Μετά από κάθε φωτογραφία, θα σας ζητείται να αξιολογήσετε την λογικοφάνεια ή την πιθανότητα κάθε προτεινόμενης εναλλακτικής ερμηνείας. Αυτό πρέπει να γίνεται κάθε φορά μου μια νέα φωτογραφία αποκαλύπτεται.</a:t>
            </a:r>
          </a:p>
          <a:p>
            <a:pPr marL="342900" lvl="0" indent="-342900" defTabSz="914400" fontAlgn="base">
              <a:buClr>
                <a:srgbClr val="333333"/>
              </a:buClr>
              <a:buFont typeface="WingDings"/>
              <a:buChar char=""/>
            </a:pPr>
            <a:r>
              <a:rPr lang="en-GB" altLang="ko-KR" sz="2400" dirty="0">
                <a:solidFill>
                  <a:srgbClr val="333333"/>
                </a:solidFill>
              </a:rPr>
              <a:t>Παρακα</a:t>
            </a:r>
            <a:r>
              <a:rPr lang="en-GB" altLang="ko-KR" sz="2400" dirty="0" err="1">
                <a:solidFill>
                  <a:srgbClr val="333333"/>
                </a:solidFill>
              </a:rPr>
              <a:t>λείσ</a:t>
            </a:r>
            <a:r>
              <a:rPr lang="el-GR" altLang="ko-KR" sz="2400" dirty="0">
                <a:solidFill>
                  <a:srgbClr val="333333"/>
                </a:solidFill>
              </a:rPr>
              <a:t>τ</a:t>
            </a:r>
            <a:r>
              <a:rPr lang="en-GB" altLang="ko-KR" sz="2400" dirty="0">
                <a:solidFill>
                  <a:srgbClr val="333333"/>
                </a:solidFill>
              </a:rPr>
              <a:t>ε να </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a:t>
            </a:r>
            <a:r>
              <a:rPr lang="el-GR" altLang="ko-KR" sz="2400" dirty="0">
                <a:solidFill>
                  <a:srgbClr val="333333"/>
                </a:solidFill>
              </a:rPr>
              <a:t> σας το κάτα</a:t>
            </a:r>
            <a:r>
              <a:rPr lang="en-GB" altLang="ko-KR" sz="2400" dirty="0">
                <a:solidFill>
                  <a:srgbClr val="333333"/>
                </a:solidFill>
              </a:rPr>
              <a:t> 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σίγουροι</a:t>
            </a:r>
            <a:r>
              <a:rPr lang="en-GB" altLang="ko-KR" sz="2400" dirty="0">
                <a:solidFill>
                  <a:srgbClr val="333333"/>
                </a:solidFill>
              </a:rPr>
              <a:t> </a:t>
            </a:r>
            <a:r>
              <a:rPr lang="en-GB" altLang="ko-KR" sz="2400" dirty="0" err="1">
                <a:solidFill>
                  <a:srgbClr val="333333"/>
                </a:solidFill>
              </a:rPr>
              <a:t>είστε</a:t>
            </a:r>
            <a:r>
              <a:rPr lang="el-GR" altLang="ko-KR" sz="2400" dirty="0">
                <a:solidFill>
                  <a:srgbClr val="333333"/>
                </a:solidFill>
              </a:rPr>
              <a:t> με την εκτίμηση</a:t>
            </a:r>
            <a:r>
              <a:rPr lang="en-GB" altLang="ko-KR" sz="2400" dirty="0">
                <a:solidFill>
                  <a:srgbClr val="333333"/>
                </a:solidFill>
              </a:rPr>
              <a:t> σας.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18</a:t>
            </a:fld>
            <a:endParaRPr lang="de-DE" altLang="de-DE">
              <a:latin typeface="+mn-lt"/>
              <a:ea typeface="+mn-ea"/>
            </a:endParaRPr>
          </a:p>
        </p:txBody>
      </p:sp>
    </p:spTree>
    <p:extLst>
      <p:ext uri="{BB962C8B-B14F-4D97-AF65-F5344CB8AC3E}">
        <p14:creationId xmlns:p14="http://schemas.microsoft.com/office/powerpoint/2010/main" val="1178047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μπορεί να είχε συμβεί;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19</a:t>
            </a:fld>
            <a:endParaRPr lang="de-DE" altLang="de-DE">
              <a:latin typeface="+mn-lt"/>
              <a:ea typeface="+mn-ea"/>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είν</a:t>
            </a:r>
            <a:r>
              <a:rPr lang="en-CA" altLang="de-DE" sz="1800" b="0" dirty="0">
                <a:solidFill>
                  <a:srgbClr val="333333"/>
                </a:solidFill>
                <a:latin typeface="+mn-lt"/>
                <a:ea typeface="+mn-ea"/>
              </a:rPr>
              <a:t>αι ευτυχ</a:t>
            </a:r>
            <a:r>
              <a:rPr lang="el-GR" altLang="de-DE" sz="1800" b="0" dirty="0">
                <a:solidFill>
                  <a:srgbClr val="333333"/>
                </a:solidFill>
                <a:latin typeface="+mn-lt"/>
                <a:ea typeface="+mn-ea"/>
              </a:rPr>
              <a:t>ισμένο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ατί τελικά </a:t>
            </a:r>
            <a:r>
              <a:rPr lang="el-GR" altLang="de-DE" sz="1800" b="0" dirty="0">
                <a:solidFill>
                  <a:srgbClr val="333333"/>
                </a:solidFill>
                <a:latin typeface="+mn-lt"/>
                <a:ea typeface="+mn-ea"/>
              </a:rPr>
              <a:t>υιοθετήθηκε</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γονείς</a:t>
            </a:r>
            <a:r>
              <a:rPr lang="en-CA" altLang="de-DE" sz="1800" b="0" dirty="0">
                <a:solidFill>
                  <a:srgbClr val="333333"/>
                </a:solidFill>
                <a:latin typeface="+mn-lt"/>
                <a:ea typeface="+mn-ea"/>
              </a:rPr>
              <a:t> επα</a:t>
            </a:r>
            <a:r>
              <a:rPr lang="en-CA" altLang="de-DE" sz="1800" b="0" dirty="0" err="1">
                <a:solidFill>
                  <a:srgbClr val="333333"/>
                </a:solidFill>
                <a:latin typeface="+mn-lt"/>
                <a:ea typeface="+mn-ea"/>
              </a:rPr>
              <a:t>ινούν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l-GR" altLang="de-DE" sz="1800" b="0" dirty="0">
                <a:solidFill>
                  <a:srgbClr val="333333"/>
                </a:solidFill>
                <a:latin typeface="+mn-lt"/>
                <a:ea typeface="+mn-ea"/>
              </a:rPr>
              <a:t>ό</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τους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a:t>
            </a:r>
            <a:r>
              <a:rPr lang="el-GR" altLang="de-DE" sz="1800" b="0" dirty="0">
                <a:solidFill>
                  <a:srgbClr val="333333"/>
                </a:solidFill>
                <a:latin typeface="+mn-lt"/>
                <a:ea typeface="+mn-ea"/>
              </a:rPr>
              <a:t>τί ανέφερε</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μι</a:t>
            </a:r>
            <a:r>
              <a:rPr lang="en-CA" altLang="de-DE" sz="1800" b="0" dirty="0">
                <a:solidFill>
                  <a:srgbClr val="333333"/>
                </a:solidFill>
                <a:latin typeface="+mn-lt"/>
                <a:ea typeface="+mn-ea"/>
              </a:rPr>
              <a:t>α πυρκαγιά, </a:t>
            </a:r>
            <a:r>
              <a:rPr lang="el-GR" altLang="de-DE" sz="1800" b="0" dirty="0">
                <a:solidFill>
                  <a:srgbClr val="333333"/>
                </a:solidFill>
                <a:latin typeface="+mn-lt"/>
                <a:ea typeface="+mn-ea"/>
              </a:rPr>
              <a:t>και έτσι</a:t>
            </a:r>
            <a:r>
              <a:rPr lang="en-CA" altLang="de-DE" sz="1800" b="0" dirty="0">
                <a:solidFill>
                  <a:srgbClr val="333333"/>
                </a:solidFill>
                <a:latin typeface="+mn-lt"/>
                <a:ea typeface="+mn-ea"/>
              </a:rPr>
              <a:t> </a:t>
            </a:r>
            <a:r>
              <a:rPr lang="el-GR" altLang="de-DE" sz="1800" b="0" dirty="0">
                <a:solidFill>
                  <a:srgbClr val="333333"/>
                </a:solidFill>
                <a:latin typeface="+mn-lt"/>
                <a:ea typeface="+mn-ea"/>
              </a:rPr>
              <a:t>σβήστηκε εγκαίρως</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πήρε</a:t>
            </a:r>
            <a:r>
              <a:rPr lang="en-CA" altLang="de-DE" sz="1800" b="0" dirty="0">
                <a:solidFill>
                  <a:srgbClr val="333333"/>
                </a:solidFill>
                <a:latin typeface="+mn-lt"/>
                <a:ea typeface="+mn-ea"/>
              </a:rPr>
              <a:t> κα</a:t>
            </a:r>
            <a:r>
              <a:rPr lang="en-CA" altLang="de-DE" sz="1800" b="0" dirty="0" err="1">
                <a:solidFill>
                  <a:srgbClr val="333333"/>
                </a:solidFill>
                <a:latin typeface="+mn-lt"/>
                <a:ea typeface="+mn-ea"/>
              </a:rPr>
              <a:t>λό</a:t>
            </a:r>
            <a:r>
              <a:rPr lang="en-CA" altLang="de-DE" sz="1800" b="0" dirty="0">
                <a:solidFill>
                  <a:srgbClr val="333333"/>
                </a:solidFill>
                <a:latin typeface="+mn-lt"/>
                <a:ea typeface="+mn-ea"/>
              </a:rPr>
              <a:t> </a:t>
            </a:r>
            <a:r>
              <a:rPr lang="el-GR" altLang="de-DE" sz="1800" b="0" dirty="0">
                <a:solidFill>
                  <a:srgbClr val="333333"/>
                </a:solidFill>
                <a:latin typeface="+mn-lt"/>
                <a:ea typeface="+mn-ea"/>
              </a:rPr>
              <a:t>βαθμό</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σχολείο</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εβαλε φωτια</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χωρίς</a:t>
            </a:r>
            <a:r>
              <a:rPr lang="en-CA" altLang="de-DE" sz="1800" b="0" dirty="0">
                <a:solidFill>
                  <a:srgbClr val="333333"/>
                </a:solidFill>
                <a:latin typeface="+mn-lt"/>
                <a:ea typeface="+mn-ea"/>
              </a:rPr>
              <a:t> να </a:t>
            </a:r>
            <a:r>
              <a:rPr lang="el-GR" altLang="de-DE" sz="1800" b="0" dirty="0">
                <a:solidFill>
                  <a:srgbClr val="333333"/>
                </a:solidFill>
                <a:latin typeface="+mn-lt"/>
                <a:ea typeface="+mn-ea"/>
              </a:rPr>
              <a:t>τον πιάσουν</a:t>
            </a:r>
            <a:r>
              <a:rPr lang="en-CA" altLang="de-DE" sz="1800" b="0" dirty="0">
                <a:solidFill>
                  <a:srgbClr val="333333"/>
                </a:solidFill>
                <a:latin typeface="+mn-lt"/>
                <a:ea typeface="+mn-ea"/>
              </a:rPr>
              <a:t>.</a:t>
            </a:r>
            <a:endParaRPr lang="en-CA" altLang="de-DE" sz="16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20</a:t>
            </a:fld>
            <a:endParaRPr lang="de-DE" altLang="de-DE">
              <a:latin typeface="+mn-lt"/>
              <a:ea typeface="+mn-ea"/>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είν</a:t>
            </a:r>
            <a:r>
              <a:rPr lang="en-CA" altLang="de-DE" sz="1800" b="0" dirty="0">
                <a:solidFill>
                  <a:srgbClr val="333333"/>
                </a:solidFill>
                <a:latin typeface="+mn-lt"/>
                <a:ea typeface="+mn-ea"/>
              </a:rPr>
              <a:t>αι ευτυχ</a:t>
            </a:r>
            <a:r>
              <a:rPr lang="el-GR" altLang="de-DE" sz="1800" b="0" dirty="0">
                <a:solidFill>
                  <a:srgbClr val="333333"/>
                </a:solidFill>
                <a:latin typeface="+mn-lt"/>
                <a:ea typeface="+mn-ea"/>
              </a:rPr>
              <a:t>ισμένο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ατί τελικά </a:t>
            </a:r>
            <a:r>
              <a:rPr lang="el-GR" altLang="de-DE" sz="1800" b="0" dirty="0">
                <a:solidFill>
                  <a:srgbClr val="333333"/>
                </a:solidFill>
                <a:latin typeface="+mn-lt"/>
                <a:ea typeface="+mn-ea"/>
              </a:rPr>
              <a:t>υιοθετήθηκε</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γονείς</a:t>
            </a:r>
            <a:r>
              <a:rPr lang="en-CA" altLang="de-DE" sz="1800" b="0" dirty="0">
                <a:solidFill>
                  <a:srgbClr val="333333"/>
                </a:solidFill>
                <a:latin typeface="+mn-lt"/>
                <a:ea typeface="+mn-ea"/>
              </a:rPr>
              <a:t> επα</a:t>
            </a:r>
            <a:r>
              <a:rPr lang="en-CA" altLang="de-DE" sz="1800" b="0" dirty="0" err="1">
                <a:solidFill>
                  <a:srgbClr val="333333"/>
                </a:solidFill>
                <a:latin typeface="+mn-lt"/>
                <a:ea typeface="+mn-ea"/>
              </a:rPr>
              <a:t>ινούν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l-GR" altLang="de-DE" sz="1800" b="0" dirty="0">
                <a:solidFill>
                  <a:srgbClr val="333333"/>
                </a:solidFill>
                <a:latin typeface="+mn-lt"/>
                <a:ea typeface="+mn-ea"/>
              </a:rPr>
              <a:t>ό</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τους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a:t>
            </a:r>
            <a:r>
              <a:rPr lang="el-GR" altLang="de-DE" sz="1800" b="0" dirty="0">
                <a:solidFill>
                  <a:srgbClr val="333333"/>
                </a:solidFill>
                <a:latin typeface="+mn-lt"/>
                <a:ea typeface="+mn-ea"/>
              </a:rPr>
              <a:t>τί ανέφερε</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μι</a:t>
            </a:r>
            <a:r>
              <a:rPr lang="en-CA" altLang="de-DE" sz="1800" b="0" dirty="0">
                <a:solidFill>
                  <a:srgbClr val="333333"/>
                </a:solidFill>
                <a:latin typeface="+mn-lt"/>
                <a:ea typeface="+mn-ea"/>
              </a:rPr>
              <a:t>α πυρκαγιά, </a:t>
            </a:r>
            <a:r>
              <a:rPr lang="el-GR" altLang="de-DE" sz="1800" b="0" dirty="0">
                <a:solidFill>
                  <a:srgbClr val="333333"/>
                </a:solidFill>
                <a:latin typeface="+mn-lt"/>
                <a:ea typeface="+mn-ea"/>
              </a:rPr>
              <a:t>και έτσι</a:t>
            </a:r>
            <a:r>
              <a:rPr lang="en-CA" altLang="de-DE" sz="1800" b="0" dirty="0">
                <a:solidFill>
                  <a:srgbClr val="333333"/>
                </a:solidFill>
                <a:latin typeface="+mn-lt"/>
                <a:ea typeface="+mn-ea"/>
              </a:rPr>
              <a:t> </a:t>
            </a:r>
            <a:r>
              <a:rPr lang="el-GR" altLang="de-DE" sz="1800" b="0" dirty="0">
                <a:solidFill>
                  <a:srgbClr val="333333"/>
                </a:solidFill>
                <a:latin typeface="+mn-lt"/>
                <a:ea typeface="+mn-ea"/>
              </a:rPr>
              <a:t>σβήστηκε εγκαίρως</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πήρε</a:t>
            </a:r>
            <a:r>
              <a:rPr lang="en-CA" altLang="de-DE" sz="1800" b="0" dirty="0">
                <a:solidFill>
                  <a:srgbClr val="333333"/>
                </a:solidFill>
                <a:latin typeface="+mn-lt"/>
                <a:ea typeface="+mn-ea"/>
              </a:rPr>
              <a:t> κα</a:t>
            </a:r>
            <a:r>
              <a:rPr lang="en-CA" altLang="de-DE" sz="1800" b="0" dirty="0" err="1">
                <a:solidFill>
                  <a:srgbClr val="333333"/>
                </a:solidFill>
                <a:latin typeface="+mn-lt"/>
                <a:ea typeface="+mn-ea"/>
              </a:rPr>
              <a:t>λό</a:t>
            </a:r>
            <a:r>
              <a:rPr lang="en-CA" altLang="de-DE" sz="1800" b="0" dirty="0">
                <a:solidFill>
                  <a:srgbClr val="333333"/>
                </a:solidFill>
                <a:latin typeface="+mn-lt"/>
                <a:ea typeface="+mn-ea"/>
              </a:rPr>
              <a:t> </a:t>
            </a:r>
            <a:r>
              <a:rPr lang="el-GR" altLang="de-DE" sz="1800" b="0" dirty="0">
                <a:solidFill>
                  <a:srgbClr val="333333"/>
                </a:solidFill>
                <a:latin typeface="+mn-lt"/>
                <a:ea typeface="+mn-ea"/>
              </a:rPr>
              <a:t>βαθμό</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σχολείο</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εβαλε φωτια</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χωρίς</a:t>
            </a:r>
            <a:r>
              <a:rPr lang="en-CA" altLang="de-DE" sz="1800" b="0" dirty="0">
                <a:solidFill>
                  <a:srgbClr val="333333"/>
                </a:solidFill>
                <a:latin typeface="+mn-lt"/>
                <a:ea typeface="+mn-ea"/>
              </a:rPr>
              <a:t> να </a:t>
            </a:r>
            <a:r>
              <a:rPr lang="el-GR" altLang="de-DE" sz="1800" b="0" dirty="0">
                <a:solidFill>
                  <a:srgbClr val="333333"/>
                </a:solidFill>
                <a:latin typeface="+mn-lt"/>
                <a:ea typeface="+mn-ea"/>
              </a:rPr>
              <a:t>τον πιάσουν</a:t>
            </a:r>
            <a:r>
              <a:rPr lang="en-CA"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21</a:t>
            </a:fld>
            <a:endParaRPr lang="de-DE" altLang="de-DE">
              <a:latin typeface="+mn-lt"/>
              <a:ea typeface="+mn-ea"/>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είν</a:t>
            </a:r>
            <a:r>
              <a:rPr lang="en-CA" altLang="de-DE" sz="1800" b="0" dirty="0">
                <a:solidFill>
                  <a:srgbClr val="333333"/>
                </a:solidFill>
                <a:latin typeface="+mn-lt"/>
                <a:ea typeface="+mn-ea"/>
              </a:rPr>
              <a:t>αι ευτυχ</a:t>
            </a:r>
            <a:r>
              <a:rPr lang="el-GR" altLang="de-DE" sz="1800" b="0" dirty="0">
                <a:solidFill>
                  <a:srgbClr val="333333"/>
                </a:solidFill>
                <a:latin typeface="+mn-lt"/>
                <a:ea typeface="+mn-ea"/>
              </a:rPr>
              <a:t>ισμένο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ατί τελικά </a:t>
            </a:r>
            <a:r>
              <a:rPr lang="el-GR" altLang="de-DE" sz="1800" b="0" dirty="0">
                <a:solidFill>
                  <a:srgbClr val="333333"/>
                </a:solidFill>
                <a:latin typeface="+mn-lt"/>
                <a:ea typeface="+mn-ea"/>
              </a:rPr>
              <a:t>υιοθετήθηκε</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γονείς</a:t>
            </a:r>
            <a:r>
              <a:rPr lang="en-CA" altLang="de-DE" sz="1800" b="0" dirty="0">
                <a:solidFill>
                  <a:srgbClr val="333333"/>
                </a:solidFill>
                <a:latin typeface="+mn-lt"/>
                <a:ea typeface="+mn-ea"/>
              </a:rPr>
              <a:t> επα</a:t>
            </a:r>
            <a:r>
              <a:rPr lang="en-CA" altLang="de-DE" sz="1800" b="0" dirty="0" err="1">
                <a:solidFill>
                  <a:srgbClr val="333333"/>
                </a:solidFill>
                <a:latin typeface="+mn-lt"/>
                <a:ea typeface="+mn-ea"/>
              </a:rPr>
              <a:t>ινούν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l-GR" altLang="de-DE" sz="1800" b="0" dirty="0">
                <a:solidFill>
                  <a:srgbClr val="333333"/>
                </a:solidFill>
                <a:latin typeface="+mn-lt"/>
                <a:ea typeface="+mn-ea"/>
              </a:rPr>
              <a:t>ό</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τους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a:t>
            </a:r>
            <a:r>
              <a:rPr lang="el-GR" altLang="de-DE" sz="1800" b="0" dirty="0">
                <a:solidFill>
                  <a:srgbClr val="333333"/>
                </a:solidFill>
                <a:latin typeface="+mn-lt"/>
                <a:ea typeface="+mn-ea"/>
              </a:rPr>
              <a:t>τί ανέφερε</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μι</a:t>
            </a:r>
            <a:r>
              <a:rPr lang="en-CA" altLang="de-DE" sz="1800" b="0" dirty="0">
                <a:solidFill>
                  <a:srgbClr val="333333"/>
                </a:solidFill>
                <a:latin typeface="+mn-lt"/>
                <a:ea typeface="+mn-ea"/>
              </a:rPr>
              <a:t>α πυρκαγιά, </a:t>
            </a:r>
            <a:r>
              <a:rPr lang="el-GR" altLang="de-DE" sz="1800" b="0" dirty="0">
                <a:solidFill>
                  <a:srgbClr val="333333"/>
                </a:solidFill>
                <a:latin typeface="+mn-lt"/>
                <a:ea typeface="+mn-ea"/>
              </a:rPr>
              <a:t>και έτσι</a:t>
            </a:r>
            <a:r>
              <a:rPr lang="en-CA" altLang="de-DE" sz="1800" b="0" dirty="0">
                <a:solidFill>
                  <a:srgbClr val="333333"/>
                </a:solidFill>
                <a:latin typeface="+mn-lt"/>
                <a:ea typeface="+mn-ea"/>
              </a:rPr>
              <a:t> </a:t>
            </a:r>
            <a:r>
              <a:rPr lang="el-GR" altLang="de-DE" sz="1800" b="0" dirty="0">
                <a:solidFill>
                  <a:srgbClr val="333333"/>
                </a:solidFill>
                <a:latin typeface="+mn-lt"/>
                <a:ea typeface="+mn-ea"/>
              </a:rPr>
              <a:t>σβήστηκε εγκαίρως</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πήρε</a:t>
            </a:r>
            <a:r>
              <a:rPr lang="en-CA" altLang="de-DE" sz="1800" b="0" dirty="0">
                <a:solidFill>
                  <a:srgbClr val="333333"/>
                </a:solidFill>
                <a:latin typeface="+mn-lt"/>
                <a:ea typeface="+mn-ea"/>
              </a:rPr>
              <a:t> κα</a:t>
            </a:r>
            <a:r>
              <a:rPr lang="en-CA" altLang="de-DE" sz="1800" b="0" dirty="0" err="1">
                <a:solidFill>
                  <a:srgbClr val="333333"/>
                </a:solidFill>
                <a:latin typeface="+mn-lt"/>
                <a:ea typeface="+mn-ea"/>
              </a:rPr>
              <a:t>λό</a:t>
            </a:r>
            <a:r>
              <a:rPr lang="en-CA" altLang="de-DE" sz="1800" b="0" dirty="0">
                <a:solidFill>
                  <a:srgbClr val="333333"/>
                </a:solidFill>
                <a:latin typeface="+mn-lt"/>
                <a:ea typeface="+mn-ea"/>
              </a:rPr>
              <a:t> </a:t>
            </a:r>
            <a:r>
              <a:rPr lang="el-GR" altLang="de-DE" sz="1800" b="0" dirty="0">
                <a:solidFill>
                  <a:srgbClr val="333333"/>
                </a:solidFill>
                <a:latin typeface="+mn-lt"/>
                <a:ea typeface="+mn-ea"/>
              </a:rPr>
              <a:t>βαθμό</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σχολείο</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εβαλε φωτια</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χωρίς</a:t>
            </a:r>
            <a:r>
              <a:rPr lang="en-CA" altLang="de-DE" sz="1800" b="0" dirty="0">
                <a:solidFill>
                  <a:srgbClr val="333333"/>
                </a:solidFill>
                <a:latin typeface="+mn-lt"/>
                <a:ea typeface="+mn-ea"/>
              </a:rPr>
              <a:t> να </a:t>
            </a:r>
            <a:r>
              <a:rPr lang="el-GR" altLang="de-DE" sz="1800" b="0" dirty="0">
                <a:solidFill>
                  <a:srgbClr val="333333"/>
                </a:solidFill>
                <a:latin typeface="+mn-lt"/>
                <a:ea typeface="+mn-ea"/>
              </a:rPr>
              <a:t>τον πιάσουν</a:t>
            </a:r>
            <a:r>
              <a:rPr lang="en-CA" altLang="de-DE" sz="18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22</a:t>
            </a:fld>
            <a:endParaRPr lang="de-DE" altLang="de-DE">
              <a:latin typeface="+mn-lt"/>
              <a:ea typeface="+mn-ea"/>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είν</a:t>
            </a:r>
            <a:r>
              <a:rPr lang="en-CA" altLang="de-DE" sz="1800" b="0" dirty="0">
                <a:solidFill>
                  <a:srgbClr val="333333"/>
                </a:solidFill>
                <a:latin typeface="+mn-lt"/>
                <a:ea typeface="+mn-ea"/>
              </a:rPr>
              <a:t>αι ευτυχ</a:t>
            </a:r>
            <a:r>
              <a:rPr lang="el-GR" altLang="de-DE" sz="1800" b="0" dirty="0">
                <a:solidFill>
                  <a:srgbClr val="333333"/>
                </a:solidFill>
                <a:latin typeface="+mn-lt"/>
                <a:ea typeface="+mn-ea"/>
              </a:rPr>
              <a:t>ισμένο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ατί τελικά </a:t>
            </a:r>
            <a:r>
              <a:rPr lang="el-GR" altLang="de-DE" sz="1800" b="0" dirty="0">
                <a:solidFill>
                  <a:srgbClr val="333333"/>
                </a:solidFill>
                <a:latin typeface="+mn-lt"/>
                <a:ea typeface="+mn-ea"/>
              </a:rPr>
              <a:t>υιοθετήθηκε</a:t>
            </a:r>
            <a:r>
              <a:rPr lang="en-CA"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Οι</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γονείς</a:t>
            </a:r>
            <a:r>
              <a:rPr lang="en-CA" altLang="de-DE" sz="1800" b="0" dirty="0">
                <a:solidFill>
                  <a:srgbClr val="004992"/>
                </a:solidFill>
                <a:latin typeface="+mn-lt"/>
                <a:ea typeface="+mn-ea"/>
              </a:rPr>
              <a:t> επα</a:t>
            </a:r>
            <a:r>
              <a:rPr lang="en-CA" altLang="de-DE" sz="1800" b="0" dirty="0" err="1">
                <a:solidFill>
                  <a:srgbClr val="004992"/>
                </a:solidFill>
                <a:latin typeface="+mn-lt"/>
                <a:ea typeface="+mn-ea"/>
              </a:rPr>
              <a:t>ινούν</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τον</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γι</a:t>
            </a:r>
            <a:r>
              <a:rPr lang="el-GR" altLang="de-DE" sz="1800" b="0" dirty="0">
                <a:solidFill>
                  <a:srgbClr val="004992"/>
                </a:solidFill>
                <a:latin typeface="+mn-lt"/>
                <a:ea typeface="+mn-ea"/>
              </a:rPr>
              <a:t>ό</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τους</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γι</a:t>
            </a:r>
            <a:r>
              <a:rPr lang="en-CA" altLang="de-DE" sz="1800" b="0" dirty="0">
                <a:solidFill>
                  <a:srgbClr val="004992"/>
                </a:solidFill>
                <a:latin typeface="+mn-lt"/>
                <a:ea typeface="+mn-ea"/>
              </a:rPr>
              <a:t>α</a:t>
            </a:r>
            <a:r>
              <a:rPr lang="el-GR" altLang="de-DE" sz="1800" b="0" dirty="0">
                <a:solidFill>
                  <a:srgbClr val="004992"/>
                </a:solidFill>
                <a:latin typeface="+mn-lt"/>
                <a:ea typeface="+mn-ea"/>
              </a:rPr>
              <a:t>τί ανέφερε</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μι</a:t>
            </a:r>
            <a:r>
              <a:rPr lang="en-CA" altLang="de-DE" sz="1800" b="0" dirty="0">
                <a:solidFill>
                  <a:srgbClr val="004992"/>
                </a:solidFill>
                <a:latin typeface="+mn-lt"/>
                <a:ea typeface="+mn-ea"/>
              </a:rPr>
              <a:t>α πυρκαγιά, </a:t>
            </a:r>
            <a:r>
              <a:rPr lang="el-GR" altLang="de-DE" sz="1800" b="0" dirty="0">
                <a:solidFill>
                  <a:srgbClr val="004992"/>
                </a:solidFill>
                <a:latin typeface="+mn-lt"/>
                <a:ea typeface="+mn-ea"/>
              </a:rPr>
              <a:t>και έτσι</a:t>
            </a:r>
            <a:r>
              <a:rPr lang="en-CA" altLang="de-DE" sz="1800" b="0" dirty="0">
                <a:solidFill>
                  <a:srgbClr val="004992"/>
                </a:solidFill>
                <a:latin typeface="+mn-lt"/>
                <a:ea typeface="+mn-ea"/>
              </a:rPr>
              <a:t> </a:t>
            </a:r>
            <a:r>
              <a:rPr lang="el-GR" altLang="de-DE" sz="1800" b="0" dirty="0">
                <a:solidFill>
                  <a:srgbClr val="004992"/>
                </a:solidFill>
                <a:latin typeface="+mn-lt"/>
                <a:ea typeface="+mn-ea"/>
              </a:rPr>
              <a:t>σβήστηκε εγκαίρως</a:t>
            </a:r>
            <a:r>
              <a:rPr lang="en-CA"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πήρε</a:t>
            </a:r>
            <a:r>
              <a:rPr lang="en-CA" altLang="de-DE" sz="1800" b="0" dirty="0">
                <a:solidFill>
                  <a:srgbClr val="333333"/>
                </a:solidFill>
                <a:latin typeface="+mn-lt"/>
                <a:ea typeface="+mn-ea"/>
              </a:rPr>
              <a:t> κα</a:t>
            </a:r>
            <a:r>
              <a:rPr lang="en-CA" altLang="de-DE" sz="1800" b="0" dirty="0" err="1">
                <a:solidFill>
                  <a:srgbClr val="333333"/>
                </a:solidFill>
                <a:latin typeface="+mn-lt"/>
                <a:ea typeface="+mn-ea"/>
              </a:rPr>
              <a:t>λό</a:t>
            </a:r>
            <a:r>
              <a:rPr lang="en-CA" altLang="de-DE" sz="1800" b="0" dirty="0">
                <a:solidFill>
                  <a:srgbClr val="333333"/>
                </a:solidFill>
                <a:latin typeface="+mn-lt"/>
                <a:ea typeface="+mn-ea"/>
              </a:rPr>
              <a:t> </a:t>
            </a:r>
            <a:r>
              <a:rPr lang="el-GR" altLang="de-DE" sz="1800" b="0" dirty="0">
                <a:solidFill>
                  <a:srgbClr val="333333"/>
                </a:solidFill>
                <a:latin typeface="+mn-lt"/>
                <a:ea typeface="+mn-ea"/>
              </a:rPr>
              <a:t>βαθμό</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σχολείο</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εβαλε φωτια</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χωρίς</a:t>
            </a:r>
            <a:r>
              <a:rPr lang="en-CA" altLang="de-DE" sz="1800" b="0" dirty="0">
                <a:solidFill>
                  <a:srgbClr val="333333"/>
                </a:solidFill>
                <a:latin typeface="+mn-lt"/>
                <a:ea typeface="+mn-ea"/>
              </a:rPr>
              <a:t> να </a:t>
            </a:r>
            <a:r>
              <a:rPr lang="el-GR" altLang="de-DE" sz="1800" b="0" dirty="0">
                <a:solidFill>
                  <a:srgbClr val="333333"/>
                </a:solidFill>
                <a:latin typeface="+mn-lt"/>
                <a:ea typeface="+mn-ea"/>
              </a:rPr>
              <a:t>τον πιάσουν</a:t>
            </a:r>
            <a:r>
              <a:rPr lang="en-CA"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23</a:t>
            </a:fld>
            <a:endParaRPr lang="de-DE" altLang="de-DE">
              <a:latin typeface="+mn-lt"/>
              <a:ea typeface="+mn-ea"/>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l-GR" altLang="de-DE" sz="1800" b="0" dirty="0">
                <a:solidFill>
                  <a:srgbClr val="333333"/>
                </a:solidFill>
                <a:latin typeface="+mn-lt"/>
                <a:ea typeface="+mn-ea"/>
              </a:rPr>
              <a:t>διαφωνούν για τον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χώρο</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στη</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σκιά</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δρας εχει δίκιο που</a:t>
            </a:r>
            <a:r>
              <a:rPr lang="en-US" altLang="de-DE" sz="1800" b="0" dirty="0">
                <a:solidFill>
                  <a:srgbClr val="333333"/>
                </a:solidFill>
                <a:latin typeface="+mn-lt"/>
                <a:ea typeface="+mn-ea"/>
              </a:rPr>
              <a:t> </a:t>
            </a:r>
            <a:r>
              <a:rPr lang="el-GR" altLang="de-DE" sz="1800" b="0" dirty="0">
                <a:solidFill>
                  <a:srgbClr val="333333"/>
                </a:solidFill>
                <a:latin typeface="+mn-lt"/>
                <a:ea typeface="+mn-ea"/>
              </a:rPr>
              <a:t>λέει</a:t>
            </a:r>
            <a:r>
              <a:rPr lang="en-US" altLang="de-DE" sz="1800" b="0" dirty="0">
                <a:solidFill>
                  <a:srgbClr val="333333"/>
                </a:solidFill>
                <a:latin typeface="+mn-lt"/>
                <a:ea typeface="+mn-ea"/>
              </a:rPr>
              <a:t> </a:t>
            </a:r>
            <a:r>
              <a:rPr lang="el-GR" altLang="de-DE" sz="1800" b="0" dirty="0">
                <a:solidFill>
                  <a:srgbClr val="333333"/>
                </a:solidFill>
                <a:latin typeface="+mn-lt"/>
                <a:ea typeface="+mn-ea"/>
              </a:rPr>
              <a:t>σ</a:t>
            </a:r>
            <a:r>
              <a:rPr lang="en-US" altLang="de-DE" sz="1800" b="0" dirty="0" err="1">
                <a:solidFill>
                  <a:srgbClr val="333333"/>
                </a:solidFill>
                <a:latin typeface="+mn-lt"/>
                <a:ea typeface="+mn-ea"/>
              </a:rPr>
              <a:t>το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άλλο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l-GR" altLang="de-DE" sz="1800" b="0" dirty="0">
                <a:solidFill>
                  <a:srgbClr val="333333"/>
                </a:solidFill>
                <a:latin typeface="+mn-lt"/>
                <a:ea typeface="+mn-ea"/>
              </a:rPr>
              <a:t>ότι έχει πιάσει </a:t>
            </a:r>
            <a:r>
              <a:rPr lang="en-US" altLang="de-DE" sz="1800" b="0" dirty="0" err="1">
                <a:solidFill>
                  <a:srgbClr val="333333"/>
                </a:solidFill>
                <a:latin typeface="+mn-lt"/>
                <a:ea typeface="+mn-ea"/>
              </a:rPr>
              <a:t>δύο</a:t>
            </a:r>
            <a:r>
              <a:rPr lang="en-US" altLang="de-DE" sz="1800" b="0" dirty="0">
                <a:solidFill>
                  <a:srgbClr val="333333"/>
                </a:solidFill>
                <a:latin typeface="+mn-lt"/>
                <a:ea typeface="+mn-ea"/>
              </a:rPr>
              <a:t> </a:t>
            </a:r>
            <a:r>
              <a:rPr lang="el-GR" altLang="de-DE" sz="1800" b="0" dirty="0">
                <a:solidFill>
                  <a:srgbClr val="333333"/>
                </a:solidFill>
                <a:latin typeface="+mn-lt"/>
                <a:ea typeface="+mn-ea"/>
              </a:rPr>
              <a:t>θέσεις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οδηγός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a:t>
            </a:r>
            <a:r>
              <a:rPr lang="en-US" altLang="de-DE" sz="1800" b="0" dirty="0">
                <a:solidFill>
                  <a:srgbClr val="333333"/>
                </a:solidFill>
                <a:latin typeface="+mn-lt"/>
                <a:ea typeface="+mn-ea"/>
              </a:rPr>
              <a:t> </a:t>
            </a:r>
            <a:r>
              <a:rPr lang="el-GR" altLang="de-DE" sz="1800" b="0" dirty="0">
                <a:solidFill>
                  <a:srgbClr val="333333"/>
                </a:solidFill>
                <a:latin typeface="+mn-lt"/>
                <a:ea typeface="+mn-ea"/>
              </a:rPr>
              <a:t>γκρι </a:t>
            </a:r>
            <a:r>
              <a:rPr lang="en-US" altLang="de-DE" sz="1800" b="0" dirty="0">
                <a:solidFill>
                  <a:srgbClr val="333333"/>
                </a:solidFill>
                <a:latin typeface="+mn-lt"/>
                <a:ea typeface="+mn-ea"/>
              </a:rPr>
              <a:t>α</a:t>
            </a:r>
            <a:r>
              <a:rPr lang="en-US" altLang="de-DE" sz="1800" b="0" dirty="0" err="1">
                <a:solidFill>
                  <a:srgbClr val="333333"/>
                </a:solidFill>
                <a:latin typeface="+mn-lt"/>
                <a:ea typeface="+mn-ea"/>
              </a:rPr>
              <a:t>υτοκινήτου</a:t>
            </a:r>
            <a:r>
              <a:rPr lang="en-US" altLang="de-DE" sz="1800" b="0" dirty="0">
                <a:solidFill>
                  <a:srgbClr val="333333"/>
                </a:solidFill>
                <a:latin typeface="+mn-lt"/>
                <a:ea typeface="+mn-ea"/>
              </a:rPr>
              <a:t> α</a:t>
            </a:r>
            <a:r>
              <a:rPr lang="en-US" altLang="de-DE" sz="1800" b="0" dirty="0" err="1">
                <a:solidFill>
                  <a:srgbClr val="333333"/>
                </a:solidFill>
                <a:latin typeface="+mn-lt"/>
                <a:ea typeface="+mn-ea"/>
              </a:rPr>
              <a:t>δίκως</a:t>
            </a:r>
            <a:r>
              <a:rPr lang="en-US" altLang="de-DE" sz="1800" b="0" dirty="0">
                <a:solidFill>
                  <a:srgbClr val="333333"/>
                </a:solidFill>
                <a:latin typeface="+mn-lt"/>
                <a:ea typeface="+mn-ea"/>
              </a:rPr>
              <a:t> </a:t>
            </a:r>
            <a:r>
              <a:rPr lang="el-GR" altLang="de-DE" sz="1800" b="0" dirty="0">
                <a:solidFill>
                  <a:srgbClr val="333333"/>
                </a:solidFill>
                <a:latin typeface="+mn-lt"/>
                <a:ea typeface="+mn-ea"/>
              </a:rPr>
              <a:t>κατηγορείται</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αφωνούν σχετικά με την τιμή του αυτοκινήτου</a:t>
            </a:r>
            <a:r>
              <a:rPr lang="de-DE"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24</a:t>
            </a:fld>
            <a:endParaRPr lang="de-DE" altLang="de-DE">
              <a:latin typeface="+mn-lt"/>
              <a:ea typeface="+mn-ea"/>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l-GR" altLang="de-DE" sz="1800" b="0" dirty="0">
                <a:solidFill>
                  <a:srgbClr val="333333"/>
                </a:solidFill>
                <a:latin typeface="+mn-lt"/>
                <a:ea typeface="+mn-ea"/>
              </a:rPr>
              <a:t>διαφωνούν για τον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χώρο</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στη</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σκιά</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δρας εχει δίκιο που</a:t>
            </a:r>
            <a:r>
              <a:rPr lang="en-US" altLang="de-DE" sz="1800" b="0" dirty="0">
                <a:solidFill>
                  <a:srgbClr val="333333"/>
                </a:solidFill>
                <a:latin typeface="+mn-lt"/>
                <a:ea typeface="+mn-ea"/>
              </a:rPr>
              <a:t> </a:t>
            </a:r>
            <a:r>
              <a:rPr lang="el-GR" altLang="de-DE" sz="1800" b="0" dirty="0">
                <a:solidFill>
                  <a:srgbClr val="333333"/>
                </a:solidFill>
                <a:latin typeface="+mn-lt"/>
                <a:ea typeface="+mn-ea"/>
              </a:rPr>
              <a:t>λέει</a:t>
            </a:r>
            <a:r>
              <a:rPr lang="en-US" altLang="de-DE" sz="1800" b="0" dirty="0">
                <a:solidFill>
                  <a:srgbClr val="333333"/>
                </a:solidFill>
                <a:latin typeface="+mn-lt"/>
                <a:ea typeface="+mn-ea"/>
              </a:rPr>
              <a:t> </a:t>
            </a:r>
            <a:r>
              <a:rPr lang="el-GR" altLang="de-DE" sz="1800" b="0" dirty="0">
                <a:solidFill>
                  <a:srgbClr val="333333"/>
                </a:solidFill>
                <a:latin typeface="+mn-lt"/>
                <a:ea typeface="+mn-ea"/>
              </a:rPr>
              <a:t>σ</a:t>
            </a:r>
            <a:r>
              <a:rPr lang="en-US" altLang="de-DE" sz="1800" b="0" dirty="0" err="1">
                <a:solidFill>
                  <a:srgbClr val="333333"/>
                </a:solidFill>
                <a:latin typeface="+mn-lt"/>
                <a:ea typeface="+mn-ea"/>
              </a:rPr>
              <a:t>το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άλλο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l-GR" altLang="de-DE" sz="1800" b="0" dirty="0">
                <a:solidFill>
                  <a:srgbClr val="333333"/>
                </a:solidFill>
                <a:latin typeface="+mn-lt"/>
                <a:ea typeface="+mn-ea"/>
              </a:rPr>
              <a:t>ότι έχει πιάσει </a:t>
            </a:r>
            <a:r>
              <a:rPr lang="en-US" altLang="de-DE" sz="1800" b="0" dirty="0" err="1">
                <a:solidFill>
                  <a:srgbClr val="333333"/>
                </a:solidFill>
                <a:latin typeface="+mn-lt"/>
                <a:ea typeface="+mn-ea"/>
              </a:rPr>
              <a:t>δύο</a:t>
            </a:r>
            <a:r>
              <a:rPr lang="en-US" altLang="de-DE" sz="1800" b="0" dirty="0">
                <a:solidFill>
                  <a:srgbClr val="333333"/>
                </a:solidFill>
                <a:latin typeface="+mn-lt"/>
                <a:ea typeface="+mn-ea"/>
              </a:rPr>
              <a:t> </a:t>
            </a:r>
            <a:r>
              <a:rPr lang="el-GR" altLang="de-DE" sz="1800" b="0" dirty="0">
                <a:solidFill>
                  <a:srgbClr val="333333"/>
                </a:solidFill>
                <a:latin typeface="+mn-lt"/>
                <a:ea typeface="+mn-ea"/>
              </a:rPr>
              <a:t>θέσεις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οδηγός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a:t>
            </a:r>
            <a:r>
              <a:rPr lang="en-US" altLang="de-DE" sz="1800" b="0" dirty="0">
                <a:solidFill>
                  <a:srgbClr val="333333"/>
                </a:solidFill>
                <a:latin typeface="+mn-lt"/>
                <a:ea typeface="+mn-ea"/>
              </a:rPr>
              <a:t> </a:t>
            </a:r>
            <a:r>
              <a:rPr lang="el-GR" altLang="de-DE" sz="1800" b="0" dirty="0">
                <a:solidFill>
                  <a:srgbClr val="333333"/>
                </a:solidFill>
                <a:latin typeface="+mn-lt"/>
                <a:ea typeface="+mn-ea"/>
              </a:rPr>
              <a:t>γκρι </a:t>
            </a:r>
            <a:r>
              <a:rPr lang="en-US" altLang="de-DE" sz="1800" b="0" dirty="0">
                <a:solidFill>
                  <a:srgbClr val="333333"/>
                </a:solidFill>
                <a:latin typeface="+mn-lt"/>
                <a:ea typeface="+mn-ea"/>
              </a:rPr>
              <a:t>α</a:t>
            </a:r>
            <a:r>
              <a:rPr lang="en-US" altLang="de-DE" sz="1800" b="0" dirty="0" err="1">
                <a:solidFill>
                  <a:srgbClr val="333333"/>
                </a:solidFill>
                <a:latin typeface="+mn-lt"/>
                <a:ea typeface="+mn-ea"/>
              </a:rPr>
              <a:t>υτοκινήτου</a:t>
            </a:r>
            <a:r>
              <a:rPr lang="en-US" altLang="de-DE" sz="1800" b="0" dirty="0">
                <a:solidFill>
                  <a:srgbClr val="333333"/>
                </a:solidFill>
                <a:latin typeface="+mn-lt"/>
                <a:ea typeface="+mn-ea"/>
              </a:rPr>
              <a:t> α</a:t>
            </a:r>
            <a:r>
              <a:rPr lang="en-US" altLang="de-DE" sz="1800" b="0" dirty="0" err="1">
                <a:solidFill>
                  <a:srgbClr val="333333"/>
                </a:solidFill>
                <a:latin typeface="+mn-lt"/>
                <a:ea typeface="+mn-ea"/>
              </a:rPr>
              <a:t>δίκως</a:t>
            </a:r>
            <a:r>
              <a:rPr lang="en-US" altLang="de-DE" sz="1800" b="0" dirty="0">
                <a:solidFill>
                  <a:srgbClr val="333333"/>
                </a:solidFill>
                <a:latin typeface="+mn-lt"/>
                <a:ea typeface="+mn-ea"/>
              </a:rPr>
              <a:t> </a:t>
            </a:r>
            <a:r>
              <a:rPr lang="el-GR" altLang="de-DE" sz="1800" b="0" dirty="0">
                <a:solidFill>
                  <a:srgbClr val="333333"/>
                </a:solidFill>
                <a:latin typeface="+mn-lt"/>
                <a:ea typeface="+mn-ea"/>
              </a:rPr>
              <a:t>κατηγορείται</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αφωνούν σχετικά με την τιμή του αυτοκινήτου</a:t>
            </a:r>
            <a:r>
              <a:rPr lang="de-DE"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25</a:t>
            </a:fld>
            <a:endParaRPr lang="de-DE" altLang="de-DE">
              <a:latin typeface="+mn-lt"/>
              <a:ea typeface="+mn-ea"/>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l-GR" altLang="de-DE" sz="1800" b="0" dirty="0">
                <a:solidFill>
                  <a:srgbClr val="333333"/>
                </a:solidFill>
                <a:latin typeface="+mn-lt"/>
                <a:ea typeface="+mn-ea"/>
              </a:rPr>
              <a:t>διαφωνούν για τον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χώρο</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στη</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σκιά</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δρας εχει δίκιο που</a:t>
            </a:r>
            <a:r>
              <a:rPr lang="en-US" altLang="de-DE" sz="1800" b="0" dirty="0">
                <a:solidFill>
                  <a:srgbClr val="333333"/>
                </a:solidFill>
                <a:latin typeface="+mn-lt"/>
                <a:ea typeface="+mn-ea"/>
              </a:rPr>
              <a:t> </a:t>
            </a:r>
            <a:r>
              <a:rPr lang="el-GR" altLang="de-DE" sz="1800" b="0" dirty="0">
                <a:solidFill>
                  <a:srgbClr val="333333"/>
                </a:solidFill>
                <a:latin typeface="+mn-lt"/>
                <a:ea typeface="+mn-ea"/>
              </a:rPr>
              <a:t>λέει</a:t>
            </a:r>
            <a:r>
              <a:rPr lang="en-US" altLang="de-DE" sz="1800" b="0" dirty="0">
                <a:solidFill>
                  <a:srgbClr val="333333"/>
                </a:solidFill>
                <a:latin typeface="+mn-lt"/>
                <a:ea typeface="+mn-ea"/>
              </a:rPr>
              <a:t> </a:t>
            </a:r>
            <a:r>
              <a:rPr lang="el-GR" altLang="de-DE" sz="1800" b="0" dirty="0">
                <a:solidFill>
                  <a:srgbClr val="333333"/>
                </a:solidFill>
                <a:latin typeface="+mn-lt"/>
                <a:ea typeface="+mn-ea"/>
              </a:rPr>
              <a:t>σ</a:t>
            </a:r>
            <a:r>
              <a:rPr lang="en-US" altLang="de-DE" sz="1800" b="0" dirty="0" err="1">
                <a:solidFill>
                  <a:srgbClr val="333333"/>
                </a:solidFill>
                <a:latin typeface="+mn-lt"/>
                <a:ea typeface="+mn-ea"/>
              </a:rPr>
              <a:t>το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άλλο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l-GR" altLang="de-DE" sz="1800" b="0" dirty="0">
                <a:solidFill>
                  <a:srgbClr val="333333"/>
                </a:solidFill>
                <a:latin typeface="+mn-lt"/>
                <a:ea typeface="+mn-ea"/>
              </a:rPr>
              <a:t>ότι έχει πιάσει </a:t>
            </a:r>
            <a:r>
              <a:rPr lang="en-US" altLang="de-DE" sz="1800" b="0" dirty="0" err="1">
                <a:solidFill>
                  <a:srgbClr val="333333"/>
                </a:solidFill>
                <a:latin typeface="+mn-lt"/>
                <a:ea typeface="+mn-ea"/>
              </a:rPr>
              <a:t>δύο</a:t>
            </a:r>
            <a:r>
              <a:rPr lang="en-US" altLang="de-DE" sz="1800" b="0" dirty="0">
                <a:solidFill>
                  <a:srgbClr val="333333"/>
                </a:solidFill>
                <a:latin typeface="+mn-lt"/>
                <a:ea typeface="+mn-ea"/>
              </a:rPr>
              <a:t> </a:t>
            </a:r>
            <a:r>
              <a:rPr lang="el-GR" altLang="de-DE" sz="1800" b="0" dirty="0">
                <a:solidFill>
                  <a:srgbClr val="333333"/>
                </a:solidFill>
                <a:latin typeface="+mn-lt"/>
                <a:ea typeface="+mn-ea"/>
              </a:rPr>
              <a:t>θέσεις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οδηγός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a:t>
            </a:r>
            <a:r>
              <a:rPr lang="en-US" altLang="de-DE" sz="1800" b="0" dirty="0">
                <a:solidFill>
                  <a:srgbClr val="333333"/>
                </a:solidFill>
                <a:latin typeface="+mn-lt"/>
                <a:ea typeface="+mn-ea"/>
              </a:rPr>
              <a:t> </a:t>
            </a:r>
            <a:r>
              <a:rPr lang="el-GR" altLang="de-DE" sz="1800" b="0" dirty="0">
                <a:solidFill>
                  <a:srgbClr val="333333"/>
                </a:solidFill>
                <a:latin typeface="+mn-lt"/>
                <a:ea typeface="+mn-ea"/>
              </a:rPr>
              <a:t>γκρι </a:t>
            </a:r>
            <a:r>
              <a:rPr lang="en-US" altLang="de-DE" sz="1800" b="0" dirty="0">
                <a:solidFill>
                  <a:srgbClr val="333333"/>
                </a:solidFill>
                <a:latin typeface="+mn-lt"/>
                <a:ea typeface="+mn-ea"/>
              </a:rPr>
              <a:t>α</a:t>
            </a:r>
            <a:r>
              <a:rPr lang="en-US" altLang="de-DE" sz="1800" b="0" dirty="0" err="1">
                <a:solidFill>
                  <a:srgbClr val="333333"/>
                </a:solidFill>
                <a:latin typeface="+mn-lt"/>
                <a:ea typeface="+mn-ea"/>
              </a:rPr>
              <a:t>υτοκινήτου</a:t>
            </a:r>
            <a:r>
              <a:rPr lang="en-US" altLang="de-DE" sz="1800" b="0" dirty="0">
                <a:solidFill>
                  <a:srgbClr val="333333"/>
                </a:solidFill>
                <a:latin typeface="+mn-lt"/>
                <a:ea typeface="+mn-ea"/>
              </a:rPr>
              <a:t> α</a:t>
            </a:r>
            <a:r>
              <a:rPr lang="en-US" altLang="de-DE" sz="1800" b="0" dirty="0" err="1">
                <a:solidFill>
                  <a:srgbClr val="333333"/>
                </a:solidFill>
                <a:latin typeface="+mn-lt"/>
                <a:ea typeface="+mn-ea"/>
              </a:rPr>
              <a:t>δίκως</a:t>
            </a:r>
            <a:r>
              <a:rPr lang="en-US" altLang="de-DE" sz="1800" b="0" dirty="0">
                <a:solidFill>
                  <a:srgbClr val="333333"/>
                </a:solidFill>
                <a:latin typeface="+mn-lt"/>
                <a:ea typeface="+mn-ea"/>
              </a:rPr>
              <a:t> </a:t>
            </a:r>
            <a:r>
              <a:rPr lang="el-GR" altLang="de-DE" sz="1800" b="0" dirty="0">
                <a:solidFill>
                  <a:srgbClr val="333333"/>
                </a:solidFill>
                <a:latin typeface="+mn-lt"/>
                <a:ea typeface="+mn-ea"/>
              </a:rPr>
              <a:t>κατηγορείται</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αφωνούν σχετικά με την τιμή του αυτοκινήτου</a:t>
            </a:r>
            <a:r>
              <a:rPr lang="de-DE"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26</a:t>
            </a:fld>
            <a:endParaRPr lang="de-DE" altLang="de-DE">
              <a:latin typeface="+mn-lt"/>
              <a:ea typeface="+mn-ea"/>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l-GR" altLang="de-DE" sz="1800" b="0" dirty="0">
                <a:solidFill>
                  <a:srgbClr val="333333"/>
                </a:solidFill>
                <a:latin typeface="+mn-lt"/>
                <a:ea typeface="+mn-ea"/>
              </a:rPr>
              <a:t>διαφωνούν για τον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χώρο</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στη</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σκιά</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δρας εχει δίκιο που</a:t>
            </a:r>
            <a:r>
              <a:rPr lang="en-US" altLang="de-DE" sz="1800" b="0" dirty="0">
                <a:solidFill>
                  <a:srgbClr val="333333"/>
                </a:solidFill>
                <a:latin typeface="+mn-lt"/>
                <a:ea typeface="+mn-ea"/>
              </a:rPr>
              <a:t> </a:t>
            </a:r>
            <a:r>
              <a:rPr lang="el-GR" altLang="de-DE" sz="1800" b="0" dirty="0">
                <a:solidFill>
                  <a:srgbClr val="333333"/>
                </a:solidFill>
                <a:latin typeface="+mn-lt"/>
                <a:ea typeface="+mn-ea"/>
              </a:rPr>
              <a:t>λέει</a:t>
            </a:r>
            <a:r>
              <a:rPr lang="en-US" altLang="de-DE" sz="1800" b="0" dirty="0">
                <a:solidFill>
                  <a:srgbClr val="333333"/>
                </a:solidFill>
                <a:latin typeface="+mn-lt"/>
                <a:ea typeface="+mn-ea"/>
              </a:rPr>
              <a:t> </a:t>
            </a:r>
            <a:r>
              <a:rPr lang="el-GR" altLang="de-DE" sz="1800" b="0" dirty="0">
                <a:solidFill>
                  <a:srgbClr val="333333"/>
                </a:solidFill>
                <a:latin typeface="+mn-lt"/>
                <a:ea typeface="+mn-ea"/>
              </a:rPr>
              <a:t>σ</a:t>
            </a:r>
            <a:r>
              <a:rPr lang="en-US" altLang="de-DE" sz="1800" b="0" dirty="0" err="1">
                <a:solidFill>
                  <a:srgbClr val="333333"/>
                </a:solidFill>
                <a:latin typeface="+mn-lt"/>
                <a:ea typeface="+mn-ea"/>
              </a:rPr>
              <a:t>το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άλλο</a:t>
            </a:r>
            <a:r>
              <a:rPr lang="el-GR" altLang="de-DE" sz="1800" b="0" dirty="0">
                <a:solidFill>
                  <a:srgbClr val="333333"/>
                </a:solidFill>
                <a:latin typeface="+mn-lt"/>
                <a:ea typeface="+mn-ea"/>
              </a:rPr>
              <a:t>ν</a:t>
            </a:r>
            <a:r>
              <a:rPr lang="en-US" altLang="de-DE" sz="1800" b="0" dirty="0">
                <a:solidFill>
                  <a:srgbClr val="333333"/>
                </a:solidFill>
                <a:latin typeface="+mn-lt"/>
                <a:ea typeface="+mn-ea"/>
              </a:rPr>
              <a:t> </a:t>
            </a:r>
            <a:r>
              <a:rPr lang="el-GR" altLang="de-DE" sz="1800" b="0" dirty="0">
                <a:solidFill>
                  <a:srgbClr val="333333"/>
                </a:solidFill>
                <a:latin typeface="+mn-lt"/>
                <a:ea typeface="+mn-ea"/>
              </a:rPr>
              <a:t>ότι έχει πιάσει </a:t>
            </a:r>
            <a:r>
              <a:rPr lang="en-US" altLang="de-DE" sz="1800" b="0" dirty="0" err="1">
                <a:solidFill>
                  <a:srgbClr val="333333"/>
                </a:solidFill>
                <a:latin typeface="+mn-lt"/>
                <a:ea typeface="+mn-ea"/>
              </a:rPr>
              <a:t>δύο</a:t>
            </a:r>
            <a:r>
              <a:rPr lang="en-US" altLang="de-DE" sz="1800" b="0" dirty="0">
                <a:solidFill>
                  <a:srgbClr val="333333"/>
                </a:solidFill>
                <a:latin typeface="+mn-lt"/>
                <a:ea typeface="+mn-ea"/>
              </a:rPr>
              <a:t> </a:t>
            </a:r>
            <a:r>
              <a:rPr lang="el-GR" altLang="de-DE" sz="1800" b="0" dirty="0">
                <a:solidFill>
                  <a:srgbClr val="333333"/>
                </a:solidFill>
                <a:latin typeface="+mn-lt"/>
                <a:ea typeface="+mn-ea"/>
              </a:rPr>
              <a:t>θέσεις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στάθμευσης</a:t>
            </a:r>
            <a:r>
              <a:rPr lang="de-DE"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rPr>
              <a:t>Ο </a:t>
            </a:r>
            <a:r>
              <a:rPr lang="en-US" altLang="de-DE" sz="1800" b="0" dirty="0" err="1">
                <a:solidFill>
                  <a:srgbClr val="004992"/>
                </a:solidFill>
                <a:latin typeface="+mn-lt"/>
                <a:ea typeface="+mn-ea"/>
              </a:rPr>
              <a:t>οδηγός</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του</a:t>
            </a:r>
            <a:r>
              <a:rPr lang="en-US" altLang="de-DE" sz="1800" b="0" dirty="0">
                <a:solidFill>
                  <a:srgbClr val="004992"/>
                </a:solidFill>
                <a:latin typeface="+mn-lt"/>
                <a:ea typeface="+mn-ea"/>
              </a:rPr>
              <a:t> </a:t>
            </a:r>
            <a:r>
              <a:rPr lang="el-GR" altLang="de-DE" sz="1800" b="0" dirty="0">
                <a:solidFill>
                  <a:srgbClr val="004992"/>
                </a:solidFill>
                <a:latin typeface="+mn-lt"/>
                <a:ea typeface="+mn-ea"/>
              </a:rPr>
              <a:t>γκρι </a:t>
            </a:r>
            <a:r>
              <a:rPr lang="en-US" altLang="de-DE" sz="1800" b="0" dirty="0">
                <a:solidFill>
                  <a:srgbClr val="004992"/>
                </a:solidFill>
                <a:latin typeface="+mn-lt"/>
                <a:ea typeface="+mn-ea"/>
              </a:rPr>
              <a:t>α</a:t>
            </a:r>
            <a:r>
              <a:rPr lang="en-US" altLang="de-DE" sz="1800" b="0" dirty="0" err="1">
                <a:solidFill>
                  <a:srgbClr val="004992"/>
                </a:solidFill>
                <a:latin typeface="+mn-lt"/>
                <a:ea typeface="+mn-ea"/>
              </a:rPr>
              <a:t>υτοκινήτου</a:t>
            </a:r>
            <a:r>
              <a:rPr lang="en-US" altLang="de-DE" sz="1800" b="0" dirty="0">
                <a:solidFill>
                  <a:srgbClr val="004992"/>
                </a:solidFill>
                <a:latin typeface="+mn-lt"/>
                <a:ea typeface="+mn-ea"/>
              </a:rPr>
              <a:t> α</a:t>
            </a:r>
            <a:r>
              <a:rPr lang="en-US" altLang="de-DE" sz="1800" b="0" dirty="0" err="1">
                <a:solidFill>
                  <a:srgbClr val="004992"/>
                </a:solidFill>
                <a:latin typeface="+mn-lt"/>
                <a:ea typeface="+mn-ea"/>
              </a:rPr>
              <a:t>δίκως</a:t>
            </a:r>
            <a:r>
              <a:rPr lang="en-US" altLang="de-DE" sz="1800" b="0" dirty="0">
                <a:solidFill>
                  <a:srgbClr val="004992"/>
                </a:solidFill>
                <a:latin typeface="+mn-lt"/>
                <a:ea typeface="+mn-ea"/>
              </a:rPr>
              <a:t> </a:t>
            </a:r>
            <a:r>
              <a:rPr lang="el-GR" altLang="de-DE" sz="1800" b="0" dirty="0">
                <a:solidFill>
                  <a:srgbClr val="004992"/>
                </a:solidFill>
                <a:latin typeface="+mn-lt"/>
                <a:ea typeface="+mn-ea"/>
              </a:rPr>
              <a:t>κατηγορείται</a:t>
            </a:r>
            <a:r>
              <a:rPr lang="en-US"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αφωνούν σχετικά με την τιμή του αυτοκινήτου</a:t>
            </a:r>
            <a:r>
              <a:rPr lang="de-DE"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27</a:t>
            </a:fld>
            <a:endParaRPr lang="de-DE" altLang="de-DE">
              <a:latin typeface="+mn-lt"/>
              <a:ea typeface="+mn-ea"/>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l-GR" altLang="de-DE" sz="1600" b="0" dirty="0">
                <a:solidFill>
                  <a:srgbClr val="333333"/>
                </a:solidFill>
                <a:latin typeface="+mn-lt"/>
                <a:ea typeface="+mn-ea"/>
              </a:rPr>
              <a:t>Η προσοχή του ανθρώπου αποσπάστηκε από το τηλέφωνο,</a:t>
            </a:r>
            <a:r>
              <a:rPr lang="en-US" altLang="de-DE" sz="1600" b="0" dirty="0">
                <a:solidFill>
                  <a:srgbClr val="333333"/>
                </a:solidFill>
                <a:latin typeface="+mn-lt"/>
                <a:ea typeface="+mn-ea"/>
              </a:rPr>
              <a:t> και η </a:t>
            </a:r>
            <a:r>
              <a:rPr lang="en-US" altLang="de-DE" sz="1600" b="0" dirty="0" err="1">
                <a:solidFill>
                  <a:srgbClr val="333333"/>
                </a:solidFill>
                <a:latin typeface="+mn-lt"/>
                <a:ea typeface="+mn-ea"/>
              </a:rPr>
              <a:t>ζύμη</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γι</a:t>
            </a:r>
            <a:r>
              <a:rPr lang="en-US" altLang="de-DE" sz="1600" b="0" dirty="0">
                <a:solidFill>
                  <a:srgbClr val="333333"/>
                </a:solidFill>
                <a:latin typeface="+mn-lt"/>
                <a:ea typeface="+mn-ea"/>
              </a:rPr>
              <a:t>α πίτσα</a:t>
            </a:r>
            <a:r>
              <a:rPr lang="el-GR" altLang="de-DE" sz="1600" b="0" dirty="0">
                <a:solidFill>
                  <a:srgbClr val="333333"/>
                </a:solidFill>
                <a:latin typeface="+mn-lt"/>
                <a:ea typeface="+mn-ea"/>
              </a:rPr>
              <a:t> που μολις πέταξε στον αέρα </a:t>
            </a:r>
            <a:r>
              <a:rPr lang="en-US" altLang="de-DE" sz="1600" b="0" dirty="0">
                <a:solidFill>
                  <a:srgbClr val="333333"/>
                </a:solidFill>
                <a:latin typeface="+mn-lt"/>
                <a:ea typeface="+mn-ea"/>
              </a:rPr>
              <a:t>π</a:t>
            </a:r>
            <a:r>
              <a:rPr lang="en-US" altLang="de-DE" sz="1600" b="0" dirty="0" err="1">
                <a:solidFill>
                  <a:srgbClr val="333333"/>
                </a:solidFill>
                <a:latin typeface="+mn-lt"/>
                <a:ea typeface="+mn-ea"/>
              </a:rPr>
              <a:t>ροσγειώθηκε</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στο</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κεφάλι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του</a:t>
            </a:r>
            <a:r>
              <a:rPr lang="en-US" altLang="de-DE" sz="16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a:t>
            </a:r>
            <a:r>
              <a:rPr lang="el-GR" altLang="de-DE" sz="1600" b="0" dirty="0">
                <a:solidFill>
                  <a:srgbClr val="333333"/>
                </a:solidFill>
                <a:latin typeface="+mn-lt"/>
                <a:ea typeface="+mn-ea"/>
              </a:rPr>
              <a:t>τηλεφωνεί για</a:t>
            </a:r>
            <a:r>
              <a:rPr lang="en-US" altLang="de-DE" sz="1600" b="0" dirty="0">
                <a:solidFill>
                  <a:srgbClr val="333333"/>
                </a:solidFill>
                <a:latin typeface="+mn-lt"/>
                <a:ea typeface="+mn-ea"/>
              </a:rPr>
              <a:t> β</a:t>
            </a:r>
            <a:r>
              <a:rPr lang="en-US" altLang="de-DE" sz="1600" b="0" dirty="0" err="1">
                <a:solidFill>
                  <a:srgbClr val="333333"/>
                </a:solidFill>
                <a:latin typeface="+mn-lt"/>
                <a:ea typeface="+mn-ea"/>
              </a:rPr>
              <a:t>οήθει</a:t>
            </a:r>
            <a:r>
              <a:rPr lang="en-US" altLang="de-DE" sz="1600" b="0" dirty="0">
                <a:solidFill>
                  <a:srgbClr val="333333"/>
                </a:solidFill>
                <a:latin typeface="+mn-lt"/>
                <a:ea typeface="+mn-ea"/>
              </a:rPr>
              <a:t>α</a:t>
            </a:r>
            <a:r>
              <a:rPr lang="el-GR" altLang="de-DE" sz="1600" b="0" dirty="0">
                <a:solidFill>
                  <a:srgbClr val="333333"/>
                </a:solidFill>
                <a:latin typeface="+mn-lt"/>
                <a:ea typeface="+mn-ea"/>
              </a:rPr>
              <a:t>,</a:t>
            </a:r>
            <a:r>
              <a:rPr lang="en-US" altLang="de-DE" sz="1600" b="0" dirty="0">
                <a:solidFill>
                  <a:srgbClr val="333333"/>
                </a:solidFill>
                <a:latin typeface="+mn-lt"/>
                <a:ea typeface="+mn-ea"/>
              </a:rPr>
              <a:t> επ</a:t>
            </a:r>
            <a:r>
              <a:rPr lang="en-US" altLang="de-DE" sz="1600" b="0" dirty="0" err="1">
                <a:solidFill>
                  <a:srgbClr val="333333"/>
                </a:solidFill>
                <a:latin typeface="+mn-lt"/>
                <a:ea typeface="+mn-ea"/>
              </a:rPr>
              <a:t>ειδή</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έν</a:t>
            </a:r>
            <a:r>
              <a:rPr lang="en-US" altLang="de-DE" sz="1600" b="0" dirty="0">
                <a:solidFill>
                  <a:srgbClr val="333333"/>
                </a:solidFill>
                <a:latin typeface="+mn-lt"/>
                <a:ea typeface="+mn-ea"/>
              </a:rPr>
              <a:t>α</a:t>
            </a:r>
            <a:r>
              <a:rPr lang="el-GR" altLang="de-DE" sz="1600" b="0" dirty="0">
                <a:solidFill>
                  <a:srgbClr val="333333"/>
                </a:solidFill>
                <a:latin typeface="+mn-lt"/>
                <a:ea typeface="+mn-ea"/>
              </a:rPr>
              <a:t> εξωγήινο </a:t>
            </a:r>
            <a:r>
              <a:rPr lang="en-US" altLang="de-DE" sz="1600" b="0" dirty="0">
                <a:solidFill>
                  <a:srgbClr val="333333"/>
                </a:solidFill>
                <a:latin typeface="+mn-lt"/>
                <a:ea typeface="+mn-ea"/>
              </a:rPr>
              <a:t>π</a:t>
            </a:r>
            <a:r>
              <a:rPr lang="en-US" altLang="de-DE" sz="1600" b="0" dirty="0" err="1">
                <a:solidFill>
                  <a:srgbClr val="333333"/>
                </a:solidFill>
                <a:latin typeface="+mn-lt"/>
                <a:ea typeface="+mn-ea"/>
              </a:rPr>
              <a:t>λάσμ</a:t>
            </a:r>
            <a:r>
              <a:rPr lang="en-US" altLang="de-DE" sz="1600" b="0" dirty="0">
                <a:solidFill>
                  <a:srgbClr val="333333"/>
                </a:solidFill>
                <a:latin typeface="+mn-lt"/>
                <a:ea typeface="+mn-ea"/>
              </a:rPr>
              <a:t>α έχει προσγειωθεί στο κεφάλι του.</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προσπαθεί να κάνει </a:t>
            </a:r>
            <a:r>
              <a:rPr lang="el-GR" altLang="de-DE" sz="1600" b="0" dirty="0">
                <a:solidFill>
                  <a:srgbClr val="333333"/>
                </a:solidFill>
                <a:latin typeface="+mn-lt"/>
                <a:ea typeface="+mn-ea"/>
              </a:rPr>
              <a:t>ένα κορίτσι να γελάσει </a:t>
            </a:r>
            <a:r>
              <a:rPr lang="en-US" altLang="de-DE" sz="1600" b="0" dirty="0" err="1">
                <a:solidFill>
                  <a:srgbClr val="333333"/>
                </a:solidFill>
                <a:latin typeface="+mn-lt"/>
                <a:ea typeface="+mn-ea"/>
              </a:rPr>
              <a:t>φορώντ</a:t>
            </a:r>
            <a:r>
              <a:rPr lang="en-US" altLang="de-DE" sz="1600" b="0" dirty="0">
                <a:solidFill>
                  <a:srgbClr val="333333"/>
                </a:solidFill>
                <a:latin typeface="+mn-lt"/>
                <a:ea typeface="+mn-ea"/>
              </a:rPr>
              <a:t>ας ένα αστείο καπέλο.</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ξέχασε πώς </a:t>
            </a:r>
            <a:r>
              <a:rPr lang="el-GR" altLang="de-DE" sz="1600" b="0" dirty="0">
                <a:solidFill>
                  <a:srgbClr val="333333"/>
                </a:solidFill>
                <a:latin typeface="+mn-lt"/>
                <a:ea typeface="+mn-ea"/>
              </a:rPr>
              <a:t>παρασκευάζουν ένα κεϊκ</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κι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έτσι</a:t>
            </a:r>
            <a:r>
              <a:rPr lang="en-US" altLang="de-DE" sz="1600" b="0" dirty="0">
                <a:solidFill>
                  <a:srgbClr val="333333"/>
                </a:solidFill>
                <a:latin typeface="+mn-lt"/>
                <a:ea typeface="+mn-ea"/>
              </a:rPr>
              <a:t> </a:t>
            </a:r>
            <a:r>
              <a:rPr lang="el-GR" altLang="de-DE" sz="1600" b="0" dirty="0">
                <a:solidFill>
                  <a:srgbClr val="333333"/>
                </a:solidFill>
                <a:latin typeface="+mn-lt"/>
                <a:ea typeface="+mn-ea"/>
              </a:rPr>
              <a:t>τηλεφωνεί</a:t>
            </a:r>
            <a:r>
              <a:rPr lang="en-US" altLang="de-DE" sz="1600" b="0" dirty="0">
                <a:solidFill>
                  <a:srgbClr val="333333"/>
                </a:solidFill>
                <a:latin typeface="+mn-lt"/>
                <a:ea typeface="+mn-ea"/>
              </a:rPr>
              <a:t> </a:t>
            </a:r>
            <a:r>
              <a:rPr lang="el-GR" altLang="de-DE" sz="1600" b="0" dirty="0">
                <a:solidFill>
                  <a:srgbClr val="333333"/>
                </a:solidFill>
                <a:latin typeface="+mn-lt"/>
                <a:ea typeface="+mn-ea"/>
              </a:rPr>
              <a:t>σ</a:t>
            </a:r>
            <a:r>
              <a:rPr lang="en-US" altLang="de-DE" sz="1600" b="0" dirty="0" err="1">
                <a:solidFill>
                  <a:srgbClr val="333333"/>
                </a:solidFill>
                <a:latin typeface="+mn-lt"/>
                <a:ea typeface="+mn-ea"/>
              </a:rPr>
              <a:t>τη</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μητέρ</a:t>
            </a:r>
            <a:r>
              <a:rPr lang="en-US" altLang="de-DE" sz="1600" b="0" dirty="0">
                <a:solidFill>
                  <a:srgbClr val="333333"/>
                </a:solidFill>
                <a:latin typeface="+mn-lt"/>
                <a:ea typeface="+mn-ea"/>
              </a:rPr>
              <a:t>α του για να τη ρωτήσ</a:t>
            </a:r>
            <a:r>
              <a:rPr lang="el-GR" altLang="de-DE" sz="1600" b="0" dirty="0">
                <a:solidFill>
                  <a:srgbClr val="333333"/>
                </a:solidFill>
                <a:latin typeface="+mn-lt"/>
                <a:ea typeface="+mn-ea"/>
              </a:rPr>
              <a:t>ει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γι</a:t>
            </a:r>
            <a:r>
              <a:rPr lang="en-US" altLang="de-DE" sz="1600" b="0" dirty="0">
                <a:solidFill>
                  <a:srgbClr val="333333"/>
                </a:solidFill>
                <a:latin typeface="+mn-lt"/>
                <a:ea typeface="+mn-ea"/>
              </a:rPr>
              <a:t>α την συνταγή.</a:t>
            </a:r>
            <a:endParaRPr lang="de-DE" altLang="de-DE" sz="16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28</a:t>
            </a:fld>
            <a:endParaRPr lang="de-DE" altLang="de-DE">
              <a:latin typeface="+mn-lt"/>
              <a:ea typeface="+mn-ea"/>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l-GR" altLang="de-DE" sz="1600" b="0" dirty="0">
                <a:solidFill>
                  <a:srgbClr val="333333"/>
                </a:solidFill>
                <a:latin typeface="+mn-lt"/>
                <a:ea typeface="+mn-ea"/>
              </a:rPr>
              <a:t>Η προσοχή του ανθρώπου αποσπάστηκε από το τηλέφωνο,</a:t>
            </a:r>
            <a:r>
              <a:rPr lang="en-US" altLang="de-DE" sz="1600" b="0" dirty="0">
                <a:solidFill>
                  <a:srgbClr val="333333"/>
                </a:solidFill>
                <a:latin typeface="+mn-lt"/>
                <a:ea typeface="+mn-ea"/>
              </a:rPr>
              <a:t> και η </a:t>
            </a:r>
            <a:r>
              <a:rPr lang="en-US" altLang="de-DE" sz="1600" b="0" dirty="0" err="1">
                <a:solidFill>
                  <a:srgbClr val="333333"/>
                </a:solidFill>
                <a:latin typeface="+mn-lt"/>
                <a:ea typeface="+mn-ea"/>
              </a:rPr>
              <a:t>ζύμη</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γι</a:t>
            </a:r>
            <a:r>
              <a:rPr lang="en-US" altLang="de-DE" sz="1600" b="0" dirty="0">
                <a:solidFill>
                  <a:srgbClr val="333333"/>
                </a:solidFill>
                <a:latin typeface="+mn-lt"/>
                <a:ea typeface="+mn-ea"/>
              </a:rPr>
              <a:t>α πίτσα</a:t>
            </a:r>
            <a:r>
              <a:rPr lang="el-GR" altLang="de-DE" sz="1600" b="0" dirty="0">
                <a:solidFill>
                  <a:srgbClr val="333333"/>
                </a:solidFill>
                <a:latin typeface="+mn-lt"/>
                <a:ea typeface="+mn-ea"/>
              </a:rPr>
              <a:t> που μολις πέταξε στον αέρα </a:t>
            </a:r>
            <a:r>
              <a:rPr lang="en-US" altLang="de-DE" sz="1600" b="0" dirty="0">
                <a:solidFill>
                  <a:srgbClr val="333333"/>
                </a:solidFill>
                <a:latin typeface="+mn-lt"/>
                <a:ea typeface="+mn-ea"/>
              </a:rPr>
              <a:t>π</a:t>
            </a:r>
            <a:r>
              <a:rPr lang="en-US" altLang="de-DE" sz="1600" b="0" dirty="0" err="1">
                <a:solidFill>
                  <a:srgbClr val="333333"/>
                </a:solidFill>
                <a:latin typeface="+mn-lt"/>
                <a:ea typeface="+mn-ea"/>
              </a:rPr>
              <a:t>ροσγειώθηκε</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στο</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κεφάλι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του</a:t>
            </a:r>
            <a:r>
              <a:rPr lang="en-US" altLang="de-DE" sz="16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a:t>
            </a:r>
            <a:r>
              <a:rPr lang="el-GR" altLang="de-DE" sz="1600" b="0" dirty="0">
                <a:solidFill>
                  <a:srgbClr val="333333"/>
                </a:solidFill>
                <a:latin typeface="+mn-lt"/>
                <a:ea typeface="+mn-ea"/>
              </a:rPr>
              <a:t>τηλεφωνεί για</a:t>
            </a:r>
            <a:r>
              <a:rPr lang="en-US" altLang="de-DE" sz="1600" b="0" dirty="0">
                <a:solidFill>
                  <a:srgbClr val="333333"/>
                </a:solidFill>
                <a:latin typeface="+mn-lt"/>
                <a:ea typeface="+mn-ea"/>
              </a:rPr>
              <a:t> β</a:t>
            </a:r>
            <a:r>
              <a:rPr lang="en-US" altLang="de-DE" sz="1600" b="0" dirty="0" err="1">
                <a:solidFill>
                  <a:srgbClr val="333333"/>
                </a:solidFill>
                <a:latin typeface="+mn-lt"/>
                <a:ea typeface="+mn-ea"/>
              </a:rPr>
              <a:t>οήθει</a:t>
            </a:r>
            <a:r>
              <a:rPr lang="en-US" altLang="de-DE" sz="1600" b="0" dirty="0">
                <a:solidFill>
                  <a:srgbClr val="333333"/>
                </a:solidFill>
                <a:latin typeface="+mn-lt"/>
                <a:ea typeface="+mn-ea"/>
              </a:rPr>
              <a:t>α</a:t>
            </a:r>
            <a:r>
              <a:rPr lang="el-GR" altLang="de-DE" sz="1600" b="0" dirty="0">
                <a:solidFill>
                  <a:srgbClr val="333333"/>
                </a:solidFill>
                <a:latin typeface="+mn-lt"/>
                <a:ea typeface="+mn-ea"/>
              </a:rPr>
              <a:t>,</a:t>
            </a:r>
            <a:r>
              <a:rPr lang="en-US" altLang="de-DE" sz="1600" b="0" dirty="0">
                <a:solidFill>
                  <a:srgbClr val="333333"/>
                </a:solidFill>
                <a:latin typeface="+mn-lt"/>
                <a:ea typeface="+mn-ea"/>
              </a:rPr>
              <a:t> επ</a:t>
            </a:r>
            <a:r>
              <a:rPr lang="en-US" altLang="de-DE" sz="1600" b="0" dirty="0" err="1">
                <a:solidFill>
                  <a:srgbClr val="333333"/>
                </a:solidFill>
                <a:latin typeface="+mn-lt"/>
                <a:ea typeface="+mn-ea"/>
              </a:rPr>
              <a:t>ειδή</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έν</a:t>
            </a:r>
            <a:r>
              <a:rPr lang="en-US" altLang="de-DE" sz="1600" b="0" dirty="0">
                <a:solidFill>
                  <a:srgbClr val="333333"/>
                </a:solidFill>
                <a:latin typeface="+mn-lt"/>
                <a:ea typeface="+mn-ea"/>
              </a:rPr>
              <a:t>α</a:t>
            </a:r>
            <a:r>
              <a:rPr lang="el-GR" altLang="de-DE" sz="1600" b="0" dirty="0">
                <a:solidFill>
                  <a:srgbClr val="333333"/>
                </a:solidFill>
                <a:latin typeface="+mn-lt"/>
                <a:ea typeface="+mn-ea"/>
              </a:rPr>
              <a:t> εξωγήινο </a:t>
            </a:r>
            <a:r>
              <a:rPr lang="en-US" altLang="de-DE" sz="1600" b="0" dirty="0">
                <a:solidFill>
                  <a:srgbClr val="333333"/>
                </a:solidFill>
                <a:latin typeface="+mn-lt"/>
                <a:ea typeface="+mn-ea"/>
              </a:rPr>
              <a:t>π</a:t>
            </a:r>
            <a:r>
              <a:rPr lang="en-US" altLang="de-DE" sz="1600" b="0" dirty="0" err="1">
                <a:solidFill>
                  <a:srgbClr val="333333"/>
                </a:solidFill>
                <a:latin typeface="+mn-lt"/>
                <a:ea typeface="+mn-ea"/>
              </a:rPr>
              <a:t>λάσμ</a:t>
            </a:r>
            <a:r>
              <a:rPr lang="en-US" altLang="de-DE" sz="1600" b="0" dirty="0">
                <a:solidFill>
                  <a:srgbClr val="333333"/>
                </a:solidFill>
                <a:latin typeface="+mn-lt"/>
                <a:ea typeface="+mn-ea"/>
              </a:rPr>
              <a:t>α έχει προσγειωθεί στο κεφάλι του.</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προσπαθεί να κάνει </a:t>
            </a:r>
            <a:r>
              <a:rPr lang="el-GR" altLang="de-DE" sz="1600" b="0" dirty="0">
                <a:solidFill>
                  <a:srgbClr val="333333"/>
                </a:solidFill>
                <a:latin typeface="+mn-lt"/>
                <a:ea typeface="+mn-ea"/>
              </a:rPr>
              <a:t>ένα κορίτσι να γελάσει </a:t>
            </a:r>
            <a:r>
              <a:rPr lang="en-US" altLang="de-DE" sz="1600" b="0" dirty="0" err="1">
                <a:solidFill>
                  <a:srgbClr val="333333"/>
                </a:solidFill>
                <a:latin typeface="+mn-lt"/>
                <a:ea typeface="+mn-ea"/>
              </a:rPr>
              <a:t>φορώντ</a:t>
            </a:r>
            <a:r>
              <a:rPr lang="en-US" altLang="de-DE" sz="1600" b="0" dirty="0">
                <a:solidFill>
                  <a:srgbClr val="333333"/>
                </a:solidFill>
                <a:latin typeface="+mn-lt"/>
                <a:ea typeface="+mn-ea"/>
              </a:rPr>
              <a:t>ας ένα αστείο καπέλο.</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ξέχασε πώς </a:t>
            </a:r>
            <a:r>
              <a:rPr lang="el-GR" altLang="de-DE" sz="1600" b="0" dirty="0">
                <a:solidFill>
                  <a:srgbClr val="333333"/>
                </a:solidFill>
                <a:latin typeface="+mn-lt"/>
                <a:ea typeface="+mn-ea"/>
              </a:rPr>
              <a:t>παρασκευάζουν ένα κεϊκ</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κι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έτσι</a:t>
            </a:r>
            <a:r>
              <a:rPr lang="en-US" altLang="de-DE" sz="1600" b="0" dirty="0">
                <a:solidFill>
                  <a:srgbClr val="333333"/>
                </a:solidFill>
                <a:latin typeface="+mn-lt"/>
                <a:ea typeface="+mn-ea"/>
              </a:rPr>
              <a:t> </a:t>
            </a:r>
            <a:r>
              <a:rPr lang="el-GR" altLang="de-DE" sz="1600" b="0" dirty="0">
                <a:solidFill>
                  <a:srgbClr val="333333"/>
                </a:solidFill>
                <a:latin typeface="+mn-lt"/>
                <a:ea typeface="+mn-ea"/>
              </a:rPr>
              <a:t>τηλεφωνεί</a:t>
            </a:r>
            <a:r>
              <a:rPr lang="en-US" altLang="de-DE" sz="1600" b="0" dirty="0">
                <a:solidFill>
                  <a:srgbClr val="333333"/>
                </a:solidFill>
                <a:latin typeface="+mn-lt"/>
                <a:ea typeface="+mn-ea"/>
              </a:rPr>
              <a:t> </a:t>
            </a:r>
            <a:r>
              <a:rPr lang="el-GR" altLang="de-DE" sz="1600" b="0" dirty="0">
                <a:solidFill>
                  <a:srgbClr val="333333"/>
                </a:solidFill>
                <a:latin typeface="+mn-lt"/>
                <a:ea typeface="+mn-ea"/>
              </a:rPr>
              <a:t>σ</a:t>
            </a:r>
            <a:r>
              <a:rPr lang="en-US" altLang="de-DE" sz="1600" b="0" dirty="0" err="1">
                <a:solidFill>
                  <a:srgbClr val="333333"/>
                </a:solidFill>
                <a:latin typeface="+mn-lt"/>
                <a:ea typeface="+mn-ea"/>
              </a:rPr>
              <a:t>τη</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μητέρ</a:t>
            </a:r>
            <a:r>
              <a:rPr lang="en-US" altLang="de-DE" sz="1600" b="0" dirty="0">
                <a:solidFill>
                  <a:srgbClr val="333333"/>
                </a:solidFill>
                <a:latin typeface="+mn-lt"/>
                <a:ea typeface="+mn-ea"/>
              </a:rPr>
              <a:t>α του για να τη ρωτήσ</a:t>
            </a:r>
            <a:r>
              <a:rPr lang="el-GR" altLang="de-DE" sz="1600" b="0" dirty="0">
                <a:solidFill>
                  <a:srgbClr val="333333"/>
                </a:solidFill>
                <a:latin typeface="+mn-lt"/>
                <a:ea typeface="+mn-ea"/>
              </a:rPr>
              <a:t>ει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γι</a:t>
            </a:r>
            <a:r>
              <a:rPr lang="en-US" altLang="de-DE" sz="1600" b="0" dirty="0">
                <a:solidFill>
                  <a:srgbClr val="333333"/>
                </a:solidFill>
                <a:latin typeface="+mn-lt"/>
                <a:ea typeface="+mn-ea"/>
              </a:rPr>
              <a:t>α την συνταγή.</a:t>
            </a:r>
            <a:endParaRPr lang="de-DE" altLang="de-DE" sz="16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29</a:t>
            </a:fld>
            <a:endParaRPr lang="de-DE" altLang="de-DE">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30</a:t>
            </a:fld>
            <a:endParaRPr lang="de-DE" altLang="de-DE">
              <a:latin typeface="+mn-lt"/>
              <a:ea typeface="+mn-ea"/>
            </a:endParaRPr>
          </a:p>
        </p:txBody>
      </p:sp>
      <p:sp>
        <p:nvSpPr>
          <p:cNvPr id="6145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l-GR" altLang="de-DE" sz="1600" b="0" dirty="0">
                <a:solidFill>
                  <a:srgbClr val="333333"/>
                </a:solidFill>
                <a:latin typeface="+mn-lt"/>
                <a:ea typeface="+mn-ea"/>
              </a:rPr>
              <a:t>Η προσοχή του ανθρώπου αποσπάστηκε από το τηλέφωνο,</a:t>
            </a:r>
            <a:r>
              <a:rPr lang="en-US" altLang="de-DE" sz="1600" b="0" dirty="0">
                <a:solidFill>
                  <a:srgbClr val="333333"/>
                </a:solidFill>
                <a:latin typeface="+mn-lt"/>
                <a:ea typeface="+mn-ea"/>
              </a:rPr>
              <a:t> και η </a:t>
            </a:r>
            <a:r>
              <a:rPr lang="en-US" altLang="de-DE" sz="1600" b="0" dirty="0" err="1">
                <a:solidFill>
                  <a:srgbClr val="333333"/>
                </a:solidFill>
                <a:latin typeface="+mn-lt"/>
                <a:ea typeface="+mn-ea"/>
              </a:rPr>
              <a:t>ζύμη</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γι</a:t>
            </a:r>
            <a:r>
              <a:rPr lang="en-US" altLang="de-DE" sz="1600" b="0" dirty="0">
                <a:solidFill>
                  <a:srgbClr val="333333"/>
                </a:solidFill>
                <a:latin typeface="+mn-lt"/>
                <a:ea typeface="+mn-ea"/>
              </a:rPr>
              <a:t>α πίτσα</a:t>
            </a:r>
            <a:r>
              <a:rPr lang="el-GR" altLang="de-DE" sz="1600" b="0" dirty="0">
                <a:solidFill>
                  <a:srgbClr val="333333"/>
                </a:solidFill>
                <a:latin typeface="+mn-lt"/>
                <a:ea typeface="+mn-ea"/>
              </a:rPr>
              <a:t> που μολις πέταξε στον αέρα </a:t>
            </a:r>
            <a:r>
              <a:rPr lang="en-US" altLang="de-DE" sz="1600" b="0" dirty="0">
                <a:solidFill>
                  <a:srgbClr val="333333"/>
                </a:solidFill>
                <a:latin typeface="+mn-lt"/>
                <a:ea typeface="+mn-ea"/>
              </a:rPr>
              <a:t>π</a:t>
            </a:r>
            <a:r>
              <a:rPr lang="en-US" altLang="de-DE" sz="1600" b="0" dirty="0" err="1">
                <a:solidFill>
                  <a:srgbClr val="333333"/>
                </a:solidFill>
                <a:latin typeface="+mn-lt"/>
                <a:ea typeface="+mn-ea"/>
              </a:rPr>
              <a:t>ροσγειώθηκε</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στο</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κεφάλι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του</a:t>
            </a:r>
            <a:r>
              <a:rPr lang="en-US" altLang="de-DE" sz="16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a:t>
            </a:r>
            <a:r>
              <a:rPr lang="el-GR" altLang="de-DE" sz="1600" b="0" dirty="0">
                <a:solidFill>
                  <a:srgbClr val="333333"/>
                </a:solidFill>
                <a:latin typeface="+mn-lt"/>
                <a:ea typeface="+mn-ea"/>
              </a:rPr>
              <a:t>τηλεφωνεί για</a:t>
            </a:r>
            <a:r>
              <a:rPr lang="en-US" altLang="de-DE" sz="1600" b="0" dirty="0">
                <a:solidFill>
                  <a:srgbClr val="333333"/>
                </a:solidFill>
                <a:latin typeface="+mn-lt"/>
                <a:ea typeface="+mn-ea"/>
              </a:rPr>
              <a:t> β</a:t>
            </a:r>
            <a:r>
              <a:rPr lang="en-US" altLang="de-DE" sz="1600" b="0" dirty="0" err="1">
                <a:solidFill>
                  <a:srgbClr val="333333"/>
                </a:solidFill>
                <a:latin typeface="+mn-lt"/>
                <a:ea typeface="+mn-ea"/>
              </a:rPr>
              <a:t>οήθει</a:t>
            </a:r>
            <a:r>
              <a:rPr lang="en-US" altLang="de-DE" sz="1600" b="0" dirty="0">
                <a:solidFill>
                  <a:srgbClr val="333333"/>
                </a:solidFill>
                <a:latin typeface="+mn-lt"/>
                <a:ea typeface="+mn-ea"/>
              </a:rPr>
              <a:t>α</a:t>
            </a:r>
            <a:r>
              <a:rPr lang="el-GR" altLang="de-DE" sz="1600" b="0" dirty="0">
                <a:solidFill>
                  <a:srgbClr val="333333"/>
                </a:solidFill>
                <a:latin typeface="+mn-lt"/>
                <a:ea typeface="+mn-ea"/>
              </a:rPr>
              <a:t>,</a:t>
            </a:r>
            <a:r>
              <a:rPr lang="en-US" altLang="de-DE" sz="1600" b="0" dirty="0">
                <a:solidFill>
                  <a:srgbClr val="333333"/>
                </a:solidFill>
                <a:latin typeface="+mn-lt"/>
                <a:ea typeface="+mn-ea"/>
              </a:rPr>
              <a:t> επ</a:t>
            </a:r>
            <a:r>
              <a:rPr lang="en-US" altLang="de-DE" sz="1600" b="0" dirty="0" err="1">
                <a:solidFill>
                  <a:srgbClr val="333333"/>
                </a:solidFill>
                <a:latin typeface="+mn-lt"/>
                <a:ea typeface="+mn-ea"/>
              </a:rPr>
              <a:t>ειδή</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έν</a:t>
            </a:r>
            <a:r>
              <a:rPr lang="en-US" altLang="de-DE" sz="1600" b="0" dirty="0">
                <a:solidFill>
                  <a:srgbClr val="333333"/>
                </a:solidFill>
                <a:latin typeface="+mn-lt"/>
                <a:ea typeface="+mn-ea"/>
              </a:rPr>
              <a:t>α</a:t>
            </a:r>
            <a:r>
              <a:rPr lang="el-GR" altLang="de-DE" sz="1600" b="0" dirty="0">
                <a:solidFill>
                  <a:srgbClr val="333333"/>
                </a:solidFill>
                <a:latin typeface="+mn-lt"/>
                <a:ea typeface="+mn-ea"/>
              </a:rPr>
              <a:t> εξωγήινο </a:t>
            </a:r>
            <a:r>
              <a:rPr lang="en-US" altLang="de-DE" sz="1600" b="0" dirty="0">
                <a:solidFill>
                  <a:srgbClr val="333333"/>
                </a:solidFill>
                <a:latin typeface="+mn-lt"/>
                <a:ea typeface="+mn-ea"/>
              </a:rPr>
              <a:t>π</a:t>
            </a:r>
            <a:r>
              <a:rPr lang="en-US" altLang="de-DE" sz="1600" b="0" dirty="0" err="1">
                <a:solidFill>
                  <a:srgbClr val="333333"/>
                </a:solidFill>
                <a:latin typeface="+mn-lt"/>
                <a:ea typeface="+mn-ea"/>
              </a:rPr>
              <a:t>λάσμ</a:t>
            </a:r>
            <a:r>
              <a:rPr lang="en-US" altLang="de-DE" sz="1600" b="0" dirty="0">
                <a:solidFill>
                  <a:srgbClr val="333333"/>
                </a:solidFill>
                <a:latin typeface="+mn-lt"/>
                <a:ea typeface="+mn-ea"/>
              </a:rPr>
              <a:t>α έχει προσγειωθεί στο κεφάλι του.</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προσπαθεί να κάνει </a:t>
            </a:r>
            <a:r>
              <a:rPr lang="el-GR" altLang="de-DE" sz="1600" b="0" dirty="0">
                <a:solidFill>
                  <a:srgbClr val="333333"/>
                </a:solidFill>
                <a:latin typeface="+mn-lt"/>
                <a:ea typeface="+mn-ea"/>
              </a:rPr>
              <a:t>ένα κορίτσι να γελάσει </a:t>
            </a:r>
            <a:r>
              <a:rPr lang="en-US" altLang="de-DE" sz="1600" b="0" dirty="0" err="1">
                <a:solidFill>
                  <a:srgbClr val="333333"/>
                </a:solidFill>
                <a:latin typeface="+mn-lt"/>
                <a:ea typeface="+mn-ea"/>
              </a:rPr>
              <a:t>φορώντ</a:t>
            </a:r>
            <a:r>
              <a:rPr lang="en-US" altLang="de-DE" sz="1600" b="0" dirty="0">
                <a:solidFill>
                  <a:srgbClr val="333333"/>
                </a:solidFill>
                <a:latin typeface="+mn-lt"/>
                <a:ea typeface="+mn-ea"/>
              </a:rPr>
              <a:t>ας ένα αστείο καπέλο.</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ξέχασε πώς </a:t>
            </a:r>
            <a:r>
              <a:rPr lang="el-GR" altLang="de-DE" sz="1600" b="0" dirty="0">
                <a:solidFill>
                  <a:srgbClr val="333333"/>
                </a:solidFill>
                <a:latin typeface="+mn-lt"/>
                <a:ea typeface="+mn-ea"/>
              </a:rPr>
              <a:t>παρασκευάζουν ένα κεϊκ</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κι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έτσι</a:t>
            </a:r>
            <a:r>
              <a:rPr lang="en-US" altLang="de-DE" sz="1600" b="0" dirty="0">
                <a:solidFill>
                  <a:srgbClr val="333333"/>
                </a:solidFill>
                <a:latin typeface="+mn-lt"/>
                <a:ea typeface="+mn-ea"/>
              </a:rPr>
              <a:t> </a:t>
            </a:r>
            <a:r>
              <a:rPr lang="el-GR" altLang="de-DE" sz="1600" b="0" dirty="0">
                <a:solidFill>
                  <a:srgbClr val="333333"/>
                </a:solidFill>
                <a:latin typeface="+mn-lt"/>
                <a:ea typeface="+mn-ea"/>
              </a:rPr>
              <a:t>τηλεφωνεί</a:t>
            </a:r>
            <a:r>
              <a:rPr lang="en-US" altLang="de-DE" sz="1600" b="0" dirty="0">
                <a:solidFill>
                  <a:srgbClr val="333333"/>
                </a:solidFill>
                <a:latin typeface="+mn-lt"/>
                <a:ea typeface="+mn-ea"/>
              </a:rPr>
              <a:t> </a:t>
            </a:r>
            <a:r>
              <a:rPr lang="el-GR" altLang="de-DE" sz="1600" b="0" dirty="0">
                <a:solidFill>
                  <a:srgbClr val="333333"/>
                </a:solidFill>
                <a:latin typeface="+mn-lt"/>
                <a:ea typeface="+mn-ea"/>
              </a:rPr>
              <a:t>σ</a:t>
            </a:r>
            <a:r>
              <a:rPr lang="en-US" altLang="de-DE" sz="1600" b="0" dirty="0" err="1">
                <a:solidFill>
                  <a:srgbClr val="333333"/>
                </a:solidFill>
                <a:latin typeface="+mn-lt"/>
                <a:ea typeface="+mn-ea"/>
              </a:rPr>
              <a:t>τη</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μητέρ</a:t>
            </a:r>
            <a:r>
              <a:rPr lang="en-US" altLang="de-DE" sz="1600" b="0" dirty="0">
                <a:solidFill>
                  <a:srgbClr val="333333"/>
                </a:solidFill>
                <a:latin typeface="+mn-lt"/>
                <a:ea typeface="+mn-ea"/>
              </a:rPr>
              <a:t>α του για να τη ρωτήσ</a:t>
            </a:r>
            <a:r>
              <a:rPr lang="el-GR" altLang="de-DE" sz="1600" b="0" dirty="0">
                <a:solidFill>
                  <a:srgbClr val="333333"/>
                </a:solidFill>
                <a:latin typeface="+mn-lt"/>
                <a:ea typeface="+mn-ea"/>
              </a:rPr>
              <a:t>ει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γι</a:t>
            </a:r>
            <a:r>
              <a:rPr lang="en-US" altLang="de-DE" sz="1600" b="0" dirty="0">
                <a:solidFill>
                  <a:srgbClr val="333333"/>
                </a:solidFill>
                <a:latin typeface="+mn-lt"/>
                <a:ea typeface="+mn-ea"/>
              </a:rPr>
              <a:t>α την συνταγή.</a:t>
            </a:r>
            <a:endParaRPr lang="de-DE" altLang="de-DE" sz="1600" b="0" dirty="0">
              <a:solidFill>
                <a:srgbClr val="333333"/>
              </a:solidFill>
              <a:latin typeface="+mn-lt"/>
              <a:ea typeface="+mn-ea"/>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l-GR" altLang="de-DE" sz="1600" b="0" dirty="0">
                <a:solidFill>
                  <a:srgbClr val="004992"/>
                </a:solidFill>
                <a:latin typeface="+mn-lt"/>
                <a:ea typeface="+mn-ea"/>
              </a:rPr>
              <a:t>Η προσοχή του ανθρώπου αποσπάστηκε από το τηλέφωνο,</a:t>
            </a:r>
            <a:r>
              <a:rPr lang="en-US" altLang="de-DE" sz="1600" b="0" dirty="0">
                <a:solidFill>
                  <a:srgbClr val="004992"/>
                </a:solidFill>
                <a:latin typeface="+mn-lt"/>
                <a:ea typeface="+mn-ea"/>
              </a:rPr>
              <a:t> και η </a:t>
            </a:r>
            <a:r>
              <a:rPr lang="en-US" altLang="de-DE" sz="1600" b="0" dirty="0" err="1">
                <a:solidFill>
                  <a:srgbClr val="004992"/>
                </a:solidFill>
                <a:latin typeface="+mn-lt"/>
                <a:ea typeface="+mn-ea"/>
              </a:rPr>
              <a:t>ζύμη</a:t>
            </a:r>
            <a:r>
              <a:rPr lang="en-US" altLang="de-DE" sz="1600" b="0" dirty="0">
                <a:solidFill>
                  <a:srgbClr val="004992"/>
                </a:solidFill>
                <a:latin typeface="+mn-lt"/>
                <a:ea typeface="+mn-ea"/>
              </a:rPr>
              <a:t> </a:t>
            </a:r>
            <a:r>
              <a:rPr lang="en-US" altLang="de-DE" sz="1600" b="0" dirty="0" err="1">
                <a:solidFill>
                  <a:srgbClr val="004992"/>
                </a:solidFill>
                <a:latin typeface="+mn-lt"/>
                <a:ea typeface="+mn-ea"/>
              </a:rPr>
              <a:t>γι</a:t>
            </a:r>
            <a:r>
              <a:rPr lang="en-US" altLang="de-DE" sz="1600" b="0" dirty="0">
                <a:solidFill>
                  <a:srgbClr val="004992"/>
                </a:solidFill>
                <a:latin typeface="+mn-lt"/>
                <a:ea typeface="+mn-ea"/>
              </a:rPr>
              <a:t>α πίτσα</a:t>
            </a:r>
            <a:r>
              <a:rPr lang="el-GR" altLang="de-DE" sz="1600" b="0" dirty="0">
                <a:solidFill>
                  <a:srgbClr val="004992"/>
                </a:solidFill>
                <a:latin typeface="+mn-lt"/>
                <a:ea typeface="+mn-ea"/>
              </a:rPr>
              <a:t> που μολις πέταξε στον αέρα </a:t>
            </a:r>
            <a:r>
              <a:rPr lang="en-US" altLang="de-DE" sz="1600" b="0" dirty="0">
                <a:solidFill>
                  <a:srgbClr val="004992"/>
                </a:solidFill>
                <a:latin typeface="+mn-lt"/>
                <a:ea typeface="+mn-ea"/>
              </a:rPr>
              <a:t>π</a:t>
            </a:r>
            <a:r>
              <a:rPr lang="en-US" altLang="de-DE" sz="1600" b="0" dirty="0" err="1">
                <a:solidFill>
                  <a:srgbClr val="004992"/>
                </a:solidFill>
                <a:latin typeface="+mn-lt"/>
                <a:ea typeface="+mn-ea"/>
              </a:rPr>
              <a:t>ροσγειώθηκε</a:t>
            </a:r>
            <a:r>
              <a:rPr lang="en-US" altLang="de-DE" sz="1600" b="0" dirty="0">
                <a:solidFill>
                  <a:srgbClr val="004992"/>
                </a:solidFill>
                <a:latin typeface="+mn-lt"/>
                <a:ea typeface="+mn-ea"/>
              </a:rPr>
              <a:t> </a:t>
            </a:r>
            <a:r>
              <a:rPr lang="en-US" altLang="de-DE" sz="1600" b="0" dirty="0" err="1">
                <a:solidFill>
                  <a:srgbClr val="004992"/>
                </a:solidFill>
                <a:latin typeface="+mn-lt"/>
                <a:ea typeface="+mn-ea"/>
              </a:rPr>
              <a:t>στο</a:t>
            </a:r>
            <a:r>
              <a:rPr lang="en-US" altLang="de-DE" sz="1600" b="0" dirty="0">
                <a:solidFill>
                  <a:srgbClr val="004992"/>
                </a:solidFill>
                <a:latin typeface="+mn-lt"/>
                <a:ea typeface="+mn-ea"/>
              </a:rPr>
              <a:t> </a:t>
            </a:r>
            <a:r>
              <a:rPr lang="en-US" altLang="de-DE" sz="1600" b="0" dirty="0" err="1">
                <a:solidFill>
                  <a:srgbClr val="004992"/>
                </a:solidFill>
                <a:latin typeface="+mn-lt"/>
                <a:ea typeface="+mn-ea"/>
              </a:rPr>
              <a:t>κεφάλι</a:t>
            </a:r>
            <a:r>
              <a:rPr lang="en-US" altLang="de-DE" sz="1600" b="0" dirty="0">
                <a:solidFill>
                  <a:srgbClr val="004992"/>
                </a:solidFill>
                <a:latin typeface="+mn-lt"/>
                <a:ea typeface="+mn-ea"/>
              </a:rPr>
              <a:t> </a:t>
            </a:r>
            <a:r>
              <a:rPr lang="en-US" altLang="de-DE" sz="1600" b="0" dirty="0" err="1">
                <a:solidFill>
                  <a:srgbClr val="004992"/>
                </a:solidFill>
                <a:latin typeface="+mn-lt"/>
                <a:ea typeface="+mn-ea"/>
              </a:rPr>
              <a:t>του</a:t>
            </a:r>
            <a:r>
              <a:rPr lang="en-US" altLang="de-DE" sz="16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a:t>
            </a:r>
            <a:r>
              <a:rPr lang="el-GR" altLang="de-DE" sz="1600" b="0" dirty="0">
                <a:solidFill>
                  <a:srgbClr val="333333"/>
                </a:solidFill>
                <a:latin typeface="+mn-lt"/>
                <a:ea typeface="+mn-ea"/>
              </a:rPr>
              <a:t>τηλεφωνεί για</a:t>
            </a:r>
            <a:r>
              <a:rPr lang="en-US" altLang="de-DE" sz="1600" b="0" dirty="0">
                <a:solidFill>
                  <a:srgbClr val="333333"/>
                </a:solidFill>
                <a:latin typeface="+mn-lt"/>
                <a:ea typeface="+mn-ea"/>
              </a:rPr>
              <a:t> β</a:t>
            </a:r>
            <a:r>
              <a:rPr lang="en-US" altLang="de-DE" sz="1600" b="0" dirty="0" err="1">
                <a:solidFill>
                  <a:srgbClr val="333333"/>
                </a:solidFill>
                <a:latin typeface="+mn-lt"/>
                <a:ea typeface="+mn-ea"/>
              </a:rPr>
              <a:t>οήθει</a:t>
            </a:r>
            <a:r>
              <a:rPr lang="en-US" altLang="de-DE" sz="1600" b="0" dirty="0">
                <a:solidFill>
                  <a:srgbClr val="333333"/>
                </a:solidFill>
                <a:latin typeface="+mn-lt"/>
                <a:ea typeface="+mn-ea"/>
              </a:rPr>
              <a:t>α</a:t>
            </a:r>
            <a:r>
              <a:rPr lang="el-GR" altLang="de-DE" sz="1600" b="0" dirty="0">
                <a:solidFill>
                  <a:srgbClr val="333333"/>
                </a:solidFill>
                <a:latin typeface="+mn-lt"/>
                <a:ea typeface="+mn-ea"/>
              </a:rPr>
              <a:t>,</a:t>
            </a:r>
            <a:r>
              <a:rPr lang="en-US" altLang="de-DE" sz="1600" b="0" dirty="0">
                <a:solidFill>
                  <a:srgbClr val="333333"/>
                </a:solidFill>
                <a:latin typeface="+mn-lt"/>
                <a:ea typeface="+mn-ea"/>
              </a:rPr>
              <a:t> επ</a:t>
            </a:r>
            <a:r>
              <a:rPr lang="en-US" altLang="de-DE" sz="1600" b="0" dirty="0" err="1">
                <a:solidFill>
                  <a:srgbClr val="333333"/>
                </a:solidFill>
                <a:latin typeface="+mn-lt"/>
                <a:ea typeface="+mn-ea"/>
              </a:rPr>
              <a:t>ειδή</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έν</a:t>
            </a:r>
            <a:r>
              <a:rPr lang="en-US" altLang="de-DE" sz="1600" b="0" dirty="0">
                <a:solidFill>
                  <a:srgbClr val="333333"/>
                </a:solidFill>
                <a:latin typeface="+mn-lt"/>
                <a:ea typeface="+mn-ea"/>
              </a:rPr>
              <a:t>α</a:t>
            </a:r>
            <a:r>
              <a:rPr lang="el-GR" altLang="de-DE" sz="1600" b="0" dirty="0">
                <a:solidFill>
                  <a:srgbClr val="333333"/>
                </a:solidFill>
                <a:latin typeface="+mn-lt"/>
                <a:ea typeface="+mn-ea"/>
              </a:rPr>
              <a:t> εξωγήινο </a:t>
            </a:r>
            <a:r>
              <a:rPr lang="en-US" altLang="de-DE" sz="1600" b="0" dirty="0">
                <a:solidFill>
                  <a:srgbClr val="333333"/>
                </a:solidFill>
                <a:latin typeface="+mn-lt"/>
                <a:ea typeface="+mn-ea"/>
              </a:rPr>
              <a:t>π</a:t>
            </a:r>
            <a:r>
              <a:rPr lang="en-US" altLang="de-DE" sz="1600" b="0" dirty="0" err="1">
                <a:solidFill>
                  <a:srgbClr val="333333"/>
                </a:solidFill>
                <a:latin typeface="+mn-lt"/>
                <a:ea typeface="+mn-ea"/>
              </a:rPr>
              <a:t>λάσμ</a:t>
            </a:r>
            <a:r>
              <a:rPr lang="en-US" altLang="de-DE" sz="1600" b="0" dirty="0">
                <a:solidFill>
                  <a:srgbClr val="333333"/>
                </a:solidFill>
                <a:latin typeface="+mn-lt"/>
                <a:ea typeface="+mn-ea"/>
              </a:rPr>
              <a:t>α έχει προσγειωθεί στο κεφάλι του.</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προσπαθεί να κάνει </a:t>
            </a:r>
            <a:r>
              <a:rPr lang="el-GR" altLang="de-DE" sz="1600" b="0" dirty="0">
                <a:solidFill>
                  <a:srgbClr val="333333"/>
                </a:solidFill>
                <a:latin typeface="+mn-lt"/>
                <a:ea typeface="+mn-ea"/>
              </a:rPr>
              <a:t>ένα κορίτσι να γελάσει </a:t>
            </a:r>
            <a:r>
              <a:rPr lang="en-US" altLang="de-DE" sz="1600" b="0" dirty="0" err="1">
                <a:solidFill>
                  <a:srgbClr val="333333"/>
                </a:solidFill>
                <a:latin typeface="+mn-lt"/>
                <a:ea typeface="+mn-ea"/>
              </a:rPr>
              <a:t>φορώντ</a:t>
            </a:r>
            <a:r>
              <a:rPr lang="en-US" altLang="de-DE" sz="1600" b="0" dirty="0">
                <a:solidFill>
                  <a:srgbClr val="333333"/>
                </a:solidFill>
                <a:latin typeface="+mn-lt"/>
                <a:ea typeface="+mn-ea"/>
              </a:rPr>
              <a:t>ας ένα αστείο καπέλο.</a:t>
            </a:r>
          </a:p>
          <a:p>
            <a:pPr eaLnBrk="1" hangingPunct="1">
              <a:spcBef>
                <a:spcPts val="1200"/>
              </a:spcBef>
              <a:spcAft>
                <a:spcPts val="0"/>
              </a:spcAft>
              <a:buClr>
                <a:srgbClr val="333333"/>
              </a:buClr>
              <a:buFont typeface="WingDings"/>
              <a:buAutoNum type="arabicPeriod"/>
            </a:pPr>
            <a:r>
              <a:rPr lang="en-US" altLang="de-DE" sz="1600" b="0" dirty="0">
                <a:solidFill>
                  <a:srgbClr val="333333"/>
                </a:solidFill>
                <a:latin typeface="+mn-lt"/>
                <a:ea typeface="+mn-ea"/>
              </a:rPr>
              <a:t>Ο </a:t>
            </a:r>
            <a:r>
              <a:rPr lang="en-US" altLang="de-DE" sz="1600" b="0" dirty="0" err="1">
                <a:solidFill>
                  <a:srgbClr val="333333"/>
                </a:solidFill>
                <a:latin typeface="+mn-lt"/>
                <a:ea typeface="+mn-ea"/>
              </a:rPr>
              <a:t>άνθρω</a:t>
            </a:r>
            <a:r>
              <a:rPr lang="en-US" altLang="de-DE" sz="1600" b="0" dirty="0">
                <a:solidFill>
                  <a:srgbClr val="333333"/>
                </a:solidFill>
                <a:latin typeface="+mn-lt"/>
                <a:ea typeface="+mn-ea"/>
              </a:rPr>
              <a:t>πος ξέχασε πώς </a:t>
            </a:r>
            <a:r>
              <a:rPr lang="el-GR" altLang="de-DE" sz="1600" b="0" dirty="0">
                <a:solidFill>
                  <a:srgbClr val="333333"/>
                </a:solidFill>
                <a:latin typeface="+mn-lt"/>
                <a:ea typeface="+mn-ea"/>
              </a:rPr>
              <a:t>παρασκευάζουν ένα κεϊκ</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κι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έτσι</a:t>
            </a:r>
            <a:r>
              <a:rPr lang="en-US" altLang="de-DE" sz="1600" b="0" dirty="0">
                <a:solidFill>
                  <a:srgbClr val="333333"/>
                </a:solidFill>
                <a:latin typeface="+mn-lt"/>
                <a:ea typeface="+mn-ea"/>
              </a:rPr>
              <a:t> </a:t>
            </a:r>
            <a:r>
              <a:rPr lang="el-GR" altLang="de-DE" sz="1600" b="0" dirty="0">
                <a:solidFill>
                  <a:srgbClr val="333333"/>
                </a:solidFill>
                <a:latin typeface="+mn-lt"/>
                <a:ea typeface="+mn-ea"/>
              </a:rPr>
              <a:t>τηλεφωνεί</a:t>
            </a:r>
            <a:r>
              <a:rPr lang="en-US" altLang="de-DE" sz="1600" b="0" dirty="0">
                <a:solidFill>
                  <a:srgbClr val="333333"/>
                </a:solidFill>
                <a:latin typeface="+mn-lt"/>
                <a:ea typeface="+mn-ea"/>
              </a:rPr>
              <a:t> </a:t>
            </a:r>
            <a:r>
              <a:rPr lang="el-GR" altLang="de-DE" sz="1600" b="0" dirty="0">
                <a:solidFill>
                  <a:srgbClr val="333333"/>
                </a:solidFill>
                <a:latin typeface="+mn-lt"/>
                <a:ea typeface="+mn-ea"/>
              </a:rPr>
              <a:t>σ</a:t>
            </a:r>
            <a:r>
              <a:rPr lang="en-US" altLang="de-DE" sz="1600" b="0" dirty="0" err="1">
                <a:solidFill>
                  <a:srgbClr val="333333"/>
                </a:solidFill>
                <a:latin typeface="+mn-lt"/>
                <a:ea typeface="+mn-ea"/>
              </a:rPr>
              <a:t>τη</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μητέρ</a:t>
            </a:r>
            <a:r>
              <a:rPr lang="en-US" altLang="de-DE" sz="1600" b="0" dirty="0">
                <a:solidFill>
                  <a:srgbClr val="333333"/>
                </a:solidFill>
                <a:latin typeface="+mn-lt"/>
                <a:ea typeface="+mn-ea"/>
              </a:rPr>
              <a:t>α του για να τη ρωτήσ</a:t>
            </a:r>
            <a:r>
              <a:rPr lang="el-GR" altLang="de-DE" sz="1600" b="0" dirty="0">
                <a:solidFill>
                  <a:srgbClr val="333333"/>
                </a:solidFill>
                <a:latin typeface="+mn-lt"/>
                <a:ea typeface="+mn-ea"/>
              </a:rPr>
              <a:t>ει</a:t>
            </a:r>
            <a:r>
              <a:rPr lang="en-US" altLang="de-DE" sz="1600" b="0" dirty="0">
                <a:solidFill>
                  <a:srgbClr val="333333"/>
                </a:solidFill>
                <a:latin typeface="+mn-lt"/>
                <a:ea typeface="+mn-ea"/>
              </a:rPr>
              <a:t> </a:t>
            </a:r>
            <a:r>
              <a:rPr lang="en-US" altLang="de-DE" sz="1600" b="0" dirty="0" err="1">
                <a:solidFill>
                  <a:srgbClr val="333333"/>
                </a:solidFill>
                <a:latin typeface="+mn-lt"/>
                <a:ea typeface="+mn-ea"/>
              </a:rPr>
              <a:t>γι</a:t>
            </a:r>
            <a:r>
              <a:rPr lang="en-US" altLang="de-DE" sz="1600" b="0" dirty="0">
                <a:solidFill>
                  <a:srgbClr val="333333"/>
                </a:solidFill>
                <a:latin typeface="+mn-lt"/>
                <a:ea typeface="+mn-ea"/>
              </a:rPr>
              <a:t>α την συνταγή.</a:t>
            </a:r>
            <a:endParaRPr lang="de-DE" altLang="de-DE" sz="16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31</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Ο πολιτικός βοηθά </a:t>
            </a:r>
            <a:r>
              <a:rPr lang="el-GR" altLang="de-DE" sz="1800" b="0" dirty="0">
                <a:solidFill>
                  <a:srgbClr val="333333"/>
                </a:solidFill>
                <a:latin typeface="+mn-lt"/>
                <a:ea typeface="+mn-ea"/>
              </a:rPr>
              <a:t>ομάδες ανθρώπων με μειονεκτήματα</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κομμουνιστής π</a:t>
            </a:r>
            <a:r>
              <a:rPr lang="en-CA" altLang="de-DE" sz="1800" b="0" dirty="0" err="1">
                <a:solidFill>
                  <a:srgbClr val="333333"/>
                </a:solidFill>
                <a:latin typeface="+mn-lt"/>
                <a:ea typeface="+mn-ea"/>
              </a:rPr>
              <a:t>ολιτικός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ενθ</a:t>
            </a:r>
            <a:r>
              <a:rPr lang="en-CA" altLang="de-DE" sz="1800" b="0" dirty="0">
                <a:solidFill>
                  <a:srgbClr val="333333"/>
                </a:solidFill>
                <a:latin typeface="+mn-lt"/>
                <a:ea typeface="+mn-ea"/>
              </a:rPr>
              <a:t>αρρύνει τους εργαζόμενους να εργάζονται </a:t>
            </a:r>
            <a:r>
              <a:rPr lang="el-GR" altLang="de-DE" sz="1800" b="0" dirty="0">
                <a:solidFill>
                  <a:srgbClr val="333333"/>
                </a:solidFill>
                <a:latin typeface="+mn-lt"/>
                <a:ea typeface="+mn-ea"/>
              </a:rPr>
              <a:t>πιο σκληρά</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Ο </a:t>
            </a:r>
            <a:r>
              <a:rPr lang="en-CA" altLang="de-DE" sz="1800" b="0" dirty="0" err="1">
                <a:solidFill>
                  <a:srgbClr val="333333"/>
                </a:solidFill>
                <a:latin typeface="+mn-lt"/>
                <a:ea typeface="+mn-ea"/>
              </a:rPr>
              <a:t>ιεροκήρυκ</a:t>
            </a:r>
            <a:r>
              <a:rPr lang="en-CA" altLang="de-DE" sz="1800" b="0" dirty="0">
                <a:solidFill>
                  <a:srgbClr val="333333"/>
                </a:solidFill>
                <a:latin typeface="+mn-lt"/>
                <a:ea typeface="+mn-ea"/>
              </a:rPr>
              <a:t>ας </a:t>
            </a:r>
            <a:r>
              <a:rPr lang="el-GR" altLang="de-DE" sz="1800" b="0" dirty="0">
                <a:solidFill>
                  <a:srgbClr val="333333"/>
                </a:solidFill>
                <a:latin typeface="+mn-lt"/>
                <a:ea typeface="+mn-ea"/>
              </a:rPr>
              <a:t>διακυρήσσει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τέλος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του</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κόσμου</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φεντικό</a:t>
            </a:r>
            <a:r>
              <a:rPr lang="en-CA" altLang="de-DE" sz="1800" b="0" dirty="0">
                <a:solidFill>
                  <a:srgbClr val="333333"/>
                </a:solidFill>
                <a:latin typeface="+mn-lt"/>
                <a:ea typeface="+mn-ea"/>
              </a:rPr>
              <a:t> ανα</a:t>
            </a:r>
            <a:r>
              <a:rPr lang="en-CA" altLang="de-DE" sz="1800" b="0" dirty="0" err="1">
                <a:solidFill>
                  <a:srgbClr val="333333"/>
                </a:solidFill>
                <a:latin typeface="+mn-lt"/>
                <a:ea typeface="+mn-ea"/>
              </a:rPr>
              <a:t>κοινώνει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ότι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δεν</a:t>
            </a:r>
            <a:r>
              <a:rPr lang="en-CA" altLang="de-DE" sz="1800" b="0" dirty="0">
                <a:solidFill>
                  <a:srgbClr val="333333"/>
                </a:solidFill>
                <a:latin typeface="+mn-lt"/>
                <a:ea typeface="+mn-ea"/>
              </a:rPr>
              <a:t> υπ</a:t>
            </a:r>
            <a:r>
              <a:rPr lang="en-CA" altLang="de-DE" sz="1800" b="0" dirty="0" err="1">
                <a:solidFill>
                  <a:srgbClr val="333333"/>
                </a:solidFill>
                <a:latin typeface="+mn-lt"/>
                <a:ea typeface="+mn-ea"/>
              </a:rPr>
              <a:t>άρχουν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χρήμ</a:t>
            </a:r>
            <a:r>
              <a:rPr lang="en-CA" altLang="de-DE" sz="1800" b="0" dirty="0">
                <a:solidFill>
                  <a:srgbClr val="333333"/>
                </a:solidFill>
                <a:latin typeface="+mn-lt"/>
                <a:ea typeface="+mn-ea"/>
              </a:rPr>
              <a:t>ατα για </a:t>
            </a:r>
            <a:r>
              <a:rPr lang="el-GR" altLang="de-DE" sz="1800" b="0" dirty="0">
                <a:solidFill>
                  <a:srgbClr val="333333"/>
                </a:solidFill>
                <a:latin typeface="+mn-lt"/>
                <a:ea typeface="+mn-ea"/>
              </a:rPr>
              <a:t>να</a:t>
            </a:r>
            <a:r>
              <a:rPr lang="en-CA" altLang="de-DE" sz="1800" b="0" dirty="0">
                <a:solidFill>
                  <a:srgbClr val="333333"/>
                </a:solidFill>
                <a:latin typeface="+mn-lt"/>
                <a:ea typeface="+mn-ea"/>
              </a:rPr>
              <a:t> α</a:t>
            </a:r>
            <a:r>
              <a:rPr lang="el-GR" altLang="de-DE" sz="1800" b="0" dirty="0">
                <a:solidFill>
                  <a:srgbClr val="333333"/>
                </a:solidFill>
                <a:latin typeface="+mn-lt"/>
                <a:ea typeface="+mn-ea"/>
              </a:rPr>
              <a:t>υ</a:t>
            </a:r>
            <a:r>
              <a:rPr lang="en-CA" altLang="de-DE" sz="1800" b="0" dirty="0" err="1">
                <a:solidFill>
                  <a:srgbClr val="333333"/>
                </a:solidFill>
                <a:latin typeface="+mn-lt"/>
                <a:ea typeface="+mn-ea"/>
              </a:rPr>
              <a:t>ξη</a:t>
            </a:r>
            <a:r>
              <a:rPr lang="el-GR" altLang="de-DE" sz="1800" b="0" dirty="0">
                <a:solidFill>
                  <a:srgbClr val="333333"/>
                </a:solidFill>
                <a:latin typeface="+mn-lt"/>
                <a:ea typeface="+mn-ea"/>
              </a:rPr>
              <a:t>θούν</a:t>
            </a:r>
            <a:r>
              <a:rPr lang="en-CA" altLang="de-DE" sz="1800" b="0" dirty="0">
                <a:solidFill>
                  <a:srgbClr val="333333"/>
                </a:solidFill>
                <a:latin typeface="+mn-lt"/>
                <a:ea typeface="+mn-ea"/>
              </a:rPr>
              <a:t> </a:t>
            </a:r>
            <a:r>
              <a:rPr lang="el-GR" altLang="de-DE" sz="1800" b="0" dirty="0">
                <a:solidFill>
                  <a:srgbClr val="333333"/>
                </a:solidFill>
                <a:latin typeface="+mn-lt"/>
                <a:ea typeface="+mn-ea"/>
              </a:rPr>
              <a:t>οι μισθοί</a:t>
            </a:r>
            <a:r>
              <a:rPr lang="en-CA" altLang="de-DE" sz="1800" b="0" dirty="0">
                <a:solidFill>
                  <a:srgbClr val="333333"/>
                </a:solidFill>
                <a:latin typeface="+mn-lt"/>
                <a:ea typeface="+mn-ea"/>
              </a:rPr>
              <a:t>, αν και </a:t>
            </a:r>
            <a:r>
              <a:rPr lang="el-GR" altLang="de-DE" sz="1800" b="0" dirty="0">
                <a:solidFill>
                  <a:srgbClr val="333333"/>
                </a:solidFill>
                <a:latin typeface="+mn-lt"/>
                <a:ea typeface="+mn-ea"/>
              </a:rPr>
              <a:t>ο ίδιος </a:t>
            </a:r>
            <a:r>
              <a:rPr lang="en-CA" altLang="de-DE" sz="1800" b="0" dirty="0" err="1">
                <a:solidFill>
                  <a:srgbClr val="333333"/>
                </a:solidFill>
                <a:latin typeface="+mn-lt"/>
                <a:ea typeface="+mn-ea"/>
              </a:rPr>
              <a:t>ζει</a:t>
            </a:r>
            <a:r>
              <a:rPr lang="en-CA" altLang="de-DE" sz="1800" b="0" dirty="0">
                <a:solidFill>
                  <a:srgbClr val="333333"/>
                </a:solidFill>
                <a:latin typeface="+mn-lt"/>
                <a:ea typeface="+mn-ea"/>
              </a:rPr>
              <a:t> </a:t>
            </a:r>
            <a:r>
              <a:rPr lang="el-GR" altLang="de-DE" sz="1800" b="0" dirty="0">
                <a:solidFill>
                  <a:srgbClr val="333333"/>
                </a:solidFill>
                <a:latin typeface="+mn-lt"/>
                <a:ea typeface="+mn-ea"/>
              </a:rPr>
              <a:t>μέσα </a:t>
            </a:r>
            <a:r>
              <a:rPr lang="en-CA" altLang="de-DE" sz="1800" b="0" dirty="0" err="1">
                <a:solidFill>
                  <a:srgbClr val="333333"/>
                </a:solidFill>
                <a:latin typeface="+mn-lt"/>
                <a:ea typeface="+mn-ea"/>
              </a:rPr>
              <a:t>στην</a:t>
            </a:r>
            <a:r>
              <a:rPr lang="en-CA" altLang="de-DE" sz="1800" b="0" dirty="0">
                <a:solidFill>
                  <a:srgbClr val="333333"/>
                </a:solidFill>
                <a:latin typeface="+mn-lt"/>
                <a:ea typeface="+mn-ea"/>
              </a:rPr>
              <a:t> π</a:t>
            </a:r>
            <a:r>
              <a:rPr lang="en-CA" altLang="de-DE" sz="1800" b="0" dirty="0" err="1">
                <a:solidFill>
                  <a:srgbClr val="333333"/>
                </a:solidFill>
                <a:latin typeface="+mn-lt"/>
                <a:ea typeface="+mn-ea"/>
              </a:rPr>
              <a:t>ολυτέλει</a:t>
            </a:r>
            <a:r>
              <a:rPr lang="en-CA" altLang="de-DE" sz="1800" b="0" dirty="0">
                <a:solidFill>
                  <a:srgbClr val="333333"/>
                </a:solidFill>
                <a:latin typeface="+mn-lt"/>
                <a:ea typeface="+mn-ea"/>
              </a:rPr>
              <a:t>α.</a:t>
            </a:r>
            <a:endParaRPr lang="en-CA" altLang="de-DE" sz="18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32</a:t>
            </a:fld>
            <a:endParaRPr lang="de-DE" altLang="de-DE">
              <a:latin typeface="+mn-lt"/>
              <a:ea typeface="+mn-ea"/>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Ο πολιτικός βοηθά </a:t>
            </a:r>
            <a:r>
              <a:rPr lang="el-GR" altLang="de-DE" sz="1800" b="0" dirty="0">
                <a:solidFill>
                  <a:srgbClr val="333333"/>
                </a:solidFill>
                <a:latin typeface="+mn-lt"/>
                <a:ea typeface="+mn-ea"/>
              </a:rPr>
              <a:t>ομάδες ανθρώπων με μειονεκτήματα</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κομμουνιστής π</a:t>
            </a:r>
            <a:r>
              <a:rPr lang="en-CA" altLang="de-DE" sz="1800" b="0" dirty="0" err="1">
                <a:solidFill>
                  <a:srgbClr val="333333"/>
                </a:solidFill>
                <a:latin typeface="+mn-lt"/>
                <a:ea typeface="+mn-ea"/>
              </a:rPr>
              <a:t>ολιτικός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ενθ</a:t>
            </a:r>
            <a:r>
              <a:rPr lang="en-CA" altLang="de-DE" sz="1800" b="0" dirty="0">
                <a:solidFill>
                  <a:srgbClr val="333333"/>
                </a:solidFill>
                <a:latin typeface="+mn-lt"/>
                <a:ea typeface="+mn-ea"/>
              </a:rPr>
              <a:t>αρρύνει τους εργαζόμενους να εργάζονται </a:t>
            </a:r>
            <a:r>
              <a:rPr lang="el-GR" altLang="de-DE" sz="1800" b="0" dirty="0">
                <a:solidFill>
                  <a:srgbClr val="333333"/>
                </a:solidFill>
                <a:latin typeface="+mn-lt"/>
                <a:ea typeface="+mn-ea"/>
              </a:rPr>
              <a:t>πιο σκληρά</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Ο </a:t>
            </a:r>
            <a:r>
              <a:rPr lang="en-CA" altLang="de-DE" sz="1800" b="0" dirty="0" err="1">
                <a:solidFill>
                  <a:srgbClr val="333333"/>
                </a:solidFill>
                <a:latin typeface="+mn-lt"/>
                <a:ea typeface="+mn-ea"/>
              </a:rPr>
              <a:t>ιεροκήρυκ</a:t>
            </a:r>
            <a:r>
              <a:rPr lang="en-CA" altLang="de-DE" sz="1800" b="0" dirty="0">
                <a:solidFill>
                  <a:srgbClr val="333333"/>
                </a:solidFill>
                <a:latin typeface="+mn-lt"/>
                <a:ea typeface="+mn-ea"/>
              </a:rPr>
              <a:t>ας </a:t>
            </a:r>
            <a:r>
              <a:rPr lang="el-GR" altLang="de-DE" sz="1800" b="0" dirty="0">
                <a:solidFill>
                  <a:srgbClr val="333333"/>
                </a:solidFill>
                <a:latin typeface="+mn-lt"/>
                <a:ea typeface="+mn-ea"/>
              </a:rPr>
              <a:t>διακυρήσσει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τέλος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του</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κόσμου</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φεντικό</a:t>
            </a:r>
            <a:r>
              <a:rPr lang="en-CA" altLang="de-DE" sz="1800" b="0" dirty="0">
                <a:solidFill>
                  <a:srgbClr val="333333"/>
                </a:solidFill>
                <a:latin typeface="+mn-lt"/>
                <a:ea typeface="+mn-ea"/>
              </a:rPr>
              <a:t> ανα</a:t>
            </a:r>
            <a:r>
              <a:rPr lang="en-CA" altLang="de-DE" sz="1800" b="0" dirty="0" err="1">
                <a:solidFill>
                  <a:srgbClr val="333333"/>
                </a:solidFill>
                <a:latin typeface="+mn-lt"/>
                <a:ea typeface="+mn-ea"/>
              </a:rPr>
              <a:t>κοινώνει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ότι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δεν</a:t>
            </a:r>
            <a:r>
              <a:rPr lang="en-CA" altLang="de-DE" sz="1800" b="0" dirty="0">
                <a:solidFill>
                  <a:srgbClr val="333333"/>
                </a:solidFill>
                <a:latin typeface="+mn-lt"/>
                <a:ea typeface="+mn-ea"/>
              </a:rPr>
              <a:t> υπ</a:t>
            </a:r>
            <a:r>
              <a:rPr lang="en-CA" altLang="de-DE" sz="1800" b="0" dirty="0" err="1">
                <a:solidFill>
                  <a:srgbClr val="333333"/>
                </a:solidFill>
                <a:latin typeface="+mn-lt"/>
                <a:ea typeface="+mn-ea"/>
              </a:rPr>
              <a:t>άρχουν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χρήμ</a:t>
            </a:r>
            <a:r>
              <a:rPr lang="en-CA" altLang="de-DE" sz="1800" b="0" dirty="0">
                <a:solidFill>
                  <a:srgbClr val="333333"/>
                </a:solidFill>
                <a:latin typeface="+mn-lt"/>
                <a:ea typeface="+mn-ea"/>
              </a:rPr>
              <a:t>ατα για </a:t>
            </a:r>
            <a:r>
              <a:rPr lang="el-GR" altLang="de-DE" sz="1800" b="0" dirty="0">
                <a:solidFill>
                  <a:srgbClr val="333333"/>
                </a:solidFill>
                <a:latin typeface="+mn-lt"/>
                <a:ea typeface="+mn-ea"/>
              </a:rPr>
              <a:t>να</a:t>
            </a:r>
            <a:r>
              <a:rPr lang="en-CA" altLang="de-DE" sz="1800" b="0" dirty="0">
                <a:solidFill>
                  <a:srgbClr val="333333"/>
                </a:solidFill>
                <a:latin typeface="+mn-lt"/>
                <a:ea typeface="+mn-ea"/>
              </a:rPr>
              <a:t> α</a:t>
            </a:r>
            <a:r>
              <a:rPr lang="el-GR" altLang="de-DE" sz="1800" b="0" dirty="0">
                <a:solidFill>
                  <a:srgbClr val="333333"/>
                </a:solidFill>
                <a:latin typeface="+mn-lt"/>
                <a:ea typeface="+mn-ea"/>
              </a:rPr>
              <a:t>υ</a:t>
            </a:r>
            <a:r>
              <a:rPr lang="en-CA" altLang="de-DE" sz="1800" b="0" dirty="0" err="1">
                <a:solidFill>
                  <a:srgbClr val="333333"/>
                </a:solidFill>
                <a:latin typeface="+mn-lt"/>
                <a:ea typeface="+mn-ea"/>
              </a:rPr>
              <a:t>ξη</a:t>
            </a:r>
            <a:r>
              <a:rPr lang="el-GR" altLang="de-DE" sz="1800" b="0" dirty="0">
                <a:solidFill>
                  <a:srgbClr val="333333"/>
                </a:solidFill>
                <a:latin typeface="+mn-lt"/>
                <a:ea typeface="+mn-ea"/>
              </a:rPr>
              <a:t>θούν</a:t>
            </a:r>
            <a:r>
              <a:rPr lang="en-CA" altLang="de-DE" sz="1800" b="0" dirty="0">
                <a:solidFill>
                  <a:srgbClr val="333333"/>
                </a:solidFill>
                <a:latin typeface="+mn-lt"/>
                <a:ea typeface="+mn-ea"/>
              </a:rPr>
              <a:t> </a:t>
            </a:r>
            <a:r>
              <a:rPr lang="el-GR" altLang="de-DE" sz="1800" b="0" dirty="0">
                <a:solidFill>
                  <a:srgbClr val="333333"/>
                </a:solidFill>
                <a:latin typeface="+mn-lt"/>
                <a:ea typeface="+mn-ea"/>
              </a:rPr>
              <a:t>οι μισθοί</a:t>
            </a:r>
            <a:r>
              <a:rPr lang="en-CA" altLang="de-DE" sz="1800" b="0" dirty="0">
                <a:solidFill>
                  <a:srgbClr val="333333"/>
                </a:solidFill>
                <a:latin typeface="+mn-lt"/>
                <a:ea typeface="+mn-ea"/>
              </a:rPr>
              <a:t>, αν και </a:t>
            </a:r>
            <a:r>
              <a:rPr lang="el-GR" altLang="de-DE" sz="1800" b="0" dirty="0">
                <a:solidFill>
                  <a:srgbClr val="333333"/>
                </a:solidFill>
                <a:latin typeface="+mn-lt"/>
                <a:ea typeface="+mn-ea"/>
              </a:rPr>
              <a:t>ο ίδιος </a:t>
            </a:r>
            <a:r>
              <a:rPr lang="en-CA" altLang="de-DE" sz="1800" b="0" dirty="0" err="1">
                <a:solidFill>
                  <a:srgbClr val="333333"/>
                </a:solidFill>
                <a:latin typeface="+mn-lt"/>
                <a:ea typeface="+mn-ea"/>
              </a:rPr>
              <a:t>ζει</a:t>
            </a:r>
            <a:r>
              <a:rPr lang="en-CA" altLang="de-DE" sz="1800" b="0" dirty="0">
                <a:solidFill>
                  <a:srgbClr val="333333"/>
                </a:solidFill>
                <a:latin typeface="+mn-lt"/>
                <a:ea typeface="+mn-ea"/>
              </a:rPr>
              <a:t> </a:t>
            </a:r>
            <a:r>
              <a:rPr lang="el-GR" altLang="de-DE" sz="1800" b="0" dirty="0">
                <a:solidFill>
                  <a:srgbClr val="333333"/>
                </a:solidFill>
                <a:latin typeface="+mn-lt"/>
                <a:ea typeface="+mn-ea"/>
              </a:rPr>
              <a:t>μέσα </a:t>
            </a:r>
            <a:r>
              <a:rPr lang="en-CA" altLang="de-DE" sz="1800" b="0" dirty="0" err="1">
                <a:solidFill>
                  <a:srgbClr val="333333"/>
                </a:solidFill>
                <a:latin typeface="+mn-lt"/>
                <a:ea typeface="+mn-ea"/>
              </a:rPr>
              <a:t>στην</a:t>
            </a:r>
            <a:r>
              <a:rPr lang="en-CA" altLang="de-DE" sz="1800" b="0" dirty="0">
                <a:solidFill>
                  <a:srgbClr val="333333"/>
                </a:solidFill>
                <a:latin typeface="+mn-lt"/>
                <a:ea typeface="+mn-ea"/>
              </a:rPr>
              <a:t> π</a:t>
            </a:r>
            <a:r>
              <a:rPr lang="en-CA" altLang="de-DE" sz="1800" b="0" dirty="0" err="1">
                <a:solidFill>
                  <a:srgbClr val="333333"/>
                </a:solidFill>
                <a:latin typeface="+mn-lt"/>
                <a:ea typeface="+mn-ea"/>
              </a:rPr>
              <a:t>ολυτέλει</a:t>
            </a:r>
            <a:r>
              <a:rPr lang="en-CA" altLang="de-DE" sz="1800" b="0" dirty="0">
                <a:solidFill>
                  <a:srgbClr val="333333"/>
                </a:solidFill>
                <a:latin typeface="+mn-lt"/>
                <a:ea typeface="+mn-ea"/>
              </a:rPr>
              <a:t>α.</a:t>
            </a:r>
            <a:endParaRPr lang="en-CA" altLang="de-DE" sz="18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33</a:t>
            </a:fld>
            <a:endParaRPr lang="de-DE" altLang="de-DE">
              <a:latin typeface="+mn-lt"/>
              <a:ea typeface="+mn-ea"/>
            </a:endParaRP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6"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7"/>
          <p:cNvSpPr>
            <a:spLocks noChangeArrowheads="1"/>
          </p:cNvSpPr>
          <p:nvPr/>
        </p:nvSpPr>
        <p:spPr bwMode="auto">
          <a:xfrm>
            <a:off x="2949324" y="2133600"/>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el-GR" altLang="de-DE" sz="1400" b="0" dirty="0">
                <a:latin typeface="+mn-lt"/>
                <a:ea typeface="+mn-ea"/>
              </a:rPr>
              <a:t>ρωπικό</a:t>
            </a:r>
            <a:endParaRPr lang="de-DE" altLang="de-DE" sz="1400" b="0" dirty="0">
              <a:latin typeface="+mn-lt"/>
              <a:ea typeface="+mn-ea"/>
            </a:endParaRP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Ο πολιτικός βοηθά </a:t>
            </a:r>
            <a:r>
              <a:rPr lang="el-GR" altLang="de-DE" sz="1800" b="0" dirty="0">
                <a:solidFill>
                  <a:srgbClr val="333333"/>
                </a:solidFill>
                <a:latin typeface="+mn-lt"/>
                <a:ea typeface="+mn-ea"/>
              </a:rPr>
              <a:t>ομάδες ανθρώπων με μειονεκτήματα</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κομμουνιστής π</a:t>
            </a:r>
            <a:r>
              <a:rPr lang="en-CA" altLang="de-DE" sz="1800" b="0" dirty="0" err="1">
                <a:solidFill>
                  <a:srgbClr val="333333"/>
                </a:solidFill>
                <a:latin typeface="+mn-lt"/>
                <a:ea typeface="+mn-ea"/>
              </a:rPr>
              <a:t>ολιτικός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ενθ</a:t>
            </a:r>
            <a:r>
              <a:rPr lang="en-CA" altLang="de-DE" sz="1800" b="0" dirty="0">
                <a:solidFill>
                  <a:srgbClr val="333333"/>
                </a:solidFill>
                <a:latin typeface="+mn-lt"/>
                <a:ea typeface="+mn-ea"/>
              </a:rPr>
              <a:t>αρρύνει τους εργαζόμενους να εργάζονται </a:t>
            </a:r>
            <a:r>
              <a:rPr lang="el-GR" altLang="de-DE" sz="1800" b="0" dirty="0">
                <a:solidFill>
                  <a:srgbClr val="333333"/>
                </a:solidFill>
                <a:latin typeface="+mn-lt"/>
                <a:ea typeface="+mn-ea"/>
              </a:rPr>
              <a:t>πιο σκληρά</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Ο </a:t>
            </a:r>
            <a:r>
              <a:rPr lang="en-CA" altLang="de-DE" sz="1800" b="0" dirty="0" err="1">
                <a:solidFill>
                  <a:srgbClr val="333333"/>
                </a:solidFill>
                <a:latin typeface="+mn-lt"/>
                <a:ea typeface="+mn-ea"/>
              </a:rPr>
              <a:t>ιεροκήρυκ</a:t>
            </a:r>
            <a:r>
              <a:rPr lang="en-CA" altLang="de-DE" sz="1800" b="0" dirty="0">
                <a:solidFill>
                  <a:srgbClr val="333333"/>
                </a:solidFill>
                <a:latin typeface="+mn-lt"/>
                <a:ea typeface="+mn-ea"/>
              </a:rPr>
              <a:t>ας </a:t>
            </a:r>
            <a:r>
              <a:rPr lang="el-GR" altLang="de-DE" sz="1800" b="0" dirty="0">
                <a:solidFill>
                  <a:srgbClr val="333333"/>
                </a:solidFill>
                <a:latin typeface="+mn-lt"/>
                <a:ea typeface="+mn-ea"/>
              </a:rPr>
              <a:t>διακυρήσσει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τέλος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του</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κόσμου</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φεντικό</a:t>
            </a:r>
            <a:r>
              <a:rPr lang="en-CA" altLang="de-DE" sz="1800" b="0" dirty="0">
                <a:solidFill>
                  <a:srgbClr val="333333"/>
                </a:solidFill>
                <a:latin typeface="+mn-lt"/>
                <a:ea typeface="+mn-ea"/>
              </a:rPr>
              <a:t> ανα</a:t>
            </a:r>
            <a:r>
              <a:rPr lang="en-CA" altLang="de-DE" sz="1800" b="0" dirty="0" err="1">
                <a:solidFill>
                  <a:srgbClr val="333333"/>
                </a:solidFill>
                <a:latin typeface="+mn-lt"/>
                <a:ea typeface="+mn-ea"/>
              </a:rPr>
              <a:t>κοινώνει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ότι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δεν</a:t>
            </a:r>
            <a:r>
              <a:rPr lang="en-CA" altLang="de-DE" sz="1800" b="0" dirty="0">
                <a:solidFill>
                  <a:srgbClr val="333333"/>
                </a:solidFill>
                <a:latin typeface="+mn-lt"/>
                <a:ea typeface="+mn-ea"/>
              </a:rPr>
              <a:t> υπ</a:t>
            </a:r>
            <a:r>
              <a:rPr lang="en-CA" altLang="de-DE" sz="1800" b="0" dirty="0" err="1">
                <a:solidFill>
                  <a:srgbClr val="333333"/>
                </a:solidFill>
                <a:latin typeface="+mn-lt"/>
                <a:ea typeface="+mn-ea"/>
              </a:rPr>
              <a:t>άρχουν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χρήμ</a:t>
            </a:r>
            <a:r>
              <a:rPr lang="en-CA" altLang="de-DE" sz="1800" b="0" dirty="0">
                <a:solidFill>
                  <a:srgbClr val="333333"/>
                </a:solidFill>
                <a:latin typeface="+mn-lt"/>
                <a:ea typeface="+mn-ea"/>
              </a:rPr>
              <a:t>ατα για </a:t>
            </a:r>
            <a:r>
              <a:rPr lang="el-GR" altLang="de-DE" sz="1800" b="0" dirty="0">
                <a:solidFill>
                  <a:srgbClr val="333333"/>
                </a:solidFill>
                <a:latin typeface="+mn-lt"/>
                <a:ea typeface="+mn-ea"/>
              </a:rPr>
              <a:t>να</a:t>
            </a:r>
            <a:r>
              <a:rPr lang="en-CA" altLang="de-DE" sz="1800" b="0" dirty="0">
                <a:solidFill>
                  <a:srgbClr val="333333"/>
                </a:solidFill>
                <a:latin typeface="+mn-lt"/>
                <a:ea typeface="+mn-ea"/>
              </a:rPr>
              <a:t> α</a:t>
            </a:r>
            <a:r>
              <a:rPr lang="el-GR" altLang="de-DE" sz="1800" b="0" dirty="0">
                <a:solidFill>
                  <a:srgbClr val="333333"/>
                </a:solidFill>
                <a:latin typeface="+mn-lt"/>
                <a:ea typeface="+mn-ea"/>
              </a:rPr>
              <a:t>υ</a:t>
            </a:r>
            <a:r>
              <a:rPr lang="en-CA" altLang="de-DE" sz="1800" b="0" dirty="0" err="1">
                <a:solidFill>
                  <a:srgbClr val="333333"/>
                </a:solidFill>
                <a:latin typeface="+mn-lt"/>
                <a:ea typeface="+mn-ea"/>
              </a:rPr>
              <a:t>ξη</a:t>
            </a:r>
            <a:r>
              <a:rPr lang="el-GR" altLang="de-DE" sz="1800" b="0" dirty="0">
                <a:solidFill>
                  <a:srgbClr val="333333"/>
                </a:solidFill>
                <a:latin typeface="+mn-lt"/>
                <a:ea typeface="+mn-ea"/>
              </a:rPr>
              <a:t>θούν</a:t>
            </a:r>
            <a:r>
              <a:rPr lang="en-CA" altLang="de-DE" sz="1800" b="0" dirty="0">
                <a:solidFill>
                  <a:srgbClr val="333333"/>
                </a:solidFill>
                <a:latin typeface="+mn-lt"/>
                <a:ea typeface="+mn-ea"/>
              </a:rPr>
              <a:t> </a:t>
            </a:r>
            <a:r>
              <a:rPr lang="el-GR" altLang="de-DE" sz="1800" b="0" dirty="0">
                <a:solidFill>
                  <a:srgbClr val="333333"/>
                </a:solidFill>
                <a:latin typeface="+mn-lt"/>
                <a:ea typeface="+mn-ea"/>
              </a:rPr>
              <a:t>οι μισθοί</a:t>
            </a:r>
            <a:r>
              <a:rPr lang="en-CA" altLang="de-DE" sz="1800" b="0" dirty="0">
                <a:solidFill>
                  <a:srgbClr val="333333"/>
                </a:solidFill>
                <a:latin typeface="+mn-lt"/>
                <a:ea typeface="+mn-ea"/>
              </a:rPr>
              <a:t>, αν και </a:t>
            </a:r>
            <a:r>
              <a:rPr lang="el-GR" altLang="de-DE" sz="1800" b="0" dirty="0">
                <a:solidFill>
                  <a:srgbClr val="333333"/>
                </a:solidFill>
                <a:latin typeface="+mn-lt"/>
                <a:ea typeface="+mn-ea"/>
              </a:rPr>
              <a:t>ο ίδιος </a:t>
            </a:r>
            <a:r>
              <a:rPr lang="en-CA" altLang="de-DE" sz="1800" b="0" dirty="0" err="1">
                <a:solidFill>
                  <a:srgbClr val="333333"/>
                </a:solidFill>
                <a:latin typeface="+mn-lt"/>
                <a:ea typeface="+mn-ea"/>
              </a:rPr>
              <a:t>ζει</a:t>
            </a:r>
            <a:r>
              <a:rPr lang="en-CA" altLang="de-DE" sz="1800" b="0" dirty="0">
                <a:solidFill>
                  <a:srgbClr val="333333"/>
                </a:solidFill>
                <a:latin typeface="+mn-lt"/>
                <a:ea typeface="+mn-ea"/>
              </a:rPr>
              <a:t> </a:t>
            </a:r>
            <a:r>
              <a:rPr lang="el-GR" altLang="de-DE" sz="1800" b="0" dirty="0">
                <a:solidFill>
                  <a:srgbClr val="333333"/>
                </a:solidFill>
                <a:latin typeface="+mn-lt"/>
                <a:ea typeface="+mn-ea"/>
              </a:rPr>
              <a:t>μέσα </a:t>
            </a:r>
            <a:r>
              <a:rPr lang="en-CA" altLang="de-DE" sz="1800" b="0" dirty="0" err="1">
                <a:solidFill>
                  <a:srgbClr val="333333"/>
                </a:solidFill>
                <a:latin typeface="+mn-lt"/>
                <a:ea typeface="+mn-ea"/>
              </a:rPr>
              <a:t>στην</a:t>
            </a:r>
            <a:r>
              <a:rPr lang="en-CA" altLang="de-DE" sz="1800" b="0" dirty="0">
                <a:solidFill>
                  <a:srgbClr val="333333"/>
                </a:solidFill>
                <a:latin typeface="+mn-lt"/>
                <a:ea typeface="+mn-ea"/>
              </a:rPr>
              <a:t> π</a:t>
            </a:r>
            <a:r>
              <a:rPr lang="en-CA" altLang="de-DE" sz="1800" b="0" dirty="0" err="1">
                <a:solidFill>
                  <a:srgbClr val="333333"/>
                </a:solidFill>
                <a:latin typeface="+mn-lt"/>
                <a:ea typeface="+mn-ea"/>
              </a:rPr>
              <a:t>ολυτέλει</a:t>
            </a:r>
            <a:r>
              <a:rPr lang="en-CA" altLang="de-DE" sz="1800" b="0" dirty="0">
                <a:solidFill>
                  <a:srgbClr val="333333"/>
                </a:solidFill>
                <a:latin typeface="+mn-lt"/>
                <a:ea typeface="+mn-ea"/>
              </a:rPr>
              <a:t>α.</a:t>
            </a:r>
            <a:endParaRPr lang="en-CA" altLang="de-DE" sz="18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34</a:t>
            </a:fld>
            <a:endParaRPr lang="de-DE" altLang="de-DE">
              <a:latin typeface="+mn-lt"/>
              <a:ea typeface="+mn-ea"/>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el-GR" altLang="de-DE" sz="1400" b="0" dirty="0">
                <a:latin typeface="+mn-lt"/>
                <a:ea typeface="+mn-ea"/>
              </a:rPr>
              <a:t>ρωπικό</a:t>
            </a:r>
            <a:endParaRPr lang="de-DE" altLang="de-DE" sz="1400" b="0" dirty="0">
              <a:latin typeface="+mn-lt"/>
              <a:ea typeface="+mn-ea"/>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a:spLocks noChangeArrowheads="1"/>
          </p:cNvSpPr>
          <p:nvPr/>
        </p:nvSpPr>
        <p:spPr bwMode="auto">
          <a:xfrm>
            <a:off x="1057027" y="2103120"/>
            <a:ext cx="11887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el-GR" altLang="de-DE" sz="1400" b="0" dirty="0">
                <a:latin typeface="+mn-lt"/>
                <a:ea typeface="+mn-ea"/>
              </a:rPr>
              <a:t>Φιλανθρωπικό</a:t>
            </a:r>
            <a:endParaRPr lang="de-DE" altLang="de-DE" sz="1400" b="0" dirty="0">
              <a:latin typeface="+mn-lt"/>
              <a:ea typeface="+mn-ea"/>
            </a:endParaRP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1800" b="0" dirty="0">
                <a:solidFill>
                  <a:srgbClr val="004992"/>
                </a:solidFill>
                <a:latin typeface="+mn-lt"/>
                <a:ea typeface="+mn-ea"/>
              </a:rPr>
              <a:t>Ο πολιτικός βοηθά </a:t>
            </a:r>
            <a:r>
              <a:rPr lang="el-GR" altLang="de-DE" sz="1800" b="0" dirty="0">
                <a:solidFill>
                  <a:srgbClr val="004992"/>
                </a:solidFill>
                <a:latin typeface="+mn-lt"/>
                <a:ea typeface="+mn-ea"/>
              </a:rPr>
              <a:t>ομάδες ανθρώπων με μειονεκτήματα</a:t>
            </a:r>
            <a:r>
              <a:rPr lang="de-DE"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κομμουνιστής π</a:t>
            </a:r>
            <a:r>
              <a:rPr lang="en-CA" altLang="de-DE" sz="1800" b="0" dirty="0" err="1">
                <a:solidFill>
                  <a:srgbClr val="333333"/>
                </a:solidFill>
                <a:latin typeface="+mn-lt"/>
                <a:ea typeface="+mn-ea"/>
              </a:rPr>
              <a:t>ολιτικός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ενθ</a:t>
            </a:r>
            <a:r>
              <a:rPr lang="en-CA" altLang="de-DE" sz="1800" b="0" dirty="0">
                <a:solidFill>
                  <a:srgbClr val="333333"/>
                </a:solidFill>
                <a:latin typeface="+mn-lt"/>
                <a:ea typeface="+mn-ea"/>
              </a:rPr>
              <a:t>αρρύνει τους εργαζόμενους να εργάζονται </a:t>
            </a:r>
            <a:r>
              <a:rPr lang="el-GR" altLang="de-DE" sz="1800" b="0" dirty="0">
                <a:solidFill>
                  <a:srgbClr val="333333"/>
                </a:solidFill>
                <a:latin typeface="+mn-lt"/>
                <a:ea typeface="+mn-ea"/>
              </a:rPr>
              <a:t>πιο σκληρά</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Ο </a:t>
            </a:r>
            <a:r>
              <a:rPr lang="en-CA" altLang="de-DE" sz="1800" b="0" dirty="0" err="1">
                <a:solidFill>
                  <a:srgbClr val="333333"/>
                </a:solidFill>
                <a:latin typeface="+mn-lt"/>
                <a:ea typeface="+mn-ea"/>
              </a:rPr>
              <a:t>ιεροκήρυκ</a:t>
            </a:r>
            <a:r>
              <a:rPr lang="en-CA" altLang="de-DE" sz="1800" b="0" dirty="0">
                <a:solidFill>
                  <a:srgbClr val="333333"/>
                </a:solidFill>
                <a:latin typeface="+mn-lt"/>
                <a:ea typeface="+mn-ea"/>
              </a:rPr>
              <a:t>ας </a:t>
            </a:r>
            <a:r>
              <a:rPr lang="el-GR" altLang="de-DE" sz="1800" b="0" dirty="0">
                <a:solidFill>
                  <a:srgbClr val="333333"/>
                </a:solidFill>
                <a:latin typeface="+mn-lt"/>
                <a:ea typeface="+mn-ea"/>
              </a:rPr>
              <a:t>διακυρήσσει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τέλος</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του</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κόσμου</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φεντικό</a:t>
            </a:r>
            <a:r>
              <a:rPr lang="en-CA" altLang="de-DE" sz="1800" b="0" dirty="0">
                <a:solidFill>
                  <a:srgbClr val="333333"/>
                </a:solidFill>
                <a:latin typeface="+mn-lt"/>
                <a:ea typeface="+mn-ea"/>
              </a:rPr>
              <a:t> ανα</a:t>
            </a:r>
            <a:r>
              <a:rPr lang="en-CA" altLang="de-DE" sz="1800" b="0" dirty="0" err="1">
                <a:solidFill>
                  <a:srgbClr val="333333"/>
                </a:solidFill>
                <a:latin typeface="+mn-lt"/>
                <a:ea typeface="+mn-ea"/>
              </a:rPr>
              <a:t>κοινώνει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ότι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δεν</a:t>
            </a:r>
            <a:r>
              <a:rPr lang="en-CA" altLang="de-DE" sz="1800" b="0" dirty="0">
                <a:solidFill>
                  <a:srgbClr val="333333"/>
                </a:solidFill>
                <a:latin typeface="+mn-lt"/>
                <a:ea typeface="+mn-ea"/>
              </a:rPr>
              <a:t> υπ</a:t>
            </a:r>
            <a:r>
              <a:rPr lang="en-CA" altLang="de-DE" sz="1800" b="0" dirty="0" err="1">
                <a:solidFill>
                  <a:srgbClr val="333333"/>
                </a:solidFill>
                <a:latin typeface="+mn-lt"/>
                <a:ea typeface="+mn-ea"/>
              </a:rPr>
              <a:t>άρχουν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χρήμ</a:t>
            </a:r>
            <a:r>
              <a:rPr lang="en-CA" altLang="de-DE" sz="1800" b="0" dirty="0">
                <a:solidFill>
                  <a:srgbClr val="333333"/>
                </a:solidFill>
                <a:latin typeface="+mn-lt"/>
                <a:ea typeface="+mn-ea"/>
              </a:rPr>
              <a:t>ατα για </a:t>
            </a:r>
            <a:r>
              <a:rPr lang="el-GR" altLang="de-DE" sz="1800" b="0" dirty="0">
                <a:solidFill>
                  <a:srgbClr val="333333"/>
                </a:solidFill>
                <a:latin typeface="+mn-lt"/>
                <a:ea typeface="+mn-ea"/>
              </a:rPr>
              <a:t>να</a:t>
            </a:r>
            <a:r>
              <a:rPr lang="en-CA" altLang="de-DE" sz="1800" b="0" dirty="0">
                <a:solidFill>
                  <a:srgbClr val="333333"/>
                </a:solidFill>
                <a:latin typeface="+mn-lt"/>
                <a:ea typeface="+mn-ea"/>
              </a:rPr>
              <a:t> α</a:t>
            </a:r>
            <a:r>
              <a:rPr lang="el-GR" altLang="de-DE" sz="1800" b="0" dirty="0">
                <a:solidFill>
                  <a:srgbClr val="333333"/>
                </a:solidFill>
                <a:latin typeface="+mn-lt"/>
                <a:ea typeface="+mn-ea"/>
              </a:rPr>
              <a:t>υ</a:t>
            </a:r>
            <a:r>
              <a:rPr lang="en-CA" altLang="de-DE" sz="1800" b="0" dirty="0" err="1">
                <a:solidFill>
                  <a:srgbClr val="333333"/>
                </a:solidFill>
                <a:latin typeface="+mn-lt"/>
                <a:ea typeface="+mn-ea"/>
              </a:rPr>
              <a:t>ξη</a:t>
            </a:r>
            <a:r>
              <a:rPr lang="el-GR" altLang="de-DE" sz="1800" b="0" dirty="0">
                <a:solidFill>
                  <a:srgbClr val="333333"/>
                </a:solidFill>
                <a:latin typeface="+mn-lt"/>
                <a:ea typeface="+mn-ea"/>
              </a:rPr>
              <a:t>θούν</a:t>
            </a:r>
            <a:r>
              <a:rPr lang="en-CA" altLang="de-DE" sz="1800" b="0" dirty="0">
                <a:solidFill>
                  <a:srgbClr val="333333"/>
                </a:solidFill>
                <a:latin typeface="+mn-lt"/>
                <a:ea typeface="+mn-ea"/>
              </a:rPr>
              <a:t> </a:t>
            </a:r>
            <a:r>
              <a:rPr lang="el-GR" altLang="de-DE" sz="1800" b="0" dirty="0">
                <a:solidFill>
                  <a:srgbClr val="333333"/>
                </a:solidFill>
                <a:latin typeface="+mn-lt"/>
                <a:ea typeface="+mn-ea"/>
              </a:rPr>
              <a:t>οι μισθοί</a:t>
            </a:r>
            <a:r>
              <a:rPr lang="en-CA" altLang="de-DE" sz="1800" b="0" dirty="0">
                <a:solidFill>
                  <a:srgbClr val="333333"/>
                </a:solidFill>
                <a:latin typeface="+mn-lt"/>
                <a:ea typeface="+mn-ea"/>
              </a:rPr>
              <a:t>, αν και </a:t>
            </a:r>
            <a:r>
              <a:rPr lang="el-GR" altLang="de-DE" sz="1800" b="0" dirty="0">
                <a:solidFill>
                  <a:srgbClr val="333333"/>
                </a:solidFill>
                <a:latin typeface="+mn-lt"/>
                <a:ea typeface="+mn-ea"/>
              </a:rPr>
              <a:t>ο ίδιος </a:t>
            </a:r>
            <a:r>
              <a:rPr lang="en-CA" altLang="de-DE" sz="1800" b="0" dirty="0" err="1">
                <a:solidFill>
                  <a:srgbClr val="333333"/>
                </a:solidFill>
                <a:latin typeface="+mn-lt"/>
                <a:ea typeface="+mn-ea"/>
              </a:rPr>
              <a:t>ζει</a:t>
            </a:r>
            <a:r>
              <a:rPr lang="en-CA" altLang="de-DE" sz="1800" b="0" dirty="0">
                <a:solidFill>
                  <a:srgbClr val="333333"/>
                </a:solidFill>
                <a:latin typeface="+mn-lt"/>
                <a:ea typeface="+mn-ea"/>
              </a:rPr>
              <a:t> </a:t>
            </a:r>
            <a:r>
              <a:rPr lang="el-GR" altLang="de-DE" sz="1800" b="0" dirty="0">
                <a:solidFill>
                  <a:srgbClr val="333333"/>
                </a:solidFill>
                <a:latin typeface="+mn-lt"/>
                <a:ea typeface="+mn-ea"/>
              </a:rPr>
              <a:t>μέσα </a:t>
            </a:r>
            <a:r>
              <a:rPr lang="en-CA" altLang="de-DE" sz="1800" b="0" dirty="0" err="1">
                <a:solidFill>
                  <a:srgbClr val="333333"/>
                </a:solidFill>
                <a:latin typeface="+mn-lt"/>
                <a:ea typeface="+mn-ea"/>
              </a:rPr>
              <a:t>στην</a:t>
            </a:r>
            <a:r>
              <a:rPr lang="en-CA" altLang="de-DE" sz="1800" b="0" dirty="0">
                <a:solidFill>
                  <a:srgbClr val="333333"/>
                </a:solidFill>
                <a:latin typeface="+mn-lt"/>
                <a:ea typeface="+mn-ea"/>
              </a:rPr>
              <a:t> π</a:t>
            </a:r>
            <a:r>
              <a:rPr lang="en-CA" altLang="de-DE" sz="1800" b="0" dirty="0" err="1">
                <a:solidFill>
                  <a:srgbClr val="333333"/>
                </a:solidFill>
                <a:latin typeface="+mn-lt"/>
                <a:ea typeface="+mn-ea"/>
              </a:rPr>
              <a:t>ολυτέλει</a:t>
            </a:r>
            <a:r>
              <a:rPr lang="en-CA" altLang="de-DE" sz="1800" b="0" dirty="0">
                <a:solidFill>
                  <a:srgbClr val="333333"/>
                </a:solidFill>
                <a:latin typeface="+mn-lt"/>
                <a:ea typeface="+mn-ea"/>
              </a:rPr>
              <a:t>α.</a:t>
            </a:r>
            <a:endParaRPr lang="en-CA" altLang="de-DE" sz="18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35</a:t>
            </a:fld>
            <a:endParaRPr lang="de-DE" altLang="de-DE">
              <a:latin typeface="+mn-lt"/>
              <a:ea typeface="+mn-ea"/>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el-GR" altLang="de-DE" sz="1400" b="0" dirty="0">
                <a:latin typeface="+mn-lt"/>
                <a:ea typeface="+mn-ea"/>
              </a:rPr>
              <a:t>ρωπικό</a:t>
            </a:r>
            <a:endParaRPr lang="de-DE" altLang="de-DE" sz="1400" b="0" dirty="0">
              <a:latin typeface="+mn-lt"/>
              <a:ea typeface="+mn-ea"/>
            </a:endParaRPr>
          </a:p>
        </p:txBody>
      </p:sp>
      <p:sp>
        <p:nvSpPr>
          <p:cNvPr id="34" name="Caption_13"/>
          <p:cNvSpPr>
            <a:spLocks noChangeArrowheads="1"/>
          </p:cNvSpPr>
          <p:nvPr/>
        </p:nvSpPr>
        <p:spPr bwMode="auto">
          <a:xfrm>
            <a:off x="1057027" y="2103120"/>
            <a:ext cx="11887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el-GR" altLang="de-DE" sz="1400" b="0" dirty="0">
                <a:latin typeface="+mn-lt"/>
                <a:ea typeface="+mn-ea"/>
              </a:rPr>
              <a:t>Φιλανθρωπικό</a:t>
            </a:r>
            <a:endParaRPr lang="de-DE" altLang="de-DE" sz="1400" b="0" dirty="0">
              <a:latin typeface="+mn-lt"/>
              <a:ea typeface="+mn-ea"/>
            </a:endParaRP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θ</a:t>
            </a:r>
            <a:r>
              <a:rPr lang="en-US" altLang="de-DE" sz="1800" b="0" dirty="0" err="1">
                <a:solidFill>
                  <a:srgbClr val="333333"/>
                </a:solidFill>
                <a:latin typeface="+mn-lt"/>
                <a:ea typeface="+mn-ea"/>
              </a:rPr>
              <a:t>ρω</a:t>
            </a:r>
            <a:r>
              <a:rPr lang="en-US" altLang="de-DE" sz="1800" b="0" dirty="0">
                <a:solidFill>
                  <a:srgbClr val="333333"/>
                </a:solidFill>
                <a:latin typeface="+mn-lt"/>
                <a:ea typeface="+mn-ea"/>
              </a:rPr>
              <a:t>πος προσπαθεί να ξεγελάσει την αστυνομία </a:t>
            </a:r>
            <a:r>
              <a:rPr lang="el-GR" altLang="de-DE" sz="1800" b="0" dirty="0">
                <a:solidFill>
                  <a:srgbClr val="333333"/>
                </a:solidFill>
                <a:latin typeface="+mn-lt"/>
                <a:ea typeface="+mn-ea"/>
              </a:rPr>
              <a:t>που τον κυνηγάει.</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a:t>
            </a:r>
            <a:r>
              <a:rPr lang="el-GR" altLang="de-DE" sz="1800" b="0" dirty="0">
                <a:solidFill>
                  <a:srgbClr val="333333"/>
                </a:solidFill>
                <a:latin typeface="+mn-lt"/>
                <a:ea typeface="+mn-ea"/>
              </a:rPr>
              <a:t>δοκιμάζει τα ρούχα της γυναίκας που κολυμπά</a:t>
            </a:r>
            <a:r>
              <a:rPr lang="en-US" altLang="de-DE" sz="1800" b="0" dirty="0">
                <a:solidFill>
                  <a:srgbClr val="333333"/>
                </a:solidFill>
                <a:latin typeface="+mn-lt"/>
                <a:ea typeface="+mn-ea"/>
              </a:rPr>
              <a:t> </a:t>
            </a:r>
            <a:r>
              <a:rPr lang="el-GR" altLang="de-DE" sz="1800" b="0" dirty="0">
                <a:solidFill>
                  <a:srgbClr val="333333"/>
                </a:solidFill>
                <a:latin typeface="+mn-lt"/>
                <a:ea typeface="+mn-ea"/>
              </a:rPr>
              <a:t>για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ασκέδαση.</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είναι ο προσωπικός σωματοφύλακας της γυναίκας</a:t>
            </a:r>
            <a:r>
              <a:rPr lang="el-GR" altLang="de-DE" sz="1800" b="0" dirty="0">
                <a:solidFill>
                  <a:srgbClr val="333333"/>
                </a:solidFill>
                <a:latin typeface="+mn-lt"/>
                <a:ea typeface="+mn-ea"/>
              </a:rPr>
              <a:t> αυτής</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του άντρα είναι υγρ</a:t>
            </a:r>
            <a:r>
              <a:rPr lang="el-GR" altLang="de-DE" sz="1800" b="0" dirty="0">
                <a:solidFill>
                  <a:srgbClr val="333333"/>
                </a:solidFill>
                <a:latin typeface="+mn-lt"/>
                <a:ea typeface="+mn-ea"/>
              </a:rPr>
              <a:t>ά</a:t>
            </a:r>
            <a:r>
              <a:rPr lang="en-US" altLang="de-DE" sz="1800" b="0" dirty="0">
                <a:solidFill>
                  <a:srgbClr val="333333"/>
                </a:solidFill>
                <a:latin typeface="+mn-lt"/>
                <a:ea typeface="+mn-ea"/>
              </a:rPr>
              <a:t>, </a:t>
            </a:r>
            <a:r>
              <a:rPr lang="el-GR" altLang="de-DE" sz="1800" b="0" dirty="0">
                <a:solidFill>
                  <a:srgbClr val="333333"/>
                </a:solidFill>
                <a:latin typeface="+mn-lt"/>
                <a:ea typeface="+mn-ea"/>
              </a:rPr>
              <a:t>ετσι </a:t>
            </a:r>
            <a:r>
              <a:rPr lang="en-US" altLang="de-DE" sz="1800" b="0" dirty="0" err="1">
                <a:solidFill>
                  <a:srgbClr val="333333"/>
                </a:solidFill>
                <a:latin typeface="+mn-lt"/>
                <a:ea typeface="+mn-ea"/>
              </a:rPr>
              <a:t>κλέ</a:t>
            </a:r>
            <a:r>
              <a:rPr lang="en-US" altLang="de-DE" sz="1800" b="0" dirty="0">
                <a:solidFill>
                  <a:srgbClr val="333333"/>
                </a:solidFill>
                <a:latin typeface="+mn-lt"/>
                <a:ea typeface="+mn-ea"/>
              </a:rPr>
              <a:t>β</a:t>
            </a:r>
            <a:r>
              <a:rPr lang="el-GR" altLang="de-DE" sz="1800" b="0" dirty="0">
                <a:solidFill>
                  <a:srgbClr val="333333"/>
                </a:solidFill>
                <a:latin typeface="+mn-lt"/>
                <a:ea typeface="+mn-ea"/>
              </a:rPr>
              <a:t>ει</a:t>
            </a:r>
            <a:r>
              <a:rPr lang="en-US" altLang="de-DE" sz="1800" b="0" dirty="0">
                <a:solidFill>
                  <a:srgbClr val="333333"/>
                </a:solidFill>
                <a:latin typeface="+mn-lt"/>
                <a:ea typeface="+mn-ea"/>
              </a:rPr>
              <a:t> 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της γυναίκας.</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36</a:t>
            </a:fld>
            <a:endParaRPr lang="de-DE" altLang="de-DE">
              <a:latin typeface="+mn-lt"/>
              <a:ea typeface="+mn-ea"/>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37</a:t>
            </a:fld>
            <a:endParaRPr lang="de-DE" altLang="de-DE">
              <a:latin typeface="+mn-lt"/>
              <a:ea typeface="+mn-ea"/>
            </a:endParaRPr>
          </a:p>
        </p:txBody>
      </p:sp>
      <p:sp>
        <p:nvSpPr>
          <p:cNvPr id="6861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θ</a:t>
            </a:r>
            <a:r>
              <a:rPr lang="en-US" altLang="de-DE" sz="1800" b="0" dirty="0" err="1">
                <a:solidFill>
                  <a:srgbClr val="333333"/>
                </a:solidFill>
                <a:latin typeface="+mn-lt"/>
                <a:ea typeface="+mn-ea"/>
              </a:rPr>
              <a:t>ρω</a:t>
            </a:r>
            <a:r>
              <a:rPr lang="en-US" altLang="de-DE" sz="1800" b="0" dirty="0">
                <a:solidFill>
                  <a:srgbClr val="333333"/>
                </a:solidFill>
                <a:latin typeface="+mn-lt"/>
                <a:ea typeface="+mn-ea"/>
              </a:rPr>
              <a:t>πος προσπαθεί να ξεγελάσει την αστυνομία </a:t>
            </a:r>
            <a:r>
              <a:rPr lang="el-GR" altLang="de-DE" sz="1800" b="0" dirty="0">
                <a:solidFill>
                  <a:srgbClr val="333333"/>
                </a:solidFill>
                <a:latin typeface="+mn-lt"/>
                <a:ea typeface="+mn-ea"/>
              </a:rPr>
              <a:t>που τον κυνηγάει.</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a:t>
            </a:r>
            <a:r>
              <a:rPr lang="el-GR" altLang="de-DE" sz="1800" b="0" dirty="0">
                <a:solidFill>
                  <a:srgbClr val="333333"/>
                </a:solidFill>
                <a:latin typeface="+mn-lt"/>
                <a:ea typeface="+mn-ea"/>
              </a:rPr>
              <a:t>δοκιμάζει τα ρούχα της γυναίκας που κολυμπά για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ασκέδαση.</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είναι ο προσωπικός σωματοφύλακας της γυναίκας</a:t>
            </a:r>
            <a:r>
              <a:rPr lang="el-GR" altLang="de-DE" sz="1800" b="0" dirty="0">
                <a:solidFill>
                  <a:srgbClr val="333333"/>
                </a:solidFill>
                <a:latin typeface="+mn-lt"/>
                <a:ea typeface="+mn-ea"/>
              </a:rPr>
              <a:t> αυτής</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του άντρα είναι υγρ</a:t>
            </a:r>
            <a:r>
              <a:rPr lang="el-GR" altLang="de-DE" sz="1800" b="0" dirty="0">
                <a:solidFill>
                  <a:srgbClr val="333333"/>
                </a:solidFill>
                <a:latin typeface="+mn-lt"/>
                <a:ea typeface="+mn-ea"/>
              </a:rPr>
              <a:t>ά</a:t>
            </a:r>
            <a:r>
              <a:rPr lang="en-US" altLang="de-DE" sz="1800" b="0" dirty="0">
                <a:solidFill>
                  <a:srgbClr val="333333"/>
                </a:solidFill>
                <a:latin typeface="+mn-lt"/>
                <a:ea typeface="+mn-ea"/>
              </a:rPr>
              <a:t>, </a:t>
            </a:r>
            <a:r>
              <a:rPr lang="el-GR" altLang="de-DE" sz="1800" b="0" dirty="0">
                <a:solidFill>
                  <a:srgbClr val="333333"/>
                </a:solidFill>
                <a:latin typeface="+mn-lt"/>
                <a:ea typeface="+mn-ea"/>
              </a:rPr>
              <a:t>ετσι </a:t>
            </a:r>
            <a:r>
              <a:rPr lang="en-US" altLang="de-DE" sz="1800" b="0" dirty="0" err="1">
                <a:solidFill>
                  <a:srgbClr val="333333"/>
                </a:solidFill>
                <a:latin typeface="+mn-lt"/>
                <a:ea typeface="+mn-ea"/>
              </a:rPr>
              <a:t>κλέ</a:t>
            </a:r>
            <a:r>
              <a:rPr lang="en-US" altLang="de-DE" sz="1800" b="0" dirty="0">
                <a:solidFill>
                  <a:srgbClr val="333333"/>
                </a:solidFill>
                <a:latin typeface="+mn-lt"/>
                <a:ea typeface="+mn-ea"/>
              </a:rPr>
              <a:t>β</a:t>
            </a:r>
            <a:r>
              <a:rPr lang="el-GR" altLang="de-DE" sz="1800" b="0" dirty="0">
                <a:solidFill>
                  <a:srgbClr val="333333"/>
                </a:solidFill>
                <a:latin typeface="+mn-lt"/>
                <a:ea typeface="+mn-ea"/>
              </a:rPr>
              <a:t>ει</a:t>
            </a:r>
            <a:r>
              <a:rPr lang="en-US" altLang="de-DE" sz="1800" b="0" dirty="0">
                <a:solidFill>
                  <a:srgbClr val="333333"/>
                </a:solidFill>
                <a:latin typeface="+mn-lt"/>
                <a:ea typeface="+mn-ea"/>
              </a:rPr>
              <a:t> 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της γυναίκας.</a:t>
            </a:r>
            <a:endParaRPr lang="de-DE" altLang="de-DE" sz="1800" b="0" dirty="0">
              <a:solidFill>
                <a:srgbClr val="333333"/>
              </a:solidFill>
              <a:latin typeface="+mn-lt"/>
              <a:ea typeface="+mn-ea"/>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38</a:t>
            </a:fld>
            <a:endParaRPr lang="de-DE" altLang="de-DE">
              <a:latin typeface="+mn-lt"/>
              <a:ea typeface="+mn-ea"/>
            </a:endParaRPr>
          </a:p>
        </p:txBody>
      </p:sp>
      <p:sp>
        <p:nvSpPr>
          <p:cNvPr id="6964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θ</a:t>
            </a:r>
            <a:r>
              <a:rPr lang="en-US" altLang="de-DE" sz="1800" b="0" dirty="0" err="1">
                <a:solidFill>
                  <a:srgbClr val="333333"/>
                </a:solidFill>
                <a:latin typeface="+mn-lt"/>
                <a:ea typeface="+mn-ea"/>
              </a:rPr>
              <a:t>ρω</a:t>
            </a:r>
            <a:r>
              <a:rPr lang="en-US" altLang="de-DE" sz="1800" b="0" dirty="0">
                <a:solidFill>
                  <a:srgbClr val="333333"/>
                </a:solidFill>
                <a:latin typeface="+mn-lt"/>
                <a:ea typeface="+mn-ea"/>
              </a:rPr>
              <a:t>πος προσπαθεί να ξεγελάσει την αστυνομία </a:t>
            </a:r>
            <a:r>
              <a:rPr lang="el-GR" altLang="de-DE" sz="1800" b="0" dirty="0">
                <a:solidFill>
                  <a:srgbClr val="333333"/>
                </a:solidFill>
                <a:latin typeface="+mn-lt"/>
                <a:ea typeface="+mn-ea"/>
              </a:rPr>
              <a:t>που τον κυνηγάει.</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a:t>
            </a:r>
            <a:r>
              <a:rPr lang="el-GR" altLang="de-DE" sz="1800" b="0" dirty="0">
                <a:solidFill>
                  <a:srgbClr val="333333"/>
                </a:solidFill>
                <a:latin typeface="+mn-lt"/>
                <a:ea typeface="+mn-ea"/>
              </a:rPr>
              <a:t>δοκιμάζει τα ρούχα της γυναίκας που κολυμπά για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ασκέδαση.</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είναι ο προσωπικός σωματοφύλακας της γυναίκας</a:t>
            </a:r>
            <a:r>
              <a:rPr lang="el-GR" altLang="de-DE" sz="1800" b="0" dirty="0">
                <a:solidFill>
                  <a:srgbClr val="333333"/>
                </a:solidFill>
                <a:latin typeface="+mn-lt"/>
                <a:ea typeface="+mn-ea"/>
              </a:rPr>
              <a:t> αυτής</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του άντρα είναι υγρ</a:t>
            </a:r>
            <a:r>
              <a:rPr lang="el-GR" altLang="de-DE" sz="1800" b="0" dirty="0">
                <a:solidFill>
                  <a:srgbClr val="333333"/>
                </a:solidFill>
                <a:latin typeface="+mn-lt"/>
                <a:ea typeface="+mn-ea"/>
              </a:rPr>
              <a:t>ά</a:t>
            </a:r>
            <a:r>
              <a:rPr lang="en-US" altLang="de-DE" sz="1800" b="0" dirty="0">
                <a:solidFill>
                  <a:srgbClr val="333333"/>
                </a:solidFill>
                <a:latin typeface="+mn-lt"/>
                <a:ea typeface="+mn-ea"/>
              </a:rPr>
              <a:t>, </a:t>
            </a:r>
            <a:r>
              <a:rPr lang="el-GR" altLang="de-DE" sz="1800" b="0" dirty="0">
                <a:solidFill>
                  <a:srgbClr val="333333"/>
                </a:solidFill>
                <a:latin typeface="+mn-lt"/>
                <a:ea typeface="+mn-ea"/>
              </a:rPr>
              <a:t>ετσι </a:t>
            </a:r>
            <a:r>
              <a:rPr lang="en-US" altLang="de-DE" sz="1800" b="0" dirty="0" err="1">
                <a:solidFill>
                  <a:srgbClr val="333333"/>
                </a:solidFill>
                <a:latin typeface="+mn-lt"/>
                <a:ea typeface="+mn-ea"/>
              </a:rPr>
              <a:t>κλέ</a:t>
            </a:r>
            <a:r>
              <a:rPr lang="en-US" altLang="de-DE" sz="1800" b="0" dirty="0">
                <a:solidFill>
                  <a:srgbClr val="333333"/>
                </a:solidFill>
                <a:latin typeface="+mn-lt"/>
                <a:ea typeface="+mn-ea"/>
              </a:rPr>
              <a:t>β</a:t>
            </a:r>
            <a:r>
              <a:rPr lang="el-GR" altLang="de-DE" sz="1800" b="0" dirty="0">
                <a:solidFill>
                  <a:srgbClr val="333333"/>
                </a:solidFill>
                <a:latin typeface="+mn-lt"/>
                <a:ea typeface="+mn-ea"/>
              </a:rPr>
              <a:t>ει</a:t>
            </a:r>
            <a:r>
              <a:rPr lang="en-US" altLang="de-DE" sz="1800" b="0" dirty="0">
                <a:solidFill>
                  <a:srgbClr val="333333"/>
                </a:solidFill>
                <a:latin typeface="+mn-lt"/>
                <a:ea typeface="+mn-ea"/>
              </a:rPr>
              <a:t> 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της γυναίκας.</a:t>
            </a:r>
            <a:endParaRPr lang="de-DE" altLang="de-DE" sz="1800" b="0" dirty="0">
              <a:solidFill>
                <a:srgbClr val="333333"/>
              </a:solidFill>
              <a:latin typeface="+mn-lt"/>
              <a:ea typeface="+mn-ea"/>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rPr>
              <a:t>Ο </a:t>
            </a:r>
            <a:r>
              <a:rPr lang="en-US" altLang="de-DE" sz="1800" b="0" dirty="0" err="1">
                <a:solidFill>
                  <a:srgbClr val="004992"/>
                </a:solidFill>
                <a:latin typeface="+mn-lt"/>
                <a:ea typeface="+mn-ea"/>
              </a:rPr>
              <a:t>άν</a:t>
            </a:r>
            <a:r>
              <a:rPr lang="el-GR" altLang="de-DE" sz="1800" b="0" dirty="0">
                <a:solidFill>
                  <a:srgbClr val="004992"/>
                </a:solidFill>
                <a:latin typeface="+mn-lt"/>
                <a:ea typeface="+mn-ea"/>
              </a:rPr>
              <a:t>θ</a:t>
            </a:r>
            <a:r>
              <a:rPr lang="en-US" altLang="de-DE" sz="1800" b="0" dirty="0" err="1">
                <a:solidFill>
                  <a:srgbClr val="004992"/>
                </a:solidFill>
                <a:latin typeface="+mn-lt"/>
                <a:ea typeface="+mn-ea"/>
              </a:rPr>
              <a:t>ρω</a:t>
            </a:r>
            <a:r>
              <a:rPr lang="en-US" altLang="de-DE" sz="1800" b="0" dirty="0">
                <a:solidFill>
                  <a:srgbClr val="004992"/>
                </a:solidFill>
                <a:latin typeface="+mn-lt"/>
                <a:ea typeface="+mn-ea"/>
              </a:rPr>
              <a:t>πος προσπαθεί να ξεγελάσει την αστυνομία </a:t>
            </a:r>
            <a:r>
              <a:rPr lang="el-GR" altLang="de-DE" sz="1800" b="0" dirty="0">
                <a:solidFill>
                  <a:srgbClr val="004992"/>
                </a:solidFill>
                <a:latin typeface="+mn-lt"/>
                <a:ea typeface="+mn-ea"/>
              </a:rPr>
              <a:t>που τον κυνηγάει.</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a:t>
            </a:r>
            <a:r>
              <a:rPr lang="el-GR" altLang="de-DE" sz="1800" b="0" dirty="0">
                <a:solidFill>
                  <a:srgbClr val="333333"/>
                </a:solidFill>
                <a:latin typeface="+mn-lt"/>
                <a:ea typeface="+mn-ea"/>
              </a:rPr>
              <a:t>δοκιμάζει τα ρούχα της γυναίκας που κολυμπά για </a:t>
            </a:r>
            <a:r>
              <a:rPr lang="en-US" altLang="de-DE" sz="1800" b="0" dirty="0" err="1">
                <a:solidFill>
                  <a:srgbClr val="333333"/>
                </a:solidFill>
                <a:latin typeface="+mn-lt"/>
                <a:ea typeface="+mn-ea"/>
              </a:rPr>
              <a:t>δι</a:t>
            </a:r>
            <a:r>
              <a:rPr lang="en-US" altLang="de-DE" sz="1800" b="0" dirty="0">
                <a:solidFill>
                  <a:srgbClr val="333333"/>
                </a:solidFill>
                <a:latin typeface="+mn-lt"/>
                <a:ea typeface="+mn-ea"/>
              </a:rPr>
              <a:t>ασκέδαση.</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είναι ο προσωπικός σωματοφύλακας της γυναίκας</a:t>
            </a:r>
            <a:r>
              <a:rPr lang="el-GR" altLang="de-DE" sz="1800" b="0" dirty="0">
                <a:solidFill>
                  <a:srgbClr val="333333"/>
                </a:solidFill>
                <a:latin typeface="+mn-lt"/>
                <a:ea typeface="+mn-ea"/>
              </a:rPr>
              <a:t> αυτής</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του άντρα είναι υγρ</a:t>
            </a:r>
            <a:r>
              <a:rPr lang="el-GR" altLang="de-DE" sz="1800" b="0" dirty="0">
                <a:solidFill>
                  <a:srgbClr val="333333"/>
                </a:solidFill>
                <a:latin typeface="+mn-lt"/>
                <a:ea typeface="+mn-ea"/>
              </a:rPr>
              <a:t>ά</a:t>
            </a:r>
            <a:r>
              <a:rPr lang="en-US" altLang="de-DE" sz="1800" b="0" dirty="0">
                <a:solidFill>
                  <a:srgbClr val="333333"/>
                </a:solidFill>
                <a:latin typeface="+mn-lt"/>
                <a:ea typeface="+mn-ea"/>
              </a:rPr>
              <a:t>, </a:t>
            </a:r>
            <a:r>
              <a:rPr lang="el-GR" altLang="de-DE" sz="1800" b="0" dirty="0">
                <a:solidFill>
                  <a:srgbClr val="333333"/>
                </a:solidFill>
                <a:latin typeface="+mn-lt"/>
                <a:ea typeface="+mn-ea"/>
              </a:rPr>
              <a:t>ετσι </a:t>
            </a:r>
            <a:r>
              <a:rPr lang="en-US" altLang="de-DE" sz="1800" b="0" dirty="0" err="1">
                <a:solidFill>
                  <a:srgbClr val="333333"/>
                </a:solidFill>
                <a:latin typeface="+mn-lt"/>
                <a:ea typeface="+mn-ea"/>
              </a:rPr>
              <a:t>κλέ</a:t>
            </a:r>
            <a:r>
              <a:rPr lang="en-US" altLang="de-DE" sz="1800" b="0" dirty="0">
                <a:solidFill>
                  <a:srgbClr val="333333"/>
                </a:solidFill>
                <a:latin typeface="+mn-lt"/>
                <a:ea typeface="+mn-ea"/>
              </a:rPr>
              <a:t>β</a:t>
            </a:r>
            <a:r>
              <a:rPr lang="el-GR" altLang="de-DE" sz="1800" b="0" dirty="0">
                <a:solidFill>
                  <a:srgbClr val="333333"/>
                </a:solidFill>
                <a:latin typeface="+mn-lt"/>
                <a:ea typeface="+mn-ea"/>
              </a:rPr>
              <a:t>ει</a:t>
            </a:r>
            <a:r>
              <a:rPr lang="en-US" altLang="de-DE" sz="1800" b="0" dirty="0">
                <a:solidFill>
                  <a:srgbClr val="333333"/>
                </a:solidFill>
                <a:latin typeface="+mn-lt"/>
                <a:ea typeface="+mn-ea"/>
              </a:rPr>
              <a:t> τα </a:t>
            </a:r>
            <a:r>
              <a:rPr lang="en-US" altLang="de-DE" sz="1800" b="0" dirty="0" err="1">
                <a:solidFill>
                  <a:srgbClr val="333333"/>
                </a:solidFill>
                <a:latin typeface="+mn-lt"/>
                <a:ea typeface="+mn-ea"/>
              </a:rPr>
              <a:t>ρούχ</a:t>
            </a:r>
            <a:r>
              <a:rPr lang="en-US" altLang="de-DE" sz="1800" b="0" dirty="0">
                <a:solidFill>
                  <a:srgbClr val="333333"/>
                </a:solidFill>
                <a:latin typeface="+mn-lt"/>
                <a:ea typeface="+mn-ea"/>
              </a:rPr>
              <a:t>α της γυναίκας.</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39</a:t>
            </a:fld>
            <a:endParaRPr lang="de-DE" altLang="de-DE">
              <a:latin typeface="+mn-lt"/>
              <a:ea typeface="+mn-ea"/>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476EA5CF-00ED-4846-9933-710D01CEEF9B}" type="slidenum">
              <a:rPr lang="de-DE" altLang="de-DE" smtClean="0">
                <a:latin typeface="+mn-lt"/>
                <a:ea typeface="+mn-ea"/>
              </a:rPr>
              <a:pPr/>
              <a:t>40</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l-GR" altLang="ko-KR" b="0" i="1" spc="-5" dirty="0">
                <a:solidFill>
                  <a:srgbClr val="333333"/>
                </a:solidFill>
                <a:latin typeface="+mn-lt"/>
                <a:ea typeface="+mn-ea"/>
              </a:rPr>
              <a:t>για τους εκπαιδευτές</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l-GR" altLang="ko-KR" b="0" dirty="0">
                <a:solidFill>
                  <a:srgbClr val="333333"/>
                </a:solidFill>
                <a:latin typeface="+mn-lt"/>
                <a:ea typeface="+mn-ea"/>
              </a:rPr>
              <a:t>Κάποια αποσπάσματα</a:t>
            </a:r>
            <a:r>
              <a:rPr lang="en-US" altLang="ko-KR" b="0" dirty="0">
                <a:solidFill>
                  <a:srgbClr val="333333"/>
                </a:solidFill>
                <a:latin typeface="+mn-lt"/>
                <a:ea typeface="+mn-ea"/>
              </a:rPr>
              <a:t> </a:t>
            </a:r>
            <a:r>
              <a:rPr lang="el-GR" altLang="ko-KR" b="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b="0" dirty="0">
                <a:solidFill>
                  <a:srgbClr val="333333"/>
                </a:solidFill>
                <a:latin typeface="+mn-lt"/>
                <a:ea typeface="+mn-ea"/>
              </a:rPr>
              <a:t> </a:t>
            </a:r>
            <a:r>
              <a:rPr lang="el-GR" altLang="ko-KR" b="0" dirty="0">
                <a:solidFill>
                  <a:srgbClr val="333333"/>
                </a:solidFill>
                <a:latin typeface="+mn-lt"/>
                <a:ea typeface="+mn-ea"/>
              </a:rPr>
              <a:t>προτέρων προσεκτικά τα βίντεο πριν τα δείξετε</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0173581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απ</a:t>
            </a:r>
            <a:r>
              <a:rPr lang="en-CA" altLang="de-DE" sz="1800" b="0" dirty="0" err="1">
                <a:solidFill>
                  <a:srgbClr val="333333"/>
                </a:solidFill>
                <a:latin typeface="+mn-lt"/>
                <a:ea typeface="+mn-ea"/>
              </a:rPr>
              <a:t>ολ</a:t>
            </a:r>
            <a:r>
              <a:rPr lang="en-CA" altLang="de-DE" sz="1800" b="0" dirty="0">
                <a:solidFill>
                  <a:srgbClr val="333333"/>
                </a:solidFill>
                <a:latin typeface="+mn-lt"/>
                <a:ea typeface="+mn-ea"/>
              </a:rPr>
              <a:t>αμβάν</a:t>
            </a:r>
            <a:r>
              <a:rPr lang="el-GR" altLang="de-DE" sz="1800" b="0" dirty="0">
                <a:solidFill>
                  <a:srgbClr val="333333"/>
                </a:solidFill>
                <a:latin typeface="+mn-lt"/>
                <a:ea typeface="+mn-ea"/>
              </a:rPr>
              <a:t>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την</a:t>
            </a:r>
            <a:r>
              <a:rPr lang="en-CA" altLang="de-DE" sz="1800" b="0" dirty="0">
                <a:solidFill>
                  <a:srgbClr val="333333"/>
                </a:solidFill>
                <a:latin typeface="+mn-lt"/>
                <a:ea typeface="+mn-ea"/>
              </a:rPr>
              <a:t> υπ</a:t>
            </a:r>
            <a:r>
              <a:rPr lang="en-CA" altLang="de-DE" sz="1800" b="0" dirty="0" err="1">
                <a:solidFill>
                  <a:srgbClr val="333333"/>
                </a:solidFill>
                <a:latin typeface="+mn-lt"/>
                <a:ea typeface="+mn-ea"/>
              </a:rPr>
              <a:t>έροχη</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ημέρ</a:t>
            </a:r>
            <a:r>
              <a:rPr lang="en-CA" altLang="de-DE" sz="1800" b="0" dirty="0">
                <a:solidFill>
                  <a:srgbClr val="333333"/>
                </a:solidFill>
                <a:latin typeface="+mn-lt"/>
                <a:ea typeface="+mn-ea"/>
              </a:rPr>
              <a:t>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l-GR" altLang="de-DE" sz="1800" b="0" dirty="0">
                <a:solidFill>
                  <a:srgbClr val="333333"/>
                </a:solidFill>
                <a:latin typeface="+mn-lt"/>
                <a:ea typeface="+mn-ea"/>
              </a:rPr>
              <a:t>την κοπάνισε για να γλυτώσει από τη δουλειά που είχε στον κήπο και</a:t>
            </a:r>
            <a:r>
              <a:rPr lang="en-CA" altLang="de-DE" sz="1800" b="0" dirty="0">
                <a:solidFill>
                  <a:srgbClr val="333333"/>
                </a:solidFill>
                <a:latin typeface="+mn-lt"/>
                <a:ea typeface="+mn-ea"/>
              </a:rPr>
              <a:t> να πά</a:t>
            </a:r>
            <a:r>
              <a:rPr lang="el-GR" altLang="de-DE" sz="1800" b="0" dirty="0">
                <a:solidFill>
                  <a:srgbClr val="333333"/>
                </a:solidFill>
                <a:latin typeface="+mn-lt"/>
                <a:ea typeface="+mn-ea"/>
              </a:rPr>
              <a:t>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γι</a:t>
            </a:r>
            <a:r>
              <a:rPr lang="en-CA" altLang="de-DE" sz="1800" b="0" dirty="0">
                <a:solidFill>
                  <a:srgbClr val="333333"/>
                </a:solidFill>
                <a:latin typeface="+mn-lt"/>
                <a:ea typeface="+mn-ea"/>
              </a:rPr>
              <a:t>α ψάρεμα.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θέλει</a:t>
            </a:r>
            <a:r>
              <a:rPr lang="en-CA" altLang="de-DE" sz="1800" b="0" dirty="0">
                <a:solidFill>
                  <a:srgbClr val="333333"/>
                </a:solidFill>
                <a:latin typeface="+mn-lt"/>
                <a:ea typeface="+mn-ea"/>
              </a:rPr>
              <a:t> να </a:t>
            </a:r>
            <a:r>
              <a:rPr lang="en-CA" altLang="de-DE" sz="1800" b="0" dirty="0" err="1">
                <a:solidFill>
                  <a:srgbClr val="333333"/>
                </a:solidFill>
                <a:latin typeface="+mn-lt"/>
                <a:ea typeface="+mn-ea"/>
              </a:rPr>
              <a:t>ευχ</a:t>
            </a:r>
            <a:r>
              <a:rPr lang="en-CA" altLang="de-DE" sz="1800" b="0" dirty="0">
                <a:solidFill>
                  <a:srgbClr val="333333"/>
                </a:solidFill>
                <a:latin typeface="+mn-lt"/>
                <a:ea typeface="+mn-ea"/>
              </a:rPr>
              <a:t>αριστήσει τη μητέρα του</a:t>
            </a:r>
            <a:r>
              <a:rPr lang="el-GR" altLang="de-DE" sz="1800" b="0" dirty="0">
                <a:solidFill>
                  <a:srgbClr val="333333"/>
                </a:solidFill>
                <a:latin typeface="+mn-lt"/>
                <a:ea typeface="+mn-ea"/>
              </a:rPr>
              <a:t> πιάνοντας γι’αυτήν ένα ψάρι.</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έχει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κλ</a:t>
            </a:r>
            <a:r>
              <a:rPr lang="el-GR" altLang="de-DE" sz="1800" b="0" dirty="0">
                <a:solidFill>
                  <a:srgbClr val="333333"/>
                </a:solidFill>
                <a:latin typeface="+mn-lt"/>
                <a:ea typeface="+mn-ea"/>
              </a:rPr>
              <a:t>εψει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σκουλήκι</a:t>
            </a:r>
            <a:r>
              <a:rPr lang="en-CA" altLang="de-DE" sz="1800" b="0" dirty="0">
                <a:solidFill>
                  <a:srgbClr val="333333"/>
                </a:solidFill>
                <a:latin typeface="+mn-lt"/>
                <a:ea typeface="+mn-ea"/>
              </a:rPr>
              <a:t>α για ψάρεμα.</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41</a:t>
            </a:fld>
            <a:endParaRPr lang="de-DE" altLang="de-DE">
              <a:latin typeface="+mn-lt"/>
              <a:ea typeface="+mn-ea"/>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απολαμβάν</a:t>
            </a:r>
            <a:r>
              <a:rPr lang="el-GR" altLang="de-DE" sz="1800" b="0">
                <a:solidFill>
                  <a:srgbClr val="333333"/>
                </a:solidFill>
                <a:latin typeface="+mn-lt"/>
                <a:ea typeface="+mn-ea"/>
              </a:rPr>
              <a:t>ει</a:t>
            </a:r>
            <a:r>
              <a:rPr lang="en-CA" altLang="de-DE" sz="1800" b="0">
                <a:solidFill>
                  <a:srgbClr val="333333"/>
                </a:solidFill>
                <a:latin typeface="+mn-lt"/>
                <a:ea typeface="+mn-ea"/>
              </a:rPr>
              <a:t> την υπέροχη ημέρα.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a:t>
            </a:r>
            <a:r>
              <a:rPr lang="el-GR" altLang="de-DE" sz="1800" b="0">
                <a:solidFill>
                  <a:srgbClr val="333333"/>
                </a:solidFill>
                <a:latin typeface="+mn-lt"/>
                <a:ea typeface="+mn-ea"/>
              </a:rPr>
              <a:t>την κοπάνισε για να γλυτώσει από τη δουλειά που είχε στον κήπο και</a:t>
            </a:r>
            <a:r>
              <a:rPr lang="en-CA" altLang="de-DE" sz="1800" b="0">
                <a:solidFill>
                  <a:srgbClr val="333333"/>
                </a:solidFill>
                <a:latin typeface="+mn-lt"/>
                <a:ea typeface="+mn-ea"/>
              </a:rPr>
              <a:t> να πά</a:t>
            </a:r>
            <a:r>
              <a:rPr lang="el-GR" altLang="de-DE" sz="1800" b="0">
                <a:solidFill>
                  <a:srgbClr val="333333"/>
                </a:solidFill>
                <a:latin typeface="+mn-lt"/>
                <a:ea typeface="+mn-ea"/>
              </a:rPr>
              <a:t>ει</a:t>
            </a:r>
            <a:r>
              <a:rPr lang="en-CA" altLang="de-DE" sz="1800" b="0">
                <a:solidFill>
                  <a:srgbClr val="333333"/>
                </a:solidFill>
                <a:latin typeface="+mn-lt"/>
                <a:ea typeface="+mn-ea"/>
              </a:rPr>
              <a:t> για ψάρεμα.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θέλει να ευχαριστήσει τη μητέρα του</a:t>
            </a:r>
            <a:r>
              <a:rPr lang="el-GR" altLang="de-DE" sz="1800" b="0">
                <a:solidFill>
                  <a:srgbClr val="333333"/>
                </a:solidFill>
                <a:latin typeface="+mn-lt"/>
                <a:ea typeface="+mn-ea"/>
              </a:rPr>
              <a:t> πιάνοντας γι’αυτήν ένα ψάρι.</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έχει κλ</a:t>
            </a:r>
            <a:r>
              <a:rPr lang="el-GR" altLang="de-DE" sz="1800" b="0">
                <a:solidFill>
                  <a:srgbClr val="333333"/>
                </a:solidFill>
                <a:latin typeface="+mn-lt"/>
                <a:ea typeface="+mn-ea"/>
              </a:rPr>
              <a:t>εψει</a:t>
            </a:r>
            <a:r>
              <a:rPr lang="en-CA" altLang="de-DE" sz="1800" b="0">
                <a:solidFill>
                  <a:srgbClr val="333333"/>
                </a:solidFill>
                <a:latin typeface="+mn-lt"/>
                <a:ea typeface="+mn-ea"/>
              </a:rPr>
              <a:t> σκουλήκια για ψάρεμα.</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42</a:t>
            </a:fld>
            <a:endParaRPr lang="de-DE" altLang="de-DE">
              <a:latin typeface="+mn-lt"/>
              <a:ea typeface="+mn-ea"/>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απολαμβάν</a:t>
            </a:r>
            <a:r>
              <a:rPr lang="el-GR" altLang="de-DE" sz="1800" b="0">
                <a:solidFill>
                  <a:srgbClr val="333333"/>
                </a:solidFill>
                <a:latin typeface="+mn-lt"/>
                <a:ea typeface="+mn-ea"/>
              </a:rPr>
              <a:t>ει</a:t>
            </a:r>
            <a:r>
              <a:rPr lang="en-CA" altLang="de-DE" sz="1800" b="0">
                <a:solidFill>
                  <a:srgbClr val="333333"/>
                </a:solidFill>
                <a:latin typeface="+mn-lt"/>
                <a:ea typeface="+mn-ea"/>
              </a:rPr>
              <a:t> την υπέροχη ημέρα.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a:t>
            </a:r>
            <a:r>
              <a:rPr lang="el-GR" altLang="de-DE" sz="1800" b="0">
                <a:solidFill>
                  <a:srgbClr val="333333"/>
                </a:solidFill>
                <a:latin typeface="+mn-lt"/>
                <a:ea typeface="+mn-ea"/>
              </a:rPr>
              <a:t>την κοπάνισε για να γλυτώσει από τη δουλειά που είχε στον κήπο και</a:t>
            </a:r>
            <a:r>
              <a:rPr lang="en-CA" altLang="de-DE" sz="1800" b="0">
                <a:solidFill>
                  <a:srgbClr val="333333"/>
                </a:solidFill>
                <a:latin typeface="+mn-lt"/>
                <a:ea typeface="+mn-ea"/>
              </a:rPr>
              <a:t> να πά</a:t>
            </a:r>
            <a:r>
              <a:rPr lang="el-GR" altLang="de-DE" sz="1800" b="0">
                <a:solidFill>
                  <a:srgbClr val="333333"/>
                </a:solidFill>
                <a:latin typeface="+mn-lt"/>
                <a:ea typeface="+mn-ea"/>
              </a:rPr>
              <a:t>ει</a:t>
            </a:r>
            <a:r>
              <a:rPr lang="en-CA" altLang="de-DE" sz="1800" b="0">
                <a:solidFill>
                  <a:srgbClr val="333333"/>
                </a:solidFill>
                <a:latin typeface="+mn-lt"/>
                <a:ea typeface="+mn-ea"/>
              </a:rPr>
              <a:t> για ψάρεμα.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θέλει να ευχαριστήσει τη μητέρα του</a:t>
            </a:r>
            <a:r>
              <a:rPr lang="el-GR" altLang="de-DE" sz="1800" b="0">
                <a:solidFill>
                  <a:srgbClr val="333333"/>
                </a:solidFill>
                <a:latin typeface="+mn-lt"/>
                <a:ea typeface="+mn-ea"/>
              </a:rPr>
              <a:t> πιάνοντας γι’αυτήν ένα ψάρι.</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αγόρι έχει κλ</a:t>
            </a:r>
            <a:r>
              <a:rPr lang="el-GR" altLang="de-DE" sz="1800" b="0">
                <a:solidFill>
                  <a:srgbClr val="333333"/>
                </a:solidFill>
                <a:latin typeface="+mn-lt"/>
                <a:ea typeface="+mn-ea"/>
              </a:rPr>
              <a:t>εψει</a:t>
            </a:r>
            <a:r>
              <a:rPr lang="en-CA" altLang="de-DE" sz="1800" b="0">
                <a:solidFill>
                  <a:srgbClr val="333333"/>
                </a:solidFill>
                <a:latin typeface="+mn-lt"/>
                <a:ea typeface="+mn-ea"/>
              </a:rPr>
              <a:t> σκουλήκια για ψάρεμα.</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43</a:t>
            </a:fld>
            <a:endParaRPr lang="de-DE" altLang="de-DE">
              <a:latin typeface="+mn-lt"/>
              <a:ea typeface="+mn-ea"/>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απ</a:t>
            </a:r>
            <a:r>
              <a:rPr lang="en-CA" altLang="de-DE" sz="1800" b="0" dirty="0" err="1">
                <a:solidFill>
                  <a:srgbClr val="333333"/>
                </a:solidFill>
                <a:latin typeface="+mn-lt"/>
                <a:ea typeface="+mn-ea"/>
              </a:rPr>
              <a:t>ολ</a:t>
            </a:r>
            <a:r>
              <a:rPr lang="en-CA" altLang="de-DE" sz="1800" b="0" dirty="0">
                <a:solidFill>
                  <a:srgbClr val="333333"/>
                </a:solidFill>
                <a:latin typeface="+mn-lt"/>
                <a:ea typeface="+mn-ea"/>
              </a:rPr>
              <a:t>αμβάν</a:t>
            </a:r>
            <a:r>
              <a:rPr lang="el-GR" altLang="de-DE" sz="1800" b="0" dirty="0">
                <a:solidFill>
                  <a:srgbClr val="333333"/>
                </a:solidFill>
                <a:latin typeface="+mn-lt"/>
                <a:ea typeface="+mn-ea"/>
              </a:rPr>
              <a:t>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την</a:t>
            </a:r>
            <a:r>
              <a:rPr lang="en-CA" altLang="de-DE" sz="1800" b="0" dirty="0">
                <a:solidFill>
                  <a:srgbClr val="333333"/>
                </a:solidFill>
                <a:latin typeface="+mn-lt"/>
                <a:ea typeface="+mn-ea"/>
              </a:rPr>
              <a:t> υπ</a:t>
            </a:r>
            <a:r>
              <a:rPr lang="en-CA" altLang="de-DE" sz="1800" b="0" dirty="0" err="1">
                <a:solidFill>
                  <a:srgbClr val="333333"/>
                </a:solidFill>
                <a:latin typeface="+mn-lt"/>
                <a:ea typeface="+mn-ea"/>
              </a:rPr>
              <a:t>έροχη</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ημέρ</a:t>
            </a:r>
            <a:r>
              <a:rPr lang="en-CA" altLang="de-DE" sz="1800" b="0" dirty="0">
                <a:solidFill>
                  <a:srgbClr val="333333"/>
                </a:solidFill>
                <a:latin typeface="+mn-lt"/>
                <a:ea typeface="+mn-ea"/>
              </a:rPr>
              <a:t>α.</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Το</a:t>
            </a:r>
            <a:r>
              <a:rPr lang="en-CA" altLang="de-DE" sz="1800" b="0" dirty="0">
                <a:solidFill>
                  <a:srgbClr val="004992"/>
                </a:solidFill>
                <a:latin typeface="+mn-lt"/>
                <a:ea typeface="+mn-ea"/>
              </a:rPr>
              <a:t> α</a:t>
            </a:r>
            <a:r>
              <a:rPr lang="en-CA" altLang="de-DE" sz="1800" b="0" dirty="0" err="1">
                <a:solidFill>
                  <a:srgbClr val="004992"/>
                </a:solidFill>
                <a:latin typeface="+mn-lt"/>
                <a:ea typeface="+mn-ea"/>
              </a:rPr>
              <a:t>γόρι</a:t>
            </a:r>
            <a:r>
              <a:rPr lang="en-CA" altLang="de-DE" sz="1800" b="0" dirty="0">
                <a:solidFill>
                  <a:srgbClr val="004992"/>
                </a:solidFill>
                <a:latin typeface="+mn-lt"/>
                <a:ea typeface="+mn-ea"/>
              </a:rPr>
              <a:t> </a:t>
            </a:r>
            <a:r>
              <a:rPr lang="el-GR" altLang="de-DE" sz="1800" b="0" dirty="0">
                <a:solidFill>
                  <a:srgbClr val="004992"/>
                </a:solidFill>
                <a:latin typeface="+mn-lt"/>
                <a:ea typeface="+mn-ea"/>
              </a:rPr>
              <a:t>την κοπάνισε για να γλυτώσει από τη δουλειά που είχε στον κήπο και</a:t>
            </a:r>
            <a:r>
              <a:rPr lang="en-CA" altLang="de-DE" sz="1800" b="0" dirty="0">
                <a:solidFill>
                  <a:srgbClr val="004992"/>
                </a:solidFill>
                <a:latin typeface="+mn-lt"/>
                <a:ea typeface="+mn-ea"/>
              </a:rPr>
              <a:t> να πά</a:t>
            </a:r>
            <a:r>
              <a:rPr lang="el-GR" altLang="de-DE" sz="1800" b="0" dirty="0">
                <a:solidFill>
                  <a:srgbClr val="004992"/>
                </a:solidFill>
                <a:latin typeface="+mn-lt"/>
                <a:ea typeface="+mn-ea"/>
              </a:rPr>
              <a:t>ει</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γι</a:t>
            </a:r>
            <a:r>
              <a:rPr lang="en-CA" altLang="de-DE" sz="1800" b="0" dirty="0">
                <a:solidFill>
                  <a:srgbClr val="004992"/>
                </a:solidFill>
                <a:latin typeface="+mn-lt"/>
                <a:ea typeface="+mn-ea"/>
              </a:rPr>
              <a:t>α ψάρεμα.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θέλει</a:t>
            </a:r>
            <a:r>
              <a:rPr lang="en-CA" altLang="de-DE" sz="1800" b="0" dirty="0">
                <a:solidFill>
                  <a:srgbClr val="333333"/>
                </a:solidFill>
                <a:latin typeface="+mn-lt"/>
                <a:ea typeface="+mn-ea"/>
              </a:rPr>
              <a:t> να </a:t>
            </a:r>
            <a:r>
              <a:rPr lang="en-CA" altLang="de-DE" sz="1800" b="0" dirty="0" err="1">
                <a:solidFill>
                  <a:srgbClr val="333333"/>
                </a:solidFill>
                <a:latin typeface="+mn-lt"/>
                <a:ea typeface="+mn-ea"/>
              </a:rPr>
              <a:t>ευχ</a:t>
            </a:r>
            <a:r>
              <a:rPr lang="en-CA" altLang="de-DE" sz="1800" b="0" dirty="0">
                <a:solidFill>
                  <a:srgbClr val="333333"/>
                </a:solidFill>
                <a:latin typeface="+mn-lt"/>
                <a:ea typeface="+mn-ea"/>
              </a:rPr>
              <a:t>αριστήσει τη μητέρα του</a:t>
            </a:r>
            <a:r>
              <a:rPr lang="el-GR" altLang="de-DE" sz="1800" b="0" dirty="0">
                <a:solidFill>
                  <a:srgbClr val="333333"/>
                </a:solidFill>
                <a:latin typeface="+mn-lt"/>
                <a:ea typeface="+mn-ea"/>
              </a:rPr>
              <a:t> πιάνοντας γι’αυτήν ένα ψάρι.</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έχει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κλ</a:t>
            </a:r>
            <a:r>
              <a:rPr lang="el-GR" altLang="de-DE" sz="1800" b="0" dirty="0">
                <a:solidFill>
                  <a:srgbClr val="333333"/>
                </a:solidFill>
                <a:latin typeface="+mn-lt"/>
                <a:ea typeface="+mn-ea"/>
              </a:rPr>
              <a:t>εψει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σκουλήκι</a:t>
            </a:r>
            <a:r>
              <a:rPr lang="en-CA" altLang="de-DE" sz="1800" b="0" dirty="0">
                <a:solidFill>
                  <a:srgbClr val="333333"/>
                </a:solidFill>
                <a:latin typeface="+mn-lt"/>
                <a:ea typeface="+mn-ea"/>
              </a:rPr>
              <a:t>α για ψάρεμα.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44</a:t>
            </a:fld>
            <a:endParaRPr lang="de-DE" altLang="de-DE">
              <a:latin typeface="+mn-lt"/>
              <a:ea typeface="+mn-ea"/>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Οι δύο άνδρες επικοινωνούν</a:t>
            </a:r>
            <a:r>
              <a:rPr lang="el-GR" altLang="de-DE" sz="1800" b="0">
                <a:solidFill>
                  <a:srgbClr val="333333"/>
                </a:solidFill>
                <a:latin typeface="+mn-lt"/>
                <a:ea typeface="+mn-ea"/>
              </a:rPr>
              <a:t> </a:t>
            </a:r>
            <a:r>
              <a:rPr lang="en-US" altLang="de-DE" sz="1800" b="0">
                <a:solidFill>
                  <a:srgbClr val="333333"/>
                </a:solidFill>
                <a:latin typeface="+mn-lt"/>
                <a:ea typeface="+mn-ea"/>
              </a:rPr>
              <a:t>μ</a:t>
            </a:r>
            <a:r>
              <a:rPr lang="el-GR" altLang="de-DE" sz="1800" b="0">
                <a:solidFill>
                  <a:srgbClr val="333333"/>
                </a:solidFill>
                <a:latin typeface="+mn-lt"/>
                <a:ea typeface="+mn-ea"/>
              </a:rPr>
              <a:t>ε τ</a:t>
            </a:r>
            <a:r>
              <a:rPr lang="en-US" altLang="de-DE" sz="1800" b="0">
                <a:solidFill>
                  <a:srgbClr val="333333"/>
                </a:solidFill>
                <a:latin typeface="+mn-lt"/>
                <a:ea typeface="+mn-ea"/>
              </a:rPr>
              <a:t>ηλεπάθεια.</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δρας</a:t>
            </a:r>
            <a:r>
              <a:rPr lang="en-US" altLang="de-DE" sz="1800" b="0">
                <a:solidFill>
                  <a:srgbClr val="333333"/>
                </a:solidFill>
                <a:latin typeface="+mn-lt"/>
                <a:ea typeface="+mn-ea"/>
              </a:rPr>
              <a:t> </a:t>
            </a:r>
            <a:r>
              <a:rPr lang="el-GR" altLang="de-DE" sz="1800" b="0">
                <a:solidFill>
                  <a:srgbClr val="333333"/>
                </a:solidFill>
                <a:latin typeface="+mn-lt"/>
                <a:ea typeface="+mn-ea"/>
              </a:rPr>
              <a:t>εκπλήσσεται βλέποντας τον άλλο άνδρα να ανοίγει τη πόρτα πίσω του.</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a:t>
            </a:r>
            <a:r>
              <a:rPr lang="en-US" altLang="de-DE" sz="1800" b="0">
                <a:solidFill>
                  <a:srgbClr val="333333"/>
                </a:solidFill>
                <a:latin typeface="+mn-lt"/>
                <a:ea typeface="+mn-ea"/>
              </a:rPr>
              <a:t>ρας γυρίζει</a:t>
            </a:r>
            <a:r>
              <a:rPr lang="el-GR" altLang="de-DE" sz="1800" b="0">
                <a:solidFill>
                  <a:srgbClr val="333333"/>
                </a:solidFill>
                <a:latin typeface="+mn-lt"/>
                <a:ea typeface="+mn-ea"/>
              </a:rPr>
              <a:t> να κοιτάξει πίσω του</a:t>
            </a:r>
            <a:r>
              <a:rPr lang="en-US" altLang="de-DE" sz="1800" b="0">
                <a:solidFill>
                  <a:srgbClr val="333333"/>
                </a:solidFill>
                <a:latin typeface="+mn-lt"/>
                <a:ea typeface="+mn-ea"/>
              </a:rPr>
              <a:t>, γιατί ο άλλος άνδρας</a:t>
            </a:r>
            <a:r>
              <a:rPr lang="el-GR" altLang="de-DE" sz="1800" b="0">
                <a:solidFill>
                  <a:srgbClr val="333333"/>
                </a:solidFill>
                <a:latin typeface="+mn-lt"/>
                <a:ea typeface="+mn-ea"/>
              </a:rPr>
              <a:t> του</a:t>
            </a:r>
            <a:r>
              <a:rPr lang="en-US" altLang="de-DE" sz="1800" b="0">
                <a:solidFill>
                  <a:srgbClr val="333333"/>
                </a:solidFill>
                <a:latin typeface="+mn-lt"/>
                <a:ea typeface="+mn-ea"/>
              </a:rPr>
              <a:t> φαίνεται </a:t>
            </a:r>
            <a:r>
              <a:rPr lang="el-GR" altLang="de-DE" sz="1800" b="0">
                <a:solidFill>
                  <a:srgbClr val="333333"/>
                </a:solidFill>
                <a:latin typeface="+mn-lt"/>
                <a:ea typeface="+mn-ea"/>
              </a:rPr>
              <a:t>ότι είναι κάποιος γνωστός του</a:t>
            </a:r>
            <a:r>
              <a:rPr lang="en-US"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a:t>
            </a:r>
            <a:r>
              <a:rPr lang="en-US" altLang="de-DE" sz="1800" b="0">
                <a:solidFill>
                  <a:srgbClr val="333333"/>
                </a:solidFill>
                <a:latin typeface="+mn-lt"/>
                <a:ea typeface="+mn-ea"/>
              </a:rPr>
              <a:t>ρας γυρίζει έκπληκτος, γιατί ο άλλος </a:t>
            </a:r>
            <a:r>
              <a:rPr lang="el-GR" altLang="de-DE" sz="1800" b="0">
                <a:solidFill>
                  <a:srgbClr val="333333"/>
                </a:solidFill>
                <a:latin typeface="+mn-lt"/>
                <a:ea typeface="+mn-ea"/>
              </a:rPr>
              <a:t>ανδρας του </a:t>
            </a:r>
            <a:r>
              <a:rPr lang="en-US" altLang="de-DE" sz="1800" b="0">
                <a:solidFill>
                  <a:srgbClr val="333333"/>
                </a:solidFill>
                <a:latin typeface="+mn-lt"/>
                <a:ea typeface="+mn-ea"/>
              </a:rPr>
              <a:t>έκανε ένα αγενές σχόλιο.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45</a:t>
            </a:fld>
            <a:endParaRPr lang="de-DE" altLang="de-DE">
              <a:latin typeface="+mn-lt"/>
              <a:ea typeface="+mn-ea"/>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Οι δύο άνδρες επικοινωνούν</a:t>
            </a:r>
            <a:r>
              <a:rPr lang="el-GR" altLang="de-DE" sz="1800" b="0">
                <a:solidFill>
                  <a:srgbClr val="333333"/>
                </a:solidFill>
                <a:latin typeface="+mn-lt"/>
                <a:ea typeface="+mn-ea"/>
              </a:rPr>
              <a:t> </a:t>
            </a:r>
            <a:r>
              <a:rPr lang="en-US" altLang="de-DE" sz="1800" b="0">
                <a:solidFill>
                  <a:srgbClr val="333333"/>
                </a:solidFill>
                <a:latin typeface="+mn-lt"/>
                <a:ea typeface="+mn-ea"/>
              </a:rPr>
              <a:t>μ</a:t>
            </a:r>
            <a:r>
              <a:rPr lang="el-GR" altLang="de-DE" sz="1800" b="0">
                <a:solidFill>
                  <a:srgbClr val="333333"/>
                </a:solidFill>
                <a:latin typeface="+mn-lt"/>
                <a:ea typeface="+mn-ea"/>
              </a:rPr>
              <a:t>ε τ</a:t>
            </a:r>
            <a:r>
              <a:rPr lang="en-US" altLang="de-DE" sz="1800" b="0">
                <a:solidFill>
                  <a:srgbClr val="333333"/>
                </a:solidFill>
                <a:latin typeface="+mn-lt"/>
                <a:ea typeface="+mn-ea"/>
              </a:rPr>
              <a:t>ηλεπάθεια.</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δρας</a:t>
            </a:r>
            <a:r>
              <a:rPr lang="en-US" altLang="de-DE" sz="1800" b="0">
                <a:solidFill>
                  <a:srgbClr val="333333"/>
                </a:solidFill>
                <a:latin typeface="+mn-lt"/>
                <a:ea typeface="+mn-ea"/>
              </a:rPr>
              <a:t> </a:t>
            </a:r>
            <a:r>
              <a:rPr lang="el-GR" altLang="de-DE" sz="1800" b="0">
                <a:solidFill>
                  <a:srgbClr val="333333"/>
                </a:solidFill>
                <a:latin typeface="+mn-lt"/>
                <a:ea typeface="+mn-ea"/>
              </a:rPr>
              <a:t>εκπλήσσεται βλέποντας τον άλλο άνδρα να ανοίγει τη πόρτα πίσω του.</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a:t>
            </a:r>
            <a:r>
              <a:rPr lang="en-US" altLang="de-DE" sz="1800" b="0">
                <a:solidFill>
                  <a:srgbClr val="333333"/>
                </a:solidFill>
                <a:latin typeface="+mn-lt"/>
                <a:ea typeface="+mn-ea"/>
              </a:rPr>
              <a:t>ρας γυρίζει</a:t>
            </a:r>
            <a:r>
              <a:rPr lang="el-GR" altLang="de-DE" sz="1800" b="0">
                <a:solidFill>
                  <a:srgbClr val="333333"/>
                </a:solidFill>
                <a:latin typeface="+mn-lt"/>
                <a:ea typeface="+mn-ea"/>
              </a:rPr>
              <a:t> να κοιτάξει πίσω του</a:t>
            </a:r>
            <a:r>
              <a:rPr lang="en-US" altLang="de-DE" sz="1800" b="0">
                <a:solidFill>
                  <a:srgbClr val="333333"/>
                </a:solidFill>
                <a:latin typeface="+mn-lt"/>
                <a:ea typeface="+mn-ea"/>
              </a:rPr>
              <a:t>, γιατί ο άλλος άνδρας</a:t>
            </a:r>
            <a:r>
              <a:rPr lang="el-GR" altLang="de-DE" sz="1800" b="0">
                <a:solidFill>
                  <a:srgbClr val="333333"/>
                </a:solidFill>
                <a:latin typeface="+mn-lt"/>
                <a:ea typeface="+mn-ea"/>
              </a:rPr>
              <a:t> του</a:t>
            </a:r>
            <a:r>
              <a:rPr lang="en-US" altLang="de-DE" sz="1800" b="0">
                <a:solidFill>
                  <a:srgbClr val="333333"/>
                </a:solidFill>
                <a:latin typeface="+mn-lt"/>
                <a:ea typeface="+mn-ea"/>
              </a:rPr>
              <a:t> φαίνεται </a:t>
            </a:r>
            <a:r>
              <a:rPr lang="el-GR" altLang="de-DE" sz="1800" b="0">
                <a:solidFill>
                  <a:srgbClr val="333333"/>
                </a:solidFill>
                <a:latin typeface="+mn-lt"/>
                <a:ea typeface="+mn-ea"/>
              </a:rPr>
              <a:t>ότι είναι κάποιος γνωστός του</a:t>
            </a:r>
            <a:r>
              <a:rPr lang="en-US"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a:t>
            </a:r>
            <a:r>
              <a:rPr lang="en-US" altLang="de-DE" sz="1800" b="0">
                <a:solidFill>
                  <a:srgbClr val="333333"/>
                </a:solidFill>
                <a:latin typeface="+mn-lt"/>
                <a:ea typeface="+mn-ea"/>
              </a:rPr>
              <a:t>ρας γυρίζει έκπληκτος, γιατί ο άλλος </a:t>
            </a:r>
            <a:r>
              <a:rPr lang="el-GR" altLang="de-DE" sz="1800" b="0">
                <a:solidFill>
                  <a:srgbClr val="333333"/>
                </a:solidFill>
                <a:latin typeface="+mn-lt"/>
                <a:ea typeface="+mn-ea"/>
              </a:rPr>
              <a:t>ανδρας του </a:t>
            </a:r>
            <a:r>
              <a:rPr lang="en-US" altLang="de-DE" sz="1800" b="0">
                <a:solidFill>
                  <a:srgbClr val="333333"/>
                </a:solidFill>
                <a:latin typeface="+mn-lt"/>
                <a:ea typeface="+mn-ea"/>
              </a:rPr>
              <a:t>έκανε ένα αγενές σχόλιο.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46</a:t>
            </a:fld>
            <a:endParaRPr lang="de-DE" altLang="de-DE">
              <a:latin typeface="+mn-lt"/>
              <a:ea typeface="+mn-ea"/>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Οι δύο άνδρες επικοινωνούν</a:t>
            </a:r>
            <a:r>
              <a:rPr lang="el-GR" altLang="de-DE" sz="1800" b="0">
                <a:solidFill>
                  <a:srgbClr val="333333"/>
                </a:solidFill>
                <a:latin typeface="+mn-lt"/>
                <a:ea typeface="+mn-ea"/>
              </a:rPr>
              <a:t> </a:t>
            </a:r>
            <a:r>
              <a:rPr lang="en-US" altLang="de-DE" sz="1800" b="0">
                <a:solidFill>
                  <a:srgbClr val="333333"/>
                </a:solidFill>
                <a:latin typeface="+mn-lt"/>
                <a:ea typeface="+mn-ea"/>
              </a:rPr>
              <a:t>μ</a:t>
            </a:r>
            <a:r>
              <a:rPr lang="el-GR" altLang="de-DE" sz="1800" b="0">
                <a:solidFill>
                  <a:srgbClr val="333333"/>
                </a:solidFill>
                <a:latin typeface="+mn-lt"/>
                <a:ea typeface="+mn-ea"/>
              </a:rPr>
              <a:t>ε τ</a:t>
            </a:r>
            <a:r>
              <a:rPr lang="en-US" altLang="de-DE" sz="1800" b="0">
                <a:solidFill>
                  <a:srgbClr val="333333"/>
                </a:solidFill>
                <a:latin typeface="+mn-lt"/>
                <a:ea typeface="+mn-ea"/>
              </a:rPr>
              <a:t>ηλεπάθεια.</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δρας</a:t>
            </a:r>
            <a:r>
              <a:rPr lang="en-US" altLang="de-DE" sz="1800" b="0">
                <a:solidFill>
                  <a:srgbClr val="333333"/>
                </a:solidFill>
                <a:latin typeface="+mn-lt"/>
                <a:ea typeface="+mn-ea"/>
              </a:rPr>
              <a:t> </a:t>
            </a:r>
            <a:r>
              <a:rPr lang="el-GR" altLang="de-DE" sz="1800" b="0">
                <a:solidFill>
                  <a:srgbClr val="333333"/>
                </a:solidFill>
                <a:latin typeface="+mn-lt"/>
                <a:ea typeface="+mn-ea"/>
              </a:rPr>
              <a:t>εκπλήσσεται βλέποντας τον άλλο άνδρα να ανοίγει τη πόρτα πίσω του.</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a:t>
            </a:r>
            <a:r>
              <a:rPr lang="en-US" altLang="de-DE" sz="1800" b="0">
                <a:solidFill>
                  <a:srgbClr val="333333"/>
                </a:solidFill>
                <a:latin typeface="+mn-lt"/>
                <a:ea typeface="+mn-ea"/>
              </a:rPr>
              <a:t>ρας γυρίζει</a:t>
            </a:r>
            <a:r>
              <a:rPr lang="el-GR" altLang="de-DE" sz="1800" b="0">
                <a:solidFill>
                  <a:srgbClr val="333333"/>
                </a:solidFill>
                <a:latin typeface="+mn-lt"/>
                <a:ea typeface="+mn-ea"/>
              </a:rPr>
              <a:t> να κοιτάξει πίσω του</a:t>
            </a:r>
            <a:r>
              <a:rPr lang="en-US" altLang="de-DE" sz="1800" b="0">
                <a:solidFill>
                  <a:srgbClr val="333333"/>
                </a:solidFill>
                <a:latin typeface="+mn-lt"/>
                <a:ea typeface="+mn-ea"/>
              </a:rPr>
              <a:t>, γιατί ο άλλος άνδρας</a:t>
            </a:r>
            <a:r>
              <a:rPr lang="el-GR" altLang="de-DE" sz="1800" b="0">
                <a:solidFill>
                  <a:srgbClr val="333333"/>
                </a:solidFill>
                <a:latin typeface="+mn-lt"/>
                <a:ea typeface="+mn-ea"/>
              </a:rPr>
              <a:t> του</a:t>
            </a:r>
            <a:r>
              <a:rPr lang="en-US" altLang="de-DE" sz="1800" b="0">
                <a:solidFill>
                  <a:srgbClr val="333333"/>
                </a:solidFill>
                <a:latin typeface="+mn-lt"/>
                <a:ea typeface="+mn-ea"/>
              </a:rPr>
              <a:t> φαίνεται </a:t>
            </a:r>
            <a:r>
              <a:rPr lang="el-GR" altLang="de-DE" sz="1800" b="0">
                <a:solidFill>
                  <a:srgbClr val="333333"/>
                </a:solidFill>
                <a:latin typeface="+mn-lt"/>
                <a:ea typeface="+mn-ea"/>
              </a:rPr>
              <a:t>ότι είναι κάποιος γνωστός του</a:t>
            </a:r>
            <a:r>
              <a:rPr lang="en-US"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a:t>
            </a:r>
            <a:r>
              <a:rPr lang="el-GR" altLang="de-DE" sz="1800" b="0">
                <a:solidFill>
                  <a:srgbClr val="333333"/>
                </a:solidFill>
                <a:latin typeface="+mn-lt"/>
                <a:ea typeface="+mn-ea"/>
              </a:rPr>
              <a:t>δ</a:t>
            </a:r>
            <a:r>
              <a:rPr lang="en-US" altLang="de-DE" sz="1800" b="0">
                <a:solidFill>
                  <a:srgbClr val="333333"/>
                </a:solidFill>
                <a:latin typeface="+mn-lt"/>
                <a:ea typeface="+mn-ea"/>
              </a:rPr>
              <a:t>ρας γυρίζει έκπληκτος, γιατί ο άλλος </a:t>
            </a:r>
            <a:r>
              <a:rPr lang="el-GR" altLang="de-DE" sz="1800" b="0">
                <a:solidFill>
                  <a:srgbClr val="333333"/>
                </a:solidFill>
                <a:latin typeface="+mn-lt"/>
                <a:ea typeface="+mn-ea"/>
              </a:rPr>
              <a:t>ανδρας του </a:t>
            </a:r>
            <a:r>
              <a:rPr lang="en-US" altLang="de-DE" sz="1800" b="0">
                <a:solidFill>
                  <a:srgbClr val="333333"/>
                </a:solidFill>
                <a:latin typeface="+mn-lt"/>
                <a:ea typeface="+mn-ea"/>
              </a:rPr>
              <a:t>έκανε ένα αγενές σχόλιο.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47</a:t>
            </a:fld>
            <a:endParaRPr lang="de-DE" altLang="de-DE">
              <a:latin typeface="+mn-lt"/>
              <a:ea typeface="+mn-ea"/>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Οι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δύο</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άνδρες</a:t>
            </a:r>
            <a:r>
              <a:rPr lang="en-US" altLang="de-DE" sz="1800" b="0" dirty="0">
                <a:solidFill>
                  <a:srgbClr val="333333"/>
                </a:solidFill>
                <a:latin typeface="+mn-lt"/>
                <a:ea typeface="+mn-ea"/>
              </a:rPr>
              <a:t> επ</a:t>
            </a:r>
            <a:r>
              <a:rPr lang="en-US" altLang="de-DE" sz="1800" b="0" dirty="0" err="1">
                <a:solidFill>
                  <a:srgbClr val="333333"/>
                </a:solidFill>
                <a:latin typeface="+mn-lt"/>
                <a:ea typeface="+mn-ea"/>
              </a:rPr>
              <a:t>ικοινωνούν</a:t>
            </a:r>
            <a:r>
              <a:rPr lang="el-GR" altLang="de-DE" sz="1800" b="0" dirty="0">
                <a:solidFill>
                  <a:srgbClr val="333333"/>
                </a:solidFill>
                <a:latin typeface="+mn-lt"/>
                <a:ea typeface="+mn-ea"/>
              </a:rPr>
              <a:t> </a:t>
            </a:r>
            <a:r>
              <a:rPr lang="en-US" altLang="de-DE" sz="1800" b="0" dirty="0">
                <a:solidFill>
                  <a:srgbClr val="333333"/>
                </a:solidFill>
                <a:latin typeface="+mn-lt"/>
                <a:ea typeface="+mn-ea"/>
              </a:rPr>
              <a:t>μ</a:t>
            </a:r>
            <a:r>
              <a:rPr lang="el-GR" altLang="de-DE" sz="1800" b="0" dirty="0">
                <a:solidFill>
                  <a:srgbClr val="333333"/>
                </a:solidFill>
                <a:latin typeface="+mn-lt"/>
                <a:ea typeface="+mn-ea"/>
              </a:rPr>
              <a:t>ε τ</a:t>
            </a:r>
            <a:r>
              <a:rPr lang="en-US" altLang="de-DE" sz="1800" b="0" dirty="0" err="1">
                <a:solidFill>
                  <a:srgbClr val="333333"/>
                </a:solidFill>
                <a:latin typeface="+mn-lt"/>
                <a:ea typeface="+mn-ea"/>
              </a:rPr>
              <a:t>ηλε</a:t>
            </a:r>
            <a:r>
              <a:rPr lang="en-US" altLang="de-DE" sz="1800" b="0" dirty="0">
                <a:solidFill>
                  <a:srgbClr val="333333"/>
                </a:solidFill>
                <a:latin typeface="+mn-lt"/>
                <a:ea typeface="+mn-ea"/>
              </a:rPr>
              <a:t>πάθεια.</a:t>
            </a:r>
          </a:p>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rPr>
              <a:t>Ο </a:t>
            </a:r>
            <a:r>
              <a:rPr lang="en-US" altLang="de-DE" sz="1800" b="0" dirty="0" err="1">
                <a:solidFill>
                  <a:srgbClr val="004992"/>
                </a:solidFill>
                <a:latin typeface="+mn-lt"/>
                <a:ea typeface="+mn-ea"/>
              </a:rPr>
              <a:t>άν</a:t>
            </a:r>
            <a:r>
              <a:rPr lang="el-GR" altLang="de-DE" sz="1800" b="0" dirty="0">
                <a:solidFill>
                  <a:srgbClr val="004992"/>
                </a:solidFill>
                <a:latin typeface="+mn-lt"/>
                <a:ea typeface="+mn-ea"/>
              </a:rPr>
              <a:t>δρας</a:t>
            </a:r>
            <a:r>
              <a:rPr lang="en-US" altLang="de-DE" sz="1800" b="0" dirty="0">
                <a:solidFill>
                  <a:srgbClr val="004992"/>
                </a:solidFill>
                <a:latin typeface="+mn-lt"/>
                <a:ea typeface="+mn-ea"/>
              </a:rPr>
              <a:t> </a:t>
            </a:r>
            <a:r>
              <a:rPr lang="el-GR" altLang="de-DE" sz="1800" b="0" dirty="0">
                <a:solidFill>
                  <a:srgbClr val="004992"/>
                </a:solidFill>
                <a:latin typeface="+mn-lt"/>
                <a:ea typeface="+mn-ea"/>
              </a:rPr>
              <a:t>εκπλήσσεται βλέποντας τον άλλο άνδρα να ανοίγει τη πόρτα πίσω του.</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δ</a:t>
            </a:r>
            <a:r>
              <a:rPr lang="en-US" altLang="de-DE" sz="1800" b="0" dirty="0">
                <a:solidFill>
                  <a:srgbClr val="333333"/>
                </a:solidFill>
                <a:latin typeface="+mn-lt"/>
                <a:ea typeface="+mn-ea"/>
              </a:rPr>
              <a:t>ρας </a:t>
            </a:r>
            <a:r>
              <a:rPr lang="en-US" altLang="de-DE" sz="1800" b="0" dirty="0" err="1">
                <a:solidFill>
                  <a:srgbClr val="333333"/>
                </a:solidFill>
                <a:latin typeface="+mn-lt"/>
                <a:ea typeface="+mn-ea"/>
              </a:rPr>
              <a:t>γυρίζει</a:t>
            </a:r>
            <a:r>
              <a:rPr lang="el-GR" altLang="de-DE" sz="1800" b="0" dirty="0">
                <a:solidFill>
                  <a:srgbClr val="333333"/>
                </a:solidFill>
                <a:latin typeface="+mn-lt"/>
                <a:ea typeface="+mn-ea"/>
              </a:rPr>
              <a:t> να κοιτάξει πίσω του</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γι</a:t>
            </a:r>
            <a:r>
              <a:rPr lang="en-US" altLang="de-DE" sz="1800" b="0" dirty="0">
                <a:solidFill>
                  <a:srgbClr val="333333"/>
                </a:solidFill>
                <a:latin typeface="+mn-lt"/>
                <a:ea typeface="+mn-ea"/>
              </a:rPr>
              <a:t>ατί ο άλλος άνδρας</a:t>
            </a:r>
            <a:r>
              <a:rPr lang="el-GR" altLang="de-DE" sz="1800" b="0" dirty="0">
                <a:solidFill>
                  <a:srgbClr val="333333"/>
                </a:solidFill>
                <a:latin typeface="+mn-lt"/>
                <a:ea typeface="+mn-ea"/>
              </a:rPr>
              <a:t> του</a:t>
            </a:r>
            <a:r>
              <a:rPr lang="en-US" altLang="de-DE" sz="1800" b="0" dirty="0">
                <a:solidFill>
                  <a:srgbClr val="333333"/>
                </a:solidFill>
                <a:latin typeface="+mn-lt"/>
                <a:ea typeface="+mn-ea"/>
              </a:rPr>
              <a:t> φα</a:t>
            </a:r>
            <a:r>
              <a:rPr lang="en-US" altLang="de-DE" sz="1800" b="0" dirty="0" err="1">
                <a:solidFill>
                  <a:srgbClr val="333333"/>
                </a:solidFill>
                <a:latin typeface="+mn-lt"/>
                <a:ea typeface="+mn-ea"/>
              </a:rPr>
              <a:t>ίνετ</a:t>
            </a:r>
            <a:r>
              <a:rPr lang="en-US" altLang="de-DE" sz="1800" b="0" dirty="0">
                <a:solidFill>
                  <a:srgbClr val="333333"/>
                </a:solidFill>
                <a:latin typeface="+mn-lt"/>
                <a:ea typeface="+mn-ea"/>
              </a:rPr>
              <a:t>αι </a:t>
            </a:r>
            <a:r>
              <a:rPr lang="el-GR" altLang="de-DE" sz="1800" b="0" dirty="0">
                <a:solidFill>
                  <a:srgbClr val="333333"/>
                </a:solidFill>
                <a:latin typeface="+mn-lt"/>
                <a:ea typeface="+mn-ea"/>
              </a:rPr>
              <a:t>ότι είναι κάποιος γνωστός του</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a:t>
            </a:r>
            <a:r>
              <a:rPr lang="el-GR" altLang="de-DE" sz="1800" b="0" dirty="0">
                <a:solidFill>
                  <a:srgbClr val="333333"/>
                </a:solidFill>
                <a:latin typeface="+mn-lt"/>
                <a:ea typeface="+mn-ea"/>
              </a:rPr>
              <a:t>δ</a:t>
            </a:r>
            <a:r>
              <a:rPr lang="en-US" altLang="de-DE" sz="1800" b="0" dirty="0">
                <a:solidFill>
                  <a:srgbClr val="333333"/>
                </a:solidFill>
                <a:latin typeface="+mn-lt"/>
                <a:ea typeface="+mn-ea"/>
              </a:rPr>
              <a:t>ρας </a:t>
            </a:r>
            <a:r>
              <a:rPr lang="en-US" altLang="de-DE" sz="1800" b="0" dirty="0" err="1">
                <a:solidFill>
                  <a:srgbClr val="333333"/>
                </a:solidFill>
                <a:latin typeface="+mn-lt"/>
                <a:ea typeface="+mn-ea"/>
              </a:rPr>
              <a:t>γυρίζει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έκ</a:t>
            </a:r>
            <a:r>
              <a:rPr lang="en-US" altLang="de-DE" sz="1800" b="0" dirty="0">
                <a:solidFill>
                  <a:srgbClr val="333333"/>
                </a:solidFill>
                <a:latin typeface="+mn-lt"/>
                <a:ea typeface="+mn-ea"/>
              </a:rPr>
              <a:t>πληκτος, γιατί ο άλλος </a:t>
            </a:r>
            <a:r>
              <a:rPr lang="el-GR" altLang="de-DE" sz="1800" b="0" dirty="0">
                <a:solidFill>
                  <a:srgbClr val="333333"/>
                </a:solidFill>
                <a:latin typeface="+mn-lt"/>
                <a:ea typeface="+mn-ea"/>
              </a:rPr>
              <a:t>ανδρας του </a:t>
            </a:r>
            <a:r>
              <a:rPr lang="en-US" altLang="de-DE" sz="1800" b="0" dirty="0" err="1">
                <a:solidFill>
                  <a:srgbClr val="333333"/>
                </a:solidFill>
                <a:latin typeface="+mn-lt"/>
                <a:ea typeface="+mn-ea"/>
              </a:rPr>
              <a:t>έκ</a:t>
            </a:r>
            <a:r>
              <a:rPr lang="en-US" altLang="de-DE" sz="1800" b="0" dirty="0">
                <a:solidFill>
                  <a:srgbClr val="333333"/>
                </a:solidFill>
                <a:latin typeface="+mn-lt"/>
                <a:ea typeface="+mn-ea"/>
              </a:rPr>
              <a:t>ανε ένα αγενές σχόλιο.</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48</a:t>
            </a:fld>
            <a:endParaRPr lang="de-DE" altLang="de-DE">
              <a:latin typeface="+mn-lt"/>
              <a:ea typeface="+mn-ea"/>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Οι</a:t>
            </a:r>
            <a:r>
              <a:rPr lang="el-GR" altLang="de-DE" sz="1800" b="0">
                <a:solidFill>
                  <a:srgbClr val="333333"/>
                </a:solidFill>
                <a:latin typeface="+mn-lt"/>
                <a:ea typeface="+mn-ea"/>
              </a:rPr>
              <a:t> δύο</a:t>
            </a:r>
            <a:r>
              <a:rPr lang="en-CA" altLang="de-DE" sz="1800" b="0">
                <a:solidFill>
                  <a:srgbClr val="333333"/>
                </a:solidFill>
                <a:latin typeface="+mn-lt"/>
                <a:ea typeface="+mn-ea"/>
              </a:rPr>
              <a:t> άνδρες </a:t>
            </a:r>
            <a:r>
              <a:rPr lang="el-GR" altLang="de-DE" sz="1800" b="0">
                <a:solidFill>
                  <a:srgbClr val="333333"/>
                </a:solidFill>
                <a:latin typeface="+mn-lt"/>
                <a:ea typeface="+mn-ea"/>
              </a:rPr>
              <a:t>δοκιμάζουν τις ικανότητές τους στο δέσιμο ζώων.</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καουμπό</a:t>
            </a:r>
            <a:r>
              <a:rPr lang="el-GR" altLang="de-DE" sz="1800" b="0">
                <a:solidFill>
                  <a:srgbClr val="333333"/>
                </a:solidFill>
                <a:latin typeface="+mn-lt"/>
                <a:ea typeface="+mn-ea"/>
              </a:rPr>
              <a:t>ι</a:t>
            </a:r>
            <a:r>
              <a:rPr lang="en-CA" altLang="de-DE" sz="1800" b="0">
                <a:solidFill>
                  <a:srgbClr val="333333"/>
                </a:solidFill>
                <a:latin typeface="+mn-lt"/>
                <a:ea typeface="+mn-ea"/>
              </a:rPr>
              <a:t> θέλει να αγοράσει ένα λάσο.</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καουμπό</a:t>
            </a:r>
            <a:r>
              <a:rPr lang="el-GR" altLang="de-DE" sz="1800" b="0">
                <a:solidFill>
                  <a:srgbClr val="333333"/>
                </a:solidFill>
                <a:latin typeface="+mn-lt"/>
                <a:ea typeface="+mn-ea"/>
              </a:rPr>
              <a:t>ι</a:t>
            </a:r>
            <a:r>
              <a:rPr lang="en-CA" altLang="de-DE" sz="1800" b="0">
                <a:solidFill>
                  <a:srgbClr val="333333"/>
                </a:solidFill>
                <a:latin typeface="+mn-lt"/>
                <a:ea typeface="+mn-ea"/>
              </a:rPr>
              <a:t> χρησιμοποίησε ένα σχοινί από το κατάστημα για να δέ</a:t>
            </a:r>
            <a:r>
              <a:rPr lang="el-GR" altLang="de-DE" sz="1800" b="0">
                <a:solidFill>
                  <a:srgbClr val="333333"/>
                </a:solidFill>
                <a:latin typeface="+mn-lt"/>
                <a:ea typeface="+mn-ea"/>
              </a:rPr>
              <a:t>σει</a:t>
            </a:r>
            <a:r>
              <a:rPr lang="en-CA" altLang="de-DE" sz="1800" b="0">
                <a:solidFill>
                  <a:srgbClr val="333333"/>
                </a:solidFill>
                <a:latin typeface="+mn-lt"/>
                <a:ea typeface="+mn-ea"/>
              </a:rPr>
              <a:t> τον υπάλληλο και να </a:t>
            </a:r>
            <a:r>
              <a:rPr lang="el-GR" altLang="de-DE" sz="1800" b="0">
                <a:solidFill>
                  <a:srgbClr val="333333"/>
                </a:solidFill>
                <a:latin typeface="+mn-lt"/>
                <a:ea typeface="+mn-ea"/>
              </a:rPr>
              <a:t>πάρει</a:t>
            </a:r>
            <a:r>
              <a:rPr lang="en-CA" altLang="de-DE" sz="1800" b="0">
                <a:solidFill>
                  <a:srgbClr val="333333"/>
                </a:solidFill>
                <a:latin typeface="+mn-lt"/>
                <a:ea typeface="+mn-ea"/>
              </a:rPr>
              <a:t> τα χρήματα.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άνθρωπος θέλει να αγοράσει ένα νέο καπέλο.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49</a:t>
            </a:fld>
            <a:endParaRPr lang="de-DE" altLang="de-DE">
              <a:latin typeface="+mn-lt"/>
              <a:ea typeface="+mn-ea"/>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Οι</a:t>
            </a:r>
            <a:r>
              <a:rPr lang="el-GR" altLang="de-DE" sz="1800" b="0">
                <a:solidFill>
                  <a:srgbClr val="333333"/>
                </a:solidFill>
                <a:latin typeface="+mn-lt"/>
                <a:ea typeface="+mn-ea"/>
              </a:rPr>
              <a:t> δύο</a:t>
            </a:r>
            <a:r>
              <a:rPr lang="en-CA" altLang="de-DE" sz="1800" b="0">
                <a:solidFill>
                  <a:srgbClr val="333333"/>
                </a:solidFill>
                <a:latin typeface="+mn-lt"/>
                <a:ea typeface="+mn-ea"/>
              </a:rPr>
              <a:t> άνδρες </a:t>
            </a:r>
            <a:r>
              <a:rPr lang="el-GR" altLang="de-DE" sz="1800" b="0">
                <a:solidFill>
                  <a:srgbClr val="333333"/>
                </a:solidFill>
                <a:latin typeface="+mn-lt"/>
                <a:ea typeface="+mn-ea"/>
              </a:rPr>
              <a:t>δοκιμάζουν τις ικανότητές τους στο δέσιμο ζώων.</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καουμπό</a:t>
            </a:r>
            <a:r>
              <a:rPr lang="el-GR" altLang="de-DE" sz="1800" b="0">
                <a:solidFill>
                  <a:srgbClr val="333333"/>
                </a:solidFill>
                <a:latin typeface="+mn-lt"/>
                <a:ea typeface="+mn-ea"/>
              </a:rPr>
              <a:t>ι</a:t>
            </a:r>
            <a:r>
              <a:rPr lang="en-CA" altLang="de-DE" sz="1800" b="0">
                <a:solidFill>
                  <a:srgbClr val="333333"/>
                </a:solidFill>
                <a:latin typeface="+mn-lt"/>
                <a:ea typeface="+mn-ea"/>
              </a:rPr>
              <a:t> θέλει να αγοράσει ένα λάσο.</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καουμπό</a:t>
            </a:r>
            <a:r>
              <a:rPr lang="el-GR" altLang="de-DE" sz="1800" b="0">
                <a:solidFill>
                  <a:srgbClr val="333333"/>
                </a:solidFill>
                <a:latin typeface="+mn-lt"/>
                <a:ea typeface="+mn-ea"/>
              </a:rPr>
              <a:t>ι</a:t>
            </a:r>
            <a:r>
              <a:rPr lang="en-CA" altLang="de-DE" sz="1800" b="0">
                <a:solidFill>
                  <a:srgbClr val="333333"/>
                </a:solidFill>
                <a:latin typeface="+mn-lt"/>
                <a:ea typeface="+mn-ea"/>
              </a:rPr>
              <a:t> χρησιμοποίησε ένα σχοινί από το κατάστημα για να δέ</a:t>
            </a:r>
            <a:r>
              <a:rPr lang="el-GR" altLang="de-DE" sz="1800" b="0">
                <a:solidFill>
                  <a:srgbClr val="333333"/>
                </a:solidFill>
                <a:latin typeface="+mn-lt"/>
                <a:ea typeface="+mn-ea"/>
              </a:rPr>
              <a:t>σει</a:t>
            </a:r>
            <a:r>
              <a:rPr lang="en-CA" altLang="de-DE" sz="1800" b="0">
                <a:solidFill>
                  <a:srgbClr val="333333"/>
                </a:solidFill>
                <a:latin typeface="+mn-lt"/>
                <a:ea typeface="+mn-ea"/>
              </a:rPr>
              <a:t> τον υπάλληλο και να </a:t>
            </a:r>
            <a:r>
              <a:rPr lang="el-GR" altLang="de-DE" sz="1800" b="0">
                <a:solidFill>
                  <a:srgbClr val="333333"/>
                </a:solidFill>
                <a:latin typeface="+mn-lt"/>
                <a:ea typeface="+mn-ea"/>
              </a:rPr>
              <a:t>πάρει</a:t>
            </a:r>
            <a:r>
              <a:rPr lang="en-CA" altLang="de-DE" sz="1800" b="0">
                <a:solidFill>
                  <a:srgbClr val="333333"/>
                </a:solidFill>
                <a:latin typeface="+mn-lt"/>
                <a:ea typeface="+mn-ea"/>
              </a:rPr>
              <a:t> τα χρήματα.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άνθρωπος θέλει να αγοράσει ένα νέο καπέλο.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50</a:t>
            </a:fld>
            <a:endParaRPr lang="de-DE" altLang="de-DE">
              <a:latin typeface="+mn-lt"/>
              <a:ea typeface="+mn-ea"/>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Οι</a:t>
            </a:r>
            <a:r>
              <a:rPr lang="el-GR" altLang="de-DE" sz="1800" b="0">
                <a:solidFill>
                  <a:srgbClr val="333333"/>
                </a:solidFill>
                <a:latin typeface="+mn-lt"/>
                <a:ea typeface="+mn-ea"/>
              </a:rPr>
              <a:t> δύο</a:t>
            </a:r>
            <a:r>
              <a:rPr lang="en-CA" altLang="de-DE" sz="1800" b="0">
                <a:solidFill>
                  <a:srgbClr val="333333"/>
                </a:solidFill>
                <a:latin typeface="+mn-lt"/>
                <a:ea typeface="+mn-ea"/>
              </a:rPr>
              <a:t> άνδρες </a:t>
            </a:r>
            <a:r>
              <a:rPr lang="el-GR" altLang="de-DE" sz="1800" b="0">
                <a:solidFill>
                  <a:srgbClr val="333333"/>
                </a:solidFill>
                <a:latin typeface="+mn-lt"/>
                <a:ea typeface="+mn-ea"/>
              </a:rPr>
              <a:t>δοκιμάζουν τις ικανότητές τους στο δέσιμο ζώων.</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καουμπό</a:t>
            </a:r>
            <a:r>
              <a:rPr lang="el-GR" altLang="de-DE" sz="1800" b="0">
                <a:solidFill>
                  <a:srgbClr val="333333"/>
                </a:solidFill>
                <a:latin typeface="+mn-lt"/>
                <a:ea typeface="+mn-ea"/>
              </a:rPr>
              <a:t>ι</a:t>
            </a:r>
            <a:r>
              <a:rPr lang="en-CA" altLang="de-DE" sz="1800" b="0">
                <a:solidFill>
                  <a:srgbClr val="333333"/>
                </a:solidFill>
                <a:latin typeface="+mn-lt"/>
                <a:ea typeface="+mn-ea"/>
              </a:rPr>
              <a:t> θέλει να αγοράσει ένα λάσο.</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καουμπό</a:t>
            </a:r>
            <a:r>
              <a:rPr lang="el-GR" altLang="de-DE" sz="1800" b="0">
                <a:solidFill>
                  <a:srgbClr val="333333"/>
                </a:solidFill>
                <a:latin typeface="+mn-lt"/>
                <a:ea typeface="+mn-ea"/>
              </a:rPr>
              <a:t>ι</a:t>
            </a:r>
            <a:r>
              <a:rPr lang="en-CA" altLang="de-DE" sz="1800" b="0">
                <a:solidFill>
                  <a:srgbClr val="333333"/>
                </a:solidFill>
                <a:latin typeface="+mn-lt"/>
                <a:ea typeface="+mn-ea"/>
              </a:rPr>
              <a:t> χρησιμοποίησε ένα σχοινί από το κατάστημα για να δέ</a:t>
            </a:r>
            <a:r>
              <a:rPr lang="el-GR" altLang="de-DE" sz="1800" b="0">
                <a:solidFill>
                  <a:srgbClr val="333333"/>
                </a:solidFill>
                <a:latin typeface="+mn-lt"/>
                <a:ea typeface="+mn-ea"/>
              </a:rPr>
              <a:t>σει</a:t>
            </a:r>
            <a:r>
              <a:rPr lang="en-CA" altLang="de-DE" sz="1800" b="0">
                <a:solidFill>
                  <a:srgbClr val="333333"/>
                </a:solidFill>
                <a:latin typeface="+mn-lt"/>
                <a:ea typeface="+mn-ea"/>
              </a:rPr>
              <a:t> τον υπάλληλο και να </a:t>
            </a:r>
            <a:r>
              <a:rPr lang="el-GR" altLang="de-DE" sz="1800" b="0">
                <a:solidFill>
                  <a:srgbClr val="333333"/>
                </a:solidFill>
                <a:latin typeface="+mn-lt"/>
                <a:ea typeface="+mn-ea"/>
              </a:rPr>
              <a:t>πάρει</a:t>
            </a:r>
            <a:r>
              <a:rPr lang="en-CA" altLang="de-DE" sz="1800" b="0">
                <a:solidFill>
                  <a:srgbClr val="333333"/>
                </a:solidFill>
                <a:latin typeface="+mn-lt"/>
                <a:ea typeface="+mn-ea"/>
              </a:rPr>
              <a:t> τα χρήματα.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Ο άνθρωπος θέλει να αγοράσει ένα νέο καπέλο.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51</a:t>
            </a:fld>
            <a:endParaRPr lang="de-DE" altLang="de-DE">
              <a:latin typeface="+mn-lt"/>
              <a:ea typeface="+mn-ea"/>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Οι</a:t>
            </a:r>
            <a:r>
              <a:rPr lang="el-GR" altLang="de-DE" sz="1800" b="0" dirty="0">
                <a:solidFill>
                  <a:srgbClr val="333333"/>
                </a:solidFill>
                <a:latin typeface="+mn-lt"/>
                <a:ea typeface="+mn-ea"/>
              </a:rPr>
              <a:t> δύο</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άνδρες</a:t>
            </a:r>
            <a:r>
              <a:rPr lang="en-CA" altLang="de-DE" sz="1800" b="0" dirty="0">
                <a:solidFill>
                  <a:srgbClr val="333333"/>
                </a:solidFill>
                <a:latin typeface="+mn-lt"/>
                <a:ea typeface="+mn-ea"/>
              </a:rPr>
              <a:t> </a:t>
            </a:r>
            <a:r>
              <a:rPr lang="el-GR" altLang="de-DE" sz="1800" b="0" dirty="0">
                <a:solidFill>
                  <a:srgbClr val="333333"/>
                </a:solidFill>
                <a:latin typeface="+mn-lt"/>
                <a:ea typeface="+mn-ea"/>
              </a:rPr>
              <a:t>δοκιμάζουν τις ικανότητές τους στο δέσιμο ζώων.</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Ο κα</a:t>
            </a:r>
            <a:r>
              <a:rPr lang="en-CA" altLang="de-DE" sz="1800" b="0" dirty="0" err="1">
                <a:solidFill>
                  <a:srgbClr val="333333"/>
                </a:solidFill>
                <a:latin typeface="+mn-lt"/>
                <a:ea typeface="+mn-ea"/>
              </a:rPr>
              <a:t>ουμ</a:t>
            </a:r>
            <a:r>
              <a:rPr lang="en-CA" altLang="de-DE" sz="1800" b="0" dirty="0">
                <a:solidFill>
                  <a:srgbClr val="333333"/>
                </a:solidFill>
                <a:latin typeface="+mn-lt"/>
                <a:ea typeface="+mn-ea"/>
              </a:rPr>
              <a:t>πό</a:t>
            </a:r>
            <a:r>
              <a:rPr lang="el-GR" altLang="de-DE" sz="1800" b="0" dirty="0">
                <a:solidFill>
                  <a:srgbClr val="333333"/>
                </a:solidFill>
                <a:latin typeface="+mn-lt"/>
                <a:ea typeface="+mn-ea"/>
              </a:rPr>
              <a:t>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θέλει</a:t>
            </a:r>
            <a:r>
              <a:rPr lang="en-CA" altLang="de-DE" sz="1800" b="0" dirty="0">
                <a:solidFill>
                  <a:srgbClr val="333333"/>
                </a:solidFill>
                <a:latin typeface="+mn-lt"/>
                <a:ea typeface="+mn-ea"/>
              </a:rPr>
              <a:t> να α</a:t>
            </a:r>
            <a:r>
              <a:rPr lang="en-CA" altLang="de-DE" sz="1800" b="0" dirty="0" err="1">
                <a:solidFill>
                  <a:srgbClr val="333333"/>
                </a:solidFill>
                <a:latin typeface="+mn-lt"/>
                <a:ea typeface="+mn-ea"/>
              </a:rPr>
              <a:t>γοράσει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έν</a:t>
            </a:r>
            <a:r>
              <a:rPr lang="en-CA" altLang="de-DE" sz="1800" b="0" dirty="0">
                <a:solidFill>
                  <a:srgbClr val="333333"/>
                </a:solidFill>
                <a:latin typeface="+mn-lt"/>
                <a:ea typeface="+mn-ea"/>
              </a:rPr>
              <a:t>α λάσο.</a:t>
            </a:r>
          </a:p>
          <a:p>
            <a:pPr eaLnBrk="1" hangingPunct="1">
              <a:spcBef>
                <a:spcPts val="1200"/>
              </a:spcBef>
              <a:spcAft>
                <a:spcPts val="0"/>
              </a:spcAft>
              <a:buClr>
                <a:srgbClr val="004992"/>
              </a:buClr>
              <a:buFont typeface="WingDings"/>
              <a:buAutoNum type="arabicPeriod"/>
            </a:pPr>
            <a:r>
              <a:rPr lang="en-CA" altLang="de-DE" sz="1800" b="0" dirty="0">
                <a:solidFill>
                  <a:srgbClr val="004992"/>
                </a:solidFill>
                <a:latin typeface="+mn-lt"/>
                <a:ea typeface="+mn-ea"/>
              </a:rPr>
              <a:t>Ο κα</a:t>
            </a:r>
            <a:r>
              <a:rPr lang="en-CA" altLang="de-DE" sz="1800" b="0" dirty="0" err="1">
                <a:solidFill>
                  <a:srgbClr val="004992"/>
                </a:solidFill>
                <a:latin typeface="+mn-lt"/>
                <a:ea typeface="+mn-ea"/>
              </a:rPr>
              <a:t>ουμ</a:t>
            </a:r>
            <a:r>
              <a:rPr lang="en-CA" altLang="de-DE" sz="1800" b="0" dirty="0">
                <a:solidFill>
                  <a:srgbClr val="004992"/>
                </a:solidFill>
                <a:latin typeface="+mn-lt"/>
                <a:ea typeface="+mn-ea"/>
              </a:rPr>
              <a:t>πό</a:t>
            </a:r>
            <a:r>
              <a:rPr lang="el-GR" altLang="de-DE" sz="1800" b="0" dirty="0">
                <a:solidFill>
                  <a:srgbClr val="004992"/>
                </a:solidFill>
                <a:latin typeface="+mn-lt"/>
                <a:ea typeface="+mn-ea"/>
              </a:rPr>
              <a:t>ι</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χρησιμο</a:t>
            </a:r>
            <a:r>
              <a:rPr lang="en-CA" altLang="de-DE" sz="1800" b="0" dirty="0">
                <a:solidFill>
                  <a:srgbClr val="004992"/>
                </a:solidFill>
                <a:latin typeface="+mn-lt"/>
                <a:ea typeface="+mn-ea"/>
              </a:rPr>
              <a:t>ποίησε ένα σχοινί από το κατάστημα για να δέ</a:t>
            </a:r>
            <a:r>
              <a:rPr lang="el-GR" altLang="de-DE" sz="1800" b="0" dirty="0">
                <a:solidFill>
                  <a:srgbClr val="004992"/>
                </a:solidFill>
                <a:latin typeface="+mn-lt"/>
                <a:ea typeface="+mn-ea"/>
              </a:rPr>
              <a:t>σει</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τον</a:t>
            </a:r>
            <a:r>
              <a:rPr lang="en-CA" altLang="de-DE" sz="1800" b="0" dirty="0">
                <a:solidFill>
                  <a:srgbClr val="004992"/>
                </a:solidFill>
                <a:latin typeface="+mn-lt"/>
                <a:ea typeface="+mn-ea"/>
              </a:rPr>
              <a:t> υπ</a:t>
            </a:r>
            <a:r>
              <a:rPr lang="en-CA" altLang="de-DE" sz="1800" b="0" dirty="0" err="1">
                <a:solidFill>
                  <a:srgbClr val="004992"/>
                </a:solidFill>
                <a:latin typeface="+mn-lt"/>
                <a:ea typeface="+mn-ea"/>
              </a:rPr>
              <a:t>άλληλο</a:t>
            </a:r>
            <a:r>
              <a:rPr lang="en-CA" altLang="de-DE" sz="1800" b="0" dirty="0">
                <a:solidFill>
                  <a:srgbClr val="004992"/>
                </a:solidFill>
                <a:latin typeface="+mn-lt"/>
                <a:ea typeface="+mn-ea"/>
              </a:rPr>
              <a:t> και να </a:t>
            </a:r>
            <a:r>
              <a:rPr lang="el-GR" altLang="de-DE" sz="1800" b="0" dirty="0">
                <a:solidFill>
                  <a:srgbClr val="004992"/>
                </a:solidFill>
                <a:latin typeface="+mn-lt"/>
                <a:ea typeface="+mn-ea"/>
              </a:rPr>
              <a:t>πάρει</a:t>
            </a:r>
            <a:r>
              <a:rPr lang="en-CA" altLang="de-DE" sz="1800" b="0" dirty="0">
                <a:solidFill>
                  <a:srgbClr val="004992"/>
                </a:solidFill>
                <a:latin typeface="+mn-lt"/>
                <a:ea typeface="+mn-ea"/>
              </a:rPr>
              <a:t> τα </a:t>
            </a:r>
            <a:r>
              <a:rPr lang="en-CA" altLang="de-DE" sz="1800" b="0" dirty="0" err="1">
                <a:solidFill>
                  <a:srgbClr val="004992"/>
                </a:solidFill>
                <a:latin typeface="+mn-lt"/>
                <a:ea typeface="+mn-ea"/>
              </a:rPr>
              <a:t>χρήμ</a:t>
            </a:r>
            <a:r>
              <a:rPr lang="en-CA" altLang="de-DE" sz="1800" b="0" dirty="0">
                <a:solidFill>
                  <a:srgbClr val="004992"/>
                </a:solidFill>
                <a:latin typeface="+mn-lt"/>
                <a:ea typeface="+mn-ea"/>
              </a:rPr>
              <a:t>ατα.</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Ο </a:t>
            </a:r>
            <a:r>
              <a:rPr lang="en-CA" altLang="de-DE" sz="1800" b="0" dirty="0" err="1">
                <a:solidFill>
                  <a:srgbClr val="333333"/>
                </a:solidFill>
                <a:latin typeface="+mn-lt"/>
                <a:ea typeface="+mn-ea"/>
              </a:rPr>
              <a:t>άνθρω</a:t>
            </a:r>
            <a:r>
              <a:rPr lang="en-CA" altLang="de-DE" sz="1800" b="0" dirty="0">
                <a:solidFill>
                  <a:srgbClr val="333333"/>
                </a:solidFill>
                <a:latin typeface="+mn-lt"/>
                <a:ea typeface="+mn-ea"/>
              </a:rPr>
              <a:t>πος θέλει να αγοράσει ένα νέο καπέλο.</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52</a:t>
            </a:fld>
            <a:endParaRPr lang="de-DE" altLang="de-DE">
              <a:latin typeface="+mn-lt"/>
              <a:ea typeface="+mn-ea"/>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Τα σκυλιά της </a:t>
            </a:r>
            <a:r>
              <a:rPr lang="el-GR" altLang="de-DE" sz="1800" b="0">
                <a:solidFill>
                  <a:srgbClr val="333333"/>
                </a:solidFill>
                <a:latin typeface="+mn-lt"/>
                <a:ea typeface="+mn-ea"/>
              </a:rPr>
              <a:t>Α</a:t>
            </a:r>
            <a:r>
              <a:rPr lang="en-CA" altLang="de-DE" sz="1800" b="0">
                <a:solidFill>
                  <a:srgbClr val="333333"/>
                </a:solidFill>
                <a:latin typeface="+mn-lt"/>
                <a:ea typeface="+mn-ea"/>
              </a:rPr>
              <a:t>στυνομίας προσπαθούν να εμποδίσουν μια κλοπή σκάφους.</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έπεσε στο νερό, επειδή τα σκυλιά κυνηγού</a:t>
            </a:r>
            <a:r>
              <a:rPr lang="el-GR" altLang="de-DE" sz="1800" b="0">
                <a:solidFill>
                  <a:srgbClr val="333333"/>
                </a:solidFill>
                <a:latin typeface="+mn-lt"/>
                <a:ea typeface="+mn-ea"/>
              </a:rPr>
              <a:t>σαν</a:t>
            </a:r>
            <a:r>
              <a:rPr lang="en-CA" altLang="de-DE" sz="1800" b="0">
                <a:solidFill>
                  <a:srgbClr val="333333"/>
                </a:solidFill>
                <a:latin typeface="+mn-lt"/>
                <a:ea typeface="+mn-ea"/>
              </a:rPr>
              <a:t> μια γάτα.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προσπαθεί να σώσει τη γάτα </a:t>
            </a:r>
            <a:r>
              <a:rPr lang="el-GR" altLang="de-DE" sz="1800" b="0">
                <a:solidFill>
                  <a:srgbClr val="333333"/>
                </a:solidFill>
                <a:latin typeface="+mn-lt"/>
                <a:ea typeface="+mn-ea"/>
              </a:rPr>
              <a:t>που</a:t>
            </a:r>
            <a:r>
              <a:rPr lang="en-CA" altLang="de-DE" sz="1800" b="0">
                <a:solidFill>
                  <a:srgbClr val="333333"/>
                </a:solidFill>
                <a:latin typeface="+mn-lt"/>
                <a:ea typeface="+mn-ea"/>
              </a:rPr>
              <a:t> παρασύρεται μακριά.</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πήδηξε στο νερό για να ξεφύγ</a:t>
            </a:r>
            <a:r>
              <a:rPr lang="el-GR" altLang="de-DE" sz="1800" b="0">
                <a:solidFill>
                  <a:srgbClr val="333333"/>
                </a:solidFill>
                <a:latin typeface="+mn-lt"/>
                <a:ea typeface="+mn-ea"/>
              </a:rPr>
              <a:t>ει</a:t>
            </a:r>
            <a:r>
              <a:rPr lang="en-CA" altLang="de-DE" sz="1800" b="0">
                <a:solidFill>
                  <a:srgbClr val="333333"/>
                </a:solidFill>
                <a:latin typeface="+mn-lt"/>
                <a:ea typeface="+mn-ea"/>
              </a:rPr>
              <a:t> από τα σκυλιά</a:t>
            </a:r>
            <a:r>
              <a:rPr lang="el-GR" altLang="de-DE" sz="1800" b="0">
                <a:solidFill>
                  <a:srgbClr val="333333"/>
                </a:solidFill>
                <a:latin typeface="+mn-lt"/>
                <a:ea typeface="+mn-ea"/>
              </a:rPr>
              <a:t>.</a:t>
            </a:r>
            <a:endParaRPr lang="en-CA"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53</a:t>
            </a:fld>
            <a:endParaRPr lang="de-DE" altLang="de-DE">
              <a:latin typeface="+mn-lt"/>
              <a:ea typeface="+mn-ea"/>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3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Τα σκυλιά της </a:t>
            </a:r>
            <a:r>
              <a:rPr lang="el-GR" altLang="de-DE" sz="1800" b="0">
                <a:solidFill>
                  <a:srgbClr val="333333"/>
                </a:solidFill>
                <a:latin typeface="+mn-lt"/>
                <a:ea typeface="+mn-ea"/>
              </a:rPr>
              <a:t>Α</a:t>
            </a:r>
            <a:r>
              <a:rPr lang="en-CA" altLang="de-DE" sz="1800" b="0">
                <a:solidFill>
                  <a:srgbClr val="333333"/>
                </a:solidFill>
                <a:latin typeface="+mn-lt"/>
                <a:ea typeface="+mn-ea"/>
              </a:rPr>
              <a:t>στυνομίας προσπαθούν να εμποδίσουν μια κλοπή σκάφους.</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έπεσε στο νερό, επειδή τα σκυλιά κυνηγού</a:t>
            </a:r>
            <a:r>
              <a:rPr lang="el-GR" altLang="de-DE" sz="1800" b="0">
                <a:solidFill>
                  <a:srgbClr val="333333"/>
                </a:solidFill>
                <a:latin typeface="+mn-lt"/>
                <a:ea typeface="+mn-ea"/>
              </a:rPr>
              <a:t>σαν</a:t>
            </a:r>
            <a:r>
              <a:rPr lang="en-CA" altLang="de-DE" sz="1800" b="0">
                <a:solidFill>
                  <a:srgbClr val="333333"/>
                </a:solidFill>
                <a:latin typeface="+mn-lt"/>
                <a:ea typeface="+mn-ea"/>
              </a:rPr>
              <a:t> μια γάτα.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προσπαθεί να σώσει τη γάτα </a:t>
            </a:r>
            <a:r>
              <a:rPr lang="el-GR" altLang="de-DE" sz="1800" b="0">
                <a:solidFill>
                  <a:srgbClr val="333333"/>
                </a:solidFill>
                <a:latin typeface="+mn-lt"/>
                <a:ea typeface="+mn-ea"/>
              </a:rPr>
              <a:t>που</a:t>
            </a:r>
            <a:r>
              <a:rPr lang="en-CA" altLang="de-DE" sz="1800" b="0">
                <a:solidFill>
                  <a:srgbClr val="333333"/>
                </a:solidFill>
                <a:latin typeface="+mn-lt"/>
                <a:ea typeface="+mn-ea"/>
              </a:rPr>
              <a:t> παρασύρεται μακριά.</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πήδηξε στο νερό για να ξεφύγ</a:t>
            </a:r>
            <a:r>
              <a:rPr lang="el-GR" altLang="de-DE" sz="1800" b="0">
                <a:solidFill>
                  <a:srgbClr val="333333"/>
                </a:solidFill>
                <a:latin typeface="+mn-lt"/>
                <a:ea typeface="+mn-ea"/>
              </a:rPr>
              <a:t>ει</a:t>
            </a:r>
            <a:r>
              <a:rPr lang="en-CA" altLang="de-DE" sz="1800" b="0">
                <a:solidFill>
                  <a:srgbClr val="333333"/>
                </a:solidFill>
                <a:latin typeface="+mn-lt"/>
                <a:ea typeface="+mn-ea"/>
              </a:rPr>
              <a:t> από τα σκυλιά</a:t>
            </a:r>
            <a:r>
              <a:rPr lang="el-GR" altLang="de-DE" sz="1800" b="0">
                <a:solidFill>
                  <a:srgbClr val="333333"/>
                </a:solidFill>
                <a:latin typeface="+mn-lt"/>
                <a:ea typeface="+mn-ea"/>
              </a:rPr>
              <a:t>.</a:t>
            </a:r>
            <a:endParaRPr lang="en-CA"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54</a:t>
            </a:fld>
            <a:endParaRPr lang="de-DE" altLang="de-DE">
              <a:latin typeface="+mn-lt"/>
              <a:ea typeface="+mn-ea"/>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Τα σκυλιά της </a:t>
            </a:r>
            <a:r>
              <a:rPr lang="el-GR" altLang="de-DE" sz="1800" b="0">
                <a:solidFill>
                  <a:srgbClr val="333333"/>
                </a:solidFill>
                <a:latin typeface="+mn-lt"/>
                <a:ea typeface="+mn-ea"/>
              </a:rPr>
              <a:t>Α</a:t>
            </a:r>
            <a:r>
              <a:rPr lang="en-CA" altLang="de-DE" sz="1800" b="0">
                <a:solidFill>
                  <a:srgbClr val="333333"/>
                </a:solidFill>
                <a:latin typeface="+mn-lt"/>
                <a:ea typeface="+mn-ea"/>
              </a:rPr>
              <a:t>στυνομίας προσπαθούν να εμποδίσουν μια κλοπή σκάφους.</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έπεσε στο νερό, επειδή τα σκυλιά κυνηγού</a:t>
            </a:r>
            <a:r>
              <a:rPr lang="el-GR" altLang="de-DE" sz="1800" b="0">
                <a:solidFill>
                  <a:srgbClr val="333333"/>
                </a:solidFill>
                <a:latin typeface="+mn-lt"/>
                <a:ea typeface="+mn-ea"/>
              </a:rPr>
              <a:t>σαν</a:t>
            </a:r>
            <a:r>
              <a:rPr lang="en-CA" altLang="de-DE" sz="1800" b="0">
                <a:solidFill>
                  <a:srgbClr val="333333"/>
                </a:solidFill>
                <a:latin typeface="+mn-lt"/>
                <a:ea typeface="+mn-ea"/>
              </a:rPr>
              <a:t> μια γάτα.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προσπαθεί να σώσει τη γάτα </a:t>
            </a:r>
            <a:r>
              <a:rPr lang="el-GR" altLang="de-DE" sz="1800" b="0">
                <a:solidFill>
                  <a:srgbClr val="333333"/>
                </a:solidFill>
                <a:latin typeface="+mn-lt"/>
                <a:ea typeface="+mn-ea"/>
              </a:rPr>
              <a:t>που</a:t>
            </a:r>
            <a:r>
              <a:rPr lang="en-CA" altLang="de-DE" sz="1800" b="0">
                <a:solidFill>
                  <a:srgbClr val="333333"/>
                </a:solidFill>
                <a:latin typeface="+mn-lt"/>
                <a:ea typeface="+mn-ea"/>
              </a:rPr>
              <a:t> παρασύρεται μακριά.</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πήδηξε στο νερό για να ξεφύγ</a:t>
            </a:r>
            <a:r>
              <a:rPr lang="el-GR" altLang="de-DE" sz="1800" b="0">
                <a:solidFill>
                  <a:srgbClr val="333333"/>
                </a:solidFill>
                <a:latin typeface="+mn-lt"/>
                <a:ea typeface="+mn-ea"/>
              </a:rPr>
              <a:t>ει</a:t>
            </a:r>
            <a:r>
              <a:rPr lang="en-CA" altLang="de-DE" sz="1800" b="0">
                <a:solidFill>
                  <a:srgbClr val="333333"/>
                </a:solidFill>
                <a:latin typeface="+mn-lt"/>
                <a:ea typeface="+mn-ea"/>
              </a:rPr>
              <a:t> από τα σκυλιά</a:t>
            </a:r>
            <a:r>
              <a:rPr lang="el-GR" altLang="de-DE" sz="1800" b="0">
                <a:solidFill>
                  <a:srgbClr val="333333"/>
                </a:solidFill>
                <a:latin typeface="+mn-lt"/>
                <a:ea typeface="+mn-ea"/>
              </a:rPr>
              <a:t>.</a:t>
            </a:r>
            <a:endParaRPr lang="en-CA"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55</a:t>
            </a:fld>
            <a:endParaRPr lang="de-DE" altLang="de-DE">
              <a:latin typeface="+mn-lt"/>
              <a:ea typeface="+mn-ea"/>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Τα σκυλιά της </a:t>
            </a:r>
            <a:r>
              <a:rPr lang="el-GR" altLang="de-DE" sz="1800" b="0">
                <a:solidFill>
                  <a:srgbClr val="333333"/>
                </a:solidFill>
                <a:latin typeface="+mn-lt"/>
                <a:ea typeface="+mn-ea"/>
              </a:rPr>
              <a:t>Α</a:t>
            </a:r>
            <a:r>
              <a:rPr lang="en-CA" altLang="de-DE" sz="1800" b="0">
                <a:solidFill>
                  <a:srgbClr val="333333"/>
                </a:solidFill>
                <a:latin typeface="+mn-lt"/>
                <a:ea typeface="+mn-ea"/>
              </a:rPr>
              <a:t>στυνομίας προσπαθούν να εμποδίσουν μια κλοπή σκάφους.</a:t>
            </a:r>
          </a:p>
          <a:p>
            <a:pPr eaLnBrk="1" hangingPunct="1">
              <a:spcBef>
                <a:spcPts val="1200"/>
              </a:spcBef>
              <a:spcAft>
                <a:spcPts val="0"/>
              </a:spcAft>
              <a:buClr>
                <a:srgbClr val="004992"/>
              </a:buClr>
              <a:buFont typeface="WingDings"/>
              <a:buAutoNum type="arabicPeriod"/>
            </a:pPr>
            <a:r>
              <a:rPr lang="en-CA" altLang="de-DE" sz="1800" b="0">
                <a:solidFill>
                  <a:srgbClr val="004992"/>
                </a:solidFill>
                <a:latin typeface="+mn-lt"/>
                <a:ea typeface="+mn-ea"/>
              </a:rPr>
              <a:t>Το κορίτσι έπεσε στο νερό, επειδή τα σκυλιά κυνηγού</a:t>
            </a:r>
            <a:r>
              <a:rPr lang="el-GR" altLang="de-DE" sz="1800" b="0">
                <a:solidFill>
                  <a:srgbClr val="004992"/>
                </a:solidFill>
                <a:latin typeface="+mn-lt"/>
                <a:ea typeface="+mn-ea"/>
              </a:rPr>
              <a:t>σαν</a:t>
            </a:r>
            <a:r>
              <a:rPr lang="en-CA" altLang="de-DE" sz="1800" b="0">
                <a:solidFill>
                  <a:srgbClr val="004992"/>
                </a:solidFill>
                <a:latin typeface="+mn-lt"/>
                <a:ea typeface="+mn-ea"/>
              </a:rPr>
              <a:t> μια γάτα.</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προσπαθεί να σώσει τη γάτα </a:t>
            </a:r>
            <a:r>
              <a:rPr lang="el-GR" altLang="de-DE" sz="1800" b="0">
                <a:solidFill>
                  <a:srgbClr val="333333"/>
                </a:solidFill>
                <a:latin typeface="+mn-lt"/>
                <a:ea typeface="+mn-ea"/>
              </a:rPr>
              <a:t>που</a:t>
            </a:r>
            <a:r>
              <a:rPr lang="en-CA" altLang="de-DE" sz="1800" b="0">
                <a:solidFill>
                  <a:srgbClr val="333333"/>
                </a:solidFill>
                <a:latin typeface="+mn-lt"/>
                <a:ea typeface="+mn-ea"/>
              </a:rPr>
              <a:t> παρασύρεται μακριά.</a:t>
            </a:r>
          </a:p>
          <a:p>
            <a:pPr eaLnBrk="1" hangingPunct="1">
              <a:spcBef>
                <a:spcPts val="1200"/>
              </a:spcBef>
              <a:spcAft>
                <a:spcPts val="0"/>
              </a:spcAft>
              <a:buClr>
                <a:srgbClr val="333333"/>
              </a:buClr>
              <a:buFont typeface="WingDings"/>
              <a:buAutoNum type="arabicPeriod"/>
            </a:pPr>
            <a:r>
              <a:rPr lang="en-CA" altLang="de-DE" sz="1800" b="0">
                <a:solidFill>
                  <a:srgbClr val="333333"/>
                </a:solidFill>
                <a:latin typeface="+mn-lt"/>
                <a:ea typeface="+mn-ea"/>
              </a:rPr>
              <a:t>Το κορίτσι πήδηξε στο νερό για να ξεφύγ</a:t>
            </a:r>
            <a:r>
              <a:rPr lang="el-GR" altLang="de-DE" sz="1800" b="0">
                <a:solidFill>
                  <a:srgbClr val="333333"/>
                </a:solidFill>
                <a:latin typeface="+mn-lt"/>
                <a:ea typeface="+mn-ea"/>
              </a:rPr>
              <a:t>ει</a:t>
            </a:r>
            <a:r>
              <a:rPr lang="en-CA" altLang="de-DE" sz="1800" b="0">
                <a:solidFill>
                  <a:srgbClr val="333333"/>
                </a:solidFill>
                <a:latin typeface="+mn-lt"/>
                <a:ea typeface="+mn-ea"/>
              </a:rPr>
              <a:t> από τα σκυλιά</a:t>
            </a:r>
            <a:r>
              <a:rPr lang="el-GR" altLang="de-DE" sz="1800" b="0">
                <a:solidFill>
                  <a:srgbClr val="333333"/>
                </a:solidFill>
                <a:latin typeface="+mn-lt"/>
                <a:ea typeface="+mn-ea"/>
              </a:rPr>
              <a:t>.</a:t>
            </a:r>
            <a:endParaRPr lang="en-CA" altLang="de-DE"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56</a:t>
            </a:fld>
            <a:endParaRPr lang="de-DE" altLang="de-DE">
              <a:latin typeface="+mn-lt"/>
              <a:ea typeface="+mn-ea"/>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έσωσε</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άνθρω</a:t>
            </a:r>
            <a:r>
              <a:rPr lang="en-CA" altLang="de-DE" sz="1800" b="0" dirty="0">
                <a:solidFill>
                  <a:srgbClr val="333333"/>
                </a:solidFill>
                <a:latin typeface="+mn-lt"/>
                <a:ea typeface="+mn-ea"/>
              </a:rPr>
              <a:t>πο από μια ληστεία.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β</a:t>
            </a:r>
            <a:r>
              <a:rPr lang="en-CA" altLang="de-DE" sz="1800" b="0" dirty="0" err="1">
                <a:solidFill>
                  <a:srgbClr val="333333"/>
                </a:solidFill>
                <a:latin typeface="+mn-lt"/>
                <a:ea typeface="+mn-ea"/>
              </a:rPr>
              <a:t>οηθά</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έν</a:t>
            </a:r>
            <a:r>
              <a:rPr lang="en-CA" altLang="de-DE" sz="1800" b="0" dirty="0">
                <a:solidFill>
                  <a:srgbClr val="333333"/>
                </a:solidFill>
                <a:latin typeface="+mn-lt"/>
                <a:ea typeface="+mn-ea"/>
              </a:rPr>
              <a:t>αν μεθυσμένο άντρα.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χτύ</a:t>
            </a:r>
            <a:r>
              <a:rPr lang="en-CA" altLang="de-DE" sz="1800" b="0" dirty="0">
                <a:solidFill>
                  <a:srgbClr val="333333"/>
                </a:solidFill>
                <a:latin typeface="+mn-lt"/>
                <a:ea typeface="+mn-ea"/>
              </a:rPr>
              <a:t>πησε κατά λάθος τον άνθρωπο με ένα </a:t>
            </a:r>
            <a:r>
              <a:rPr lang="el-GR" altLang="de-DE" sz="1800" b="0" dirty="0">
                <a:solidFill>
                  <a:srgbClr val="333333"/>
                </a:solidFill>
                <a:latin typeface="+mn-lt"/>
                <a:ea typeface="+mn-ea"/>
              </a:rPr>
              <a:t>τραπέζι</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Δύο</a:t>
            </a:r>
            <a:r>
              <a:rPr lang="en-CA" altLang="de-DE" sz="1800" b="0" dirty="0">
                <a:solidFill>
                  <a:srgbClr val="333333"/>
                </a:solidFill>
                <a:latin typeface="+mn-lt"/>
                <a:ea typeface="+mn-ea"/>
              </a:rPr>
              <a:t> </a:t>
            </a:r>
            <a:r>
              <a:rPr lang="el-GR" altLang="de-DE" sz="1800" b="0" dirty="0">
                <a:solidFill>
                  <a:srgbClr val="333333"/>
                </a:solidFill>
                <a:latin typeface="+mn-lt"/>
                <a:ea typeface="+mn-ea"/>
              </a:rPr>
              <a:t>παλιοι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φίλοι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συν</a:t>
            </a:r>
            <a:r>
              <a:rPr lang="en-CA" altLang="de-DE" sz="1800" b="0" dirty="0">
                <a:solidFill>
                  <a:srgbClr val="333333"/>
                </a:solidFill>
                <a:latin typeface="+mn-lt"/>
                <a:ea typeface="+mn-ea"/>
              </a:rPr>
              <a:t>αντιούνται στο δρόμο.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57</a:t>
            </a:fld>
            <a:endParaRPr lang="de-DE" altLang="de-DE">
              <a:latin typeface="+mn-lt"/>
              <a:ea typeface="+mn-ea"/>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έσωσε</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άνθρω</a:t>
            </a:r>
            <a:r>
              <a:rPr lang="en-CA" altLang="de-DE" sz="1800" b="0" dirty="0">
                <a:solidFill>
                  <a:srgbClr val="333333"/>
                </a:solidFill>
                <a:latin typeface="+mn-lt"/>
                <a:ea typeface="+mn-ea"/>
              </a:rPr>
              <a:t>πο από μια ληστεία.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β</a:t>
            </a:r>
            <a:r>
              <a:rPr lang="en-CA" altLang="de-DE" sz="1800" b="0" dirty="0" err="1">
                <a:solidFill>
                  <a:srgbClr val="333333"/>
                </a:solidFill>
                <a:latin typeface="+mn-lt"/>
                <a:ea typeface="+mn-ea"/>
              </a:rPr>
              <a:t>οηθά</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έν</a:t>
            </a:r>
            <a:r>
              <a:rPr lang="en-CA" altLang="de-DE" sz="1800" b="0" dirty="0">
                <a:solidFill>
                  <a:srgbClr val="333333"/>
                </a:solidFill>
                <a:latin typeface="+mn-lt"/>
                <a:ea typeface="+mn-ea"/>
              </a:rPr>
              <a:t>αν μεθυσμένο άντρα.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χτύ</a:t>
            </a:r>
            <a:r>
              <a:rPr lang="en-CA" altLang="de-DE" sz="1800" b="0" dirty="0">
                <a:solidFill>
                  <a:srgbClr val="333333"/>
                </a:solidFill>
                <a:latin typeface="+mn-lt"/>
                <a:ea typeface="+mn-ea"/>
              </a:rPr>
              <a:t>πησε κατά λάθος τον άνθρωπο με ένα </a:t>
            </a:r>
            <a:r>
              <a:rPr lang="el-GR" altLang="de-DE" sz="1800" b="0" dirty="0">
                <a:solidFill>
                  <a:srgbClr val="333333"/>
                </a:solidFill>
                <a:latin typeface="+mn-lt"/>
                <a:ea typeface="+mn-ea"/>
              </a:rPr>
              <a:t>τραπέζι</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Δύο</a:t>
            </a:r>
            <a:r>
              <a:rPr lang="en-CA" altLang="de-DE" sz="1800" b="0" dirty="0">
                <a:solidFill>
                  <a:srgbClr val="333333"/>
                </a:solidFill>
                <a:latin typeface="+mn-lt"/>
                <a:ea typeface="+mn-ea"/>
              </a:rPr>
              <a:t> </a:t>
            </a:r>
            <a:r>
              <a:rPr lang="el-GR" altLang="de-DE" sz="1800" b="0" dirty="0">
                <a:solidFill>
                  <a:srgbClr val="333333"/>
                </a:solidFill>
                <a:latin typeface="+mn-lt"/>
                <a:ea typeface="+mn-ea"/>
              </a:rPr>
              <a:t>παλιοι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φίλοι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συν</a:t>
            </a:r>
            <a:r>
              <a:rPr lang="en-CA" altLang="de-DE" sz="1800" b="0" dirty="0">
                <a:solidFill>
                  <a:srgbClr val="333333"/>
                </a:solidFill>
                <a:latin typeface="+mn-lt"/>
                <a:ea typeface="+mn-ea"/>
              </a:rPr>
              <a:t>αντιούνται στο δρόμο.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58</a:t>
            </a:fld>
            <a:endParaRPr lang="de-DE" altLang="de-DE">
              <a:latin typeface="+mn-lt"/>
              <a:ea typeface="+mn-ea"/>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5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έσωσε</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άνθρω</a:t>
            </a:r>
            <a:r>
              <a:rPr lang="en-CA" altLang="de-DE" sz="1800" b="0" dirty="0">
                <a:solidFill>
                  <a:srgbClr val="333333"/>
                </a:solidFill>
                <a:latin typeface="+mn-lt"/>
                <a:ea typeface="+mn-ea"/>
              </a:rPr>
              <a:t>πο από μια ληστεία.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β</a:t>
            </a:r>
            <a:r>
              <a:rPr lang="en-CA" altLang="de-DE" sz="1800" b="0" dirty="0" err="1">
                <a:solidFill>
                  <a:srgbClr val="333333"/>
                </a:solidFill>
                <a:latin typeface="+mn-lt"/>
                <a:ea typeface="+mn-ea"/>
              </a:rPr>
              <a:t>οηθά</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έν</a:t>
            </a:r>
            <a:r>
              <a:rPr lang="en-CA" altLang="de-DE" sz="1800" b="0" dirty="0">
                <a:solidFill>
                  <a:srgbClr val="333333"/>
                </a:solidFill>
                <a:latin typeface="+mn-lt"/>
                <a:ea typeface="+mn-ea"/>
              </a:rPr>
              <a:t>αν μεθυσμένο άντρα.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χτύ</a:t>
            </a:r>
            <a:r>
              <a:rPr lang="en-CA" altLang="de-DE" sz="1800" b="0" dirty="0">
                <a:solidFill>
                  <a:srgbClr val="333333"/>
                </a:solidFill>
                <a:latin typeface="+mn-lt"/>
                <a:ea typeface="+mn-ea"/>
              </a:rPr>
              <a:t>πησε κατά λάθος τον άνθρωπο με ένα </a:t>
            </a:r>
            <a:r>
              <a:rPr lang="el-GR" altLang="de-DE" sz="1800" b="0" dirty="0">
                <a:solidFill>
                  <a:srgbClr val="333333"/>
                </a:solidFill>
                <a:latin typeface="+mn-lt"/>
                <a:ea typeface="+mn-ea"/>
              </a:rPr>
              <a:t>τραπέζι</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Δύο</a:t>
            </a:r>
            <a:r>
              <a:rPr lang="en-CA" altLang="de-DE" sz="1800" b="0" dirty="0">
                <a:solidFill>
                  <a:srgbClr val="333333"/>
                </a:solidFill>
                <a:latin typeface="+mn-lt"/>
                <a:ea typeface="+mn-ea"/>
              </a:rPr>
              <a:t> </a:t>
            </a:r>
            <a:r>
              <a:rPr lang="el-GR" altLang="de-DE" sz="1800" b="0" dirty="0">
                <a:solidFill>
                  <a:srgbClr val="333333"/>
                </a:solidFill>
                <a:latin typeface="+mn-lt"/>
                <a:ea typeface="+mn-ea"/>
              </a:rPr>
              <a:t>παλιοι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φίλοι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συν</a:t>
            </a:r>
            <a:r>
              <a:rPr lang="en-CA" altLang="de-DE" sz="1800" b="0" dirty="0">
                <a:solidFill>
                  <a:srgbClr val="333333"/>
                </a:solidFill>
                <a:latin typeface="+mn-lt"/>
                <a:ea typeface="+mn-ea"/>
              </a:rPr>
              <a:t>αντιούνται στο δρόμο.</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59</a:t>
            </a:fld>
            <a:endParaRPr lang="de-DE" altLang="de-DE">
              <a:latin typeface="+mn-lt"/>
              <a:ea typeface="+mn-ea"/>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έσωσε</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τον</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άνθρω</a:t>
            </a:r>
            <a:r>
              <a:rPr lang="en-CA" altLang="de-DE" sz="1800" b="0" dirty="0">
                <a:solidFill>
                  <a:srgbClr val="333333"/>
                </a:solidFill>
                <a:latin typeface="+mn-lt"/>
                <a:ea typeface="+mn-ea"/>
              </a:rPr>
              <a:t>πο από μια ληστεία.</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Το</a:t>
            </a:r>
            <a:r>
              <a:rPr lang="en-CA" altLang="de-DE" sz="1800" b="0" dirty="0">
                <a:solidFill>
                  <a:srgbClr val="333333"/>
                </a:solidFill>
                <a:latin typeface="+mn-lt"/>
                <a:ea typeface="+mn-ea"/>
              </a:rPr>
              <a:t> α</a:t>
            </a:r>
            <a:r>
              <a:rPr lang="en-CA" altLang="de-DE" sz="1800" b="0" dirty="0" err="1">
                <a:solidFill>
                  <a:srgbClr val="333333"/>
                </a:solidFill>
                <a:latin typeface="+mn-lt"/>
                <a:ea typeface="+mn-ea"/>
              </a:rPr>
              <a:t>γόρι</a:t>
            </a:r>
            <a:r>
              <a:rPr lang="en-CA" altLang="de-DE" sz="1800" b="0" dirty="0">
                <a:solidFill>
                  <a:srgbClr val="333333"/>
                </a:solidFill>
                <a:latin typeface="+mn-lt"/>
                <a:ea typeface="+mn-ea"/>
              </a:rPr>
              <a:t> β</a:t>
            </a:r>
            <a:r>
              <a:rPr lang="en-CA" altLang="de-DE" sz="1800" b="0" dirty="0" err="1">
                <a:solidFill>
                  <a:srgbClr val="333333"/>
                </a:solidFill>
                <a:latin typeface="+mn-lt"/>
                <a:ea typeface="+mn-ea"/>
              </a:rPr>
              <a:t>οηθά</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έν</a:t>
            </a:r>
            <a:r>
              <a:rPr lang="en-CA" altLang="de-DE" sz="1800" b="0" dirty="0">
                <a:solidFill>
                  <a:srgbClr val="333333"/>
                </a:solidFill>
                <a:latin typeface="+mn-lt"/>
                <a:ea typeface="+mn-ea"/>
              </a:rPr>
              <a:t>αν μεθυσμένο άντρα.</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Το</a:t>
            </a:r>
            <a:r>
              <a:rPr lang="en-CA" altLang="de-DE" sz="1800" b="0" dirty="0">
                <a:solidFill>
                  <a:srgbClr val="004992"/>
                </a:solidFill>
                <a:latin typeface="+mn-lt"/>
                <a:ea typeface="+mn-ea"/>
              </a:rPr>
              <a:t> α</a:t>
            </a:r>
            <a:r>
              <a:rPr lang="en-CA" altLang="de-DE" sz="1800" b="0" dirty="0" err="1">
                <a:solidFill>
                  <a:srgbClr val="004992"/>
                </a:solidFill>
                <a:latin typeface="+mn-lt"/>
                <a:ea typeface="+mn-ea"/>
              </a:rPr>
              <a:t>γόρι</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χτύ</a:t>
            </a:r>
            <a:r>
              <a:rPr lang="en-CA" altLang="de-DE" sz="1800" b="0" dirty="0">
                <a:solidFill>
                  <a:srgbClr val="004992"/>
                </a:solidFill>
                <a:latin typeface="+mn-lt"/>
                <a:ea typeface="+mn-ea"/>
              </a:rPr>
              <a:t>πησε κατά λάθος τον άνθρωπο με ένα </a:t>
            </a:r>
            <a:r>
              <a:rPr lang="el-GR" altLang="de-DE" sz="1800" b="0" dirty="0">
                <a:solidFill>
                  <a:srgbClr val="004992"/>
                </a:solidFill>
                <a:latin typeface="+mn-lt"/>
                <a:ea typeface="+mn-ea"/>
              </a:rPr>
              <a:t>τραπέζι</a:t>
            </a:r>
            <a:r>
              <a:rPr lang="en-CA"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Δύο</a:t>
            </a:r>
            <a:r>
              <a:rPr lang="en-CA" altLang="de-DE" sz="1800" b="0" dirty="0">
                <a:solidFill>
                  <a:srgbClr val="333333"/>
                </a:solidFill>
                <a:latin typeface="+mn-lt"/>
                <a:ea typeface="+mn-ea"/>
              </a:rPr>
              <a:t> </a:t>
            </a:r>
            <a:r>
              <a:rPr lang="el-GR" altLang="de-DE" sz="1800" b="0" dirty="0">
                <a:solidFill>
                  <a:srgbClr val="333333"/>
                </a:solidFill>
                <a:latin typeface="+mn-lt"/>
                <a:ea typeface="+mn-ea"/>
              </a:rPr>
              <a:t>παλιοι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φίλοι</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συν</a:t>
            </a:r>
            <a:r>
              <a:rPr lang="en-CA" altLang="de-DE" sz="1800" b="0" dirty="0">
                <a:solidFill>
                  <a:srgbClr val="333333"/>
                </a:solidFill>
                <a:latin typeface="+mn-lt"/>
                <a:ea typeface="+mn-ea"/>
              </a:rPr>
              <a:t>αντιούνται στο δρόμο.</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60</a:t>
            </a:fld>
            <a:endParaRPr lang="de-DE" altLang="de-DE">
              <a:latin typeface="+mn-lt"/>
              <a:ea typeface="+mn-ea"/>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61</a:t>
            </a:fld>
            <a:endParaRPr lang="de-DE" altLang="de-DE">
              <a:latin typeface="+mn-lt"/>
              <a:ea typeface="+mn-ea"/>
            </a:endParaRPr>
          </a:p>
        </p:txBody>
      </p:sp>
      <p:sp>
        <p:nvSpPr>
          <p:cNvPr id="9319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άνθρωπος βλέπ</a:t>
            </a:r>
            <a:r>
              <a:rPr lang="el-GR" altLang="de-DE" sz="1800" b="0">
                <a:solidFill>
                  <a:srgbClr val="333333"/>
                </a:solidFill>
                <a:latin typeface="+mn-lt"/>
                <a:ea typeface="+mn-ea"/>
              </a:rPr>
              <a:t>ει</a:t>
            </a:r>
            <a:r>
              <a:rPr lang="en-US" altLang="de-DE" sz="1800" b="0">
                <a:solidFill>
                  <a:srgbClr val="333333"/>
                </a:solidFill>
                <a:latin typeface="+mn-lt"/>
                <a:ea typeface="+mn-ea"/>
              </a:rPr>
              <a:t> μια </a:t>
            </a:r>
            <a:r>
              <a:rPr lang="el-GR" altLang="de-DE" sz="1800" b="0">
                <a:solidFill>
                  <a:srgbClr val="333333"/>
                </a:solidFill>
                <a:latin typeface="+mn-lt"/>
                <a:ea typeface="+mn-ea"/>
              </a:rPr>
              <a:t>ταινία με την αγαπημένη του στο </a:t>
            </a:r>
            <a:r>
              <a:rPr lang="en-US" altLang="de-DE" sz="1800" b="0">
                <a:solidFill>
                  <a:srgbClr val="333333"/>
                </a:solidFill>
                <a:latin typeface="+mn-lt"/>
                <a:ea typeface="+mn-ea"/>
              </a:rPr>
              <a:t>drive-in.</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άνθρωπος στο αυτοκίνητο είναι με την ερωμένη του και ελπίζει</a:t>
            </a:r>
            <a:r>
              <a:rPr lang="el-GR" altLang="de-DE" sz="1800" b="0">
                <a:solidFill>
                  <a:srgbClr val="333333"/>
                </a:solidFill>
                <a:latin typeface="+mn-lt"/>
                <a:ea typeface="+mn-ea"/>
              </a:rPr>
              <a:t> πως</a:t>
            </a:r>
            <a:r>
              <a:rPr lang="en-US" altLang="de-DE" sz="1800" b="0">
                <a:solidFill>
                  <a:srgbClr val="333333"/>
                </a:solidFill>
                <a:latin typeface="+mn-lt"/>
                <a:ea typeface="+mn-ea"/>
              </a:rPr>
              <a:t> κανείς δεν τους βλέπει.</a:t>
            </a:r>
            <a:endParaRPr lang="el-GR"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άνθρωπος στο αυτοκίνητο </a:t>
            </a:r>
            <a:r>
              <a:rPr lang="el-GR" altLang="de-DE" sz="1800" b="0">
                <a:solidFill>
                  <a:srgbClr val="333333"/>
                </a:solidFill>
                <a:latin typeface="+mn-lt"/>
                <a:ea typeface="+mn-ea"/>
              </a:rPr>
              <a:t>κουβαλάει </a:t>
            </a:r>
            <a:r>
              <a:rPr lang="en-US" altLang="de-DE" sz="1800" b="0">
                <a:solidFill>
                  <a:srgbClr val="333333"/>
                </a:solidFill>
                <a:latin typeface="+mn-lt"/>
                <a:ea typeface="+mn-ea"/>
              </a:rPr>
              <a:t>μια </a:t>
            </a:r>
            <a:r>
              <a:rPr lang="el-GR" altLang="de-DE" sz="1800" b="0">
                <a:solidFill>
                  <a:srgbClr val="333333"/>
                </a:solidFill>
                <a:latin typeface="+mn-lt"/>
                <a:ea typeface="+mn-ea"/>
              </a:rPr>
              <a:t>κούκλα για το </a:t>
            </a:r>
            <a:r>
              <a:rPr lang="en-US" altLang="de-DE" sz="1800" b="0">
                <a:solidFill>
                  <a:srgbClr val="333333"/>
                </a:solidFill>
                <a:latin typeface="+mn-lt"/>
                <a:ea typeface="+mn-ea"/>
              </a:rPr>
              <a:t>κατάστημά του.</a:t>
            </a:r>
          </a:p>
          <a:p>
            <a:pPr eaLnBrk="1" hangingPunct="1">
              <a:spcBef>
                <a:spcPts val="1200"/>
              </a:spcBef>
              <a:spcAft>
                <a:spcPts val="0"/>
              </a:spcAft>
              <a:buClr>
                <a:srgbClr val="333333"/>
              </a:buClr>
              <a:buFont typeface="WingDings"/>
              <a:buAutoNum type="arabicPeriod"/>
            </a:pPr>
            <a:r>
              <a:rPr lang="en-US" altLang="de-DE" sz="1800" b="0">
                <a:solidFill>
                  <a:srgbClr val="333333"/>
                </a:solidFill>
                <a:latin typeface="+mn-lt"/>
                <a:ea typeface="+mn-ea"/>
              </a:rPr>
              <a:t>Ο άνδρας και η γυναίκα κλέβουν το αυτοκίνητο.</a:t>
            </a:r>
            <a:endParaRPr lang="de-DE" altLang="de-DE" sz="1800" b="0">
              <a:solidFill>
                <a:srgbClr val="333333"/>
              </a:solidFill>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62</a:t>
            </a:fld>
            <a:endParaRPr lang="de-DE" altLang="de-DE">
              <a:latin typeface="+mn-lt"/>
              <a:ea typeface="+mn-ea"/>
            </a:endParaRPr>
          </a:p>
        </p:txBody>
      </p:sp>
      <p:sp>
        <p:nvSpPr>
          <p:cNvPr id="9422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βλέπ</a:t>
            </a:r>
            <a:r>
              <a:rPr lang="el-GR" altLang="de-DE" sz="1800" b="0" dirty="0">
                <a:solidFill>
                  <a:srgbClr val="333333"/>
                </a:solidFill>
                <a:latin typeface="+mn-lt"/>
                <a:ea typeface="+mn-ea"/>
              </a:rPr>
              <a:t>ει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μι</a:t>
            </a:r>
            <a:r>
              <a:rPr lang="en-US" altLang="de-DE" sz="1800" b="0" dirty="0">
                <a:solidFill>
                  <a:srgbClr val="333333"/>
                </a:solidFill>
                <a:latin typeface="+mn-lt"/>
                <a:ea typeface="+mn-ea"/>
              </a:rPr>
              <a:t>α </a:t>
            </a:r>
            <a:r>
              <a:rPr lang="el-GR" altLang="de-DE" sz="1800" b="0" dirty="0">
                <a:solidFill>
                  <a:srgbClr val="333333"/>
                </a:solidFill>
                <a:latin typeface="+mn-lt"/>
                <a:ea typeface="+mn-ea"/>
              </a:rPr>
              <a:t>ταινία με την αγαπημένη του στο </a:t>
            </a:r>
            <a:r>
              <a:rPr lang="en-US" altLang="de-DE" sz="1800" b="0" dirty="0">
                <a:solidFill>
                  <a:srgbClr val="333333"/>
                </a:solidFill>
                <a:latin typeface="+mn-lt"/>
                <a:ea typeface="+mn-ea"/>
              </a:rPr>
              <a:t>drive-in.</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στο αυτοκίνητο είναι με την ερωμένη του και ελπίζει</a:t>
            </a:r>
            <a:r>
              <a:rPr lang="el-GR" altLang="de-DE" sz="1800" b="0" dirty="0">
                <a:solidFill>
                  <a:srgbClr val="333333"/>
                </a:solidFill>
                <a:latin typeface="+mn-lt"/>
                <a:ea typeface="+mn-ea"/>
              </a:rPr>
              <a:t> πως</a:t>
            </a:r>
            <a:r>
              <a:rPr lang="en-US" altLang="de-DE" sz="1800" b="0" dirty="0">
                <a:solidFill>
                  <a:srgbClr val="333333"/>
                </a:solidFill>
                <a:latin typeface="+mn-lt"/>
                <a:ea typeface="+mn-ea"/>
              </a:rPr>
              <a:t> κα</a:t>
            </a:r>
            <a:r>
              <a:rPr lang="en-US" altLang="de-DE" sz="1800" b="0" dirty="0" err="1">
                <a:solidFill>
                  <a:srgbClr val="333333"/>
                </a:solidFill>
                <a:latin typeface="+mn-lt"/>
                <a:ea typeface="+mn-ea"/>
              </a:rPr>
              <a:t>νείς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δεν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τους</a:t>
            </a:r>
            <a:r>
              <a:rPr lang="en-US" altLang="de-DE" sz="1800" b="0" dirty="0">
                <a:solidFill>
                  <a:srgbClr val="333333"/>
                </a:solidFill>
                <a:latin typeface="+mn-lt"/>
                <a:ea typeface="+mn-ea"/>
              </a:rPr>
              <a:t> β</a:t>
            </a:r>
            <a:r>
              <a:rPr lang="en-US" altLang="de-DE" sz="1800" b="0" dirty="0" err="1">
                <a:solidFill>
                  <a:srgbClr val="333333"/>
                </a:solidFill>
                <a:latin typeface="+mn-lt"/>
                <a:ea typeface="+mn-ea"/>
              </a:rPr>
              <a:t>λέ</a:t>
            </a:r>
            <a:r>
              <a:rPr lang="en-US" altLang="de-DE" sz="1800" b="0" dirty="0">
                <a:solidFill>
                  <a:srgbClr val="333333"/>
                </a:solidFill>
                <a:latin typeface="+mn-lt"/>
                <a:ea typeface="+mn-ea"/>
              </a:rPr>
              <a:t>πει.</a:t>
            </a:r>
            <a:endParaRPr lang="el-GR"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στο αυτοκίνητο </a:t>
            </a:r>
            <a:r>
              <a:rPr lang="el-GR" altLang="de-DE" sz="1800" b="0" dirty="0">
                <a:solidFill>
                  <a:srgbClr val="333333"/>
                </a:solidFill>
                <a:latin typeface="+mn-lt"/>
                <a:ea typeface="+mn-ea"/>
              </a:rPr>
              <a:t>κουβαλάει </a:t>
            </a:r>
            <a:r>
              <a:rPr lang="en-US" altLang="de-DE" sz="1800" b="0" dirty="0" err="1">
                <a:solidFill>
                  <a:srgbClr val="333333"/>
                </a:solidFill>
                <a:latin typeface="+mn-lt"/>
                <a:ea typeface="+mn-ea"/>
              </a:rPr>
              <a:t>μι</a:t>
            </a:r>
            <a:r>
              <a:rPr lang="en-US" altLang="de-DE" sz="1800" b="0" dirty="0">
                <a:solidFill>
                  <a:srgbClr val="333333"/>
                </a:solidFill>
                <a:latin typeface="+mn-lt"/>
                <a:ea typeface="+mn-ea"/>
              </a:rPr>
              <a:t>α </a:t>
            </a:r>
            <a:r>
              <a:rPr lang="el-GR" altLang="de-DE" sz="1800" b="0" dirty="0">
                <a:solidFill>
                  <a:srgbClr val="333333"/>
                </a:solidFill>
                <a:latin typeface="+mn-lt"/>
                <a:ea typeface="+mn-ea"/>
              </a:rPr>
              <a:t>κούκλα για το </a:t>
            </a:r>
            <a:r>
              <a:rPr lang="en-US" altLang="de-DE" sz="1800" b="0" dirty="0">
                <a:solidFill>
                  <a:srgbClr val="333333"/>
                </a:solidFill>
                <a:latin typeface="+mn-lt"/>
                <a:ea typeface="+mn-ea"/>
              </a:rPr>
              <a:t>κα</a:t>
            </a:r>
            <a:r>
              <a:rPr lang="en-US" altLang="de-DE" sz="1800" b="0" dirty="0" err="1">
                <a:solidFill>
                  <a:srgbClr val="333333"/>
                </a:solidFill>
                <a:latin typeface="+mn-lt"/>
                <a:ea typeface="+mn-ea"/>
              </a:rPr>
              <a:t>τάστημά</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άνδρ</a:t>
            </a:r>
            <a:r>
              <a:rPr lang="en-US" altLang="de-DE" sz="1800" b="0" dirty="0">
                <a:solidFill>
                  <a:srgbClr val="333333"/>
                </a:solidFill>
                <a:latin typeface="+mn-lt"/>
                <a:ea typeface="+mn-ea"/>
              </a:rPr>
              <a:t>ας και η γυναίκα κλέβουν το αυτοκίνητο.</a:t>
            </a:r>
            <a:endParaRPr lang="de-DE" altLang="de-DE" sz="1800" b="0" dirty="0">
              <a:solidFill>
                <a:srgbClr val="333333"/>
              </a:solidFill>
              <a:latin typeface="+mn-lt"/>
              <a:ea typeface="+mn-ea"/>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63</a:t>
            </a:fld>
            <a:endParaRPr lang="de-DE" altLang="de-DE">
              <a:latin typeface="+mn-lt"/>
              <a:ea typeface="+mn-ea"/>
            </a:endParaRPr>
          </a:p>
        </p:txBody>
      </p:sp>
      <p:sp>
        <p:nvSpPr>
          <p:cNvPr id="9525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βλέπ</a:t>
            </a:r>
            <a:r>
              <a:rPr lang="el-GR" altLang="de-DE" sz="1800" b="0" dirty="0">
                <a:solidFill>
                  <a:srgbClr val="333333"/>
                </a:solidFill>
                <a:latin typeface="+mn-lt"/>
                <a:ea typeface="+mn-ea"/>
              </a:rPr>
              <a:t>ει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μι</a:t>
            </a:r>
            <a:r>
              <a:rPr lang="en-US" altLang="de-DE" sz="1800" b="0" dirty="0">
                <a:solidFill>
                  <a:srgbClr val="333333"/>
                </a:solidFill>
                <a:latin typeface="+mn-lt"/>
                <a:ea typeface="+mn-ea"/>
              </a:rPr>
              <a:t>α </a:t>
            </a:r>
            <a:r>
              <a:rPr lang="el-GR" altLang="de-DE" sz="1800" b="0" dirty="0">
                <a:solidFill>
                  <a:srgbClr val="333333"/>
                </a:solidFill>
                <a:latin typeface="+mn-lt"/>
                <a:ea typeface="+mn-ea"/>
              </a:rPr>
              <a:t>ταινία με την αγαπημένη του στο </a:t>
            </a:r>
            <a:r>
              <a:rPr lang="en-US" altLang="de-DE" sz="1800" b="0" dirty="0">
                <a:solidFill>
                  <a:srgbClr val="333333"/>
                </a:solidFill>
                <a:latin typeface="+mn-lt"/>
                <a:ea typeface="+mn-ea"/>
              </a:rPr>
              <a:t>drive-in.</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στο αυτοκίνητο είναι με την ερωμένη του και ελπίζει</a:t>
            </a:r>
            <a:r>
              <a:rPr lang="el-GR" altLang="de-DE" sz="1800" b="0" dirty="0">
                <a:solidFill>
                  <a:srgbClr val="333333"/>
                </a:solidFill>
                <a:latin typeface="+mn-lt"/>
                <a:ea typeface="+mn-ea"/>
              </a:rPr>
              <a:t> πως</a:t>
            </a:r>
            <a:r>
              <a:rPr lang="en-US" altLang="de-DE" sz="1800" b="0" dirty="0">
                <a:solidFill>
                  <a:srgbClr val="333333"/>
                </a:solidFill>
                <a:latin typeface="+mn-lt"/>
                <a:ea typeface="+mn-ea"/>
              </a:rPr>
              <a:t> κα</a:t>
            </a:r>
            <a:r>
              <a:rPr lang="en-US" altLang="de-DE" sz="1800" b="0" dirty="0" err="1">
                <a:solidFill>
                  <a:srgbClr val="333333"/>
                </a:solidFill>
                <a:latin typeface="+mn-lt"/>
                <a:ea typeface="+mn-ea"/>
              </a:rPr>
              <a:t>νείς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δεν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τους</a:t>
            </a:r>
            <a:r>
              <a:rPr lang="en-US" altLang="de-DE" sz="1800" b="0" dirty="0">
                <a:solidFill>
                  <a:srgbClr val="333333"/>
                </a:solidFill>
                <a:latin typeface="+mn-lt"/>
                <a:ea typeface="+mn-ea"/>
              </a:rPr>
              <a:t> β</a:t>
            </a:r>
            <a:r>
              <a:rPr lang="en-US" altLang="de-DE" sz="1800" b="0" dirty="0" err="1">
                <a:solidFill>
                  <a:srgbClr val="333333"/>
                </a:solidFill>
                <a:latin typeface="+mn-lt"/>
                <a:ea typeface="+mn-ea"/>
              </a:rPr>
              <a:t>λέ</a:t>
            </a:r>
            <a:r>
              <a:rPr lang="en-US" altLang="de-DE" sz="1800" b="0" dirty="0">
                <a:solidFill>
                  <a:srgbClr val="333333"/>
                </a:solidFill>
                <a:latin typeface="+mn-lt"/>
                <a:ea typeface="+mn-ea"/>
              </a:rPr>
              <a:t>πει.</a:t>
            </a:r>
            <a:endParaRPr lang="el-GR"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στο αυτοκίνητο </a:t>
            </a:r>
            <a:r>
              <a:rPr lang="el-GR" altLang="de-DE" sz="1800" b="0" dirty="0">
                <a:solidFill>
                  <a:srgbClr val="333333"/>
                </a:solidFill>
                <a:latin typeface="+mn-lt"/>
                <a:ea typeface="+mn-ea"/>
              </a:rPr>
              <a:t>κουβαλάει </a:t>
            </a:r>
            <a:r>
              <a:rPr lang="en-US" altLang="de-DE" sz="1800" b="0" dirty="0" err="1">
                <a:solidFill>
                  <a:srgbClr val="333333"/>
                </a:solidFill>
                <a:latin typeface="+mn-lt"/>
                <a:ea typeface="+mn-ea"/>
              </a:rPr>
              <a:t>μι</a:t>
            </a:r>
            <a:r>
              <a:rPr lang="en-US" altLang="de-DE" sz="1800" b="0" dirty="0">
                <a:solidFill>
                  <a:srgbClr val="333333"/>
                </a:solidFill>
                <a:latin typeface="+mn-lt"/>
                <a:ea typeface="+mn-ea"/>
              </a:rPr>
              <a:t>α </a:t>
            </a:r>
            <a:r>
              <a:rPr lang="el-GR" altLang="de-DE" sz="1800" b="0" dirty="0">
                <a:solidFill>
                  <a:srgbClr val="333333"/>
                </a:solidFill>
                <a:latin typeface="+mn-lt"/>
                <a:ea typeface="+mn-ea"/>
              </a:rPr>
              <a:t>κούκλα για το </a:t>
            </a:r>
            <a:r>
              <a:rPr lang="en-US" altLang="de-DE" sz="1800" b="0" dirty="0">
                <a:solidFill>
                  <a:srgbClr val="333333"/>
                </a:solidFill>
                <a:latin typeface="+mn-lt"/>
                <a:ea typeface="+mn-ea"/>
              </a:rPr>
              <a:t>κα</a:t>
            </a:r>
            <a:r>
              <a:rPr lang="en-US" altLang="de-DE" sz="1800" b="0" dirty="0" err="1">
                <a:solidFill>
                  <a:srgbClr val="333333"/>
                </a:solidFill>
                <a:latin typeface="+mn-lt"/>
                <a:ea typeface="+mn-ea"/>
              </a:rPr>
              <a:t>τάστημά</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άνδρ</a:t>
            </a:r>
            <a:r>
              <a:rPr lang="en-US" altLang="de-DE" sz="1800" b="0" dirty="0">
                <a:solidFill>
                  <a:srgbClr val="333333"/>
                </a:solidFill>
                <a:latin typeface="+mn-lt"/>
                <a:ea typeface="+mn-ea"/>
              </a:rPr>
              <a:t>ας και η γυναίκα κλέβουν το αυτοκίνητο.</a:t>
            </a:r>
            <a:endParaRPr lang="de-DE" altLang="de-DE" sz="1800" b="0" dirty="0">
              <a:solidFill>
                <a:srgbClr val="333333"/>
              </a:solidFill>
              <a:latin typeface="+mn-lt"/>
              <a:ea typeface="+mn-ea"/>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βλέπ</a:t>
            </a:r>
            <a:r>
              <a:rPr lang="el-GR" altLang="de-DE" sz="1800" b="0" dirty="0">
                <a:solidFill>
                  <a:srgbClr val="333333"/>
                </a:solidFill>
                <a:latin typeface="+mn-lt"/>
                <a:ea typeface="+mn-ea"/>
              </a:rPr>
              <a:t>ει</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μι</a:t>
            </a:r>
            <a:r>
              <a:rPr lang="en-US" altLang="de-DE" sz="1800" b="0" dirty="0">
                <a:solidFill>
                  <a:srgbClr val="333333"/>
                </a:solidFill>
                <a:latin typeface="+mn-lt"/>
                <a:ea typeface="+mn-ea"/>
              </a:rPr>
              <a:t>α </a:t>
            </a:r>
            <a:r>
              <a:rPr lang="el-GR" altLang="de-DE" sz="1800" b="0" dirty="0">
                <a:solidFill>
                  <a:srgbClr val="333333"/>
                </a:solidFill>
                <a:latin typeface="+mn-lt"/>
                <a:ea typeface="+mn-ea"/>
              </a:rPr>
              <a:t>ταινία με την αγαπημένη του στο </a:t>
            </a:r>
            <a:r>
              <a:rPr lang="en-US" altLang="de-DE" sz="1800" b="0" dirty="0">
                <a:solidFill>
                  <a:srgbClr val="333333"/>
                </a:solidFill>
                <a:latin typeface="+mn-lt"/>
                <a:ea typeface="+mn-ea"/>
              </a:rPr>
              <a:t>drive-in.</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άνθρω</a:t>
            </a:r>
            <a:r>
              <a:rPr lang="en-US" altLang="de-DE" sz="1800" b="0" dirty="0">
                <a:solidFill>
                  <a:srgbClr val="333333"/>
                </a:solidFill>
                <a:latin typeface="+mn-lt"/>
                <a:ea typeface="+mn-ea"/>
              </a:rPr>
              <a:t>πος στο αυτοκίνητο είναι με την ερωμένη του και ελπίζει</a:t>
            </a:r>
            <a:r>
              <a:rPr lang="el-GR" altLang="de-DE" sz="1800" b="0" dirty="0">
                <a:solidFill>
                  <a:srgbClr val="333333"/>
                </a:solidFill>
                <a:latin typeface="+mn-lt"/>
                <a:ea typeface="+mn-ea"/>
              </a:rPr>
              <a:t> πως</a:t>
            </a:r>
            <a:r>
              <a:rPr lang="en-US" altLang="de-DE" sz="1800" b="0" dirty="0">
                <a:solidFill>
                  <a:srgbClr val="333333"/>
                </a:solidFill>
                <a:latin typeface="+mn-lt"/>
                <a:ea typeface="+mn-ea"/>
              </a:rPr>
              <a:t> κα</a:t>
            </a:r>
            <a:r>
              <a:rPr lang="en-US" altLang="de-DE" sz="1800" b="0" dirty="0" err="1">
                <a:solidFill>
                  <a:srgbClr val="333333"/>
                </a:solidFill>
                <a:latin typeface="+mn-lt"/>
                <a:ea typeface="+mn-ea"/>
              </a:rPr>
              <a:t>νείς</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δεν</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τους</a:t>
            </a:r>
            <a:r>
              <a:rPr lang="en-US" altLang="de-DE" sz="1800" b="0" dirty="0">
                <a:solidFill>
                  <a:srgbClr val="333333"/>
                </a:solidFill>
                <a:latin typeface="+mn-lt"/>
                <a:ea typeface="+mn-ea"/>
              </a:rPr>
              <a:t> β</a:t>
            </a:r>
            <a:r>
              <a:rPr lang="en-US" altLang="de-DE" sz="1800" b="0" dirty="0" err="1">
                <a:solidFill>
                  <a:srgbClr val="333333"/>
                </a:solidFill>
                <a:latin typeface="+mn-lt"/>
                <a:ea typeface="+mn-ea"/>
              </a:rPr>
              <a:t>λέ</a:t>
            </a:r>
            <a:r>
              <a:rPr lang="en-US" altLang="de-DE" sz="1800" b="0" dirty="0">
                <a:solidFill>
                  <a:srgbClr val="333333"/>
                </a:solidFill>
                <a:latin typeface="+mn-lt"/>
                <a:ea typeface="+mn-ea"/>
              </a:rPr>
              <a:t>πει.</a:t>
            </a:r>
            <a:endParaRPr lang="el-GR"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rPr>
              <a:t>Ο </a:t>
            </a:r>
            <a:r>
              <a:rPr lang="en-US" altLang="de-DE" sz="1800" b="0" dirty="0" err="1">
                <a:solidFill>
                  <a:srgbClr val="004992"/>
                </a:solidFill>
                <a:latin typeface="+mn-lt"/>
                <a:ea typeface="+mn-ea"/>
              </a:rPr>
              <a:t>άνθρω</a:t>
            </a:r>
            <a:r>
              <a:rPr lang="en-US" altLang="de-DE" sz="1800" b="0" dirty="0">
                <a:solidFill>
                  <a:srgbClr val="004992"/>
                </a:solidFill>
                <a:latin typeface="+mn-lt"/>
                <a:ea typeface="+mn-ea"/>
              </a:rPr>
              <a:t>πος στο αυτοκίνητο </a:t>
            </a:r>
            <a:r>
              <a:rPr lang="el-GR" altLang="de-DE" sz="1800" b="0" dirty="0">
                <a:solidFill>
                  <a:srgbClr val="004992"/>
                </a:solidFill>
                <a:latin typeface="+mn-lt"/>
                <a:ea typeface="+mn-ea"/>
              </a:rPr>
              <a:t>κουβαλάει </a:t>
            </a:r>
            <a:r>
              <a:rPr lang="en-US" altLang="de-DE" sz="1800" b="0" dirty="0" err="1">
                <a:solidFill>
                  <a:srgbClr val="004992"/>
                </a:solidFill>
                <a:latin typeface="+mn-lt"/>
                <a:ea typeface="+mn-ea"/>
              </a:rPr>
              <a:t>μι</a:t>
            </a:r>
            <a:r>
              <a:rPr lang="en-US" altLang="de-DE" sz="1800" b="0" dirty="0">
                <a:solidFill>
                  <a:srgbClr val="004992"/>
                </a:solidFill>
                <a:latin typeface="+mn-lt"/>
                <a:ea typeface="+mn-ea"/>
              </a:rPr>
              <a:t>α </a:t>
            </a:r>
            <a:r>
              <a:rPr lang="el-GR" altLang="de-DE" sz="1800" b="0" dirty="0">
                <a:solidFill>
                  <a:srgbClr val="004992"/>
                </a:solidFill>
                <a:latin typeface="+mn-lt"/>
                <a:ea typeface="+mn-ea"/>
              </a:rPr>
              <a:t>κούκλα για το </a:t>
            </a:r>
            <a:r>
              <a:rPr lang="en-US" altLang="de-DE" sz="1800" b="0" dirty="0">
                <a:solidFill>
                  <a:srgbClr val="004992"/>
                </a:solidFill>
                <a:latin typeface="+mn-lt"/>
                <a:ea typeface="+mn-ea"/>
              </a:rPr>
              <a:t>κα</a:t>
            </a:r>
            <a:r>
              <a:rPr lang="en-US" altLang="de-DE" sz="1800" b="0" dirty="0" err="1">
                <a:solidFill>
                  <a:srgbClr val="004992"/>
                </a:solidFill>
                <a:latin typeface="+mn-lt"/>
                <a:ea typeface="+mn-ea"/>
              </a:rPr>
              <a:t>τάστημά</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του</a:t>
            </a:r>
            <a:r>
              <a:rPr lang="en-US"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Ο </a:t>
            </a:r>
            <a:r>
              <a:rPr lang="en-US" altLang="de-DE" sz="1800" b="0" dirty="0" err="1">
                <a:solidFill>
                  <a:srgbClr val="333333"/>
                </a:solidFill>
                <a:latin typeface="+mn-lt"/>
                <a:ea typeface="+mn-ea"/>
              </a:rPr>
              <a:t>άνδρ</a:t>
            </a:r>
            <a:r>
              <a:rPr lang="en-US" altLang="de-DE" sz="1800" b="0" dirty="0">
                <a:solidFill>
                  <a:srgbClr val="333333"/>
                </a:solidFill>
                <a:latin typeface="+mn-lt"/>
                <a:ea typeface="+mn-ea"/>
              </a:rPr>
              <a:t>ας και η γυναίκα κλέβουν το αυτοκίνητο.</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64</a:t>
            </a:fld>
            <a:endParaRPr lang="de-DE" altLang="de-DE">
              <a:latin typeface="+mn-lt"/>
              <a:ea typeface="+mn-ea"/>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Μερικές</a:t>
            </a:r>
            <a:r>
              <a:rPr lang="en-GB" altLang="de-DE" sz="2400" dirty="0">
                <a:solidFill>
                  <a:srgbClr val="333333"/>
                </a:solidFill>
              </a:rPr>
              <a:t> </a:t>
            </a:r>
            <a:r>
              <a:rPr lang="en-GB" altLang="de-DE" sz="2400" dirty="0" err="1">
                <a:solidFill>
                  <a:srgbClr val="333333"/>
                </a:solidFill>
              </a:rPr>
              <a:t>φορές</a:t>
            </a:r>
            <a:r>
              <a:rPr lang="en-GB" altLang="de-DE" sz="2400" dirty="0">
                <a:solidFill>
                  <a:srgbClr val="333333"/>
                </a:solidFill>
              </a:rPr>
              <a:t>, τα </a:t>
            </a:r>
            <a:r>
              <a:rPr lang="en-GB" altLang="de-DE" sz="2400" dirty="0" err="1">
                <a:solidFill>
                  <a:srgbClr val="333333"/>
                </a:solidFill>
              </a:rPr>
              <a:t>γεγονότ</a:t>
            </a:r>
            <a:r>
              <a:rPr lang="en-GB" altLang="de-DE" sz="2400" dirty="0">
                <a:solidFill>
                  <a:srgbClr val="333333"/>
                </a:solidFill>
              </a:rPr>
              <a:t>α </a:t>
            </a:r>
            <a:r>
              <a:rPr lang="el-GR" altLang="de-DE" sz="2400" dirty="0">
                <a:solidFill>
                  <a:srgbClr val="333333"/>
                </a:solidFill>
              </a:rPr>
              <a:t>εξελίσσονται </a:t>
            </a:r>
            <a:r>
              <a:rPr lang="en-AU" altLang="de-DE" sz="2400" dirty="0">
                <a:solidFill>
                  <a:srgbClr val="333333"/>
                </a:solidFill>
              </a:rPr>
              <a:t>π</a:t>
            </a:r>
            <a:r>
              <a:rPr lang="en-AU" altLang="de-DE" sz="2400" dirty="0" err="1">
                <a:solidFill>
                  <a:srgbClr val="333333"/>
                </a:solidFill>
              </a:rPr>
              <a:t>ολύ</a:t>
            </a:r>
            <a:r>
              <a:rPr lang="en-AU" altLang="de-DE" sz="2400" dirty="0">
                <a:solidFill>
                  <a:srgbClr val="333333"/>
                </a:solidFill>
              </a:rPr>
              <a:t> </a:t>
            </a:r>
            <a:r>
              <a:rPr lang="en-AU" altLang="de-DE" sz="2400" dirty="0" err="1">
                <a:solidFill>
                  <a:srgbClr val="333333"/>
                </a:solidFill>
              </a:rPr>
              <a:t>δι</a:t>
            </a:r>
            <a:r>
              <a:rPr lang="en-AU" altLang="de-DE" sz="2400" dirty="0">
                <a:solidFill>
                  <a:srgbClr val="333333"/>
                </a:solidFill>
              </a:rPr>
              <a:t>αφορετικά απ</a:t>
            </a:r>
            <a:r>
              <a:rPr lang="el-GR" altLang="de-DE" sz="2400" dirty="0">
                <a:solidFill>
                  <a:srgbClr val="333333"/>
                </a:solidFill>
              </a:rPr>
              <a:t>’όσο τα περιμέναμε</a:t>
            </a:r>
            <a:r>
              <a:rPr lang="en-AU" altLang="de-DE" sz="2400" dirty="0">
                <a:solidFill>
                  <a:srgbClr val="333333"/>
                </a:solidFill>
              </a:rPr>
              <a:t>: </a:t>
            </a:r>
            <a:r>
              <a:rPr lang="el-GR" altLang="de-DE" sz="2400" dirty="0">
                <a:solidFill>
                  <a:srgbClr val="333333"/>
                </a:solidFill>
              </a:rPr>
              <a:t>Οι γ</a:t>
            </a:r>
            <a:r>
              <a:rPr lang="en-AU" altLang="de-DE" sz="2400" dirty="0" err="1">
                <a:solidFill>
                  <a:srgbClr val="333333"/>
                </a:solidFill>
              </a:rPr>
              <a:t>ρήγορ</a:t>
            </a:r>
            <a:r>
              <a:rPr lang="el-GR" altLang="de-DE" sz="2400" dirty="0">
                <a:solidFill>
                  <a:srgbClr val="333333"/>
                </a:solidFill>
              </a:rPr>
              <a:t>ες</a:t>
            </a:r>
            <a:r>
              <a:rPr lang="en-AU" altLang="de-DE" sz="2400" dirty="0">
                <a:solidFill>
                  <a:srgbClr val="333333"/>
                </a:solidFill>
              </a:rPr>
              <a:t> απ</a:t>
            </a:r>
            <a:r>
              <a:rPr lang="en-AU" altLang="de-DE" sz="2400" dirty="0" err="1">
                <a:solidFill>
                  <a:srgbClr val="333333"/>
                </a:solidFill>
              </a:rPr>
              <a:t>οφάσεις</a:t>
            </a:r>
            <a:r>
              <a:rPr lang="en-AU" altLang="de-DE" sz="2400" dirty="0">
                <a:solidFill>
                  <a:srgbClr val="333333"/>
                </a:solidFill>
              </a:rPr>
              <a:t> </a:t>
            </a:r>
            <a:r>
              <a:rPr lang="en-AU" altLang="de-DE" sz="2400" dirty="0" err="1">
                <a:solidFill>
                  <a:srgbClr val="333333"/>
                </a:solidFill>
              </a:rPr>
              <a:t>συχνά</a:t>
            </a:r>
            <a:r>
              <a:rPr lang="en-AU" altLang="de-DE" sz="2400" dirty="0">
                <a:solidFill>
                  <a:srgbClr val="333333"/>
                </a:solidFill>
              </a:rPr>
              <a:t> </a:t>
            </a:r>
            <a:r>
              <a:rPr lang="en-AU" altLang="de-DE" sz="2400" dirty="0" err="1">
                <a:solidFill>
                  <a:srgbClr val="333333"/>
                </a:solidFill>
              </a:rPr>
              <a:t>οδηγ</a:t>
            </a:r>
            <a:r>
              <a:rPr lang="el-GR" altLang="de-DE" sz="2400" dirty="0">
                <a:solidFill>
                  <a:srgbClr val="333333"/>
                </a:solidFill>
              </a:rPr>
              <a:t>ουν</a:t>
            </a:r>
            <a:r>
              <a:rPr lang="en-AU" altLang="de-DE" sz="2400" dirty="0">
                <a:solidFill>
                  <a:srgbClr val="333333"/>
                </a:solidFill>
              </a:rPr>
              <a:t> </a:t>
            </a:r>
            <a:r>
              <a:rPr lang="en-AU" altLang="de-DE" sz="2400" dirty="0" err="1">
                <a:solidFill>
                  <a:srgbClr val="333333"/>
                </a:solidFill>
              </a:rPr>
              <a:t>σε</a:t>
            </a:r>
            <a:r>
              <a:rPr lang="en-AU" altLang="de-DE" sz="2400" dirty="0">
                <a:solidFill>
                  <a:srgbClr val="333333"/>
                </a:solidFill>
              </a:rPr>
              <a:t> </a:t>
            </a:r>
            <a:r>
              <a:rPr lang="en-AU" altLang="de-DE" sz="2400" dirty="0" err="1">
                <a:solidFill>
                  <a:srgbClr val="333333"/>
                </a:solidFill>
              </a:rPr>
              <a:t>λάθος</a:t>
            </a:r>
            <a:r>
              <a:rPr lang="en-AU" altLang="de-DE" sz="2400" dirty="0">
                <a:solidFill>
                  <a:srgbClr val="333333"/>
                </a:solidFill>
              </a:rPr>
              <a:t> </a:t>
            </a:r>
            <a:r>
              <a:rPr lang="en-AU" altLang="de-DE" sz="2400" dirty="0" err="1">
                <a:solidFill>
                  <a:srgbClr val="333333"/>
                </a:solidFill>
              </a:rPr>
              <a:t>συμ</a:t>
            </a:r>
            <a:r>
              <a:rPr lang="en-AU" altLang="de-DE" sz="2400" dirty="0">
                <a:solidFill>
                  <a:srgbClr val="333333"/>
                </a:solidFill>
              </a:rPr>
              <a:t>περάσματα.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65</a:t>
            </a:fld>
            <a:endParaRPr lang="de-DE" altLang="de-DE">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Μερικές</a:t>
            </a:r>
            <a:r>
              <a:rPr lang="en-GB" altLang="de-DE" sz="2400" dirty="0">
                <a:solidFill>
                  <a:srgbClr val="333333"/>
                </a:solidFill>
              </a:rPr>
              <a:t> </a:t>
            </a:r>
            <a:r>
              <a:rPr lang="en-GB" altLang="de-DE" sz="2400" dirty="0" err="1">
                <a:solidFill>
                  <a:srgbClr val="333333"/>
                </a:solidFill>
              </a:rPr>
              <a:t>φορές</a:t>
            </a:r>
            <a:r>
              <a:rPr lang="en-GB" altLang="de-DE" sz="2400" dirty="0">
                <a:solidFill>
                  <a:srgbClr val="333333"/>
                </a:solidFill>
              </a:rPr>
              <a:t>, τα </a:t>
            </a:r>
            <a:r>
              <a:rPr lang="en-GB" altLang="de-DE" sz="2400" dirty="0" err="1">
                <a:solidFill>
                  <a:srgbClr val="333333"/>
                </a:solidFill>
              </a:rPr>
              <a:t>γεγονότ</a:t>
            </a:r>
            <a:r>
              <a:rPr lang="en-GB" altLang="de-DE" sz="2400" dirty="0">
                <a:solidFill>
                  <a:srgbClr val="333333"/>
                </a:solidFill>
              </a:rPr>
              <a:t>α </a:t>
            </a:r>
            <a:r>
              <a:rPr lang="el-GR" altLang="de-DE" sz="2400" dirty="0">
                <a:solidFill>
                  <a:srgbClr val="333333"/>
                </a:solidFill>
              </a:rPr>
              <a:t>εξελίσσονται </a:t>
            </a:r>
            <a:r>
              <a:rPr lang="en-AU" altLang="de-DE" sz="2400" dirty="0">
                <a:solidFill>
                  <a:srgbClr val="333333"/>
                </a:solidFill>
              </a:rPr>
              <a:t>π</a:t>
            </a:r>
            <a:r>
              <a:rPr lang="en-AU" altLang="de-DE" sz="2400" dirty="0" err="1">
                <a:solidFill>
                  <a:srgbClr val="333333"/>
                </a:solidFill>
              </a:rPr>
              <a:t>ολύ</a:t>
            </a:r>
            <a:r>
              <a:rPr lang="en-AU" altLang="de-DE" sz="2400" dirty="0">
                <a:solidFill>
                  <a:srgbClr val="333333"/>
                </a:solidFill>
              </a:rPr>
              <a:t> </a:t>
            </a:r>
            <a:r>
              <a:rPr lang="en-AU" altLang="de-DE" sz="2400" dirty="0" err="1">
                <a:solidFill>
                  <a:srgbClr val="333333"/>
                </a:solidFill>
              </a:rPr>
              <a:t>δι</a:t>
            </a:r>
            <a:r>
              <a:rPr lang="en-AU" altLang="de-DE" sz="2400" dirty="0">
                <a:solidFill>
                  <a:srgbClr val="333333"/>
                </a:solidFill>
              </a:rPr>
              <a:t>αφορετικά απ</a:t>
            </a:r>
            <a:r>
              <a:rPr lang="el-GR" altLang="de-DE" sz="2400" dirty="0">
                <a:solidFill>
                  <a:srgbClr val="333333"/>
                </a:solidFill>
              </a:rPr>
              <a:t>’όσο τα περιμέναμε</a:t>
            </a:r>
            <a:r>
              <a:rPr lang="en-AU" altLang="de-DE" sz="2400" dirty="0">
                <a:solidFill>
                  <a:srgbClr val="333333"/>
                </a:solidFill>
              </a:rPr>
              <a:t>: </a:t>
            </a:r>
            <a:r>
              <a:rPr lang="el-GR" altLang="de-DE" sz="2400" dirty="0">
                <a:solidFill>
                  <a:srgbClr val="333333"/>
                </a:solidFill>
              </a:rPr>
              <a:t>Οι γ</a:t>
            </a:r>
            <a:r>
              <a:rPr lang="en-AU" altLang="de-DE" sz="2400" dirty="0" err="1">
                <a:solidFill>
                  <a:srgbClr val="333333"/>
                </a:solidFill>
              </a:rPr>
              <a:t>ρήγορ</a:t>
            </a:r>
            <a:r>
              <a:rPr lang="el-GR" altLang="de-DE" sz="2400" dirty="0">
                <a:solidFill>
                  <a:srgbClr val="333333"/>
                </a:solidFill>
              </a:rPr>
              <a:t>ες</a:t>
            </a:r>
            <a:r>
              <a:rPr lang="en-AU" altLang="de-DE" sz="2400" dirty="0">
                <a:solidFill>
                  <a:srgbClr val="333333"/>
                </a:solidFill>
              </a:rPr>
              <a:t> απ</a:t>
            </a:r>
            <a:r>
              <a:rPr lang="en-AU" altLang="de-DE" sz="2400" dirty="0" err="1">
                <a:solidFill>
                  <a:srgbClr val="333333"/>
                </a:solidFill>
              </a:rPr>
              <a:t>οφάσεις</a:t>
            </a:r>
            <a:r>
              <a:rPr lang="en-AU" altLang="de-DE" sz="2400" dirty="0">
                <a:solidFill>
                  <a:srgbClr val="333333"/>
                </a:solidFill>
              </a:rPr>
              <a:t> </a:t>
            </a:r>
            <a:r>
              <a:rPr lang="en-AU" altLang="de-DE" sz="2400" dirty="0" err="1">
                <a:solidFill>
                  <a:srgbClr val="333333"/>
                </a:solidFill>
              </a:rPr>
              <a:t>συχνά</a:t>
            </a:r>
            <a:r>
              <a:rPr lang="en-AU" altLang="de-DE" sz="2400" dirty="0">
                <a:solidFill>
                  <a:srgbClr val="333333"/>
                </a:solidFill>
              </a:rPr>
              <a:t> </a:t>
            </a:r>
            <a:r>
              <a:rPr lang="en-AU" altLang="de-DE" sz="2400" dirty="0" err="1">
                <a:solidFill>
                  <a:srgbClr val="333333"/>
                </a:solidFill>
              </a:rPr>
              <a:t>οδηγ</a:t>
            </a:r>
            <a:r>
              <a:rPr lang="el-GR" altLang="de-DE" sz="2400" dirty="0">
                <a:solidFill>
                  <a:srgbClr val="333333"/>
                </a:solidFill>
              </a:rPr>
              <a:t>ουν</a:t>
            </a:r>
            <a:r>
              <a:rPr lang="en-AU" altLang="de-DE" sz="2400" dirty="0">
                <a:solidFill>
                  <a:srgbClr val="333333"/>
                </a:solidFill>
              </a:rPr>
              <a:t> </a:t>
            </a:r>
            <a:r>
              <a:rPr lang="en-AU" altLang="de-DE" sz="2400" dirty="0" err="1">
                <a:solidFill>
                  <a:srgbClr val="333333"/>
                </a:solidFill>
              </a:rPr>
              <a:t>σε</a:t>
            </a:r>
            <a:r>
              <a:rPr lang="en-AU" altLang="de-DE" sz="2400" dirty="0">
                <a:solidFill>
                  <a:srgbClr val="333333"/>
                </a:solidFill>
              </a:rPr>
              <a:t> </a:t>
            </a:r>
            <a:r>
              <a:rPr lang="en-AU" altLang="de-DE" sz="2400" dirty="0" err="1">
                <a:solidFill>
                  <a:srgbClr val="333333"/>
                </a:solidFill>
              </a:rPr>
              <a:t>λάθος</a:t>
            </a:r>
            <a:r>
              <a:rPr lang="en-AU" altLang="de-DE" sz="2400" dirty="0">
                <a:solidFill>
                  <a:srgbClr val="333333"/>
                </a:solidFill>
              </a:rPr>
              <a:t> </a:t>
            </a:r>
            <a:r>
              <a:rPr lang="en-AU" altLang="de-DE" sz="2400" dirty="0" err="1">
                <a:solidFill>
                  <a:srgbClr val="333333"/>
                </a:solidFill>
              </a:rPr>
              <a:t>συμ</a:t>
            </a:r>
            <a:r>
              <a:rPr lang="en-AU" altLang="de-DE" sz="2400" dirty="0">
                <a:solidFill>
                  <a:srgbClr val="333333"/>
                </a:solidFill>
              </a:rPr>
              <a:t>περάσματα.</a:t>
            </a:r>
            <a:endParaRPr lang="el-GR" altLang="de-DE" sz="2400" dirty="0">
              <a:solidFill>
                <a:srgbClr val="333333"/>
              </a:solidFill>
            </a:endParaRPr>
          </a:p>
          <a:p>
            <a:pPr marL="342900" lvl="0" indent="-342900" defTabSz="914400" fontAlgn="base">
              <a:buClr>
                <a:srgbClr val="333333"/>
              </a:buClr>
              <a:buFont typeface="WingDings"/>
              <a:buChar char=""/>
            </a:pPr>
            <a:r>
              <a:rPr lang="en-AU" altLang="de-DE" sz="2400" dirty="0">
                <a:solidFill>
                  <a:srgbClr val="333333"/>
                </a:solidFill>
              </a:rPr>
              <a:t>Θα π</a:t>
            </a:r>
            <a:r>
              <a:rPr lang="en-AU" altLang="de-DE" sz="2400" dirty="0" err="1">
                <a:solidFill>
                  <a:srgbClr val="333333"/>
                </a:solidFill>
              </a:rPr>
              <a:t>ρέ</a:t>
            </a:r>
            <a:r>
              <a:rPr lang="en-AU" altLang="de-DE" sz="2400" dirty="0">
                <a:solidFill>
                  <a:srgbClr val="333333"/>
                </a:solidFill>
              </a:rPr>
              <a:t>πει πάντα να λαμβάνε</a:t>
            </a:r>
            <a:r>
              <a:rPr lang="el-GR" altLang="de-DE" sz="2400" dirty="0">
                <a:solidFill>
                  <a:srgbClr val="333333"/>
                </a:solidFill>
              </a:rPr>
              <a:t>τε</a:t>
            </a:r>
            <a:r>
              <a:rPr lang="en-AU" altLang="de-DE" sz="2400" dirty="0">
                <a:solidFill>
                  <a:srgbClr val="333333"/>
                </a:solidFill>
              </a:rPr>
              <a:t> υπ</a:t>
            </a:r>
            <a:r>
              <a:rPr lang="en-AU" altLang="de-DE" sz="2400" dirty="0" err="1">
                <a:solidFill>
                  <a:srgbClr val="333333"/>
                </a:solidFill>
              </a:rPr>
              <a:t>όψ</a:t>
            </a:r>
            <a:r>
              <a:rPr lang="el-GR" altLang="de-DE" sz="2400" dirty="0">
                <a:solidFill>
                  <a:srgbClr val="333333"/>
                </a:solidFill>
              </a:rPr>
              <a:t>ιν σας εναλλακτικές</a:t>
            </a:r>
            <a:r>
              <a:rPr lang="en-AU" altLang="de-DE" sz="2400" dirty="0">
                <a:solidFill>
                  <a:srgbClr val="333333"/>
                </a:solidFill>
              </a:rPr>
              <a:t> </a:t>
            </a:r>
            <a:r>
              <a:rPr lang="en-AU" altLang="de-DE" sz="2400" dirty="0" err="1">
                <a:solidFill>
                  <a:srgbClr val="333333"/>
                </a:solidFill>
              </a:rPr>
              <a:t>ερμηνείες</a:t>
            </a:r>
            <a:r>
              <a:rPr lang="en-AU" altLang="de-DE" sz="2400" dirty="0">
                <a:solidFill>
                  <a:srgbClr val="333333"/>
                </a:solidFill>
              </a:rPr>
              <a:t>/υπ</a:t>
            </a:r>
            <a:r>
              <a:rPr lang="en-AU" altLang="de-DE" sz="2400" dirty="0" err="1">
                <a:solidFill>
                  <a:srgbClr val="333333"/>
                </a:solidFill>
              </a:rPr>
              <a:t>οθέσεις</a:t>
            </a:r>
            <a:r>
              <a:rPr lang="en-AU" altLang="de-DE" sz="2400" dirty="0">
                <a:solidFill>
                  <a:srgbClr val="333333"/>
                </a:solidFill>
              </a:rPr>
              <a:t> και να π</a:t>
            </a:r>
            <a:r>
              <a:rPr lang="en-AU" altLang="de-DE" sz="2400" dirty="0" err="1">
                <a:solidFill>
                  <a:srgbClr val="333333"/>
                </a:solidFill>
              </a:rPr>
              <a:t>ροσ</a:t>
            </a:r>
            <a:r>
              <a:rPr lang="en-AU" altLang="de-DE" sz="2400" dirty="0">
                <a:solidFill>
                  <a:srgbClr val="333333"/>
                </a:solidFill>
              </a:rPr>
              <a:t>αρμό</a:t>
            </a:r>
            <a:r>
              <a:rPr lang="el-GR" altLang="de-DE" sz="2400" dirty="0">
                <a:solidFill>
                  <a:srgbClr val="333333"/>
                </a:solidFill>
              </a:rPr>
              <a:t>ζετε </a:t>
            </a:r>
            <a:r>
              <a:rPr lang="en-AU" altLang="de-DE" sz="2400" dirty="0" err="1">
                <a:solidFill>
                  <a:srgbClr val="333333"/>
                </a:solidFill>
              </a:rPr>
              <a:t>τις</a:t>
            </a:r>
            <a:r>
              <a:rPr lang="en-AU" altLang="de-DE" sz="2400" dirty="0">
                <a:solidFill>
                  <a:srgbClr val="333333"/>
                </a:solidFill>
              </a:rPr>
              <a:t> πεπ</a:t>
            </a:r>
            <a:r>
              <a:rPr lang="en-AU" altLang="de-DE" sz="2400" dirty="0" err="1">
                <a:solidFill>
                  <a:srgbClr val="333333"/>
                </a:solidFill>
              </a:rPr>
              <a:t>οιθήσεις</a:t>
            </a:r>
            <a:r>
              <a:rPr lang="en-AU" altLang="de-DE" sz="2400" dirty="0">
                <a:solidFill>
                  <a:srgbClr val="333333"/>
                </a:solidFill>
              </a:rPr>
              <a:t> σας</a:t>
            </a:r>
            <a:r>
              <a:rPr lang="el-GR" altLang="de-DE" sz="2400" dirty="0">
                <a:solidFill>
                  <a:srgbClr val="333333"/>
                </a:solidFill>
              </a:rPr>
              <a:t> </a:t>
            </a:r>
            <a:r>
              <a:rPr lang="en-AU" altLang="de-DE" sz="2400" dirty="0">
                <a:solidFill>
                  <a:srgbClr val="333333"/>
                </a:solidFill>
              </a:rPr>
              <a:t>α</a:t>
            </a:r>
            <a:r>
              <a:rPr lang="en-AU" altLang="de-DE" sz="2400" dirty="0" err="1">
                <a:solidFill>
                  <a:srgbClr val="333333"/>
                </a:solidFill>
              </a:rPr>
              <a:t>νάλογ</a:t>
            </a:r>
            <a:r>
              <a:rPr lang="en-AU" altLang="de-DE" sz="2400" dirty="0">
                <a:solidFill>
                  <a:srgbClr val="333333"/>
                </a:solidFill>
              </a:rPr>
              <a:t>α</a:t>
            </a:r>
            <a:r>
              <a:rPr lang="el-GR" altLang="de-DE" sz="2400" dirty="0">
                <a:solidFill>
                  <a:srgbClr val="333333"/>
                </a:solidFill>
              </a:rPr>
              <a:t> με </a:t>
            </a:r>
            <a:r>
              <a:rPr lang="el-GR" altLang="de-DE" sz="2400">
                <a:solidFill>
                  <a:srgbClr val="333333"/>
                </a:solidFill>
              </a:rPr>
              <a:t>αυτές.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66</a:t>
            </a:fld>
            <a:endParaRPr lang="de-DE" altLang="de-DE">
              <a:latin typeface="+mn-lt"/>
              <a:ea typeface="+mn-ea"/>
            </a:endParaRPr>
          </a:p>
        </p:txBody>
      </p:sp>
    </p:spTree>
    <p:extLst>
      <p:ext uri="{BB962C8B-B14F-4D97-AF65-F5344CB8AC3E}">
        <p14:creationId xmlns:p14="http://schemas.microsoft.com/office/powerpoint/2010/main" val="24087473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Μερικές</a:t>
            </a:r>
            <a:r>
              <a:rPr lang="en-GB" altLang="de-DE" sz="2400" dirty="0">
                <a:solidFill>
                  <a:srgbClr val="333333"/>
                </a:solidFill>
              </a:rPr>
              <a:t> </a:t>
            </a:r>
            <a:r>
              <a:rPr lang="en-GB" altLang="de-DE" sz="2400" dirty="0" err="1">
                <a:solidFill>
                  <a:srgbClr val="333333"/>
                </a:solidFill>
              </a:rPr>
              <a:t>φορές</a:t>
            </a:r>
            <a:r>
              <a:rPr lang="en-GB" altLang="de-DE" sz="2400" dirty="0">
                <a:solidFill>
                  <a:srgbClr val="333333"/>
                </a:solidFill>
              </a:rPr>
              <a:t>, τα </a:t>
            </a:r>
            <a:r>
              <a:rPr lang="en-GB" altLang="de-DE" sz="2400" dirty="0" err="1">
                <a:solidFill>
                  <a:srgbClr val="333333"/>
                </a:solidFill>
              </a:rPr>
              <a:t>γεγονότ</a:t>
            </a:r>
            <a:r>
              <a:rPr lang="en-GB" altLang="de-DE" sz="2400" dirty="0">
                <a:solidFill>
                  <a:srgbClr val="333333"/>
                </a:solidFill>
              </a:rPr>
              <a:t>α </a:t>
            </a:r>
            <a:r>
              <a:rPr lang="el-GR" altLang="de-DE" sz="2400" dirty="0">
                <a:solidFill>
                  <a:srgbClr val="333333"/>
                </a:solidFill>
              </a:rPr>
              <a:t>εξελίσσονται </a:t>
            </a:r>
            <a:r>
              <a:rPr lang="en-AU" altLang="de-DE" sz="2400" dirty="0">
                <a:solidFill>
                  <a:srgbClr val="333333"/>
                </a:solidFill>
              </a:rPr>
              <a:t>π</a:t>
            </a:r>
            <a:r>
              <a:rPr lang="en-AU" altLang="de-DE" sz="2400" dirty="0" err="1">
                <a:solidFill>
                  <a:srgbClr val="333333"/>
                </a:solidFill>
              </a:rPr>
              <a:t>ολύ</a:t>
            </a:r>
            <a:r>
              <a:rPr lang="en-AU" altLang="de-DE" sz="2400" dirty="0">
                <a:solidFill>
                  <a:srgbClr val="333333"/>
                </a:solidFill>
              </a:rPr>
              <a:t> </a:t>
            </a:r>
            <a:r>
              <a:rPr lang="en-AU" altLang="de-DE" sz="2400" dirty="0" err="1">
                <a:solidFill>
                  <a:srgbClr val="333333"/>
                </a:solidFill>
              </a:rPr>
              <a:t>δι</a:t>
            </a:r>
            <a:r>
              <a:rPr lang="en-AU" altLang="de-DE" sz="2400" dirty="0">
                <a:solidFill>
                  <a:srgbClr val="333333"/>
                </a:solidFill>
              </a:rPr>
              <a:t>αφορετικά απ</a:t>
            </a:r>
            <a:r>
              <a:rPr lang="el-GR" altLang="de-DE" sz="2400" dirty="0">
                <a:solidFill>
                  <a:srgbClr val="333333"/>
                </a:solidFill>
              </a:rPr>
              <a:t>’όσο τα περιμέναμε</a:t>
            </a:r>
            <a:r>
              <a:rPr lang="en-AU" altLang="de-DE" sz="2400" dirty="0">
                <a:solidFill>
                  <a:srgbClr val="333333"/>
                </a:solidFill>
              </a:rPr>
              <a:t>: </a:t>
            </a:r>
            <a:r>
              <a:rPr lang="el-GR" altLang="de-DE" sz="2400" dirty="0">
                <a:solidFill>
                  <a:srgbClr val="333333"/>
                </a:solidFill>
              </a:rPr>
              <a:t>Οι γ</a:t>
            </a:r>
            <a:r>
              <a:rPr lang="en-AU" altLang="de-DE" sz="2400" dirty="0" err="1">
                <a:solidFill>
                  <a:srgbClr val="333333"/>
                </a:solidFill>
              </a:rPr>
              <a:t>ρήγορ</a:t>
            </a:r>
            <a:r>
              <a:rPr lang="el-GR" altLang="de-DE" sz="2400" dirty="0">
                <a:solidFill>
                  <a:srgbClr val="333333"/>
                </a:solidFill>
              </a:rPr>
              <a:t>ες</a:t>
            </a:r>
            <a:r>
              <a:rPr lang="en-AU" altLang="de-DE" sz="2400" dirty="0">
                <a:solidFill>
                  <a:srgbClr val="333333"/>
                </a:solidFill>
              </a:rPr>
              <a:t> απ</a:t>
            </a:r>
            <a:r>
              <a:rPr lang="en-AU" altLang="de-DE" sz="2400" dirty="0" err="1">
                <a:solidFill>
                  <a:srgbClr val="333333"/>
                </a:solidFill>
              </a:rPr>
              <a:t>οφάσεις</a:t>
            </a:r>
            <a:r>
              <a:rPr lang="en-AU" altLang="de-DE" sz="2400" dirty="0">
                <a:solidFill>
                  <a:srgbClr val="333333"/>
                </a:solidFill>
              </a:rPr>
              <a:t> </a:t>
            </a:r>
            <a:r>
              <a:rPr lang="en-AU" altLang="de-DE" sz="2400" dirty="0" err="1">
                <a:solidFill>
                  <a:srgbClr val="333333"/>
                </a:solidFill>
              </a:rPr>
              <a:t>συχνά</a:t>
            </a:r>
            <a:r>
              <a:rPr lang="en-AU" altLang="de-DE" sz="2400" dirty="0">
                <a:solidFill>
                  <a:srgbClr val="333333"/>
                </a:solidFill>
              </a:rPr>
              <a:t> </a:t>
            </a:r>
            <a:r>
              <a:rPr lang="en-AU" altLang="de-DE" sz="2400" dirty="0" err="1">
                <a:solidFill>
                  <a:srgbClr val="333333"/>
                </a:solidFill>
              </a:rPr>
              <a:t>οδηγ</a:t>
            </a:r>
            <a:r>
              <a:rPr lang="el-GR" altLang="de-DE" sz="2400" dirty="0">
                <a:solidFill>
                  <a:srgbClr val="333333"/>
                </a:solidFill>
              </a:rPr>
              <a:t>ουν</a:t>
            </a:r>
            <a:r>
              <a:rPr lang="en-AU" altLang="de-DE" sz="2400" dirty="0">
                <a:solidFill>
                  <a:srgbClr val="333333"/>
                </a:solidFill>
              </a:rPr>
              <a:t> </a:t>
            </a:r>
            <a:r>
              <a:rPr lang="en-AU" altLang="de-DE" sz="2400" dirty="0" err="1">
                <a:solidFill>
                  <a:srgbClr val="333333"/>
                </a:solidFill>
              </a:rPr>
              <a:t>σε</a:t>
            </a:r>
            <a:r>
              <a:rPr lang="en-AU" altLang="de-DE" sz="2400" dirty="0">
                <a:solidFill>
                  <a:srgbClr val="333333"/>
                </a:solidFill>
              </a:rPr>
              <a:t> </a:t>
            </a:r>
            <a:r>
              <a:rPr lang="en-AU" altLang="de-DE" sz="2400" dirty="0" err="1">
                <a:solidFill>
                  <a:srgbClr val="333333"/>
                </a:solidFill>
              </a:rPr>
              <a:t>λάθος</a:t>
            </a:r>
            <a:r>
              <a:rPr lang="en-AU" altLang="de-DE" sz="2400" dirty="0">
                <a:solidFill>
                  <a:srgbClr val="333333"/>
                </a:solidFill>
              </a:rPr>
              <a:t> </a:t>
            </a:r>
            <a:r>
              <a:rPr lang="en-AU" altLang="de-DE" sz="2400" dirty="0" err="1">
                <a:solidFill>
                  <a:srgbClr val="333333"/>
                </a:solidFill>
              </a:rPr>
              <a:t>συμ</a:t>
            </a:r>
            <a:r>
              <a:rPr lang="en-AU" altLang="de-DE" sz="2400" dirty="0">
                <a:solidFill>
                  <a:srgbClr val="333333"/>
                </a:solidFill>
              </a:rPr>
              <a:t>περάσματα.</a:t>
            </a:r>
            <a:endParaRPr lang="el-GR" altLang="de-DE" sz="2400" dirty="0">
              <a:solidFill>
                <a:srgbClr val="333333"/>
              </a:solidFill>
            </a:endParaRPr>
          </a:p>
          <a:p>
            <a:pPr marL="342900" lvl="0" indent="-342900" defTabSz="914400" fontAlgn="base">
              <a:buClr>
                <a:srgbClr val="333333"/>
              </a:buClr>
              <a:buFont typeface="WingDings"/>
              <a:buChar char=""/>
            </a:pPr>
            <a:r>
              <a:rPr lang="en-AU" altLang="de-DE" sz="2400" dirty="0">
                <a:solidFill>
                  <a:srgbClr val="333333"/>
                </a:solidFill>
              </a:rPr>
              <a:t>Θα π</a:t>
            </a:r>
            <a:r>
              <a:rPr lang="en-AU" altLang="de-DE" sz="2400" dirty="0" err="1">
                <a:solidFill>
                  <a:srgbClr val="333333"/>
                </a:solidFill>
              </a:rPr>
              <a:t>ρέ</a:t>
            </a:r>
            <a:r>
              <a:rPr lang="en-AU" altLang="de-DE" sz="2400" dirty="0">
                <a:solidFill>
                  <a:srgbClr val="333333"/>
                </a:solidFill>
              </a:rPr>
              <a:t>πει πάντα να λαμβάνε</a:t>
            </a:r>
            <a:r>
              <a:rPr lang="el-GR" altLang="de-DE" sz="2400" dirty="0">
                <a:solidFill>
                  <a:srgbClr val="333333"/>
                </a:solidFill>
              </a:rPr>
              <a:t>τε</a:t>
            </a:r>
            <a:r>
              <a:rPr lang="en-AU" altLang="de-DE" sz="2400" dirty="0">
                <a:solidFill>
                  <a:srgbClr val="333333"/>
                </a:solidFill>
              </a:rPr>
              <a:t> υπ</a:t>
            </a:r>
            <a:r>
              <a:rPr lang="en-AU" altLang="de-DE" sz="2400" dirty="0" err="1">
                <a:solidFill>
                  <a:srgbClr val="333333"/>
                </a:solidFill>
              </a:rPr>
              <a:t>όψ</a:t>
            </a:r>
            <a:r>
              <a:rPr lang="el-GR" altLang="de-DE" sz="2400" dirty="0">
                <a:solidFill>
                  <a:srgbClr val="333333"/>
                </a:solidFill>
              </a:rPr>
              <a:t>ιν σας εναλλακτικές</a:t>
            </a:r>
            <a:r>
              <a:rPr lang="en-AU" altLang="de-DE" sz="2400" dirty="0">
                <a:solidFill>
                  <a:srgbClr val="333333"/>
                </a:solidFill>
              </a:rPr>
              <a:t> </a:t>
            </a:r>
            <a:r>
              <a:rPr lang="en-AU" altLang="de-DE" sz="2400" dirty="0" err="1">
                <a:solidFill>
                  <a:srgbClr val="333333"/>
                </a:solidFill>
              </a:rPr>
              <a:t>ερμηνείες</a:t>
            </a:r>
            <a:r>
              <a:rPr lang="en-AU" altLang="de-DE" sz="2400" dirty="0">
                <a:solidFill>
                  <a:srgbClr val="333333"/>
                </a:solidFill>
              </a:rPr>
              <a:t>/υπ</a:t>
            </a:r>
            <a:r>
              <a:rPr lang="en-AU" altLang="de-DE" sz="2400" dirty="0" err="1">
                <a:solidFill>
                  <a:srgbClr val="333333"/>
                </a:solidFill>
              </a:rPr>
              <a:t>οθέσεις</a:t>
            </a:r>
            <a:r>
              <a:rPr lang="en-AU" altLang="de-DE" sz="2400" dirty="0">
                <a:solidFill>
                  <a:srgbClr val="333333"/>
                </a:solidFill>
              </a:rPr>
              <a:t> και να π</a:t>
            </a:r>
            <a:r>
              <a:rPr lang="en-AU" altLang="de-DE" sz="2400" dirty="0" err="1">
                <a:solidFill>
                  <a:srgbClr val="333333"/>
                </a:solidFill>
              </a:rPr>
              <a:t>ροσ</a:t>
            </a:r>
            <a:r>
              <a:rPr lang="en-AU" altLang="de-DE" sz="2400" dirty="0">
                <a:solidFill>
                  <a:srgbClr val="333333"/>
                </a:solidFill>
              </a:rPr>
              <a:t>αρμό</a:t>
            </a:r>
            <a:r>
              <a:rPr lang="el-GR" altLang="de-DE" sz="2400" dirty="0">
                <a:solidFill>
                  <a:srgbClr val="333333"/>
                </a:solidFill>
              </a:rPr>
              <a:t>ζετε </a:t>
            </a:r>
            <a:r>
              <a:rPr lang="en-AU" altLang="de-DE" sz="2400" dirty="0" err="1">
                <a:solidFill>
                  <a:srgbClr val="333333"/>
                </a:solidFill>
              </a:rPr>
              <a:t>τις</a:t>
            </a:r>
            <a:r>
              <a:rPr lang="en-AU" altLang="de-DE" sz="2400" dirty="0">
                <a:solidFill>
                  <a:srgbClr val="333333"/>
                </a:solidFill>
              </a:rPr>
              <a:t> πεπ</a:t>
            </a:r>
            <a:r>
              <a:rPr lang="en-AU" altLang="de-DE" sz="2400" dirty="0" err="1">
                <a:solidFill>
                  <a:srgbClr val="333333"/>
                </a:solidFill>
              </a:rPr>
              <a:t>οιθήσεις</a:t>
            </a:r>
            <a:r>
              <a:rPr lang="en-AU" altLang="de-DE" sz="2400" dirty="0">
                <a:solidFill>
                  <a:srgbClr val="333333"/>
                </a:solidFill>
              </a:rPr>
              <a:t> σας</a:t>
            </a:r>
            <a:r>
              <a:rPr lang="el-GR" altLang="de-DE" sz="2400" dirty="0">
                <a:solidFill>
                  <a:srgbClr val="333333"/>
                </a:solidFill>
              </a:rPr>
              <a:t> </a:t>
            </a:r>
            <a:r>
              <a:rPr lang="en-AU" altLang="de-DE" sz="2400" dirty="0">
                <a:solidFill>
                  <a:srgbClr val="333333"/>
                </a:solidFill>
              </a:rPr>
              <a:t>α</a:t>
            </a:r>
            <a:r>
              <a:rPr lang="en-AU" altLang="de-DE" sz="2400" dirty="0" err="1">
                <a:solidFill>
                  <a:srgbClr val="333333"/>
                </a:solidFill>
              </a:rPr>
              <a:t>νάλογ</a:t>
            </a:r>
            <a:r>
              <a:rPr lang="en-AU" altLang="de-DE" sz="2400" dirty="0">
                <a:solidFill>
                  <a:srgbClr val="333333"/>
                </a:solidFill>
              </a:rPr>
              <a:t>α</a:t>
            </a:r>
            <a:r>
              <a:rPr lang="el-GR" altLang="de-DE" sz="2400" dirty="0">
                <a:solidFill>
                  <a:srgbClr val="333333"/>
                </a:solidFill>
              </a:rPr>
              <a:t> με αυτές.</a:t>
            </a:r>
          </a:p>
          <a:p>
            <a:pPr marL="342900" lvl="0" indent="-342900" defTabSz="914400" fontAlgn="base">
              <a:buClr>
                <a:srgbClr val="333333"/>
              </a:buClr>
              <a:buFont typeface="WingDings"/>
              <a:buChar char=""/>
            </a:pPr>
            <a:r>
              <a:rPr lang="el-GR" altLang="de-DE" sz="2400" dirty="0">
                <a:solidFill>
                  <a:srgbClr val="333333"/>
                </a:solidFill>
              </a:rPr>
              <a:t>Αναζητείστε</a:t>
            </a:r>
            <a:r>
              <a:rPr lang="en-AU" altLang="de-DE" sz="2400" dirty="0">
                <a:solidFill>
                  <a:srgbClr val="333333"/>
                </a:solidFill>
              </a:rPr>
              <a:t> </a:t>
            </a:r>
            <a:r>
              <a:rPr lang="en-AU" altLang="de-DE" sz="2400" dirty="0" err="1">
                <a:solidFill>
                  <a:srgbClr val="333333"/>
                </a:solidFill>
              </a:rPr>
              <a:t>όσ</a:t>
            </a:r>
            <a:r>
              <a:rPr lang="el-GR" altLang="de-DE" sz="2400" dirty="0">
                <a:solidFill>
                  <a:srgbClr val="333333"/>
                </a:solidFill>
              </a:rPr>
              <a:t>ο το δυνατόν περισσότερες </a:t>
            </a:r>
            <a:r>
              <a:rPr lang="en-AU" altLang="de-DE" sz="2400" dirty="0">
                <a:solidFill>
                  <a:srgbClr val="333333"/>
                </a:solidFill>
              </a:rPr>
              <a:t>π</a:t>
            </a:r>
            <a:r>
              <a:rPr lang="en-AU" altLang="de-DE" sz="2400" dirty="0" err="1">
                <a:solidFill>
                  <a:srgbClr val="333333"/>
                </a:solidFill>
              </a:rPr>
              <a:t>ληροφορίες</a:t>
            </a:r>
            <a:r>
              <a:rPr lang="el-GR" altLang="de-DE" sz="2400" dirty="0">
                <a:solidFill>
                  <a:srgbClr val="333333"/>
                </a:solidFill>
              </a:rPr>
              <a:t> για να επιβεβαιώσετε κάποια σημαντική απόφαση.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67</a:t>
            </a:fld>
            <a:endParaRPr lang="de-DE" altLang="de-DE">
              <a:latin typeface="+mn-lt"/>
              <a:ea typeface="+mn-ea"/>
            </a:endParaRPr>
          </a:p>
        </p:txBody>
      </p:sp>
    </p:spTree>
    <p:extLst>
      <p:ext uri="{BB962C8B-B14F-4D97-AF65-F5344CB8AC3E}">
        <p14:creationId xmlns:p14="http://schemas.microsoft.com/office/powerpoint/2010/main" val="15162872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σχέση έχει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a:t>
            </a:r>
            <a:r>
              <a:rPr lang="el-GR" altLang="de-DE" sz="2000" dirty="0">
                <a:solidFill>
                  <a:srgbClr val="333333"/>
                </a:solidFill>
              </a:rPr>
              <a:t> πολλοί </a:t>
            </a:r>
            <a:r>
              <a:rPr lang="en-AU" altLang="de-DE" sz="2000" dirty="0" err="1">
                <a:solidFill>
                  <a:srgbClr val="333333"/>
                </a:solidFill>
              </a:rPr>
              <a:t>άνθρω</a:t>
            </a:r>
            <a:r>
              <a:rPr lang="en-AU" altLang="de-DE" sz="2000" dirty="0">
                <a:solidFill>
                  <a:srgbClr val="333333"/>
                </a:solidFill>
              </a:rPr>
              <a:t>ποι μπορούν να διατηρο</a:t>
            </a:r>
            <a:r>
              <a:rPr lang="el-GR" altLang="de-DE" sz="2000" dirty="0">
                <a:solidFill>
                  <a:srgbClr val="333333"/>
                </a:solidFill>
              </a:rPr>
              <a:t>ύ</a:t>
            </a:r>
            <a:r>
              <a:rPr lang="en-AU" altLang="de-DE" sz="2000" dirty="0">
                <a:solidFill>
                  <a:srgbClr val="333333"/>
                </a:solidFill>
              </a:rPr>
              <a:t>ν </a:t>
            </a:r>
            <a:r>
              <a:rPr lang="en-AU" altLang="de-DE" sz="2000" dirty="0" err="1">
                <a:solidFill>
                  <a:srgbClr val="333333"/>
                </a:solidFill>
              </a:rPr>
              <a:t>ψευδείς</a:t>
            </a:r>
            <a:r>
              <a:rPr lang="en-AU" altLang="de-DE" sz="2000" dirty="0">
                <a:solidFill>
                  <a:srgbClr val="333333"/>
                </a:solidFill>
              </a:rPr>
              <a:t> πεπ</a:t>
            </a:r>
            <a:r>
              <a:rPr lang="en-AU" altLang="de-DE" sz="2000" dirty="0" err="1">
                <a:solidFill>
                  <a:srgbClr val="333333"/>
                </a:solidFill>
              </a:rPr>
              <a:t>οιθήσεις</a:t>
            </a:r>
            <a:r>
              <a:rPr lang="en-AU" altLang="de-DE" sz="2000" dirty="0">
                <a:solidFill>
                  <a:srgbClr val="333333"/>
                </a:solidFill>
              </a:rPr>
              <a:t> και</a:t>
            </a:r>
            <a:r>
              <a:rPr lang="el-GR" altLang="de-DE" sz="2000" dirty="0">
                <a:solidFill>
                  <a:srgbClr val="333333"/>
                </a:solidFill>
              </a:rPr>
              <a:t> να</a:t>
            </a:r>
            <a:r>
              <a:rPr lang="en-AU" altLang="de-DE" sz="2000" dirty="0">
                <a:solidFill>
                  <a:srgbClr val="333333"/>
                </a:solidFill>
              </a:rPr>
              <a:t> α</a:t>
            </a:r>
            <a:r>
              <a:rPr lang="en-AU" altLang="de-DE" sz="2000" dirty="0" err="1">
                <a:solidFill>
                  <a:srgbClr val="333333"/>
                </a:solidFill>
              </a:rPr>
              <a:t>γνοούν</a:t>
            </a:r>
            <a:r>
              <a:rPr lang="en-AU" altLang="de-DE" sz="2000" dirty="0">
                <a:solidFill>
                  <a:srgbClr val="333333"/>
                </a:solidFill>
              </a:rPr>
              <a:t> </a:t>
            </a:r>
            <a:r>
              <a:rPr lang="el-GR" altLang="de-DE" sz="2000" dirty="0">
                <a:solidFill>
                  <a:srgbClr val="333333"/>
                </a:solidFill>
              </a:rPr>
              <a:t>κάποια ενδεχόμενα </a:t>
            </a:r>
            <a:r>
              <a:rPr lang="en-AU" altLang="de-DE" sz="2000" dirty="0">
                <a:solidFill>
                  <a:srgbClr val="333333"/>
                </a:solidFill>
              </a:rPr>
              <a:t>α</a:t>
            </a:r>
            <a:r>
              <a:rPr lang="en-AU" altLang="de-DE" sz="2000" dirty="0" err="1">
                <a:solidFill>
                  <a:srgbClr val="333333"/>
                </a:solidFill>
              </a:rPr>
              <a:t>ντε</a:t>
            </a:r>
            <a:r>
              <a:rPr lang="en-AU" altLang="de-DE" sz="2000" dirty="0">
                <a:solidFill>
                  <a:srgbClr val="333333"/>
                </a:solidFill>
              </a:rPr>
              <a:t>πιχειρήματα. </a:t>
            </a:r>
            <a:r>
              <a:rPr lang="en-AU" altLang="de-DE" sz="2000" dirty="0" err="1">
                <a:solidFill>
                  <a:srgbClr val="333333"/>
                </a:solidFill>
              </a:rPr>
              <a:t>Σε</a:t>
            </a:r>
            <a:r>
              <a:rPr lang="en-AU" altLang="de-DE" sz="2000" dirty="0">
                <a:solidFill>
                  <a:srgbClr val="333333"/>
                </a:solidFill>
              </a:rPr>
              <a:t> </a:t>
            </a:r>
            <a:r>
              <a:rPr lang="en-AU" altLang="de-DE" sz="2000" dirty="0" err="1">
                <a:solidFill>
                  <a:srgbClr val="333333"/>
                </a:solidFill>
              </a:rPr>
              <a:t>ορισμένες</a:t>
            </a:r>
            <a:r>
              <a:rPr lang="en-AU" altLang="de-DE" sz="2000" dirty="0">
                <a:solidFill>
                  <a:srgbClr val="333333"/>
                </a:solidFill>
              </a:rPr>
              <a:t> π</a:t>
            </a:r>
            <a:r>
              <a:rPr lang="en-AU" altLang="de-DE" sz="2000" dirty="0" err="1">
                <a:solidFill>
                  <a:srgbClr val="333333"/>
                </a:solidFill>
              </a:rPr>
              <a:t>ερι</a:t>
            </a:r>
            <a:r>
              <a:rPr lang="en-AU" altLang="de-DE" sz="2000" dirty="0">
                <a:solidFill>
                  <a:srgbClr val="333333"/>
                </a:solidFill>
              </a:rPr>
              <a:t>πτώσεις, αυτό μπορεί να έχει δραματικές συνέπειες.</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68</a:t>
            </a:fld>
            <a:endParaRPr lang="de-DE" altLang="de-DE">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σχέση έχει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a:t>
            </a:r>
            <a:r>
              <a:rPr lang="el-GR" altLang="de-DE" sz="2000" dirty="0">
                <a:solidFill>
                  <a:srgbClr val="333333"/>
                </a:solidFill>
              </a:rPr>
              <a:t> πολλοί </a:t>
            </a:r>
            <a:r>
              <a:rPr lang="en-AU" altLang="de-DE" sz="2000" dirty="0" err="1">
                <a:solidFill>
                  <a:srgbClr val="333333"/>
                </a:solidFill>
              </a:rPr>
              <a:t>άνθρω</a:t>
            </a:r>
            <a:r>
              <a:rPr lang="en-AU" altLang="de-DE" sz="2000" dirty="0">
                <a:solidFill>
                  <a:srgbClr val="333333"/>
                </a:solidFill>
              </a:rPr>
              <a:t>ποι μπορούν να διατηρο</a:t>
            </a:r>
            <a:r>
              <a:rPr lang="el-GR" altLang="de-DE" sz="2000" dirty="0">
                <a:solidFill>
                  <a:srgbClr val="333333"/>
                </a:solidFill>
              </a:rPr>
              <a:t>ύ</a:t>
            </a:r>
            <a:r>
              <a:rPr lang="en-AU" altLang="de-DE" sz="2000" dirty="0">
                <a:solidFill>
                  <a:srgbClr val="333333"/>
                </a:solidFill>
              </a:rPr>
              <a:t>ν </a:t>
            </a:r>
            <a:r>
              <a:rPr lang="en-AU" altLang="de-DE" sz="2000" dirty="0" err="1">
                <a:solidFill>
                  <a:srgbClr val="333333"/>
                </a:solidFill>
              </a:rPr>
              <a:t>ψευδείς</a:t>
            </a:r>
            <a:r>
              <a:rPr lang="en-AU" altLang="de-DE" sz="2000" dirty="0">
                <a:solidFill>
                  <a:srgbClr val="333333"/>
                </a:solidFill>
              </a:rPr>
              <a:t> πεπ</a:t>
            </a:r>
            <a:r>
              <a:rPr lang="en-AU" altLang="de-DE" sz="2000" dirty="0" err="1">
                <a:solidFill>
                  <a:srgbClr val="333333"/>
                </a:solidFill>
              </a:rPr>
              <a:t>οιθήσεις</a:t>
            </a:r>
            <a:r>
              <a:rPr lang="en-AU" altLang="de-DE" sz="2000" dirty="0">
                <a:solidFill>
                  <a:srgbClr val="333333"/>
                </a:solidFill>
              </a:rPr>
              <a:t> και</a:t>
            </a:r>
            <a:r>
              <a:rPr lang="el-GR" altLang="de-DE" sz="2000" dirty="0">
                <a:solidFill>
                  <a:srgbClr val="333333"/>
                </a:solidFill>
              </a:rPr>
              <a:t> να</a:t>
            </a:r>
            <a:r>
              <a:rPr lang="en-AU" altLang="de-DE" sz="2000" dirty="0">
                <a:solidFill>
                  <a:srgbClr val="333333"/>
                </a:solidFill>
              </a:rPr>
              <a:t> α</a:t>
            </a:r>
            <a:r>
              <a:rPr lang="en-AU" altLang="de-DE" sz="2000" dirty="0" err="1">
                <a:solidFill>
                  <a:srgbClr val="333333"/>
                </a:solidFill>
              </a:rPr>
              <a:t>γνοούν</a:t>
            </a:r>
            <a:r>
              <a:rPr lang="en-AU" altLang="de-DE" sz="2000" dirty="0">
                <a:solidFill>
                  <a:srgbClr val="333333"/>
                </a:solidFill>
              </a:rPr>
              <a:t> </a:t>
            </a:r>
            <a:r>
              <a:rPr lang="el-GR" altLang="de-DE" sz="2000" dirty="0">
                <a:solidFill>
                  <a:srgbClr val="333333"/>
                </a:solidFill>
              </a:rPr>
              <a:t>κάποια ενδεχόμενα </a:t>
            </a:r>
            <a:r>
              <a:rPr lang="en-AU" altLang="de-DE" sz="2000" dirty="0">
                <a:solidFill>
                  <a:srgbClr val="333333"/>
                </a:solidFill>
              </a:rPr>
              <a:t>α</a:t>
            </a:r>
            <a:r>
              <a:rPr lang="en-AU" altLang="de-DE" sz="2000" dirty="0" err="1">
                <a:solidFill>
                  <a:srgbClr val="333333"/>
                </a:solidFill>
              </a:rPr>
              <a:t>ντε</a:t>
            </a:r>
            <a:r>
              <a:rPr lang="en-AU" altLang="de-DE" sz="2000" dirty="0">
                <a:solidFill>
                  <a:srgbClr val="333333"/>
                </a:solidFill>
              </a:rPr>
              <a:t>πιχειρήματα. </a:t>
            </a:r>
            <a:r>
              <a:rPr lang="en-AU" altLang="de-DE" sz="2000" dirty="0" err="1">
                <a:solidFill>
                  <a:srgbClr val="333333"/>
                </a:solidFill>
              </a:rPr>
              <a:t>Σε</a:t>
            </a:r>
            <a:r>
              <a:rPr lang="en-AU" altLang="de-DE" sz="2000" dirty="0">
                <a:solidFill>
                  <a:srgbClr val="333333"/>
                </a:solidFill>
              </a:rPr>
              <a:t> </a:t>
            </a:r>
            <a:r>
              <a:rPr lang="en-AU" altLang="de-DE" sz="2000" dirty="0" err="1">
                <a:solidFill>
                  <a:srgbClr val="333333"/>
                </a:solidFill>
              </a:rPr>
              <a:t>ορισμένες</a:t>
            </a:r>
            <a:r>
              <a:rPr lang="en-AU" altLang="de-DE" sz="2000" dirty="0">
                <a:solidFill>
                  <a:srgbClr val="333333"/>
                </a:solidFill>
              </a:rPr>
              <a:t> π</a:t>
            </a:r>
            <a:r>
              <a:rPr lang="en-AU" altLang="de-DE" sz="2000" dirty="0" err="1">
                <a:solidFill>
                  <a:srgbClr val="333333"/>
                </a:solidFill>
              </a:rPr>
              <a:t>ερι</a:t>
            </a:r>
            <a:r>
              <a:rPr lang="en-AU" altLang="de-DE" sz="2000" dirty="0">
                <a:solidFill>
                  <a:srgbClr val="333333"/>
                </a:solidFill>
              </a:rPr>
              <a:t>πτώσεις, αυτό μπορεί να έχει δραματικές συνέπειες.</a:t>
            </a:r>
          </a:p>
          <a:p>
            <a:pPr lvl="0" defTabSz="914400" fontAlgn="base">
              <a:lnSpc>
                <a:spcPct val="100000"/>
              </a:lnSpc>
              <a:spcBef>
                <a:spcPts val="1200"/>
              </a:spcBef>
            </a:pPr>
            <a:r>
              <a:rPr lang="en-AU" altLang="de-DE" dirty="0">
                <a:solidFill>
                  <a:srgbClr val="004992"/>
                </a:solidFill>
              </a:rPr>
              <a:t>Πα</a:t>
            </a:r>
            <a:r>
              <a:rPr lang="en-AU" altLang="de-DE" dirty="0" err="1">
                <a:solidFill>
                  <a:srgbClr val="004992"/>
                </a:solidFill>
              </a:rPr>
              <a:t>ράδειγμ</a:t>
            </a:r>
            <a:r>
              <a:rPr lang="en-AU" altLang="de-DE" dirty="0">
                <a:solidFill>
                  <a:srgbClr val="004992"/>
                </a:solidFill>
              </a:rPr>
              <a:t>α: </a:t>
            </a:r>
            <a:r>
              <a:rPr lang="el-GR" altLang="de-DE" dirty="0">
                <a:solidFill>
                  <a:srgbClr val="333333"/>
                </a:solidFill>
              </a:rPr>
              <a:t>Ο Δημήτρης </a:t>
            </a:r>
            <a:r>
              <a:rPr lang="en-AU" altLang="de-DE" dirty="0">
                <a:solidFill>
                  <a:srgbClr val="333333"/>
                </a:solidFill>
              </a:rPr>
              <a:t>επ</a:t>
            </a:r>
            <a:r>
              <a:rPr lang="en-AU" altLang="de-DE" dirty="0" err="1">
                <a:solidFill>
                  <a:srgbClr val="333333"/>
                </a:solidFill>
              </a:rPr>
              <a:t>ιτέθηκε</a:t>
            </a:r>
            <a:r>
              <a:rPr lang="en-AU" altLang="de-DE" dirty="0">
                <a:solidFill>
                  <a:srgbClr val="333333"/>
                </a:solidFill>
              </a:rPr>
              <a:t> </a:t>
            </a:r>
            <a:r>
              <a:rPr lang="el-GR" altLang="de-DE" dirty="0">
                <a:solidFill>
                  <a:srgbClr val="333333"/>
                </a:solidFill>
              </a:rPr>
              <a:t>στ</a:t>
            </a:r>
            <a:r>
              <a:rPr lang="en-AU" altLang="de-DE" dirty="0">
                <a:solidFill>
                  <a:srgbClr val="333333"/>
                </a:solidFill>
              </a:rPr>
              <a:t>ο</a:t>
            </a:r>
            <a:r>
              <a:rPr lang="el-GR" altLang="de-DE" dirty="0">
                <a:solidFill>
                  <a:srgbClr val="333333"/>
                </a:solidFill>
              </a:rPr>
              <a:t>ν </a:t>
            </a:r>
            <a:r>
              <a:rPr lang="en-AU" altLang="de-DE" dirty="0">
                <a:solidFill>
                  <a:srgbClr val="333333"/>
                </a:solidFill>
              </a:rPr>
              <a:t>πα</a:t>
            </a:r>
            <a:r>
              <a:rPr lang="en-AU" altLang="de-DE" dirty="0" err="1">
                <a:solidFill>
                  <a:srgbClr val="333333"/>
                </a:solidFill>
              </a:rPr>
              <a:t>τέρ</a:t>
            </a:r>
            <a:r>
              <a:rPr lang="en-AU" altLang="de-DE" dirty="0">
                <a:solidFill>
                  <a:srgbClr val="333333"/>
                </a:solidFill>
              </a:rPr>
              <a:t>α του. </a:t>
            </a:r>
            <a:r>
              <a:rPr lang="en-AU" altLang="de-DE" dirty="0" err="1">
                <a:solidFill>
                  <a:srgbClr val="333333"/>
                </a:solidFill>
              </a:rPr>
              <a:t>Ήτ</a:t>
            </a:r>
            <a:r>
              <a:rPr lang="en-AU" altLang="de-DE" dirty="0">
                <a:solidFill>
                  <a:srgbClr val="333333"/>
                </a:solidFill>
              </a:rPr>
              <a:t>αν πεπεισμένος ότι ο πατέρας του πέθανε εδώ και πολύ καιρό και ότι τα ρομπότ έχουν καταλάβει το σώμα του. </a:t>
            </a:r>
            <a:r>
              <a:rPr lang="el-GR" altLang="de-DE" dirty="0">
                <a:solidFill>
                  <a:srgbClr val="333333"/>
                </a:solidFill>
              </a:rPr>
              <a:t>Παρ’ όλο που υπάρχουν </a:t>
            </a:r>
            <a:r>
              <a:rPr lang="en-GB" altLang="de-DE" dirty="0">
                <a:solidFill>
                  <a:srgbClr val="333333"/>
                </a:solidFill>
              </a:rPr>
              <a:t>απ</a:t>
            </a:r>
            <a:r>
              <a:rPr lang="en-GB" altLang="de-DE" dirty="0" err="1">
                <a:solidFill>
                  <a:srgbClr val="333333"/>
                </a:solidFill>
              </a:rPr>
              <a:t>οδεικτικ</a:t>
            </a:r>
            <a:r>
              <a:rPr lang="el-GR" altLang="de-DE" dirty="0">
                <a:solidFill>
                  <a:srgbClr val="333333"/>
                </a:solidFill>
              </a:rPr>
              <a:t>α</a:t>
            </a:r>
            <a:r>
              <a:rPr lang="en-GB" altLang="de-DE" dirty="0">
                <a:solidFill>
                  <a:srgbClr val="333333"/>
                </a:solidFill>
              </a:rPr>
              <a:t> </a:t>
            </a:r>
            <a:r>
              <a:rPr lang="en-GB" altLang="de-DE" dirty="0" err="1">
                <a:solidFill>
                  <a:srgbClr val="333333"/>
                </a:solidFill>
              </a:rPr>
              <a:t>στοιχεί</a:t>
            </a:r>
            <a:r>
              <a:rPr lang="el-GR" altLang="de-DE" dirty="0">
                <a:solidFill>
                  <a:srgbClr val="333333"/>
                </a:solidFill>
              </a:rPr>
              <a:t>α</a:t>
            </a:r>
            <a:r>
              <a:rPr lang="en-GB" altLang="de-DE" dirty="0">
                <a:solidFill>
                  <a:srgbClr val="333333"/>
                </a:solidFill>
              </a:rPr>
              <a:t> κα</a:t>
            </a:r>
            <a:r>
              <a:rPr lang="en-GB" altLang="de-DE" dirty="0" err="1">
                <a:solidFill>
                  <a:srgbClr val="333333"/>
                </a:solidFill>
              </a:rPr>
              <a:t>τά</a:t>
            </a:r>
            <a:r>
              <a:rPr lang="en-GB" altLang="de-DE" dirty="0">
                <a:solidFill>
                  <a:srgbClr val="333333"/>
                </a:solidFill>
              </a:rPr>
              <a:t> </a:t>
            </a:r>
            <a:r>
              <a:rPr lang="en-GB" altLang="de-DE" dirty="0" err="1">
                <a:solidFill>
                  <a:srgbClr val="333333"/>
                </a:solidFill>
              </a:rPr>
              <a:t>τη</a:t>
            </a:r>
            <a:r>
              <a:rPr lang="el-GR" altLang="de-DE" dirty="0">
                <a:solidFill>
                  <a:srgbClr val="333333"/>
                </a:solidFill>
              </a:rPr>
              <a:t>ς</a:t>
            </a:r>
            <a:r>
              <a:rPr lang="en-GB" altLang="de-DE" dirty="0">
                <a:solidFill>
                  <a:srgbClr val="333333"/>
                </a:solidFill>
              </a:rPr>
              <a:t> πεπ</a:t>
            </a:r>
            <a:r>
              <a:rPr lang="en-GB" altLang="de-DE" dirty="0" err="1">
                <a:solidFill>
                  <a:srgbClr val="333333"/>
                </a:solidFill>
              </a:rPr>
              <a:t>οίθησή</a:t>
            </a:r>
            <a:r>
              <a:rPr lang="el-GR" altLang="de-DE" dirty="0">
                <a:solidFill>
                  <a:srgbClr val="333333"/>
                </a:solidFill>
              </a:rPr>
              <a:t>ς</a:t>
            </a:r>
            <a:r>
              <a:rPr lang="en-GB" altLang="de-DE" dirty="0">
                <a:solidFill>
                  <a:srgbClr val="333333"/>
                </a:solidFill>
              </a:rPr>
              <a:t> </a:t>
            </a:r>
            <a:r>
              <a:rPr lang="en-GB" altLang="de-DE" dirty="0" err="1">
                <a:solidFill>
                  <a:srgbClr val="333333"/>
                </a:solidFill>
              </a:rPr>
              <a:t>του</a:t>
            </a:r>
            <a:r>
              <a:rPr lang="el-GR" altLang="de-DE" dirty="0">
                <a:solidFill>
                  <a:srgbClr val="333333"/>
                </a:solidFill>
              </a:rPr>
              <a:t> αυτής καθώς </a:t>
            </a:r>
            <a:r>
              <a:rPr lang="en-GB" altLang="de-DE" dirty="0">
                <a:solidFill>
                  <a:srgbClr val="333333"/>
                </a:solidFill>
              </a:rPr>
              <a:t>ο πα</a:t>
            </a:r>
            <a:r>
              <a:rPr lang="en-GB" altLang="de-DE" dirty="0" err="1">
                <a:solidFill>
                  <a:srgbClr val="333333"/>
                </a:solidFill>
              </a:rPr>
              <a:t>τέρ</a:t>
            </a:r>
            <a:r>
              <a:rPr lang="en-GB" altLang="de-DE" dirty="0">
                <a:solidFill>
                  <a:srgbClr val="333333"/>
                </a:solidFill>
              </a:rPr>
              <a:t>ας του πληγ</a:t>
            </a:r>
            <a:r>
              <a:rPr lang="el-GR" altLang="de-DE" dirty="0">
                <a:solidFill>
                  <a:srgbClr val="333333"/>
                </a:solidFill>
              </a:rPr>
              <a:t>ώθηκε</a:t>
            </a:r>
            <a:r>
              <a:rPr lang="en-GB" altLang="de-DE" dirty="0">
                <a:solidFill>
                  <a:srgbClr val="333333"/>
                </a:solidFill>
              </a:rPr>
              <a:t> και </a:t>
            </a:r>
            <a:r>
              <a:rPr lang="el-GR" altLang="de-DE" dirty="0">
                <a:solidFill>
                  <a:srgbClr val="333333"/>
                </a:solidFill>
              </a:rPr>
              <a:t>αιμορραγούσε. Ο Δημήτρης </a:t>
            </a:r>
            <a:r>
              <a:rPr lang="en-GB" altLang="de-DE" dirty="0">
                <a:solidFill>
                  <a:srgbClr val="333333"/>
                </a:solidFill>
              </a:rPr>
              <a:t>πα</a:t>
            </a:r>
            <a:r>
              <a:rPr lang="en-GB" altLang="de-DE" dirty="0" err="1">
                <a:solidFill>
                  <a:srgbClr val="333333"/>
                </a:solidFill>
              </a:rPr>
              <a:t>ρέμεινε</a:t>
            </a:r>
            <a:r>
              <a:rPr lang="en-GB" altLang="de-DE" dirty="0">
                <a:solidFill>
                  <a:srgbClr val="333333"/>
                </a:solidFill>
              </a:rPr>
              <a:t> </a:t>
            </a:r>
            <a:r>
              <a:rPr lang="el-GR" altLang="de-DE" dirty="0">
                <a:solidFill>
                  <a:srgbClr val="333333"/>
                </a:solidFill>
              </a:rPr>
              <a:t>καχ</a:t>
            </a:r>
            <a:r>
              <a:rPr lang="en-GB" altLang="de-DE" dirty="0">
                <a:solidFill>
                  <a:srgbClr val="333333"/>
                </a:solidFill>
              </a:rPr>
              <a:t>ύποπτ</a:t>
            </a:r>
            <a:r>
              <a:rPr lang="el-GR" altLang="de-DE" dirty="0">
                <a:solidFill>
                  <a:srgbClr val="333333"/>
                </a:solidFill>
              </a:rPr>
              <a:t>ος</a:t>
            </a:r>
            <a:r>
              <a:rPr lang="en-GB" altLang="de-DE" dirty="0">
                <a:solidFill>
                  <a:srgbClr val="333333"/>
                </a:solidFill>
              </a:rPr>
              <a:t>.</a:t>
            </a:r>
            <a:endParaRPr lang="de-DE" altLang="de-DE" dirty="0">
              <a:solidFill>
                <a:srgbClr val="333333"/>
              </a:solidFill>
            </a:endParaRPr>
          </a:p>
          <a:p>
            <a:pPr lvl="0" defTabSz="914400" fontAlgn="base">
              <a:lnSpc>
                <a:spcPct val="100000"/>
              </a:lnSpc>
              <a:spcBef>
                <a:spcPts val="1200"/>
              </a:spcBef>
            </a:pPr>
            <a:r>
              <a:rPr lang="el-GR" altLang="de-DE" dirty="0">
                <a:solidFill>
                  <a:srgbClr val="004992"/>
                </a:solidFill>
              </a:rPr>
              <a:t>Αιτία</a:t>
            </a:r>
            <a:r>
              <a:rPr lang="en-AU" altLang="de-DE" dirty="0">
                <a:solidFill>
                  <a:srgbClr val="004992"/>
                </a:solidFill>
              </a:rPr>
              <a:t>: </a:t>
            </a:r>
            <a:r>
              <a:rPr lang="en-AU" altLang="de-DE" dirty="0">
                <a:solidFill>
                  <a:srgbClr val="333333"/>
                </a:solidFill>
              </a:rPr>
              <a:t>Ο πα</a:t>
            </a:r>
            <a:r>
              <a:rPr lang="en-AU" altLang="de-DE" dirty="0" err="1">
                <a:solidFill>
                  <a:srgbClr val="333333"/>
                </a:solidFill>
              </a:rPr>
              <a:t>τέρ</a:t>
            </a:r>
            <a:r>
              <a:rPr lang="en-AU" altLang="de-DE" dirty="0">
                <a:solidFill>
                  <a:srgbClr val="333333"/>
                </a:solidFill>
              </a:rPr>
              <a:t>α</a:t>
            </a:r>
            <a:r>
              <a:rPr lang="el-GR" altLang="de-DE" dirty="0">
                <a:solidFill>
                  <a:srgbClr val="333333"/>
                </a:solidFill>
              </a:rPr>
              <a:t> του </a:t>
            </a:r>
            <a:r>
              <a:rPr lang="en-AU" altLang="de-DE" dirty="0" err="1">
                <a:solidFill>
                  <a:srgbClr val="333333"/>
                </a:solidFill>
              </a:rPr>
              <a:t>συμ</a:t>
            </a:r>
            <a:r>
              <a:rPr lang="en-AU" altLang="de-DE" dirty="0">
                <a:solidFill>
                  <a:srgbClr val="333333"/>
                </a:solidFill>
              </a:rPr>
              <a:t>περιφέρθηκ</a:t>
            </a:r>
            <a:r>
              <a:rPr lang="el-GR" altLang="de-DE" dirty="0">
                <a:solidFill>
                  <a:srgbClr val="333333"/>
                </a:solidFill>
              </a:rPr>
              <a:t>ε</a:t>
            </a:r>
            <a:r>
              <a:rPr lang="en-AU" altLang="de-DE" dirty="0">
                <a:solidFill>
                  <a:srgbClr val="333333"/>
                </a:solidFill>
              </a:rPr>
              <a:t> </a:t>
            </a:r>
            <a:r>
              <a:rPr lang="en-AU" altLang="de-DE" dirty="0" err="1">
                <a:solidFill>
                  <a:srgbClr val="333333"/>
                </a:solidFill>
              </a:rPr>
              <a:t>με</a:t>
            </a:r>
            <a:r>
              <a:rPr lang="en-AU" altLang="de-DE" dirty="0">
                <a:solidFill>
                  <a:srgbClr val="333333"/>
                </a:solidFill>
              </a:rPr>
              <a:t> </a:t>
            </a:r>
            <a:r>
              <a:rPr lang="en-AU" altLang="de-DE" dirty="0" err="1">
                <a:solidFill>
                  <a:srgbClr val="333333"/>
                </a:solidFill>
              </a:rPr>
              <a:t>έν</a:t>
            </a:r>
            <a:r>
              <a:rPr lang="en-AU" altLang="de-DE" dirty="0">
                <a:solidFill>
                  <a:srgbClr val="333333"/>
                </a:solidFill>
              </a:rPr>
              <a:t>αν ιδιαίτερο τρόπο, </a:t>
            </a:r>
            <a:r>
              <a:rPr lang="el-GR" altLang="de-DE" dirty="0">
                <a:solidFill>
                  <a:srgbClr val="333333"/>
                </a:solidFill>
              </a:rPr>
              <a:t>οχι</a:t>
            </a:r>
            <a:r>
              <a:rPr lang="en-AU" altLang="de-DE" dirty="0">
                <a:solidFill>
                  <a:srgbClr val="333333"/>
                </a:solidFill>
              </a:rPr>
              <a:t> </a:t>
            </a:r>
            <a:r>
              <a:rPr lang="en-AU" altLang="de-DE" dirty="0" err="1">
                <a:solidFill>
                  <a:srgbClr val="333333"/>
                </a:solidFill>
              </a:rPr>
              <a:t>τόσο</a:t>
            </a:r>
            <a:r>
              <a:rPr lang="en-AU" altLang="de-DE" dirty="0">
                <a:solidFill>
                  <a:srgbClr val="333333"/>
                </a:solidFill>
              </a:rPr>
              <a:t> </a:t>
            </a:r>
            <a:r>
              <a:rPr lang="en-AU" altLang="de-DE" dirty="0" err="1">
                <a:solidFill>
                  <a:srgbClr val="333333"/>
                </a:solidFill>
              </a:rPr>
              <a:t>ωρ</a:t>
            </a:r>
            <a:r>
              <a:rPr lang="en-AU" altLang="de-DE" dirty="0">
                <a:solidFill>
                  <a:srgbClr val="333333"/>
                </a:solidFill>
              </a:rPr>
              <a:t>αίο, ως συνήθως.</a:t>
            </a:r>
          </a:p>
          <a:p>
            <a:pPr lvl="0" defTabSz="914400" fontAlgn="base">
              <a:lnSpc>
                <a:spcPct val="100000"/>
              </a:lnSpc>
              <a:spcBef>
                <a:spcPts val="1200"/>
              </a:spcBef>
            </a:pPr>
            <a:r>
              <a:rPr lang="en-AU" altLang="de-DE" dirty="0" err="1">
                <a:solidFill>
                  <a:srgbClr val="004992"/>
                </a:solidFill>
              </a:rPr>
              <a:t>Αλλά</a:t>
            </a:r>
            <a:r>
              <a:rPr lang="en-AU" altLang="de-DE" dirty="0">
                <a:solidFill>
                  <a:srgbClr val="004992"/>
                </a:solidFill>
              </a:rPr>
              <a:t>: </a:t>
            </a:r>
            <a:r>
              <a:rPr lang="en-AU" altLang="de-DE" dirty="0" err="1">
                <a:solidFill>
                  <a:srgbClr val="333333"/>
                </a:solidFill>
              </a:rPr>
              <a:t>Οι</a:t>
            </a:r>
            <a:r>
              <a:rPr lang="en-AU" altLang="de-DE" dirty="0">
                <a:solidFill>
                  <a:srgbClr val="333333"/>
                </a:solidFill>
              </a:rPr>
              <a:t> </a:t>
            </a:r>
            <a:r>
              <a:rPr lang="en-AU" altLang="de-DE" dirty="0" err="1">
                <a:solidFill>
                  <a:srgbClr val="333333"/>
                </a:solidFill>
              </a:rPr>
              <a:t>άνθρω</a:t>
            </a:r>
            <a:r>
              <a:rPr lang="en-AU" altLang="de-DE" dirty="0">
                <a:solidFill>
                  <a:srgbClr val="333333"/>
                </a:solidFill>
              </a:rPr>
              <a:t>ποι αλλάζουν όταν μεγαλώνουν</a:t>
            </a:r>
            <a:r>
              <a:rPr lang="el-GR" altLang="de-DE" dirty="0">
                <a:solidFill>
                  <a:srgbClr val="333333"/>
                </a:solidFill>
              </a:rPr>
              <a:t>.</a:t>
            </a:r>
            <a:r>
              <a:rPr lang="en-AU" altLang="de-DE" dirty="0">
                <a:solidFill>
                  <a:srgbClr val="333333"/>
                </a:solidFill>
              </a:rPr>
              <a:t> </a:t>
            </a:r>
            <a:r>
              <a:rPr lang="en-AU" altLang="de-DE" dirty="0" err="1">
                <a:solidFill>
                  <a:srgbClr val="333333"/>
                </a:solidFill>
              </a:rPr>
              <a:t>Ίσως</a:t>
            </a:r>
            <a:r>
              <a:rPr lang="en-AU" altLang="de-DE" dirty="0">
                <a:solidFill>
                  <a:srgbClr val="333333"/>
                </a:solidFill>
              </a:rPr>
              <a:t> ο πα</a:t>
            </a:r>
            <a:r>
              <a:rPr lang="en-AU" altLang="de-DE" dirty="0" err="1">
                <a:solidFill>
                  <a:srgbClr val="333333"/>
                </a:solidFill>
              </a:rPr>
              <a:t>τέρ</a:t>
            </a:r>
            <a:r>
              <a:rPr lang="en-AU" altLang="de-DE" dirty="0">
                <a:solidFill>
                  <a:srgbClr val="333333"/>
                </a:solidFill>
              </a:rPr>
              <a:t>ας</a:t>
            </a:r>
            <a:r>
              <a:rPr lang="el-GR" altLang="de-DE" dirty="0">
                <a:solidFill>
                  <a:srgbClr val="333333"/>
                </a:solidFill>
              </a:rPr>
              <a:t> του να</a:t>
            </a:r>
            <a:r>
              <a:rPr lang="en-AU" altLang="de-DE" dirty="0">
                <a:solidFill>
                  <a:srgbClr val="333333"/>
                </a:solidFill>
              </a:rPr>
              <a:t> </a:t>
            </a:r>
            <a:r>
              <a:rPr lang="en-AU" altLang="de-DE" dirty="0" err="1">
                <a:solidFill>
                  <a:srgbClr val="333333"/>
                </a:solidFill>
              </a:rPr>
              <a:t>είχε</a:t>
            </a:r>
            <a:r>
              <a:rPr lang="en-AU" altLang="de-DE" dirty="0">
                <a:solidFill>
                  <a:srgbClr val="333333"/>
                </a:solidFill>
              </a:rPr>
              <a:t> τα </a:t>
            </a:r>
            <a:r>
              <a:rPr lang="en-AU" altLang="de-DE" dirty="0" err="1">
                <a:solidFill>
                  <a:srgbClr val="333333"/>
                </a:solidFill>
              </a:rPr>
              <a:t>δικά</a:t>
            </a:r>
            <a:r>
              <a:rPr lang="en-AU" altLang="de-DE" dirty="0">
                <a:solidFill>
                  <a:srgbClr val="333333"/>
                </a:solidFill>
              </a:rPr>
              <a:t> </a:t>
            </a:r>
            <a:r>
              <a:rPr lang="en-AU" altLang="de-DE" dirty="0" err="1">
                <a:solidFill>
                  <a:srgbClr val="333333"/>
                </a:solidFill>
              </a:rPr>
              <a:t>του</a:t>
            </a:r>
            <a:r>
              <a:rPr lang="en-AU" altLang="de-DE" dirty="0">
                <a:solidFill>
                  <a:srgbClr val="333333"/>
                </a:solidFill>
              </a:rPr>
              <a:t> π</a:t>
            </a:r>
            <a:r>
              <a:rPr lang="en-AU" altLang="de-DE" dirty="0" err="1">
                <a:solidFill>
                  <a:srgbClr val="333333"/>
                </a:solidFill>
              </a:rPr>
              <a:t>ρο</a:t>
            </a:r>
            <a:r>
              <a:rPr lang="en-AU" altLang="de-DE" dirty="0">
                <a:solidFill>
                  <a:srgbClr val="333333"/>
                </a:solidFill>
              </a:rPr>
              <a:t>βλήματα ή</a:t>
            </a:r>
            <a:r>
              <a:rPr lang="el-GR" altLang="de-DE" dirty="0">
                <a:solidFill>
                  <a:srgbClr val="333333"/>
                </a:solidFill>
              </a:rPr>
              <a:t> να</a:t>
            </a:r>
            <a:r>
              <a:rPr lang="en-AU" altLang="de-DE" dirty="0">
                <a:solidFill>
                  <a:srgbClr val="333333"/>
                </a:solidFill>
              </a:rPr>
              <a:t> </a:t>
            </a:r>
            <a:r>
              <a:rPr lang="el-GR" altLang="de-DE" dirty="0">
                <a:solidFill>
                  <a:srgbClr val="333333"/>
                </a:solidFill>
              </a:rPr>
              <a:t>του τα είχε μαζεμένα</a:t>
            </a:r>
            <a:r>
              <a:rPr lang="en-AU" altLang="de-DE" dirty="0">
                <a:solidFill>
                  <a:srgbClr val="333333"/>
                </a:solidFill>
              </a:rPr>
              <a:t>. </a:t>
            </a:r>
            <a:r>
              <a:rPr lang="el-GR" altLang="de-DE" dirty="0">
                <a:solidFill>
                  <a:srgbClr val="333333"/>
                </a:solidFill>
              </a:rPr>
              <a:t>Οι συγγενείς του Δημήτρη </a:t>
            </a:r>
            <a:r>
              <a:rPr lang="en-AU" altLang="de-DE" dirty="0" err="1">
                <a:solidFill>
                  <a:srgbClr val="333333"/>
                </a:solidFill>
              </a:rPr>
              <a:t>δεν</a:t>
            </a:r>
            <a:r>
              <a:rPr lang="en-AU" altLang="de-DE" dirty="0">
                <a:solidFill>
                  <a:srgbClr val="333333"/>
                </a:solidFill>
              </a:rPr>
              <a:t> μπ</a:t>
            </a:r>
            <a:r>
              <a:rPr lang="el-GR" altLang="de-DE" dirty="0">
                <a:solidFill>
                  <a:srgbClr val="333333"/>
                </a:solidFill>
              </a:rPr>
              <a:t>όρεσαν να τον πείσουν </a:t>
            </a:r>
            <a:r>
              <a:rPr lang="en-AU" altLang="de-DE" dirty="0" err="1">
                <a:solidFill>
                  <a:srgbClr val="333333"/>
                </a:solidFill>
              </a:rPr>
              <a:t>ότι</a:t>
            </a:r>
            <a:r>
              <a:rPr lang="en-AU" altLang="de-DE" dirty="0">
                <a:solidFill>
                  <a:srgbClr val="333333"/>
                </a:solidFill>
              </a:rPr>
              <a:t> </a:t>
            </a:r>
            <a:r>
              <a:rPr lang="en-AU" altLang="de-DE" dirty="0" err="1">
                <a:solidFill>
                  <a:srgbClr val="333333"/>
                </a:solidFill>
              </a:rPr>
              <a:t>όλ</a:t>
            </a:r>
            <a:r>
              <a:rPr lang="en-AU" altLang="de-DE" dirty="0">
                <a:solidFill>
                  <a:srgbClr val="333333"/>
                </a:solidFill>
              </a:rPr>
              <a:t>α </a:t>
            </a:r>
            <a:r>
              <a:rPr lang="el-GR" altLang="de-DE" dirty="0">
                <a:solidFill>
                  <a:srgbClr val="333333"/>
                </a:solidFill>
              </a:rPr>
              <a:t>ήταν </a:t>
            </a:r>
            <a:r>
              <a:rPr lang="en-AU" altLang="de-DE" dirty="0" err="1">
                <a:solidFill>
                  <a:srgbClr val="333333"/>
                </a:solidFill>
              </a:rPr>
              <a:t>εντάξει</a:t>
            </a:r>
            <a:r>
              <a:rPr lang="en-AU" altLang="de-DE" dirty="0">
                <a:solidFill>
                  <a:srgbClr val="333333"/>
                </a:solidFill>
              </a:rPr>
              <a:t> </a:t>
            </a:r>
            <a:r>
              <a:rPr lang="en-AU" altLang="de-DE" dirty="0" err="1">
                <a:solidFill>
                  <a:srgbClr val="333333"/>
                </a:solidFill>
              </a:rPr>
              <a:t>με</a:t>
            </a:r>
            <a:r>
              <a:rPr lang="en-AU" altLang="de-DE" dirty="0">
                <a:solidFill>
                  <a:srgbClr val="333333"/>
                </a:solidFill>
              </a:rPr>
              <a:t> </a:t>
            </a:r>
            <a:r>
              <a:rPr lang="en-AU" altLang="de-DE" dirty="0" err="1">
                <a:solidFill>
                  <a:srgbClr val="333333"/>
                </a:solidFill>
              </a:rPr>
              <a:t>τον</a:t>
            </a:r>
            <a:r>
              <a:rPr lang="en-AU" altLang="de-DE" dirty="0">
                <a:solidFill>
                  <a:srgbClr val="333333"/>
                </a:solidFill>
              </a:rPr>
              <a:t> πα</a:t>
            </a:r>
            <a:r>
              <a:rPr lang="el-GR" altLang="de-DE" dirty="0">
                <a:solidFill>
                  <a:srgbClr val="333333"/>
                </a:solidFill>
              </a:rPr>
              <a:t>τέρα του</a:t>
            </a:r>
            <a:r>
              <a:rPr lang="en-AU"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69</a:t>
            </a:fld>
            <a:endParaRPr lang="de-DE" altLang="de-DE">
              <a:latin typeface="+mn-lt"/>
              <a:ea typeface="+mn-ea"/>
            </a:endParaRPr>
          </a:p>
        </p:txBody>
      </p:sp>
    </p:spTree>
    <p:extLst>
      <p:ext uri="{BB962C8B-B14F-4D97-AF65-F5344CB8AC3E}">
        <p14:creationId xmlns:p14="http://schemas.microsoft.com/office/powerpoint/2010/main" val="31392321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σχέση έχει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a:t>
            </a:r>
            <a:r>
              <a:rPr lang="el-GR" altLang="de-DE" sz="2000" dirty="0">
                <a:solidFill>
                  <a:srgbClr val="333333"/>
                </a:solidFill>
              </a:rPr>
              <a:t> πολλοί </a:t>
            </a:r>
            <a:r>
              <a:rPr lang="en-AU" altLang="de-DE" sz="2000" dirty="0" err="1">
                <a:solidFill>
                  <a:srgbClr val="333333"/>
                </a:solidFill>
              </a:rPr>
              <a:t>άνθρω</a:t>
            </a:r>
            <a:r>
              <a:rPr lang="en-AU" altLang="de-DE" sz="2000" dirty="0">
                <a:solidFill>
                  <a:srgbClr val="333333"/>
                </a:solidFill>
              </a:rPr>
              <a:t>ποι μπορούν να διατηρο</a:t>
            </a:r>
            <a:r>
              <a:rPr lang="el-GR" altLang="de-DE" sz="2000" dirty="0">
                <a:solidFill>
                  <a:srgbClr val="333333"/>
                </a:solidFill>
              </a:rPr>
              <a:t>ύ</a:t>
            </a:r>
            <a:r>
              <a:rPr lang="en-AU" altLang="de-DE" sz="2000" dirty="0">
                <a:solidFill>
                  <a:srgbClr val="333333"/>
                </a:solidFill>
              </a:rPr>
              <a:t>ν </a:t>
            </a:r>
            <a:r>
              <a:rPr lang="en-AU" altLang="de-DE" sz="2000" dirty="0" err="1">
                <a:solidFill>
                  <a:srgbClr val="333333"/>
                </a:solidFill>
              </a:rPr>
              <a:t>ψευδείς</a:t>
            </a:r>
            <a:r>
              <a:rPr lang="en-AU" altLang="de-DE" sz="2000" dirty="0">
                <a:solidFill>
                  <a:srgbClr val="333333"/>
                </a:solidFill>
              </a:rPr>
              <a:t> πεπ</a:t>
            </a:r>
            <a:r>
              <a:rPr lang="en-AU" altLang="de-DE" sz="2000" dirty="0" err="1">
                <a:solidFill>
                  <a:srgbClr val="333333"/>
                </a:solidFill>
              </a:rPr>
              <a:t>οιθήσεις</a:t>
            </a:r>
            <a:r>
              <a:rPr lang="en-AU" altLang="de-DE" sz="2000" dirty="0">
                <a:solidFill>
                  <a:srgbClr val="333333"/>
                </a:solidFill>
              </a:rPr>
              <a:t> και</a:t>
            </a:r>
            <a:r>
              <a:rPr lang="el-GR" altLang="de-DE" sz="2000" dirty="0">
                <a:solidFill>
                  <a:srgbClr val="333333"/>
                </a:solidFill>
              </a:rPr>
              <a:t> να</a:t>
            </a:r>
            <a:r>
              <a:rPr lang="en-AU" altLang="de-DE" sz="2000" dirty="0">
                <a:solidFill>
                  <a:srgbClr val="333333"/>
                </a:solidFill>
              </a:rPr>
              <a:t> α</a:t>
            </a:r>
            <a:r>
              <a:rPr lang="en-AU" altLang="de-DE" sz="2000" dirty="0" err="1">
                <a:solidFill>
                  <a:srgbClr val="333333"/>
                </a:solidFill>
              </a:rPr>
              <a:t>γνοούν</a:t>
            </a:r>
            <a:r>
              <a:rPr lang="en-AU" altLang="de-DE" sz="2000" dirty="0">
                <a:solidFill>
                  <a:srgbClr val="333333"/>
                </a:solidFill>
              </a:rPr>
              <a:t> </a:t>
            </a:r>
            <a:r>
              <a:rPr lang="el-GR" altLang="de-DE" sz="2000" dirty="0">
                <a:solidFill>
                  <a:srgbClr val="333333"/>
                </a:solidFill>
              </a:rPr>
              <a:t>κάποια ενδεχόμενα </a:t>
            </a:r>
            <a:r>
              <a:rPr lang="en-AU" altLang="de-DE" sz="2000" dirty="0">
                <a:solidFill>
                  <a:srgbClr val="333333"/>
                </a:solidFill>
              </a:rPr>
              <a:t>α</a:t>
            </a:r>
            <a:r>
              <a:rPr lang="en-AU" altLang="de-DE" sz="2000" dirty="0" err="1">
                <a:solidFill>
                  <a:srgbClr val="333333"/>
                </a:solidFill>
              </a:rPr>
              <a:t>ντε</a:t>
            </a:r>
            <a:r>
              <a:rPr lang="en-AU" altLang="de-DE" sz="2000" dirty="0">
                <a:solidFill>
                  <a:srgbClr val="333333"/>
                </a:solidFill>
              </a:rPr>
              <a:t>πιχειρήματα. </a:t>
            </a:r>
            <a:r>
              <a:rPr lang="en-AU" altLang="de-DE" sz="2000" dirty="0" err="1">
                <a:solidFill>
                  <a:srgbClr val="333333"/>
                </a:solidFill>
              </a:rPr>
              <a:t>Σε</a:t>
            </a:r>
            <a:r>
              <a:rPr lang="en-AU" altLang="de-DE" sz="2000" dirty="0">
                <a:solidFill>
                  <a:srgbClr val="333333"/>
                </a:solidFill>
              </a:rPr>
              <a:t> </a:t>
            </a:r>
            <a:r>
              <a:rPr lang="en-AU" altLang="de-DE" sz="2000" dirty="0" err="1">
                <a:solidFill>
                  <a:srgbClr val="333333"/>
                </a:solidFill>
              </a:rPr>
              <a:t>ορισμένες</a:t>
            </a:r>
            <a:r>
              <a:rPr lang="en-AU" altLang="de-DE" sz="2000" dirty="0">
                <a:solidFill>
                  <a:srgbClr val="333333"/>
                </a:solidFill>
              </a:rPr>
              <a:t> π</a:t>
            </a:r>
            <a:r>
              <a:rPr lang="en-AU" altLang="de-DE" sz="2000" dirty="0" err="1">
                <a:solidFill>
                  <a:srgbClr val="333333"/>
                </a:solidFill>
              </a:rPr>
              <a:t>ερι</a:t>
            </a:r>
            <a:r>
              <a:rPr lang="en-AU" altLang="de-DE" sz="2000" dirty="0">
                <a:solidFill>
                  <a:srgbClr val="333333"/>
                </a:solidFill>
              </a:rPr>
              <a:t>πτώσεις, αυτό μπορεί να έχει δραματικές συνέπειες.</a:t>
            </a:r>
          </a:p>
          <a:p>
            <a:pPr lvl="0" defTabSz="914400" fontAlgn="base">
              <a:lnSpc>
                <a:spcPct val="100000"/>
              </a:lnSpc>
              <a:spcBef>
                <a:spcPts val="1200"/>
              </a:spcBef>
            </a:pPr>
            <a:r>
              <a:rPr lang="en-AU" altLang="de-DE" dirty="0">
                <a:solidFill>
                  <a:srgbClr val="004992"/>
                </a:solidFill>
              </a:rPr>
              <a:t>Πα</a:t>
            </a:r>
            <a:r>
              <a:rPr lang="en-AU" altLang="de-DE" dirty="0" err="1">
                <a:solidFill>
                  <a:srgbClr val="004992"/>
                </a:solidFill>
              </a:rPr>
              <a:t>ράδειγμ</a:t>
            </a:r>
            <a:r>
              <a:rPr lang="en-AU" altLang="de-DE" dirty="0">
                <a:solidFill>
                  <a:srgbClr val="004992"/>
                </a:solidFill>
              </a:rPr>
              <a:t>α: </a:t>
            </a:r>
            <a:r>
              <a:rPr lang="el-GR" altLang="de-DE" dirty="0">
                <a:solidFill>
                  <a:srgbClr val="333333"/>
                </a:solidFill>
              </a:rPr>
              <a:t>Ο Δημήτρης </a:t>
            </a:r>
            <a:r>
              <a:rPr lang="en-AU" altLang="de-DE" dirty="0">
                <a:solidFill>
                  <a:srgbClr val="333333"/>
                </a:solidFill>
              </a:rPr>
              <a:t>επ</a:t>
            </a:r>
            <a:r>
              <a:rPr lang="en-AU" altLang="de-DE" dirty="0" err="1">
                <a:solidFill>
                  <a:srgbClr val="333333"/>
                </a:solidFill>
              </a:rPr>
              <a:t>ιτέθηκε</a:t>
            </a:r>
            <a:r>
              <a:rPr lang="en-AU" altLang="de-DE" dirty="0">
                <a:solidFill>
                  <a:srgbClr val="333333"/>
                </a:solidFill>
              </a:rPr>
              <a:t> </a:t>
            </a:r>
            <a:r>
              <a:rPr lang="el-GR" altLang="de-DE" dirty="0">
                <a:solidFill>
                  <a:srgbClr val="333333"/>
                </a:solidFill>
              </a:rPr>
              <a:t>στ</a:t>
            </a:r>
            <a:r>
              <a:rPr lang="en-AU" altLang="de-DE" dirty="0">
                <a:solidFill>
                  <a:srgbClr val="333333"/>
                </a:solidFill>
              </a:rPr>
              <a:t>ο</a:t>
            </a:r>
            <a:r>
              <a:rPr lang="el-GR" altLang="de-DE" dirty="0">
                <a:solidFill>
                  <a:srgbClr val="333333"/>
                </a:solidFill>
              </a:rPr>
              <a:t>ν </a:t>
            </a:r>
            <a:r>
              <a:rPr lang="en-AU" altLang="de-DE" dirty="0">
                <a:solidFill>
                  <a:srgbClr val="333333"/>
                </a:solidFill>
              </a:rPr>
              <a:t>πα</a:t>
            </a:r>
            <a:r>
              <a:rPr lang="en-AU" altLang="de-DE" dirty="0" err="1">
                <a:solidFill>
                  <a:srgbClr val="333333"/>
                </a:solidFill>
              </a:rPr>
              <a:t>τέρ</a:t>
            </a:r>
            <a:r>
              <a:rPr lang="en-AU" altLang="de-DE" dirty="0">
                <a:solidFill>
                  <a:srgbClr val="333333"/>
                </a:solidFill>
              </a:rPr>
              <a:t>α του. </a:t>
            </a:r>
            <a:r>
              <a:rPr lang="en-AU" altLang="de-DE" dirty="0" err="1">
                <a:solidFill>
                  <a:srgbClr val="333333"/>
                </a:solidFill>
              </a:rPr>
              <a:t>Ήτ</a:t>
            </a:r>
            <a:r>
              <a:rPr lang="en-AU" altLang="de-DE" dirty="0">
                <a:solidFill>
                  <a:srgbClr val="333333"/>
                </a:solidFill>
              </a:rPr>
              <a:t>αν πεπεισμένος ότι ο πατέρας του πέθανε εδώ και πολύ καιρό και ότι τα ρομπότ έχουν καταλάβει το σώμα του. </a:t>
            </a:r>
            <a:r>
              <a:rPr lang="el-GR" altLang="de-DE" dirty="0">
                <a:solidFill>
                  <a:srgbClr val="333333"/>
                </a:solidFill>
              </a:rPr>
              <a:t>Παρ’ όλο που υπάρχουν </a:t>
            </a:r>
            <a:r>
              <a:rPr lang="en-GB" altLang="de-DE" dirty="0">
                <a:solidFill>
                  <a:srgbClr val="333333"/>
                </a:solidFill>
              </a:rPr>
              <a:t>απ</a:t>
            </a:r>
            <a:r>
              <a:rPr lang="en-GB" altLang="de-DE" dirty="0" err="1">
                <a:solidFill>
                  <a:srgbClr val="333333"/>
                </a:solidFill>
              </a:rPr>
              <a:t>οδεικτικ</a:t>
            </a:r>
            <a:r>
              <a:rPr lang="el-GR" altLang="de-DE" dirty="0">
                <a:solidFill>
                  <a:srgbClr val="333333"/>
                </a:solidFill>
              </a:rPr>
              <a:t>α</a:t>
            </a:r>
            <a:r>
              <a:rPr lang="en-GB" altLang="de-DE" dirty="0">
                <a:solidFill>
                  <a:srgbClr val="333333"/>
                </a:solidFill>
              </a:rPr>
              <a:t> </a:t>
            </a:r>
            <a:r>
              <a:rPr lang="en-GB" altLang="de-DE" dirty="0" err="1">
                <a:solidFill>
                  <a:srgbClr val="333333"/>
                </a:solidFill>
              </a:rPr>
              <a:t>στοιχεί</a:t>
            </a:r>
            <a:r>
              <a:rPr lang="el-GR" altLang="de-DE" dirty="0">
                <a:solidFill>
                  <a:srgbClr val="333333"/>
                </a:solidFill>
              </a:rPr>
              <a:t>α</a:t>
            </a:r>
            <a:r>
              <a:rPr lang="en-GB" altLang="de-DE" dirty="0">
                <a:solidFill>
                  <a:srgbClr val="333333"/>
                </a:solidFill>
              </a:rPr>
              <a:t> κα</a:t>
            </a:r>
            <a:r>
              <a:rPr lang="en-GB" altLang="de-DE" dirty="0" err="1">
                <a:solidFill>
                  <a:srgbClr val="333333"/>
                </a:solidFill>
              </a:rPr>
              <a:t>τά</a:t>
            </a:r>
            <a:r>
              <a:rPr lang="en-GB" altLang="de-DE" dirty="0">
                <a:solidFill>
                  <a:srgbClr val="333333"/>
                </a:solidFill>
              </a:rPr>
              <a:t> </a:t>
            </a:r>
            <a:r>
              <a:rPr lang="en-GB" altLang="de-DE" dirty="0" err="1">
                <a:solidFill>
                  <a:srgbClr val="333333"/>
                </a:solidFill>
              </a:rPr>
              <a:t>τη</a:t>
            </a:r>
            <a:r>
              <a:rPr lang="el-GR" altLang="de-DE" dirty="0">
                <a:solidFill>
                  <a:srgbClr val="333333"/>
                </a:solidFill>
              </a:rPr>
              <a:t>ς</a:t>
            </a:r>
            <a:r>
              <a:rPr lang="en-GB" altLang="de-DE" dirty="0">
                <a:solidFill>
                  <a:srgbClr val="333333"/>
                </a:solidFill>
              </a:rPr>
              <a:t> πεπ</a:t>
            </a:r>
            <a:r>
              <a:rPr lang="en-GB" altLang="de-DE" dirty="0" err="1">
                <a:solidFill>
                  <a:srgbClr val="333333"/>
                </a:solidFill>
              </a:rPr>
              <a:t>οίθησή</a:t>
            </a:r>
            <a:r>
              <a:rPr lang="el-GR" altLang="de-DE" dirty="0">
                <a:solidFill>
                  <a:srgbClr val="333333"/>
                </a:solidFill>
              </a:rPr>
              <a:t>ς</a:t>
            </a:r>
            <a:r>
              <a:rPr lang="en-GB" altLang="de-DE" dirty="0">
                <a:solidFill>
                  <a:srgbClr val="333333"/>
                </a:solidFill>
              </a:rPr>
              <a:t> </a:t>
            </a:r>
            <a:r>
              <a:rPr lang="en-GB" altLang="de-DE" dirty="0" err="1">
                <a:solidFill>
                  <a:srgbClr val="333333"/>
                </a:solidFill>
              </a:rPr>
              <a:t>του</a:t>
            </a:r>
            <a:r>
              <a:rPr lang="el-GR" altLang="de-DE" dirty="0">
                <a:solidFill>
                  <a:srgbClr val="333333"/>
                </a:solidFill>
              </a:rPr>
              <a:t> αυτής καθώς </a:t>
            </a:r>
            <a:r>
              <a:rPr lang="en-GB" altLang="de-DE" dirty="0">
                <a:solidFill>
                  <a:srgbClr val="333333"/>
                </a:solidFill>
              </a:rPr>
              <a:t>ο πα</a:t>
            </a:r>
            <a:r>
              <a:rPr lang="en-GB" altLang="de-DE" dirty="0" err="1">
                <a:solidFill>
                  <a:srgbClr val="333333"/>
                </a:solidFill>
              </a:rPr>
              <a:t>τέρ</a:t>
            </a:r>
            <a:r>
              <a:rPr lang="en-GB" altLang="de-DE" dirty="0">
                <a:solidFill>
                  <a:srgbClr val="333333"/>
                </a:solidFill>
              </a:rPr>
              <a:t>ας του πληγ</a:t>
            </a:r>
            <a:r>
              <a:rPr lang="el-GR" altLang="de-DE" dirty="0">
                <a:solidFill>
                  <a:srgbClr val="333333"/>
                </a:solidFill>
              </a:rPr>
              <a:t>ώθηκε</a:t>
            </a:r>
            <a:r>
              <a:rPr lang="en-GB" altLang="de-DE" dirty="0">
                <a:solidFill>
                  <a:srgbClr val="333333"/>
                </a:solidFill>
              </a:rPr>
              <a:t> και </a:t>
            </a:r>
            <a:r>
              <a:rPr lang="el-GR" altLang="de-DE" dirty="0">
                <a:solidFill>
                  <a:srgbClr val="333333"/>
                </a:solidFill>
              </a:rPr>
              <a:t>αιμορραγούσε. Ο Δημήτρης </a:t>
            </a:r>
            <a:r>
              <a:rPr lang="en-GB" altLang="de-DE" dirty="0">
                <a:solidFill>
                  <a:srgbClr val="333333"/>
                </a:solidFill>
              </a:rPr>
              <a:t>πα</a:t>
            </a:r>
            <a:r>
              <a:rPr lang="en-GB" altLang="de-DE" dirty="0" err="1">
                <a:solidFill>
                  <a:srgbClr val="333333"/>
                </a:solidFill>
              </a:rPr>
              <a:t>ρέμεινε</a:t>
            </a:r>
            <a:r>
              <a:rPr lang="en-GB" altLang="de-DE" dirty="0">
                <a:solidFill>
                  <a:srgbClr val="333333"/>
                </a:solidFill>
              </a:rPr>
              <a:t> </a:t>
            </a:r>
            <a:r>
              <a:rPr lang="el-GR" altLang="de-DE" dirty="0">
                <a:solidFill>
                  <a:srgbClr val="333333"/>
                </a:solidFill>
              </a:rPr>
              <a:t>καχ</a:t>
            </a:r>
            <a:r>
              <a:rPr lang="en-GB" altLang="de-DE" dirty="0">
                <a:solidFill>
                  <a:srgbClr val="333333"/>
                </a:solidFill>
              </a:rPr>
              <a:t>ύποπτ</a:t>
            </a:r>
            <a:r>
              <a:rPr lang="el-GR" altLang="de-DE" dirty="0">
                <a:solidFill>
                  <a:srgbClr val="333333"/>
                </a:solidFill>
              </a:rPr>
              <a:t>ος</a:t>
            </a:r>
            <a:r>
              <a:rPr lang="en-GB" altLang="de-DE" dirty="0">
                <a:solidFill>
                  <a:srgbClr val="333333"/>
                </a:solidFill>
              </a:rPr>
              <a:t>.</a:t>
            </a:r>
            <a:endParaRPr lang="de-DE" altLang="de-DE" dirty="0">
              <a:solidFill>
                <a:srgbClr val="333333"/>
              </a:solidFill>
            </a:endParaRPr>
          </a:p>
          <a:p>
            <a:pPr lvl="0" defTabSz="914400" fontAlgn="base">
              <a:lnSpc>
                <a:spcPct val="100000"/>
              </a:lnSpc>
              <a:spcBef>
                <a:spcPts val="1200"/>
              </a:spcBef>
            </a:pPr>
            <a:r>
              <a:rPr lang="el-GR" altLang="de-DE" dirty="0">
                <a:solidFill>
                  <a:srgbClr val="004992"/>
                </a:solidFill>
              </a:rPr>
              <a:t>Αιτία</a:t>
            </a:r>
            <a:r>
              <a:rPr lang="en-AU" altLang="de-DE" dirty="0">
                <a:solidFill>
                  <a:srgbClr val="004992"/>
                </a:solidFill>
              </a:rPr>
              <a:t>: </a:t>
            </a:r>
            <a:r>
              <a:rPr lang="en-AU" altLang="de-DE" dirty="0">
                <a:solidFill>
                  <a:srgbClr val="333333"/>
                </a:solidFill>
              </a:rPr>
              <a:t>Ο πα</a:t>
            </a:r>
            <a:r>
              <a:rPr lang="en-AU" altLang="de-DE" dirty="0" err="1">
                <a:solidFill>
                  <a:srgbClr val="333333"/>
                </a:solidFill>
              </a:rPr>
              <a:t>τέρ</a:t>
            </a:r>
            <a:r>
              <a:rPr lang="en-AU" altLang="de-DE" dirty="0">
                <a:solidFill>
                  <a:srgbClr val="333333"/>
                </a:solidFill>
              </a:rPr>
              <a:t>α</a:t>
            </a:r>
            <a:r>
              <a:rPr lang="el-GR" altLang="de-DE" dirty="0">
                <a:solidFill>
                  <a:srgbClr val="333333"/>
                </a:solidFill>
              </a:rPr>
              <a:t> του </a:t>
            </a:r>
            <a:r>
              <a:rPr lang="en-AU" altLang="de-DE" dirty="0" err="1">
                <a:solidFill>
                  <a:srgbClr val="333333"/>
                </a:solidFill>
              </a:rPr>
              <a:t>συμ</a:t>
            </a:r>
            <a:r>
              <a:rPr lang="en-AU" altLang="de-DE" dirty="0">
                <a:solidFill>
                  <a:srgbClr val="333333"/>
                </a:solidFill>
              </a:rPr>
              <a:t>περιφέρθηκ</a:t>
            </a:r>
            <a:r>
              <a:rPr lang="el-GR" altLang="de-DE" dirty="0">
                <a:solidFill>
                  <a:srgbClr val="333333"/>
                </a:solidFill>
              </a:rPr>
              <a:t>ε</a:t>
            </a:r>
            <a:r>
              <a:rPr lang="en-AU" altLang="de-DE" dirty="0">
                <a:solidFill>
                  <a:srgbClr val="333333"/>
                </a:solidFill>
              </a:rPr>
              <a:t> </a:t>
            </a:r>
            <a:r>
              <a:rPr lang="en-AU" altLang="de-DE" dirty="0" err="1">
                <a:solidFill>
                  <a:srgbClr val="333333"/>
                </a:solidFill>
              </a:rPr>
              <a:t>με</a:t>
            </a:r>
            <a:r>
              <a:rPr lang="en-AU" altLang="de-DE" dirty="0">
                <a:solidFill>
                  <a:srgbClr val="333333"/>
                </a:solidFill>
              </a:rPr>
              <a:t> </a:t>
            </a:r>
            <a:r>
              <a:rPr lang="en-AU" altLang="de-DE" dirty="0" err="1">
                <a:solidFill>
                  <a:srgbClr val="333333"/>
                </a:solidFill>
              </a:rPr>
              <a:t>έν</a:t>
            </a:r>
            <a:r>
              <a:rPr lang="en-AU" altLang="de-DE" dirty="0">
                <a:solidFill>
                  <a:srgbClr val="333333"/>
                </a:solidFill>
              </a:rPr>
              <a:t>αν ιδιαίτερο τρόπο, </a:t>
            </a:r>
            <a:r>
              <a:rPr lang="el-GR" altLang="de-DE" dirty="0">
                <a:solidFill>
                  <a:srgbClr val="333333"/>
                </a:solidFill>
              </a:rPr>
              <a:t>οχι</a:t>
            </a:r>
            <a:r>
              <a:rPr lang="en-AU" altLang="de-DE" dirty="0">
                <a:solidFill>
                  <a:srgbClr val="333333"/>
                </a:solidFill>
              </a:rPr>
              <a:t> </a:t>
            </a:r>
            <a:r>
              <a:rPr lang="en-AU" altLang="de-DE" dirty="0" err="1">
                <a:solidFill>
                  <a:srgbClr val="333333"/>
                </a:solidFill>
              </a:rPr>
              <a:t>τόσο</a:t>
            </a:r>
            <a:r>
              <a:rPr lang="en-AU" altLang="de-DE" dirty="0">
                <a:solidFill>
                  <a:srgbClr val="333333"/>
                </a:solidFill>
              </a:rPr>
              <a:t> </a:t>
            </a:r>
            <a:r>
              <a:rPr lang="en-AU" altLang="de-DE" dirty="0" err="1">
                <a:solidFill>
                  <a:srgbClr val="333333"/>
                </a:solidFill>
              </a:rPr>
              <a:t>ωρ</a:t>
            </a:r>
            <a:r>
              <a:rPr lang="en-AU" altLang="de-DE" dirty="0">
                <a:solidFill>
                  <a:srgbClr val="333333"/>
                </a:solidFill>
              </a:rPr>
              <a:t>αίο, ως συνήθως.</a:t>
            </a:r>
          </a:p>
          <a:p>
            <a:pPr lvl="0" defTabSz="914400" fontAlgn="base">
              <a:lnSpc>
                <a:spcPct val="100000"/>
              </a:lnSpc>
              <a:spcBef>
                <a:spcPts val="1200"/>
              </a:spcBef>
            </a:pPr>
            <a:r>
              <a:rPr lang="en-AU" altLang="de-DE" dirty="0" err="1">
                <a:solidFill>
                  <a:srgbClr val="004992"/>
                </a:solidFill>
              </a:rPr>
              <a:t>Αλλά</a:t>
            </a:r>
            <a:r>
              <a:rPr lang="en-AU" altLang="de-DE" dirty="0">
                <a:solidFill>
                  <a:srgbClr val="004992"/>
                </a:solidFill>
              </a:rPr>
              <a:t>: </a:t>
            </a:r>
            <a:r>
              <a:rPr lang="en-AU" altLang="de-DE" dirty="0" err="1">
                <a:solidFill>
                  <a:srgbClr val="333333"/>
                </a:solidFill>
              </a:rPr>
              <a:t>Οι</a:t>
            </a:r>
            <a:r>
              <a:rPr lang="en-AU" altLang="de-DE" dirty="0">
                <a:solidFill>
                  <a:srgbClr val="333333"/>
                </a:solidFill>
              </a:rPr>
              <a:t> </a:t>
            </a:r>
            <a:r>
              <a:rPr lang="en-AU" altLang="de-DE" dirty="0" err="1">
                <a:solidFill>
                  <a:srgbClr val="333333"/>
                </a:solidFill>
              </a:rPr>
              <a:t>άνθρω</a:t>
            </a:r>
            <a:r>
              <a:rPr lang="en-AU" altLang="de-DE" dirty="0">
                <a:solidFill>
                  <a:srgbClr val="333333"/>
                </a:solidFill>
              </a:rPr>
              <a:t>ποι αλλάζουν όταν μεγαλώνουν</a:t>
            </a:r>
            <a:r>
              <a:rPr lang="el-GR" altLang="de-DE" dirty="0">
                <a:solidFill>
                  <a:srgbClr val="333333"/>
                </a:solidFill>
              </a:rPr>
              <a:t>.</a:t>
            </a:r>
            <a:r>
              <a:rPr lang="en-AU" altLang="de-DE" dirty="0">
                <a:solidFill>
                  <a:srgbClr val="333333"/>
                </a:solidFill>
              </a:rPr>
              <a:t> </a:t>
            </a:r>
            <a:r>
              <a:rPr lang="en-AU" altLang="de-DE" dirty="0" err="1">
                <a:solidFill>
                  <a:srgbClr val="333333"/>
                </a:solidFill>
              </a:rPr>
              <a:t>Ίσως</a:t>
            </a:r>
            <a:r>
              <a:rPr lang="en-AU" altLang="de-DE" dirty="0">
                <a:solidFill>
                  <a:srgbClr val="333333"/>
                </a:solidFill>
              </a:rPr>
              <a:t> ο πα</a:t>
            </a:r>
            <a:r>
              <a:rPr lang="en-AU" altLang="de-DE" dirty="0" err="1">
                <a:solidFill>
                  <a:srgbClr val="333333"/>
                </a:solidFill>
              </a:rPr>
              <a:t>τέρ</a:t>
            </a:r>
            <a:r>
              <a:rPr lang="en-AU" altLang="de-DE" dirty="0">
                <a:solidFill>
                  <a:srgbClr val="333333"/>
                </a:solidFill>
              </a:rPr>
              <a:t>ας</a:t>
            </a:r>
            <a:r>
              <a:rPr lang="el-GR" altLang="de-DE" dirty="0">
                <a:solidFill>
                  <a:srgbClr val="333333"/>
                </a:solidFill>
              </a:rPr>
              <a:t> του να</a:t>
            </a:r>
            <a:r>
              <a:rPr lang="en-AU" altLang="de-DE" dirty="0">
                <a:solidFill>
                  <a:srgbClr val="333333"/>
                </a:solidFill>
              </a:rPr>
              <a:t> </a:t>
            </a:r>
            <a:r>
              <a:rPr lang="en-AU" altLang="de-DE" dirty="0" err="1">
                <a:solidFill>
                  <a:srgbClr val="333333"/>
                </a:solidFill>
              </a:rPr>
              <a:t>είχε</a:t>
            </a:r>
            <a:r>
              <a:rPr lang="en-AU" altLang="de-DE" dirty="0">
                <a:solidFill>
                  <a:srgbClr val="333333"/>
                </a:solidFill>
              </a:rPr>
              <a:t> τα </a:t>
            </a:r>
            <a:r>
              <a:rPr lang="en-AU" altLang="de-DE" dirty="0" err="1">
                <a:solidFill>
                  <a:srgbClr val="333333"/>
                </a:solidFill>
              </a:rPr>
              <a:t>δικά</a:t>
            </a:r>
            <a:r>
              <a:rPr lang="en-AU" altLang="de-DE" dirty="0">
                <a:solidFill>
                  <a:srgbClr val="333333"/>
                </a:solidFill>
              </a:rPr>
              <a:t> </a:t>
            </a:r>
            <a:r>
              <a:rPr lang="en-AU" altLang="de-DE" dirty="0" err="1">
                <a:solidFill>
                  <a:srgbClr val="333333"/>
                </a:solidFill>
              </a:rPr>
              <a:t>του</a:t>
            </a:r>
            <a:r>
              <a:rPr lang="en-AU" altLang="de-DE" dirty="0">
                <a:solidFill>
                  <a:srgbClr val="333333"/>
                </a:solidFill>
              </a:rPr>
              <a:t> π</a:t>
            </a:r>
            <a:r>
              <a:rPr lang="en-AU" altLang="de-DE" dirty="0" err="1">
                <a:solidFill>
                  <a:srgbClr val="333333"/>
                </a:solidFill>
              </a:rPr>
              <a:t>ρο</a:t>
            </a:r>
            <a:r>
              <a:rPr lang="en-AU" altLang="de-DE" dirty="0">
                <a:solidFill>
                  <a:srgbClr val="333333"/>
                </a:solidFill>
              </a:rPr>
              <a:t>βλήματα ή</a:t>
            </a:r>
            <a:r>
              <a:rPr lang="el-GR" altLang="de-DE" dirty="0">
                <a:solidFill>
                  <a:srgbClr val="333333"/>
                </a:solidFill>
              </a:rPr>
              <a:t> να</a:t>
            </a:r>
            <a:r>
              <a:rPr lang="en-AU" altLang="de-DE" dirty="0">
                <a:solidFill>
                  <a:srgbClr val="333333"/>
                </a:solidFill>
              </a:rPr>
              <a:t> </a:t>
            </a:r>
            <a:r>
              <a:rPr lang="el-GR" altLang="de-DE" dirty="0">
                <a:solidFill>
                  <a:srgbClr val="333333"/>
                </a:solidFill>
              </a:rPr>
              <a:t>του τα είχε μαζεμένα</a:t>
            </a:r>
            <a:r>
              <a:rPr lang="en-AU" altLang="de-DE" dirty="0">
                <a:solidFill>
                  <a:srgbClr val="333333"/>
                </a:solidFill>
              </a:rPr>
              <a:t>. </a:t>
            </a:r>
            <a:r>
              <a:rPr lang="el-GR" altLang="de-DE" dirty="0">
                <a:solidFill>
                  <a:srgbClr val="333333"/>
                </a:solidFill>
              </a:rPr>
              <a:t>Οι συγγενείς του Δημήτρη </a:t>
            </a:r>
            <a:r>
              <a:rPr lang="en-AU" altLang="de-DE" dirty="0" err="1">
                <a:solidFill>
                  <a:srgbClr val="333333"/>
                </a:solidFill>
              </a:rPr>
              <a:t>δεν</a:t>
            </a:r>
            <a:r>
              <a:rPr lang="en-AU" altLang="de-DE" dirty="0">
                <a:solidFill>
                  <a:srgbClr val="333333"/>
                </a:solidFill>
              </a:rPr>
              <a:t> μπ</a:t>
            </a:r>
            <a:r>
              <a:rPr lang="el-GR" altLang="de-DE" dirty="0">
                <a:solidFill>
                  <a:srgbClr val="333333"/>
                </a:solidFill>
              </a:rPr>
              <a:t>όρεσαν να τον πείσουν </a:t>
            </a:r>
            <a:r>
              <a:rPr lang="en-AU" altLang="de-DE" dirty="0" err="1">
                <a:solidFill>
                  <a:srgbClr val="333333"/>
                </a:solidFill>
              </a:rPr>
              <a:t>ότι</a:t>
            </a:r>
            <a:r>
              <a:rPr lang="en-AU" altLang="de-DE" dirty="0">
                <a:solidFill>
                  <a:srgbClr val="333333"/>
                </a:solidFill>
              </a:rPr>
              <a:t> </a:t>
            </a:r>
            <a:r>
              <a:rPr lang="en-AU" altLang="de-DE" dirty="0" err="1">
                <a:solidFill>
                  <a:srgbClr val="333333"/>
                </a:solidFill>
              </a:rPr>
              <a:t>όλ</a:t>
            </a:r>
            <a:r>
              <a:rPr lang="en-AU" altLang="de-DE" dirty="0">
                <a:solidFill>
                  <a:srgbClr val="333333"/>
                </a:solidFill>
              </a:rPr>
              <a:t>α </a:t>
            </a:r>
            <a:r>
              <a:rPr lang="el-GR" altLang="de-DE" dirty="0">
                <a:solidFill>
                  <a:srgbClr val="333333"/>
                </a:solidFill>
              </a:rPr>
              <a:t>ήταν </a:t>
            </a:r>
            <a:r>
              <a:rPr lang="en-AU" altLang="de-DE" dirty="0" err="1">
                <a:solidFill>
                  <a:srgbClr val="333333"/>
                </a:solidFill>
              </a:rPr>
              <a:t>εντάξει</a:t>
            </a:r>
            <a:r>
              <a:rPr lang="en-AU" altLang="de-DE" dirty="0">
                <a:solidFill>
                  <a:srgbClr val="333333"/>
                </a:solidFill>
              </a:rPr>
              <a:t> </a:t>
            </a:r>
            <a:r>
              <a:rPr lang="en-AU" altLang="de-DE" dirty="0" err="1">
                <a:solidFill>
                  <a:srgbClr val="333333"/>
                </a:solidFill>
              </a:rPr>
              <a:t>με</a:t>
            </a:r>
            <a:r>
              <a:rPr lang="en-AU" altLang="de-DE" dirty="0">
                <a:solidFill>
                  <a:srgbClr val="333333"/>
                </a:solidFill>
              </a:rPr>
              <a:t> </a:t>
            </a:r>
            <a:r>
              <a:rPr lang="en-AU" altLang="de-DE" dirty="0" err="1">
                <a:solidFill>
                  <a:srgbClr val="333333"/>
                </a:solidFill>
              </a:rPr>
              <a:t>τον</a:t>
            </a:r>
            <a:r>
              <a:rPr lang="en-AU" altLang="de-DE" dirty="0">
                <a:solidFill>
                  <a:srgbClr val="333333"/>
                </a:solidFill>
              </a:rPr>
              <a:t> πα</a:t>
            </a:r>
            <a:r>
              <a:rPr lang="el-GR" altLang="de-DE" dirty="0">
                <a:solidFill>
                  <a:srgbClr val="333333"/>
                </a:solidFill>
              </a:rPr>
              <a:t>τέρα του</a:t>
            </a:r>
            <a:r>
              <a:rPr lang="en-AU" altLang="de-DE" dirty="0">
                <a:solidFill>
                  <a:srgbClr val="333333"/>
                </a:solidFill>
              </a:rPr>
              <a:t>.</a:t>
            </a:r>
          </a:p>
          <a:p>
            <a:pPr lvl="0" defTabSz="914400" fontAlgn="base">
              <a:lnSpc>
                <a:spcPct val="100000"/>
              </a:lnSpc>
              <a:spcBef>
                <a:spcPts val="1200"/>
              </a:spcBef>
            </a:pPr>
            <a:r>
              <a:rPr lang="en-AU" altLang="de-DE" sz="2000" dirty="0" err="1">
                <a:solidFill>
                  <a:srgbClr val="333333"/>
                </a:solidFill>
              </a:rPr>
              <a:t>Είν</a:t>
            </a:r>
            <a:r>
              <a:rPr lang="en-AU" altLang="de-DE" sz="2000" dirty="0">
                <a:solidFill>
                  <a:srgbClr val="333333"/>
                </a:solidFill>
              </a:rPr>
              <a:t>αι δύσκολο </a:t>
            </a:r>
            <a:r>
              <a:rPr lang="el-GR" altLang="de-DE" sz="2000" dirty="0">
                <a:solidFill>
                  <a:srgbClr val="333333"/>
                </a:solidFill>
              </a:rPr>
              <a:t>κάποιος </a:t>
            </a:r>
            <a:r>
              <a:rPr lang="en-AU" altLang="de-DE" sz="2000" dirty="0">
                <a:solidFill>
                  <a:srgbClr val="333333"/>
                </a:solidFill>
              </a:rPr>
              <a:t>να </a:t>
            </a:r>
            <a:r>
              <a:rPr lang="en-AU" altLang="de-DE" sz="2000" dirty="0" err="1">
                <a:solidFill>
                  <a:srgbClr val="333333"/>
                </a:solidFill>
              </a:rPr>
              <a:t>κρ</a:t>
            </a:r>
            <a:r>
              <a:rPr lang="en-AU" altLang="de-DE" sz="2000" dirty="0">
                <a:solidFill>
                  <a:srgbClr val="333333"/>
                </a:solidFill>
              </a:rPr>
              <a:t>ατήσει </a:t>
            </a:r>
            <a:r>
              <a:rPr lang="el-GR" altLang="de-DE" sz="2000" dirty="0">
                <a:solidFill>
                  <a:srgbClr val="333333"/>
                </a:solidFill>
              </a:rPr>
              <a:t>τη ψυχραιμία του </a:t>
            </a:r>
            <a:r>
              <a:rPr lang="en-AU" altLang="de-DE" sz="2000" dirty="0" err="1">
                <a:solidFill>
                  <a:srgbClr val="333333"/>
                </a:solidFill>
              </a:rPr>
              <a:t>ότ</a:t>
            </a:r>
            <a:r>
              <a:rPr lang="en-AU" altLang="de-DE" sz="2000" dirty="0">
                <a:solidFill>
                  <a:srgbClr val="333333"/>
                </a:solidFill>
              </a:rPr>
              <a:t>αν νιώθ</a:t>
            </a:r>
            <a:r>
              <a:rPr lang="el-GR" altLang="de-DE" sz="2000" dirty="0">
                <a:solidFill>
                  <a:srgbClr val="333333"/>
                </a:solidFill>
              </a:rPr>
              <a:t>ει</a:t>
            </a:r>
            <a:r>
              <a:rPr lang="en-AU" altLang="de-DE" sz="2000" dirty="0">
                <a:solidFill>
                  <a:srgbClr val="333333"/>
                </a:solidFill>
              </a:rPr>
              <a:t> </a:t>
            </a:r>
            <a:r>
              <a:rPr lang="el-GR" altLang="de-DE" sz="2000" dirty="0">
                <a:solidFill>
                  <a:srgbClr val="333333"/>
                </a:solidFill>
              </a:rPr>
              <a:t>ότι</a:t>
            </a:r>
            <a:r>
              <a:rPr lang="en-AU" altLang="de-DE" sz="2000" dirty="0">
                <a:solidFill>
                  <a:srgbClr val="333333"/>
                </a:solidFill>
              </a:rPr>
              <a:t> απ</a:t>
            </a:r>
            <a:r>
              <a:rPr lang="en-AU" altLang="de-DE" sz="2000" dirty="0" err="1">
                <a:solidFill>
                  <a:srgbClr val="333333"/>
                </a:solidFill>
              </a:rPr>
              <a:t>ειλ</a:t>
            </a:r>
            <a:r>
              <a:rPr lang="el-GR" altLang="de-DE" sz="2000" dirty="0">
                <a:solidFill>
                  <a:srgbClr val="333333"/>
                </a:solidFill>
              </a:rPr>
              <a:t>είτ</a:t>
            </a:r>
            <a:r>
              <a:rPr lang="en-AU" altLang="de-DE" sz="2000" dirty="0">
                <a:solidFill>
                  <a:srgbClr val="333333"/>
                </a:solidFill>
              </a:rPr>
              <a:t>αι. </a:t>
            </a:r>
            <a:r>
              <a:rPr lang="en-AU" altLang="de-DE" sz="2000" dirty="0" err="1">
                <a:solidFill>
                  <a:srgbClr val="333333"/>
                </a:solidFill>
              </a:rPr>
              <a:t>Έτσι</a:t>
            </a:r>
            <a:r>
              <a:rPr lang="en-AU" altLang="de-DE" sz="2000" dirty="0">
                <a:solidFill>
                  <a:srgbClr val="333333"/>
                </a:solidFill>
              </a:rPr>
              <a:t>, να </a:t>
            </a:r>
            <a:r>
              <a:rPr lang="en-AU" altLang="de-DE" sz="2000" dirty="0" err="1">
                <a:solidFill>
                  <a:srgbClr val="333333"/>
                </a:solidFill>
              </a:rPr>
              <a:t>είστε</a:t>
            </a:r>
            <a:r>
              <a:rPr lang="en-AU" altLang="de-DE" sz="2000" dirty="0">
                <a:solidFill>
                  <a:srgbClr val="333333"/>
                </a:solidFill>
              </a:rPr>
              <a:t> π</a:t>
            </a:r>
            <a:r>
              <a:rPr lang="en-AU" altLang="de-DE" sz="2000" dirty="0" err="1">
                <a:solidFill>
                  <a:srgbClr val="333333"/>
                </a:solidFill>
              </a:rPr>
              <a:t>ροσεκτικοί</a:t>
            </a:r>
            <a:r>
              <a:rPr lang="en-AU" altLang="de-DE" sz="2000" dirty="0">
                <a:solidFill>
                  <a:srgbClr val="333333"/>
                </a:solidFill>
              </a:rPr>
              <a:t> </a:t>
            </a:r>
            <a:r>
              <a:rPr lang="en-AU" altLang="de-DE" sz="2000" dirty="0" err="1">
                <a:solidFill>
                  <a:srgbClr val="333333"/>
                </a:solidFill>
              </a:rPr>
              <a:t>σχετικά</a:t>
            </a:r>
            <a:r>
              <a:rPr lang="en-AU" altLang="de-DE" sz="2000" dirty="0">
                <a:solidFill>
                  <a:srgbClr val="333333"/>
                </a:solidFill>
              </a:rPr>
              <a:t> </a:t>
            </a:r>
            <a:r>
              <a:rPr lang="en-AU" altLang="de-DE" sz="2000" dirty="0" err="1">
                <a:solidFill>
                  <a:srgbClr val="333333"/>
                </a:solidFill>
              </a:rPr>
              <a:t>με</a:t>
            </a:r>
            <a:r>
              <a:rPr lang="en-AU" altLang="de-DE" sz="2000" dirty="0">
                <a:solidFill>
                  <a:srgbClr val="333333"/>
                </a:solidFill>
              </a:rPr>
              <a:t> </a:t>
            </a:r>
            <a:r>
              <a:rPr lang="en-AU" altLang="de-DE" sz="2000" dirty="0" err="1">
                <a:solidFill>
                  <a:srgbClr val="333333"/>
                </a:solidFill>
              </a:rPr>
              <a:t>τις</a:t>
            </a:r>
            <a:r>
              <a:rPr lang="en-AU" altLang="de-DE" sz="2000" dirty="0">
                <a:solidFill>
                  <a:srgbClr val="333333"/>
                </a:solidFill>
              </a:rPr>
              <a:t> απ</a:t>
            </a:r>
            <a:r>
              <a:rPr lang="en-AU" altLang="de-DE" sz="2000" dirty="0" err="1">
                <a:solidFill>
                  <a:srgbClr val="333333"/>
                </a:solidFill>
              </a:rPr>
              <a:t>οφάσεις</a:t>
            </a:r>
            <a:r>
              <a:rPr lang="en-AU" altLang="de-DE" sz="2000" dirty="0">
                <a:solidFill>
                  <a:srgbClr val="333333"/>
                </a:solidFill>
              </a:rPr>
              <a:t> </a:t>
            </a:r>
            <a:r>
              <a:rPr lang="el-GR" altLang="de-DE" sz="2000" dirty="0">
                <a:solidFill>
                  <a:srgbClr val="333333"/>
                </a:solidFill>
              </a:rPr>
              <a:t>που παίρνετε</a:t>
            </a:r>
            <a:r>
              <a:rPr lang="en-AU" altLang="de-DE" sz="2000" dirty="0">
                <a:solidFill>
                  <a:srgbClr val="333333"/>
                </a:solidFill>
              </a:rPr>
              <a:t> και </a:t>
            </a:r>
            <a:r>
              <a:rPr lang="el-GR" altLang="de-DE" sz="2000" dirty="0">
                <a:solidFill>
                  <a:srgbClr val="333333"/>
                </a:solidFill>
              </a:rPr>
              <a:t>να ζητάτε από </a:t>
            </a:r>
            <a:r>
              <a:rPr lang="en-AU" altLang="de-DE" sz="2000" dirty="0" err="1">
                <a:solidFill>
                  <a:srgbClr val="333333"/>
                </a:solidFill>
              </a:rPr>
              <a:t>τους</a:t>
            </a:r>
            <a:r>
              <a:rPr lang="en-AU" altLang="de-DE" sz="2000" dirty="0">
                <a:solidFill>
                  <a:srgbClr val="333333"/>
                </a:solidFill>
              </a:rPr>
              <a:t> α</a:t>
            </a:r>
            <a:r>
              <a:rPr lang="en-AU" altLang="de-DE" sz="2000" dirty="0" err="1">
                <a:solidFill>
                  <a:srgbClr val="333333"/>
                </a:solidFill>
              </a:rPr>
              <a:t>νθρώ</a:t>
            </a:r>
            <a:r>
              <a:rPr lang="en-AU" altLang="de-DE" sz="2000" dirty="0">
                <a:solidFill>
                  <a:srgbClr val="333333"/>
                </a:solidFill>
              </a:rPr>
              <a:t>πους που εμπιστεύεστε </a:t>
            </a:r>
            <a:r>
              <a:rPr lang="el-GR" altLang="de-DE" sz="2000" dirty="0">
                <a:solidFill>
                  <a:srgbClr val="333333"/>
                </a:solidFill>
              </a:rPr>
              <a:t>τις</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βουλές</a:t>
            </a:r>
            <a:r>
              <a:rPr lang="el-GR" altLang="de-DE" sz="2000" dirty="0">
                <a:solidFill>
                  <a:srgbClr val="333333"/>
                </a:solidFill>
              </a:rPr>
              <a:t> τους</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70</a:t>
            </a:fld>
            <a:endParaRPr lang="de-DE" altLang="de-DE">
              <a:latin typeface="+mn-lt"/>
              <a:ea typeface="+mn-ea"/>
            </a:endParaRPr>
          </a:p>
        </p:txBody>
      </p:sp>
    </p:spTree>
    <p:extLst>
      <p:ext uri="{BB962C8B-B14F-4D97-AF65-F5344CB8AC3E}">
        <p14:creationId xmlns:p14="http://schemas.microsoft.com/office/powerpoint/2010/main" val="15448105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476EA5CF-00ED-4846-9933-710D01CEEF9B}" type="slidenum">
              <a:rPr lang="de-DE" altLang="de-DE" smtClean="0">
                <a:latin typeface="+mn-lt"/>
                <a:ea typeface="+mn-ea"/>
              </a:rPr>
              <a:pPr/>
              <a:t>71</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98914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fld id="{5E126B82-AE60-4F1C-9B69-78424F6A8A2A}" type="slidenum">
              <a:rPr lang="de-DE" altLang="de-DE" smtClean="0">
                <a:latin typeface="+mn-lt"/>
                <a:ea typeface="+mn-ea"/>
              </a:rPr>
              <a:pPr/>
              <a:t>72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066783566"/>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Jule Berlin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Sunset at the end of the world</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Sunset/Sonnenuntergang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5699</Words>
  <Application>Microsoft Office PowerPoint</Application>
  <PresentationFormat>Benutzerdefiniert</PresentationFormat>
  <Paragraphs>713</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72</vt:i4>
      </vt:variant>
    </vt:vector>
  </HeadingPairs>
  <TitlesOfParts>
    <vt:vector size="80" baseType="lpstr">
      <vt:lpstr>Wingdings</vt:lpstr>
      <vt:lpstr>Symbol</vt:lpstr>
      <vt:lpstr>Times New Roman</vt:lpstr>
      <vt:lpstr>Calibri Light</vt:lpstr>
      <vt:lpstr>Arial</vt:lpstr>
      <vt:lpstr>Wingdings</vt:lpstr>
      <vt:lpstr>UKE_PPT-Vorlage_16zu9</vt:lpstr>
      <vt:lpstr>1_UKE_PPT-Vorlage_16zu9</vt:lpstr>
      <vt:lpstr>ΜΓΘ 3 A – Αλλάζοντας Πεποιθήσεις</vt:lpstr>
      <vt:lpstr>Αλλάζοντας Πεποιθήσεις</vt:lpstr>
      <vt:lpstr>Αλλάζοντας Πεποιθήσεις</vt:lpstr>
      <vt:lpstr>Αλλάζοντας Πεποιθήσεις</vt:lpstr>
      <vt:lpstr>Όταν οι προβλέψεις δεν πραγματοποιούνται</vt:lpstr>
      <vt:lpstr>Όταν οι προβλέψεις δεν πραγματοποιούνται</vt:lpstr>
      <vt:lpstr>Ακαμψία σκέψης «σε δράση» («φοράω παρωπίδες») </vt:lpstr>
      <vt:lpstr>Ακαμψία σκέψης «σε δράση» («φοράω παρωπίδες») </vt:lpstr>
      <vt:lpstr>Ακαμψία σκέψης «σε δράση» («φοράω παρωπίδες») </vt:lpstr>
      <vt:lpstr>Ακαμψία σκέψης «σε δράση» («φοράω παρωπίδες») </vt:lpstr>
      <vt:lpstr>Γιατί το κάνουμε αυτό;</vt:lpstr>
      <vt:lpstr>Πώς οι άκαμπτες πεποιθήσεις προωθούν παρερμηνείες κατά τη διάρκεια της ψύχωσης - παραδείγματα</vt:lpstr>
      <vt:lpstr>Οι τρεις παρακάτω εικόνες ανήκουν σε μια συγκεκριμένη κατηγορία. Ποια κατηγορία είναι αυτή;</vt:lpstr>
      <vt:lpstr>Κατηγορία: Ζωντανά όντα!</vt:lpstr>
      <vt:lpstr>Άσκηση</vt:lpstr>
      <vt:lpstr>Άσκηση</vt:lpstr>
      <vt:lpstr>Άσκηση</vt:lpstr>
      <vt:lpstr>Άσκηση</vt:lpstr>
      <vt:lpstr>Τι μπορεί να είχε συμβεί;</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προαιρετικά: Βίντεο Κλιπ</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Εφαρμογή στην καθημερινή ζωή</vt:lpstr>
      <vt:lpstr>Εφαρμογή στην καθημερινή ζωή</vt:lpstr>
      <vt:lpstr>Εφαρμογή στην καθημερινή ζωή</vt:lpstr>
      <vt:lpstr>Τι σχέση έχει αυτό με τη ψύχωση;</vt:lpstr>
      <vt:lpstr>Τι σχέση έχει αυτό με τη ψύχωση;</vt:lpstr>
      <vt:lpstr>Τι σχέση έχει αυτό με τη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462</cp:revision>
  <dcterms:created xsi:type="dcterms:W3CDTF">2004-06-30T16:15:23Z</dcterms:created>
  <dcterms:modified xsi:type="dcterms:W3CDTF">2022-04-20T09:48:58Z</dcterms:modified>
</cp:coreProperties>
</file>