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873" r:id="rId1"/>
    <p:sldMasterId id="2147483886" r:id="rId2"/>
  </p:sldMasterIdLst>
  <p:notesMasterIdLst>
    <p:notesMasterId r:id="rId93"/>
  </p:notesMasterIdLst>
  <p:handoutMasterIdLst>
    <p:handoutMasterId r:id="rId94"/>
  </p:handoutMasterIdLst>
  <p:sldIdLst>
    <p:sldId id="901" r:id="rId3"/>
    <p:sldId id="860" r:id="rId4"/>
    <p:sldId id="881" r:id="rId5"/>
    <p:sldId id="880" r:id="rId6"/>
    <p:sldId id="879" r:id="rId7"/>
    <p:sldId id="878" r:id="rId8"/>
    <p:sldId id="444" r:id="rId9"/>
    <p:sldId id="839" r:id="rId10"/>
    <p:sldId id="887" r:id="rId11"/>
    <p:sldId id="886" r:id="rId12"/>
    <p:sldId id="885" r:id="rId13"/>
    <p:sldId id="884" r:id="rId14"/>
    <p:sldId id="883" r:id="rId15"/>
    <p:sldId id="882" r:id="rId16"/>
    <p:sldId id="446" r:id="rId17"/>
    <p:sldId id="823" r:id="rId18"/>
    <p:sldId id="824" r:id="rId19"/>
    <p:sldId id="825" r:id="rId20"/>
    <p:sldId id="865" r:id="rId21"/>
    <p:sldId id="889" r:id="rId22"/>
    <p:sldId id="888" r:id="rId23"/>
    <p:sldId id="458" r:id="rId24"/>
    <p:sldId id="459" r:id="rId25"/>
    <p:sldId id="460" r:id="rId26"/>
    <p:sldId id="728" r:id="rId27"/>
    <p:sldId id="729" r:id="rId28"/>
    <p:sldId id="730" r:id="rId29"/>
    <p:sldId id="844" r:id="rId30"/>
    <p:sldId id="903" r:id="rId31"/>
    <p:sldId id="902" r:id="rId32"/>
    <p:sldId id="811" r:id="rId33"/>
    <p:sldId id="847" r:id="rId34"/>
    <p:sldId id="891" r:id="rId35"/>
    <p:sldId id="890" r:id="rId36"/>
    <p:sldId id="848" r:id="rId37"/>
    <p:sldId id="894" r:id="rId38"/>
    <p:sldId id="893" r:id="rId39"/>
    <p:sldId id="892" r:id="rId40"/>
    <p:sldId id="863" r:id="rId41"/>
    <p:sldId id="896" r:id="rId42"/>
    <p:sldId id="895" r:id="rId43"/>
    <p:sldId id="819" r:id="rId44"/>
    <p:sldId id="853" r:id="rId45"/>
    <p:sldId id="897" r:id="rId46"/>
    <p:sldId id="804" r:id="rId47"/>
    <p:sldId id="805" r:id="rId48"/>
    <p:sldId id="806" r:id="rId49"/>
    <p:sldId id="801" r:id="rId50"/>
    <p:sldId id="802" r:id="rId51"/>
    <p:sldId id="803" r:id="rId52"/>
    <p:sldId id="876" r:id="rId53"/>
    <p:sldId id="749" r:id="rId54"/>
    <p:sldId id="752" r:id="rId55"/>
    <p:sldId id="750" r:id="rId56"/>
    <p:sldId id="751" r:id="rId57"/>
    <p:sldId id="760" r:id="rId58"/>
    <p:sldId id="761" r:id="rId59"/>
    <p:sldId id="762" r:id="rId60"/>
    <p:sldId id="753" r:id="rId61"/>
    <p:sldId id="756" r:id="rId62"/>
    <p:sldId id="754" r:id="rId63"/>
    <p:sldId id="755" r:id="rId64"/>
    <p:sldId id="785" r:id="rId65"/>
    <p:sldId id="788" r:id="rId66"/>
    <p:sldId id="786" r:id="rId67"/>
    <p:sldId id="787" r:id="rId68"/>
    <p:sldId id="778" r:id="rId69"/>
    <p:sldId id="779" r:id="rId70"/>
    <p:sldId id="780" r:id="rId71"/>
    <p:sldId id="769" r:id="rId72"/>
    <p:sldId id="770" r:id="rId73"/>
    <p:sldId id="771" r:id="rId74"/>
    <p:sldId id="772" r:id="rId75"/>
    <p:sldId id="831" r:id="rId76"/>
    <p:sldId id="774" r:id="rId77"/>
    <p:sldId id="866" r:id="rId78"/>
    <p:sldId id="867" r:id="rId79"/>
    <p:sldId id="868" r:id="rId80"/>
    <p:sldId id="869" r:id="rId81"/>
    <p:sldId id="870" r:id="rId82"/>
    <p:sldId id="871" r:id="rId83"/>
    <p:sldId id="872" r:id="rId84"/>
    <p:sldId id="855" r:id="rId85"/>
    <p:sldId id="899" r:id="rId86"/>
    <p:sldId id="898" r:id="rId87"/>
    <p:sldId id="857" r:id="rId88"/>
    <p:sldId id="904" r:id="rId89"/>
    <p:sldId id="900" r:id="rId90"/>
    <p:sldId id="877" r:id="rId91"/>
    <p:sldId id="873" r:id="rId92"/>
  </p:sldIdLst>
  <p:sldSz cx="12195175" cy="6858000"/>
  <p:notesSz cx="7099300" cy="10234613"/>
  <p:defaultTextStyle>
    <a:defPPr>
      <a:defRPr lang="de-DE"/>
    </a:defPPr>
    <a:lvl1pPr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5pPr>
    <a:lvl6pPr marL="2286000" algn="l" defTabSz="914400" rtl="0" eaLnBrk="1" latinLnBrk="0" hangingPunct="1">
      <a:defRPr sz="2800" kern="1200">
        <a:solidFill>
          <a:schemeClr val="tx1"/>
        </a:solidFill>
        <a:latin typeface="Arial" panose="020B0604020202020204" pitchFamily="34" charset="0"/>
        <a:ea typeface="+mn-ea"/>
        <a:cs typeface="+mn-cs"/>
      </a:defRPr>
    </a:lvl6pPr>
    <a:lvl7pPr marL="2743200" algn="l" defTabSz="914400" rtl="0" eaLnBrk="1" latinLnBrk="0" hangingPunct="1">
      <a:defRPr sz="2800" kern="1200">
        <a:solidFill>
          <a:schemeClr val="tx1"/>
        </a:solidFill>
        <a:latin typeface="Arial" panose="020B0604020202020204" pitchFamily="34" charset="0"/>
        <a:ea typeface="+mn-ea"/>
        <a:cs typeface="+mn-cs"/>
      </a:defRPr>
    </a:lvl7pPr>
    <a:lvl8pPr marL="3200400" algn="l" defTabSz="914400" rtl="0" eaLnBrk="1" latinLnBrk="0" hangingPunct="1">
      <a:defRPr sz="2800" kern="1200">
        <a:solidFill>
          <a:schemeClr val="tx1"/>
        </a:solidFill>
        <a:latin typeface="Arial" panose="020B0604020202020204" pitchFamily="34" charset="0"/>
        <a:ea typeface="+mn-ea"/>
        <a:cs typeface="+mn-cs"/>
      </a:defRPr>
    </a:lvl8pPr>
    <a:lvl9pPr marL="3657600" algn="l" defTabSz="914400" rtl="0" eaLnBrk="1" latinLnBrk="0" hangingPunct="1">
      <a:defRPr sz="28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1434">
          <p15:clr>
            <a:srgbClr val="A4A3A4"/>
          </p15:clr>
        </p15:guide>
        <p15:guide id="2" pos="2544">
          <p15:clr>
            <a:srgbClr val="A4A3A4"/>
          </p15:clr>
        </p15:guide>
        <p15:guide id="3" pos="3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FF0066"/>
    <a:srgbClr val="66FF33"/>
    <a:srgbClr val="FFFF00"/>
    <a:srgbClr val="FF0000"/>
    <a:srgbClr val="ADC0CB"/>
    <a:srgbClr val="FFCC99"/>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502" autoAdjust="0"/>
    <p:restoredTop sz="84884" autoAdjust="0"/>
  </p:normalViewPr>
  <p:slideViewPr>
    <p:cSldViewPr>
      <p:cViewPr varScale="1">
        <p:scale>
          <a:sx n="63" d="100"/>
          <a:sy n="63" d="100"/>
        </p:scale>
        <p:origin x="976" y="76"/>
      </p:cViewPr>
      <p:guideLst>
        <p:guide orient="horz" pos="1434"/>
        <p:guide pos="2544"/>
        <p:guide pos="3393"/>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Lst>
  </p:outlineViewPr>
  <p:notesTextViewPr>
    <p:cViewPr>
      <p:scale>
        <a:sx n="100" d="100"/>
        <a:sy n="100" d="100"/>
      </p:scale>
      <p:origin x="0" y="0"/>
    </p:cViewPr>
  </p:notesTextViewPr>
  <p:sorterViewPr>
    <p:cViewPr>
      <p:scale>
        <a:sx n="66" d="100"/>
        <a:sy n="66" d="100"/>
      </p:scale>
      <p:origin x="0" y="280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presProps" Target="presProps.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theme" Target="theme/theme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notesMaster" Target="notesMasters/notesMaster1.xml"/><Relationship Id="rId98" Type="http://schemas.openxmlformats.org/officeDocument/2006/relationships/tableStyles" Target="tableStyles.xml"/></Relationships>
</file>

<file path=ppt/_rels/viewProps.xml.rels><?xml version="1.0" encoding="UTF-8" standalone="yes"?>
<Relationships xmlns="http://schemas.openxmlformats.org/package/2006/relationships"><Relationship Id="rId8" Type="http://schemas.openxmlformats.org/officeDocument/2006/relationships/slide" Target="slides/slide65.xml"/><Relationship Id="rId3" Type="http://schemas.openxmlformats.org/officeDocument/2006/relationships/slide" Target="slides/slide53.xml"/><Relationship Id="rId7" Type="http://schemas.openxmlformats.org/officeDocument/2006/relationships/slide" Target="slides/slide64.xml"/><Relationship Id="rId12" Type="http://schemas.openxmlformats.org/officeDocument/2006/relationships/slide" Target="slides/slide81.xml"/><Relationship Id="rId2" Type="http://schemas.openxmlformats.org/officeDocument/2006/relationships/slide" Target="slides/slide49.xml"/><Relationship Id="rId1" Type="http://schemas.openxmlformats.org/officeDocument/2006/relationships/slide" Target="slides/slide26.xml"/><Relationship Id="rId6" Type="http://schemas.openxmlformats.org/officeDocument/2006/relationships/slide" Target="slides/slide61.xml"/><Relationship Id="rId11" Type="http://schemas.openxmlformats.org/officeDocument/2006/relationships/slide" Target="slides/slide80.xml"/><Relationship Id="rId5" Type="http://schemas.openxmlformats.org/officeDocument/2006/relationships/slide" Target="slides/slide60.xml"/><Relationship Id="rId10" Type="http://schemas.openxmlformats.org/officeDocument/2006/relationships/slide" Target="slides/slide77.xml"/><Relationship Id="rId4" Type="http://schemas.openxmlformats.org/officeDocument/2006/relationships/slide" Target="slides/slide54.xml"/><Relationship Id="rId9" Type="http://schemas.openxmlformats.org/officeDocument/2006/relationships/slide" Target="slides/slide7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515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GB"/>
          </a:p>
        </p:txBody>
      </p:sp>
      <p:sp>
        <p:nvSpPr>
          <p:cNvPr id="30515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GB"/>
          </a:p>
        </p:txBody>
      </p:sp>
      <p:sp>
        <p:nvSpPr>
          <p:cNvPr id="30515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GB"/>
          </a:p>
        </p:txBody>
      </p:sp>
      <p:sp>
        <p:nvSpPr>
          <p:cNvPr id="30515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4D32BF9B-D8E4-4ED2-8982-CF580D512A0D}" type="slidenum">
              <a:rPr lang="en-GB" altLang="de-DE"/>
              <a:pPr>
                <a:defRPr/>
              </a:pPr>
              <a:t>‹Nr.›</a:t>
            </a:fld>
            <a:endParaRPr lang="en-GB" altLang="de-DE"/>
          </a:p>
        </p:txBody>
      </p:sp>
    </p:spTree>
    <p:extLst>
      <p:ext uri="{BB962C8B-B14F-4D97-AF65-F5344CB8AC3E}">
        <p14:creationId xmlns:p14="http://schemas.microsoft.com/office/powerpoint/2010/main" val="4411320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865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9865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p>
        </p:txBody>
      </p:sp>
      <p:sp>
        <p:nvSpPr>
          <p:cNvPr id="15364"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6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9866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9866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5B02503A-5D8C-47F0-83E7-F0BCF0217291}" type="slidenum">
              <a:rPr lang="en-US" altLang="de-DE"/>
              <a:pPr>
                <a:defRPr/>
              </a:pPr>
              <a:t>‹Nr.›</a:t>
            </a:fld>
            <a:endParaRPr lang="en-US" altLang="de-DE"/>
          </a:p>
        </p:txBody>
      </p:sp>
    </p:spTree>
    <p:extLst>
      <p:ext uri="{BB962C8B-B14F-4D97-AF65-F5344CB8AC3E}">
        <p14:creationId xmlns:p14="http://schemas.microsoft.com/office/powerpoint/2010/main" val="445986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D685716-0627-4C4C-84DC-E9E00C4FC734}" type="slidenum">
              <a:rPr lang="en-US" altLang="de-DE" sz="1300" smtClean="0"/>
              <a:pPr>
                <a:spcBef>
                  <a:spcPct val="0"/>
                </a:spcBef>
              </a:pPr>
              <a:t>2</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579505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D685716-0627-4C4C-84DC-E9E00C4FC734}" type="slidenum">
              <a:rPr lang="en-US" altLang="de-DE" sz="1300" smtClean="0"/>
              <a:pPr>
                <a:spcBef>
                  <a:spcPct val="0"/>
                </a:spcBef>
              </a:pPr>
              <a:t>3</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579505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D685716-0627-4C4C-84DC-E9E00C4FC734}" type="slidenum">
              <a:rPr lang="en-US" altLang="de-DE" sz="1300" smtClean="0"/>
              <a:pPr>
                <a:spcBef>
                  <a:spcPct val="0"/>
                </a:spcBef>
              </a:pPr>
              <a:t>4</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579505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D685716-0627-4C4C-84DC-E9E00C4FC734}" type="slidenum">
              <a:rPr lang="en-US" altLang="de-DE" sz="1300" smtClean="0"/>
              <a:pPr>
                <a:spcBef>
                  <a:spcPct val="0"/>
                </a:spcBef>
              </a:pPr>
              <a:t>5</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579505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D685716-0627-4C4C-84DC-E9E00C4FC734}" type="slidenum">
              <a:rPr lang="en-US" altLang="de-DE" sz="1300" smtClean="0"/>
              <a:pPr>
                <a:spcBef>
                  <a:spcPct val="0"/>
                </a:spcBef>
              </a:pPr>
              <a:t>6</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579505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F68807E-FF46-4677-8B11-B24D40751EF9}" type="slidenum">
              <a:rPr lang="en-US" altLang="de-DE" sz="1300" smtClean="0"/>
              <a:pPr>
                <a:spcBef>
                  <a:spcPct val="0"/>
                </a:spcBef>
              </a:pPr>
              <a:t>7</a:t>
            </a:fld>
            <a:endParaRPr lang="en-US" altLang="de-DE" sz="1300"/>
          </a:p>
        </p:txBody>
      </p:sp>
      <p:sp>
        <p:nvSpPr>
          <p:cNvPr id="30723" name="Rectangle 2"/>
          <p:cNvSpPr>
            <a:spLocks noGrp="1" noRot="1" noChangeAspect="1" noChangeArrowheads="1" noTextEdit="1"/>
          </p:cNvSpPr>
          <p:nvPr>
            <p:ph type="sldImg"/>
          </p:nvPr>
        </p:nvSpPr>
        <p:spPr>
          <a:xfrm>
            <a:off x="138113" y="768350"/>
            <a:ext cx="6823075" cy="3836988"/>
          </a:xfrm>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878008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D0EE499-8D97-4CDD-A594-7B8D8F9BFB86}" type="slidenum">
              <a:rPr lang="en-US" altLang="de-DE" sz="1300" smtClean="0"/>
              <a:pPr>
                <a:spcBef>
                  <a:spcPct val="0"/>
                </a:spcBef>
              </a:pPr>
              <a:t>8</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341623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D0EE499-8D97-4CDD-A594-7B8D8F9BFB86}" type="slidenum">
              <a:rPr lang="en-US" altLang="de-DE" sz="1300" smtClean="0"/>
              <a:pPr>
                <a:spcBef>
                  <a:spcPct val="0"/>
                </a:spcBef>
              </a:pPr>
              <a:t>9</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341623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D0EE499-8D97-4CDD-A594-7B8D8F9BFB86}" type="slidenum">
              <a:rPr lang="en-US" altLang="de-DE" sz="1300" smtClean="0"/>
              <a:pPr>
                <a:spcBef>
                  <a:spcPct val="0"/>
                </a:spcBef>
              </a:pPr>
              <a:t>10</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341623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D0EE499-8D97-4CDD-A594-7B8D8F9BFB86}" type="slidenum">
              <a:rPr lang="en-US" altLang="de-DE" sz="1300" smtClean="0"/>
              <a:pPr>
                <a:spcBef>
                  <a:spcPct val="0"/>
                </a:spcBef>
              </a:pPr>
              <a:t>11</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341623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D0EE499-8D97-4CDD-A594-7B8D8F9BFB86}" type="slidenum">
              <a:rPr lang="en-US" altLang="de-DE" sz="1300" smtClean="0"/>
              <a:pPr>
                <a:spcBef>
                  <a:spcPct val="0"/>
                </a:spcBef>
              </a:pPr>
              <a:t>12</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341623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D0EE499-8D97-4CDD-A594-7B8D8F9BFB86}" type="slidenum">
              <a:rPr lang="en-US" altLang="de-DE" sz="1300" smtClean="0"/>
              <a:pPr>
                <a:spcBef>
                  <a:spcPct val="0"/>
                </a:spcBef>
              </a:pPr>
              <a:t>13</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341623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D0EE499-8D97-4CDD-A594-7B8D8F9BFB86}" type="slidenum">
              <a:rPr lang="en-US" altLang="de-DE" sz="1300" smtClean="0"/>
              <a:pPr>
                <a:spcBef>
                  <a:spcPct val="0"/>
                </a:spcBef>
              </a:pPr>
              <a:t>14</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341623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15E8BFD-BAAF-4E9A-B6DE-CDF383A3C643}" type="slidenum">
              <a:rPr lang="en-US" altLang="de-DE" sz="1300" smtClean="0"/>
              <a:pPr>
                <a:spcBef>
                  <a:spcPct val="0"/>
                </a:spcBef>
              </a:pPr>
              <a:t>15</a:t>
            </a:fld>
            <a:endParaRPr lang="en-US" altLang="de-DE" sz="1300"/>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270056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C223F8C-732B-40F4-8BB1-D26AB2A94BF6}" type="slidenum">
              <a:rPr lang="en-US" altLang="de-DE" sz="1300" smtClean="0"/>
              <a:pPr>
                <a:spcBef>
                  <a:spcPct val="0"/>
                </a:spcBef>
              </a:pPr>
              <a:t>16</a:t>
            </a:fld>
            <a:endParaRPr lang="en-US" altLang="de-DE" sz="1300"/>
          </a:p>
        </p:txBody>
      </p:sp>
      <p:sp>
        <p:nvSpPr>
          <p:cNvPr id="49155" name="Rectangle 2"/>
          <p:cNvSpPr>
            <a:spLocks noGrp="1" noRot="1" noChangeAspect="1" noChangeArrowheads="1" noTextEdit="1"/>
          </p:cNvSpPr>
          <p:nvPr>
            <p:ph type="sldImg"/>
          </p:nvPr>
        </p:nvSpPr>
        <p:spPr>
          <a:xfrm>
            <a:off x="139700" y="768350"/>
            <a:ext cx="6821488" cy="3836988"/>
          </a:xfrm>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l-GR" altLang="de-DE">
              <a:latin typeface="Arial" panose="020B0604020202020204" pitchFamily="34" charset="0"/>
            </a:endParaRPr>
          </a:p>
        </p:txBody>
      </p:sp>
    </p:spTree>
    <p:extLst>
      <p:ext uri="{BB962C8B-B14F-4D97-AF65-F5344CB8AC3E}">
        <p14:creationId xmlns:p14="http://schemas.microsoft.com/office/powerpoint/2010/main" val="9080011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7715FB3-10C4-4DCA-86CE-A5E7825D7D0C}" type="slidenum">
              <a:rPr lang="en-US" altLang="de-DE" sz="1300" smtClean="0"/>
              <a:pPr>
                <a:spcBef>
                  <a:spcPct val="0"/>
                </a:spcBef>
              </a:pPr>
              <a:t>17</a:t>
            </a:fld>
            <a:endParaRPr lang="en-US" altLang="de-DE" sz="1300"/>
          </a:p>
        </p:txBody>
      </p:sp>
      <p:sp>
        <p:nvSpPr>
          <p:cNvPr id="51203" name="Rectangle 2"/>
          <p:cNvSpPr>
            <a:spLocks noGrp="1" noRot="1" noChangeAspect="1" noChangeArrowheads="1" noTextEdit="1"/>
          </p:cNvSpPr>
          <p:nvPr>
            <p:ph type="sldImg"/>
          </p:nvPr>
        </p:nvSpPr>
        <p:spPr>
          <a:xfrm>
            <a:off x="139700" y="768350"/>
            <a:ext cx="6821488"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l-GR" altLang="de-DE">
              <a:latin typeface="Arial" panose="020B0604020202020204" pitchFamily="34" charset="0"/>
            </a:endParaRPr>
          </a:p>
        </p:txBody>
      </p:sp>
    </p:spTree>
    <p:extLst>
      <p:ext uri="{BB962C8B-B14F-4D97-AF65-F5344CB8AC3E}">
        <p14:creationId xmlns:p14="http://schemas.microsoft.com/office/powerpoint/2010/main" val="36854634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1B43E02-0BC1-4F9E-A994-653BB569BF02}" type="slidenum">
              <a:rPr lang="en-US" altLang="de-DE" sz="1300" smtClean="0"/>
              <a:pPr>
                <a:spcBef>
                  <a:spcPct val="0"/>
                </a:spcBef>
              </a:pPr>
              <a:t>18</a:t>
            </a:fld>
            <a:endParaRPr lang="en-US" altLang="de-DE" sz="1300"/>
          </a:p>
        </p:txBody>
      </p:sp>
      <p:sp>
        <p:nvSpPr>
          <p:cNvPr id="53251" name="Rectangle 2"/>
          <p:cNvSpPr>
            <a:spLocks noGrp="1" noRot="1" noChangeAspect="1" noChangeArrowheads="1" noTextEdit="1"/>
          </p:cNvSpPr>
          <p:nvPr>
            <p:ph type="sldImg"/>
          </p:nvPr>
        </p:nvSpPr>
        <p:spPr>
          <a:xfrm>
            <a:off x="139700" y="768350"/>
            <a:ext cx="6821488" cy="3836988"/>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l-GR" altLang="de-DE">
              <a:latin typeface="Arial" panose="020B0604020202020204" pitchFamily="34" charset="0"/>
            </a:endParaRPr>
          </a:p>
        </p:txBody>
      </p:sp>
    </p:spTree>
    <p:extLst>
      <p:ext uri="{BB962C8B-B14F-4D97-AF65-F5344CB8AC3E}">
        <p14:creationId xmlns:p14="http://schemas.microsoft.com/office/powerpoint/2010/main" val="30659155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58F31CE-6D8D-4C3E-877F-485ABED86660}" type="slidenum">
              <a:rPr lang="en-US" altLang="de-DE" sz="1300" smtClean="0"/>
              <a:pPr>
                <a:spcBef>
                  <a:spcPct val="0"/>
                </a:spcBef>
              </a:pPr>
              <a:t>19</a:t>
            </a:fld>
            <a:endParaRPr lang="en-US" altLang="de-DE" sz="1300"/>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650135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58F31CE-6D8D-4C3E-877F-485ABED86660}" type="slidenum">
              <a:rPr lang="en-US" altLang="de-DE" sz="1300" smtClean="0"/>
              <a:pPr>
                <a:spcBef>
                  <a:spcPct val="0"/>
                </a:spcBef>
              </a:pPr>
              <a:t>20</a:t>
            </a:fld>
            <a:endParaRPr lang="en-US" altLang="de-DE" sz="1300"/>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650135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58F31CE-6D8D-4C3E-877F-485ABED86660}" type="slidenum">
              <a:rPr lang="en-US" altLang="de-DE" sz="1300" smtClean="0"/>
              <a:pPr>
                <a:spcBef>
                  <a:spcPct val="0"/>
                </a:spcBef>
              </a:pPr>
              <a:t>21</a:t>
            </a:fld>
            <a:endParaRPr lang="en-US" altLang="de-DE" sz="1300"/>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650135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A56D272-A6E2-44CC-BA83-0B4C5BB22B81}" type="slidenum">
              <a:rPr lang="en-US" altLang="de-DE" sz="1300" smtClean="0"/>
              <a:pPr>
                <a:spcBef>
                  <a:spcPct val="0"/>
                </a:spcBef>
              </a:pPr>
              <a:t>22</a:t>
            </a:fld>
            <a:endParaRPr lang="en-US" altLang="de-DE"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842656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8C671C8-D944-4BD3-8E90-C66F06AF7372}" type="slidenum">
              <a:rPr lang="en-US" altLang="de-DE" sz="1300" smtClean="0"/>
              <a:pPr>
                <a:spcBef>
                  <a:spcPct val="0"/>
                </a:spcBef>
              </a:pPr>
              <a:t>23</a:t>
            </a:fld>
            <a:endParaRPr lang="en-US" altLang="de-DE" sz="1300"/>
          </a:p>
        </p:txBody>
      </p:sp>
      <p:sp>
        <p:nvSpPr>
          <p:cNvPr id="63491" name="Rectangle 2"/>
          <p:cNvSpPr>
            <a:spLocks noGrp="1" noRot="1" noChangeAspect="1" noChangeArrowheads="1" noTextEdit="1"/>
          </p:cNvSpPr>
          <p:nvPr>
            <p:ph type="sldImg"/>
          </p:nvPr>
        </p:nvSpPr>
        <p:spPr>
          <a:xfrm>
            <a:off x="138113" y="768350"/>
            <a:ext cx="6823075" cy="3836988"/>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81800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06DFD0F-D9C0-485A-A0AD-8C4F6A94F0F8}" type="slidenum">
              <a:rPr lang="en-US" altLang="de-DE" sz="1300" smtClean="0"/>
              <a:pPr>
                <a:spcBef>
                  <a:spcPct val="0"/>
                </a:spcBef>
              </a:pPr>
              <a:t>24</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217635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248EECD-F030-4F71-A95B-32699BDD4066}" type="slidenum">
              <a:rPr lang="en-US" altLang="de-DE" sz="1300" smtClean="0"/>
              <a:pPr>
                <a:spcBef>
                  <a:spcPct val="0"/>
                </a:spcBef>
              </a:pPr>
              <a:t>25</a:t>
            </a:fld>
            <a:endParaRPr lang="en-US" altLang="de-DE" sz="1300"/>
          </a:p>
        </p:txBody>
      </p:sp>
      <p:sp>
        <p:nvSpPr>
          <p:cNvPr id="675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75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470759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C865DD1-5669-4458-9404-D8E527471B0A}" type="slidenum">
              <a:rPr lang="en-US" altLang="de-DE" sz="1300" smtClean="0"/>
              <a:pPr>
                <a:spcBef>
                  <a:spcPct val="0"/>
                </a:spcBef>
              </a:pPr>
              <a:t>26</a:t>
            </a:fld>
            <a:endParaRPr lang="en-US" altLang="de-DE" sz="1300"/>
          </a:p>
        </p:txBody>
      </p:sp>
      <p:sp>
        <p:nvSpPr>
          <p:cNvPr id="6963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96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9284763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AEBAD85-EBDE-4A26-A86E-4282CBFB19DD}" type="slidenum">
              <a:rPr lang="en-US" altLang="de-DE" sz="1300" smtClean="0"/>
              <a:pPr>
                <a:spcBef>
                  <a:spcPct val="0"/>
                </a:spcBef>
              </a:pPr>
              <a:t>27</a:t>
            </a:fld>
            <a:endParaRPr lang="en-US" altLang="de-DE" sz="1300"/>
          </a:p>
        </p:txBody>
      </p:sp>
      <p:sp>
        <p:nvSpPr>
          <p:cNvPr id="7168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716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2022376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10EB5C5-FD1E-477A-9729-E89A765C23EA}" type="slidenum">
              <a:rPr lang="en-US" altLang="de-DE" sz="1300" smtClean="0"/>
              <a:pPr>
                <a:spcBef>
                  <a:spcPct val="0"/>
                </a:spcBef>
              </a:pPr>
              <a:t>28</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778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3302620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10EB5C5-FD1E-477A-9729-E89A765C23EA}" type="slidenum">
              <a:rPr lang="en-US" altLang="de-DE" sz="1300" smtClean="0"/>
              <a:pPr>
                <a:spcBef>
                  <a:spcPct val="0"/>
                </a:spcBef>
              </a:pPr>
              <a:t>29</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778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3302620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10EB5C5-FD1E-477A-9729-E89A765C23EA}" type="slidenum">
              <a:rPr lang="en-US" altLang="de-DE" sz="1300" smtClean="0"/>
              <a:pPr>
                <a:spcBef>
                  <a:spcPct val="0"/>
                </a:spcBef>
              </a:pPr>
              <a:t>30</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778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3302620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BE3847E-6417-4AAA-9361-CB73E98CD3E6}" type="slidenum">
              <a:rPr lang="en-US" altLang="de-DE" sz="1300" smtClean="0"/>
              <a:pPr>
                <a:spcBef>
                  <a:spcPct val="0"/>
                </a:spcBef>
              </a:pPr>
              <a:t>31</a:t>
            </a:fld>
            <a:endParaRPr lang="en-US" altLang="de-DE" sz="1300"/>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6234947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D1CE40E-5DFA-4FCB-8637-C7FC2FDB6D4B}" type="slidenum">
              <a:rPr lang="en-US" altLang="de-DE" sz="1300" smtClean="0"/>
              <a:pPr>
                <a:spcBef>
                  <a:spcPct val="0"/>
                </a:spcBef>
              </a:pPr>
              <a:t>32</a:t>
            </a:fld>
            <a:endParaRPr lang="en-US"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6775587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D1CE40E-5DFA-4FCB-8637-C7FC2FDB6D4B}" type="slidenum">
              <a:rPr lang="en-US" altLang="de-DE" sz="1300" smtClean="0"/>
              <a:pPr>
                <a:spcBef>
                  <a:spcPct val="0"/>
                </a:spcBef>
              </a:pPr>
              <a:t>33</a:t>
            </a:fld>
            <a:endParaRPr lang="en-US"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6775587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D1CE40E-5DFA-4FCB-8637-C7FC2FDB6D4B}" type="slidenum">
              <a:rPr lang="en-US" altLang="de-DE" sz="1300" smtClean="0"/>
              <a:pPr>
                <a:spcBef>
                  <a:spcPct val="0"/>
                </a:spcBef>
              </a:pPr>
              <a:t>34</a:t>
            </a:fld>
            <a:endParaRPr lang="en-US"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6775587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C4EBBC2-09DC-42B0-8AD7-CF429B711552}" type="slidenum">
              <a:rPr lang="en-US" altLang="de-DE" sz="1300" smtClean="0"/>
              <a:pPr>
                <a:spcBef>
                  <a:spcPct val="0"/>
                </a:spcBef>
              </a:pPr>
              <a:t>35</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942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6225588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C4EBBC2-09DC-42B0-8AD7-CF429B711552}" type="slidenum">
              <a:rPr lang="en-US" altLang="de-DE" sz="1300" smtClean="0"/>
              <a:pPr>
                <a:spcBef>
                  <a:spcPct val="0"/>
                </a:spcBef>
              </a:pPr>
              <a:t>36</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942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6225588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C4EBBC2-09DC-42B0-8AD7-CF429B711552}" type="slidenum">
              <a:rPr lang="en-US" altLang="de-DE" sz="1300" smtClean="0"/>
              <a:pPr>
                <a:spcBef>
                  <a:spcPct val="0"/>
                </a:spcBef>
              </a:pPr>
              <a:t>37</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942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6225588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C4EBBC2-09DC-42B0-8AD7-CF429B711552}" type="slidenum">
              <a:rPr lang="en-US" altLang="de-DE" sz="1300" smtClean="0"/>
              <a:pPr>
                <a:spcBef>
                  <a:spcPct val="0"/>
                </a:spcBef>
              </a:pPr>
              <a:t>38</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942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6225588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72363E3-76CD-4B7D-ABC0-527F9CE5A7E0}" type="slidenum">
              <a:rPr lang="en-US" altLang="de-DE" sz="1300" smtClean="0"/>
              <a:pPr>
                <a:spcBef>
                  <a:spcPct val="0"/>
                </a:spcBef>
              </a:pPr>
              <a:t>39</a:t>
            </a:fld>
            <a:endParaRPr lang="en-US" altLang="de-DE" sz="1300"/>
          </a:p>
        </p:txBody>
      </p:sp>
      <p:sp>
        <p:nvSpPr>
          <p:cNvPr id="100355" name="Rectangle 2"/>
          <p:cNvSpPr>
            <a:spLocks noGrp="1" noRot="1" noChangeAspect="1" noChangeArrowheads="1" noTextEdit="1"/>
          </p:cNvSpPr>
          <p:nvPr>
            <p:ph type="sldImg"/>
          </p:nvPr>
        </p:nvSpPr>
        <p:spPr>
          <a:xfrm>
            <a:off x="139700" y="768350"/>
            <a:ext cx="6821488"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4408771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72363E3-76CD-4B7D-ABC0-527F9CE5A7E0}" type="slidenum">
              <a:rPr lang="en-US" altLang="de-DE" sz="1300" smtClean="0"/>
              <a:pPr>
                <a:spcBef>
                  <a:spcPct val="0"/>
                </a:spcBef>
              </a:pPr>
              <a:t>40</a:t>
            </a:fld>
            <a:endParaRPr lang="en-US" altLang="de-DE" sz="1300"/>
          </a:p>
        </p:txBody>
      </p:sp>
      <p:sp>
        <p:nvSpPr>
          <p:cNvPr id="100355" name="Rectangle 2"/>
          <p:cNvSpPr>
            <a:spLocks noGrp="1" noRot="1" noChangeAspect="1" noChangeArrowheads="1" noTextEdit="1"/>
          </p:cNvSpPr>
          <p:nvPr>
            <p:ph type="sldImg"/>
          </p:nvPr>
        </p:nvSpPr>
        <p:spPr>
          <a:xfrm>
            <a:off x="139700" y="768350"/>
            <a:ext cx="6821488"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4408771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72363E3-76CD-4B7D-ABC0-527F9CE5A7E0}" type="slidenum">
              <a:rPr lang="en-US" altLang="de-DE" sz="1300" smtClean="0"/>
              <a:pPr>
                <a:spcBef>
                  <a:spcPct val="0"/>
                </a:spcBef>
              </a:pPr>
              <a:t>41</a:t>
            </a:fld>
            <a:endParaRPr lang="en-US" altLang="de-DE" sz="1300"/>
          </a:p>
        </p:txBody>
      </p:sp>
      <p:sp>
        <p:nvSpPr>
          <p:cNvPr id="100355" name="Rectangle 2"/>
          <p:cNvSpPr>
            <a:spLocks noGrp="1" noRot="1" noChangeAspect="1" noChangeArrowheads="1" noTextEdit="1"/>
          </p:cNvSpPr>
          <p:nvPr>
            <p:ph type="sldImg"/>
          </p:nvPr>
        </p:nvSpPr>
        <p:spPr>
          <a:xfrm>
            <a:off x="139700" y="768350"/>
            <a:ext cx="6821488"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4408771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D983650-5143-4AD4-8A8F-340A6066E15E}" type="slidenum">
              <a:rPr lang="en-US" altLang="de-DE" sz="1300" smtClean="0"/>
              <a:pPr>
                <a:spcBef>
                  <a:spcPct val="0"/>
                </a:spcBef>
              </a:pPr>
              <a:t>42</a:t>
            </a:fld>
            <a:endParaRPr lang="en-US" altLang="de-DE" sz="1300"/>
          </a:p>
        </p:txBody>
      </p:sp>
      <p:sp>
        <p:nvSpPr>
          <p:cNvPr id="102403" name="Rectangle 2"/>
          <p:cNvSpPr>
            <a:spLocks noGrp="1" noRot="1" noChangeAspect="1" noChangeArrowheads="1" noTextEdit="1"/>
          </p:cNvSpPr>
          <p:nvPr>
            <p:ph type="sldImg"/>
          </p:nvPr>
        </p:nvSpPr>
        <p:spPr>
          <a:xfrm>
            <a:off x="139700" y="768350"/>
            <a:ext cx="6821488"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2332370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AA8F94E-EC94-4780-A2C9-6E1F4B1CA52A}" type="slidenum">
              <a:rPr lang="en-US" altLang="de-DE" sz="1300" smtClean="0"/>
              <a:pPr>
                <a:spcBef>
                  <a:spcPct val="0"/>
                </a:spcBef>
              </a:pPr>
              <a:t>43</a:t>
            </a:fld>
            <a:endParaRPr lang="en-US" altLang="de-DE" sz="1300"/>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946410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AA8F94E-EC94-4780-A2C9-6E1F4B1CA52A}" type="slidenum">
              <a:rPr lang="en-US" altLang="de-DE" sz="1300" smtClean="0"/>
              <a:pPr>
                <a:spcBef>
                  <a:spcPct val="0"/>
                </a:spcBef>
              </a:pPr>
              <a:t>44</a:t>
            </a:fld>
            <a:endParaRPr lang="en-US" altLang="de-DE" sz="1300"/>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946410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88C18CB-FAEB-4B20-8329-42A2C8D8D789}" type="slidenum">
              <a:rPr lang="en-US" altLang="de-DE" sz="1300" smtClean="0"/>
              <a:pPr>
                <a:spcBef>
                  <a:spcPct val="0"/>
                </a:spcBef>
              </a:pPr>
              <a:t>45</a:t>
            </a:fld>
            <a:endParaRPr lang="en-US" altLang="de-DE" sz="1300"/>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5444409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F96E78A-C215-4347-906C-80DDE80B1CA0}" type="slidenum">
              <a:rPr lang="en-US" altLang="de-DE" sz="1300" smtClean="0"/>
              <a:pPr>
                <a:spcBef>
                  <a:spcPct val="0"/>
                </a:spcBef>
              </a:pPr>
              <a:t>46</a:t>
            </a:fld>
            <a:endParaRPr lang="en-US"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8493805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921E2DD-5E0C-467F-8853-70DD39DF79BA}" type="slidenum">
              <a:rPr lang="en-US" altLang="de-DE" sz="1300" smtClean="0"/>
              <a:pPr>
                <a:spcBef>
                  <a:spcPct val="0"/>
                </a:spcBef>
              </a:pPr>
              <a:t>47</a:t>
            </a:fld>
            <a:endParaRPr lang="en-US" altLang="de-DE" sz="1300"/>
          </a:p>
        </p:txBody>
      </p:sp>
      <p:sp>
        <p:nvSpPr>
          <p:cNvPr id="112643" name="Rectangle 2050"/>
          <p:cNvSpPr>
            <a:spLocks noGrp="1" noRot="1" noChangeAspect="1" noChangeArrowheads="1" noTextEdit="1"/>
          </p:cNvSpPr>
          <p:nvPr>
            <p:ph type="sldImg"/>
          </p:nvPr>
        </p:nvSpPr>
        <p:spPr>
          <a:xfrm>
            <a:off x="138113" y="768350"/>
            <a:ext cx="6823075" cy="3836988"/>
          </a:xfrm>
          <a:ln/>
        </p:spPr>
      </p:sp>
      <p:sp>
        <p:nvSpPr>
          <p:cNvPr id="112644"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227587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ABAF7FA-3A9A-4B67-96CF-3A60BA86A8E4}" type="slidenum">
              <a:rPr lang="en-US" altLang="de-DE" sz="1300" smtClean="0"/>
              <a:pPr>
                <a:spcBef>
                  <a:spcPct val="0"/>
                </a:spcBef>
              </a:pPr>
              <a:t>48</a:t>
            </a:fld>
            <a:endParaRPr lang="en-US" altLang="de-DE" sz="1300"/>
          </a:p>
        </p:txBody>
      </p:sp>
      <p:sp>
        <p:nvSpPr>
          <p:cNvPr id="114691" name="Rectangle 1026"/>
          <p:cNvSpPr>
            <a:spLocks noGrp="1" noRot="1" noChangeAspect="1" noChangeArrowheads="1" noTextEdit="1"/>
          </p:cNvSpPr>
          <p:nvPr>
            <p:ph type="sldImg"/>
          </p:nvPr>
        </p:nvSpPr>
        <p:spPr>
          <a:xfrm>
            <a:off x="138113" y="768350"/>
            <a:ext cx="6823075" cy="3836988"/>
          </a:xfrm>
          <a:ln/>
        </p:spPr>
      </p:sp>
      <p:sp>
        <p:nvSpPr>
          <p:cNvPr id="11469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4585785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CC521ED-DA78-4002-B6E6-D34644DC7D90}" type="slidenum">
              <a:rPr lang="en-US" altLang="de-DE" sz="1300" smtClean="0"/>
              <a:pPr>
                <a:spcBef>
                  <a:spcPct val="0"/>
                </a:spcBef>
              </a:pPr>
              <a:t>49</a:t>
            </a:fld>
            <a:endParaRPr lang="en-US" altLang="de-DE" sz="1300"/>
          </a:p>
        </p:txBody>
      </p:sp>
      <p:sp>
        <p:nvSpPr>
          <p:cNvPr id="116739" name="Rectangle 1026"/>
          <p:cNvSpPr>
            <a:spLocks noGrp="1" noRot="1" noChangeAspect="1" noChangeArrowheads="1" noTextEdit="1"/>
          </p:cNvSpPr>
          <p:nvPr>
            <p:ph type="sldImg"/>
          </p:nvPr>
        </p:nvSpPr>
        <p:spPr>
          <a:xfrm>
            <a:off x="138113" y="768350"/>
            <a:ext cx="6823075" cy="3836988"/>
          </a:xfrm>
          <a:ln/>
        </p:spPr>
      </p:sp>
      <p:sp>
        <p:nvSpPr>
          <p:cNvPr id="11674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3745105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68A640C-5467-4284-B1B5-144DA7A6C7DA}" type="slidenum">
              <a:rPr lang="en-US" altLang="de-DE" sz="1300" smtClean="0"/>
              <a:pPr>
                <a:spcBef>
                  <a:spcPct val="0"/>
                </a:spcBef>
              </a:pPr>
              <a:t>50</a:t>
            </a:fld>
            <a:endParaRPr lang="en-US" altLang="de-DE" sz="1300"/>
          </a:p>
        </p:txBody>
      </p:sp>
      <p:sp>
        <p:nvSpPr>
          <p:cNvPr id="118787" name="Rectangle 2"/>
          <p:cNvSpPr>
            <a:spLocks noGrp="1" noRot="1" noChangeAspect="1" noChangeArrowheads="1" noTextEdit="1"/>
          </p:cNvSpPr>
          <p:nvPr>
            <p:ph type="sldImg"/>
          </p:nvPr>
        </p:nvSpPr>
        <p:spPr>
          <a:xfrm>
            <a:off x="138113" y="768350"/>
            <a:ext cx="6823075"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2028108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51</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11EE4AA-D093-428D-94D9-CC8895F485E2}" type="slidenum">
              <a:rPr lang="en-US" altLang="de-DE" sz="1300" smtClean="0"/>
              <a:pPr>
                <a:spcBef>
                  <a:spcPct val="0"/>
                </a:spcBef>
              </a:pPr>
              <a:t>52</a:t>
            </a:fld>
            <a:endParaRPr lang="en-US" altLang="de-DE" sz="1300"/>
          </a:p>
        </p:txBody>
      </p:sp>
      <p:sp>
        <p:nvSpPr>
          <p:cNvPr id="12185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186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0550168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D9C839C-90D9-441E-953A-C0E54C6A7400}" type="slidenum">
              <a:rPr lang="en-US" altLang="de-DE" sz="1300" smtClean="0"/>
              <a:pPr>
                <a:spcBef>
                  <a:spcPct val="0"/>
                </a:spcBef>
              </a:pPr>
              <a:t>53</a:t>
            </a:fld>
            <a:endParaRPr lang="en-US" altLang="de-DE" sz="1300"/>
          </a:p>
        </p:txBody>
      </p:sp>
      <p:sp>
        <p:nvSpPr>
          <p:cNvPr id="123907" name="Rectangle 2"/>
          <p:cNvSpPr>
            <a:spLocks noGrp="1" noRot="1" noChangeAspect="1" noChangeArrowheads="1" noTextEdit="1"/>
          </p:cNvSpPr>
          <p:nvPr>
            <p:ph type="sldImg"/>
          </p:nvPr>
        </p:nvSpPr>
        <p:spPr>
          <a:xfrm>
            <a:off x="138113" y="768350"/>
            <a:ext cx="6823075"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433370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D639D99-60AA-461E-8052-849C767B81DC}" type="slidenum">
              <a:rPr lang="en-US" altLang="de-DE" sz="1300" smtClean="0"/>
              <a:pPr>
                <a:spcBef>
                  <a:spcPct val="0"/>
                </a:spcBef>
              </a:pPr>
              <a:t>54</a:t>
            </a:fld>
            <a:endParaRPr lang="en-US" altLang="de-DE" sz="1300"/>
          </a:p>
        </p:txBody>
      </p:sp>
      <p:sp>
        <p:nvSpPr>
          <p:cNvPr id="12595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595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8629853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5905BB4-7777-4F49-A115-06F4F4C31A29}" type="slidenum">
              <a:rPr lang="en-US" altLang="de-DE" sz="1300" smtClean="0"/>
              <a:pPr>
                <a:spcBef>
                  <a:spcPct val="0"/>
                </a:spcBef>
              </a:pPr>
              <a:t>55</a:t>
            </a:fld>
            <a:endParaRPr lang="en-US" altLang="de-DE" sz="1300"/>
          </a:p>
        </p:txBody>
      </p:sp>
      <p:sp>
        <p:nvSpPr>
          <p:cNvPr id="12800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800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5964778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02FB8FD-EE0D-4F25-A994-A4D3D555BB58}" type="slidenum">
              <a:rPr lang="en-US" altLang="de-DE" sz="1300" smtClean="0"/>
              <a:pPr>
                <a:spcBef>
                  <a:spcPct val="0"/>
                </a:spcBef>
              </a:pPr>
              <a:t>56</a:t>
            </a:fld>
            <a:endParaRPr lang="en-US" altLang="de-DE" sz="1300"/>
          </a:p>
        </p:txBody>
      </p:sp>
      <p:sp>
        <p:nvSpPr>
          <p:cNvPr id="1300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00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3083170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85FFD27-F6F9-41FC-807D-5B2F422BE832}" type="slidenum">
              <a:rPr lang="en-US" altLang="de-DE" sz="1300" smtClean="0"/>
              <a:pPr>
                <a:spcBef>
                  <a:spcPct val="0"/>
                </a:spcBef>
              </a:pPr>
              <a:t>57</a:t>
            </a:fld>
            <a:endParaRPr lang="en-US" altLang="de-DE" sz="1300"/>
          </a:p>
        </p:txBody>
      </p:sp>
      <p:sp>
        <p:nvSpPr>
          <p:cNvPr id="1320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21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848809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16E7579-0B75-47E5-A384-9E81363C27ED}" type="slidenum">
              <a:rPr lang="en-US" altLang="de-DE" sz="1300" smtClean="0"/>
              <a:pPr>
                <a:spcBef>
                  <a:spcPct val="0"/>
                </a:spcBef>
              </a:pPr>
              <a:t>58</a:t>
            </a:fld>
            <a:endParaRPr lang="en-US" altLang="de-DE" sz="1300"/>
          </a:p>
        </p:txBody>
      </p:sp>
      <p:sp>
        <p:nvSpPr>
          <p:cNvPr id="13414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414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7669861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19D78B6-75D8-4BE8-B276-A3C16705DBB7}" type="slidenum">
              <a:rPr lang="en-US" altLang="de-DE" sz="1300" smtClean="0"/>
              <a:pPr>
                <a:spcBef>
                  <a:spcPct val="0"/>
                </a:spcBef>
              </a:pPr>
              <a:t>59</a:t>
            </a:fld>
            <a:endParaRPr lang="en-US" altLang="de-DE" sz="1300"/>
          </a:p>
        </p:txBody>
      </p:sp>
      <p:sp>
        <p:nvSpPr>
          <p:cNvPr id="13619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619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7119824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4DCE563-7C16-4157-809C-6C09BC802F97}" type="slidenum">
              <a:rPr lang="en-US" altLang="de-DE" sz="1300" smtClean="0"/>
              <a:pPr>
                <a:spcBef>
                  <a:spcPct val="0"/>
                </a:spcBef>
              </a:pPr>
              <a:t>60</a:t>
            </a:fld>
            <a:endParaRPr lang="en-US" altLang="de-DE" sz="1300"/>
          </a:p>
        </p:txBody>
      </p:sp>
      <p:sp>
        <p:nvSpPr>
          <p:cNvPr id="138243" name="Rectangle 2"/>
          <p:cNvSpPr>
            <a:spLocks noGrp="1" noRot="1" noChangeAspect="1" noChangeArrowheads="1" noTextEdit="1"/>
          </p:cNvSpPr>
          <p:nvPr>
            <p:ph type="sldImg"/>
          </p:nvPr>
        </p:nvSpPr>
        <p:spPr>
          <a:xfrm>
            <a:off x="138113" y="768350"/>
            <a:ext cx="6823075"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9762196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AA397C5-934B-46F8-BB94-F3734E16924C}" type="slidenum">
              <a:rPr lang="en-US" altLang="de-DE" sz="1300" smtClean="0"/>
              <a:pPr>
                <a:spcBef>
                  <a:spcPct val="0"/>
                </a:spcBef>
              </a:pPr>
              <a:t>61</a:t>
            </a:fld>
            <a:endParaRPr lang="en-US" altLang="de-DE" sz="1300"/>
          </a:p>
        </p:txBody>
      </p:sp>
      <p:sp>
        <p:nvSpPr>
          <p:cNvPr id="14029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029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9644870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E2AC2DB-C9B5-4044-AEBA-18408927F4A1}" type="slidenum">
              <a:rPr lang="en-US" altLang="de-DE" sz="1300" smtClean="0"/>
              <a:pPr>
                <a:spcBef>
                  <a:spcPct val="0"/>
                </a:spcBef>
              </a:pPr>
              <a:t>62</a:t>
            </a:fld>
            <a:endParaRPr lang="en-US" altLang="de-DE" sz="1300"/>
          </a:p>
        </p:txBody>
      </p:sp>
      <p:sp>
        <p:nvSpPr>
          <p:cNvPr id="14233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23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745055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C5B27F5-A0F9-4CD5-8B80-39C6A62AD298}" type="slidenum">
              <a:rPr lang="en-US" altLang="de-DE" sz="1300" smtClean="0"/>
              <a:pPr>
                <a:spcBef>
                  <a:spcPct val="0"/>
                </a:spcBef>
              </a:pPr>
              <a:t>63</a:t>
            </a:fld>
            <a:endParaRPr lang="en-US" altLang="de-DE" sz="1300"/>
          </a:p>
        </p:txBody>
      </p:sp>
      <p:sp>
        <p:nvSpPr>
          <p:cNvPr id="1443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43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1268926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DC6F83A-5F68-4C43-8E4B-88EF1AE06372}" type="slidenum">
              <a:rPr lang="en-US" altLang="de-DE" sz="1300" smtClean="0"/>
              <a:pPr>
                <a:spcBef>
                  <a:spcPct val="0"/>
                </a:spcBef>
              </a:pPr>
              <a:t>64</a:t>
            </a:fld>
            <a:endParaRPr lang="en-US" altLang="de-DE" sz="1300"/>
          </a:p>
        </p:txBody>
      </p:sp>
      <p:sp>
        <p:nvSpPr>
          <p:cNvPr id="146435" name="Rectangle 2"/>
          <p:cNvSpPr>
            <a:spLocks noGrp="1" noRot="1" noChangeAspect="1" noChangeArrowheads="1" noTextEdit="1"/>
          </p:cNvSpPr>
          <p:nvPr>
            <p:ph type="sldImg"/>
          </p:nvPr>
        </p:nvSpPr>
        <p:spPr>
          <a:xfrm>
            <a:off x="138113" y="768350"/>
            <a:ext cx="6823075" cy="3836988"/>
          </a:xfrm>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3772905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4CFAB2F-5428-4598-85E3-0F34F7821211}" type="slidenum">
              <a:rPr lang="en-US" altLang="de-DE" sz="1300" smtClean="0"/>
              <a:pPr>
                <a:spcBef>
                  <a:spcPct val="0"/>
                </a:spcBef>
              </a:pPr>
              <a:t>65</a:t>
            </a:fld>
            <a:endParaRPr lang="en-US" altLang="de-DE" sz="1300"/>
          </a:p>
        </p:txBody>
      </p:sp>
      <p:sp>
        <p:nvSpPr>
          <p:cNvPr id="14848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84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4141028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91D635A-0360-48A3-A6B4-D350000C2028}" type="slidenum">
              <a:rPr lang="en-US" altLang="de-DE" sz="1300" smtClean="0"/>
              <a:pPr>
                <a:spcBef>
                  <a:spcPct val="0"/>
                </a:spcBef>
              </a:pPr>
              <a:t>66</a:t>
            </a:fld>
            <a:endParaRPr lang="en-US" altLang="de-DE" sz="1300"/>
          </a:p>
        </p:txBody>
      </p:sp>
      <p:sp>
        <p:nvSpPr>
          <p:cNvPr id="15053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053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6156107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3553F08-11DA-49E7-850E-57253F9BE687}" type="slidenum">
              <a:rPr lang="en-US" altLang="de-DE" sz="1300" smtClean="0"/>
              <a:pPr>
                <a:spcBef>
                  <a:spcPct val="0"/>
                </a:spcBef>
              </a:pPr>
              <a:t>67</a:t>
            </a:fld>
            <a:endParaRPr lang="en-US" altLang="de-DE" sz="1300"/>
          </a:p>
        </p:txBody>
      </p:sp>
      <p:sp>
        <p:nvSpPr>
          <p:cNvPr id="15257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258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5619586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05656AE-9ECF-4D48-A31B-8D0F3828F727}" type="slidenum">
              <a:rPr lang="en-US" altLang="de-DE" sz="1300" smtClean="0"/>
              <a:pPr>
                <a:spcBef>
                  <a:spcPct val="0"/>
                </a:spcBef>
              </a:pPr>
              <a:t>68</a:t>
            </a:fld>
            <a:endParaRPr lang="en-US" altLang="de-DE" sz="1300"/>
          </a:p>
        </p:txBody>
      </p:sp>
      <p:sp>
        <p:nvSpPr>
          <p:cNvPr id="15462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46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5421087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55E3FBD-CB9C-4F27-A0AA-C3B34336220D}" type="slidenum">
              <a:rPr lang="en-US" altLang="de-DE" sz="1300" smtClean="0"/>
              <a:pPr>
                <a:spcBef>
                  <a:spcPct val="0"/>
                </a:spcBef>
              </a:pPr>
              <a:t>69</a:t>
            </a:fld>
            <a:endParaRPr lang="en-US" altLang="de-DE" sz="1300"/>
          </a:p>
        </p:txBody>
      </p:sp>
      <p:sp>
        <p:nvSpPr>
          <p:cNvPr id="1566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66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9997120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A125EAC-7BEF-4D1C-A666-C90AB08735DB}" type="slidenum">
              <a:rPr lang="en-US" altLang="de-DE" sz="1300" smtClean="0"/>
              <a:pPr>
                <a:spcBef>
                  <a:spcPct val="0"/>
                </a:spcBef>
              </a:pPr>
              <a:t>70</a:t>
            </a:fld>
            <a:endParaRPr lang="en-US" altLang="de-DE" sz="1300"/>
          </a:p>
        </p:txBody>
      </p:sp>
      <p:sp>
        <p:nvSpPr>
          <p:cNvPr id="15872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87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4372205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6C33C31-7270-46B9-A95C-AB8DA59955FF}" type="slidenum">
              <a:rPr lang="en-US" altLang="de-DE" sz="1300" smtClean="0"/>
              <a:pPr>
                <a:spcBef>
                  <a:spcPct val="0"/>
                </a:spcBef>
              </a:pPr>
              <a:t>71</a:t>
            </a:fld>
            <a:endParaRPr lang="en-US" altLang="de-DE" sz="1300"/>
          </a:p>
        </p:txBody>
      </p:sp>
      <p:sp>
        <p:nvSpPr>
          <p:cNvPr id="16077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077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5109711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3FBB0E2-0C36-4BC7-AE87-D3E97C6EB0D0}" type="slidenum">
              <a:rPr lang="en-US" altLang="de-DE" sz="1300" smtClean="0"/>
              <a:pPr>
                <a:spcBef>
                  <a:spcPct val="0"/>
                </a:spcBef>
              </a:pPr>
              <a:t>72</a:t>
            </a:fld>
            <a:endParaRPr lang="en-US" altLang="de-DE" sz="1300"/>
          </a:p>
        </p:txBody>
      </p:sp>
      <p:sp>
        <p:nvSpPr>
          <p:cNvPr id="16281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282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682467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2B8CD75-1B23-4062-B97F-98849529F525}" type="slidenum">
              <a:rPr lang="en-US" altLang="de-DE" sz="1300" smtClean="0"/>
              <a:pPr>
                <a:spcBef>
                  <a:spcPct val="0"/>
                </a:spcBef>
              </a:pPr>
              <a:t>73</a:t>
            </a:fld>
            <a:endParaRPr lang="en-US" altLang="de-DE" sz="1300"/>
          </a:p>
        </p:txBody>
      </p:sp>
      <p:sp>
        <p:nvSpPr>
          <p:cNvPr id="1648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48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6432477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439EE79-D79E-459A-A93B-88C4ABE1E277}" type="slidenum">
              <a:rPr lang="en-US" altLang="de-DE" sz="1300" smtClean="0"/>
              <a:pPr>
                <a:spcBef>
                  <a:spcPct val="0"/>
                </a:spcBef>
              </a:pPr>
              <a:t>74</a:t>
            </a:fld>
            <a:endParaRPr lang="en-US" altLang="de-DE" sz="1300"/>
          </a:p>
        </p:txBody>
      </p:sp>
      <p:sp>
        <p:nvSpPr>
          <p:cNvPr id="166915" name="Rectangle 2"/>
          <p:cNvSpPr>
            <a:spLocks noGrp="1" noRot="1" noChangeAspect="1" noChangeArrowheads="1" noTextEdit="1"/>
          </p:cNvSpPr>
          <p:nvPr>
            <p:ph type="sldImg"/>
          </p:nvPr>
        </p:nvSpPr>
        <p:spPr>
          <a:xfrm>
            <a:off x="138113" y="768350"/>
            <a:ext cx="6823075" cy="3836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0360580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ECB50A4-E4EB-4E49-BDAD-D10A6B07439F}" type="slidenum">
              <a:rPr lang="en-US" altLang="de-DE" sz="1300" smtClean="0"/>
              <a:pPr>
                <a:spcBef>
                  <a:spcPct val="0"/>
                </a:spcBef>
              </a:pPr>
              <a:t>75</a:t>
            </a:fld>
            <a:endParaRPr lang="en-US" altLang="de-DE" sz="1300"/>
          </a:p>
        </p:txBody>
      </p:sp>
      <p:sp>
        <p:nvSpPr>
          <p:cNvPr id="1689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89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3240531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15BDE98-96FB-4EDD-A0E3-4FFDA60DC85A}" type="slidenum">
              <a:rPr lang="en-US" altLang="de-DE" sz="1300" smtClean="0"/>
              <a:pPr>
                <a:spcBef>
                  <a:spcPct val="0"/>
                </a:spcBef>
              </a:pPr>
              <a:t>76</a:t>
            </a:fld>
            <a:endParaRPr lang="en-US" altLang="de-DE" sz="1300"/>
          </a:p>
        </p:txBody>
      </p:sp>
      <p:sp>
        <p:nvSpPr>
          <p:cNvPr id="17715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715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1906068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BFC7AAE-6936-480C-B652-FCFA7CA3867A}" type="slidenum">
              <a:rPr lang="en-US" altLang="de-DE" sz="1300" smtClean="0"/>
              <a:pPr>
                <a:spcBef>
                  <a:spcPct val="0"/>
                </a:spcBef>
              </a:pPr>
              <a:t>77</a:t>
            </a:fld>
            <a:endParaRPr lang="en-US" altLang="de-DE" sz="1300"/>
          </a:p>
        </p:txBody>
      </p:sp>
      <p:sp>
        <p:nvSpPr>
          <p:cNvPr id="17920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920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1128185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B95D2A0-D850-4402-AD05-FD78960B130F}" type="slidenum">
              <a:rPr lang="en-US" altLang="de-DE" sz="1300" smtClean="0"/>
              <a:pPr>
                <a:spcBef>
                  <a:spcPct val="0"/>
                </a:spcBef>
              </a:pPr>
              <a:t>78</a:t>
            </a:fld>
            <a:endParaRPr lang="en-US" altLang="de-DE" sz="1300"/>
          </a:p>
        </p:txBody>
      </p:sp>
      <p:sp>
        <p:nvSpPr>
          <p:cNvPr id="1812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12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4759560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9A2C07-A1E7-4670-ACF0-990C4DB5A1DB}" type="slidenum">
              <a:rPr lang="en-US" altLang="de-DE" sz="1300" smtClean="0"/>
              <a:pPr>
                <a:spcBef>
                  <a:spcPct val="0"/>
                </a:spcBef>
              </a:pPr>
              <a:t>79</a:t>
            </a:fld>
            <a:endParaRPr lang="en-US" altLang="de-DE" sz="1300"/>
          </a:p>
        </p:txBody>
      </p:sp>
      <p:sp>
        <p:nvSpPr>
          <p:cNvPr id="183299" name="Rectangle 2"/>
          <p:cNvSpPr>
            <a:spLocks noGrp="1" noRot="1" noChangeAspect="1" noChangeArrowheads="1" noTextEdit="1"/>
          </p:cNvSpPr>
          <p:nvPr>
            <p:ph type="sldImg"/>
          </p:nvPr>
        </p:nvSpPr>
        <p:spPr>
          <a:xfrm>
            <a:off x="138113" y="768350"/>
            <a:ext cx="6823075" cy="3836988"/>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3747255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CF3D13C-DE26-4E81-9A47-D61F7458B7CE}" type="slidenum">
              <a:rPr lang="en-US" altLang="de-DE" sz="1300" smtClean="0"/>
              <a:pPr>
                <a:spcBef>
                  <a:spcPct val="0"/>
                </a:spcBef>
              </a:pPr>
              <a:t>80</a:t>
            </a:fld>
            <a:endParaRPr lang="en-US" altLang="de-DE" sz="1300"/>
          </a:p>
        </p:txBody>
      </p:sp>
      <p:sp>
        <p:nvSpPr>
          <p:cNvPr id="185347" name="Rectangle 2"/>
          <p:cNvSpPr>
            <a:spLocks noGrp="1" noRot="1" noChangeAspect="1" noChangeArrowheads="1" noTextEdit="1"/>
          </p:cNvSpPr>
          <p:nvPr>
            <p:ph type="sldImg"/>
          </p:nvPr>
        </p:nvSpPr>
        <p:spPr>
          <a:xfrm>
            <a:off x="138113" y="768350"/>
            <a:ext cx="6823075" cy="3836988"/>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2875099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A62367C-F0A7-4694-8DED-24C9FB37BD71}" type="slidenum">
              <a:rPr lang="en-US" altLang="de-DE" sz="1300" smtClean="0"/>
              <a:pPr>
                <a:spcBef>
                  <a:spcPct val="0"/>
                </a:spcBef>
              </a:pPr>
              <a:t>81</a:t>
            </a:fld>
            <a:endParaRPr lang="en-US" altLang="de-DE" sz="1300"/>
          </a:p>
        </p:txBody>
      </p:sp>
      <p:sp>
        <p:nvSpPr>
          <p:cNvPr id="18739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739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9765726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22A7A59-D4D3-4C1A-A84A-A098D7EE77F9}" type="slidenum">
              <a:rPr lang="en-US" altLang="de-DE" sz="1300" smtClean="0"/>
              <a:pPr>
                <a:spcBef>
                  <a:spcPct val="0"/>
                </a:spcBef>
              </a:pPr>
              <a:t>82</a:t>
            </a:fld>
            <a:endParaRPr lang="en-US" altLang="de-DE" sz="1300"/>
          </a:p>
        </p:txBody>
      </p:sp>
      <p:sp>
        <p:nvSpPr>
          <p:cNvPr id="189443" name="Rectangle 2"/>
          <p:cNvSpPr>
            <a:spLocks noGrp="1" noRot="1" noChangeAspect="1" noChangeArrowheads="1" noTextEdit="1"/>
          </p:cNvSpPr>
          <p:nvPr>
            <p:ph type="sldImg"/>
          </p:nvPr>
        </p:nvSpPr>
        <p:spPr>
          <a:xfrm>
            <a:off x="138113" y="768350"/>
            <a:ext cx="6823075" cy="3836988"/>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0464270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80E5502-0A55-4D90-8E23-C3C516E9E6D8}" type="slidenum">
              <a:rPr lang="en-US" altLang="de-DE" sz="1300" smtClean="0"/>
              <a:pPr>
                <a:spcBef>
                  <a:spcPct val="0"/>
                </a:spcBef>
              </a:pPr>
              <a:t>83</a:t>
            </a:fld>
            <a:endParaRPr lang="en-US" altLang="de-DE" sz="1300"/>
          </a:p>
        </p:txBody>
      </p:sp>
      <p:sp>
        <p:nvSpPr>
          <p:cNvPr id="1955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955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4459010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80E5502-0A55-4D90-8E23-C3C516E9E6D8}" type="slidenum">
              <a:rPr lang="en-US" altLang="de-DE" sz="1300" smtClean="0"/>
              <a:pPr>
                <a:spcBef>
                  <a:spcPct val="0"/>
                </a:spcBef>
              </a:pPr>
              <a:t>84</a:t>
            </a:fld>
            <a:endParaRPr lang="en-US" altLang="de-DE" sz="1300"/>
          </a:p>
        </p:txBody>
      </p:sp>
      <p:sp>
        <p:nvSpPr>
          <p:cNvPr id="1955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955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4459010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80E5502-0A55-4D90-8E23-C3C516E9E6D8}" type="slidenum">
              <a:rPr lang="en-US" altLang="de-DE" sz="1300" smtClean="0"/>
              <a:pPr>
                <a:spcBef>
                  <a:spcPct val="0"/>
                </a:spcBef>
              </a:pPr>
              <a:t>85</a:t>
            </a:fld>
            <a:endParaRPr lang="en-US" altLang="de-DE" sz="1300"/>
          </a:p>
        </p:txBody>
      </p:sp>
      <p:sp>
        <p:nvSpPr>
          <p:cNvPr id="1955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955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4459010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45E3D4E-D92F-4433-989D-03CDBF018C4D}" type="slidenum">
              <a:rPr lang="en-US" altLang="de-DE" sz="1300" smtClean="0"/>
              <a:pPr>
                <a:spcBef>
                  <a:spcPct val="0"/>
                </a:spcBef>
              </a:pPr>
              <a:t>86</a:t>
            </a:fld>
            <a:endParaRPr lang="en-US" altLang="de-DE" sz="1300"/>
          </a:p>
        </p:txBody>
      </p:sp>
      <p:sp>
        <p:nvSpPr>
          <p:cNvPr id="201731" name="Rectangle 2"/>
          <p:cNvSpPr>
            <a:spLocks noGrp="1" noRot="1" noChangeAspect="1" noChangeArrowheads="1" noTextEdit="1"/>
          </p:cNvSpPr>
          <p:nvPr>
            <p:ph type="sldImg"/>
          </p:nvPr>
        </p:nvSpPr>
        <p:spPr>
          <a:xfrm>
            <a:off x="138113" y="768350"/>
            <a:ext cx="6823075" cy="3836988"/>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9755613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45E3D4E-D92F-4433-989D-03CDBF018C4D}" type="slidenum">
              <a:rPr lang="en-US" altLang="de-DE" sz="1300" smtClean="0"/>
              <a:pPr>
                <a:spcBef>
                  <a:spcPct val="0"/>
                </a:spcBef>
              </a:pPr>
              <a:t>87</a:t>
            </a:fld>
            <a:endParaRPr lang="en-US" altLang="de-DE" sz="1300"/>
          </a:p>
        </p:txBody>
      </p:sp>
      <p:sp>
        <p:nvSpPr>
          <p:cNvPr id="201731" name="Rectangle 2"/>
          <p:cNvSpPr>
            <a:spLocks noGrp="1" noRot="1" noChangeAspect="1" noChangeArrowheads="1" noTextEdit="1"/>
          </p:cNvSpPr>
          <p:nvPr>
            <p:ph type="sldImg"/>
          </p:nvPr>
        </p:nvSpPr>
        <p:spPr>
          <a:xfrm>
            <a:off x="138113" y="768350"/>
            <a:ext cx="6823075" cy="3836988"/>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9755613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45E3D4E-D92F-4433-989D-03CDBF018C4D}" type="slidenum">
              <a:rPr lang="en-US" altLang="de-DE" sz="1300" smtClean="0"/>
              <a:pPr>
                <a:spcBef>
                  <a:spcPct val="0"/>
                </a:spcBef>
              </a:pPr>
              <a:t>88</a:t>
            </a:fld>
            <a:endParaRPr lang="en-US" altLang="de-DE" sz="1300"/>
          </a:p>
        </p:txBody>
      </p:sp>
      <p:sp>
        <p:nvSpPr>
          <p:cNvPr id="201731" name="Rectangle 2"/>
          <p:cNvSpPr>
            <a:spLocks noGrp="1" noRot="1" noChangeAspect="1" noChangeArrowheads="1" noTextEdit="1"/>
          </p:cNvSpPr>
          <p:nvPr>
            <p:ph type="sldImg"/>
          </p:nvPr>
        </p:nvSpPr>
        <p:spPr>
          <a:xfrm>
            <a:off x="138113" y="768350"/>
            <a:ext cx="6823075" cy="3836988"/>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9755613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89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5551A07-3228-4A1E-A0F2-A5005931DEE4}" type="slidenum">
              <a:rPr lang="en-US" altLang="de-DE" sz="1300" smtClean="0"/>
              <a:pPr>
                <a:spcBef>
                  <a:spcPct val="0"/>
                </a:spcBef>
              </a:pPr>
              <a:t>90</a:t>
            </a:fld>
            <a:endParaRPr lang="en-US" altLang="de-DE" sz="1300"/>
          </a:p>
        </p:txBody>
      </p:sp>
      <p:sp>
        <p:nvSpPr>
          <p:cNvPr id="205827" name="Rectangle 2"/>
          <p:cNvSpPr>
            <a:spLocks noGrp="1" noRot="1" noChangeAspect="1" noChangeArrowheads="1" noTextEdit="1"/>
          </p:cNvSpPr>
          <p:nvPr>
            <p:ph type="sldImg"/>
          </p:nvPr>
        </p:nvSpPr>
        <p:spPr>
          <a:xfrm>
            <a:off x="138113" y="768350"/>
            <a:ext cx="6823075" cy="3836988"/>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8172487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l-GR" altLang="ko-KR" dirty="0">
                <a:solidFill>
                  <a:srgbClr val="004992"/>
                </a:solidFill>
              </a:rPr>
              <a:t>Μεταγνωστική Θεραπεία (ΜΓΘ)</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l-GR" altLang="ko-KR" sz="1000" dirty="0">
                <a:latin typeface="+mj-lt"/>
              </a:rPr>
              <a:t>Η χρήση εικόνων σε αυτή την ενότητα επιτράπηκε ευγενικά σε εμάς, από τους καλλιτέχνες ,δηλ. τους κατόχους πνευματικών δικαιωμάτων για αυτές τις εικόνες. Για λεπτομέρειες (καλλιτέχνης, τίτλος εικόνας) παρακαλούμε ανατρέξτε στο τέλος αυτής της παρουσίασης. </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el-GR"/>
              <a:t>Μεταγνωστική Θεραπεία 5 – Μνήμη</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B2F60C0A-7E92-41C9-91C8-862C0B38A985}"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el-GR"/>
              <a:t>Μεταγνωστική Θεραπεία 5 – Μνήμη</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B6597935-3C71-4B59-A9D1-6DF588429367}"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el-GR"/>
              <a:t>Μεταγνωστική Θεραπεία 5 – Μνήμη</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72678F48-B57A-4E51-842E-D436956DACE9}"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el-GR"/>
              <a:t>Μεταγνωστική Θεραπεία 5 – Μνήμη</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B2F60C0A-7E92-41C9-91C8-862C0B38A985}"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el-GR"/>
              <a:t>Μεταγνωστική Θεραπεία 5 – Μνήμη</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B2F60C0A-7E92-41C9-91C8-862C0B38A985}"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el-GR"/>
              <a:t>Μεταγνωστική Θεραπεία 5 – Μνήμη</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65903D3A-0CF6-461D-8F0B-7B51CFBEE9A0}"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el-GR"/>
              <a:t>Μεταγνωστική Θεραπεία 5 – Μνήμη</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EC758531-E962-45AB-A4AF-28A09CB419B2}"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783986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554085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l-GR" altLang="ko-KR" dirty="0">
                <a:solidFill>
                  <a:srgbClr val="004992"/>
                </a:solidFill>
              </a:rPr>
              <a:t>Μεταγνωστική Θεραπεία (ΜΓΘ)</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r>
              <a:rPr lang="el-GR" altLang="ko-KR" sz="1000" dirty="0">
                <a:solidFill>
                  <a:srgbClr val="333333"/>
                </a:solidFill>
                <a:latin typeface="Calibri Light"/>
              </a:rPr>
              <a:t>Η χρήση εικόνων σε αυτή την ενότητα επιτράπηκε ευγενικά σε εμάς, από τους καλλιτέχνες ,δηλ. τους κατόχους πνευματικών δικαιωμάτων για αυτές τις εικόνες. Για λεπτομέρειες (καλλιτέχνης, τίτλος εικόνας) παρακαλούμε ανατρέξτε στο τέλος αυτής της παρουσίασης. </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24106245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38932565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8510691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24514285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4703488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19828408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03824484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99028991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94190820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662908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el-GR"/>
              <a:t>Μεταγνωστική Θεραπεία 5 – Μνήμη</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B2F60C0A-7E92-41C9-91C8-862C0B38A985}"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874" r:id="rId1"/>
    <p:sldLayoutId id="2147483875" r:id="rId2"/>
    <p:sldLayoutId id="2147483876" r:id="rId3"/>
    <p:sldLayoutId id="2147483877" r:id="rId4"/>
    <p:sldLayoutId id="2147483878" r:id="rId5"/>
    <p:sldLayoutId id="2147483879" r:id="rId6"/>
    <p:sldLayoutId id="2147483880" r:id="rId7"/>
    <p:sldLayoutId id="2147483881" r:id="rId8"/>
    <p:sldLayoutId id="2147483882" r:id="rId9"/>
    <p:sldLayoutId id="2147483883" r:id="rId10"/>
    <p:sldLayoutId id="2147483884" r:id="rId11"/>
    <p:sldLayoutId id="2147483885"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smtClean="0">
                <a:solidFill>
                  <a:srgbClr val="333333"/>
                </a:solidFill>
              </a:rPr>
              <a:pPr defTabSz="457123" eaLnBrk="1" fontAlgn="auto" hangingPunct="1">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91215791"/>
      </p:ext>
    </p:extLst>
  </p:cSld>
  <p:clrMap bg1="lt1" tx1="dk1" bg2="lt2" tx2="dk2" accent1="accent1" accent2="accent2" accent3="accent3" accent4="accent4" accent5="accent5" accent6="accent6" hlink="hlink" folHlink="folHlink"/>
  <p:sldLayoutIdLst>
    <p:sldLayoutId id="2147483887" r:id="rId1"/>
    <p:sldLayoutId id="2147483888" r:id="rId2"/>
    <p:sldLayoutId id="2147483889" r:id="rId3"/>
    <p:sldLayoutId id="2147483890" r:id="rId4"/>
    <p:sldLayoutId id="2147483891" r:id="rId5"/>
    <p:sldLayoutId id="2147483892" r:id="rId6"/>
    <p:sldLayoutId id="2147483893" r:id="rId7"/>
    <p:sldLayoutId id="2147483894" r:id="rId8"/>
    <p:sldLayoutId id="2147483895" r:id="rId9"/>
    <p:sldLayoutId id="2147483896" r:id="rId10"/>
    <p:sldLayoutId id="2147483897" r:id="rId11"/>
    <p:sldLayoutId id="2147483898"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10.xml"/><Relationship Id="rId5" Type="http://schemas.openxmlformats.org/officeDocument/2006/relationships/image" Target="../media/image15.jpeg"/><Relationship Id="rId4" Type="http://schemas.openxmlformats.org/officeDocument/2006/relationships/image" Target="../media/image14.jpeg"/></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8.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4.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6.xml"/><Relationship Id="rId1" Type="http://schemas.openxmlformats.org/officeDocument/2006/relationships/slideLayout" Target="../slideLayouts/slideLayout10.xml"/><Relationship Id="rId4" Type="http://schemas.openxmlformats.org/officeDocument/2006/relationships/image" Target="../media/image20.jpeg"/></Relationships>
</file>

<file path=ppt/slides/_rels/slide3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7.xml"/><Relationship Id="rId1" Type="http://schemas.openxmlformats.org/officeDocument/2006/relationships/slideLayout" Target="../slideLayouts/slideLayout10.xml"/><Relationship Id="rId5" Type="http://schemas.openxmlformats.org/officeDocument/2006/relationships/image" Target="../media/image21.jpeg"/><Relationship Id="rId4" Type="http://schemas.openxmlformats.org/officeDocument/2006/relationships/image" Target="../media/image20.jpeg"/></Relationships>
</file>

<file path=ppt/slides/_rels/slide3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8.xml"/><Relationship Id="rId1" Type="http://schemas.openxmlformats.org/officeDocument/2006/relationships/slideLayout" Target="../slideLayouts/slideLayout10.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9.xml"/><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3.xml"/><Relationship Id="rId1" Type="http://schemas.openxmlformats.org/officeDocument/2006/relationships/slideLayout" Target="../slideLayouts/slideLayout1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7.xml"/><Relationship Id="rId1" Type="http://schemas.openxmlformats.org/officeDocument/2006/relationships/slideLayout" Target="../slideLayouts/slideLayout1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0.xml"/><Relationship Id="rId1" Type="http://schemas.openxmlformats.org/officeDocument/2006/relationships/slideLayout" Target="../slideLayouts/slideLayout1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3.xml"/><Relationship Id="rId1" Type="http://schemas.openxmlformats.org/officeDocument/2006/relationships/slideLayout" Target="../slideLayouts/slideLayout11.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76.xml"/><Relationship Id="rId1" Type="http://schemas.openxmlformats.org/officeDocument/2006/relationships/slideLayout" Target="../slideLayouts/slideLayout1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79.xml"/><Relationship Id="rId1" Type="http://schemas.openxmlformats.org/officeDocument/2006/relationships/slideLayout" Target="../slideLayouts/slideLayout11.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89.xml"/><Relationship Id="rId1" Type="http://schemas.openxmlformats.org/officeDocument/2006/relationships/slideLayout" Target="../slideLayouts/slideLayout5.xml"/><Relationship Id="rId4" Type="http://schemas.openxmlformats.org/officeDocument/2006/relationships/image" Target="../media/image41.png"/></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ja-JP" dirty="0"/>
              <a:t>ΜΓΘ</a:t>
            </a:r>
            <a:r>
              <a:rPr lang="en-US" altLang="ja-JP" dirty="0"/>
              <a:t> </a:t>
            </a:r>
            <a:r>
              <a:rPr lang="el-GR" altLang="ja-JP" dirty="0"/>
              <a:t>5</a:t>
            </a:r>
            <a:r>
              <a:rPr lang="el-GR" altLang="ja-JP" dirty="0">
                <a:latin typeface="Calibri Light"/>
              </a:rPr>
              <a:t> Α</a:t>
            </a:r>
            <a:r>
              <a:rPr lang="en-US" altLang="ja-JP" dirty="0">
                <a:latin typeface="Calibri Light"/>
              </a:rPr>
              <a:t> – </a:t>
            </a:r>
            <a:r>
              <a:rPr lang="el-GR" altLang="ko-KR" dirty="0"/>
              <a:t>Μνήμη</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Georgiou &amp; Bozikas </a:t>
            </a:r>
            <a:r>
              <a:rPr lang="nl-NL" sz="1600">
                <a:solidFill>
                  <a:srgbClr val="004992"/>
                </a:solidFill>
              </a:rPr>
              <a:t>(4|22</a:t>
            </a:r>
            <a:r>
              <a:rPr lang="nl-NL" sz="1600" dirty="0">
                <a:solidFill>
                  <a:srgbClr val="004992"/>
                </a:solidFill>
              </a:rPr>
              <a:t>)</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5555854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Μνήμη</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el-GR" sz="2400" dirty="0">
                <a:solidFill>
                  <a:srgbClr val="333333"/>
                </a:solidFill>
              </a:rPr>
              <a:t>Η ικανότητά μας να απομνημονεύουμε πληροφορίες είναι περιορισμένη.</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2</a:t>
            </a:fld>
            <a:endParaRPr lang="de-DE" altLang="de-DE">
              <a:latin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Μνήμη</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el-GR" sz="2400" dirty="0">
                <a:solidFill>
                  <a:srgbClr val="333333"/>
                </a:solidFill>
              </a:rPr>
              <a:t>Η ικανότητά μας να απομνημονεύουμε πληροφορίες είναι περιορισμένη.</a:t>
            </a:r>
            <a:br>
              <a:rPr lang="el-GR" sz="2400" dirty="0">
                <a:solidFill>
                  <a:srgbClr val="333333"/>
                </a:solidFill>
              </a:rPr>
            </a:br>
            <a:r>
              <a:rPr lang="el-GR" sz="2400" dirty="0">
                <a:solidFill>
                  <a:srgbClr val="333333"/>
                </a:solidFill>
              </a:rPr>
              <a:t>Παράδειγμα: Δεν μπορούμε να ανακαλέσουμε, περίπου, το </a:t>
            </a:r>
            <a:r>
              <a:rPr lang="en-US" sz="2400" dirty="0">
                <a:solidFill>
                  <a:srgbClr val="333333"/>
                </a:solidFill>
              </a:rPr>
              <a:t>40% </a:t>
            </a:r>
            <a:r>
              <a:rPr lang="el-GR" sz="2400" dirty="0">
                <a:solidFill>
                  <a:srgbClr val="333333"/>
                </a:solidFill>
              </a:rPr>
              <a:t>των λεπτομερειών μίας ιστορίας, την οποία μας έχουν διηγηθεί πριν από 30 λεπτά.</a:t>
            </a:r>
          </a:p>
        </p:txBody>
      </p:sp>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3</a:t>
            </a:fld>
            <a:endParaRPr lang="de-DE" altLang="de-DE">
              <a:latin typeface="+mn-lt"/>
            </a:endParaRPr>
          </a:p>
        </p:txBody>
      </p:sp>
    </p:spTree>
    <p:extLst>
      <p:ext uri="{BB962C8B-B14F-4D97-AF65-F5344CB8AC3E}">
        <p14:creationId xmlns:p14="http://schemas.microsoft.com/office/powerpoint/2010/main" val="18700994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Μνήμη</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el-GR" sz="2400" dirty="0">
                <a:solidFill>
                  <a:srgbClr val="333333"/>
                </a:solidFill>
              </a:rPr>
              <a:t>Η ικανότητά μας να απομνημονεύουμε πληροφορίες είναι περιορισμένη.</a:t>
            </a:r>
            <a:br>
              <a:rPr lang="el-GR" sz="2400" dirty="0">
                <a:solidFill>
                  <a:srgbClr val="333333"/>
                </a:solidFill>
              </a:rPr>
            </a:br>
            <a:r>
              <a:rPr lang="el-GR" sz="2400" dirty="0">
                <a:solidFill>
                  <a:srgbClr val="333333"/>
                </a:solidFill>
              </a:rPr>
              <a:t>Παράδειγμα: Δεν μπορούμε να ανακαλέσουμε, περίπου, το </a:t>
            </a:r>
            <a:r>
              <a:rPr lang="en-US" sz="2400" dirty="0">
                <a:solidFill>
                  <a:srgbClr val="333333"/>
                </a:solidFill>
              </a:rPr>
              <a:t>40% </a:t>
            </a:r>
            <a:r>
              <a:rPr lang="el-GR" sz="2400" dirty="0">
                <a:solidFill>
                  <a:srgbClr val="333333"/>
                </a:solidFill>
              </a:rPr>
              <a:t>των λεπτομερειών μίας ιστορίας, την οποία μας έχουν διηγηθεί πριν από 30 λεπτά.</a:t>
            </a:r>
          </a:p>
          <a:p>
            <a:pPr marL="342900" lvl="0" indent="-342900" defTabSz="914400" fontAlgn="base">
              <a:buClr>
                <a:srgbClr val="333333"/>
              </a:buClr>
              <a:buFont typeface="WingDings"/>
              <a:buChar char=""/>
              <a:defRPr/>
            </a:pPr>
            <a:r>
              <a:rPr lang="el-GR" sz="2400" dirty="0">
                <a:solidFill>
                  <a:srgbClr val="004992"/>
                </a:solidFill>
              </a:rPr>
              <a:t>Πλεονέκτημα</a:t>
            </a:r>
            <a:r>
              <a:rPr lang="en-US" sz="2400" dirty="0">
                <a:solidFill>
                  <a:srgbClr val="004992"/>
                </a:solidFill>
              </a:rPr>
              <a:t>:</a:t>
            </a:r>
            <a:r>
              <a:rPr lang="en-US" sz="2400" dirty="0">
                <a:solidFill>
                  <a:srgbClr val="333333"/>
                </a:solidFill>
              </a:rPr>
              <a:t> </a:t>
            </a:r>
            <a:r>
              <a:rPr lang="el-GR" sz="2400" dirty="0">
                <a:solidFill>
                  <a:srgbClr val="333333"/>
                </a:solidFill>
              </a:rPr>
              <a:t>;;; </a:t>
            </a:r>
            <a:r>
              <a:rPr lang="el-GR" sz="2400" dirty="0">
                <a:solidFill>
                  <a:srgbClr val="FFFFFF"/>
                </a:solidFill>
              </a:rPr>
              <a:t>Ο εγκέφαλός μας δεν παραφορτώνεται με άχρηστες πληροφορίες</a:t>
            </a:r>
            <a:r>
              <a:rPr lang="en-US" sz="2400" dirty="0">
                <a:solidFill>
                  <a:srgbClr val="FFFFFF"/>
                </a:solidFill>
              </a:rPr>
              <a:t>. </a:t>
            </a:r>
            <a:r>
              <a:rPr lang="el-GR" sz="2400" dirty="0">
                <a:solidFill>
                  <a:srgbClr val="FFFFFF"/>
                </a:solidFill>
              </a:rPr>
              <a:t>Άσχετες, κυρίως, πληροφορίες χάνονται</a:t>
            </a:r>
            <a:r>
              <a:rPr lang="en-US" sz="2400" dirty="0">
                <a:solidFill>
                  <a:srgbClr val="FFFFFF"/>
                </a:solidFill>
              </a:rPr>
              <a:t>...</a:t>
            </a:r>
            <a:r>
              <a:rPr lang="el-GR" sz="2400" i="1" dirty="0">
                <a:solidFill>
                  <a:srgbClr val="FFFFFF"/>
                </a:solidFill>
              </a:rPr>
              <a:t>αλλά</a:t>
            </a:r>
            <a:endParaRPr lang="en-US" sz="2400" i="1" dirty="0">
              <a:solidFill>
                <a:srgbClr val="FFFFFF"/>
              </a:solidFill>
            </a:endParaRPr>
          </a:p>
          <a:p>
            <a:pPr marL="342900" lvl="0" indent="-342900" defTabSz="914400" fontAlgn="base">
              <a:buClr>
                <a:srgbClr val="333333"/>
              </a:buClr>
              <a:buFont typeface="WingDings"/>
              <a:buChar char=""/>
              <a:defRPr/>
            </a:pPr>
            <a:r>
              <a:rPr lang="el-GR" sz="2400" dirty="0">
                <a:solidFill>
                  <a:srgbClr val="004992"/>
                </a:solidFill>
              </a:rPr>
              <a:t>Μειονέκτημα</a:t>
            </a:r>
            <a:r>
              <a:rPr lang="en-US" sz="2400" dirty="0">
                <a:solidFill>
                  <a:srgbClr val="004992"/>
                </a:solidFill>
              </a:rPr>
              <a:t>:</a:t>
            </a:r>
            <a:r>
              <a:rPr lang="el-GR" sz="2400" dirty="0">
                <a:solidFill>
                  <a:srgbClr val="004992"/>
                </a:solidFill>
              </a:rPr>
              <a:t> </a:t>
            </a:r>
            <a:r>
              <a:rPr lang="el-GR" sz="2400" dirty="0">
                <a:solidFill>
                  <a:srgbClr val="333333"/>
                </a:solidFill>
              </a:rPr>
              <a:t>;;; </a:t>
            </a:r>
            <a:r>
              <a:rPr lang="en-US" sz="2400" dirty="0">
                <a:solidFill>
                  <a:srgbClr val="FFFFFF"/>
                </a:solidFill>
              </a:rPr>
              <a:t>...</a:t>
            </a:r>
            <a:r>
              <a:rPr lang="el-GR" sz="2400" dirty="0">
                <a:solidFill>
                  <a:srgbClr val="FFFFFF"/>
                </a:solidFill>
              </a:rPr>
              <a:t>Σημαντικές πληροφορίες επίσης εξαφανίζονται</a:t>
            </a:r>
            <a:r>
              <a:rPr lang="en-US" sz="2400" dirty="0">
                <a:solidFill>
                  <a:srgbClr val="FFFFFF"/>
                </a:solidFill>
              </a:rPr>
              <a:t> (</a:t>
            </a:r>
            <a:r>
              <a:rPr lang="el-GR" sz="2400" dirty="0">
                <a:solidFill>
                  <a:srgbClr val="FFFFFF"/>
                </a:solidFill>
              </a:rPr>
              <a:t>ραντεβού</a:t>
            </a:r>
            <a:r>
              <a:rPr lang="en-US" sz="2400" dirty="0">
                <a:solidFill>
                  <a:srgbClr val="FFFFFF"/>
                </a:solidFill>
              </a:rPr>
              <a:t>,</a:t>
            </a:r>
            <a:r>
              <a:rPr lang="el-GR" sz="2400" dirty="0">
                <a:solidFill>
                  <a:srgbClr val="FFFFFF"/>
                </a:solidFill>
              </a:rPr>
              <a:t> αναμνήσεις από διακοπές</a:t>
            </a:r>
            <a:r>
              <a:rPr lang="en-US" sz="2400" dirty="0">
                <a:solidFill>
                  <a:srgbClr val="FFFFFF"/>
                </a:solidFill>
              </a:rPr>
              <a:t>,</a:t>
            </a:r>
            <a:r>
              <a:rPr lang="el-GR" sz="2400" dirty="0">
                <a:solidFill>
                  <a:srgbClr val="FFFFFF"/>
                </a:solidFill>
              </a:rPr>
              <a:t> γνώσεις οι οποίες αποκτήθηκαν στο σχολείο</a:t>
            </a:r>
            <a:r>
              <a:rPr lang="en-US" sz="2400" dirty="0">
                <a:solidFill>
                  <a:srgbClr val="FFFFFF"/>
                </a:solidFill>
              </a:rPr>
              <a:t>...)</a:t>
            </a:r>
          </a:p>
        </p:txBody>
      </p:sp>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4</a:t>
            </a:fld>
            <a:endParaRPr lang="de-DE" altLang="de-DE">
              <a:latin typeface="+mn-lt"/>
            </a:endParaRPr>
          </a:p>
        </p:txBody>
      </p:sp>
    </p:spTree>
    <p:extLst>
      <p:ext uri="{BB962C8B-B14F-4D97-AF65-F5344CB8AC3E}">
        <p14:creationId xmlns:p14="http://schemas.microsoft.com/office/powerpoint/2010/main" val="6539339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Μνήμη</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el-GR" sz="2400" dirty="0">
                <a:solidFill>
                  <a:srgbClr val="333333"/>
                </a:solidFill>
              </a:rPr>
              <a:t>Η ικανότητά μας να απομνημονεύουμε πληροφορίες είναι περιορισμένη.</a:t>
            </a:r>
            <a:br>
              <a:rPr lang="el-GR" sz="2400" dirty="0">
                <a:solidFill>
                  <a:srgbClr val="333333"/>
                </a:solidFill>
              </a:rPr>
            </a:br>
            <a:r>
              <a:rPr lang="el-GR" sz="2400" dirty="0">
                <a:solidFill>
                  <a:srgbClr val="333333"/>
                </a:solidFill>
              </a:rPr>
              <a:t>Παράδειγμα: Δεν μπορούμε να ανακαλέσουμε, περίπου, το </a:t>
            </a:r>
            <a:r>
              <a:rPr lang="en-US" sz="2400" dirty="0">
                <a:solidFill>
                  <a:srgbClr val="333333"/>
                </a:solidFill>
              </a:rPr>
              <a:t>40% </a:t>
            </a:r>
            <a:r>
              <a:rPr lang="el-GR" sz="2400" dirty="0">
                <a:solidFill>
                  <a:srgbClr val="333333"/>
                </a:solidFill>
              </a:rPr>
              <a:t>των λεπτομερειών μίας ιστορίας, την οποία μας έχουν διηγηθεί πριν από 30 λεπτά.</a:t>
            </a:r>
          </a:p>
          <a:p>
            <a:pPr marL="342900" lvl="0" indent="-342900" defTabSz="914400" fontAlgn="base">
              <a:buClr>
                <a:srgbClr val="000000"/>
              </a:buClr>
              <a:buFont typeface="WingDings"/>
              <a:buChar char=""/>
              <a:defRPr/>
            </a:pPr>
            <a:r>
              <a:rPr lang="el-GR" sz="2400" dirty="0">
                <a:solidFill>
                  <a:srgbClr val="004992"/>
                </a:solidFill>
              </a:rPr>
              <a:t>Πλεονέκτημα</a:t>
            </a:r>
            <a:r>
              <a:rPr lang="en-US" sz="2400" dirty="0">
                <a:solidFill>
                  <a:srgbClr val="004992"/>
                </a:solidFill>
              </a:rPr>
              <a:t>:</a:t>
            </a:r>
            <a:r>
              <a:rPr lang="en-US" sz="2400" dirty="0">
                <a:solidFill>
                  <a:srgbClr val="333333"/>
                </a:solidFill>
              </a:rPr>
              <a:t> </a:t>
            </a:r>
            <a:r>
              <a:rPr lang="el-GR" sz="2400" dirty="0">
                <a:solidFill>
                  <a:srgbClr val="333333"/>
                </a:solidFill>
              </a:rPr>
              <a:t>Ο εγκέφαλός μας δεν παραφορτώνεται με άχρηστες πληροφορίες</a:t>
            </a:r>
            <a:r>
              <a:rPr lang="en-US" sz="2400" dirty="0">
                <a:solidFill>
                  <a:srgbClr val="333333"/>
                </a:solidFill>
              </a:rPr>
              <a:t>. </a:t>
            </a:r>
            <a:r>
              <a:rPr lang="el-GR" sz="2400" dirty="0">
                <a:solidFill>
                  <a:srgbClr val="333333"/>
                </a:solidFill>
              </a:rPr>
              <a:t>Άσχετες, κυρίως, πληροφορίες χάνονται</a:t>
            </a:r>
            <a:r>
              <a:rPr lang="en-US" sz="2400" dirty="0">
                <a:solidFill>
                  <a:srgbClr val="333333"/>
                </a:solidFill>
              </a:rPr>
              <a:t>...</a:t>
            </a:r>
            <a:r>
              <a:rPr lang="el-GR" sz="2400" i="1" dirty="0">
                <a:solidFill>
                  <a:srgbClr val="004992"/>
                </a:solidFill>
              </a:rPr>
              <a:t>αλλά</a:t>
            </a:r>
            <a:endParaRPr lang="en-US" sz="2400" i="1" dirty="0">
              <a:solidFill>
                <a:srgbClr val="004992"/>
              </a:solidFill>
            </a:endParaRPr>
          </a:p>
          <a:p>
            <a:pPr marL="342900" lvl="0" indent="-342900" defTabSz="914400" fontAlgn="base">
              <a:buClr>
                <a:srgbClr val="333333"/>
              </a:buClr>
              <a:buFont typeface="WingDings"/>
              <a:buChar char=""/>
              <a:defRPr/>
            </a:pPr>
            <a:r>
              <a:rPr lang="el-GR" sz="2400" dirty="0">
                <a:solidFill>
                  <a:srgbClr val="004992"/>
                </a:solidFill>
              </a:rPr>
              <a:t>Μειονέκτημα</a:t>
            </a:r>
            <a:r>
              <a:rPr lang="en-US" sz="2400" dirty="0">
                <a:solidFill>
                  <a:srgbClr val="004992"/>
                </a:solidFill>
              </a:rPr>
              <a:t>:</a:t>
            </a:r>
            <a:r>
              <a:rPr lang="el-GR" sz="2400" dirty="0">
                <a:solidFill>
                  <a:srgbClr val="004992"/>
                </a:solidFill>
              </a:rPr>
              <a:t> </a:t>
            </a:r>
            <a:r>
              <a:rPr lang="el-GR" sz="2400" dirty="0">
                <a:solidFill>
                  <a:srgbClr val="333333"/>
                </a:solidFill>
              </a:rPr>
              <a:t>;;; </a:t>
            </a:r>
            <a:r>
              <a:rPr lang="en-US" sz="2400" dirty="0">
                <a:solidFill>
                  <a:srgbClr val="FFFFFF"/>
                </a:solidFill>
              </a:rPr>
              <a:t>...</a:t>
            </a:r>
            <a:r>
              <a:rPr lang="el-GR" sz="2400" dirty="0">
                <a:solidFill>
                  <a:srgbClr val="FFFFFF"/>
                </a:solidFill>
              </a:rPr>
              <a:t>Σημαντικές πληροφορίες επίσης εξαφανίζονται</a:t>
            </a:r>
            <a:r>
              <a:rPr lang="en-US" sz="2400" dirty="0">
                <a:solidFill>
                  <a:srgbClr val="FFFFFF"/>
                </a:solidFill>
              </a:rPr>
              <a:t> (</a:t>
            </a:r>
            <a:r>
              <a:rPr lang="el-GR" sz="2400" dirty="0">
                <a:solidFill>
                  <a:srgbClr val="FFFFFF"/>
                </a:solidFill>
              </a:rPr>
              <a:t>ραντεβού</a:t>
            </a:r>
            <a:r>
              <a:rPr lang="en-US" sz="2400" dirty="0">
                <a:solidFill>
                  <a:srgbClr val="FFFFFF"/>
                </a:solidFill>
              </a:rPr>
              <a:t>,</a:t>
            </a:r>
            <a:r>
              <a:rPr lang="el-GR" sz="2400" dirty="0">
                <a:solidFill>
                  <a:srgbClr val="FFFFFF"/>
                </a:solidFill>
              </a:rPr>
              <a:t> αναμνήσεις από διακοπές</a:t>
            </a:r>
            <a:r>
              <a:rPr lang="en-US" sz="2400" dirty="0">
                <a:solidFill>
                  <a:srgbClr val="FFFFFF"/>
                </a:solidFill>
              </a:rPr>
              <a:t>,</a:t>
            </a:r>
            <a:r>
              <a:rPr lang="el-GR" sz="2400" dirty="0">
                <a:solidFill>
                  <a:srgbClr val="FFFFFF"/>
                </a:solidFill>
              </a:rPr>
              <a:t> γνώσεις οι οποίες αποκτήθηκαν στο σχολείο</a:t>
            </a:r>
            <a:r>
              <a:rPr lang="en-US" sz="2400" dirty="0">
                <a:solidFill>
                  <a:srgbClr val="FFFFFF"/>
                </a:solidFill>
              </a:rPr>
              <a:t>...)</a:t>
            </a:r>
          </a:p>
        </p:txBody>
      </p:sp>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5</a:t>
            </a:fld>
            <a:endParaRPr lang="de-DE" altLang="de-DE">
              <a:latin typeface="+mn-lt"/>
            </a:endParaRPr>
          </a:p>
        </p:txBody>
      </p:sp>
    </p:spTree>
    <p:extLst>
      <p:ext uri="{BB962C8B-B14F-4D97-AF65-F5344CB8AC3E}">
        <p14:creationId xmlns:p14="http://schemas.microsoft.com/office/powerpoint/2010/main" val="18271663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Μνήμη</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el-GR" sz="2400" dirty="0">
                <a:solidFill>
                  <a:srgbClr val="333333"/>
                </a:solidFill>
              </a:rPr>
              <a:t>Η ικανότητά μας να απομνημονεύουμε πληροφορίες είναι περιορισμένη.</a:t>
            </a:r>
            <a:br>
              <a:rPr lang="el-GR" sz="2400" dirty="0">
                <a:solidFill>
                  <a:srgbClr val="333333"/>
                </a:solidFill>
              </a:rPr>
            </a:br>
            <a:r>
              <a:rPr lang="el-GR" sz="2400" dirty="0">
                <a:solidFill>
                  <a:srgbClr val="333333"/>
                </a:solidFill>
              </a:rPr>
              <a:t>Παράδειγμα: Δεν μπορούμε να ανακαλέσουμε, περίπου, το </a:t>
            </a:r>
            <a:r>
              <a:rPr lang="en-US" sz="2400" dirty="0">
                <a:solidFill>
                  <a:srgbClr val="333333"/>
                </a:solidFill>
              </a:rPr>
              <a:t>40% </a:t>
            </a:r>
            <a:r>
              <a:rPr lang="el-GR" sz="2400" dirty="0">
                <a:solidFill>
                  <a:srgbClr val="333333"/>
                </a:solidFill>
              </a:rPr>
              <a:t>των λεπτομερειών μίας ιστορίας, την οποία μας έχουν διηγηθεί πριν από 30 λεπτά.</a:t>
            </a:r>
          </a:p>
          <a:p>
            <a:pPr marL="342900" lvl="0" indent="-342900" defTabSz="914400" fontAlgn="base">
              <a:buClr>
                <a:srgbClr val="000000"/>
              </a:buClr>
              <a:buFont typeface="WingDings"/>
              <a:buChar char=""/>
              <a:defRPr/>
            </a:pPr>
            <a:r>
              <a:rPr lang="el-GR" sz="2400" dirty="0">
                <a:solidFill>
                  <a:srgbClr val="004992"/>
                </a:solidFill>
              </a:rPr>
              <a:t>Πλεονέκτημα</a:t>
            </a:r>
            <a:r>
              <a:rPr lang="en-US" sz="2400" dirty="0">
                <a:solidFill>
                  <a:srgbClr val="004992"/>
                </a:solidFill>
              </a:rPr>
              <a:t>:</a:t>
            </a:r>
            <a:r>
              <a:rPr lang="en-US" sz="2400" dirty="0">
                <a:solidFill>
                  <a:srgbClr val="333333"/>
                </a:solidFill>
              </a:rPr>
              <a:t> </a:t>
            </a:r>
            <a:r>
              <a:rPr lang="el-GR" sz="2400" dirty="0">
                <a:solidFill>
                  <a:srgbClr val="333333"/>
                </a:solidFill>
              </a:rPr>
              <a:t>Ο εγκέφαλός μας δεν παραφορτώνεται με άχρηστες πληροφορίες</a:t>
            </a:r>
            <a:r>
              <a:rPr lang="en-US" sz="2400" dirty="0">
                <a:solidFill>
                  <a:srgbClr val="333333"/>
                </a:solidFill>
              </a:rPr>
              <a:t>. </a:t>
            </a:r>
            <a:r>
              <a:rPr lang="el-GR" sz="2400" dirty="0">
                <a:solidFill>
                  <a:srgbClr val="333333"/>
                </a:solidFill>
              </a:rPr>
              <a:t>Άσχετες, κυρίως, πληροφορίες χάνονται</a:t>
            </a:r>
            <a:r>
              <a:rPr lang="en-US" sz="2400" dirty="0">
                <a:solidFill>
                  <a:srgbClr val="333333"/>
                </a:solidFill>
              </a:rPr>
              <a:t>...</a:t>
            </a:r>
            <a:r>
              <a:rPr lang="el-GR" sz="2400" i="1" dirty="0">
                <a:solidFill>
                  <a:srgbClr val="004992"/>
                </a:solidFill>
              </a:rPr>
              <a:t>αλλά</a:t>
            </a:r>
            <a:endParaRPr lang="en-US" sz="2400" i="1" dirty="0">
              <a:solidFill>
                <a:srgbClr val="004992"/>
              </a:solidFill>
            </a:endParaRPr>
          </a:p>
          <a:p>
            <a:pPr marL="342900" lvl="0" indent="-342900" defTabSz="914400" fontAlgn="base">
              <a:buClr>
                <a:srgbClr val="000000"/>
              </a:buClr>
              <a:buFont typeface="WingDings"/>
              <a:buChar char=""/>
              <a:defRPr/>
            </a:pPr>
            <a:r>
              <a:rPr lang="el-GR" sz="2400" dirty="0">
                <a:solidFill>
                  <a:srgbClr val="004992"/>
                </a:solidFill>
              </a:rPr>
              <a:t>Μειονέκτημα</a:t>
            </a:r>
            <a:r>
              <a:rPr lang="en-US" sz="2400" dirty="0">
                <a:solidFill>
                  <a:srgbClr val="004992"/>
                </a:solidFill>
              </a:rPr>
              <a:t>:</a:t>
            </a:r>
            <a:r>
              <a:rPr lang="el-GR" sz="2400" dirty="0">
                <a:solidFill>
                  <a:srgbClr val="004992"/>
                </a:solidFill>
              </a:rPr>
              <a:t> </a:t>
            </a:r>
            <a:r>
              <a:rPr lang="en-US" sz="2400" dirty="0">
                <a:solidFill>
                  <a:srgbClr val="333333"/>
                </a:solidFill>
              </a:rPr>
              <a:t>...</a:t>
            </a:r>
            <a:r>
              <a:rPr lang="el-GR" sz="2400" dirty="0">
                <a:solidFill>
                  <a:srgbClr val="333333"/>
                </a:solidFill>
              </a:rPr>
              <a:t>Σημαντικές πληροφορίες επίσης εξαφανίζονται</a:t>
            </a:r>
            <a:r>
              <a:rPr lang="en-US" sz="2400" dirty="0">
                <a:solidFill>
                  <a:srgbClr val="333333"/>
                </a:solidFill>
              </a:rPr>
              <a:t> (</a:t>
            </a:r>
            <a:r>
              <a:rPr lang="el-GR" sz="2400" dirty="0">
                <a:solidFill>
                  <a:srgbClr val="333333"/>
                </a:solidFill>
              </a:rPr>
              <a:t>ραντεβού</a:t>
            </a:r>
            <a:r>
              <a:rPr lang="en-US" sz="2400" dirty="0">
                <a:solidFill>
                  <a:srgbClr val="333333"/>
                </a:solidFill>
              </a:rPr>
              <a:t>,</a:t>
            </a:r>
            <a:r>
              <a:rPr lang="el-GR" sz="2400" dirty="0">
                <a:solidFill>
                  <a:srgbClr val="333333"/>
                </a:solidFill>
              </a:rPr>
              <a:t> αναμνήσεις από διακοπές</a:t>
            </a:r>
            <a:r>
              <a:rPr lang="en-US" sz="2400" dirty="0">
                <a:solidFill>
                  <a:srgbClr val="333333"/>
                </a:solidFill>
              </a:rPr>
              <a:t>,</a:t>
            </a:r>
            <a:r>
              <a:rPr lang="el-GR" sz="2400" dirty="0">
                <a:solidFill>
                  <a:srgbClr val="333333"/>
                </a:solidFill>
              </a:rPr>
              <a:t> γνώσεις οι οποίες αποκτήθηκαν στο σχολείο</a:t>
            </a:r>
            <a:r>
              <a:rPr lang="en-US" sz="2400" dirty="0">
                <a:solidFill>
                  <a:srgbClr val="333333"/>
                </a:solidFill>
              </a:rPr>
              <a:t>...)</a:t>
            </a:r>
          </a:p>
        </p:txBody>
      </p:sp>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6</a:t>
            </a:fld>
            <a:endParaRPr lang="de-DE" altLang="de-DE">
              <a:latin typeface="+mn-lt"/>
            </a:endParaRPr>
          </a:p>
        </p:txBody>
      </p:sp>
    </p:spTree>
    <p:extLst>
      <p:ext uri="{BB962C8B-B14F-4D97-AF65-F5344CB8AC3E}">
        <p14:creationId xmlns:p14="http://schemas.microsoft.com/office/powerpoint/2010/main" val="9499490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Πώς μπορώ να απομνημονεύω τα πράγματα καλύτερα;</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l-GR" altLang="de-DE" sz="2400" dirty="0">
                <a:solidFill>
                  <a:srgbClr val="004992"/>
                </a:solidFill>
              </a:rPr>
              <a:t>;;;</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7</a:t>
            </a:fld>
            <a:endParaRPr lang="de-DE" altLang="de-DE">
              <a:latin typeface="+mn-l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Πώς μπορώ να απομνημονεύω τα πράγματα καλύτερα;</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el-GR" altLang="de-DE" sz="2000">
                <a:solidFill>
                  <a:srgbClr val="333333"/>
                </a:solidFill>
              </a:rPr>
              <a:t>επαναλαμβάνω</a:t>
            </a:r>
            <a:r>
              <a:rPr lang="en-US" altLang="de-DE" sz="2000" dirty="0">
                <a:solidFill>
                  <a:srgbClr val="333333"/>
                </a:solidFill>
              </a:rPr>
              <a:t> </a:t>
            </a:r>
            <a:r>
              <a:rPr lang="el-GR" altLang="de-DE" sz="2000" dirty="0">
                <a:solidFill>
                  <a:srgbClr val="333333"/>
                </a:solidFill>
              </a:rPr>
              <a:t>ΚΑΙ επεξεργάζομαι</a:t>
            </a:r>
            <a:r>
              <a:rPr lang="en-US" altLang="de-DE" sz="2000">
                <a:solidFill>
                  <a:srgbClr val="333333"/>
                </a:solidFill>
              </a:rPr>
              <a:t>∙</a:t>
            </a:r>
            <a:r>
              <a:rPr lang="el-GR" altLang="de-DE" sz="2000">
                <a:solidFill>
                  <a:srgbClr val="333333"/>
                </a:solidFill>
              </a:rPr>
              <a:t> </a:t>
            </a:r>
            <a:r>
              <a:rPr lang="el-GR" altLang="de-DE" sz="2000">
                <a:solidFill>
                  <a:srgbClr val="004992"/>
                </a:solidFill>
              </a:rPr>
              <a:t>ΚΑΤΑΝΟΗΣΗ</a:t>
            </a:r>
            <a:endParaRPr lang="en-US" sz="2000" dirty="0"/>
          </a:p>
        </p:txBody>
      </p:sp>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8</a:t>
            </a:fld>
            <a:endParaRPr lang="de-DE" altLang="de-DE">
              <a:latin typeface="+mn-l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Πώς μπορώ να απομνημονεύω τα πράγματα καλύτερα;</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el-GR" altLang="de-DE" sz="2000">
                <a:solidFill>
                  <a:srgbClr val="333333"/>
                </a:solidFill>
              </a:rPr>
              <a:t>επαναλαμβάνω</a:t>
            </a:r>
            <a:r>
              <a:rPr lang="en-US" altLang="de-DE" sz="2000" dirty="0">
                <a:solidFill>
                  <a:srgbClr val="333333"/>
                </a:solidFill>
              </a:rPr>
              <a:t> </a:t>
            </a:r>
            <a:r>
              <a:rPr lang="el-GR" altLang="de-DE" sz="2000" dirty="0">
                <a:solidFill>
                  <a:srgbClr val="333333"/>
                </a:solidFill>
              </a:rPr>
              <a:t>ΚΑΙ επεξεργάζομαι</a:t>
            </a:r>
            <a:r>
              <a:rPr lang="en-US" altLang="de-DE" sz="2000" dirty="0">
                <a:solidFill>
                  <a:srgbClr val="333333"/>
                </a:solidFill>
              </a:rPr>
              <a:t>∙</a:t>
            </a:r>
            <a:r>
              <a:rPr lang="el-GR" altLang="de-DE" sz="2000" dirty="0">
                <a:solidFill>
                  <a:srgbClr val="333333"/>
                </a:solidFill>
              </a:rPr>
              <a:t> </a:t>
            </a:r>
            <a:r>
              <a:rPr lang="el-GR" altLang="de-DE" sz="2000" dirty="0">
                <a:solidFill>
                  <a:srgbClr val="004992"/>
                </a:solidFill>
              </a:rPr>
              <a:t>ΚΑΤΑΝΟΗΣΗ</a:t>
            </a:r>
            <a:endParaRPr lang="el-GR"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el-GR" altLang="de-DE" sz="2000" dirty="0">
                <a:solidFill>
                  <a:srgbClr val="333333"/>
                </a:solidFill>
              </a:rPr>
              <a:t>Αφηρημένα θέματα</a:t>
            </a:r>
            <a:r>
              <a:rPr lang="en-US" altLang="de-DE" sz="2000" dirty="0">
                <a:solidFill>
                  <a:srgbClr val="333333"/>
                </a:solidFill>
              </a:rPr>
              <a:t>: </a:t>
            </a:r>
            <a:r>
              <a:rPr lang="el-GR" altLang="de-DE" sz="2000" dirty="0">
                <a:solidFill>
                  <a:srgbClr val="333333"/>
                </a:solidFill>
              </a:rPr>
              <a:t>προσπαθήστε να σκεφτείτε</a:t>
            </a:r>
            <a:r>
              <a:rPr lang="de-DE" altLang="de-DE" sz="2000" dirty="0">
                <a:solidFill>
                  <a:srgbClr val="333333"/>
                </a:solidFill>
              </a:rPr>
              <a:t> </a:t>
            </a:r>
            <a:r>
              <a:rPr lang="el-GR" altLang="de-DE" sz="2000" dirty="0">
                <a:solidFill>
                  <a:srgbClr val="333333"/>
                </a:solidFill>
              </a:rPr>
              <a:t>παραδείγματα ή απλά μνημονικά βοηθήματα</a:t>
            </a:r>
            <a:r>
              <a:rPr lang="en-US" altLang="de-DE" sz="2000" dirty="0">
                <a:solidFill>
                  <a:srgbClr val="333333"/>
                </a:solidFill>
              </a:rPr>
              <a:t> (</a:t>
            </a:r>
            <a:r>
              <a:rPr lang="el-GR" altLang="de-DE" sz="2000" dirty="0">
                <a:solidFill>
                  <a:srgbClr val="333333"/>
                </a:solidFill>
              </a:rPr>
              <a:t>π.χ</a:t>
            </a:r>
            <a:r>
              <a:rPr lang="en-US" altLang="de-DE" sz="2000" dirty="0">
                <a:solidFill>
                  <a:srgbClr val="333333"/>
                </a:solidFill>
              </a:rPr>
              <a:t>. </a:t>
            </a:r>
            <a:r>
              <a:rPr lang="el-GR" altLang="de-DE" sz="2000" dirty="0">
                <a:solidFill>
                  <a:srgbClr val="333333"/>
                </a:solidFill>
              </a:rPr>
              <a:t>ο Β’ παγκόσμιος πόλεμος ξεκίνησε την 1η Σεπτεμβρίου 1939 με την εισβολή των γερμανικών στρατευμάτων στην Πολωνία: </a:t>
            </a:r>
            <a:r>
              <a:rPr lang="el-GR" altLang="de-DE" sz="2000">
                <a:solidFill>
                  <a:srgbClr val="333333"/>
                </a:solidFill>
              </a:rPr>
              <a:t>1-9-39)</a:t>
            </a:r>
            <a:endParaRPr lang="en-US" sz="2000" dirty="0"/>
          </a:p>
        </p:txBody>
      </p:sp>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9</a:t>
            </a:fld>
            <a:endParaRPr lang="de-DE" altLang="de-DE">
              <a:latin typeface="+mn-lt"/>
            </a:endParaRPr>
          </a:p>
        </p:txBody>
      </p:sp>
    </p:spTree>
    <p:extLst>
      <p:ext uri="{BB962C8B-B14F-4D97-AF65-F5344CB8AC3E}">
        <p14:creationId xmlns:p14="http://schemas.microsoft.com/office/powerpoint/2010/main" val="38735100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Πώς μπορώ να απομνημονεύω τα πράγματα καλύτερα;</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el-GR" altLang="de-DE" sz="2000">
                <a:solidFill>
                  <a:srgbClr val="333333"/>
                </a:solidFill>
              </a:rPr>
              <a:t>επαναλαμβάνω</a:t>
            </a:r>
            <a:r>
              <a:rPr lang="en-US" altLang="de-DE" sz="2000" dirty="0">
                <a:solidFill>
                  <a:srgbClr val="333333"/>
                </a:solidFill>
              </a:rPr>
              <a:t> </a:t>
            </a:r>
            <a:r>
              <a:rPr lang="el-GR" altLang="de-DE" sz="2000" dirty="0">
                <a:solidFill>
                  <a:srgbClr val="333333"/>
                </a:solidFill>
              </a:rPr>
              <a:t>ΚΑΙ επεξεργάζομαι</a:t>
            </a:r>
            <a:r>
              <a:rPr lang="en-US" altLang="de-DE" sz="2000" dirty="0">
                <a:solidFill>
                  <a:srgbClr val="333333"/>
                </a:solidFill>
              </a:rPr>
              <a:t>∙</a:t>
            </a:r>
            <a:r>
              <a:rPr lang="el-GR" altLang="de-DE" sz="2000" dirty="0">
                <a:solidFill>
                  <a:srgbClr val="333333"/>
                </a:solidFill>
              </a:rPr>
              <a:t> </a:t>
            </a:r>
            <a:r>
              <a:rPr lang="el-GR" altLang="de-DE" sz="2000" dirty="0">
                <a:solidFill>
                  <a:srgbClr val="004992"/>
                </a:solidFill>
              </a:rPr>
              <a:t>ΚΑΤΑΝΟΗΣΗ</a:t>
            </a:r>
            <a:endParaRPr lang="el-GR"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el-GR" altLang="de-DE" sz="2000" dirty="0">
                <a:solidFill>
                  <a:srgbClr val="333333"/>
                </a:solidFill>
              </a:rPr>
              <a:t>Αφηρημένα θέματα</a:t>
            </a:r>
            <a:r>
              <a:rPr lang="en-US" altLang="de-DE" sz="2000" dirty="0">
                <a:solidFill>
                  <a:srgbClr val="333333"/>
                </a:solidFill>
              </a:rPr>
              <a:t>: </a:t>
            </a:r>
            <a:r>
              <a:rPr lang="el-GR" altLang="de-DE" sz="2000" dirty="0">
                <a:solidFill>
                  <a:srgbClr val="333333"/>
                </a:solidFill>
              </a:rPr>
              <a:t>προσπαθήστε να σκεφτείτε</a:t>
            </a:r>
            <a:r>
              <a:rPr lang="de-DE" altLang="de-DE" sz="2000" dirty="0">
                <a:solidFill>
                  <a:srgbClr val="333333"/>
                </a:solidFill>
              </a:rPr>
              <a:t> </a:t>
            </a:r>
            <a:r>
              <a:rPr lang="el-GR" altLang="de-DE" sz="2000" dirty="0">
                <a:solidFill>
                  <a:srgbClr val="333333"/>
                </a:solidFill>
              </a:rPr>
              <a:t>παραδείγματα ή απλά μνημονικά βοηθήματα</a:t>
            </a:r>
            <a:r>
              <a:rPr lang="en-US" altLang="de-DE" sz="2000" dirty="0">
                <a:solidFill>
                  <a:srgbClr val="333333"/>
                </a:solidFill>
              </a:rPr>
              <a:t> (</a:t>
            </a:r>
            <a:r>
              <a:rPr lang="el-GR" altLang="de-DE" sz="2000" dirty="0">
                <a:solidFill>
                  <a:srgbClr val="333333"/>
                </a:solidFill>
              </a:rPr>
              <a:t>π.χ</a:t>
            </a:r>
            <a:r>
              <a:rPr lang="en-US" altLang="de-DE" sz="2000" dirty="0">
                <a:solidFill>
                  <a:srgbClr val="333333"/>
                </a:solidFill>
              </a:rPr>
              <a:t>. </a:t>
            </a:r>
            <a:r>
              <a:rPr lang="el-GR" altLang="de-DE" sz="2000" dirty="0">
                <a:solidFill>
                  <a:srgbClr val="333333"/>
                </a:solidFill>
              </a:rPr>
              <a:t>ο Β’ παγκόσμιος πόλεμος ξεκίνησε την 1η Σεπτεμβρίου 1939 με την εισβολή των γερμανικών στρατευμάτων στην Πολωνία: 1-9-39)</a:t>
            </a:r>
          </a:p>
          <a:p>
            <a:pPr marL="342900" lvl="0" indent="-342900" defTabSz="914400" fontAlgn="base">
              <a:lnSpc>
                <a:spcPct val="100000"/>
              </a:lnSpc>
              <a:spcBef>
                <a:spcPts val="1200"/>
              </a:spcBef>
              <a:buClr>
                <a:srgbClr val="333333"/>
              </a:buClr>
              <a:buFont typeface="WingDings"/>
              <a:buChar char=""/>
            </a:pPr>
            <a:r>
              <a:rPr lang="el-GR" altLang="de-DE" sz="2000" dirty="0">
                <a:solidFill>
                  <a:srgbClr val="333333"/>
                </a:solidFill>
              </a:rPr>
              <a:t>να συνδυάζετε νέες πληροφορίες με </a:t>
            </a:r>
            <a:r>
              <a:rPr lang="el-GR" altLang="de-DE" sz="2000">
                <a:solidFill>
                  <a:srgbClr val="333333"/>
                </a:solidFill>
              </a:rPr>
              <a:t>υπάρχουσες γνώσεις</a:t>
            </a:r>
            <a:endParaRPr lang="en-US" sz="2000" dirty="0"/>
          </a:p>
        </p:txBody>
      </p:sp>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10</a:t>
            </a:fld>
            <a:endParaRPr lang="de-DE" altLang="de-DE">
              <a:latin typeface="+mn-lt"/>
            </a:endParaRPr>
          </a:p>
        </p:txBody>
      </p:sp>
    </p:spTree>
    <p:extLst>
      <p:ext uri="{BB962C8B-B14F-4D97-AF65-F5344CB8AC3E}">
        <p14:creationId xmlns:p14="http://schemas.microsoft.com/office/powerpoint/2010/main" val="36446855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Πώς μπορώ να απομνημονεύω τα πράγματα καλύτερα;</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el-GR" altLang="de-DE" sz="2000">
                <a:solidFill>
                  <a:srgbClr val="333333"/>
                </a:solidFill>
              </a:rPr>
              <a:t>επαναλαμβάνω</a:t>
            </a:r>
            <a:r>
              <a:rPr lang="en-US" altLang="de-DE" sz="2000" dirty="0">
                <a:solidFill>
                  <a:srgbClr val="333333"/>
                </a:solidFill>
              </a:rPr>
              <a:t> </a:t>
            </a:r>
            <a:r>
              <a:rPr lang="el-GR" altLang="de-DE" sz="2000" dirty="0">
                <a:solidFill>
                  <a:srgbClr val="333333"/>
                </a:solidFill>
              </a:rPr>
              <a:t>ΚΑΙ επεξεργάζομαι</a:t>
            </a:r>
            <a:r>
              <a:rPr lang="en-US" altLang="de-DE" sz="2000" dirty="0">
                <a:solidFill>
                  <a:srgbClr val="333333"/>
                </a:solidFill>
              </a:rPr>
              <a:t>∙</a:t>
            </a:r>
            <a:r>
              <a:rPr lang="el-GR" altLang="de-DE" sz="2000" dirty="0">
                <a:solidFill>
                  <a:srgbClr val="333333"/>
                </a:solidFill>
              </a:rPr>
              <a:t> </a:t>
            </a:r>
            <a:r>
              <a:rPr lang="el-GR" altLang="de-DE" sz="2000" dirty="0">
                <a:solidFill>
                  <a:srgbClr val="004992"/>
                </a:solidFill>
              </a:rPr>
              <a:t>ΚΑΤΑΝΟΗΣΗ</a:t>
            </a:r>
            <a:endParaRPr lang="el-GR"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el-GR" altLang="de-DE" sz="2000" dirty="0">
                <a:solidFill>
                  <a:srgbClr val="333333"/>
                </a:solidFill>
              </a:rPr>
              <a:t>Αφηρημένα θέματα</a:t>
            </a:r>
            <a:r>
              <a:rPr lang="en-US" altLang="de-DE" sz="2000" dirty="0">
                <a:solidFill>
                  <a:srgbClr val="333333"/>
                </a:solidFill>
              </a:rPr>
              <a:t>: </a:t>
            </a:r>
            <a:r>
              <a:rPr lang="el-GR" altLang="de-DE" sz="2000" dirty="0">
                <a:solidFill>
                  <a:srgbClr val="333333"/>
                </a:solidFill>
              </a:rPr>
              <a:t>προσπαθήστε να σκεφτείτε</a:t>
            </a:r>
            <a:r>
              <a:rPr lang="de-DE" altLang="de-DE" sz="2000" dirty="0">
                <a:solidFill>
                  <a:srgbClr val="333333"/>
                </a:solidFill>
              </a:rPr>
              <a:t> </a:t>
            </a:r>
            <a:r>
              <a:rPr lang="el-GR" altLang="de-DE" sz="2000" dirty="0">
                <a:solidFill>
                  <a:srgbClr val="333333"/>
                </a:solidFill>
              </a:rPr>
              <a:t>παραδείγματα ή απλά μνημονικά βοηθήματα</a:t>
            </a:r>
            <a:r>
              <a:rPr lang="en-US" altLang="de-DE" sz="2000" dirty="0">
                <a:solidFill>
                  <a:srgbClr val="333333"/>
                </a:solidFill>
              </a:rPr>
              <a:t> (</a:t>
            </a:r>
            <a:r>
              <a:rPr lang="el-GR" altLang="de-DE" sz="2000" dirty="0">
                <a:solidFill>
                  <a:srgbClr val="333333"/>
                </a:solidFill>
              </a:rPr>
              <a:t>π.χ</a:t>
            </a:r>
            <a:r>
              <a:rPr lang="en-US" altLang="de-DE" sz="2000" dirty="0">
                <a:solidFill>
                  <a:srgbClr val="333333"/>
                </a:solidFill>
              </a:rPr>
              <a:t>. </a:t>
            </a:r>
            <a:r>
              <a:rPr lang="el-GR" altLang="de-DE" sz="2000" dirty="0">
                <a:solidFill>
                  <a:srgbClr val="333333"/>
                </a:solidFill>
              </a:rPr>
              <a:t>ο Β’ παγκόσμιος πόλεμος ξεκίνησε την 1η Σεπτεμβρίου 1939 με την εισβολή των γερμανικών στρατευμάτων στην Πολωνία: 1-9-39)</a:t>
            </a:r>
          </a:p>
          <a:p>
            <a:pPr marL="342900" lvl="0" indent="-342900" defTabSz="914400" fontAlgn="base">
              <a:lnSpc>
                <a:spcPct val="100000"/>
              </a:lnSpc>
              <a:spcBef>
                <a:spcPts val="1200"/>
              </a:spcBef>
              <a:buClr>
                <a:srgbClr val="333333"/>
              </a:buClr>
              <a:buFont typeface="WingDings"/>
              <a:buChar char=""/>
            </a:pPr>
            <a:r>
              <a:rPr lang="el-GR" altLang="de-DE" sz="2000" dirty="0">
                <a:solidFill>
                  <a:srgbClr val="333333"/>
                </a:solidFill>
              </a:rPr>
              <a:t>να συνδυάζετε νέες πληροφορίες με υπάρχουσες γνώσεις</a:t>
            </a:r>
            <a:endParaRPr lang="en-US"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el-GR" altLang="de-DE" sz="2000" dirty="0">
                <a:solidFill>
                  <a:srgbClr val="333333"/>
                </a:solidFill>
              </a:rPr>
              <a:t>να αποφεύγετε να μελετάτε </a:t>
            </a:r>
            <a:r>
              <a:rPr lang="el-GR" altLang="de-DE" sz="2000">
                <a:solidFill>
                  <a:srgbClr val="333333"/>
                </a:solidFill>
              </a:rPr>
              <a:t>πολλή ώρα</a:t>
            </a:r>
            <a:endParaRPr lang="en-US" sz="2000" dirty="0"/>
          </a:p>
        </p:txBody>
      </p:sp>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11</a:t>
            </a:fld>
            <a:endParaRPr lang="de-DE" altLang="de-DE">
              <a:latin typeface="+mn-lt"/>
            </a:endParaRPr>
          </a:p>
        </p:txBody>
      </p:sp>
    </p:spTree>
    <p:extLst>
      <p:ext uri="{BB962C8B-B14F-4D97-AF65-F5344CB8AC3E}">
        <p14:creationId xmlns:p14="http://schemas.microsoft.com/office/powerpoint/2010/main" val="39360006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Πώς μπορώ να απομνημονεύω τα πράγματα καλύτερα;</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el-GR" altLang="de-DE" sz="2000">
                <a:solidFill>
                  <a:srgbClr val="333333"/>
                </a:solidFill>
              </a:rPr>
              <a:t>επαναλαμβάνω</a:t>
            </a:r>
            <a:r>
              <a:rPr lang="en-US" altLang="de-DE" sz="2000" dirty="0">
                <a:solidFill>
                  <a:srgbClr val="333333"/>
                </a:solidFill>
              </a:rPr>
              <a:t> </a:t>
            </a:r>
            <a:r>
              <a:rPr lang="el-GR" altLang="de-DE" sz="2000" dirty="0">
                <a:solidFill>
                  <a:srgbClr val="333333"/>
                </a:solidFill>
              </a:rPr>
              <a:t>ΚΑΙ επεξεργάζομαι</a:t>
            </a:r>
            <a:r>
              <a:rPr lang="en-US" altLang="de-DE" sz="2000" dirty="0">
                <a:solidFill>
                  <a:srgbClr val="333333"/>
                </a:solidFill>
              </a:rPr>
              <a:t>∙</a:t>
            </a:r>
            <a:r>
              <a:rPr lang="el-GR" altLang="de-DE" sz="2000" dirty="0">
                <a:solidFill>
                  <a:srgbClr val="333333"/>
                </a:solidFill>
              </a:rPr>
              <a:t> </a:t>
            </a:r>
            <a:r>
              <a:rPr lang="el-GR" altLang="de-DE" sz="2000" dirty="0">
                <a:solidFill>
                  <a:srgbClr val="004992"/>
                </a:solidFill>
              </a:rPr>
              <a:t>ΚΑΤΑΝΟΗΣΗ</a:t>
            </a:r>
            <a:endParaRPr lang="el-GR"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el-GR" altLang="de-DE" sz="2000" dirty="0">
                <a:solidFill>
                  <a:srgbClr val="333333"/>
                </a:solidFill>
              </a:rPr>
              <a:t>Αφηρημένα θέματα</a:t>
            </a:r>
            <a:r>
              <a:rPr lang="en-US" altLang="de-DE" sz="2000" dirty="0">
                <a:solidFill>
                  <a:srgbClr val="333333"/>
                </a:solidFill>
              </a:rPr>
              <a:t>: </a:t>
            </a:r>
            <a:r>
              <a:rPr lang="el-GR" altLang="de-DE" sz="2000" dirty="0">
                <a:solidFill>
                  <a:srgbClr val="333333"/>
                </a:solidFill>
              </a:rPr>
              <a:t>προσπαθήστε να σκεφτείτε</a:t>
            </a:r>
            <a:r>
              <a:rPr lang="de-DE" altLang="de-DE" sz="2000" dirty="0">
                <a:solidFill>
                  <a:srgbClr val="333333"/>
                </a:solidFill>
              </a:rPr>
              <a:t> </a:t>
            </a:r>
            <a:r>
              <a:rPr lang="el-GR" altLang="de-DE" sz="2000" dirty="0">
                <a:solidFill>
                  <a:srgbClr val="333333"/>
                </a:solidFill>
              </a:rPr>
              <a:t>παραδείγματα ή απλά μνημονικά βοηθήματα</a:t>
            </a:r>
            <a:r>
              <a:rPr lang="en-US" altLang="de-DE" sz="2000" dirty="0">
                <a:solidFill>
                  <a:srgbClr val="333333"/>
                </a:solidFill>
              </a:rPr>
              <a:t> (</a:t>
            </a:r>
            <a:r>
              <a:rPr lang="el-GR" altLang="de-DE" sz="2000" dirty="0">
                <a:solidFill>
                  <a:srgbClr val="333333"/>
                </a:solidFill>
              </a:rPr>
              <a:t>π.χ</a:t>
            </a:r>
            <a:r>
              <a:rPr lang="en-US" altLang="de-DE" sz="2000" dirty="0">
                <a:solidFill>
                  <a:srgbClr val="333333"/>
                </a:solidFill>
              </a:rPr>
              <a:t>. </a:t>
            </a:r>
            <a:r>
              <a:rPr lang="el-GR" altLang="de-DE" sz="2000" dirty="0">
                <a:solidFill>
                  <a:srgbClr val="333333"/>
                </a:solidFill>
              </a:rPr>
              <a:t>ο Β’ παγκόσμιος πόλεμος ξεκίνησε την 1η Σεπτεμβρίου 1939 με την εισβολή των γερμανικών στρατευμάτων στην Πολωνία: 1-9-39)</a:t>
            </a:r>
          </a:p>
          <a:p>
            <a:pPr marL="342900" lvl="0" indent="-342900" defTabSz="914400" fontAlgn="base">
              <a:lnSpc>
                <a:spcPct val="100000"/>
              </a:lnSpc>
              <a:spcBef>
                <a:spcPts val="1200"/>
              </a:spcBef>
              <a:buClr>
                <a:srgbClr val="333333"/>
              </a:buClr>
              <a:buFont typeface="WingDings"/>
              <a:buChar char=""/>
            </a:pPr>
            <a:r>
              <a:rPr lang="el-GR" altLang="de-DE" sz="2000" dirty="0">
                <a:solidFill>
                  <a:srgbClr val="333333"/>
                </a:solidFill>
              </a:rPr>
              <a:t>να συνδυάζετε νέες πληροφορίες με υπάρχουσες γνώσεις</a:t>
            </a:r>
            <a:endParaRPr lang="en-US"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el-GR" altLang="de-DE" sz="2000" dirty="0">
                <a:solidFill>
                  <a:srgbClr val="333333"/>
                </a:solidFill>
              </a:rPr>
              <a:t>να αποφεύγετε να μελετάτε πολλή ώρα</a:t>
            </a:r>
            <a:endParaRPr lang="en-US"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el-GR" altLang="de-DE" sz="2000" dirty="0">
                <a:solidFill>
                  <a:srgbClr val="333333"/>
                </a:solidFill>
              </a:rPr>
              <a:t>να πίνετε ελάχιστα ή </a:t>
            </a:r>
            <a:r>
              <a:rPr lang="el-GR" altLang="de-DE" sz="2000">
                <a:solidFill>
                  <a:srgbClr val="333333"/>
                </a:solidFill>
              </a:rPr>
              <a:t>καθόλου αλκοόλ</a:t>
            </a:r>
            <a:endParaRPr lang="en-US" sz="2000" dirty="0"/>
          </a:p>
        </p:txBody>
      </p:sp>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12</a:t>
            </a:fld>
            <a:endParaRPr lang="de-DE" altLang="de-DE">
              <a:latin typeface="+mn-lt"/>
            </a:endParaRPr>
          </a:p>
        </p:txBody>
      </p:sp>
    </p:spTree>
    <p:extLst>
      <p:ext uri="{BB962C8B-B14F-4D97-AF65-F5344CB8AC3E}">
        <p14:creationId xmlns:p14="http://schemas.microsoft.com/office/powerpoint/2010/main" val="10635834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Πώς μπορώ να απομνημονεύω τα πράγματα καλύτερα;</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el-GR" altLang="de-DE" sz="2000" dirty="0">
                <a:solidFill>
                  <a:srgbClr val="333333"/>
                </a:solidFill>
              </a:rPr>
              <a:t>επαναλαμβάνω</a:t>
            </a:r>
            <a:r>
              <a:rPr lang="en-US" altLang="de-DE" sz="2000" dirty="0">
                <a:solidFill>
                  <a:srgbClr val="333333"/>
                </a:solidFill>
              </a:rPr>
              <a:t> </a:t>
            </a:r>
            <a:r>
              <a:rPr lang="el-GR" altLang="de-DE" sz="2000" dirty="0">
                <a:solidFill>
                  <a:srgbClr val="333333"/>
                </a:solidFill>
              </a:rPr>
              <a:t>ΚΑΙ επεξεργάζομαι</a:t>
            </a:r>
            <a:r>
              <a:rPr lang="en-US" altLang="de-DE" sz="2000" dirty="0">
                <a:solidFill>
                  <a:srgbClr val="333333"/>
                </a:solidFill>
              </a:rPr>
              <a:t>∙</a:t>
            </a:r>
            <a:r>
              <a:rPr lang="el-GR" altLang="de-DE" sz="2000" dirty="0">
                <a:solidFill>
                  <a:srgbClr val="333333"/>
                </a:solidFill>
              </a:rPr>
              <a:t> </a:t>
            </a:r>
            <a:r>
              <a:rPr lang="el-GR" altLang="de-DE" sz="2000" dirty="0">
                <a:solidFill>
                  <a:srgbClr val="004992"/>
                </a:solidFill>
              </a:rPr>
              <a:t>ΚΑΤΑΝΟΗΣΗ</a:t>
            </a:r>
            <a:endParaRPr lang="el-GR"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el-GR" altLang="de-DE" sz="2000" dirty="0">
                <a:solidFill>
                  <a:srgbClr val="333333"/>
                </a:solidFill>
              </a:rPr>
              <a:t>Αφηρημένα θέματα</a:t>
            </a:r>
            <a:r>
              <a:rPr lang="en-US" altLang="de-DE" sz="2000" dirty="0">
                <a:solidFill>
                  <a:srgbClr val="333333"/>
                </a:solidFill>
              </a:rPr>
              <a:t>: </a:t>
            </a:r>
            <a:r>
              <a:rPr lang="el-GR" altLang="de-DE" sz="2000" dirty="0">
                <a:solidFill>
                  <a:srgbClr val="333333"/>
                </a:solidFill>
              </a:rPr>
              <a:t>προσπαθήστε να σκεφτείτε</a:t>
            </a:r>
            <a:r>
              <a:rPr lang="de-DE" altLang="de-DE" sz="2000" dirty="0">
                <a:solidFill>
                  <a:srgbClr val="333333"/>
                </a:solidFill>
              </a:rPr>
              <a:t> </a:t>
            </a:r>
            <a:r>
              <a:rPr lang="el-GR" altLang="de-DE" sz="2000" dirty="0">
                <a:solidFill>
                  <a:srgbClr val="333333"/>
                </a:solidFill>
              </a:rPr>
              <a:t>παραδείγματα ή απλά μνημονικά βοηθήματα</a:t>
            </a:r>
            <a:r>
              <a:rPr lang="en-US" altLang="de-DE" sz="2000" dirty="0">
                <a:solidFill>
                  <a:srgbClr val="333333"/>
                </a:solidFill>
              </a:rPr>
              <a:t> (</a:t>
            </a:r>
            <a:r>
              <a:rPr lang="el-GR" altLang="de-DE" sz="2000" dirty="0">
                <a:solidFill>
                  <a:srgbClr val="333333"/>
                </a:solidFill>
              </a:rPr>
              <a:t>π.χ</a:t>
            </a:r>
            <a:r>
              <a:rPr lang="en-US" altLang="de-DE" sz="2000" dirty="0">
                <a:solidFill>
                  <a:srgbClr val="333333"/>
                </a:solidFill>
              </a:rPr>
              <a:t>. </a:t>
            </a:r>
            <a:r>
              <a:rPr lang="el-GR" altLang="de-DE" sz="2000" dirty="0">
                <a:solidFill>
                  <a:srgbClr val="333333"/>
                </a:solidFill>
              </a:rPr>
              <a:t>ο Β’ παγκόσμιος πόλεμος ξεκίνησε την 1η Σεπτεμβρίου 1939 με την εισβολή των γερμανικών στρατευμάτων στην Πολωνία: 1-9-39)</a:t>
            </a:r>
          </a:p>
          <a:p>
            <a:pPr marL="342900" lvl="0" indent="-342900" defTabSz="914400" fontAlgn="base">
              <a:lnSpc>
                <a:spcPct val="100000"/>
              </a:lnSpc>
              <a:spcBef>
                <a:spcPts val="1200"/>
              </a:spcBef>
              <a:buClr>
                <a:srgbClr val="333333"/>
              </a:buClr>
              <a:buFont typeface="WingDings"/>
              <a:buChar char=""/>
            </a:pPr>
            <a:r>
              <a:rPr lang="el-GR" altLang="de-DE" sz="2000" dirty="0">
                <a:solidFill>
                  <a:srgbClr val="333333"/>
                </a:solidFill>
              </a:rPr>
              <a:t>να συνδυάζετε νέες πληροφορίες με υπάρχουσες γνώσεις</a:t>
            </a:r>
            <a:endParaRPr lang="en-US"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el-GR" altLang="de-DE" sz="2000" dirty="0">
                <a:solidFill>
                  <a:srgbClr val="333333"/>
                </a:solidFill>
              </a:rPr>
              <a:t>να αποφεύγετε να μελετάτε πολλή ώρα</a:t>
            </a:r>
            <a:endParaRPr lang="en-US"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el-GR" altLang="de-DE" sz="2000" dirty="0">
                <a:solidFill>
                  <a:srgbClr val="333333"/>
                </a:solidFill>
              </a:rPr>
              <a:t>να πίνετε ελάχιστα ή καθόλου αλκοόλ</a:t>
            </a:r>
            <a:endParaRPr lang="en-US"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el-GR" altLang="de-DE" sz="2000" dirty="0">
                <a:solidFill>
                  <a:srgbClr val="333333"/>
                </a:solidFill>
              </a:rPr>
              <a:t>να πηγαίνετε για ύπνο μετά τη μελέτη (έτσι δεν θα αποσπάται περαιτέρω η προσοχή σας)</a:t>
            </a:r>
            <a:endParaRPr lang="en-US" sz="2000" dirty="0"/>
          </a:p>
        </p:txBody>
      </p:sp>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13</a:t>
            </a:fld>
            <a:endParaRPr lang="de-DE" altLang="de-DE">
              <a:latin typeface="+mn-lt"/>
            </a:endParaRPr>
          </a:p>
        </p:txBody>
      </p:sp>
    </p:spTree>
    <p:extLst>
      <p:ext uri="{BB962C8B-B14F-4D97-AF65-F5344CB8AC3E}">
        <p14:creationId xmlns:p14="http://schemas.microsoft.com/office/powerpoint/2010/main" val="27189874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Πώς μπορώ να απομνημονεύω τα πράγματα καλύτερα;</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el-GR" altLang="de-DE" sz="2000">
                <a:solidFill>
                  <a:srgbClr val="333333"/>
                </a:solidFill>
              </a:rPr>
              <a:t>επαναλαμβάνω</a:t>
            </a:r>
            <a:r>
              <a:rPr lang="en-US" altLang="de-DE" sz="2000" dirty="0">
                <a:solidFill>
                  <a:srgbClr val="333333"/>
                </a:solidFill>
              </a:rPr>
              <a:t> </a:t>
            </a:r>
            <a:r>
              <a:rPr lang="el-GR" altLang="de-DE" sz="2000" dirty="0">
                <a:solidFill>
                  <a:srgbClr val="333333"/>
                </a:solidFill>
              </a:rPr>
              <a:t>ΚΑΙ επεξεργάζομαι</a:t>
            </a:r>
            <a:r>
              <a:rPr lang="en-US" altLang="de-DE" sz="2000" dirty="0">
                <a:solidFill>
                  <a:srgbClr val="333333"/>
                </a:solidFill>
              </a:rPr>
              <a:t>∙</a:t>
            </a:r>
            <a:r>
              <a:rPr lang="el-GR" altLang="de-DE" sz="2000" dirty="0">
                <a:solidFill>
                  <a:srgbClr val="333333"/>
                </a:solidFill>
              </a:rPr>
              <a:t> </a:t>
            </a:r>
            <a:r>
              <a:rPr lang="el-GR" altLang="de-DE" sz="2000" dirty="0">
                <a:solidFill>
                  <a:srgbClr val="004992"/>
                </a:solidFill>
              </a:rPr>
              <a:t>ΚΑΤΑΝΟΗΣΗ</a:t>
            </a:r>
            <a:endParaRPr lang="el-GR"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el-GR" altLang="de-DE" sz="2000" dirty="0">
                <a:solidFill>
                  <a:srgbClr val="333333"/>
                </a:solidFill>
              </a:rPr>
              <a:t>Αφηρημένα θέματα</a:t>
            </a:r>
            <a:r>
              <a:rPr lang="en-US" altLang="de-DE" sz="2000" dirty="0">
                <a:solidFill>
                  <a:srgbClr val="333333"/>
                </a:solidFill>
              </a:rPr>
              <a:t>: </a:t>
            </a:r>
            <a:r>
              <a:rPr lang="el-GR" altLang="de-DE" sz="2000" dirty="0">
                <a:solidFill>
                  <a:srgbClr val="333333"/>
                </a:solidFill>
              </a:rPr>
              <a:t>προσπαθήστε να σκεφτείτε</a:t>
            </a:r>
            <a:r>
              <a:rPr lang="de-DE" altLang="de-DE" sz="2000" dirty="0">
                <a:solidFill>
                  <a:srgbClr val="333333"/>
                </a:solidFill>
              </a:rPr>
              <a:t> </a:t>
            </a:r>
            <a:r>
              <a:rPr lang="el-GR" altLang="de-DE" sz="2000" dirty="0">
                <a:solidFill>
                  <a:srgbClr val="333333"/>
                </a:solidFill>
              </a:rPr>
              <a:t>παραδείγματα ή απλά μνημονικά βοηθήματα</a:t>
            </a:r>
            <a:r>
              <a:rPr lang="en-US" altLang="de-DE" sz="2000" dirty="0">
                <a:solidFill>
                  <a:srgbClr val="333333"/>
                </a:solidFill>
              </a:rPr>
              <a:t> (</a:t>
            </a:r>
            <a:r>
              <a:rPr lang="el-GR" altLang="de-DE" sz="2000" dirty="0">
                <a:solidFill>
                  <a:srgbClr val="333333"/>
                </a:solidFill>
              </a:rPr>
              <a:t>π.χ</a:t>
            </a:r>
            <a:r>
              <a:rPr lang="en-US" altLang="de-DE" sz="2000" dirty="0">
                <a:solidFill>
                  <a:srgbClr val="333333"/>
                </a:solidFill>
              </a:rPr>
              <a:t>. </a:t>
            </a:r>
            <a:r>
              <a:rPr lang="el-GR" altLang="de-DE" sz="2000" dirty="0">
                <a:solidFill>
                  <a:srgbClr val="333333"/>
                </a:solidFill>
              </a:rPr>
              <a:t>ο Β’ παγκόσμιος πόλεμος ξεκίνησε την 1η Σεπτεμβρίου 1939 με την εισβολή των γερμανικών στρατευμάτων στην Πολωνία: 1-9-39)</a:t>
            </a:r>
          </a:p>
          <a:p>
            <a:pPr marL="342900" lvl="0" indent="-342900" defTabSz="914400" fontAlgn="base">
              <a:lnSpc>
                <a:spcPct val="100000"/>
              </a:lnSpc>
              <a:spcBef>
                <a:spcPts val="1200"/>
              </a:spcBef>
              <a:buClr>
                <a:srgbClr val="333333"/>
              </a:buClr>
              <a:buFont typeface="WingDings"/>
              <a:buChar char=""/>
            </a:pPr>
            <a:r>
              <a:rPr lang="el-GR" altLang="de-DE" sz="2000" dirty="0">
                <a:solidFill>
                  <a:srgbClr val="333333"/>
                </a:solidFill>
              </a:rPr>
              <a:t>να συνδυάζετε νέες πληροφορίες με υπάρχουσες γνώσεις</a:t>
            </a:r>
            <a:endParaRPr lang="en-US"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el-GR" altLang="de-DE" sz="2000" dirty="0">
                <a:solidFill>
                  <a:srgbClr val="333333"/>
                </a:solidFill>
              </a:rPr>
              <a:t>να αποφεύγετε να μελετάτε πολλή ώρα</a:t>
            </a:r>
            <a:endParaRPr lang="en-US"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el-GR" altLang="de-DE" sz="2000" dirty="0">
                <a:solidFill>
                  <a:srgbClr val="333333"/>
                </a:solidFill>
              </a:rPr>
              <a:t>να πίνετε ελάχιστα ή καθόλου αλκοόλ</a:t>
            </a:r>
            <a:endParaRPr lang="en-US"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el-GR" altLang="de-DE" sz="2000" dirty="0">
                <a:solidFill>
                  <a:srgbClr val="333333"/>
                </a:solidFill>
              </a:rPr>
              <a:t>να πηγαίνετε για ύπνο μετά τη μελέτη (έτσι δεν θα αποσπάται περαιτέρω η προσοχή σας)</a:t>
            </a:r>
            <a:endParaRPr lang="en-US"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el-GR" altLang="de-DE" sz="2000" dirty="0">
                <a:solidFill>
                  <a:srgbClr val="333333"/>
                </a:solidFill>
              </a:rPr>
              <a:t>να συνδυάζετε πολλές αισθήσεις κατά τη διάρκεια της μάθησης</a:t>
            </a:r>
            <a:r>
              <a:rPr lang="en-US" altLang="de-DE" sz="2000" dirty="0">
                <a:solidFill>
                  <a:srgbClr val="333333"/>
                </a:solidFill>
              </a:rPr>
              <a:t> (</a:t>
            </a:r>
            <a:r>
              <a:rPr lang="el-GR" altLang="de-DE" sz="2000" dirty="0">
                <a:solidFill>
                  <a:srgbClr val="333333"/>
                </a:solidFill>
              </a:rPr>
              <a:t>π</a:t>
            </a:r>
            <a:r>
              <a:rPr lang="en-US" altLang="de-DE" sz="2000" dirty="0">
                <a:solidFill>
                  <a:srgbClr val="333333"/>
                </a:solidFill>
              </a:rPr>
              <a:t>.</a:t>
            </a:r>
            <a:r>
              <a:rPr lang="el-GR" altLang="de-DE" sz="2000" dirty="0">
                <a:solidFill>
                  <a:srgbClr val="333333"/>
                </a:solidFill>
              </a:rPr>
              <a:t>χ</a:t>
            </a:r>
            <a:r>
              <a:rPr lang="en-US" altLang="de-DE" sz="2000" dirty="0">
                <a:solidFill>
                  <a:srgbClr val="333333"/>
                </a:solidFill>
              </a:rPr>
              <a:t>.</a:t>
            </a:r>
            <a:r>
              <a:rPr lang="el-GR" altLang="de-DE" sz="2000" dirty="0">
                <a:solidFill>
                  <a:srgbClr val="333333"/>
                </a:solidFill>
              </a:rPr>
              <a:t>ακοή</a:t>
            </a:r>
            <a:r>
              <a:rPr lang="en-US" altLang="de-DE" sz="2000" dirty="0">
                <a:solidFill>
                  <a:srgbClr val="333333"/>
                </a:solidFill>
              </a:rPr>
              <a:t>,</a:t>
            </a:r>
            <a:r>
              <a:rPr lang="el-GR" altLang="de-DE" sz="2000" dirty="0">
                <a:solidFill>
                  <a:srgbClr val="333333"/>
                </a:solidFill>
              </a:rPr>
              <a:t> όραση</a:t>
            </a:r>
            <a:r>
              <a:rPr lang="en-US" altLang="de-DE" sz="2000" dirty="0">
                <a:solidFill>
                  <a:srgbClr val="333333"/>
                </a:solidFill>
              </a:rPr>
              <a:t>,</a:t>
            </a:r>
            <a:r>
              <a:rPr lang="el-GR" altLang="de-DE" sz="2000" dirty="0">
                <a:solidFill>
                  <a:srgbClr val="333333"/>
                </a:solidFill>
              </a:rPr>
              <a:t> γράψιμο)</a:t>
            </a:r>
            <a:endParaRPr lang="en-US" sz="2000" dirty="0"/>
          </a:p>
        </p:txBody>
      </p:sp>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14</a:t>
            </a:fld>
            <a:endParaRPr lang="de-DE" altLang="de-DE">
              <a:latin typeface="+mn-lt"/>
            </a:endParaRPr>
          </a:p>
        </p:txBody>
      </p:sp>
    </p:spTree>
    <p:extLst>
      <p:ext uri="{BB962C8B-B14F-4D97-AF65-F5344CB8AC3E}">
        <p14:creationId xmlns:p14="http://schemas.microsoft.com/office/powerpoint/2010/main" val="18746932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08955" y="2204864"/>
            <a:ext cx="5577840" cy="4248000"/>
          </a:xfrm>
        </p:spPr>
        <p:txBody>
          <a:bodyPr/>
          <a:lstStyle/>
          <a:p>
            <a:pPr lvl="0" defTabSz="914400" fontAlgn="base"/>
            <a:r>
              <a:rPr lang="el-GR" altLang="de-DE" sz="2400">
                <a:solidFill>
                  <a:srgbClr val="004992"/>
                </a:solidFill>
              </a:rPr>
              <a:t>Όσο περισσότερες αισθήσεις εμπλέκονται κατά τη διάρκεια της μάθησης</a:t>
            </a:r>
            <a:r>
              <a:rPr lang="de-DE" altLang="de-DE" sz="2400" dirty="0">
                <a:solidFill>
                  <a:srgbClr val="004992"/>
                </a:solidFill>
              </a:rPr>
              <a:t>,</a:t>
            </a:r>
            <a:r>
              <a:rPr lang="el-GR" altLang="de-DE" sz="2400" dirty="0">
                <a:solidFill>
                  <a:srgbClr val="004992"/>
                </a:solidFill>
              </a:rPr>
              <a:t> τόσο καλύτερη ανάκληση έχουμε!</a:t>
            </a:r>
            <a:endParaRPr lang="en-US" sz="2400" dirty="0"/>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Πώς μπορώ να απομνημονεύω τα πράγματα καλύτερα;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15</a:t>
            </a:fld>
            <a:endParaRPr lang="de-DE" altLang="de-DE">
              <a:latin typeface="+mn-lt"/>
            </a:endParaRPr>
          </a:p>
        </p:txBody>
      </p:sp>
      <p:pic>
        <p:nvPicPr>
          <p:cNvPr id="20" name="Picture 4" descr="img05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4698" y="2203704"/>
            <a:ext cx="558140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15"/>
          <p:cNvSpPr txBox="1">
            <a:spLocks noChangeArrowheads="1"/>
          </p:cNvSpPr>
          <p:nvPr/>
        </p:nvSpPr>
        <p:spPr bwMode="auto">
          <a:xfrm>
            <a:off x="1013003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l-GR" altLang="de-DE" sz="1200" b="1">
                <a:latin typeface="+mn-lt"/>
              </a:rPr>
              <a:t>κίνηση</a:t>
            </a:r>
            <a:endParaRPr lang="en-GB" altLang="de-DE" sz="1200" b="1" dirty="0">
              <a:latin typeface="+mn-lt"/>
            </a:endParaRPr>
          </a:p>
        </p:txBody>
      </p:sp>
      <p:sp>
        <p:nvSpPr>
          <p:cNvPr id="22" name="Caption_14"/>
          <p:cNvSpPr txBox="1">
            <a:spLocks noChangeArrowheads="1"/>
          </p:cNvSpPr>
          <p:nvPr/>
        </p:nvSpPr>
        <p:spPr bwMode="auto">
          <a:xfrm>
            <a:off x="8888739"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l-GR" altLang="de-DE" sz="1200" b="1">
                <a:latin typeface="+mn-lt"/>
              </a:rPr>
              <a:t>ομιλία</a:t>
            </a:r>
            <a:endParaRPr lang="en-GB" altLang="de-DE" sz="1200" b="1" dirty="0">
              <a:latin typeface="+mn-lt"/>
            </a:endParaRPr>
          </a:p>
        </p:txBody>
      </p:sp>
      <p:sp>
        <p:nvSpPr>
          <p:cNvPr id="23" name="Caption_13"/>
          <p:cNvSpPr txBox="1">
            <a:spLocks noChangeArrowheads="1"/>
          </p:cNvSpPr>
          <p:nvPr/>
        </p:nvSpPr>
        <p:spPr bwMode="auto">
          <a:xfrm>
            <a:off x="8888739"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l-GR" altLang="de-DE" sz="1200" b="1">
                <a:latin typeface="+mn-lt"/>
              </a:rPr>
              <a:t>ομιλία</a:t>
            </a:r>
            <a:endParaRPr lang="en-GB" altLang="de-DE" sz="1200" b="1" dirty="0">
              <a:latin typeface="+mn-lt"/>
            </a:endParaRPr>
          </a:p>
        </p:txBody>
      </p:sp>
      <p:sp>
        <p:nvSpPr>
          <p:cNvPr id="24" name="Caption_12"/>
          <p:cNvSpPr txBox="1">
            <a:spLocks noChangeArrowheads="1"/>
          </p:cNvSpPr>
          <p:nvPr/>
        </p:nvSpPr>
        <p:spPr bwMode="auto">
          <a:xfrm>
            <a:off x="796979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l-GR" altLang="de-DE" sz="1200" b="1">
                <a:latin typeface="+mn-lt"/>
              </a:rPr>
              <a:t>όραση</a:t>
            </a:r>
            <a:endParaRPr lang="en-GB" altLang="de-DE" sz="1200" b="1" dirty="0">
              <a:latin typeface="+mn-lt"/>
            </a:endParaRPr>
          </a:p>
        </p:txBody>
      </p:sp>
      <p:sp>
        <p:nvSpPr>
          <p:cNvPr id="25" name="Caption_11"/>
          <p:cNvSpPr txBox="1">
            <a:spLocks noChangeArrowheads="1"/>
          </p:cNvSpPr>
          <p:nvPr/>
        </p:nvSpPr>
        <p:spPr bwMode="auto">
          <a:xfrm>
            <a:off x="796979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l-GR" altLang="de-DE" sz="1200" b="1">
                <a:latin typeface="+mn-lt"/>
              </a:rPr>
              <a:t>όραση</a:t>
            </a:r>
            <a:endParaRPr lang="en-GB" altLang="de-DE" sz="1200" b="1" dirty="0">
              <a:latin typeface="+mn-lt"/>
            </a:endParaRPr>
          </a:p>
        </p:txBody>
      </p:sp>
      <p:sp>
        <p:nvSpPr>
          <p:cNvPr id="26" name="Caption_10"/>
          <p:cNvSpPr txBox="1">
            <a:spLocks noChangeArrowheads="1"/>
          </p:cNvSpPr>
          <p:nvPr/>
        </p:nvSpPr>
        <p:spPr bwMode="auto">
          <a:xfrm>
            <a:off x="796979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l-GR" altLang="de-DE" sz="1200" b="1">
                <a:latin typeface="+mn-lt"/>
              </a:rPr>
              <a:t>όραση</a:t>
            </a:r>
            <a:endParaRPr lang="en-GB" altLang="de-DE" sz="1200" b="1" dirty="0">
              <a:latin typeface="+mn-lt"/>
            </a:endParaRPr>
          </a:p>
        </p:txBody>
      </p:sp>
      <p:sp>
        <p:nvSpPr>
          <p:cNvPr id="27" name="Caption_9"/>
          <p:cNvSpPr txBox="1">
            <a:spLocks noChangeArrowheads="1"/>
          </p:cNvSpPr>
          <p:nvPr/>
        </p:nvSpPr>
        <p:spPr bwMode="auto">
          <a:xfrm>
            <a:off x="6979845" y="372856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l-GR" altLang="de-DE" sz="1200" b="1">
                <a:latin typeface="+mn-lt"/>
              </a:rPr>
              <a:t>όραση</a:t>
            </a:r>
            <a:endParaRPr lang="en-GB" altLang="de-DE" sz="1200" b="1" dirty="0">
              <a:latin typeface="+mn-lt"/>
            </a:endParaRPr>
          </a:p>
        </p:txBody>
      </p:sp>
      <p:sp>
        <p:nvSpPr>
          <p:cNvPr id="28" name="Caption_8"/>
          <p:cNvSpPr txBox="1">
            <a:spLocks noChangeArrowheads="1"/>
          </p:cNvSpPr>
          <p:nvPr/>
        </p:nvSpPr>
        <p:spPr bwMode="auto">
          <a:xfrm>
            <a:off x="697984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l-GR" altLang="de-DE" sz="1200" b="1">
                <a:latin typeface="+mn-lt"/>
              </a:rPr>
              <a:t>ακοή</a:t>
            </a:r>
            <a:endParaRPr lang="en-GB" altLang="de-DE" sz="1200" b="1" dirty="0">
              <a:latin typeface="+mn-lt"/>
            </a:endParaRPr>
          </a:p>
        </p:txBody>
      </p:sp>
      <p:sp>
        <p:nvSpPr>
          <p:cNvPr id="29" name="Caption_7"/>
          <p:cNvSpPr txBox="1">
            <a:spLocks noChangeArrowheads="1"/>
          </p:cNvSpPr>
          <p:nvPr/>
        </p:nvSpPr>
        <p:spPr bwMode="auto">
          <a:xfrm>
            <a:off x="697984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l-GR" altLang="de-DE" sz="1200" b="1">
                <a:latin typeface="+mn-lt"/>
              </a:rPr>
              <a:t>ακοή</a:t>
            </a:r>
            <a:endParaRPr lang="en-GB" altLang="de-DE" sz="1200" b="1" dirty="0">
              <a:latin typeface="+mn-lt"/>
            </a:endParaRPr>
          </a:p>
        </p:txBody>
      </p:sp>
      <p:sp>
        <p:nvSpPr>
          <p:cNvPr id="30" name="Caption_6"/>
          <p:cNvSpPr txBox="1">
            <a:spLocks noChangeArrowheads="1"/>
          </p:cNvSpPr>
          <p:nvPr/>
        </p:nvSpPr>
        <p:spPr bwMode="auto">
          <a:xfrm>
            <a:off x="697984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l-GR" altLang="de-DE" sz="1200" b="1">
                <a:latin typeface="+mn-lt"/>
              </a:rPr>
              <a:t>ακοή</a:t>
            </a:r>
            <a:endParaRPr lang="en-GB" altLang="de-DE" sz="1200" b="1" dirty="0">
              <a:latin typeface="+mn-lt"/>
            </a:endParaRPr>
          </a:p>
        </p:txBody>
      </p:sp>
      <p:sp>
        <p:nvSpPr>
          <p:cNvPr id="31" name="Caption_5"/>
          <p:cNvSpPr txBox="1">
            <a:spLocks noChangeArrowheads="1"/>
          </p:cNvSpPr>
          <p:nvPr/>
        </p:nvSpPr>
        <p:spPr bwMode="auto">
          <a:xfrm>
            <a:off x="6979845" y="2924944"/>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l-GR" altLang="de-DE" sz="1200" b="1">
                <a:latin typeface="+mn-lt"/>
              </a:rPr>
              <a:t>ακοή</a:t>
            </a:r>
            <a:endParaRPr lang="en-GB" altLang="de-DE" sz="1200" b="1" dirty="0">
              <a:latin typeface="+mn-lt"/>
            </a:endParaRPr>
          </a:p>
        </p:txBody>
      </p:sp>
      <p:sp>
        <p:nvSpPr>
          <p:cNvPr id="32" name="Caption_20"/>
          <p:cNvSpPr txBox="1">
            <a:spLocks noChangeArrowheads="1"/>
          </p:cNvSpPr>
          <p:nvPr/>
        </p:nvSpPr>
        <p:spPr bwMode="auto">
          <a:xfrm>
            <a:off x="6124699" y="1898904"/>
            <a:ext cx="558140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l-GR" altLang="de-DE" sz="1400" b="1">
                <a:latin typeface="+mn-lt"/>
              </a:rPr>
              <a:t>Ανάκληση μνήμης σε ποσοστά %</a:t>
            </a:r>
            <a:endParaRPr lang="en-GB" altLang="de-DE" sz="1400" b="1" dirty="0">
              <a:latin typeface="+mn-lt"/>
            </a:endParaRPr>
          </a:p>
        </p:txBody>
      </p:sp>
      <p:sp>
        <p:nvSpPr>
          <p:cNvPr id="33" name="Shape Penutup"/>
          <p:cNvSpPr/>
          <p:nvPr/>
        </p:nvSpPr>
        <p:spPr bwMode="gray">
          <a:xfrm>
            <a:off x="6086598"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11668001"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6086598" y="2165604"/>
            <a:ext cx="5657603" cy="548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6086598" y="6417564"/>
            <a:ext cx="5657603" cy="762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Αντιλαμβανόμαστε και θυμόμαστε όλοι τα ίδια;</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16</a:t>
            </a:fld>
            <a:endParaRPr lang="de-DE" altLang="de-DE">
              <a:latin typeface="+mn-lt"/>
            </a:endParaRPr>
          </a:p>
        </p:txBody>
      </p:sp>
      <p:pic>
        <p:nvPicPr>
          <p:cNvPr id="9" name="Picture 2" descr="69_"/>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6960" y="2203704"/>
            <a:ext cx="45466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68I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7960" y="2203704"/>
            <a:ext cx="344062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4"/>
          <p:cNvSpPr txBox="1">
            <a:spLocks/>
          </p:cNvSpPr>
          <p:nvPr/>
        </p:nvSpPr>
        <p:spPr bwMode="gray">
          <a:xfrm>
            <a:off x="408955" y="5733256"/>
            <a:ext cx="11340000" cy="719608"/>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lvl="0" algn="ctr" defTabSz="914377" fontAlgn="auto">
              <a:lnSpc>
                <a:spcPct val="100000"/>
              </a:lnSpc>
              <a:spcBef>
                <a:spcPts val="0"/>
              </a:spcBef>
            </a:pPr>
            <a:r>
              <a:rPr lang="el-GR" sz="2400" dirty="0">
                <a:solidFill>
                  <a:srgbClr val="333333"/>
                </a:solidFill>
              </a:rPr>
              <a:t>Παράδειγμα: Τρεις διαφορετικοί καλλιτέχνες ζωγράφισαν το ίδιο ισπανικό τοπίο…</a:t>
            </a:r>
            <a:endParaRPr lang="en-US" sz="2400" dirty="0">
              <a:solidFill>
                <a:srgbClr val="333333"/>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descr="Bild 0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Bild 01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l-GR" sz="3200" dirty="0">
                <a:solidFill>
                  <a:srgbClr val="004992"/>
                </a:solidFill>
                <a:latin typeface="+mn-lt"/>
                <a:ea typeface="+mn-ea"/>
                <a:cs typeface="+mn-cs"/>
              </a:rPr>
              <a:t>Παρακαλώ δώστε προσοχή στις διαφορές που σχετίζονται με το χρώμα και το μέγεθος των έργων ζωγραφικής. Υπάρχουν πλευρές τις οποίες οι καλλιτέχνες έχουν ζωγραφίσει διαφορετικά ή και έχουν ακόμη παραλείψει;</a:t>
            </a:r>
            <a:endParaRPr lang="en-US" sz="32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17</a:t>
            </a:fld>
            <a:endParaRPr lang="de-DE" altLang="de-DE">
              <a:latin typeface="+mn-lt"/>
            </a:endParaRPr>
          </a:p>
        </p:txBody>
      </p:sp>
      <p:sp>
        <p:nvSpPr>
          <p:cNvPr id="17" name="Caption_15"/>
          <p:cNvSpPr txBox="1">
            <a:spLocks noChangeArrowheads="1"/>
          </p:cNvSpPr>
          <p:nvPr/>
        </p:nvSpPr>
        <p:spPr bwMode="auto">
          <a:xfrm>
            <a:off x="4563283" y="5685055"/>
            <a:ext cx="34300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mn-lt"/>
              </a:rPr>
              <a:t>Bernd Hampel</a:t>
            </a:r>
          </a:p>
        </p:txBody>
      </p:sp>
      <p:sp>
        <p:nvSpPr>
          <p:cNvPr id="18" name="Caption_14"/>
          <p:cNvSpPr txBox="1">
            <a:spLocks noChangeArrowheads="1"/>
          </p:cNvSpPr>
          <p:nvPr/>
        </p:nvSpPr>
        <p:spPr bwMode="auto">
          <a:xfrm>
            <a:off x="8552788" y="5685055"/>
            <a:ext cx="31961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mn-lt"/>
              </a:rPr>
              <a:t>Helmut Schack</a:t>
            </a:r>
          </a:p>
        </p:txBody>
      </p:sp>
      <p:sp>
        <p:nvSpPr>
          <p:cNvPr id="19" name="Caption_16"/>
          <p:cNvSpPr txBox="1">
            <a:spLocks noChangeArrowheads="1"/>
          </p:cNvSpPr>
          <p:nvPr/>
        </p:nvSpPr>
        <p:spPr bwMode="auto">
          <a:xfrm>
            <a:off x="408954" y="5685055"/>
            <a:ext cx="3594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mn-lt"/>
              </a:rPr>
              <a:t>Andreas Weißgerber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l-GR" sz="3600" dirty="0">
                <a:solidFill>
                  <a:srgbClr val="004992"/>
                </a:solidFill>
                <a:latin typeface="+mn-lt"/>
                <a:ea typeface="+mn-ea"/>
                <a:cs typeface="+mn-cs"/>
              </a:rPr>
              <a:t>Κάθε άτομο αντιλαμβάνεται τα πράγματα διαφορετικά! Όπως και στους τρεις πίνακες : Απεικονίζεται το ίδιο τοπίο, αλλά με έμφαση σε διαφορετικά θέματα!</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18</a:t>
            </a:fld>
            <a:endParaRPr lang="de-DE" altLang="de-DE">
              <a:latin typeface="+mn-lt"/>
            </a:endParaRPr>
          </a:p>
        </p:txBody>
      </p:sp>
      <p:pic>
        <p:nvPicPr>
          <p:cNvPr id="17" name="Picture 3" descr="Bild 0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 descr="Bild 00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26"/>
          <p:cNvSpPr>
            <a:spLocks noChangeArrowheads="1"/>
          </p:cNvSpPr>
          <p:nvPr/>
        </p:nvSpPr>
        <p:spPr bwMode="auto">
          <a:xfrm>
            <a:off x="10994131" y="3881653"/>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1" name="Caption_25"/>
          <p:cNvSpPr>
            <a:spLocks noChangeArrowheads="1"/>
          </p:cNvSpPr>
          <p:nvPr/>
        </p:nvSpPr>
        <p:spPr bwMode="auto">
          <a:xfrm>
            <a:off x="7393731" y="3999722"/>
            <a:ext cx="457200" cy="627465"/>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2" name="Caption_24"/>
          <p:cNvSpPr>
            <a:spLocks noChangeArrowheads="1"/>
          </p:cNvSpPr>
          <p:nvPr/>
        </p:nvSpPr>
        <p:spPr bwMode="auto">
          <a:xfrm>
            <a:off x="3073251" y="3881654"/>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3" name="Caption_18"/>
          <p:cNvSpPr txBox="1">
            <a:spLocks noChangeArrowheads="1"/>
          </p:cNvSpPr>
          <p:nvPr/>
        </p:nvSpPr>
        <p:spPr bwMode="auto">
          <a:xfrm>
            <a:off x="4563283" y="5685055"/>
            <a:ext cx="343001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l-GR" altLang="de-DE" sz="1200" b="0" dirty="0">
                <a:latin typeface="+mn-lt"/>
              </a:rPr>
              <a:t>Bernd Hampel: Το χρώμα του τοπίου είναι πολύ πιο γήινο. Το δέντρο δεξιά του δρόμου λείπει (κόκκινος κύκλος).</a:t>
            </a:r>
            <a:endParaRPr lang="en-US" altLang="de-DE" sz="1200" b="0" dirty="0">
              <a:latin typeface="+mn-lt"/>
            </a:endParaRPr>
          </a:p>
        </p:txBody>
      </p:sp>
      <p:sp>
        <p:nvSpPr>
          <p:cNvPr id="24" name="Caption_17"/>
          <p:cNvSpPr txBox="1">
            <a:spLocks noChangeArrowheads="1"/>
          </p:cNvSpPr>
          <p:nvPr/>
        </p:nvSpPr>
        <p:spPr bwMode="auto">
          <a:xfrm>
            <a:off x="8329835" y="5685055"/>
            <a:ext cx="3672408"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l-GR" altLang="de-DE" sz="1200" b="0" dirty="0">
                <a:latin typeface="+mn-lt"/>
              </a:rPr>
              <a:t>Helmut Schack: Σε αυτό το πίνακα φαίνεται πως τα διαφορετικά κομμάτια της γης απλώνονται μέχρι τον ορίζοντα. Το τοπίο είναι αποδίδεται με περισσότερα χρώματα. Σε αντίθεση με τους άλλους δύο πίνακες, ένας αριθμός δέντρων βρίσκονται ακριβώς μπροστά από τον ορίζοντα (δεν υπάρχουν λόφοι πίσω).</a:t>
            </a:r>
            <a:endParaRPr lang="en-US" altLang="de-DE" sz="1200" b="0" dirty="0">
              <a:latin typeface="+mn-lt"/>
            </a:endParaRPr>
          </a:p>
        </p:txBody>
      </p:sp>
      <p:sp>
        <p:nvSpPr>
          <p:cNvPr id="25" name="Caption_19"/>
          <p:cNvSpPr txBox="1">
            <a:spLocks noChangeArrowheads="1"/>
          </p:cNvSpPr>
          <p:nvPr/>
        </p:nvSpPr>
        <p:spPr bwMode="auto">
          <a:xfrm>
            <a:off x="408954" y="5685055"/>
            <a:ext cx="35948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l-GR" altLang="de-DE" sz="1200" b="0" dirty="0">
                <a:latin typeface="+mn-lt"/>
              </a:rPr>
              <a:t>Andreas Weißgerber: Οι λόφοι σε αυτό το πίνακα είναι μικρότεροι σε σχέση με τους άλλους δύο πίνακες.</a:t>
            </a:r>
            <a:endParaRPr lang="en-US" altLang="de-DE" sz="1200" b="0" dirty="0">
              <a:latin typeface="+mn-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altLang="de-DE" sz="3600">
                <a:latin typeface="+mn-lt"/>
                <a:ea typeface="+mn-ea"/>
                <a:cs typeface="+mn-cs"/>
              </a:rPr>
              <a:t>Άσκηση</a:t>
            </a:r>
            <a:endParaRPr lang="de-DE" altLang="de-DE" sz="3600">
              <a:latin typeface="+mn-lt"/>
              <a:ea typeface="+mn-ea"/>
              <a:cs typeface="+mn-cs"/>
            </a:endParaRPr>
          </a:p>
        </p:txBody>
      </p:sp>
      <p:sp>
        <p:nvSpPr>
          <p:cNvPr id="23555"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defRPr/>
            </a:pPr>
            <a:r>
              <a:rPr lang="el-GR" sz="2400" dirty="0">
                <a:solidFill>
                  <a:srgbClr val="333333"/>
                </a:solidFill>
              </a:rPr>
              <a:t>Θα σας παρουσιαστούν κάποιες σύνθετες σκηνές (π.χ. παραλία, σιδηροδρομικός σταθμός).</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3" name="Slide Number Placeholder 2"/>
          <p:cNvSpPr>
            <a:spLocks noGrp="1"/>
          </p:cNvSpPr>
          <p:nvPr>
            <p:ph type="sldNum" sz="quarter" idx="12"/>
          </p:nvPr>
        </p:nvSpPr>
        <p:spPr/>
        <p:txBody>
          <a:bodyPr/>
          <a:lstStyle/>
          <a:p>
            <a:pPr>
              <a:defRPr/>
            </a:pPr>
            <a:fld id="{65903D3A-0CF6-461D-8F0B-7B51CFBEE9A0}" type="slidenum">
              <a:rPr lang="de-DE" altLang="de-DE" smtClean="0">
                <a:latin typeface="+mn-lt"/>
              </a:rPr>
              <a:pPr>
                <a:defRPr/>
              </a:pPr>
              <a:t>19</a:t>
            </a:fld>
            <a:endParaRPr lang="de-DE" altLang="de-DE">
              <a:latin typeface="+mn-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altLang="de-DE" sz="3600">
                <a:latin typeface="+mn-lt"/>
                <a:ea typeface="+mn-ea"/>
                <a:cs typeface="+mn-cs"/>
              </a:rPr>
              <a:t>Άσκηση</a:t>
            </a:r>
            <a:endParaRPr lang="de-DE" altLang="de-DE" sz="3600">
              <a:latin typeface="+mn-lt"/>
              <a:ea typeface="+mn-ea"/>
              <a:cs typeface="+mn-cs"/>
            </a:endParaRPr>
          </a:p>
        </p:txBody>
      </p:sp>
      <p:sp>
        <p:nvSpPr>
          <p:cNvPr id="23555"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defRPr/>
            </a:pPr>
            <a:r>
              <a:rPr lang="el-GR" sz="2400" dirty="0">
                <a:solidFill>
                  <a:srgbClr val="333333"/>
                </a:solidFill>
              </a:rPr>
              <a:t>Θα σας παρουσιαστούν κάποιες σύνθετες σκηνές (π.χ. παραλία, σιδηροδρομικός σταθμός).</a:t>
            </a:r>
          </a:p>
          <a:p>
            <a:pPr marL="342900" indent="-342900" eaLnBrk="1" hangingPunct="1">
              <a:buClr>
                <a:srgbClr val="333333"/>
              </a:buClr>
              <a:buFont typeface="WingDings"/>
              <a:buChar char=""/>
              <a:tabLst>
                <a:tab pos="361950" algn="l"/>
              </a:tabLst>
              <a:defRPr/>
            </a:pPr>
            <a:r>
              <a:rPr lang="el-GR" altLang="ko-KR" sz="2400" dirty="0">
                <a:solidFill>
                  <a:srgbClr val="333333"/>
                </a:solidFill>
              </a:rPr>
              <a:t>Στη συνέχεια θα σας ζητηθεί να θυμηθείτε ό,τι είδατε στην εικόνα και πόσο σίγουροι είστε για την κρίση </a:t>
            </a:r>
            <a:r>
              <a:rPr lang="el-GR" altLang="ko-KR" sz="2400">
                <a:solidFill>
                  <a:srgbClr val="333333"/>
                </a:solidFill>
              </a:rPr>
              <a:t>σας.</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3" name="Slide Number Placeholder 2"/>
          <p:cNvSpPr>
            <a:spLocks noGrp="1"/>
          </p:cNvSpPr>
          <p:nvPr>
            <p:ph type="sldNum" sz="quarter" idx="12"/>
          </p:nvPr>
        </p:nvSpPr>
        <p:spPr/>
        <p:txBody>
          <a:bodyPr/>
          <a:lstStyle/>
          <a:p>
            <a:pPr>
              <a:defRPr/>
            </a:pPr>
            <a:fld id="{65903D3A-0CF6-461D-8F0B-7B51CFBEE9A0}" type="slidenum">
              <a:rPr lang="de-DE" altLang="de-DE" smtClean="0">
                <a:latin typeface="+mn-lt"/>
              </a:rPr>
              <a:pPr>
                <a:defRPr/>
              </a:pPr>
              <a:t>20</a:t>
            </a:fld>
            <a:endParaRPr lang="de-DE" altLang="de-DE">
              <a:latin typeface="+mn-lt"/>
            </a:endParaRPr>
          </a:p>
        </p:txBody>
      </p:sp>
    </p:spTree>
    <p:extLst>
      <p:ext uri="{BB962C8B-B14F-4D97-AF65-F5344CB8AC3E}">
        <p14:creationId xmlns:p14="http://schemas.microsoft.com/office/powerpoint/2010/main" val="6102385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altLang="de-DE" sz="3600">
                <a:latin typeface="+mn-lt"/>
                <a:ea typeface="+mn-ea"/>
                <a:cs typeface="+mn-cs"/>
              </a:rPr>
              <a:t>Άσκηση</a:t>
            </a:r>
            <a:endParaRPr lang="de-DE" altLang="de-DE" sz="3600">
              <a:latin typeface="+mn-lt"/>
              <a:ea typeface="+mn-ea"/>
              <a:cs typeface="+mn-cs"/>
            </a:endParaRPr>
          </a:p>
        </p:txBody>
      </p:sp>
      <p:sp>
        <p:nvSpPr>
          <p:cNvPr id="23555"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defRPr/>
            </a:pPr>
            <a:r>
              <a:rPr lang="el-GR" sz="2400" dirty="0">
                <a:solidFill>
                  <a:srgbClr val="333333"/>
                </a:solidFill>
              </a:rPr>
              <a:t>Θα σας παρουσιαστούν κάποιες σύνθετες σκηνές (π.χ. παραλία, σιδηροδρομικός σταθμός).</a:t>
            </a:r>
          </a:p>
          <a:p>
            <a:pPr marL="342900" indent="-342900" eaLnBrk="1" hangingPunct="1">
              <a:buClr>
                <a:srgbClr val="333333"/>
              </a:buClr>
              <a:buFont typeface="WingDings"/>
              <a:buChar char=""/>
              <a:tabLst>
                <a:tab pos="361950" algn="l"/>
              </a:tabLst>
              <a:defRPr/>
            </a:pPr>
            <a:r>
              <a:rPr lang="el-GR" altLang="ko-KR" sz="2400" dirty="0">
                <a:solidFill>
                  <a:srgbClr val="333333"/>
                </a:solidFill>
              </a:rPr>
              <a:t>Στη συνέχεια θα σας ζητηθεί να θυμηθείτε ό,τι είδατε στην εικόνα και πόσο σίγουροι είστε για την κρίση σας.</a:t>
            </a:r>
            <a:endParaRPr lang="de-DE" altLang="ko-KR" sz="2400" dirty="0">
              <a:solidFill>
                <a:srgbClr val="333333"/>
              </a:solidFill>
            </a:endParaRPr>
          </a:p>
          <a:p>
            <a:pPr algn="ctr" eaLnBrk="1" hangingPunct="1">
              <a:tabLst>
                <a:tab pos="361950" algn="l"/>
              </a:tabLst>
              <a:defRPr/>
            </a:pPr>
            <a:r>
              <a:rPr lang="el-GR" sz="2400" dirty="0">
                <a:solidFill>
                  <a:srgbClr val="004992"/>
                </a:solidFill>
              </a:rPr>
              <a:t>Προσπαθήστε να θυμηθείτε όσο το δυνατόν περισσότερες λεπτομέρειες!</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3" name="Slide Number Placeholder 2"/>
          <p:cNvSpPr>
            <a:spLocks noGrp="1"/>
          </p:cNvSpPr>
          <p:nvPr>
            <p:ph type="sldNum" sz="quarter" idx="12"/>
          </p:nvPr>
        </p:nvSpPr>
        <p:spPr/>
        <p:txBody>
          <a:bodyPr/>
          <a:lstStyle/>
          <a:p>
            <a:pPr>
              <a:defRPr/>
            </a:pPr>
            <a:fld id="{65903D3A-0CF6-461D-8F0B-7B51CFBEE9A0}" type="slidenum">
              <a:rPr lang="de-DE" altLang="de-DE" smtClean="0">
                <a:latin typeface="+mn-lt"/>
              </a:rPr>
              <a:pPr>
                <a:defRPr/>
              </a:pPr>
              <a:t>21</a:t>
            </a:fld>
            <a:endParaRPr lang="de-DE" altLang="de-DE">
              <a:latin typeface="+mn-lt"/>
            </a:endParaRPr>
          </a:p>
        </p:txBody>
      </p:sp>
    </p:spTree>
    <p:extLst>
      <p:ext uri="{BB962C8B-B14F-4D97-AF65-F5344CB8AC3E}">
        <p14:creationId xmlns:p14="http://schemas.microsoft.com/office/powerpoint/2010/main" val="23648103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22</a:t>
            </a:fld>
            <a:endParaRPr lang="de-DE" altLang="de-DE">
              <a:latin typeface="+mn-lt"/>
            </a:endParaRPr>
          </a:p>
        </p:txBody>
      </p:sp>
      <p:pic>
        <p:nvPicPr>
          <p:cNvPr id="6" name="Grafik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12828" y="1078992"/>
            <a:ext cx="393586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altLang="de-DE" sz="3600" dirty="0">
                <a:solidFill>
                  <a:srgbClr val="004992"/>
                </a:solidFill>
                <a:latin typeface="+mn-lt"/>
                <a:ea typeface="+mn-ea"/>
                <a:cs typeface="+mn-cs"/>
              </a:rPr>
              <a:t>Στην παραλία</a:t>
            </a:r>
            <a:br>
              <a:rPr lang="el-GR" altLang="de-DE" sz="3600" dirty="0">
                <a:solidFill>
                  <a:srgbClr val="004992"/>
                </a:solidFill>
                <a:latin typeface="+mn-lt"/>
                <a:ea typeface="+mn-ea"/>
                <a:cs typeface="+mn-cs"/>
              </a:rPr>
            </a:br>
            <a:r>
              <a:rPr lang="el-GR" altLang="de-DE" dirty="0">
                <a:solidFill>
                  <a:srgbClr val="004992"/>
                </a:solidFill>
                <a:latin typeface="+mn-lt"/>
                <a:ea typeface="+mn-ea"/>
                <a:cs typeface="+mn-cs"/>
              </a:rPr>
              <a:t>Τί είδατε; Πόσο σίγουροι είστε;</a:t>
            </a:r>
            <a:endParaRPr lang="de-DE" altLang="de-DE" dirty="0">
              <a:solidFill>
                <a:srgbClr val="004992"/>
              </a:solidFill>
              <a:latin typeface="+mn-lt"/>
              <a:ea typeface="+mn-ea"/>
              <a:cs typeface="+mn-cs"/>
            </a:endParaRPr>
          </a:p>
        </p:txBody>
      </p:sp>
      <p:sp>
        <p:nvSpPr>
          <p:cNvPr id="62467"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ομπρέλα παραλίας</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ναυαγοσώστης</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σκύλος</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μπάλα</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σωσίβιο</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νερό</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καπέλο</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πετσέτα</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3" name="Slide Number Placeholder 2"/>
          <p:cNvSpPr>
            <a:spLocks noGrp="1"/>
          </p:cNvSpPr>
          <p:nvPr>
            <p:ph type="sldNum" sz="quarter" idx="12"/>
          </p:nvPr>
        </p:nvSpPr>
        <p:spPr/>
        <p:txBody>
          <a:bodyPr/>
          <a:lstStyle/>
          <a:p>
            <a:pPr>
              <a:defRPr/>
            </a:pPr>
            <a:fld id="{65903D3A-0CF6-461D-8F0B-7B51CFBEE9A0}" type="slidenum">
              <a:rPr lang="de-DE" altLang="de-DE" smtClean="0">
                <a:latin typeface="+mn-lt"/>
              </a:rPr>
              <a:pPr>
                <a:defRPr/>
              </a:pPr>
              <a:t>23</a:t>
            </a:fld>
            <a:endParaRPr lang="de-DE" altLang="de-DE">
              <a:latin typeface="+mn-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altLang="de-DE" sz="3600">
                <a:latin typeface="+mn-lt"/>
                <a:ea typeface="+mn-ea"/>
                <a:cs typeface="+mn-cs"/>
              </a:rPr>
              <a:t>Στην παραλία</a:t>
            </a:r>
            <a:endParaRPr lang="de-DE" altLang="de-DE" sz="3600">
              <a:latin typeface="+mn-lt"/>
              <a:ea typeface="+mn-ea"/>
              <a:cs typeface="+mn-cs"/>
            </a:endParaRPr>
          </a:p>
        </p:txBody>
      </p:sp>
      <p:sp>
        <p:nvSpPr>
          <p:cNvPr id="64515"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ομπρέλα παραλίας</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ναυαγοσώστης</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σκύλος</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el-GR" altLang="de-DE" sz="2400" dirty="0">
                <a:solidFill>
                  <a:srgbClr val="004992"/>
                </a:solidFill>
              </a:rPr>
              <a:t>μπάλα</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σωσίβιο</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νερό</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καπέλο</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el-GR" altLang="de-DE" sz="2400" dirty="0">
                <a:solidFill>
                  <a:srgbClr val="004992"/>
                </a:solidFill>
              </a:rPr>
              <a:t>πετσέτα</a:t>
            </a:r>
            <a:endParaRPr lang="de-DE" alt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3" name="Slide Number Placeholder 2"/>
          <p:cNvSpPr>
            <a:spLocks noGrp="1"/>
          </p:cNvSpPr>
          <p:nvPr>
            <p:ph type="sldNum" sz="quarter" idx="12"/>
          </p:nvPr>
        </p:nvSpPr>
        <p:spPr/>
        <p:txBody>
          <a:bodyPr/>
          <a:lstStyle/>
          <a:p>
            <a:pPr>
              <a:defRPr/>
            </a:pPr>
            <a:fld id="{65903D3A-0CF6-461D-8F0B-7B51CFBEE9A0}" type="slidenum">
              <a:rPr lang="de-DE" altLang="de-DE" smtClean="0">
                <a:latin typeface="+mn-lt"/>
              </a:rPr>
              <a:pPr>
                <a:defRPr/>
              </a:pPr>
              <a:t>24</a:t>
            </a:fld>
            <a:endParaRPr lang="de-DE" altLang="de-DE">
              <a:latin typeface="+mn-lt"/>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24487" y="2203704"/>
            <a:ext cx="311254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l-GR" altLang="de-DE" sz="1800" b="1">
                <a:latin typeface="Calibri Light"/>
              </a:rPr>
              <a:t>= δεν εμφανίζονται </a:t>
            </a:r>
            <a:endParaRPr lang="de-DE" altLang="de-DE" sz="1800" b="1" dirty="0">
              <a:latin typeface="Calibri Ligh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25</a:t>
            </a:fld>
            <a:endParaRPr lang="de-DE" altLang="de-DE">
              <a:latin typeface="+mn-lt"/>
            </a:endParaRPr>
          </a:p>
        </p:txBody>
      </p:sp>
      <p:pic>
        <p:nvPicPr>
          <p:cNvPr id="7" name="Picture 3" descr="Bahnhof ohne Sign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95435" y="1078992"/>
            <a:ext cx="71706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altLang="de-DE" sz="3600">
                <a:solidFill>
                  <a:srgbClr val="004992"/>
                </a:solidFill>
                <a:latin typeface="+mn-lt"/>
                <a:ea typeface="+mn-ea"/>
                <a:cs typeface="+mn-cs"/>
              </a:rPr>
              <a:t>Σταθμός</a:t>
            </a:r>
            <a:br>
              <a:rPr lang="el-GR" altLang="de-DE" sz="3600">
                <a:solidFill>
                  <a:srgbClr val="004992"/>
                </a:solidFill>
                <a:latin typeface="+mn-lt"/>
                <a:ea typeface="+mn-ea"/>
                <a:cs typeface="+mn-cs"/>
              </a:rPr>
            </a:br>
            <a:r>
              <a:rPr lang="el-GR" altLang="de-DE">
                <a:solidFill>
                  <a:srgbClr val="004992"/>
                </a:solidFill>
                <a:latin typeface="+mn-lt"/>
                <a:ea typeface="+mn-ea"/>
                <a:cs typeface="+mn-cs"/>
              </a:rPr>
              <a:t>Τί είδατε; Πόσο σίγουροι είστε;</a:t>
            </a:r>
            <a:endParaRPr lang="de-DE" altLang="de-DE">
              <a:solidFill>
                <a:srgbClr val="004992"/>
              </a:solidFill>
              <a:latin typeface="+mn-lt"/>
              <a:ea typeface="+mn-ea"/>
              <a:cs typeface="+mn-cs"/>
            </a:endParaRPr>
          </a:p>
        </p:txBody>
      </p:sp>
      <p:sp>
        <p:nvSpPr>
          <p:cNvPr id="68611"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ράγες</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βαγόνια</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μηχανή τρένου</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σταθμός</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πρόγραμμα</a:t>
            </a:r>
            <a:br>
              <a:rPr lang="el-GR" altLang="de-DE" sz="2400" dirty="0">
                <a:solidFill>
                  <a:srgbClr val="333333"/>
                </a:solidFill>
              </a:rPr>
            </a:br>
            <a:r>
              <a:rPr lang="el-GR" altLang="de-DE" sz="2400" dirty="0">
                <a:solidFill>
                  <a:srgbClr val="333333"/>
                </a:solidFill>
              </a:rPr>
              <a:t>δρομολογίων</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σήμα σιδηρόδρομου</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παγκάκι</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3" name="Slide Number Placeholder 2"/>
          <p:cNvSpPr>
            <a:spLocks noGrp="1"/>
          </p:cNvSpPr>
          <p:nvPr>
            <p:ph type="sldNum" sz="quarter" idx="12"/>
          </p:nvPr>
        </p:nvSpPr>
        <p:spPr/>
        <p:txBody>
          <a:bodyPr/>
          <a:lstStyle/>
          <a:p>
            <a:pPr>
              <a:defRPr/>
            </a:pPr>
            <a:fld id="{65903D3A-0CF6-461D-8F0B-7B51CFBEE9A0}" type="slidenum">
              <a:rPr lang="de-DE" altLang="de-DE" smtClean="0">
                <a:latin typeface="+mn-lt"/>
              </a:rPr>
              <a:pPr>
                <a:defRPr/>
              </a:pPr>
              <a:t>26</a:t>
            </a:fld>
            <a:endParaRPr lang="de-DE" altLang="de-DE">
              <a:latin typeface="+mn-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altLang="de-DE" sz="3600">
                <a:latin typeface="+mn-lt"/>
                <a:ea typeface="+mn-ea"/>
                <a:cs typeface="+mn-cs"/>
              </a:rPr>
              <a:t>Σταθμός</a:t>
            </a:r>
            <a:endParaRPr lang="de-DE" altLang="de-DE" sz="3600">
              <a:latin typeface="+mn-lt"/>
              <a:ea typeface="+mn-ea"/>
              <a:cs typeface="+mn-cs"/>
            </a:endParaRPr>
          </a:p>
        </p:txBody>
      </p:sp>
      <p:sp>
        <p:nvSpPr>
          <p:cNvPr id="70659"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ράγες</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βαγόνια</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el-GR" altLang="de-DE" sz="2400" dirty="0">
                <a:solidFill>
                  <a:srgbClr val="004992"/>
                </a:solidFill>
              </a:rPr>
              <a:t>μηχανή τρένου</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σταθμός</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πρόγραμμα</a:t>
            </a:r>
            <a:br>
              <a:rPr lang="el-GR" altLang="de-DE" sz="2400" dirty="0">
                <a:solidFill>
                  <a:srgbClr val="333333"/>
                </a:solidFill>
              </a:rPr>
            </a:br>
            <a:r>
              <a:rPr lang="el-GR" altLang="de-DE" sz="2400" dirty="0">
                <a:solidFill>
                  <a:srgbClr val="333333"/>
                </a:solidFill>
              </a:rPr>
              <a:t>δρομολογίων</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el-GR" altLang="de-DE" sz="2400" dirty="0">
                <a:solidFill>
                  <a:srgbClr val="004992"/>
                </a:solidFill>
              </a:rPr>
              <a:t>σήμα σιδηρόδρομου</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παγκάκι</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3" name="Slide Number Placeholder 2"/>
          <p:cNvSpPr>
            <a:spLocks noGrp="1"/>
          </p:cNvSpPr>
          <p:nvPr>
            <p:ph type="sldNum" sz="quarter" idx="12"/>
          </p:nvPr>
        </p:nvSpPr>
        <p:spPr/>
        <p:txBody>
          <a:bodyPr/>
          <a:lstStyle/>
          <a:p>
            <a:pPr>
              <a:defRPr/>
            </a:pPr>
            <a:fld id="{65903D3A-0CF6-461D-8F0B-7B51CFBEE9A0}" type="slidenum">
              <a:rPr lang="de-DE" altLang="de-DE" smtClean="0">
                <a:latin typeface="+mn-lt"/>
              </a:rPr>
              <a:pPr>
                <a:defRPr/>
              </a:pPr>
              <a:t>27</a:t>
            </a:fld>
            <a:endParaRPr lang="de-DE" altLang="de-DE">
              <a:latin typeface="+mn-lt"/>
            </a:endParaRPr>
          </a:p>
        </p:txBody>
      </p:sp>
      <p:pic>
        <p:nvPicPr>
          <p:cNvPr id="11" name="Picture 6" descr="Bahnhof ohne Sig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l-GR" altLang="de-DE" sz="1800" b="1">
                <a:latin typeface="Calibri Light"/>
              </a:rPr>
              <a:t>= δεν εμφανίζονται </a:t>
            </a:r>
            <a:endParaRPr lang="de-DE" altLang="de-DE" sz="1800" b="1" dirty="0">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Λανθασμένες μνήμες στην καθημερινή ζωή</a:t>
            </a:r>
            <a:endParaRPr lang="en-US" sz="3600">
              <a:latin typeface="+mn-lt"/>
              <a:ea typeface="+mn-ea"/>
              <a:cs typeface="+mn-cs"/>
            </a:endParaRPr>
          </a:p>
        </p:txBody>
      </p:sp>
      <p:sp>
        <p:nvSpPr>
          <p:cNvPr id="76802" name="Rectangle 3"/>
          <p:cNvSpPr>
            <a:spLocks noGrp="1" noChangeArrowheads="1"/>
          </p:cNvSpPr>
          <p:nvPr>
            <p:ph idx="1"/>
          </p:nvPr>
        </p:nvSpPr>
        <p:spPr/>
        <p:txBody>
          <a:bodyPr>
            <a:noAutofit/>
          </a:bodyPr>
          <a:lstStyle/>
          <a:p>
            <a:pPr marL="342900" indent="-342900" eaLnBrk="1" hangingPunct="1">
              <a:lnSpc>
                <a:spcPct val="80000"/>
              </a:lnSpc>
              <a:buClr>
                <a:srgbClr val="333333"/>
              </a:buClr>
              <a:buFont typeface="WingDings"/>
              <a:buChar char=""/>
              <a:tabLst>
                <a:tab pos="265113" algn="l"/>
              </a:tabLst>
            </a:pPr>
            <a:r>
              <a:rPr lang="el-GR" altLang="de-DE" sz="2400" dirty="0">
                <a:solidFill>
                  <a:srgbClr val="333333"/>
                </a:solidFill>
              </a:rPr>
              <a:t>Δεν έχουν συμβεί πραγματικά όλα όσα ανακαλούμε στη μνήμη </a:t>
            </a:r>
            <a:r>
              <a:rPr lang="el-GR" altLang="de-DE" sz="2400">
                <a:solidFill>
                  <a:srgbClr val="333333"/>
                </a:solidFill>
              </a:rPr>
              <a:t>μας!</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28</a:t>
            </a:fld>
            <a:endParaRPr lang="de-DE" altLang="de-DE">
              <a:latin typeface="+mn-l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Λανθασμένες μνήμες στην καθημερινή ζωή</a:t>
            </a:r>
            <a:endParaRPr lang="en-US" sz="3600">
              <a:latin typeface="+mn-lt"/>
              <a:ea typeface="+mn-ea"/>
              <a:cs typeface="+mn-cs"/>
            </a:endParaRPr>
          </a:p>
        </p:txBody>
      </p:sp>
      <p:sp>
        <p:nvSpPr>
          <p:cNvPr id="76802" name="Rectangle 3"/>
          <p:cNvSpPr>
            <a:spLocks noGrp="1" noChangeArrowheads="1"/>
          </p:cNvSpPr>
          <p:nvPr>
            <p:ph idx="1"/>
          </p:nvPr>
        </p:nvSpPr>
        <p:spPr/>
        <p:txBody>
          <a:bodyPr>
            <a:noAutofit/>
          </a:bodyPr>
          <a:lstStyle/>
          <a:p>
            <a:pPr marL="342900" indent="-342900" eaLnBrk="1" hangingPunct="1">
              <a:lnSpc>
                <a:spcPct val="80000"/>
              </a:lnSpc>
              <a:buClr>
                <a:srgbClr val="333333"/>
              </a:buClr>
              <a:buFont typeface="WingDings"/>
              <a:buChar char=""/>
              <a:tabLst>
                <a:tab pos="265113" algn="l"/>
              </a:tabLst>
            </a:pPr>
            <a:r>
              <a:rPr lang="el-GR" altLang="de-DE" sz="2400" dirty="0">
                <a:solidFill>
                  <a:srgbClr val="333333"/>
                </a:solidFill>
              </a:rPr>
              <a:t>Δεν έχουν συμβεί πραγματικά όλα όσα ανακαλούμε στη μνήμη μας!</a:t>
            </a:r>
          </a:p>
          <a:p>
            <a:pPr marL="342900" indent="-342900" eaLnBrk="1" hangingPunct="1">
              <a:buClr>
                <a:srgbClr val="333333"/>
              </a:buClr>
              <a:buFont typeface="WingDings"/>
              <a:buChar char=""/>
              <a:tabLst>
                <a:tab pos="265113" algn="l"/>
              </a:tabLst>
            </a:pPr>
            <a:r>
              <a:rPr lang="el-GR" altLang="de-DE" sz="2400" dirty="0">
                <a:solidFill>
                  <a:srgbClr val="333333"/>
                </a:solidFill>
              </a:rPr>
              <a:t>Ο εγκέφαλός μας αντικαθιστά και προσθέτει χαμένες πληροφορίες</a:t>
            </a:r>
            <a:r>
              <a:rPr lang="de-DE" altLang="de-DE" sz="2400" dirty="0">
                <a:solidFill>
                  <a:srgbClr val="333333"/>
                </a:solidFill>
              </a:rPr>
              <a:t> </a:t>
            </a:r>
            <a:r>
              <a:rPr lang="el-GR" altLang="de-DE" sz="2400" dirty="0">
                <a:solidFill>
                  <a:srgbClr val="333333"/>
                </a:solidFill>
              </a:rPr>
              <a:t>από προηγούμενα και σχετικά γεγονότα</a:t>
            </a:r>
            <a:r>
              <a:rPr lang="de-DE" altLang="de-DE" sz="2400" dirty="0">
                <a:solidFill>
                  <a:srgbClr val="333333"/>
                </a:solidFill>
              </a:rPr>
              <a:t> (</a:t>
            </a:r>
            <a:r>
              <a:rPr lang="el-GR" altLang="de-DE" sz="2400" dirty="0">
                <a:solidFill>
                  <a:srgbClr val="333333"/>
                </a:solidFill>
              </a:rPr>
              <a:t>π.χ.</a:t>
            </a:r>
            <a:r>
              <a:rPr lang="de-DE" altLang="de-DE" sz="2400" dirty="0">
                <a:solidFill>
                  <a:srgbClr val="333333"/>
                </a:solidFill>
              </a:rPr>
              <a:t> </a:t>
            </a:r>
            <a:r>
              <a:rPr lang="el-GR" altLang="de-DE" sz="2400" dirty="0">
                <a:solidFill>
                  <a:srgbClr val="333333"/>
                </a:solidFill>
              </a:rPr>
              <a:t>μια συνηθισμένη σκηνή παραλίας από διακοπές</a:t>
            </a:r>
            <a:r>
              <a:rPr lang="de-DE" altLang="de-DE" sz="2400" dirty="0">
                <a:solidFill>
                  <a:srgbClr val="333333"/>
                </a:solidFill>
              </a:rPr>
              <a:t>). </a:t>
            </a:r>
            <a:br>
              <a:rPr lang="de-DE" altLang="de-DE" sz="2400" dirty="0">
                <a:solidFill>
                  <a:srgbClr val="333333"/>
                </a:solidFill>
              </a:rPr>
            </a:br>
            <a:r>
              <a:rPr lang="el-GR" altLang="de-DE" sz="2400" dirty="0">
                <a:solidFill>
                  <a:srgbClr val="333333"/>
                </a:solidFill>
              </a:rPr>
              <a:t>Μερικά αντικείμενα προστέθηκαν </a:t>
            </a:r>
            <a:r>
              <a:rPr lang="en-US" altLang="de-DE" sz="2400" dirty="0">
                <a:solidFill>
                  <a:srgbClr val="333333"/>
                </a:solidFill>
              </a:rPr>
              <a:t>«</a:t>
            </a:r>
            <a:r>
              <a:rPr lang="el-GR" altLang="de-DE" sz="2400" dirty="0">
                <a:solidFill>
                  <a:srgbClr val="333333"/>
                </a:solidFill>
              </a:rPr>
              <a:t>λογικά</a:t>
            </a:r>
            <a:r>
              <a:rPr lang="en-US" altLang="de-DE" sz="2400" dirty="0">
                <a:solidFill>
                  <a:srgbClr val="333333"/>
                </a:solidFill>
              </a:rPr>
              <a:t>»</a:t>
            </a:r>
            <a:r>
              <a:rPr lang="el-GR" altLang="de-DE" sz="2400" dirty="0">
                <a:solidFill>
                  <a:srgbClr val="333333"/>
                </a:solidFill>
              </a:rPr>
              <a:t> (στο παράδειγμα</a:t>
            </a:r>
            <a:r>
              <a:rPr lang="en-US" altLang="de-DE" sz="2400" dirty="0">
                <a:solidFill>
                  <a:srgbClr val="333333"/>
                </a:solidFill>
              </a:rPr>
              <a:t>:</a:t>
            </a:r>
            <a:r>
              <a:rPr lang="el-GR" altLang="de-DE" sz="2400" dirty="0">
                <a:solidFill>
                  <a:srgbClr val="333333"/>
                </a:solidFill>
              </a:rPr>
              <a:t> μπάλα, </a:t>
            </a:r>
            <a:r>
              <a:rPr lang="el-GR" altLang="de-DE" sz="2400">
                <a:solidFill>
                  <a:srgbClr val="333333"/>
                </a:solidFill>
              </a:rPr>
              <a:t>πετσέτα).</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29</a:t>
            </a:fld>
            <a:endParaRPr lang="de-DE" altLang="de-DE">
              <a:latin typeface="+mn-lt"/>
            </a:endParaRPr>
          </a:p>
        </p:txBody>
      </p:sp>
    </p:spTree>
    <p:extLst>
      <p:ext uri="{BB962C8B-B14F-4D97-AF65-F5344CB8AC3E}">
        <p14:creationId xmlns:p14="http://schemas.microsoft.com/office/powerpoint/2010/main" val="17694314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Λανθασμένες μνήμες στην καθημερινή ζωή</a:t>
            </a:r>
            <a:endParaRPr lang="en-US" sz="3600">
              <a:latin typeface="+mn-lt"/>
              <a:ea typeface="+mn-ea"/>
              <a:cs typeface="+mn-cs"/>
            </a:endParaRPr>
          </a:p>
        </p:txBody>
      </p:sp>
      <p:sp>
        <p:nvSpPr>
          <p:cNvPr id="76802" name="Rectangle 3"/>
          <p:cNvSpPr>
            <a:spLocks noGrp="1" noChangeArrowheads="1"/>
          </p:cNvSpPr>
          <p:nvPr>
            <p:ph idx="1"/>
          </p:nvPr>
        </p:nvSpPr>
        <p:spPr/>
        <p:txBody>
          <a:bodyPr>
            <a:noAutofit/>
          </a:bodyPr>
          <a:lstStyle/>
          <a:p>
            <a:pPr marL="342900" indent="-342900" eaLnBrk="1" hangingPunct="1">
              <a:lnSpc>
                <a:spcPct val="80000"/>
              </a:lnSpc>
              <a:buClr>
                <a:srgbClr val="333333"/>
              </a:buClr>
              <a:buFont typeface="WingDings"/>
              <a:buChar char=""/>
              <a:tabLst>
                <a:tab pos="265113" algn="l"/>
              </a:tabLst>
            </a:pPr>
            <a:r>
              <a:rPr lang="el-GR" altLang="de-DE" sz="2400" dirty="0">
                <a:solidFill>
                  <a:srgbClr val="333333"/>
                </a:solidFill>
              </a:rPr>
              <a:t>Δεν έχουν συμβεί πραγματικά όλα όσα ανακαλούμε στη μνήμη μας!</a:t>
            </a:r>
          </a:p>
          <a:p>
            <a:pPr marL="342900" indent="-342900" eaLnBrk="1" hangingPunct="1">
              <a:buClr>
                <a:srgbClr val="333333"/>
              </a:buClr>
              <a:buFont typeface="WingDings"/>
              <a:buChar char=""/>
              <a:tabLst>
                <a:tab pos="265113" algn="l"/>
              </a:tabLst>
            </a:pPr>
            <a:r>
              <a:rPr lang="el-GR" altLang="de-DE" sz="2400" dirty="0">
                <a:solidFill>
                  <a:srgbClr val="333333"/>
                </a:solidFill>
              </a:rPr>
              <a:t>Ο εγκέφαλός μας αντικαθιστά και προσθέτει χαμένες πληροφορίες</a:t>
            </a:r>
            <a:r>
              <a:rPr lang="de-DE" altLang="de-DE" sz="2400" dirty="0">
                <a:solidFill>
                  <a:srgbClr val="333333"/>
                </a:solidFill>
              </a:rPr>
              <a:t> </a:t>
            </a:r>
            <a:r>
              <a:rPr lang="el-GR" altLang="de-DE" sz="2400" dirty="0">
                <a:solidFill>
                  <a:srgbClr val="333333"/>
                </a:solidFill>
              </a:rPr>
              <a:t>από προηγούμενα και σχετικά γεγονότα</a:t>
            </a:r>
            <a:r>
              <a:rPr lang="de-DE" altLang="de-DE" sz="2400" dirty="0">
                <a:solidFill>
                  <a:srgbClr val="333333"/>
                </a:solidFill>
              </a:rPr>
              <a:t> (</a:t>
            </a:r>
            <a:r>
              <a:rPr lang="el-GR" altLang="de-DE" sz="2400" dirty="0">
                <a:solidFill>
                  <a:srgbClr val="333333"/>
                </a:solidFill>
              </a:rPr>
              <a:t>π.χ.</a:t>
            </a:r>
            <a:r>
              <a:rPr lang="de-DE" altLang="de-DE" sz="2400" dirty="0">
                <a:solidFill>
                  <a:srgbClr val="333333"/>
                </a:solidFill>
              </a:rPr>
              <a:t> </a:t>
            </a:r>
            <a:r>
              <a:rPr lang="el-GR" altLang="de-DE" sz="2400" dirty="0">
                <a:solidFill>
                  <a:srgbClr val="333333"/>
                </a:solidFill>
              </a:rPr>
              <a:t>μια συνηθισμένη σκηνή παραλίας από διακοπές</a:t>
            </a:r>
            <a:r>
              <a:rPr lang="de-DE" altLang="de-DE" sz="2400" dirty="0">
                <a:solidFill>
                  <a:srgbClr val="333333"/>
                </a:solidFill>
              </a:rPr>
              <a:t>). </a:t>
            </a:r>
            <a:br>
              <a:rPr lang="de-DE" altLang="de-DE" sz="2400" dirty="0">
                <a:solidFill>
                  <a:srgbClr val="333333"/>
                </a:solidFill>
              </a:rPr>
            </a:br>
            <a:r>
              <a:rPr lang="el-GR" altLang="de-DE" sz="2400" dirty="0">
                <a:solidFill>
                  <a:srgbClr val="333333"/>
                </a:solidFill>
              </a:rPr>
              <a:t>Μερικά αντικείμενα προστέθηκαν </a:t>
            </a:r>
            <a:r>
              <a:rPr lang="en-US" altLang="de-DE" sz="2400" dirty="0">
                <a:solidFill>
                  <a:srgbClr val="333333"/>
                </a:solidFill>
              </a:rPr>
              <a:t>«</a:t>
            </a:r>
            <a:r>
              <a:rPr lang="el-GR" altLang="de-DE" sz="2400" dirty="0">
                <a:solidFill>
                  <a:srgbClr val="333333"/>
                </a:solidFill>
              </a:rPr>
              <a:t>λογικά</a:t>
            </a:r>
            <a:r>
              <a:rPr lang="en-US" altLang="de-DE" sz="2400" dirty="0">
                <a:solidFill>
                  <a:srgbClr val="333333"/>
                </a:solidFill>
              </a:rPr>
              <a:t>»</a:t>
            </a:r>
            <a:r>
              <a:rPr lang="el-GR" altLang="de-DE" sz="2400" dirty="0">
                <a:solidFill>
                  <a:srgbClr val="333333"/>
                </a:solidFill>
              </a:rPr>
              <a:t> (στο παράδειγμα</a:t>
            </a:r>
            <a:r>
              <a:rPr lang="en-US" altLang="de-DE" sz="2400" dirty="0">
                <a:solidFill>
                  <a:srgbClr val="333333"/>
                </a:solidFill>
              </a:rPr>
              <a:t>:</a:t>
            </a:r>
            <a:r>
              <a:rPr lang="el-GR" altLang="de-DE" sz="2400" dirty="0">
                <a:solidFill>
                  <a:srgbClr val="333333"/>
                </a:solidFill>
              </a:rPr>
              <a:t> μπάλα, πετσέτα).</a:t>
            </a:r>
            <a:endParaRPr lang="de-DE" altLang="de-DE" sz="2400" dirty="0">
              <a:solidFill>
                <a:srgbClr val="333333"/>
              </a:solidFill>
            </a:endParaRPr>
          </a:p>
          <a:p>
            <a:pPr marL="342900" indent="-342900" eaLnBrk="1" hangingPunct="1">
              <a:lnSpc>
                <a:spcPct val="80000"/>
              </a:lnSpc>
              <a:buClr>
                <a:srgbClr val="000000"/>
              </a:buClr>
              <a:buFont typeface="WingDings"/>
              <a:buChar char=""/>
              <a:tabLst>
                <a:tab pos="265113" algn="l"/>
              </a:tabLst>
            </a:pPr>
            <a:r>
              <a:rPr lang="el-GR" altLang="de-DE" sz="2400" dirty="0">
                <a:solidFill>
                  <a:srgbClr val="333333"/>
                </a:solidFill>
              </a:rPr>
              <a:t>Οι αληθινές αναμνήσεις μπορούν συχνά να διαφοροποιηθούν από τις ψεύτικες αναμνήσεις από τη ζ</a:t>
            </a:r>
            <a:r>
              <a:rPr lang="el-GR" altLang="de-DE" sz="2400" dirty="0">
                <a:solidFill>
                  <a:srgbClr val="004992"/>
                </a:solidFill>
              </a:rPr>
              <a:t>ωντάνια </a:t>
            </a:r>
            <a:r>
              <a:rPr lang="el-GR" altLang="de-DE" sz="2400" dirty="0">
                <a:solidFill>
                  <a:srgbClr val="333333"/>
                </a:solidFill>
              </a:rPr>
              <a:t>τους</a:t>
            </a:r>
            <a:r>
              <a:rPr lang="de-DE" altLang="de-DE" sz="2400" dirty="0">
                <a:solidFill>
                  <a:srgbClr val="333333"/>
                </a:solidFill>
              </a:rPr>
              <a:t>: </a:t>
            </a:r>
            <a:r>
              <a:rPr lang="el-GR" altLang="de-DE" sz="2400" dirty="0">
                <a:solidFill>
                  <a:srgbClr val="333333"/>
                </a:solidFill>
              </a:rPr>
              <a:t>οι ψεύτικες αναμνήσεις είναι περισσότερο </a:t>
            </a:r>
            <a:r>
              <a:rPr lang="en-US" altLang="de-DE" sz="2400" dirty="0">
                <a:solidFill>
                  <a:srgbClr val="333333"/>
                </a:solidFill>
              </a:rPr>
              <a:t>«</a:t>
            </a:r>
            <a:r>
              <a:rPr lang="el-GR" altLang="de-DE" sz="2400" dirty="0">
                <a:solidFill>
                  <a:srgbClr val="333333"/>
                </a:solidFill>
              </a:rPr>
              <a:t>χλωμές</a:t>
            </a:r>
            <a:r>
              <a:rPr lang="en-US" altLang="de-DE" sz="2400" dirty="0">
                <a:solidFill>
                  <a:srgbClr val="333333"/>
                </a:solidFill>
              </a:rPr>
              <a:t>»</a:t>
            </a:r>
            <a:r>
              <a:rPr lang="el-GR" altLang="de-DE" sz="2400" dirty="0">
                <a:solidFill>
                  <a:srgbClr val="333333"/>
                </a:solidFill>
              </a:rPr>
              <a:t> και λιγότερο λεπτομερείς.</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30</a:t>
            </a:fld>
            <a:endParaRPr lang="de-DE" altLang="de-DE">
              <a:latin typeface="+mn-lt"/>
            </a:endParaRPr>
          </a:p>
        </p:txBody>
      </p:sp>
    </p:spTree>
    <p:extLst>
      <p:ext uri="{BB962C8B-B14F-4D97-AF65-F5344CB8AC3E}">
        <p14:creationId xmlns:p14="http://schemas.microsoft.com/office/powerpoint/2010/main" val="32048165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Τύποι μνημονικών λαθών</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l-GR" altLang="de-DE" sz="2400">
                <a:solidFill>
                  <a:srgbClr val="004992"/>
                </a:solidFill>
              </a:rPr>
              <a:t>;;;</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31</a:t>
            </a:fld>
            <a:endParaRPr lang="de-DE" altLang="de-DE">
              <a:latin typeface="+mn-l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Τύποι μνημονικών λαθών</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l-GR" altLang="de-DE" sz="2400" dirty="0">
                <a:solidFill>
                  <a:srgbClr val="004992"/>
                </a:solidFill>
              </a:rPr>
              <a:t>Ξεχνώντας</a:t>
            </a:r>
            <a:endParaRPr lang="en-US" sz="2400" dirty="0"/>
          </a:p>
        </p:txBody>
      </p:sp>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32</a:t>
            </a:fld>
            <a:endParaRPr lang="de-DE" altLang="de-DE">
              <a:latin typeface="+mn-l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Τύποι μνημονικών λαθών</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l-GR" altLang="de-DE" sz="2400" dirty="0">
                <a:solidFill>
                  <a:srgbClr val="004992"/>
                </a:solidFill>
              </a:rPr>
              <a:t>Ξεχνώντας</a:t>
            </a:r>
            <a:endParaRPr lang="en-US" altLang="de-DE" sz="2400" dirty="0">
              <a:solidFill>
                <a:srgbClr val="004992"/>
              </a:solidFill>
            </a:endParaRPr>
          </a:p>
          <a:p>
            <a:pPr marL="342900" lvl="0" indent="-342900" defTabSz="914400" fontAlgn="base">
              <a:buClr>
                <a:srgbClr val="000000"/>
              </a:buClr>
              <a:buFont typeface="WingDings"/>
              <a:buChar char=""/>
            </a:pPr>
            <a:r>
              <a:rPr lang="el-GR" altLang="de-DE" sz="2400" dirty="0">
                <a:solidFill>
                  <a:srgbClr val="004992"/>
                </a:solidFill>
              </a:rPr>
              <a:t>Μνημονικές Προκαταλήψεις</a:t>
            </a:r>
            <a:r>
              <a:rPr lang="en-US" altLang="de-DE" sz="2400" dirty="0">
                <a:solidFill>
                  <a:srgbClr val="004992"/>
                </a:solidFill>
              </a:rPr>
              <a:t>:</a:t>
            </a:r>
            <a:br>
              <a:rPr lang="el-GR" altLang="de-DE" sz="2400">
                <a:solidFill>
                  <a:srgbClr val="333333"/>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rPr>
              <a:t> </a:t>
            </a:r>
            <a:r>
              <a:rPr lang="el-GR" altLang="de-DE" sz="2400" dirty="0">
                <a:solidFill>
                  <a:srgbClr val="333333"/>
                </a:solidFill>
              </a:rPr>
              <a:t>προκατάληψη φυσιολογικής μνήμης</a:t>
            </a:r>
            <a:r>
              <a:rPr lang="en-US" altLang="de-DE" sz="2400" dirty="0">
                <a:solidFill>
                  <a:srgbClr val="333333"/>
                </a:solidFill>
              </a:rPr>
              <a:t>: </a:t>
            </a:r>
            <a:r>
              <a:rPr lang="el-GR" altLang="de-DE" sz="2400" dirty="0">
                <a:solidFill>
                  <a:srgbClr val="333333"/>
                </a:solidFill>
              </a:rPr>
              <a:t>Θετικά γεγονότα</a:t>
            </a:r>
            <a:r>
              <a:rPr lang="en-US" altLang="de-DE" sz="2400" dirty="0">
                <a:solidFill>
                  <a:srgbClr val="333333"/>
                </a:solidFill>
              </a:rPr>
              <a:t> </a:t>
            </a:r>
            <a:r>
              <a:rPr lang="el-GR" altLang="de-DE" sz="2400" dirty="0">
                <a:solidFill>
                  <a:srgbClr val="333333"/>
                </a:solidFill>
              </a:rPr>
              <a:t>απομνημονεύονται καλύτερα από αρνητικά.</a:t>
            </a:r>
            <a:br>
              <a:rPr lang="el-GR" altLang="de-DE" sz="2400">
                <a:solidFill>
                  <a:srgbClr val="333333"/>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sym typeface="Wingdings" panose="05000000000000000000" pitchFamily="2" charset="2"/>
              </a:rPr>
              <a:t> </a:t>
            </a:r>
            <a:r>
              <a:rPr lang="el-GR" altLang="de-DE" sz="2400" dirty="0">
                <a:solidFill>
                  <a:srgbClr val="333333"/>
                </a:solidFill>
              </a:rPr>
              <a:t>προκατάληψη φυσιολογικής μνήμης</a:t>
            </a:r>
            <a:r>
              <a:rPr lang="en-US" altLang="de-DE" sz="2400" dirty="0">
                <a:solidFill>
                  <a:srgbClr val="333333"/>
                </a:solidFill>
              </a:rPr>
              <a:t>: </a:t>
            </a:r>
            <a:r>
              <a:rPr lang="el-GR" altLang="de-DE" sz="2400" dirty="0">
                <a:solidFill>
                  <a:srgbClr val="333333"/>
                </a:solidFill>
              </a:rPr>
              <a:t>Αρνητικά γεγονότα απομνημονεύονται καλύτερα από </a:t>
            </a:r>
            <a:r>
              <a:rPr lang="el-GR" altLang="de-DE" sz="2400">
                <a:solidFill>
                  <a:srgbClr val="333333"/>
                </a:solidFill>
              </a:rPr>
              <a:t>θετικά γεγονότα</a:t>
            </a:r>
            <a:endParaRPr lang="en-US" sz="2400" dirty="0"/>
          </a:p>
        </p:txBody>
      </p:sp>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33</a:t>
            </a:fld>
            <a:endParaRPr lang="de-DE" altLang="de-DE">
              <a:latin typeface="+mn-lt"/>
            </a:endParaRPr>
          </a:p>
        </p:txBody>
      </p:sp>
    </p:spTree>
    <p:extLst>
      <p:ext uri="{BB962C8B-B14F-4D97-AF65-F5344CB8AC3E}">
        <p14:creationId xmlns:p14="http://schemas.microsoft.com/office/powerpoint/2010/main" val="6770485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Τύποι μνημονικών λαθών</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l-GR" altLang="de-DE" sz="2400" dirty="0"/>
              <a:t>Ξε</a:t>
            </a:r>
            <a:r>
              <a:rPr lang="el-GR" altLang="de-DE" sz="2400" dirty="0">
                <a:solidFill>
                  <a:srgbClr val="004992"/>
                </a:solidFill>
              </a:rPr>
              <a:t>χνώντας</a:t>
            </a:r>
            <a:endParaRPr lang="en-US" altLang="de-DE" sz="2400" dirty="0">
              <a:solidFill>
                <a:srgbClr val="004992"/>
              </a:solidFill>
            </a:endParaRPr>
          </a:p>
          <a:p>
            <a:pPr marL="342900" lvl="0" indent="-342900" defTabSz="914400" fontAlgn="base">
              <a:buClr>
                <a:srgbClr val="000000"/>
              </a:buClr>
              <a:buFont typeface="WingDings"/>
              <a:buChar char=""/>
            </a:pPr>
            <a:r>
              <a:rPr lang="el-GR" altLang="de-DE" sz="2400" dirty="0">
                <a:solidFill>
                  <a:srgbClr val="004992"/>
                </a:solidFill>
              </a:rPr>
              <a:t>Μνημονικές Προκαταλήψεις</a:t>
            </a:r>
            <a:r>
              <a:rPr lang="en-US" altLang="de-DE" sz="2400" dirty="0">
                <a:solidFill>
                  <a:srgbClr val="004992"/>
                </a:solidFill>
              </a:rPr>
              <a:t>:</a:t>
            </a:r>
            <a:br>
              <a:rPr lang="el-GR" altLang="de-DE" sz="2400" dirty="0">
                <a:solidFill>
                  <a:srgbClr val="333333"/>
                </a:solidFill>
              </a:rPr>
            </a:br>
            <a:r>
              <a:rPr lang="en-US" altLang="de-DE" sz="2400" dirty="0">
                <a:solidFill>
                  <a:srgbClr val="333333"/>
                </a:solidFill>
                <a:latin typeface="Times New Roman"/>
                <a:sym typeface="Wingdings" panose="05000000000000000000" pitchFamily="2" charset="2"/>
              </a:rPr>
              <a:t>→</a:t>
            </a:r>
            <a:r>
              <a:rPr lang="en-US" altLang="de-DE" sz="2400" dirty="0">
                <a:solidFill>
                  <a:srgbClr val="333333"/>
                </a:solidFill>
              </a:rPr>
              <a:t> </a:t>
            </a:r>
            <a:r>
              <a:rPr lang="el-GR" altLang="de-DE" sz="2400" dirty="0">
                <a:solidFill>
                  <a:srgbClr val="333333"/>
                </a:solidFill>
              </a:rPr>
              <a:t>προκατάληψη φυσιολογικής μνήμης</a:t>
            </a:r>
            <a:r>
              <a:rPr lang="en-US" altLang="de-DE" sz="2400" dirty="0">
                <a:solidFill>
                  <a:srgbClr val="333333"/>
                </a:solidFill>
              </a:rPr>
              <a:t>: </a:t>
            </a:r>
            <a:r>
              <a:rPr lang="el-GR" altLang="de-DE" sz="2400" dirty="0">
                <a:solidFill>
                  <a:srgbClr val="333333"/>
                </a:solidFill>
              </a:rPr>
              <a:t>Θετικά γεγονότα</a:t>
            </a:r>
            <a:r>
              <a:rPr lang="en-US" altLang="de-DE" sz="2400" dirty="0">
                <a:solidFill>
                  <a:srgbClr val="333333"/>
                </a:solidFill>
              </a:rPr>
              <a:t> </a:t>
            </a:r>
            <a:r>
              <a:rPr lang="el-GR" altLang="de-DE" sz="2400" dirty="0">
                <a:solidFill>
                  <a:srgbClr val="333333"/>
                </a:solidFill>
              </a:rPr>
              <a:t>απομνημονεύονται καλύτερα από αρνητικά.</a:t>
            </a:r>
            <a:br>
              <a:rPr lang="el-GR" altLang="de-DE" sz="2400" dirty="0">
                <a:solidFill>
                  <a:srgbClr val="333333"/>
                </a:solidFill>
              </a:rPr>
            </a:br>
            <a:r>
              <a:rPr lang="en-US" altLang="de-DE" sz="2400" dirty="0">
                <a:solidFill>
                  <a:srgbClr val="333333"/>
                </a:solidFill>
                <a:latin typeface="Times New Roman"/>
                <a:sym typeface="Wingdings" panose="05000000000000000000" pitchFamily="2" charset="2"/>
              </a:rPr>
              <a:t>→</a:t>
            </a:r>
            <a:r>
              <a:rPr lang="en-US" altLang="de-DE" sz="2400" dirty="0">
                <a:solidFill>
                  <a:srgbClr val="333333"/>
                </a:solidFill>
                <a:sym typeface="Wingdings" panose="05000000000000000000" pitchFamily="2" charset="2"/>
              </a:rPr>
              <a:t> </a:t>
            </a:r>
            <a:r>
              <a:rPr lang="el-GR" altLang="de-DE" sz="2400" dirty="0">
                <a:solidFill>
                  <a:srgbClr val="333333"/>
                </a:solidFill>
              </a:rPr>
              <a:t>προκατάληψη φυσιολογικής μνήμης</a:t>
            </a:r>
            <a:r>
              <a:rPr lang="en-US" altLang="de-DE" sz="2400" dirty="0">
                <a:solidFill>
                  <a:srgbClr val="333333"/>
                </a:solidFill>
              </a:rPr>
              <a:t>: </a:t>
            </a:r>
            <a:r>
              <a:rPr lang="el-GR" altLang="de-DE" sz="2400" dirty="0">
                <a:solidFill>
                  <a:srgbClr val="333333"/>
                </a:solidFill>
              </a:rPr>
              <a:t>Αρνητικά γεγονότα απομνημονεύονται καλύτερα από θετικά γεγονότα</a:t>
            </a:r>
            <a:endParaRPr lang="en-US" altLang="de-DE" sz="2400" dirty="0">
              <a:solidFill>
                <a:srgbClr val="333333"/>
              </a:solidFill>
            </a:endParaRPr>
          </a:p>
          <a:p>
            <a:pPr marL="342900" lvl="0" indent="-342900" defTabSz="914400" fontAlgn="base">
              <a:buClr>
                <a:srgbClr val="000000"/>
              </a:buClr>
              <a:buFont typeface="WingDings"/>
              <a:buChar char=""/>
            </a:pPr>
            <a:r>
              <a:rPr lang="el-GR" altLang="de-DE" sz="2400" dirty="0">
                <a:solidFill>
                  <a:srgbClr val="004992"/>
                </a:solidFill>
              </a:rPr>
              <a:t>Ψευδείς μνήμες</a:t>
            </a:r>
            <a:r>
              <a:rPr lang="en-US" altLang="de-DE" sz="2400" dirty="0">
                <a:solidFill>
                  <a:srgbClr val="004992"/>
                </a:solidFill>
              </a:rPr>
              <a:t>:</a:t>
            </a:r>
            <a:r>
              <a:rPr lang="en-US" altLang="de-DE" sz="2400" dirty="0">
                <a:solidFill>
                  <a:srgbClr val="333333"/>
                </a:solidFill>
              </a:rPr>
              <a:t> </a:t>
            </a:r>
            <a:r>
              <a:rPr lang="el-GR" altLang="de-DE" sz="2400" dirty="0">
                <a:solidFill>
                  <a:srgbClr val="333333"/>
                </a:solidFill>
              </a:rPr>
              <a:t>Ανάμνηση γεγονότων τα οποία δεν έχουν συμβεί!</a:t>
            </a:r>
            <a:endParaRPr lang="en-US" sz="2400" dirty="0"/>
          </a:p>
        </p:txBody>
      </p:sp>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34</a:t>
            </a:fld>
            <a:endParaRPr lang="de-DE" altLang="de-DE">
              <a:latin typeface="+mn-lt"/>
            </a:endParaRPr>
          </a:p>
        </p:txBody>
      </p:sp>
    </p:spTree>
    <p:extLst>
      <p:ext uri="{BB962C8B-B14F-4D97-AF65-F5344CB8AC3E}">
        <p14:creationId xmlns:p14="http://schemas.microsoft.com/office/powerpoint/2010/main" val="41790676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Ψευδείς αναμνήσεις</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35</a:t>
            </a:fld>
            <a:endParaRPr lang="de-DE" altLang="de-DE">
              <a:latin typeface="+mn-lt"/>
            </a:endParaRPr>
          </a:p>
        </p:txBody>
      </p:sp>
      <p:graphicFrame>
        <p:nvGraphicFramePr>
          <p:cNvPr id="14" name="Table 13"/>
          <p:cNvGraphicFramePr>
            <a:graphicFrameLocks noGrp="1"/>
          </p:cNvGraphicFramePr>
          <p:nvPr>
            <p:extLst>
              <p:ext uri="{D42A27DB-BD31-4B8C-83A1-F6EECF244321}">
                <p14:modId xmlns:p14="http://schemas.microsoft.com/office/powerpoint/2010/main" val="3387115525"/>
              </p:ext>
            </p:extLst>
          </p:nvPr>
        </p:nvGraphicFramePr>
        <p:xfrm>
          <a:off x="408954" y="2044784"/>
          <a:ext cx="11376000" cy="118872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l-GR" sz="1800" b="0" i="0" u="none" strike="noStrike" cap="none" normalizeH="0" baseline="0" dirty="0">
                          <a:ln>
                            <a:noFill/>
                          </a:ln>
                          <a:solidFill>
                            <a:srgbClr val="333333"/>
                          </a:solidFill>
                          <a:effectLst/>
                          <a:latin typeface="+mn-lt"/>
                          <a:ea typeface="+mn-ea"/>
                          <a:cs typeface="+mn-cs"/>
                        </a:rPr>
                        <a:t>Σε αντίθεση με τη δημοφιλή πεποίθηση, ο Captain Kirk (William), ποτέ δεν είπε τη φράση “Διακτίνισέ με Scotty” στο Star Trek.</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Ψευδείς αναμνήσεις</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36</a:t>
            </a:fld>
            <a:endParaRPr lang="de-DE" altLang="de-DE">
              <a:latin typeface="+mn-lt"/>
            </a:endParaRPr>
          </a:p>
        </p:txBody>
      </p:sp>
      <p:graphicFrame>
        <p:nvGraphicFramePr>
          <p:cNvPr id="14" name="Table 13"/>
          <p:cNvGraphicFramePr>
            <a:graphicFrameLocks noGrp="1"/>
          </p:cNvGraphicFramePr>
          <p:nvPr>
            <p:extLst>
              <p:ext uri="{D42A27DB-BD31-4B8C-83A1-F6EECF244321}">
                <p14:modId xmlns:p14="http://schemas.microsoft.com/office/powerpoint/2010/main" val="3400575446"/>
              </p:ext>
            </p:extLst>
          </p:nvPr>
        </p:nvGraphicFramePr>
        <p:xfrm>
          <a:off x="408954" y="2044784"/>
          <a:ext cx="11376000" cy="237744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l-GR" sz="1800" b="0" i="0" u="none" strike="noStrike" cap="none" normalizeH="0" baseline="0" dirty="0">
                          <a:ln>
                            <a:noFill/>
                          </a:ln>
                          <a:solidFill>
                            <a:srgbClr val="333333"/>
                          </a:solidFill>
                          <a:effectLst/>
                          <a:latin typeface="+mn-lt"/>
                          <a:ea typeface="+mn-ea"/>
                          <a:cs typeface="+mn-cs"/>
                        </a:rPr>
                        <a:t>Σε αντίθεση με τη δημοφιλή πεποίθηση, ο Captain Kirk (William), ποτέ δεν είπε τη </a:t>
                      </a:r>
                      <a:r>
                        <a:rPr kumimoji="0" lang="el-GR" sz="1800" b="0" i="0" u="none" strike="noStrike" cap="none" normalizeH="0" baseline="0">
                          <a:ln>
                            <a:noFill/>
                          </a:ln>
                          <a:solidFill>
                            <a:srgbClr val="333333"/>
                          </a:solidFill>
                          <a:effectLst/>
                          <a:latin typeface="+mn-lt"/>
                          <a:ea typeface="+mn-ea"/>
                          <a:cs typeface="+mn-cs"/>
                        </a:rPr>
                        <a:t>φράση “Διακτίνισέ με Scotty” </a:t>
                      </a:r>
                      <a:r>
                        <a:rPr kumimoji="0" lang="el-GR" sz="1800" b="0" i="0" u="none" strike="noStrike" cap="none" normalizeH="0" baseline="0" dirty="0">
                          <a:ln>
                            <a:noFill/>
                          </a:ln>
                          <a:solidFill>
                            <a:srgbClr val="333333"/>
                          </a:solidFill>
                          <a:effectLst/>
                          <a:latin typeface="+mn-lt"/>
                          <a:ea typeface="+mn-ea"/>
                          <a:cs typeface="+mn-cs"/>
                        </a:rPr>
                        <a:t>στο Star Trek.</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l-GR" sz="1800" b="0" i="0" u="none" strike="noStrike" cap="none" normalizeH="0" baseline="0" dirty="0">
                          <a:ln>
                            <a:noFill/>
                          </a:ln>
                          <a:solidFill>
                            <a:srgbClr val="333333"/>
                          </a:solidFill>
                          <a:effectLst/>
                          <a:latin typeface="+mn-lt"/>
                          <a:ea typeface="+mn-ea"/>
                          <a:cs typeface="+mn-cs"/>
                        </a:rPr>
                        <a:t>Ορισμένοι αυτόπτες μάρτυρες του βομβαρδισμού της Δρέσδης (Γερμανία) θυμούνται ότι μετά το βομβαρδισμό, συμμαχικά αεροσκάφη πετούσαν χαμηλά και κυνηγούσαν τους ανθρώπους που διέφυγαν. Οι ιστορικοί αμφιβάλλουν όλο και περισσότερο για αυτό (π.χ. η σκόνη και η εξάπλωση των πυρκαγιών θα είχαν κάνει τέτοιες πράξεις αδύνατες). </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96822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Ψευδείς αναμνήσεις</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37</a:t>
            </a:fld>
            <a:endParaRPr lang="de-DE" altLang="de-DE">
              <a:latin typeface="+mn-lt"/>
            </a:endParaRPr>
          </a:p>
        </p:txBody>
      </p:sp>
      <p:graphicFrame>
        <p:nvGraphicFramePr>
          <p:cNvPr id="14" name="Table 13"/>
          <p:cNvGraphicFramePr>
            <a:graphicFrameLocks noGrp="1"/>
          </p:cNvGraphicFramePr>
          <p:nvPr>
            <p:extLst>
              <p:ext uri="{D42A27DB-BD31-4B8C-83A1-F6EECF244321}">
                <p14:modId xmlns:p14="http://schemas.microsoft.com/office/powerpoint/2010/main" val="806926447"/>
              </p:ext>
            </p:extLst>
          </p:nvPr>
        </p:nvGraphicFramePr>
        <p:xfrm>
          <a:off x="408954" y="2044784"/>
          <a:ext cx="11376000" cy="356616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l-GR" sz="1800" b="0" i="0" u="none" strike="noStrike" cap="none" normalizeH="0" baseline="0" dirty="0">
                          <a:ln>
                            <a:noFill/>
                          </a:ln>
                          <a:solidFill>
                            <a:srgbClr val="333333"/>
                          </a:solidFill>
                          <a:effectLst/>
                          <a:latin typeface="+mn-lt"/>
                          <a:ea typeface="+mn-ea"/>
                          <a:cs typeface="+mn-cs"/>
                        </a:rPr>
                        <a:t>Σε αντίθεση με τη δημοφιλή πεποίθηση, ο Captain Kirk (William), ποτέ δεν είπε τη </a:t>
                      </a:r>
                      <a:r>
                        <a:rPr kumimoji="0" lang="el-GR" sz="1800" b="0" i="0" u="none" strike="noStrike" cap="none" normalizeH="0" baseline="0">
                          <a:ln>
                            <a:noFill/>
                          </a:ln>
                          <a:solidFill>
                            <a:srgbClr val="333333"/>
                          </a:solidFill>
                          <a:effectLst/>
                          <a:latin typeface="+mn-lt"/>
                          <a:ea typeface="+mn-ea"/>
                          <a:cs typeface="+mn-cs"/>
                        </a:rPr>
                        <a:t>φράση “Διακτίνισέ με Scotty” </a:t>
                      </a:r>
                      <a:r>
                        <a:rPr kumimoji="0" lang="el-GR" sz="1800" b="0" i="0" u="none" strike="noStrike" cap="none" normalizeH="0" baseline="0" dirty="0">
                          <a:ln>
                            <a:noFill/>
                          </a:ln>
                          <a:solidFill>
                            <a:srgbClr val="333333"/>
                          </a:solidFill>
                          <a:effectLst/>
                          <a:latin typeface="+mn-lt"/>
                          <a:ea typeface="+mn-ea"/>
                          <a:cs typeface="+mn-cs"/>
                        </a:rPr>
                        <a:t>στο Star Trek.</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l-GR" sz="1800" b="0" i="0" u="none" strike="noStrike" cap="none" normalizeH="0" baseline="0" dirty="0">
                          <a:ln>
                            <a:noFill/>
                          </a:ln>
                          <a:solidFill>
                            <a:srgbClr val="333333"/>
                          </a:solidFill>
                          <a:effectLst/>
                          <a:latin typeface="+mn-lt"/>
                          <a:ea typeface="+mn-ea"/>
                          <a:cs typeface="+mn-cs"/>
                        </a:rPr>
                        <a:t>Ορισμένοι αυτόπτες μάρτυρες του βομβαρδισμού της Δρέσδης (Γερμανία) θυμούνται ότι μετά το βομβαρδισμό, συμμαχικά αεροσκάφη πετούσαν χαμηλά και κυνηγούσαν τους ανθρώπους που διέφυγαν. Οι ιστορικοί αμφιβάλλουν όλο και περισσότερο για αυτό (π.χ. η σκόνη και η εξάπλωση των πυρκαγιών θα είχαν κάνει τέτοιες πράξεις αδύνατες). </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88720">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l-GR" sz="1800" b="0" i="0" u="none" strike="noStrike" cap="none" normalizeH="0" baseline="0" dirty="0">
                          <a:ln>
                            <a:noFill/>
                          </a:ln>
                          <a:solidFill>
                            <a:srgbClr val="333333"/>
                          </a:solidFill>
                          <a:effectLst/>
                          <a:latin typeface="+mn-lt"/>
                          <a:ea typeface="+mn-ea"/>
                          <a:cs typeface="+mn-cs"/>
                        </a:rPr>
                        <a:t>Ο διάσημος ψυχολόγος Πιαζέ θυμόταν την απαγωγή του όταν ήταν δύο ετών, κάτι που αποδείχθηκε πως ήταν μια ιστορία που είχε κατασκευάσει η νταντά του όταν ο ίδιος ήταν παιδί. </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6920" y="4552627"/>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34021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Ψευδείς αναμνήσεις</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38</a:t>
            </a:fld>
            <a:endParaRPr lang="de-DE" altLang="de-DE">
              <a:latin typeface="+mn-lt"/>
            </a:endParaRPr>
          </a:p>
        </p:txBody>
      </p:sp>
      <p:graphicFrame>
        <p:nvGraphicFramePr>
          <p:cNvPr id="14" name="Table 13"/>
          <p:cNvGraphicFramePr>
            <a:graphicFrameLocks noGrp="1"/>
          </p:cNvGraphicFramePr>
          <p:nvPr>
            <p:extLst>
              <p:ext uri="{D42A27DB-BD31-4B8C-83A1-F6EECF244321}">
                <p14:modId xmlns:p14="http://schemas.microsoft.com/office/powerpoint/2010/main" val="124577391"/>
              </p:ext>
            </p:extLst>
          </p:nvPr>
        </p:nvGraphicFramePr>
        <p:xfrm>
          <a:off x="408954" y="2044784"/>
          <a:ext cx="11376000" cy="475488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l-GR" sz="1800" b="0" i="0" u="none" strike="noStrike" cap="none" normalizeH="0" baseline="0" dirty="0">
                          <a:ln>
                            <a:noFill/>
                          </a:ln>
                          <a:solidFill>
                            <a:srgbClr val="333333"/>
                          </a:solidFill>
                          <a:effectLst/>
                          <a:latin typeface="+mn-lt"/>
                          <a:ea typeface="+mn-ea"/>
                          <a:cs typeface="+mn-cs"/>
                        </a:rPr>
                        <a:t>Σε αντίθεση με τη δημοφιλή πεποίθηση, ο Captain Kirk (William), ποτέ δεν είπε τη φράση “Διακτίνισέ με Scotty” στο Star Trek.</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l-GR" sz="1800" b="0" i="0" u="none" strike="noStrike" cap="none" normalizeH="0" baseline="0" dirty="0">
                          <a:ln>
                            <a:noFill/>
                          </a:ln>
                          <a:solidFill>
                            <a:srgbClr val="333333"/>
                          </a:solidFill>
                          <a:effectLst/>
                          <a:latin typeface="+mn-lt"/>
                          <a:ea typeface="+mn-ea"/>
                          <a:cs typeface="+mn-cs"/>
                        </a:rPr>
                        <a:t>Ορισμένοι αυτόπτες μάρτυρες του βομβαρδισμού της Δρέσδης (Γερμανία) θυμούνται ότι μετά το βομβαρδισμό, συμμαχικά αεροσκάφη πετούσαν χαμηλά και κυνηγούσαν τους ανθρώπους που διέφυγαν. Οι ιστορικοί αμφιβάλλουν όλο και περισσότερο για αυτό (π.χ. η σκόνη και η εξάπλωση των πυρκαγιών θα είχαν κάνει τέτοιες πράξεις αδύνατες). </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88720">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l-GR" sz="1800" b="0" i="0" u="none" strike="noStrike" cap="none" normalizeH="0" baseline="0" dirty="0">
                          <a:ln>
                            <a:noFill/>
                          </a:ln>
                          <a:solidFill>
                            <a:srgbClr val="333333"/>
                          </a:solidFill>
                          <a:effectLst/>
                          <a:latin typeface="+mn-lt"/>
                          <a:ea typeface="+mn-ea"/>
                          <a:cs typeface="+mn-cs"/>
                        </a:rPr>
                        <a:t>Ο διάσημος ψυχολόγος Πιαζέ θυμόταν την απαγωγή του όταν ήταν δύο ετών, κάτι που αποδείχθηκε πως ήταν μια ιστορία που είχε κατασκευάσει η νταντά του όταν ο ίδιος ήταν παιδί. </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r h="1188720">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l-GR" sz="1800" b="0" i="0" u="none" strike="noStrike" cap="none" normalizeH="0" baseline="0" dirty="0">
                          <a:ln>
                            <a:noFill/>
                          </a:ln>
                          <a:solidFill>
                            <a:srgbClr val="333333"/>
                          </a:solidFill>
                          <a:effectLst/>
                          <a:latin typeface="+mn-lt"/>
                          <a:ea typeface="+mn-ea"/>
                          <a:cs typeface="+mn-cs"/>
                        </a:rPr>
                        <a:t>Σε ένα πείραμα, οι συμμετέχοντες είδαν διαφημίσεις για την Ντίσνεϋλαντ, στις οποίες εμφανιζόταν ο Μπαγκς Μπάνυ. Το 30% των συμμετεχόντων θυμήθηκε την παρουσία του κουνελιού κατά την επίσκεψη τους στη Ντίσνεϋλαντ, ως παιδιά, αν και ο Μπαγκς Μπάνυ είναι χαρακτήρας της Γουόρνερ Μπράδερς και όχι της Ντίσνεϋ. </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6920" y="4552627"/>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30" descr="missha - bug bunny - flickr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0350" y="5754960"/>
            <a:ext cx="122179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073956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Γιατί το κάνουμε αυτό;</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l-GR" altLang="de-DE" sz="2400">
                <a:solidFill>
                  <a:srgbClr val="333333"/>
                </a:solidFill>
              </a:rPr>
              <a:t>Μελέτες δείχνουν ότι πολλοί άνθρωποι με ψύχωση</a:t>
            </a:r>
            <a:r>
              <a:rPr lang="de-DE" altLang="de-DE" sz="2400" dirty="0">
                <a:solidFill>
                  <a:srgbClr val="333333"/>
                </a:solidFill>
              </a:rPr>
              <a:t> (</a:t>
            </a:r>
            <a:r>
              <a:rPr lang="el-GR" altLang="de-DE" sz="2400" dirty="0">
                <a:solidFill>
                  <a:srgbClr val="333333"/>
                </a:solidFill>
              </a:rPr>
              <a:t>αλλά όχι όλοι!</a:t>
            </a:r>
            <a:r>
              <a:rPr lang="de-DE" altLang="de-DE" sz="2400" dirty="0">
                <a:solidFill>
                  <a:srgbClr val="333333"/>
                </a:solidFill>
              </a:rPr>
              <a:t>)</a:t>
            </a:r>
            <a:r>
              <a:rPr lang="el-GR" altLang="de-DE" sz="2400" dirty="0">
                <a:solidFill>
                  <a:srgbClr val="333333"/>
                </a:solidFill>
              </a:rPr>
              <a:t> έχουν μεγαλύτερη εμπιστοσύνη σε ψευδείς αναμνήσεις από τους ανθρώπους χωρίς </a:t>
            </a:r>
            <a:r>
              <a:rPr lang="el-GR" altLang="de-DE" sz="2400">
                <a:solidFill>
                  <a:srgbClr val="333333"/>
                </a:solidFill>
              </a:rPr>
              <a:t>ψύχωση.</a:t>
            </a:r>
            <a:endParaRPr lang="en-US" sz="2400" dirty="0"/>
          </a:p>
        </p:txBody>
      </p:sp>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39</a:t>
            </a:fld>
            <a:endParaRPr lang="de-DE" altLang="de-DE">
              <a:latin typeface="+mn-l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Γιατί το κάνουμε αυτό;</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l-GR" altLang="de-DE" sz="2400">
                <a:solidFill>
                  <a:srgbClr val="333333"/>
                </a:solidFill>
              </a:rPr>
              <a:t>Μελέτες δείχνουν ότι πολλοί άνθρωποι με ψύχωση</a:t>
            </a:r>
            <a:r>
              <a:rPr lang="de-DE" altLang="de-DE" sz="2400" dirty="0">
                <a:solidFill>
                  <a:srgbClr val="333333"/>
                </a:solidFill>
              </a:rPr>
              <a:t> (</a:t>
            </a:r>
            <a:r>
              <a:rPr lang="el-GR" altLang="de-DE" sz="2400" dirty="0">
                <a:solidFill>
                  <a:srgbClr val="333333"/>
                </a:solidFill>
              </a:rPr>
              <a:t>αλλά όχι όλοι!</a:t>
            </a:r>
            <a:r>
              <a:rPr lang="de-DE" altLang="de-DE" sz="2400" dirty="0">
                <a:solidFill>
                  <a:srgbClr val="333333"/>
                </a:solidFill>
              </a:rPr>
              <a:t>)</a:t>
            </a:r>
            <a:r>
              <a:rPr lang="el-GR" altLang="de-DE" sz="2400" dirty="0">
                <a:solidFill>
                  <a:srgbClr val="333333"/>
                </a:solidFill>
              </a:rPr>
              <a:t> έχουν μεγαλύτερη εμπιστοσύνη σε ψευδείς αναμνήσεις από τους ανθρώπους χωρίς ψύχωση.</a:t>
            </a:r>
          </a:p>
          <a:p>
            <a:pPr marL="342900" lvl="0" indent="-342900" defTabSz="914400" fontAlgn="base">
              <a:buClr>
                <a:srgbClr val="333333"/>
              </a:buClr>
              <a:buFont typeface="WingDings"/>
              <a:buChar char=""/>
            </a:pPr>
            <a:r>
              <a:rPr lang="el-GR" altLang="de-DE" sz="2400" dirty="0">
                <a:solidFill>
                  <a:srgbClr val="333333"/>
                </a:solidFill>
              </a:rPr>
              <a:t>Ταυτόχρονα, η εμπιστοσύνη στις αληθινές μνήμες (δηλαδή στα πραγματικά γεγονότα), μειώνεται στη </a:t>
            </a:r>
            <a:r>
              <a:rPr lang="el-GR" altLang="de-DE" sz="2400">
                <a:solidFill>
                  <a:srgbClr val="333333"/>
                </a:solidFill>
              </a:rPr>
              <a:t>ψύχωση.</a:t>
            </a:r>
            <a:endParaRPr lang="en-US" sz="2400" dirty="0"/>
          </a:p>
        </p:txBody>
      </p:sp>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40</a:t>
            </a:fld>
            <a:endParaRPr lang="de-DE" altLang="de-DE">
              <a:latin typeface="+mn-lt"/>
            </a:endParaRPr>
          </a:p>
        </p:txBody>
      </p:sp>
    </p:spTree>
    <p:extLst>
      <p:ext uri="{BB962C8B-B14F-4D97-AF65-F5344CB8AC3E}">
        <p14:creationId xmlns:p14="http://schemas.microsoft.com/office/powerpoint/2010/main" val="176221620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Γιατί το κάνουμε αυτό;</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l-GR" altLang="de-DE" sz="2400">
                <a:solidFill>
                  <a:srgbClr val="333333"/>
                </a:solidFill>
              </a:rPr>
              <a:t>Μελέτες δείχνουν ότι πολλοί άνθρωποι με ψύχωση</a:t>
            </a:r>
            <a:r>
              <a:rPr lang="de-DE" altLang="de-DE" sz="2400" dirty="0">
                <a:solidFill>
                  <a:srgbClr val="333333"/>
                </a:solidFill>
              </a:rPr>
              <a:t> (</a:t>
            </a:r>
            <a:r>
              <a:rPr lang="el-GR" altLang="de-DE" sz="2400" dirty="0">
                <a:solidFill>
                  <a:srgbClr val="333333"/>
                </a:solidFill>
              </a:rPr>
              <a:t>αλλά όχι όλοι!</a:t>
            </a:r>
            <a:r>
              <a:rPr lang="de-DE" altLang="de-DE" sz="2400" dirty="0">
                <a:solidFill>
                  <a:srgbClr val="333333"/>
                </a:solidFill>
              </a:rPr>
              <a:t>)</a:t>
            </a:r>
            <a:r>
              <a:rPr lang="el-GR" altLang="de-DE" sz="2400" dirty="0">
                <a:solidFill>
                  <a:srgbClr val="333333"/>
                </a:solidFill>
              </a:rPr>
              <a:t> έχουν μεγαλύτερη εμπιστοσύνη σε ψευδείς αναμνήσεις από τους ανθρώπους χωρίς ψύχωση.</a:t>
            </a:r>
          </a:p>
          <a:p>
            <a:pPr marL="342900" lvl="0" indent="-342900" defTabSz="914400" fontAlgn="base">
              <a:buClr>
                <a:srgbClr val="333333"/>
              </a:buClr>
              <a:buFont typeface="WingDings"/>
              <a:buChar char=""/>
            </a:pPr>
            <a:r>
              <a:rPr lang="el-GR" altLang="de-DE" sz="2400" dirty="0">
                <a:solidFill>
                  <a:srgbClr val="333333"/>
                </a:solidFill>
              </a:rPr>
              <a:t>Ταυτόχρονα, η εμπιστοσύνη στις αληθινές μνήμες (δηλαδή στα πραγματικά γεγονότα), μειώνεται στη ψύχωση.</a:t>
            </a:r>
          </a:p>
          <a:p>
            <a:pPr marL="342900" lvl="0" indent="-342900" defTabSz="914400" fontAlgn="base">
              <a:buClr>
                <a:srgbClr val="333333"/>
              </a:buClr>
              <a:buFont typeface="WingDings"/>
              <a:buChar char=""/>
            </a:pPr>
            <a:r>
              <a:rPr lang="el-GR" altLang="de-DE" sz="2400" dirty="0">
                <a:solidFill>
                  <a:srgbClr val="333333"/>
                </a:solidFill>
              </a:rPr>
              <a:t>Αυτό μπορεί να οδηγήσει σε δυσκολίες να ξεχωρίσουν τις αληθινές από τις ψευδείς μνήμες, εμποδίζοντας μια υγιή, ρεαλιστική εικόνα του κόσμου.</a:t>
            </a:r>
            <a:endParaRPr lang="en-US" sz="2400" dirty="0"/>
          </a:p>
        </p:txBody>
      </p:sp>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41</a:t>
            </a:fld>
            <a:endParaRPr lang="de-DE" altLang="de-DE">
              <a:latin typeface="+mn-lt"/>
            </a:endParaRPr>
          </a:p>
        </p:txBody>
      </p:sp>
    </p:spTree>
    <p:extLst>
      <p:ext uri="{BB962C8B-B14F-4D97-AF65-F5344CB8AC3E}">
        <p14:creationId xmlns:p14="http://schemas.microsoft.com/office/powerpoint/2010/main" val="11490737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l-GR" sz="3600" dirty="0">
                <a:latin typeface="+mn-lt"/>
                <a:ea typeface="+mn-ea"/>
                <a:cs typeface="+mn-cs"/>
              </a:rPr>
              <a:t>Πως τα μνημονικά σφάλματα προωθούν παρερμηνείες κατά τη διάρκεια της ψύχωσης – παραδείγματα</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42</a:t>
            </a:fld>
            <a:endParaRPr lang="de-DE" altLang="de-DE">
              <a:latin typeface="+mn-lt"/>
            </a:endParaRPr>
          </a:p>
        </p:txBody>
      </p:sp>
      <p:sp>
        <p:nvSpPr>
          <p:cNvPr id="101398" name="Rechteck 1"/>
          <p:cNvSpPr>
            <a:spLocks noChangeArrowheads="1"/>
          </p:cNvSpPr>
          <p:nvPr/>
        </p:nvSpPr>
        <p:spPr bwMode="auto">
          <a:xfrm>
            <a:off x="408955" y="5867980"/>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el-GR" altLang="de-DE" sz="2000" dirty="0">
                <a:solidFill>
                  <a:srgbClr val="004992"/>
                </a:solidFill>
                <a:latin typeface="+mn-lt"/>
              </a:rPr>
              <a:t>Μπορεί κάποιος να συνεισφέρει με μια σύντομη προσωπική εμπειρία;</a:t>
            </a:r>
            <a:endParaRPr lang="de-DE" altLang="de-DE" sz="2000" dirty="0">
              <a:solidFill>
                <a:srgbClr val="004992"/>
              </a:solidFill>
              <a:latin typeface="+mn-lt"/>
            </a:endParaRPr>
          </a:p>
        </p:txBody>
      </p:sp>
      <p:graphicFrame>
        <p:nvGraphicFramePr>
          <p:cNvPr id="7" name="Table 6"/>
          <p:cNvGraphicFramePr>
            <a:graphicFrameLocks noGrp="1"/>
          </p:cNvGraphicFramePr>
          <p:nvPr>
            <p:extLst>
              <p:ext uri="{D42A27DB-BD31-4B8C-83A1-F6EECF244321}">
                <p14:modId xmlns:p14="http://schemas.microsoft.com/office/powerpoint/2010/main" val="1736528262"/>
              </p:ext>
            </p:extLst>
          </p:nvPr>
        </p:nvGraphicFramePr>
        <p:xfrm>
          <a:off x="408954" y="2203704"/>
          <a:ext cx="11376001" cy="3383280"/>
        </p:xfrm>
        <a:graphic>
          <a:graphicData uri="http://schemas.openxmlformats.org/drawingml/2006/table">
            <a:tbl>
              <a:tblPr firstRow="1" bandRow="1">
                <a:tableStyleId>{21E4AEA4-8DFA-4A89-87EB-49C32662AFE0}</a:tableStyleId>
              </a:tblPr>
              <a:tblGrid>
                <a:gridCol w="3132349">
                  <a:extLst>
                    <a:ext uri="{9D8B030D-6E8A-4147-A177-3AD203B41FA5}">
                      <a16:colId xmlns:a16="http://schemas.microsoft.com/office/drawing/2014/main" val="20000"/>
                    </a:ext>
                  </a:extLst>
                </a:gridCol>
                <a:gridCol w="3132349">
                  <a:extLst>
                    <a:ext uri="{9D8B030D-6E8A-4147-A177-3AD203B41FA5}">
                      <a16:colId xmlns:a16="http://schemas.microsoft.com/office/drawing/2014/main" val="20001"/>
                    </a:ext>
                  </a:extLst>
                </a:gridCol>
                <a:gridCol w="511130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333333"/>
                          </a:solidFill>
                          <a:effectLst/>
                          <a:latin typeface="+mn-lt"/>
                          <a:ea typeface="+mn-ea"/>
                          <a:cs typeface="+mn-cs"/>
                        </a:rPr>
                        <a:t>Γεγονός</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a:ln>
                            <a:noFill/>
                          </a:ln>
                          <a:solidFill>
                            <a:srgbClr val="333333"/>
                          </a:solidFill>
                          <a:effectLst/>
                          <a:latin typeface="+mn-lt"/>
                          <a:ea typeface="+mn-ea"/>
                          <a:cs typeface="+mn-cs"/>
                        </a:rPr>
                        <a:t>Ψευδής μνήμη</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a:ln>
                            <a:noFill/>
                          </a:ln>
                          <a:solidFill>
                            <a:srgbClr val="333333"/>
                          </a:solidFill>
                          <a:effectLst/>
                          <a:latin typeface="+mn-lt"/>
                          <a:ea typeface="+mn-ea"/>
                          <a:cs typeface="+mn-cs"/>
                        </a:rPr>
                        <a:t>Πραγματική κατάσταση</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a:ln>
                            <a:noFill/>
                          </a:ln>
                          <a:solidFill>
                            <a:srgbClr val="333333"/>
                          </a:solidFill>
                          <a:effectLst/>
                          <a:latin typeface="+mn-lt"/>
                          <a:ea typeface="+mn-ea"/>
                          <a:cs typeface="+mn-cs"/>
                        </a:rPr>
                        <a:t>Λογομαχία με τη μητέρα.</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el-GR" sz="2000" b="0" i="0" u="none" strike="noStrike" cap="none" normalizeH="0" baseline="0" dirty="0">
                          <a:ln>
                            <a:noFill/>
                          </a:ln>
                          <a:solidFill>
                            <a:srgbClr val="333333"/>
                          </a:solidFill>
                          <a:effectLst/>
                          <a:latin typeface="+mn-lt"/>
                          <a:ea typeface="+mn-ea"/>
                          <a:cs typeface="+mn-cs"/>
                        </a:rPr>
                        <a:t>Ανάμνηση ότι είπε: </a:t>
                      </a:r>
                    </a:p>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el-GR" sz="2000" b="0" i="0" u="none" strike="noStrike" cap="none" normalizeH="0" baseline="0">
                          <a:ln>
                            <a:noFill/>
                          </a:ln>
                          <a:solidFill>
                            <a:srgbClr val="333333"/>
                          </a:solidFill>
                          <a:effectLst/>
                          <a:latin typeface="+mn-lt"/>
                          <a:ea typeface="+mn-ea"/>
                          <a:cs typeface="+mn-cs"/>
                        </a:rPr>
                        <a:t>“Δεν </a:t>
                      </a:r>
                      <a:r>
                        <a:rPr kumimoji="0" lang="el-GR" sz="2000" b="0" i="0" u="none" strike="noStrike" cap="none" normalizeH="0" baseline="0" dirty="0">
                          <a:ln>
                            <a:noFill/>
                          </a:ln>
                          <a:solidFill>
                            <a:srgbClr val="333333"/>
                          </a:solidFill>
                          <a:effectLst/>
                          <a:latin typeface="+mn-lt"/>
                          <a:ea typeface="+mn-ea"/>
                          <a:cs typeface="+mn-cs"/>
                        </a:rPr>
                        <a:t>είσαι πια η κόρη </a:t>
                      </a:r>
                      <a:r>
                        <a:rPr kumimoji="0" lang="el-GR" sz="2000" b="0" i="0" u="none" strike="noStrike" cap="none" normalizeH="0" baseline="0">
                          <a:ln>
                            <a:noFill/>
                          </a:ln>
                          <a:solidFill>
                            <a:srgbClr val="333333"/>
                          </a:solidFill>
                          <a:effectLst/>
                          <a:latin typeface="+mn-lt"/>
                          <a:ea typeface="+mn-ea"/>
                          <a:cs typeface="+mn-cs"/>
                        </a:rPr>
                        <a:t>μου.”</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333333"/>
                          </a:solidFill>
                          <a:effectLst/>
                          <a:latin typeface="+mn-lt"/>
                          <a:ea typeface="+mn-ea"/>
                          <a:cs typeface="+mn-cs"/>
                        </a:rPr>
                        <a:t>Η μητέρα είπε πραγματικά</a:t>
                      </a:r>
                      <a:r>
                        <a:rPr kumimoji="0" lang="el-GR" sz="2000" b="0" i="0" u="none" strike="noStrike" cap="none" normalizeH="0" baseline="0">
                          <a:ln>
                            <a:noFill/>
                          </a:ln>
                          <a:solidFill>
                            <a:srgbClr val="333333"/>
                          </a:solidFill>
                          <a:effectLst/>
                          <a:latin typeface="+mn-lt"/>
                          <a:ea typeface="+mn-ea"/>
                          <a:cs typeface="+mn-cs"/>
                        </a:rPr>
                        <a:t>: “Δεν </a:t>
                      </a:r>
                      <a:r>
                        <a:rPr kumimoji="0" lang="el-GR" sz="2000" b="0" i="0" u="none" strike="noStrike" cap="none" normalizeH="0" baseline="0" dirty="0">
                          <a:ln>
                            <a:noFill/>
                          </a:ln>
                          <a:solidFill>
                            <a:srgbClr val="333333"/>
                          </a:solidFill>
                          <a:effectLst/>
                          <a:latin typeface="+mn-lt"/>
                          <a:ea typeface="+mn-ea"/>
                          <a:cs typeface="+mn-cs"/>
                        </a:rPr>
                        <a:t>ήξερα ότι ήσουν </a:t>
                      </a:r>
                      <a:r>
                        <a:rPr kumimoji="0" lang="el-GR" sz="2000" b="0" i="0" u="none" strike="noStrike" cap="none" normalizeH="0" baseline="0">
                          <a:ln>
                            <a:noFill/>
                          </a:ln>
                          <a:solidFill>
                            <a:srgbClr val="333333"/>
                          </a:solidFill>
                          <a:effectLst/>
                          <a:latin typeface="+mn-lt"/>
                          <a:ea typeface="+mn-ea"/>
                          <a:cs typeface="+mn-cs"/>
                        </a:rPr>
                        <a:t>έτσι.” </a:t>
                      </a:r>
                      <a:r>
                        <a:rPr kumimoji="0" lang="el-GR" sz="2000" b="0" i="0" u="none" strike="noStrike" cap="none" normalizeH="0" baseline="0" dirty="0">
                          <a:ln>
                            <a:noFill/>
                          </a:ln>
                          <a:solidFill>
                            <a:srgbClr val="333333"/>
                          </a:solidFill>
                          <a:effectLst/>
                          <a:latin typeface="+mn-lt"/>
                          <a:ea typeface="+mn-ea"/>
                          <a:cs typeface="+mn-cs"/>
                        </a:rPr>
                        <a:t>– με την πάροδο του χρόνου, οι ακριβείς λέξεις που ειπώθηκαν δεν μπορούσαν να ανακληθούν.</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a:ln>
                            <a:noFill/>
                          </a:ln>
                          <a:solidFill>
                            <a:srgbClr val="333333"/>
                          </a:solidFill>
                          <a:effectLst/>
                          <a:latin typeface="+mn-lt"/>
                          <a:ea typeface="+mn-ea"/>
                          <a:cs typeface="+mn-cs"/>
                        </a:rPr>
                        <a:t>Συνεδρία ομαδικής θεραπείας.</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a:ln>
                            <a:noFill/>
                          </a:ln>
                          <a:solidFill>
                            <a:srgbClr val="333333"/>
                          </a:solidFill>
                          <a:effectLst/>
                          <a:latin typeface="+mn-lt"/>
                          <a:ea typeface="+mn-ea"/>
                          <a:cs typeface="+mn-cs"/>
                        </a:rPr>
                        <a:t>Κανείς δεν ενδιαφέρεται για τα προβλήματά μου.</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333333"/>
                          </a:solidFill>
                          <a:effectLst/>
                          <a:latin typeface="+mn-lt"/>
                          <a:ea typeface="+mn-ea"/>
                          <a:cs typeface="+mn-cs"/>
                        </a:rPr>
                        <a:t>Οι άλλοι συμμετέχοντες προσπάθησαν να τον παρηγορήσουν, αλλά αυτό αργότερα είχε ξεχαστεί.</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5475"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altLang="de-DE" sz="3600">
                <a:latin typeface="+mn-lt"/>
                <a:ea typeface="+mn-ea"/>
                <a:cs typeface="+mn-cs"/>
              </a:rPr>
              <a:t>Άσκηση</a:t>
            </a:r>
            <a:endParaRPr lang="de-DE" altLang="de-DE" sz="3600">
              <a:latin typeface="+mn-lt"/>
              <a:ea typeface="+mn-ea"/>
              <a:cs typeface="+mn-cs"/>
            </a:endParaRPr>
          </a:p>
        </p:txBody>
      </p:sp>
      <p:sp>
        <p:nvSpPr>
          <p:cNvPr id="105474"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el-GR" altLang="de-DE" sz="2400" dirty="0">
                <a:solidFill>
                  <a:srgbClr val="333333"/>
                </a:solidFill>
              </a:rPr>
              <a:t>Και πάλι θα σας παρουσιαστεί μια σειρά από </a:t>
            </a:r>
            <a:r>
              <a:rPr lang="el-GR" altLang="de-DE" sz="2400">
                <a:solidFill>
                  <a:srgbClr val="333333"/>
                </a:solidFill>
              </a:rPr>
              <a:t>σύνθετες εικόνες</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3" name="Slide Number Placeholder 2"/>
          <p:cNvSpPr>
            <a:spLocks noGrp="1"/>
          </p:cNvSpPr>
          <p:nvPr>
            <p:ph type="sldNum" sz="quarter" idx="12"/>
          </p:nvPr>
        </p:nvSpPr>
        <p:spPr/>
        <p:txBody>
          <a:bodyPr/>
          <a:lstStyle/>
          <a:p>
            <a:pPr>
              <a:defRPr/>
            </a:pPr>
            <a:fld id="{65903D3A-0CF6-461D-8F0B-7B51CFBEE9A0}" type="slidenum">
              <a:rPr lang="de-DE" altLang="de-DE" smtClean="0">
                <a:latin typeface="+mn-lt"/>
              </a:rPr>
              <a:pPr>
                <a:defRPr/>
              </a:pPr>
              <a:t>43</a:t>
            </a:fld>
            <a:endParaRPr lang="de-DE" altLang="de-DE">
              <a:latin typeface="+mn-l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5475"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altLang="de-DE" sz="3600">
                <a:latin typeface="+mn-lt"/>
                <a:ea typeface="+mn-ea"/>
                <a:cs typeface="+mn-cs"/>
              </a:rPr>
              <a:t>Άσκηση</a:t>
            </a:r>
            <a:endParaRPr lang="de-DE" altLang="de-DE" sz="3600">
              <a:latin typeface="+mn-lt"/>
              <a:ea typeface="+mn-ea"/>
              <a:cs typeface="+mn-cs"/>
            </a:endParaRPr>
          </a:p>
        </p:txBody>
      </p:sp>
      <p:sp>
        <p:nvSpPr>
          <p:cNvPr id="105474"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el-GR" altLang="de-DE" sz="2400" dirty="0">
                <a:solidFill>
                  <a:srgbClr val="333333"/>
                </a:solidFill>
              </a:rPr>
              <a:t>Και πάλι θα σας παρουσιαστεί μια σειρά από σύνθετες εικόνες</a:t>
            </a:r>
            <a:endParaRPr lang="de-DE" altLang="de-DE" sz="2400" dirty="0">
              <a:solidFill>
                <a:srgbClr val="333333"/>
              </a:solidFill>
            </a:endParaRPr>
          </a:p>
          <a:p>
            <a:pPr marL="342900" indent="-342900" eaLnBrk="1" hangingPunct="1">
              <a:buClr>
                <a:srgbClr val="333333"/>
              </a:buClr>
              <a:buFont typeface="WingDings"/>
              <a:buChar char=""/>
            </a:pPr>
            <a:r>
              <a:rPr lang="el-GR" altLang="de-DE" sz="2400" dirty="0">
                <a:solidFill>
                  <a:srgbClr val="333333"/>
                </a:solidFill>
              </a:rPr>
              <a:t>Προσπαθήστε να εντοπίσετε τι έχει παραληφθεί στις εικόνες (οι λεπτομέρειες που λείπουν εμφανίζονται αργότερα με μπλέ χρώμα)</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3" name="Slide Number Placeholder 2"/>
          <p:cNvSpPr>
            <a:spLocks noGrp="1"/>
          </p:cNvSpPr>
          <p:nvPr>
            <p:ph type="sldNum" sz="quarter" idx="12"/>
          </p:nvPr>
        </p:nvSpPr>
        <p:spPr/>
        <p:txBody>
          <a:bodyPr/>
          <a:lstStyle/>
          <a:p>
            <a:pPr>
              <a:defRPr/>
            </a:pPr>
            <a:fld id="{65903D3A-0CF6-461D-8F0B-7B51CFBEE9A0}" type="slidenum">
              <a:rPr lang="de-DE" altLang="de-DE" smtClean="0">
                <a:latin typeface="+mn-lt"/>
              </a:rPr>
              <a:pPr>
                <a:defRPr/>
              </a:pPr>
              <a:t>44</a:t>
            </a:fld>
            <a:endParaRPr lang="de-DE" altLang="de-DE">
              <a:latin typeface="+mn-lt"/>
            </a:endParaRPr>
          </a:p>
        </p:txBody>
      </p:sp>
    </p:spTree>
    <p:extLst>
      <p:ext uri="{BB962C8B-B14F-4D97-AF65-F5344CB8AC3E}">
        <p14:creationId xmlns:p14="http://schemas.microsoft.com/office/powerpoint/2010/main" val="7749722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45</a:t>
            </a:fld>
            <a:endParaRPr lang="de-DE" altLang="de-DE">
              <a:latin typeface="+mn-lt"/>
            </a:endParaRPr>
          </a:p>
        </p:txBody>
      </p:sp>
      <p:pic>
        <p:nvPicPr>
          <p:cNvPr id="6" name="Grafik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27130" y="1078992"/>
            <a:ext cx="754091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altLang="de-DE" sz="3600">
                <a:solidFill>
                  <a:srgbClr val="004992"/>
                </a:solidFill>
                <a:latin typeface="+mn-lt"/>
                <a:ea typeface="+mn-ea"/>
                <a:cs typeface="+mn-cs"/>
              </a:rPr>
              <a:t>Καντίνα</a:t>
            </a:r>
            <a:br>
              <a:rPr lang="el-GR" altLang="de-DE" sz="3600">
                <a:solidFill>
                  <a:srgbClr val="004992"/>
                </a:solidFill>
                <a:latin typeface="+mn-lt"/>
                <a:ea typeface="+mn-ea"/>
                <a:cs typeface="+mn-cs"/>
              </a:rPr>
            </a:br>
            <a:r>
              <a:rPr lang="el-GR" altLang="de-DE">
                <a:solidFill>
                  <a:srgbClr val="004992"/>
                </a:solidFill>
                <a:latin typeface="+mn-lt"/>
                <a:ea typeface="+mn-ea"/>
                <a:cs typeface="+mn-cs"/>
              </a:rPr>
              <a:t>Τι είδατε; Πόσο σίγουροι είστε;</a:t>
            </a:r>
            <a:endParaRPr lang="de-DE" altLang="de-DE">
              <a:solidFill>
                <a:srgbClr val="004992"/>
              </a:solidFill>
              <a:latin typeface="+mn-lt"/>
              <a:ea typeface="+mn-ea"/>
              <a:cs typeface="+mn-cs"/>
            </a:endParaRPr>
          </a:p>
        </p:txBody>
      </p:sp>
      <p:sp>
        <p:nvSpPr>
          <p:cNvPr id="109571"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ταμπέλα</a:t>
            </a: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λουκάνικο</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κάδος απορριμμάτων</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παγκάκι</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σημαίες</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καρτέλες με τιμές</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μπουκάλια</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πωλητής</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3" name="Slide Number Placeholder 2"/>
          <p:cNvSpPr>
            <a:spLocks noGrp="1"/>
          </p:cNvSpPr>
          <p:nvPr>
            <p:ph type="sldNum" sz="quarter" idx="12"/>
          </p:nvPr>
        </p:nvSpPr>
        <p:spPr/>
        <p:txBody>
          <a:bodyPr/>
          <a:lstStyle/>
          <a:p>
            <a:pPr>
              <a:defRPr/>
            </a:pPr>
            <a:fld id="{65903D3A-0CF6-461D-8F0B-7B51CFBEE9A0}" type="slidenum">
              <a:rPr lang="de-DE" altLang="de-DE" smtClean="0">
                <a:latin typeface="+mn-lt"/>
              </a:rPr>
              <a:pPr>
                <a:defRPr/>
              </a:pPr>
              <a:t>46</a:t>
            </a:fld>
            <a:endParaRPr lang="de-DE" altLang="de-DE">
              <a:latin typeface="+mn-l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altLang="de-DE" sz="3600">
                <a:latin typeface="+mn-lt"/>
                <a:ea typeface="+mn-ea"/>
                <a:cs typeface="+mn-cs"/>
              </a:rPr>
              <a:t>Καντίνα</a:t>
            </a:r>
            <a:endParaRPr lang="de-DE" altLang="de-DE" sz="3600">
              <a:latin typeface="+mn-lt"/>
              <a:ea typeface="+mn-ea"/>
              <a:cs typeface="+mn-cs"/>
            </a:endParaRPr>
          </a:p>
        </p:txBody>
      </p:sp>
      <p:sp>
        <p:nvSpPr>
          <p:cNvPr id="111619"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ταμπέλα</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λουκάνικο</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el-GR" altLang="de-DE" sz="2400" dirty="0">
                <a:solidFill>
                  <a:srgbClr val="004992"/>
                </a:solidFill>
              </a:rPr>
              <a:t>κάδος απορριμμάτων</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παγκάκι</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σημαίες</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el-GR" altLang="de-DE" sz="2400" dirty="0">
                <a:solidFill>
                  <a:srgbClr val="004992"/>
                </a:solidFill>
              </a:rPr>
              <a:t>καρτέλες με τιμές</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μπουκάλια</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πωλητής</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3" name="Slide Number Placeholder 2"/>
          <p:cNvSpPr>
            <a:spLocks noGrp="1"/>
          </p:cNvSpPr>
          <p:nvPr>
            <p:ph type="sldNum" sz="quarter" idx="12"/>
          </p:nvPr>
        </p:nvSpPr>
        <p:spPr/>
        <p:txBody>
          <a:bodyPr/>
          <a:lstStyle/>
          <a:p>
            <a:pPr>
              <a:defRPr/>
            </a:pPr>
            <a:fld id="{65903D3A-0CF6-461D-8F0B-7B51CFBEE9A0}" type="slidenum">
              <a:rPr lang="de-DE" altLang="de-DE" smtClean="0">
                <a:latin typeface="+mn-lt"/>
              </a:rPr>
              <a:pPr>
                <a:defRPr/>
              </a:pPr>
              <a:t>47</a:t>
            </a:fld>
            <a:endParaRPr lang="de-DE" altLang="de-DE">
              <a:latin typeface="+mn-lt"/>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2683" y="2203704"/>
            <a:ext cx="5669280" cy="404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l-GR" altLang="de-DE" sz="1800" b="1" dirty="0">
                <a:latin typeface="Calibri Light"/>
              </a:rPr>
              <a:t>= δεν παρουσιάζονται</a:t>
            </a:r>
            <a:endParaRPr lang="de-DE" altLang="de-DE" sz="1800" b="1" dirty="0">
              <a:latin typeface="Calibri Ligh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48</a:t>
            </a:fld>
            <a:endParaRPr lang="de-DE" altLang="de-DE">
              <a:latin typeface="+mn-lt"/>
            </a:endParaRPr>
          </a:p>
        </p:txBody>
      </p:sp>
      <p:pic>
        <p:nvPicPr>
          <p:cNvPr id="6" name="Grafik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98395" y="1078991"/>
            <a:ext cx="736472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altLang="de-DE" sz="3600">
                <a:solidFill>
                  <a:srgbClr val="004992"/>
                </a:solidFill>
                <a:latin typeface="+mn-lt"/>
                <a:ea typeface="+mn-ea"/>
                <a:cs typeface="+mn-cs"/>
              </a:rPr>
              <a:t>Κήπος</a:t>
            </a:r>
            <a:br>
              <a:rPr lang="el-GR" altLang="de-DE" sz="3600">
                <a:solidFill>
                  <a:srgbClr val="004992"/>
                </a:solidFill>
                <a:latin typeface="+mn-lt"/>
                <a:ea typeface="+mn-ea"/>
                <a:cs typeface="+mn-cs"/>
              </a:rPr>
            </a:br>
            <a:r>
              <a:rPr lang="el-GR" altLang="de-DE">
                <a:solidFill>
                  <a:srgbClr val="004992"/>
                </a:solidFill>
                <a:latin typeface="+mn-lt"/>
                <a:ea typeface="+mn-ea"/>
                <a:cs typeface="+mn-cs"/>
              </a:rPr>
              <a:t>Τι δεν έχει παρουσιαστεί; Πόσο σίγουροι είστε;</a:t>
            </a:r>
            <a:endParaRPr lang="de-DE" altLang="de-DE">
              <a:solidFill>
                <a:srgbClr val="004992"/>
              </a:solidFill>
              <a:latin typeface="+mn-lt"/>
              <a:ea typeface="+mn-ea"/>
              <a:cs typeface="+mn-cs"/>
            </a:endParaRPr>
          </a:p>
        </p:txBody>
      </p:sp>
      <p:sp>
        <p:nvSpPr>
          <p:cNvPr id="115715"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ποτιστήρι</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ηλιοτρόπια</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παρτέρι</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δέντρο</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φτυάρι</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τσουγκράνα</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σωλήνας</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3" name="Slide Number Placeholder 2"/>
          <p:cNvSpPr>
            <a:spLocks noGrp="1"/>
          </p:cNvSpPr>
          <p:nvPr>
            <p:ph type="sldNum" sz="quarter" idx="12"/>
          </p:nvPr>
        </p:nvSpPr>
        <p:spPr/>
        <p:txBody>
          <a:bodyPr/>
          <a:lstStyle/>
          <a:p>
            <a:pPr>
              <a:defRPr/>
            </a:pPr>
            <a:fld id="{65903D3A-0CF6-461D-8F0B-7B51CFBEE9A0}" type="slidenum">
              <a:rPr lang="de-DE" altLang="de-DE" smtClean="0">
                <a:latin typeface="+mn-lt"/>
              </a:rPr>
              <a:pPr>
                <a:defRPr/>
              </a:pPr>
              <a:t>49</a:t>
            </a:fld>
            <a:endParaRPr lang="de-DE" altLang="de-DE">
              <a:latin typeface="+mn-l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altLang="de-DE" sz="3600">
                <a:latin typeface="+mn-lt"/>
                <a:ea typeface="+mn-ea"/>
                <a:cs typeface="+mn-cs"/>
              </a:rPr>
              <a:t>Κήπος</a:t>
            </a:r>
            <a:endParaRPr lang="de-DE" altLang="de-DE" sz="3600">
              <a:latin typeface="+mn-lt"/>
              <a:ea typeface="+mn-ea"/>
              <a:cs typeface="+mn-cs"/>
            </a:endParaRPr>
          </a:p>
        </p:txBody>
      </p:sp>
      <p:sp>
        <p:nvSpPr>
          <p:cNvPr id="117763"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ποτιστήρι</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ηλιοτρόπια</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παρτέρι</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el-GR" altLang="de-DE" sz="2400" dirty="0">
                <a:solidFill>
                  <a:srgbClr val="004992"/>
                </a:solidFill>
              </a:rPr>
              <a:t>δέντρο</a:t>
            </a:r>
            <a:endParaRPr lang="de-DE" altLang="de-DE" sz="2400" dirty="0">
              <a:solidFill>
                <a:srgbClr val="004992"/>
              </a:solidFill>
            </a:endParaRPr>
          </a:p>
          <a:p>
            <a:pPr marL="342900" indent="-342900" eaLnBrk="1" hangingPunct="1">
              <a:lnSpc>
                <a:spcPct val="100000"/>
              </a:lnSpc>
              <a:spcBef>
                <a:spcPts val="1200"/>
              </a:spcBef>
              <a:buClr>
                <a:srgbClr val="004992"/>
              </a:buClr>
              <a:buFont typeface="WingDings"/>
              <a:buChar char=""/>
            </a:pPr>
            <a:r>
              <a:rPr lang="el-GR" altLang="de-DE" sz="2400" dirty="0">
                <a:solidFill>
                  <a:srgbClr val="004992"/>
                </a:solidFill>
              </a:rPr>
              <a:t>φτυάρι</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τσουγκράνα</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σωλήνας</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3" name="Slide Number Placeholder 2"/>
          <p:cNvSpPr>
            <a:spLocks noGrp="1"/>
          </p:cNvSpPr>
          <p:nvPr>
            <p:ph type="sldNum" sz="quarter" idx="12"/>
          </p:nvPr>
        </p:nvSpPr>
        <p:spPr/>
        <p:txBody>
          <a:bodyPr/>
          <a:lstStyle/>
          <a:p>
            <a:pPr>
              <a:defRPr/>
            </a:pPr>
            <a:fld id="{65903D3A-0CF6-461D-8F0B-7B51CFBEE9A0}" type="slidenum">
              <a:rPr lang="de-DE" altLang="de-DE" smtClean="0">
                <a:latin typeface="+mn-lt"/>
              </a:rPr>
              <a:pPr>
                <a:defRPr/>
              </a:pPr>
              <a:t>50</a:t>
            </a:fld>
            <a:endParaRPr lang="de-DE" altLang="de-DE">
              <a:latin typeface="+mn-lt"/>
            </a:endParaRPr>
          </a:p>
        </p:txBody>
      </p:sp>
      <p:pic>
        <p:nvPicPr>
          <p:cNvPr id="10"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40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l-GR" altLang="de-DE" sz="1800" b="1" dirty="0">
                <a:latin typeface="Calibri Light"/>
              </a:rPr>
              <a:t>= δεν παρουσιάζονται</a:t>
            </a:r>
            <a:endParaRPr lang="de-DE" altLang="de-DE" sz="1800" b="1" dirty="0">
              <a:latin typeface="Calibri Ligh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l-GR" altLang="ko-KR" sz="3600" spc="-5" dirty="0">
                <a:latin typeface="+mn-lt"/>
                <a:ea typeface="+mn-ea"/>
                <a:cs typeface="+mn-cs"/>
              </a:rPr>
              <a:t>προαιρετικά: Βίντεο Κλιπ</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l-GR" altLang="ko-KR" sz="2400" dirty="0">
                <a:solidFill>
                  <a:srgbClr val="004992"/>
                </a:solidFill>
              </a:rPr>
              <a:t>προαιρετικά: Παρουσιάσεις βίντεο κλιπ που αφορούν το σημερινό θέμα είναι διαθέσιμες στην ακόλουθη ιστοσελίδα</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l-GR" altLang="ko-KR" sz="2400" dirty="0">
                <a:solidFill>
                  <a:srgbClr val="333333"/>
                </a:solidFill>
              </a:rPr>
              <a:t>Μετά το βίντεο μπορείτε να συζητήσετε πως αυτό σχετίζεται με το σημερινό θέμα</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B6597935-3C71-4B59-A9D1-6DF588429367}" type="slidenum">
              <a:rPr lang="de-DE" altLang="de-DE" smtClean="0">
                <a:latin typeface="+mn-lt"/>
              </a:rPr>
              <a:pPr>
                <a:defRPr/>
              </a:pPr>
              <a:t>51</a:t>
            </a:fld>
            <a:endParaRPr lang="de-DE" altLang="de-DE">
              <a:latin typeface="+mn-lt"/>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latin typeface="+mn-lt"/>
              </a:rPr>
              <a:t>[</a:t>
            </a:r>
            <a:r>
              <a:rPr lang="el-GR" altLang="ko-KR" sz="1800" i="1" spc="-5" dirty="0">
                <a:solidFill>
                  <a:srgbClr val="333333"/>
                </a:solidFill>
                <a:latin typeface="+mn-lt"/>
              </a:rPr>
              <a:t>για τους εκπαιδευτές</a:t>
            </a:r>
            <a:r>
              <a:rPr lang="en-US" altLang="ko-KR" sz="1800" i="1" spc="-5" dirty="0">
                <a:solidFill>
                  <a:srgbClr val="333333"/>
                </a:solidFill>
                <a:latin typeface="+mn-lt"/>
              </a:rPr>
              <a:t>:</a:t>
            </a:r>
            <a:endParaRPr sz="1800" dirty="0">
              <a:solidFill>
                <a:srgbClr val="333333"/>
              </a:solidFill>
              <a:latin typeface="+mn-lt"/>
            </a:endParaRPr>
          </a:p>
          <a:p>
            <a:pPr marL="12700" marR="5080" defTabSz="914400" eaLnBrk="0" fontAlgn="base" hangingPunct="0">
              <a:spcBef>
                <a:spcPts val="800"/>
              </a:spcBef>
              <a:spcAft>
                <a:spcPct val="0"/>
              </a:spcAft>
            </a:pPr>
            <a:r>
              <a:rPr lang="el-GR" altLang="ko-KR" sz="1800" dirty="0">
                <a:solidFill>
                  <a:srgbClr val="333333"/>
                </a:solidFill>
                <a:latin typeface="+mn-lt"/>
              </a:rPr>
              <a:t>Κάποια αποσπάσματα</a:t>
            </a:r>
            <a:r>
              <a:rPr lang="en-US" altLang="ko-KR" sz="1800" dirty="0">
                <a:solidFill>
                  <a:srgbClr val="333333"/>
                </a:solidFill>
                <a:latin typeface="+mn-lt"/>
              </a:rPr>
              <a:t> </a:t>
            </a:r>
            <a:r>
              <a:rPr lang="el-GR" altLang="ko-KR" sz="1800" dirty="0">
                <a:solidFill>
                  <a:srgbClr val="333333"/>
                </a:solidFill>
                <a:latin typeface="+mn-lt"/>
              </a:rPr>
              <a:t>ταινιών περιέχουν γλώσσα που δεν είναι κατάλληλη για όλα τα ακροατήρια και για όλους τους πολιτισμούς. Ελέγξτε εκ των</a:t>
            </a:r>
            <a:r>
              <a:rPr lang="en-US" altLang="ko-KR" sz="1800" dirty="0">
                <a:solidFill>
                  <a:srgbClr val="333333"/>
                </a:solidFill>
                <a:latin typeface="+mn-lt"/>
              </a:rPr>
              <a:t> </a:t>
            </a:r>
            <a:r>
              <a:rPr lang="el-GR" altLang="ko-KR" sz="1800" dirty="0">
                <a:solidFill>
                  <a:srgbClr val="333333"/>
                </a:solidFill>
                <a:latin typeface="+mn-lt"/>
              </a:rPr>
              <a:t>προτέρων προσεκτικά τα βίντεο πριν τα δείξετε</a:t>
            </a:r>
            <a:r>
              <a:rPr lang="de-DE" sz="1800" dirty="0">
                <a:solidFill>
                  <a:srgbClr val="333333"/>
                </a:solidFill>
                <a:latin typeface="+mn-lt"/>
              </a:rPr>
              <a:t>]</a:t>
            </a:r>
          </a:p>
        </p:txBody>
      </p:sp>
      <p:grpSp>
        <p:nvGrpSpPr>
          <p:cNvPr id="16" name="Group 15"/>
          <p:cNvGrpSpPr/>
          <p:nvPr/>
        </p:nvGrpSpPr>
        <p:grpSpPr>
          <a:xfrm>
            <a:off x="9875318"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Tree>
    <p:extLst>
      <p:ext uri="{BB962C8B-B14F-4D97-AF65-F5344CB8AC3E}">
        <p14:creationId xmlns:p14="http://schemas.microsoft.com/office/powerpoint/2010/main" val="375701208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5" name="Rectangle 4"/>
          <p:cNvSpPr>
            <a:spLocks noChangeArrowheads="1"/>
          </p:cNvSpPr>
          <p:nvPr/>
        </p:nvSpPr>
        <p:spPr bwMode="auto">
          <a:xfrm>
            <a:off x="8257150" y="5319713"/>
            <a:ext cx="2032529"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800">
                <a:solidFill>
                  <a:srgbClr val="333333"/>
                </a:solidFill>
                <a:latin typeface="+mn-lt"/>
              </a:rPr>
              <a:t>© geobra Brandstätter </a:t>
            </a:r>
          </a:p>
        </p:txBody>
      </p:sp>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52</a:t>
            </a:fld>
            <a:endParaRPr lang="de-DE" altLang="de-DE">
              <a:latin typeface="+mn-lt"/>
            </a:endParaRPr>
          </a:p>
        </p:txBody>
      </p:sp>
      <p:pic>
        <p:nvPicPr>
          <p:cNvPr id="7" name="Picture 1027"/>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1932093" y="1079617"/>
            <a:ext cx="8297333" cy="5375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altLang="de-DE" sz="3600">
                <a:latin typeface="+mn-lt"/>
                <a:ea typeface="+mn-ea"/>
                <a:cs typeface="+mn-cs"/>
              </a:rPr>
              <a:t>Παραγωγή ιδεών</a:t>
            </a:r>
            <a:endParaRPr lang="de-DE" altLang="de-DE" sz="3600">
              <a:latin typeface="+mn-lt"/>
              <a:ea typeface="+mn-ea"/>
              <a:cs typeface="+mn-cs"/>
            </a:endParaRPr>
          </a:p>
        </p:txBody>
      </p:sp>
      <p:sp>
        <p:nvSpPr>
          <p:cNvPr id="122883" name="Rectangle 3"/>
          <p:cNvSpPr>
            <a:spLocks noGrp="1" noChangeArrowheads="1"/>
          </p:cNvSpPr>
          <p:nvPr>
            <p:ph idx="1"/>
          </p:nvPr>
        </p:nvSpPr>
        <p:spPr>
          <a:noFill/>
        </p:spPr>
        <p:txBody>
          <a:bodyPr>
            <a:noAutofit/>
          </a:bodyPr>
          <a:lstStyle/>
          <a:p>
            <a:pPr>
              <a:lnSpc>
                <a:spcPct val="90000"/>
              </a:lnSpc>
            </a:pPr>
            <a:r>
              <a:rPr lang="el-GR" altLang="de-DE" sz="2400" dirty="0">
                <a:solidFill>
                  <a:srgbClr val="333333"/>
                </a:solidFill>
              </a:rPr>
              <a:t>Τι βλέπετε σε μία συνηθισμένη σχολική τάξη;</a:t>
            </a:r>
            <a:endParaRPr lang="de-DE" altLang="de-DE" sz="2400" dirty="0">
              <a:solidFill>
                <a:srgbClr val="333333"/>
              </a:solidFill>
            </a:endParaRPr>
          </a:p>
          <a:p>
            <a:pPr>
              <a:lnSpc>
                <a:spcPct val="90000"/>
              </a:lnSpc>
            </a:pPr>
            <a:r>
              <a:rPr lang="de-DE" altLang="de-DE" sz="2400" dirty="0">
                <a:solidFill>
                  <a:srgbClr val="333333"/>
                </a:solidFill>
              </a:rPr>
              <a:t> …</a:t>
            </a:r>
          </a:p>
          <a:p>
            <a:pPr>
              <a:lnSpc>
                <a:spcPct val="90000"/>
              </a:lnSpc>
            </a:pPr>
            <a:r>
              <a:rPr lang="de-DE" altLang="de-DE" sz="2400" dirty="0">
                <a:solidFill>
                  <a:srgbClr val="333333"/>
                </a:solidFill>
              </a:rPr>
              <a:t> …</a:t>
            </a:r>
          </a:p>
          <a:p>
            <a:pPr>
              <a:lnSpc>
                <a:spcPct val="90000"/>
              </a:lnSpc>
            </a:pPr>
            <a:r>
              <a:rPr lang="de-DE" altLang="de-DE" sz="2400" dirty="0">
                <a:solidFill>
                  <a:srgbClr val="333333"/>
                </a:solidFill>
              </a:rPr>
              <a:t> …</a:t>
            </a:r>
          </a:p>
          <a:p>
            <a:pPr>
              <a:lnSpc>
                <a:spcPct val="90000"/>
              </a:lnSpc>
            </a:pPr>
            <a:r>
              <a:rPr lang="de-DE" altLang="de-DE" sz="2400" dirty="0">
                <a:solidFill>
                  <a:srgbClr val="333333"/>
                </a:solidFill>
              </a:rPr>
              <a:t> …</a:t>
            </a:r>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3" name="Slide Number Placeholder 2"/>
          <p:cNvSpPr>
            <a:spLocks noGrp="1"/>
          </p:cNvSpPr>
          <p:nvPr>
            <p:ph type="sldNum" sz="quarter" idx="12"/>
          </p:nvPr>
        </p:nvSpPr>
        <p:spPr/>
        <p:txBody>
          <a:bodyPr/>
          <a:lstStyle/>
          <a:p>
            <a:pPr>
              <a:defRPr/>
            </a:pPr>
            <a:fld id="{65903D3A-0CF6-461D-8F0B-7B51CFBEE9A0}" type="slidenum">
              <a:rPr lang="de-DE" altLang="de-DE" smtClean="0">
                <a:latin typeface="+mn-lt"/>
              </a:rPr>
              <a:pPr>
                <a:defRPr/>
              </a:pPr>
              <a:t>53</a:t>
            </a:fld>
            <a:endParaRPr lang="de-DE" altLang="de-DE">
              <a:latin typeface="+mn-l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altLang="de-DE" sz="3600">
                <a:solidFill>
                  <a:srgbClr val="004992"/>
                </a:solidFill>
                <a:latin typeface="+mn-lt"/>
                <a:ea typeface="+mn-ea"/>
                <a:cs typeface="+mn-cs"/>
              </a:rPr>
              <a:t>Σχολική τάξη</a:t>
            </a:r>
            <a:br>
              <a:rPr lang="el-GR" altLang="de-DE" sz="3600">
                <a:solidFill>
                  <a:srgbClr val="004992"/>
                </a:solidFill>
                <a:latin typeface="+mn-lt"/>
                <a:ea typeface="+mn-ea"/>
                <a:cs typeface="+mn-cs"/>
              </a:rPr>
            </a:br>
            <a:r>
              <a:rPr lang="el-GR" altLang="de-DE">
                <a:solidFill>
                  <a:srgbClr val="004992"/>
                </a:solidFill>
                <a:latin typeface="+mn-lt"/>
                <a:ea typeface="+mn-ea"/>
                <a:cs typeface="+mn-cs"/>
              </a:rPr>
              <a:t>Τι είδατε στην εικόνα; Πόσο σίγουροι είστε;</a:t>
            </a:r>
            <a:endParaRPr lang="de-DE" altLang="de-DE">
              <a:solidFill>
                <a:srgbClr val="004992"/>
              </a:solidFill>
              <a:latin typeface="+mn-lt"/>
              <a:ea typeface="+mn-ea"/>
              <a:cs typeface="+mn-cs"/>
            </a:endParaRPr>
          </a:p>
        </p:txBody>
      </p:sp>
      <p:sp>
        <p:nvSpPr>
          <p:cNvPr id="124931"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el-GR" altLang="de-DE" sz="2000" dirty="0">
                <a:solidFill>
                  <a:srgbClr val="333333"/>
                </a:solidFill>
              </a:rPr>
              <a:t>σακίδια</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000" dirty="0">
                <a:solidFill>
                  <a:srgbClr val="333333"/>
                </a:solidFill>
              </a:rPr>
              <a:t>δάσκαλος</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000" dirty="0">
                <a:solidFill>
                  <a:srgbClr val="333333"/>
                </a:solidFill>
              </a:rPr>
              <a:t>χάρτης</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000" dirty="0">
                <a:solidFill>
                  <a:srgbClr val="333333"/>
                </a:solidFill>
              </a:rPr>
              <a:t>βιβλία</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000" dirty="0">
                <a:solidFill>
                  <a:srgbClr val="333333"/>
                </a:solidFill>
              </a:rPr>
              <a:t>θρανία</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000" dirty="0">
                <a:solidFill>
                  <a:srgbClr val="333333"/>
                </a:solidFill>
              </a:rPr>
              <a:t>έδρα</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000" dirty="0">
                <a:solidFill>
                  <a:srgbClr val="333333"/>
                </a:solidFill>
              </a:rPr>
              <a:t>μαυροπίνακας</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000" dirty="0">
                <a:solidFill>
                  <a:srgbClr val="333333"/>
                </a:solidFill>
              </a:rPr>
              <a:t>χαρτοφύλακας</a:t>
            </a:r>
            <a:br>
              <a:rPr lang="el-GR" altLang="de-DE" sz="2000" dirty="0">
                <a:solidFill>
                  <a:srgbClr val="333333"/>
                </a:solidFill>
              </a:rPr>
            </a:br>
            <a:r>
              <a:rPr lang="el-GR" altLang="de-DE" sz="2000" dirty="0">
                <a:solidFill>
                  <a:srgbClr val="333333"/>
                </a:solidFill>
              </a:rPr>
              <a:t>δασκάλου</a:t>
            </a:r>
            <a:endParaRPr lang="de-DE" alt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3" name="Slide Number Placeholder 2"/>
          <p:cNvSpPr>
            <a:spLocks noGrp="1"/>
          </p:cNvSpPr>
          <p:nvPr>
            <p:ph type="sldNum" sz="quarter" idx="12"/>
          </p:nvPr>
        </p:nvSpPr>
        <p:spPr/>
        <p:txBody>
          <a:bodyPr/>
          <a:lstStyle/>
          <a:p>
            <a:pPr>
              <a:defRPr/>
            </a:pPr>
            <a:fld id="{65903D3A-0CF6-461D-8F0B-7B51CFBEE9A0}" type="slidenum">
              <a:rPr lang="de-DE" altLang="de-DE" smtClean="0">
                <a:latin typeface="+mn-lt"/>
              </a:rPr>
              <a:pPr>
                <a:defRPr/>
              </a:pPr>
              <a:t>54</a:t>
            </a:fld>
            <a:endParaRPr lang="de-DE" altLang="de-DE">
              <a:latin typeface="+mn-l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altLang="de-DE" sz="3600">
                <a:latin typeface="+mn-lt"/>
                <a:ea typeface="+mn-ea"/>
                <a:cs typeface="+mn-cs"/>
              </a:rPr>
              <a:t>Σχολική τάξη</a:t>
            </a:r>
            <a:endParaRPr lang="de-DE" altLang="de-DE" sz="3600">
              <a:latin typeface="+mn-lt"/>
              <a:ea typeface="+mn-ea"/>
              <a:cs typeface="+mn-cs"/>
            </a:endParaRPr>
          </a:p>
        </p:txBody>
      </p:sp>
      <p:sp>
        <p:nvSpPr>
          <p:cNvPr id="126979"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004992"/>
              </a:buClr>
              <a:buFont typeface="WingDings"/>
              <a:buChar char=""/>
            </a:pPr>
            <a:r>
              <a:rPr lang="el-GR" altLang="de-DE" sz="2000" dirty="0">
                <a:solidFill>
                  <a:srgbClr val="004992"/>
                </a:solidFill>
              </a:rPr>
              <a:t>σακίδια</a:t>
            </a:r>
            <a:endParaRPr lang="de-DE" altLang="de-DE" sz="2000" dirty="0">
              <a:solidFill>
                <a:srgbClr val="004992"/>
              </a:solidFill>
            </a:endParaRPr>
          </a:p>
          <a:p>
            <a:pPr marL="342900" indent="-342900" eaLnBrk="1" hangingPunct="1">
              <a:lnSpc>
                <a:spcPct val="100000"/>
              </a:lnSpc>
              <a:spcBef>
                <a:spcPts val="1200"/>
              </a:spcBef>
              <a:buClr>
                <a:srgbClr val="333333"/>
              </a:buClr>
              <a:buFont typeface="WingDings"/>
              <a:buChar char=""/>
            </a:pPr>
            <a:r>
              <a:rPr lang="el-GR" altLang="de-DE" sz="2000" dirty="0">
                <a:solidFill>
                  <a:srgbClr val="333333"/>
                </a:solidFill>
              </a:rPr>
              <a:t>δάσκαλος</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000" dirty="0">
                <a:solidFill>
                  <a:srgbClr val="333333"/>
                </a:solidFill>
              </a:rPr>
              <a:t>χάρτης</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000" dirty="0">
                <a:solidFill>
                  <a:srgbClr val="333333"/>
                </a:solidFill>
              </a:rPr>
              <a:t>βιβλία</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000" dirty="0">
                <a:solidFill>
                  <a:srgbClr val="333333"/>
                </a:solidFill>
              </a:rPr>
              <a:t>θρανία</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000" dirty="0">
                <a:solidFill>
                  <a:srgbClr val="333333"/>
                </a:solidFill>
              </a:rPr>
              <a:t>έδρα</a:t>
            </a:r>
            <a:endParaRPr lang="de-DE" altLang="de-DE" sz="2000" dirty="0">
              <a:solidFill>
                <a:srgbClr val="333333"/>
              </a:solidFill>
            </a:endParaRPr>
          </a:p>
          <a:p>
            <a:pPr marL="342900" indent="-342900" eaLnBrk="1" hangingPunct="1">
              <a:lnSpc>
                <a:spcPct val="100000"/>
              </a:lnSpc>
              <a:spcBef>
                <a:spcPts val="1200"/>
              </a:spcBef>
              <a:buClr>
                <a:srgbClr val="004992"/>
              </a:buClr>
              <a:buFont typeface="WingDings"/>
              <a:buChar char=""/>
            </a:pPr>
            <a:r>
              <a:rPr lang="el-GR" altLang="de-DE" sz="2000" dirty="0">
                <a:solidFill>
                  <a:srgbClr val="004992"/>
                </a:solidFill>
              </a:rPr>
              <a:t>μαυροπίνακας</a:t>
            </a:r>
            <a:endParaRPr lang="de-DE" altLang="de-DE" sz="2000" dirty="0">
              <a:solidFill>
                <a:srgbClr val="004992"/>
              </a:solidFill>
            </a:endParaRPr>
          </a:p>
          <a:p>
            <a:pPr marL="342900" indent="-342900" eaLnBrk="1" hangingPunct="1">
              <a:lnSpc>
                <a:spcPct val="100000"/>
              </a:lnSpc>
              <a:spcBef>
                <a:spcPts val="1200"/>
              </a:spcBef>
              <a:buClr>
                <a:srgbClr val="333333"/>
              </a:buClr>
              <a:buFont typeface="WingDings"/>
              <a:buChar char=""/>
            </a:pPr>
            <a:r>
              <a:rPr lang="el-GR" altLang="de-DE" sz="2000" dirty="0">
                <a:solidFill>
                  <a:srgbClr val="333333"/>
                </a:solidFill>
              </a:rPr>
              <a:t>χαρτοφύλακας</a:t>
            </a:r>
            <a:br>
              <a:rPr lang="el-GR" altLang="de-DE" sz="2000" dirty="0">
                <a:solidFill>
                  <a:srgbClr val="333333"/>
                </a:solidFill>
              </a:rPr>
            </a:br>
            <a:r>
              <a:rPr lang="el-GR" altLang="de-DE" sz="2000" dirty="0">
                <a:solidFill>
                  <a:srgbClr val="333333"/>
                </a:solidFill>
              </a:rPr>
              <a:t>δασκάλου</a:t>
            </a:r>
            <a:endParaRPr lang="de-DE" alt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3" name="Slide Number Placeholder 2"/>
          <p:cNvSpPr>
            <a:spLocks noGrp="1"/>
          </p:cNvSpPr>
          <p:nvPr>
            <p:ph type="sldNum" sz="quarter" idx="12"/>
          </p:nvPr>
        </p:nvSpPr>
        <p:spPr/>
        <p:txBody>
          <a:bodyPr/>
          <a:lstStyle/>
          <a:p>
            <a:pPr>
              <a:defRPr/>
            </a:pPr>
            <a:fld id="{65903D3A-0CF6-461D-8F0B-7B51CFBEE9A0}" type="slidenum">
              <a:rPr lang="de-DE" altLang="de-DE" smtClean="0">
                <a:latin typeface="+mn-lt"/>
              </a:rPr>
              <a:pPr>
                <a:defRPr/>
              </a:pPr>
              <a:t>55</a:t>
            </a:fld>
            <a:endParaRPr lang="de-DE" altLang="de-DE">
              <a:latin typeface="+mn-lt"/>
            </a:endParaRPr>
          </a:p>
        </p:txBody>
      </p:sp>
      <p:pic>
        <p:nvPicPr>
          <p:cNvPr id="11" name="Picture 1033" descr="Klassenzimmer_große Europakar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5"/>
            <a:ext cx="5669280" cy="3673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l-GR" altLang="de-DE" sz="1800" b="1" dirty="0">
                <a:latin typeface="Calibri Light"/>
              </a:rPr>
              <a:t>= δεν παρουσιάζονται</a:t>
            </a:r>
            <a:endParaRPr lang="de-DE" altLang="de-DE" sz="1800" b="1" dirty="0">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56</a:t>
            </a:fld>
            <a:endParaRPr lang="de-DE" altLang="de-DE">
              <a:latin typeface="+mn-lt"/>
            </a:endParaRPr>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52692" y="1078991"/>
            <a:ext cx="3656136"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altLang="de-DE" sz="3600" dirty="0">
                <a:solidFill>
                  <a:srgbClr val="004992"/>
                </a:solidFill>
                <a:latin typeface="+mn-lt"/>
                <a:ea typeface="+mn-ea"/>
                <a:cs typeface="+mn-cs"/>
              </a:rPr>
              <a:t>Ψαράς</a:t>
            </a:r>
            <a:br>
              <a:rPr lang="el-GR" altLang="de-DE" sz="3600" dirty="0">
                <a:solidFill>
                  <a:srgbClr val="004992"/>
                </a:solidFill>
                <a:latin typeface="+mn-lt"/>
                <a:ea typeface="+mn-ea"/>
                <a:cs typeface="+mn-cs"/>
              </a:rPr>
            </a:br>
            <a:r>
              <a:rPr lang="el-GR" altLang="de-DE" dirty="0">
                <a:solidFill>
                  <a:srgbClr val="004992"/>
                </a:solidFill>
                <a:latin typeface="+mn-lt"/>
                <a:ea typeface="+mn-ea"/>
                <a:cs typeface="+mn-cs"/>
              </a:rPr>
              <a:t>Τι δεν παρουσιάζεται στην εικόνα? Πόσο σίγουροι είστε?</a:t>
            </a:r>
            <a:endParaRPr lang="de-DE" altLang="de-DE" dirty="0">
              <a:solidFill>
                <a:srgbClr val="004992"/>
              </a:solidFill>
              <a:latin typeface="+mn-lt"/>
              <a:ea typeface="+mn-ea"/>
              <a:cs typeface="+mn-cs"/>
            </a:endParaRPr>
          </a:p>
        </p:txBody>
      </p:sp>
      <p:sp>
        <p:nvSpPr>
          <p:cNvPr id="131075"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πίπα</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κουβάς</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κουμπί στο καπέλο</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επιγραφή στη βάρκα </a:t>
            </a:r>
            <a:r>
              <a:rPr kumimoji="0" lang="el-GR" sz="2400" b="0" i="0" u="none" strike="noStrike" cap="none" normalizeH="0" baseline="0" dirty="0">
                <a:ln>
                  <a:noFill/>
                </a:ln>
                <a:solidFill>
                  <a:srgbClr val="333333"/>
                </a:solidFill>
                <a:effectLst/>
                <a:latin typeface="Calibri Light"/>
                <a:cs typeface="Times New Roman" pitchFamily="18" charset="0"/>
              </a:rPr>
              <a:t>«</a:t>
            </a:r>
            <a:r>
              <a:rPr lang="en-CA" altLang="de-DE" sz="2400" dirty="0">
                <a:solidFill>
                  <a:srgbClr val="333333"/>
                </a:solidFill>
              </a:rPr>
              <a:t>Sport</a:t>
            </a:r>
            <a:r>
              <a:rPr kumimoji="0" lang="el-GR" sz="2400" b="0" i="0" u="none" strike="noStrike" cap="none" normalizeH="0" baseline="0" dirty="0">
                <a:ln>
                  <a:noFill/>
                </a:ln>
                <a:solidFill>
                  <a:srgbClr val="333333"/>
                </a:solidFill>
                <a:effectLst/>
                <a:latin typeface="Calibri Light"/>
                <a:cs typeface="Times New Roman" pitchFamily="18" charset="0"/>
              </a:rPr>
              <a:t>»</a:t>
            </a:r>
            <a:endParaRPr lang="el-GR"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καλάμι ψαρέματος</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κόκκινο πουλόβερ</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νερό</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ψάρι</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3" name="Slide Number Placeholder 2"/>
          <p:cNvSpPr>
            <a:spLocks noGrp="1"/>
          </p:cNvSpPr>
          <p:nvPr>
            <p:ph type="sldNum" sz="quarter" idx="12"/>
          </p:nvPr>
        </p:nvSpPr>
        <p:spPr/>
        <p:txBody>
          <a:bodyPr/>
          <a:lstStyle/>
          <a:p>
            <a:pPr>
              <a:defRPr/>
            </a:pPr>
            <a:fld id="{65903D3A-0CF6-461D-8F0B-7B51CFBEE9A0}" type="slidenum">
              <a:rPr lang="de-DE" altLang="de-DE" smtClean="0">
                <a:latin typeface="+mn-lt"/>
              </a:rPr>
              <a:pPr>
                <a:defRPr/>
              </a:pPr>
              <a:t>57</a:t>
            </a:fld>
            <a:endParaRPr lang="de-DE" altLang="de-DE">
              <a:latin typeface="+mn-l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altLang="de-DE" sz="3600">
                <a:latin typeface="+mn-lt"/>
                <a:ea typeface="+mn-ea"/>
                <a:cs typeface="+mn-cs"/>
              </a:rPr>
              <a:t>Ψαράς</a:t>
            </a:r>
            <a:endParaRPr lang="de-DE" altLang="de-DE" sz="3600">
              <a:latin typeface="+mn-lt"/>
              <a:ea typeface="+mn-ea"/>
              <a:cs typeface="+mn-cs"/>
            </a:endParaRPr>
          </a:p>
        </p:txBody>
      </p:sp>
      <p:sp>
        <p:nvSpPr>
          <p:cNvPr id="133123"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πίπα</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el-GR" altLang="de-DE" sz="2400" dirty="0">
                <a:solidFill>
                  <a:srgbClr val="004992"/>
                </a:solidFill>
              </a:rPr>
              <a:t>κουβάς</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κουμπί στο καπέλο</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επιγραφή στη βάρκα</a:t>
            </a:r>
            <a:r>
              <a:rPr lang="de-DE" altLang="de-DE" sz="2400" dirty="0">
                <a:solidFill>
                  <a:srgbClr val="333333"/>
                </a:solidFill>
              </a:rPr>
              <a:t> </a:t>
            </a:r>
            <a:r>
              <a:rPr kumimoji="0" lang="el-GR" sz="2400" b="0" i="0" u="none" strike="noStrike" cap="none" normalizeH="0" baseline="0" dirty="0">
                <a:ln>
                  <a:noFill/>
                </a:ln>
                <a:solidFill>
                  <a:srgbClr val="333333"/>
                </a:solidFill>
                <a:effectLst/>
                <a:latin typeface="Calibri Light"/>
                <a:cs typeface="Times New Roman" pitchFamily="18" charset="0"/>
              </a:rPr>
              <a:t>«</a:t>
            </a:r>
            <a:r>
              <a:rPr lang="en-CA" altLang="de-DE" sz="2400" dirty="0">
                <a:solidFill>
                  <a:srgbClr val="333333"/>
                </a:solidFill>
              </a:rPr>
              <a:t>Sport</a:t>
            </a:r>
            <a:r>
              <a:rPr kumimoji="0" lang="el-GR" sz="2400" b="0" i="0" u="none" strike="noStrike" cap="none" normalizeH="0" baseline="0" dirty="0">
                <a:ln>
                  <a:noFill/>
                </a:ln>
                <a:solidFill>
                  <a:srgbClr val="333333"/>
                </a:solidFill>
                <a:effectLst/>
                <a:latin typeface="Calibri Light"/>
                <a:cs typeface="Times New Roman" pitchFamily="18" charset="0"/>
              </a:rPr>
              <a:t>»</a:t>
            </a:r>
            <a:endParaRPr lang="el-GR"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el-GR" altLang="de-DE" sz="2400" dirty="0">
                <a:solidFill>
                  <a:srgbClr val="004992"/>
                </a:solidFill>
              </a:rPr>
              <a:t>καλάμι ψαρέματος</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κόκκινο πουλόβερ</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νερό</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ψάρι</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3" name="Slide Number Placeholder 2"/>
          <p:cNvSpPr>
            <a:spLocks noGrp="1"/>
          </p:cNvSpPr>
          <p:nvPr>
            <p:ph type="sldNum" sz="quarter" idx="12"/>
          </p:nvPr>
        </p:nvSpPr>
        <p:spPr/>
        <p:txBody>
          <a:bodyPr/>
          <a:lstStyle/>
          <a:p>
            <a:pPr>
              <a:defRPr/>
            </a:pPr>
            <a:fld id="{65903D3A-0CF6-461D-8F0B-7B51CFBEE9A0}" type="slidenum">
              <a:rPr lang="de-DE" altLang="de-DE" smtClean="0">
                <a:latin typeface="+mn-lt"/>
              </a:rPr>
              <a:pPr>
                <a:defRPr/>
              </a:pPr>
              <a:t>58</a:t>
            </a:fld>
            <a:endParaRPr lang="de-DE" altLang="de-DE">
              <a:latin typeface="+mn-lt"/>
            </a:endParaRPr>
          </a:p>
        </p:txBody>
      </p:sp>
      <p:pic>
        <p:nvPicPr>
          <p:cNvPr id="10" name="Grafik 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3594" y="2203703"/>
            <a:ext cx="289433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l-GR" altLang="de-DE" sz="1800" b="1" dirty="0">
                <a:latin typeface="Calibri Light"/>
              </a:rPr>
              <a:t>= δεν παρουσιάζονται</a:t>
            </a:r>
            <a:endParaRPr lang="de-DE" altLang="de-DE" sz="1800" b="1" dirty="0">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59</a:t>
            </a:fld>
            <a:endParaRPr lang="de-DE" altLang="de-DE">
              <a:latin typeface="+mn-lt"/>
            </a:endParaRPr>
          </a:p>
        </p:txBody>
      </p:sp>
      <p:pic>
        <p:nvPicPr>
          <p:cNvPr id="6"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27324" y="1078992"/>
            <a:ext cx="790687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altLang="de-DE" sz="3600">
                <a:latin typeface="+mn-lt"/>
                <a:ea typeface="+mn-ea"/>
                <a:cs typeface="+mn-cs"/>
              </a:rPr>
              <a:t>Παραγωγή ιδεών</a:t>
            </a:r>
            <a:endParaRPr lang="de-DE" altLang="de-DE" sz="3600">
              <a:latin typeface="+mn-lt"/>
              <a:ea typeface="+mn-ea"/>
              <a:cs typeface="+mn-cs"/>
            </a:endParaRPr>
          </a:p>
        </p:txBody>
      </p:sp>
      <p:sp>
        <p:nvSpPr>
          <p:cNvPr id="137219" name="Rectangle 3"/>
          <p:cNvSpPr>
            <a:spLocks noGrp="1" noChangeArrowheads="1"/>
          </p:cNvSpPr>
          <p:nvPr>
            <p:ph idx="1"/>
          </p:nvPr>
        </p:nvSpPr>
        <p:spPr>
          <a:noFill/>
        </p:spPr>
        <p:txBody>
          <a:bodyPr>
            <a:noAutofit/>
          </a:bodyPr>
          <a:lstStyle/>
          <a:p>
            <a:pPr>
              <a:lnSpc>
                <a:spcPct val="90000"/>
              </a:lnSpc>
            </a:pPr>
            <a:r>
              <a:rPr lang="el-GR" altLang="de-DE" sz="2400" dirty="0">
                <a:solidFill>
                  <a:srgbClr val="333333"/>
                </a:solidFill>
              </a:rPr>
              <a:t>Τι βλέπετε συνήθως σε μία διάβαση πεζών;</a:t>
            </a:r>
            <a:endParaRPr lang="de-DE" altLang="de-DE" sz="2400" dirty="0">
              <a:solidFill>
                <a:srgbClr val="333333"/>
              </a:solidFill>
            </a:endParaRPr>
          </a:p>
          <a:p>
            <a:pPr>
              <a:lnSpc>
                <a:spcPct val="90000"/>
              </a:lnSpc>
            </a:pPr>
            <a:r>
              <a:rPr lang="de-DE" altLang="de-DE" sz="2400" dirty="0">
                <a:solidFill>
                  <a:srgbClr val="333333"/>
                </a:solidFill>
              </a:rPr>
              <a:t> …</a:t>
            </a:r>
          </a:p>
          <a:p>
            <a:pPr>
              <a:lnSpc>
                <a:spcPct val="90000"/>
              </a:lnSpc>
            </a:pPr>
            <a:r>
              <a:rPr lang="de-DE" altLang="de-DE" sz="2400" dirty="0">
                <a:solidFill>
                  <a:srgbClr val="333333"/>
                </a:solidFill>
              </a:rPr>
              <a:t> …</a:t>
            </a:r>
          </a:p>
          <a:p>
            <a:pPr>
              <a:lnSpc>
                <a:spcPct val="90000"/>
              </a:lnSpc>
            </a:pPr>
            <a:r>
              <a:rPr lang="de-DE" altLang="de-DE" sz="2400" dirty="0">
                <a:solidFill>
                  <a:srgbClr val="333333"/>
                </a:solidFill>
              </a:rPr>
              <a:t> …</a:t>
            </a:r>
          </a:p>
          <a:p>
            <a:pPr>
              <a:lnSpc>
                <a:spcPct val="90000"/>
              </a:lnSpc>
            </a:pPr>
            <a:r>
              <a:rPr lang="de-DE" altLang="de-DE" sz="2400" dirty="0">
                <a:solidFill>
                  <a:srgbClr val="333333"/>
                </a:solidFill>
              </a:rPr>
              <a:t> …</a:t>
            </a:r>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3" name="Slide Number Placeholder 2"/>
          <p:cNvSpPr>
            <a:spLocks noGrp="1"/>
          </p:cNvSpPr>
          <p:nvPr>
            <p:ph type="sldNum" sz="quarter" idx="12"/>
          </p:nvPr>
        </p:nvSpPr>
        <p:spPr/>
        <p:txBody>
          <a:bodyPr/>
          <a:lstStyle/>
          <a:p>
            <a:pPr>
              <a:defRPr/>
            </a:pPr>
            <a:fld id="{65903D3A-0CF6-461D-8F0B-7B51CFBEE9A0}" type="slidenum">
              <a:rPr lang="de-DE" altLang="de-DE" smtClean="0">
                <a:latin typeface="+mn-lt"/>
              </a:rPr>
              <a:pPr>
                <a:defRPr/>
              </a:pPr>
              <a:t>60</a:t>
            </a:fld>
            <a:endParaRPr lang="de-DE" altLang="de-DE">
              <a:latin typeface="+mn-l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altLang="de-DE" sz="3600">
                <a:solidFill>
                  <a:srgbClr val="004992"/>
                </a:solidFill>
                <a:latin typeface="+mn-lt"/>
                <a:ea typeface="+mn-ea"/>
                <a:cs typeface="+mn-cs"/>
              </a:rPr>
              <a:t>Διάβαση Πεζών</a:t>
            </a:r>
            <a:br>
              <a:rPr lang="el-GR" altLang="de-DE" sz="3600">
                <a:solidFill>
                  <a:srgbClr val="004992"/>
                </a:solidFill>
                <a:latin typeface="+mn-lt"/>
                <a:ea typeface="+mn-ea"/>
                <a:cs typeface="+mn-cs"/>
              </a:rPr>
            </a:br>
            <a:r>
              <a:rPr lang="el-GR" altLang="de-DE">
                <a:solidFill>
                  <a:srgbClr val="004992"/>
                </a:solidFill>
                <a:latin typeface="+mn-lt"/>
                <a:ea typeface="+mn-ea"/>
                <a:cs typeface="+mn-cs"/>
              </a:rPr>
              <a:t>Τι είδατε στην εικόνα; Πόσο σίγουροι είστε;</a:t>
            </a:r>
            <a:endParaRPr lang="de-DE" altLang="de-DE">
              <a:solidFill>
                <a:srgbClr val="004992"/>
              </a:solidFill>
              <a:latin typeface="+mn-lt"/>
              <a:ea typeface="+mn-ea"/>
              <a:cs typeface="+mn-cs"/>
            </a:endParaRPr>
          </a:p>
        </p:txBody>
      </p:sp>
      <p:sp>
        <p:nvSpPr>
          <p:cNvPr id="139267"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αυτοκίνητα</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τροχονόμος</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παιδί σε ποδήλατο</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ηλικιωμένη κυρία</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πράσινο φανάρι</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διάβαση πεζών</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ταμπέλα Στοπ</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πόλη στον ορίζοντα</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3" name="Slide Number Placeholder 2"/>
          <p:cNvSpPr>
            <a:spLocks noGrp="1"/>
          </p:cNvSpPr>
          <p:nvPr>
            <p:ph type="sldNum" sz="quarter" idx="12"/>
          </p:nvPr>
        </p:nvSpPr>
        <p:spPr/>
        <p:txBody>
          <a:bodyPr/>
          <a:lstStyle/>
          <a:p>
            <a:pPr>
              <a:defRPr/>
            </a:pPr>
            <a:fld id="{65903D3A-0CF6-461D-8F0B-7B51CFBEE9A0}" type="slidenum">
              <a:rPr lang="de-DE" altLang="de-DE" smtClean="0">
                <a:latin typeface="+mn-lt"/>
              </a:rPr>
              <a:pPr>
                <a:defRPr/>
              </a:pPr>
              <a:t>61</a:t>
            </a:fld>
            <a:endParaRPr lang="de-DE" altLang="de-DE">
              <a:latin typeface="+mn-l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altLang="de-DE" sz="3600">
                <a:latin typeface="+mn-lt"/>
                <a:ea typeface="+mn-ea"/>
                <a:cs typeface="+mn-cs"/>
              </a:rPr>
              <a:t>Διάβαση Πεζών</a:t>
            </a:r>
            <a:endParaRPr lang="de-DE" altLang="de-DE" sz="3600">
              <a:latin typeface="+mn-lt"/>
              <a:ea typeface="+mn-ea"/>
              <a:cs typeface="+mn-cs"/>
            </a:endParaRPr>
          </a:p>
        </p:txBody>
      </p:sp>
      <p:sp>
        <p:nvSpPr>
          <p:cNvPr id="141315"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004992"/>
              </a:buClr>
              <a:buFont typeface="WingDings"/>
              <a:buChar char=""/>
            </a:pPr>
            <a:r>
              <a:rPr lang="el-GR" altLang="de-DE" sz="2400" dirty="0">
                <a:solidFill>
                  <a:srgbClr val="004992"/>
                </a:solidFill>
              </a:rPr>
              <a:t>αυτοκίνητα</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τροχονόμος</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παιδί σε ποδήλατο</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ηλικιωμένη κυρία</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el-GR" altLang="de-DE" sz="2400" dirty="0">
                <a:solidFill>
                  <a:srgbClr val="004992"/>
                </a:solidFill>
              </a:rPr>
              <a:t>πράσινο φανάρι</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διάβαση πεζών</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ταμπέλα Στοπ</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πόλη στον ορίζοντα</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3" name="Slide Number Placeholder 2"/>
          <p:cNvSpPr>
            <a:spLocks noGrp="1"/>
          </p:cNvSpPr>
          <p:nvPr>
            <p:ph type="sldNum" sz="quarter" idx="12"/>
          </p:nvPr>
        </p:nvSpPr>
        <p:spPr/>
        <p:txBody>
          <a:bodyPr/>
          <a:lstStyle/>
          <a:p>
            <a:pPr>
              <a:defRPr/>
            </a:pPr>
            <a:fld id="{65903D3A-0CF6-461D-8F0B-7B51CFBEE9A0}" type="slidenum">
              <a:rPr lang="de-DE" altLang="de-DE" smtClean="0">
                <a:latin typeface="+mn-lt"/>
              </a:rPr>
              <a:pPr>
                <a:defRPr/>
              </a:pPr>
              <a:t>62</a:t>
            </a:fld>
            <a:endParaRPr lang="de-DE" altLang="de-DE">
              <a:latin typeface="+mn-lt"/>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855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l-GR" altLang="de-DE" sz="1800" b="1" dirty="0">
                <a:latin typeface="Calibri Light"/>
              </a:rPr>
              <a:t>= δεν παρουσιάζονται</a:t>
            </a:r>
            <a:endParaRPr lang="de-DE" altLang="de-DE" sz="1800" b="1" dirty="0">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63</a:t>
            </a:fld>
            <a:endParaRPr lang="de-DE" altLang="de-DE">
              <a:latin typeface="+mn-lt"/>
            </a:endParaRPr>
          </a:p>
        </p:txBody>
      </p:sp>
      <p:pic>
        <p:nvPicPr>
          <p:cNvPr id="6"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38485" y="1078992"/>
            <a:ext cx="82845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altLang="de-DE" sz="3600">
                <a:latin typeface="+mn-lt"/>
                <a:ea typeface="+mn-ea"/>
                <a:cs typeface="+mn-cs"/>
              </a:rPr>
              <a:t>Παραγωγή ιδεών</a:t>
            </a:r>
            <a:endParaRPr lang="de-DE" altLang="de-DE" sz="3600">
              <a:latin typeface="+mn-lt"/>
              <a:ea typeface="+mn-ea"/>
              <a:cs typeface="+mn-cs"/>
            </a:endParaRPr>
          </a:p>
        </p:txBody>
      </p:sp>
      <p:sp>
        <p:nvSpPr>
          <p:cNvPr id="145411" name="Rectangle 3"/>
          <p:cNvSpPr>
            <a:spLocks noGrp="1" noChangeArrowheads="1"/>
          </p:cNvSpPr>
          <p:nvPr>
            <p:ph idx="1"/>
          </p:nvPr>
        </p:nvSpPr>
        <p:spPr>
          <a:noFill/>
        </p:spPr>
        <p:txBody>
          <a:bodyPr>
            <a:noAutofit/>
          </a:bodyPr>
          <a:lstStyle/>
          <a:p>
            <a:pPr>
              <a:lnSpc>
                <a:spcPct val="90000"/>
              </a:lnSpc>
            </a:pPr>
            <a:r>
              <a:rPr lang="el-GR" altLang="de-DE" sz="2400" dirty="0">
                <a:solidFill>
                  <a:srgbClr val="333333"/>
                </a:solidFill>
              </a:rPr>
              <a:t>Τι βρίσκετε συνήθως σε ένα παιδότοπο;</a:t>
            </a:r>
            <a:endParaRPr lang="de-DE" altLang="de-DE" sz="2400" dirty="0">
              <a:solidFill>
                <a:srgbClr val="333333"/>
              </a:solidFill>
            </a:endParaRPr>
          </a:p>
          <a:p>
            <a:pPr>
              <a:lnSpc>
                <a:spcPct val="90000"/>
              </a:lnSpc>
            </a:pPr>
            <a:r>
              <a:rPr lang="de-DE" altLang="de-DE" sz="2400" dirty="0">
                <a:solidFill>
                  <a:srgbClr val="333333"/>
                </a:solidFill>
              </a:rPr>
              <a:t> …</a:t>
            </a:r>
          </a:p>
          <a:p>
            <a:pPr>
              <a:lnSpc>
                <a:spcPct val="90000"/>
              </a:lnSpc>
            </a:pPr>
            <a:r>
              <a:rPr lang="de-DE" altLang="de-DE" sz="2400" dirty="0">
                <a:solidFill>
                  <a:srgbClr val="333333"/>
                </a:solidFill>
              </a:rPr>
              <a:t> …</a:t>
            </a:r>
          </a:p>
          <a:p>
            <a:pPr>
              <a:lnSpc>
                <a:spcPct val="90000"/>
              </a:lnSpc>
            </a:pPr>
            <a:r>
              <a:rPr lang="de-DE" altLang="de-DE" sz="2400" dirty="0">
                <a:solidFill>
                  <a:srgbClr val="333333"/>
                </a:solidFill>
              </a:rPr>
              <a:t> …</a:t>
            </a:r>
          </a:p>
          <a:p>
            <a:pPr>
              <a:lnSpc>
                <a:spcPct val="90000"/>
              </a:lnSpc>
            </a:pPr>
            <a:r>
              <a:rPr lang="de-DE" altLang="de-DE" sz="2400" dirty="0">
                <a:solidFill>
                  <a:srgbClr val="333333"/>
                </a:solidFill>
              </a:rPr>
              <a:t> …</a:t>
            </a:r>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3" name="Slide Number Placeholder 2"/>
          <p:cNvSpPr>
            <a:spLocks noGrp="1"/>
          </p:cNvSpPr>
          <p:nvPr>
            <p:ph type="sldNum" sz="quarter" idx="12"/>
          </p:nvPr>
        </p:nvSpPr>
        <p:spPr/>
        <p:txBody>
          <a:bodyPr/>
          <a:lstStyle/>
          <a:p>
            <a:pPr>
              <a:defRPr/>
            </a:pPr>
            <a:fld id="{65903D3A-0CF6-461D-8F0B-7B51CFBEE9A0}" type="slidenum">
              <a:rPr lang="de-DE" altLang="de-DE" smtClean="0">
                <a:latin typeface="+mn-lt"/>
              </a:rPr>
              <a:pPr>
                <a:defRPr/>
              </a:pPr>
              <a:t>64</a:t>
            </a:fld>
            <a:endParaRPr lang="de-DE" altLang="de-DE">
              <a:latin typeface="+mn-l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altLang="de-DE" sz="3600">
                <a:solidFill>
                  <a:srgbClr val="004992"/>
                </a:solidFill>
                <a:latin typeface="+mn-lt"/>
                <a:ea typeface="+mn-ea"/>
                <a:cs typeface="+mn-cs"/>
              </a:rPr>
              <a:t>Παιδότοπος</a:t>
            </a:r>
            <a:br>
              <a:rPr lang="el-GR" altLang="de-DE" sz="3600">
                <a:solidFill>
                  <a:srgbClr val="004992"/>
                </a:solidFill>
                <a:latin typeface="+mn-lt"/>
                <a:ea typeface="+mn-ea"/>
                <a:cs typeface="+mn-cs"/>
              </a:rPr>
            </a:br>
            <a:r>
              <a:rPr lang="el-GR" altLang="de-DE">
                <a:solidFill>
                  <a:srgbClr val="004992"/>
                </a:solidFill>
                <a:latin typeface="+mn-lt"/>
                <a:ea typeface="+mn-ea"/>
                <a:cs typeface="+mn-cs"/>
              </a:rPr>
              <a:t>Τι είδατε στην εικόνα? Πόσο σίγουροι είστε?</a:t>
            </a:r>
            <a:endParaRPr lang="de-DE" altLang="de-DE">
              <a:solidFill>
                <a:srgbClr val="004992"/>
              </a:solidFill>
              <a:latin typeface="+mn-lt"/>
              <a:ea typeface="+mn-ea"/>
              <a:cs typeface="+mn-cs"/>
            </a:endParaRPr>
          </a:p>
        </p:txBody>
      </p:sp>
      <p:sp>
        <p:nvSpPr>
          <p:cNvPr id="147459"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el-GR" altLang="de-DE" sz="2000" dirty="0">
                <a:solidFill>
                  <a:srgbClr val="333333"/>
                </a:solidFill>
              </a:rPr>
              <a:t>τσουλήθρα</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000" dirty="0">
                <a:solidFill>
                  <a:srgbClr val="333333"/>
                </a:solidFill>
              </a:rPr>
              <a:t>καρουσέλ</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000" dirty="0">
                <a:solidFill>
                  <a:srgbClr val="333333"/>
                </a:solidFill>
              </a:rPr>
              <a:t>χαρταετός</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000" dirty="0">
                <a:solidFill>
                  <a:srgbClr val="333333"/>
                </a:solidFill>
              </a:rPr>
              <a:t>σκέιτμπορντ</a:t>
            </a:r>
          </a:p>
          <a:p>
            <a:pPr marL="342900" indent="-342900" eaLnBrk="1" hangingPunct="1">
              <a:lnSpc>
                <a:spcPct val="100000"/>
              </a:lnSpc>
              <a:spcBef>
                <a:spcPts val="1200"/>
              </a:spcBef>
              <a:buClr>
                <a:srgbClr val="333333"/>
              </a:buClr>
              <a:buFont typeface="WingDings"/>
              <a:buChar char=""/>
            </a:pPr>
            <a:r>
              <a:rPr lang="el-GR" altLang="de-DE" sz="2000" dirty="0">
                <a:solidFill>
                  <a:srgbClr val="333333"/>
                </a:solidFill>
              </a:rPr>
              <a:t>μπάλα</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000" dirty="0">
                <a:solidFill>
                  <a:srgbClr val="333333"/>
                </a:solidFill>
              </a:rPr>
              <a:t>δέντρα</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000" dirty="0">
                <a:solidFill>
                  <a:srgbClr val="333333"/>
                </a:solidFill>
              </a:rPr>
              <a:t>κούνια</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000" dirty="0">
                <a:solidFill>
                  <a:srgbClr val="333333"/>
                </a:solidFill>
              </a:rPr>
              <a:t>παιχνίδια</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000" dirty="0">
                <a:solidFill>
                  <a:srgbClr val="333333"/>
                </a:solidFill>
              </a:rPr>
              <a:t>σκάμμα άμμου</a:t>
            </a:r>
            <a:endParaRPr lang="de-DE" alt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3" name="Slide Number Placeholder 2"/>
          <p:cNvSpPr>
            <a:spLocks noGrp="1"/>
          </p:cNvSpPr>
          <p:nvPr>
            <p:ph type="sldNum" sz="quarter" idx="12"/>
          </p:nvPr>
        </p:nvSpPr>
        <p:spPr/>
        <p:txBody>
          <a:bodyPr/>
          <a:lstStyle/>
          <a:p>
            <a:pPr>
              <a:defRPr/>
            </a:pPr>
            <a:fld id="{65903D3A-0CF6-461D-8F0B-7B51CFBEE9A0}" type="slidenum">
              <a:rPr lang="de-DE" altLang="de-DE" smtClean="0">
                <a:latin typeface="+mn-lt"/>
              </a:rPr>
              <a:pPr>
                <a:defRPr/>
              </a:pPr>
              <a:t>65</a:t>
            </a:fld>
            <a:endParaRPr lang="de-DE" altLang="de-DE">
              <a:latin typeface="+mn-l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altLang="de-DE" sz="3600">
                <a:latin typeface="+mn-lt"/>
                <a:ea typeface="+mn-ea"/>
                <a:cs typeface="+mn-cs"/>
              </a:rPr>
              <a:t>Παιδότοπος</a:t>
            </a:r>
            <a:endParaRPr lang="de-DE" altLang="de-DE" sz="3600">
              <a:latin typeface="+mn-lt"/>
              <a:ea typeface="+mn-ea"/>
              <a:cs typeface="+mn-cs"/>
            </a:endParaRPr>
          </a:p>
        </p:txBody>
      </p:sp>
      <p:sp>
        <p:nvSpPr>
          <p:cNvPr id="149507"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el-GR" altLang="de-DE" sz="2000" dirty="0">
                <a:solidFill>
                  <a:srgbClr val="333333"/>
                </a:solidFill>
              </a:rPr>
              <a:t>τσουλήθρα</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000" dirty="0">
                <a:solidFill>
                  <a:srgbClr val="333333"/>
                </a:solidFill>
              </a:rPr>
              <a:t>καρουσέλ</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000" dirty="0">
                <a:solidFill>
                  <a:srgbClr val="333333"/>
                </a:solidFill>
              </a:rPr>
              <a:t>χαρταετός</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000" dirty="0">
                <a:solidFill>
                  <a:srgbClr val="333333"/>
                </a:solidFill>
              </a:rPr>
              <a:t>σκέιτμπορντ</a:t>
            </a:r>
          </a:p>
          <a:p>
            <a:pPr marL="342900" indent="-342900" eaLnBrk="1" hangingPunct="1">
              <a:lnSpc>
                <a:spcPct val="100000"/>
              </a:lnSpc>
              <a:spcBef>
                <a:spcPts val="1200"/>
              </a:spcBef>
              <a:buClr>
                <a:srgbClr val="004992"/>
              </a:buClr>
              <a:buFont typeface="WingDings"/>
              <a:buChar char=""/>
            </a:pPr>
            <a:r>
              <a:rPr lang="el-GR" altLang="de-DE" sz="2000" dirty="0">
                <a:solidFill>
                  <a:srgbClr val="004992"/>
                </a:solidFill>
              </a:rPr>
              <a:t>μπάλα</a:t>
            </a:r>
            <a:endParaRPr lang="de-DE" altLang="de-DE" sz="2000" dirty="0">
              <a:solidFill>
                <a:srgbClr val="004992"/>
              </a:solidFill>
            </a:endParaRPr>
          </a:p>
          <a:p>
            <a:pPr marL="342900" indent="-342900" eaLnBrk="1" hangingPunct="1">
              <a:lnSpc>
                <a:spcPct val="100000"/>
              </a:lnSpc>
              <a:spcBef>
                <a:spcPts val="1200"/>
              </a:spcBef>
              <a:buClr>
                <a:srgbClr val="333333"/>
              </a:buClr>
              <a:buFont typeface="WingDings"/>
              <a:buChar char=""/>
            </a:pPr>
            <a:r>
              <a:rPr lang="el-GR" altLang="de-DE" sz="2000" dirty="0">
                <a:solidFill>
                  <a:srgbClr val="333333"/>
                </a:solidFill>
              </a:rPr>
              <a:t>δέντρα</a:t>
            </a:r>
            <a:endParaRPr lang="de-DE" altLang="de-DE" sz="2000" dirty="0">
              <a:solidFill>
                <a:srgbClr val="333333"/>
              </a:solidFill>
            </a:endParaRPr>
          </a:p>
          <a:p>
            <a:pPr marL="342900" indent="-342900" eaLnBrk="1" hangingPunct="1">
              <a:lnSpc>
                <a:spcPct val="100000"/>
              </a:lnSpc>
              <a:spcBef>
                <a:spcPts val="1200"/>
              </a:spcBef>
              <a:buClr>
                <a:srgbClr val="004992"/>
              </a:buClr>
              <a:buFont typeface="WingDings"/>
              <a:buChar char=""/>
            </a:pPr>
            <a:r>
              <a:rPr lang="el-GR" altLang="de-DE" sz="2000" dirty="0">
                <a:solidFill>
                  <a:srgbClr val="004992"/>
                </a:solidFill>
              </a:rPr>
              <a:t>κούνια</a:t>
            </a:r>
            <a:endParaRPr lang="de-DE" altLang="de-DE" sz="2000" dirty="0">
              <a:solidFill>
                <a:srgbClr val="004992"/>
              </a:solidFill>
            </a:endParaRPr>
          </a:p>
          <a:p>
            <a:pPr marL="342900" indent="-342900" eaLnBrk="1" hangingPunct="1">
              <a:lnSpc>
                <a:spcPct val="100000"/>
              </a:lnSpc>
              <a:spcBef>
                <a:spcPts val="1200"/>
              </a:spcBef>
              <a:buClr>
                <a:srgbClr val="333333"/>
              </a:buClr>
              <a:buFont typeface="WingDings"/>
              <a:buChar char=""/>
            </a:pPr>
            <a:r>
              <a:rPr lang="el-GR" altLang="de-DE" sz="2000" dirty="0">
                <a:solidFill>
                  <a:srgbClr val="333333"/>
                </a:solidFill>
              </a:rPr>
              <a:t>παιχνίδια</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000" dirty="0">
                <a:solidFill>
                  <a:srgbClr val="333333"/>
                </a:solidFill>
              </a:rPr>
              <a:t>σκάμμα άμμου</a:t>
            </a:r>
            <a:endParaRPr lang="de-DE" alt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3" name="Slide Number Placeholder 2"/>
          <p:cNvSpPr>
            <a:spLocks noGrp="1"/>
          </p:cNvSpPr>
          <p:nvPr>
            <p:ph type="sldNum" sz="quarter" idx="12"/>
          </p:nvPr>
        </p:nvSpPr>
        <p:spPr/>
        <p:txBody>
          <a:bodyPr/>
          <a:lstStyle/>
          <a:p>
            <a:pPr>
              <a:defRPr/>
            </a:pPr>
            <a:fld id="{65903D3A-0CF6-461D-8F0B-7B51CFBEE9A0}" type="slidenum">
              <a:rPr lang="de-DE" altLang="de-DE" smtClean="0">
                <a:latin typeface="+mn-lt"/>
              </a:rPr>
              <a:pPr>
                <a:defRPr/>
              </a:pPr>
              <a:t>66</a:t>
            </a:fld>
            <a:endParaRPr lang="de-DE" altLang="de-DE">
              <a:latin typeface="+mn-lt"/>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67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l-GR" altLang="de-DE" sz="1800" b="1" dirty="0">
                <a:latin typeface="Calibri Light"/>
              </a:rPr>
              <a:t>= δεν παρουσιάζονται</a:t>
            </a:r>
            <a:endParaRPr lang="de-DE" altLang="de-DE" sz="1800" b="1" dirty="0">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67</a:t>
            </a:fld>
            <a:endParaRPr lang="de-DE" altLang="de-DE">
              <a:latin typeface="+mn-lt"/>
            </a:endParaRPr>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8819" y="1078992"/>
            <a:ext cx="344388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altLang="de-DE" sz="3600">
                <a:solidFill>
                  <a:srgbClr val="004992"/>
                </a:solidFill>
                <a:latin typeface="+mn-lt"/>
                <a:ea typeface="+mn-ea"/>
                <a:cs typeface="+mn-cs"/>
              </a:rPr>
              <a:t>Γάμος</a:t>
            </a:r>
            <a:br>
              <a:rPr lang="el-GR" altLang="de-DE" sz="3600">
                <a:solidFill>
                  <a:srgbClr val="004992"/>
                </a:solidFill>
                <a:latin typeface="+mn-lt"/>
                <a:ea typeface="+mn-ea"/>
                <a:cs typeface="+mn-cs"/>
              </a:rPr>
            </a:br>
            <a:r>
              <a:rPr lang="el-GR" altLang="de-DE">
                <a:solidFill>
                  <a:srgbClr val="004992"/>
                </a:solidFill>
                <a:latin typeface="+mn-lt"/>
                <a:ea typeface="+mn-ea"/>
                <a:cs typeface="+mn-cs"/>
              </a:rPr>
              <a:t>Τι δεν έχει παρουσιαστεί; Πόσο σίγουροι είστε;</a:t>
            </a:r>
            <a:endParaRPr lang="de-DE" altLang="de-DE">
              <a:solidFill>
                <a:srgbClr val="004992"/>
              </a:solidFill>
              <a:latin typeface="+mn-lt"/>
              <a:ea typeface="+mn-ea"/>
              <a:cs typeface="+mn-cs"/>
            </a:endParaRPr>
          </a:p>
        </p:txBody>
      </p:sp>
      <p:sp>
        <p:nvSpPr>
          <p:cNvPr id="153603"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παράθυρο εκκλησίας</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κουμπάρος</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νυφικό πέπλο</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παρανυφάκι</a:t>
            </a: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καθίσματα</a:t>
            </a: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πόρτα</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3" name="Slide Number Placeholder 2"/>
          <p:cNvSpPr>
            <a:spLocks noGrp="1"/>
          </p:cNvSpPr>
          <p:nvPr>
            <p:ph type="sldNum" sz="quarter" idx="12"/>
          </p:nvPr>
        </p:nvSpPr>
        <p:spPr/>
        <p:txBody>
          <a:bodyPr/>
          <a:lstStyle/>
          <a:p>
            <a:pPr>
              <a:defRPr/>
            </a:pPr>
            <a:fld id="{65903D3A-0CF6-461D-8F0B-7B51CFBEE9A0}" type="slidenum">
              <a:rPr lang="de-DE" altLang="de-DE" smtClean="0">
                <a:latin typeface="+mn-lt"/>
              </a:rPr>
              <a:pPr>
                <a:defRPr/>
              </a:pPr>
              <a:t>68</a:t>
            </a:fld>
            <a:endParaRPr lang="de-DE" altLang="de-DE">
              <a:latin typeface="+mn-l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altLang="de-DE" sz="3600">
                <a:latin typeface="+mn-lt"/>
                <a:ea typeface="+mn-ea"/>
                <a:cs typeface="+mn-cs"/>
              </a:rPr>
              <a:t>Γάμος</a:t>
            </a:r>
            <a:endParaRPr lang="de-DE" altLang="de-DE" sz="3600">
              <a:latin typeface="+mn-lt"/>
              <a:ea typeface="+mn-ea"/>
              <a:cs typeface="+mn-cs"/>
            </a:endParaRPr>
          </a:p>
        </p:txBody>
      </p:sp>
      <p:sp>
        <p:nvSpPr>
          <p:cNvPr id="155651"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παράθυρο εκκλησίας</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el-GR" altLang="de-DE" sz="2400" dirty="0">
                <a:solidFill>
                  <a:srgbClr val="004992"/>
                </a:solidFill>
              </a:rPr>
              <a:t>κουμπάρος</a:t>
            </a:r>
            <a:endParaRPr lang="de-DE" altLang="de-DE" sz="2400" dirty="0">
              <a:solidFill>
                <a:srgbClr val="004992"/>
              </a:solidFill>
            </a:endParaRPr>
          </a:p>
          <a:p>
            <a:pPr marL="342900" indent="-342900" eaLnBrk="1" hangingPunct="1">
              <a:lnSpc>
                <a:spcPct val="100000"/>
              </a:lnSpc>
              <a:spcBef>
                <a:spcPts val="1200"/>
              </a:spcBef>
              <a:buClr>
                <a:srgbClr val="004992"/>
              </a:buClr>
              <a:buFont typeface="WingDings"/>
              <a:buChar char=""/>
            </a:pPr>
            <a:r>
              <a:rPr lang="el-GR" altLang="de-DE" sz="2400" dirty="0">
                <a:solidFill>
                  <a:srgbClr val="004992"/>
                </a:solidFill>
              </a:rPr>
              <a:t>νυφικό πέπλο</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παρανυφάκι</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καθίσματα</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πόρτα</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3" name="Slide Number Placeholder 2"/>
          <p:cNvSpPr>
            <a:spLocks noGrp="1"/>
          </p:cNvSpPr>
          <p:nvPr>
            <p:ph type="sldNum" sz="quarter" idx="12"/>
          </p:nvPr>
        </p:nvSpPr>
        <p:spPr/>
        <p:txBody>
          <a:bodyPr/>
          <a:lstStyle/>
          <a:p>
            <a:pPr>
              <a:defRPr/>
            </a:pPr>
            <a:fld id="{65903D3A-0CF6-461D-8F0B-7B51CFBEE9A0}" type="slidenum">
              <a:rPr lang="de-DE" altLang="de-DE" smtClean="0">
                <a:latin typeface="+mn-lt"/>
              </a:rPr>
              <a:pPr>
                <a:defRPr/>
              </a:pPr>
              <a:t>69</a:t>
            </a:fld>
            <a:endParaRPr lang="de-DE" altLang="de-DE">
              <a:latin typeface="+mn-lt"/>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9021" y="2203704"/>
            <a:ext cx="272347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l-GR" altLang="de-DE" sz="1800" b="1" dirty="0">
                <a:latin typeface="Calibri Light"/>
              </a:rPr>
              <a:t>= δεν παρουσιάζονται</a:t>
            </a:r>
            <a:endParaRPr lang="de-DE" altLang="de-DE" sz="1800" b="1" dirty="0">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70</a:t>
            </a:fld>
            <a:endParaRPr lang="de-DE" altLang="de-DE">
              <a:latin typeface="+mn-lt"/>
            </a:endParaRPr>
          </a:p>
        </p:txBody>
      </p:sp>
      <p:pic>
        <p:nvPicPr>
          <p:cNvPr id="6"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8921" y="1078992"/>
            <a:ext cx="740367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altLang="de-DE" sz="3600">
                <a:solidFill>
                  <a:srgbClr val="004992"/>
                </a:solidFill>
                <a:latin typeface="+mn-lt"/>
                <a:ea typeface="+mn-ea"/>
                <a:cs typeface="+mn-cs"/>
              </a:rPr>
              <a:t>Ποδόσφαιρο</a:t>
            </a:r>
            <a:br>
              <a:rPr lang="el-GR" altLang="de-DE" sz="3600">
                <a:solidFill>
                  <a:srgbClr val="004992"/>
                </a:solidFill>
                <a:latin typeface="+mn-lt"/>
                <a:ea typeface="+mn-ea"/>
                <a:cs typeface="+mn-cs"/>
              </a:rPr>
            </a:br>
            <a:r>
              <a:rPr lang="el-GR" altLang="de-DE">
                <a:solidFill>
                  <a:srgbClr val="004992"/>
                </a:solidFill>
                <a:latin typeface="+mn-lt"/>
                <a:ea typeface="+mn-ea"/>
                <a:cs typeface="+mn-cs"/>
              </a:rPr>
              <a:t>Τι δεν έχει παρουσιαστεί; Πόσο σίγουροι είστε;</a:t>
            </a:r>
            <a:endParaRPr lang="de-DE" altLang="de-DE">
              <a:solidFill>
                <a:srgbClr val="004992"/>
              </a:solidFill>
              <a:latin typeface="+mn-lt"/>
              <a:ea typeface="+mn-ea"/>
              <a:cs typeface="+mn-cs"/>
            </a:endParaRPr>
          </a:p>
        </p:txBody>
      </p:sp>
      <p:sp>
        <p:nvSpPr>
          <p:cNvPr id="159747"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πίνακας σκορ</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γκολ</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πλάγιες γραμμές</a:t>
            </a:r>
          </a:p>
          <a:p>
            <a:pPr marL="342900" indent="-342900">
              <a:lnSpc>
                <a:spcPct val="100000"/>
              </a:lnSpc>
              <a:spcBef>
                <a:spcPts val="1200"/>
              </a:spcBef>
              <a:buClr>
                <a:srgbClr val="333333"/>
              </a:buClr>
              <a:buFont typeface="WingDings"/>
              <a:buChar char=""/>
            </a:pPr>
            <a:r>
              <a:rPr lang="el-GR" altLang="de-DE" sz="2400" dirty="0">
                <a:solidFill>
                  <a:srgbClr val="333333"/>
                </a:solidFill>
              </a:rPr>
              <a:t>παίχτης</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μπάλα ποδοσφαίρου</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οπαδοί</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διαφήμιση</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σημαίες</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3" name="Slide Number Placeholder 2"/>
          <p:cNvSpPr>
            <a:spLocks noGrp="1"/>
          </p:cNvSpPr>
          <p:nvPr>
            <p:ph type="sldNum" sz="quarter" idx="12"/>
          </p:nvPr>
        </p:nvSpPr>
        <p:spPr/>
        <p:txBody>
          <a:bodyPr/>
          <a:lstStyle/>
          <a:p>
            <a:pPr>
              <a:defRPr/>
            </a:pPr>
            <a:fld id="{65903D3A-0CF6-461D-8F0B-7B51CFBEE9A0}" type="slidenum">
              <a:rPr lang="de-DE" altLang="de-DE" smtClean="0">
                <a:latin typeface="+mn-lt"/>
              </a:rPr>
              <a:pPr>
                <a:defRPr/>
              </a:pPr>
              <a:t>71</a:t>
            </a:fld>
            <a:endParaRPr lang="de-DE" altLang="de-DE">
              <a:latin typeface="+mn-l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altLang="de-DE" sz="3600">
                <a:latin typeface="+mn-lt"/>
                <a:ea typeface="+mn-ea"/>
                <a:cs typeface="+mn-cs"/>
              </a:rPr>
              <a:t>Ποδόσφαιρο</a:t>
            </a:r>
            <a:endParaRPr lang="de-DE" altLang="de-DE" sz="3600">
              <a:latin typeface="+mn-lt"/>
              <a:ea typeface="+mn-ea"/>
              <a:cs typeface="+mn-cs"/>
            </a:endParaRPr>
          </a:p>
        </p:txBody>
      </p:sp>
      <p:sp>
        <p:nvSpPr>
          <p:cNvPr id="161795"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πίνακας σκορ</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γκολ</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el-GR" altLang="de-DE" sz="2400" dirty="0">
                <a:solidFill>
                  <a:srgbClr val="004992"/>
                </a:solidFill>
              </a:rPr>
              <a:t>πλάγιες γραμμές</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παίχτης</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μπάλα ποδοσφαίρου</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el-GR" altLang="de-DE" sz="2400" dirty="0">
                <a:solidFill>
                  <a:srgbClr val="004992"/>
                </a:solidFill>
              </a:rPr>
              <a:t>οπαδοί</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διαφήμιση</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σημαίες</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3" name="Slide Number Placeholder 2"/>
          <p:cNvSpPr>
            <a:spLocks noGrp="1"/>
          </p:cNvSpPr>
          <p:nvPr>
            <p:ph type="sldNum" sz="quarter" idx="12"/>
          </p:nvPr>
        </p:nvSpPr>
        <p:spPr/>
        <p:txBody>
          <a:bodyPr/>
          <a:lstStyle/>
          <a:p>
            <a:pPr>
              <a:defRPr/>
            </a:pPr>
            <a:fld id="{65903D3A-0CF6-461D-8F0B-7B51CFBEE9A0}" type="slidenum">
              <a:rPr lang="de-DE" altLang="de-DE" smtClean="0">
                <a:latin typeface="+mn-lt"/>
              </a:rPr>
              <a:pPr>
                <a:defRPr/>
              </a:pPr>
              <a:t>72</a:t>
            </a:fld>
            <a:endParaRPr lang="de-DE" altLang="de-DE">
              <a:latin typeface="+mn-lt"/>
            </a:endParaRPr>
          </a:p>
        </p:txBody>
      </p:sp>
      <p:pic>
        <p:nvPicPr>
          <p:cNvPr id="10" name="Grafik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16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l-GR" altLang="de-DE" sz="1800" b="1" dirty="0">
                <a:latin typeface="Calibri Light"/>
              </a:rPr>
              <a:t>= δεν παρουσιάζονται</a:t>
            </a:r>
            <a:endParaRPr lang="de-DE" altLang="de-DE" sz="1800" b="1" dirty="0">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73</a:t>
            </a:fld>
            <a:endParaRPr lang="de-DE" altLang="de-DE">
              <a:latin typeface="+mn-lt"/>
            </a:endParaRPr>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4142" y="1078992"/>
            <a:ext cx="351323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altLang="de-DE" sz="3600">
                <a:solidFill>
                  <a:srgbClr val="004992"/>
                </a:solidFill>
                <a:latin typeface="+mn-lt"/>
                <a:ea typeface="+mn-ea"/>
                <a:cs typeface="+mn-cs"/>
              </a:rPr>
              <a:t>Το Φεγγάρι</a:t>
            </a:r>
            <a:br>
              <a:rPr lang="el-GR" altLang="de-DE" sz="3600">
                <a:solidFill>
                  <a:srgbClr val="004992"/>
                </a:solidFill>
                <a:latin typeface="+mn-lt"/>
                <a:ea typeface="+mn-ea"/>
                <a:cs typeface="+mn-cs"/>
              </a:rPr>
            </a:br>
            <a:r>
              <a:rPr lang="el-GR" altLang="de-DE">
                <a:solidFill>
                  <a:srgbClr val="004992"/>
                </a:solidFill>
                <a:latin typeface="+mn-lt"/>
                <a:ea typeface="+mn-ea"/>
                <a:cs typeface="+mn-cs"/>
              </a:rPr>
              <a:t>Τι δεν έχει παρουσιαστεί; Πόσο σίγουροι είστε?</a:t>
            </a:r>
            <a:endParaRPr lang="de-DE" altLang="de-DE">
              <a:solidFill>
                <a:srgbClr val="004992"/>
              </a:solidFill>
              <a:latin typeface="+mn-lt"/>
              <a:ea typeface="+mn-ea"/>
              <a:cs typeface="+mn-cs"/>
            </a:endParaRPr>
          </a:p>
        </p:txBody>
      </p:sp>
      <p:sp>
        <p:nvSpPr>
          <p:cNvPr id="165891"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βάση πύραυλου</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δεξαμενή οξυγόνου</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κράνος</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κρατήρες σελήνης</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ρύγχος πυραύλου</a:t>
            </a: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πλανήτης σε σχήμα</a:t>
            </a:r>
            <a:br>
              <a:rPr lang="el-GR" altLang="de-DE" sz="2400" dirty="0">
                <a:solidFill>
                  <a:srgbClr val="333333"/>
                </a:solidFill>
              </a:rPr>
            </a:br>
            <a:r>
              <a:rPr lang="el-GR" altLang="de-DE" sz="2400" dirty="0">
                <a:solidFill>
                  <a:srgbClr val="333333"/>
                </a:solidFill>
              </a:rPr>
              <a:t>ημισελήνου στο βάθος</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3" name="Slide Number Placeholder 2"/>
          <p:cNvSpPr>
            <a:spLocks noGrp="1"/>
          </p:cNvSpPr>
          <p:nvPr>
            <p:ph type="sldNum" sz="quarter" idx="12"/>
          </p:nvPr>
        </p:nvSpPr>
        <p:spPr/>
        <p:txBody>
          <a:bodyPr/>
          <a:lstStyle/>
          <a:p>
            <a:pPr>
              <a:defRPr/>
            </a:pPr>
            <a:fld id="{65903D3A-0CF6-461D-8F0B-7B51CFBEE9A0}" type="slidenum">
              <a:rPr lang="de-DE" altLang="de-DE" smtClean="0">
                <a:latin typeface="+mn-lt"/>
              </a:rPr>
              <a:pPr>
                <a:defRPr/>
              </a:pPr>
              <a:t>74</a:t>
            </a:fld>
            <a:endParaRPr lang="de-DE" altLang="de-DE">
              <a:latin typeface="+mn-l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altLang="de-DE" sz="3600">
                <a:latin typeface="+mn-lt"/>
                <a:ea typeface="+mn-ea"/>
                <a:cs typeface="+mn-cs"/>
              </a:rPr>
              <a:t>Στο Φεγγάρι</a:t>
            </a:r>
            <a:endParaRPr lang="de-DE" altLang="de-DE" sz="3600">
              <a:latin typeface="+mn-lt"/>
              <a:ea typeface="+mn-ea"/>
              <a:cs typeface="+mn-cs"/>
            </a:endParaRPr>
          </a:p>
        </p:txBody>
      </p:sp>
      <p:sp>
        <p:nvSpPr>
          <p:cNvPr id="167939"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βάση πύραυλου</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δεξαμενή οξυγόνου</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κράνος</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el-GR" altLang="de-DE" sz="2400" dirty="0">
                <a:solidFill>
                  <a:srgbClr val="004992"/>
                </a:solidFill>
              </a:rPr>
              <a:t>κρατήρες σελήνης</a:t>
            </a:r>
            <a:endParaRPr lang="de-DE" altLang="de-DE" sz="2400" dirty="0">
              <a:solidFill>
                <a:srgbClr val="004992"/>
              </a:solidFill>
            </a:endParaRPr>
          </a:p>
          <a:p>
            <a:pPr marL="342900" indent="-342900" eaLnBrk="1" hangingPunct="1">
              <a:lnSpc>
                <a:spcPct val="100000"/>
              </a:lnSpc>
              <a:spcBef>
                <a:spcPts val="1200"/>
              </a:spcBef>
              <a:buClr>
                <a:srgbClr val="004992"/>
              </a:buClr>
              <a:buFont typeface="WingDings"/>
              <a:buChar char=""/>
            </a:pPr>
            <a:r>
              <a:rPr lang="el-GR" altLang="de-DE" sz="2400" dirty="0">
                <a:solidFill>
                  <a:srgbClr val="004992"/>
                </a:solidFill>
              </a:rPr>
              <a:t>ρύγχος πυραύλου</a:t>
            </a: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πλανήτης σε σχήμα</a:t>
            </a:r>
            <a:br>
              <a:rPr lang="el-GR" altLang="de-DE" sz="2400" dirty="0">
                <a:solidFill>
                  <a:srgbClr val="333333"/>
                </a:solidFill>
              </a:rPr>
            </a:br>
            <a:r>
              <a:rPr lang="el-GR" altLang="de-DE" sz="2400" dirty="0">
                <a:solidFill>
                  <a:srgbClr val="333333"/>
                </a:solidFill>
              </a:rPr>
              <a:t>ημισελήνου στο βάθος</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3" name="Slide Number Placeholder 2"/>
          <p:cNvSpPr>
            <a:spLocks noGrp="1"/>
          </p:cNvSpPr>
          <p:nvPr>
            <p:ph type="sldNum" sz="quarter" idx="12"/>
          </p:nvPr>
        </p:nvSpPr>
        <p:spPr/>
        <p:txBody>
          <a:bodyPr/>
          <a:lstStyle/>
          <a:p>
            <a:pPr>
              <a:defRPr/>
            </a:pPr>
            <a:fld id="{65903D3A-0CF6-461D-8F0B-7B51CFBEE9A0}" type="slidenum">
              <a:rPr lang="de-DE" altLang="de-DE" smtClean="0">
                <a:latin typeface="+mn-lt"/>
              </a:rPr>
              <a:pPr>
                <a:defRPr/>
              </a:pPr>
              <a:t>75</a:t>
            </a:fld>
            <a:endParaRPr lang="de-DE" altLang="de-DE">
              <a:latin typeface="+mn-lt"/>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1598" y="2203704"/>
            <a:ext cx="277832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l-GR" altLang="de-DE" sz="1800" b="1" dirty="0">
                <a:latin typeface="Calibri Light"/>
              </a:rPr>
              <a:t>= δεν παρουσιάζονται</a:t>
            </a:r>
            <a:endParaRPr lang="de-DE" altLang="de-DE" sz="1800" b="1" dirty="0">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76</a:t>
            </a:fld>
            <a:endParaRPr lang="de-DE" altLang="de-DE">
              <a:latin typeface="+mn-lt"/>
            </a:endParaRPr>
          </a:p>
        </p:txBody>
      </p:sp>
      <p:pic>
        <p:nvPicPr>
          <p:cNvPr id="6" name="Grafik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9731" y="1078992"/>
            <a:ext cx="754205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altLang="de-DE" sz="3600">
                <a:solidFill>
                  <a:srgbClr val="004992"/>
                </a:solidFill>
                <a:latin typeface="+mn-lt"/>
                <a:ea typeface="+mn-ea"/>
                <a:cs typeface="+mn-cs"/>
              </a:rPr>
              <a:t>Διάσωση</a:t>
            </a:r>
            <a:br>
              <a:rPr lang="el-GR" altLang="de-DE" sz="3600">
                <a:solidFill>
                  <a:srgbClr val="004992"/>
                </a:solidFill>
                <a:latin typeface="+mn-lt"/>
                <a:ea typeface="+mn-ea"/>
                <a:cs typeface="+mn-cs"/>
              </a:rPr>
            </a:br>
            <a:r>
              <a:rPr lang="el-GR" altLang="de-DE">
                <a:solidFill>
                  <a:srgbClr val="004992"/>
                </a:solidFill>
                <a:latin typeface="+mn-lt"/>
                <a:ea typeface="+mn-ea"/>
                <a:cs typeface="+mn-cs"/>
              </a:rPr>
              <a:t>Τι έχει παρουσιαστεί; Πόσο σίγουροι είστε;</a:t>
            </a:r>
            <a:endParaRPr lang="de-DE" altLang="de-DE">
              <a:solidFill>
                <a:srgbClr val="004992"/>
              </a:solidFill>
              <a:latin typeface="+mn-lt"/>
              <a:ea typeface="+mn-ea"/>
              <a:cs typeface="+mn-cs"/>
            </a:endParaRPr>
          </a:p>
        </p:txBody>
      </p:sp>
      <p:sp>
        <p:nvSpPr>
          <p:cNvPr id="178179"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el-GR" altLang="de-DE" sz="2000" dirty="0">
                <a:solidFill>
                  <a:srgbClr val="333333"/>
                </a:solidFill>
              </a:rPr>
              <a:t>ελικόπτερο</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000" dirty="0">
                <a:solidFill>
                  <a:srgbClr val="333333"/>
                </a:solidFill>
              </a:rPr>
              <a:t>σωσίβια λέμβος</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000" dirty="0">
                <a:solidFill>
                  <a:srgbClr val="333333"/>
                </a:solidFill>
              </a:rPr>
              <a:t>δύτης</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000" dirty="0">
                <a:solidFill>
                  <a:srgbClr val="333333"/>
                </a:solidFill>
              </a:rPr>
              <a:t>αναποδογυρισμένο</a:t>
            </a:r>
            <a:br>
              <a:rPr lang="el-GR" altLang="de-DE" sz="2000" dirty="0">
                <a:solidFill>
                  <a:srgbClr val="333333"/>
                </a:solidFill>
              </a:rPr>
            </a:br>
            <a:r>
              <a:rPr lang="el-GR" altLang="de-DE" sz="2000" dirty="0">
                <a:solidFill>
                  <a:srgbClr val="333333"/>
                </a:solidFill>
              </a:rPr>
              <a:t>πλοίο</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000" dirty="0">
                <a:solidFill>
                  <a:srgbClr val="333333"/>
                </a:solidFill>
              </a:rPr>
              <a:t>νερό</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000" dirty="0">
                <a:solidFill>
                  <a:srgbClr val="333333"/>
                </a:solidFill>
              </a:rPr>
              <a:t>φορείο</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000" dirty="0">
                <a:solidFill>
                  <a:srgbClr val="333333"/>
                </a:solidFill>
              </a:rPr>
              <a:t>ναυαγοσώστης</a:t>
            </a:r>
          </a:p>
          <a:p>
            <a:pPr marL="342900" indent="-342900" eaLnBrk="1" hangingPunct="1">
              <a:lnSpc>
                <a:spcPct val="100000"/>
              </a:lnSpc>
              <a:spcBef>
                <a:spcPts val="1200"/>
              </a:spcBef>
              <a:buClr>
                <a:srgbClr val="333333"/>
              </a:buClr>
              <a:buFont typeface="WingDings"/>
              <a:buChar char=""/>
            </a:pPr>
            <a:r>
              <a:rPr lang="el-GR" altLang="de-DE" sz="2000" dirty="0">
                <a:solidFill>
                  <a:srgbClr val="333333"/>
                </a:solidFill>
              </a:rPr>
              <a:t>πιλότος</a:t>
            </a:r>
            <a:endParaRPr lang="de-DE" alt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3" name="Slide Number Placeholder 2"/>
          <p:cNvSpPr>
            <a:spLocks noGrp="1"/>
          </p:cNvSpPr>
          <p:nvPr>
            <p:ph type="sldNum" sz="quarter" idx="12"/>
          </p:nvPr>
        </p:nvSpPr>
        <p:spPr/>
        <p:txBody>
          <a:bodyPr/>
          <a:lstStyle/>
          <a:p>
            <a:pPr>
              <a:defRPr/>
            </a:pPr>
            <a:fld id="{65903D3A-0CF6-461D-8F0B-7B51CFBEE9A0}" type="slidenum">
              <a:rPr lang="de-DE" altLang="de-DE" smtClean="0">
                <a:latin typeface="+mn-lt"/>
              </a:rPr>
              <a:pPr>
                <a:defRPr/>
              </a:pPr>
              <a:t>77</a:t>
            </a:fld>
            <a:endParaRPr lang="de-DE" altLang="de-DE">
              <a:latin typeface="+mn-l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altLang="de-DE" sz="3600">
                <a:latin typeface="+mn-lt"/>
                <a:ea typeface="+mn-ea"/>
                <a:cs typeface="+mn-cs"/>
              </a:rPr>
              <a:t>Διάσωση</a:t>
            </a:r>
            <a:endParaRPr lang="de-DE" altLang="de-DE" sz="3600">
              <a:latin typeface="+mn-lt"/>
              <a:ea typeface="+mn-ea"/>
              <a:cs typeface="+mn-cs"/>
            </a:endParaRPr>
          </a:p>
        </p:txBody>
      </p:sp>
      <p:sp>
        <p:nvSpPr>
          <p:cNvPr id="180227"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el-GR" altLang="de-DE" sz="2000" dirty="0">
                <a:solidFill>
                  <a:srgbClr val="333333"/>
                </a:solidFill>
              </a:rPr>
              <a:t>ελικόπτερο</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000" dirty="0">
                <a:solidFill>
                  <a:srgbClr val="333333"/>
                </a:solidFill>
              </a:rPr>
              <a:t>σωσίβια λέμβος</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000" dirty="0">
                <a:solidFill>
                  <a:srgbClr val="333333"/>
                </a:solidFill>
              </a:rPr>
              <a:t>δύτης</a:t>
            </a:r>
            <a:endParaRPr lang="de-DE" altLang="de-DE" sz="2000" dirty="0">
              <a:solidFill>
                <a:srgbClr val="333333"/>
              </a:solidFill>
            </a:endParaRPr>
          </a:p>
          <a:p>
            <a:pPr marL="342900" indent="-342900" eaLnBrk="1" hangingPunct="1">
              <a:lnSpc>
                <a:spcPct val="100000"/>
              </a:lnSpc>
              <a:spcBef>
                <a:spcPts val="1200"/>
              </a:spcBef>
              <a:buClr>
                <a:srgbClr val="004992"/>
              </a:buClr>
              <a:buFont typeface="WingDings"/>
              <a:buChar char=""/>
            </a:pPr>
            <a:r>
              <a:rPr lang="el-GR" altLang="de-DE" sz="2000" dirty="0">
                <a:solidFill>
                  <a:srgbClr val="004992"/>
                </a:solidFill>
              </a:rPr>
              <a:t>αναποδογυρισμένο</a:t>
            </a:r>
            <a:br>
              <a:rPr lang="el-GR" altLang="de-DE" sz="2000" dirty="0">
                <a:solidFill>
                  <a:srgbClr val="004992"/>
                </a:solidFill>
              </a:rPr>
            </a:br>
            <a:r>
              <a:rPr lang="el-GR" altLang="de-DE" sz="2000" dirty="0">
                <a:solidFill>
                  <a:srgbClr val="004992"/>
                </a:solidFill>
              </a:rPr>
              <a:t>πλοίο</a:t>
            </a:r>
            <a:endParaRPr lang="de-DE" altLang="de-DE" sz="2000" dirty="0">
              <a:solidFill>
                <a:srgbClr val="004992"/>
              </a:solidFill>
            </a:endParaRPr>
          </a:p>
          <a:p>
            <a:pPr marL="342900" indent="-342900" eaLnBrk="1" hangingPunct="1">
              <a:lnSpc>
                <a:spcPct val="100000"/>
              </a:lnSpc>
              <a:spcBef>
                <a:spcPts val="1200"/>
              </a:spcBef>
              <a:buClr>
                <a:srgbClr val="333333"/>
              </a:buClr>
              <a:buFont typeface="WingDings"/>
              <a:buChar char=""/>
            </a:pPr>
            <a:r>
              <a:rPr lang="el-GR" altLang="de-DE" sz="2000" dirty="0">
                <a:solidFill>
                  <a:srgbClr val="333333"/>
                </a:solidFill>
              </a:rPr>
              <a:t>νερό</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000" dirty="0">
                <a:solidFill>
                  <a:srgbClr val="333333"/>
                </a:solidFill>
              </a:rPr>
              <a:t>φορείο</a:t>
            </a:r>
            <a:endParaRPr lang="de-DE" altLang="de-DE" sz="2000" dirty="0">
              <a:solidFill>
                <a:srgbClr val="333333"/>
              </a:solidFill>
            </a:endParaRPr>
          </a:p>
          <a:p>
            <a:pPr marL="342900" indent="-342900" eaLnBrk="1" hangingPunct="1">
              <a:lnSpc>
                <a:spcPct val="100000"/>
              </a:lnSpc>
              <a:spcBef>
                <a:spcPts val="1200"/>
              </a:spcBef>
              <a:buClr>
                <a:srgbClr val="004992"/>
              </a:buClr>
              <a:buFont typeface="WingDings"/>
              <a:buChar char=""/>
            </a:pPr>
            <a:r>
              <a:rPr lang="el-GR" altLang="de-DE" sz="2000" dirty="0">
                <a:solidFill>
                  <a:srgbClr val="004992"/>
                </a:solidFill>
              </a:rPr>
              <a:t>ναυαγοσώστης</a:t>
            </a:r>
          </a:p>
          <a:p>
            <a:pPr marL="342900" indent="-342900" eaLnBrk="1" hangingPunct="1">
              <a:lnSpc>
                <a:spcPct val="100000"/>
              </a:lnSpc>
              <a:spcBef>
                <a:spcPts val="1200"/>
              </a:spcBef>
              <a:buClr>
                <a:srgbClr val="333333"/>
              </a:buClr>
              <a:buFont typeface="WingDings"/>
              <a:buChar char=""/>
            </a:pPr>
            <a:r>
              <a:rPr lang="el-GR" altLang="de-DE" sz="2000" dirty="0">
                <a:solidFill>
                  <a:srgbClr val="333333"/>
                </a:solidFill>
              </a:rPr>
              <a:t>πιλότος</a:t>
            </a:r>
            <a:endParaRPr lang="de-DE" alt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3" name="Slide Number Placeholder 2"/>
          <p:cNvSpPr>
            <a:spLocks noGrp="1"/>
          </p:cNvSpPr>
          <p:nvPr>
            <p:ph type="sldNum" sz="quarter" idx="12"/>
          </p:nvPr>
        </p:nvSpPr>
        <p:spPr/>
        <p:txBody>
          <a:bodyPr/>
          <a:lstStyle/>
          <a:p>
            <a:pPr>
              <a:defRPr/>
            </a:pPr>
            <a:fld id="{65903D3A-0CF6-461D-8F0B-7B51CFBEE9A0}" type="slidenum">
              <a:rPr lang="de-DE" altLang="de-DE" smtClean="0">
                <a:latin typeface="+mn-lt"/>
              </a:rPr>
              <a:pPr>
                <a:defRPr/>
              </a:pPr>
              <a:t>78</a:t>
            </a:fld>
            <a:endParaRPr lang="de-DE" altLang="de-DE">
              <a:latin typeface="+mn-lt"/>
            </a:endParaRPr>
          </a:p>
        </p:txBody>
      </p:sp>
      <p:pic>
        <p:nvPicPr>
          <p:cNvPr id="10"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4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l-GR" altLang="de-DE" sz="1800" b="1" dirty="0">
                <a:latin typeface="Calibri Light"/>
              </a:rPr>
              <a:t>= δεν παρουσιάζονται</a:t>
            </a:r>
            <a:endParaRPr lang="de-DE" altLang="de-DE" sz="1800" b="1" dirty="0">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6" name="Rectangle 4"/>
          <p:cNvSpPr>
            <a:spLocks noChangeArrowheads="1"/>
          </p:cNvSpPr>
          <p:nvPr/>
        </p:nvSpPr>
        <p:spPr bwMode="auto">
          <a:xfrm>
            <a:off x="8691180" y="5516563"/>
            <a:ext cx="2947167"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800">
                <a:solidFill>
                  <a:srgbClr val="333333"/>
                </a:solidFill>
                <a:latin typeface="+mn-lt"/>
              </a:rPr>
              <a:t>© geobra Brandstätter </a:t>
            </a:r>
          </a:p>
        </p:txBody>
      </p:sp>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79</a:t>
            </a:fld>
            <a:endParaRPr lang="de-DE" altLang="de-DE">
              <a:latin typeface="+mn-lt"/>
            </a:endParaRPr>
          </a:p>
        </p:txBody>
      </p:sp>
      <p:pic>
        <p:nvPicPr>
          <p:cNvPr id="7" name="Picture 102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5538" y="1078993"/>
            <a:ext cx="7550444" cy="537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altLang="de-DE" sz="3600">
                <a:latin typeface="+mn-lt"/>
                <a:ea typeface="+mn-ea"/>
                <a:cs typeface="+mn-cs"/>
              </a:rPr>
              <a:t>Παραγωγή ιδεών</a:t>
            </a:r>
            <a:endParaRPr lang="de-DE" altLang="de-DE" sz="3600">
              <a:latin typeface="+mn-lt"/>
              <a:ea typeface="+mn-ea"/>
              <a:cs typeface="+mn-cs"/>
            </a:endParaRPr>
          </a:p>
        </p:txBody>
      </p:sp>
      <p:sp>
        <p:nvSpPr>
          <p:cNvPr id="184323" name="Rectangle 3"/>
          <p:cNvSpPr>
            <a:spLocks noGrp="1" noChangeArrowheads="1"/>
          </p:cNvSpPr>
          <p:nvPr>
            <p:ph idx="1"/>
          </p:nvPr>
        </p:nvSpPr>
        <p:spPr>
          <a:noFill/>
        </p:spPr>
        <p:txBody>
          <a:bodyPr>
            <a:noAutofit/>
          </a:bodyPr>
          <a:lstStyle/>
          <a:p>
            <a:pPr>
              <a:lnSpc>
                <a:spcPct val="90000"/>
              </a:lnSpc>
            </a:pPr>
            <a:r>
              <a:rPr lang="el-GR" altLang="de-DE" sz="2400" dirty="0">
                <a:solidFill>
                  <a:srgbClr val="333333"/>
                </a:solidFill>
              </a:rPr>
              <a:t>Τι βλέπετε συνήθως σε ένα εργοτάξιο;</a:t>
            </a:r>
            <a:endParaRPr lang="de-DE" altLang="de-DE" sz="2400" dirty="0">
              <a:solidFill>
                <a:srgbClr val="333333"/>
              </a:solidFill>
            </a:endParaRPr>
          </a:p>
          <a:p>
            <a:pPr>
              <a:lnSpc>
                <a:spcPct val="90000"/>
              </a:lnSpc>
            </a:pPr>
            <a:r>
              <a:rPr lang="de-DE" altLang="de-DE" sz="2400" dirty="0">
                <a:solidFill>
                  <a:srgbClr val="333333"/>
                </a:solidFill>
              </a:rPr>
              <a:t> …</a:t>
            </a:r>
          </a:p>
          <a:p>
            <a:pPr>
              <a:lnSpc>
                <a:spcPct val="90000"/>
              </a:lnSpc>
            </a:pPr>
            <a:r>
              <a:rPr lang="de-DE" altLang="de-DE" sz="2400" dirty="0">
                <a:solidFill>
                  <a:srgbClr val="333333"/>
                </a:solidFill>
              </a:rPr>
              <a:t> …</a:t>
            </a:r>
          </a:p>
          <a:p>
            <a:pPr>
              <a:lnSpc>
                <a:spcPct val="90000"/>
              </a:lnSpc>
            </a:pPr>
            <a:r>
              <a:rPr lang="de-DE" altLang="de-DE" sz="2400" dirty="0">
                <a:solidFill>
                  <a:srgbClr val="333333"/>
                </a:solidFill>
              </a:rPr>
              <a:t> …</a:t>
            </a:r>
          </a:p>
          <a:p>
            <a:pPr>
              <a:lnSpc>
                <a:spcPct val="90000"/>
              </a:lnSpc>
            </a:pPr>
            <a:r>
              <a:rPr lang="de-DE" altLang="de-DE" sz="2400" dirty="0">
                <a:solidFill>
                  <a:srgbClr val="333333"/>
                </a:solidFill>
              </a:rPr>
              <a:t> …</a:t>
            </a:r>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3" name="Slide Number Placeholder 2"/>
          <p:cNvSpPr>
            <a:spLocks noGrp="1"/>
          </p:cNvSpPr>
          <p:nvPr>
            <p:ph type="sldNum" sz="quarter" idx="12"/>
          </p:nvPr>
        </p:nvSpPr>
        <p:spPr/>
        <p:txBody>
          <a:bodyPr/>
          <a:lstStyle/>
          <a:p>
            <a:pPr>
              <a:defRPr/>
            </a:pPr>
            <a:fld id="{65903D3A-0CF6-461D-8F0B-7B51CFBEE9A0}" type="slidenum">
              <a:rPr lang="de-DE" altLang="de-DE" smtClean="0">
                <a:latin typeface="+mn-lt"/>
              </a:rPr>
              <a:pPr>
                <a:defRPr/>
              </a:pPr>
              <a:t>80</a:t>
            </a:fld>
            <a:endParaRPr lang="de-DE" altLang="de-DE">
              <a:latin typeface="+mn-l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altLang="de-DE" sz="3600">
                <a:solidFill>
                  <a:srgbClr val="004992"/>
                </a:solidFill>
                <a:latin typeface="+mn-lt"/>
                <a:ea typeface="+mn-ea"/>
                <a:cs typeface="+mn-cs"/>
              </a:rPr>
              <a:t>Εργοτάξιο</a:t>
            </a:r>
            <a:br>
              <a:rPr lang="el-GR" altLang="de-DE" sz="3600">
                <a:solidFill>
                  <a:srgbClr val="004992"/>
                </a:solidFill>
                <a:latin typeface="+mn-lt"/>
                <a:ea typeface="+mn-ea"/>
                <a:cs typeface="+mn-cs"/>
              </a:rPr>
            </a:br>
            <a:r>
              <a:rPr lang="el-GR" altLang="de-DE">
                <a:solidFill>
                  <a:srgbClr val="004992"/>
                </a:solidFill>
                <a:latin typeface="+mn-lt"/>
                <a:ea typeface="+mn-ea"/>
                <a:cs typeface="+mn-cs"/>
              </a:rPr>
              <a:t>Τι είδατε στην εικόνα; Πόσο σίγουροι είστε;</a:t>
            </a:r>
            <a:endParaRPr lang="de-DE" altLang="de-DE">
              <a:solidFill>
                <a:srgbClr val="004992"/>
              </a:solidFill>
              <a:latin typeface="+mn-lt"/>
              <a:ea typeface="+mn-ea"/>
              <a:cs typeface="+mn-cs"/>
            </a:endParaRPr>
          </a:p>
        </p:txBody>
      </p:sp>
      <p:sp>
        <p:nvSpPr>
          <p:cNvPr id="186371"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σωλήνες</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καροτσάκι</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εμπόδιο</a:t>
            </a: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εκσκαφέας</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κομπρεσέρ</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φτυάρι</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ταμπέλα Στοπ</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3" name="Slide Number Placeholder 2"/>
          <p:cNvSpPr>
            <a:spLocks noGrp="1"/>
          </p:cNvSpPr>
          <p:nvPr>
            <p:ph type="sldNum" sz="quarter" idx="12"/>
          </p:nvPr>
        </p:nvSpPr>
        <p:spPr/>
        <p:txBody>
          <a:bodyPr/>
          <a:lstStyle/>
          <a:p>
            <a:pPr>
              <a:defRPr/>
            </a:pPr>
            <a:fld id="{65903D3A-0CF6-461D-8F0B-7B51CFBEE9A0}" type="slidenum">
              <a:rPr lang="de-DE" altLang="de-DE" smtClean="0">
                <a:latin typeface="+mn-lt"/>
              </a:rPr>
              <a:pPr>
                <a:defRPr/>
              </a:pPr>
              <a:t>81</a:t>
            </a:fld>
            <a:endParaRPr lang="de-DE" altLang="de-DE">
              <a:latin typeface="+mn-l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altLang="de-DE" sz="3600">
                <a:latin typeface="+mn-lt"/>
                <a:ea typeface="+mn-ea"/>
                <a:cs typeface="+mn-cs"/>
              </a:rPr>
              <a:t>Εργοτάξιο</a:t>
            </a:r>
            <a:endParaRPr lang="de-DE" altLang="de-DE" sz="3600">
              <a:latin typeface="+mn-lt"/>
              <a:ea typeface="+mn-ea"/>
              <a:cs typeface="+mn-cs"/>
            </a:endParaRPr>
          </a:p>
        </p:txBody>
      </p:sp>
      <p:sp>
        <p:nvSpPr>
          <p:cNvPr id="188421" name="Rectangle 9"/>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σωλήνες</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καροτσάκι</a:t>
            </a: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εμπόδιο</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el-GR" altLang="de-DE" sz="2400" dirty="0">
                <a:solidFill>
                  <a:srgbClr val="004992"/>
                </a:solidFill>
              </a:rPr>
              <a:t>εκσκαφέας</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κομπρεσέρ</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φτυάρι</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el-GR" altLang="de-DE" sz="2400" dirty="0">
                <a:solidFill>
                  <a:srgbClr val="004992"/>
                </a:solidFill>
              </a:rPr>
              <a:t>ταμπέλα Στοπ</a:t>
            </a:r>
            <a:endParaRPr lang="de-DE" alt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3" name="Slide Number Placeholder 2"/>
          <p:cNvSpPr>
            <a:spLocks noGrp="1"/>
          </p:cNvSpPr>
          <p:nvPr>
            <p:ph type="sldNum" sz="quarter" idx="12"/>
          </p:nvPr>
        </p:nvSpPr>
        <p:spPr/>
        <p:txBody>
          <a:bodyPr/>
          <a:lstStyle/>
          <a:p>
            <a:pPr>
              <a:defRPr/>
            </a:pPr>
            <a:fld id="{65903D3A-0CF6-461D-8F0B-7B51CFBEE9A0}" type="slidenum">
              <a:rPr lang="de-DE" altLang="de-DE" smtClean="0">
                <a:latin typeface="+mn-lt"/>
              </a:rPr>
              <a:pPr>
                <a:defRPr/>
              </a:pPr>
              <a:t>82</a:t>
            </a:fld>
            <a:endParaRPr lang="de-DE" altLang="de-DE">
              <a:latin typeface="+mn-lt"/>
            </a:endParaRPr>
          </a:p>
        </p:txBody>
      </p:sp>
      <p:pic>
        <p:nvPicPr>
          <p:cNvPr id="11"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33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l-GR" altLang="de-DE" sz="1800" b="1" dirty="0">
                <a:latin typeface="Calibri Light"/>
              </a:rPr>
              <a:t>= δεν παρουσιάζονται</a:t>
            </a:r>
            <a:endParaRPr lang="de-DE" altLang="de-DE" sz="1800" b="1" dirty="0">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Εφαρμογή στην καθημερινή ζωή</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l-GR" altLang="de-DE" sz="2400" b="1" dirty="0">
                <a:solidFill>
                  <a:srgbClr val="333333"/>
                </a:solidFill>
              </a:rPr>
              <a:t>Εκπαιδευτικοί Στόχοι</a:t>
            </a:r>
            <a:r>
              <a:rPr lang="en-US" altLang="de-DE" sz="2400" b="1" dirty="0">
                <a:solidFill>
                  <a:srgbClr val="333333"/>
                </a:solidFill>
              </a:rPr>
              <a:t>:</a:t>
            </a:r>
            <a:endParaRPr lang="el-GR" altLang="de-DE" sz="2400" b="1" dirty="0">
              <a:solidFill>
                <a:srgbClr val="333333"/>
              </a:solidFill>
            </a:endParaRPr>
          </a:p>
          <a:p>
            <a:pPr marL="342900" lvl="0" indent="-342900" defTabSz="914400" fontAlgn="base">
              <a:buClr>
                <a:srgbClr val="000000"/>
              </a:buClr>
              <a:buFont typeface="WingDings"/>
              <a:buChar char=""/>
            </a:pPr>
            <a:r>
              <a:rPr lang="el-GR" altLang="de-DE" sz="2000" dirty="0">
                <a:solidFill>
                  <a:srgbClr val="004992"/>
                </a:solidFill>
              </a:rPr>
              <a:t>Οι αναμνήσεις μας μπορούν να μας ξεγελάσουν</a:t>
            </a:r>
            <a:r>
              <a:rPr lang="en-US" altLang="de-DE" sz="2000" dirty="0">
                <a:solidFill>
                  <a:srgbClr val="004992"/>
                </a:solidFill>
              </a:rPr>
              <a:t>!</a:t>
            </a:r>
            <a:br>
              <a:rPr lang="el-GR" altLang="de-DE" sz="2000" dirty="0">
                <a:solidFill>
                  <a:srgbClr val="004992"/>
                </a:solidFill>
              </a:rPr>
            </a:br>
            <a:r>
              <a:rPr lang="el-GR" altLang="de-DE" sz="2000" dirty="0">
                <a:solidFill>
                  <a:srgbClr val="333333"/>
                </a:solidFill>
              </a:rPr>
              <a:t>Ειδικά για σημαντικά γεγονότα</a:t>
            </a:r>
            <a:r>
              <a:rPr lang="en-US" altLang="de-DE" sz="2000" dirty="0">
                <a:solidFill>
                  <a:srgbClr val="333333"/>
                </a:solidFill>
              </a:rPr>
              <a:t> (</a:t>
            </a:r>
            <a:r>
              <a:rPr lang="el-GR" altLang="de-DE" sz="2000" dirty="0">
                <a:solidFill>
                  <a:srgbClr val="333333"/>
                </a:solidFill>
              </a:rPr>
              <a:t>διαπληκτισμούς</a:t>
            </a:r>
            <a:r>
              <a:rPr lang="en-US" altLang="de-DE" sz="2000" dirty="0">
                <a:solidFill>
                  <a:srgbClr val="333333"/>
                </a:solidFill>
              </a:rPr>
              <a:t>, </a:t>
            </a:r>
            <a:r>
              <a:rPr lang="el-GR" altLang="de-DE" sz="2000" dirty="0">
                <a:solidFill>
                  <a:srgbClr val="333333"/>
                </a:solidFill>
              </a:rPr>
              <a:t>κατάθεση αυτόπτη μάρτυρα κ.λ.π.</a:t>
            </a:r>
            <a:r>
              <a:rPr lang="en-US" altLang="de-DE" sz="2000" dirty="0">
                <a:solidFill>
                  <a:srgbClr val="333333"/>
                </a:solidFill>
              </a:rPr>
              <a:t>), </a:t>
            </a:r>
            <a:r>
              <a:rPr lang="el-GR" altLang="de-DE" sz="2000" dirty="0">
                <a:solidFill>
                  <a:srgbClr val="333333"/>
                </a:solidFill>
              </a:rPr>
              <a:t>έχετε κατά νου</a:t>
            </a:r>
            <a:r>
              <a:rPr lang="en-US" altLang="de-DE" sz="2000" dirty="0">
                <a:solidFill>
                  <a:srgbClr val="333333"/>
                </a:solidFill>
              </a:rPr>
              <a:t>:</a:t>
            </a:r>
            <a:br>
              <a:rPr lang="el-GR" altLang="de-DE" sz="2000" dirty="0">
                <a:solidFill>
                  <a:srgbClr val="333333"/>
                </a:solidFill>
              </a:rPr>
            </a:br>
            <a:r>
              <a:rPr lang="el-GR" altLang="de-DE" sz="2000" dirty="0">
                <a:solidFill>
                  <a:srgbClr val="333333"/>
                </a:solidFill>
              </a:rPr>
              <a:t>Εάν δεν είστε σε θέση να θυμηθείτε </a:t>
            </a:r>
            <a:r>
              <a:rPr lang="el-GR" altLang="de-DE" sz="2000" i="1" dirty="0">
                <a:solidFill>
                  <a:srgbClr val="333333"/>
                </a:solidFill>
              </a:rPr>
              <a:t>ζωντανές</a:t>
            </a:r>
            <a:r>
              <a:rPr lang="el-GR" altLang="de-DE" sz="2000" dirty="0">
                <a:solidFill>
                  <a:srgbClr val="333333"/>
                </a:solidFill>
              </a:rPr>
              <a:t> λεπτομέρειες για ένα γεγονός</a:t>
            </a:r>
            <a:r>
              <a:rPr lang="en-US" altLang="de-DE" sz="2000" dirty="0">
                <a:solidFill>
                  <a:srgbClr val="333333"/>
                </a:solidFill>
              </a:rPr>
              <a:t>:</a:t>
            </a:r>
          </a:p>
          <a:p>
            <a:pPr marL="774827" lvl="3" indent="-342900" defTabSz="914400" fontAlgn="base">
              <a:spcBef>
                <a:spcPts val="1999"/>
              </a:spcBef>
              <a:buClr>
                <a:srgbClr val="333333"/>
              </a:buClr>
              <a:buFont typeface="WingDings"/>
              <a:buChar char=""/>
            </a:pPr>
            <a:r>
              <a:rPr lang="el-GR" altLang="de-DE" sz="2000" dirty="0">
                <a:solidFill>
                  <a:srgbClr val="004992"/>
                </a:solidFill>
              </a:rPr>
              <a:t>Μην είστε καθόλου σίγουροι ότι η ανάμνησή σας είναι αληθινή!</a:t>
            </a:r>
            <a:endParaRPr lang="en-US" altLang="de-DE" sz="2000" dirty="0">
              <a:solidFill>
                <a:srgbClr val="004992"/>
              </a:solidFill>
            </a:endParaRPr>
          </a:p>
        </p:txBody>
      </p:sp>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83</a:t>
            </a:fld>
            <a:endParaRPr lang="de-DE" altLang="de-DE">
              <a:latin typeface="+mn-l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Εφαρμογή στην καθημερινή ζωή</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l-GR" altLang="de-DE" sz="2400" b="1" dirty="0">
                <a:solidFill>
                  <a:srgbClr val="333333"/>
                </a:solidFill>
              </a:rPr>
              <a:t>Εκπαιδευτικοί Στόχοι</a:t>
            </a:r>
            <a:r>
              <a:rPr lang="en-US" altLang="de-DE" sz="2400" b="1" dirty="0">
                <a:solidFill>
                  <a:srgbClr val="333333"/>
                </a:solidFill>
              </a:rPr>
              <a:t>:</a:t>
            </a:r>
            <a:endParaRPr lang="el-GR" altLang="de-DE" sz="2400" b="1" dirty="0">
              <a:solidFill>
                <a:srgbClr val="333333"/>
              </a:solidFill>
            </a:endParaRPr>
          </a:p>
          <a:p>
            <a:pPr marL="342900" lvl="0" indent="-342900" defTabSz="914400" fontAlgn="base">
              <a:buClr>
                <a:srgbClr val="000000"/>
              </a:buClr>
              <a:buFont typeface="WingDings"/>
              <a:buChar char=""/>
            </a:pPr>
            <a:r>
              <a:rPr lang="el-GR" altLang="de-DE" sz="2000" dirty="0">
                <a:solidFill>
                  <a:srgbClr val="004992"/>
                </a:solidFill>
              </a:rPr>
              <a:t>Οι αναμνήσεις μας μπορούν να μας ξεγελάσουν</a:t>
            </a:r>
            <a:r>
              <a:rPr lang="en-US" altLang="de-DE" sz="2000" dirty="0">
                <a:solidFill>
                  <a:srgbClr val="004992"/>
                </a:solidFill>
              </a:rPr>
              <a:t>!</a:t>
            </a:r>
            <a:br>
              <a:rPr lang="el-GR" altLang="de-DE" sz="2000" dirty="0">
                <a:solidFill>
                  <a:srgbClr val="004992"/>
                </a:solidFill>
              </a:rPr>
            </a:br>
            <a:r>
              <a:rPr lang="el-GR" altLang="de-DE" sz="2000" dirty="0">
                <a:solidFill>
                  <a:srgbClr val="333333"/>
                </a:solidFill>
              </a:rPr>
              <a:t>Ειδικά για σημαντικά γεγονότα</a:t>
            </a:r>
            <a:r>
              <a:rPr lang="en-US" altLang="de-DE" sz="2000" dirty="0">
                <a:solidFill>
                  <a:srgbClr val="333333"/>
                </a:solidFill>
              </a:rPr>
              <a:t> (</a:t>
            </a:r>
            <a:r>
              <a:rPr lang="el-GR" altLang="de-DE" sz="2000" dirty="0">
                <a:solidFill>
                  <a:srgbClr val="333333"/>
                </a:solidFill>
              </a:rPr>
              <a:t>διαπληκτισμούς</a:t>
            </a:r>
            <a:r>
              <a:rPr lang="en-US" altLang="de-DE" sz="2000" dirty="0">
                <a:solidFill>
                  <a:srgbClr val="333333"/>
                </a:solidFill>
              </a:rPr>
              <a:t>, </a:t>
            </a:r>
            <a:r>
              <a:rPr lang="el-GR" altLang="de-DE" sz="2000" dirty="0">
                <a:solidFill>
                  <a:srgbClr val="333333"/>
                </a:solidFill>
              </a:rPr>
              <a:t>κατάθεση αυτόπτη μάρτυρα κ.λ.π.</a:t>
            </a:r>
            <a:r>
              <a:rPr lang="en-US" altLang="de-DE" sz="2000" dirty="0">
                <a:solidFill>
                  <a:srgbClr val="333333"/>
                </a:solidFill>
              </a:rPr>
              <a:t>), </a:t>
            </a:r>
            <a:r>
              <a:rPr lang="el-GR" altLang="de-DE" sz="2000" dirty="0">
                <a:solidFill>
                  <a:srgbClr val="333333"/>
                </a:solidFill>
              </a:rPr>
              <a:t>έχετε κατά νου</a:t>
            </a:r>
            <a:r>
              <a:rPr lang="en-US" altLang="de-DE" sz="2000" dirty="0">
                <a:solidFill>
                  <a:srgbClr val="333333"/>
                </a:solidFill>
              </a:rPr>
              <a:t>:</a:t>
            </a:r>
            <a:br>
              <a:rPr lang="el-GR" altLang="de-DE" sz="2000" dirty="0">
                <a:solidFill>
                  <a:srgbClr val="333333"/>
                </a:solidFill>
              </a:rPr>
            </a:br>
            <a:r>
              <a:rPr lang="el-GR" altLang="de-DE" sz="2000" dirty="0">
                <a:solidFill>
                  <a:srgbClr val="333333"/>
                </a:solidFill>
              </a:rPr>
              <a:t>Εάν δεν είστε σε θέση να θυμηθείτε </a:t>
            </a:r>
            <a:r>
              <a:rPr lang="el-GR" altLang="de-DE" sz="2000" i="1" dirty="0">
                <a:solidFill>
                  <a:srgbClr val="333333"/>
                </a:solidFill>
              </a:rPr>
              <a:t>ζωντανές</a:t>
            </a:r>
            <a:r>
              <a:rPr lang="el-GR" altLang="de-DE" sz="2000" dirty="0">
                <a:solidFill>
                  <a:srgbClr val="333333"/>
                </a:solidFill>
              </a:rPr>
              <a:t> λεπτομέρειες για ένα γεγονός</a:t>
            </a:r>
            <a:r>
              <a:rPr lang="en-US" altLang="de-DE" sz="2000" dirty="0">
                <a:solidFill>
                  <a:srgbClr val="333333"/>
                </a:solidFill>
              </a:rPr>
              <a:t>:</a:t>
            </a:r>
          </a:p>
          <a:p>
            <a:pPr marL="774827" lvl="3" indent="-342900" defTabSz="914400" fontAlgn="base">
              <a:spcBef>
                <a:spcPts val="1999"/>
              </a:spcBef>
              <a:buClr>
                <a:srgbClr val="333333"/>
              </a:buClr>
              <a:buFont typeface="WingDings"/>
              <a:buChar char=""/>
            </a:pPr>
            <a:r>
              <a:rPr lang="el-GR" altLang="de-DE" sz="2000" dirty="0">
                <a:solidFill>
                  <a:srgbClr val="004992"/>
                </a:solidFill>
              </a:rPr>
              <a:t>Μην είστε καθόλου σίγουροι ότι η ανάμνησή σας είναι αληθινή!</a:t>
            </a:r>
            <a:endParaRPr lang="en-US" altLang="de-DE" sz="2000" dirty="0">
              <a:solidFill>
                <a:srgbClr val="004992"/>
              </a:solidFill>
            </a:endParaRPr>
          </a:p>
          <a:p>
            <a:pPr marL="774827" lvl="3" indent="-342900" defTabSz="914400" fontAlgn="base">
              <a:spcBef>
                <a:spcPts val="1999"/>
              </a:spcBef>
              <a:buClr>
                <a:srgbClr val="000000"/>
              </a:buClr>
              <a:buFont typeface="WingDings"/>
              <a:buChar char=""/>
            </a:pPr>
            <a:r>
              <a:rPr lang="el-GR" altLang="de-DE" sz="2000" dirty="0">
                <a:solidFill>
                  <a:srgbClr val="004992"/>
                </a:solidFill>
              </a:rPr>
              <a:t>Αναζητήστε επιπλέον πληροφορίες (π.χ. από ένα μάρτυρα)</a:t>
            </a:r>
            <a:endParaRPr lang="en-US" sz="2000" dirty="0"/>
          </a:p>
        </p:txBody>
      </p:sp>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84</a:t>
            </a:fld>
            <a:endParaRPr lang="de-DE" altLang="de-DE">
              <a:latin typeface="+mn-lt"/>
            </a:endParaRPr>
          </a:p>
        </p:txBody>
      </p:sp>
    </p:spTree>
    <p:extLst>
      <p:ext uri="{BB962C8B-B14F-4D97-AF65-F5344CB8AC3E}">
        <p14:creationId xmlns:p14="http://schemas.microsoft.com/office/powerpoint/2010/main" val="33887789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Εφαρμογή στην καθημερινή ζωή</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l-GR" altLang="de-DE" sz="2400" b="1" dirty="0">
                <a:solidFill>
                  <a:srgbClr val="333333"/>
                </a:solidFill>
              </a:rPr>
              <a:t>Εκπαιδευτικοί Στόχοι</a:t>
            </a:r>
            <a:r>
              <a:rPr lang="en-US" altLang="de-DE" sz="2400" b="1" dirty="0">
                <a:solidFill>
                  <a:srgbClr val="333333"/>
                </a:solidFill>
              </a:rPr>
              <a:t>:</a:t>
            </a:r>
            <a:endParaRPr lang="el-GR" altLang="de-DE" sz="2400" b="1" dirty="0">
              <a:solidFill>
                <a:srgbClr val="333333"/>
              </a:solidFill>
            </a:endParaRPr>
          </a:p>
          <a:p>
            <a:pPr marL="342900" lvl="0" indent="-342900" defTabSz="914400" fontAlgn="base">
              <a:buClr>
                <a:srgbClr val="000000"/>
              </a:buClr>
              <a:buFont typeface="WingDings"/>
              <a:buChar char=""/>
            </a:pPr>
            <a:r>
              <a:rPr lang="el-GR" altLang="de-DE" sz="2000" dirty="0">
                <a:solidFill>
                  <a:srgbClr val="004992"/>
                </a:solidFill>
              </a:rPr>
              <a:t>Οι αναμνήσεις μας μπορούν να μας ξεγελάσουν</a:t>
            </a:r>
            <a:r>
              <a:rPr lang="en-US" altLang="de-DE" sz="2000" dirty="0">
                <a:solidFill>
                  <a:srgbClr val="004992"/>
                </a:solidFill>
              </a:rPr>
              <a:t>!</a:t>
            </a:r>
            <a:br>
              <a:rPr lang="el-GR" altLang="de-DE" sz="2000" dirty="0">
                <a:solidFill>
                  <a:srgbClr val="004992"/>
                </a:solidFill>
              </a:rPr>
            </a:br>
            <a:r>
              <a:rPr lang="el-GR" altLang="de-DE" sz="2000" dirty="0">
                <a:solidFill>
                  <a:srgbClr val="333333"/>
                </a:solidFill>
              </a:rPr>
              <a:t>Ειδικά για σημαντικά γεγονότα</a:t>
            </a:r>
            <a:r>
              <a:rPr lang="en-US" altLang="de-DE" sz="2000" dirty="0">
                <a:solidFill>
                  <a:srgbClr val="333333"/>
                </a:solidFill>
              </a:rPr>
              <a:t> (</a:t>
            </a:r>
            <a:r>
              <a:rPr lang="el-GR" altLang="de-DE" sz="2000" dirty="0">
                <a:solidFill>
                  <a:srgbClr val="333333"/>
                </a:solidFill>
              </a:rPr>
              <a:t>διαπληκτισμούς</a:t>
            </a:r>
            <a:r>
              <a:rPr lang="en-US" altLang="de-DE" sz="2000" dirty="0">
                <a:solidFill>
                  <a:srgbClr val="333333"/>
                </a:solidFill>
              </a:rPr>
              <a:t>, </a:t>
            </a:r>
            <a:r>
              <a:rPr lang="el-GR" altLang="de-DE" sz="2000" dirty="0">
                <a:solidFill>
                  <a:srgbClr val="333333"/>
                </a:solidFill>
              </a:rPr>
              <a:t>κατάθεση αυτόπτη μάρτυρα κ.λ.π.</a:t>
            </a:r>
            <a:r>
              <a:rPr lang="en-US" altLang="de-DE" sz="2000" dirty="0">
                <a:solidFill>
                  <a:srgbClr val="333333"/>
                </a:solidFill>
              </a:rPr>
              <a:t>), </a:t>
            </a:r>
            <a:r>
              <a:rPr lang="el-GR" altLang="de-DE" sz="2000" dirty="0">
                <a:solidFill>
                  <a:srgbClr val="333333"/>
                </a:solidFill>
              </a:rPr>
              <a:t>έχετε κατά νου</a:t>
            </a:r>
            <a:r>
              <a:rPr lang="en-US" altLang="de-DE" sz="2000" dirty="0">
                <a:solidFill>
                  <a:srgbClr val="333333"/>
                </a:solidFill>
              </a:rPr>
              <a:t>:</a:t>
            </a:r>
            <a:br>
              <a:rPr lang="el-GR" altLang="de-DE" sz="2000" dirty="0">
                <a:solidFill>
                  <a:srgbClr val="333333"/>
                </a:solidFill>
              </a:rPr>
            </a:br>
            <a:r>
              <a:rPr lang="el-GR" altLang="de-DE" sz="2000" dirty="0">
                <a:solidFill>
                  <a:srgbClr val="333333"/>
                </a:solidFill>
              </a:rPr>
              <a:t>Εάν δεν είστε σε θέση να θυμηθείτε </a:t>
            </a:r>
            <a:r>
              <a:rPr lang="el-GR" altLang="de-DE" sz="2000" i="1" dirty="0">
                <a:solidFill>
                  <a:srgbClr val="333333"/>
                </a:solidFill>
              </a:rPr>
              <a:t>ζωντανές</a:t>
            </a:r>
            <a:r>
              <a:rPr lang="el-GR" altLang="de-DE" sz="2000" dirty="0">
                <a:solidFill>
                  <a:srgbClr val="333333"/>
                </a:solidFill>
              </a:rPr>
              <a:t> λεπτομέρειες για ένα γεγονός</a:t>
            </a:r>
            <a:r>
              <a:rPr lang="en-US" altLang="de-DE" sz="2000" dirty="0">
                <a:solidFill>
                  <a:srgbClr val="333333"/>
                </a:solidFill>
              </a:rPr>
              <a:t>:</a:t>
            </a:r>
          </a:p>
          <a:p>
            <a:pPr marL="774827" lvl="3" indent="-342900" defTabSz="914400" fontAlgn="base">
              <a:spcBef>
                <a:spcPts val="1999"/>
              </a:spcBef>
              <a:buClr>
                <a:srgbClr val="333333"/>
              </a:buClr>
              <a:buFont typeface="WingDings"/>
              <a:buChar char=""/>
            </a:pPr>
            <a:r>
              <a:rPr lang="el-GR" altLang="de-DE" sz="2000" dirty="0">
                <a:solidFill>
                  <a:srgbClr val="004992"/>
                </a:solidFill>
              </a:rPr>
              <a:t>Μην είστε καθόλου σίγουροι ότι η ανάμνησή σας είναι αληθινή!</a:t>
            </a:r>
            <a:endParaRPr lang="en-US" altLang="de-DE" sz="2000" dirty="0">
              <a:solidFill>
                <a:srgbClr val="004992"/>
              </a:solidFill>
            </a:endParaRPr>
          </a:p>
          <a:p>
            <a:pPr marL="774827" lvl="3" indent="-342900" defTabSz="914400" fontAlgn="base">
              <a:spcBef>
                <a:spcPts val="1999"/>
              </a:spcBef>
              <a:buClr>
                <a:srgbClr val="000000"/>
              </a:buClr>
              <a:buFont typeface="WingDings"/>
              <a:buChar char=""/>
            </a:pPr>
            <a:r>
              <a:rPr lang="el-GR" altLang="de-DE" sz="2000" dirty="0">
                <a:solidFill>
                  <a:srgbClr val="004992"/>
                </a:solidFill>
              </a:rPr>
              <a:t>Αναζητήστε επιπλέον πληροφορίες (π.χ. από ένα μάρτυρα)</a:t>
            </a:r>
            <a:br>
              <a:rPr lang="el-GR" altLang="de-DE" sz="2000" dirty="0">
                <a:solidFill>
                  <a:srgbClr val="004992"/>
                </a:solidFill>
              </a:rPr>
            </a:br>
            <a:r>
              <a:rPr lang="el-GR" altLang="de-DE" sz="2000" u="sng" dirty="0">
                <a:solidFill>
                  <a:srgbClr val="333333"/>
                </a:solidFill>
              </a:rPr>
              <a:t>Παράδειγμα</a:t>
            </a:r>
            <a:r>
              <a:rPr lang="en-US" altLang="de-DE" sz="2000" dirty="0">
                <a:solidFill>
                  <a:srgbClr val="333333"/>
                </a:solidFill>
              </a:rPr>
              <a:t>: </a:t>
            </a:r>
            <a:r>
              <a:rPr lang="el-GR" altLang="de-DE" sz="2000" dirty="0">
                <a:solidFill>
                  <a:srgbClr val="333333"/>
                </a:solidFill>
              </a:rPr>
              <a:t>Είχατε έναν καυγά με κάποιον και </a:t>
            </a:r>
            <a:r>
              <a:rPr lang="el-GR" altLang="de-DE" sz="2000" i="1" dirty="0">
                <a:solidFill>
                  <a:srgbClr val="333333"/>
                </a:solidFill>
              </a:rPr>
              <a:t>αόριστα</a:t>
            </a:r>
            <a:r>
              <a:rPr lang="el-GR" altLang="de-DE" sz="2000" dirty="0">
                <a:solidFill>
                  <a:srgbClr val="333333"/>
                </a:solidFill>
              </a:rPr>
              <a:t> θυμηθήκατε ότι αυτός/αυτή έκανε προσβλητικά σχόλια για εσάς.</a:t>
            </a:r>
            <a:br>
              <a:rPr lang="el-GR" altLang="de-DE" sz="2000" dirty="0">
                <a:solidFill>
                  <a:srgbClr val="333333"/>
                </a:solidFill>
              </a:rPr>
            </a:br>
            <a:r>
              <a:rPr lang="el-GR" altLang="de-DE" sz="2000" dirty="0">
                <a:solidFill>
                  <a:srgbClr val="333333"/>
                </a:solidFill>
              </a:rPr>
              <a:t>Σκεφτείτε ότι η μνήμη σας μπορεί να σας ξεγελάει ή ότι η ανάμνησή σας μπορεί να είναι διαστρεβλωμένη. Επίσης, ρωτήστε τους ανθρώπους που ήταν παρόντες στο συμβάν.</a:t>
            </a:r>
            <a:endParaRPr lang="en-US" sz="2000" dirty="0"/>
          </a:p>
        </p:txBody>
      </p:sp>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85</a:t>
            </a:fld>
            <a:endParaRPr lang="de-DE" altLang="de-DE">
              <a:latin typeface="+mn-lt"/>
            </a:endParaRPr>
          </a:p>
        </p:txBody>
      </p:sp>
    </p:spTree>
    <p:extLst>
      <p:ext uri="{BB962C8B-B14F-4D97-AF65-F5344CB8AC3E}">
        <p14:creationId xmlns:p14="http://schemas.microsoft.com/office/powerpoint/2010/main" val="393334411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Πως σχετίζεται αυτό με την ψύχωση;</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l-GR" altLang="de-DE" dirty="0">
                <a:solidFill>
                  <a:srgbClr val="333333"/>
                </a:solidFill>
              </a:rPr>
              <a:t>Κατά τη διάρκεια της ψύχωσης οι άνθρωποι είναι επιρρεπείς να θυμούνται πράγματα που δεν συνέβησαν καθόλου ή έγιναν με διαφορετικό τρόπο.</a:t>
            </a:r>
          </a:p>
        </p:txBody>
      </p:sp>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86</a:t>
            </a:fld>
            <a:endParaRPr lang="de-DE" altLang="de-DE">
              <a:latin typeface="+mn-l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Πως σχετίζεται αυτό με την ψύχωση;</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l-GR" altLang="de-DE" dirty="0">
                <a:solidFill>
                  <a:srgbClr val="333333"/>
                </a:solidFill>
              </a:rPr>
              <a:t>Κατά τη διάρκεια της ψύχωσης οι άνθρωποι είναι επιρρεπείς να θυμούνται πράγματα που δεν συνέβησαν καθόλου ή έγιναν με διαφορετικό τρόπο.</a:t>
            </a:r>
          </a:p>
          <a:p>
            <a:pPr lvl="0" defTabSz="914400" fontAlgn="base">
              <a:lnSpc>
                <a:spcPct val="100000"/>
              </a:lnSpc>
              <a:spcBef>
                <a:spcPts val="1200"/>
              </a:spcBef>
            </a:pPr>
            <a:r>
              <a:rPr lang="el-GR" altLang="de-DE" dirty="0">
                <a:solidFill>
                  <a:srgbClr val="004992"/>
                </a:solidFill>
              </a:rPr>
              <a:t>Παράδειγμα</a:t>
            </a:r>
            <a:r>
              <a:rPr lang="de-DE" altLang="de-DE" dirty="0">
                <a:solidFill>
                  <a:srgbClr val="004992"/>
                </a:solidFill>
              </a:rPr>
              <a:t>: </a:t>
            </a:r>
            <a:r>
              <a:rPr lang="el-GR" altLang="de-DE" dirty="0">
                <a:solidFill>
                  <a:srgbClr val="333333"/>
                </a:solidFill>
              </a:rPr>
              <a:t>Ο Φίλιππος είναι πεπεισμένος ότι κάποιος του έκλεψε το ποδήλατο</a:t>
            </a:r>
            <a:r>
              <a:rPr lang="de-DE" altLang="de-DE" dirty="0">
                <a:solidFill>
                  <a:srgbClr val="333333"/>
                </a:solidFill>
              </a:rPr>
              <a:t>.</a:t>
            </a:r>
          </a:p>
          <a:p>
            <a:pPr lvl="0" defTabSz="914400" fontAlgn="base">
              <a:lnSpc>
                <a:spcPct val="100000"/>
              </a:lnSpc>
              <a:spcBef>
                <a:spcPts val="1200"/>
              </a:spcBef>
            </a:pPr>
            <a:r>
              <a:rPr lang="el-GR" altLang="de-DE" dirty="0">
                <a:solidFill>
                  <a:srgbClr val="004992"/>
                </a:solidFill>
              </a:rPr>
              <a:t>Ιστορικό: </a:t>
            </a:r>
            <a:r>
              <a:rPr lang="el-GR" altLang="de-DE" dirty="0">
                <a:solidFill>
                  <a:srgbClr val="333333"/>
                </a:solidFill>
              </a:rPr>
              <a:t>Το ποδήλατό του δεν είναι μπροστά από την πόρτα του σπιτιού, ως συνήθως, αν και είναι 100% σίγουρος ότι το είχε αφήσει εκεί χθες το βράδυ. Βλέπει, στη συνέχεια, κλειδωμένο το ποδήλατό του μπροστά από την πόρτα του διπλανού σούπερ μάρκετ και είναι έτοιμος να καλέσει την αστυνομία, καθώς υποψιάζεται ότι ο διαρρήκτης είναι στο σούπερ μάρκετ. Για εκείνον, το συγκεκριμένο περιστατικό αποτελεί άλλη μία ένδειξη της εναντίον του συνωμοσίας, καθώς και το πορτοφόλι του είχε κλαπεί πριν</a:t>
            </a:r>
          </a:p>
          <a:p>
            <a:pPr lvl="0" defTabSz="914400" fontAlgn="base">
              <a:lnSpc>
                <a:spcPct val="100000"/>
              </a:lnSpc>
              <a:spcBef>
                <a:spcPts val="1200"/>
              </a:spcBef>
            </a:pPr>
            <a:r>
              <a:rPr lang="el-GR" altLang="de-DE" dirty="0">
                <a:solidFill>
                  <a:srgbClr val="004992"/>
                </a:solidFill>
              </a:rPr>
              <a:t>Αλλά: </a:t>
            </a:r>
            <a:r>
              <a:rPr lang="el-GR" altLang="de-DE" dirty="0">
                <a:solidFill>
                  <a:srgbClr val="333333"/>
                </a:solidFill>
              </a:rPr>
              <a:t>Στο τηλεφωνικό θάλαμο, ο Φίλιππος βάζει το χέρι του στην τσέπη του και βρίσκει το κλειδί του ποδήλατου του. Θυμάται ξαφνικά ότι ο ίδιος άφησε το ποδήλατο του μπροστά στο σούπερ μάρκετ</a:t>
            </a:r>
          </a:p>
        </p:txBody>
      </p:sp>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87</a:t>
            </a:fld>
            <a:endParaRPr lang="de-DE" altLang="de-DE">
              <a:latin typeface="+mn-lt"/>
            </a:endParaRPr>
          </a:p>
        </p:txBody>
      </p:sp>
    </p:spTree>
    <p:extLst>
      <p:ext uri="{BB962C8B-B14F-4D97-AF65-F5344CB8AC3E}">
        <p14:creationId xmlns:p14="http://schemas.microsoft.com/office/powerpoint/2010/main" val="123709093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Πως σχετίζεται αυτό με την ψύχωση;</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l-GR" altLang="de-DE" dirty="0">
                <a:solidFill>
                  <a:srgbClr val="333333"/>
                </a:solidFill>
              </a:rPr>
              <a:t>Κατά τη διάρκεια της ψύχωσης οι άνθρωποι είναι επιρρεπείς να θυμούνται πράγματα που δεν συνέβησαν καθόλου ή έγιναν με διαφορετικό τρόπο.</a:t>
            </a:r>
          </a:p>
          <a:p>
            <a:pPr lvl="0" defTabSz="914400" fontAlgn="base">
              <a:lnSpc>
                <a:spcPct val="100000"/>
              </a:lnSpc>
              <a:spcBef>
                <a:spcPts val="1200"/>
              </a:spcBef>
            </a:pPr>
            <a:r>
              <a:rPr lang="el-GR" altLang="de-DE" dirty="0">
                <a:solidFill>
                  <a:srgbClr val="004992"/>
                </a:solidFill>
              </a:rPr>
              <a:t>Παράδειγμα</a:t>
            </a:r>
            <a:r>
              <a:rPr lang="de-DE" altLang="de-DE" dirty="0">
                <a:solidFill>
                  <a:srgbClr val="004992"/>
                </a:solidFill>
              </a:rPr>
              <a:t>: </a:t>
            </a:r>
            <a:r>
              <a:rPr lang="el-GR" altLang="de-DE" dirty="0">
                <a:solidFill>
                  <a:srgbClr val="333333"/>
                </a:solidFill>
              </a:rPr>
              <a:t>Ο Φίλιππος είναι πεπεισμένος ότι κάποιος του έκλεψε το ποδήλατο</a:t>
            </a:r>
            <a:r>
              <a:rPr lang="de-DE" altLang="de-DE" dirty="0">
                <a:solidFill>
                  <a:srgbClr val="333333"/>
                </a:solidFill>
              </a:rPr>
              <a:t>.</a:t>
            </a:r>
          </a:p>
          <a:p>
            <a:pPr lvl="0" defTabSz="914400" fontAlgn="base">
              <a:lnSpc>
                <a:spcPct val="100000"/>
              </a:lnSpc>
              <a:spcBef>
                <a:spcPts val="1200"/>
              </a:spcBef>
            </a:pPr>
            <a:r>
              <a:rPr lang="el-GR" altLang="de-DE" dirty="0">
                <a:solidFill>
                  <a:srgbClr val="004992"/>
                </a:solidFill>
              </a:rPr>
              <a:t>Ιστορικό: </a:t>
            </a:r>
            <a:r>
              <a:rPr lang="el-GR" altLang="de-DE" dirty="0">
                <a:solidFill>
                  <a:srgbClr val="333333"/>
                </a:solidFill>
              </a:rPr>
              <a:t>Το ποδήλατό του δεν είναι μπροστά από την πόρτα του σπιτιού, ως συνήθως, αν και είναι 100% σίγουρος ότι το είχε αφήσει εκεί χθες το βράδυ. Βλέπει, στη συνέχεια, κλειδωμένο το ποδήλατό του μπροστά από την πόρτα του διπλανού σούπερ μάρκετ και είναι έτοιμος να καλέσει την αστυνομία, καθώς υποψιάζεται ότι ο διαρρήκτης είναι στο σούπερ μάρκετ. Για εκείνον, το συγκεκριμένο περιστατικό αποτελεί άλλη μία ένδειξη της εναντίον του συνωμοσίας, καθώς και το πορτοφόλι του είχε κλαπεί πριν</a:t>
            </a:r>
          </a:p>
          <a:p>
            <a:pPr lvl="0" defTabSz="914400" fontAlgn="base">
              <a:lnSpc>
                <a:spcPct val="100000"/>
              </a:lnSpc>
              <a:spcBef>
                <a:spcPts val="1200"/>
              </a:spcBef>
            </a:pPr>
            <a:r>
              <a:rPr lang="el-GR" altLang="de-DE" dirty="0">
                <a:solidFill>
                  <a:srgbClr val="004992"/>
                </a:solidFill>
              </a:rPr>
              <a:t>Αλλά: </a:t>
            </a:r>
            <a:r>
              <a:rPr lang="el-GR" altLang="de-DE" dirty="0">
                <a:solidFill>
                  <a:srgbClr val="333333"/>
                </a:solidFill>
              </a:rPr>
              <a:t>Στο τηλεφωνικό θάλαμο, ο Φίλιππος βάζει το χέρι του στην τσέπη του και βρίσκει το κλειδί του ποδήλατου του. Θυμάται ξαφνικά ότι ο ίδιος άφησε το ποδήλατο του μπροστά στο σούπερ μάρκετ</a:t>
            </a:r>
          </a:p>
          <a:p>
            <a:pPr lvl="0" defTabSz="914400" fontAlgn="base">
              <a:lnSpc>
                <a:spcPct val="100000"/>
              </a:lnSpc>
              <a:spcBef>
                <a:spcPts val="1200"/>
              </a:spcBef>
            </a:pPr>
            <a:r>
              <a:rPr lang="el-GR" altLang="de-DE" dirty="0">
                <a:solidFill>
                  <a:srgbClr val="333333"/>
                </a:solidFill>
              </a:rPr>
              <a:t>Ψευδείς αναμνήσεις είναι πιο πιθανό να προκύψουν όταν ένας φοβάται ή βρίσκεται κάτω από μεγάλη πίεση. Πριν βγάλετε συμπεράσματα με βάση αυτές: Σκεφτείτε προσεκτικά αν οι υποθέσεις σας είναι αντικειμενικές και βάσιμες! Επίσης, λάβετε υπόψη τα εξής: Σε σύγκριση με τις πραγματικές αναμνήσεις, οι ψευδείς μνήμες είναι συχνά ασαφείς!</a:t>
            </a:r>
            <a:endParaRPr lang="en-US"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88</a:t>
            </a:fld>
            <a:endParaRPr lang="de-DE" altLang="de-DE">
              <a:latin typeface="+mn-lt"/>
            </a:endParaRPr>
          </a:p>
        </p:txBody>
      </p:sp>
    </p:spTree>
    <p:extLst>
      <p:ext uri="{BB962C8B-B14F-4D97-AF65-F5344CB8AC3E}">
        <p14:creationId xmlns:p14="http://schemas.microsoft.com/office/powerpoint/2010/main" val="265850559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l-GR" altLang="ko-KR" sz="3600" dirty="0">
                <a:latin typeface="+mn-lt"/>
                <a:ea typeface="+mn-ea"/>
                <a:cs typeface="+mn-cs"/>
              </a:rPr>
              <a:t>Σας ευχαριστούμε για την προσοχή σας</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l-GR" altLang="ko-KR" i="1" dirty="0">
                <a:solidFill>
                  <a:srgbClr val="004992"/>
                </a:solidFill>
              </a:rPr>
              <a:t>για τους εκπαιδευτές</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l-GR" altLang="ko-KR" dirty="0">
                <a:solidFill>
                  <a:srgbClr val="004992"/>
                </a:solidFill>
              </a:rPr>
              <a:t>Παρακαλείστε να μοιράσετε φύλλα εργασίας. Παρουσιάστε την εφαρμογή μας COGITO (κατεβάστε την δωρεάν)</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B6597935-3C71-4B59-A9D1-6DF588429367}" type="slidenum">
              <a:rPr lang="de-DE" altLang="de-DE" smtClean="0">
                <a:latin typeface="+mn-lt"/>
              </a:rPr>
              <a:pPr>
                <a:defRPr/>
              </a:pPr>
              <a:t>89</a:t>
            </a:fld>
            <a:endParaRPr lang="de-DE" altLang="de-DE">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rPr>
              <a:t>www.uke.de/mct_app</a:t>
            </a:r>
            <a:endParaRPr lang="de-DE" sz="1800" dirty="0">
              <a:solidFill>
                <a:srgbClr val="333333"/>
              </a:solidFill>
              <a:latin typeface="+mn-lt"/>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107206401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rPr>
              <a:t>Μεταγνωστική Θεραπεία 5 – Μνήμη</a:t>
            </a:r>
            <a:endParaRPr lang="de-DE">
              <a:latin typeface="+mn-lt"/>
            </a:endParaRPr>
          </a:p>
        </p:txBody>
      </p:sp>
      <p:sp>
        <p:nvSpPr>
          <p:cNvPr id="4" name="Slide Number Placeholder 3"/>
          <p:cNvSpPr>
            <a:spLocks noGrp="1"/>
          </p:cNvSpPr>
          <p:nvPr>
            <p:ph type="sldNum" sz="quarter" idx="12"/>
          </p:nvPr>
        </p:nvSpPr>
        <p:spPr/>
        <p:txBody>
          <a:bodyPr/>
          <a:lstStyle/>
          <a:p>
            <a:pPr>
              <a:defRPr/>
            </a:pPr>
            <a:fld id="{65903D3A-0CF6-461D-8F0B-7B51CFBEE9A0}" type="slidenum">
              <a:rPr lang="de-DE" altLang="de-DE" smtClean="0">
                <a:latin typeface="+mn-lt"/>
              </a:rPr>
              <a:pPr>
                <a:defRPr/>
              </a:pPr>
              <a:t>90</a:t>
            </a:fld>
            <a:endParaRPr lang="de-DE" altLang="de-DE">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4245323095"/>
              </p:ext>
            </p:extLst>
          </p:nvPr>
        </p:nvGraphicFramePr>
        <p:xfrm>
          <a:off x="408954" y="2011680"/>
          <a:ext cx="11375999" cy="451113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Bernd Hampel, Helmut Schack, Andreas Weißgerber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Untitled/ohne Titel</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Paintings of Spanish landscape/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Gemälde einer katalanischen Landschaft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The Rocketeer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Kirk Talks to Spock about his Fez Addiction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Star trek/</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Raumschiff Enterprise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lyricsart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Dresden bombing</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Bombed Dresden/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Zerbombtes Dresden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Nobik Attila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missha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Norman Rockwell</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Edited by/Editiert v. Michael B. Miller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False memory pictures/False Memory 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Geobra Brandstätter; Stefan Merz &amp; Frank Burmeister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 figures/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Ximena Del Villar Derpsch</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Drawings/</a:t>
                      </a:r>
                      <a:r>
                        <a:rPr kumimoji="0" lang="en-GB" sz="1000" b="0" i="0" u="none" strike="noStrike" cap="none" normalizeH="0" baseline="0" dirty="0" err="1">
                          <a:ln>
                            <a:noFill/>
                          </a:ln>
                          <a:solidFill>
                            <a:srgbClr val="333333"/>
                          </a:solidFill>
                          <a:effectLst/>
                          <a:latin typeface="+mn-lt"/>
                          <a:ea typeface="+mn-ea"/>
                          <a:cs typeface="+mn-cs"/>
                        </a:rPr>
                        <a:t>Zeichnungen</a:t>
                      </a:r>
                      <a:r>
                        <a:rPr kumimoji="0" lang="en-GB" sz="1000" b="0" i="0" u="none" strike="noStrike" cap="none" normalizeH="0" baseline="0" dirty="0">
                          <a:ln>
                            <a:noFill/>
                          </a:ln>
                          <a:solidFill>
                            <a:srgbClr val="333333"/>
                          </a:solidFill>
                          <a:effectLst/>
                          <a:latin typeface="+mn-lt"/>
                          <a:ea typeface="+mn-ea"/>
                          <a:cs typeface="+mn-cs"/>
                        </a:rPr>
                        <a:t>: Kiosk/Kiosk, Garden/Garten, Fisherman/Fischer, Road Crossing/</a:t>
                      </a:r>
                      <a:r>
                        <a:rPr kumimoji="0" lang="en-GB" sz="1000" b="0" i="0" u="none" strike="noStrike" cap="none" normalizeH="0" baseline="0" dirty="0" err="1">
                          <a:ln>
                            <a:noFill/>
                          </a:ln>
                          <a:solidFill>
                            <a:srgbClr val="333333"/>
                          </a:solidFill>
                          <a:effectLst/>
                          <a:latin typeface="+mn-lt"/>
                          <a:ea typeface="+mn-ea"/>
                          <a:cs typeface="+mn-cs"/>
                        </a:rPr>
                        <a:t>Straßenkreuzung</a:t>
                      </a:r>
                      <a:r>
                        <a:rPr kumimoji="0" lang="en-GB" sz="1000" b="0" i="0" u="none" strike="noStrike" cap="none" normalizeH="0" baseline="0" dirty="0">
                          <a:ln>
                            <a:noFill/>
                          </a:ln>
                          <a:solidFill>
                            <a:srgbClr val="333333"/>
                          </a:solidFill>
                          <a:effectLst/>
                          <a:latin typeface="+mn-lt"/>
                          <a:ea typeface="+mn-ea"/>
                          <a:cs typeface="+mn-cs"/>
                        </a:rPr>
                        <a:t>, Playground/</a:t>
                      </a:r>
                      <a:r>
                        <a:rPr kumimoji="0" lang="en-GB" sz="1000" b="0" i="0" u="none" strike="noStrike" cap="none" normalizeH="0" baseline="0" dirty="0" err="1">
                          <a:ln>
                            <a:noFill/>
                          </a:ln>
                          <a:solidFill>
                            <a:srgbClr val="333333"/>
                          </a:solidFill>
                          <a:effectLst/>
                          <a:latin typeface="+mn-lt"/>
                          <a:ea typeface="+mn-ea"/>
                          <a:cs typeface="+mn-cs"/>
                        </a:rPr>
                        <a:t>Spielplatz</a:t>
                      </a:r>
                      <a:r>
                        <a:rPr kumimoji="0" lang="en-GB" sz="1000" b="0" i="0" u="none" strike="noStrike" cap="none" normalizeH="0" baseline="0" dirty="0">
                          <a:ln>
                            <a:noFill/>
                          </a:ln>
                          <a:solidFill>
                            <a:srgbClr val="333333"/>
                          </a:solidFill>
                          <a:effectLst/>
                          <a:latin typeface="+mn-lt"/>
                          <a:ea typeface="+mn-ea"/>
                          <a:cs typeface="+mn-cs"/>
                        </a:rPr>
                        <a:t>, Football/</a:t>
                      </a:r>
                      <a:r>
                        <a:rPr kumimoji="0" lang="en-GB" sz="1000" b="0" i="0" u="none" strike="noStrike" cap="none" normalizeH="0" baseline="0" dirty="0" err="1">
                          <a:ln>
                            <a:noFill/>
                          </a:ln>
                          <a:solidFill>
                            <a:srgbClr val="333333"/>
                          </a:solidFill>
                          <a:effectLst/>
                          <a:latin typeface="+mn-lt"/>
                          <a:ea typeface="+mn-ea"/>
                          <a:cs typeface="+mn-cs"/>
                        </a:rPr>
                        <a:t>Fußball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the “fair use” 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Θέμα του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Θέμα του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4347</Words>
  <Application>Microsoft Office PowerPoint</Application>
  <PresentationFormat>Benutzerdefiniert</PresentationFormat>
  <Paragraphs>771</Paragraphs>
  <Slides>90</Slides>
  <Notes>90</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90</vt:i4>
      </vt:variant>
    </vt:vector>
  </HeadingPairs>
  <TitlesOfParts>
    <vt:vector size="98" baseType="lpstr">
      <vt:lpstr>Wingdings</vt:lpstr>
      <vt:lpstr>Calibri Light</vt:lpstr>
      <vt:lpstr>Symbol</vt:lpstr>
      <vt:lpstr>Times New Roman</vt:lpstr>
      <vt:lpstr>Arial</vt:lpstr>
      <vt:lpstr>Wingdings</vt:lpstr>
      <vt:lpstr>UKE_PPT-Vorlage_16zu9</vt:lpstr>
      <vt:lpstr>1_UKE_PPT-Vorlage_16zu9</vt:lpstr>
      <vt:lpstr>ΜΓΘ 5 Α – Μνήμη</vt:lpstr>
      <vt:lpstr>Μνήμη</vt:lpstr>
      <vt:lpstr>Μνήμη</vt:lpstr>
      <vt:lpstr>Μνήμη</vt:lpstr>
      <vt:lpstr>Μνήμη</vt:lpstr>
      <vt:lpstr>Μνήμη</vt:lpstr>
      <vt:lpstr>Πώς μπορώ να απομνημονεύω τα πράγματα καλύτερα;</vt:lpstr>
      <vt:lpstr>Πώς μπορώ να απομνημονεύω τα πράγματα καλύτερα;</vt:lpstr>
      <vt:lpstr>Πώς μπορώ να απομνημονεύω τα πράγματα καλύτερα;</vt:lpstr>
      <vt:lpstr>Πώς μπορώ να απομνημονεύω τα πράγματα καλύτερα;</vt:lpstr>
      <vt:lpstr>Πώς μπορώ να απομνημονεύω τα πράγματα καλύτερα;</vt:lpstr>
      <vt:lpstr>Πώς μπορώ να απομνημονεύω τα πράγματα καλύτερα;</vt:lpstr>
      <vt:lpstr>Πώς μπορώ να απομνημονεύω τα πράγματα καλύτερα;</vt:lpstr>
      <vt:lpstr>Πώς μπορώ να απομνημονεύω τα πράγματα καλύτερα;</vt:lpstr>
      <vt:lpstr>Πώς μπορώ να απομνημονεύω τα πράγματα καλύτερα;</vt:lpstr>
      <vt:lpstr>Αντιλαμβανόμαστε και θυμόμαστε όλοι τα ίδια;</vt:lpstr>
      <vt:lpstr>Παρακαλώ δώστε προσοχή στις διαφορές που σχετίζονται με το χρώμα και το μέγεθος των έργων ζωγραφικής. Υπάρχουν πλευρές τις οποίες οι καλλιτέχνες έχουν ζωγραφίσει διαφορετικά ή και έχουν ακόμη παραλείψει;</vt:lpstr>
      <vt:lpstr>Κάθε άτομο αντιλαμβάνεται τα πράγματα διαφορετικά! Όπως και στους τρεις πίνακες : Απεικονίζεται το ίδιο τοπίο, αλλά με έμφαση σε διαφορετικά θέματα!</vt:lpstr>
      <vt:lpstr>Άσκηση</vt:lpstr>
      <vt:lpstr>Άσκηση</vt:lpstr>
      <vt:lpstr>Άσκηση</vt:lpstr>
      <vt:lpstr>PowerPoint-Präsentation</vt:lpstr>
      <vt:lpstr>Στην παραλία Τί είδατε; Πόσο σίγουροι είστε;</vt:lpstr>
      <vt:lpstr>Στην παραλία</vt:lpstr>
      <vt:lpstr>PowerPoint-Präsentation</vt:lpstr>
      <vt:lpstr>Σταθμός Τί είδατε; Πόσο σίγουροι είστε;</vt:lpstr>
      <vt:lpstr>Σταθμός</vt:lpstr>
      <vt:lpstr>Λανθασμένες μνήμες στην καθημερινή ζωή</vt:lpstr>
      <vt:lpstr>Λανθασμένες μνήμες στην καθημερινή ζωή</vt:lpstr>
      <vt:lpstr>Λανθασμένες μνήμες στην καθημερινή ζωή</vt:lpstr>
      <vt:lpstr>Τύποι μνημονικών λαθών</vt:lpstr>
      <vt:lpstr>Τύποι μνημονικών λαθών</vt:lpstr>
      <vt:lpstr>Τύποι μνημονικών λαθών</vt:lpstr>
      <vt:lpstr>Τύποι μνημονικών λαθών</vt:lpstr>
      <vt:lpstr>Ψευδείς αναμνήσεις</vt:lpstr>
      <vt:lpstr>Ψευδείς αναμνήσεις</vt:lpstr>
      <vt:lpstr>Ψευδείς αναμνήσεις</vt:lpstr>
      <vt:lpstr>Ψευδείς αναμνήσεις</vt:lpstr>
      <vt:lpstr>Γιατί το κάνουμε αυτό;</vt:lpstr>
      <vt:lpstr>Γιατί το κάνουμε αυτό;</vt:lpstr>
      <vt:lpstr>Γιατί το κάνουμε αυτό;</vt:lpstr>
      <vt:lpstr>Πως τα μνημονικά σφάλματα προωθούν παρερμηνείες κατά τη διάρκεια της ψύχωσης – παραδείγματα</vt:lpstr>
      <vt:lpstr>Άσκηση</vt:lpstr>
      <vt:lpstr>Άσκηση</vt:lpstr>
      <vt:lpstr>PowerPoint-Präsentation</vt:lpstr>
      <vt:lpstr>Καντίνα Τι είδατε; Πόσο σίγουροι είστε;</vt:lpstr>
      <vt:lpstr>Καντίνα</vt:lpstr>
      <vt:lpstr>PowerPoint-Präsentation</vt:lpstr>
      <vt:lpstr>Κήπος Τι δεν έχει παρουσιαστεί; Πόσο σίγουροι είστε;</vt:lpstr>
      <vt:lpstr>Κήπος</vt:lpstr>
      <vt:lpstr>προαιρετικά: Βίντεο Κλιπ</vt:lpstr>
      <vt:lpstr>PowerPoint-Präsentation</vt:lpstr>
      <vt:lpstr>Παραγωγή ιδεών</vt:lpstr>
      <vt:lpstr>Σχολική τάξη Τι είδατε στην εικόνα; Πόσο σίγουροι είστε;</vt:lpstr>
      <vt:lpstr>Σχολική τάξη</vt:lpstr>
      <vt:lpstr>PowerPoint-Präsentation</vt:lpstr>
      <vt:lpstr>Ψαράς Τι δεν παρουσιάζεται στην εικόνα? Πόσο σίγουροι είστε?</vt:lpstr>
      <vt:lpstr>Ψαράς</vt:lpstr>
      <vt:lpstr>PowerPoint-Präsentation</vt:lpstr>
      <vt:lpstr>Παραγωγή ιδεών</vt:lpstr>
      <vt:lpstr>Διάβαση Πεζών Τι είδατε στην εικόνα; Πόσο σίγουροι είστε;</vt:lpstr>
      <vt:lpstr>Διάβαση Πεζών</vt:lpstr>
      <vt:lpstr>PowerPoint-Präsentation</vt:lpstr>
      <vt:lpstr>Παραγωγή ιδεών</vt:lpstr>
      <vt:lpstr>Παιδότοπος Τι είδατε στην εικόνα? Πόσο σίγουροι είστε?</vt:lpstr>
      <vt:lpstr>Παιδότοπος</vt:lpstr>
      <vt:lpstr>PowerPoint-Präsentation</vt:lpstr>
      <vt:lpstr>Γάμος Τι δεν έχει παρουσιαστεί; Πόσο σίγουροι είστε;</vt:lpstr>
      <vt:lpstr>Γάμος</vt:lpstr>
      <vt:lpstr>PowerPoint-Präsentation</vt:lpstr>
      <vt:lpstr>Ποδόσφαιρο Τι δεν έχει παρουσιαστεί; Πόσο σίγουροι είστε;</vt:lpstr>
      <vt:lpstr>Ποδόσφαιρο</vt:lpstr>
      <vt:lpstr>PowerPoint-Präsentation</vt:lpstr>
      <vt:lpstr>Το Φεγγάρι Τι δεν έχει παρουσιαστεί; Πόσο σίγουροι είστε?</vt:lpstr>
      <vt:lpstr>Στο Φεγγάρι</vt:lpstr>
      <vt:lpstr>PowerPoint-Präsentation</vt:lpstr>
      <vt:lpstr>Διάσωση Τι έχει παρουσιαστεί; Πόσο σίγουροι είστε;</vt:lpstr>
      <vt:lpstr>Διάσωση</vt:lpstr>
      <vt:lpstr>PowerPoint-Präsentation</vt:lpstr>
      <vt:lpstr>Παραγωγή ιδεών</vt:lpstr>
      <vt:lpstr>Εργοτάξιο Τι είδατε στην εικόνα; Πόσο σίγουροι είστε;</vt:lpstr>
      <vt:lpstr>Εργοτάξιο</vt:lpstr>
      <vt:lpstr>Εφαρμογή στην καθημερινή ζωή</vt:lpstr>
      <vt:lpstr>Εφαρμογή στην καθημερινή ζωή</vt:lpstr>
      <vt:lpstr>Εφαρμογή στην καθημερινή ζωή</vt:lpstr>
      <vt:lpstr>Πως σχετίζεται αυτό με την ψύχωση;</vt:lpstr>
      <vt:lpstr>Πως σχετίζεται αυτό με την ψύχωση;</vt:lpstr>
      <vt:lpstr>Πως σχετίζεται αυτό με την ψύχωση;</vt:lpstr>
      <vt:lpstr>Σας ευχαριστούμε για την προσοχή σας</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Nee Le</cp:lastModifiedBy>
  <cp:revision>396</cp:revision>
  <dcterms:created xsi:type="dcterms:W3CDTF">2004-06-30T16:15:23Z</dcterms:created>
  <dcterms:modified xsi:type="dcterms:W3CDTF">2025-01-09T22:07:56Z</dcterms:modified>
</cp:coreProperties>
</file>