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28" r:id="rId1"/>
    <p:sldMasterId id="2147484241" r:id="rId2"/>
  </p:sldMasterIdLst>
  <p:notesMasterIdLst>
    <p:notesMasterId r:id="rId91"/>
  </p:notesMasterIdLst>
  <p:handoutMasterIdLst>
    <p:handoutMasterId r:id="rId92"/>
  </p:handoutMasterIdLst>
  <p:sldIdLst>
    <p:sldId id="978" r:id="rId3"/>
    <p:sldId id="935" r:id="rId4"/>
    <p:sldId id="958" r:id="rId5"/>
    <p:sldId id="957" r:id="rId6"/>
    <p:sldId id="956" r:id="rId7"/>
    <p:sldId id="955" r:id="rId8"/>
    <p:sldId id="847" r:id="rId9"/>
    <p:sldId id="918" r:id="rId10"/>
    <p:sldId id="961" r:id="rId11"/>
    <p:sldId id="960" r:id="rId12"/>
    <p:sldId id="959" r:id="rId13"/>
    <p:sldId id="446" r:id="rId14"/>
    <p:sldId id="903" r:id="rId15"/>
    <p:sldId id="904" r:id="rId16"/>
    <p:sldId id="905" r:id="rId17"/>
    <p:sldId id="906" r:id="rId18"/>
    <p:sldId id="907" r:id="rId19"/>
    <p:sldId id="919" r:id="rId20"/>
    <p:sldId id="963" r:id="rId21"/>
    <p:sldId id="962" r:id="rId22"/>
    <p:sldId id="793" r:id="rId23"/>
    <p:sldId id="794" r:id="rId24"/>
    <p:sldId id="795" r:id="rId25"/>
    <p:sldId id="796" r:id="rId26"/>
    <p:sldId id="797" r:id="rId27"/>
    <p:sldId id="798" r:id="rId28"/>
    <p:sldId id="922" r:id="rId29"/>
    <p:sldId id="965" r:id="rId30"/>
    <p:sldId id="964" r:id="rId31"/>
    <p:sldId id="872" r:id="rId32"/>
    <p:sldId id="924" r:id="rId33"/>
    <p:sldId id="967" r:id="rId34"/>
    <p:sldId id="966" r:id="rId35"/>
    <p:sldId id="927" r:id="rId36"/>
    <p:sldId id="970" r:id="rId37"/>
    <p:sldId id="969" r:id="rId38"/>
    <p:sldId id="968" r:id="rId39"/>
    <p:sldId id="930" r:id="rId40"/>
    <p:sldId id="972" r:id="rId41"/>
    <p:sldId id="971" r:id="rId42"/>
    <p:sldId id="884" r:id="rId43"/>
    <p:sldId id="857" r:id="rId44"/>
    <p:sldId id="973" r:id="rId45"/>
    <p:sldId id="818" r:id="rId46"/>
    <p:sldId id="819" r:id="rId47"/>
    <p:sldId id="820" r:id="rId48"/>
    <p:sldId id="821" r:id="rId49"/>
    <p:sldId id="822" r:id="rId50"/>
    <p:sldId id="823" r:id="rId51"/>
    <p:sldId id="953" r:id="rId52"/>
    <p:sldId id="844" r:id="rId53"/>
    <p:sldId id="845" r:id="rId54"/>
    <p:sldId id="846" r:id="rId55"/>
    <p:sldId id="804" r:id="rId56"/>
    <p:sldId id="807" r:id="rId57"/>
    <p:sldId id="805" r:id="rId58"/>
    <p:sldId id="806" r:id="rId59"/>
    <p:sldId id="808" r:id="rId60"/>
    <p:sldId id="811" r:id="rId61"/>
    <p:sldId id="809" r:id="rId62"/>
    <p:sldId id="810" r:id="rId63"/>
    <p:sldId id="815" r:id="rId64"/>
    <p:sldId id="816" r:id="rId65"/>
    <p:sldId id="817" r:id="rId66"/>
    <p:sldId id="827" r:id="rId67"/>
    <p:sldId id="828" r:id="rId68"/>
    <p:sldId id="829" r:id="rId69"/>
    <p:sldId id="830" r:id="rId70"/>
    <p:sldId id="836" r:id="rId71"/>
    <p:sldId id="831" r:id="rId72"/>
    <p:sldId id="832" r:id="rId73"/>
    <p:sldId id="833" r:id="rId74"/>
    <p:sldId id="837" r:id="rId75"/>
    <p:sldId id="834" r:id="rId76"/>
    <p:sldId id="835" r:id="rId77"/>
    <p:sldId id="932" r:id="rId78"/>
    <p:sldId id="975" r:id="rId79"/>
    <p:sldId id="974" r:id="rId80"/>
    <p:sldId id="934" r:id="rId81"/>
    <p:sldId id="977" r:id="rId82"/>
    <p:sldId id="976" r:id="rId83"/>
    <p:sldId id="954" r:id="rId84"/>
    <p:sldId id="899" r:id="rId85"/>
    <p:sldId id="946" r:id="rId86"/>
    <p:sldId id="947" r:id="rId87"/>
    <p:sldId id="948" r:id="rId88"/>
    <p:sldId id="949" r:id="rId89"/>
    <p:sldId id="950" r:id="rId90"/>
  </p:sldIdLst>
  <p:sldSz cx="12195175" cy="6858000"/>
  <p:notesSz cx="6797675" cy="9926638"/>
  <p:embeddedFontLst>
    <p:embeddedFont>
      <p:font typeface="Calibri Light" panose="020F0302020204030204" pitchFamily="34" charset="0"/>
      <p:regular r:id="rId93"/>
      <p:italic r:id="rId94"/>
    </p:embeddedFont>
  </p:embeddedFontLst>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0"/>
  </p:normalViewPr>
  <p:slideViewPr>
    <p:cSldViewPr>
      <p:cViewPr varScale="1">
        <p:scale>
          <a:sx n="67" d="100"/>
          <a:sy n="67" d="100"/>
        </p:scale>
        <p:origin x="780" y="44"/>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1.fntdata"/><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014C75C2-0233-411A-BD92-4232B68F11AA}" type="slidenum">
              <a:rPr lang="en-GB" altLang="de-DE"/>
              <a:pPr/>
              <a:t>‹Nr.›</a:t>
            </a:fld>
            <a:endParaRPr lang="en-GB" altLang="de-DE"/>
          </a:p>
        </p:txBody>
      </p:sp>
    </p:spTree>
    <p:extLst>
      <p:ext uri="{BB962C8B-B14F-4D97-AF65-F5344CB8AC3E}">
        <p14:creationId xmlns:p14="http://schemas.microsoft.com/office/powerpoint/2010/main" val="3403629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US"/>
          </a:p>
        </p:txBody>
      </p:sp>
      <p:sp>
        <p:nvSpPr>
          <p:cNvPr id="13414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50B7D7C9-ABAE-4B21-8EC7-A1BD99CF6F79}" type="slidenum">
              <a:rPr lang="en-US" altLang="de-DE"/>
              <a:pPr/>
              <a:t>‹Nr.›</a:t>
            </a:fld>
            <a:endParaRPr lang="en-US" altLang="de-DE"/>
          </a:p>
        </p:txBody>
      </p:sp>
    </p:spTree>
    <p:extLst>
      <p:ext uri="{BB962C8B-B14F-4D97-AF65-F5344CB8AC3E}">
        <p14:creationId xmlns:p14="http://schemas.microsoft.com/office/powerpoint/2010/main" val="19406178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3A4082-2038-4304-B76E-FF4E19F883B0}" type="slidenum">
              <a:rPr lang="en-US" altLang="de-DE" sz="1300"/>
              <a:pPr eaLnBrk="1" hangingPunct="1">
                <a:spcBef>
                  <a:spcPct val="0"/>
                </a:spcBef>
              </a:pPr>
              <a:t>2</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114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3A4082-2038-4304-B76E-FF4E19F883B0}" type="slidenum">
              <a:rPr lang="en-US" altLang="de-DE" sz="1300"/>
              <a:pPr eaLnBrk="1" hangingPunct="1">
                <a:spcBef>
                  <a:spcPct val="0"/>
                </a:spcBef>
              </a:pPr>
              <a:t>3</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114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3A4082-2038-4304-B76E-FF4E19F883B0}" type="slidenum">
              <a:rPr lang="en-US" altLang="de-DE" sz="1300"/>
              <a:pPr eaLnBrk="1" hangingPunct="1">
                <a:spcBef>
                  <a:spcPct val="0"/>
                </a:spcBef>
              </a:pPr>
              <a:t>4</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114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3A4082-2038-4304-B76E-FF4E19F883B0}" type="slidenum">
              <a:rPr lang="en-US" altLang="de-DE" sz="1300"/>
              <a:pPr eaLnBrk="1" hangingPunct="1">
                <a:spcBef>
                  <a:spcPct val="0"/>
                </a:spcBef>
              </a:pPr>
              <a:t>5</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114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3A4082-2038-4304-B76E-FF4E19F883B0}" type="slidenum">
              <a:rPr lang="en-US" altLang="de-DE" sz="1300"/>
              <a:pPr eaLnBrk="1" hangingPunct="1">
                <a:spcBef>
                  <a:spcPct val="0"/>
                </a:spcBef>
              </a:pPr>
              <a:t>6</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114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769B40-1700-4A90-973A-F54D3C33564C}" type="slidenum">
              <a:rPr lang="en-US" altLang="de-DE" sz="1300"/>
              <a:pPr eaLnBrk="1" hangingPunct="1">
                <a:spcBef>
                  <a:spcPct val="0"/>
                </a:spcBef>
              </a:pPr>
              <a:t>7</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0082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D8A2F2-62D9-4130-8BEE-D424469C1FBC}" type="slidenum">
              <a:rPr lang="en-US" altLang="de-DE" sz="1300"/>
              <a:pPr eaLnBrk="1" hangingPunct="1">
                <a:spcBef>
                  <a:spcPct val="0"/>
                </a:spcBef>
              </a:pPr>
              <a:t>8</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5462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D8A2F2-62D9-4130-8BEE-D424469C1FBC}" type="slidenum">
              <a:rPr lang="en-US" altLang="de-DE" sz="1300"/>
              <a:pPr eaLnBrk="1" hangingPunct="1">
                <a:spcBef>
                  <a:spcPct val="0"/>
                </a:spcBef>
              </a:pPr>
              <a:t>9</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5462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D8A2F2-62D9-4130-8BEE-D424469C1FBC}" type="slidenum">
              <a:rPr lang="en-US" altLang="de-DE" sz="1300"/>
              <a:pPr eaLnBrk="1" hangingPunct="1">
                <a:spcBef>
                  <a:spcPct val="0"/>
                </a:spcBef>
              </a:pPr>
              <a:t>10</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5462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D8A2F2-62D9-4130-8BEE-D424469C1FBC}" type="slidenum">
              <a:rPr lang="en-US" altLang="de-DE" sz="1300"/>
              <a:pPr eaLnBrk="1" hangingPunct="1">
                <a:spcBef>
                  <a:spcPct val="0"/>
                </a:spcBef>
              </a:pPr>
              <a:t>11</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546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0714CD-1479-457C-B7B5-854A96499424}" type="slidenum">
              <a:rPr lang="en-US" altLang="de-DE" sz="1300"/>
              <a:pPr eaLnBrk="1" hangingPunct="1">
                <a:spcBef>
                  <a:spcPct val="0"/>
                </a:spcBef>
              </a:pPr>
              <a:t>12</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7465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3764110-AB3E-4D7B-A48C-E1DB1DD7162F}" type="slidenum">
              <a:rPr lang="en-US" altLang="de-DE" sz="1300"/>
              <a:pPr eaLnBrk="1" hangingPunct="1">
                <a:spcBef>
                  <a:spcPct val="0"/>
                </a:spcBef>
              </a:pPr>
              <a:t>13</a:t>
            </a:fld>
            <a:endParaRPr lang="en-US" altLang="de-DE" sz="1300"/>
          </a:p>
        </p:txBody>
      </p:sp>
      <p:sp>
        <p:nvSpPr>
          <p:cNvPr id="14745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72979A0A-9D2F-42DB-83A3-800D6B5823A1}" type="slidenum">
              <a:rPr lang="de-DE" altLang="de-DE"/>
              <a:pPr algn="r" eaLnBrk="1" hangingPunct="1">
                <a:spcBef>
                  <a:spcPct val="0"/>
                </a:spcBef>
              </a:pPr>
              <a:t>13</a:t>
            </a:fld>
            <a:endParaRPr lang="de-DE" altLang="de-DE"/>
          </a:p>
        </p:txBody>
      </p:sp>
      <p:sp>
        <p:nvSpPr>
          <p:cNvPr id="147460" name="Rectangle 2"/>
          <p:cNvSpPr>
            <a:spLocks noGrp="1" noRot="1" noChangeAspect="1" noChangeArrowheads="1" noTextEdit="1"/>
          </p:cNvSpPr>
          <p:nvPr>
            <p:ph type="sldImg"/>
          </p:nvPr>
        </p:nvSpPr>
        <p:spPr>
          <a:xfrm>
            <a:off x="90488" y="744538"/>
            <a:ext cx="6616700" cy="3722687"/>
          </a:xfrm>
          <a:ln/>
        </p:spPr>
      </p:sp>
      <p:sp>
        <p:nvSpPr>
          <p:cNvPr id="147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4654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F847A3-F93F-4404-9AC8-E8E57BAD8009}" type="slidenum">
              <a:rPr lang="en-US" altLang="de-DE" sz="1300"/>
              <a:pPr eaLnBrk="1" hangingPunct="1">
                <a:spcBef>
                  <a:spcPct val="0"/>
                </a:spcBef>
              </a:pPr>
              <a:t>14</a:t>
            </a:fld>
            <a:endParaRPr lang="en-US" altLang="de-DE" sz="1300"/>
          </a:p>
        </p:txBody>
      </p:sp>
      <p:sp>
        <p:nvSpPr>
          <p:cNvPr id="14848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14870E63-1034-4C7B-85C5-76276917BFA4}" type="slidenum">
              <a:rPr lang="de-DE" altLang="de-DE"/>
              <a:pPr algn="r" eaLnBrk="1" hangingPunct="1">
                <a:spcBef>
                  <a:spcPct val="0"/>
                </a:spcBef>
              </a:pPr>
              <a:t>14</a:t>
            </a:fld>
            <a:endParaRPr lang="de-DE" altLang="de-DE"/>
          </a:p>
        </p:txBody>
      </p:sp>
      <p:sp>
        <p:nvSpPr>
          <p:cNvPr id="148484" name="Rectangle 2"/>
          <p:cNvSpPr>
            <a:spLocks noGrp="1" noRot="1" noChangeAspect="1" noChangeArrowheads="1" noTextEdit="1"/>
          </p:cNvSpPr>
          <p:nvPr>
            <p:ph type="sldImg"/>
          </p:nvPr>
        </p:nvSpPr>
        <p:spPr>
          <a:xfrm>
            <a:off x="90488" y="744538"/>
            <a:ext cx="6616700" cy="3722687"/>
          </a:xfrm>
          <a:ln/>
        </p:spPr>
      </p:sp>
      <p:sp>
        <p:nvSpPr>
          <p:cNvPr id="1484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61351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75AD607-E459-4B4A-A53A-E1A82022284B}" type="slidenum">
              <a:rPr lang="en-US" altLang="de-DE" sz="1300"/>
              <a:pPr eaLnBrk="1" hangingPunct="1">
                <a:spcBef>
                  <a:spcPct val="0"/>
                </a:spcBef>
              </a:pPr>
              <a:t>15</a:t>
            </a:fld>
            <a:endParaRPr lang="en-US" altLang="de-DE" sz="1300"/>
          </a:p>
        </p:txBody>
      </p:sp>
      <p:sp>
        <p:nvSpPr>
          <p:cNvPr id="14950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F7E6979D-E512-4DEB-A4C2-9B79E7F42C3C}" type="slidenum">
              <a:rPr lang="de-DE" altLang="de-DE"/>
              <a:pPr algn="r" eaLnBrk="1" hangingPunct="1">
                <a:spcBef>
                  <a:spcPct val="0"/>
                </a:spcBef>
              </a:pPr>
              <a:t>15</a:t>
            </a:fld>
            <a:endParaRPr lang="de-DE" altLang="de-DE"/>
          </a:p>
        </p:txBody>
      </p:sp>
      <p:sp>
        <p:nvSpPr>
          <p:cNvPr id="149508" name="Rectangle 2"/>
          <p:cNvSpPr>
            <a:spLocks noGrp="1" noRot="1" noChangeAspect="1" noChangeArrowheads="1" noTextEdit="1"/>
          </p:cNvSpPr>
          <p:nvPr>
            <p:ph type="sldImg"/>
          </p:nvPr>
        </p:nvSpPr>
        <p:spPr>
          <a:xfrm>
            <a:off x="90488" y="744538"/>
            <a:ext cx="6616700" cy="3722687"/>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94151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9E2803-C853-4502-B0D3-5C30E25003B2}" type="slidenum">
              <a:rPr lang="en-US" altLang="de-DE" sz="1300"/>
              <a:pPr eaLnBrk="1" hangingPunct="1">
                <a:spcBef>
                  <a:spcPct val="0"/>
                </a:spcBef>
              </a:pPr>
              <a:t>16</a:t>
            </a:fld>
            <a:endParaRPr lang="en-US" altLang="de-DE" sz="1300"/>
          </a:p>
        </p:txBody>
      </p:sp>
      <p:sp>
        <p:nvSpPr>
          <p:cNvPr id="15053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E9DBE05-8119-4969-9001-0D31156AB26E}" type="slidenum">
              <a:rPr lang="de-DE" altLang="de-DE"/>
              <a:pPr algn="r" eaLnBrk="1" hangingPunct="1">
                <a:spcBef>
                  <a:spcPct val="0"/>
                </a:spcBef>
              </a:pPr>
              <a:t>16</a:t>
            </a:fld>
            <a:endParaRPr lang="de-DE" altLang="de-DE"/>
          </a:p>
        </p:txBody>
      </p:sp>
      <p:sp>
        <p:nvSpPr>
          <p:cNvPr id="150532" name="Rectangle 2"/>
          <p:cNvSpPr>
            <a:spLocks noGrp="1" noRot="1" noChangeAspect="1" noChangeArrowheads="1" noTextEdit="1"/>
          </p:cNvSpPr>
          <p:nvPr>
            <p:ph type="sldImg"/>
          </p:nvPr>
        </p:nvSpPr>
        <p:spPr>
          <a:xfrm>
            <a:off x="90488" y="744538"/>
            <a:ext cx="6616700" cy="3722687"/>
          </a:xfrm>
          <a:ln/>
        </p:spPr>
      </p:sp>
      <p:sp>
        <p:nvSpPr>
          <p:cNvPr id="150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9132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AE9673-F39E-424B-99E5-7A48EC6335F4}" type="slidenum">
              <a:rPr lang="en-US" altLang="de-DE" sz="1300"/>
              <a:pPr eaLnBrk="1" hangingPunct="1">
                <a:spcBef>
                  <a:spcPct val="0"/>
                </a:spcBef>
              </a:pPr>
              <a:t>17</a:t>
            </a:fld>
            <a:endParaRPr lang="en-US" altLang="de-DE" sz="1300"/>
          </a:p>
        </p:txBody>
      </p:sp>
      <p:sp>
        <p:nvSpPr>
          <p:cNvPr id="15155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148AFCBE-B705-4D69-A064-5E20984457A4}" type="slidenum">
              <a:rPr lang="de-DE" altLang="de-DE"/>
              <a:pPr algn="r" eaLnBrk="1" hangingPunct="1">
                <a:spcBef>
                  <a:spcPct val="0"/>
                </a:spcBef>
              </a:pPr>
              <a:t>17</a:t>
            </a:fld>
            <a:endParaRPr lang="de-DE" altLang="de-DE"/>
          </a:p>
        </p:txBody>
      </p:sp>
      <p:sp>
        <p:nvSpPr>
          <p:cNvPr id="151556" name="Rectangle 2"/>
          <p:cNvSpPr>
            <a:spLocks noGrp="1" noRot="1" noChangeAspect="1" noChangeArrowheads="1" noTextEdit="1"/>
          </p:cNvSpPr>
          <p:nvPr>
            <p:ph type="sldImg"/>
          </p:nvPr>
        </p:nvSpPr>
        <p:spPr>
          <a:xfrm>
            <a:off x="90488" y="744538"/>
            <a:ext cx="6616700" cy="3722687"/>
          </a:xfrm>
          <a:ln/>
        </p:spPr>
      </p:sp>
      <p:sp>
        <p:nvSpPr>
          <p:cNvPr id="1515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76843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712F2-8EE4-4366-B4AA-16944E421658}" type="slidenum">
              <a:rPr lang="en-US" altLang="de-DE" sz="1300"/>
              <a:pPr eaLnBrk="1" hangingPunct="1">
                <a:spcBef>
                  <a:spcPct val="0"/>
                </a:spcBef>
              </a:pPr>
              <a:t>18</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7318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712F2-8EE4-4366-B4AA-16944E421658}" type="slidenum">
              <a:rPr lang="en-US" altLang="de-DE" sz="1300"/>
              <a:pPr eaLnBrk="1" hangingPunct="1">
                <a:spcBef>
                  <a:spcPct val="0"/>
                </a:spcBef>
              </a:pPr>
              <a:t>19</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7318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C712F2-8EE4-4366-B4AA-16944E421658}" type="slidenum">
              <a:rPr lang="en-US" altLang="de-DE" sz="1300"/>
              <a:pPr eaLnBrk="1" hangingPunct="1">
                <a:spcBef>
                  <a:spcPct val="0"/>
                </a:spcBef>
              </a:pPr>
              <a:t>20</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7318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78CC3E-6629-49C2-9746-96C7FF71F9C3}" type="slidenum">
              <a:rPr lang="en-US" altLang="de-DE" sz="1300"/>
              <a:pPr eaLnBrk="1" hangingPunct="1">
                <a:spcBef>
                  <a:spcPct val="0"/>
                </a:spcBef>
              </a:pPr>
              <a:t>21</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1774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54055A-A7EF-4A95-AFC5-B3F4D5297F8E}" type="slidenum">
              <a:rPr lang="en-US" altLang="de-DE" sz="1300"/>
              <a:pPr eaLnBrk="1" hangingPunct="1">
                <a:spcBef>
                  <a:spcPct val="0"/>
                </a:spcBef>
              </a:pPr>
              <a:t>22</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98859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5A303B7-0950-4CBF-8225-CB83F61CCEA7}" type="slidenum">
              <a:rPr lang="en-US" altLang="de-DE" sz="1300"/>
              <a:pPr eaLnBrk="1" hangingPunct="1">
                <a:spcBef>
                  <a:spcPct val="0"/>
                </a:spcBef>
              </a:pPr>
              <a:t>23</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9265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41AE9A-A8D3-49C3-9F6D-8A67E3FC5CD4}" type="slidenum">
              <a:rPr lang="en-US" altLang="de-DE" sz="1300"/>
              <a:pPr eaLnBrk="1" hangingPunct="1">
                <a:spcBef>
                  <a:spcPct val="0"/>
                </a:spcBef>
              </a:pPr>
              <a:t>24</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83295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165CEB7-4209-4124-A58B-A5EAAF59AB9C}" type="slidenum">
              <a:rPr lang="en-US" altLang="de-DE" sz="1300"/>
              <a:pPr eaLnBrk="1" hangingPunct="1">
                <a:spcBef>
                  <a:spcPct val="0"/>
                </a:spcBef>
              </a:pPr>
              <a:t>25</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59457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3D5428-4606-4616-88F7-47B12DDD425D}" type="slidenum">
              <a:rPr lang="en-US" altLang="de-DE" sz="1300"/>
              <a:pPr eaLnBrk="1" hangingPunct="1">
                <a:spcBef>
                  <a:spcPct val="0"/>
                </a:spcBef>
              </a:pPr>
              <a:t>26</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35452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5F41A2-CC30-4CBA-BB03-EC95B675B411}" type="slidenum">
              <a:rPr lang="en-US" altLang="de-DE" sz="1300"/>
              <a:pPr eaLnBrk="1" hangingPunct="1">
                <a:spcBef>
                  <a:spcPct val="0"/>
                </a:spcBef>
              </a:pPr>
              <a:t>27</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215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5F41A2-CC30-4CBA-BB03-EC95B675B411}" type="slidenum">
              <a:rPr lang="en-US" altLang="de-DE" sz="1300"/>
              <a:pPr eaLnBrk="1" hangingPunct="1">
                <a:spcBef>
                  <a:spcPct val="0"/>
                </a:spcBef>
              </a:pPr>
              <a:t>28</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215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5F41A2-CC30-4CBA-BB03-EC95B675B411}" type="slidenum">
              <a:rPr lang="en-US" altLang="de-DE" sz="1300"/>
              <a:pPr eaLnBrk="1" hangingPunct="1">
                <a:spcBef>
                  <a:spcPct val="0"/>
                </a:spcBef>
              </a:pPr>
              <a:t>29</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4215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5E467A0-2946-457D-B965-B508A2441BBE}" type="slidenum">
              <a:rPr lang="en-US" altLang="de-DE" sz="1300"/>
              <a:pPr eaLnBrk="1" hangingPunct="1">
                <a:spcBef>
                  <a:spcPct val="0"/>
                </a:spcBef>
              </a:pPr>
              <a:t>30</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59040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545EDA-C280-42CF-8682-D23BFAD98E41}" type="slidenum">
              <a:rPr lang="en-US" altLang="de-DE" sz="1300"/>
              <a:pPr eaLnBrk="1" hangingPunct="1">
                <a:spcBef>
                  <a:spcPct val="0"/>
                </a:spcBef>
              </a:pPr>
              <a:t>31</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59999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545EDA-C280-42CF-8682-D23BFAD98E41}" type="slidenum">
              <a:rPr lang="en-US" altLang="de-DE" sz="1300"/>
              <a:pPr eaLnBrk="1" hangingPunct="1">
                <a:spcBef>
                  <a:spcPct val="0"/>
                </a:spcBef>
              </a:pPr>
              <a:t>32</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59999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545EDA-C280-42CF-8682-D23BFAD98E41}" type="slidenum">
              <a:rPr lang="en-US" altLang="de-DE" sz="1300"/>
              <a:pPr eaLnBrk="1" hangingPunct="1">
                <a:spcBef>
                  <a:spcPct val="0"/>
                </a:spcBef>
              </a:pPr>
              <a:t>33</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599991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28AA583-A651-4179-B55D-CEB975AF8935}" type="slidenum">
              <a:rPr lang="en-US" altLang="de-DE" sz="1300"/>
              <a:pPr eaLnBrk="1" hangingPunct="1">
                <a:spcBef>
                  <a:spcPct val="0"/>
                </a:spcBef>
              </a:pPr>
              <a:t>34</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967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28AA583-A651-4179-B55D-CEB975AF8935}" type="slidenum">
              <a:rPr lang="en-US" altLang="de-DE" sz="1300"/>
              <a:pPr eaLnBrk="1" hangingPunct="1">
                <a:spcBef>
                  <a:spcPct val="0"/>
                </a:spcBef>
              </a:pPr>
              <a:t>35</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9672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28AA583-A651-4179-B55D-CEB975AF8935}" type="slidenum">
              <a:rPr lang="en-US" altLang="de-DE" sz="1300"/>
              <a:pPr eaLnBrk="1" hangingPunct="1">
                <a:spcBef>
                  <a:spcPct val="0"/>
                </a:spcBef>
              </a:pPr>
              <a:t>36</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9672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28AA583-A651-4179-B55D-CEB975AF8935}" type="slidenum">
              <a:rPr lang="en-US" altLang="de-DE" sz="1300"/>
              <a:pPr eaLnBrk="1" hangingPunct="1">
                <a:spcBef>
                  <a:spcPct val="0"/>
                </a:spcBef>
              </a:pPr>
              <a:t>37</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967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4636CE-D369-45FC-AE5C-687D44643AC0}" type="slidenum">
              <a:rPr lang="en-US" altLang="de-DE" sz="1300"/>
              <a:pPr eaLnBrk="1" hangingPunct="1">
                <a:spcBef>
                  <a:spcPct val="0"/>
                </a:spcBef>
              </a:pPr>
              <a:t>38</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0508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4636CE-D369-45FC-AE5C-687D44643AC0}" type="slidenum">
              <a:rPr lang="en-US" altLang="de-DE" sz="1300"/>
              <a:pPr eaLnBrk="1" hangingPunct="1">
                <a:spcBef>
                  <a:spcPct val="0"/>
                </a:spcBef>
              </a:pPr>
              <a:t>39</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05080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4636CE-D369-45FC-AE5C-687D44643AC0}" type="slidenum">
              <a:rPr lang="en-US" altLang="de-DE" sz="1300"/>
              <a:pPr eaLnBrk="1" hangingPunct="1">
                <a:spcBef>
                  <a:spcPct val="0"/>
                </a:spcBef>
              </a:pPr>
              <a:t>40</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805080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E43E1E-8A65-4220-BA3D-849C0967CDE4}" type="slidenum">
              <a:rPr lang="en-US" altLang="de-DE" sz="1300"/>
              <a:pPr eaLnBrk="1" hangingPunct="1">
                <a:spcBef>
                  <a:spcPct val="0"/>
                </a:spcBef>
              </a:pPr>
              <a:t>41</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ln/>
        </p:spPr>
      </p:sp>
      <p:sp>
        <p:nvSpPr>
          <p:cNvPr id="17613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13067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8AE503-9871-47DA-A2B3-0753CCDC1F8A}" type="slidenum">
              <a:rPr lang="en-US" altLang="de-DE" sz="1300"/>
              <a:pPr eaLnBrk="1" hangingPunct="1">
                <a:spcBef>
                  <a:spcPct val="0"/>
                </a:spcBef>
              </a:pPr>
              <a:t>42</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96416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8AE503-9871-47DA-A2B3-0753CCDC1F8A}" type="slidenum">
              <a:rPr lang="en-US" altLang="de-DE" sz="1300"/>
              <a:pPr eaLnBrk="1" hangingPunct="1">
                <a:spcBef>
                  <a:spcPct val="0"/>
                </a:spcBef>
              </a:pPr>
              <a:t>43</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96416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4AC917-9064-4E7C-A80C-4B2E9678942D}" type="slidenum">
              <a:rPr lang="en-US" altLang="de-DE" sz="1300"/>
              <a:pPr eaLnBrk="1" hangingPunct="1">
                <a:spcBef>
                  <a:spcPct val="0"/>
                </a:spcBef>
              </a:pPr>
              <a:t>44</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39277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0B0F22-2D37-4339-9E9C-7BB11122750B}" type="slidenum">
              <a:rPr lang="en-US" altLang="de-DE" sz="1300"/>
              <a:pPr eaLnBrk="1" hangingPunct="1">
                <a:spcBef>
                  <a:spcPct val="0"/>
                </a:spcBef>
              </a:pPr>
              <a:t>45</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5686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41D57B9-FBD0-4DEE-BC92-A335FE4BCD3B}" type="slidenum">
              <a:rPr lang="en-US" altLang="de-DE" sz="1300"/>
              <a:pPr eaLnBrk="1" hangingPunct="1">
                <a:spcBef>
                  <a:spcPct val="0"/>
                </a:spcBef>
              </a:pPr>
              <a:t>46</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022425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D41807-6F16-4DF4-BDCC-A766231BA0C0}" type="slidenum">
              <a:rPr lang="en-US" altLang="de-DE" sz="1300"/>
              <a:pPr eaLnBrk="1" hangingPunct="1">
                <a:spcBef>
                  <a:spcPct val="0"/>
                </a:spcBef>
              </a:pPr>
              <a:t>47</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11152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AFD4564-C868-4C13-9EB8-33F31917453E}" type="slidenum">
              <a:rPr lang="en-US" altLang="de-DE" sz="1300"/>
              <a:pPr eaLnBrk="1" hangingPunct="1">
                <a:spcBef>
                  <a:spcPct val="0"/>
                </a:spcBef>
              </a:pPr>
              <a:t>48</a:t>
            </a:fld>
            <a:endParaRPr lang="en-US" altLang="de-DE" sz="1300"/>
          </a:p>
        </p:txBody>
      </p:sp>
      <p:sp>
        <p:nvSpPr>
          <p:cNvPr id="18329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8330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081223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1E3343-059C-4264-883B-8EB381A8EF8B}" type="slidenum">
              <a:rPr lang="en-US" altLang="de-DE" sz="1300"/>
              <a:pPr eaLnBrk="1" hangingPunct="1">
                <a:spcBef>
                  <a:spcPct val="0"/>
                </a:spcBef>
              </a:pPr>
              <a:t>49</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856971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8F443D1-89F1-40EE-A8F1-247CC38403D3}" type="slidenum">
              <a:rPr lang="en-US" altLang="de-DE" sz="1300"/>
              <a:pPr eaLnBrk="1" hangingPunct="1">
                <a:spcBef>
                  <a:spcPct val="0"/>
                </a:spcBef>
              </a:pPr>
              <a:t>51</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18485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FF8D347-A494-480E-83F7-7CA17810253B}" type="slidenum">
              <a:rPr lang="en-US" altLang="de-DE" sz="1300"/>
              <a:pPr eaLnBrk="1" hangingPunct="1">
                <a:spcBef>
                  <a:spcPct val="0"/>
                </a:spcBef>
              </a:pPr>
              <a:t>52</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5897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623AB92-E0C4-4F89-8C96-85DD6A17FC49}" type="slidenum">
              <a:rPr lang="en-US" altLang="de-DE" sz="1300"/>
              <a:pPr eaLnBrk="1" hangingPunct="1">
                <a:spcBef>
                  <a:spcPct val="0"/>
                </a:spcBef>
              </a:pPr>
              <a:t>53</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36007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367671E-92F1-478B-A826-108EC3AAC4F4}" type="slidenum">
              <a:rPr lang="en-US" altLang="de-DE" sz="1300"/>
              <a:pPr eaLnBrk="1" hangingPunct="1">
                <a:spcBef>
                  <a:spcPct val="0"/>
                </a:spcBef>
              </a:pPr>
              <a:t>54</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32015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CD778CA-62AD-420C-8657-DAC6D4D89374}" type="slidenum">
              <a:rPr lang="en-US" altLang="de-DE" sz="1300"/>
              <a:pPr eaLnBrk="1" hangingPunct="1">
                <a:spcBef>
                  <a:spcPct val="0"/>
                </a:spcBef>
              </a:pPr>
              <a:t>55</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94381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C6D46C-87CA-4281-B379-BFC7CFB25869}" type="slidenum">
              <a:rPr lang="en-US" altLang="de-DE" sz="1300"/>
              <a:pPr eaLnBrk="1" hangingPunct="1">
                <a:spcBef>
                  <a:spcPct val="0"/>
                </a:spcBef>
              </a:pPr>
              <a:t>56</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56692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9E689E6-679B-4DA8-A61C-180B038D2EB4}" type="slidenum">
              <a:rPr lang="en-US" altLang="de-DE" sz="1300"/>
              <a:pPr eaLnBrk="1" hangingPunct="1">
                <a:spcBef>
                  <a:spcPct val="0"/>
                </a:spcBef>
              </a:pPr>
              <a:t>57</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96518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96DA73E-1B93-4949-9B05-4F08E9932972}" type="slidenum">
              <a:rPr lang="en-US" altLang="de-DE" sz="1300"/>
              <a:pPr eaLnBrk="1" hangingPunct="1">
                <a:spcBef>
                  <a:spcPct val="0"/>
                </a:spcBef>
              </a:pPr>
              <a:t>58</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790203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CDD914-E316-40B1-A62D-537F6E14F465}" type="slidenum">
              <a:rPr lang="en-US" altLang="de-DE" sz="1300"/>
              <a:pPr eaLnBrk="1" hangingPunct="1">
                <a:spcBef>
                  <a:spcPct val="0"/>
                </a:spcBef>
              </a:pPr>
              <a:t>59</a:t>
            </a:fld>
            <a:endParaRPr lang="en-US" altLang="de-DE" sz="1300"/>
          </a:p>
        </p:txBody>
      </p:sp>
      <p:sp>
        <p:nvSpPr>
          <p:cNvPr id="193539" name="Rectangle 2"/>
          <p:cNvSpPr>
            <a:spLocks noGrp="1" noRot="1" noChangeAspect="1" noChangeArrowheads="1" noTextEdit="1"/>
          </p:cNvSpPr>
          <p:nvPr>
            <p:ph type="sldImg"/>
          </p:nvPr>
        </p:nvSpPr>
        <p:spPr>
          <a:xfrm>
            <a:off x="90488" y="744538"/>
            <a:ext cx="6618287"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513855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76488EB-A7D6-4339-972A-5EA144A631D8}" type="slidenum">
              <a:rPr lang="en-US" altLang="de-DE" sz="1300"/>
              <a:pPr eaLnBrk="1" hangingPunct="1">
                <a:spcBef>
                  <a:spcPct val="0"/>
                </a:spcBef>
              </a:pPr>
              <a:t>60</a:t>
            </a:fld>
            <a:endParaRPr lang="en-US" altLang="de-DE" sz="1300"/>
          </a:p>
        </p:txBody>
      </p:sp>
      <p:sp>
        <p:nvSpPr>
          <p:cNvPr id="19456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9456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32739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53301A-8B55-472C-9600-8BB85FDD6770}" type="slidenum">
              <a:rPr lang="en-US" altLang="de-DE" sz="1300"/>
              <a:pPr eaLnBrk="1" hangingPunct="1">
                <a:spcBef>
                  <a:spcPct val="0"/>
                </a:spcBef>
              </a:pPr>
              <a:t>61</a:t>
            </a:fld>
            <a:endParaRPr lang="en-US" altLang="de-DE" sz="1300"/>
          </a:p>
        </p:txBody>
      </p:sp>
      <p:sp>
        <p:nvSpPr>
          <p:cNvPr id="19558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9558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332012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81CF834-81A2-431E-AE20-6AD965C27E06}" type="slidenum">
              <a:rPr lang="en-US" altLang="de-DE" sz="1300"/>
              <a:pPr eaLnBrk="1" hangingPunct="1">
                <a:spcBef>
                  <a:spcPct val="0"/>
                </a:spcBef>
              </a:pPr>
              <a:t>62</a:t>
            </a:fld>
            <a:endParaRPr lang="en-US" altLang="de-DE" sz="1300"/>
          </a:p>
        </p:txBody>
      </p:sp>
      <p:sp>
        <p:nvSpPr>
          <p:cNvPr id="1966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19810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713BB2-D0DB-4D29-972C-7C3D6D7F848C}" type="slidenum">
              <a:rPr lang="en-US" altLang="de-DE" sz="1300"/>
              <a:pPr eaLnBrk="1" hangingPunct="1">
                <a:spcBef>
                  <a:spcPct val="0"/>
                </a:spcBef>
              </a:pPr>
              <a:t>63</a:t>
            </a:fld>
            <a:endParaRPr lang="en-US" altLang="de-DE" sz="1300"/>
          </a:p>
        </p:txBody>
      </p:sp>
      <p:sp>
        <p:nvSpPr>
          <p:cNvPr id="1976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562113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4BCE38-84EA-4D5F-8CAF-0511438A8132}" type="slidenum">
              <a:rPr lang="en-US" altLang="de-DE" sz="1300"/>
              <a:pPr eaLnBrk="1" hangingPunct="1">
                <a:spcBef>
                  <a:spcPct val="0"/>
                </a:spcBef>
              </a:pPr>
              <a:t>64</a:t>
            </a:fld>
            <a:endParaRPr lang="en-US" altLang="de-DE" sz="1300"/>
          </a:p>
        </p:txBody>
      </p:sp>
      <p:sp>
        <p:nvSpPr>
          <p:cNvPr id="1986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86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19115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772D162-E9B8-4B5A-884C-0D9FB30A141A}" type="slidenum">
              <a:rPr lang="en-US" altLang="de-DE" sz="1300"/>
              <a:pPr eaLnBrk="1" hangingPunct="1">
                <a:spcBef>
                  <a:spcPct val="0"/>
                </a:spcBef>
              </a:pPr>
              <a:t>65</a:t>
            </a:fld>
            <a:endParaRPr lang="en-US" altLang="de-DE" sz="1300"/>
          </a:p>
        </p:txBody>
      </p:sp>
      <p:sp>
        <p:nvSpPr>
          <p:cNvPr id="1996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55375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6C520C-A472-47FC-9570-5105DC6F54EE}" type="slidenum">
              <a:rPr lang="en-US" altLang="de-DE" sz="1300"/>
              <a:pPr eaLnBrk="1" hangingPunct="1">
                <a:spcBef>
                  <a:spcPct val="0"/>
                </a:spcBef>
              </a:pPr>
              <a:t>66</a:t>
            </a:fld>
            <a:endParaRPr lang="en-US" altLang="de-DE" sz="1300"/>
          </a:p>
        </p:txBody>
      </p:sp>
      <p:sp>
        <p:nvSpPr>
          <p:cNvPr id="2007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052412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0BA4D8D-FCFB-4B98-94F6-64B372BC20ED}" type="slidenum">
              <a:rPr lang="en-US" altLang="de-DE" sz="1300"/>
              <a:pPr eaLnBrk="1" hangingPunct="1">
                <a:spcBef>
                  <a:spcPct val="0"/>
                </a:spcBef>
              </a:pPr>
              <a:t>67</a:t>
            </a:fld>
            <a:endParaRPr lang="en-US" altLang="de-DE" sz="1300"/>
          </a:p>
        </p:txBody>
      </p:sp>
      <p:sp>
        <p:nvSpPr>
          <p:cNvPr id="2017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26148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D48C28D-78E0-441A-B719-9DF0D4EFD029}" type="slidenum">
              <a:rPr lang="en-US" altLang="de-DE" sz="1300"/>
              <a:pPr eaLnBrk="1" hangingPunct="1">
                <a:spcBef>
                  <a:spcPct val="0"/>
                </a:spcBef>
              </a:pPr>
              <a:t>68</a:t>
            </a:fld>
            <a:endParaRPr lang="en-US" altLang="de-DE" sz="1300"/>
          </a:p>
        </p:txBody>
      </p:sp>
      <p:sp>
        <p:nvSpPr>
          <p:cNvPr id="2027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27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104531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D4BCD5F-BF11-4CCE-8BBD-3EAD64ED8BB6}" type="slidenum">
              <a:rPr lang="en-US" altLang="de-DE" sz="1300"/>
              <a:pPr eaLnBrk="1" hangingPunct="1">
                <a:spcBef>
                  <a:spcPct val="0"/>
                </a:spcBef>
              </a:pPr>
              <a:t>69</a:t>
            </a:fld>
            <a:endParaRPr lang="en-US" altLang="de-DE" sz="1300"/>
          </a:p>
        </p:txBody>
      </p:sp>
      <p:sp>
        <p:nvSpPr>
          <p:cNvPr id="203779" name="Rectangle 2"/>
          <p:cNvSpPr>
            <a:spLocks noGrp="1" noRot="1" noChangeAspect="1" noChangeArrowheads="1" noTextEdit="1"/>
          </p:cNvSpPr>
          <p:nvPr>
            <p:ph type="sldImg"/>
          </p:nvPr>
        </p:nvSpPr>
        <p:spPr>
          <a:xfrm>
            <a:off x="90488" y="744538"/>
            <a:ext cx="6618287"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49761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BAA403-2977-4FE7-A099-F49567E61045}" type="slidenum">
              <a:rPr lang="en-US" altLang="de-DE" sz="1300"/>
              <a:pPr eaLnBrk="1" hangingPunct="1">
                <a:spcBef>
                  <a:spcPct val="0"/>
                </a:spcBef>
              </a:pPr>
              <a:t>70</a:t>
            </a:fld>
            <a:endParaRPr lang="en-US" altLang="de-DE" sz="1300"/>
          </a:p>
        </p:txBody>
      </p:sp>
      <p:sp>
        <p:nvSpPr>
          <p:cNvPr id="2048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48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75019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A8EF1AA-61BF-46E1-8C41-D72D402B6DB6}" type="slidenum">
              <a:rPr lang="en-US" altLang="de-DE" sz="1300"/>
              <a:pPr eaLnBrk="1" hangingPunct="1">
                <a:spcBef>
                  <a:spcPct val="0"/>
                </a:spcBef>
              </a:pPr>
              <a:t>71</a:t>
            </a:fld>
            <a:endParaRPr lang="en-US" altLang="de-DE" sz="1300"/>
          </a:p>
        </p:txBody>
      </p:sp>
      <p:sp>
        <p:nvSpPr>
          <p:cNvPr id="2058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58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87362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FA65F7D-192B-4631-9AD8-327AA9487623}" type="slidenum">
              <a:rPr lang="en-US" altLang="de-DE" sz="1300"/>
              <a:pPr eaLnBrk="1" hangingPunct="1">
                <a:spcBef>
                  <a:spcPct val="0"/>
                </a:spcBef>
              </a:pPr>
              <a:t>72</a:t>
            </a:fld>
            <a:endParaRPr lang="en-US" altLang="de-DE" sz="1300"/>
          </a:p>
        </p:txBody>
      </p:sp>
      <p:sp>
        <p:nvSpPr>
          <p:cNvPr id="2068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68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0338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EF76EB-C1F4-4351-841E-7EA586339FB3}" type="slidenum">
              <a:rPr lang="en-US" altLang="de-DE" sz="1300"/>
              <a:pPr eaLnBrk="1" hangingPunct="1">
                <a:spcBef>
                  <a:spcPct val="0"/>
                </a:spcBef>
              </a:pPr>
              <a:t>73</a:t>
            </a:fld>
            <a:endParaRPr lang="en-US" altLang="de-DE" sz="1300"/>
          </a:p>
        </p:txBody>
      </p:sp>
      <p:sp>
        <p:nvSpPr>
          <p:cNvPr id="207875" name="Rectangle 2"/>
          <p:cNvSpPr>
            <a:spLocks noGrp="1" noRot="1" noChangeAspect="1" noChangeArrowheads="1" noTextEdit="1"/>
          </p:cNvSpPr>
          <p:nvPr>
            <p:ph type="sldImg"/>
          </p:nvPr>
        </p:nvSpPr>
        <p:spPr>
          <a:xfrm>
            <a:off x="90488" y="744538"/>
            <a:ext cx="6618287"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20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ADEA6D-E9F6-403F-A6AA-D774B4B6F299}" type="slidenum">
              <a:rPr lang="en-US" altLang="de-DE" sz="1300"/>
              <a:pPr eaLnBrk="1" hangingPunct="1">
                <a:spcBef>
                  <a:spcPct val="0"/>
                </a:spcBef>
              </a:pPr>
              <a:t>74</a:t>
            </a:fld>
            <a:endParaRPr lang="en-US" altLang="de-DE" sz="1300"/>
          </a:p>
        </p:txBody>
      </p:sp>
      <p:sp>
        <p:nvSpPr>
          <p:cNvPr id="2088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89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39415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34C661-97E5-4B9D-8F7E-D086D3C3542F}" type="slidenum">
              <a:rPr lang="en-US" altLang="de-DE" sz="1300"/>
              <a:pPr eaLnBrk="1" hangingPunct="1">
                <a:spcBef>
                  <a:spcPct val="0"/>
                </a:spcBef>
              </a:pPr>
              <a:t>75</a:t>
            </a:fld>
            <a:endParaRPr lang="en-US" altLang="de-DE" sz="1300"/>
          </a:p>
        </p:txBody>
      </p:sp>
      <p:sp>
        <p:nvSpPr>
          <p:cNvPr id="2099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99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58787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15F2084-D11B-4045-88F7-0A192F44A59D}" type="slidenum">
              <a:rPr lang="en-US" altLang="de-DE" sz="1300"/>
              <a:pPr eaLnBrk="1" hangingPunct="1">
                <a:spcBef>
                  <a:spcPct val="0"/>
                </a:spcBef>
              </a:pPr>
              <a:t>76</a:t>
            </a:fld>
            <a:endParaRPr lang="en-US" altLang="de-DE" sz="1300"/>
          </a:p>
        </p:txBody>
      </p:sp>
      <p:sp>
        <p:nvSpPr>
          <p:cNvPr id="212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5EB9DA3-0369-4134-BFCD-047F82E4CBFD}" type="slidenum">
              <a:rPr lang="en-US" altLang="de-DE" sz="1300" b="1"/>
              <a:pPr algn="r" eaLnBrk="1" hangingPunct="1">
                <a:spcBef>
                  <a:spcPct val="0"/>
                </a:spcBef>
              </a:pPr>
              <a:t>76</a:t>
            </a:fld>
            <a:endParaRPr lang="en-US" altLang="de-DE" sz="1300" b="1"/>
          </a:p>
        </p:txBody>
      </p:sp>
      <p:sp>
        <p:nvSpPr>
          <p:cNvPr id="212996" name="Rectangle 2"/>
          <p:cNvSpPr>
            <a:spLocks noGrp="1" noRot="1" noChangeAspect="1" noChangeArrowheads="1" noTextEdit="1"/>
          </p:cNvSpPr>
          <p:nvPr>
            <p:ph type="sldImg"/>
          </p:nvPr>
        </p:nvSpPr>
        <p:spPr>
          <a:xfrm>
            <a:off x="90488" y="744538"/>
            <a:ext cx="6618287" cy="3722687"/>
          </a:xfrm>
          <a:ln/>
        </p:spPr>
      </p:sp>
      <p:sp>
        <p:nvSpPr>
          <p:cNvPr id="21299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831904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15F2084-D11B-4045-88F7-0A192F44A59D}" type="slidenum">
              <a:rPr lang="en-US" altLang="de-DE" sz="1300"/>
              <a:pPr eaLnBrk="1" hangingPunct="1">
                <a:spcBef>
                  <a:spcPct val="0"/>
                </a:spcBef>
              </a:pPr>
              <a:t>77</a:t>
            </a:fld>
            <a:endParaRPr lang="en-US" altLang="de-DE" sz="1300"/>
          </a:p>
        </p:txBody>
      </p:sp>
      <p:sp>
        <p:nvSpPr>
          <p:cNvPr id="212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5EB9DA3-0369-4134-BFCD-047F82E4CBFD}" type="slidenum">
              <a:rPr lang="en-US" altLang="de-DE" sz="1300" b="1"/>
              <a:pPr algn="r" eaLnBrk="1" hangingPunct="1">
                <a:spcBef>
                  <a:spcPct val="0"/>
                </a:spcBef>
              </a:pPr>
              <a:t>77</a:t>
            </a:fld>
            <a:endParaRPr lang="en-US" altLang="de-DE" sz="1300" b="1"/>
          </a:p>
        </p:txBody>
      </p:sp>
      <p:sp>
        <p:nvSpPr>
          <p:cNvPr id="212996" name="Rectangle 2"/>
          <p:cNvSpPr>
            <a:spLocks noGrp="1" noRot="1" noChangeAspect="1" noChangeArrowheads="1" noTextEdit="1"/>
          </p:cNvSpPr>
          <p:nvPr>
            <p:ph type="sldImg"/>
          </p:nvPr>
        </p:nvSpPr>
        <p:spPr>
          <a:xfrm>
            <a:off x="90488" y="744538"/>
            <a:ext cx="6618287" cy="3722687"/>
          </a:xfrm>
          <a:ln/>
        </p:spPr>
      </p:sp>
      <p:sp>
        <p:nvSpPr>
          <p:cNvPr id="21299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831904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15F2084-D11B-4045-88F7-0A192F44A59D}" type="slidenum">
              <a:rPr lang="en-US" altLang="de-DE" sz="1300"/>
              <a:pPr eaLnBrk="1" hangingPunct="1">
                <a:spcBef>
                  <a:spcPct val="0"/>
                </a:spcBef>
              </a:pPr>
              <a:t>78</a:t>
            </a:fld>
            <a:endParaRPr lang="en-US" altLang="de-DE" sz="1300"/>
          </a:p>
        </p:txBody>
      </p:sp>
      <p:sp>
        <p:nvSpPr>
          <p:cNvPr id="212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5EB9DA3-0369-4134-BFCD-047F82E4CBFD}" type="slidenum">
              <a:rPr lang="en-US" altLang="de-DE" sz="1300" b="1"/>
              <a:pPr algn="r" eaLnBrk="1" hangingPunct="1">
                <a:spcBef>
                  <a:spcPct val="0"/>
                </a:spcBef>
              </a:pPr>
              <a:t>78</a:t>
            </a:fld>
            <a:endParaRPr lang="en-US" altLang="de-DE" sz="1300" b="1"/>
          </a:p>
        </p:txBody>
      </p:sp>
      <p:sp>
        <p:nvSpPr>
          <p:cNvPr id="212996" name="Rectangle 2"/>
          <p:cNvSpPr>
            <a:spLocks noGrp="1" noRot="1" noChangeAspect="1" noChangeArrowheads="1" noTextEdit="1"/>
          </p:cNvSpPr>
          <p:nvPr>
            <p:ph type="sldImg"/>
          </p:nvPr>
        </p:nvSpPr>
        <p:spPr>
          <a:xfrm>
            <a:off x="90488" y="744538"/>
            <a:ext cx="6618287" cy="3722687"/>
          </a:xfrm>
          <a:ln/>
        </p:spPr>
      </p:sp>
      <p:sp>
        <p:nvSpPr>
          <p:cNvPr id="21299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831904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C59BB2-2775-4864-A265-835561D303B0}" type="slidenum">
              <a:rPr lang="en-US" altLang="de-DE" sz="1300"/>
              <a:pPr eaLnBrk="1" hangingPunct="1">
                <a:spcBef>
                  <a:spcPct val="0"/>
                </a:spcBef>
              </a:pPr>
              <a:t>79</a:t>
            </a:fld>
            <a:endParaRPr lang="en-US" altLang="de-DE" sz="1300"/>
          </a:p>
        </p:txBody>
      </p:sp>
      <p:sp>
        <p:nvSpPr>
          <p:cNvPr id="216067" name="Rectangle 2"/>
          <p:cNvSpPr>
            <a:spLocks noGrp="1" noRot="1" noChangeAspect="1" noChangeArrowheads="1" noTextEdit="1"/>
          </p:cNvSpPr>
          <p:nvPr>
            <p:ph type="sldImg"/>
          </p:nvPr>
        </p:nvSpPr>
        <p:spPr>
          <a:xfrm>
            <a:off x="90488" y="744538"/>
            <a:ext cx="6618287"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72442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C59BB2-2775-4864-A265-835561D303B0}" type="slidenum">
              <a:rPr lang="en-US" altLang="de-DE" sz="1300"/>
              <a:pPr eaLnBrk="1" hangingPunct="1">
                <a:spcBef>
                  <a:spcPct val="0"/>
                </a:spcBef>
              </a:pPr>
              <a:t>80</a:t>
            </a:fld>
            <a:endParaRPr lang="en-US" altLang="de-DE" sz="1300"/>
          </a:p>
        </p:txBody>
      </p:sp>
      <p:sp>
        <p:nvSpPr>
          <p:cNvPr id="216067" name="Rectangle 2"/>
          <p:cNvSpPr>
            <a:spLocks noGrp="1" noRot="1" noChangeAspect="1" noChangeArrowheads="1" noTextEdit="1"/>
          </p:cNvSpPr>
          <p:nvPr>
            <p:ph type="sldImg"/>
          </p:nvPr>
        </p:nvSpPr>
        <p:spPr>
          <a:xfrm>
            <a:off x="90488" y="744538"/>
            <a:ext cx="6618287"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72442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C59BB2-2775-4864-A265-835561D303B0}" type="slidenum">
              <a:rPr lang="en-US" altLang="de-DE" sz="1300"/>
              <a:pPr eaLnBrk="1" hangingPunct="1">
                <a:spcBef>
                  <a:spcPct val="0"/>
                </a:spcBef>
              </a:pPr>
              <a:t>81</a:t>
            </a:fld>
            <a:endParaRPr lang="en-US" altLang="de-DE" sz="1300"/>
          </a:p>
        </p:txBody>
      </p:sp>
      <p:sp>
        <p:nvSpPr>
          <p:cNvPr id="216067" name="Rectangle 2"/>
          <p:cNvSpPr>
            <a:spLocks noGrp="1" noRot="1" noChangeAspect="1" noChangeArrowheads="1" noTextEdit="1"/>
          </p:cNvSpPr>
          <p:nvPr>
            <p:ph type="sldImg"/>
          </p:nvPr>
        </p:nvSpPr>
        <p:spPr>
          <a:xfrm>
            <a:off x="90488" y="744538"/>
            <a:ext cx="6618287"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72442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E747C46-550B-4701-AD1D-C24645863E82}" type="slidenum">
              <a:rPr lang="en-US" altLang="de-DE" sz="1300"/>
              <a:pPr eaLnBrk="1" hangingPunct="1">
                <a:spcBef>
                  <a:spcPct val="0"/>
                </a:spcBef>
              </a:pPr>
              <a:t>83</a:t>
            </a:fld>
            <a:endParaRPr lang="en-US" altLang="de-DE" sz="1300"/>
          </a:p>
        </p:txBody>
      </p:sp>
      <p:sp>
        <p:nvSpPr>
          <p:cNvPr id="218115" name="Rectangle 2"/>
          <p:cNvSpPr>
            <a:spLocks noGrp="1" noRot="1" noChangeAspect="1" noChangeArrowheads="1" noTextEdit="1"/>
          </p:cNvSpPr>
          <p:nvPr>
            <p:ph type="sldImg"/>
          </p:nvPr>
        </p:nvSpPr>
        <p:spPr>
          <a:xfrm>
            <a:off x="90488" y="744538"/>
            <a:ext cx="6618287"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864382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446672B-770A-4E04-A02F-6D406FDC2201}" type="slidenum">
              <a:rPr lang="en-US" altLang="de-DE" sz="1300">
                <a:solidFill>
                  <a:srgbClr val="000000"/>
                </a:solidFill>
              </a:rPr>
              <a:pPr eaLnBrk="1" hangingPunct="1">
                <a:spcBef>
                  <a:spcPct val="0"/>
                </a:spcBef>
              </a:pPr>
              <a:t>84</a:t>
            </a:fld>
            <a:endParaRPr lang="en-US" altLang="de-DE" sz="1300">
              <a:solidFill>
                <a:srgbClr val="000000"/>
              </a:solidFill>
            </a:endParaRPr>
          </a:p>
        </p:txBody>
      </p:sp>
      <p:sp>
        <p:nvSpPr>
          <p:cNvPr id="219139" name="Rectangle 2"/>
          <p:cNvSpPr>
            <a:spLocks noGrp="1" noRot="1" noChangeAspect="1" noChangeArrowheads="1" noTextEdit="1"/>
          </p:cNvSpPr>
          <p:nvPr>
            <p:ph type="sldImg"/>
          </p:nvPr>
        </p:nvSpPr>
        <p:spPr>
          <a:xfrm>
            <a:off x="90488" y="744538"/>
            <a:ext cx="6616700"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85687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3ACDEA-5810-4443-AE05-C832A4856378}" type="slidenum">
              <a:rPr lang="en-US" altLang="de-DE" sz="1300">
                <a:solidFill>
                  <a:srgbClr val="000000"/>
                </a:solidFill>
              </a:rPr>
              <a:pPr eaLnBrk="1" hangingPunct="1">
                <a:spcBef>
                  <a:spcPct val="0"/>
                </a:spcBef>
              </a:pPr>
              <a:t>85</a:t>
            </a:fld>
            <a:endParaRPr lang="en-US" altLang="de-DE" sz="1300">
              <a:solidFill>
                <a:srgbClr val="000000"/>
              </a:solidFill>
            </a:endParaRPr>
          </a:p>
        </p:txBody>
      </p:sp>
      <p:sp>
        <p:nvSpPr>
          <p:cNvPr id="220163" name="Rectangle 2"/>
          <p:cNvSpPr>
            <a:spLocks noGrp="1" noRot="1" noChangeAspect="1" noChangeArrowheads="1" noTextEdit="1"/>
          </p:cNvSpPr>
          <p:nvPr>
            <p:ph type="sldImg"/>
          </p:nvPr>
        </p:nvSpPr>
        <p:spPr>
          <a:xfrm>
            <a:off x="90488" y="744538"/>
            <a:ext cx="6616700"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821135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BF9B46D-89D6-46A9-AD7E-E0A8E74CFB75}" type="slidenum">
              <a:rPr lang="en-US" altLang="de-DE" sz="1300">
                <a:solidFill>
                  <a:srgbClr val="000000"/>
                </a:solidFill>
              </a:rPr>
              <a:pPr eaLnBrk="1" hangingPunct="1">
                <a:spcBef>
                  <a:spcPct val="0"/>
                </a:spcBef>
              </a:pPr>
              <a:t>86</a:t>
            </a:fld>
            <a:endParaRPr lang="en-US" altLang="de-DE" sz="1300">
              <a:solidFill>
                <a:srgbClr val="000000"/>
              </a:solidFill>
            </a:endParaRPr>
          </a:p>
        </p:txBody>
      </p:sp>
      <p:sp>
        <p:nvSpPr>
          <p:cNvPr id="221187" name="Rectangle 2"/>
          <p:cNvSpPr>
            <a:spLocks noGrp="1" noRot="1" noChangeAspect="1" noChangeArrowheads="1" noTextEdit="1"/>
          </p:cNvSpPr>
          <p:nvPr>
            <p:ph type="sldImg"/>
          </p:nvPr>
        </p:nvSpPr>
        <p:spPr>
          <a:xfrm>
            <a:off x="90488" y="744538"/>
            <a:ext cx="6616700"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344842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B7D7C9-ABAE-4B21-8EC7-A1BD99CF6F79}" type="slidenum">
              <a:rPr lang="en-US" altLang="de-DE" smtClean="0"/>
              <a:pPr/>
              <a:t>87</a:t>
            </a:fld>
            <a:endParaRPr lang="en-US" altLang="de-DE"/>
          </a:p>
        </p:txBody>
      </p:sp>
    </p:spTree>
    <p:extLst>
      <p:ext uri="{BB962C8B-B14F-4D97-AF65-F5344CB8AC3E}">
        <p14:creationId xmlns:p14="http://schemas.microsoft.com/office/powerpoint/2010/main" val="7384914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941C43-20EC-43C7-880A-23CBAA9046C4}" type="slidenum">
              <a:rPr lang="en-US" altLang="de-DE" sz="1300">
                <a:solidFill>
                  <a:srgbClr val="000000"/>
                </a:solidFill>
              </a:rPr>
              <a:pPr eaLnBrk="1" hangingPunct="1">
                <a:spcBef>
                  <a:spcPct val="0"/>
                </a:spcBef>
              </a:pPr>
              <a:t>88</a:t>
            </a:fld>
            <a:endParaRPr lang="en-US" altLang="de-DE" sz="1300">
              <a:solidFill>
                <a:srgbClr val="000000"/>
              </a:solidFill>
            </a:endParaRPr>
          </a:p>
        </p:txBody>
      </p:sp>
      <p:sp>
        <p:nvSpPr>
          <p:cNvPr id="222211" name="Rectangle 2"/>
          <p:cNvSpPr>
            <a:spLocks noGrp="1" noRot="1" noChangeAspect="1" noChangeArrowheads="1" noTextEdit="1"/>
          </p:cNvSpPr>
          <p:nvPr>
            <p:ph type="sldImg"/>
          </p:nvPr>
        </p:nvSpPr>
        <p:spPr>
          <a:xfrm>
            <a:off x="90488" y="744538"/>
            <a:ext cx="6616700"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95719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fld id="{43DD7E6C-023C-43A9-8630-90A34A8EF5A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5 – Μνήμη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A9EEE00-0B15-472F-9E2F-9388D1DBC13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fld id="{B7BBDA75-9B99-4C28-8D6B-2E25A23F1B8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fld id="{43DD7E6C-023C-43A9-8630-90A34A8EF5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7" name="Slide Number Placeholder 6"/>
          <p:cNvSpPr>
            <a:spLocks noGrp="1"/>
          </p:cNvSpPr>
          <p:nvPr>
            <p:ph type="sldNum" sz="quarter" idx="12"/>
          </p:nvPr>
        </p:nvSpPr>
        <p:spPr bwMode="gray"/>
        <p:txBody>
          <a:bodyPr/>
          <a:lstStyle>
            <a:lvl1pPr>
              <a:defRPr b="0"/>
            </a:lvl1pPr>
          </a:lstStyle>
          <a:p>
            <a:fld id="{43DD7E6C-023C-43A9-8630-90A34A8EF5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5" name="Slide Number Placeholder 4"/>
          <p:cNvSpPr>
            <a:spLocks noGrp="1"/>
          </p:cNvSpPr>
          <p:nvPr>
            <p:ph type="sldNum" sz="quarter" idx="12"/>
          </p:nvPr>
        </p:nvSpPr>
        <p:spPr bwMode="gray"/>
        <p:txBody>
          <a:bodyPr/>
          <a:lstStyle>
            <a:lvl1pPr>
              <a:defRPr b="0"/>
            </a:lvl1pPr>
          </a:lstStyle>
          <a:p>
            <a:fld id="{426958CD-04BB-484A-9C42-36D4C62288E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5 – Μνήμη</a:t>
            </a:r>
            <a:endParaRPr lang="de-DE"/>
          </a:p>
        </p:txBody>
      </p:sp>
      <p:sp>
        <p:nvSpPr>
          <p:cNvPr id="4" name="Slide Number Placeholder 3"/>
          <p:cNvSpPr>
            <a:spLocks noGrp="1"/>
          </p:cNvSpPr>
          <p:nvPr>
            <p:ph type="sldNum" sz="quarter" idx="12"/>
          </p:nvPr>
        </p:nvSpPr>
        <p:spPr bwMode="gray"/>
        <p:txBody>
          <a:bodyPr/>
          <a:lstStyle>
            <a:lvl1pPr>
              <a:defRPr b="0"/>
            </a:lvl1pPr>
          </a:lstStyle>
          <a:p>
            <a:fld id="{10931201-0283-4C4C-A2C4-146DEFC36AB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4272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14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11319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16304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32844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675273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63977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72847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90849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74614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93283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311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5 – Μνήμη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3DD7E6C-023C-43A9-8630-90A34A8EF5A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 id="214748424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85259595"/>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 id="2147484248" r:id="rId7"/>
    <p:sldLayoutId id="2147484249" r:id="rId8"/>
    <p:sldLayoutId id="2147484250" r:id="rId9"/>
    <p:sldLayoutId id="2147484251" r:id="rId10"/>
    <p:sldLayoutId id="2147484252" r:id="rId11"/>
    <p:sldLayoutId id="21474842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a:t>5</a:t>
            </a:r>
            <a:r>
              <a:rPr lang="el-GR" altLang="ja-JP">
                <a:latin typeface="Calibri Light"/>
              </a:rPr>
              <a:t> Β</a:t>
            </a:r>
            <a:r>
              <a:rPr lang="en-US" altLang="ja-JP">
                <a:latin typeface="Calibri Light"/>
              </a:rPr>
              <a:t> </a:t>
            </a:r>
            <a:r>
              <a:rPr lang="en-US" altLang="ja-JP" dirty="0">
                <a:latin typeface="Calibri Light"/>
              </a:rPr>
              <a:t>– </a:t>
            </a:r>
            <a:r>
              <a:rPr lang="el-GR" altLang="ko-KR" dirty="0"/>
              <a:t>Μνήμη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87585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Η ικανότητά μας να απομνημονεύουμε πληροφορίες είναι περιορισμένη.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507797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333333"/>
              </a:buClr>
              <a:buFont typeface="WingDings"/>
              <a:buChar char=""/>
              <a:tabLst>
                <a:tab pos="361950" algn="l"/>
              </a:tabLst>
              <a:defRPr/>
            </a:pPr>
            <a:r>
              <a:rPr lang="el-GR" sz="2400" dirty="0">
                <a:solidFill>
                  <a:srgbClr val="004992"/>
                </a:solidFill>
              </a:rPr>
              <a:t>Πλεονέκτημα</a:t>
            </a:r>
            <a:r>
              <a:rPr lang="en-US" sz="2400" dirty="0">
                <a:solidFill>
                  <a:srgbClr val="004992"/>
                </a:solidFill>
              </a:rPr>
              <a:t>:</a:t>
            </a:r>
            <a:r>
              <a:rPr lang="en-US" sz="2400" dirty="0">
                <a:solidFill>
                  <a:srgbClr val="333333"/>
                </a:solidFill>
              </a:rPr>
              <a:t> </a:t>
            </a:r>
            <a:r>
              <a:rPr lang="el-GR" sz="2400" dirty="0">
                <a:solidFill>
                  <a:srgbClr val="333333"/>
                </a:solidFill>
              </a:rPr>
              <a:t>;;; </a:t>
            </a:r>
            <a:r>
              <a:rPr lang="el-GR" sz="2400" dirty="0">
                <a:solidFill>
                  <a:srgbClr val="FFFFFF"/>
                </a:solidFill>
              </a:rPr>
              <a:t>Ο εγκέφαλός μας δεν παραφορτώνεται με άχρηστες πληροφορίες</a:t>
            </a:r>
            <a:r>
              <a:rPr lang="en-US" sz="2400" dirty="0">
                <a:solidFill>
                  <a:srgbClr val="FFFFFF"/>
                </a:solidFill>
              </a:rPr>
              <a:t>. </a:t>
            </a:r>
            <a:r>
              <a:rPr lang="el-GR" sz="2400" dirty="0">
                <a:solidFill>
                  <a:srgbClr val="FFFFFF"/>
                </a:solidFill>
              </a:rPr>
              <a:t>Άσχετες, κυρίως, πληροφορίες χάνονται</a:t>
            </a:r>
            <a:r>
              <a:rPr lang="en-US" sz="2400" dirty="0">
                <a:solidFill>
                  <a:srgbClr val="FFFFFF"/>
                </a:solidFill>
              </a:rPr>
              <a:t>... </a:t>
            </a:r>
            <a:r>
              <a:rPr lang="el-GR" sz="2400" i="1" dirty="0">
                <a:solidFill>
                  <a:srgbClr val="FFFFFF"/>
                </a:solidFill>
              </a:rPr>
              <a:t>αλλά</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 </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64251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tabLst>
                <a:tab pos="361950" algn="l"/>
              </a:tabLst>
              <a:defRPr/>
            </a:pPr>
            <a:r>
              <a:rPr lang="el-GR" sz="2400" dirty="0">
                <a:solidFill>
                  <a:srgbClr val="004992"/>
                </a:solidFill>
              </a:rPr>
              <a:t>Πλεονέκτημα</a:t>
            </a:r>
            <a:r>
              <a:rPr lang="en-US" sz="2400" dirty="0">
                <a:solidFill>
                  <a:srgbClr val="004992"/>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 </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l-GR" sz="2400" dirty="0">
                <a:solidFill>
                  <a:srgbClr val="333333"/>
                </a:solidFill>
              </a:rPr>
              <a:t>;;; </a:t>
            </a:r>
            <a:r>
              <a:rPr lang="en-US" sz="2400" dirty="0">
                <a:solidFill>
                  <a:srgbClr val="FFFFFF"/>
                </a:solidFill>
              </a:rPr>
              <a:t>... </a:t>
            </a:r>
            <a:r>
              <a:rPr lang="el-GR" sz="2400" dirty="0">
                <a:solidFill>
                  <a:srgbClr val="FFFFFF"/>
                </a:solidFill>
              </a:rPr>
              <a:t>Σημαντικές πληροφορίες επίσης εξαφανίζονται</a:t>
            </a:r>
            <a:r>
              <a:rPr lang="en-US" sz="2400" dirty="0">
                <a:solidFill>
                  <a:srgbClr val="FFFFFF"/>
                </a:solidFill>
              </a:rPr>
              <a:t> (</a:t>
            </a:r>
            <a:r>
              <a:rPr lang="el-GR" sz="2400" dirty="0">
                <a:solidFill>
                  <a:srgbClr val="FFFFFF"/>
                </a:solidFill>
              </a:rPr>
              <a:t>ραντεβού</a:t>
            </a:r>
            <a:r>
              <a:rPr lang="en-US" sz="2400" dirty="0">
                <a:solidFill>
                  <a:srgbClr val="FFFFFF"/>
                </a:solidFill>
              </a:rPr>
              <a:t>,</a:t>
            </a:r>
            <a:r>
              <a:rPr lang="el-GR" sz="2400" dirty="0">
                <a:solidFill>
                  <a:srgbClr val="FFFFFF"/>
                </a:solidFill>
              </a:rPr>
              <a:t> αναμνήσεις από διακοπές</a:t>
            </a:r>
            <a:r>
              <a:rPr lang="en-US" sz="2400" dirty="0">
                <a:solidFill>
                  <a:srgbClr val="FFFFFF"/>
                </a:solidFill>
              </a:rPr>
              <a:t>,</a:t>
            </a:r>
            <a:r>
              <a:rPr lang="el-GR" sz="2400" dirty="0">
                <a:solidFill>
                  <a:srgbClr val="FFFFFF"/>
                </a:solidFill>
              </a:rPr>
              <a:t> γνώσεις οι οποίες αποκτήθηκαν στο σχολείο</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405086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l-GR" sz="2400" dirty="0">
                <a:solidFill>
                  <a:srgbClr val="333333"/>
                </a:solidFill>
              </a:rPr>
              <a:t>Η ικανότητά μας να απομνημονεύουμε πληροφορίες είναι περιορισμένη.</a:t>
            </a:r>
            <a:br>
              <a:rPr lang="el-GR" sz="2400" dirty="0">
                <a:solidFill>
                  <a:srgbClr val="333333"/>
                </a:solidFill>
              </a:rPr>
            </a:br>
            <a:r>
              <a:rPr lang="el-GR" sz="2400" dirty="0">
                <a:solidFill>
                  <a:srgbClr val="333333"/>
                </a:solidFill>
              </a:rPr>
              <a:t>Δεν μπορούμε να ανακαλέσουμε, περίπου, το </a:t>
            </a:r>
            <a:r>
              <a:rPr lang="en-US" sz="2400" dirty="0">
                <a:solidFill>
                  <a:srgbClr val="333333"/>
                </a:solidFill>
              </a:rPr>
              <a:t>40% </a:t>
            </a:r>
            <a:r>
              <a:rPr lang="el-GR" sz="2400" dirty="0">
                <a:solidFill>
                  <a:srgbClr val="333333"/>
                </a:solidFill>
              </a:rPr>
              <a:t>των λεπτομερειών μίας ιστορίας, την οποία μας έχουν διηγηθεί πριν από 30 λεπτά.</a:t>
            </a:r>
          </a:p>
          <a:p>
            <a:pPr marL="342900" lvl="0" indent="-342900" defTabSz="914400" fontAlgn="base">
              <a:buClr>
                <a:srgbClr val="000000"/>
              </a:buClr>
              <a:buFont typeface="WingDings"/>
              <a:buChar char=""/>
              <a:tabLst>
                <a:tab pos="361950" algn="l"/>
              </a:tabLst>
              <a:defRPr/>
            </a:pPr>
            <a:r>
              <a:rPr lang="el-GR" sz="2400" dirty="0">
                <a:solidFill>
                  <a:srgbClr val="004992"/>
                </a:solidFill>
              </a:rPr>
              <a:t>Πλεονέκτημα</a:t>
            </a:r>
            <a:r>
              <a:rPr lang="en-US" sz="2400" dirty="0">
                <a:solidFill>
                  <a:srgbClr val="004992"/>
                </a:solidFill>
              </a:rPr>
              <a:t>: </a:t>
            </a:r>
            <a:r>
              <a:rPr lang="el-GR" sz="2400" dirty="0">
                <a:solidFill>
                  <a:srgbClr val="333333"/>
                </a:solidFill>
              </a:rPr>
              <a:t>Ο εγκέφαλός μας δεν παραφορτώνεται με άχρηστες πληροφορίες</a:t>
            </a:r>
            <a:r>
              <a:rPr lang="en-US" sz="2400" dirty="0">
                <a:solidFill>
                  <a:srgbClr val="333333"/>
                </a:solidFill>
              </a:rPr>
              <a:t>. </a:t>
            </a:r>
            <a:r>
              <a:rPr lang="el-GR" sz="2400" dirty="0">
                <a:solidFill>
                  <a:srgbClr val="333333"/>
                </a:solidFill>
              </a:rPr>
              <a:t>Άσχετες, κυρίως, πληροφορίες χάνονται</a:t>
            </a:r>
            <a:r>
              <a:rPr lang="en-US" sz="2400" dirty="0">
                <a:solidFill>
                  <a:srgbClr val="333333"/>
                </a:solidFill>
              </a:rPr>
              <a:t>... </a:t>
            </a:r>
            <a:r>
              <a:rPr lang="el-GR" sz="2400" i="1" dirty="0">
                <a:solidFill>
                  <a:srgbClr val="004992"/>
                </a:solidFill>
              </a:rPr>
              <a:t>αλλά</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el-GR" sz="2400" dirty="0">
                <a:solidFill>
                  <a:srgbClr val="004992"/>
                </a:solidFill>
              </a:rPr>
              <a:t>Μειονέκτημα</a:t>
            </a:r>
            <a:r>
              <a:rPr lang="en-US" sz="2400" dirty="0">
                <a:solidFill>
                  <a:srgbClr val="004992"/>
                </a:solidFill>
              </a:rPr>
              <a:t>:</a:t>
            </a:r>
            <a:r>
              <a:rPr lang="el-GR" sz="2400" dirty="0">
                <a:solidFill>
                  <a:srgbClr val="004992"/>
                </a:solidFill>
              </a:rPr>
              <a:t> </a:t>
            </a:r>
            <a:r>
              <a:rPr lang="en-US" sz="2400" dirty="0">
                <a:solidFill>
                  <a:srgbClr val="333333"/>
                </a:solidFill>
              </a:rPr>
              <a:t>... </a:t>
            </a:r>
            <a:r>
              <a:rPr lang="el-GR" sz="2400" dirty="0">
                <a:solidFill>
                  <a:srgbClr val="333333"/>
                </a:solidFill>
              </a:rPr>
              <a:t>Σημαντικές πληροφορίες επίσης εξαφανίζονται</a:t>
            </a:r>
            <a:r>
              <a:rPr lang="en-US" sz="2400" dirty="0">
                <a:solidFill>
                  <a:srgbClr val="333333"/>
                </a:solidFill>
              </a:rPr>
              <a:t> (</a:t>
            </a:r>
            <a:r>
              <a:rPr lang="el-GR" sz="2400" dirty="0">
                <a:solidFill>
                  <a:srgbClr val="333333"/>
                </a:solidFill>
              </a:rPr>
              <a:t>ραντεβού</a:t>
            </a:r>
            <a:r>
              <a:rPr lang="en-US" sz="2400" dirty="0">
                <a:solidFill>
                  <a:srgbClr val="333333"/>
                </a:solidFill>
              </a:rPr>
              <a:t>,</a:t>
            </a:r>
            <a:r>
              <a:rPr lang="el-GR" sz="2400" dirty="0">
                <a:solidFill>
                  <a:srgbClr val="333333"/>
                </a:solidFill>
              </a:rPr>
              <a:t> αναμνήσεις από διακοπές</a:t>
            </a:r>
            <a:r>
              <a:rPr lang="en-US" sz="2400" dirty="0">
                <a:solidFill>
                  <a:srgbClr val="333333"/>
                </a:solidFill>
              </a:rPr>
              <a:t>,</a:t>
            </a:r>
            <a:r>
              <a:rPr lang="el-GR" sz="2400" dirty="0">
                <a:solidFill>
                  <a:srgbClr val="333333"/>
                </a:solidFill>
              </a:rPr>
              <a:t> γνώσεις οι οποίες αποκτήθηκαν στο σχολείο</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1309915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Τι εξασθενίζει τη μνήμη;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εξασθενίζει τη 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l-GR" altLang="de-DE" sz="2400" dirty="0">
                <a:solidFill>
                  <a:srgbClr val="004992"/>
                </a:solidFill>
              </a:rPr>
              <a:t>απόσπαση</a:t>
            </a:r>
            <a:r>
              <a:rPr lang="el-GR" altLang="de-DE" sz="2400" dirty="0">
                <a:solidFill>
                  <a:srgbClr val="333333"/>
                </a:solidFill>
              </a:rPr>
              <a:t> της προσοχής κατά τη διάρκεια της μελέτης (π.χ. ραδιόφωνο, άλλα άτομα στο δωμάτιο, δυσάρεστη ατμόσφαιρα)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εξασθενίζει τη 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l-GR" altLang="de-DE" sz="2400" dirty="0">
                <a:solidFill>
                  <a:srgbClr val="004992"/>
                </a:solidFill>
              </a:rPr>
              <a:t>απόσπαση</a:t>
            </a:r>
            <a:r>
              <a:rPr lang="el-GR" altLang="de-DE" sz="2400" dirty="0">
                <a:solidFill>
                  <a:srgbClr val="333333"/>
                </a:solidFill>
              </a:rPr>
              <a:t> της προσοχής κατά τη διάρκεια της μελέτης (π.χ. ραδιόφωνο, άλλα άτομα στο δωμάτιο, δυσάρεστη ατμόσφαιρα)</a:t>
            </a:r>
            <a:endParaRPr lang="el-GR"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004992"/>
                </a:solidFill>
              </a:rPr>
              <a:t>στρές </a:t>
            </a:r>
            <a:r>
              <a:rPr lang="el-GR" altLang="de-DE" sz="2400">
                <a:solidFill>
                  <a:srgbClr val="004992"/>
                </a:solidFill>
              </a:rPr>
              <a:t>και πίεση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1071203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εξασθενίζει τη 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l-GR" altLang="de-DE" sz="2400" dirty="0">
                <a:solidFill>
                  <a:srgbClr val="004992"/>
                </a:solidFill>
              </a:rPr>
              <a:t>απόσπαση</a:t>
            </a:r>
            <a:r>
              <a:rPr lang="el-GR" altLang="de-DE" sz="2400" dirty="0">
                <a:solidFill>
                  <a:srgbClr val="333333"/>
                </a:solidFill>
              </a:rPr>
              <a:t> της προσοχής κατά τη διάρκεια της μελέτης (π.χ. ραδιόφωνο, άλλα άτομα στο δωμάτιο, δυσάρεστη ατμόσφαιρα)</a:t>
            </a:r>
            <a:endParaRPr lang="el-GR"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004992"/>
                </a:solidFill>
              </a:rPr>
              <a:t>στρές και πίεση</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υπερβολική κατανάλωση </a:t>
            </a:r>
            <a:r>
              <a:rPr lang="el-GR" altLang="de-DE" sz="2400">
                <a:solidFill>
                  <a:srgbClr val="004992"/>
                </a:solidFill>
              </a:rPr>
              <a:t>αλκόολ</a:t>
            </a:r>
            <a:r>
              <a:rPr lang="en-US"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314669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εξασθενίζει τη μνήμη;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l-GR" altLang="de-DE" sz="2400" dirty="0">
                <a:solidFill>
                  <a:srgbClr val="004992"/>
                </a:solidFill>
              </a:rPr>
              <a:t>απόσπαση</a:t>
            </a:r>
            <a:r>
              <a:rPr lang="el-GR" altLang="de-DE" sz="2400" dirty="0">
                <a:solidFill>
                  <a:srgbClr val="333333"/>
                </a:solidFill>
              </a:rPr>
              <a:t> της προσοχής κατά τη διάρκεια της μελέτης (π.χ. ραδιόφωνο, άλλα άτομα στο δωμάτιο, δυσάρεστη ατμόσφαιρα)</a:t>
            </a:r>
            <a:endParaRPr lang="el-GR"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004992"/>
                </a:solidFill>
              </a:rPr>
              <a:t>στρές και πίεση</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υπερβολική κατανάλωση αλκόολ</a:t>
            </a:r>
            <a:r>
              <a:rPr lang="en-US" altLang="de-DE" sz="2400" dirty="0">
                <a:solidFill>
                  <a:srgbClr val="004992"/>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el-GR" altLang="de-DE" sz="2400" dirty="0">
                <a:solidFill>
                  <a:srgbClr val="004992"/>
                </a:solidFill>
              </a:rPr>
              <a:t>δραστηριότητες που αποσπούν τη προσοχή μετά τη μελέτη </a:t>
            </a:r>
            <a:r>
              <a:rPr lang="el-GR" altLang="de-DE" sz="2400" dirty="0">
                <a:solidFill>
                  <a:srgbClr val="333333"/>
                </a:solidFill>
              </a:rPr>
              <a:t>(π.χ. παρακολούθηση τηλεόρασης)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3559839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el-GR" altLang="de-DE" sz="2400">
                <a:solidFill>
                  <a:srgbClr val="004992"/>
                </a:solidFill>
              </a:rPr>
              <a:t>Όσο περισσότερες αισθήσεις εμπλέκονται κατά τη διάρκεια της μάθησης</a:t>
            </a:r>
            <a:r>
              <a:rPr lang="de-DE" altLang="de-DE" sz="2400" dirty="0">
                <a:solidFill>
                  <a:srgbClr val="004992"/>
                </a:solidFill>
              </a:rPr>
              <a:t>,</a:t>
            </a:r>
            <a:r>
              <a:rPr lang="el-GR" altLang="de-DE" sz="2400" dirty="0">
                <a:solidFill>
                  <a:srgbClr val="004992"/>
                </a:solidFill>
              </a:rPr>
              <a:t> τόσο καλύτερη ανάκληση έχουμε!</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Πώς μπορώ να απομνημονεύω τα πράγματα καλύτερα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12</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κίνηση</a:t>
            </a:r>
            <a:endParaRPr lang="en-GB" altLang="de-DE" sz="1200" b="1" dirty="0">
              <a:latin typeface="+mn-lt"/>
              <a:ea typeface="+mn-ea"/>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ομιλία</a:t>
            </a:r>
            <a:endParaRPr lang="en-GB" altLang="de-DE" sz="1200" b="1" dirty="0">
              <a:latin typeface="+mn-lt"/>
              <a:ea typeface="+mn-ea"/>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ομιλία</a:t>
            </a:r>
            <a:endParaRPr lang="en-GB" altLang="de-DE" sz="1200" b="1" dirty="0">
              <a:latin typeface="+mn-lt"/>
              <a:ea typeface="+mn-ea"/>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όραση</a:t>
            </a:r>
            <a:endParaRPr lang="en-GB" altLang="de-DE" sz="1200" b="1" dirty="0">
              <a:latin typeface="+mn-lt"/>
              <a:ea typeface="+mn-ea"/>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όραση</a:t>
            </a:r>
            <a:endParaRPr lang="en-GB" altLang="de-DE" sz="1200" b="1" dirty="0">
              <a:latin typeface="+mn-lt"/>
              <a:ea typeface="+mn-ea"/>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όραση</a:t>
            </a:r>
            <a:endParaRPr lang="en-GB" altLang="de-DE" sz="1200" b="1" dirty="0">
              <a:latin typeface="+mn-lt"/>
              <a:ea typeface="+mn-ea"/>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όραση</a:t>
            </a:r>
            <a:endParaRPr lang="en-GB" altLang="de-DE" sz="1200" b="1" dirty="0">
              <a:latin typeface="+mn-lt"/>
              <a:ea typeface="+mn-ea"/>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ακοή</a:t>
            </a:r>
            <a:endParaRPr lang="en-GB" altLang="de-DE" sz="1200" b="1" dirty="0">
              <a:latin typeface="+mn-lt"/>
              <a:ea typeface="+mn-ea"/>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ακοή</a:t>
            </a:r>
            <a:endParaRPr lang="en-GB" altLang="de-DE" sz="1200" b="1" dirty="0">
              <a:latin typeface="+mn-lt"/>
              <a:ea typeface="+mn-ea"/>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ακοή</a:t>
            </a:r>
            <a:endParaRPr lang="en-GB" altLang="de-DE" sz="1200" b="1" dirty="0">
              <a:latin typeface="+mn-lt"/>
              <a:ea typeface="+mn-ea"/>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200" b="1">
                <a:latin typeface="+mn-lt"/>
                <a:ea typeface="+mn-ea"/>
              </a:rPr>
              <a:t>ακοή</a:t>
            </a:r>
            <a:endParaRPr lang="en-GB" altLang="de-DE" sz="1200" b="1" dirty="0">
              <a:latin typeface="+mn-lt"/>
              <a:ea typeface="+mn-ea"/>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400" b="1">
                <a:latin typeface="+mn-lt"/>
                <a:ea typeface="+mn-ea"/>
              </a:rPr>
              <a:t>Ανάκληση μνήμης σε ποσοστά %</a:t>
            </a:r>
            <a:endParaRPr lang="en-GB" altLang="de-DE" sz="1400" b="1" dirty="0">
              <a:latin typeface="+mn-lt"/>
              <a:ea typeface="+mn-ea"/>
            </a:endParaRPr>
          </a:p>
        </p:txBody>
      </p:sp>
      <p:sp>
        <p:nvSpPr>
          <p:cNvPr id="3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ption_3"/>
          <p:cNvSpPr txBox="1">
            <a:spLocks noChangeArrowheads="1"/>
          </p:cNvSpPr>
          <p:nvPr/>
        </p:nvSpPr>
        <p:spPr bwMode="auto">
          <a:xfrm>
            <a:off x="408955" y="5197136"/>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l-GR" altLang="de-DE" sz="2400" b="0" dirty="0">
                <a:solidFill>
                  <a:srgbClr val="333333"/>
                </a:solidFill>
                <a:latin typeface="+mn-lt"/>
                <a:ea typeface="+mn-ea"/>
              </a:rPr>
              <a:t>Η Αμερικανή ψυχολόγος Ελίζαμπεθ Λόφτους έδειξε στους συμμετέχοντες ενός πειράματος μια σειρά από φωτογραφίες. Μια εικόνα έδειχνε ένα κόκκινο αυτοκίνητο να στέκεται μπροστά από ένα σύμβολο παραχώρησης προτεραιότητας      .</a:t>
            </a:r>
            <a:endParaRPr lang="en-US" altLang="de-DE" sz="2400" b="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Μήπως η μνήμη μας λειτουργεί σαν ένας καταγραφέας βίντεο; </a:t>
            </a:r>
            <a:r>
              <a:rPr lang="el-GR" sz="2000" dirty="0">
                <a:solidFill>
                  <a:srgbClr val="004992"/>
                </a:solidFill>
                <a:latin typeface="+mn-lt"/>
                <a:ea typeface="+mn-ea"/>
                <a:cs typeface="+mn-cs"/>
              </a:rPr>
              <a:t>(για μια εναλλακτική άσκηση ανατρέξτε στο τέλος της παρουσίασης)</a:t>
            </a:r>
            <a:endParaRPr lang="en-US"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13</a:t>
            </a:fld>
            <a:endParaRPr lang="de-DE" altLang="de-DE">
              <a:latin typeface="+mn-lt"/>
              <a:ea typeface="+mn-ea"/>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1763" y="6021288"/>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Μήπως η μνήμη μας λειτουργεί σαν ένας καταγραφέας βίντεο;</a:t>
            </a:r>
            <a:endParaRPr lang="en-US" sz="20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dirty="0">
                <a:solidFill>
                  <a:srgbClr val="333333"/>
                </a:solidFill>
              </a:rPr>
              <a:t>Σε αυτή την εικόνα, προσπερνά ένα άλλο αυτοκίνητο το κόκκινο αυτοκίνητο ενώ αυτό είναι σταματημένο μπροστά από το σήμα </a:t>
            </a:r>
            <a:r>
              <a:rPr lang="el-GR" altLang="de-DE" sz="2400" dirty="0">
                <a:solidFill>
                  <a:srgbClr val="FF0000"/>
                </a:solidFill>
              </a:rPr>
              <a:t>στοπ</a:t>
            </a:r>
            <a:r>
              <a:rPr lang="el-GR" altLang="de-DE" sz="2400" dirty="0">
                <a:solidFill>
                  <a:srgbClr val="333333"/>
                </a:solidFill>
              </a:rPr>
              <a:t>;</a:t>
            </a:r>
            <a:br>
              <a:rPr lang="el-GR" altLang="de-DE" sz="2400" dirty="0">
                <a:solidFill>
                  <a:srgbClr val="333333"/>
                </a:solidFill>
              </a:rPr>
            </a:br>
            <a:r>
              <a:rPr lang="de-DE" altLang="de-DE" sz="2400" dirty="0">
                <a:solidFill>
                  <a:srgbClr val="333333"/>
                </a:solidFill>
              </a:rPr>
              <a:t>(</a:t>
            </a:r>
            <a:r>
              <a:rPr lang="el-GR" altLang="de-DE" sz="2400" dirty="0">
                <a:solidFill>
                  <a:srgbClr val="333333"/>
                </a:solidFill>
              </a:rPr>
              <a:t>Στην πραγματικότητα, το αυτοκίνητο βρισκόταν μπροστά από μια πινακίδα </a:t>
            </a:r>
            <a:r>
              <a:rPr lang="el-GR" altLang="de-DE" sz="2400" dirty="0">
                <a:solidFill>
                  <a:srgbClr val="FF0000"/>
                </a:solidFill>
              </a:rPr>
              <a:t>προτεραιότητας</a:t>
            </a:r>
            <a:r>
              <a:rPr lang="el-GR" altLang="de-DE" sz="2400" dirty="0">
                <a:solidFill>
                  <a:srgbClr val="333333"/>
                </a:solidFill>
              </a:rPr>
              <a:t>!</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5" name="Slide Number Placeholder 4"/>
          <p:cNvSpPr>
            <a:spLocks noGrp="1"/>
          </p:cNvSpPr>
          <p:nvPr>
            <p:ph type="sldNum" sz="quarter" idx="12"/>
          </p:nvPr>
        </p:nvSpPr>
        <p:spPr/>
        <p:txBody>
          <a:bodyPr/>
          <a:lstStyle/>
          <a:p>
            <a:fld id="{426958CD-04BB-484A-9C42-36D4C62288EA}"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Αργότερα, παρουσιάστηκαν δύο φωτογραφίες.</a:t>
            </a:r>
            <a:br>
              <a:rPr lang="el-GR" sz="3600" dirty="0">
                <a:solidFill>
                  <a:srgbClr val="004992"/>
                </a:solidFill>
                <a:latin typeface="+mn-lt"/>
                <a:ea typeface="+mn-ea"/>
                <a:cs typeface="+mn-cs"/>
              </a:rPr>
            </a:br>
            <a:r>
              <a:rPr lang="el-GR" dirty="0">
                <a:solidFill>
                  <a:srgbClr val="004992"/>
                </a:solidFill>
                <a:latin typeface="+mn-lt"/>
                <a:ea typeface="+mn-ea"/>
                <a:cs typeface="+mn-cs"/>
              </a:rPr>
              <a:t>Οι συμμετέχοντες έπρεπε να αποφασίσουν ποια φωτογραφία εμφανίζεται αρχικά. Νομίζετε ότι μνήμη θα μπορούσε να παραπλανηθεί;</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15</a:t>
            </a:fld>
            <a:endParaRPr lang="de-DE" altLang="de-DE">
              <a:latin typeface="+mn-lt"/>
              <a:ea typeface="+mn-ea"/>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689" y="3161496"/>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9571" y="3161496"/>
            <a:ext cx="24688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0" i="1">
                <a:latin typeface="+mn-lt"/>
                <a:ea typeface="+mn-ea"/>
              </a:rPr>
              <a:t>Χρονικό όριο</a:t>
            </a:r>
            <a:endParaRPr lang="de-DE" altLang="de-DE" sz="1800" b="0" i="1" dirty="0">
              <a:latin typeface="+mn-lt"/>
              <a:ea typeface="+mn-ea"/>
            </a:endParaRPr>
          </a:p>
        </p:txBody>
      </p:sp>
      <p:sp>
        <p:nvSpPr>
          <p:cNvPr id="20"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txBox="1">
            <a:spLocks noChangeArrowheads="1"/>
          </p:cNvSpPr>
          <p:nvPr/>
        </p:nvSpPr>
        <p:spPr bwMode="auto">
          <a:xfrm>
            <a:off x="4177273" y="2492896"/>
            <a:ext cx="352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600" b="0" dirty="0">
                <a:latin typeface="+mn-lt"/>
                <a:ea typeface="+mn-ea"/>
              </a:rPr>
              <a:t>Παραπλανητική ερώτηση</a:t>
            </a:r>
            <a:endParaRPr lang="de-DE" altLang="de-DE" sz="1600" b="0" dirty="0">
              <a:latin typeface="+mn-lt"/>
              <a:ea typeface="+mn-ea"/>
            </a:endParaRPr>
          </a:p>
        </p:txBody>
      </p:sp>
      <p:sp>
        <p:nvSpPr>
          <p:cNvPr id="24" name="Caption_28"/>
          <p:cNvSpPr txBox="1">
            <a:spLocks noChangeArrowheads="1"/>
          </p:cNvSpPr>
          <p:nvPr/>
        </p:nvSpPr>
        <p:spPr bwMode="auto">
          <a:xfrm>
            <a:off x="7969795" y="2492896"/>
            <a:ext cx="38884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600" b="0" dirty="0">
                <a:latin typeface="+mn-lt"/>
                <a:ea typeface="+mn-ea"/>
              </a:rPr>
              <a:t>Ποια εικόνα παρουσιάστηκε στην πραγματικότητα;</a:t>
            </a:r>
            <a:endParaRPr lang="de-DE" altLang="de-DE" sz="1600" b="0" dirty="0">
              <a:latin typeface="+mn-lt"/>
              <a:ea typeface="+mn-ea"/>
            </a:endParaRPr>
          </a:p>
        </p:txBody>
      </p:sp>
      <p:sp>
        <p:nvSpPr>
          <p:cNvPr id="25" name="Caption_27"/>
          <p:cNvSpPr txBox="1">
            <a:spLocks noChangeArrowheads="1"/>
          </p:cNvSpPr>
          <p:nvPr/>
        </p:nvSpPr>
        <p:spPr bwMode="auto">
          <a:xfrm>
            <a:off x="4346649" y="33432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ko-KR" sz="1400" b="0" i="1" dirty="0">
                <a:latin typeface="+mn-lt"/>
                <a:ea typeface="+mn-ea"/>
              </a:rPr>
              <a:t>Προσπέρασε ένα άλλο αυτοκίνητο το κόκκινο αυτοκίνητο που ήταν σταματημένο στο </a:t>
            </a:r>
            <a:r>
              <a:rPr lang="el-GR" altLang="ko-KR" sz="1400" b="0" i="1" dirty="0">
                <a:solidFill>
                  <a:srgbClr val="FF0000"/>
                </a:solidFill>
                <a:latin typeface="+mn-lt"/>
                <a:ea typeface="+mn-ea"/>
              </a:rPr>
              <a:t>σήμα στοπ</a:t>
            </a:r>
            <a:r>
              <a:rPr lang="el-GR" altLang="ko-KR" sz="1400" b="0" i="1" dirty="0">
                <a:latin typeface="+mn-lt"/>
                <a:ea typeface="+mn-ea"/>
              </a:rPr>
              <a:t>; </a:t>
            </a:r>
            <a:endParaRPr lang="fr-FR" altLang="de-DE" sz="1400" i="1" dirty="0">
              <a:latin typeface="+mn-lt"/>
              <a:ea typeface="+mn-ea"/>
            </a:endParaRPr>
          </a:p>
        </p:txBody>
      </p:sp>
      <p:sp>
        <p:nvSpPr>
          <p:cNvPr id="26" name="Caption_25"/>
          <p:cNvSpPr txBox="1">
            <a:spLocks noChangeArrowheads="1"/>
          </p:cNvSpPr>
          <p:nvPr/>
        </p:nvSpPr>
        <p:spPr bwMode="auto">
          <a:xfrm>
            <a:off x="784959" y="2492896"/>
            <a:ext cx="2720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1600" b="0">
                <a:latin typeface="+mn-lt"/>
                <a:ea typeface="+mn-ea"/>
              </a:rPr>
              <a:t>Παρουσιάστηκε!</a:t>
            </a:r>
            <a:endParaRPr lang="de-DE" altLang="de-DE" sz="1600" b="0" dirty="0">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9" name="Text Box 7"/>
          <p:cNvSpPr txBox="1">
            <a:spLocks noChangeArrowheads="1"/>
          </p:cNvSpPr>
          <p:nvPr/>
        </p:nvSpPr>
        <p:spPr bwMode="auto">
          <a:xfrm>
            <a:off x="6673651" y="2203704"/>
            <a:ext cx="507638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None/>
            </a:pPr>
            <a:r>
              <a:rPr lang="el-GR" altLang="de-DE" sz="2400" dirty="0">
                <a:solidFill>
                  <a:srgbClr val="333333"/>
                </a:solidFill>
                <a:latin typeface="+mn-lt"/>
                <a:ea typeface="+mn-ea"/>
              </a:rPr>
              <a:t>Χωρίς την παραπλανητική ερώτηση, μόνο το 25% είπαν ότι είδαν μια πινακίδα στοπ στην αρχική εικόνα.</a:t>
            </a:r>
          </a:p>
          <a:p>
            <a:pPr eaLnBrk="1" hangingPunct="1">
              <a:lnSpc>
                <a:spcPct val="105000"/>
              </a:lnSpc>
              <a:spcBef>
                <a:spcPts val="1999"/>
              </a:spcBef>
              <a:spcAft>
                <a:spcPts val="0"/>
              </a:spcAft>
              <a:buClr>
                <a:srgbClr val="333333"/>
              </a:buClr>
              <a:buNone/>
            </a:pPr>
            <a:r>
              <a:rPr lang="el-GR" altLang="de-DE" sz="2400" dirty="0">
                <a:solidFill>
                  <a:srgbClr val="333333"/>
                </a:solidFill>
                <a:latin typeface="+mn-lt"/>
                <a:ea typeface="+mn-ea"/>
              </a:rPr>
              <a:t>... ενώ το 59% των συμμετεχόντων που έλαβαν παραπλανητικές πληροφορίες είπαν ότι είδαν μια πινακίδα στοπ</a:t>
            </a:r>
            <a:r>
              <a:rPr lang="en-US" altLang="de-DE" sz="240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Η μνήμη μας δεν ταιριάζει απόλυτα με την πραγματικότητα!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16</a:t>
            </a:fld>
            <a:endParaRPr lang="de-DE" altLang="de-DE">
              <a:latin typeface="+mn-lt"/>
              <a:ea typeface="+mn-ea"/>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600" b="1" i="1">
                <a:latin typeface="+mn-lt"/>
                <a:ea typeface="+mn-ea"/>
              </a:rPr>
              <a:t>1. Παρουσιάστηκε</a:t>
            </a:r>
            <a:endParaRPr lang="en-US" altLang="de-DE" sz="1600" b="1" i="1" dirty="0">
              <a:latin typeface="+mn-lt"/>
              <a:ea typeface="+mn-ea"/>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600" b="1" i="1">
                <a:latin typeface="+mn-lt"/>
                <a:ea typeface="+mn-ea"/>
              </a:rPr>
              <a:t>2. … αλλά τι έμεινε στη μνήμη?</a:t>
            </a:r>
            <a:endParaRPr lang="en-US" altLang="de-DE" sz="1600" b="1" i="1" dirty="0">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Η μνήμη μας δεν ταιριάζει απόλυτα με την πραγματικότητα!</a:t>
            </a:r>
            <a:endParaRPr lang="en-US" sz="3600">
              <a:latin typeface="+mn-lt"/>
              <a:ea typeface="+mn-ea"/>
              <a:cs typeface="+mn-cs"/>
            </a:endParaRPr>
          </a:p>
        </p:txBody>
      </p:sp>
      <p:sp>
        <p:nvSpPr>
          <p:cNvPr id="60418" name="Rectangle 2"/>
          <p:cNvSpPr>
            <a:spLocks noGrp="1" noChangeArrowheads="1"/>
          </p:cNvSpPr>
          <p:nvPr>
            <p:ph idx="1"/>
          </p:nvPr>
        </p:nvSpPr>
        <p:spPr/>
        <p:txBody>
          <a:bodyPr>
            <a:noAutofit/>
          </a:bodyPr>
          <a:lstStyle/>
          <a:p>
            <a:pPr eaLnBrk="1" hangingPunct="1">
              <a:buClrTx/>
            </a:pPr>
            <a:r>
              <a:rPr lang="el-GR" altLang="de-DE" sz="2400" dirty="0">
                <a:solidFill>
                  <a:srgbClr val="333333"/>
                </a:solidFill>
              </a:rPr>
              <a:t>Η συγκεκριμένη έρευνα και πολλές άλλες δείχνουν ότι η ανθρώπινη μνήμη είναι καλή, αλλά όχι τέλεια.</a:t>
            </a:r>
          </a:p>
          <a:p>
            <a:pPr eaLnBrk="1" hangingPunct="1">
              <a:buClrTx/>
            </a:pPr>
            <a:r>
              <a:rPr lang="el-GR" altLang="de-DE" sz="2400" dirty="0">
                <a:solidFill>
                  <a:srgbClr val="333333"/>
                </a:solidFill>
              </a:rPr>
              <a:t>Έχουμε την τάση να αλλάζουμε τη διάταξη ή να ενσωματώσουμε πράγματα στη μνήμη μας, που έχουν συμβεί παλιότερα ή που ακούσαμε γι αυτά αργότερα.</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63491" name="Rectangle 6"/>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el-GR" altLang="de-DE" sz="2400" dirty="0">
                <a:solidFill>
                  <a:srgbClr val="333333"/>
                </a:solidFill>
              </a:rPr>
              <a:t>Θα σας παρουσιαστούν κάποιες σύνθετες σκηνές (π.χ. παραλία, σιδηροδρομικός σταθμός</a:t>
            </a:r>
            <a:r>
              <a:rPr lang="de-DE"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63491" name="Rectangle 6"/>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el-GR" altLang="de-DE" sz="2400" dirty="0">
                <a:solidFill>
                  <a:srgbClr val="333333"/>
                </a:solidFill>
              </a:rPr>
              <a:t>Θα σας παρουσιαστούν κάποιες σύνθετες σκηνές (π.χ. παραλία, σιδηροδρομικός σταθμός</a:t>
            </a:r>
            <a:r>
              <a:rPr lang="de-DE" altLang="de-DE" sz="2400" dirty="0">
                <a:solidFill>
                  <a:srgbClr val="333333"/>
                </a:solidFill>
              </a:rPr>
              <a:t>).</a:t>
            </a:r>
            <a:endParaRPr lang="el-GR" altLang="de-DE" sz="2400" dirty="0">
              <a:solidFill>
                <a:srgbClr val="333333"/>
              </a:solidFill>
            </a:endParaRPr>
          </a:p>
          <a:p>
            <a:pPr marL="342900" indent="-342900" eaLnBrk="1" hangingPunct="1">
              <a:buClr>
                <a:srgbClr val="333333"/>
              </a:buClr>
              <a:buFont typeface="WingDings"/>
              <a:buChar char=""/>
              <a:tabLst>
                <a:tab pos="361950" algn="l"/>
              </a:tabLst>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a:t>
            </a:r>
            <a:r>
              <a:rPr lang="el-GR" altLang="ko-KR" sz="2400">
                <a:solidFill>
                  <a:srgbClr val="333333"/>
                </a:solidFill>
              </a:rPr>
              <a:t>σας.</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19</a:t>
            </a:fld>
            <a:endParaRPr lang="de-DE" altLang="de-DE">
              <a:latin typeface="+mn-lt"/>
              <a:ea typeface="+mn-ea"/>
            </a:endParaRPr>
          </a:p>
        </p:txBody>
      </p:sp>
    </p:spTree>
    <p:extLst>
      <p:ext uri="{BB962C8B-B14F-4D97-AF65-F5344CB8AC3E}">
        <p14:creationId xmlns:p14="http://schemas.microsoft.com/office/powerpoint/2010/main" val="2864915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63491" name="Rectangle 6"/>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el-GR" altLang="de-DE" sz="2400" dirty="0">
                <a:solidFill>
                  <a:srgbClr val="333333"/>
                </a:solidFill>
              </a:rPr>
              <a:t>Θα σας παρουσιαστούν κάποιες σύνθετες σκηνές (π.χ. παραλία, σιδηροδρομικός σταθμός</a:t>
            </a:r>
            <a:r>
              <a:rPr lang="de-DE" altLang="de-DE" sz="2400" dirty="0">
                <a:solidFill>
                  <a:srgbClr val="333333"/>
                </a:solidFill>
              </a:rPr>
              <a:t>).</a:t>
            </a:r>
            <a:endParaRPr lang="el-GR" altLang="de-DE" sz="2400" dirty="0">
              <a:solidFill>
                <a:srgbClr val="333333"/>
              </a:solidFill>
            </a:endParaRPr>
          </a:p>
          <a:p>
            <a:pPr marL="342900" indent="-342900" eaLnBrk="1" hangingPunct="1">
              <a:buClr>
                <a:srgbClr val="333333"/>
              </a:buClr>
              <a:buFont typeface="WingDings"/>
              <a:buChar char=""/>
              <a:tabLst>
                <a:tab pos="361950" algn="l"/>
              </a:tabLst>
            </a:pPr>
            <a:r>
              <a:rPr lang="el-GR" altLang="ko-KR" sz="2400" dirty="0">
                <a:solidFill>
                  <a:srgbClr val="333333"/>
                </a:solidFill>
              </a:rPr>
              <a:t>Στη συνέχεια θα σας ζητηθεί να θυμηθείτε ό,τι είδατε στην εικόνα και πόσο σίγουροι είστε για την κρίση σας.</a:t>
            </a:r>
            <a:endParaRPr lang="de-DE" altLang="de-DE" sz="2400" dirty="0">
              <a:solidFill>
                <a:srgbClr val="333333"/>
              </a:solidFill>
            </a:endParaRPr>
          </a:p>
          <a:p>
            <a:pPr algn="ctr" eaLnBrk="1" hangingPunct="1">
              <a:buClr>
                <a:srgbClr val="333333"/>
              </a:buClr>
              <a:tabLst>
                <a:tab pos="361950" algn="l"/>
              </a:tabLst>
            </a:pPr>
            <a:r>
              <a:rPr lang="el-GR" altLang="de-DE" sz="2400">
                <a:solidFill>
                  <a:srgbClr val="004992"/>
                </a:solidFill>
              </a:rPr>
              <a:t>Προσπαθήστε </a:t>
            </a:r>
            <a:r>
              <a:rPr lang="el-GR" altLang="de-DE" sz="2400" dirty="0">
                <a:solidFill>
                  <a:srgbClr val="004992"/>
                </a:solidFill>
              </a:rPr>
              <a:t>να θυμηθείτε όσο το δυνατόν περισσότερες λεπτομέρειες!</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1159583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21</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Ο σιδεράς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Πόσο σίγουροι είστε;</a:t>
            </a:r>
            <a:endParaRPr lang="de-DE" altLang="de-DE">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el-GR" altLang="de-DE" sz="2400" dirty="0">
                <a:solidFill>
                  <a:srgbClr val="333333"/>
                </a:solidFill>
              </a:rPr>
              <a:t>τσιμπήδα</a:t>
            </a:r>
          </a:p>
          <a:p>
            <a:pPr marL="342900" indent="-342900">
              <a:lnSpc>
                <a:spcPct val="100000"/>
              </a:lnSpc>
              <a:spcBef>
                <a:spcPts val="1200"/>
              </a:spcBef>
              <a:buClr>
                <a:srgbClr val="333333"/>
              </a:buClr>
              <a:buFont typeface="WingDings"/>
              <a:buChar char=""/>
            </a:pPr>
            <a:r>
              <a:rPr lang="el-GR" altLang="de-DE" sz="2400" dirty="0">
                <a:solidFill>
                  <a:srgbClr val="333333"/>
                </a:solidFill>
              </a:rPr>
              <a:t>παράθυρο</a:t>
            </a:r>
          </a:p>
          <a:p>
            <a:pPr marL="342900" indent="-342900">
              <a:lnSpc>
                <a:spcPct val="100000"/>
              </a:lnSpc>
              <a:spcBef>
                <a:spcPts val="1200"/>
              </a:spcBef>
              <a:buClr>
                <a:srgbClr val="333333"/>
              </a:buClr>
              <a:buFont typeface="WingDings"/>
              <a:buChar char=""/>
            </a:pPr>
            <a:r>
              <a:rPr lang="el-GR" altLang="de-DE" sz="2400" dirty="0">
                <a:solidFill>
                  <a:srgbClr val="333333"/>
                </a:solidFill>
              </a:rPr>
              <a:t>αμόνι</a:t>
            </a:r>
          </a:p>
          <a:p>
            <a:pPr marL="342900" indent="-342900">
              <a:lnSpc>
                <a:spcPct val="100000"/>
              </a:lnSpc>
              <a:spcBef>
                <a:spcPts val="1200"/>
              </a:spcBef>
              <a:buClr>
                <a:srgbClr val="333333"/>
              </a:buClr>
              <a:buFont typeface="WingDings"/>
              <a:buChar char=""/>
            </a:pPr>
            <a:r>
              <a:rPr lang="el-GR" altLang="de-DE" sz="2400" dirty="0">
                <a:solidFill>
                  <a:srgbClr val="333333"/>
                </a:solidFill>
              </a:rPr>
              <a:t>δέρμα</a:t>
            </a:r>
          </a:p>
          <a:p>
            <a:pPr marL="342900" indent="-342900">
              <a:lnSpc>
                <a:spcPct val="100000"/>
              </a:lnSpc>
              <a:spcBef>
                <a:spcPts val="1200"/>
              </a:spcBef>
              <a:buClr>
                <a:srgbClr val="333333"/>
              </a:buClr>
              <a:buFont typeface="WingDings"/>
              <a:buChar char=""/>
            </a:pPr>
            <a:r>
              <a:rPr lang="el-GR" altLang="de-DE" sz="2400" dirty="0">
                <a:solidFill>
                  <a:srgbClr val="333333"/>
                </a:solidFill>
              </a:rPr>
              <a:t>θεατές</a:t>
            </a:r>
          </a:p>
          <a:p>
            <a:pPr marL="342900" indent="-342900">
              <a:lnSpc>
                <a:spcPct val="100000"/>
              </a:lnSpc>
              <a:spcBef>
                <a:spcPts val="1200"/>
              </a:spcBef>
              <a:buClr>
                <a:srgbClr val="333333"/>
              </a:buClr>
              <a:buFont typeface="WingDings"/>
              <a:buChar char=""/>
            </a:pPr>
            <a:r>
              <a:rPr lang="el-GR" altLang="de-DE" sz="2400" dirty="0">
                <a:solidFill>
                  <a:srgbClr val="333333"/>
                </a:solidFill>
              </a:rPr>
              <a:t>εργαλεία</a:t>
            </a:r>
          </a:p>
          <a:p>
            <a:pPr marL="342900" indent="-342900">
              <a:lnSpc>
                <a:spcPct val="100000"/>
              </a:lnSpc>
              <a:spcBef>
                <a:spcPts val="1200"/>
              </a:spcBef>
              <a:buClr>
                <a:srgbClr val="333333"/>
              </a:buClr>
              <a:buFont typeface="WingDings"/>
              <a:buChar char=""/>
            </a:pPr>
            <a:r>
              <a:rPr lang="el-GR" altLang="de-DE" sz="2400">
                <a:solidFill>
                  <a:srgbClr val="333333"/>
                </a:solidFill>
              </a:rPr>
              <a:t>σφυρί</a:t>
            </a:r>
            <a:endParaRPr lang="el-G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Ο σιδεράς</a:t>
            </a:r>
            <a:endParaRPr lang="de-DE" altLang="de-DE" sz="3600">
              <a:latin typeface="+mn-lt"/>
              <a:ea typeface="+mn-ea"/>
              <a:cs typeface="+mn-cs"/>
            </a:endParaRPr>
          </a:p>
        </p:txBody>
      </p:sp>
      <p:sp>
        <p:nvSpPr>
          <p:cNvPr id="665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τσιμπήδα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παράθυρο</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αμόνι</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δέρμα</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θεατές</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εργαλεία</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σφυρί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23</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24</a:t>
            </a:fld>
            <a:endParaRPr lang="de-DE" altLang="de-DE">
              <a:latin typeface="+mn-lt"/>
              <a:ea typeface="+mn-ea"/>
            </a:endParaRP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Πειρατικό Καράβι</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Πόσο σίγουροι είστε;</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πανιά</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σημαία των πειρατών</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παρατηρητήριο</a:t>
            </a:r>
            <a:br>
              <a:rPr lang="el-GR" altLang="de-DE" sz="2400" dirty="0">
                <a:solidFill>
                  <a:srgbClr val="333333"/>
                </a:solidFill>
              </a:rPr>
            </a:br>
            <a:r>
              <a:rPr lang="el-GR" altLang="de-DE" sz="2400" dirty="0">
                <a:solidFill>
                  <a:srgbClr val="333333"/>
                </a:solidFill>
              </a:rPr>
              <a:t>καταρτιού</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άγκυρα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μαϊμού</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σκάλα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Πειρατικό Καράβι</a:t>
            </a:r>
            <a:endParaRPr lang="de-DE" altLang="de-DE" sz="3600">
              <a:latin typeface="+mn-lt"/>
              <a:ea typeface="+mn-ea"/>
              <a:cs typeface="+mn-cs"/>
            </a:endParaRPr>
          </a:p>
        </p:txBody>
      </p:sp>
      <p:sp>
        <p:nvSpPr>
          <p:cNvPr id="69636" name="Rectangle 4"/>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πανιά</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σημαία των πειρατών</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παρατηρητήριο</a:t>
            </a:r>
            <a:br>
              <a:rPr lang="el-GR" altLang="de-DE" sz="2400" dirty="0">
                <a:solidFill>
                  <a:srgbClr val="333333"/>
                </a:solidFill>
              </a:rPr>
            </a:br>
            <a:r>
              <a:rPr lang="el-GR" altLang="de-DE" sz="2400" dirty="0">
                <a:solidFill>
                  <a:srgbClr val="333333"/>
                </a:solidFill>
              </a:rPr>
              <a:t>καταρτιού</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άγκυρα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μαϊμού</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σκάλα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παράθυρα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26</a:t>
            </a:fld>
            <a:endParaRPr lang="de-DE" altLang="de-DE">
              <a:latin typeface="+mn-lt"/>
              <a:ea typeface="+mn-ea"/>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270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Δεν έχουν συμβεί πραγματικά όλα όσα ανακαλούμε στη μνήμη μας!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270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a:t>
            </a:r>
            <a:r>
              <a:rPr lang="el-GR" altLang="de-DE" sz="2400">
                <a:solidFill>
                  <a:srgbClr val="333333"/>
                </a:solidFill>
              </a:rPr>
              <a:t>πετσέτα).</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28</a:t>
            </a:fld>
            <a:endParaRPr lang="de-DE" altLang="de-DE">
              <a:latin typeface="+mn-lt"/>
              <a:ea typeface="+mn-ea"/>
            </a:endParaRPr>
          </a:p>
        </p:txBody>
      </p:sp>
    </p:spTree>
    <p:extLst>
      <p:ext uri="{BB962C8B-B14F-4D97-AF65-F5344CB8AC3E}">
        <p14:creationId xmlns:p14="http://schemas.microsoft.com/office/powerpoint/2010/main" val="2116271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Λανθασμένες μνήμες στην καθημερινή ζωή</a:t>
            </a:r>
            <a:endParaRPr lang="en-US" sz="3600">
              <a:latin typeface="+mn-lt"/>
              <a:ea typeface="+mn-ea"/>
              <a:cs typeface="+mn-cs"/>
            </a:endParaRPr>
          </a:p>
        </p:txBody>
      </p:sp>
      <p:sp>
        <p:nvSpPr>
          <p:cNvPr id="7270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dirty="0">
                <a:solidFill>
                  <a:srgbClr val="333333"/>
                </a:solidFill>
              </a:rPr>
              <a:t>Δεν έχουν συμβεί πραγματικά όλα όσα ανακαλούμε στη μνήμη μας!</a:t>
            </a:r>
          </a:p>
          <a:p>
            <a:pPr marL="342900" indent="-342900" eaLnBrk="1" hangingPunct="1">
              <a:buClr>
                <a:srgbClr val="333333"/>
              </a:buClr>
              <a:buFont typeface="WingDings"/>
              <a:buChar char=""/>
            </a:pPr>
            <a:r>
              <a:rPr lang="el-GR" altLang="de-DE" sz="2400" dirty="0">
                <a:solidFill>
                  <a:srgbClr val="333333"/>
                </a:solidFill>
              </a:rPr>
              <a:t>Ο εγκέφαλός μας αντικαθιστά και προσθέτει χαμένες πληροφορίες</a:t>
            </a:r>
            <a:r>
              <a:rPr lang="de-DE" altLang="de-DE" sz="2400" dirty="0">
                <a:solidFill>
                  <a:srgbClr val="333333"/>
                </a:solidFill>
              </a:rPr>
              <a:t> </a:t>
            </a:r>
            <a:r>
              <a:rPr lang="el-GR" altLang="de-DE" sz="2400" dirty="0">
                <a:solidFill>
                  <a:srgbClr val="333333"/>
                </a:solidFill>
              </a:rPr>
              <a:t>από προηγούμενα και σχετικά γεγονότα</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μια συνηθισμένη σκηνή παραλίας από διακοπές</a:t>
            </a:r>
            <a:r>
              <a:rPr lang="de-DE" altLang="de-DE" sz="2400" dirty="0">
                <a:solidFill>
                  <a:srgbClr val="333333"/>
                </a:solidFill>
              </a:rPr>
              <a:t>). </a:t>
            </a:r>
            <a:br>
              <a:rPr lang="de-DE" altLang="de-DE" sz="2400" dirty="0">
                <a:solidFill>
                  <a:srgbClr val="333333"/>
                </a:solidFill>
              </a:rPr>
            </a:br>
            <a:r>
              <a:rPr lang="el-GR" altLang="de-DE" sz="2400" dirty="0">
                <a:solidFill>
                  <a:srgbClr val="333333"/>
                </a:solidFill>
              </a:rPr>
              <a:t>Μερικά αντικείμενα προστέθηκαν </a:t>
            </a:r>
            <a:r>
              <a:rPr lang="en-US" altLang="de-DE" sz="2400" dirty="0">
                <a:solidFill>
                  <a:srgbClr val="333333"/>
                </a:solidFill>
              </a:rPr>
              <a:t>«</a:t>
            </a:r>
            <a:r>
              <a:rPr lang="el-GR" altLang="de-DE" sz="2400" dirty="0">
                <a:solidFill>
                  <a:srgbClr val="333333"/>
                </a:solidFill>
              </a:rPr>
              <a:t>λογικά</a:t>
            </a:r>
            <a:r>
              <a:rPr lang="en-US" altLang="de-DE" sz="2400" dirty="0">
                <a:solidFill>
                  <a:srgbClr val="333333"/>
                </a:solidFill>
              </a:rPr>
              <a:t>»</a:t>
            </a:r>
            <a:r>
              <a:rPr lang="el-GR" altLang="de-DE" sz="2400" dirty="0">
                <a:solidFill>
                  <a:srgbClr val="333333"/>
                </a:solidFill>
              </a:rPr>
              <a:t> (στο παράδειγμα</a:t>
            </a:r>
            <a:r>
              <a:rPr lang="en-US" altLang="de-DE" sz="2400" dirty="0">
                <a:solidFill>
                  <a:srgbClr val="333333"/>
                </a:solidFill>
              </a:rPr>
              <a:t>:</a:t>
            </a:r>
            <a:r>
              <a:rPr lang="el-GR" altLang="de-DE" sz="2400" dirty="0">
                <a:solidFill>
                  <a:srgbClr val="333333"/>
                </a:solidFill>
              </a:rPr>
              <a:t> μπάλα, πετσέτα).</a:t>
            </a:r>
            <a:endParaRPr lang="de-DE" altLang="de-DE" sz="2400" dirty="0">
              <a:solidFill>
                <a:srgbClr val="333333"/>
              </a:solidFill>
            </a:endParaRPr>
          </a:p>
          <a:p>
            <a:pPr marL="342900" indent="-342900" eaLnBrk="1" hangingPunct="1">
              <a:buClr>
                <a:srgbClr val="000000"/>
              </a:buClr>
              <a:buFont typeface="WingDings"/>
              <a:buChar char=""/>
            </a:pPr>
            <a:r>
              <a:rPr lang="el-GR" altLang="de-DE" sz="2400" dirty="0">
                <a:solidFill>
                  <a:srgbClr val="333333"/>
                </a:solidFill>
              </a:rPr>
              <a:t>Οι αληθινές αναμνήσεις μπορούν συχνά να διαφοροποιηθούν από τις ψεύτικες αναμνήσεις από τη </a:t>
            </a:r>
            <a:r>
              <a:rPr lang="el-GR" altLang="de-DE" sz="2400" dirty="0">
                <a:solidFill>
                  <a:srgbClr val="004992"/>
                </a:solidFill>
              </a:rPr>
              <a:t>ζωντάνια</a:t>
            </a:r>
            <a:r>
              <a:rPr lang="el-GR" altLang="de-DE" sz="2400" dirty="0">
                <a:solidFill>
                  <a:srgbClr val="333333"/>
                </a:solidFill>
              </a:rPr>
              <a:t> τους</a:t>
            </a:r>
            <a:r>
              <a:rPr lang="de-DE" altLang="de-DE" sz="2400" dirty="0">
                <a:solidFill>
                  <a:srgbClr val="333333"/>
                </a:solidFill>
              </a:rPr>
              <a:t>: </a:t>
            </a:r>
            <a:r>
              <a:rPr lang="el-GR" altLang="de-DE" sz="2400" dirty="0">
                <a:solidFill>
                  <a:srgbClr val="333333"/>
                </a:solidFill>
              </a:rPr>
              <a:t>οι ψεύτικες αναμνήσεις είναι περισσότερο </a:t>
            </a:r>
            <a:r>
              <a:rPr lang="en-US" altLang="de-DE" sz="2400" dirty="0">
                <a:solidFill>
                  <a:srgbClr val="333333"/>
                </a:solidFill>
              </a:rPr>
              <a:t>«</a:t>
            </a:r>
            <a:r>
              <a:rPr lang="el-GR" altLang="de-DE" sz="2400" dirty="0">
                <a:solidFill>
                  <a:srgbClr val="333333"/>
                </a:solidFill>
              </a:rPr>
              <a:t>χλωμές</a:t>
            </a:r>
            <a:r>
              <a:rPr lang="en-US" altLang="de-DE" sz="2400" dirty="0">
                <a:solidFill>
                  <a:srgbClr val="333333"/>
                </a:solidFill>
              </a:rPr>
              <a:t>»</a:t>
            </a:r>
            <a:r>
              <a:rPr lang="el-GR" altLang="de-DE" sz="2400" dirty="0">
                <a:solidFill>
                  <a:srgbClr val="333333"/>
                </a:solidFill>
              </a:rPr>
              <a:t> και λιγότερο λεπτομερείς.</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29</a:t>
            </a:fld>
            <a:endParaRPr lang="de-DE" altLang="de-DE">
              <a:latin typeface="+mn-lt"/>
              <a:ea typeface="+mn-ea"/>
            </a:endParaRPr>
          </a:p>
        </p:txBody>
      </p:sp>
    </p:spTree>
    <p:extLst>
      <p:ext uri="{BB962C8B-B14F-4D97-AF65-F5344CB8AC3E}">
        <p14:creationId xmlns:p14="http://schemas.microsoft.com/office/powerpoint/2010/main" val="2878501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a:t>
            </a:r>
            <a:r>
              <a:rPr lang="el-GR" altLang="de-DE" sz="2400">
                <a:solidFill>
                  <a:srgbClr val="333333"/>
                </a:solidFill>
              </a:rPr>
              <a:t>θετικά γεγονότα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32</a:t>
            </a:fld>
            <a:endParaRPr lang="de-DE" altLang="de-DE">
              <a:latin typeface="+mn-lt"/>
              <a:ea typeface="+mn-ea"/>
            </a:endParaRPr>
          </a:p>
        </p:txBody>
      </p:sp>
    </p:spTree>
    <p:extLst>
      <p:ext uri="{BB962C8B-B14F-4D97-AF65-F5344CB8AC3E}">
        <p14:creationId xmlns:p14="http://schemas.microsoft.com/office/powerpoint/2010/main" val="516064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Τύποι μνημονικών λαθών</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004992"/>
                </a:solidFill>
              </a:rPr>
              <a:t>Ξεχνώντας</a:t>
            </a:r>
            <a:endParaRPr lang="en-US" altLang="de-DE" sz="2400" dirty="0">
              <a:solidFill>
                <a:srgbClr val="004992"/>
              </a:solidFill>
            </a:endParaRPr>
          </a:p>
          <a:p>
            <a:pPr marL="342900" lvl="0" indent="-342900" defTabSz="914400" fontAlgn="base">
              <a:buClr>
                <a:srgbClr val="000000"/>
              </a:buClr>
              <a:buFont typeface="WingDings"/>
              <a:buChar char=""/>
            </a:pPr>
            <a:r>
              <a:rPr lang="el-GR" altLang="de-DE" sz="2400" dirty="0">
                <a:solidFill>
                  <a:srgbClr val="004992"/>
                </a:solidFill>
              </a:rPr>
              <a:t>Μνημονικές Προκαταλήψεις</a:t>
            </a:r>
            <a:r>
              <a:rPr lang="en-US" altLang="de-DE" sz="2400" dirty="0">
                <a:solidFill>
                  <a:srgbClr val="004992"/>
                </a:solidFill>
              </a:rPr>
              <a:t>:</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Θετικά γεγονότα</a:t>
            </a:r>
            <a:r>
              <a:rPr lang="en-US" altLang="de-DE" sz="2400" dirty="0">
                <a:solidFill>
                  <a:srgbClr val="333333"/>
                </a:solidFill>
              </a:rPr>
              <a:t> </a:t>
            </a:r>
            <a:r>
              <a:rPr lang="el-GR" altLang="de-DE" sz="2400" dirty="0">
                <a:solidFill>
                  <a:srgbClr val="333333"/>
                </a:solidFill>
              </a:rPr>
              <a:t>απομνημονεύονται καλύτερα από αρνητικά.</a:t>
            </a:r>
            <a:br>
              <a:rPr lang="el-GR"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l-GR" altLang="de-DE" sz="2400" dirty="0">
                <a:solidFill>
                  <a:srgbClr val="333333"/>
                </a:solidFill>
              </a:rPr>
              <a:t>προκατάληψη φυσιολογικής μνήμης</a:t>
            </a:r>
            <a:r>
              <a:rPr lang="en-US" altLang="de-DE" sz="2400" dirty="0">
                <a:solidFill>
                  <a:srgbClr val="333333"/>
                </a:solidFill>
              </a:rPr>
              <a:t>: </a:t>
            </a:r>
            <a:r>
              <a:rPr lang="el-GR" altLang="de-DE" sz="2400" dirty="0">
                <a:solidFill>
                  <a:srgbClr val="333333"/>
                </a:solidFill>
              </a:rPr>
              <a:t>Αρνητικά γεγονότα απομνημονεύονται καλύτερα από θετικά γεγονότα</a:t>
            </a:r>
            <a:endParaRPr lang="en-US" altLang="de-DE" sz="2400" dirty="0">
              <a:solidFill>
                <a:srgbClr val="333333"/>
              </a:solidFill>
            </a:endParaRPr>
          </a:p>
          <a:p>
            <a:pPr marL="342900" lvl="0" indent="-342900" defTabSz="914400" fontAlgn="base">
              <a:buClr>
                <a:srgbClr val="000000"/>
              </a:buClr>
              <a:buFont typeface="WingDings"/>
              <a:buChar char=""/>
            </a:pPr>
            <a:r>
              <a:rPr lang="el-GR" altLang="de-DE" sz="2400" dirty="0">
                <a:solidFill>
                  <a:srgbClr val="004992"/>
                </a:solidFill>
              </a:rPr>
              <a:t>Ψευδείς μνήμες</a:t>
            </a:r>
            <a:r>
              <a:rPr lang="en-US" altLang="de-DE" sz="2400" dirty="0">
                <a:solidFill>
                  <a:srgbClr val="004992"/>
                </a:solidFill>
              </a:rPr>
              <a:t>:</a:t>
            </a:r>
            <a:r>
              <a:rPr lang="en-US" altLang="de-DE" sz="2400" dirty="0">
                <a:solidFill>
                  <a:srgbClr val="333333"/>
                </a:solidFill>
              </a:rPr>
              <a:t> </a:t>
            </a:r>
            <a:r>
              <a:rPr lang="el-GR" altLang="de-DE" sz="2400" dirty="0">
                <a:solidFill>
                  <a:srgbClr val="333333"/>
                </a:solidFill>
              </a:rPr>
              <a:t>ανάμνηση γεγονότων τα οποία δεν έχουν συμβεί!</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33</a:t>
            </a:fld>
            <a:endParaRPr lang="de-DE" altLang="de-DE">
              <a:latin typeface="+mn-lt"/>
              <a:ea typeface="+mn-ea"/>
            </a:endParaRPr>
          </a:p>
        </p:txBody>
      </p:sp>
    </p:spTree>
    <p:extLst>
      <p:ext uri="{BB962C8B-B14F-4D97-AF65-F5344CB8AC3E}">
        <p14:creationId xmlns:p14="http://schemas.microsoft.com/office/powerpoint/2010/main" val="3888129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374617549"/>
              </p:ext>
            </p:extLst>
          </p:nvPr>
        </p:nvGraphicFramePr>
        <p:xfrm>
          <a:off x="408954" y="2029968"/>
          <a:ext cx="11376000" cy="13716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7160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«Παίξτο ξανά, Σαμ» – είναι η φράση την οποία η Ίνγκριντ Μπέργκμαν ή ο Χάμφρει Μπόγκαρτ ποτέ δεν είπε στον Σαμ (Ντούλεϊ Γουίλσον), ο πιανίστας του νυχτερινού κλαμπ και απρόθυμος ερμηνευτής του αισθηματικού τραγουδιού ‘Ας Τάιμ Γκοουζ Μπάι (‘As Time Goes By’) στη ταινία Κασαμπλάνκα (1942). Η πιο κοντινή φράση που φαίνεται να είπε ο Μπόγκαρτ ήταν η εξής: «Το έπαιξες για αυτή, μπορείς να το παίξεις και για εμένα... Εάν αυτή μπορεί να το αντέξει και εγώ μπορώ. Παίξτο!»</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973153235"/>
              </p:ext>
            </p:extLst>
          </p:nvPr>
        </p:nvGraphicFramePr>
        <p:xfrm>
          <a:off x="408954" y="2029968"/>
          <a:ext cx="11376000" cy="24917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7160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«Παίξτο ξανά, Σαμ» – είναι η φράση την οποία η Ίνγκριντ Μπέργκμαν ή ο Χάμφρει Μπόγκαρτ ποτέ δεν είπε στον Σαμ (Ντούλεϊ Γουίλσον), ο πιανίστας του νυχτερινού κλαμπ και απρόθυμος ερμηνευτής του αισθηματικού τραγουδιού ‘Ας Τάιμ Γκοουζ Μπάι (‘As Time Goes By’) στη ταινία Κασαμπλάνκα (1942). Η πιο κοντινή φράση που φαίνεται να είπε ο Μπόγκαρτ ήταν η εξής: «Το έπαιξες για αυτή, μπορείς να το παίξεις και για εμένα... Εάν αυτή μπορεί να το αντέξει και εγώ μπορώ. Παίξτο!»</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Στην προεδρική εκστρατεία του 1980, ο Ronald Reagan θυμήθηκε αναμνήσεις από τον πόλεμο, τις οποίες προφανώς είχε μπερδέψει με σκηνές από την ταινία Γουίνγκ αντ α Πράϊερ (Wing and a Prayer).</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113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38129415"/>
              </p:ext>
            </p:extLst>
          </p:nvPr>
        </p:nvGraphicFramePr>
        <p:xfrm>
          <a:off x="408954" y="2029968"/>
          <a:ext cx="11376000" cy="3611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7160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«Παίξτο ξανά, Σαμ» – είναι η φράση την οποία η Ίνγκριντ Μπέργκμαν ή ο Χάμφρει Μπόγκαρτ ποτέ δεν είπε στον Σαμ (Ντούλεϊ Γουίλσον), ο πιανίστας του νυχτερινού κλαμπ και απρόθυμος ερμηνευτής του αισθηματικού τραγουδιού ‘Ας Τάιμ Γκοουζ Μπάι (‘As Time Goes By’) στη ταινία Κασαμπλάνκα (1942). Η πιο κοντινή φράση που φαίνεται να είπε ο Μπόγκαρτ ήταν η εξής: «Το έπαιξες για αυτή, μπορείς να το παίξεις και για εμένα... Εάν αυτή μπορεί να το αντέξει και εγώ μπορώ. Παίξτο!»</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Στην προεδρική εκστρατεία του 1980, ο Ronald Reagan θυμήθηκε αναμνήσεις από τον πόλεμο, τις οποίες προφανώς είχε μπερδέψει με σκηνές από την ταινία Γουίνγκ αντ α Πράϊερ (Wing and a Prayer).</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Με τη βοήθεια ορισμένων μεθόδων ανάκρισης και υπαινιγμών, μπορεί να «δημιουργηθούν» ψευδείς αναμνήσεις. Υπάρχει μια σειρά από δικαστικές υποθέσεις, στις οποίες αθώοι άνθρωποι ομολόγησαν στο δικαστήριο, αφού είχε πειστεί, κατά τη διάρκεια εντατικών ανακρίσεων, ότι είχαν διαπράξει το έγκλημα.</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317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Ψευδείς Αναμνήσεις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267235653"/>
              </p:ext>
            </p:extLst>
          </p:nvPr>
        </p:nvGraphicFramePr>
        <p:xfrm>
          <a:off x="408954" y="2029968"/>
          <a:ext cx="11376000" cy="47320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37160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«Παίξτο ξανά, Σαμ» – είναι η φράση την οποία η Ίνγκριντ Μπέργκμαν ή ο Χάμφρει Μπόγκαρτ ποτέ δεν είπε στον Σαμ (Ντούλεϊ Γουίλσον), ο πιανίστας του νυχτερινού κλαμπ και απρόθυμος ερμηνευτής του αισθηματικού τραγουδιού ‘Ας Τάιμ Γκοουζ Μπάι (‘As Time Goes By’) στη ταινία Κασαμπλάνκα (1942). Η πιο κοντινή φράση που φαίνεται να είπε ο Μπόγκαρτ ήταν η εξής: «Το έπαιξες για αυτή, μπορείς να το παίξεις και για εμένα... Εάν αυτή μπορεί να το αντέξει και εγώ μπορώ. Παίξτο!»</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Στην προεδρική εκστρατεία του 1980, ο Ronald Reagan θυμήθηκε αναμνήσεις από τον πόλεμο, τις οποίες προφανώς είχε μπερδέψει με σκηνές από την ταινία Γουίνγκ αντ α Πράϊερ (Wing and a Prayer).</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a:ln>
                            <a:noFill/>
                          </a:ln>
                          <a:solidFill>
                            <a:srgbClr val="333333"/>
                          </a:solidFill>
                          <a:effectLst/>
                          <a:latin typeface="+mn-lt"/>
                          <a:ea typeface="+mn-ea"/>
                          <a:cs typeface="+mn-cs"/>
                        </a:rPr>
                        <a:t>Με τη βοήθεια ορισμένων μεθόδων ανάκρισης και υπαινιγμών, μπορεί να «δημιουργηθούν» ψευδείς αναμνήσεις. Υπάρχει μια σειρά από δικαστικές υποθέσεις, στις οποίες αθώοι άνθρωποι ομολόγησαν στο δικαστήριο, αφού είχε πειστεί, κατά τη διάρκεια εντατικών ανακρίσεων, ότι είχαν διαπράξει το έγκλημα.</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1600" b="0" i="0" u="none" strike="noStrike" cap="none" normalizeH="0" baseline="0" dirty="0">
                          <a:ln>
                            <a:noFill/>
                          </a:ln>
                          <a:solidFill>
                            <a:srgbClr val="333333"/>
                          </a:solidFill>
                          <a:effectLst/>
                          <a:latin typeface="+mn-lt"/>
                          <a:ea typeface="+mn-ea"/>
                          <a:cs typeface="+mn-cs"/>
                        </a:rPr>
                        <a:t>Σε ένα πείραμα, δόθηκαν στους συμμετέχοντες παραποιημένες φωτογραφίες, στις οποίες πετούσαν με τον πατέρα τους με ένα αερόστατο. Το 50% των συμμετεχόντων δήλωσε αργότερα ότι θυμήθηκαν το επεισόδιο, το οποίο στην πραγματικότητα ποτέ δεν συνέβη.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312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 </a:t>
            </a:r>
            <a:r>
              <a:rPr lang="de-DE" altLang="de-DE" sz="2400" dirty="0">
                <a:solidFill>
                  <a:srgbClr val="333333"/>
                </a:solidFill>
              </a:rPr>
              <a:t>(</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a:t>
            </a:r>
            <a:r>
              <a:rPr lang="el-GR" altLang="de-DE" sz="2400">
                <a:solidFill>
                  <a:srgbClr val="333333"/>
                </a:solidFill>
              </a:rPr>
              <a:t>ψύχωση.</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 </a:t>
            </a:r>
            <a:r>
              <a:rPr lang="de-DE" altLang="de-DE" sz="2400" dirty="0">
                <a:solidFill>
                  <a:srgbClr val="333333"/>
                </a:solidFill>
              </a:rPr>
              <a:t>(</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τα πράγματα που πραγματικά συνέβησαν), μειώνεται στη </a:t>
            </a:r>
            <a:r>
              <a:rPr lang="el-GR" altLang="de-DE" sz="2400">
                <a:solidFill>
                  <a:srgbClr val="333333"/>
                </a:solidFill>
              </a:rPr>
              <a:t>ψύχωση.</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39</a:t>
            </a:fld>
            <a:endParaRPr lang="de-DE" altLang="de-DE">
              <a:latin typeface="+mn-lt"/>
              <a:ea typeface="+mn-ea"/>
            </a:endParaRPr>
          </a:p>
        </p:txBody>
      </p:sp>
    </p:spTree>
    <p:extLst>
      <p:ext uri="{BB962C8B-B14F-4D97-AF65-F5344CB8AC3E}">
        <p14:creationId xmlns:p14="http://schemas.microsoft.com/office/powerpoint/2010/main" val="43631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Μελέτες δείχνουν ότι πολλοί άνθρωποι με ψύχωση </a:t>
            </a:r>
            <a:r>
              <a:rPr lang="de-DE" altLang="de-DE" sz="2400" dirty="0">
                <a:solidFill>
                  <a:srgbClr val="333333"/>
                </a:solidFill>
              </a:rPr>
              <a:t>(</a:t>
            </a:r>
            <a:r>
              <a:rPr lang="el-GR" altLang="de-DE" sz="2400" dirty="0">
                <a:solidFill>
                  <a:srgbClr val="333333"/>
                </a:solidFill>
              </a:rPr>
              <a:t>αλλά όχι όλοι!</a:t>
            </a:r>
            <a:r>
              <a:rPr lang="de-DE" altLang="de-DE" sz="2400" dirty="0">
                <a:solidFill>
                  <a:srgbClr val="333333"/>
                </a:solidFill>
              </a:rPr>
              <a:t>)</a:t>
            </a:r>
            <a:r>
              <a:rPr lang="el-GR" altLang="de-DE" sz="2400" dirty="0">
                <a:solidFill>
                  <a:srgbClr val="333333"/>
                </a:solidFill>
              </a:rPr>
              <a:t> έχουν μεγαλύτερη εμπιστοσύνη σε ψευδείς αναμνήσεις από τους ανθρώπους χωρίς ψύχωση.</a:t>
            </a:r>
          </a:p>
          <a:p>
            <a:pPr marL="342900" lvl="0" indent="-342900" defTabSz="914400" fontAlgn="base">
              <a:buClr>
                <a:srgbClr val="333333"/>
              </a:buClr>
              <a:buFont typeface="WingDings"/>
              <a:buChar char=""/>
            </a:pPr>
            <a:r>
              <a:rPr lang="el-GR" altLang="de-DE" sz="2400" dirty="0">
                <a:solidFill>
                  <a:srgbClr val="333333"/>
                </a:solidFill>
              </a:rPr>
              <a:t>Ταυτόχρονα, η εμπιστοσύνη στις αληθινές μνήμες (δηλαδή τα πράγματα που πραγματικά συνέβησαν), μειώνεται στη ψύχωση.</a:t>
            </a:r>
          </a:p>
          <a:p>
            <a:pPr marL="342900" lvl="0" indent="-342900" defTabSz="914400" fontAlgn="base">
              <a:buClr>
                <a:srgbClr val="333333"/>
              </a:buClr>
              <a:buFont typeface="WingDings"/>
              <a:buChar char=""/>
            </a:pPr>
            <a:r>
              <a:rPr lang="el-GR" altLang="de-DE" sz="2400" dirty="0">
                <a:solidFill>
                  <a:srgbClr val="333333"/>
                </a:solidFill>
              </a:rPr>
              <a:t>Αυτό μπορεί να οδηγήσει σε δυσκολίες που διαφοροποιούν τις αληθινές από τις ψευδείς μνήμες και μπορεί να εμποδίζει μια υγιή, ρεαλιστική εικόνα του κόσμου.</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40</a:t>
            </a:fld>
            <a:endParaRPr lang="de-DE" altLang="de-DE">
              <a:latin typeface="+mn-lt"/>
              <a:ea typeface="+mn-ea"/>
            </a:endParaRPr>
          </a:p>
        </p:txBody>
      </p:sp>
    </p:spTree>
    <p:extLst>
      <p:ext uri="{BB962C8B-B14F-4D97-AF65-F5344CB8AC3E}">
        <p14:creationId xmlns:p14="http://schemas.microsoft.com/office/powerpoint/2010/main" val="3130571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τα μνημονικά σφάλματα προωθούν παρερμηνείες κατά τη διάρκεια της Ψύχωσης – παραδείγματα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41</a:t>
            </a:fld>
            <a:endParaRPr lang="de-DE" altLang="de-DE">
              <a:latin typeface="+mn-lt"/>
              <a:ea typeface="+mn-ea"/>
            </a:endParaRPr>
          </a:p>
        </p:txBody>
      </p:sp>
      <p:sp>
        <p:nvSpPr>
          <p:cNvPr id="85014" name="Rechteck 1"/>
          <p:cNvSpPr>
            <a:spLocks noChangeArrowheads="1"/>
          </p:cNvSpPr>
          <p:nvPr/>
        </p:nvSpPr>
        <p:spPr bwMode="auto">
          <a:xfrm>
            <a:off x="408955" y="566124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l-GR" altLang="de-DE" sz="2000" dirty="0">
                <a:solidFill>
                  <a:srgbClr val="004992"/>
                </a:solidFill>
                <a:latin typeface="+mn-lt"/>
                <a:ea typeface="+mn-ea"/>
              </a:rPr>
              <a:t>Μπορεί κάποιος να συνεισφέρει με μια σύντομη προσωπική εμπειρία;</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091076272"/>
              </p:ext>
            </p:extLst>
          </p:nvPr>
        </p:nvGraphicFramePr>
        <p:xfrm>
          <a:off x="408954" y="2203704"/>
          <a:ext cx="11376003" cy="320040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096345">
                  <a:extLst>
                    <a:ext uri="{9D8B030D-6E8A-4147-A177-3AD203B41FA5}">
                      <a16:colId xmlns:a16="http://schemas.microsoft.com/office/drawing/2014/main" val="20001"/>
                    </a:ext>
                  </a:extLst>
                </a:gridCol>
                <a:gridCol w="518331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Γεγονός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Ψευδείς μνήμη</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Πραγματική κατάσταση</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Λογομαχία με ένα φίλο.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Σε αποκάλεσε «ανόητο»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Ο φίλος σου ύψωσε τη φωνή του. Συγκεκριμένες εκφράσεις «πλανώνταν στον αέρα», αλλά ποτέ πραγματικά δεν λέχθηκαν.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mn-lt"/>
                          <a:ea typeface="+mn-ea"/>
                          <a:cs typeface="+mn-cs"/>
                        </a:rPr>
                        <a:t>Προσέγγισες τη νοσοκόμα για να της κάνεις μία ερώτηση</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Δεν ενδιαφέρθηκε και μάλιστα σε κορόιδεψε.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mn-lt"/>
                          <a:ea typeface="+mn-ea"/>
                          <a:cs typeface="+mn-cs"/>
                        </a:rPr>
                        <a:t>Ωστόσο η νοσοκόμα σας έδειξε κατανόηση, αλλά δυστυχώς, δεν είχε καθόλου χρόνο - εξαιτίας του θυμού σας για άλλα πράγματα, δεν θυμάστε το γεγονός σωστά.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87042"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a:solidFill>
                  <a:srgbClr val="333333"/>
                </a:solidFill>
              </a:rPr>
              <a:t>Και πάλι θα σας παρουσιαστεί σειρά από σύνθετες εικόνες.</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Άσκηση</a:t>
            </a:r>
            <a:endParaRPr lang="de-DE" altLang="de-DE" sz="3600">
              <a:latin typeface="+mn-lt"/>
              <a:ea typeface="+mn-ea"/>
              <a:cs typeface="+mn-cs"/>
            </a:endParaRPr>
          </a:p>
        </p:txBody>
      </p:sp>
      <p:sp>
        <p:nvSpPr>
          <p:cNvPr id="87042"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l-GR" altLang="de-DE" sz="2400">
                <a:solidFill>
                  <a:srgbClr val="333333"/>
                </a:solidFill>
              </a:rPr>
              <a:t>Και πάλι θα σας παρουσιαστεί σειρά από σύνθετες εικόνες.</a:t>
            </a:r>
            <a:endParaRPr lang="de-DE" altLang="de-DE" sz="2400">
              <a:solidFill>
                <a:srgbClr val="333333"/>
              </a:solidFill>
            </a:endParaRPr>
          </a:p>
          <a:p>
            <a:pPr marL="342900" indent="-342900" eaLnBrk="1" hangingPunct="1">
              <a:buClr>
                <a:srgbClr val="333333"/>
              </a:buClr>
              <a:buFont typeface="WingDings"/>
              <a:buChar char=""/>
            </a:pPr>
            <a:r>
              <a:rPr lang="el-GR" altLang="de-DE" sz="2400">
                <a:solidFill>
                  <a:srgbClr val="333333"/>
                </a:solidFill>
              </a:rPr>
              <a:t>Προσπαθήστε να εντοπίσετε τι έχει παραληφθεί στις εικόνες (οι λεπτομέρειες που λείπουν εμφανίζονται αργότερα με μπλέ χρώμα)</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1081949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44</a:t>
            </a:fld>
            <a:endParaRPr lang="de-DE" altLang="de-DE">
              <a:latin typeface="+mn-lt"/>
              <a:ea typeface="+mn-ea"/>
            </a:endParaRPr>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Ληστές Τράπεζας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89091"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el-GR" altLang="de-DE" sz="2400" dirty="0">
                <a:solidFill>
                  <a:srgbClr val="333333"/>
                </a:solidFill>
              </a:rPr>
              <a:t>Διερρηγμένο</a:t>
            </a:r>
            <a:br>
              <a:rPr lang="el-GR" altLang="de-DE" sz="2400" dirty="0">
                <a:solidFill>
                  <a:srgbClr val="333333"/>
                </a:solidFill>
              </a:rPr>
            </a:br>
            <a:r>
              <a:rPr lang="el-GR" altLang="de-DE" sz="2400" dirty="0">
                <a:solidFill>
                  <a:srgbClr val="333333"/>
                </a:solidFill>
              </a:rPr>
              <a:t>χρηματοκιβώτιο</a:t>
            </a:r>
          </a:p>
          <a:p>
            <a:pPr marL="342900" indent="-342900">
              <a:lnSpc>
                <a:spcPct val="100000"/>
              </a:lnSpc>
              <a:spcBef>
                <a:spcPts val="1200"/>
              </a:spcBef>
              <a:buClr>
                <a:srgbClr val="333333"/>
              </a:buClr>
              <a:buFont typeface="WingDings"/>
              <a:buChar char=""/>
            </a:pPr>
            <a:r>
              <a:rPr lang="el-GR" altLang="de-DE" sz="2400" dirty="0">
                <a:solidFill>
                  <a:srgbClr val="333333"/>
                </a:solidFill>
              </a:rPr>
              <a:t>καμινέτο</a:t>
            </a:r>
          </a:p>
          <a:p>
            <a:pPr marL="342900" indent="-342900">
              <a:lnSpc>
                <a:spcPct val="100000"/>
              </a:lnSpc>
              <a:spcBef>
                <a:spcPts val="1200"/>
              </a:spcBef>
              <a:buClr>
                <a:srgbClr val="333333"/>
              </a:buClr>
              <a:buFont typeface="WingDings"/>
              <a:buChar char=""/>
            </a:pPr>
            <a:r>
              <a:rPr lang="el-GR" altLang="de-DE" sz="2400" dirty="0">
                <a:solidFill>
                  <a:srgbClr val="333333"/>
                </a:solidFill>
              </a:rPr>
              <a:t>φιάλη συγκόλλησης</a:t>
            </a:r>
          </a:p>
          <a:p>
            <a:pPr marL="342900" indent="-342900">
              <a:lnSpc>
                <a:spcPct val="100000"/>
              </a:lnSpc>
              <a:spcBef>
                <a:spcPts val="1200"/>
              </a:spcBef>
              <a:buClr>
                <a:srgbClr val="333333"/>
              </a:buClr>
              <a:buFont typeface="WingDings"/>
              <a:buChar char=""/>
            </a:pPr>
            <a:r>
              <a:rPr lang="el-GR" altLang="de-DE" sz="2400" dirty="0">
                <a:solidFill>
                  <a:srgbClr val="333333"/>
                </a:solidFill>
              </a:rPr>
              <a:t>χαρτονομίσματα</a:t>
            </a:r>
          </a:p>
          <a:p>
            <a:pPr marL="342900" indent="-342900">
              <a:lnSpc>
                <a:spcPct val="100000"/>
              </a:lnSpc>
              <a:spcBef>
                <a:spcPts val="1200"/>
              </a:spcBef>
              <a:buClr>
                <a:srgbClr val="333333"/>
              </a:buClr>
              <a:buFont typeface="WingDings"/>
              <a:buChar char=""/>
            </a:pPr>
            <a:r>
              <a:rPr lang="el-GR" altLang="de-DE" sz="2400" dirty="0">
                <a:solidFill>
                  <a:srgbClr val="333333"/>
                </a:solidFill>
              </a:rPr>
              <a:t>κέρματα</a:t>
            </a:r>
          </a:p>
          <a:p>
            <a:pPr marL="342900" indent="-342900">
              <a:lnSpc>
                <a:spcPct val="100000"/>
              </a:lnSpc>
              <a:spcBef>
                <a:spcPts val="1200"/>
              </a:spcBef>
              <a:buClr>
                <a:srgbClr val="333333"/>
              </a:buClr>
              <a:buFont typeface="WingDings"/>
              <a:buChar char=""/>
            </a:pPr>
            <a:r>
              <a:rPr lang="el-GR" altLang="de-DE" sz="2400" dirty="0">
                <a:solidFill>
                  <a:srgbClr val="333333"/>
                </a:solidFill>
              </a:rPr>
              <a:t>μάσκα</a:t>
            </a:r>
          </a:p>
          <a:p>
            <a:pPr marL="342900" indent="-342900">
              <a:lnSpc>
                <a:spcPct val="100000"/>
              </a:lnSpc>
              <a:spcBef>
                <a:spcPts val="1200"/>
              </a:spcBef>
              <a:buClr>
                <a:srgbClr val="333333"/>
              </a:buClr>
              <a:buFont typeface="WingDings"/>
              <a:buChar char=""/>
            </a:pPr>
            <a:r>
              <a:rPr lang="el-GR" altLang="de-DE" sz="2400" dirty="0">
                <a:solidFill>
                  <a:srgbClr val="333333"/>
                </a:solidFill>
              </a:rPr>
              <a:t>φακός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latin typeface="+mn-lt"/>
                <a:ea typeface="+mn-ea"/>
                <a:cs typeface="+mn-cs"/>
              </a:rPr>
              <a:t>Ληστές Τράπεζας</a:t>
            </a:r>
            <a:endParaRPr lang="de-DE" altLang="de-DE" sz="3600" dirty="0">
              <a:latin typeface="+mn-lt"/>
              <a:ea typeface="+mn-ea"/>
              <a:cs typeface="+mn-cs"/>
            </a:endParaRPr>
          </a:p>
        </p:txBody>
      </p:sp>
      <p:sp>
        <p:nvSpPr>
          <p:cNvPr id="901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Διερρηγμένο</a:t>
            </a:r>
            <a:br>
              <a:rPr lang="el-GR" altLang="de-DE" sz="2400" dirty="0">
                <a:solidFill>
                  <a:srgbClr val="333333"/>
                </a:solidFill>
              </a:rPr>
            </a:br>
            <a:r>
              <a:rPr lang="el-GR" altLang="de-DE" sz="2400" dirty="0">
                <a:solidFill>
                  <a:srgbClr val="333333"/>
                </a:solidFill>
              </a:rPr>
              <a:t>χρηματοκιβώτιο</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καμινέτο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φιάλη συγκόλλησης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χαρτονομίσματα</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κέρματα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μάσκα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φακός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46</a:t>
            </a:fld>
            <a:endParaRPr lang="de-DE" altLang="de-DE">
              <a:latin typeface="+mn-lt"/>
              <a:ea typeface="+mn-ea"/>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47</a:t>
            </a:fld>
            <a:endParaRPr lang="de-DE" altLang="de-DE">
              <a:latin typeface="+mn-lt"/>
              <a:ea typeface="+mn-ea"/>
            </a:endParaRPr>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Σχολική τάξη</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Τι δεν παρουσιάστηκε; Πόσο σίγουροι είστε;</a:t>
            </a:r>
            <a:endParaRPr lang="de-DE" altLang="de-DE" dirty="0">
              <a:solidFill>
                <a:srgbClr val="004992"/>
              </a:solidFill>
              <a:latin typeface="+mn-lt"/>
              <a:ea typeface="+mn-ea"/>
              <a:cs typeface="+mn-cs"/>
            </a:endParaRPr>
          </a:p>
        </p:txBody>
      </p:sp>
      <p:sp>
        <p:nvSpPr>
          <p:cNvPr id="921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σφουγγάρι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γκρι παλτό</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γραφείο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μαυροπίνακας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σάκα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κιμωλία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αλογοουρά</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καρέκλα δασκάλου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rPr>
              <a:t>Σχολική τάξη</a:t>
            </a:r>
            <a:endParaRPr lang="de-DE" altLang="de-DE" sz="3600" dirty="0">
              <a:latin typeface="+mn-lt"/>
              <a:ea typeface="+mn-ea"/>
              <a:cs typeface="+mn-cs"/>
            </a:endParaRPr>
          </a:p>
        </p:txBody>
      </p:sp>
      <p:sp>
        <p:nvSpPr>
          <p:cNvPr id="93188" name="Rectangle 4"/>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σφουγγάρι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γκρι παλτό</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γραφείο</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μαυροπίνακας</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σάκα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κιμωλία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αλογοουρά</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καρέκλα δασκάλου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49</a:t>
            </a:fld>
            <a:endParaRPr lang="de-DE" altLang="de-DE">
              <a:latin typeface="+mn-lt"/>
              <a:ea typeface="+mn-ea"/>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0A9EEE00-0B15-472F-9E2F-9388D1DBC131}" type="slidenum">
              <a:rPr lang="de-DE" altLang="de-DE" smtClean="0">
                <a:latin typeface="+mn-lt"/>
                <a:ea typeface="+mn-ea"/>
              </a:rPr>
              <a:pPr/>
              <a:t>50</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l-GR" altLang="ko-KR" sz="1800" i="1" spc="-5" dirty="0">
                <a:solidFill>
                  <a:srgbClr val="333333"/>
                </a:solidFill>
                <a:latin typeface="+mn-lt"/>
                <a:ea typeface="+mn-ea"/>
              </a:rPr>
              <a:t>για τους εκπαιδευτές</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l-GR" altLang="ko-KR" sz="1800" dirty="0">
                <a:solidFill>
                  <a:srgbClr val="333333"/>
                </a:solidFill>
                <a:latin typeface="+mn-lt"/>
                <a:ea typeface="+mn-ea"/>
              </a:rPr>
              <a:t>Κάποια αποσπάσματα</a:t>
            </a:r>
            <a:r>
              <a:rPr lang="en-US" altLang="ko-KR" sz="1800" dirty="0">
                <a:solidFill>
                  <a:srgbClr val="333333"/>
                </a:solidFill>
                <a:latin typeface="+mn-lt"/>
                <a:ea typeface="+mn-ea"/>
              </a:rPr>
              <a:t> </a:t>
            </a:r>
            <a:r>
              <a:rPr lang="el-GR" altLang="ko-KR" sz="180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ea typeface="+mn-ea"/>
              </a:rPr>
              <a:t> </a:t>
            </a:r>
            <a:r>
              <a:rPr lang="el-GR" altLang="ko-KR" sz="1800" dirty="0">
                <a:solidFill>
                  <a:srgbClr val="333333"/>
                </a:solidFill>
                <a:latin typeface="+mn-lt"/>
                <a:ea typeface="+mn-ea"/>
              </a:rPr>
              <a:t>προτέρων προσεκτικά τα βίντεο πριν τα δείξετε</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4234887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51</a:t>
            </a:fld>
            <a:endParaRPr lang="de-DE" altLang="de-DE">
              <a:latin typeface="+mn-lt"/>
              <a:ea typeface="+mn-ea"/>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Παραλία</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είδατε; Πόσο σίγουροι είστε;</a:t>
            </a:r>
            <a:endParaRPr lang="de-DE" altLang="de-DE">
              <a:solidFill>
                <a:srgbClr val="004992"/>
              </a:solidFill>
              <a:latin typeface="+mn-lt"/>
              <a:ea typeface="+mn-ea"/>
              <a:cs typeface="+mn-cs"/>
            </a:endParaRPr>
          </a:p>
        </p:txBody>
      </p:sp>
      <p:sp>
        <p:nvSpPr>
          <p:cNvPr id="96258"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καρέκλα παραλίας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καλάμι ψαρέματος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φάλαινα Όρκα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αναπνευστήρας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πετσέτα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μπλε ουρανός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γλάρος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Παραλία</a:t>
            </a:r>
            <a:endParaRPr lang="de-DE" altLang="de-DE" sz="3600">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καρέκλα παραλίας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καλάμι ψαρέματος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φάλαινα Όρκα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αναπνευστήρας</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πετσέτα</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μπλε ουρανός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γλάρος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53</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54</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en-US" altLang="de-DE" sz="3600">
              <a:latin typeface="+mn-l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el-GR" altLang="de-DE" sz="2400">
                <a:solidFill>
                  <a:srgbClr val="333333"/>
                </a:solidFill>
              </a:rPr>
              <a:t>Τι μπορείτε να δείτε σε ένα τυπικό</a:t>
            </a:r>
            <a:r>
              <a:rPr lang="de-DE" altLang="de-DE" sz="2400">
                <a:solidFill>
                  <a:srgbClr val="333333"/>
                </a:solidFill>
              </a:rPr>
              <a:t> </a:t>
            </a:r>
            <a:r>
              <a:rPr lang="el-GR" altLang="de-DE" sz="2400">
                <a:solidFill>
                  <a:srgbClr val="333333"/>
                </a:solidFill>
              </a:rPr>
              <a:t>μαγαζί;</a:t>
            </a:r>
            <a:endParaRPr lang="de-DE" altLang="de-DE" sz="2400">
              <a:solidFill>
                <a:srgbClr val="333333"/>
              </a:solidFill>
            </a:endParaRP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Μαγαζί</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παρουσιάστηκε στη συγκεκριμένη εικόνα; Πόσο σίγουροι είστε;</a:t>
            </a:r>
            <a:endParaRPr lang="de-DE" altLang="de-DE">
              <a:solidFill>
                <a:srgbClr val="004992"/>
              </a:solidFill>
              <a:latin typeface="+mn-lt"/>
              <a:ea typeface="+mn-ea"/>
              <a:cs typeface="+mn-cs"/>
            </a:endParaRPr>
          </a:p>
        </p:txBody>
      </p:sp>
      <p:sp>
        <p:nvSpPr>
          <p:cNvPr id="100355"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el-GR" altLang="de-DE" sz="2400" dirty="0">
                <a:solidFill>
                  <a:srgbClr val="333333"/>
                </a:solidFill>
              </a:rPr>
              <a:t>βοηθός καταστήματος</a:t>
            </a:r>
          </a:p>
          <a:p>
            <a:pPr marL="342900" indent="-342900">
              <a:lnSpc>
                <a:spcPct val="100000"/>
              </a:lnSpc>
              <a:spcBef>
                <a:spcPts val="1200"/>
              </a:spcBef>
              <a:buClr>
                <a:srgbClr val="333333"/>
              </a:buClr>
              <a:buFont typeface="WingDings"/>
              <a:buChar char=""/>
            </a:pPr>
            <a:r>
              <a:rPr lang="el-GR" altLang="de-DE" sz="2400" dirty="0">
                <a:solidFill>
                  <a:srgbClr val="333333"/>
                </a:solidFill>
              </a:rPr>
              <a:t>καροτσάκι</a:t>
            </a:r>
          </a:p>
          <a:p>
            <a:pPr marL="342900" indent="-342900">
              <a:lnSpc>
                <a:spcPct val="100000"/>
              </a:lnSpc>
              <a:spcBef>
                <a:spcPts val="1200"/>
              </a:spcBef>
              <a:buClr>
                <a:srgbClr val="333333"/>
              </a:buClr>
              <a:buFont typeface="WingDings"/>
              <a:buChar char=""/>
            </a:pPr>
            <a:r>
              <a:rPr lang="el-GR" altLang="de-DE" sz="2400" dirty="0">
                <a:solidFill>
                  <a:srgbClr val="333333"/>
                </a:solidFill>
              </a:rPr>
              <a:t>ταμειακή μηχανή</a:t>
            </a:r>
          </a:p>
          <a:p>
            <a:pPr marL="342900" indent="-342900">
              <a:lnSpc>
                <a:spcPct val="100000"/>
              </a:lnSpc>
              <a:spcBef>
                <a:spcPts val="1200"/>
              </a:spcBef>
              <a:buClr>
                <a:srgbClr val="333333"/>
              </a:buClr>
              <a:buFont typeface="WingDings"/>
              <a:buChar char=""/>
            </a:pPr>
            <a:r>
              <a:rPr lang="el-GR" altLang="de-DE" sz="2400" dirty="0">
                <a:solidFill>
                  <a:srgbClr val="333333"/>
                </a:solidFill>
              </a:rPr>
              <a:t>αντιμετώπιση</a:t>
            </a:r>
          </a:p>
          <a:p>
            <a:pPr marL="342900" indent="-342900">
              <a:lnSpc>
                <a:spcPct val="100000"/>
              </a:lnSpc>
              <a:spcBef>
                <a:spcPts val="1200"/>
              </a:spcBef>
              <a:buClr>
                <a:srgbClr val="333333"/>
              </a:buClr>
              <a:buFont typeface="WingDings"/>
              <a:buChar char=""/>
            </a:pPr>
            <a:r>
              <a:rPr lang="el-GR" altLang="de-DE" sz="2400" dirty="0">
                <a:solidFill>
                  <a:srgbClr val="333333"/>
                </a:solidFill>
              </a:rPr>
              <a:t>κουτάκια αναψυκτικού</a:t>
            </a:r>
          </a:p>
          <a:p>
            <a:pPr marL="342900" indent="-342900">
              <a:lnSpc>
                <a:spcPct val="100000"/>
              </a:lnSpc>
              <a:spcBef>
                <a:spcPts val="1200"/>
              </a:spcBef>
              <a:buClr>
                <a:srgbClr val="333333"/>
              </a:buClr>
              <a:buFont typeface="WingDings"/>
              <a:buChar char=""/>
            </a:pPr>
            <a:r>
              <a:rPr lang="el-GR" altLang="de-DE" sz="2400" dirty="0">
                <a:solidFill>
                  <a:srgbClr val="333333"/>
                </a:solidFill>
              </a:rPr>
              <a:t>πούρο</a:t>
            </a:r>
          </a:p>
          <a:p>
            <a:pPr marL="342900" indent="-342900">
              <a:lnSpc>
                <a:spcPct val="100000"/>
              </a:lnSpc>
              <a:spcBef>
                <a:spcPts val="1200"/>
              </a:spcBef>
              <a:buClr>
                <a:srgbClr val="333333"/>
              </a:buClr>
              <a:buFont typeface="WingDings"/>
              <a:buChar char=""/>
            </a:pPr>
            <a:r>
              <a:rPr lang="el-GR" altLang="de-DE" sz="2400" dirty="0">
                <a:solidFill>
                  <a:srgbClr val="333333"/>
                </a:solidFill>
              </a:rPr>
              <a:t>ράφια με είδη</a:t>
            </a:r>
          </a:p>
          <a:p>
            <a:pPr marL="342900" indent="-342900">
              <a:lnSpc>
                <a:spcPct val="100000"/>
              </a:lnSpc>
              <a:spcBef>
                <a:spcPts val="1200"/>
              </a:spcBef>
              <a:buClr>
                <a:srgbClr val="333333"/>
              </a:buClr>
              <a:buFont typeface="WingDings"/>
              <a:buChar char=""/>
            </a:pPr>
            <a:r>
              <a:rPr lang="el-GR" altLang="de-DE" sz="2400" dirty="0">
                <a:solidFill>
                  <a:srgbClr val="333333"/>
                </a:solidFill>
              </a:rPr>
              <a:t>βιτρίνα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Μαγαζί</a:t>
            </a:r>
            <a:endParaRPr lang="de-DE" altLang="de-DE" sz="3600">
              <a:latin typeface="+mn-lt"/>
              <a:ea typeface="+mn-ea"/>
              <a:cs typeface="+mn-cs"/>
            </a:endParaRPr>
          </a:p>
        </p:txBody>
      </p:sp>
      <p:sp>
        <p:nvSpPr>
          <p:cNvPr id="1013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βοηθός καταστήματος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καροτσάκι</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ταμειακή μηχανή</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αντιμετώπιση</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κουτάκια αναψυκτικού</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πούρο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ράφια με είδη</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βιτρίνα</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57</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58</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en-US" altLang="de-DE" sz="3600">
              <a:latin typeface="+mn-l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el-GR" altLang="de-DE" sz="2400">
                <a:solidFill>
                  <a:srgbClr val="333333"/>
                </a:solidFill>
              </a:rPr>
              <a:t>Τι περιμένετε να δείτε σε μία τυπική πισίνα;</a:t>
            </a:r>
            <a:endParaRPr lang="de-DE" altLang="de-DE" sz="2400">
              <a:solidFill>
                <a:srgbClr val="333333"/>
              </a:solidFill>
            </a:endParaRP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Πισίνα</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σε αυτή την εικόνα; Πόσο σίγουροι είστε;</a:t>
            </a:r>
            <a:endParaRPr lang="de-DE" altLang="de-DE">
              <a:solidFill>
                <a:srgbClr val="004992"/>
              </a:solidFill>
              <a:latin typeface="+mn-lt"/>
              <a:ea typeface="+mn-ea"/>
              <a:cs typeface="+mn-cs"/>
            </a:endParaRPr>
          </a:p>
        </p:txBody>
      </p:sp>
      <p:sp>
        <p:nvSpPr>
          <p:cNvPr id="1044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φουσκωτή πάπια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πετσέτες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ψυγείο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ντους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ξαπλώστρα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καπέλο ήλιου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εφημερίδα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Πισίνα</a:t>
            </a:r>
            <a:endParaRPr lang="de-DE" altLang="de-DE" sz="3600">
              <a:latin typeface="+mn-lt"/>
              <a:ea typeface="+mn-ea"/>
              <a:cs typeface="+mn-cs"/>
            </a:endParaRPr>
          </a:p>
        </p:txBody>
      </p:sp>
      <p:sp>
        <p:nvSpPr>
          <p:cNvPr id="105477" name="Rectangle 5"/>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φουσκωτή πάπια</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πετσέτες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ψυγείο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ντους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ξαπλώστρα</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καπέλο ήλιου</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εφημερίδα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61</a:t>
            </a:fld>
            <a:endParaRPr lang="de-DE" altLang="de-DE">
              <a:latin typeface="+mn-lt"/>
              <a:ea typeface="+mn-ea"/>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62</a:t>
            </a:fld>
            <a:endParaRPr lang="de-DE" altLang="de-DE">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Τράπεζα</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είδατε στην εικόνα; Πόσο σίγουροι είστε;</a:t>
            </a:r>
            <a:endParaRPr lang="de-DE" altLang="de-DE">
              <a:solidFill>
                <a:srgbClr val="004992"/>
              </a:solidFill>
              <a:latin typeface="+mn-lt"/>
              <a:ea typeface="+mn-ea"/>
              <a:cs typeface="+mn-cs"/>
            </a:endParaRPr>
          </a:p>
        </p:txBody>
      </p:sp>
      <p:sp>
        <p:nvSpPr>
          <p:cNvPr id="107523"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el-GR" altLang="de-DE" sz="2000" dirty="0">
                <a:solidFill>
                  <a:srgbClr val="333333"/>
                </a:solidFill>
              </a:rPr>
              <a:t>Φωτογραφικές</a:t>
            </a:r>
            <a:br>
              <a:rPr lang="el-GR" altLang="de-DE" sz="2000" dirty="0">
                <a:solidFill>
                  <a:srgbClr val="333333"/>
                </a:solidFill>
              </a:rPr>
            </a:br>
            <a:r>
              <a:rPr lang="el-GR" altLang="de-DE" sz="2000" dirty="0">
                <a:solidFill>
                  <a:srgbClr val="333333"/>
                </a:solidFill>
              </a:rPr>
              <a:t>μηχανές</a:t>
            </a:r>
          </a:p>
          <a:p>
            <a:pPr marL="342900" indent="-342900">
              <a:lnSpc>
                <a:spcPct val="100000"/>
              </a:lnSpc>
              <a:spcBef>
                <a:spcPts val="1200"/>
              </a:spcBef>
              <a:buClr>
                <a:srgbClr val="333333"/>
              </a:buClr>
              <a:buFont typeface="WingDings"/>
              <a:buChar char=""/>
            </a:pPr>
            <a:r>
              <a:rPr lang="el-GR" altLang="de-DE" sz="2000" dirty="0">
                <a:solidFill>
                  <a:srgbClr val="333333"/>
                </a:solidFill>
              </a:rPr>
              <a:t>ταμειακή μηχανή</a:t>
            </a:r>
          </a:p>
          <a:p>
            <a:pPr marL="342900" indent="-342900">
              <a:lnSpc>
                <a:spcPct val="100000"/>
              </a:lnSpc>
              <a:spcBef>
                <a:spcPts val="1200"/>
              </a:spcBef>
              <a:buClr>
                <a:srgbClr val="333333"/>
              </a:buClr>
              <a:buFont typeface="WingDings"/>
              <a:buChar char=""/>
            </a:pPr>
            <a:r>
              <a:rPr lang="el-GR" altLang="de-DE" sz="2000" dirty="0">
                <a:solidFill>
                  <a:srgbClr val="333333"/>
                </a:solidFill>
              </a:rPr>
              <a:t>παράθυρο ασφαλείας</a:t>
            </a:r>
          </a:p>
          <a:p>
            <a:pPr marL="342900" indent="-342900">
              <a:lnSpc>
                <a:spcPct val="100000"/>
              </a:lnSpc>
              <a:spcBef>
                <a:spcPts val="1200"/>
              </a:spcBef>
              <a:buClr>
                <a:srgbClr val="333333"/>
              </a:buClr>
              <a:buFont typeface="WingDings"/>
              <a:buChar char=""/>
            </a:pPr>
            <a:r>
              <a:rPr lang="el-GR" altLang="de-DE" sz="2000" dirty="0">
                <a:solidFill>
                  <a:srgbClr val="333333"/>
                </a:solidFill>
              </a:rPr>
              <a:t>χρηματοκιβώτιο</a:t>
            </a:r>
          </a:p>
          <a:p>
            <a:pPr marL="342900" indent="-342900">
              <a:lnSpc>
                <a:spcPct val="100000"/>
              </a:lnSpc>
              <a:spcBef>
                <a:spcPts val="1200"/>
              </a:spcBef>
              <a:buClr>
                <a:srgbClr val="333333"/>
              </a:buClr>
              <a:buFont typeface="WingDings"/>
              <a:buChar char=""/>
            </a:pPr>
            <a:r>
              <a:rPr lang="el-GR" altLang="de-DE" sz="2000" dirty="0">
                <a:solidFill>
                  <a:srgbClr val="333333"/>
                </a:solidFill>
              </a:rPr>
              <a:t>μηχάνημα ανάληψης</a:t>
            </a:r>
            <a:br>
              <a:rPr lang="el-GR" altLang="de-DE" sz="2000" dirty="0">
                <a:solidFill>
                  <a:srgbClr val="333333"/>
                </a:solidFill>
              </a:rPr>
            </a:br>
            <a:r>
              <a:rPr lang="el-GR" altLang="de-DE" sz="2000" dirty="0">
                <a:solidFill>
                  <a:srgbClr val="333333"/>
                </a:solidFill>
              </a:rPr>
              <a:t>χρημάτων</a:t>
            </a:r>
          </a:p>
          <a:p>
            <a:pPr marL="342900" indent="-342900">
              <a:lnSpc>
                <a:spcPct val="100000"/>
              </a:lnSpc>
              <a:spcBef>
                <a:spcPts val="1200"/>
              </a:spcBef>
              <a:buClr>
                <a:srgbClr val="333333"/>
              </a:buClr>
              <a:buFont typeface="WingDings"/>
              <a:buChar char=""/>
            </a:pPr>
            <a:r>
              <a:rPr lang="el-GR" altLang="de-DE" sz="2000" dirty="0">
                <a:solidFill>
                  <a:srgbClr val="333333"/>
                </a:solidFill>
              </a:rPr>
              <a:t>σκυλί</a:t>
            </a:r>
          </a:p>
          <a:p>
            <a:pPr marL="342900" indent="-342900">
              <a:lnSpc>
                <a:spcPct val="100000"/>
              </a:lnSpc>
              <a:spcBef>
                <a:spcPts val="1200"/>
              </a:spcBef>
              <a:buClr>
                <a:srgbClr val="333333"/>
              </a:buClr>
              <a:buFont typeface="WingDings"/>
              <a:buChar char=""/>
            </a:pPr>
            <a:r>
              <a:rPr lang="el-GR" altLang="de-DE" sz="2000" dirty="0">
                <a:solidFill>
                  <a:srgbClr val="333333"/>
                </a:solidFill>
              </a:rPr>
              <a:t>θυρίδες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Τράπεζα</a:t>
            </a:r>
            <a:endParaRPr lang="de-DE" altLang="de-DE" sz="3600">
              <a:latin typeface="+mn-lt"/>
              <a:ea typeface="+mn-ea"/>
              <a:cs typeface="+mn-cs"/>
            </a:endParaRPr>
          </a:p>
        </p:txBody>
      </p:sp>
      <p:sp>
        <p:nvSpPr>
          <p:cNvPr id="145410"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defRPr/>
            </a:pPr>
            <a:r>
              <a:rPr lang="el-GR" sz="2000" dirty="0">
                <a:solidFill>
                  <a:srgbClr val="004992"/>
                </a:solidFill>
              </a:rPr>
              <a:t>Φωτογραφικές</a:t>
            </a:r>
            <a:br>
              <a:rPr lang="el-GR" sz="2000" dirty="0">
                <a:solidFill>
                  <a:srgbClr val="004992"/>
                </a:solidFill>
              </a:rPr>
            </a:br>
            <a:r>
              <a:rPr lang="el-GR" sz="2000" dirty="0">
                <a:solidFill>
                  <a:srgbClr val="004992"/>
                </a:solidFill>
              </a:rPr>
              <a:t>μηχανές</a:t>
            </a:r>
          </a:p>
          <a:p>
            <a:pPr marL="342900" indent="-342900" eaLnBrk="1" hangingPunct="1">
              <a:lnSpc>
                <a:spcPct val="100000"/>
              </a:lnSpc>
              <a:spcBef>
                <a:spcPts val="1200"/>
              </a:spcBef>
              <a:buClr>
                <a:srgbClr val="333333"/>
              </a:buClr>
              <a:buFont typeface="WingDings"/>
              <a:buChar char=""/>
              <a:defRPr/>
            </a:pPr>
            <a:r>
              <a:rPr lang="el-GR" sz="2000" dirty="0">
                <a:solidFill>
                  <a:srgbClr val="333333"/>
                </a:solidFill>
              </a:rPr>
              <a:t>ταμειακή μηχανή</a:t>
            </a:r>
          </a:p>
          <a:p>
            <a:pPr marL="342900" indent="-342900" eaLnBrk="1" hangingPunct="1">
              <a:lnSpc>
                <a:spcPct val="100000"/>
              </a:lnSpc>
              <a:spcBef>
                <a:spcPts val="1200"/>
              </a:spcBef>
              <a:buClr>
                <a:srgbClr val="333333"/>
              </a:buClr>
              <a:buFont typeface="WingDings"/>
              <a:buChar char=""/>
              <a:defRPr/>
            </a:pPr>
            <a:r>
              <a:rPr lang="el-GR" sz="2000" dirty="0">
                <a:solidFill>
                  <a:srgbClr val="333333"/>
                </a:solidFill>
              </a:rPr>
              <a:t>παράθυρο ασφαλείας</a:t>
            </a:r>
          </a:p>
          <a:p>
            <a:pPr marL="342900" indent="-342900" eaLnBrk="1" hangingPunct="1">
              <a:lnSpc>
                <a:spcPct val="100000"/>
              </a:lnSpc>
              <a:spcBef>
                <a:spcPts val="1200"/>
              </a:spcBef>
              <a:buClr>
                <a:srgbClr val="333333"/>
              </a:buClr>
              <a:buFont typeface="WingDings"/>
              <a:buChar char=""/>
              <a:defRPr/>
            </a:pPr>
            <a:r>
              <a:rPr lang="el-GR" sz="2000" dirty="0">
                <a:solidFill>
                  <a:srgbClr val="333333"/>
                </a:solidFill>
              </a:rPr>
              <a:t>χρηματοκιβώτιο</a:t>
            </a:r>
          </a:p>
          <a:p>
            <a:pPr marL="342900" indent="-342900" eaLnBrk="1" hangingPunct="1">
              <a:lnSpc>
                <a:spcPct val="100000"/>
              </a:lnSpc>
              <a:spcBef>
                <a:spcPts val="1200"/>
              </a:spcBef>
              <a:buClr>
                <a:srgbClr val="333333"/>
              </a:buClr>
              <a:buFont typeface="WingDings"/>
              <a:buChar char=""/>
              <a:defRPr/>
            </a:pPr>
            <a:r>
              <a:rPr lang="el-GR" sz="2000" dirty="0">
                <a:solidFill>
                  <a:srgbClr val="333333"/>
                </a:solidFill>
              </a:rPr>
              <a:t>μηχάνημα ανάληψης</a:t>
            </a:r>
            <a:br>
              <a:rPr lang="el-GR" sz="2000" dirty="0">
                <a:solidFill>
                  <a:srgbClr val="333333"/>
                </a:solidFill>
              </a:rPr>
            </a:br>
            <a:r>
              <a:rPr lang="el-GR" sz="2000" dirty="0">
                <a:solidFill>
                  <a:srgbClr val="333333"/>
                </a:solidFill>
              </a:rPr>
              <a:t>χρημάτων</a:t>
            </a:r>
          </a:p>
          <a:p>
            <a:pPr marL="342900" indent="-342900" eaLnBrk="1" hangingPunct="1">
              <a:lnSpc>
                <a:spcPct val="100000"/>
              </a:lnSpc>
              <a:spcBef>
                <a:spcPts val="1200"/>
              </a:spcBef>
              <a:buClr>
                <a:srgbClr val="333333"/>
              </a:buClr>
              <a:buFont typeface="WingDings"/>
              <a:buChar char=""/>
              <a:defRPr/>
            </a:pPr>
            <a:r>
              <a:rPr lang="el-GR" sz="2000" dirty="0">
                <a:solidFill>
                  <a:srgbClr val="333333"/>
                </a:solidFill>
              </a:rPr>
              <a:t>σκυλί</a:t>
            </a:r>
          </a:p>
          <a:p>
            <a:pPr marL="342900" indent="-342900" eaLnBrk="1" hangingPunct="1">
              <a:lnSpc>
                <a:spcPct val="100000"/>
              </a:lnSpc>
              <a:spcBef>
                <a:spcPts val="1200"/>
              </a:spcBef>
              <a:buClr>
                <a:srgbClr val="004992"/>
              </a:buClr>
              <a:buFont typeface="WingDings"/>
              <a:buChar char=""/>
              <a:defRPr/>
            </a:pPr>
            <a:r>
              <a:rPr lang="el-GR" sz="2000" dirty="0">
                <a:solidFill>
                  <a:srgbClr val="004992"/>
                </a:solidFill>
              </a:rPr>
              <a:t>θυρίδες</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64</a:t>
            </a:fld>
            <a:endParaRPr lang="de-DE" altLang="de-DE">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65</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Κατασκήνωση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δεν είδατε; Πόσο σίγουροι είστε;</a:t>
            </a:r>
            <a:endParaRPr lang="de-DE" altLang="de-DE">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τροχόσπιτο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σκηνή</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τραπεζομάντηλο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ποδήλατα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καρέκλες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μπλε ουρανός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Κατασκήνωση</a:t>
            </a:r>
            <a:endParaRPr lang="de-DE" altLang="de-DE" sz="3600">
              <a:latin typeface="+mn-lt"/>
              <a:ea typeface="+mn-ea"/>
              <a:cs typeface="+mn-cs"/>
            </a:endParaRPr>
          </a:p>
        </p:txBody>
      </p:sp>
      <p:sp>
        <p:nvSpPr>
          <p:cNvPr id="1116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τροχόσπιτο</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σκηνή</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τραπεζομάντηλο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ποδήλατα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καρέκλες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μπλε ουρανός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67</a:t>
            </a:fld>
            <a:endParaRPr lang="de-DE" altLang="de-DE">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68</a:t>
            </a:fld>
            <a:endParaRPr lang="de-DE" altLang="de-DE">
              <a:latin typeface="+mn-lt"/>
              <a:ea typeface="+mn-ea"/>
            </a:endParaRP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en-US" altLang="de-DE" sz="3600">
              <a:latin typeface="+mn-lt"/>
              <a:ea typeface="+mn-ea"/>
              <a:cs typeface="+mn-cs"/>
            </a:endParaRPr>
          </a:p>
        </p:txBody>
      </p:sp>
      <p:sp>
        <p:nvSpPr>
          <p:cNvPr id="113667" name="Rectangle 3"/>
          <p:cNvSpPr>
            <a:spLocks noGrp="1" noChangeArrowheads="1"/>
          </p:cNvSpPr>
          <p:nvPr>
            <p:ph idx="1"/>
          </p:nvPr>
        </p:nvSpPr>
        <p:spPr/>
        <p:txBody>
          <a:bodyPr>
            <a:noAutofit/>
          </a:bodyPr>
          <a:lstStyle/>
          <a:p>
            <a:pPr eaLnBrk="1" hangingPunct="1"/>
            <a:r>
              <a:rPr lang="el-GR" altLang="de-DE" sz="2400" dirty="0">
                <a:solidFill>
                  <a:srgbClr val="333333"/>
                </a:solidFill>
              </a:rPr>
              <a:t>Τι περιμένετε να δείτε σε ένα ζωολογικό κήπο;</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69</a:t>
            </a:fld>
            <a:endParaRPr lang="de-DE" altLang="de-DE">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Ζωολογικός κήπος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14691"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el-GR" altLang="de-DE" sz="2400" dirty="0">
                <a:solidFill>
                  <a:srgbClr val="333333"/>
                </a:solidFill>
              </a:rPr>
              <a:t>καμηλοπαρδάλεις</a:t>
            </a:r>
          </a:p>
          <a:p>
            <a:pPr marL="342900" indent="-342900">
              <a:lnSpc>
                <a:spcPct val="100000"/>
              </a:lnSpc>
              <a:spcBef>
                <a:spcPts val="1200"/>
              </a:spcBef>
              <a:buClr>
                <a:srgbClr val="333333"/>
              </a:buClr>
              <a:buFont typeface="WingDings"/>
              <a:buChar char=""/>
            </a:pPr>
            <a:r>
              <a:rPr lang="el-GR" altLang="de-DE" sz="2400" dirty="0">
                <a:solidFill>
                  <a:srgbClr val="333333"/>
                </a:solidFill>
              </a:rPr>
              <a:t>φράχτη γύρω από</a:t>
            </a:r>
            <a:br>
              <a:rPr lang="el-GR" altLang="de-DE" sz="2400" dirty="0">
                <a:solidFill>
                  <a:srgbClr val="333333"/>
                </a:solidFill>
              </a:rPr>
            </a:br>
            <a:r>
              <a:rPr lang="el-GR" altLang="de-DE" sz="2400" dirty="0">
                <a:solidFill>
                  <a:srgbClr val="333333"/>
                </a:solidFill>
              </a:rPr>
              <a:t>ζωολογικό κήπο</a:t>
            </a:r>
          </a:p>
          <a:p>
            <a:pPr marL="342900" indent="-342900">
              <a:lnSpc>
                <a:spcPct val="100000"/>
              </a:lnSpc>
              <a:spcBef>
                <a:spcPts val="1200"/>
              </a:spcBef>
              <a:buClr>
                <a:srgbClr val="333333"/>
              </a:buClr>
              <a:buFont typeface="WingDings"/>
              <a:buChar char=""/>
            </a:pPr>
            <a:r>
              <a:rPr lang="el-GR" altLang="de-DE" sz="2400" dirty="0">
                <a:solidFill>
                  <a:srgbClr val="333333"/>
                </a:solidFill>
              </a:rPr>
              <a:t>ελέφαντας</a:t>
            </a:r>
          </a:p>
          <a:p>
            <a:pPr marL="342900" indent="-342900">
              <a:lnSpc>
                <a:spcPct val="100000"/>
              </a:lnSpc>
              <a:spcBef>
                <a:spcPts val="1200"/>
              </a:spcBef>
              <a:buClr>
                <a:srgbClr val="333333"/>
              </a:buClr>
              <a:buFont typeface="WingDings"/>
              <a:buChar char=""/>
            </a:pPr>
            <a:r>
              <a:rPr lang="el-GR" altLang="de-DE" sz="2400" dirty="0">
                <a:solidFill>
                  <a:srgbClr val="333333"/>
                </a:solidFill>
              </a:rPr>
              <a:t>φύλακας</a:t>
            </a:r>
          </a:p>
          <a:p>
            <a:pPr marL="342900" indent="-342900">
              <a:lnSpc>
                <a:spcPct val="100000"/>
              </a:lnSpc>
              <a:spcBef>
                <a:spcPts val="1200"/>
              </a:spcBef>
              <a:buClr>
                <a:srgbClr val="333333"/>
              </a:buClr>
              <a:buFont typeface="WingDings"/>
              <a:buChar char=""/>
            </a:pPr>
            <a:r>
              <a:rPr lang="el-GR" altLang="de-DE" sz="2400" dirty="0">
                <a:solidFill>
                  <a:srgbClr val="333333"/>
                </a:solidFill>
              </a:rPr>
              <a:t>παγώνι</a:t>
            </a:r>
          </a:p>
          <a:p>
            <a:pPr marL="342900" indent="-342900">
              <a:lnSpc>
                <a:spcPct val="100000"/>
              </a:lnSpc>
              <a:spcBef>
                <a:spcPts val="1200"/>
              </a:spcBef>
              <a:buClr>
                <a:srgbClr val="333333"/>
              </a:buClr>
              <a:buFont typeface="WingDings"/>
              <a:buChar char=""/>
            </a:pPr>
            <a:r>
              <a:rPr lang="el-GR" altLang="de-DE" sz="2400" dirty="0">
                <a:solidFill>
                  <a:srgbClr val="333333"/>
                </a:solidFill>
              </a:rPr>
              <a:t>εκδοτήριο εισιτηρίων</a:t>
            </a:r>
          </a:p>
          <a:p>
            <a:pPr marL="342900" indent="-342900">
              <a:lnSpc>
                <a:spcPct val="100000"/>
              </a:lnSpc>
              <a:spcBef>
                <a:spcPts val="1200"/>
              </a:spcBef>
              <a:buClr>
                <a:srgbClr val="333333"/>
              </a:buClr>
              <a:buFont typeface="WingDings"/>
              <a:buChar char=""/>
            </a:pPr>
            <a:r>
              <a:rPr lang="el-GR" altLang="de-DE" sz="2400" dirty="0">
                <a:solidFill>
                  <a:srgbClr val="333333"/>
                </a:solidFill>
              </a:rPr>
              <a:t>λιοντάρι</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Ζωολογικός κήπος</a:t>
            </a:r>
            <a:endParaRPr lang="de-DE" altLang="de-DE" sz="3600">
              <a:latin typeface="+mn-lt"/>
              <a:ea typeface="+mn-ea"/>
              <a:cs typeface="+mn-cs"/>
            </a:endParaRPr>
          </a:p>
        </p:txBody>
      </p:sp>
      <p:sp>
        <p:nvSpPr>
          <p:cNvPr id="1157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καμηλοπαρδάλεις</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φράχτη γύρω</a:t>
            </a:r>
            <a:r>
              <a:rPr lang="de-DE" altLang="de-DE" sz="2400" dirty="0">
                <a:solidFill>
                  <a:srgbClr val="004992"/>
                </a:solidFill>
              </a:rPr>
              <a:t> </a:t>
            </a:r>
            <a:r>
              <a:rPr lang="el-GR" altLang="de-DE" sz="2400" dirty="0">
                <a:solidFill>
                  <a:srgbClr val="004992"/>
                </a:solidFill>
              </a:rPr>
              <a:t>από</a:t>
            </a:r>
            <a:br>
              <a:rPr lang="el-GR" altLang="de-DE" sz="2400" dirty="0">
                <a:solidFill>
                  <a:srgbClr val="004992"/>
                </a:solidFill>
              </a:rPr>
            </a:br>
            <a:r>
              <a:rPr lang="el-GR" altLang="de-DE" sz="2400" dirty="0">
                <a:solidFill>
                  <a:srgbClr val="004992"/>
                </a:solidFill>
              </a:rPr>
              <a:t>ζωολογικό κήπο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ελέφαντας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φύλακας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παγώνι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εκδοτήριο εισιτηρίων</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λιοντάρι</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71</a:t>
            </a:fld>
            <a:endParaRPr lang="de-DE" altLang="de-DE">
              <a:latin typeface="+mn-lt"/>
              <a:ea typeface="+mn-ea"/>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72</a:t>
            </a:fld>
            <a:endParaRPr lang="de-DE" altLang="de-DE">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Παραγωγή ιδεών</a:t>
            </a:r>
            <a:endParaRPr lang="en-US" altLang="de-DE" sz="3600">
              <a:latin typeface="+mn-lt"/>
              <a:ea typeface="+mn-ea"/>
              <a:cs typeface="+mn-cs"/>
            </a:endParaRPr>
          </a:p>
        </p:txBody>
      </p:sp>
      <p:sp>
        <p:nvSpPr>
          <p:cNvPr id="117763" name="Rectangle 3"/>
          <p:cNvSpPr>
            <a:spLocks noGrp="1" noChangeArrowheads="1"/>
          </p:cNvSpPr>
          <p:nvPr>
            <p:ph idx="1"/>
          </p:nvPr>
        </p:nvSpPr>
        <p:spPr/>
        <p:txBody>
          <a:bodyPr>
            <a:noAutofit/>
          </a:bodyPr>
          <a:lstStyle/>
          <a:p>
            <a:pPr eaLnBrk="1" hangingPunct="1"/>
            <a:r>
              <a:rPr lang="el-GR" altLang="de-DE" sz="2400" dirty="0">
                <a:solidFill>
                  <a:srgbClr val="333333"/>
                </a:solidFill>
              </a:rPr>
              <a:t>Τι βλέπετε συνήθως σε ένα τυπικό σαλόνι;</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Σαλόνι</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είδατε στην εικόνα; Πόσο σίγουροι είστε;</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τραπέζι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καρέκλες</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τραπεζομάντηλο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ρολόι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ντουλάπι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λουλούδια</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πίνακες ζωγραφικής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74</a:t>
            </a:fld>
            <a:endParaRPr lang="de-DE" altLang="de-DE">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Σαλόνι</a:t>
            </a:r>
            <a:endParaRPr lang="de-DE" altLang="de-DE" sz="3600">
              <a:latin typeface="+mn-lt"/>
              <a:ea typeface="+mn-ea"/>
              <a:cs typeface="+mn-cs"/>
            </a:endParaRPr>
          </a:p>
        </p:txBody>
      </p:sp>
      <p:sp>
        <p:nvSpPr>
          <p:cNvPr id="1198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τραπέζι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καρέκλες</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τραπεζομάντηλο</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ρολόι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ντουλάπι</a:t>
            </a:r>
          </a:p>
          <a:p>
            <a:pPr marL="342900" indent="-342900" eaLnBrk="1" hangingPunct="1">
              <a:lnSpc>
                <a:spcPct val="100000"/>
              </a:lnSpc>
              <a:spcBef>
                <a:spcPts val="1200"/>
              </a:spcBef>
              <a:buClr>
                <a:srgbClr val="333333"/>
              </a:buClr>
              <a:buFont typeface="WingDings"/>
              <a:buChar char=""/>
            </a:pPr>
            <a:r>
              <a:rPr lang="el-GR" altLang="de-DE" sz="2400" dirty="0">
                <a:solidFill>
                  <a:srgbClr val="333333"/>
                </a:solidFill>
              </a:rPr>
              <a:t>λουλούδια</a:t>
            </a:r>
          </a:p>
          <a:p>
            <a:pPr marL="342900" indent="-342900" eaLnBrk="1" hangingPunct="1">
              <a:lnSpc>
                <a:spcPct val="100000"/>
              </a:lnSpc>
              <a:spcBef>
                <a:spcPts val="1200"/>
              </a:spcBef>
              <a:buClr>
                <a:srgbClr val="004992"/>
              </a:buClr>
              <a:buFont typeface="WingDings"/>
              <a:buChar char=""/>
            </a:pPr>
            <a:r>
              <a:rPr lang="el-GR" altLang="de-DE" sz="2400" dirty="0">
                <a:solidFill>
                  <a:srgbClr val="004992"/>
                </a:solidFill>
              </a:rPr>
              <a:t>πίνακες ζωγραφικής</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3" name="Slide Number Placeholder 2"/>
          <p:cNvSpPr>
            <a:spLocks noGrp="1"/>
          </p:cNvSpPr>
          <p:nvPr>
            <p:ph type="sldNum" sz="quarter" idx="12"/>
          </p:nvPr>
        </p:nvSpPr>
        <p:spPr/>
        <p:txBody>
          <a:bodyPr/>
          <a:lstStyle/>
          <a:p>
            <a:fld id="{426958CD-04BB-484A-9C42-36D4C62288EA}" type="slidenum">
              <a:rPr lang="de-DE" altLang="de-DE" smtClean="0">
                <a:latin typeface="+mn-lt"/>
                <a:ea typeface="+mn-ea"/>
              </a:rPr>
              <a:pPr/>
              <a:t>75</a:t>
            </a:fld>
            <a:endParaRPr lang="de-DE" altLang="de-DE">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l-GR" altLang="de-DE" sz="1800" b="1" dirty="0">
                <a:latin typeface="Calibri Light"/>
              </a:rPr>
              <a:t>= δεν παρουσιάστηκαν</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77</a:t>
            </a:fld>
            <a:endParaRPr lang="de-DE" altLang="de-DE">
              <a:latin typeface="+mn-lt"/>
              <a:ea typeface="+mn-ea"/>
            </a:endParaRPr>
          </a:p>
        </p:txBody>
      </p:sp>
    </p:spTree>
    <p:extLst>
      <p:ext uri="{BB962C8B-B14F-4D97-AF65-F5344CB8AC3E}">
        <p14:creationId xmlns:p14="http://schemas.microsoft.com/office/powerpoint/2010/main" val="14969931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en-US" altLang="de-DE" sz="2400" b="1" dirty="0">
                <a:solidFill>
                  <a:srgbClr val="333333"/>
                </a:solidFill>
              </a:rPr>
              <a:t>:</a:t>
            </a:r>
            <a:endParaRPr lang="el-GR" altLang="de-DE" sz="2400" b="1" dirty="0">
              <a:solidFill>
                <a:srgbClr val="333333"/>
              </a:solidFill>
            </a:endParaRPr>
          </a:p>
          <a:p>
            <a:pPr marL="342900" lvl="0" indent="-342900" defTabSz="914400" fontAlgn="base">
              <a:buClr>
                <a:srgbClr val="000000"/>
              </a:buClr>
              <a:buFont typeface="WingDings"/>
              <a:buChar char=""/>
            </a:pPr>
            <a:r>
              <a:rPr lang="el-GR" altLang="de-DE" sz="2000" dirty="0">
                <a:solidFill>
                  <a:srgbClr val="004992"/>
                </a:solidFill>
              </a:rPr>
              <a:t>Οι αναμνήσεις μας μπορούν να μας ξεγελάσουν</a:t>
            </a:r>
            <a:r>
              <a:rPr lang="en-US" altLang="de-DE" sz="2000" dirty="0">
                <a:solidFill>
                  <a:srgbClr val="004992"/>
                </a:solidFill>
              </a:rPr>
              <a:t>!</a:t>
            </a:r>
            <a:br>
              <a:rPr lang="el-GR" altLang="de-DE" sz="2000" dirty="0">
                <a:solidFill>
                  <a:srgbClr val="004992"/>
                </a:solidFill>
              </a:rPr>
            </a:br>
            <a:r>
              <a:rPr lang="el-GR" altLang="de-DE" sz="2000" dirty="0">
                <a:solidFill>
                  <a:srgbClr val="333333"/>
                </a:solidFill>
              </a:rPr>
              <a:t>Ειδικά για σημαντικά γεγονότα</a:t>
            </a:r>
            <a:r>
              <a:rPr lang="en-US" altLang="de-DE" sz="2000" dirty="0">
                <a:solidFill>
                  <a:srgbClr val="333333"/>
                </a:solidFill>
              </a:rPr>
              <a:t> (</a:t>
            </a:r>
            <a:r>
              <a:rPr lang="el-GR" altLang="de-DE" sz="2000" dirty="0">
                <a:solidFill>
                  <a:srgbClr val="333333"/>
                </a:solidFill>
              </a:rPr>
              <a:t>διαπληκτισμούς</a:t>
            </a:r>
            <a:r>
              <a:rPr lang="en-US" altLang="de-DE" sz="2000" dirty="0">
                <a:solidFill>
                  <a:srgbClr val="333333"/>
                </a:solidFill>
              </a:rPr>
              <a:t>, </a:t>
            </a:r>
            <a:r>
              <a:rPr lang="el-GR" altLang="de-DE" sz="2000" dirty="0">
                <a:solidFill>
                  <a:srgbClr val="333333"/>
                </a:solidFill>
              </a:rPr>
              <a:t>κατάθεση αυτόπτη μάρτυρα κ.λ.π.</a:t>
            </a:r>
            <a:r>
              <a:rPr lang="en-US" altLang="de-DE" sz="2000" dirty="0">
                <a:solidFill>
                  <a:srgbClr val="333333"/>
                </a:solidFill>
              </a:rPr>
              <a:t>), </a:t>
            </a:r>
            <a:r>
              <a:rPr lang="el-GR" altLang="de-DE" sz="2000" dirty="0">
                <a:solidFill>
                  <a:srgbClr val="333333"/>
                </a:solidFill>
              </a:rPr>
              <a:t>έχετε κατά νου</a:t>
            </a:r>
            <a:r>
              <a:rPr lang="en-US" altLang="de-DE" sz="2000" dirty="0">
                <a:solidFill>
                  <a:srgbClr val="333333"/>
                </a:solidFill>
              </a:rPr>
              <a:t>:</a:t>
            </a:r>
            <a:br>
              <a:rPr lang="el-GR" altLang="de-DE" sz="2000" dirty="0">
                <a:solidFill>
                  <a:srgbClr val="333333"/>
                </a:solidFill>
              </a:rPr>
            </a:br>
            <a:r>
              <a:rPr lang="el-GR" altLang="de-DE" sz="2000" dirty="0">
                <a:solidFill>
                  <a:srgbClr val="333333"/>
                </a:solidFill>
              </a:rPr>
              <a:t>Εάν δεν είστε σε θέση να θυμηθείτε </a:t>
            </a:r>
            <a:r>
              <a:rPr lang="el-GR" altLang="de-DE" sz="2000" i="1" dirty="0">
                <a:solidFill>
                  <a:srgbClr val="333333"/>
                </a:solidFill>
              </a:rPr>
              <a:t>ζωντανές</a:t>
            </a:r>
            <a:r>
              <a:rPr lang="el-GR" altLang="de-DE" sz="2000" dirty="0">
                <a:solidFill>
                  <a:srgbClr val="333333"/>
                </a:solidFill>
              </a:rPr>
              <a:t> λεπτομέρειες για ένα γεγονός</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el-GR" altLang="de-DE" sz="2000" dirty="0">
                <a:solidFill>
                  <a:srgbClr val="004992"/>
                </a:solidFill>
              </a:rPr>
              <a:t>Μην είστε καθόλου σίγουροι ότι η ανάμνησή σας είναι αληθινή!</a:t>
            </a:r>
            <a:endParaRPr lang="en-US" altLang="de-DE" sz="2000" dirty="0">
              <a:solidFill>
                <a:srgbClr val="004992"/>
              </a:solidFill>
            </a:endParaRPr>
          </a:p>
          <a:p>
            <a:pPr marL="774827" lvl="3" indent="-342900" defTabSz="914400" fontAlgn="base">
              <a:spcBef>
                <a:spcPts val="1999"/>
              </a:spcBef>
              <a:buClr>
                <a:srgbClr val="000000"/>
              </a:buClr>
              <a:buFont typeface="WingDings"/>
              <a:buChar char=""/>
            </a:pPr>
            <a:r>
              <a:rPr lang="el-GR" altLang="de-DE" sz="2000" dirty="0">
                <a:solidFill>
                  <a:srgbClr val="004992"/>
                </a:solidFill>
              </a:rPr>
              <a:t>Αναζητήστε επιπλέον πληροφορίες (π.χ. από ένα μάρτυρα)</a:t>
            </a:r>
            <a:br>
              <a:rPr lang="el-GR" altLang="de-DE" sz="2000" dirty="0">
                <a:solidFill>
                  <a:srgbClr val="004992"/>
                </a:solidFill>
              </a:rPr>
            </a:br>
            <a:r>
              <a:rPr lang="el-GR" altLang="de-DE" sz="2000" u="sng" dirty="0">
                <a:solidFill>
                  <a:srgbClr val="333333"/>
                </a:solidFill>
              </a:rPr>
              <a:t>Παράδειγμα</a:t>
            </a:r>
            <a:r>
              <a:rPr lang="en-US" altLang="de-DE" sz="2000" dirty="0">
                <a:solidFill>
                  <a:srgbClr val="333333"/>
                </a:solidFill>
              </a:rPr>
              <a:t>: </a:t>
            </a:r>
            <a:r>
              <a:rPr lang="el-GR" altLang="de-DE" sz="2000" dirty="0">
                <a:solidFill>
                  <a:srgbClr val="333333"/>
                </a:solidFill>
              </a:rPr>
              <a:t>Είχατε έναν καυγά με κάποιον και </a:t>
            </a:r>
            <a:r>
              <a:rPr lang="el-GR" altLang="de-DE" sz="2000" i="1" dirty="0">
                <a:solidFill>
                  <a:srgbClr val="333333"/>
                </a:solidFill>
              </a:rPr>
              <a:t>αόριστα</a:t>
            </a:r>
            <a:r>
              <a:rPr lang="el-GR" altLang="de-DE" sz="2000" dirty="0">
                <a:solidFill>
                  <a:srgbClr val="333333"/>
                </a:solidFill>
              </a:rPr>
              <a:t> θυμηθήκατε ότι αυτός/αυτή έκανε προσβλητικά σχόλια για εσάς.</a:t>
            </a:r>
            <a:br>
              <a:rPr lang="el-GR" altLang="de-DE" sz="2000" dirty="0">
                <a:solidFill>
                  <a:srgbClr val="333333"/>
                </a:solidFill>
              </a:rPr>
            </a:br>
            <a:r>
              <a:rPr lang="el-GR" altLang="de-DE" sz="2000" dirty="0">
                <a:solidFill>
                  <a:srgbClr val="333333"/>
                </a:solidFill>
              </a:rPr>
              <a:t>Σκεφτείτε ότι η μνήμη σας μπορεί να σας ξεγελάει ή ότι η ανάμνησή σας μπορεί να είναι διαστρεβλωμένη. Επίσης, ρωτήστε τους ανθρώπους που ήταν παρόντες στο συμβάν.</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78</a:t>
            </a:fld>
            <a:endParaRPr lang="de-DE" altLang="de-DE">
              <a:latin typeface="+mn-lt"/>
              <a:ea typeface="+mn-ea"/>
            </a:endParaRPr>
          </a:p>
        </p:txBody>
      </p:sp>
    </p:spTree>
    <p:extLst>
      <p:ext uri="{BB962C8B-B14F-4D97-AF65-F5344CB8AC3E}">
        <p14:creationId xmlns:p14="http://schemas.microsoft.com/office/powerpoint/2010/main" val="4637162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συσχετίζεται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Κατά τη διάρκεια της ψύχωσης οι άνθρωποι είναι επιρρεπείς να θυμούνται πράγματα που δεν συνέβη καθόλου ή έγινε με διαφορετικό τρόπο.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συσχετίζεται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Κατά τη διάρκεια της ψύχωσης οι άνθρωποι είναι επιρρεπείς να θυμούνται πράγματα που δεν συνέβη καθόλου ή έγινε με διαφορετικό τρόπο.</a:t>
            </a:r>
          </a:p>
          <a:p>
            <a:pPr lvl="0" defTabSz="914400" fontAlgn="base">
              <a:lnSpc>
                <a:spcPct val="100000"/>
              </a:lnSpc>
              <a:spcBef>
                <a:spcPts val="1200"/>
              </a:spcBef>
            </a:pPr>
            <a:r>
              <a:rPr lang="el-GR" altLang="de-DE" sz="2000" dirty="0">
                <a:solidFill>
                  <a:srgbClr val="004992"/>
                </a:solidFill>
              </a:rPr>
              <a:t>Παράδειγμα</a:t>
            </a:r>
            <a:r>
              <a:rPr lang="en-AU" altLang="de-DE" sz="2000" dirty="0">
                <a:solidFill>
                  <a:srgbClr val="004992"/>
                </a:solidFill>
              </a:rPr>
              <a:t>:</a:t>
            </a:r>
            <a:r>
              <a:rPr lang="el-GR" altLang="de-DE" sz="2000" dirty="0">
                <a:solidFill>
                  <a:srgbClr val="004992"/>
                </a:solidFill>
              </a:rPr>
              <a:t> </a:t>
            </a:r>
            <a:r>
              <a:rPr lang="el-GR" altLang="de-DE" sz="2000" dirty="0">
                <a:solidFill>
                  <a:srgbClr val="333333"/>
                </a:solidFill>
              </a:rPr>
              <a:t>Η Αθανασία θυμάται ότι έχει στρατολογηθεί για μια τρομοκρατική επίθεση</a:t>
            </a:r>
          </a:p>
          <a:p>
            <a:pPr lvl="0" defTabSz="914400" fontAlgn="base">
              <a:lnSpc>
                <a:spcPct val="100000"/>
              </a:lnSpc>
              <a:spcBef>
                <a:spcPts val="1200"/>
              </a:spcBef>
            </a:pPr>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Ένας άνδρας με αραβικά χαρακτηριστικά επιβιβάστηκε στο λεωφορείο και ρώτησε την Αθανασία αν η θέση δίπλα της ήταν πιασμένη</a:t>
            </a:r>
            <a:r>
              <a:rPr lang="en-AU" altLang="de-DE" sz="2000" dirty="0">
                <a:solidFill>
                  <a:srgbClr val="333333"/>
                </a:solidFill>
              </a:rPr>
              <a:t>. </a:t>
            </a:r>
            <a:r>
              <a:rPr lang="el-GR" altLang="de-DE" sz="2000" dirty="0">
                <a:solidFill>
                  <a:srgbClr val="333333"/>
                </a:solidFill>
              </a:rPr>
              <a:t>Αυτή παρερμήνευσε το γεγονός ως κώδικα στρατολόγησης σε μια τρομοκρατική επίθεση</a:t>
            </a:r>
            <a:r>
              <a:rPr lang="en-AU" altLang="de-DE" sz="2000" dirty="0">
                <a:solidFill>
                  <a:srgbClr val="333333"/>
                </a:solidFill>
              </a:rPr>
              <a:t>. </a:t>
            </a:r>
            <a:r>
              <a:rPr lang="el-GR" altLang="de-DE" sz="2000" dirty="0">
                <a:solidFill>
                  <a:srgbClr val="333333"/>
                </a:solidFill>
              </a:rPr>
              <a:t>Αυτή η εσφαλμένη ερμηνεία διανθίστηκε περαιτέρω στη μνήμη της, για παράδειγμα, ότι ο άνδρας της παρέδωσε έναν φάκελο και συστήθηκε ως «Aλή» (αυτές οι λεπτομέρειες δεν προστέθηκαν σκόπιμα).</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80</a:t>
            </a:fld>
            <a:endParaRPr lang="de-DE" altLang="de-DE">
              <a:latin typeface="+mn-lt"/>
              <a:ea typeface="+mn-ea"/>
            </a:endParaRPr>
          </a:p>
        </p:txBody>
      </p:sp>
    </p:spTree>
    <p:extLst>
      <p:ext uri="{BB962C8B-B14F-4D97-AF65-F5344CB8AC3E}">
        <p14:creationId xmlns:p14="http://schemas.microsoft.com/office/powerpoint/2010/main" val="14505078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συσχετίζεται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Κατά τη διάρκεια της ψύχωσης οι άνθρωποι είναι επιρρεπείς να θυμούνται πράγματα που δεν συνέβη καθόλου ή έγινε με διαφορετικό τρόπο.</a:t>
            </a:r>
          </a:p>
          <a:p>
            <a:pPr lvl="0" defTabSz="914400" fontAlgn="base">
              <a:lnSpc>
                <a:spcPct val="100000"/>
              </a:lnSpc>
              <a:spcBef>
                <a:spcPts val="1200"/>
              </a:spcBef>
            </a:pPr>
            <a:r>
              <a:rPr lang="el-GR" altLang="de-DE" sz="2000" dirty="0">
                <a:solidFill>
                  <a:srgbClr val="004992"/>
                </a:solidFill>
              </a:rPr>
              <a:t>Παράδειγμα</a:t>
            </a:r>
            <a:r>
              <a:rPr lang="en-AU" altLang="de-DE" sz="2000" dirty="0">
                <a:solidFill>
                  <a:srgbClr val="004992"/>
                </a:solidFill>
              </a:rPr>
              <a:t>:</a:t>
            </a:r>
            <a:r>
              <a:rPr lang="el-GR" altLang="de-DE" sz="2000" dirty="0">
                <a:solidFill>
                  <a:srgbClr val="004992"/>
                </a:solidFill>
              </a:rPr>
              <a:t> </a:t>
            </a:r>
            <a:r>
              <a:rPr lang="el-GR" altLang="de-DE" sz="2000" dirty="0">
                <a:solidFill>
                  <a:srgbClr val="333333"/>
                </a:solidFill>
              </a:rPr>
              <a:t>Η Αθανασία θυμάται ότι έχει στρατολογηθεί για μια τρομοκρατική επίθεση</a:t>
            </a:r>
          </a:p>
          <a:p>
            <a:pPr lvl="0" defTabSz="914400" fontAlgn="base">
              <a:lnSpc>
                <a:spcPct val="100000"/>
              </a:lnSpc>
              <a:spcBef>
                <a:spcPts val="1200"/>
              </a:spcBef>
            </a:pPr>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Ένας άνδρας με αραβικά χαρακτηριστικά επιβιβάστηκε στο λεωφορείο και ρώτησε την Αθανασία αν η θέση δίπλα της ήταν πιασμένη</a:t>
            </a:r>
            <a:r>
              <a:rPr lang="en-AU" altLang="de-DE" sz="2000" dirty="0">
                <a:solidFill>
                  <a:srgbClr val="333333"/>
                </a:solidFill>
              </a:rPr>
              <a:t>. </a:t>
            </a:r>
            <a:r>
              <a:rPr lang="el-GR" altLang="de-DE" sz="2000" dirty="0">
                <a:solidFill>
                  <a:srgbClr val="333333"/>
                </a:solidFill>
              </a:rPr>
              <a:t>Αυτή παρερμήνευσε το γεγονός ως κώδικα στρατολόγησης σε μια τρομοκρατική επίθεση</a:t>
            </a:r>
            <a:r>
              <a:rPr lang="en-AU" altLang="de-DE" sz="2000" dirty="0">
                <a:solidFill>
                  <a:srgbClr val="333333"/>
                </a:solidFill>
              </a:rPr>
              <a:t>. </a:t>
            </a:r>
            <a:r>
              <a:rPr lang="el-GR" altLang="de-DE" sz="2000" dirty="0">
                <a:solidFill>
                  <a:srgbClr val="333333"/>
                </a:solidFill>
              </a:rPr>
              <a:t>Αυτή η εσφαλμένη ερμηνεία διανθίστηκε περαιτέρω στη μνήμη της, για παράδειγμα, ότι ο άνδρας της παρέδωσε έναν φάκελο και συστήθηκε ως «Aλή» (αυτές οι λεπτομέρειες δεν προστέθηκαν σκόπιμα).</a:t>
            </a:r>
            <a:endParaRPr lang="en-AU" altLang="de-DE" sz="2000" dirty="0">
              <a:solidFill>
                <a:srgbClr val="333333"/>
              </a:solidFill>
            </a:endParaRPr>
          </a:p>
          <a:p>
            <a:pPr lvl="0" defTabSz="914400" fontAlgn="base">
              <a:lnSpc>
                <a:spcPct val="100000"/>
              </a:lnSpc>
              <a:spcBef>
                <a:spcPts val="1200"/>
              </a:spcBef>
            </a:pPr>
            <a:r>
              <a:rPr lang="el-GR" altLang="de-DE" sz="2000" dirty="0">
                <a:solidFill>
                  <a:srgbClr val="333333"/>
                </a:solidFill>
              </a:rPr>
              <a:t>Ψευδείς αναμνήσεις είναι πιο πιθανό να προκύψουν όταν ένας φοβάται ή βρίσκεται κάτω από μεγάλη πίεση. Πριν βγάλετε συμπεράσματα με βάση αυτές: Σκεφτείτε προσεκτικά αν οι υποθέσεις σας είναι αντικειμενικές και βάσιμες! Επίσης, λάβετε υπόψη τα εξής: Σε σύγκριση με τις πραγματικές αναμνήσεις, οι ψευδείς μνήμες είναι συχνά ασαφείς!</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81</a:t>
            </a:fld>
            <a:endParaRPr lang="de-DE" altLang="de-DE">
              <a:latin typeface="+mn-lt"/>
              <a:ea typeface="+mn-ea"/>
            </a:endParaRPr>
          </a:p>
        </p:txBody>
      </p:sp>
    </p:spTree>
    <p:extLst>
      <p:ext uri="{BB962C8B-B14F-4D97-AF65-F5344CB8AC3E}">
        <p14:creationId xmlns:p14="http://schemas.microsoft.com/office/powerpoint/2010/main" val="35985357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0A9EEE00-0B15-472F-9E2F-9388D1DBC131}" type="slidenum">
              <a:rPr lang="de-DE" altLang="de-DE" smtClean="0">
                <a:latin typeface="+mn-lt"/>
                <a:ea typeface="+mn-ea"/>
              </a:rPr>
              <a:pPr/>
              <a:t>82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0027062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640695238"/>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84</a:t>
            </a:fld>
            <a:endParaRPr lang="de-DE" altLang="de-DE">
              <a:latin typeface="+mn-lt"/>
              <a:ea typeface="+mn-ea"/>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l-GR" altLang="de-DE" sz="2400">
                <a:solidFill>
                  <a:srgbClr val="333333"/>
                </a:solidFill>
                <a:latin typeface="+mn-lt"/>
                <a:ea typeface="+mn-ea"/>
              </a:rPr>
              <a:t>Παράδειγμα: 3 ζωγράφοι ζωγραφίζουν την ίδια πλατεία ενός ισπανικού χωριού...</a:t>
            </a:r>
            <a:endParaRPr lang="fr-FR" altLang="de-DE" sz="2400" b="0" dirty="0">
              <a:solidFill>
                <a:srgbClr val="333333"/>
              </a:solidFill>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Βλέπουμε όλοι και θυμόμαστε όλοι τα ίδια πράγματα;</a:t>
            </a:r>
            <a:endParaRPr lang="en-US" sz="3600">
              <a:solidFill>
                <a:srgbClr val="004992"/>
              </a:solidFill>
              <a:latin typeface="+mn-lt"/>
              <a:ea typeface="+mn-ea"/>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Παρακαλώ αναζητήστε τις διαφορές ανάμεσα στις τρεις εικόνες π.χ. ως προς τα μεγέθη και τα χρώματα! Ποια αντικείμενα απεικονίστηκαν διαφορετικά ή παραλείφθηκαν;</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85</a:t>
            </a:fld>
            <a:endParaRPr lang="de-DE" altLang="de-DE">
              <a:latin typeface="+mn-lt"/>
              <a:ea typeface="+mn-ea"/>
            </a:endParaRPr>
          </a:p>
        </p:txBody>
      </p:sp>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Χέλμουτ Σακ</a:t>
            </a:r>
            <a:endParaRPr lang="de-DE" sz="1400" b="0" dirty="0">
              <a:latin typeface="+mn-lt"/>
              <a:ea typeface="+mn-ea"/>
            </a:endParaRP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Μπέρντ Χάμπελ</a:t>
            </a:r>
            <a:endParaRPr lang="de-DE" sz="1400" b="0" dirty="0">
              <a:latin typeface="+mn-lt"/>
              <a:ea typeface="+mn-ea"/>
            </a:endParaRP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Αντρέας Βάισγκέρμπερ</a:t>
            </a:r>
            <a:endParaRPr lang="de-DE" sz="1400" b="0" dirty="0">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Ο καθένας μας αντιλαμβάνεται τα πράγματα διαφορετικά! Όπως στους τρεις πίνακες: η ίδια πλατεία αλλά με πολλές παραλλαγές!</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86</a:t>
            </a:fld>
            <a:endParaRPr lang="de-DE" altLang="de-DE">
              <a:latin typeface="+mn-lt"/>
              <a:ea typeface="+mn-ea"/>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Χέλμουτ Σακ: Ο πίνακας έχει γήινο χρώμα. Οι φοίνικες δεν είναι τόσο ίσιοι όσο στους άλλους πίνακες. </a:t>
            </a:r>
            <a:endParaRPr lang="de-DE" sz="1400" b="0" i="1" dirty="0">
              <a:solidFill>
                <a:srgbClr val="FF0000"/>
              </a:solidFill>
              <a:latin typeface="+mn-lt"/>
              <a:ea typeface="+mn-ea"/>
            </a:endParaRPr>
          </a:p>
        </p:txBody>
      </p:sp>
      <p:sp>
        <p:nvSpPr>
          <p:cNvPr id="3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Μπέρντ Χάμπελ: Σε αυτόν τον πίνακα τα αντικείμενα είναι πολύ κοντά το ένα με το άλλο. Αντίθετα με τους δύο άλλους πίνακες, ο τείχος στα αριστερά έχει τρεις καμάρες (βλ. κύκλους).</a:t>
            </a:r>
            <a:endParaRPr lang="de-DE" sz="1400" b="0" dirty="0">
              <a:latin typeface="+mn-lt"/>
              <a:ea typeface="+mn-ea"/>
            </a:endParaRPr>
          </a:p>
        </p:txBody>
      </p:sp>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l-GR" sz="1400" b="0">
                <a:latin typeface="+mn-lt"/>
                <a:ea typeface="+mn-ea"/>
              </a:rPr>
              <a:t>Αντρέας Βάισγκέρμπερ: Η πλατεία του χωριού είναι πολύ πολύχρωμη. Το ροζ σπίτι δεξιά (βλ. βέλη) είναι μωβ στον πίνακα του Χάμπελ, και κόκκινο στου Σακ. </a:t>
            </a:r>
            <a:endParaRPr lang="de-DE" sz="1400" b="0" i="1" dirty="0">
              <a:solidFill>
                <a:srgbClr val="FF0000"/>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Η μνήμη μας δε λειτουργεί σαν κάμερα!</a:t>
            </a:r>
            <a:br>
              <a:rPr lang="el-GR" sz="3600" dirty="0">
                <a:solidFill>
                  <a:srgbClr val="004992"/>
                </a:solidFill>
                <a:latin typeface="+mn-lt"/>
                <a:ea typeface="+mn-ea"/>
                <a:cs typeface="+mn-cs"/>
              </a:rPr>
            </a:br>
            <a:r>
              <a:rPr lang="el-GR" dirty="0">
                <a:solidFill>
                  <a:srgbClr val="004992"/>
                </a:solidFill>
                <a:latin typeface="+mn-lt"/>
                <a:ea typeface="+mn-ea"/>
                <a:cs typeface="+mn-cs"/>
              </a:rPr>
              <a:t>Αναγνώρισε ότι μπορεί να κάνεις λάθος.</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87</a:t>
            </a:fld>
            <a:endParaRPr lang="de-DE" altLang="de-DE">
              <a:latin typeface="+mn-lt"/>
              <a:ea typeface="+mn-ea"/>
            </a:endParaRP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2060848"/>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336459"/>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336459"/>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336459"/>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827784"/>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7214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2060848"/>
            <a:ext cx="4035417" cy="738664"/>
          </a:xfrm>
          <a:prstGeom prst="rect">
            <a:avLst/>
          </a:prstGeom>
          <a:noFill/>
          <a:ln w="9525">
            <a:noFill/>
            <a:miter lim="800000"/>
            <a:headEnd/>
            <a:tailEnd/>
          </a:ln>
        </p:spPr>
        <p:txBody>
          <a:bodyPr>
            <a:spAutoFit/>
          </a:bodyPr>
          <a:lstStyle/>
          <a:p>
            <a:pPr eaLnBrk="1" hangingPunct="1">
              <a:spcBef>
                <a:spcPct val="50000"/>
              </a:spcBef>
              <a:defRPr/>
            </a:pPr>
            <a:r>
              <a:rPr lang="el-GR" sz="1400" b="0">
                <a:latin typeface="+mn-lt"/>
                <a:ea typeface="+mn-ea"/>
              </a:rPr>
              <a:t>Μια φωτογραφία της πραγματικής πλατείας του χωριού: Σημειωτέον ότι τα δύο αυτοκίνητα δεν ήταν εκεί όταν δημιουργήθηκαν οι πίνακες.</a:t>
            </a:r>
            <a:endParaRPr lang="de-DE" sz="1400" b="0" dirty="0">
              <a:latin typeface="+mn-lt"/>
              <a:ea typeface="+mn-ea"/>
            </a:endParaRPr>
          </a:p>
        </p:txBody>
      </p:sp>
      <p:sp>
        <p:nvSpPr>
          <p:cNvPr id="26" name="Caption_18"/>
          <p:cNvSpPr txBox="1">
            <a:spLocks noChangeArrowheads="1"/>
          </p:cNvSpPr>
          <p:nvPr/>
        </p:nvSpPr>
        <p:spPr bwMode="auto">
          <a:xfrm>
            <a:off x="768995" y="5982379"/>
            <a:ext cx="2736304" cy="830997"/>
          </a:xfrm>
          <a:prstGeom prst="rect">
            <a:avLst/>
          </a:prstGeom>
          <a:noFill/>
          <a:ln w="9525">
            <a:noFill/>
            <a:miter lim="800000"/>
            <a:headEnd/>
            <a:tailEnd/>
          </a:ln>
        </p:spPr>
        <p:txBody>
          <a:bodyPr wrap="square">
            <a:spAutoFit/>
          </a:bodyPr>
          <a:lstStyle/>
          <a:p>
            <a:pPr algn="ctr">
              <a:spcBef>
                <a:spcPct val="50000"/>
              </a:spcBef>
              <a:defRPr/>
            </a:pPr>
            <a:r>
              <a:rPr lang="el-GR" sz="1200" b="0">
                <a:latin typeface="+mn-lt"/>
                <a:ea typeface="+mn-ea"/>
              </a:rPr>
              <a:t>Αντρέας Βάισγκέρμπερ: Οι αναλογίες έχουν συνοχή, αλλά τα χρώματα δεν ταιριάζουν (π.χ. Οι πέτρες του τείχου δεν είναι στην πραγματικότητα πράσινες.)</a:t>
            </a:r>
            <a:endParaRPr lang="de-DE" sz="1200" b="0" dirty="0">
              <a:latin typeface="+mn-lt"/>
              <a:ea typeface="+mn-ea"/>
            </a:endParaRPr>
          </a:p>
        </p:txBody>
      </p:sp>
      <p:sp>
        <p:nvSpPr>
          <p:cNvPr id="27" name="Caption_17"/>
          <p:cNvSpPr txBox="1">
            <a:spLocks noChangeArrowheads="1"/>
          </p:cNvSpPr>
          <p:nvPr/>
        </p:nvSpPr>
        <p:spPr bwMode="auto">
          <a:xfrm>
            <a:off x="5085276" y="5982380"/>
            <a:ext cx="1990969" cy="461665"/>
          </a:xfrm>
          <a:prstGeom prst="rect">
            <a:avLst/>
          </a:prstGeom>
          <a:noFill/>
          <a:ln w="9525">
            <a:noFill/>
            <a:miter lim="800000"/>
            <a:headEnd/>
            <a:tailEnd/>
          </a:ln>
        </p:spPr>
        <p:txBody>
          <a:bodyPr>
            <a:spAutoFit/>
          </a:bodyPr>
          <a:lstStyle/>
          <a:p>
            <a:pPr algn="ctr">
              <a:spcBef>
                <a:spcPct val="50000"/>
              </a:spcBef>
              <a:defRPr/>
            </a:pPr>
            <a:r>
              <a:rPr lang="el-GR" sz="1200" b="0">
                <a:latin typeface="+mn-lt"/>
                <a:ea typeface="+mn-ea"/>
              </a:rPr>
              <a:t>Χέλμουτ Σακ: Οι πραγματικοί φοίνικες είναι πολύ ίσιοι.</a:t>
            </a:r>
            <a:endParaRPr lang="de-DE" sz="1200" b="0" dirty="0">
              <a:latin typeface="+mn-lt"/>
              <a:ea typeface="+mn-ea"/>
            </a:endParaRPr>
          </a:p>
        </p:txBody>
      </p:sp>
      <p:sp>
        <p:nvSpPr>
          <p:cNvPr id="28" name="Caption_19"/>
          <p:cNvSpPr txBox="1">
            <a:spLocks noChangeArrowheads="1"/>
          </p:cNvSpPr>
          <p:nvPr/>
        </p:nvSpPr>
        <p:spPr bwMode="auto">
          <a:xfrm>
            <a:off x="8905044" y="5982380"/>
            <a:ext cx="2405259" cy="646331"/>
          </a:xfrm>
          <a:prstGeom prst="rect">
            <a:avLst/>
          </a:prstGeom>
          <a:noFill/>
          <a:ln w="9525">
            <a:noFill/>
            <a:miter lim="800000"/>
            <a:headEnd/>
            <a:tailEnd/>
          </a:ln>
        </p:spPr>
        <p:txBody>
          <a:bodyPr>
            <a:spAutoFit/>
          </a:bodyPr>
          <a:lstStyle/>
          <a:p>
            <a:pPr algn="ctr">
              <a:spcBef>
                <a:spcPct val="50000"/>
              </a:spcBef>
              <a:defRPr/>
            </a:pPr>
            <a:r>
              <a:rPr lang="el-GR" sz="1200" b="0">
                <a:latin typeface="+mn-lt"/>
                <a:ea typeface="+mn-ea"/>
              </a:rPr>
              <a:t>Μπέρντ Χάμπελ: Υπάρχουν μονο δύο καμάρες στον τοίχο στα αριστερά (βλ.κόκκινο κύκλο).</a:t>
            </a:r>
            <a:endParaRPr lang="de-DE" sz="1200" b="0" dirty="0">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5 – Μνήμη</a:t>
            </a:r>
            <a:endParaRPr lang="de-DE">
              <a:latin typeface="+mn-lt"/>
              <a:ea typeface="+mn-ea"/>
            </a:endParaRPr>
          </a:p>
        </p:txBody>
      </p:sp>
      <p:sp>
        <p:nvSpPr>
          <p:cNvPr id="4" name="Slide Number Placeholder 3"/>
          <p:cNvSpPr>
            <a:spLocks noGrp="1"/>
          </p:cNvSpPr>
          <p:nvPr>
            <p:ph type="sldNum" sz="quarter" idx="12"/>
          </p:nvPr>
        </p:nvSpPr>
        <p:spPr/>
        <p:txBody>
          <a:bodyPr/>
          <a:lstStyle/>
          <a:p>
            <a:fld id="{426958CD-04BB-484A-9C42-36D4C62288EA}" type="slidenum">
              <a:rPr lang="de-DE" altLang="de-DE" smtClean="0">
                <a:latin typeface="+mn-lt"/>
                <a:ea typeface="+mn-ea"/>
              </a:rPr>
              <a:pPr/>
              <a:t>88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890905657"/>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4627</Words>
  <Application>Microsoft Office PowerPoint</Application>
  <PresentationFormat>Benutzerdefiniert</PresentationFormat>
  <Paragraphs>741</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Times New Roman</vt:lpstr>
      <vt:lpstr>Calibri Light</vt:lpstr>
      <vt:lpstr>WingDings</vt:lpstr>
      <vt:lpstr>Arial</vt:lpstr>
      <vt:lpstr>WingDings</vt:lpstr>
      <vt:lpstr>Symbol</vt:lpstr>
      <vt:lpstr>UKE_PPT-Vorlage_16zu9</vt:lpstr>
      <vt:lpstr>1_UKE_PPT-Vorlage_16zu9</vt:lpstr>
      <vt:lpstr>ΜΓΘ 5 Β – Μνήμη</vt:lpstr>
      <vt:lpstr>Μνήμη</vt:lpstr>
      <vt:lpstr>Μνήμη</vt:lpstr>
      <vt:lpstr>Μνήμη</vt:lpstr>
      <vt:lpstr>Μνήμη</vt:lpstr>
      <vt:lpstr>Μνήμη</vt:lpstr>
      <vt:lpstr>Τι εξασθενίζει τη μνήμη;</vt:lpstr>
      <vt:lpstr>Τι εξασθενίζει τη μνήμη;</vt:lpstr>
      <vt:lpstr>Τι εξασθενίζει τη μνήμη;</vt:lpstr>
      <vt:lpstr>Τι εξασθενίζει τη μνήμη;</vt:lpstr>
      <vt:lpstr>Τι εξασθενίζει τη μνήμη;</vt:lpstr>
      <vt:lpstr>Πώς μπορώ να απομνημονεύω τα πράγματα καλύτερα</vt:lpstr>
      <vt:lpstr>Μήπως η μνήμη μας λειτουργεί σαν ένας καταγραφέας βίντεο; (για μια εναλλακτική άσκηση ανατρέξτε στο τέλος της παρουσίασης)</vt:lpstr>
      <vt:lpstr>Μήπως η μνήμη μας λειτουργεί σαν ένας καταγραφέας βίντεο;</vt:lpstr>
      <vt:lpstr>Αργότερα, παρουσιάστηκαν δύο φωτογραφίες. Οι συμμετέχοντες έπρεπε να αποφασίσουν ποια φωτογραφία εμφανίζεται αρχικά. Νομίζετε ότι μνήμη θα μπορούσε να παραπλανηθεί;</vt:lpstr>
      <vt:lpstr>Η μνήμη μας δεν ταιριάζει απόλυτα με την πραγματικότητα!</vt:lpstr>
      <vt:lpstr>Η μνήμη μας δεν ταιριάζει απόλυτα με την πραγματικότητα!</vt:lpstr>
      <vt:lpstr>Άσκηση</vt:lpstr>
      <vt:lpstr>Άσκηση</vt:lpstr>
      <vt:lpstr>Άσκηση</vt:lpstr>
      <vt:lpstr>PowerPoint-Präsentation</vt:lpstr>
      <vt:lpstr>Ο σιδεράς Τι είδατε; Πόσο σίγουροι είστε;</vt:lpstr>
      <vt:lpstr>Ο σιδεράς</vt:lpstr>
      <vt:lpstr>PowerPoint-Präsentation</vt:lpstr>
      <vt:lpstr>Πειρατικό Καράβι Τι είδατε; Πόσο σίγουροι είστε;</vt:lpstr>
      <vt:lpstr>Πειρατικό Καράβι</vt:lpstr>
      <vt:lpstr>Λανθασμένες μνήμες στην καθημερινή ζωή</vt:lpstr>
      <vt:lpstr>Λανθασμένες μνήμες στην καθημερινή ζωή</vt:lpstr>
      <vt:lpstr>Λανθασμένες μνήμες στην καθημερινή ζωή</vt:lpstr>
      <vt:lpstr>Τύποι μνημονικών λαθών</vt:lpstr>
      <vt:lpstr>Τύποι μνημονικών λαθών</vt:lpstr>
      <vt:lpstr>Τύποι μνημονικών λαθών</vt:lpstr>
      <vt:lpstr>Τύποι μνημονικών λαθών</vt:lpstr>
      <vt:lpstr>Ψευδείς Αναμνήσεις</vt:lpstr>
      <vt:lpstr>Ψευδείς Αναμνήσεις</vt:lpstr>
      <vt:lpstr>Ψευδείς Αναμνήσεις</vt:lpstr>
      <vt:lpstr>Ψευδείς Αναμνήσεις</vt:lpstr>
      <vt:lpstr>Γιατί το κάνουμε αυτό;</vt:lpstr>
      <vt:lpstr>Γιατί το κάνουμε αυτό;</vt:lpstr>
      <vt:lpstr>Γιατί το κάνουμε αυτό;</vt:lpstr>
      <vt:lpstr>Πως τα μνημονικά σφάλματα προωθούν παρερμηνείες κατά τη διάρκεια της Ψύχωσης – παραδείγματα</vt:lpstr>
      <vt:lpstr>Άσκηση</vt:lpstr>
      <vt:lpstr>Άσκηση</vt:lpstr>
      <vt:lpstr>PowerPoint-Präsentation</vt:lpstr>
      <vt:lpstr>Ληστές Τράπεζας Τι είδατε στην εικόνα; Πόσο σίγουροι είστε;</vt:lpstr>
      <vt:lpstr>Ληστές Τράπεζας</vt:lpstr>
      <vt:lpstr>PowerPoint-Präsentation</vt:lpstr>
      <vt:lpstr>Σχολική τάξη Τι δεν παρουσιάστηκε; Πόσο σίγουροι είστε;</vt:lpstr>
      <vt:lpstr>Σχολική τάξη</vt:lpstr>
      <vt:lpstr>προαιρετικά: Βίντεο Κλιπ</vt:lpstr>
      <vt:lpstr>PowerPoint-Präsentation</vt:lpstr>
      <vt:lpstr>Παραλία Τι δεν είδατε; Πόσο σίγουροι είστε;</vt:lpstr>
      <vt:lpstr>Παραλία</vt:lpstr>
      <vt:lpstr>PowerPoint-Präsentation</vt:lpstr>
      <vt:lpstr>Παραγωγή ιδεών</vt:lpstr>
      <vt:lpstr>Μαγαζί Τι παρουσιάστηκε στη συγκεκριμένη εικόνα; Πόσο σίγουροι είστε;</vt:lpstr>
      <vt:lpstr>Μαγαζί</vt:lpstr>
      <vt:lpstr>PowerPoint-Präsentation</vt:lpstr>
      <vt:lpstr>Παραγωγή ιδεών</vt:lpstr>
      <vt:lpstr>Πισίνα Τι είδατε σε αυτή την εικόνα; Πόσο σίγουροι είστε;</vt:lpstr>
      <vt:lpstr>Πισίνα</vt:lpstr>
      <vt:lpstr>PowerPoint-Präsentation</vt:lpstr>
      <vt:lpstr>Τράπεζα Τι δεν είδατε στην εικόνα; Πόσο σίγουροι είστε;</vt:lpstr>
      <vt:lpstr>Τράπεζα</vt:lpstr>
      <vt:lpstr>PowerPoint-Präsentation</vt:lpstr>
      <vt:lpstr>Κατασκήνωση Τι δεν είδατε; Πόσο σίγουροι είστε;</vt:lpstr>
      <vt:lpstr>Κατασκήνωση</vt:lpstr>
      <vt:lpstr>PowerPoint-Präsentation</vt:lpstr>
      <vt:lpstr>Παραγωγή ιδεών</vt:lpstr>
      <vt:lpstr>Ζωολογικός κήπος Τι είδατε στην εικόνα; Πόσο σίγουροι είστε;</vt:lpstr>
      <vt:lpstr>Ζωολογικός κήπος</vt:lpstr>
      <vt:lpstr>PowerPoint-Präsentation</vt:lpstr>
      <vt:lpstr>Παραγωγή ιδεών</vt:lpstr>
      <vt:lpstr>Σαλόνι Τι είδατε στην εικόνα; Πόσο σίγουροι είστε;</vt:lpstr>
      <vt:lpstr>Σαλόνι</vt:lpstr>
      <vt:lpstr>Εφαρμογή στην καθημερινή ζωή</vt:lpstr>
      <vt:lpstr>Εφαρμογή στην καθημερινή ζωή</vt:lpstr>
      <vt:lpstr>Εφαρμογή στην καθημερινή ζωή</vt:lpstr>
      <vt:lpstr>Πως συσχετίζεται αυτό με την ψύχωση;</vt:lpstr>
      <vt:lpstr>Πως συσχετίζεται αυτό με την ψύχωση;</vt:lpstr>
      <vt:lpstr>Πως συσχετίζεται αυτό με την ψύχωση;</vt:lpstr>
      <vt:lpstr>Σας ευχαριστούμε για την προσοχή σας</vt:lpstr>
      <vt:lpstr>PowerPoint-Präsentation</vt:lpstr>
      <vt:lpstr>Βλέπουμε όλοι και θυμόμαστε όλοι τα ίδια πράγματα;</vt:lpstr>
      <vt:lpstr>Παρακαλώ αναζητήστε τις διαφορές ανάμεσα στις τρεις εικόνες π.χ. ως προς τα μεγέθη και τα χρώματα! Ποια αντικείμενα απεικονίστηκαν διαφορετικά ή παραλείφθηκαν;</vt:lpstr>
      <vt:lpstr>Ο καθένας μας αντιλαμβάνεται τα πράγματα διαφορετικά! Όπως στους τρεις πίνακες: η ίδια πλατεία αλλά με πολλές παραλλαγές!</vt:lpstr>
      <vt:lpstr>Η μνήμη μας δε λειτουργεί σαν κάμερα! Αναγνώρισε ότι μπορεί να κάνεις λάθος.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300</cp:revision>
  <dcterms:created xsi:type="dcterms:W3CDTF">2004-06-30T16:15:23Z</dcterms:created>
  <dcterms:modified xsi:type="dcterms:W3CDTF">2022-04-20T09:55:50Z</dcterms:modified>
</cp:coreProperties>
</file>