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30" r:id="rId1"/>
    <p:sldMasterId id="2147484043" r:id="rId2"/>
  </p:sldMasterIdLst>
  <p:notesMasterIdLst>
    <p:notesMasterId r:id="rId126"/>
  </p:notesMasterIdLst>
  <p:handoutMasterIdLst>
    <p:handoutMasterId r:id="rId127"/>
  </p:handoutMasterIdLst>
  <p:sldIdLst>
    <p:sldId id="1042" r:id="rId3"/>
    <p:sldId id="979" r:id="rId4"/>
    <p:sldId id="1017" r:id="rId5"/>
    <p:sldId id="1016" r:id="rId6"/>
    <p:sldId id="1015" r:id="rId7"/>
    <p:sldId id="1014" r:id="rId8"/>
    <p:sldId id="963" r:id="rId9"/>
    <p:sldId id="1019" r:id="rId10"/>
    <p:sldId id="1018" r:id="rId11"/>
    <p:sldId id="965" r:id="rId12"/>
    <p:sldId id="1021" r:id="rId13"/>
    <p:sldId id="1020" r:id="rId14"/>
    <p:sldId id="804" r:id="rId15"/>
    <p:sldId id="805" r:id="rId16"/>
    <p:sldId id="966" r:id="rId17"/>
    <p:sldId id="839" r:id="rId18"/>
    <p:sldId id="840" r:id="rId19"/>
    <p:sldId id="842" r:id="rId20"/>
    <p:sldId id="806" r:id="rId21"/>
    <p:sldId id="984" r:id="rId22"/>
    <p:sldId id="1022" r:id="rId23"/>
    <p:sldId id="809" r:id="rId24"/>
    <p:sldId id="970" r:id="rId25"/>
    <p:sldId id="1024" r:id="rId26"/>
    <p:sldId id="1023" r:id="rId27"/>
    <p:sldId id="813" r:id="rId28"/>
    <p:sldId id="844" r:id="rId29"/>
    <p:sldId id="852" r:id="rId30"/>
    <p:sldId id="853" r:id="rId31"/>
    <p:sldId id="856" r:id="rId32"/>
    <p:sldId id="855" r:id="rId33"/>
    <p:sldId id="854" r:id="rId34"/>
    <p:sldId id="857" r:id="rId35"/>
    <p:sldId id="858" r:id="rId36"/>
    <p:sldId id="977" r:id="rId37"/>
    <p:sldId id="860" r:id="rId38"/>
    <p:sldId id="867" r:id="rId39"/>
    <p:sldId id="868" r:id="rId40"/>
    <p:sldId id="869" r:id="rId41"/>
    <p:sldId id="870" r:id="rId42"/>
    <p:sldId id="871" r:id="rId43"/>
    <p:sldId id="872" r:id="rId44"/>
    <p:sldId id="776" r:id="rId45"/>
    <p:sldId id="873" r:id="rId46"/>
    <p:sldId id="881" r:id="rId47"/>
    <p:sldId id="882" r:id="rId48"/>
    <p:sldId id="883" r:id="rId49"/>
    <p:sldId id="884" r:id="rId50"/>
    <p:sldId id="885" r:id="rId51"/>
    <p:sldId id="886" r:id="rId52"/>
    <p:sldId id="887" r:id="rId53"/>
    <p:sldId id="450" r:id="rId54"/>
    <p:sldId id="888" r:id="rId55"/>
    <p:sldId id="897" r:id="rId56"/>
    <p:sldId id="898" r:id="rId57"/>
    <p:sldId id="899" r:id="rId58"/>
    <p:sldId id="900" r:id="rId59"/>
    <p:sldId id="901" r:id="rId60"/>
    <p:sldId id="902" r:id="rId61"/>
    <p:sldId id="903" r:id="rId62"/>
    <p:sldId id="1012" r:id="rId63"/>
    <p:sldId id="896" r:id="rId64"/>
    <p:sldId id="904" r:id="rId65"/>
    <p:sldId id="912" r:id="rId66"/>
    <p:sldId id="913" r:id="rId67"/>
    <p:sldId id="914" r:id="rId68"/>
    <p:sldId id="915" r:id="rId69"/>
    <p:sldId id="916" r:id="rId70"/>
    <p:sldId id="917" r:id="rId71"/>
    <p:sldId id="918" r:id="rId72"/>
    <p:sldId id="667" r:id="rId73"/>
    <p:sldId id="919" r:id="rId74"/>
    <p:sldId id="935" r:id="rId75"/>
    <p:sldId id="936" r:id="rId76"/>
    <p:sldId id="937" r:id="rId77"/>
    <p:sldId id="938" r:id="rId78"/>
    <p:sldId id="939" r:id="rId79"/>
    <p:sldId id="940" r:id="rId80"/>
    <p:sldId id="941" r:id="rId81"/>
    <p:sldId id="927" r:id="rId82"/>
    <p:sldId id="928" r:id="rId83"/>
    <p:sldId id="942" r:id="rId84"/>
    <p:sldId id="943" r:id="rId85"/>
    <p:sldId id="944" r:id="rId86"/>
    <p:sldId id="945" r:id="rId87"/>
    <p:sldId id="946" r:id="rId88"/>
    <p:sldId id="947" r:id="rId89"/>
    <p:sldId id="556" r:id="rId90"/>
    <p:sldId id="557" r:id="rId91"/>
    <p:sldId id="558" r:id="rId92"/>
    <p:sldId id="669" r:id="rId93"/>
    <p:sldId id="983" r:id="rId94"/>
    <p:sldId id="1025" r:id="rId95"/>
    <p:sldId id="948" r:id="rId96"/>
    <p:sldId id="949" r:id="rId97"/>
    <p:sldId id="950" r:id="rId98"/>
    <p:sldId id="951" r:id="rId99"/>
    <p:sldId id="952" r:id="rId100"/>
    <p:sldId id="953" r:id="rId101"/>
    <p:sldId id="954" r:id="rId102"/>
    <p:sldId id="955" r:id="rId103"/>
    <p:sldId id="956" r:id="rId104"/>
    <p:sldId id="957" r:id="rId105"/>
    <p:sldId id="1010" r:id="rId106"/>
    <p:sldId id="1030" r:id="rId107"/>
    <p:sldId id="1029" r:id="rId108"/>
    <p:sldId id="1028" r:id="rId109"/>
    <p:sldId id="1027" r:id="rId110"/>
    <p:sldId id="1026" r:id="rId111"/>
    <p:sldId id="975" r:id="rId112"/>
    <p:sldId id="1032" r:id="rId113"/>
    <p:sldId id="1031" r:id="rId114"/>
    <p:sldId id="1013" r:id="rId115"/>
    <p:sldId id="822" r:id="rId116"/>
    <p:sldId id="1033" r:id="rId117"/>
    <p:sldId id="1034" r:id="rId118"/>
    <p:sldId id="1035" r:id="rId119"/>
    <p:sldId id="1036" r:id="rId120"/>
    <p:sldId id="1037" r:id="rId121"/>
    <p:sldId id="1038" r:id="rId122"/>
    <p:sldId id="1039" r:id="rId123"/>
    <p:sldId id="1040" r:id="rId124"/>
    <p:sldId id="1041" r:id="rId125"/>
  </p:sldIdLst>
  <p:sldSz cx="12195175" cy="6858000"/>
  <p:notesSz cx="6781800" cy="9926638"/>
  <p:embeddedFontLst>
    <p:embeddedFont>
      <p:font typeface="ＭＳ Ｐゴシック" panose="020B0600070205080204" pitchFamily="34" charset="-128"/>
      <p:regular r:id="rId128"/>
    </p:embeddedFont>
    <p:embeddedFont>
      <p:font typeface="Verdana" panose="020B0604030504040204" pitchFamily="34" charset="0"/>
      <p:regular r:id="rId129"/>
      <p:bold r:id="rId130"/>
      <p:italic r:id="rId131"/>
      <p:boldItalic r:id="rId132"/>
    </p:embeddedFont>
  </p:embeddedFontLst>
  <p:defaultTextStyle>
    <a:defPPr>
      <a:defRPr lang="de-DE"/>
    </a:defPPr>
    <a:lvl1pPr algn="l" rtl="0" fontAlgn="base">
      <a:spcBef>
        <a:spcPct val="0"/>
      </a:spcBef>
      <a:spcAft>
        <a:spcPct val="0"/>
      </a:spcAft>
      <a:defRPr sz="46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sz="46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sz="46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sz="46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sz="46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46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46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46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46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50" autoAdjust="0"/>
    <p:restoredTop sz="81783" autoAdjust="0"/>
  </p:normalViewPr>
  <p:slideViewPr>
    <p:cSldViewPr>
      <p:cViewPr varScale="1">
        <p:scale>
          <a:sx n="128" d="100"/>
          <a:sy n="128" d="100"/>
        </p:scale>
        <p:origin x="584" y="176"/>
      </p:cViewPr>
      <p:guideLst>
        <p:guide orient="horz" pos="3339"/>
        <p:guide pos="240"/>
        <p:guide pos="32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font" Target="fonts/font1.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viewProps" Target="view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font" Target="fonts/font2.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font" Target="fonts/font3.fntdata"/><Relationship Id="rId135" Type="http://schemas.openxmlformats.org/officeDocument/2006/relationships/theme" Target="theme/theme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font" Target="fonts/font4.fntdata"/><Relationship Id="rId136"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font" Target="fonts/font5.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handoutMaster" Target="handoutMasters/handoutMaster1.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F4D9CD8B-D251-4129-9FEC-8C9E95C76F18}" type="slidenum">
              <a:rPr lang="en-GB" altLang="de-DE"/>
              <a:pPr/>
              <a:t>‹Nr.›</a:t>
            </a:fld>
            <a:endParaRPr lang="en-GB" altLang="de-DE"/>
          </a:p>
        </p:txBody>
      </p:sp>
    </p:spTree>
    <p:extLst>
      <p:ext uri="{BB962C8B-B14F-4D97-AF65-F5344CB8AC3E}">
        <p14:creationId xmlns:p14="http://schemas.microsoft.com/office/powerpoint/2010/main" val="2463862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cs typeface="+mn-cs"/>
              </a:defRPr>
            </a:lvl1pPr>
          </a:lstStyle>
          <a:p>
            <a:pPr>
              <a:defRPr/>
            </a:pPr>
            <a:endParaRPr lang="de-DE"/>
          </a:p>
        </p:txBody>
      </p:sp>
      <p:sp>
        <p:nvSpPr>
          <p:cNvPr id="16998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55D375CB-EC2D-43F2-9734-0EC7DAEDAEA6}" type="slidenum">
              <a:rPr lang="de-DE" altLang="de-DE"/>
              <a:pPr/>
              <a:t>‹Nr.›</a:t>
            </a:fld>
            <a:endParaRPr lang="de-DE" altLang="de-DE"/>
          </a:p>
        </p:txBody>
      </p:sp>
    </p:spTree>
    <p:extLst>
      <p:ext uri="{BB962C8B-B14F-4D97-AF65-F5344CB8AC3E}">
        <p14:creationId xmlns:p14="http://schemas.microsoft.com/office/powerpoint/2010/main" val="12704785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42A82F1-FB8D-4B0D-9CB2-3B73D44A5040}" type="slidenum">
              <a:rPr lang="de-DE" altLang="de-DE" sz="1300"/>
              <a:pPr eaLnBrk="1" hangingPunct="1"/>
              <a:t>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008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42A82F1-FB8D-4B0D-9CB2-3B73D44A5040}" type="slidenum">
              <a:rPr lang="de-DE" altLang="de-DE" sz="1300"/>
              <a:pPr eaLnBrk="1" hangingPunct="1"/>
              <a:t>3</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008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42A82F1-FB8D-4B0D-9CB2-3B73D44A5040}" type="slidenum">
              <a:rPr lang="de-DE" altLang="de-DE" sz="1300"/>
              <a:pPr eaLnBrk="1" hangingPunct="1"/>
              <a:t>4</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0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42A82F1-FB8D-4B0D-9CB2-3B73D44A5040}" type="slidenum">
              <a:rPr lang="de-DE" altLang="de-DE" sz="1300"/>
              <a:pPr eaLnBrk="1" hangingPunct="1"/>
              <a:t>5</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008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42A82F1-FB8D-4B0D-9CB2-3B73D44A5040}" type="slidenum">
              <a:rPr lang="de-DE" altLang="de-DE" sz="1300"/>
              <a:pPr eaLnBrk="1" hangingPunct="1"/>
              <a:t>6</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008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43338" y="9431338"/>
            <a:ext cx="2938462" cy="495300"/>
          </a:xfrm>
          <a:prstGeom prst="rect">
            <a:avLst/>
          </a:prstGeom>
          <a:noFill/>
          <a:ln>
            <a:miter lim="800000"/>
            <a:headEnd/>
            <a:tailEnd/>
          </a:ln>
        </p:spPr>
        <p:txBody>
          <a:bodyPr lIns="95465" tIns="47732" rIns="95465" bIns="47732" anchor="b"/>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algn="r" eaLnBrk="1" hangingPunct="1"/>
            <a:fld id="{BE63F766-A3A3-4F9D-9884-6C95635DDA0E}" type="slidenum">
              <a:rPr lang="de-DE" altLang="de-DE" sz="1300"/>
              <a:pPr algn="r" eaLnBrk="1" hangingPunct="1"/>
              <a:t>7</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280891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43338" y="9431338"/>
            <a:ext cx="2938462" cy="495300"/>
          </a:xfrm>
          <a:prstGeom prst="rect">
            <a:avLst/>
          </a:prstGeom>
          <a:noFill/>
          <a:ln>
            <a:miter lim="800000"/>
            <a:headEnd/>
            <a:tailEnd/>
          </a:ln>
        </p:spPr>
        <p:txBody>
          <a:bodyPr lIns="95465" tIns="47732" rIns="95465" bIns="47732" anchor="b"/>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algn="r" eaLnBrk="1" hangingPunct="1"/>
            <a:fld id="{BE63F766-A3A3-4F9D-9884-6C95635DDA0E}" type="slidenum">
              <a:rPr lang="de-DE" altLang="de-DE" sz="1300"/>
              <a:pPr algn="r" eaLnBrk="1" hangingPunct="1"/>
              <a:t>8</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280891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43338" y="9431338"/>
            <a:ext cx="2938462" cy="495300"/>
          </a:xfrm>
          <a:prstGeom prst="rect">
            <a:avLst/>
          </a:prstGeom>
          <a:noFill/>
          <a:ln>
            <a:miter lim="800000"/>
            <a:headEnd/>
            <a:tailEnd/>
          </a:ln>
        </p:spPr>
        <p:txBody>
          <a:bodyPr lIns="95465" tIns="47732" rIns="95465" bIns="47732" anchor="b"/>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algn="r" eaLnBrk="1" hangingPunct="1"/>
            <a:fld id="{BE63F766-A3A3-4F9D-9884-6C95635DDA0E}" type="slidenum">
              <a:rPr lang="de-DE" altLang="de-DE" sz="1300"/>
              <a:pPr algn="r" eaLnBrk="1" hangingPunct="1"/>
              <a:t>9</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280891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3843338" y="9431338"/>
            <a:ext cx="2938462" cy="495300"/>
          </a:xfrm>
          <a:prstGeom prst="rect">
            <a:avLst/>
          </a:prstGeom>
          <a:noFill/>
          <a:ln>
            <a:miter lim="800000"/>
            <a:headEnd/>
            <a:tailEnd/>
          </a:ln>
        </p:spPr>
        <p:txBody>
          <a:bodyPr lIns="95465" tIns="47732" rIns="95465" bIns="47732" anchor="b"/>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algn="r" eaLnBrk="1" hangingPunct="1"/>
            <a:fld id="{AA7EB7A7-D819-4E7F-9B4E-22092350FD7E}" type="slidenum">
              <a:rPr lang="de-DE" altLang="de-DE" sz="1300"/>
              <a:pPr algn="r" eaLnBrk="1" hangingPunct="1"/>
              <a:t>10</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479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3843338" y="9431338"/>
            <a:ext cx="2938462" cy="495300"/>
          </a:xfrm>
          <a:prstGeom prst="rect">
            <a:avLst/>
          </a:prstGeom>
          <a:noFill/>
          <a:ln>
            <a:miter lim="800000"/>
            <a:headEnd/>
            <a:tailEnd/>
          </a:ln>
        </p:spPr>
        <p:txBody>
          <a:bodyPr lIns="95465" tIns="47732" rIns="95465" bIns="47732" anchor="b"/>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algn="r" eaLnBrk="1" hangingPunct="1"/>
            <a:fld id="{AA7EB7A7-D819-4E7F-9B4E-22092350FD7E}" type="slidenum">
              <a:rPr lang="de-DE" altLang="de-DE" sz="1300"/>
              <a:pPr algn="r" eaLnBrk="1" hangingPunct="1"/>
              <a:t>11</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479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3843338" y="9431338"/>
            <a:ext cx="2938462" cy="495300"/>
          </a:xfrm>
          <a:prstGeom prst="rect">
            <a:avLst/>
          </a:prstGeom>
          <a:noFill/>
          <a:ln>
            <a:miter lim="800000"/>
            <a:headEnd/>
            <a:tailEnd/>
          </a:ln>
        </p:spPr>
        <p:txBody>
          <a:bodyPr lIns="95465" tIns="47732" rIns="95465" bIns="47732" anchor="b"/>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algn="r" eaLnBrk="1" hangingPunct="1"/>
            <a:fld id="{AA7EB7A7-D819-4E7F-9B4E-22092350FD7E}" type="slidenum">
              <a:rPr lang="de-DE" altLang="de-DE" sz="1300"/>
              <a:pPr algn="r" eaLnBrk="1" hangingPunct="1"/>
              <a:t>12</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479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B317D812-F450-4A86-90CF-CDA433445B83}" type="slidenum">
              <a:rPr lang="de-DE" altLang="de-DE" sz="1300"/>
              <a:pPr eaLnBrk="1" hangingPunct="1"/>
              <a:t>13</a:t>
            </a:fld>
            <a:endParaRPr lang="de-DE" altLang="de-DE" sz="1300"/>
          </a:p>
        </p:txBody>
      </p:sp>
      <p:sp>
        <p:nvSpPr>
          <p:cNvPr id="183299" name="Rectangle 2"/>
          <p:cNvSpPr>
            <a:spLocks noGrp="1" noRot="1" noChangeAspect="1" noChangeArrowheads="1" noTextEdit="1"/>
          </p:cNvSpPr>
          <p:nvPr>
            <p:ph type="sldImg"/>
          </p:nvPr>
        </p:nvSpPr>
        <p:spPr>
          <a:xfrm>
            <a:off x="8413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solidFill>
                <a:schemeClr val="bg1"/>
              </a:solidFill>
            </a:endParaRPr>
          </a:p>
        </p:txBody>
      </p:sp>
    </p:spTree>
    <p:extLst>
      <p:ext uri="{BB962C8B-B14F-4D97-AF65-F5344CB8AC3E}">
        <p14:creationId xmlns:p14="http://schemas.microsoft.com/office/powerpoint/2010/main" val="3540691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E344F51-9204-4110-8F21-514183457213}" type="slidenum">
              <a:rPr lang="de-DE" altLang="de-DE" sz="1300"/>
              <a:pPr eaLnBrk="1" hangingPunct="1"/>
              <a:t>14</a:t>
            </a:fld>
            <a:endParaRPr lang="de-DE" altLang="de-DE" sz="1300"/>
          </a:p>
        </p:txBody>
      </p:sp>
      <p:sp>
        <p:nvSpPr>
          <p:cNvPr id="184323" name="Rectangle 2"/>
          <p:cNvSpPr>
            <a:spLocks noGrp="1" noRot="1" noChangeAspect="1" noChangeArrowheads="1" noTextEdit="1"/>
          </p:cNvSpPr>
          <p:nvPr>
            <p:ph type="sldImg"/>
          </p:nvPr>
        </p:nvSpPr>
        <p:spPr>
          <a:xfrm>
            <a:off x="84138" y="744538"/>
            <a:ext cx="6618287"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l-GR" altLang="de-DE">
              <a:solidFill>
                <a:schemeClr val="bg1"/>
              </a:solidFill>
            </a:endParaRPr>
          </a:p>
        </p:txBody>
      </p:sp>
    </p:spTree>
    <p:extLst>
      <p:ext uri="{BB962C8B-B14F-4D97-AF65-F5344CB8AC3E}">
        <p14:creationId xmlns:p14="http://schemas.microsoft.com/office/powerpoint/2010/main" val="258896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D2875D9-FEA4-49A0-8762-5C19C27FCD37}" type="slidenum">
              <a:rPr lang="de-DE" altLang="de-DE" sz="1300"/>
              <a:pPr eaLnBrk="1" hangingPunct="1"/>
              <a:t>15</a:t>
            </a:fld>
            <a:endParaRPr lang="de-DE" altLang="de-DE" sz="1300"/>
          </a:p>
        </p:txBody>
      </p:sp>
      <p:sp>
        <p:nvSpPr>
          <p:cNvPr id="185347" name="Rectangle 2"/>
          <p:cNvSpPr>
            <a:spLocks noGrp="1" noRot="1" noChangeAspect="1" noChangeArrowheads="1" noTextEdit="1"/>
          </p:cNvSpPr>
          <p:nvPr>
            <p:ph type="sldImg"/>
          </p:nvPr>
        </p:nvSpPr>
        <p:spPr>
          <a:xfrm>
            <a:off x="84138" y="744538"/>
            <a:ext cx="6618287"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l-GR" altLang="de-DE">
              <a:solidFill>
                <a:schemeClr val="bg1"/>
              </a:solidFill>
            </a:endParaRPr>
          </a:p>
        </p:txBody>
      </p:sp>
    </p:spTree>
    <p:extLst>
      <p:ext uri="{BB962C8B-B14F-4D97-AF65-F5344CB8AC3E}">
        <p14:creationId xmlns:p14="http://schemas.microsoft.com/office/powerpoint/2010/main" val="798137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84ECE0BE-3437-4E72-918E-5B1AC3140F22}" type="slidenum">
              <a:rPr lang="de-DE" altLang="de-DE" sz="1300"/>
              <a:pPr eaLnBrk="1" hangingPunct="1"/>
              <a:t>16</a:t>
            </a:fld>
            <a:endParaRPr lang="de-DE" altLang="de-DE" sz="1300"/>
          </a:p>
        </p:txBody>
      </p:sp>
      <p:sp>
        <p:nvSpPr>
          <p:cNvPr id="186371" name="Rectangle 2"/>
          <p:cNvSpPr>
            <a:spLocks noGrp="1" noRot="1" noChangeAspect="1" noChangeArrowheads="1" noTextEdit="1"/>
          </p:cNvSpPr>
          <p:nvPr>
            <p:ph type="sldImg"/>
          </p:nvPr>
        </p:nvSpPr>
        <p:spPr>
          <a:xfrm>
            <a:off x="84138" y="744538"/>
            <a:ext cx="6618287"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0182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0A4F469-42DE-4432-A3C0-2D9043066559}" type="slidenum">
              <a:rPr lang="de-DE" altLang="de-DE" sz="1300"/>
              <a:pPr eaLnBrk="1" hangingPunct="1"/>
              <a:t>17</a:t>
            </a:fld>
            <a:endParaRPr lang="de-DE" altLang="de-DE" sz="1300"/>
          </a:p>
        </p:txBody>
      </p:sp>
      <p:sp>
        <p:nvSpPr>
          <p:cNvPr id="187395" name="Rectangle 2"/>
          <p:cNvSpPr>
            <a:spLocks noGrp="1" noRot="1" noChangeAspect="1" noChangeArrowheads="1" noTextEdit="1"/>
          </p:cNvSpPr>
          <p:nvPr>
            <p:ph type="sldImg"/>
          </p:nvPr>
        </p:nvSpPr>
        <p:spPr>
          <a:xfrm>
            <a:off x="84138" y="744538"/>
            <a:ext cx="6618287"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2436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E8BDDF9-0A0F-41CC-88DD-59D6C4C0CD4F}" type="slidenum">
              <a:rPr lang="de-DE" altLang="de-DE" sz="1300"/>
              <a:pPr eaLnBrk="1" hangingPunct="1"/>
              <a:t>18</a:t>
            </a:fld>
            <a:endParaRPr lang="de-DE" altLang="de-DE" sz="1300"/>
          </a:p>
        </p:txBody>
      </p:sp>
      <p:sp>
        <p:nvSpPr>
          <p:cNvPr id="188419" name="Rectangle 2"/>
          <p:cNvSpPr>
            <a:spLocks noGrp="1" noRot="1" noChangeAspect="1" noChangeArrowheads="1" noTextEdit="1"/>
          </p:cNvSpPr>
          <p:nvPr>
            <p:ph type="sldImg"/>
          </p:nvPr>
        </p:nvSpPr>
        <p:spPr>
          <a:xfrm>
            <a:off x="84138" y="744538"/>
            <a:ext cx="6618287"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86273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BA4FE296-C822-46F2-89AF-6F1C812977FD}" type="slidenum">
              <a:rPr lang="de-DE" altLang="de-DE" sz="1300"/>
              <a:pPr eaLnBrk="1" hangingPunct="1"/>
              <a:t>19</a:t>
            </a:fld>
            <a:endParaRPr lang="de-DE" altLang="de-DE" sz="1300"/>
          </a:p>
        </p:txBody>
      </p:sp>
      <p:sp>
        <p:nvSpPr>
          <p:cNvPr id="189443" name="Rectangle 2"/>
          <p:cNvSpPr>
            <a:spLocks noGrp="1" noRot="1" noChangeAspect="1" noChangeArrowheads="1" noTextEdit="1"/>
          </p:cNvSpPr>
          <p:nvPr>
            <p:ph type="sldImg"/>
          </p:nvPr>
        </p:nvSpPr>
        <p:spPr>
          <a:xfrm>
            <a:off x="84138" y="744538"/>
            <a:ext cx="6618287"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2974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A5EA9001-6B57-4B0C-9CCA-BC19CB15ECAB}" type="slidenum">
              <a:rPr lang="de-DE" altLang="de-DE" sz="1300"/>
              <a:pPr eaLnBrk="1" hangingPunct="1"/>
              <a:t>20</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12798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A5EA9001-6B57-4B0C-9CCA-BC19CB15ECAB}" type="slidenum">
              <a:rPr lang="de-DE" altLang="de-DE" sz="1300"/>
              <a:pPr eaLnBrk="1" hangingPunct="1"/>
              <a:t>21</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12798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D888B8B-62BB-408C-932A-AD073C6D4510}" type="slidenum">
              <a:rPr lang="de-DE" altLang="de-DE" sz="1300"/>
              <a:pPr eaLnBrk="1" hangingPunct="1"/>
              <a:t>22</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3795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062EB27-95EB-4378-8C88-EA933B42CAE0}" type="slidenum">
              <a:rPr lang="de-DE" altLang="de-DE" sz="1300"/>
              <a:pPr eaLnBrk="1" hangingPunct="1"/>
              <a:t>23</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7607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062EB27-95EB-4378-8C88-EA933B42CAE0}" type="slidenum">
              <a:rPr lang="de-DE" altLang="de-DE" sz="1300"/>
              <a:pPr eaLnBrk="1" hangingPunct="1"/>
              <a:t>24</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76078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062EB27-95EB-4378-8C88-EA933B42CAE0}" type="slidenum">
              <a:rPr lang="de-DE" altLang="de-DE" sz="1300"/>
              <a:pPr eaLnBrk="1" hangingPunct="1"/>
              <a:t>25</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7607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A63D1C3-83A0-4A35-B752-0660C0716EF1}" type="slidenum">
              <a:rPr lang="de-DE" altLang="de-DE" sz="1300"/>
              <a:pPr eaLnBrk="1" hangingPunct="1"/>
              <a:t>26</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88927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A5B5CFE-8CBA-49D1-A418-B2F0D1BCF0ED}" type="slidenum">
              <a:rPr lang="de-DE" altLang="de-DE" sz="1300"/>
              <a:pPr eaLnBrk="1" hangingPunct="1"/>
              <a:t>27</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9488608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B80B3F65-3B85-457C-B998-D73B5C719267}" type="slidenum">
              <a:rPr lang="de-DE" altLang="de-DE" sz="1300"/>
              <a:pPr eaLnBrk="1" hangingPunct="1"/>
              <a:t>28</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112378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20F6C5D-E024-4381-88F7-4993B846CC68}" type="slidenum">
              <a:rPr lang="de-DE" altLang="de-DE" sz="1300"/>
              <a:pPr eaLnBrk="1" hangingPunct="1"/>
              <a:t>29</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5480640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0EAE6E21-8744-44EF-8F33-DAE7C08376E2}" type="slidenum">
              <a:rPr lang="de-DE" altLang="de-DE" sz="1300"/>
              <a:pPr eaLnBrk="1" hangingPunct="1"/>
              <a:t>30</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1813258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BCA71E83-5483-4D7C-ACF0-7CC432D61EAF}" type="slidenum">
              <a:rPr lang="de-DE" altLang="de-DE" sz="1300"/>
              <a:pPr eaLnBrk="1" hangingPunct="1"/>
              <a:t>31</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638531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D32DC5C-17BC-42C6-8982-FCBD3190BE9D}" type="slidenum">
              <a:rPr lang="de-DE" altLang="de-DE" sz="1300"/>
              <a:pPr eaLnBrk="1" hangingPunct="1"/>
              <a:t>32</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9877900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D76294B-9A4C-4355-85D6-0481841B1DF3}" type="slidenum">
              <a:rPr lang="de-DE" altLang="de-DE" sz="1300"/>
              <a:pPr eaLnBrk="1" hangingPunct="1"/>
              <a:t>33</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8977589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969F1BB4-A06A-4728-95C0-3C163F3EE12F}" type="slidenum">
              <a:rPr lang="de-DE" altLang="de-DE" sz="1300"/>
              <a:pPr eaLnBrk="1" hangingPunct="1"/>
              <a:t>34</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6010345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CB99B64-8ED2-411C-A6E4-6DD2FE6FC656}" type="slidenum">
              <a:rPr lang="de-DE" altLang="de-DE" sz="1300"/>
              <a:pPr eaLnBrk="1" hangingPunct="1"/>
              <a:t>35</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47948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383BF8E-4F76-4AA5-8AC0-5024AEE879EE}" type="slidenum">
              <a:rPr lang="de-DE" altLang="de-DE" sz="1300"/>
              <a:pPr eaLnBrk="1" hangingPunct="1"/>
              <a:t>36</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5771310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6E2F262-443E-4481-92AD-404CA0C06F03}" type="slidenum">
              <a:rPr lang="de-DE" altLang="de-DE" sz="1300"/>
              <a:pPr eaLnBrk="1" hangingPunct="1"/>
              <a:t>37</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4405392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E6A4874-F3B6-4A61-AA74-C2EB9BA867AC}" type="slidenum">
              <a:rPr lang="de-DE" altLang="de-DE" sz="1300"/>
              <a:pPr eaLnBrk="1" hangingPunct="1"/>
              <a:t>38</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5411179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AF776BB-3CDB-4639-B23E-46765F32E824}" type="slidenum">
              <a:rPr lang="de-DE" altLang="de-DE" sz="1300"/>
              <a:pPr eaLnBrk="1" hangingPunct="1"/>
              <a:t>39</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0443696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224BB22-6588-464C-A262-BA7552EDBB98}" type="slidenum">
              <a:rPr lang="de-DE" altLang="de-DE" sz="1300"/>
              <a:pPr eaLnBrk="1" hangingPunct="1"/>
              <a:t>40</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7698813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C1AC538-366E-4B3F-A36F-98DBD28045A1}" type="slidenum">
              <a:rPr lang="de-DE" altLang="de-DE" sz="1300"/>
              <a:pPr eaLnBrk="1" hangingPunct="1"/>
              <a:t>41</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3324951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7E1A58F-F7D0-4722-BE21-3B1EAD048225}" type="slidenum">
              <a:rPr lang="de-DE" altLang="de-DE" sz="1300"/>
              <a:pPr eaLnBrk="1" hangingPunct="1"/>
              <a:t>42</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155135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E463F739-6084-47CE-B216-2FA3A3F424F9}" type="slidenum">
              <a:rPr lang="de-DE" altLang="de-DE" sz="1300"/>
              <a:pPr eaLnBrk="1" hangingPunct="1"/>
              <a:t>43</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64640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2B1DEFC-27C2-4E28-BF1B-D5CC9A544FB4}" type="slidenum">
              <a:rPr lang="de-DE" altLang="de-DE" sz="1300"/>
              <a:pPr eaLnBrk="1" hangingPunct="1"/>
              <a:t>44</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6966680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F634549-DF5C-445E-BAF3-2C51CEBDBD1D}" type="slidenum">
              <a:rPr lang="de-DE" altLang="de-DE" sz="1300"/>
              <a:pPr eaLnBrk="1" hangingPunct="1"/>
              <a:t>45</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8662198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E35463B-29FE-4013-BAA5-C22909D1233D}" type="slidenum">
              <a:rPr lang="de-DE" altLang="de-DE" sz="1300"/>
              <a:pPr eaLnBrk="1" hangingPunct="1"/>
              <a:t>46</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9648409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E4E387DB-0912-4F8B-8454-CF9124FF7747}" type="slidenum">
              <a:rPr lang="de-DE" altLang="de-DE" sz="1300"/>
              <a:pPr eaLnBrk="1" hangingPunct="1"/>
              <a:t>47</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6679185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DC1D3B96-3DD0-4E01-BEB9-8D4194E91FAB}" type="slidenum">
              <a:rPr lang="de-DE" altLang="de-DE" sz="1300"/>
              <a:pPr eaLnBrk="1" hangingPunct="1"/>
              <a:t>48</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2103968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00875571-9E90-4322-B4CD-46D3698E2338}" type="slidenum">
              <a:rPr lang="de-DE" altLang="de-DE" sz="1300"/>
              <a:pPr eaLnBrk="1" hangingPunct="1"/>
              <a:t>49</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0982204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429921F-DAF8-4E05-95FD-602C982ABEE6}" type="slidenum">
              <a:rPr lang="de-DE" altLang="de-DE" sz="1300"/>
              <a:pPr eaLnBrk="1" hangingPunct="1"/>
              <a:t>50</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6789479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7219AEE-FFBE-4EA3-8E11-2F357F5335F0}" type="slidenum">
              <a:rPr lang="de-DE" altLang="de-DE" sz="1300"/>
              <a:pPr eaLnBrk="1" hangingPunct="1"/>
              <a:t>51</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8894117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05915EAE-9F81-4633-BD29-5F1B0903B38F}" type="slidenum">
              <a:rPr lang="de-DE" altLang="de-DE" sz="1300"/>
              <a:pPr eaLnBrk="1" hangingPunct="1"/>
              <a:t>52</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52113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7B81166-4A77-4E4A-85A2-BA98D16BFD95}" type="slidenum">
              <a:rPr lang="de-DE" altLang="de-DE" sz="1300"/>
              <a:pPr eaLnBrk="1" hangingPunct="1"/>
              <a:t>53</a:t>
            </a:fld>
            <a:endParaRPr lang="de-DE" altLang="de-DE" sz="1300"/>
          </a:p>
        </p:txBody>
      </p:sp>
      <p:sp>
        <p:nvSpPr>
          <p:cNvPr id="224259" name="Rectangle 2050"/>
          <p:cNvSpPr>
            <a:spLocks noGrp="1" noRot="1" noChangeAspect="1" noChangeArrowheads="1" noTextEdit="1"/>
          </p:cNvSpPr>
          <p:nvPr>
            <p:ph type="sldImg"/>
          </p:nvPr>
        </p:nvSpPr>
        <p:spPr>
          <a:xfrm>
            <a:off x="82550" y="744538"/>
            <a:ext cx="6618288" cy="3722687"/>
          </a:xfrm>
          <a:ln/>
        </p:spPr>
      </p:sp>
      <p:sp>
        <p:nvSpPr>
          <p:cNvPr id="22426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2293381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D18B2E6-1422-46A3-BCF9-9FDA684F6275}" type="slidenum">
              <a:rPr lang="de-DE" altLang="de-DE" sz="1300"/>
              <a:pPr eaLnBrk="1" hangingPunct="1"/>
              <a:t>54</a:t>
            </a:fld>
            <a:endParaRPr lang="de-DE" altLang="de-DE" sz="1300"/>
          </a:p>
        </p:txBody>
      </p:sp>
      <p:sp>
        <p:nvSpPr>
          <p:cNvPr id="225283" name="Rectangle 2050"/>
          <p:cNvSpPr>
            <a:spLocks noGrp="1" noRot="1" noChangeAspect="1" noChangeArrowheads="1" noTextEdit="1"/>
          </p:cNvSpPr>
          <p:nvPr>
            <p:ph type="sldImg"/>
          </p:nvPr>
        </p:nvSpPr>
        <p:spPr>
          <a:xfrm>
            <a:off x="82550" y="744538"/>
            <a:ext cx="6618288" cy="3722687"/>
          </a:xfrm>
          <a:ln/>
        </p:spPr>
      </p:sp>
      <p:sp>
        <p:nvSpPr>
          <p:cNvPr id="22528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0067320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8B71FC4-4B6B-4D71-B720-495329AAA00B}" type="slidenum">
              <a:rPr lang="de-DE" altLang="de-DE" sz="1300"/>
              <a:pPr eaLnBrk="1" hangingPunct="1"/>
              <a:t>55</a:t>
            </a:fld>
            <a:endParaRPr lang="de-DE" altLang="de-DE" sz="1300"/>
          </a:p>
        </p:txBody>
      </p:sp>
      <p:sp>
        <p:nvSpPr>
          <p:cNvPr id="226307" name="Rectangle 2050"/>
          <p:cNvSpPr>
            <a:spLocks noGrp="1" noRot="1" noChangeAspect="1" noChangeArrowheads="1" noTextEdit="1"/>
          </p:cNvSpPr>
          <p:nvPr>
            <p:ph type="sldImg"/>
          </p:nvPr>
        </p:nvSpPr>
        <p:spPr>
          <a:xfrm>
            <a:off x="82550" y="744538"/>
            <a:ext cx="6618288" cy="3722687"/>
          </a:xfrm>
          <a:ln/>
        </p:spPr>
      </p:sp>
      <p:sp>
        <p:nvSpPr>
          <p:cNvPr id="2263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4623327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10FEBA0-A3DF-4626-89D3-670ABB574982}" type="slidenum">
              <a:rPr lang="de-DE" altLang="de-DE" sz="1300"/>
              <a:pPr eaLnBrk="1" hangingPunct="1"/>
              <a:t>56</a:t>
            </a:fld>
            <a:endParaRPr lang="de-DE" altLang="de-DE" sz="1300"/>
          </a:p>
        </p:txBody>
      </p:sp>
      <p:sp>
        <p:nvSpPr>
          <p:cNvPr id="227331" name="Rectangle 2050"/>
          <p:cNvSpPr>
            <a:spLocks noGrp="1" noRot="1" noChangeAspect="1" noChangeArrowheads="1" noTextEdit="1"/>
          </p:cNvSpPr>
          <p:nvPr>
            <p:ph type="sldImg"/>
          </p:nvPr>
        </p:nvSpPr>
        <p:spPr>
          <a:xfrm>
            <a:off x="82550" y="744538"/>
            <a:ext cx="6618288" cy="3722687"/>
          </a:xfrm>
          <a:ln/>
        </p:spPr>
      </p:sp>
      <p:sp>
        <p:nvSpPr>
          <p:cNvPr id="227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3084790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09C119F7-CD61-4F1F-B2CD-F3810D5EFE60}" type="slidenum">
              <a:rPr lang="de-DE" altLang="de-DE" sz="1300"/>
              <a:pPr eaLnBrk="1" hangingPunct="1"/>
              <a:t>57</a:t>
            </a:fld>
            <a:endParaRPr lang="de-DE" altLang="de-DE" sz="1300"/>
          </a:p>
        </p:txBody>
      </p:sp>
      <p:sp>
        <p:nvSpPr>
          <p:cNvPr id="228355" name="Rectangle 2050"/>
          <p:cNvSpPr>
            <a:spLocks noGrp="1" noRot="1" noChangeAspect="1" noChangeArrowheads="1" noTextEdit="1"/>
          </p:cNvSpPr>
          <p:nvPr>
            <p:ph type="sldImg"/>
          </p:nvPr>
        </p:nvSpPr>
        <p:spPr>
          <a:xfrm>
            <a:off x="82550" y="744538"/>
            <a:ext cx="6618288" cy="3722687"/>
          </a:xfrm>
          <a:ln/>
        </p:spPr>
      </p:sp>
      <p:sp>
        <p:nvSpPr>
          <p:cNvPr id="22835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2193872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9CC91D6-797F-4F39-9DDC-7D6F1653ABFF}" type="slidenum">
              <a:rPr lang="de-DE" altLang="de-DE" sz="1300"/>
              <a:pPr eaLnBrk="1" hangingPunct="1"/>
              <a:t>58</a:t>
            </a:fld>
            <a:endParaRPr lang="de-DE" altLang="de-DE" sz="1300"/>
          </a:p>
        </p:txBody>
      </p:sp>
      <p:sp>
        <p:nvSpPr>
          <p:cNvPr id="229379" name="Rectangle 2050"/>
          <p:cNvSpPr>
            <a:spLocks noGrp="1" noRot="1" noChangeAspect="1" noChangeArrowheads="1" noTextEdit="1"/>
          </p:cNvSpPr>
          <p:nvPr>
            <p:ph type="sldImg"/>
          </p:nvPr>
        </p:nvSpPr>
        <p:spPr>
          <a:xfrm>
            <a:off x="82550" y="744538"/>
            <a:ext cx="6618288" cy="3722687"/>
          </a:xfrm>
          <a:ln/>
        </p:spPr>
      </p:sp>
      <p:sp>
        <p:nvSpPr>
          <p:cNvPr id="22938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3810638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AF1B6464-60F2-48C1-A6D0-8351C176AD8D}" type="slidenum">
              <a:rPr lang="de-DE" altLang="de-DE" sz="1300"/>
              <a:pPr eaLnBrk="1" hangingPunct="1"/>
              <a:t>59</a:t>
            </a:fld>
            <a:endParaRPr lang="de-DE" altLang="de-DE" sz="1300"/>
          </a:p>
        </p:txBody>
      </p:sp>
      <p:sp>
        <p:nvSpPr>
          <p:cNvPr id="230403" name="Rectangle 2050"/>
          <p:cNvSpPr>
            <a:spLocks noGrp="1" noRot="1" noChangeAspect="1" noChangeArrowheads="1" noTextEdit="1"/>
          </p:cNvSpPr>
          <p:nvPr>
            <p:ph type="sldImg"/>
          </p:nvPr>
        </p:nvSpPr>
        <p:spPr>
          <a:xfrm>
            <a:off x="82550" y="744538"/>
            <a:ext cx="6618288" cy="3722687"/>
          </a:xfrm>
          <a:ln/>
        </p:spPr>
      </p:sp>
      <p:sp>
        <p:nvSpPr>
          <p:cNvPr id="23040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5887928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7E72437-02BB-40E7-A282-C912E7F4CC47}" type="slidenum">
              <a:rPr lang="de-DE" altLang="de-DE" sz="1300"/>
              <a:pPr eaLnBrk="1" hangingPunct="1"/>
              <a:t>60</a:t>
            </a:fld>
            <a:endParaRPr lang="de-DE" altLang="de-DE" sz="1300"/>
          </a:p>
        </p:txBody>
      </p:sp>
      <p:sp>
        <p:nvSpPr>
          <p:cNvPr id="231427" name="Rectangle 2050"/>
          <p:cNvSpPr>
            <a:spLocks noGrp="1" noRot="1" noChangeAspect="1" noChangeArrowheads="1" noTextEdit="1"/>
          </p:cNvSpPr>
          <p:nvPr>
            <p:ph type="sldImg"/>
          </p:nvPr>
        </p:nvSpPr>
        <p:spPr>
          <a:xfrm>
            <a:off x="82550" y="744538"/>
            <a:ext cx="6618288" cy="3722687"/>
          </a:xfrm>
          <a:ln/>
        </p:spPr>
      </p:sp>
      <p:sp>
        <p:nvSpPr>
          <p:cNvPr id="23142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1385712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D5D9A7F8-F205-4A2B-BA2C-239E9EEE3AFC}" type="slidenum">
              <a:rPr lang="de-DE" altLang="de-DE" sz="1300"/>
              <a:pPr eaLnBrk="1" hangingPunct="1"/>
              <a:t>62</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38595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62D0D96-7F4C-4168-86CD-052200D71146}" type="slidenum">
              <a:rPr lang="de-DE" altLang="de-DE" sz="1300"/>
              <a:pPr eaLnBrk="1" hangingPunct="1"/>
              <a:t>63</a:t>
            </a:fld>
            <a:endParaRPr lang="de-DE" altLang="de-DE" sz="1300"/>
          </a:p>
        </p:txBody>
      </p:sp>
      <p:sp>
        <p:nvSpPr>
          <p:cNvPr id="233475" name="Rectangle 1026"/>
          <p:cNvSpPr>
            <a:spLocks noGrp="1" noRot="1" noChangeAspect="1" noChangeArrowheads="1" noTextEdit="1"/>
          </p:cNvSpPr>
          <p:nvPr>
            <p:ph type="sldImg"/>
          </p:nvPr>
        </p:nvSpPr>
        <p:spPr>
          <a:xfrm>
            <a:off x="82550" y="744538"/>
            <a:ext cx="6618288" cy="3722687"/>
          </a:xfrm>
          <a:ln/>
        </p:spPr>
      </p:sp>
      <p:sp>
        <p:nvSpPr>
          <p:cNvPr id="233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011765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4A4FB61-4BF3-49DE-9B93-B58CADE76E3B}" type="slidenum">
              <a:rPr lang="de-DE" altLang="de-DE" sz="1300"/>
              <a:pPr eaLnBrk="1" hangingPunct="1"/>
              <a:t>64</a:t>
            </a:fld>
            <a:endParaRPr lang="de-DE" altLang="de-DE" sz="1300"/>
          </a:p>
        </p:txBody>
      </p:sp>
      <p:sp>
        <p:nvSpPr>
          <p:cNvPr id="234499" name="Rectangle 1026"/>
          <p:cNvSpPr>
            <a:spLocks noGrp="1" noRot="1" noChangeAspect="1" noChangeArrowheads="1" noTextEdit="1"/>
          </p:cNvSpPr>
          <p:nvPr>
            <p:ph type="sldImg"/>
          </p:nvPr>
        </p:nvSpPr>
        <p:spPr>
          <a:xfrm>
            <a:off x="82550" y="744538"/>
            <a:ext cx="6618288" cy="3722687"/>
          </a:xfrm>
          <a:ln/>
        </p:spPr>
      </p:sp>
      <p:sp>
        <p:nvSpPr>
          <p:cNvPr id="2345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9764563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51ACE6E-2B25-4313-928F-6DD7470DB49F}" type="slidenum">
              <a:rPr lang="de-DE" altLang="de-DE" sz="1300"/>
              <a:pPr eaLnBrk="1" hangingPunct="1"/>
              <a:t>65</a:t>
            </a:fld>
            <a:endParaRPr lang="de-DE" altLang="de-DE" sz="1300"/>
          </a:p>
        </p:txBody>
      </p:sp>
      <p:sp>
        <p:nvSpPr>
          <p:cNvPr id="235523" name="Rectangle 1026"/>
          <p:cNvSpPr>
            <a:spLocks noGrp="1" noRot="1" noChangeAspect="1" noChangeArrowheads="1" noTextEdit="1"/>
          </p:cNvSpPr>
          <p:nvPr>
            <p:ph type="sldImg"/>
          </p:nvPr>
        </p:nvSpPr>
        <p:spPr>
          <a:xfrm>
            <a:off x="82550" y="744538"/>
            <a:ext cx="6618288" cy="3722687"/>
          </a:xfrm>
          <a:ln/>
        </p:spPr>
      </p:sp>
      <p:sp>
        <p:nvSpPr>
          <p:cNvPr id="2355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5635226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A0EAA0E-23CF-4470-BF05-ECC04A607D2B}" type="slidenum">
              <a:rPr lang="de-DE" altLang="de-DE" sz="1300"/>
              <a:pPr eaLnBrk="1" hangingPunct="1"/>
              <a:t>66</a:t>
            </a:fld>
            <a:endParaRPr lang="de-DE" altLang="de-DE" sz="1300"/>
          </a:p>
        </p:txBody>
      </p:sp>
      <p:sp>
        <p:nvSpPr>
          <p:cNvPr id="236547" name="Rectangle 1026"/>
          <p:cNvSpPr>
            <a:spLocks noGrp="1" noRot="1" noChangeAspect="1" noChangeArrowheads="1" noTextEdit="1"/>
          </p:cNvSpPr>
          <p:nvPr>
            <p:ph type="sldImg"/>
          </p:nvPr>
        </p:nvSpPr>
        <p:spPr>
          <a:xfrm>
            <a:off x="82550" y="744538"/>
            <a:ext cx="6618288" cy="3722687"/>
          </a:xfrm>
          <a:ln/>
        </p:spPr>
      </p:sp>
      <p:sp>
        <p:nvSpPr>
          <p:cNvPr id="2365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5871187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E824E3D-2ABA-4089-9FAC-6ECFE49890A0}" type="slidenum">
              <a:rPr lang="de-DE" altLang="de-DE" sz="1300"/>
              <a:pPr eaLnBrk="1" hangingPunct="1"/>
              <a:t>67</a:t>
            </a:fld>
            <a:endParaRPr lang="de-DE" altLang="de-DE" sz="1300"/>
          </a:p>
        </p:txBody>
      </p:sp>
      <p:sp>
        <p:nvSpPr>
          <p:cNvPr id="237571" name="Rectangle 1026"/>
          <p:cNvSpPr>
            <a:spLocks noGrp="1" noRot="1" noChangeAspect="1" noChangeArrowheads="1" noTextEdit="1"/>
          </p:cNvSpPr>
          <p:nvPr>
            <p:ph type="sldImg"/>
          </p:nvPr>
        </p:nvSpPr>
        <p:spPr>
          <a:xfrm>
            <a:off x="82550" y="744538"/>
            <a:ext cx="6618288" cy="3722687"/>
          </a:xfrm>
          <a:ln/>
        </p:spPr>
      </p:sp>
      <p:sp>
        <p:nvSpPr>
          <p:cNvPr id="2375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7580968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525227B-E51D-48A6-B193-13562467571E}" type="slidenum">
              <a:rPr lang="de-DE" altLang="de-DE" sz="1300"/>
              <a:pPr eaLnBrk="1" hangingPunct="1"/>
              <a:t>68</a:t>
            </a:fld>
            <a:endParaRPr lang="de-DE" altLang="de-DE" sz="1300"/>
          </a:p>
        </p:txBody>
      </p:sp>
      <p:sp>
        <p:nvSpPr>
          <p:cNvPr id="238595" name="Rectangle 1026"/>
          <p:cNvSpPr>
            <a:spLocks noGrp="1" noRot="1" noChangeAspect="1" noChangeArrowheads="1" noTextEdit="1"/>
          </p:cNvSpPr>
          <p:nvPr>
            <p:ph type="sldImg"/>
          </p:nvPr>
        </p:nvSpPr>
        <p:spPr>
          <a:xfrm>
            <a:off x="82550" y="744538"/>
            <a:ext cx="6618288" cy="3722687"/>
          </a:xfrm>
          <a:ln/>
        </p:spPr>
      </p:sp>
      <p:sp>
        <p:nvSpPr>
          <p:cNvPr id="2385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8705848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303DD480-10B8-4656-86E9-E585714D7B03}" type="slidenum">
              <a:rPr lang="de-DE" altLang="de-DE" sz="1300"/>
              <a:pPr eaLnBrk="1" hangingPunct="1"/>
              <a:t>69</a:t>
            </a:fld>
            <a:endParaRPr lang="de-DE" altLang="de-DE" sz="1300"/>
          </a:p>
        </p:txBody>
      </p:sp>
      <p:sp>
        <p:nvSpPr>
          <p:cNvPr id="239619" name="Rectangle 1026"/>
          <p:cNvSpPr>
            <a:spLocks noGrp="1" noRot="1" noChangeAspect="1" noChangeArrowheads="1" noTextEdit="1"/>
          </p:cNvSpPr>
          <p:nvPr>
            <p:ph type="sldImg"/>
          </p:nvPr>
        </p:nvSpPr>
        <p:spPr>
          <a:xfrm>
            <a:off x="82550" y="744538"/>
            <a:ext cx="6618288" cy="3722687"/>
          </a:xfrm>
          <a:ln/>
        </p:spPr>
      </p:sp>
      <p:sp>
        <p:nvSpPr>
          <p:cNvPr id="2396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8151561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B023361-339B-4835-9FDA-341FEB58D101}" type="slidenum">
              <a:rPr lang="de-DE" altLang="de-DE" sz="1300"/>
              <a:pPr eaLnBrk="1" hangingPunct="1"/>
              <a:t>70</a:t>
            </a:fld>
            <a:endParaRPr lang="de-DE" altLang="de-DE" sz="1300"/>
          </a:p>
        </p:txBody>
      </p:sp>
      <p:sp>
        <p:nvSpPr>
          <p:cNvPr id="240643" name="Rectangle 1026"/>
          <p:cNvSpPr>
            <a:spLocks noGrp="1" noRot="1" noChangeAspect="1" noChangeArrowheads="1" noTextEdit="1"/>
          </p:cNvSpPr>
          <p:nvPr>
            <p:ph type="sldImg"/>
          </p:nvPr>
        </p:nvSpPr>
        <p:spPr>
          <a:xfrm>
            <a:off x="82550" y="744538"/>
            <a:ext cx="6618288" cy="3722687"/>
          </a:xfrm>
          <a:ln/>
        </p:spPr>
      </p:sp>
      <p:sp>
        <p:nvSpPr>
          <p:cNvPr id="240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198528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A6A0995-7CF0-4465-A137-A2D677605E05}" type="slidenum">
              <a:rPr lang="de-DE" altLang="de-DE" sz="1300"/>
              <a:pPr eaLnBrk="1" hangingPunct="1"/>
              <a:t>71</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268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AE7726C0-9183-4AF8-8764-BED7A2EFACC4}" type="slidenum">
              <a:rPr lang="de-DE" altLang="de-DE" sz="1300"/>
              <a:pPr eaLnBrk="1" hangingPunct="1"/>
              <a:t>72</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2741433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B4588509-5E50-4D34-8C3E-92F10FF3B046}" type="slidenum">
              <a:rPr lang="de-DE" altLang="de-DE" sz="1300"/>
              <a:pPr eaLnBrk="1" hangingPunct="1"/>
              <a:t>73</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3747134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A299D676-1D0C-4952-B66C-F5B643DDB04A}" type="slidenum">
              <a:rPr lang="de-DE" altLang="de-DE" sz="1300"/>
              <a:pPr eaLnBrk="1" hangingPunct="1"/>
              <a:t>74</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5087232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17147D6-D90D-45DD-A1A1-BCA02A403256}" type="slidenum">
              <a:rPr lang="de-DE" altLang="de-DE" sz="1300"/>
              <a:pPr eaLnBrk="1" hangingPunct="1"/>
              <a:t>75</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6303145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1F573F9-E95E-43E5-B6ED-B2B116068F61}" type="slidenum">
              <a:rPr lang="de-DE" altLang="de-DE" sz="1300"/>
              <a:pPr eaLnBrk="1" hangingPunct="1"/>
              <a:t>76</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9858483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B2337F57-C40F-40AA-BC92-1DB1A593F097}" type="slidenum">
              <a:rPr lang="de-DE" altLang="de-DE" sz="1300"/>
              <a:pPr eaLnBrk="1" hangingPunct="1"/>
              <a:t>77</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4135951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3F9C45AD-6AC1-497E-AC25-C307971DC6C4}" type="slidenum">
              <a:rPr lang="de-DE" altLang="de-DE" sz="1300"/>
              <a:pPr eaLnBrk="1" hangingPunct="1"/>
              <a:t>78</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7298028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4490840-09A4-4315-96EC-3CFA1F8AB3A0}" type="slidenum">
              <a:rPr lang="de-DE" altLang="de-DE" sz="1300"/>
              <a:pPr eaLnBrk="1" hangingPunct="1"/>
              <a:t>79</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5754348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B8DA234-9F12-4BC8-B7B2-19247043C2AA}" type="slidenum">
              <a:rPr lang="de-DE" altLang="de-DE" sz="1300"/>
              <a:pPr eaLnBrk="1" hangingPunct="1"/>
              <a:t>80</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720467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209C658-F3C6-4D23-A5CF-7D3A775A30AD}" type="slidenum">
              <a:rPr lang="de-DE" altLang="de-DE" sz="1300"/>
              <a:pPr eaLnBrk="1" hangingPunct="1"/>
              <a:t>81</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20741355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E59CFED5-8890-4DEE-87D5-44FFE2269E74}" type="slidenum">
              <a:rPr lang="de-DE" altLang="de-DE" sz="1300"/>
              <a:pPr eaLnBrk="1" hangingPunct="1"/>
              <a:t>82</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92151100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8EC23BBB-35CF-4AD7-930B-7B111599A922}" type="slidenum">
              <a:rPr lang="de-DE" altLang="de-DE" sz="1300"/>
              <a:pPr eaLnBrk="1" hangingPunct="1"/>
              <a:t>83</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4895547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95DF54B9-7C52-4E75-96C5-6E321FD175E8}" type="slidenum">
              <a:rPr lang="de-DE" altLang="de-DE" sz="1300"/>
              <a:pPr eaLnBrk="1" hangingPunct="1"/>
              <a:t>84</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68198514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E38789D-2961-4BBF-B36C-E3FEE5388551}" type="slidenum">
              <a:rPr lang="de-DE" altLang="de-DE" sz="1300"/>
              <a:pPr eaLnBrk="1" hangingPunct="1"/>
              <a:t>85</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20501888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0BE3CD24-2696-45E7-A720-CD85CE0E070A}" type="slidenum">
              <a:rPr lang="de-DE" altLang="de-DE" sz="1300"/>
              <a:pPr eaLnBrk="1" hangingPunct="1"/>
              <a:t>86</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37690631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B8626B1-D0C0-47CB-B635-9BDE9A512FA7}" type="slidenum">
              <a:rPr lang="de-DE" altLang="de-DE" sz="1300"/>
              <a:pPr eaLnBrk="1" hangingPunct="1"/>
              <a:t>87</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26635735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04D5977-E278-47CE-98D8-6F0903B384B8}" type="slidenum">
              <a:rPr lang="de-DE" altLang="de-DE" sz="1300"/>
              <a:pPr eaLnBrk="1" hangingPunct="1"/>
              <a:t>88</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89462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3A4F6D39-C973-42B0-80F4-EE2344D9F77B}" type="slidenum">
              <a:rPr lang="de-DE" altLang="de-DE" sz="1300"/>
              <a:pPr eaLnBrk="1" hangingPunct="1"/>
              <a:t>89</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816864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8C88C9FF-2B3C-4AA9-AF29-110DA1052E97}" type="slidenum">
              <a:rPr lang="de-DE" altLang="de-DE" sz="1300"/>
              <a:pPr eaLnBrk="1" hangingPunct="1"/>
              <a:t>90</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7985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E31575E-D2D0-43E6-B01C-A6A9D08639EB}" type="slidenum">
              <a:rPr lang="de-DE" altLang="de-DE" sz="1300"/>
              <a:pPr eaLnBrk="1" hangingPunct="1"/>
              <a:t>91</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3447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384B3B1D-3F06-49B3-ACAD-9AA1042FDC98}" type="slidenum">
              <a:rPr lang="de-DE" altLang="de-DE" sz="1300"/>
              <a:pPr eaLnBrk="1" hangingPunct="1"/>
              <a:t>92</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48463119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384B3B1D-3F06-49B3-ACAD-9AA1042FDC98}" type="slidenum">
              <a:rPr lang="de-DE" altLang="de-DE" sz="1300"/>
              <a:pPr eaLnBrk="1" hangingPunct="1"/>
              <a:t>93</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48463119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0CDC59C-4925-486B-9D67-80E0E082A111}" type="slidenum">
              <a:rPr lang="de-DE" altLang="de-DE" sz="1300"/>
              <a:pPr eaLnBrk="1" hangingPunct="1"/>
              <a:t>94</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30255593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0BAF084-DD86-4BF3-B861-0CC38C2E6FEE}" type="slidenum">
              <a:rPr lang="de-DE" altLang="de-DE" sz="1300"/>
              <a:pPr eaLnBrk="1" hangingPunct="1"/>
              <a:t>95</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06603844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4E7FAC7-E4A7-45D7-AC9B-29B722A71F01}" type="slidenum">
              <a:rPr lang="de-DE" altLang="de-DE" sz="1300"/>
              <a:pPr eaLnBrk="1" hangingPunct="1"/>
              <a:t>96</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41183461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A353A552-A1DE-4D47-B6E7-9EAA6190325E}" type="slidenum">
              <a:rPr lang="de-DE" altLang="de-DE" sz="1300"/>
              <a:pPr eaLnBrk="1" hangingPunct="1"/>
              <a:t>97</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2284319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2CACD8B-A6A3-4DD8-8C41-F612285FE9A4}" type="slidenum">
              <a:rPr lang="de-DE" altLang="de-DE" sz="1300"/>
              <a:pPr eaLnBrk="1" hangingPunct="1"/>
              <a:t>98</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00745559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7B3A514-FB0C-4AF1-A035-58B6603F179C}" type="slidenum">
              <a:rPr lang="de-DE" altLang="de-DE" sz="1300"/>
              <a:pPr eaLnBrk="1" hangingPunct="1"/>
              <a:t>99</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04647330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04332CA3-D985-4204-B694-2D30D47F715A}" type="slidenum">
              <a:rPr lang="de-DE" altLang="de-DE" sz="1300"/>
              <a:pPr eaLnBrk="1" hangingPunct="1"/>
              <a:t>100</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6134573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A459171-06B2-4D81-83A7-A54A119BF780}" type="slidenum">
              <a:rPr lang="de-DE" altLang="de-DE" sz="1300"/>
              <a:pPr eaLnBrk="1" hangingPunct="1"/>
              <a:t>101</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66651780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C665072-D2F6-4543-B5CF-7A8E1A83A060}" type="slidenum">
              <a:rPr lang="de-DE" altLang="de-DE" sz="1300"/>
              <a:pPr eaLnBrk="1" hangingPunct="1"/>
              <a:t>102</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67730484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82C3B6FF-447A-4EDF-A48F-8E260ED3AE22}" type="slidenum">
              <a:rPr lang="de-DE" altLang="de-DE" sz="1300"/>
              <a:pPr eaLnBrk="1" hangingPunct="1"/>
              <a:t>103</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95337052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5FFB8-9333-4FFE-B79D-12D6F52E6EF4}" type="slidenum">
              <a:rPr lang="de-DE" altLang="de-DE" sz="1300">
                <a:solidFill>
                  <a:srgbClr val="000000"/>
                </a:solidFill>
                <a:ea typeface="ＭＳ Ｐゴシック" panose="020B0600070205080204" pitchFamily="34" charset="-128"/>
              </a:rPr>
              <a:pPr eaLnBrk="1" hangingPunct="1">
                <a:spcBef>
                  <a:spcPct val="0"/>
                </a:spcBef>
              </a:pPr>
              <a:t>104</a:t>
            </a:fld>
            <a:endParaRPr lang="de-DE" altLang="de-DE" sz="1300">
              <a:solidFill>
                <a:srgbClr val="000000"/>
              </a:solidFill>
              <a:ea typeface="ＭＳ Ｐゴシック" panose="020B0600070205080204" pitchFamily="34" charset="-128"/>
            </a:endParaRPr>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855270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5FFB8-9333-4FFE-B79D-12D6F52E6EF4}" type="slidenum">
              <a:rPr lang="de-DE" altLang="de-DE" sz="1300">
                <a:solidFill>
                  <a:srgbClr val="000000"/>
                </a:solidFill>
                <a:ea typeface="ＭＳ Ｐゴシック" panose="020B0600070205080204" pitchFamily="34" charset="-128"/>
              </a:rPr>
              <a:pPr eaLnBrk="1" hangingPunct="1">
                <a:spcBef>
                  <a:spcPct val="0"/>
                </a:spcBef>
              </a:pPr>
              <a:t>105</a:t>
            </a:fld>
            <a:endParaRPr lang="de-DE" altLang="de-DE" sz="1300">
              <a:solidFill>
                <a:srgbClr val="000000"/>
              </a:solidFill>
              <a:ea typeface="ＭＳ Ｐゴシック" panose="020B0600070205080204" pitchFamily="34" charset="-128"/>
            </a:endParaRPr>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855270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5FFB8-9333-4FFE-B79D-12D6F52E6EF4}" type="slidenum">
              <a:rPr lang="de-DE" altLang="de-DE" sz="1300">
                <a:solidFill>
                  <a:srgbClr val="000000"/>
                </a:solidFill>
                <a:ea typeface="ＭＳ Ｐゴシック" panose="020B0600070205080204" pitchFamily="34" charset="-128"/>
              </a:rPr>
              <a:pPr eaLnBrk="1" hangingPunct="1">
                <a:spcBef>
                  <a:spcPct val="0"/>
                </a:spcBef>
              </a:pPr>
              <a:t>106</a:t>
            </a:fld>
            <a:endParaRPr lang="de-DE" altLang="de-DE" sz="1300">
              <a:solidFill>
                <a:srgbClr val="000000"/>
              </a:solidFill>
              <a:ea typeface="ＭＳ Ｐゴシック" panose="020B0600070205080204" pitchFamily="34" charset="-128"/>
            </a:endParaRPr>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855270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5FFB8-9333-4FFE-B79D-12D6F52E6EF4}" type="slidenum">
              <a:rPr lang="de-DE" altLang="de-DE" sz="1300">
                <a:solidFill>
                  <a:srgbClr val="000000"/>
                </a:solidFill>
                <a:ea typeface="ＭＳ Ｐゴシック" panose="020B0600070205080204" pitchFamily="34" charset="-128"/>
              </a:rPr>
              <a:pPr eaLnBrk="1" hangingPunct="1">
                <a:spcBef>
                  <a:spcPct val="0"/>
                </a:spcBef>
              </a:pPr>
              <a:t>107</a:t>
            </a:fld>
            <a:endParaRPr lang="de-DE" altLang="de-DE" sz="1300">
              <a:solidFill>
                <a:srgbClr val="000000"/>
              </a:solidFill>
              <a:ea typeface="ＭＳ Ｐゴシック" panose="020B0600070205080204" pitchFamily="34" charset="-128"/>
            </a:endParaRPr>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855270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5FFB8-9333-4FFE-B79D-12D6F52E6EF4}" type="slidenum">
              <a:rPr lang="de-DE" altLang="de-DE" sz="1300">
                <a:solidFill>
                  <a:srgbClr val="000000"/>
                </a:solidFill>
                <a:ea typeface="ＭＳ Ｐゴシック" panose="020B0600070205080204" pitchFamily="34" charset="-128"/>
              </a:rPr>
              <a:pPr eaLnBrk="1" hangingPunct="1">
                <a:spcBef>
                  <a:spcPct val="0"/>
                </a:spcBef>
              </a:pPr>
              <a:t>108</a:t>
            </a:fld>
            <a:endParaRPr lang="de-DE" altLang="de-DE" sz="1300">
              <a:solidFill>
                <a:srgbClr val="000000"/>
              </a:solidFill>
              <a:ea typeface="ＭＳ Ｐゴシック" panose="020B0600070205080204" pitchFamily="34" charset="-128"/>
            </a:endParaRPr>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855270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5FFB8-9333-4FFE-B79D-12D6F52E6EF4}" type="slidenum">
              <a:rPr lang="de-DE" altLang="de-DE" sz="1300">
                <a:solidFill>
                  <a:srgbClr val="000000"/>
                </a:solidFill>
                <a:ea typeface="ＭＳ Ｐゴシック" panose="020B0600070205080204" pitchFamily="34" charset="-128"/>
              </a:rPr>
              <a:pPr eaLnBrk="1" hangingPunct="1">
                <a:spcBef>
                  <a:spcPct val="0"/>
                </a:spcBef>
              </a:pPr>
              <a:t>109</a:t>
            </a:fld>
            <a:endParaRPr lang="de-DE" altLang="de-DE" sz="1300">
              <a:solidFill>
                <a:srgbClr val="000000"/>
              </a:solidFill>
              <a:ea typeface="ＭＳ Ｐゴシック" panose="020B0600070205080204" pitchFamily="34" charset="-128"/>
            </a:endParaRPr>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855270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C0C464D-B948-4E9A-BCE2-DF7236EC6A8D}" type="slidenum">
              <a:rPr lang="de-DE" altLang="de-DE" sz="1300"/>
              <a:pPr eaLnBrk="1" hangingPunct="1"/>
              <a:t>110</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de-DE">
              <a:latin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69651688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C0C464D-B948-4E9A-BCE2-DF7236EC6A8D}" type="slidenum">
              <a:rPr lang="de-DE" altLang="de-DE" sz="1300"/>
              <a:pPr eaLnBrk="1" hangingPunct="1"/>
              <a:t>111</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de-DE">
              <a:latin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6965168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C0C464D-B948-4E9A-BCE2-DF7236EC6A8D}" type="slidenum">
              <a:rPr lang="de-DE" altLang="de-DE" sz="1300"/>
              <a:pPr eaLnBrk="1" hangingPunct="1"/>
              <a:t>112</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de-DE">
              <a:latin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69651688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3BC2F46-C135-4873-BFE3-1B128E9CE22A}" type="slidenum">
              <a:rPr lang="de-DE" altLang="de-DE" sz="1300"/>
              <a:pPr algn="r" eaLnBrk="1" hangingPunct="1">
                <a:spcBef>
                  <a:spcPct val="0"/>
                </a:spcBef>
              </a:pPr>
              <a:t>114</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8302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35D9097-264F-43AF-93F5-7EB3C6952048}" type="slidenum">
              <a:rPr lang="de-DE" altLang="de-DE" sz="1300">
                <a:solidFill>
                  <a:srgbClr val="000000"/>
                </a:solidFill>
              </a:rPr>
              <a:pPr eaLnBrk="1" hangingPunct="1">
                <a:spcBef>
                  <a:spcPct val="0"/>
                </a:spcBef>
              </a:pPr>
              <a:t>115</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82550" y="744538"/>
            <a:ext cx="6618288" cy="3722687"/>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274133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A3E60-B05A-43C3-A724-D2B9516A4477}" type="slidenum">
              <a:rPr lang="de-DE" altLang="de-DE" sz="1300">
                <a:solidFill>
                  <a:srgbClr val="000000"/>
                </a:solidFill>
              </a:rPr>
              <a:pPr eaLnBrk="1" hangingPunct="1">
                <a:spcBef>
                  <a:spcPct val="0"/>
                </a:spcBef>
              </a:pPr>
              <a:t>116</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82550" y="744538"/>
            <a:ext cx="6618288" cy="3722687"/>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6140833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FE184AF-8AB6-4538-8464-D2967137C742}" type="slidenum">
              <a:rPr lang="de-DE" altLang="de-DE" sz="1300">
                <a:solidFill>
                  <a:srgbClr val="000000"/>
                </a:solidFill>
              </a:rPr>
              <a:pPr eaLnBrk="1" hangingPunct="1">
                <a:spcBef>
                  <a:spcPct val="0"/>
                </a:spcBef>
              </a:pPr>
              <a:t>117</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82550" y="744538"/>
            <a:ext cx="6618288" cy="3722687"/>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0597302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8111EF9-1F0F-4723-A285-16DD0A3D18B0}" type="slidenum">
              <a:rPr lang="de-DE" altLang="de-DE" sz="1300">
                <a:solidFill>
                  <a:srgbClr val="000000"/>
                </a:solidFill>
              </a:rPr>
              <a:pPr eaLnBrk="1" hangingPunct="1">
                <a:spcBef>
                  <a:spcPct val="0"/>
                </a:spcBef>
              </a:pPr>
              <a:t>118</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82550" y="744538"/>
            <a:ext cx="6618288" cy="3722687"/>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6638305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2193F55-0AAE-48FE-B3F2-71D9FC77A819}" type="slidenum">
              <a:rPr lang="de-DE" altLang="de-DE" sz="1300">
                <a:solidFill>
                  <a:srgbClr val="000000"/>
                </a:solidFill>
              </a:rPr>
              <a:pPr eaLnBrk="1" hangingPunct="1">
                <a:spcBef>
                  <a:spcPct val="0"/>
                </a:spcBef>
              </a:pPr>
              <a:t>119</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82550" y="744538"/>
            <a:ext cx="6618288" cy="3722687"/>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3056814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35B392E-6B65-47E7-80EC-7F3713B6093A}" type="slidenum">
              <a:rPr lang="de-DE" altLang="de-DE" sz="1300">
                <a:solidFill>
                  <a:srgbClr val="000000"/>
                </a:solidFill>
              </a:rPr>
              <a:pPr eaLnBrk="1" hangingPunct="1">
                <a:spcBef>
                  <a:spcPct val="0"/>
                </a:spcBef>
              </a:pPr>
              <a:t>120</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82550" y="744538"/>
            <a:ext cx="6618288" cy="3722687"/>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380109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5F3D0CE-7BC7-493D-9576-935A0CD8446D}" type="slidenum">
              <a:rPr lang="de-DE" altLang="de-DE" sz="1300">
                <a:solidFill>
                  <a:srgbClr val="000000"/>
                </a:solidFill>
              </a:rPr>
              <a:pPr eaLnBrk="1" hangingPunct="1">
                <a:spcBef>
                  <a:spcPct val="0"/>
                </a:spcBef>
              </a:pPr>
              <a:t>121</a:t>
            </a:fld>
            <a:endParaRPr lang="de-DE" altLang="de-DE" sz="1300">
              <a:solidFill>
                <a:srgbClr val="000000"/>
              </a:solidFill>
            </a:endParaRPr>
          </a:p>
        </p:txBody>
      </p:sp>
      <p:sp>
        <p:nvSpPr>
          <p:cNvPr id="312323" name="Rectangle 2"/>
          <p:cNvSpPr>
            <a:spLocks noGrp="1" noRot="1" noChangeAspect="1" noChangeArrowheads="1" noTextEdit="1"/>
          </p:cNvSpPr>
          <p:nvPr>
            <p:ph type="sldImg"/>
          </p:nvPr>
        </p:nvSpPr>
        <p:spPr>
          <a:xfrm>
            <a:off x="82550" y="744538"/>
            <a:ext cx="6618288" cy="3722687"/>
          </a:xfrm>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62160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8B4B0-6995-4B96-AC7E-9C61E0D85E83}" type="slidenum">
              <a:rPr lang="de-DE" altLang="de-DE" smtClean="0"/>
              <a:pPr/>
              <a:t>122</a:t>
            </a:fld>
            <a:endParaRPr lang="de-DE" altLang="de-DE"/>
          </a:p>
        </p:txBody>
      </p:sp>
    </p:spTree>
    <p:extLst>
      <p:ext uri="{BB962C8B-B14F-4D97-AF65-F5344CB8AC3E}">
        <p14:creationId xmlns:p14="http://schemas.microsoft.com/office/powerpoint/2010/main" val="318775398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8B4B0-6995-4B96-AC7E-9C61E0D85E83}" type="slidenum">
              <a:rPr lang="de-DE" altLang="de-DE" smtClean="0"/>
              <a:pPr/>
              <a:t>123</a:t>
            </a:fld>
            <a:endParaRPr lang="de-DE" altLang="de-DE"/>
          </a:p>
        </p:txBody>
      </p:sp>
    </p:spTree>
    <p:extLst>
      <p:ext uri="{BB962C8B-B14F-4D97-AF65-F5344CB8AC3E}">
        <p14:creationId xmlns:p14="http://schemas.microsoft.com/office/powerpoint/2010/main" val="23188436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4" name="Slide Number Placeholder 3"/>
          <p:cNvSpPr>
            <a:spLocks noGrp="1"/>
          </p:cNvSpPr>
          <p:nvPr>
            <p:ph type="sldNum" sz="quarter" idx="12"/>
          </p:nvPr>
        </p:nvSpPr>
        <p:spPr bwMode="gray"/>
        <p:txBody>
          <a:bodyPr/>
          <a:lstStyle>
            <a:lvl1pPr>
              <a:defRPr b="0"/>
            </a:lvl1pPr>
          </a:lstStyle>
          <a:p>
            <a:fld id="{11F1A543-83E6-48CE-8AD4-88848B8FA62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2 – Βγάζοντας γρήγορα συμπεράσματα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7349AF49-4980-48A6-85C7-F3C39C1EA2D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7" name="Slide Number Placeholder 6"/>
          <p:cNvSpPr>
            <a:spLocks noGrp="1"/>
          </p:cNvSpPr>
          <p:nvPr>
            <p:ph type="sldNum" sz="quarter" idx="12"/>
          </p:nvPr>
        </p:nvSpPr>
        <p:spPr bwMode="gray"/>
        <p:txBody>
          <a:bodyPr/>
          <a:lstStyle>
            <a:lvl1pPr>
              <a:defRPr b="0"/>
            </a:lvl1pPr>
          </a:lstStyle>
          <a:p>
            <a:fld id="{8183BE6D-856C-4415-85E9-066F681E58B6}"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7" name="Slide Number Placeholder 6"/>
          <p:cNvSpPr>
            <a:spLocks noGrp="1"/>
          </p:cNvSpPr>
          <p:nvPr>
            <p:ph type="sldNum" sz="quarter" idx="12"/>
          </p:nvPr>
        </p:nvSpPr>
        <p:spPr bwMode="gray"/>
        <p:txBody>
          <a:bodyPr/>
          <a:lstStyle>
            <a:lvl1pPr>
              <a:defRPr b="0"/>
            </a:lvl1pPr>
          </a:lstStyle>
          <a:p>
            <a:fld id="{11F1A543-83E6-48CE-8AD4-88848B8FA62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7" name="Slide Number Placeholder 6"/>
          <p:cNvSpPr>
            <a:spLocks noGrp="1"/>
          </p:cNvSpPr>
          <p:nvPr>
            <p:ph type="sldNum" sz="quarter" idx="12"/>
          </p:nvPr>
        </p:nvSpPr>
        <p:spPr bwMode="gray"/>
        <p:txBody>
          <a:bodyPr/>
          <a:lstStyle>
            <a:lvl1pPr>
              <a:defRPr b="0"/>
            </a:lvl1pPr>
          </a:lstStyle>
          <a:p>
            <a:fld id="{11F1A543-83E6-48CE-8AD4-88848B8FA62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5" name="Slide Number Placeholder 4"/>
          <p:cNvSpPr>
            <a:spLocks noGrp="1"/>
          </p:cNvSpPr>
          <p:nvPr>
            <p:ph type="sldNum" sz="quarter" idx="12"/>
          </p:nvPr>
        </p:nvSpPr>
        <p:spPr bwMode="gray"/>
        <p:txBody>
          <a:bodyPr/>
          <a:lstStyle>
            <a:lvl1pPr>
              <a:defRPr b="0"/>
            </a:lvl1pPr>
          </a:lstStyle>
          <a:p>
            <a:fld id="{E153E8D4-FB5F-444D-B0AD-6502EBF19CB3}"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4" name="Slide Number Placeholder 3"/>
          <p:cNvSpPr>
            <a:spLocks noGrp="1"/>
          </p:cNvSpPr>
          <p:nvPr>
            <p:ph type="sldNum" sz="quarter" idx="12"/>
          </p:nvPr>
        </p:nvSpPr>
        <p:spPr bwMode="gray"/>
        <p:txBody>
          <a:bodyPr/>
          <a:lstStyle>
            <a:lvl1pPr>
              <a:defRPr b="0"/>
            </a:lvl1pPr>
          </a:lstStyle>
          <a:p>
            <a:fld id="{7AC781F6-2366-4316-8E1D-E68483FE430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7399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47815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136198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326682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21907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853057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164679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779632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660292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748983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199953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1576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2 – Βγάζοντας γρήγορα συμπεράσματα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1F1A543-83E6-48CE-8AD4-88848B8FA62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 id="214748404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45178441"/>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 id="214748405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3.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dirty="0">
                <a:latin typeface="Calibri Light"/>
              </a:rPr>
              <a:t>2 </a:t>
            </a:r>
            <a:r>
              <a:rPr lang="en-US" altLang="ja-JP" dirty="0">
                <a:latin typeface="Calibri Light"/>
              </a:rPr>
              <a:t>B – </a:t>
            </a:r>
            <a:r>
              <a:rPr lang="el-GR" altLang="ko-KR" dirty="0"/>
              <a:t>Βγάζοντας γρήγορα συμπεράσματα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a:t>
            </a:r>
            <a:r>
              <a:rPr lang="pt-BR" sz="1600" dirty="0" err="1">
                <a:solidFill>
                  <a:srgbClr val="004992"/>
                </a:solidFill>
              </a:rPr>
              <a:t>Bozikas</a:t>
            </a:r>
            <a:r>
              <a:rPr lang="pt-BR" sz="1600" dirty="0">
                <a:solidFill>
                  <a:srgbClr val="004992"/>
                </a:solidFill>
              </a:rPr>
              <a:t> </a:t>
            </a:r>
            <a:r>
              <a:rPr lang="nl-NL" sz="1600">
                <a:solidFill>
                  <a:srgbClr val="004992"/>
                </a:solidFill>
              </a:rPr>
              <a:t>(12|23)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64900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βιαστικά συμπεράσματα</a:t>
            </a:r>
            <a:endParaRPr lang="en-US" sz="3600">
              <a:latin typeface="+mn-lt"/>
              <a:ea typeface="+mn-ea"/>
              <a:cs typeface="+mn-cs"/>
            </a:endParaRP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βιαστικά συμπεράσματα εξαιτίας της ύπαρξης</a:t>
            </a:r>
            <a:r>
              <a:rPr lang="en-US" sz="2400" dirty="0">
                <a:solidFill>
                  <a:srgbClr val="333333"/>
                </a:solidFill>
              </a:rPr>
              <a:t> </a:t>
            </a:r>
            <a:r>
              <a:rPr lang="en-US" sz="2400" dirty="0" err="1">
                <a:solidFill>
                  <a:srgbClr val="333333"/>
                </a:solidFill>
              </a:rPr>
              <a:t>περίπλοκ</a:t>
            </a:r>
            <a:r>
              <a:rPr lang="el-GR" sz="2400" dirty="0">
                <a:solidFill>
                  <a:srgbClr val="333333"/>
                </a:solidFill>
              </a:rPr>
              <a:t>ων</a:t>
            </a:r>
            <a:r>
              <a:rPr lang="en-US" sz="2400" dirty="0">
                <a:solidFill>
                  <a:srgbClr val="333333"/>
                </a:solidFill>
              </a:rPr>
              <a:t> </a:t>
            </a:r>
            <a:r>
              <a:rPr lang="en-US" sz="2400" dirty="0" err="1">
                <a:solidFill>
                  <a:srgbClr val="333333"/>
                </a:solidFill>
              </a:rPr>
              <a:t>πληροφορ</a:t>
            </a:r>
            <a:r>
              <a:rPr lang="el-GR" sz="2400" dirty="0">
                <a:solidFill>
                  <a:srgbClr val="333333"/>
                </a:solidFill>
              </a:rPr>
              <a:t>ιών</a:t>
            </a:r>
            <a:r>
              <a:rPr lang="en-US" sz="2400" dirty="0">
                <a:solidFill>
                  <a:srgbClr val="333333"/>
                </a:solidFill>
              </a:rPr>
              <a:t> </a:t>
            </a:r>
            <a:r>
              <a:rPr lang="en-US" sz="2400" dirty="0" err="1">
                <a:solidFill>
                  <a:srgbClr val="333333"/>
                </a:solidFill>
              </a:rPr>
              <a:t>στο</a:t>
            </a:r>
            <a:r>
              <a:rPr lang="en-US" sz="2400" dirty="0">
                <a:solidFill>
                  <a:srgbClr val="333333"/>
                </a:solidFill>
              </a:rPr>
              <a:t> π</a:t>
            </a:r>
            <a:r>
              <a:rPr lang="en-US" sz="2400" dirty="0" err="1">
                <a:solidFill>
                  <a:srgbClr val="333333"/>
                </a:solidFill>
              </a:rPr>
              <a:t>ερι</a:t>
            </a:r>
            <a:r>
              <a:rPr lang="en-US" sz="2400" dirty="0">
                <a:solidFill>
                  <a:srgbClr val="333333"/>
                </a:solidFill>
              </a:rPr>
              <a:t>βάλλον μας</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βιαστικά συμπεράσματα</a:t>
            </a:r>
            <a:endParaRPr lang="en-US" sz="3600">
              <a:latin typeface="+mn-lt"/>
              <a:ea typeface="+mn-ea"/>
              <a:cs typeface="+mn-cs"/>
            </a:endParaRP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βιαστικά συμπεράσματα εξαιτίας της ύπαρξης</a:t>
            </a:r>
            <a:r>
              <a:rPr lang="en-US" sz="2400" dirty="0">
                <a:solidFill>
                  <a:srgbClr val="333333"/>
                </a:solidFill>
              </a:rPr>
              <a:t> </a:t>
            </a:r>
            <a:r>
              <a:rPr lang="en-US" sz="2400" dirty="0" err="1">
                <a:solidFill>
                  <a:srgbClr val="333333"/>
                </a:solidFill>
              </a:rPr>
              <a:t>περίπλοκ</a:t>
            </a:r>
            <a:r>
              <a:rPr lang="el-GR" sz="2400" dirty="0">
                <a:solidFill>
                  <a:srgbClr val="333333"/>
                </a:solidFill>
              </a:rPr>
              <a:t>ων</a:t>
            </a:r>
            <a:r>
              <a:rPr lang="en-US" sz="2400" dirty="0">
                <a:solidFill>
                  <a:srgbClr val="333333"/>
                </a:solidFill>
              </a:rPr>
              <a:t> </a:t>
            </a:r>
            <a:r>
              <a:rPr lang="en-US" sz="2400" dirty="0" err="1">
                <a:solidFill>
                  <a:srgbClr val="333333"/>
                </a:solidFill>
              </a:rPr>
              <a:t>πληροφορ</a:t>
            </a:r>
            <a:r>
              <a:rPr lang="el-GR" sz="2400" dirty="0">
                <a:solidFill>
                  <a:srgbClr val="333333"/>
                </a:solidFill>
              </a:rPr>
              <a:t>ιών</a:t>
            </a:r>
            <a:r>
              <a:rPr lang="en-US" sz="2400" dirty="0">
                <a:solidFill>
                  <a:srgbClr val="333333"/>
                </a:solidFill>
              </a:rPr>
              <a:t> </a:t>
            </a:r>
            <a:r>
              <a:rPr lang="en-US" sz="2400" dirty="0" err="1">
                <a:solidFill>
                  <a:srgbClr val="333333"/>
                </a:solidFill>
              </a:rPr>
              <a:t>στο</a:t>
            </a:r>
            <a:r>
              <a:rPr lang="en-US" sz="2400" dirty="0">
                <a:solidFill>
                  <a:srgbClr val="333333"/>
                </a:solidFill>
              </a:rPr>
              <a:t> </a:t>
            </a:r>
            <a:r>
              <a:rPr lang="en-US" sz="2400" dirty="0" err="1">
                <a:solidFill>
                  <a:srgbClr val="333333"/>
                </a:solidFill>
              </a:rPr>
              <a:t>περιβάλλον</a:t>
            </a:r>
            <a:r>
              <a:rPr lang="en-US" sz="2400" dirty="0">
                <a:solidFill>
                  <a:srgbClr val="333333"/>
                </a:solidFill>
              </a:rPr>
              <a:t> </a:t>
            </a:r>
            <a:r>
              <a:rPr lang="en-US" sz="2400" dirty="0" err="1">
                <a:solidFill>
                  <a:srgbClr val="333333"/>
                </a:solidFill>
              </a:rPr>
              <a:t>μας</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Μερικές</a:t>
            </a:r>
            <a:r>
              <a:rPr lang="en-US" sz="2400" dirty="0">
                <a:solidFill>
                  <a:srgbClr val="333333"/>
                </a:solidFill>
              </a:rPr>
              <a:t> </a:t>
            </a:r>
            <a:r>
              <a:rPr lang="en-US" sz="2400" dirty="0" err="1">
                <a:solidFill>
                  <a:srgbClr val="333333"/>
                </a:solidFill>
              </a:rPr>
              <a:t>φορές</a:t>
            </a:r>
            <a:r>
              <a:rPr lang="en-US" sz="2400" dirty="0">
                <a:solidFill>
                  <a:srgbClr val="333333"/>
                </a:solidFill>
              </a:rPr>
              <a:t>, </a:t>
            </a:r>
            <a:r>
              <a:rPr lang="el-GR" sz="2400" dirty="0">
                <a:solidFill>
                  <a:srgbClr val="333333"/>
                </a:solidFill>
              </a:rPr>
              <a:t>καταλήγουμε</a:t>
            </a:r>
            <a:r>
              <a:rPr lang="en-US" sz="2400" dirty="0">
                <a:solidFill>
                  <a:srgbClr val="333333"/>
                </a:solidFill>
              </a:rPr>
              <a:t> </a:t>
            </a:r>
            <a:r>
              <a:rPr lang="en-US" sz="2400" dirty="0" err="1">
                <a:solidFill>
                  <a:srgbClr val="333333"/>
                </a:solidFill>
              </a:rPr>
              <a:t>σε</a:t>
            </a:r>
            <a:r>
              <a:rPr lang="en-US" sz="2400" dirty="0">
                <a:solidFill>
                  <a:srgbClr val="333333"/>
                </a:solidFill>
              </a:rPr>
              <a:t> </a:t>
            </a:r>
            <a:r>
              <a:rPr lang="en-US" sz="2400" dirty="0" err="1">
                <a:solidFill>
                  <a:srgbClr val="333333"/>
                </a:solidFill>
              </a:rPr>
              <a:t>ένα</a:t>
            </a:r>
            <a:r>
              <a:rPr lang="en-US" sz="2400" dirty="0">
                <a:solidFill>
                  <a:srgbClr val="333333"/>
                </a:solidFill>
              </a:rPr>
              <a:t> </a:t>
            </a:r>
            <a:r>
              <a:rPr lang="en-US" sz="2400" dirty="0" err="1">
                <a:solidFill>
                  <a:srgbClr val="333333"/>
                </a:solidFill>
              </a:rPr>
              <a:t>συμπέρασμα</a:t>
            </a:r>
            <a:r>
              <a:rPr lang="en-US" sz="2400" dirty="0">
                <a:solidFill>
                  <a:srgbClr val="333333"/>
                </a:solidFill>
              </a:rPr>
              <a:t>, </a:t>
            </a:r>
            <a:r>
              <a:rPr lang="en-US" sz="2400" dirty="0" err="1">
                <a:solidFill>
                  <a:srgbClr val="333333"/>
                </a:solidFill>
              </a:rPr>
              <a:t>χωρίς</a:t>
            </a:r>
            <a:r>
              <a:rPr lang="en-US" sz="2400" dirty="0">
                <a:solidFill>
                  <a:srgbClr val="333333"/>
                </a:solidFill>
              </a:rPr>
              <a:t> </a:t>
            </a:r>
            <a:r>
              <a:rPr lang="el-GR" sz="2400" dirty="0">
                <a:solidFill>
                  <a:srgbClr val="333333"/>
                </a:solidFill>
              </a:rPr>
              <a:t>να είμαστε σίγουροι για αυτό </a:t>
            </a:r>
            <a:r>
              <a:rPr lang="en-US" sz="2400" dirty="0">
                <a:solidFill>
                  <a:srgbClr val="333333"/>
                </a:solidFill>
              </a:rPr>
              <a:t>100</a:t>
            </a:r>
            <a:r>
              <a:rPr lang="en-US" sz="2400">
                <a:solidFill>
                  <a:srgbClr val="333333"/>
                </a:solidFill>
              </a:rPr>
              <a:t>%</a:t>
            </a:r>
            <a:r>
              <a:rPr lang="de-DE"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a:t>
            </a:fld>
            <a:endParaRPr lang="de-DE" altLang="de-DE">
              <a:latin typeface="+mn-lt"/>
              <a:cs typeface="+mn-cs"/>
            </a:endParaRPr>
          </a:p>
        </p:txBody>
      </p:sp>
    </p:spTree>
    <p:extLst>
      <p:ext uri="{BB962C8B-B14F-4D97-AF65-F5344CB8AC3E}">
        <p14:creationId xmlns:p14="http://schemas.microsoft.com/office/powerpoint/2010/main" val="1506294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βιαστικά συμπεράσματα</a:t>
            </a:r>
            <a:endParaRPr lang="en-US" sz="3600">
              <a:latin typeface="+mn-lt"/>
              <a:ea typeface="+mn-ea"/>
              <a:cs typeface="+mn-cs"/>
            </a:endParaRP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βιαστικά συμπεράσματα εξαιτίας της ύπαρξης</a:t>
            </a:r>
            <a:r>
              <a:rPr lang="en-US" sz="2400" dirty="0">
                <a:solidFill>
                  <a:srgbClr val="333333"/>
                </a:solidFill>
              </a:rPr>
              <a:t> </a:t>
            </a:r>
            <a:r>
              <a:rPr lang="en-US" sz="2400" dirty="0" err="1">
                <a:solidFill>
                  <a:srgbClr val="333333"/>
                </a:solidFill>
              </a:rPr>
              <a:t>περίπλοκ</a:t>
            </a:r>
            <a:r>
              <a:rPr lang="el-GR" sz="2400" dirty="0">
                <a:solidFill>
                  <a:srgbClr val="333333"/>
                </a:solidFill>
              </a:rPr>
              <a:t>ων</a:t>
            </a:r>
            <a:r>
              <a:rPr lang="en-US" sz="2400" dirty="0">
                <a:solidFill>
                  <a:srgbClr val="333333"/>
                </a:solidFill>
              </a:rPr>
              <a:t> </a:t>
            </a:r>
            <a:r>
              <a:rPr lang="en-US" sz="2400" dirty="0" err="1">
                <a:solidFill>
                  <a:srgbClr val="333333"/>
                </a:solidFill>
              </a:rPr>
              <a:t>πληροφορ</a:t>
            </a:r>
            <a:r>
              <a:rPr lang="el-GR" sz="2400" dirty="0">
                <a:solidFill>
                  <a:srgbClr val="333333"/>
                </a:solidFill>
              </a:rPr>
              <a:t>ιών</a:t>
            </a:r>
            <a:r>
              <a:rPr lang="en-US" sz="2400" dirty="0">
                <a:solidFill>
                  <a:srgbClr val="333333"/>
                </a:solidFill>
              </a:rPr>
              <a:t> </a:t>
            </a:r>
            <a:r>
              <a:rPr lang="en-US" sz="2400" dirty="0" err="1">
                <a:solidFill>
                  <a:srgbClr val="333333"/>
                </a:solidFill>
              </a:rPr>
              <a:t>στο</a:t>
            </a:r>
            <a:r>
              <a:rPr lang="en-US" sz="2400" dirty="0">
                <a:solidFill>
                  <a:srgbClr val="333333"/>
                </a:solidFill>
              </a:rPr>
              <a:t> </a:t>
            </a:r>
            <a:r>
              <a:rPr lang="en-US" sz="2400" dirty="0" err="1">
                <a:solidFill>
                  <a:srgbClr val="333333"/>
                </a:solidFill>
              </a:rPr>
              <a:t>περιβάλλον</a:t>
            </a:r>
            <a:r>
              <a:rPr lang="en-US" sz="2400" dirty="0">
                <a:solidFill>
                  <a:srgbClr val="333333"/>
                </a:solidFill>
              </a:rPr>
              <a:t> </a:t>
            </a:r>
            <a:r>
              <a:rPr lang="en-US" sz="2400" dirty="0" err="1">
                <a:solidFill>
                  <a:srgbClr val="333333"/>
                </a:solidFill>
              </a:rPr>
              <a:t>μας</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Μερικές</a:t>
            </a:r>
            <a:r>
              <a:rPr lang="en-US" sz="2400" dirty="0">
                <a:solidFill>
                  <a:srgbClr val="333333"/>
                </a:solidFill>
              </a:rPr>
              <a:t> </a:t>
            </a:r>
            <a:r>
              <a:rPr lang="en-US" sz="2400" dirty="0" err="1">
                <a:solidFill>
                  <a:srgbClr val="333333"/>
                </a:solidFill>
              </a:rPr>
              <a:t>φορές</a:t>
            </a:r>
            <a:r>
              <a:rPr lang="en-US" sz="2400" dirty="0">
                <a:solidFill>
                  <a:srgbClr val="333333"/>
                </a:solidFill>
              </a:rPr>
              <a:t>, </a:t>
            </a:r>
            <a:r>
              <a:rPr lang="el-GR" sz="2400" dirty="0">
                <a:solidFill>
                  <a:srgbClr val="333333"/>
                </a:solidFill>
              </a:rPr>
              <a:t>καταλήγουμε</a:t>
            </a:r>
            <a:r>
              <a:rPr lang="en-US" sz="2400" dirty="0">
                <a:solidFill>
                  <a:srgbClr val="333333"/>
                </a:solidFill>
              </a:rPr>
              <a:t> </a:t>
            </a:r>
            <a:r>
              <a:rPr lang="en-US" sz="2400" dirty="0" err="1">
                <a:solidFill>
                  <a:srgbClr val="333333"/>
                </a:solidFill>
              </a:rPr>
              <a:t>σε</a:t>
            </a:r>
            <a:r>
              <a:rPr lang="en-US" sz="2400" dirty="0">
                <a:solidFill>
                  <a:srgbClr val="333333"/>
                </a:solidFill>
              </a:rPr>
              <a:t> </a:t>
            </a:r>
            <a:r>
              <a:rPr lang="en-US" sz="2400" dirty="0" err="1">
                <a:solidFill>
                  <a:srgbClr val="333333"/>
                </a:solidFill>
              </a:rPr>
              <a:t>ένα</a:t>
            </a:r>
            <a:r>
              <a:rPr lang="en-US" sz="2400" dirty="0">
                <a:solidFill>
                  <a:srgbClr val="333333"/>
                </a:solidFill>
              </a:rPr>
              <a:t> </a:t>
            </a:r>
            <a:r>
              <a:rPr lang="en-US" sz="2400" dirty="0" err="1">
                <a:solidFill>
                  <a:srgbClr val="333333"/>
                </a:solidFill>
              </a:rPr>
              <a:t>συμπέρασμα</a:t>
            </a:r>
            <a:r>
              <a:rPr lang="en-US" sz="2400" dirty="0">
                <a:solidFill>
                  <a:srgbClr val="333333"/>
                </a:solidFill>
              </a:rPr>
              <a:t>, </a:t>
            </a:r>
            <a:r>
              <a:rPr lang="en-US" sz="2400" dirty="0" err="1">
                <a:solidFill>
                  <a:srgbClr val="333333"/>
                </a:solidFill>
              </a:rPr>
              <a:t>χωρίς</a:t>
            </a:r>
            <a:r>
              <a:rPr lang="en-US" sz="2400" dirty="0">
                <a:solidFill>
                  <a:srgbClr val="333333"/>
                </a:solidFill>
              </a:rPr>
              <a:t> </a:t>
            </a:r>
            <a:r>
              <a:rPr lang="el-GR" sz="2400" dirty="0">
                <a:solidFill>
                  <a:srgbClr val="333333"/>
                </a:solidFill>
              </a:rPr>
              <a:t>να είμαστε σίγουροι για αυτό </a:t>
            </a:r>
            <a:r>
              <a:rPr lang="en-US" sz="2400" dirty="0">
                <a:solidFill>
                  <a:srgbClr val="333333"/>
                </a:solidFill>
              </a:rPr>
              <a:t>100%</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Μι</a:t>
            </a:r>
            <a:r>
              <a:rPr lang="en-US" sz="2400" dirty="0">
                <a:solidFill>
                  <a:srgbClr val="333333"/>
                </a:solidFill>
              </a:rPr>
              <a:t>α χρυσή τομή θα </a:t>
            </a:r>
            <a:r>
              <a:rPr lang="el-GR" sz="2400" dirty="0">
                <a:solidFill>
                  <a:srgbClr val="333333"/>
                </a:solidFill>
              </a:rPr>
              <a:t>επρεπε</a:t>
            </a:r>
            <a:r>
              <a:rPr lang="en-US" sz="2400" dirty="0">
                <a:solidFill>
                  <a:srgbClr val="333333"/>
                </a:solidFill>
              </a:rPr>
              <a:t> </a:t>
            </a:r>
            <a:r>
              <a:rPr lang="en-US" sz="2400" dirty="0" err="1">
                <a:solidFill>
                  <a:srgbClr val="333333"/>
                </a:solidFill>
              </a:rPr>
              <a:t>να</a:t>
            </a:r>
            <a:r>
              <a:rPr lang="en-US" sz="2400" dirty="0">
                <a:solidFill>
                  <a:srgbClr val="333333"/>
                </a:solidFill>
              </a:rPr>
              <a:t> </a:t>
            </a:r>
            <a:r>
              <a:rPr lang="en-US" sz="2400" dirty="0" err="1">
                <a:solidFill>
                  <a:srgbClr val="333333"/>
                </a:solidFill>
              </a:rPr>
              <a:t>βρεθεί</a:t>
            </a:r>
            <a:r>
              <a:rPr lang="en-US" sz="2400" dirty="0">
                <a:solidFill>
                  <a:srgbClr val="333333"/>
                </a:solidFill>
              </a:rPr>
              <a:t> </a:t>
            </a:r>
            <a:r>
              <a:rPr lang="en-US" sz="2400" err="1">
                <a:solidFill>
                  <a:srgbClr val="333333"/>
                </a:solidFill>
              </a:rPr>
              <a:t>μεταξύ</a:t>
            </a:r>
            <a:r>
              <a:rPr lang="en-US"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a:t>
            </a:fld>
            <a:endParaRPr lang="de-DE" altLang="de-DE">
              <a:latin typeface="+mn-lt"/>
              <a:cs typeface="+mn-cs"/>
            </a:endParaRPr>
          </a:p>
        </p:txBody>
      </p:sp>
    </p:spTree>
    <p:extLst>
      <p:ext uri="{BB962C8B-B14F-4D97-AF65-F5344CB8AC3E}">
        <p14:creationId xmlns:p14="http://schemas.microsoft.com/office/powerpoint/2010/main" val="2330761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βιαστικά συμπεράσματα</a:t>
            </a:r>
            <a:endParaRPr lang="en-US" sz="3600">
              <a:latin typeface="+mn-lt"/>
              <a:ea typeface="+mn-ea"/>
              <a:cs typeface="+mn-cs"/>
            </a:endParaRP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βιαστικά συμπεράσματα εξαιτίας της ύπαρξης</a:t>
            </a:r>
            <a:r>
              <a:rPr lang="en-US" sz="2400" dirty="0">
                <a:solidFill>
                  <a:srgbClr val="333333"/>
                </a:solidFill>
              </a:rPr>
              <a:t> </a:t>
            </a:r>
            <a:r>
              <a:rPr lang="en-US" sz="2400" dirty="0" err="1">
                <a:solidFill>
                  <a:srgbClr val="333333"/>
                </a:solidFill>
              </a:rPr>
              <a:t>περίπλοκ</a:t>
            </a:r>
            <a:r>
              <a:rPr lang="el-GR" sz="2400" dirty="0">
                <a:solidFill>
                  <a:srgbClr val="333333"/>
                </a:solidFill>
              </a:rPr>
              <a:t>ων</a:t>
            </a:r>
            <a:r>
              <a:rPr lang="en-US" sz="2400" dirty="0">
                <a:solidFill>
                  <a:srgbClr val="333333"/>
                </a:solidFill>
              </a:rPr>
              <a:t> </a:t>
            </a:r>
            <a:r>
              <a:rPr lang="en-US" sz="2400" dirty="0" err="1">
                <a:solidFill>
                  <a:srgbClr val="333333"/>
                </a:solidFill>
              </a:rPr>
              <a:t>πληροφορ</a:t>
            </a:r>
            <a:r>
              <a:rPr lang="el-GR" sz="2400" dirty="0">
                <a:solidFill>
                  <a:srgbClr val="333333"/>
                </a:solidFill>
              </a:rPr>
              <a:t>ιών</a:t>
            </a:r>
            <a:r>
              <a:rPr lang="en-US" sz="2400" dirty="0">
                <a:solidFill>
                  <a:srgbClr val="333333"/>
                </a:solidFill>
              </a:rPr>
              <a:t> </a:t>
            </a:r>
            <a:r>
              <a:rPr lang="en-US" sz="2400" dirty="0" err="1">
                <a:solidFill>
                  <a:srgbClr val="333333"/>
                </a:solidFill>
              </a:rPr>
              <a:t>στο</a:t>
            </a:r>
            <a:r>
              <a:rPr lang="en-US" sz="2400" dirty="0">
                <a:solidFill>
                  <a:srgbClr val="333333"/>
                </a:solidFill>
              </a:rPr>
              <a:t> </a:t>
            </a:r>
            <a:r>
              <a:rPr lang="en-US" sz="2400" dirty="0" err="1">
                <a:solidFill>
                  <a:srgbClr val="333333"/>
                </a:solidFill>
              </a:rPr>
              <a:t>περιβάλλον</a:t>
            </a:r>
            <a:r>
              <a:rPr lang="en-US" sz="2400" dirty="0">
                <a:solidFill>
                  <a:srgbClr val="333333"/>
                </a:solidFill>
              </a:rPr>
              <a:t> </a:t>
            </a:r>
            <a:r>
              <a:rPr lang="en-US" sz="2400" dirty="0" err="1">
                <a:solidFill>
                  <a:srgbClr val="333333"/>
                </a:solidFill>
              </a:rPr>
              <a:t>μας</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Μερικές</a:t>
            </a:r>
            <a:r>
              <a:rPr lang="en-US" sz="2400" dirty="0">
                <a:solidFill>
                  <a:srgbClr val="333333"/>
                </a:solidFill>
              </a:rPr>
              <a:t> </a:t>
            </a:r>
            <a:r>
              <a:rPr lang="en-US" sz="2400" dirty="0" err="1">
                <a:solidFill>
                  <a:srgbClr val="333333"/>
                </a:solidFill>
              </a:rPr>
              <a:t>φορές</a:t>
            </a:r>
            <a:r>
              <a:rPr lang="en-US" sz="2400" dirty="0">
                <a:solidFill>
                  <a:srgbClr val="333333"/>
                </a:solidFill>
              </a:rPr>
              <a:t>, </a:t>
            </a:r>
            <a:r>
              <a:rPr lang="el-GR" sz="2400" dirty="0">
                <a:solidFill>
                  <a:srgbClr val="333333"/>
                </a:solidFill>
              </a:rPr>
              <a:t>καταλήγουμε</a:t>
            </a:r>
            <a:r>
              <a:rPr lang="en-US" sz="2400" dirty="0">
                <a:solidFill>
                  <a:srgbClr val="333333"/>
                </a:solidFill>
              </a:rPr>
              <a:t> </a:t>
            </a:r>
            <a:r>
              <a:rPr lang="en-US" sz="2400" dirty="0" err="1">
                <a:solidFill>
                  <a:srgbClr val="333333"/>
                </a:solidFill>
              </a:rPr>
              <a:t>σε</a:t>
            </a:r>
            <a:r>
              <a:rPr lang="en-US" sz="2400" dirty="0">
                <a:solidFill>
                  <a:srgbClr val="333333"/>
                </a:solidFill>
              </a:rPr>
              <a:t> </a:t>
            </a:r>
            <a:r>
              <a:rPr lang="en-US" sz="2400" dirty="0" err="1">
                <a:solidFill>
                  <a:srgbClr val="333333"/>
                </a:solidFill>
              </a:rPr>
              <a:t>ένα</a:t>
            </a:r>
            <a:r>
              <a:rPr lang="en-US" sz="2400" dirty="0">
                <a:solidFill>
                  <a:srgbClr val="333333"/>
                </a:solidFill>
              </a:rPr>
              <a:t> </a:t>
            </a:r>
            <a:r>
              <a:rPr lang="en-US" sz="2400" dirty="0" err="1">
                <a:solidFill>
                  <a:srgbClr val="333333"/>
                </a:solidFill>
              </a:rPr>
              <a:t>συμπέρασμα</a:t>
            </a:r>
            <a:r>
              <a:rPr lang="en-US" sz="2400" dirty="0">
                <a:solidFill>
                  <a:srgbClr val="333333"/>
                </a:solidFill>
              </a:rPr>
              <a:t>, </a:t>
            </a:r>
            <a:r>
              <a:rPr lang="en-US" sz="2400" dirty="0" err="1">
                <a:solidFill>
                  <a:srgbClr val="333333"/>
                </a:solidFill>
              </a:rPr>
              <a:t>χωρίς</a:t>
            </a:r>
            <a:r>
              <a:rPr lang="en-US" sz="2400" dirty="0">
                <a:solidFill>
                  <a:srgbClr val="333333"/>
                </a:solidFill>
              </a:rPr>
              <a:t> </a:t>
            </a:r>
            <a:r>
              <a:rPr lang="el-GR" sz="2400" dirty="0">
                <a:solidFill>
                  <a:srgbClr val="333333"/>
                </a:solidFill>
              </a:rPr>
              <a:t>να είμαστε σίγουροι για αυτό </a:t>
            </a:r>
            <a:r>
              <a:rPr lang="en-US" sz="2400" dirty="0">
                <a:solidFill>
                  <a:srgbClr val="333333"/>
                </a:solidFill>
              </a:rPr>
              <a:t>100%</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Μι</a:t>
            </a:r>
            <a:r>
              <a:rPr lang="en-US" sz="2400" dirty="0">
                <a:solidFill>
                  <a:srgbClr val="333333"/>
                </a:solidFill>
              </a:rPr>
              <a:t>α χρυσή τομή θα </a:t>
            </a:r>
            <a:r>
              <a:rPr lang="el-GR" sz="2400" dirty="0">
                <a:solidFill>
                  <a:srgbClr val="333333"/>
                </a:solidFill>
              </a:rPr>
              <a:t>επρεπε</a:t>
            </a:r>
            <a:r>
              <a:rPr lang="en-US" sz="2400" dirty="0">
                <a:solidFill>
                  <a:srgbClr val="333333"/>
                </a:solidFill>
              </a:rPr>
              <a:t> </a:t>
            </a:r>
            <a:r>
              <a:rPr lang="en-US" sz="2400" dirty="0" err="1">
                <a:solidFill>
                  <a:srgbClr val="333333"/>
                </a:solidFill>
              </a:rPr>
              <a:t>να</a:t>
            </a:r>
            <a:r>
              <a:rPr lang="en-US" sz="2400" dirty="0">
                <a:solidFill>
                  <a:srgbClr val="333333"/>
                </a:solidFill>
              </a:rPr>
              <a:t> </a:t>
            </a:r>
            <a:r>
              <a:rPr lang="en-US" sz="2400" dirty="0" err="1">
                <a:solidFill>
                  <a:srgbClr val="333333"/>
                </a:solidFill>
              </a:rPr>
              <a:t>βρεθεί</a:t>
            </a:r>
            <a:r>
              <a:rPr lang="en-US" sz="2400" dirty="0">
                <a:solidFill>
                  <a:srgbClr val="333333"/>
                </a:solidFill>
              </a:rPr>
              <a:t> </a:t>
            </a:r>
            <a:r>
              <a:rPr lang="en-US" sz="2400" dirty="0" err="1">
                <a:solidFill>
                  <a:srgbClr val="333333"/>
                </a:solidFill>
              </a:rPr>
              <a:t>μεταξύ</a:t>
            </a:r>
            <a:r>
              <a:rPr lang="en-US" sz="2400" dirty="0">
                <a:solidFill>
                  <a:srgbClr val="333333"/>
                </a:solidFill>
              </a:rPr>
              <a:t>:</a:t>
            </a:r>
            <a:endParaRPr lang="el-GR" sz="2400" dirty="0">
              <a:solidFill>
                <a:srgbClr val="333333"/>
              </a:solidFill>
            </a:endParaRPr>
          </a:p>
          <a:p>
            <a:pPr marL="774827" lvl="3" indent="-342900">
              <a:spcBef>
                <a:spcPts val="1999"/>
              </a:spcBef>
              <a:buClr>
                <a:srgbClr val="333333"/>
              </a:buClr>
              <a:buFont typeface="WingDings"/>
              <a:buChar char=""/>
              <a:defRPr/>
            </a:pPr>
            <a:r>
              <a:rPr lang="en-US" sz="2400" dirty="0" err="1">
                <a:solidFill>
                  <a:srgbClr val="333333"/>
                </a:solidFill>
                <a:latin typeface="+mn-lt"/>
              </a:rPr>
              <a:t>μια</a:t>
            </a:r>
            <a:r>
              <a:rPr lang="el-GR" sz="2400" dirty="0">
                <a:solidFill>
                  <a:srgbClr val="333333"/>
                </a:solidFill>
                <a:latin typeface="+mn-lt"/>
              </a:rPr>
              <a:t>ς</a:t>
            </a:r>
            <a:r>
              <a:rPr lang="en-US" sz="2400" dirty="0">
                <a:solidFill>
                  <a:srgbClr val="333333"/>
                </a:solidFill>
                <a:latin typeface="+mn-lt"/>
              </a:rPr>
              <a:t> </a:t>
            </a:r>
            <a:r>
              <a:rPr lang="en-US" sz="2400" dirty="0" err="1">
                <a:solidFill>
                  <a:srgbClr val="333333"/>
                </a:solidFill>
                <a:latin typeface="+mn-lt"/>
              </a:rPr>
              <a:t>βιαστική</a:t>
            </a:r>
            <a:r>
              <a:rPr lang="el-GR" sz="2400" dirty="0">
                <a:solidFill>
                  <a:srgbClr val="333333"/>
                </a:solidFill>
                <a:latin typeface="+mn-lt"/>
              </a:rPr>
              <a:t>ς</a:t>
            </a:r>
            <a:r>
              <a:rPr lang="en-US" sz="2400" dirty="0">
                <a:solidFill>
                  <a:srgbClr val="333333"/>
                </a:solidFill>
                <a:latin typeface="+mn-lt"/>
              </a:rPr>
              <a:t> </a:t>
            </a:r>
            <a:r>
              <a:rPr lang="en-US" sz="2400" dirty="0" err="1">
                <a:solidFill>
                  <a:srgbClr val="333333"/>
                </a:solidFill>
                <a:latin typeface="+mn-lt"/>
              </a:rPr>
              <a:t>απόφαση</a:t>
            </a:r>
            <a:r>
              <a:rPr lang="el-GR" sz="2400" dirty="0">
                <a:solidFill>
                  <a:srgbClr val="333333"/>
                </a:solidFill>
                <a:latin typeface="+mn-lt"/>
              </a:rPr>
              <a:t>ς</a:t>
            </a:r>
            <a:r>
              <a:rPr lang="en-US" sz="2400" dirty="0">
                <a:solidFill>
                  <a:srgbClr val="333333"/>
                </a:solidFill>
                <a:latin typeface="+mn-lt"/>
              </a:rPr>
              <a:t> (</a:t>
            </a:r>
            <a:r>
              <a:rPr lang="en-US" sz="2400" dirty="0">
                <a:solidFill>
                  <a:srgbClr val="004992"/>
                </a:solidFill>
                <a:latin typeface="+mn-lt"/>
              </a:rPr>
              <a:t>κ</a:t>
            </a:r>
            <a:r>
              <a:rPr lang="el-GR" sz="2400" dirty="0">
                <a:solidFill>
                  <a:srgbClr val="004992"/>
                </a:solidFill>
                <a:latin typeface="+mn-lt"/>
              </a:rPr>
              <a:t>ίνδυνος</a:t>
            </a:r>
            <a:r>
              <a:rPr lang="en-US" sz="2400" dirty="0">
                <a:solidFill>
                  <a:srgbClr val="004992"/>
                </a:solidFill>
                <a:latin typeface="+mn-lt"/>
              </a:rPr>
              <a:t>:</a:t>
            </a:r>
            <a:r>
              <a:rPr lang="el-GR" sz="2400" dirty="0">
                <a:solidFill>
                  <a:srgbClr val="004992"/>
                </a:solidFill>
                <a:latin typeface="+mn-lt"/>
              </a:rPr>
              <a:t> </a:t>
            </a:r>
            <a:r>
              <a:rPr lang="el-GR" sz="2400" dirty="0">
                <a:solidFill>
                  <a:srgbClr val="333333"/>
                </a:solidFill>
                <a:latin typeface="+mn-lt"/>
              </a:rPr>
              <a:t>λανθασμένη </a:t>
            </a:r>
            <a:r>
              <a:rPr lang="en-US" sz="2400" dirty="0">
                <a:solidFill>
                  <a:srgbClr val="333333"/>
                </a:solidFill>
                <a:latin typeface="+mn-lt"/>
              </a:rPr>
              <a:t>απ</a:t>
            </a:r>
            <a:r>
              <a:rPr lang="en-US" sz="2400" dirty="0" err="1">
                <a:solidFill>
                  <a:srgbClr val="333333"/>
                </a:solidFill>
                <a:latin typeface="+mn-lt"/>
              </a:rPr>
              <a:t>όφ</a:t>
            </a:r>
            <a:r>
              <a:rPr lang="en-US" sz="2400" dirty="0">
                <a:solidFill>
                  <a:srgbClr val="333333"/>
                </a:solidFill>
                <a:latin typeface="+mn-lt"/>
              </a:rPr>
              <a:t>αση)</a:t>
            </a:r>
            <a:br>
              <a:rPr lang="en-US" sz="2400">
                <a:solidFill>
                  <a:srgbClr val="333333"/>
                </a:solidFill>
                <a:latin typeface="+mn-lt"/>
              </a:rPr>
            </a:br>
            <a:r>
              <a:rPr lang="en-US" sz="2400" i="1">
                <a:solidFill>
                  <a:srgbClr val="333333"/>
                </a:solidFill>
                <a:latin typeface="+mn-lt"/>
              </a:rPr>
              <a:t>και</a:t>
            </a:r>
            <a:endParaRPr 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a:t>
            </a:fld>
            <a:endParaRPr lang="de-DE" altLang="de-DE">
              <a:latin typeface="+mn-lt"/>
              <a:cs typeface="+mn-cs"/>
            </a:endParaRPr>
          </a:p>
        </p:txBody>
      </p:sp>
    </p:spTree>
    <p:extLst>
      <p:ext uri="{BB962C8B-B14F-4D97-AF65-F5344CB8AC3E}">
        <p14:creationId xmlns:p14="http://schemas.microsoft.com/office/powerpoint/2010/main" val="1977200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βιαστικά συμπεράσματα</a:t>
            </a:r>
            <a:endParaRPr lang="en-US" sz="3600">
              <a:latin typeface="+mn-lt"/>
              <a:ea typeface="+mn-ea"/>
              <a:cs typeface="+mn-cs"/>
            </a:endParaRP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βιαστικά συμπεράσματα εξαιτίας της ύπαρξης</a:t>
            </a:r>
            <a:r>
              <a:rPr lang="en-US" sz="2400" dirty="0">
                <a:solidFill>
                  <a:srgbClr val="333333"/>
                </a:solidFill>
              </a:rPr>
              <a:t> </a:t>
            </a:r>
            <a:r>
              <a:rPr lang="en-US" sz="2400" dirty="0" err="1">
                <a:solidFill>
                  <a:srgbClr val="333333"/>
                </a:solidFill>
              </a:rPr>
              <a:t>περίπλοκ</a:t>
            </a:r>
            <a:r>
              <a:rPr lang="el-GR" sz="2400" dirty="0">
                <a:solidFill>
                  <a:srgbClr val="333333"/>
                </a:solidFill>
              </a:rPr>
              <a:t>ων</a:t>
            </a:r>
            <a:r>
              <a:rPr lang="en-US" sz="2400" dirty="0">
                <a:solidFill>
                  <a:srgbClr val="333333"/>
                </a:solidFill>
              </a:rPr>
              <a:t> </a:t>
            </a:r>
            <a:r>
              <a:rPr lang="en-US" sz="2400" dirty="0" err="1">
                <a:solidFill>
                  <a:srgbClr val="333333"/>
                </a:solidFill>
              </a:rPr>
              <a:t>πληροφορ</a:t>
            </a:r>
            <a:r>
              <a:rPr lang="el-GR" sz="2400" dirty="0">
                <a:solidFill>
                  <a:srgbClr val="333333"/>
                </a:solidFill>
              </a:rPr>
              <a:t>ιών</a:t>
            </a:r>
            <a:r>
              <a:rPr lang="en-US" sz="2400" dirty="0">
                <a:solidFill>
                  <a:srgbClr val="333333"/>
                </a:solidFill>
              </a:rPr>
              <a:t> </a:t>
            </a:r>
            <a:r>
              <a:rPr lang="en-US" sz="2400" dirty="0" err="1">
                <a:solidFill>
                  <a:srgbClr val="333333"/>
                </a:solidFill>
              </a:rPr>
              <a:t>στο</a:t>
            </a:r>
            <a:r>
              <a:rPr lang="en-US" sz="2400" dirty="0">
                <a:solidFill>
                  <a:srgbClr val="333333"/>
                </a:solidFill>
              </a:rPr>
              <a:t> </a:t>
            </a:r>
            <a:r>
              <a:rPr lang="en-US" sz="2400" dirty="0" err="1">
                <a:solidFill>
                  <a:srgbClr val="333333"/>
                </a:solidFill>
              </a:rPr>
              <a:t>περιβάλλον</a:t>
            </a:r>
            <a:r>
              <a:rPr lang="en-US" sz="2400" dirty="0">
                <a:solidFill>
                  <a:srgbClr val="333333"/>
                </a:solidFill>
              </a:rPr>
              <a:t> </a:t>
            </a:r>
            <a:r>
              <a:rPr lang="en-US" sz="2400" dirty="0" err="1">
                <a:solidFill>
                  <a:srgbClr val="333333"/>
                </a:solidFill>
              </a:rPr>
              <a:t>μας</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Μερικές</a:t>
            </a:r>
            <a:r>
              <a:rPr lang="en-US" sz="2400" dirty="0">
                <a:solidFill>
                  <a:srgbClr val="333333"/>
                </a:solidFill>
              </a:rPr>
              <a:t> </a:t>
            </a:r>
            <a:r>
              <a:rPr lang="en-US" sz="2400" dirty="0" err="1">
                <a:solidFill>
                  <a:srgbClr val="333333"/>
                </a:solidFill>
              </a:rPr>
              <a:t>φορές</a:t>
            </a:r>
            <a:r>
              <a:rPr lang="en-US" sz="2400" dirty="0">
                <a:solidFill>
                  <a:srgbClr val="333333"/>
                </a:solidFill>
              </a:rPr>
              <a:t>, </a:t>
            </a:r>
            <a:r>
              <a:rPr lang="el-GR" sz="2400" dirty="0">
                <a:solidFill>
                  <a:srgbClr val="333333"/>
                </a:solidFill>
              </a:rPr>
              <a:t>καταλήγουμε</a:t>
            </a:r>
            <a:r>
              <a:rPr lang="en-US" sz="2400" dirty="0">
                <a:solidFill>
                  <a:srgbClr val="333333"/>
                </a:solidFill>
              </a:rPr>
              <a:t> </a:t>
            </a:r>
            <a:r>
              <a:rPr lang="en-US" sz="2400" dirty="0" err="1">
                <a:solidFill>
                  <a:srgbClr val="333333"/>
                </a:solidFill>
              </a:rPr>
              <a:t>σε</a:t>
            </a:r>
            <a:r>
              <a:rPr lang="en-US" sz="2400" dirty="0">
                <a:solidFill>
                  <a:srgbClr val="333333"/>
                </a:solidFill>
              </a:rPr>
              <a:t> </a:t>
            </a:r>
            <a:r>
              <a:rPr lang="en-US" sz="2400" dirty="0" err="1">
                <a:solidFill>
                  <a:srgbClr val="333333"/>
                </a:solidFill>
              </a:rPr>
              <a:t>ένα</a:t>
            </a:r>
            <a:r>
              <a:rPr lang="en-US" sz="2400" dirty="0">
                <a:solidFill>
                  <a:srgbClr val="333333"/>
                </a:solidFill>
              </a:rPr>
              <a:t> </a:t>
            </a:r>
            <a:r>
              <a:rPr lang="en-US" sz="2400" dirty="0" err="1">
                <a:solidFill>
                  <a:srgbClr val="333333"/>
                </a:solidFill>
              </a:rPr>
              <a:t>συμπέρασμα</a:t>
            </a:r>
            <a:r>
              <a:rPr lang="en-US" sz="2400" dirty="0">
                <a:solidFill>
                  <a:srgbClr val="333333"/>
                </a:solidFill>
              </a:rPr>
              <a:t>, </a:t>
            </a:r>
            <a:r>
              <a:rPr lang="en-US" sz="2400" dirty="0" err="1">
                <a:solidFill>
                  <a:srgbClr val="333333"/>
                </a:solidFill>
              </a:rPr>
              <a:t>χωρίς</a:t>
            </a:r>
            <a:r>
              <a:rPr lang="en-US" sz="2400" dirty="0">
                <a:solidFill>
                  <a:srgbClr val="333333"/>
                </a:solidFill>
              </a:rPr>
              <a:t> </a:t>
            </a:r>
            <a:r>
              <a:rPr lang="el-GR" sz="2400" dirty="0">
                <a:solidFill>
                  <a:srgbClr val="333333"/>
                </a:solidFill>
              </a:rPr>
              <a:t>να είμαστε σίγουροι για αυτό </a:t>
            </a:r>
            <a:r>
              <a:rPr lang="en-US" sz="2400" dirty="0">
                <a:solidFill>
                  <a:srgbClr val="333333"/>
                </a:solidFill>
              </a:rPr>
              <a:t>100%</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Μι</a:t>
            </a:r>
            <a:r>
              <a:rPr lang="en-US" sz="2400" dirty="0">
                <a:solidFill>
                  <a:srgbClr val="333333"/>
                </a:solidFill>
              </a:rPr>
              <a:t>α χρυσή τομή θα </a:t>
            </a:r>
            <a:r>
              <a:rPr lang="el-GR" sz="2400" dirty="0">
                <a:solidFill>
                  <a:srgbClr val="333333"/>
                </a:solidFill>
              </a:rPr>
              <a:t>επρεπε</a:t>
            </a:r>
            <a:r>
              <a:rPr lang="en-US" sz="2400" dirty="0">
                <a:solidFill>
                  <a:srgbClr val="333333"/>
                </a:solidFill>
              </a:rPr>
              <a:t> </a:t>
            </a:r>
            <a:r>
              <a:rPr lang="en-US" sz="2400" dirty="0" err="1">
                <a:solidFill>
                  <a:srgbClr val="333333"/>
                </a:solidFill>
              </a:rPr>
              <a:t>να</a:t>
            </a:r>
            <a:r>
              <a:rPr lang="en-US" sz="2400" dirty="0">
                <a:solidFill>
                  <a:srgbClr val="333333"/>
                </a:solidFill>
              </a:rPr>
              <a:t> </a:t>
            </a:r>
            <a:r>
              <a:rPr lang="en-US" sz="2400" dirty="0" err="1">
                <a:solidFill>
                  <a:srgbClr val="333333"/>
                </a:solidFill>
              </a:rPr>
              <a:t>βρεθεί</a:t>
            </a:r>
            <a:r>
              <a:rPr lang="en-US" sz="2400" dirty="0">
                <a:solidFill>
                  <a:srgbClr val="333333"/>
                </a:solidFill>
              </a:rPr>
              <a:t> </a:t>
            </a:r>
            <a:r>
              <a:rPr lang="en-US" sz="2400" dirty="0" err="1">
                <a:solidFill>
                  <a:srgbClr val="333333"/>
                </a:solidFill>
              </a:rPr>
              <a:t>μεταξύ</a:t>
            </a:r>
            <a:r>
              <a:rPr lang="en-US" sz="2400" dirty="0">
                <a:solidFill>
                  <a:srgbClr val="333333"/>
                </a:solidFill>
              </a:rPr>
              <a:t>:</a:t>
            </a:r>
            <a:endParaRPr lang="el-GR" sz="2400" dirty="0">
              <a:solidFill>
                <a:srgbClr val="333333"/>
              </a:solidFill>
            </a:endParaRPr>
          </a:p>
          <a:p>
            <a:pPr marL="774827" lvl="3" indent="-342900">
              <a:spcBef>
                <a:spcPts val="1999"/>
              </a:spcBef>
              <a:buClr>
                <a:srgbClr val="333333"/>
              </a:buClr>
              <a:buFont typeface="WingDings"/>
              <a:buChar char=""/>
              <a:defRPr/>
            </a:pPr>
            <a:r>
              <a:rPr lang="en-US" sz="2400" dirty="0" err="1">
                <a:solidFill>
                  <a:srgbClr val="333333"/>
                </a:solidFill>
                <a:latin typeface="+mn-lt"/>
              </a:rPr>
              <a:t>μια</a:t>
            </a:r>
            <a:r>
              <a:rPr lang="el-GR" sz="2400" dirty="0">
                <a:solidFill>
                  <a:srgbClr val="333333"/>
                </a:solidFill>
                <a:latin typeface="+mn-lt"/>
              </a:rPr>
              <a:t>ς</a:t>
            </a:r>
            <a:r>
              <a:rPr lang="en-US" sz="2400" dirty="0">
                <a:solidFill>
                  <a:srgbClr val="333333"/>
                </a:solidFill>
                <a:latin typeface="+mn-lt"/>
              </a:rPr>
              <a:t> </a:t>
            </a:r>
            <a:r>
              <a:rPr lang="en-US" sz="2400" dirty="0" err="1">
                <a:solidFill>
                  <a:srgbClr val="333333"/>
                </a:solidFill>
                <a:latin typeface="+mn-lt"/>
              </a:rPr>
              <a:t>βιαστική</a:t>
            </a:r>
            <a:r>
              <a:rPr lang="el-GR" sz="2400" dirty="0">
                <a:solidFill>
                  <a:srgbClr val="333333"/>
                </a:solidFill>
                <a:latin typeface="+mn-lt"/>
              </a:rPr>
              <a:t>ς</a:t>
            </a:r>
            <a:r>
              <a:rPr lang="en-US" sz="2400" dirty="0">
                <a:solidFill>
                  <a:srgbClr val="333333"/>
                </a:solidFill>
                <a:latin typeface="+mn-lt"/>
              </a:rPr>
              <a:t> </a:t>
            </a:r>
            <a:r>
              <a:rPr lang="en-US" sz="2400" dirty="0" err="1">
                <a:solidFill>
                  <a:srgbClr val="333333"/>
                </a:solidFill>
                <a:latin typeface="+mn-lt"/>
              </a:rPr>
              <a:t>απόφαση</a:t>
            </a:r>
            <a:r>
              <a:rPr lang="el-GR" sz="2400" dirty="0">
                <a:solidFill>
                  <a:srgbClr val="333333"/>
                </a:solidFill>
                <a:latin typeface="+mn-lt"/>
              </a:rPr>
              <a:t>ς</a:t>
            </a:r>
            <a:r>
              <a:rPr lang="en-US" sz="2400" dirty="0">
                <a:solidFill>
                  <a:srgbClr val="333333"/>
                </a:solidFill>
                <a:latin typeface="+mn-lt"/>
              </a:rPr>
              <a:t> (</a:t>
            </a:r>
            <a:r>
              <a:rPr lang="en-US" sz="2400" dirty="0">
                <a:solidFill>
                  <a:srgbClr val="004992"/>
                </a:solidFill>
                <a:latin typeface="+mn-lt"/>
              </a:rPr>
              <a:t>κ</a:t>
            </a:r>
            <a:r>
              <a:rPr lang="el-GR" sz="2400" dirty="0">
                <a:solidFill>
                  <a:srgbClr val="004992"/>
                </a:solidFill>
                <a:latin typeface="+mn-lt"/>
              </a:rPr>
              <a:t>ίνδυνος</a:t>
            </a:r>
            <a:r>
              <a:rPr lang="en-US" sz="2400" dirty="0">
                <a:solidFill>
                  <a:srgbClr val="004992"/>
                </a:solidFill>
                <a:latin typeface="+mn-lt"/>
              </a:rPr>
              <a:t>:</a:t>
            </a:r>
            <a:r>
              <a:rPr lang="el-GR" sz="2400" dirty="0">
                <a:solidFill>
                  <a:srgbClr val="004992"/>
                </a:solidFill>
                <a:latin typeface="+mn-lt"/>
              </a:rPr>
              <a:t> </a:t>
            </a:r>
            <a:r>
              <a:rPr lang="el-GR" sz="2400" dirty="0">
                <a:solidFill>
                  <a:srgbClr val="333333"/>
                </a:solidFill>
                <a:latin typeface="+mn-lt"/>
              </a:rPr>
              <a:t>λανθασμένη </a:t>
            </a:r>
            <a:r>
              <a:rPr lang="en-US" sz="2400" dirty="0">
                <a:solidFill>
                  <a:srgbClr val="333333"/>
                </a:solidFill>
                <a:latin typeface="+mn-lt"/>
              </a:rPr>
              <a:t>απ</a:t>
            </a:r>
            <a:r>
              <a:rPr lang="en-US" sz="2400" dirty="0" err="1">
                <a:solidFill>
                  <a:srgbClr val="333333"/>
                </a:solidFill>
                <a:latin typeface="+mn-lt"/>
              </a:rPr>
              <a:t>όφ</a:t>
            </a:r>
            <a:r>
              <a:rPr lang="en-US" sz="2400" dirty="0">
                <a:solidFill>
                  <a:srgbClr val="333333"/>
                </a:solidFill>
                <a:latin typeface="+mn-lt"/>
              </a:rPr>
              <a:t>αση)</a:t>
            </a:r>
            <a:br>
              <a:rPr lang="en-US" sz="2400" dirty="0">
                <a:solidFill>
                  <a:srgbClr val="333333"/>
                </a:solidFill>
                <a:latin typeface="+mn-lt"/>
              </a:rPr>
            </a:br>
            <a:r>
              <a:rPr lang="en-US" sz="2400" i="1" dirty="0">
                <a:solidFill>
                  <a:srgbClr val="333333"/>
                </a:solidFill>
                <a:latin typeface="+mn-lt"/>
              </a:rPr>
              <a:t>και</a:t>
            </a:r>
          </a:p>
          <a:p>
            <a:pPr marL="774827" lvl="3" indent="-342900">
              <a:spcBef>
                <a:spcPts val="1999"/>
              </a:spcBef>
              <a:buClr>
                <a:srgbClr val="333333"/>
              </a:buClr>
              <a:buFont typeface="WingDings"/>
              <a:buChar char=""/>
              <a:defRPr/>
            </a:pPr>
            <a:r>
              <a:rPr lang="el-GR" sz="2400" dirty="0">
                <a:solidFill>
                  <a:srgbClr val="333333"/>
                </a:solidFill>
                <a:latin typeface="+mn-lt"/>
              </a:rPr>
              <a:t>μιας υπερβολικά ακριβούς απόφασης (</a:t>
            </a:r>
            <a:r>
              <a:rPr lang="el-GR" sz="2400" dirty="0">
                <a:solidFill>
                  <a:srgbClr val="004992"/>
                </a:solidFill>
                <a:latin typeface="+mn-lt"/>
              </a:rPr>
              <a:t>μειονέκτημα:</a:t>
            </a:r>
            <a:r>
              <a:rPr lang="el-GR" sz="2400" dirty="0">
                <a:solidFill>
                  <a:srgbClr val="333333"/>
                </a:solidFill>
                <a:latin typeface="+mn-lt"/>
              </a:rPr>
              <a:t> είναι χρονοβόρα διαδικασία)</a:t>
            </a:r>
            <a:r>
              <a:rPr lang="de-DE" sz="240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a:t>
            </a:fld>
            <a:endParaRPr lang="de-DE" altLang="de-DE">
              <a:latin typeface="+mn-lt"/>
              <a:cs typeface="+mn-cs"/>
            </a:endParaRPr>
          </a:p>
        </p:txBody>
      </p:sp>
    </p:spTree>
    <p:extLst>
      <p:ext uri="{BB962C8B-B14F-4D97-AF65-F5344CB8AC3E}">
        <p14:creationId xmlns:p14="http://schemas.microsoft.com/office/powerpoint/2010/main" val="998250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sz="3600">
                <a:solidFill>
                  <a:srgbClr val="004992"/>
                </a:solidFill>
                <a:latin typeface="+mn-lt"/>
                <a:ea typeface="+mn-ea"/>
                <a:cs typeface="+mn-cs"/>
              </a:rPr>
              <a:t>Συμπεράσματα χωρίς να είστε 100% σίγουροι</a:t>
            </a:r>
            <a:endParaRPr lang="en-US"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3" name="Slide Number Placeholder 2"/>
          <p:cNvSpPr>
            <a:spLocks noGrp="1"/>
          </p:cNvSpPr>
          <p:nvPr>
            <p:ph type="sldNum" sz="quarter" idx="12"/>
          </p:nvPr>
        </p:nvSpPr>
        <p:spPr/>
        <p:txBody>
          <a:bodyPr/>
          <a:lstStyle/>
          <a:p>
            <a:fld id="{7AC781F6-2366-4316-8E1D-E68483FE430A}" type="slidenum">
              <a:rPr lang="de-DE" altLang="de-DE" smtClean="0">
                <a:latin typeface="+mn-lt"/>
                <a:cs typeface="+mn-cs"/>
              </a:rPr>
              <a:pPr/>
              <a:t>7</a:t>
            </a:fld>
            <a:endParaRPr lang="de-DE" altLang="de-DE">
              <a:latin typeface="+mn-lt"/>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687867588"/>
              </p:ext>
            </p:extLst>
          </p:nvPr>
        </p:nvGraphicFramePr>
        <p:xfrm>
          <a:off x="408955" y="2029968"/>
          <a:ext cx="11376000" cy="4480584"/>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590339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dirty="0">
                          <a:ln>
                            <a:noFill/>
                          </a:ln>
                          <a:solidFill>
                            <a:srgbClr val="333333"/>
                          </a:solidFill>
                          <a:effectLst/>
                          <a:latin typeface="+mn-lt"/>
                          <a:ea typeface="+mn-ea"/>
                          <a:cs typeface="+mn-cs"/>
                        </a:rPr>
                        <a:t>Γεγονός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Επεξήγηση</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Δικαιολογημένα;</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μικρό ιπτάμενο αντικείμενο στον ουρανό</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dirty="0">
                          <a:ln>
                            <a:noFill/>
                          </a:ln>
                          <a:solidFill>
                            <a:srgbClr val="333333"/>
                          </a:solidFill>
                          <a:effectLst/>
                          <a:latin typeface="+mn-lt"/>
                          <a:ea typeface="+mn-ea"/>
                          <a:cs typeface="+mn-cs"/>
                        </a:rPr>
                        <a:t>πουλί;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Ακούγεται ένα θρόισμα από τους θάμνους γύρω από το σπίτι σας τη νύχτα. Υπήρξαν διαρρήκτες στη γειτονιά σας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διαρρήκτης;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1" i="0" u="none" strike="noStrike" cap="none" normalizeH="0" baseline="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sz="3600">
                <a:solidFill>
                  <a:srgbClr val="004992"/>
                </a:solidFill>
                <a:latin typeface="+mn-lt"/>
                <a:ea typeface="+mn-ea"/>
                <a:cs typeface="+mn-cs"/>
              </a:rPr>
              <a:t>Συμπεράσματα χωρίς να είστε 100% σίγουροι</a:t>
            </a:r>
            <a:endParaRPr lang="en-US"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3" name="Slide Number Placeholder 2"/>
          <p:cNvSpPr>
            <a:spLocks noGrp="1"/>
          </p:cNvSpPr>
          <p:nvPr>
            <p:ph type="sldNum" sz="quarter" idx="12"/>
          </p:nvPr>
        </p:nvSpPr>
        <p:spPr/>
        <p:txBody>
          <a:bodyPr/>
          <a:lstStyle/>
          <a:p>
            <a:fld id="{7AC781F6-2366-4316-8E1D-E68483FE430A}" type="slidenum">
              <a:rPr lang="de-DE" altLang="de-DE" smtClean="0">
                <a:latin typeface="+mn-lt"/>
                <a:cs typeface="+mn-cs"/>
              </a:rPr>
              <a:pPr/>
              <a:t>8</a:t>
            </a:fld>
            <a:endParaRPr lang="de-DE" altLang="de-DE">
              <a:latin typeface="+mn-lt"/>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714478100"/>
              </p:ext>
            </p:extLst>
          </p:nvPr>
        </p:nvGraphicFramePr>
        <p:xfrm>
          <a:off x="408955" y="2029968"/>
          <a:ext cx="11376000" cy="4480584"/>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590339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dirty="0">
                          <a:ln>
                            <a:noFill/>
                          </a:ln>
                          <a:solidFill>
                            <a:srgbClr val="333333"/>
                          </a:solidFill>
                          <a:effectLst/>
                          <a:latin typeface="+mn-lt"/>
                          <a:ea typeface="+mn-ea"/>
                          <a:cs typeface="+mn-cs"/>
                        </a:rPr>
                        <a:t>Γεγονός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Επεξήγηση</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Δικαιολογημένα;</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μικρό ιπτάμενο αντικείμενο στον ουρανό</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dirty="0">
                          <a:ln>
                            <a:noFill/>
                          </a:ln>
                          <a:solidFill>
                            <a:srgbClr val="333333"/>
                          </a:solidFill>
                          <a:effectLst/>
                          <a:latin typeface="+mn-lt"/>
                          <a:ea typeface="+mn-ea"/>
                          <a:cs typeface="+mn-cs"/>
                        </a:rPr>
                        <a:t>πουλί;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1" i="0" u="none" strike="noStrike" cap="none" normalizeH="0" baseline="0" dirty="0">
                          <a:ln>
                            <a:noFill/>
                          </a:ln>
                          <a:solidFill>
                            <a:srgbClr val="333333"/>
                          </a:solidFill>
                          <a:effectLst/>
                          <a:latin typeface="+mn-lt"/>
                          <a:ea typeface="+mn-ea"/>
                          <a:cs typeface="+mn-cs"/>
                        </a:rPr>
                        <a:t>Πιθανώς – </a:t>
                      </a:r>
                      <a:r>
                        <a:rPr kumimoji="0" lang="el-GR" sz="2400" b="0" i="0" u="none" strike="noStrike" cap="none" normalizeH="0" baseline="0" dirty="0">
                          <a:ln>
                            <a:noFill/>
                          </a:ln>
                          <a:solidFill>
                            <a:srgbClr val="333333"/>
                          </a:solidFill>
                          <a:effectLst/>
                          <a:latin typeface="+mn-lt"/>
                          <a:ea typeface="+mn-ea"/>
                          <a:cs typeface="+mn-cs"/>
                        </a:rPr>
                        <a:t>μερικές άλλες επεξηγήσεις (τηλεκατευθυνόμενο μοντέλο αεροσκάφους) ̇ αλλά μία λάθος ερμηνεία δε θα ήταν σπουδαία…</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Ακούγεται ένα θρόισμα από τους θάμνους γύρω από το σπίτι σας τη νύχτα. Υπήρξαν διαρρήκτες στη γειτονιά σας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διαρρήκτης;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1" i="0" u="none" strike="noStrike" cap="none" normalizeH="0" baseline="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90254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sz="3600">
                <a:solidFill>
                  <a:srgbClr val="004992"/>
                </a:solidFill>
                <a:latin typeface="+mn-lt"/>
                <a:ea typeface="+mn-ea"/>
                <a:cs typeface="+mn-cs"/>
              </a:rPr>
              <a:t>Συμπεράσματα χωρίς να είστε 100% σίγουροι</a:t>
            </a:r>
            <a:endParaRPr lang="en-US"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3" name="Slide Number Placeholder 2"/>
          <p:cNvSpPr>
            <a:spLocks noGrp="1"/>
          </p:cNvSpPr>
          <p:nvPr>
            <p:ph type="sldNum" sz="quarter" idx="12"/>
          </p:nvPr>
        </p:nvSpPr>
        <p:spPr/>
        <p:txBody>
          <a:bodyPr/>
          <a:lstStyle/>
          <a:p>
            <a:fld id="{7AC781F6-2366-4316-8E1D-E68483FE430A}" type="slidenum">
              <a:rPr lang="de-DE" altLang="de-DE" smtClean="0">
                <a:latin typeface="+mn-lt"/>
                <a:cs typeface="+mn-cs"/>
              </a:rPr>
              <a:pPr/>
              <a:t>9</a:t>
            </a:fld>
            <a:endParaRPr lang="de-DE" altLang="de-DE">
              <a:latin typeface="+mn-lt"/>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3400612986"/>
              </p:ext>
            </p:extLst>
          </p:nvPr>
        </p:nvGraphicFramePr>
        <p:xfrm>
          <a:off x="408955" y="2029968"/>
          <a:ext cx="11376000" cy="4480584"/>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590339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dirty="0">
                          <a:ln>
                            <a:noFill/>
                          </a:ln>
                          <a:solidFill>
                            <a:srgbClr val="333333"/>
                          </a:solidFill>
                          <a:effectLst/>
                          <a:latin typeface="+mn-lt"/>
                          <a:ea typeface="+mn-ea"/>
                          <a:cs typeface="+mn-cs"/>
                        </a:rPr>
                        <a:t>Γεγονός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Επεξήγηση</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Δικαιολογημένα;</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μικρό ιπτάμενο αντικείμενο στον ουρανό</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dirty="0">
                          <a:ln>
                            <a:noFill/>
                          </a:ln>
                          <a:solidFill>
                            <a:srgbClr val="333333"/>
                          </a:solidFill>
                          <a:effectLst/>
                          <a:latin typeface="+mn-lt"/>
                          <a:ea typeface="+mn-ea"/>
                          <a:cs typeface="+mn-cs"/>
                        </a:rPr>
                        <a:t>πουλί;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1" i="0" u="none" strike="noStrike" cap="none" normalizeH="0" baseline="0" dirty="0">
                          <a:ln>
                            <a:noFill/>
                          </a:ln>
                          <a:solidFill>
                            <a:srgbClr val="333333"/>
                          </a:solidFill>
                          <a:effectLst/>
                          <a:latin typeface="+mn-lt"/>
                          <a:ea typeface="+mn-ea"/>
                          <a:cs typeface="+mn-cs"/>
                        </a:rPr>
                        <a:t>Πιθανώς – </a:t>
                      </a:r>
                      <a:r>
                        <a:rPr kumimoji="0" lang="el-GR" sz="2400" b="0" i="0" u="none" strike="noStrike" cap="none" normalizeH="0" baseline="0" dirty="0">
                          <a:ln>
                            <a:noFill/>
                          </a:ln>
                          <a:solidFill>
                            <a:srgbClr val="333333"/>
                          </a:solidFill>
                          <a:effectLst/>
                          <a:latin typeface="+mn-lt"/>
                          <a:ea typeface="+mn-ea"/>
                          <a:cs typeface="+mn-cs"/>
                        </a:rPr>
                        <a:t>μερικές άλλες επεξηγήσεις (τηλεκατευθυνόμενο μοντέλο αεροσκάφους) ̇ αλλά μία λάθος ερμηνεία δε θα ήταν σπουδαία…</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Ακούγεται ένα θρόισμα από τους θάμνους γύρω από το σπίτι σας τη νύχτα. Υπήρξαν διαρρήκτες στη γειτονιά σας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διαρρήκτης;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1" i="0" u="none" strike="noStrike" cap="none" normalizeH="0" baseline="0" dirty="0">
                          <a:ln>
                            <a:noFill/>
                          </a:ln>
                          <a:solidFill>
                            <a:srgbClr val="333333"/>
                          </a:solidFill>
                          <a:effectLst/>
                          <a:latin typeface="+mn-lt"/>
                          <a:ea typeface="+mn-ea"/>
                          <a:cs typeface="+mn-cs"/>
                        </a:rPr>
                        <a:t>Θα μπορούσε – </a:t>
                      </a:r>
                      <a:r>
                        <a:rPr kumimoji="0" lang="el-GR" sz="2400" b="0" i="0" u="none" strike="noStrike" cap="none" normalizeH="0" baseline="0" dirty="0">
                          <a:ln>
                            <a:noFill/>
                          </a:ln>
                          <a:solidFill>
                            <a:srgbClr val="333333"/>
                          </a:solidFill>
                          <a:effectLst/>
                          <a:latin typeface="+mn-lt"/>
                          <a:ea typeface="+mn-ea"/>
                          <a:cs typeface="+mn-cs"/>
                        </a:rPr>
                        <a:t>αλλά υπάρχουν μια σειρά από άλλες επεξηγήσεις (π.χ. μία γάτα στους θάμνους, άνεμος) - σκεφτείτε ότι πράξεις όπως να πετάξετε μία πέτρα μπορεί να έχει αρνητικές συνέπειες (π.χ. το να τραυματίσετε το κατοικίδιο του γείτονά σας).</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12541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συμπεράσματα «εν δράσει»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a:t>
            </a:fld>
            <a:endParaRPr lang="de-DE" altLang="de-DE">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2726705375"/>
              </p:ext>
            </p:extLst>
          </p:nvPr>
        </p:nvGraphicFramePr>
        <p:xfrm>
          <a:off x="408955" y="2029968"/>
          <a:ext cx="11376000" cy="448056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Τομέας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Παράδειγμα</a:t>
                      </a:r>
                      <a:endParaRPr kumimoji="0" lang="de-DE"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Ιστορία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Μ.Μ.Ε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συμπεράσματα «εν δράσει»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a:t>
            </a:fld>
            <a:endParaRPr lang="de-DE" altLang="de-DE">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997125172"/>
              </p:ext>
            </p:extLst>
          </p:nvPr>
        </p:nvGraphicFramePr>
        <p:xfrm>
          <a:off x="408955" y="2029968"/>
          <a:ext cx="11376000" cy="448056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Τομέας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Παράδειγμα</a:t>
                      </a:r>
                      <a:endParaRPr kumimoji="0" lang="de-DE"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Ιστορία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dirty="0">
                          <a:ln>
                            <a:noFill/>
                          </a:ln>
                          <a:solidFill>
                            <a:srgbClr val="004992"/>
                          </a:solidFill>
                          <a:effectLst/>
                          <a:latin typeface="+mn-lt"/>
                          <a:ea typeface="+mn-ea"/>
                          <a:cs typeface="+mn-cs"/>
                        </a:rPr>
                        <a:t>Δίκες μαγισσών κατά τους μεσαιωνικούς χρόνους:</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Οι γυναίκες πολλές φορές κατηγορούνταν ότι είναι μάγισσες, μόνο και μόνο επειδή ήταν μεγάλες σε ηλικία ή επειδή είχαν κόκκινα μαλλιά.</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dirty="0">
                          <a:ln>
                            <a:noFill/>
                          </a:ln>
                          <a:solidFill>
                            <a:srgbClr val="004992"/>
                          </a:solidFill>
                          <a:effectLst/>
                          <a:latin typeface="+mn-lt"/>
                          <a:ea typeface="+mn-ea"/>
                          <a:cs typeface="+mn-cs"/>
                        </a:rPr>
                        <a:t>Εποχή του McCarty (Αμερική του 1950):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Η έκφραση φιλελεύθερων ιδεών οδήγησε σε ψευδείς κατηγορίες (το ότι είναι κάποιος κομμουνιστής).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Μ.Μ.Ε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47406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συμπεράσματα «εν δράσει»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12</a:t>
            </a:fld>
            <a:endParaRPr lang="de-DE" altLang="de-DE">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189245028"/>
              </p:ext>
            </p:extLst>
          </p:nvPr>
        </p:nvGraphicFramePr>
        <p:xfrm>
          <a:off x="408955" y="2029968"/>
          <a:ext cx="11376000" cy="448056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Τομέας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Παράδειγμα</a:t>
                      </a:r>
                      <a:endParaRPr kumimoji="0" lang="de-DE"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Ιστορία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dirty="0">
                          <a:ln>
                            <a:noFill/>
                          </a:ln>
                          <a:solidFill>
                            <a:srgbClr val="004992"/>
                          </a:solidFill>
                          <a:effectLst/>
                          <a:latin typeface="+mn-lt"/>
                          <a:ea typeface="+mn-ea"/>
                          <a:cs typeface="+mn-cs"/>
                        </a:rPr>
                        <a:t>Δίκες μαγισσών κατά τους μεσαιωνικούς χρόνους:</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Οι γυναίκες πολλές φορές κατηγορούνταν ότι είναι μάγισσες, μόνο και μόνο επειδή ήταν μεγάλες σε ηλικία ή επειδή είχαν κόκκινα μαλλιά.</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dirty="0">
                          <a:ln>
                            <a:noFill/>
                          </a:ln>
                          <a:solidFill>
                            <a:srgbClr val="004992"/>
                          </a:solidFill>
                          <a:effectLst/>
                          <a:latin typeface="+mn-lt"/>
                          <a:ea typeface="+mn-ea"/>
                          <a:cs typeface="+mn-cs"/>
                        </a:rPr>
                        <a:t>Εποχή του McCarty (Αμερική του 1950):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Η έκφραση φιλελεύθερων ιδεών οδήγησε σε ψευδείς κατηγορίες (το ότι είναι κάποιος κομμουνιστής).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Μ.Μ.Ε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5219" y="4624536"/>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 24"/>
          <p:cNvSpPr txBox="1">
            <a:spLocks noChangeArrowheads="1"/>
          </p:cNvSpPr>
          <p:nvPr/>
        </p:nvSpPr>
        <p:spPr bwMode="auto">
          <a:xfrm>
            <a:off x="4801443" y="4545124"/>
            <a:ext cx="688111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l-GR" altLang="de-DE" sz="1800" dirty="0">
                <a:latin typeface="+mn-lt"/>
                <a:ea typeface="+mn-ea"/>
                <a:cs typeface="+mn-cs"/>
              </a:rPr>
              <a:t>Το 1938, η ραδιοφωνική εκπομπή όλεμος Πόλεμος των Κόσμων του Όρσον΄ Ουέλες προκάλεσε έναν μαζικό πανικό στην στην Νέα Υόρκη, καθώς πολλοί</a:t>
            </a:r>
            <a:r>
              <a:rPr lang="de-DE" altLang="de-DE" sz="1800">
                <a:latin typeface="+mn-lt"/>
                <a:ea typeface="+mn-ea"/>
                <a:cs typeface="+mn-cs"/>
              </a:rPr>
              <a:t> </a:t>
            </a:r>
            <a:r>
              <a:rPr lang="el-GR" altLang="de-DE" sz="1800">
                <a:latin typeface="+mn-lt"/>
                <a:ea typeface="+mn-ea"/>
                <a:cs typeface="+mn-cs"/>
              </a:rPr>
              <a:t>ακροατές </a:t>
            </a:r>
            <a:r>
              <a:rPr lang="el-GR" altLang="de-DE" sz="1800" dirty="0">
                <a:latin typeface="+mn-lt"/>
                <a:ea typeface="+mn-ea"/>
                <a:cs typeface="+mn-cs"/>
              </a:rPr>
              <a:t>ακροατές πίστεψαν ότι η γη πραγματικά δεχόταν επίθεση από εξωγήινους. </a:t>
            </a:r>
          </a:p>
          <a:p>
            <a:pPr eaLnBrk="1" hangingPunct="1">
              <a:spcBef>
                <a:spcPts val="1200"/>
              </a:spcBef>
              <a:buClrTx/>
              <a:buFontTx/>
              <a:buNone/>
            </a:pPr>
            <a:r>
              <a:rPr lang="el-GR" altLang="de-DE" sz="1800" dirty="0">
                <a:solidFill>
                  <a:srgbClr val="004992"/>
                </a:solidFill>
                <a:latin typeface="+mn-lt"/>
                <a:ea typeface="+mn-ea"/>
                <a:cs typeface="+mn-cs"/>
              </a:rPr>
              <a:t>Ψευδής υπόθεση: </a:t>
            </a:r>
            <a:r>
              <a:rPr lang="el-GR" altLang="de-DE" sz="1800" dirty="0">
                <a:latin typeface="+mn-lt"/>
                <a:ea typeface="+mn-ea"/>
                <a:cs typeface="+mn-cs"/>
              </a:rPr>
              <a:t>ό,τι λέγεται στο ραδιόφωνο πρέπει να είναι αληθινό!</a:t>
            </a:r>
          </a:p>
        </p:txBody>
      </p:sp>
    </p:spTree>
    <p:extLst>
      <p:ext uri="{BB962C8B-B14F-4D97-AF65-F5344CB8AC3E}">
        <p14:creationId xmlns:p14="http://schemas.microsoft.com/office/powerpoint/2010/main" val="3288951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Υπάρχουν κάποιες ενδείξεις στο αμερικάνικο δολάριο που να φανερώνουν τη διείσδυση μυστικών αδελφοτήτων στις ΗΠΑ;</a:t>
            </a:r>
            <a:br>
              <a:rPr lang="el-GR" sz="3600">
                <a:solidFill>
                  <a:srgbClr val="004992"/>
                </a:solidFill>
                <a:latin typeface="+mn-lt"/>
                <a:ea typeface="+mn-ea"/>
                <a:cs typeface="+mn-cs"/>
              </a:rPr>
            </a:br>
            <a:r>
              <a:rPr lang="el-GR">
                <a:solidFill>
                  <a:srgbClr val="004992"/>
                </a:solidFill>
                <a:latin typeface="+mn-lt"/>
                <a:ea typeface="+mn-ea"/>
                <a:cs typeface="+mn-cs"/>
              </a:rPr>
              <a:t>-Αστικοί μύθοι-</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13</a:t>
            </a:fld>
            <a:endParaRPr lang="de-DE" altLang="de-DE">
              <a:latin typeface="+mn-lt"/>
              <a:cs typeface="+mn-cs"/>
            </a:endParaRPr>
          </a:p>
        </p:txBody>
      </p:sp>
      <p:sp>
        <p:nvSpPr>
          <p:cNvPr id="7" name="Rechteck 6"/>
          <p:cNvSpPr/>
          <p:nvPr/>
        </p:nvSpPr>
        <p:spPr>
          <a:xfrm>
            <a:off x="408954" y="6217369"/>
            <a:ext cx="11376000" cy="307975"/>
          </a:xfrm>
          <a:prstGeom prst="rect">
            <a:avLst/>
          </a:prstGeom>
        </p:spPr>
        <p:txBody>
          <a:bodyPr>
            <a:noAutofit/>
          </a:bodyPr>
          <a:lstStyle/>
          <a:p>
            <a:pPr algn="r">
              <a:defRPr/>
            </a:pPr>
            <a:r>
              <a:rPr lang="de-DE" sz="1400" dirty="0">
                <a:solidFill>
                  <a:srgbClr val="333333"/>
                </a:solidFill>
                <a:latin typeface="+mn-lt"/>
                <a:cs typeface="+mn-cs"/>
              </a:rPr>
              <a:t>(</a:t>
            </a:r>
            <a:r>
              <a:rPr lang="el-GR" sz="1400" dirty="0">
                <a:solidFill>
                  <a:srgbClr val="333333"/>
                </a:solidFill>
                <a:latin typeface="+mn-lt"/>
                <a:cs typeface="+mn-cs"/>
              </a:rPr>
              <a:t>για μια εναλλακτική άσκηση ανατρέξτε στο τέλος της παρουσίασης</a:t>
            </a:r>
            <a:r>
              <a:rPr lang="de-DE" sz="1400" dirty="0">
                <a:solidFill>
                  <a:srgbClr val="333333"/>
                </a:solidFill>
                <a:latin typeface="+mn-lt"/>
                <a:cs typeface="+mn-cs"/>
              </a:rPr>
              <a:t>)</a:t>
            </a:r>
            <a:endParaRPr lang="en-US" sz="1400" dirty="0">
              <a:solidFill>
                <a:srgbClr val="333333"/>
              </a:solidFill>
              <a:latin typeface="+mn-lt"/>
              <a:cs typeface="+mn-cs"/>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Πρόωρο συμπέρασμα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Υπάρχουν κάποιες ενδείξεις στο αμερικάνικο δολάριο που να φανερώνουν τη διείσδυση μυστικών αδελφοτήτων στις ΗΠΑ;</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14</a:t>
            </a:fld>
            <a:endParaRPr lang="de-DE" altLang="de-DE">
              <a:latin typeface="+mn-lt"/>
              <a:cs typeface="+mn-cs"/>
            </a:endParaRPr>
          </a:p>
        </p:txBody>
      </p:sp>
      <p:graphicFrame>
        <p:nvGraphicFramePr>
          <p:cNvPr id="16" name="Group 38"/>
          <p:cNvGraphicFramePr>
            <a:graphicFrameLocks noGrp="1"/>
          </p:cNvGraphicFramePr>
          <p:nvPr>
            <p:extLst>
              <p:ext uri="{D42A27DB-BD31-4B8C-83A1-F6EECF244321}">
                <p14:modId xmlns:p14="http://schemas.microsoft.com/office/powerpoint/2010/main" val="1448057472"/>
              </p:ext>
            </p:extLst>
          </p:nvPr>
        </p:nvGraphicFramePr>
        <p:xfrm>
          <a:off x="408955" y="2492896"/>
          <a:ext cx="11338560" cy="425196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Υπέρ</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«Απόδειξη»</a:t>
                      </a:r>
                      <a:endParaRPr kumimoji="0" lang="de-DE"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8620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1: Στο πίσω μέρος, εμφανίζονται διαφορετικά σύμβολα το καθένα 13 φορές (π.χ. ρίγες στο έμβλημα, φύλλα ελιάς, βέλη). Το 13 θεωρείται μερικές φορές σατανικός αριθμός.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2: μερικοί άνθρωποι υποστηρίζουν ότι το χαρτονόμισμα δεν απεικονίζει πραγματικά τον Τζορτζ Ουάσινγκτον αλλά τον Άνταμ Γουέισοπτ, τον ιδρυτή μιας μυστικής αδελφότητας.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3: πάνω δεξιά, είναι κρυμμένη μια μικρή κουκουβάγια, που θεωρείται από μερικούς ως ένα σατανικό σύμβολο.</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4: η πυραμίδα στο βάθος μπορεί να αντιπροσωπεύει ένα μασονικό σύμβολο.</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031629"/>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4953312"/>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4953312"/>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079236"/>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596016"/>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4964752"/>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510844"/>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1</a:t>
            </a:r>
          </a:p>
        </p:txBody>
      </p:sp>
      <p:sp>
        <p:nvSpPr>
          <p:cNvPr id="24" name="Caption_26"/>
          <p:cNvSpPr txBox="1">
            <a:spLocks noChangeArrowheads="1"/>
          </p:cNvSpPr>
          <p:nvPr/>
        </p:nvSpPr>
        <p:spPr bwMode="auto">
          <a:xfrm>
            <a:off x="10136822" y="4460379"/>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2</a:t>
            </a:r>
          </a:p>
        </p:txBody>
      </p:sp>
      <p:sp>
        <p:nvSpPr>
          <p:cNvPr id="25" name="Caption_28"/>
          <p:cNvSpPr txBox="1">
            <a:spLocks noChangeArrowheads="1"/>
          </p:cNvSpPr>
          <p:nvPr/>
        </p:nvSpPr>
        <p:spPr bwMode="auto">
          <a:xfrm>
            <a:off x="7411381" y="6050592"/>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3</a:t>
            </a:r>
          </a:p>
        </p:txBody>
      </p:sp>
      <p:sp>
        <p:nvSpPr>
          <p:cNvPr id="26" name="Caption_27"/>
          <p:cNvSpPr txBox="1">
            <a:spLocks noChangeArrowheads="1"/>
          </p:cNvSpPr>
          <p:nvPr/>
        </p:nvSpPr>
        <p:spPr bwMode="auto">
          <a:xfrm>
            <a:off x="10087045" y="6050592"/>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Πρόωρο συμπέρασμα «εν δράσει»</a:t>
            </a:r>
            <a:br>
              <a:rPr lang="el-GR" sz="3600">
                <a:solidFill>
                  <a:srgbClr val="004992"/>
                </a:solidFill>
                <a:latin typeface="+mn-lt"/>
                <a:ea typeface="+mn-ea"/>
                <a:cs typeface="+mn-cs"/>
              </a:rPr>
            </a:br>
            <a:r>
              <a:rPr lang="el-GR">
                <a:solidFill>
                  <a:srgbClr val="004992"/>
                </a:solidFill>
                <a:latin typeface="+mn-lt"/>
                <a:ea typeface="+mn-ea"/>
                <a:cs typeface="+mn-cs"/>
              </a:rPr>
              <a:t>Υπάρχουν κάποιες ενδείξεις στο αμερικάνικο δολάριο που να φανερώνουν τη διείσδυση μυστικών αδελφοτήτων στις ΗΠΑ;</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15</a:t>
            </a:fld>
            <a:endParaRPr lang="de-DE" altLang="de-DE">
              <a:latin typeface="+mn-lt"/>
              <a:cs typeface="+mn-cs"/>
            </a:endParaRPr>
          </a:p>
        </p:txBody>
      </p:sp>
      <p:graphicFrame>
        <p:nvGraphicFramePr>
          <p:cNvPr id="18" name="Group 38"/>
          <p:cNvGraphicFramePr>
            <a:graphicFrameLocks noGrp="1"/>
          </p:cNvGraphicFramePr>
          <p:nvPr>
            <p:extLst>
              <p:ext uri="{D42A27DB-BD31-4B8C-83A1-F6EECF244321}">
                <p14:modId xmlns:p14="http://schemas.microsoft.com/office/powerpoint/2010/main" val="1084628545"/>
              </p:ext>
            </p:extLst>
          </p:nvPr>
        </p:nvGraphicFramePr>
        <p:xfrm>
          <a:off x="408955" y="2492896"/>
          <a:ext cx="11338560" cy="425196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Κατά</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«Απόδειξη»</a:t>
                      </a:r>
                      <a:endParaRPr kumimoji="0" lang="de-DE"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8620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1: Στην αρχή υπήρχαν 13 αμερικανικές πολιτείες. Από εκεί προέρχεται ο αριθμός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2: εν αντιθέσει με τις φήμες δεν υπάρχουν εμφανείς ομοιότητες μεταξύ του Τζορτζο Ουάσινγκτον και του Άνταμ Γουέισοπτ!</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3: η κουκουβάγια δεν έχει κάποια συμβολική σημασία, μερικές φορές αντιπροσωπεύει κάτι κακό, από την άλλη όμως αντιπροσωπεύει και τη σοφία (π.χ. η κουκουβάγια χρησιμοποιείται και ως σύμβολο από πολλούς εκδότες).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4: το τρίγωνο αντιπροσωπεύει το μάτι της χριστιανική θρησκείας [η εικόνα (λεπτομέρεια) φανερώνει ένα σημείο από το παράθυρο μιας χριστιανικής εκκλησίας.</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9"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250704"/>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4953312"/>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031629"/>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079236"/>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4953312"/>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9"/>
          <p:cNvSpPr txBox="1">
            <a:spLocks noChangeArrowheads="1"/>
          </p:cNvSpPr>
          <p:nvPr/>
        </p:nvSpPr>
        <p:spPr bwMode="auto">
          <a:xfrm>
            <a:off x="7442814" y="4510844"/>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1</a:t>
            </a:r>
          </a:p>
        </p:txBody>
      </p:sp>
      <p:sp>
        <p:nvSpPr>
          <p:cNvPr id="25" name="Caption_26"/>
          <p:cNvSpPr txBox="1">
            <a:spLocks noChangeArrowheads="1"/>
          </p:cNvSpPr>
          <p:nvPr/>
        </p:nvSpPr>
        <p:spPr bwMode="auto">
          <a:xfrm>
            <a:off x="10136822" y="4460379"/>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2</a:t>
            </a:r>
          </a:p>
        </p:txBody>
      </p:sp>
      <p:sp>
        <p:nvSpPr>
          <p:cNvPr id="26" name="Caption_28"/>
          <p:cNvSpPr txBox="1">
            <a:spLocks noChangeArrowheads="1"/>
          </p:cNvSpPr>
          <p:nvPr/>
        </p:nvSpPr>
        <p:spPr bwMode="auto">
          <a:xfrm>
            <a:off x="7411381" y="6050592"/>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3</a:t>
            </a:r>
          </a:p>
        </p:txBody>
      </p:sp>
      <p:sp>
        <p:nvSpPr>
          <p:cNvPr id="27" name="Caption_27"/>
          <p:cNvSpPr txBox="1">
            <a:spLocks noChangeArrowheads="1"/>
          </p:cNvSpPr>
          <p:nvPr/>
        </p:nvSpPr>
        <p:spPr bwMode="auto">
          <a:xfrm>
            <a:off x="10087045" y="6050592"/>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a:solidFill>
                  <a:srgbClr val="004992"/>
                </a:solidFill>
                <a:latin typeface="+mn-lt"/>
                <a:ea typeface="+mn-ea"/>
                <a:cs typeface="+mn-cs"/>
              </a:rPr>
              <a:t>Πρόωρο συμπέρασμα</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dirty="0">
                <a:solidFill>
                  <a:srgbClr val="333333"/>
                </a:solidFill>
              </a:rPr>
              <a:t>Υπάρχουν κάποιες ενδείξεις στο αμερικάνικο δολάριο που να φανερώνουν τη διείσδυση μυστικών αδελφοτήτων στις ΗΠΑ;</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16</a:t>
            </a:fld>
            <a:endParaRPr lang="de-DE" altLang="de-DE">
              <a:latin typeface="+mn-lt"/>
              <a:cs typeface="+mn-cs"/>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9558" y="3042532"/>
            <a:ext cx="3956059" cy="356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37008" y="2848350"/>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el-GR" altLang="de-DE" sz="3600" b="1" dirty="0">
                <a:solidFill>
                  <a:srgbClr val="FF0000"/>
                </a:solidFill>
                <a:latin typeface="+mn-lt"/>
                <a:ea typeface="+mn-ea"/>
                <a:cs typeface="+mn-cs"/>
              </a:rPr>
              <a:t>ΟΧΙ!</a:t>
            </a:r>
            <a:endParaRPr lang="de-DE" altLang="de-DE" sz="3600" b="1" dirty="0">
              <a:solidFill>
                <a:srgbClr val="FF0000"/>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latin typeface="+mn-lt"/>
                <a:ea typeface="+mn-ea"/>
                <a:cs typeface="+mn-cs"/>
              </a:rPr>
              <a:t>Πώς προέκυψε αυτός ο αστικός μύθος καθώς και όλες οι άλλες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el-GR" altLang="de-DE" sz="2400" b="1">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17</a:t>
            </a:fld>
            <a:endParaRPr lang="de-DE" altLang="de-DE">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latin typeface="+mn-lt"/>
                <a:ea typeface="+mn-ea"/>
                <a:cs typeface="+mn-cs"/>
              </a:rPr>
              <a:t>Πώς προέκυψε αυτός ο αστικός μύθος καθώς και όλες οι άλλες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l-GR" sz="2000">
                <a:solidFill>
                  <a:srgbClr val="333333"/>
                </a:solidFill>
              </a:rPr>
              <a:t>είναι συνήθως πιο συναρπαστικοί από την πραγματικότητα!</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στηρίζονται σε δηλώσεις που είναι δύσκολο να ελεγχθούν ή να αποδειχθούν (π.χ. ότι ο Ουάσινγκτον μοιάζει με τον Γουέισοπτ).</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κρύβουν εναλλακτικές επεξηγήσεις (π.χ. η επαναλαμβανόμενη χρήση των 13 συμβόλων σχετίζεται με τις 13 αρχικές πολιτείες).</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οι μύθοι βασίζονται σε γεγονότα που είναι εκτός του παρόντος πλαισίου. Η σημασία αυτών των λεπτομερειών είναι υπερβολική (ο Ουάσινγκτον</a:t>
            </a:r>
            <a:r>
              <a:rPr lang="en-US" sz="2000" dirty="0">
                <a:solidFill>
                  <a:srgbClr val="333333"/>
                </a:solidFill>
              </a:rPr>
              <a:t> </a:t>
            </a:r>
            <a:r>
              <a:rPr lang="el-GR" sz="2000" dirty="0">
                <a:solidFill>
                  <a:srgbClr val="333333"/>
                </a:solidFill>
              </a:rPr>
              <a:t>ήταν μασόνος, αλλά αυτό δεν σημαίνει ότι στις ΗΠΑ είχαν ή ακόμα έχουν διεισδύσει μυστικές αδελφότητες).</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οι μασόνοι και άλλοι σύνδεσμοι μπορεί να εγείρουν υποψίες μιας που δρουν μυστικά.</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Αλλά: αντίθετα με την κοινή γνώμη, οι μασόνοι δεν πιστεύουν στον σατανά, αλλά σε ένα «ανώτερο ον» (Θεός, Αλλάχ…). Αναζητούν φιλελεύθερες ιδέες, αλλά δεν είναι «επαναστάτες».</a:t>
            </a:r>
            <a:endParaRPr lang="en-US" sz="20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18</a:t>
            </a:fld>
            <a:endParaRPr lang="de-DE" altLang="de-DE">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latin typeface="+mn-lt"/>
                <a:ea typeface="+mn-ea"/>
                <a:cs typeface="+mn-cs"/>
              </a:rPr>
              <a:t>Πώς προέκυψε αυτός ο αστικός μύθος καθώς και όλες οι άλλες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a:solidFill>
                  <a:srgbClr val="333333"/>
                </a:solidFill>
              </a:rPr>
              <a:t>Υπάρχουν πολλά παραδείγματα στην ιστορία όπου οι μειονότητες και οι </a:t>
            </a:r>
            <a:r>
              <a:rPr lang="el-GR" sz="2000" dirty="0">
                <a:solidFill>
                  <a:srgbClr val="333333"/>
                </a:solidFill>
              </a:rPr>
              <a:t>περιθωριακοί</a:t>
            </a:r>
            <a:r>
              <a:rPr lang="de-DE" sz="2000" dirty="0">
                <a:solidFill>
                  <a:srgbClr val="333333"/>
                </a:solidFill>
              </a:rPr>
              <a:t> </a:t>
            </a:r>
            <a:r>
              <a:rPr lang="el-GR" sz="2000" dirty="0">
                <a:solidFill>
                  <a:srgbClr val="333333"/>
                </a:solidFill>
              </a:rPr>
              <a:t>είχαν</a:t>
            </a:r>
            <a:r>
              <a:rPr lang="de-DE" sz="2000" dirty="0">
                <a:solidFill>
                  <a:srgbClr val="333333"/>
                </a:solidFill>
              </a:rPr>
              <a:t> ψευδώς κατηγορηθεί για ανεξέλεγκτ</a:t>
            </a:r>
            <a:r>
              <a:rPr lang="el-GR" sz="2000" dirty="0">
                <a:solidFill>
                  <a:srgbClr val="333333"/>
                </a:solidFill>
              </a:rPr>
              <a:t>α, </a:t>
            </a:r>
            <a:r>
              <a:rPr lang="de-DE" sz="2000" dirty="0">
                <a:solidFill>
                  <a:srgbClr val="333333"/>
                </a:solidFill>
              </a:rPr>
              <a:t>καταστροφικά γεγονότα. Για παράδειγμα, σ</a:t>
            </a:r>
            <a:r>
              <a:rPr lang="el-GR" sz="2000" dirty="0">
                <a:solidFill>
                  <a:srgbClr val="333333"/>
                </a:solidFill>
              </a:rPr>
              <a:t>τους</a:t>
            </a:r>
            <a:r>
              <a:rPr lang="de-DE" sz="2000" dirty="0">
                <a:solidFill>
                  <a:srgbClr val="333333"/>
                </a:solidFill>
              </a:rPr>
              <a:t> μεσαιωνικούς χρόνους μια </a:t>
            </a:r>
            <a:r>
              <a:rPr lang="el-GR" sz="2000" dirty="0">
                <a:solidFill>
                  <a:srgbClr val="333333"/>
                </a:solidFill>
              </a:rPr>
              <a:t>φτωχή</a:t>
            </a:r>
            <a:r>
              <a:rPr lang="de-DE" sz="2000" dirty="0">
                <a:solidFill>
                  <a:srgbClr val="333333"/>
                </a:solidFill>
              </a:rPr>
              <a:t> σοδειά </a:t>
            </a:r>
            <a:r>
              <a:rPr lang="el-GR" sz="2000" dirty="0">
                <a:solidFill>
                  <a:srgbClr val="333333"/>
                </a:solidFill>
              </a:rPr>
              <a:t>αποδιδόταν σε </a:t>
            </a:r>
            <a:r>
              <a:rPr lang="de-DE" sz="2000" dirty="0">
                <a:solidFill>
                  <a:srgbClr val="333333"/>
                </a:solidFill>
              </a:rPr>
              <a:t>μαγεία ή </a:t>
            </a:r>
            <a:r>
              <a:rPr lang="el-GR" sz="2000" dirty="0">
                <a:solidFill>
                  <a:srgbClr val="333333"/>
                </a:solidFill>
              </a:rPr>
              <a:t>σε </a:t>
            </a:r>
            <a:r>
              <a:rPr lang="de-DE" sz="2000" dirty="0">
                <a:solidFill>
                  <a:srgbClr val="333333"/>
                </a:solidFill>
              </a:rPr>
              <a:t>θρησκευτικές μειονότητες.</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Αυτές οι απλές </a:t>
            </a:r>
            <a:r>
              <a:rPr lang="el-GR" sz="2000" dirty="0">
                <a:solidFill>
                  <a:srgbClr val="333333"/>
                </a:solidFill>
              </a:rPr>
              <a:t>ερμηνείες</a:t>
            </a:r>
            <a:r>
              <a:rPr lang="de-DE" sz="2000" dirty="0">
                <a:solidFill>
                  <a:srgbClr val="333333"/>
                </a:solidFill>
              </a:rPr>
              <a:t> με</a:t>
            </a:r>
            <a:r>
              <a:rPr lang="el-GR" sz="2000" dirty="0">
                <a:solidFill>
                  <a:srgbClr val="333333"/>
                </a:solidFill>
              </a:rPr>
              <a:t>ίωσαν την </a:t>
            </a:r>
            <a:r>
              <a:rPr lang="de-DE" sz="2000" dirty="0">
                <a:solidFill>
                  <a:srgbClr val="333333"/>
                </a:solidFill>
              </a:rPr>
              <a:t>ένταση και το φόβο</a:t>
            </a:r>
            <a:r>
              <a:rPr lang="el-GR" sz="2000" dirty="0">
                <a:solidFill>
                  <a:srgbClr val="333333"/>
                </a:solidFill>
              </a:rPr>
              <a:t> των ανθρώπων</a:t>
            </a:r>
            <a:r>
              <a:rPr 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19</a:t>
            </a:fld>
            <a:endParaRPr lang="de-DE" altLang="de-DE">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Γιατί το κάνουμε αυτό;</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l-GR" altLang="de-DE" sz="2400" dirty="0">
                <a:solidFill>
                  <a:srgbClr val="333333"/>
                </a:solidFill>
              </a:rPr>
              <a:t>Οι μελέτες δείχνουν ότι πολλοί άνθρωποι με ψύχωση (αλλά όχι όλοι!) </a:t>
            </a:r>
            <a:r>
              <a:rPr lang="el-GR" altLang="de-DE" sz="2400" dirty="0">
                <a:solidFill>
                  <a:srgbClr val="004992"/>
                </a:solidFill>
              </a:rPr>
              <a:t>λαμβάνουν αποφάσεις με βάση τις ελάχιστες πληροφορίες που </a:t>
            </a:r>
            <a:r>
              <a:rPr lang="el-GR" altLang="de-DE" sz="2400">
                <a:solidFill>
                  <a:srgbClr val="004992"/>
                </a:solidFill>
              </a:rPr>
              <a:t>έχουν.</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3" name="Slide Number Placeholder 2"/>
          <p:cNvSpPr>
            <a:spLocks noGrp="1"/>
          </p:cNvSpPr>
          <p:nvPr>
            <p:ph type="sldNum" sz="quarter" idx="12"/>
          </p:nvPr>
        </p:nvSpPr>
        <p:spPr/>
        <p:txBody>
          <a:bodyPr/>
          <a:lstStyle/>
          <a:p>
            <a:fld id="{7349AF49-4980-48A6-85C7-F3C39C1EA2DE}" type="slidenum">
              <a:rPr lang="de-DE" altLang="de-DE" smtClean="0">
                <a:latin typeface="+mn-lt"/>
                <a:cs typeface="+mn-cs"/>
              </a:rPr>
              <a:pPr/>
              <a:t>20</a:t>
            </a:fld>
            <a:endParaRPr lang="de-DE" altLang="de-DE">
              <a:latin typeface="+mn-l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Γιατί το κάνουμε αυτό;</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l-GR" altLang="de-DE" sz="2400" dirty="0">
                <a:solidFill>
                  <a:srgbClr val="333333"/>
                </a:solidFill>
              </a:rPr>
              <a:t>Οι μελέτες δείχνουν ότι πολλοί άνθρωποι με ψύχωση (αλλά όχι όλοι!) </a:t>
            </a:r>
            <a:r>
              <a:rPr lang="el-GR" altLang="de-DE" sz="2400" dirty="0">
                <a:solidFill>
                  <a:srgbClr val="004992"/>
                </a:solidFill>
              </a:rPr>
              <a:t>λαμβάνουν αποφάσεις με βάση τις ελάχιστες πληροφορίες που έχουν.</a:t>
            </a:r>
          </a:p>
          <a:p>
            <a:pPr marL="342900" lvl="0" indent="-342900" defTabSz="914377">
              <a:buClr>
                <a:srgbClr val="000000"/>
              </a:buClr>
              <a:buFont typeface="WingDings"/>
              <a:buChar char=""/>
            </a:pPr>
            <a:r>
              <a:rPr lang="el-GR" altLang="de-DE" sz="2400" dirty="0">
                <a:solidFill>
                  <a:srgbClr val="333333"/>
                </a:solidFill>
              </a:rPr>
              <a:t>Αυτός ο τρόπος λήψης αποφάσεων μπορεί εύκολα να οδηγήσει σε σφάλματα.</a:t>
            </a:r>
            <a:br>
              <a:rPr lang="en-US" altLang="de-DE" sz="2400" dirty="0">
                <a:solidFill>
                  <a:srgbClr val="333333"/>
                </a:solidFill>
              </a:rPr>
            </a:br>
            <a:r>
              <a:rPr lang="el-GR" altLang="de-DE" sz="2400" dirty="0">
                <a:solidFill>
                  <a:srgbClr val="333333"/>
                </a:solidFill>
              </a:rPr>
              <a:t>Ως εκ τούτου, είναι καλύτερο να χρησιμοποιούμε ένα διαφορετικό τρόπο λήψης αποφάσεων, που </a:t>
            </a:r>
            <a:r>
              <a:rPr lang="el-GR" altLang="de-DE" sz="2400" dirty="0">
                <a:solidFill>
                  <a:srgbClr val="004992"/>
                </a:solidFill>
              </a:rPr>
              <a:t>λαμβάνει υπόψιν του όλες τις διαθέσιμες πληροφορίες</a:t>
            </a:r>
            <a:r>
              <a:rPr lang="el-GR"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3" name="Slide Number Placeholder 2"/>
          <p:cNvSpPr>
            <a:spLocks noGrp="1"/>
          </p:cNvSpPr>
          <p:nvPr>
            <p:ph type="sldNum" sz="quarter" idx="12"/>
          </p:nvPr>
        </p:nvSpPr>
        <p:spPr/>
        <p:txBody>
          <a:bodyPr/>
          <a:lstStyle/>
          <a:p>
            <a:fld id="{7349AF49-4980-48A6-85C7-F3C39C1EA2DE}" type="slidenum">
              <a:rPr lang="de-DE" altLang="de-DE" smtClean="0">
                <a:latin typeface="+mn-lt"/>
                <a:cs typeface="+mn-cs"/>
              </a:rPr>
              <a:pPr/>
              <a:t>21</a:t>
            </a:fld>
            <a:endParaRPr lang="de-DE" altLang="de-DE">
              <a:latin typeface="+mn-lt"/>
              <a:cs typeface="+mn-cs"/>
            </a:endParaRPr>
          </a:p>
        </p:txBody>
      </p:sp>
    </p:spTree>
    <p:extLst>
      <p:ext uri="{BB962C8B-B14F-4D97-AF65-F5344CB8AC3E}">
        <p14:creationId xmlns:p14="http://schemas.microsoft.com/office/powerpoint/2010/main" val="574988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Πώς τα βιαστικά συμπεράσματα μπορούν να προκαλέσουν παρεξηγήσεις κατά τη διάρκεια της ψύχωσης - παραδείγματα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22</a:t>
            </a:fld>
            <a:endParaRPr lang="de-DE" altLang="de-DE">
              <a:latin typeface="+mn-lt"/>
              <a:cs typeface="+mn-cs"/>
            </a:endParaRPr>
          </a:p>
        </p:txBody>
      </p:sp>
      <p:sp>
        <p:nvSpPr>
          <p:cNvPr id="63514" name="Rechteck 1"/>
          <p:cNvSpPr>
            <a:spLocks noChangeArrowheads="1"/>
          </p:cNvSpPr>
          <p:nvPr/>
        </p:nvSpPr>
        <p:spPr bwMode="auto">
          <a:xfrm>
            <a:off x="408955" y="630002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l-GR" altLang="de-DE" sz="1800">
                <a:solidFill>
                  <a:srgbClr val="004992"/>
                </a:solidFill>
                <a:latin typeface="+mn-lt"/>
                <a:cs typeface="+mn-cs"/>
              </a:rPr>
              <a:t>Μπορεί κάποιος να συνεισφέρει με μια σύντομη προσωπική εμπειρία;</a:t>
            </a:r>
            <a:endParaRPr lang="de-DE" altLang="de-DE" sz="180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682198143"/>
              </p:ext>
            </p:extLst>
          </p:nvPr>
        </p:nvGraphicFramePr>
        <p:xfrm>
          <a:off x="408954" y="2267033"/>
          <a:ext cx="11376000" cy="3840440"/>
        </p:xfrm>
        <a:graphic>
          <a:graphicData uri="http://schemas.openxmlformats.org/drawingml/2006/table">
            <a:tbl>
              <a:tblPr firstRow="1" bandRow="1">
                <a:tableStyleId>{21E4AEA4-8DFA-4A89-87EB-49C32662AFE0}</a:tableStyleId>
              </a:tblPr>
              <a:tblGrid>
                <a:gridCol w="3744417">
                  <a:extLst>
                    <a:ext uri="{9D8B030D-6E8A-4147-A177-3AD203B41FA5}">
                      <a16:colId xmlns:a16="http://schemas.microsoft.com/office/drawing/2014/main" val="20000"/>
                    </a:ext>
                  </a:extLst>
                </a:gridCol>
                <a:gridCol w="3960440">
                  <a:extLst>
                    <a:ext uri="{9D8B030D-6E8A-4147-A177-3AD203B41FA5}">
                      <a16:colId xmlns:a16="http://schemas.microsoft.com/office/drawing/2014/main" val="20001"/>
                    </a:ext>
                  </a:extLst>
                </a:gridCol>
                <a:gridCol w="367114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Συμβάν</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Εξήγηση κατά τη διάρκεια της ψύχωσης</a:t>
                      </a:r>
                      <a:endParaRPr kumimoji="0" lang="de-DE" sz="1800" b="0" i="0" u="none" strike="noStrike" cap="none" normalizeH="0" baseline="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Άλλες εξηγήσεις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Το σώμα σας πονάει μετά την πρώτη σας νύχτα στο νοσοκομείο.</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Πρέπει να σας απήγαγαν το βράδυ και να σας πήραν τα όργανά σας∙ κάποιος άλλος ασθενής σας έκανε κακό κατά τη διάρκεια της νύχτας∙ βουντού.</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Άβολο κρεβάτι, ένταση∙ είναι λογικό να είχατε μια άβολη βραδιά εφόσον βρίσκεστε σε καινούριο περιβάλλον. Μπορεί να ήταν ένα νευροκαβαλήκεμα.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Μετά από κάποια εγχείρηση στα εξωτερικά ιατρεία, σας συνταγογράφησαν ενέσεις Ηπαρίνης.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O γιατρός προσπαθεί να σας δολοφονήσει με τοξικές ενέσεις.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Τυπική προφύλαξη για θρόμβωση.</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Στο δρόμο για ένα φίλο, αναγκαστήκατε να σταματήσετε 3 φορές στα φανάρια.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Αποτελεί στοιχείο για το ότι είστε σε κίνδυνο- κάποιος προσπαθεί να σας βλάψει.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Καθαρή σύμπτωση (όταν βιάζεστε είστε πιο επιρρεπείς στο να προσέχετε τα κόκκινα φώτα).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Εργασία (1)</a:t>
            </a:r>
            <a:endParaRPr lang="en-US" sz="3600">
              <a:latin typeface="+mn-lt"/>
              <a:ea typeface="+mn-ea"/>
              <a:cs typeface="+mn-cs"/>
            </a:endParaRPr>
          </a:p>
        </p:txBody>
      </p:sp>
      <p:sp>
        <p:nvSpPr>
          <p:cNvPr id="65538" name="Rectangle 3"/>
          <p:cNvSpPr>
            <a:spLocks noGrp="1" noChangeArrowheads="1"/>
          </p:cNvSpPr>
          <p:nvPr>
            <p:ph idx="1"/>
          </p:nvPr>
        </p:nvSpPr>
        <p:spPr/>
        <p:txBody>
          <a:bodyPr>
            <a:noAutofit/>
          </a:bodyPr>
          <a:lstStyle/>
          <a:p>
            <a:pPr algn="l" eaLnBrk="1" hangingPunct="1">
              <a:tabLst>
                <a:tab pos="628650" algn="l"/>
              </a:tabLst>
              <a:defRPr/>
            </a:pPr>
            <a:r>
              <a:rPr lang="el-GR" sz="2400" dirty="0">
                <a:solidFill>
                  <a:srgbClr val="333333"/>
                </a:solidFill>
              </a:rPr>
              <a:t>Π</a:t>
            </a:r>
            <a:r>
              <a:rPr lang="en-US" sz="2400" dirty="0">
                <a:solidFill>
                  <a:srgbClr val="333333"/>
                </a:solidFill>
              </a:rPr>
              <a:t>αρα</a:t>
            </a:r>
            <a:r>
              <a:rPr lang="en-US" sz="2400" dirty="0" err="1">
                <a:solidFill>
                  <a:srgbClr val="333333"/>
                </a:solidFill>
              </a:rPr>
              <a:t>κάτω</a:t>
            </a:r>
            <a:r>
              <a:rPr lang="en-US" sz="2400" dirty="0">
                <a:solidFill>
                  <a:srgbClr val="333333"/>
                </a:solidFill>
              </a:rPr>
              <a:t> θα </a:t>
            </a:r>
            <a:r>
              <a:rPr lang="en-US" sz="2400" dirty="0" err="1">
                <a:solidFill>
                  <a:srgbClr val="333333"/>
                </a:solidFill>
              </a:rPr>
              <a:t>δείτε</a:t>
            </a:r>
            <a:r>
              <a:rPr lang="en-US" sz="2400" dirty="0">
                <a:solidFill>
                  <a:srgbClr val="333333"/>
                </a:solidFill>
              </a:rPr>
              <a:t> </a:t>
            </a:r>
            <a:r>
              <a:rPr lang="en-US" sz="2400" dirty="0" err="1">
                <a:solidFill>
                  <a:srgbClr val="333333"/>
                </a:solidFill>
              </a:rPr>
              <a:t>μι</a:t>
            </a:r>
            <a:r>
              <a:rPr lang="en-US" sz="2400" dirty="0">
                <a:solidFill>
                  <a:srgbClr val="333333"/>
                </a:solidFill>
              </a:rPr>
              <a:t>α σειρά από εικόνες.</a:t>
            </a:r>
            <a:r>
              <a:rPr lang="el-GR" sz="2400" dirty="0">
                <a:solidFill>
                  <a:srgbClr val="333333"/>
                </a:solidFill>
              </a:rPr>
              <a:t>Στην αρχή θα δείτε μόνο μία λεπτομέρεια της εικόνας</a:t>
            </a:r>
            <a:r>
              <a:rPr lang="en-US" sz="2400" dirty="0">
                <a:solidFill>
                  <a:srgbClr val="333333"/>
                </a:solidFill>
              </a:rPr>
              <a:t>. </a:t>
            </a:r>
            <a:r>
              <a:rPr lang="en-US" sz="2400" dirty="0" err="1">
                <a:solidFill>
                  <a:srgbClr val="333333"/>
                </a:solidFill>
              </a:rPr>
              <a:t>Στη</a:t>
            </a:r>
            <a:r>
              <a:rPr lang="en-US" sz="2400" dirty="0">
                <a:solidFill>
                  <a:srgbClr val="333333"/>
                </a:solidFill>
              </a:rPr>
              <a:t> </a:t>
            </a:r>
            <a:r>
              <a:rPr lang="en-US" sz="2400" dirty="0" err="1">
                <a:solidFill>
                  <a:srgbClr val="333333"/>
                </a:solidFill>
              </a:rPr>
              <a:t>συνέχει</a:t>
            </a:r>
            <a:r>
              <a:rPr lang="en-US" sz="2400" dirty="0">
                <a:solidFill>
                  <a:srgbClr val="333333"/>
                </a:solidFill>
              </a:rPr>
              <a:t>α, μια άλλη λεπτομέρεια, προστίθεται. </a:t>
            </a:r>
            <a:r>
              <a:rPr lang="en-US" sz="2400" dirty="0" err="1">
                <a:solidFill>
                  <a:srgbClr val="333333"/>
                </a:solidFill>
              </a:rPr>
              <a:t>Αυτό</a:t>
            </a:r>
            <a:r>
              <a:rPr lang="en-US" sz="2400" dirty="0">
                <a:solidFill>
                  <a:srgbClr val="333333"/>
                </a:solidFill>
              </a:rPr>
              <a:t> </a:t>
            </a:r>
            <a:r>
              <a:rPr lang="en-US" sz="2400" dirty="0" err="1">
                <a:solidFill>
                  <a:srgbClr val="333333"/>
                </a:solidFill>
              </a:rPr>
              <a:t>συνεχίζετ</a:t>
            </a:r>
            <a:r>
              <a:rPr lang="en-US" sz="2400" dirty="0">
                <a:solidFill>
                  <a:srgbClr val="333333"/>
                </a:solidFill>
              </a:rPr>
              <a:t>αι μέχρι ολόκληρη </a:t>
            </a:r>
            <a:r>
              <a:rPr lang="el-GR" sz="2400" dirty="0">
                <a:solidFill>
                  <a:srgbClr val="333333"/>
                </a:solidFill>
              </a:rPr>
              <a:t>η</a:t>
            </a:r>
            <a:r>
              <a:rPr lang="en-US" sz="2400" dirty="0">
                <a:solidFill>
                  <a:srgbClr val="333333"/>
                </a:solidFill>
              </a:rPr>
              <a:t> </a:t>
            </a:r>
            <a:r>
              <a:rPr lang="en-US" sz="2400" dirty="0" err="1">
                <a:solidFill>
                  <a:srgbClr val="333333"/>
                </a:solidFill>
              </a:rPr>
              <a:t>εικόν</a:t>
            </a:r>
            <a:r>
              <a:rPr lang="en-US" sz="2400" dirty="0">
                <a:solidFill>
                  <a:srgbClr val="333333"/>
                </a:solidFill>
              </a:rPr>
              <a:t>α </a:t>
            </a:r>
            <a:r>
              <a:rPr lang="el-GR" sz="2400" dirty="0">
                <a:solidFill>
                  <a:srgbClr val="333333"/>
                </a:solidFill>
              </a:rPr>
              <a:t>να </a:t>
            </a:r>
            <a:r>
              <a:rPr lang="en-US" sz="2400" dirty="0">
                <a:solidFill>
                  <a:srgbClr val="333333"/>
                </a:solidFill>
              </a:rPr>
              <a:t>απ</a:t>
            </a:r>
            <a:r>
              <a:rPr lang="en-US" sz="2400" dirty="0" err="1">
                <a:solidFill>
                  <a:srgbClr val="333333"/>
                </a:solidFill>
              </a:rPr>
              <a:t>οκ</a:t>
            </a:r>
            <a:r>
              <a:rPr lang="en-US" sz="2400" dirty="0">
                <a:solidFill>
                  <a:srgbClr val="333333"/>
                </a:solidFill>
              </a:rPr>
              <a:t>αλ</a:t>
            </a:r>
            <a:r>
              <a:rPr lang="el-GR" sz="2400" dirty="0">
                <a:solidFill>
                  <a:srgbClr val="333333"/>
                </a:solidFill>
              </a:rPr>
              <a:t>υφθεί</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l-GR" sz="2400" dirty="0">
                <a:solidFill>
                  <a:srgbClr val="333333"/>
                </a:solidFill>
              </a:rPr>
              <a:t>Η δουλειά σας είναι να αναγνωρίσετε το αντικείμενο.</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23</a:t>
            </a:fld>
            <a:endParaRPr lang="de-DE" altLang="de-DE">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Εργασία (1)</a:t>
            </a:r>
            <a:endParaRPr lang="en-US" sz="3600">
              <a:latin typeface="+mn-lt"/>
              <a:ea typeface="+mn-ea"/>
              <a:cs typeface="+mn-cs"/>
            </a:endParaRPr>
          </a:p>
        </p:txBody>
      </p:sp>
      <p:sp>
        <p:nvSpPr>
          <p:cNvPr id="65538" name="Rectangle 3"/>
          <p:cNvSpPr>
            <a:spLocks noGrp="1" noChangeArrowheads="1"/>
          </p:cNvSpPr>
          <p:nvPr>
            <p:ph idx="1"/>
          </p:nvPr>
        </p:nvSpPr>
        <p:spPr/>
        <p:txBody>
          <a:bodyPr>
            <a:noAutofit/>
          </a:bodyPr>
          <a:lstStyle/>
          <a:p>
            <a:pPr algn="l" eaLnBrk="1" hangingPunct="1">
              <a:tabLst>
                <a:tab pos="628650" algn="l"/>
              </a:tabLst>
              <a:defRPr/>
            </a:pPr>
            <a:r>
              <a:rPr lang="el-GR" sz="2400" dirty="0">
                <a:solidFill>
                  <a:srgbClr val="333333"/>
                </a:solidFill>
              </a:rPr>
              <a:t>Π</a:t>
            </a:r>
            <a:r>
              <a:rPr lang="en-US" sz="2400" dirty="0">
                <a:solidFill>
                  <a:srgbClr val="333333"/>
                </a:solidFill>
              </a:rPr>
              <a:t>αρα</a:t>
            </a:r>
            <a:r>
              <a:rPr lang="en-US" sz="2400" dirty="0" err="1">
                <a:solidFill>
                  <a:srgbClr val="333333"/>
                </a:solidFill>
              </a:rPr>
              <a:t>κάτω</a:t>
            </a:r>
            <a:r>
              <a:rPr lang="en-US" sz="2400" dirty="0">
                <a:solidFill>
                  <a:srgbClr val="333333"/>
                </a:solidFill>
              </a:rPr>
              <a:t> θα </a:t>
            </a:r>
            <a:r>
              <a:rPr lang="en-US" sz="2400" dirty="0" err="1">
                <a:solidFill>
                  <a:srgbClr val="333333"/>
                </a:solidFill>
              </a:rPr>
              <a:t>δείτε</a:t>
            </a:r>
            <a:r>
              <a:rPr lang="en-US" sz="2400" dirty="0">
                <a:solidFill>
                  <a:srgbClr val="333333"/>
                </a:solidFill>
              </a:rPr>
              <a:t> </a:t>
            </a:r>
            <a:r>
              <a:rPr lang="en-US" sz="2400" dirty="0" err="1">
                <a:solidFill>
                  <a:srgbClr val="333333"/>
                </a:solidFill>
              </a:rPr>
              <a:t>μι</a:t>
            </a:r>
            <a:r>
              <a:rPr lang="en-US" sz="2400" dirty="0">
                <a:solidFill>
                  <a:srgbClr val="333333"/>
                </a:solidFill>
              </a:rPr>
              <a:t>α σειρά από εικόνες.</a:t>
            </a:r>
            <a:r>
              <a:rPr lang="el-GR" sz="2400" dirty="0">
                <a:solidFill>
                  <a:srgbClr val="333333"/>
                </a:solidFill>
              </a:rPr>
              <a:t>Στην αρχή θα δείτε μόνο μία λεπτομέρεια της εικόνας</a:t>
            </a:r>
            <a:r>
              <a:rPr lang="en-US" sz="2400" dirty="0">
                <a:solidFill>
                  <a:srgbClr val="333333"/>
                </a:solidFill>
              </a:rPr>
              <a:t>. </a:t>
            </a:r>
            <a:r>
              <a:rPr lang="en-US" sz="2400" dirty="0" err="1">
                <a:solidFill>
                  <a:srgbClr val="333333"/>
                </a:solidFill>
              </a:rPr>
              <a:t>Στη</a:t>
            </a:r>
            <a:r>
              <a:rPr lang="en-US" sz="2400" dirty="0">
                <a:solidFill>
                  <a:srgbClr val="333333"/>
                </a:solidFill>
              </a:rPr>
              <a:t> </a:t>
            </a:r>
            <a:r>
              <a:rPr lang="en-US" sz="2400" dirty="0" err="1">
                <a:solidFill>
                  <a:srgbClr val="333333"/>
                </a:solidFill>
              </a:rPr>
              <a:t>συνέχει</a:t>
            </a:r>
            <a:r>
              <a:rPr lang="en-US" sz="2400" dirty="0">
                <a:solidFill>
                  <a:srgbClr val="333333"/>
                </a:solidFill>
              </a:rPr>
              <a:t>α, μια άλλη λεπτομέρεια, προστίθεται. </a:t>
            </a:r>
            <a:r>
              <a:rPr lang="en-US" sz="2400" dirty="0" err="1">
                <a:solidFill>
                  <a:srgbClr val="333333"/>
                </a:solidFill>
              </a:rPr>
              <a:t>Αυτό</a:t>
            </a:r>
            <a:r>
              <a:rPr lang="en-US" sz="2400" dirty="0">
                <a:solidFill>
                  <a:srgbClr val="333333"/>
                </a:solidFill>
              </a:rPr>
              <a:t> </a:t>
            </a:r>
            <a:r>
              <a:rPr lang="en-US" sz="2400" dirty="0" err="1">
                <a:solidFill>
                  <a:srgbClr val="333333"/>
                </a:solidFill>
              </a:rPr>
              <a:t>συνεχίζετ</a:t>
            </a:r>
            <a:r>
              <a:rPr lang="en-US" sz="2400" dirty="0">
                <a:solidFill>
                  <a:srgbClr val="333333"/>
                </a:solidFill>
              </a:rPr>
              <a:t>αι μέχρι ολόκληρη </a:t>
            </a:r>
            <a:r>
              <a:rPr lang="el-GR" sz="2400" dirty="0">
                <a:solidFill>
                  <a:srgbClr val="333333"/>
                </a:solidFill>
              </a:rPr>
              <a:t>η</a:t>
            </a:r>
            <a:r>
              <a:rPr lang="en-US" sz="2400" dirty="0">
                <a:solidFill>
                  <a:srgbClr val="333333"/>
                </a:solidFill>
              </a:rPr>
              <a:t> </a:t>
            </a:r>
            <a:r>
              <a:rPr lang="en-US" sz="2400" dirty="0" err="1">
                <a:solidFill>
                  <a:srgbClr val="333333"/>
                </a:solidFill>
              </a:rPr>
              <a:t>εικόν</a:t>
            </a:r>
            <a:r>
              <a:rPr lang="en-US" sz="2400" dirty="0">
                <a:solidFill>
                  <a:srgbClr val="333333"/>
                </a:solidFill>
              </a:rPr>
              <a:t>α </a:t>
            </a:r>
            <a:r>
              <a:rPr lang="el-GR" sz="2400" dirty="0">
                <a:solidFill>
                  <a:srgbClr val="333333"/>
                </a:solidFill>
              </a:rPr>
              <a:t>να </a:t>
            </a:r>
            <a:r>
              <a:rPr lang="en-US" sz="2400" dirty="0">
                <a:solidFill>
                  <a:srgbClr val="333333"/>
                </a:solidFill>
              </a:rPr>
              <a:t>απ</a:t>
            </a:r>
            <a:r>
              <a:rPr lang="en-US" sz="2400" dirty="0" err="1">
                <a:solidFill>
                  <a:srgbClr val="333333"/>
                </a:solidFill>
              </a:rPr>
              <a:t>οκ</a:t>
            </a:r>
            <a:r>
              <a:rPr lang="en-US" sz="2400" dirty="0">
                <a:solidFill>
                  <a:srgbClr val="333333"/>
                </a:solidFill>
              </a:rPr>
              <a:t>αλ</a:t>
            </a:r>
            <a:r>
              <a:rPr lang="el-GR" sz="2400" dirty="0">
                <a:solidFill>
                  <a:srgbClr val="333333"/>
                </a:solidFill>
              </a:rPr>
              <a:t>υφθεί</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l-GR" sz="2400" dirty="0">
                <a:solidFill>
                  <a:srgbClr val="333333"/>
                </a:solidFill>
              </a:rPr>
              <a:t>Η δουλειά σας είναι να αναγνωρίσετε το αντικείμενο.</a:t>
            </a:r>
            <a:endParaRPr lang="en-US" sz="2400" dirty="0">
              <a:solidFill>
                <a:srgbClr val="333333"/>
              </a:solidFill>
            </a:endParaRPr>
          </a:p>
          <a:p>
            <a:pPr marL="342900" indent="-342900" algn="l" eaLnBrk="1" hangingPunct="1">
              <a:buClr>
                <a:srgbClr val="333333"/>
              </a:buClr>
              <a:buFont typeface="WingDings"/>
              <a:buChar char=""/>
              <a:tabLst>
                <a:tab pos="628650" algn="l"/>
              </a:tabLst>
              <a:defRPr/>
            </a:pPr>
            <a:r>
              <a:rPr lang="el-GR" sz="2400" dirty="0">
                <a:solidFill>
                  <a:srgbClr val="333333"/>
                </a:solidFill>
              </a:rPr>
              <a:t>Προσπαθήστε να αποφύγετε βιαστική καθώς και παρατεταμένη λήψη </a:t>
            </a:r>
            <a:r>
              <a:rPr lang="el-GR" sz="2400">
                <a:solidFill>
                  <a:srgbClr val="333333"/>
                </a:solidFill>
              </a:rPr>
              <a:t>απόφασης.</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24</a:t>
            </a:fld>
            <a:endParaRPr lang="de-DE" altLang="de-DE">
              <a:latin typeface="+mn-lt"/>
              <a:cs typeface="+mn-cs"/>
            </a:endParaRPr>
          </a:p>
        </p:txBody>
      </p:sp>
    </p:spTree>
    <p:extLst>
      <p:ext uri="{BB962C8B-B14F-4D97-AF65-F5344CB8AC3E}">
        <p14:creationId xmlns:p14="http://schemas.microsoft.com/office/powerpoint/2010/main" val="2873830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Εργασία (1)</a:t>
            </a:r>
            <a:endParaRPr lang="en-US" sz="3600">
              <a:latin typeface="+mn-lt"/>
              <a:ea typeface="+mn-ea"/>
              <a:cs typeface="+mn-cs"/>
            </a:endParaRPr>
          </a:p>
        </p:txBody>
      </p:sp>
      <p:sp>
        <p:nvSpPr>
          <p:cNvPr id="65538" name="Rectangle 3"/>
          <p:cNvSpPr>
            <a:spLocks noGrp="1" noChangeArrowheads="1"/>
          </p:cNvSpPr>
          <p:nvPr>
            <p:ph idx="1"/>
          </p:nvPr>
        </p:nvSpPr>
        <p:spPr/>
        <p:txBody>
          <a:bodyPr>
            <a:noAutofit/>
          </a:bodyPr>
          <a:lstStyle/>
          <a:p>
            <a:pPr algn="l" eaLnBrk="1" hangingPunct="1">
              <a:tabLst>
                <a:tab pos="628650" algn="l"/>
              </a:tabLst>
              <a:defRPr/>
            </a:pPr>
            <a:r>
              <a:rPr lang="el-GR" sz="2400" dirty="0">
                <a:solidFill>
                  <a:srgbClr val="333333"/>
                </a:solidFill>
              </a:rPr>
              <a:t>Π</a:t>
            </a:r>
            <a:r>
              <a:rPr lang="en-US" sz="2400" dirty="0">
                <a:solidFill>
                  <a:srgbClr val="333333"/>
                </a:solidFill>
              </a:rPr>
              <a:t>αρα</a:t>
            </a:r>
            <a:r>
              <a:rPr lang="en-US" sz="2400" dirty="0" err="1">
                <a:solidFill>
                  <a:srgbClr val="333333"/>
                </a:solidFill>
              </a:rPr>
              <a:t>κάτω</a:t>
            </a:r>
            <a:r>
              <a:rPr lang="en-US" sz="2400" dirty="0">
                <a:solidFill>
                  <a:srgbClr val="333333"/>
                </a:solidFill>
              </a:rPr>
              <a:t> θα </a:t>
            </a:r>
            <a:r>
              <a:rPr lang="en-US" sz="2400" dirty="0" err="1">
                <a:solidFill>
                  <a:srgbClr val="333333"/>
                </a:solidFill>
              </a:rPr>
              <a:t>δείτε</a:t>
            </a:r>
            <a:r>
              <a:rPr lang="en-US" sz="2400" dirty="0">
                <a:solidFill>
                  <a:srgbClr val="333333"/>
                </a:solidFill>
              </a:rPr>
              <a:t> </a:t>
            </a:r>
            <a:r>
              <a:rPr lang="en-US" sz="2400" dirty="0" err="1">
                <a:solidFill>
                  <a:srgbClr val="333333"/>
                </a:solidFill>
              </a:rPr>
              <a:t>μι</a:t>
            </a:r>
            <a:r>
              <a:rPr lang="en-US" sz="2400" dirty="0">
                <a:solidFill>
                  <a:srgbClr val="333333"/>
                </a:solidFill>
              </a:rPr>
              <a:t>α σειρά από εικόνες.</a:t>
            </a:r>
            <a:r>
              <a:rPr lang="el-GR" sz="2400" dirty="0">
                <a:solidFill>
                  <a:srgbClr val="333333"/>
                </a:solidFill>
              </a:rPr>
              <a:t>Στην αρχή θα δείτε μόνο μία λεπτομέρεια της εικόνας</a:t>
            </a:r>
            <a:r>
              <a:rPr lang="en-US" sz="2400" dirty="0">
                <a:solidFill>
                  <a:srgbClr val="333333"/>
                </a:solidFill>
              </a:rPr>
              <a:t>. </a:t>
            </a:r>
            <a:r>
              <a:rPr lang="en-US" sz="2400" dirty="0" err="1">
                <a:solidFill>
                  <a:srgbClr val="333333"/>
                </a:solidFill>
              </a:rPr>
              <a:t>Στη</a:t>
            </a:r>
            <a:r>
              <a:rPr lang="en-US" sz="2400" dirty="0">
                <a:solidFill>
                  <a:srgbClr val="333333"/>
                </a:solidFill>
              </a:rPr>
              <a:t> </a:t>
            </a:r>
            <a:r>
              <a:rPr lang="en-US" sz="2400" dirty="0" err="1">
                <a:solidFill>
                  <a:srgbClr val="333333"/>
                </a:solidFill>
              </a:rPr>
              <a:t>συνέχει</a:t>
            </a:r>
            <a:r>
              <a:rPr lang="en-US" sz="2400" dirty="0">
                <a:solidFill>
                  <a:srgbClr val="333333"/>
                </a:solidFill>
              </a:rPr>
              <a:t>α, μια άλλη λεπτομέρεια, προστίθεται. </a:t>
            </a:r>
            <a:r>
              <a:rPr lang="en-US" sz="2400" dirty="0" err="1">
                <a:solidFill>
                  <a:srgbClr val="333333"/>
                </a:solidFill>
              </a:rPr>
              <a:t>Αυτό</a:t>
            </a:r>
            <a:r>
              <a:rPr lang="en-US" sz="2400" dirty="0">
                <a:solidFill>
                  <a:srgbClr val="333333"/>
                </a:solidFill>
              </a:rPr>
              <a:t> </a:t>
            </a:r>
            <a:r>
              <a:rPr lang="en-US" sz="2400" dirty="0" err="1">
                <a:solidFill>
                  <a:srgbClr val="333333"/>
                </a:solidFill>
              </a:rPr>
              <a:t>συνεχίζετ</a:t>
            </a:r>
            <a:r>
              <a:rPr lang="en-US" sz="2400" dirty="0">
                <a:solidFill>
                  <a:srgbClr val="333333"/>
                </a:solidFill>
              </a:rPr>
              <a:t>αι μέχρι ολόκληρη </a:t>
            </a:r>
            <a:r>
              <a:rPr lang="el-GR" sz="2400" dirty="0">
                <a:solidFill>
                  <a:srgbClr val="333333"/>
                </a:solidFill>
              </a:rPr>
              <a:t>η</a:t>
            </a:r>
            <a:r>
              <a:rPr lang="en-US" sz="2400" dirty="0">
                <a:solidFill>
                  <a:srgbClr val="333333"/>
                </a:solidFill>
              </a:rPr>
              <a:t> </a:t>
            </a:r>
            <a:r>
              <a:rPr lang="en-US" sz="2400" dirty="0" err="1">
                <a:solidFill>
                  <a:srgbClr val="333333"/>
                </a:solidFill>
              </a:rPr>
              <a:t>εικόν</a:t>
            </a:r>
            <a:r>
              <a:rPr lang="en-US" sz="2400" dirty="0">
                <a:solidFill>
                  <a:srgbClr val="333333"/>
                </a:solidFill>
              </a:rPr>
              <a:t>α </a:t>
            </a:r>
            <a:r>
              <a:rPr lang="el-GR" sz="2400" dirty="0">
                <a:solidFill>
                  <a:srgbClr val="333333"/>
                </a:solidFill>
              </a:rPr>
              <a:t>να </a:t>
            </a:r>
            <a:r>
              <a:rPr lang="en-US" sz="2400" dirty="0">
                <a:solidFill>
                  <a:srgbClr val="333333"/>
                </a:solidFill>
              </a:rPr>
              <a:t>απ</a:t>
            </a:r>
            <a:r>
              <a:rPr lang="en-US" sz="2400" dirty="0" err="1">
                <a:solidFill>
                  <a:srgbClr val="333333"/>
                </a:solidFill>
              </a:rPr>
              <a:t>οκ</a:t>
            </a:r>
            <a:r>
              <a:rPr lang="en-US" sz="2400" dirty="0">
                <a:solidFill>
                  <a:srgbClr val="333333"/>
                </a:solidFill>
              </a:rPr>
              <a:t>αλ</a:t>
            </a:r>
            <a:r>
              <a:rPr lang="el-GR" sz="2400" dirty="0">
                <a:solidFill>
                  <a:srgbClr val="333333"/>
                </a:solidFill>
              </a:rPr>
              <a:t>υφθεί</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l-GR" sz="2400" dirty="0">
                <a:solidFill>
                  <a:srgbClr val="333333"/>
                </a:solidFill>
              </a:rPr>
              <a:t>Η δουλειά σας είναι να αναγνωρίσετε το αντικείμενο.</a:t>
            </a:r>
            <a:endParaRPr lang="en-US" sz="2400" dirty="0">
              <a:solidFill>
                <a:srgbClr val="333333"/>
              </a:solidFill>
            </a:endParaRPr>
          </a:p>
          <a:p>
            <a:pPr marL="342900" indent="-342900" algn="l" eaLnBrk="1" hangingPunct="1">
              <a:buClr>
                <a:srgbClr val="333333"/>
              </a:buClr>
              <a:buFont typeface="WingDings"/>
              <a:buChar char=""/>
              <a:tabLst>
                <a:tab pos="628650" algn="l"/>
              </a:tabLst>
              <a:defRPr/>
            </a:pPr>
            <a:r>
              <a:rPr lang="el-GR" sz="2400" dirty="0">
                <a:solidFill>
                  <a:srgbClr val="333333"/>
                </a:solidFill>
              </a:rPr>
              <a:t>Προσπαθήστε να αποφύγετε βιαστική καθώς και παρατεταμένη λήψη απόφασης.</a:t>
            </a:r>
          </a:p>
          <a:p>
            <a:pPr marL="342900" indent="-342900" algn="l" eaLnBrk="1" hangingPunct="1">
              <a:buClr>
                <a:srgbClr val="333333"/>
              </a:buClr>
              <a:buFont typeface="WingDings"/>
              <a:buChar char=""/>
              <a:tabLst>
                <a:tab pos="628650" algn="l"/>
              </a:tabLst>
              <a:defRPr/>
            </a:pPr>
            <a:r>
              <a:rPr lang="en-US" sz="2400" dirty="0" err="1">
                <a:solidFill>
                  <a:srgbClr val="333333"/>
                </a:solidFill>
              </a:rPr>
              <a:t>Συζητήστε</a:t>
            </a:r>
            <a:r>
              <a:rPr lang="en-US" sz="2400" dirty="0">
                <a:solidFill>
                  <a:srgbClr val="333333"/>
                </a:solidFill>
              </a:rPr>
              <a:t> </a:t>
            </a:r>
            <a:r>
              <a:rPr lang="en-US" sz="2400" dirty="0" err="1">
                <a:solidFill>
                  <a:srgbClr val="333333"/>
                </a:solidFill>
              </a:rPr>
              <a:t>στοιχεί</a:t>
            </a:r>
            <a:r>
              <a:rPr lang="en-US" sz="2400" dirty="0">
                <a:solidFill>
                  <a:srgbClr val="333333"/>
                </a:solidFill>
              </a:rPr>
              <a:t>α υπέρ και κατά κάθε εναλλακτική</a:t>
            </a:r>
            <a:r>
              <a:rPr lang="el-GR" sz="2400" dirty="0">
                <a:solidFill>
                  <a:srgbClr val="333333"/>
                </a:solidFill>
              </a:rPr>
              <a:t>ς</a:t>
            </a:r>
            <a:r>
              <a:rPr lang="en-US" sz="2400" dirty="0">
                <a:solidFill>
                  <a:srgbClr val="333333"/>
                </a:solidFill>
              </a:rPr>
              <a:t> </a:t>
            </a:r>
            <a:r>
              <a:rPr lang="en-US" sz="2400" dirty="0" err="1">
                <a:solidFill>
                  <a:srgbClr val="333333"/>
                </a:solidFill>
              </a:rPr>
              <a:t>λύση</a:t>
            </a:r>
            <a:r>
              <a:rPr lang="el-GR" sz="2400" dirty="0">
                <a:solidFill>
                  <a:srgbClr val="333333"/>
                </a:solidFill>
              </a:rPr>
              <a:t>ς</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25</a:t>
            </a:fld>
            <a:endParaRPr lang="de-DE" altLang="de-DE">
              <a:latin typeface="+mn-lt"/>
              <a:cs typeface="+mn-cs"/>
            </a:endParaRPr>
          </a:p>
        </p:txBody>
      </p:sp>
    </p:spTree>
    <p:extLst>
      <p:ext uri="{BB962C8B-B14F-4D97-AF65-F5344CB8AC3E}">
        <p14:creationId xmlns:p14="http://schemas.microsoft.com/office/powerpoint/2010/main" val="3901995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dirty="0">
                <a:solidFill>
                  <a:srgbClr val="333333"/>
                </a:solidFill>
              </a:rPr>
              <a:t>Παρέχονται αρκετές εναλλακτικές ερμηνείες</a:t>
            </a:r>
            <a:r>
              <a:rPr lang="de-DE" altLang="de-DE" sz="2400" dirty="0">
                <a:solidFill>
                  <a:srgbClr val="333333"/>
                </a:solidFill>
              </a:rPr>
              <a:t>. </a:t>
            </a:r>
            <a:r>
              <a:rPr lang="en-GB" altLang="ko-KR" sz="2400" dirty="0">
                <a:solidFill>
                  <a:srgbClr val="333333"/>
                </a:solidFill>
              </a:rPr>
              <a:t>Παρακαλ</a:t>
            </a:r>
            <a:r>
              <a:rPr lang="el-GR" altLang="ko-KR" sz="2400" dirty="0">
                <a:solidFill>
                  <a:srgbClr val="333333"/>
                </a:solidFill>
              </a:rPr>
              <a:t>ώ</a:t>
            </a:r>
            <a:r>
              <a:rPr lang="en-GB" altLang="ko-KR" sz="2400" dirty="0">
                <a:solidFill>
                  <a:srgbClr val="333333"/>
                </a:solidFill>
              </a:rPr>
              <a:t> </a:t>
            </a:r>
            <a:r>
              <a:rPr lang="el-GR" altLang="ko-KR" sz="2400" dirty="0">
                <a:solidFill>
                  <a:srgbClr val="333333"/>
                </a:solidFill>
              </a:rPr>
              <a:t>,</a:t>
            </a:r>
            <a:r>
              <a:rPr lang="en-GB" altLang="ko-KR" sz="2400" dirty="0" err="1">
                <a:solidFill>
                  <a:srgbClr val="333333"/>
                </a:solidFill>
              </a:rPr>
              <a:t>συζητήσετε</a:t>
            </a:r>
            <a:r>
              <a:rPr lang="en-GB" altLang="ko-KR" sz="2400" dirty="0">
                <a:solidFill>
                  <a:srgbClr val="333333"/>
                </a:solidFill>
              </a:rPr>
              <a:t> </a:t>
            </a:r>
            <a:r>
              <a:rPr lang="en-GB" altLang="ko-KR" sz="2400" dirty="0" err="1">
                <a:solidFill>
                  <a:srgbClr val="333333"/>
                </a:solidFill>
              </a:rPr>
              <a:t>με</a:t>
            </a:r>
            <a:r>
              <a:rPr lang="en-GB" altLang="ko-KR" sz="2400" dirty="0">
                <a:solidFill>
                  <a:srgbClr val="333333"/>
                </a:solidFill>
              </a:rPr>
              <a:t> </a:t>
            </a:r>
            <a:r>
              <a:rPr lang="en-GB" altLang="ko-KR" sz="2400" dirty="0" err="1">
                <a:solidFill>
                  <a:srgbClr val="333333"/>
                </a:solidFill>
              </a:rPr>
              <a:t>την</a:t>
            </a:r>
            <a:r>
              <a:rPr lang="en-GB" altLang="ko-KR" sz="2400" dirty="0">
                <a:solidFill>
                  <a:srgbClr val="333333"/>
                </a:solidFill>
              </a:rPr>
              <a:t> </a:t>
            </a:r>
            <a:r>
              <a:rPr lang="en-GB" altLang="ko-KR" sz="2400" dirty="0" err="1">
                <a:solidFill>
                  <a:srgbClr val="333333"/>
                </a:solidFill>
              </a:rPr>
              <a:t>ομάδ</a:t>
            </a:r>
            <a:r>
              <a:rPr lang="en-GB" altLang="ko-KR" sz="2400" dirty="0">
                <a:solidFill>
                  <a:srgbClr val="333333"/>
                </a:solidFill>
              </a:rPr>
              <a:t>α </a:t>
            </a:r>
            <a:r>
              <a:rPr lang="el-GR" altLang="ko-KR" sz="2400" dirty="0">
                <a:solidFill>
                  <a:srgbClr val="333333"/>
                </a:solidFill>
              </a:rPr>
              <a:t>σας το </a:t>
            </a:r>
            <a:r>
              <a:rPr lang="en-GB" altLang="ko-KR" sz="2400" dirty="0">
                <a:solidFill>
                  <a:srgbClr val="333333"/>
                </a:solidFill>
              </a:rPr>
              <a:t>κα</a:t>
            </a:r>
            <a:r>
              <a:rPr lang="en-GB" altLang="ko-KR" sz="2400" dirty="0" err="1">
                <a:solidFill>
                  <a:srgbClr val="333333"/>
                </a:solidFill>
              </a:rPr>
              <a:t>τά</a:t>
            </a:r>
            <a:r>
              <a:rPr lang="en-GB" altLang="ko-KR" sz="2400" dirty="0">
                <a:solidFill>
                  <a:srgbClr val="333333"/>
                </a:solidFill>
              </a:rPr>
              <a:t> π</a:t>
            </a:r>
            <a:r>
              <a:rPr lang="en-GB" altLang="ko-KR" sz="2400" dirty="0" err="1">
                <a:solidFill>
                  <a:srgbClr val="333333"/>
                </a:solidFill>
              </a:rPr>
              <a:t>όσο</a:t>
            </a:r>
            <a:r>
              <a:rPr lang="en-GB" altLang="ko-KR" sz="2400" dirty="0">
                <a:solidFill>
                  <a:srgbClr val="333333"/>
                </a:solidFill>
              </a:rPr>
              <a:t> </a:t>
            </a:r>
            <a:r>
              <a:rPr lang="en-GB" altLang="ko-KR" sz="2400" dirty="0" err="1">
                <a:solidFill>
                  <a:srgbClr val="333333"/>
                </a:solidFill>
              </a:rPr>
              <a:t>είν</a:t>
            </a:r>
            <a:r>
              <a:rPr lang="en-GB" altLang="ko-KR" sz="2400" dirty="0">
                <a:solidFill>
                  <a:srgbClr val="333333"/>
                </a:solidFill>
              </a:rPr>
              <a:t>αι πιθανό </a:t>
            </a:r>
            <a:r>
              <a:rPr lang="el-GR" altLang="ko-KR" sz="2400" dirty="0">
                <a:solidFill>
                  <a:srgbClr val="333333"/>
                </a:solidFill>
              </a:rPr>
              <a:t>μία από αυτές τις εναλλακτικές ερμηνείες να ισχύουν </a:t>
            </a:r>
            <a:r>
              <a:rPr lang="en-GB" altLang="ko-KR" sz="2400" dirty="0">
                <a:solidFill>
                  <a:srgbClr val="333333"/>
                </a:solidFill>
              </a:rPr>
              <a:t>και </a:t>
            </a:r>
            <a:r>
              <a:rPr lang="el-GR" altLang="ko-KR" sz="2400" dirty="0">
                <a:solidFill>
                  <a:srgbClr val="333333"/>
                </a:solidFill>
              </a:rPr>
              <a:t>αν </a:t>
            </a:r>
            <a:r>
              <a:rPr lang="en-GB" altLang="ko-KR" sz="2400" dirty="0">
                <a:solidFill>
                  <a:srgbClr val="333333"/>
                </a:solidFill>
              </a:rPr>
              <a:t>α</a:t>
            </a:r>
            <a:r>
              <a:rPr lang="en-GB" altLang="ko-KR" sz="2400" dirty="0" err="1">
                <a:solidFill>
                  <a:srgbClr val="333333"/>
                </a:solidFill>
              </a:rPr>
              <a:t>ισθάνεστε</a:t>
            </a:r>
            <a:r>
              <a:rPr lang="en-GB" altLang="ko-KR" sz="2400" dirty="0">
                <a:solidFill>
                  <a:srgbClr val="333333"/>
                </a:solidFill>
              </a:rPr>
              <a:t> </a:t>
            </a:r>
            <a:r>
              <a:rPr lang="el-GR" altLang="ko-KR" sz="2400" dirty="0">
                <a:solidFill>
                  <a:srgbClr val="333333"/>
                </a:solidFill>
              </a:rPr>
              <a:t>αρκετά βέβαιοι στο </a:t>
            </a:r>
            <a:r>
              <a:rPr lang="en-GB" altLang="ko-KR" sz="2400" dirty="0">
                <a:solidFill>
                  <a:srgbClr val="333333"/>
                </a:solidFill>
              </a:rPr>
              <a:t>να π</a:t>
            </a:r>
            <a:r>
              <a:rPr lang="en-GB" altLang="ko-KR" sz="2400" dirty="0" err="1">
                <a:solidFill>
                  <a:srgbClr val="333333"/>
                </a:solidFill>
              </a:rPr>
              <a:t>άρ</a:t>
            </a:r>
            <a:r>
              <a:rPr lang="el-GR" altLang="ko-KR" sz="2400" dirty="0">
                <a:solidFill>
                  <a:srgbClr val="333333"/>
                </a:solidFill>
              </a:rPr>
              <a:t>ετε</a:t>
            </a:r>
            <a:r>
              <a:rPr lang="en-GB" altLang="ko-KR" sz="2400" dirty="0">
                <a:solidFill>
                  <a:srgbClr val="333333"/>
                </a:solidFill>
              </a:rPr>
              <a:t> </a:t>
            </a:r>
            <a:r>
              <a:rPr lang="en-GB" altLang="ko-KR" sz="2400" dirty="0" err="1">
                <a:solidFill>
                  <a:srgbClr val="333333"/>
                </a:solidFill>
              </a:rPr>
              <a:t>μι</a:t>
            </a:r>
            <a:r>
              <a:rPr lang="en-GB" altLang="ko-KR" sz="2400" dirty="0">
                <a:solidFill>
                  <a:srgbClr val="333333"/>
                </a:solidFill>
              </a:rPr>
              <a:t>α απόφαση.</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27</a:t>
            </a:fld>
            <a:endParaRPr lang="de-DE" altLang="de-DE">
              <a:latin typeface="+mn-lt"/>
              <a:cs typeface="+mn-cs"/>
            </a:endParaRP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28</a:t>
            </a:fld>
            <a:endParaRPr lang="de-DE" altLang="de-DE">
              <a:latin typeface="+mn-lt"/>
              <a:cs typeface="+mn-cs"/>
            </a:endParaRP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29</a:t>
            </a:fld>
            <a:endParaRPr lang="de-DE" altLang="de-DE">
              <a:latin typeface="+mn-lt"/>
              <a:cs typeface="+mn-cs"/>
            </a:endParaRP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30</a:t>
            </a:fld>
            <a:endParaRPr lang="de-DE" altLang="de-DE">
              <a:latin typeface="+mn-lt"/>
              <a:cs typeface="+mn-cs"/>
            </a:endParaRP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31</a:t>
            </a:fld>
            <a:endParaRPr lang="de-DE" altLang="de-DE">
              <a:latin typeface="+mn-lt"/>
              <a:cs typeface="+mn-cs"/>
            </a:endParaRP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32</a:t>
            </a:fld>
            <a:endParaRPr lang="de-DE" altLang="de-DE">
              <a:latin typeface="+mn-lt"/>
              <a:cs typeface="+mn-cs"/>
            </a:endParaRP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33</a:t>
            </a:fld>
            <a:endParaRPr lang="de-DE" altLang="de-DE">
              <a:latin typeface="+mn-lt"/>
              <a:cs typeface="+mn-cs"/>
            </a:endParaRP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34</a:t>
            </a:fld>
            <a:endParaRPr lang="de-DE" altLang="de-DE">
              <a:latin typeface="+mn-lt"/>
              <a:cs typeface="+mn-cs"/>
            </a:endParaRP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a:solidFill>
                  <a:srgbClr val="004992"/>
                </a:solidFill>
                <a:latin typeface="+mn-lt"/>
                <a:ea typeface="+mn-ea"/>
                <a:cs typeface="+mn-cs"/>
              </a:rPr>
              <a:t>Εικόνα 2</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l-GR" sz="2400" dirty="0">
                <a:solidFill>
                  <a:srgbClr val="333333"/>
                </a:solidFill>
              </a:rPr>
              <a:t>Εδώ, δεν παρέχονται εναλλακτικές απαντήσεις.</a:t>
            </a:r>
            <a:r>
              <a:rPr lang="en-US" sz="2400" dirty="0">
                <a:solidFill>
                  <a:srgbClr val="333333"/>
                </a:solidFill>
              </a:rPr>
              <a:t> </a:t>
            </a:r>
            <a:r>
              <a:rPr lang="el-GR" sz="2400" dirty="0">
                <a:solidFill>
                  <a:srgbClr val="333333"/>
                </a:solidFill>
              </a:rPr>
              <a:t>Θα πρέπει να διατυπώσετε τις δικές σας ιδέες</a:t>
            </a:r>
            <a:r>
              <a:rPr lang="en-US" sz="2400" dirty="0">
                <a:solidFill>
                  <a:srgbClr val="333333"/>
                </a:solidFill>
              </a:rPr>
              <a:t> </a:t>
            </a:r>
            <a:r>
              <a:rPr lang="el-GR" sz="2400" dirty="0">
                <a:solidFill>
                  <a:srgbClr val="333333"/>
                </a:solidFill>
              </a:rPr>
              <a:t>για την εικόνα. Μη διστάσετε να εκφράσετε</a:t>
            </a:r>
            <a:r>
              <a:rPr lang="en-US" sz="2400" dirty="0">
                <a:solidFill>
                  <a:srgbClr val="333333"/>
                </a:solidFill>
              </a:rPr>
              <a:t> </a:t>
            </a:r>
            <a:r>
              <a:rPr lang="el-GR" sz="2400" dirty="0">
                <a:solidFill>
                  <a:srgbClr val="333333"/>
                </a:solidFill>
              </a:rPr>
              <a:t>πολλές εναλλακτικές ιδέες. Παρακαλείσθε να συζητήσετε τις αξιολογήσεις σας με την ομάδα.</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35</a:t>
            </a:fld>
            <a:endParaRPr lang="de-DE" altLang="de-DE">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36</a:t>
            </a:fld>
            <a:endParaRPr lang="de-DE" altLang="de-DE">
              <a:latin typeface="+mn-lt"/>
              <a:cs typeface="+mn-cs"/>
            </a:endParaRP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37</a:t>
            </a:fld>
            <a:endParaRPr lang="de-DE" altLang="de-DE">
              <a:latin typeface="+mn-lt"/>
              <a:cs typeface="+mn-cs"/>
            </a:endParaRP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38</a:t>
            </a:fld>
            <a:endParaRPr lang="de-DE" altLang="de-DE">
              <a:latin typeface="+mn-lt"/>
              <a:cs typeface="+mn-cs"/>
            </a:endParaRP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39</a:t>
            </a:fld>
            <a:endParaRPr lang="de-DE" altLang="de-DE">
              <a:latin typeface="+mn-lt"/>
              <a:cs typeface="+mn-cs"/>
            </a:endParaRP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40</a:t>
            </a:fld>
            <a:endParaRPr lang="de-DE" altLang="de-DE">
              <a:latin typeface="+mn-lt"/>
              <a:cs typeface="+mn-cs"/>
            </a:endParaRP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41</a:t>
            </a:fld>
            <a:endParaRPr lang="de-DE" altLang="de-DE">
              <a:latin typeface="+mn-lt"/>
              <a:cs typeface="+mn-cs"/>
            </a:endParaRP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42</a:t>
            </a:fld>
            <a:endParaRPr lang="de-DE" altLang="de-DE">
              <a:latin typeface="+mn-lt"/>
              <a:cs typeface="+mn-cs"/>
            </a:endParaRP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43</a:t>
            </a:fld>
            <a:endParaRPr lang="de-DE" altLang="de-DE">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44</a:t>
            </a:fld>
            <a:endParaRPr lang="de-DE" altLang="de-DE">
              <a:latin typeface="+mn-lt"/>
              <a:cs typeface="+mn-cs"/>
            </a:endParaRP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45</a:t>
            </a:fld>
            <a:endParaRPr lang="de-DE" altLang="de-DE">
              <a:latin typeface="+mn-lt"/>
              <a:cs typeface="+mn-cs"/>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46</a:t>
            </a:fld>
            <a:endParaRPr lang="de-DE" altLang="de-DE">
              <a:latin typeface="+mn-lt"/>
              <a:cs typeface="+mn-cs"/>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47</a:t>
            </a:fld>
            <a:endParaRPr lang="de-DE" altLang="de-DE">
              <a:latin typeface="+mn-lt"/>
              <a:cs typeface="+mn-cs"/>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48</a:t>
            </a:fld>
            <a:endParaRPr lang="de-DE" altLang="de-DE">
              <a:latin typeface="+mn-lt"/>
              <a:cs typeface="+mn-cs"/>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49</a:t>
            </a:fld>
            <a:endParaRPr lang="de-DE" altLang="de-DE">
              <a:latin typeface="+mn-lt"/>
              <a:cs typeface="+mn-cs"/>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50</a:t>
            </a:fld>
            <a:endParaRPr lang="de-DE" altLang="de-DE">
              <a:latin typeface="+mn-lt"/>
              <a:cs typeface="+mn-cs"/>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51</a:t>
            </a:fld>
            <a:endParaRPr lang="de-DE" altLang="de-DE">
              <a:latin typeface="+mn-lt"/>
              <a:cs typeface="+mn-cs"/>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4</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52</a:t>
            </a:fld>
            <a:endParaRPr lang="de-DE" altLang="de-DE">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53</a:t>
            </a:fld>
            <a:endParaRPr lang="de-DE" altLang="de-DE">
              <a:latin typeface="+mn-lt"/>
              <a:cs typeface="+mn-cs"/>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54</a:t>
            </a:fld>
            <a:endParaRPr lang="de-DE" altLang="de-DE">
              <a:latin typeface="+mn-lt"/>
              <a:cs typeface="+mn-cs"/>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55</a:t>
            </a:fld>
            <a:endParaRPr lang="de-DE" altLang="de-DE">
              <a:latin typeface="+mn-lt"/>
              <a:cs typeface="+mn-cs"/>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56</a:t>
            </a:fld>
            <a:endParaRPr lang="de-DE" altLang="de-DE">
              <a:latin typeface="+mn-lt"/>
              <a:cs typeface="+mn-cs"/>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57</a:t>
            </a:fld>
            <a:endParaRPr lang="de-DE" altLang="de-DE">
              <a:latin typeface="+mn-lt"/>
              <a:cs typeface="+mn-cs"/>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58</a:t>
            </a:fld>
            <a:endParaRPr lang="de-DE" altLang="de-DE">
              <a:latin typeface="+mn-lt"/>
              <a:cs typeface="+mn-cs"/>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59</a:t>
            </a:fld>
            <a:endParaRPr lang="de-DE" altLang="de-DE">
              <a:latin typeface="+mn-lt"/>
              <a:cs typeface="+mn-cs"/>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60</a:t>
            </a:fld>
            <a:endParaRPr lang="de-DE" altLang="de-DE">
              <a:latin typeface="+mn-lt"/>
              <a:cs typeface="+mn-cs"/>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7349AF49-4980-48A6-85C7-F3C39C1EA2DE}" type="slidenum">
              <a:rPr lang="de-DE" altLang="de-DE" smtClean="0">
                <a:latin typeface="+mn-lt"/>
                <a:cs typeface="+mn-cs"/>
              </a:rPr>
              <a:pPr/>
              <a:t>61</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cs typeface="+mn-cs"/>
              </a:rPr>
              <a:t>[</a:t>
            </a:r>
            <a:r>
              <a:rPr lang="el-GR" altLang="ko-KR" sz="1800" i="1" spc="-5" dirty="0">
                <a:solidFill>
                  <a:srgbClr val="333333"/>
                </a:solidFill>
                <a:latin typeface="+mn-lt"/>
                <a:cs typeface="+mn-cs"/>
              </a:rPr>
              <a:t>για τους εκπαιδευτές</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el-GR" altLang="ko-KR" sz="1800" dirty="0">
                <a:solidFill>
                  <a:srgbClr val="333333"/>
                </a:solidFill>
                <a:latin typeface="+mn-lt"/>
                <a:cs typeface="+mn-cs"/>
              </a:rPr>
              <a:t>Κάποια αποσπάσματα</a:t>
            </a:r>
            <a:r>
              <a:rPr lang="en-US" altLang="ko-KR" sz="1800" dirty="0">
                <a:solidFill>
                  <a:srgbClr val="333333"/>
                </a:solidFill>
                <a:latin typeface="+mn-lt"/>
                <a:cs typeface="+mn-cs"/>
              </a:rPr>
              <a:t> </a:t>
            </a:r>
            <a:r>
              <a:rPr lang="el-GR" altLang="ko-KR" sz="1800" dirty="0">
                <a:solidFill>
                  <a:srgbClr val="333333"/>
                </a:solidFill>
                <a:latin typeface="+mn-lt"/>
                <a:cs typeface="+mn-cs"/>
              </a:rPr>
              <a:t>ταινιών περιέχουν γλώσσα που δεν είναι κατάλληλη για όλα τα ακροατήρια και για όλους τους πολιτισμούς. Ελέγξτε εκ των</a:t>
            </a:r>
            <a:r>
              <a:rPr lang="en-US" altLang="ko-KR" sz="1800" dirty="0">
                <a:solidFill>
                  <a:srgbClr val="333333"/>
                </a:solidFill>
                <a:latin typeface="+mn-lt"/>
                <a:cs typeface="+mn-cs"/>
              </a:rPr>
              <a:t> </a:t>
            </a:r>
            <a:r>
              <a:rPr lang="el-GR" altLang="ko-KR" sz="1800" dirty="0">
                <a:solidFill>
                  <a:srgbClr val="333333"/>
                </a:solidFill>
                <a:latin typeface="+mn-lt"/>
                <a:cs typeface="+mn-cs"/>
              </a:rPr>
              <a:t>προτέρων προσεκτικά τα βίντεο πριν τα δείξετε</a:t>
            </a:r>
            <a:r>
              <a:rPr lang="de-DE" sz="1800"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8592259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5</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62</a:t>
            </a:fld>
            <a:endParaRPr lang="de-DE" altLang="de-DE">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63</a:t>
            </a:fld>
            <a:endParaRPr lang="de-DE" altLang="de-DE">
              <a:latin typeface="+mn-lt"/>
              <a:cs typeface="+mn-cs"/>
            </a:endParaRP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64</a:t>
            </a:fld>
            <a:endParaRPr lang="de-DE" altLang="de-DE">
              <a:latin typeface="+mn-lt"/>
              <a:cs typeface="+mn-cs"/>
            </a:endParaRP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65</a:t>
            </a:fld>
            <a:endParaRPr lang="de-DE" altLang="de-DE">
              <a:latin typeface="+mn-lt"/>
              <a:cs typeface="+mn-cs"/>
            </a:endParaRP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66</a:t>
            </a:fld>
            <a:endParaRPr lang="de-DE" altLang="de-DE">
              <a:latin typeface="+mn-lt"/>
              <a:cs typeface="+mn-cs"/>
            </a:endParaRP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67</a:t>
            </a:fld>
            <a:endParaRPr lang="de-DE" altLang="de-DE">
              <a:latin typeface="+mn-lt"/>
              <a:cs typeface="+mn-cs"/>
            </a:endParaRP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68</a:t>
            </a:fld>
            <a:endParaRPr lang="de-DE" altLang="de-DE">
              <a:latin typeface="+mn-lt"/>
              <a:cs typeface="+mn-cs"/>
            </a:endParaRP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69</a:t>
            </a:fld>
            <a:endParaRPr lang="de-DE" altLang="de-DE">
              <a:latin typeface="+mn-lt"/>
              <a:cs typeface="+mn-cs"/>
            </a:endParaRP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70</a:t>
            </a:fld>
            <a:endParaRPr lang="de-DE" altLang="de-DE">
              <a:latin typeface="+mn-lt"/>
              <a:cs typeface="+mn-cs"/>
            </a:endParaRP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6</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71</a:t>
            </a:fld>
            <a:endParaRPr lang="de-DE" altLang="de-DE">
              <a:latin typeface="+mn-lt"/>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72</a:t>
            </a:fld>
            <a:endParaRPr lang="de-DE" altLang="de-DE">
              <a:latin typeface="+mn-lt"/>
              <a:cs typeface="+mn-cs"/>
            </a:endParaRP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73</a:t>
            </a:fld>
            <a:endParaRPr lang="de-DE" altLang="de-DE">
              <a:latin typeface="+mn-lt"/>
              <a:cs typeface="+mn-cs"/>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74</a:t>
            </a:fld>
            <a:endParaRPr lang="de-DE" altLang="de-DE">
              <a:latin typeface="+mn-lt"/>
              <a:cs typeface="+mn-cs"/>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75</a:t>
            </a:fld>
            <a:endParaRPr lang="de-DE" altLang="de-DE">
              <a:latin typeface="+mn-lt"/>
              <a:cs typeface="+mn-cs"/>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76</a:t>
            </a:fld>
            <a:endParaRPr lang="de-DE" altLang="de-DE">
              <a:latin typeface="+mn-lt"/>
              <a:cs typeface="+mn-cs"/>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77</a:t>
            </a:fld>
            <a:endParaRPr lang="de-DE" altLang="de-DE">
              <a:latin typeface="+mn-lt"/>
              <a:cs typeface="+mn-cs"/>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78</a:t>
            </a:fld>
            <a:endParaRPr lang="de-DE" altLang="de-DE">
              <a:latin typeface="+mn-lt"/>
              <a:cs typeface="+mn-cs"/>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79</a:t>
            </a:fld>
            <a:endParaRPr lang="de-DE" altLang="de-DE">
              <a:latin typeface="+mn-lt"/>
              <a:cs typeface="+mn-cs"/>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7</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80</a:t>
            </a:fld>
            <a:endParaRPr lang="de-DE" altLang="de-DE">
              <a:latin typeface="+mn-lt"/>
              <a:cs typeface="+mn-cs"/>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81</a:t>
            </a:fld>
            <a:endParaRPr lang="de-DE" altLang="de-DE">
              <a:latin typeface="+mn-lt"/>
              <a:cs typeface="+mn-cs"/>
            </a:endParaRP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82</a:t>
            </a:fld>
            <a:endParaRPr lang="de-DE" altLang="de-DE">
              <a:latin typeface="+mn-lt"/>
              <a:cs typeface="+mn-cs"/>
            </a:endParaRP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83</a:t>
            </a:fld>
            <a:endParaRPr lang="de-DE" altLang="de-DE">
              <a:latin typeface="+mn-lt"/>
              <a:cs typeface="+mn-cs"/>
            </a:endParaRP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84</a:t>
            </a:fld>
            <a:endParaRPr lang="de-DE" altLang="de-DE">
              <a:latin typeface="+mn-lt"/>
              <a:cs typeface="+mn-cs"/>
            </a:endParaRP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85</a:t>
            </a:fld>
            <a:endParaRPr lang="de-DE" altLang="de-DE">
              <a:latin typeface="+mn-lt"/>
              <a:cs typeface="+mn-cs"/>
            </a:endParaRP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86</a:t>
            </a:fld>
            <a:endParaRPr lang="de-DE" altLang="de-DE">
              <a:latin typeface="+mn-lt"/>
              <a:cs typeface="+mn-cs"/>
            </a:endParaRP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87</a:t>
            </a:fld>
            <a:endParaRPr lang="de-DE" altLang="de-DE">
              <a:latin typeface="+mn-lt"/>
              <a:cs typeface="+mn-cs"/>
            </a:endParaRP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Εργασία 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88</a:t>
            </a:fld>
            <a:endParaRPr lang="de-DE" altLang="de-DE">
              <a:latin typeface="+mn-lt"/>
              <a:cs typeface="+mn-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βλέπετε;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89</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βλέπετε τώρα;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90</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91</a:t>
            </a:fld>
            <a:endParaRPr lang="de-DE" altLang="de-DE">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l-GR" altLang="de-DE" sz="2400" dirty="0">
                <a:solidFill>
                  <a:srgbClr val="333333"/>
                </a:solidFill>
              </a:rPr>
              <a:t>Οι β</a:t>
            </a:r>
            <a:r>
              <a:rPr lang="de-DE" altLang="de-DE" sz="2400" dirty="0">
                <a:solidFill>
                  <a:srgbClr val="333333"/>
                </a:solidFill>
              </a:rPr>
              <a:t>ιαστικές αποφάσεις δεν οδηγ</a:t>
            </a:r>
            <a:r>
              <a:rPr lang="el-GR" altLang="de-DE" sz="2400" dirty="0">
                <a:solidFill>
                  <a:srgbClr val="333333"/>
                </a:solidFill>
              </a:rPr>
              <a:t>ουν πάντοτε </a:t>
            </a:r>
            <a:r>
              <a:rPr lang="de-DE" altLang="de-DE" sz="2400" dirty="0">
                <a:solidFill>
                  <a:srgbClr val="333333"/>
                </a:solidFill>
              </a:rPr>
              <a:t>σε λάθη, αλλά μερικές φορές λένε μόνο </a:t>
            </a:r>
            <a:r>
              <a:rPr lang="el-GR" altLang="de-DE" sz="2400" dirty="0">
                <a:solidFill>
                  <a:srgbClr val="333333"/>
                </a:solidFill>
              </a:rPr>
              <a:t>τ</a:t>
            </a:r>
            <a:r>
              <a:rPr lang="de-DE" altLang="de-DE" sz="2400" dirty="0">
                <a:solidFill>
                  <a:srgbClr val="333333"/>
                </a:solidFill>
              </a:rPr>
              <a:t>η μισή αλήθεια!</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92</a:t>
            </a:fld>
            <a:endParaRPr lang="de-DE" altLang="de-DE">
              <a:latin typeface="+mn-lt"/>
              <a:cs typeface="+mn-cs"/>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l-GR" altLang="de-DE" sz="2400" dirty="0">
                <a:solidFill>
                  <a:srgbClr val="333333"/>
                </a:solidFill>
              </a:rPr>
              <a:t>Οι β</a:t>
            </a:r>
            <a:r>
              <a:rPr lang="de-DE" altLang="de-DE" sz="2400" dirty="0">
                <a:solidFill>
                  <a:srgbClr val="333333"/>
                </a:solidFill>
              </a:rPr>
              <a:t>ιαστικές αποφάσεις δεν οδηγ</a:t>
            </a:r>
            <a:r>
              <a:rPr lang="el-GR" altLang="de-DE" sz="2400" dirty="0">
                <a:solidFill>
                  <a:srgbClr val="333333"/>
                </a:solidFill>
              </a:rPr>
              <a:t>ουν πάντοτε </a:t>
            </a:r>
            <a:r>
              <a:rPr lang="de-DE" altLang="de-DE" sz="2400" dirty="0">
                <a:solidFill>
                  <a:srgbClr val="333333"/>
                </a:solidFill>
              </a:rPr>
              <a:t>σε λάθη, αλλά μερικές φορές λένε μόνο </a:t>
            </a:r>
            <a:r>
              <a:rPr lang="el-GR" altLang="de-DE" sz="2400" dirty="0">
                <a:solidFill>
                  <a:srgbClr val="333333"/>
                </a:solidFill>
              </a:rPr>
              <a:t>τ</a:t>
            </a:r>
            <a:r>
              <a:rPr lang="de-DE" altLang="de-DE" sz="2400" dirty="0">
                <a:solidFill>
                  <a:srgbClr val="333333"/>
                </a:solidFill>
              </a:rPr>
              <a:t>η μισή αλήθεια!</a:t>
            </a:r>
          </a:p>
          <a:p>
            <a:pPr lvl="0" algn="ctr" defTabSz="914400" fontAlgn="base"/>
            <a:r>
              <a:rPr lang="de-DE" altLang="de-DE" sz="2400" b="1" dirty="0">
                <a:solidFill>
                  <a:srgbClr val="004992"/>
                </a:solidFill>
              </a:rPr>
              <a:t>Προσπαθήστε να ανακαλύψετε όλες τις λεπτομέρειες / στοιχεία στ</a:t>
            </a:r>
            <a:r>
              <a:rPr lang="el-GR" altLang="de-DE" sz="2400" b="1" dirty="0">
                <a:solidFill>
                  <a:srgbClr val="004992"/>
                </a:solidFill>
              </a:rPr>
              <a:t>ις</a:t>
            </a:r>
            <a:r>
              <a:rPr lang="de-DE" altLang="de-DE" sz="2400" b="1" dirty="0">
                <a:solidFill>
                  <a:srgbClr val="004992"/>
                </a:solidFill>
              </a:rPr>
              <a:t> παρακάτω φωτογραφίες!</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93</a:t>
            </a:fld>
            <a:endParaRPr lang="de-DE" altLang="de-DE">
              <a:latin typeface="+mn-lt"/>
              <a:cs typeface="+mn-cs"/>
            </a:endParaRPr>
          </a:p>
        </p:txBody>
      </p:sp>
    </p:spTree>
    <p:extLst>
      <p:ext uri="{BB962C8B-B14F-4D97-AF65-F5344CB8AC3E}">
        <p14:creationId xmlns:p14="http://schemas.microsoft.com/office/powerpoint/2010/main" val="15723290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94</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95</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mn-lt"/>
                <a:ea typeface="+mn-ea"/>
                <a:cs typeface="+mn-cs"/>
              </a:rPr>
              <a:t>Γυναίκα ή Σαξοφωνίστας;</a:t>
            </a:r>
            <a:endParaRPr lang="en-US" sz="2400" dirty="0">
              <a:solidFill>
                <a:srgbClr val="333333"/>
              </a:solidFill>
              <a:latin typeface="+mn-lt"/>
              <a:ea typeface="+mn-ea"/>
              <a:cs typeface="+mn-c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96</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97</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mn-lt"/>
                <a:ea typeface="+mn-ea"/>
                <a:cs typeface="+mn-cs"/>
              </a:rPr>
              <a:t>Πάπια ή Κουνέλι;</a:t>
            </a:r>
            <a:endParaRPr lang="en-US" sz="2400" dirty="0">
              <a:solidFill>
                <a:srgbClr val="333333"/>
              </a:solidFill>
              <a:latin typeface="+mn-lt"/>
              <a:ea typeface="+mn-ea"/>
              <a:cs typeface="+mn-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98</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99</a:t>
            </a:fld>
            <a:endParaRPr lang="de-DE" altLang="de-DE">
              <a:latin typeface="+mn-lt"/>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mn-lt"/>
                <a:ea typeface="+mn-ea"/>
                <a:cs typeface="+mn-cs"/>
              </a:rPr>
              <a:t>Πρόσωπο ή Ιππέας;</a:t>
            </a:r>
            <a:endParaRPr lang="en-US" sz="2400" dirty="0">
              <a:solidFill>
                <a:srgbClr val="333333"/>
              </a:solidFill>
              <a:latin typeface="+mn-lt"/>
              <a:ea typeface="+mn-ea"/>
              <a:cs typeface="+mn-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100</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101</a:t>
            </a:fld>
            <a:endParaRPr lang="de-DE" altLang="de-DE">
              <a:latin typeface="+mn-lt"/>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mn-lt"/>
                <a:ea typeface="+mn-ea"/>
                <a:cs typeface="+mn-cs"/>
              </a:rPr>
              <a:t>Ιησούς ή Σταύρωση;</a:t>
            </a:r>
            <a:endParaRPr lang="en-US" sz="2400" dirty="0">
              <a:solidFill>
                <a:srgbClr val="333333"/>
              </a:solidFill>
              <a:latin typeface="+mn-lt"/>
              <a:ea typeface="+mn-ea"/>
              <a:cs typeface="+mn-cs"/>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102</a:t>
            </a:fld>
            <a:endParaRPr lang="de-DE" altLang="de-DE">
              <a:latin typeface="+mn-lt"/>
              <a:cs typeface="+mn-cs"/>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103</a:t>
            </a:fld>
            <a:endParaRPr lang="de-DE" altLang="de-DE">
              <a:latin typeface="+mn-lt"/>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mn-lt"/>
                <a:ea typeface="+mn-ea"/>
                <a:cs typeface="+mn-cs"/>
              </a:rPr>
              <a:t>Η Παναγία ή Νεράϊδα που παίζει άρπα;</a:t>
            </a:r>
            <a:endParaRPr lang="en-US" sz="2400" dirty="0">
              <a:solidFill>
                <a:srgbClr val="333333"/>
              </a:solidFill>
              <a:latin typeface="+mn-lt"/>
              <a:ea typeface="+mn-ea"/>
              <a:cs typeface="+mn-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Μεταφορά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b="1" dirty="0">
                <a:solidFill>
                  <a:srgbClr val="333333"/>
                </a:solidFill>
              </a:rPr>
              <a:t>Εκπαιδευτικοί</a:t>
            </a:r>
            <a:r>
              <a:rPr lang="de-DE" altLang="de-DE" b="1" dirty="0">
                <a:solidFill>
                  <a:srgbClr val="333333"/>
                </a:solidFill>
              </a:rPr>
              <a:t> στόχοι:</a:t>
            </a:r>
          </a:p>
          <a:p>
            <a:pPr marL="285750" lvl="0" indent="-285750" defTabSz="914400" fontAlgn="base">
              <a:lnSpc>
                <a:spcPct val="100000"/>
              </a:lnSpc>
              <a:spcBef>
                <a:spcPts val="600"/>
              </a:spcBef>
              <a:buClr>
                <a:srgbClr val="333333"/>
              </a:buClr>
              <a:buFont typeface="WingDings"/>
              <a:buChar cha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104</a:t>
            </a:fld>
            <a:endParaRPr lang="de-DE" altLang="de-DE">
              <a:latin typeface="+mn-lt"/>
              <a:cs typeface="+mn-cs"/>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Μεταφορά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b="1" dirty="0">
                <a:solidFill>
                  <a:srgbClr val="333333"/>
                </a:solidFill>
              </a:rPr>
              <a:t>Εκπαιδευτικοί</a:t>
            </a:r>
            <a:r>
              <a:rPr lang="de-DE" altLang="de-DE" b="1" dirty="0">
                <a:solidFill>
                  <a:srgbClr val="333333"/>
                </a:solidFill>
              </a:rPr>
              <a:t> στόχοι:</a:t>
            </a:r>
          </a:p>
          <a:p>
            <a:pPr marL="285750" lvl="0" indent="-285750" defTabSz="914400" fontAlgn="base">
              <a:lnSpc>
                <a:spcPct val="100000"/>
              </a:lnSpc>
              <a:spcBef>
                <a:spcPts val="600"/>
              </a:spcBef>
              <a:buClr>
                <a:srgbClr val="333333"/>
              </a:buClr>
              <a:buFont typeface="WingDings"/>
              <a:buChar cha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l-GR" altLang="de-DE">
                <a:solidFill>
                  <a:srgbClr val="333333"/>
                </a:solidFill>
                <a:sym typeface="Wingdings" panose="05000000000000000000" pitchFamily="2" charset="2"/>
              </a:rPr>
              <a:t> </a:t>
            </a:r>
            <a:r>
              <a:rPr lang="el-GR" altLang="de-DE" dirty="0">
                <a:solidFill>
                  <a:srgbClr val="333333"/>
                </a:solidFill>
                <a:sym typeface="Wingdings" panose="05000000000000000000" pitchFamily="2" charset="2"/>
              </a:rPr>
              <a:t>Μην επιτίθεστε στους υποτιθέμενους εχθρούς</a:t>
            </a:r>
            <a:r>
              <a:rPr lang="de-DE" altLang="de-DE">
                <a:solidFill>
                  <a:srgbClr val="333333"/>
                </a:solidFill>
              </a:rPr>
              <a:t>!</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105</a:t>
            </a:fld>
            <a:endParaRPr lang="de-DE" altLang="de-DE">
              <a:latin typeface="+mn-lt"/>
              <a:cs typeface="+mn-cs"/>
            </a:endParaRPr>
          </a:p>
        </p:txBody>
      </p:sp>
    </p:spTree>
    <p:extLst>
      <p:ext uri="{BB962C8B-B14F-4D97-AF65-F5344CB8AC3E}">
        <p14:creationId xmlns:p14="http://schemas.microsoft.com/office/powerpoint/2010/main" val="25058430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Μεταφορά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b="1" dirty="0">
                <a:solidFill>
                  <a:srgbClr val="333333"/>
                </a:solidFill>
              </a:rPr>
              <a:t>Εκπαιδευτικοί</a:t>
            </a:r>
            <a:r>
              <a:rPr lang="de-DE" altLang="de-DE" b="1" dirty="0">
                <a:solidFill>
                  <a:srgbClr val="333333"/>
                </a:solidFill>
              </a:rPr>
              <a:t> στόχοι:</a:t>
            </a:r>
          </a:p>
          <a:p>
            <a:pPr marL="285750" lvl="0" indent="-285750" defTabSz="914400" fontAlgn="base">
              <a:lnSpc>
                <a:spcPct val="100000"/>
              </a:lnSpc>
              <a:spcBef>
                <a:spcPts val="600"/>
              </a:spcBef>
              <a:buClr>
                <a:srgbClr val="333333"/>
              </a:buClr>
              <a:buFont typeface="WingDings"/>
              <a:buChar cha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l-GR" altLang="de-DE">
                <a:solidFill>
                  <a:srgbClr val="333333"/>
                </a:solidFill>
                <a:sym typeface="Wingdings" panose="05000000000000000000" pitchFamily="2" charset="2"/>
              </a:rPr>
              <a:t> </a:t>
            </a:r>
            <a:r>
              <a:rPr lang="el-GR" altLang="de-DE" dirty="0">
                <a:solidFill>
                  <a:srgbClr val="333333"/>
                </a:solidFill>
                <a:sym typeface="Wingdings" panose="05000000000000000000"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a:t>
            </a:r>
            <a:r>
              <a:rPr lang="el-GR" altLang="de-DE">
                <a:solidFill>
                  <a:srgbClr val="333333"/>
                </a:solidFill>
              </a:rPr>
              <a:t>Λόττο</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106</a:t>
            </a:fld>
            <a:endParaRPr lang="de-DE" altLang="de-DE">
              <a:latin typeface="+mn-lt"/>
              <a:cs typeface="+mn-cs"/>
            </a:endParaRPr>
          </a:p>
        </p:txBody>
      </p:sp>
    </p:spTree>
    <p:extLst>
      <p:ext uri="{BB962C8B-B14F-4D97-AF65-F5344CB8AC3E}">
        <p14:creationId xmlns:p14="http://schemas.microsoft.com/office/powerpoint/2010/main" val="39711548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Μεταφορά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b="1" dirty="0">
                <a:solidFill>
                  <a:srgbClr val="333333"/>
                </a:solidFill>
              </a:rPr>
              <a:t>Εκπαιδευτικοί</a:t>
            </a:r>
            <a:r>
              <a:rPr lang="de-DE" altLang="de-DE" b="1" dirty="0">
                <a:solidFill>
                  <a:srgbClr val="333333"/>
                </a:solidFill>
              </a:rPr>
              <a:t> στόχοι:</a:t>
            </a:r>
          </a:p>
          <a:p>
            <a:pPr marL="285750" lvl="0" indent="-285750" defTabSz="914400" fontAlgn="base">
              <a:lnSpc>
                <a:spcPct val="100000"/>
              </a:lnSpc>
              <a:spcBef>
                <a:spcPts val="600"/>
              </a:spcBef>
              <a:buClr>
                <a:srgbClr val="333333"/>
              </a:buClr>
              <a:buFont typeface="WingDings"/>
              <a:buChar cha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l-GR" altLang="de-DE">
                <a:solidFill>
                  <a:srgbClr val="333333"/>
                </a:solidFill>
                <a:sym typeface="Wingdings" panose="05000000000000000000" pitchFamily="2" charset="2"/>
              </a:rPr>
              <a:t> </a:t>
            </a:r>
            <a:r>
              <a:rPr lang="el-GR" altLang="de-DE" dirty="0">
                <a:solidFill>
                  <a:srgbClr val="333333"/>
                </a:solidFill>
                <a:sym typeface="Wingdings" panose="05000000000000000000"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Λόττο</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στε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err="1">
                <a:solidFill>
                  <a:srgbClr val="333333"/>
                </a:solidFill>
              </a:rPr>
              <a:t>λάθος</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107</a:t>
            </a:fld>
            <a:endParaRPr lang="de-DE" altLang="de-DE">
              <a:latin typeface="+mn-lt"/>
              <a:cs typeface="+mn-cs"/>
            </a:endParaRPr>
          </a:p>
        </p:txBody>
      </p:sp>
    </p:spTree>
    <p:extLst>
      <p:ext uri="{BB962C8B-B14F-4D97-AF65-F5344CB8AC3E}">
        <p14:creationId xmlns:p14="http://schemas.microsoft.com/office/powerpoint/2010/main" val="34569218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Μεταφορά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b="1" dirty="0">
                <a:solidFill>
                  <a:srgbClr val="333333"/>
                </a:solidFill>
              </a:rPr>
              <a:t>Εκπαιδευτικοί</a:t>
            </a:r>
            <a:r>
              <a:rPr lang="de-DE" altLang="de-DE" b="1" dirty="0">
                <a:solidFill>
                  <a:srgbClr val="333333"/>
                </a:solidFill>
              </a:rPr>
              <a:t> στόχοι:</a:t>
            </a:r>
          </a:p>
          <a:p>
            <a:pPr marL="285750" lvl="0" indent="-285750" defTabSz="914400" fontAlgn="base">
              <a:lnSpc>
                <a:spcPct val="100000"/>
              </a:lnSpc>
              <a:spcBef>
                <a:spcPts val="600"/>
              </a:spcBef>
              <a:buClr>
                <a:srgbClr val="333333"/>
              </a:buClr>
              <a:buFont typeface="WingDings"/>
              <a:buChar cha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l-GR" altLang="de-DE">
                <a:solidFill>
                  <a:srgbClr val="333333"/>
                </a:solidFill>
                <a:sym typeface="Wingdings" panose="05000000000000000000" pitchFamily="2" charset="2"/>
              </a:rPr>
              <a:t> </a:t>
            </a:r>
            <a:r>
              <a:rPr lang="el-GR" altLang="de-DE" dirty="0">
                <a:solidFill>
                  <a:srgbClr val="333333"/>
                </a:solidFill>
                <a:sym typeface="Wingdings" panose="05000000000000000000"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Λόττο</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στε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dirty="0" err="1">
                <a:solidFill>
                  <a:srgbClr val="333333"/>
                </a:solidFill>
              </a:rPr>
              <a:t>λάθος</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Η αμφιβολία μπορεί να είναι ένα δυσάρεστο συναίσθημα, αλλά συχνά μας αποτρέπει από το να κάνουμε σοβαρά </a:t>
            </a:r>
            <a:r>
              <a:rPr lang="el-GR" altLang="de-DE">
                <a:solidFill>
                  <a:srgbClr val="333333"/>
                </a:solidFill>
              </a:rPr>
              <a:t>λάθη.</a:t>
            </a:r>
            <a:endParaRPr lang="en-US"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108</a:t>
            </a:fld>
            <a:endParaRPr lang="de-DE" altLang="de-DE">
              <a:latin typeface="+mn-lt"/>
              <a:cs typeface="+mn-cs"/>
            </a:endParaRPr>
          </a:p>
        </p:txBody>
      </p:sp>
    </p:spTree>
    <p:extLst>
      <p:ext uri="{BB962C8B-B14F-4D97-AF65-F5344CB8AC3E}">
        <p14:creationId xmlns:p14="http://schemas.microsoft.com/office/powerpoint/2010/main" val="16392163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Μεταφορά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b="1" dirty="0">
                <a:solidFill>
                  <a:srgbClr val="333333"/>
                </a:solidFill>
              </a:rPr>
              <a:t>Εκπαιδευτικοί</a:t>
            </a:r>
            <a:r>
              <a:rPr lang="de-DE" altLang="de-DE" b="1" dirty="0">
                <a:solidFill>
                  <a:srgbClr val="333333"/>
                </a:solidFill>
              </a:rPr>
              <a:t> στόχοι:</a:t>
            </a:r>
          </a:p>
          <a:p>
            <a:pPr marL="285750" lvl="0" indent="-285750" defTabSz="914400" fontAlgn="base">
              <a:lnSpc>
                <a:spcPct val="100000"/>
              </a:lnSpc>
              <a:spcBef>
                <a:spcPts val="600"/>
              </a:spcBef>
              <a:buClr>
                <a:srgbClr val="333333"/>
              </a:buClr>
              <a:buFont typeface="WingDings"/>
              <a:buChar cha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l-GR" altLang="de-DE">
                <a:solidFill>
                  <a:srgbClr val="333333"/>
                </a:solidFill>
                <a:sym typeface="Wingdings" panose="05000000000000000000" pitchFamily="2" charset="2"/>
              </a:rPr>
              <a:t> </a:t>
            </a:r>
            <a:r>
              <a:rPr lang="el-GR" altLang="de-DE" dirty="0">
                <a:solidFill>
                  <a:srgbClr val="333333"/>
                </a:solidFill>
                <a:sym typeface="Wingdings" panose="05000000000000000000"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Λόττο</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στε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dirty="0" err="1">
                <a:solidFill>
                  <a:srgbClr val="333333"/>
                </a:solidFill>
              </a:rPr>
              <a:t>λάθος</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Η αμφιβολία μπορεί να είναι ένα δυσάρεστο συναίσθημα, αλλά συχνά μας αποτρέπει από το να κάνουμε σοβαρά λάθη.</a:t>
            </a:r>
            <a:endParaRPr lang="de-DE" altLang="de-DE" dirty="0">
              <a:solidFill>
                <a:srgbClr val="333333"/>
              </a:solidFill>
            </a:endParaRP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Βασίστε σημαντικές αποφάσεις σας σε αξιόπιστα στοιχεία. Οι απλές εικασίες είναι «κακοί σύμβουλοι». Εξετάστε πάντα τις συνέπειες μιας λανθασμένης απόφασης.</a:t>
            </a:r>
            <a:endParaRPr lang="en-US"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109</a:t>
            </a:fld>
            <a:endParaRPr lang="de-DE" altLang="de-DE">
              <a:latin typeface="+mn-lt"/>
              <a:cs typeface="+mn-cs"/>
            </a:endParaRPr>
          </a:p>
        </p:txBody>
      </p:sp>
    </p:spTree>
    <p:extLst>
      <p:ext uri="{BB962C8B-B14F-4D97-AF65-F5344CB8AC3E}">
        <p14:creationId xmlns:p14="http://schemas.microsoft.com/office/powerpoint/2010/main" val="31103064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Πολλοί</a:t>
            </a:r>
            <a:r>
              <a:rPr lang="en-AU" altLang="de-DE" sz="2400" dirty="0">
                <a:solidFill>
                  <a:srgbClr val="333333"/>
                </a:solidFill>
              </a:rPr>
              <a:t> (α</a:t>
            </a:r>
            <a:r>
              <a:rPr lang="en-AU" altLang="de-DE" sz="2400" dirty="0" err="1">
                <a:solidFill>
                  <a:srgbClr val="333333"/>
                </a:solidFill>
              </a:rPr>
              <a:t>λλά</a:t>
            </a:r>
            <a:r>
              <a:rPr lang="en-AU" altLang="de-DE" sz="2400" dirty="0">
                <a:solidFill>
                  <a:srgbClr val="333333"/>
                </a:solidFill>
              </a:rPr>
              <a:t> </a:t>
            </a:r>
            <a:r>
              <a:rPr lang="en-AU" altLang="de-DE" sz="2400" dirty="0" err="1">
                <a:solidFill>
                  <a:srgbClr val="333333"/>
                </a:solidFill>
              </a:rPr>
              <a:t>όχι</a:t>
            </a:r>
            <a:r>
              <a:rPr lang="en-AU" altLang="de-DE" sz="2400" dirty="0">
                <a:solidFill>
                  <a:srgbClr val="333333"/>
                </a:solidFill>
              </a:rPr>
              <a:t> </a:t>
            </a:r>
            <a:r>
              <a:rPr lang="en-AU" altLang="de-DE" sz="2400" dirty="0" err="1">
                <a:solidFill>
                  <a:srgbClr val="333333"/>
                </a:solidFill>
              </a:rPr>
              <a:t>όλ</a:t>
            </a:r>
            <a:r>
              <a:rPr lang="el-GR" altLang="de-DE" sz="2400" dirty="0">
                <a:solidFill>
                  <a:srgbClr val="333333"/>
                </a:solidFill>
              </a:rPr>
              <a:t>οι</a:t>
            </a:r>
            <a:r>
              <a:rPr lang="en-AU" altLang="de-DE" sz="2400" dirty="0">
                <a:solidFill>
                  <a:srgbClr val="333333"/>
                </a:solidFill>
              </a:rPr>
              <a:t>!) </a:t>
            </a:r>
            <a:r>
              <a:rPr lang="en-AU" altLang="de-DE" sz="2400" dirty="0" err="1">
                <a:solidFill>
                  <a:srgbClr val="333333"/>
                </a:solidFill>
              </a:rPr>
              <a:t>άνθρω</a:t>
            </a:r>
            <a:r>
              <a:rPr lang="en-AU" altLang="de-DE" sz="2400" dirty="0">
                <a:solidFill>
                  <a:srgbClr val="333333"/>
                </a:solidFill>
              </a:rPr>
              <a:t>ποι με ψύχωση έχουν την τάση να </a:t>
            </a:r>
            <a:r>
              <a:rPr lang="el-GR" altLang="de-DE" sz="2400" dirty="0">
                <a:solidFill>
                  <a:srgbClr val="333333"/>
                </a:solidFill>
              </a:rPr>
              <a:t>βγάζουν βιαστικά </a:t>
            </a:r>
            <a:r>
              <a:rPr lang="en-AU" altLang="de-DE" sz="2400" dirty="0" err="1">
                <a:solidFill>
                  <a:srgbClr val="333333"/>
                </a:solidFill>
              </a:rPr>
              <a:t>συμ</a:t>
            </a:r>
            <a:r>
              <a:rPr lang="en-AU" altLang="de-DE" sz="2400" dirty="0">
                <a:solidFill>
                  <a:srgbClr val="333333"/>
                </a:solidFill>
              </a:rPr>
              <a:t>περάσματα και να σχηματί</a:t>
            </a:r>
            <a:r>
              <a:rPr lang="el-GR" altLang="de-DE" sz="2400" dirty="0">
                <a:solidFill>
                  <a:srgbClr val="333333"/>
                </a:solidFill>
              </a:rPr>
              <a:t>ζ</a:t>
            </a:r>
            <a:r>
              <a:rPr lang="en-AU" altLang="de-DE" sz="2400" dirty="0" err="1">
                <a:solidFill>
                  <a:srgbClr val="333333"/>
                </a:solidFill>
              </a:rPr>
              <a:t>ουν</a:t>
            </a:r>
            <a:r>
              <a:rPr lang="en-AU" altLang="de-DE" sz="2400" dirty="0">
                <a:solidFill>
                  <a:srgbClr val="333333"/>
                </a:solidFill>
              </a:rPr>
              <a:t> α</a:t>
            </a:r>
            <a:r>
              <a:rPr lang="en-AU" altLang="de-DE" sz="2400" dirty="0" err="1">
                <a:solidFill>
                  <a:srgbClr val="333333"/>
                </a:solidFill>
              </a:rPr>
              <a:t>κρ</a:t>
            </a:r>
            <a:r>
              <a:rPr lang="en-AU" altLang="de-DE" sz="2400" dirty="0">
                <a:solidFill>
                  <a:srgbClr val="333333"/>
                </a:solidFill>
              </a:rPr>
              <a:t>αίες απόψεις.</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110</a:t>
            </a:fld>
            <a:endParaRPr lang="de-DE" altLang="de-DE">
              <a:latin typeface="+mn-lt"/>
              <a:cs typeface="+mn-cs"/>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Πολλοί</a:t>
            </a:r>
            <a:r>
              <a:rPr lang="en-AU" altLang="de-DE" sz="2400" dirty="0">
                <a:solidFill>
                  <a:srgbClr val="333333"/>
                </a:solidFill>
              </a:rPr>
              <a:t> (α</a:t>
            </a:r>
            <a:r>
              <a:rPr lang="en-AU" altLang="de-DE" sz="2400" dirty="0" err="1">
                <a:solidFill>
                  <a:srgbClr val="333333"/>
                </a:solidFill>
              </a:rPr>
              <a:t>λλά</a:t>
            </a:r>
            <a:r>
              <a:rPr lang="en-AU" altLang="de-DE" sz="2400" dirty="0">
                <a:solidFill>
                  <a:srgbClr val="333333"/>
                </a:solidFill>
              </a:rPr>
              <a:t> </a:t>
            </a:r>
            <a:r>
              <a:rPr lang="en-AU" altLang="de-DE" sz="2400" dirty="0" err="1">
                <a:solidFill>
                  <a:srgbClr val="333333"/>
                </a:solidFill>
              </a:rPr>
              <a:t>όχι</a:t>
            </a:r>
            <a:r>
              <a:rPr lang="en-AU" altLang="de-DE" sz="2400" dirty="0">
                <a:solidFill>
                  <a:srgbClr val="333333"/>
                </a:solidFill>
              </a:rPr>
              <a:t> </a:t>
            </a:r>
            <a:r>
              <a:rPr lang="en-AU" altLang="de-DE" sz="2400" dirty="0" err="1">
                <a:solidFill>
                  <a:srgbClr val="333333"/>
                </a:solidFill>
              </a:rPr>
              <a:t>όλ</a:t>
            </a:r>
            <a:r>
              <a:rPr lang="el-GR" altLang="de-DE" sz="2400" dirty="0">
                <a:solidFill>
                  <a:srgbClr val="333333"/>
                </a:solidFill>
              </a:rPr>
              <a:t>οι</a:t>
            </a:r>
            <a:r>
              <a:rPr lang="en-AU" altLang="de-DE" sz="2400" dirty="0">
                <a:solidFill>
                  <a:srgbClr val="333333"/>
                </a:solidFill>
              </a:rPr>
              <a:t>!) </a:t>
            </a:r>
            <a:r>
              <a:rPr lang="en-AU" altLang="de-DE" sz="2400" dirty="0" err="1">
                <a:solidFill>
                  <a:srgbClr val="333333"/>
                </a:solidFill>
              </a:rPr>
              <a:t>άνθρω</a:t>
            </a:r>
            <a:r>
              <a:rPr lang="en-AU" altLang="de-DE" sz="2400" dirty="0">
                <a:solidFill>
                  <a:srgbClr val="333333"/>
                </a:solidFill>
              </a:rPr>
              <a:t>ποι με ψύχωση έχουν την τάση να </a:t>
            </a:r>
            <a:r>
              <a:rPr lang="el-GR" altLang="de-DE" sz="2400" dirty="0">
                <a:solidFill>
                  <a:srgbClr val="333333"/>
                </a:solidFill>
              </a:rPr>
              <a:t>βγάζουν βιαστικά </a:t>
            </a:r>
            <a:r>
              <a:rPr lang="en-AU" altLang="de-DE" sz="2400" dirty="0" err="1">
                <a:solidFill>
                  <a:srgbClr val="333333"/>
                </a:solidFill>
              </a:rPr>
              <a:t>συμ</a:t>
            </a:r>
            <a:r>
              <a:rPr lang="en-AU" altLang="de-DE" sz="2400" dirty="0">
                <a:solidFill>
                  <a:srgbClr val="333333"/>
                </a:solidFill>
              </a:rPr>
              <a:t>περάσματα και να σχηματί</a:t>
            </a:r>
            <a:r>
              <a:rPr lang="el-GR" altLang="de-DE" sz="2400" dirty="0">
                <a:solidFill>
                  <a:srgbClr val="333333"/>
                </a:solidFill>
              </a:rPr>
              <a:t>ζ</a:t>
            </a:r>
            <a:r>
              <a:rPr lang="en-AU" altLang="de-DE" sz="2400" dirty="0" err="1">
                <a:solidFill>
                  <a:srgbClr val="333333"/>
                </a:solidFill>
              </a:rPr>
              <a:t>ουν</a:t>
            </a:r>
            <a:r>
              <a:rPr lang="en-AU" altLang="de-DE" sz="2400" dirty="0">
                <a:solidFill>
                  <a:srgbClr val="333333"/>
                </a:solidFill>
              </a:rPr>
              <a:t> α</a:t>
            </a:r>
            <a:r>
              <a:rPr lang="en-AU" altLang="de-DE" sz="2400" dirty="0" err="1">
                <a:solidFill>
                  <a:srgbClr val="333333"/>
                </a:solidFill>
              </a:rPr>
              <a:t>κρ</a:t>
            </a:r>
            <a:r>
              <a:rPr lang="en-AU" altLang="de-DE" sz="2400" dirty="0">
                <a:solidFill>
                  <a:srgbClr val="333333"/>
                </a:solidFill>
              </a:rPr>
              <a:t>αίες απόψεις.</a:t>
            </a:r>
          </a:p>
          <a:p>
            <a:pPr lvl="0" defTabSz="914400" fontAlgn="base">
              <a:lnSpc>
                <a:spcPct val="100000"/>
              </a:lnSpc>
              <a:spcBef>
                <a:spcPts val="1200"/>
              </a:spcBef>
            </a:pPr>
            <a:r>
              <a:rPr lang="en-AU" altLang="de-DE" sz="2400" dirty="0">
                <a:solidFill>
                  <a:srgbClr val="004992"/>
                </a:solidFill>
              </a:rPr>
              <a:t>Πα</a:t>
            </a:r>
            <a:r>
              <a:rPr lang="en-AU" altLang="de-DE" sz="2400" dirty="0" err="1">
                <a:solidFill>
                  <a:srgbClr val="004992"/>
                </a:solidFill>
              </a:rPr>
              <a:t>ράδειγμ</a:t>
            </a:r>
            <a:r>
              <a:rPr lang="en-AU" altLang="de-DE" sz="2400" dirty="0">
                <a:solidFill>
                  <a:srgbClr val="004992"/>
                </a:solidFill>
              </a:rPr>
              <a:t>α: </a:t>
            </a:r>
            <a:r>
              <a:rPr lang="el-GR" altLang="de-DE" sz="2400" dirty="0">
                <a:solidFill>
                  <a:srgbClr val="333333"/>
                </a:solidFill>
              </a:rPr>
              <a:t>Ο Αλέξανδρος κατηγορεί τον συγκάτοικό του Θωμά, ότι προσπαθεί να τον δηλητηριάσει.</a:t>
            </a:r>
            <a:endParaRPr lang="en-AU" altLang="de-DE" sz="2400" dirty="0">
              <a:solidFill>
                <a:srgbClr val="333333"/>
              </a:solidFill>
            </a:endParaRPr>
          </a:p>
          <a:p>
            <a:pPr lvl="0" defTabSz="914400" fontAlgn="base">
              <a:lnSpc>
                <a:spcPct val="100000"/>
              </a:lnSpc>
              <a:spcBef>
                <a:spcPts val="1200"/>
              </a:spcBef>
            </a:pPr>
            <a:r>
              <a:rPr lang="en-AU" altLang="de-DE" sz="2400" dirty="0" err="1">
                <a:solidFill>
                  <a:srgbClr val="004992"/>
                </a:solidFill>
              </a:rPr>
              <a:t>Ιστορικό</a:t>
            </a:r>
            <a:r>
              <a:rPr lang="en-AU" altLang="de-DE" sz="2400" dirty="0">
                <a:solidFill>
                  <a:srgbClr val="004992"/>
                </a:solidFill>
              </a:rPr>
              <a:t>: </a:t>
            </a:r>
            <a:r>
              <a:rPr lang="el-GR" altLang="de-DE" sz="2400" dirty="0">
                <a:solidFill>
                  <a:srgbClr val="333333"/>
                </a:solidFill>
              </a:rPr>
              <a:t>Το φαγητό έχει μια άσχημη γεύση</a:t>
            </a:r>
            <a:r>
              <a:rPr lang="en-AU" altLang="de-DE" sz="2400" dirty="0">
                <a:solidFill>
                  <a:srgbClr val="333333"/>
                </a:solidFill>
              </a:rPr>
              <a:t>.</a:t>
            </a:r>
            <a:r>
              <a:rPr lang="el-GR" altLang="de-DE" sz="2400" dirty="0">
                <a:solidFill>
                  <a:srgbClr val="333333"/>
                </a:solidFill>
              </a:rPr>
              <a:t> Δεν συμπαθιούνται μεταξύ τους.</a:t>
            </a:r>
            <a:br>
              <a:rPr lang="en-AU" altLang="de-DE" sz="2400" dirty="0">
                <a:solidFill>
                  <a:srgbClr val="333333"/>
                </a:solidFill>
              </a:rPr>
            </a:br>
            <a:r>
              <a:rPr lang="en-AU" altLang="de-DE" sz="2400" dirty="0" err="1">
                <a:solidFill>
                  <a:srgbClr val="333333"/>
                </a:solidFill>
              </a:rPr>
              <a:t>Αλλά</a:t>
            </a:r>
            <a:r>
              <a:rPr lang="en-AU" altLang="de-DE" sz="2400" dirty="0">
                <a:solidFill>
                  <a:srgbClr val="333333"/>
                </a:solidFill>
              </a:rPr>
              <a:t>:</a:t>
            </a:r>
            <a:r>
              <a:rPr lang="el-GR" altLang="de-DE" sz="2400" dirty="0">
                <a:solidFill>
                  <a:srgbClr val="333333"/>
                </a:solidFill>
              </a:rPr>
              <a:t> Πώς μπορεί να ξέρει ο Θωμάς, ποιο δίσκο φαγητού θα διαλέξει ο Αλέξανδρος; Δύσκολα κάποιος μπορεί να δολοφονήσει κάποιον άλλον, μόνο και μόνο από αντιπάθεια ή από μια μικρή διαφωνία.</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111</a:t>
            </a:fld>
            <a:endParaRPr lang="de-DE" altLang="de-DE">
              <a:latin typeface="+mn-lt"/>
              <a:cs typeface="+mn-cs"/>
            </a:endParaRPr>
          </a:p>
        </p:txBody>
      </p:sp>
    </p:spTree>
    <p:extLst>
      <p:ext uri="{BB962C8B-B14F-4D97-AF65-F5344CB8AC3E}">
        <p14:creationId xmlns:p14="http://schemas.microsoft.com/office/powerpoint/2010/main" val="291399793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Πολλοί</a:t>
            </a:r>
            <a:r>
              <a:rPr lang="en-AU" altLang="de-DE" sz="2400" dirty="0">
                <a:solidFill>
                  <a:srgbClr val="333333"/>
                </a:solidFill>
              </a:rPr>
              <a:t> (α</a:t>
            </a:r>
            <a:r>
              <a:rPr lang="en-AU" altLang="de-DE" sz="2400" dirty="0" err="1">
                <a:solidFill>
                  <a:srgbClr val="333333"/>
                </a:solidFill>
              </a:rPr>
              <a:t>λλά</a:t>
            </a:r>
            <a:r>
              <a:rPr lang="en-AU" altLang="de-DE" sz="2400" dirty="0">
                <a:solidFill>
                  <a:srgbClr val="333333"/>
                </a:solidFill>
              </a:rPr>
              <a:t> </a:t>
            </a:r>
            <a:r>
              <a:rPr lang="en-AU" altLang="de-DE" sz="2400" dirty="0" err="1">
                <a:solidFill>
                  <a:srgbClr val="333333"/>
                </a:solidFill>
              </a:rPr>
              <a:t>όχι</a:t>
            </a:r>
            <a:r>
              <a:rPr lang="en-AU" altLang="de-DE" sz="2400" dirty="0">
                <a:solidFill>
                  <a:srgbClr val="333333"/>
                </a:solidFill>
              </a:rPr>
              <a:t> </a:t>
            </a:r>
            <a:r>
              <a:rPr lang="en-AU" altLang="de-DE" sz="2400" dirty="0" err="1">
                <a:solidFill>
                  <a:srgbClr val="333333"/>
                </a:solidFill>
              </a:rPr>
              <a:t>όλ</a:t>
            </a:r>
            <a:r>
              <a:rPr lang="el-GR" altLang="de-DE" sz="2400" dirty="0">
                <a:solidFill>
                  <a:srgbClr val="333333"/>
                </a:solidFill>
              </a:rPr>
              <a:t>οι</a:t>
            </a:r>
            <a:r>
              <a:rPr lang="en-AU" altLang="de-DE" sz="2400" dirty="0">
                <a:solidFill>
                  <a:srgbClr val="333333"/>
                </a:solidFill>
              </a:rPr>
              <a:t>!) </a:t>
            </a:r>
            <a:r>
              <a:rPr lang="en-AU" altLang="de-DE" sz="2400" dirty="0" err="1">
                <a:solidFill>
                  <a:srgbClr val="333333"/>
                </a:solidFill>
              </a:rPr>
              <a:t>άνθρω</a:t>
            </a:r>
            <a:r>
              <a:rPr lang="en-AU" altLang="de-DE" sz="2400" dirty="0">
                <a:solidFill>
                  <a:srgbClr val="333333"/>
                </a:solidFill>
              </a:rPr>
              <a:t>ποι με ψύχωση έχουν την τάση να </a:t>
            </a:r>
            <a:r>
              <a:rPr lang="el-GR" altLang="de-DE" sz="2400" dirty="0">
                <a:solidFill>
                  <a:srgbClr val="333333"/>
                </a:solidFill>
              </a:rPr>
              <a:t>βγάζουν βιαστικά </a:t>
            </a:r>
            <a:r>
              <a:rPr lang="en-AU" altLang="de-DE" sz="2400" dirty="0" err="1">
                <a:solidFill>
                  <a:srgbClr val="333333"/>
                </a:solidFill>
              </a:rPr>
              <a:t>συμ</a:t>
            </a:r>
            <a:r>
              <a:rPr lang="en-AU" altLang="de-DE" sz="2400" dirty="0">
                <a:solidFill>
                  <a:srgbClr val="333333"/>
                </a:solidFill>
              </a:rPr>
              <a:t>περάσματα και να σχηματί</a:t>
            </a:r>
            <a:r>
              <a:rPr lang="el-GR" altLang="de-DE" sz="2400" dirty="0">
                <a:solidFill>
                  <a:srgbClr val="333333"/>
                </a:solidFill>
              </a:rPr>
              <a:t>ζ</a:t>
            </a:r>
            <a:r>
              <a:rPr lang="en-AU" altLang="de-DE" sz="2400" dirty="0" err="1">
                <a:solidFill>
                  <a:srgbClr val="333333"/>
                </a:solidFill>
              </a:rPr>
              <a:t>ουν</a:t>
            </a:r>
            <a:r>
              <a:rPr lang="en-AU" altLang="de-DE" sz="2400" dirty="0">
                <a:solidFill>
                  <a:srgbClr val="333333"/>
                </a:solidFill>
              </a:rPr>
              <a:t> α</a:t>
            </a:r>
            <a:r>
              <a:rPr lang="en-AU" altLang="de-DE" sz="2400" dirty="0" err="1">
                <a:solidFill>
                  <a:srgbClr val="333333"/>
                </a:solidFill>
              </a:rPr>
              <a:t>κρ</a:t>
            </a:r>
            <a:r>
              <a:rPr lang="en-AU" altLang="de-DE" sz="2400" dirty="0">
                <a:solidFill>
                  <a:srgbClr val="333333"/>
                </a:solidFill>
              </a:rPr>
              <a:t>αίες απόψεις.</a:t>
            </a:r>
          </a:p>
          <a:p>
            <a:pPr lvl="0" defTabSz="914400" fontAlgn="base">
              <a:lnSpc>
                <a:spcPct val="100000"/>
              </a:lnSpc>
              <a:spcBef>
                <a:spcPts val="1200"/>
              </a:spcBef>
            </a:pPr>
            <a:r>
              <a:rPr lang="en-AU" altLang="de-DE" sz="2400" dirty="0">
                <a:solidFill>
                  <a:srgbClr val="004992"/>
                </a:solidFill>
              </a:rPr>
              <a:t>Πα</a:t>
            </a:r>
            <a:r>
              <a:rPr lang="en-AU" altLang="de-DE" sz="2400" dirty="0" err="1">
                <a:solidFill>
                  <a:srgbClr val="004992"/>
                </a:solidFill>
              </a:rPr>
              <a:t>ράδειγμ</a:t>
            </a:r>
            <a:r>
              <a:rPr lang="en-AU" altLang="de-DE" sz="2400" dirty="0">
                <a:solidFill>
                  <a:srgbClr val="004992"/>
                </a:solidFill>
              </a:rPr>
              <a:t>α: </a:t>
            </a:r>
            <a:r>
              <a:rPr lang="el-GR" altLang="de-DE" sz="2400" dirty="0">
                <a:solidFill>
                  <a:srgbClr val="333333"/>
                </a:solidFill>
              </a:rPr>
              <a:t>Ο Αλέξανδρος κατηγορεί τον συγκάτοικό του Θωμά, ότι προσπαθεί να τον δηλητηριάσει.</a:t>
            </a:r>
            <a:endParaRPr lang="en-AU" altLang="de-DE" sz="2400" dirty="0">
              <a:solidFill>
                <a:srgbClr val="333333"/>
              </a:solidFill>
            </a:endParaRPr>
          </a:p>
          <a:p>
            <a:pPr lvl="0" defTabSz="914400" fontAlgn="base">
              <a:lnSpc>
                <a:spcPct val="100000"/>
              </a:lnSpc>
              <a:spcBef>
                <a:spcPts val="1200"/>
              </a:spcBef>
            </a:pPr>
            <a:r>
              <a:rPr lang="en-AU" altLang="de-DE" sz="2400" dirty="0" err="1">
                <a:solidFill>
                  <a:srgbClr val="004992"/>
                </a:solidFill>
              </a:rPr>
              <a:t>Ιστορικό</a:t>
            </a:r>
            <a:r>
              <a:rPr lang="en-AU" altLang="de-DE" sz="2400" dirty="0">
                <a:solidFill>
                  <a:srgbClr val="004992"/>
                </a:solidFill>
              </a:rPr>
              <a:t>: </a:t>
            </a:r>
            <a:r>
              <a:rPr lang="el-GR" altLang="de-DE" sz="2400" dirty="0">
                <a:solidFill>
                  <a:srgbClr val="333333"/>
                </a:solidFill>
              </a:rPr>
              <a:t>Το φαγητό έχει μια άσχημη γεύση</a:t>
            </a:r>
            <a:r>
              <a:rPr lang="en-AU" altLang="de-DE" sz="2400" dirty="0">
                <a:solidFill>
                  <a:srgbClr val="333333"/>
                </a:solidFill>
              </a:rPr>
              <a:t>.</a:t>
            </a:r>
            <a:r>
              <a:rPr lang="el-GR" altLang="de-DE" sz="2400" dirty="0">
                <a:solidFill>
                  <a:srgbClr val="333333"/>
                </a:solidFill>
              </a:rPr>
              <a:t> Δεν συμπαθιούνται μεταξύ τους.</a:t>
            </a:r>
            <a:br>
              <a:rPr lang="en-AU" altLang="de-DE" sz="2400" dirty="0">
                <a:solidFill>
                  <a:srgbClr val="333333"/>
                </a:solidFill>
              </a:rPr>
            </a:br>
            <a:r>
              <a:rPr lang="en-AU" altLang="de-DE" sz="2400" dirty="0" err="1">
                <a:solidFill>
                  <a:srgbClr val="333333"/>
                </a:solidFill>
              </a:rPr>
              <a:t>Αλλά</a:t>
            </a:r>
            <a:r>
              <a:rPr lang="en-AU" altLang="de-DE" sz="2400" dirty="0">
                <a:solidFill>
                  <a:srgbClr val="333333"/>
                </a:solidFill>
              </a:rPr>
              <a:t>:</a:t>
            </a:r>
            <a:r>
              <a:rPr lang="el-GR" altLang="de-DE" sz="2400" dirty="0">
                <a:solidFill>
                  <a:srgbClr val="333333"/>
                </a:solidFill>
              </a:rPr>
              <a:t> Πώς μπορεί να ξέρει ο Θωμάς, ποιο δίσκο φαγητού θα διαλέξει ο Αλέξανδρος; Δύσκολα κάποιος μπορεί να δολοφονήσει κάποιον άλλον, μόνο και μόνο από αντιπάθεια ή από μια μικρή διαφωνία.</a:t>
            </a:r>
            <a:endParaRPr lang="en-AU" altLang="de-DE" sz="2400" b="1" dirty="0">
              <a:solidFill>
                <a:srgbClr val="333333"/>
              </a:solidFill>
            </a:endParaRPr>
          </a:p>
          <a:p>
            <a:pPr lvl="0" defTabSz="914400" fontAlgn="base">
              <a:lnSpc>
                <a:spcPct val="100000"/>
              </a:lnSpc>
              <a:spcBef>
                <a:spcPts val="1200"/>
              </a:spcBef>
            </a:pPr>
            <a:r>
              <a:rPr lang="el-GR" altLang="de-DE" sz="2400" dirty="0">
                <a:solidFill>
                  <a:srgbClr val="333333"/>
                </a:solidFill>
              </a:rPr>
              <a:t>Θ</a:t>
            </a:r>
            <a:r>
              <a:rPr lang="en-AU" altLang="de-DE" sz="2400" dirty="0">
                <a:solidFill>
                  <a:srgbClr val="333333"/>
                </a:solidFill>
              </a:rPr>
              <a:t>α π</a:t>
            </a:r>
            <a:r>
              <a:rPr lang="en-AU" altLang="de-DE" sz="2400" dirty="0" err="1">
                <a:solidFill>
                  <a:srgbClr val="333333"/>
                </a:solidFill>
              </a:rPr>
              <a:t>ρέ</a:t>
            </a:r>
            <a:r>
              <a:rPr lang="en-AU" altLang="de-DE" sz="2400" dirty="0">
                <a:solidFill>
                  <a:srgbClr val="333333"/>
                </a:solidFill>
              </a:rPr>
              <a:t>πει να εξετάζ</a:t>
            </a:r>
            <a:r>
              <a:rPr lang="el-GR" altLang="de-DE" sz="2400" dirty="0">
                <a:solidFill>
                  <a:srgbClr val="333333"/>
                </a:solidFill>
              </a:rPr>
              <a:t>ετε περισσότερο από μία πληροφορίες. Συζητείστε διαφορετικές εξηγήσεις με ανθρώπους που εμπιστεύεστε.</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112</a:t>
            </a:fld>
            <a:endParaRPr lang="de-DE" altLang="de-DE">
              <a:latin typeface="+mn-lt"/>
              <a:cs typeface="+mn-cs"/>
            </a:endParaRPr>
          </a:p>
        </p:txBody>
      </p:sp>
    </p:spTree>
    <p:extLst>
      <p:ext uri="{BB962C8B-B14F-4D97-AF65-F5344CB8AC3E}">
        <p14:creationId xmlns:p14="http://schemas.microsoft.com/office/powerpoint/2010/main" val="26837296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7349AF49-4980-48A6-85C7-F3C39C1EA2DE}" type="slidenum">
              <a:rPr lang="de-DE" altLang="de-DE" smtClean="0">
                <a:latin typeface="+mn-lt"/>
                <a:cs typeface="+mn-cs"/>
              </a:rPr>
              <a:pPr/>
              <a:t>113</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41656093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114</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388472939"/>
              </p:ext>
            </p:extLst>
          </p:nvPr>
        </p:nvGraphicFramePr>
        <p:xfrm>
          <a:off x="408954" y="2011680"/>
          <a:ext cx="11375999" cy="411816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Abbey road</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/Paul McCartney </a:t>
                      </a:r>
                      <a:r>
                        <a:rPr kumimoji="0" lang="en-US" sz="1000" b="0" i="0" u="none" strike="noStrike" cap="none" normalizeH="0" baseline="0" dirty="0" err="1">
                          <a:ln>
                            <a:noFill/>
                          </a:ln>
                          <a:solidFill>
                            <a:srgbClr val="333333"/>
                          </a:solidFill>
                          <a:effectLst/>
                          <a:latin typeface="+mn-lt"/>
                          <a:ea typeface="+mn-ea"/>
                          <a:cs typeface="+mn-cs"/>
                        </a:rPr>
                        <a:t>als</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junger</a:t>
                      </a:r>
                      <a:r>
                        <a:rPr kumimoji="0" lang="en-US" sz="1000" b="0" i="0" u="none" strike="noStrike" cap="none" normalizeH="0" baseline="0" dirty="0">
                          <a:ln>
                            <a:noFill/>
                          </a:ln>
                          <a:solidFill>
                            <a:srgbClr val="333333"/>
                          </a:solidFill>
                          <a:effectLst/>
                          <a:latin typeface="+mn-lt"/>
                          <a:ea typeface="+mn-ea"/>
                          <a:cs typeface="+mn-cs"/>
                        </a:rPr>
                        <a:t>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0233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Alan Light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Älterer</a:t>
                      </a:r>
                      <a:r>
                        <a:rPr kumimoji="0" lang="en-GB" sz="1000" b="0" i="0" u="none" strike="noStrike" cap="none" normalizeH="0" baseline="0" dirty="0">
                          <a:ln>
                            <a:noFill/>
                          </a:ln>
                          <a:solidFill>
                            <a:srgbClr val="333333"/>
                          </a:solidFill>
                          <a:effectLst/>
                          <a:latin typeface="+mn-lt"/>
                          <a:ea typeface="+mn-ea"/>
                          <a:cs typeface="+mn-cs"/>
                        </a:rPr>
                        <a:t> Paul McCartney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Mother, father, and daughter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rabbit-duck/</a:t>
                      </a:r>
                      <a:r>
                        <a:rPr kumimoji="0" lang="en-GB" sz="1000" b="0" i="0" u="none" strike="noStrike" cap="none" normalizeH="0" baseline="0" dirty="0" err="1">
                          <a:ln>
                            <a:noFill/>
                          </a:ln>
                          <a:solidFill>
                            <a:srgbClr val="333333"/>
                          </a:solidFill>
                          <a:effectLst/>
                          <a:latin typeface="+mn-lt"/>
                          <a:ea typeface="+mn-ea"/>
                          <a:cs typeface="+mn-cs"/>
                        </a:rPr>
                        <a:t>Hase-Ente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0233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Octavio Ocampo - Vexierbilder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rockypointcollectibles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/Verschiedene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rockypointcollectibles</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115</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7601079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Συνομωσιολόγοι</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0" i="0" u="none">
                          <a:solidFill>
                            <a:srgbClr val="333333"/>
                          </a:solidFill>
                          <a:latin typeface="Calibri Light"/>
                        </a:rPr>
                        <a:t>Επιχειρήματα υπέρ;</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47454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116</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225242584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Συνομωσιολόγοι</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0" i="0" u="none" dirty="0">
                          <a:solidFill>
                            <a:srgbClr val="333333"/>
                          </a:solidFill>
                          <a:latin typeface="Calibri Light"/>
                        </a:rPr>
                        <a:t>Υποτιθέμενα κίνητρα των ΗΠΑ:</a:t>
                      </a:r>
                    </a:p>
                    <a:p>
                      <a:pPr marL="457200" indent="-457200">
                        <a:lnSpc>
                          <a:spcPct val="100000"/>
                        </a:lnSpc>
                        <a:spcBef>
                          <a:spcPts val="1200"/>
                        </a:spcBef>
                        <a:buFont typeface="+mj-lt"/>
                        <a:buAutoNum type="arabicPeriod"/>
                      </a:pPr>
                      <a:r>
                        <a:rPr lang="el-GR" sz="1600" b="0" i="0" u="none" dirty="0">
                          <a:solidFill>
                            <a:srgbClr val="333333"/>
                          </a:solidFill>
                          <a:latin typeface="Calibri Light"/>
                        </a:rPr>
                        <a:t>«Τεχνολογική νίκη» στον αγώνα για την κατάκτηση του διαστήματος με τη Σοβιετική Ένωση, η οποία είχε καταφέρει νωρίτερα να εκτοξεύσει ένα δορυφόρο στο διάστημα.</a:t>
                      </a:r>
                    </a:p>
                    <a:p>
                      <a:pPr marL="457200" indent="-457200">
                        <a:lnSpc>
                          <a:spcPct val="100000"/>
                        </a:lnSpc>
                        <a:spcBef>
                          <a:spcPts val="1200"/>
                        </a:spcBef>
                        <a:buFont typeface="+mj-lt"/>
                        <a:buAutoNum type="arabicPeriod"/>
                      </a:pPr>
                      <a:r>
                        <a:rPr lang="el-GR" sz="1600" b="0" i="0" u="none" dirty="0">
                          <a:solidFill>
                            <a:srgbClr val="333333"/>
                          </a:solidFill>
                          <a:latin typeface="Calibri Light"/>
                        </a:rPr>
                        <a:t>Περισπασμός από τον πόλεμο στο Βιετνάμ. </a:t>
                      </a:r>
                    </a:p>
                    <a:p>
                      <a:pPr marL="457200" indent="-457200">
                        <a:lnSpc>
                          <a:spcPct val="100000"/>
                        </a:lnSpc>
                        <a:spcBef>
                          <a:spcPts val="1200"/>
                        </a:spcBef>
                        <a:buFont typeface="+mj-lt"/>
                        <a:buAutoNum type="arabicPeriod"/>
                      </a:pPr>
                      <a:r>
                        <a:rPr lang="el-GR" sz="1600" b="0" i="0" u="none" dirty="0">
                          <a:solidFill>
                            <a:srgbClr val="333333"/>
                          </a:solidFill>
                          <a:latin typeface="Calibri Light"/>
                        </a:rPr>
                        <a:t>Η ίδια η ΝΑΣΑ έστησε την παράσταση της προσελήνωσης, φοβούμενη για περικοπές στον προϋπολογισμό της από την κυβέρνηση.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1516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117</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148386381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Υπέρ:</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r>
                        <a:rPr kumimoji="0" lang="el-GR" sz="1600" b="0" i="0" u="none" strike="noStrike" cap="none" normalizeH="0" baseline="0" dirty="0">
                          <a:ln>
                            <a:noFill/>
                          </a:ln>
                          <a:solidFill>
                            <a:srgbClr val="333333"/>
                          </a:solidFill>
                          <a:effectLst/>
                          <a:latin typeface="Calibri Light"/>
                        </a:rPr>
                        <a:t> </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041033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118</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9900240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l-GR" sz="1600" b="1" i="0" u="none" strike="noStrike" cap="none" normalizeH="0" baseline="0" dirty="0">
                          <a:ln>
                            <a:noFill/>
                          </a:ln>
                          <a:solidFill>
                            <a:srgbClr val="333333"/>
                          </a:solidFill>
                          <a:effectLst/>
                          <a:latin typeface="Calibri Light"/>
                          <a:cs typeface="Times New Roman" pitchFamily="18" charset="0"/>
                        </a:rPr>
                        <a:t>Υπέρ:</a:t>
                      </a:r>
                      <a:r>
                        <a:rPr kumimoji="0" lang="el-GR" sz="16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«Σημαία που κυματίζει»: αδύνατο γιατί στο διάστημα δεν υπάρχει ατμόσφαιρα/καιρικά φαινόμενα</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Οι εικόνες από τον ουρανό χωρίς άστρα και οι σκιές προς διαφορετικές κατευθύνσεις υποδηλώνουν ότι πρόκειται για κινηματογραφική παραγωγή.</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Το μήνυμα του αστροναύτη Άρμστρονγκ στον ασύρματο: απαντάει πολύ γρήγορα στην τελευταία φράση του Προέδρου Νιξον. Τα ραδιοσήματα χρειάζονται περισσότερο χρόνο για να μεταδοθούν στη γη από ό,τι χρειάστηκε στον Άρμστρονγκ για να απαντήσει.</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89560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119</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93573005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Κατά:</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60129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120</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111857207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1" i="0" u="none" dirty="0">
                          <a:solidFill>
                            <a:srgbClr val="333333"/>
                          </a:solidFill>
                          <a:latin typeface="Calibri Light"/>
                        </a:rPr>
                        <a:t>Κατά: </a:t>
                      </a:r>
                    </a:p>
                    <a:p>
                      <a:pPr marL="342900" indent="-342900">
                        <a:lnSpc>
                          <a:spcPct val="100000"/>
                        </a:lnSpc>
                        <a:spcBef>
                          <a:spcPts val="1200"/>
                        </a:spcBef>
                        <a:buFont typeface="+mj-lt"/>
                        <a:buAutoNum type="arabicPeriod"/>
                      </a:pPr>
                      <a:r>
                        <a:rPr lang="el-GR" sz="1600" b="0" i="0" u="none" dirty="0">
                          <a:solidFill>
                            <a:srgbClr val="333333"/>
                          </a:solidFill>
                          <a:latin typeface="Calibri Light"/>
                        </a:rPr>
                        <a:t>O κυματισμός της σημαίας προκλήθηκε από τη βύθιση του κονταριού της σημαίας στο έδαφος της σελήνης και στην ύπαρξη ενός σταθεροποιητικού κάθετου δοκαριού</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Οι νυχτερινές φωτογραφίσεις δεν μπορούν να καταγράψουν αδύναμες πηγές φωτός λόγω του χρόνου </a:t>
                      </a:r>
                      <a:r>
                        <a:rPr lang="el-GR" sz="1600" b="0" i="0" u="none">
                          <a:solidFill>
                            <a:srgbClr val="333333"/>
                          </a:solidFill>
                          <a:latin typeface="Calibri Light"/>
                        </a:rPr>
                        <a:t>έκθεσης </a:t>
                      </a:r>
                      <a:r>
                        <a:rPr lang="el-GR" sz="1600" b="0" i="0" u="none">
                          <a:solidFill>
                            <a:srgbClr val="333333"/>
                          </a:solidFill>
                          <a:latin typeface="Times New Roman"/>
                        </a:rPr>
                        <a:t>→</a:t>
                      </a:r>
                      <a:r>
                        <a:rPr lang="el-GR" sz="1600" b="0" i="0" u="none">
                          <a:solidFill>
                            <a:srgbClr val="333333"/>
                          </a:solidFill>
                          <a:latin typeface="Calibri Light"/>
                        </a:rPr>
                        <a:t> </a:t>
                      </a:r>
                      <a:r>
                        <a:rPr lang="el-GR" sz="1600" b="0" i="0" u="none" dirty="0">
                          <a:solidFill>
                            <a:srgbClr val="333333"/>
                          </a:solidFill>
                          <a:latin typeface="Calibri Light"/>
                        </a:rPr>
                        <a:t>δε φαίνονται αστέρια</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Οι σκιές προς διαφορετικές κατευθύνσεις προκλήθηκαν από την ανώμαλη επιφάνεια του φεγγαριού</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Η συνέντευξη είχε υποστεί επεξεργασία ώστε να καλύψει τη χρονική καθυστέρηση κατά το διάλογο μετξύ Νίξον και Άρμστρονγκ</a:t>
                      </a:r>
                      <a:endParaRPr lang="en-US" sz="16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90042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0"/>
              </a:spcBef>
              <a:buClrTx/>
              <a:buFontTx/>
              <a:buNone/>
            </a:pPr>
            <a:r>
              <a:rPr lang="el-GR" altLang="de-DE" sz="2400" dirty="0">
                <a:latin typeface="Calibri Light"/>
              </a:rPr>
              <a:t>Σκηνοθέτης Ρόλαντ Έμεριχ</a:t>
            </a:r>
            <a:r>
              <a:rPr lang="en-US" altLang="de-DE" sz="2400" dirty="0">
                <a:latin typeface="Calibri Light"/>
              </a:rPr>
              <a:t> </a:t>
            </a:r>
            <a:r>
              <a:rPr lang="el-GR" altLang="de-DE" sz="2400" dirty="0">
                <a:latin typeface="Calibri Light"/>
              </a:rPr>
              <a:t>(Ημέρα ανεξαρτησίας):</a:t>
            </a:r>
          </a:p>
          <a:p>
            <a:pPr eaLnBrk="1" hangingPunct="1">
              <a:lnSpc>
                <a:spcPct val="105000"/>
              </a:lnSpc>
              <a:spcBef>
                <a:spcPts val="0"/>
              </a:spcBef>
              <a:buClrTx/>
              <a:buFontTx/>
              <a:buNone/>
            </a:pPr>
            <a:r>
              <a:rPr lang="el-GR" altLang="de-DE" sz="2400" dirty="0">
                <a:latin typeface="Calibri Light"/>
              </a:rPr>
              <a:t>«Η προσελήνωση (…) ήταν απλά υπερβολικά καλή. Ήταν αδύνατο να σκηνοθετήσεις κάτι τέτοιο το 1960. Ακόμα με τον εξοπλισμό που έχουμε σήμερα θα υπήρχαν προβλήματα».</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121</a:t>
            </a:fld>
            <a:endParaRPr lang="de-DE" altLang="de-DE">
              <a:latin typeface="+mn-lt"/>
              <a:ea typeface="+mn-ea"/>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3"/>
          <p:cNvSpPr/>
          <p:nvPr/>
        </p:nvSpPr>
        <p:spPr>
          <a:xfrm>
            <a:off x="408955" y="2649106"/>
            <a:ext cx="11376000" cy="707886"/>
          </a:xfrm>
          <a:prstGeom prst="rect">
            <a:avLst/>
          </a:prstGeom>
        </p:spPr>
        <p:txBody>
          <a:bodyPr wrap="none">
            <a:noAutofit/>
          </a:bodyPr>
          <a:lstStyle/>
          <a:p>
            <a:pPr algn="ctr">
              <a:spcBef>
                <a:spcPts val="0"/>
              </a:spcBef>
            </a:pPr>
            <a:r>
              <a:rPr lang="el-GR" altLang="de-DE" sz="4000">
                <a:solidFill>
                  <a:srgbClr val="FF0000"/>
                </a:solidFill>
                <a:latin typeface="Calibri Light"/>
              </a:rPr>
              <a:t>Όχι! </a:t>
            </a:r>
            <a:endParaRPr lang="de-DE" altLang="de-DE" sz="4000" dirty="0">
              <a:latin typeface="Calibri Light"/>
            </a:endParaRPr>
          </a:p>
        </p:txBody>
      </p:sp>
      <p:sp>
        <p:nvSpPr>
          <p:cNvPr id="15"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l-GR" sz="2200">
                <a:solidFill>
                  <a:srgbClr val="000000"/>
                </a:solidFill>
                <a:latin typeface="Calibri Light"/>
                <a:ea typeface="ＭＳ Ｐゴシック" panose="020B0600070205080204" pitchFamily="34" charset="-128"/>
              </a:rPr>
              <a:t>Ήταν η προσελήνωση μια απάτη της κυβέρνησης των ΗΠΑ;</a:t>
            </a:r>
            <a:endParaRPr lang="de-DE" sz="2200" dirty="0">
              <a:solidFill>
                <a:srgbClr val="000000"/>
              </a:solidFill>
              <a:latin typeface="Calibri Light"/>
              <a:ea typeface="ＭＳ Ｐゴシック" panose="020B0600070205080204" pitchFamily="34" charset="-128"/>
            </a:endParaRPr>
          </a:p>
        </p:txBody>
      </p:sp>
      <p:sp>
        <p:nvSpPr>
          <p:cNvPr id="16" name="Caption_17"/>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a:t>
            </a:r>
            <a:r>
              <a:rPr lang="de-DE" altLang="de-DE" sz="1200">
                <a:latin typeface="+mj-lt"/>
              </a:rPr>
              <a:t>: “Vorsicht Verschwörung” </a:t>
            </a:r>
            <a:r>
              <a:rPr lang="de-DE" altLang="de-DE" sz="1200" dirty="0">
                <a:latin typeface="+mj-lt"/>
              </a:rPr>
              <a:t>(Beware conspiracy) </a:t>
            </a:r>
          </a:p>
        </p:txBody>
      </p:sp>
    </p:spTree>
    <p:extLst>
      <p:ext uri="{BB962C8B-B14F-4D97-AF65-F5344CB8AC3E}">
        <p14:creationId xmlns:p14="http://schemas.microsoft.com/office/powerpoint/2010/main" val="47997103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ξεκίνησέ αυτός ο αστικός μύθος και άλλες θεωρίες συνωμοσίας;</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l-GR" sz="2400" b="1">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5" name="Slide Number Placeholder 4"/>
          <p:cNvSpPr>
            <a:spLocks noGrp="1"/>
          </p:cNvSpPr>
          <p:nvPr>
            <p:ph type="sldNum" sz="quarter" idx="12"/>
          </p:nvPr>
        </p:nvSpPr>
        <p:spPr/>
        <p:txBody>
          <a:bodyPr/>
          <a:lstStyle/>
          <a:p>
            <a:fld id="{626B1A78-CB45-4EF6-880C-B7E740124D86}" type="slidenum">
              <a:rPr lang="de-DE" altLang="de-DE" smtClean="0">
                <a:latin typeface="+mn-lt"/>
                <a:ea typeface="+mn-ea"/>
              </a:rPr>
              <a:pPr/>
              <a:t>122</a:t>
            </a:fld>
            <a:endParaRPr lang="de-DE" altLang="de-DE">
              <a:latin typeface="+mn-lt"/>
              <a:ea typeface="+mn-ea"/>
            </a:endParaRPr>
          </a:p>
        </p:txBody>
      </p:sp>
    </p:spTree>
    <p:extLst>
      <p:ext uri="{BB962C8B-B14F-4D97-AF65-F5344CB8AC3E}">
        <p14:creationId xmlns:p14="http://schemas.microsoft.com/office/powerpoint/2010/main" val="38916707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ξεκίνησέ αυτός ο αστικός μύθος και άλλες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Είναι συνήθως πιο συναρπαστικοί από την πραγματικότητα.</a:t>
            </a:r>
          </a:p>
          <a:p>
            <a:pPr marL="342900" lvl="0" indent="-342900" defTabSz="914400" fontAlgn="base">
              <a:buClr>
                <a:srgbClr val="333333"/>
              </a:buClr>
              <a:buFont typeface="WingDings"/>
              <a:buChar char=""/>
              <a:defRPr/>
            </a:pPr>
            <a:r>
              <a:rPr lang="el-GR" sz="2400" dirty="0">
                <a:solidFill>
                  <a:srgbClr val="333333"/>
                </a:solidFill>
              </a:rPr>
              <a:t>Βασίζονται σε γεγονότα που είναι δύσκολο να ελεγχθούν, και είναι εύκολο να τα πιστέψει κανείς ( π.χ. Η σημαία που κυματίζει υποδηλώνει ότι οι φωτογραφίες τραβήχτηκαν στη γη).</a:t>
            </a:r>
          </a:p>
          <a:p>
            <a:pPr marL="342900" lvl="0" indent="-342900" defTabSz="914400" fontAlgn="base">
              <a:buClr>
                <a:srgbClr val="333333"/>
              </a:buClr>
              <a:buFont typeface="WingDings"/>
              <a:buChar char=""/>
              <a:defRPr/>
            </a:pPr>
            <a:r>
              <a:rPr lang="el-GR" sz="2400" dirty="0">
                <a:solidFill>
                  <a:srgbClr val="333333"/>
                </a:solidFill>
              </a:rPr>
              <a:t>Αποκρύπτουν εναλλακτικές ερμηνείες (π.χ. η έλλειψη αστεριών στον ουρανό μπορεί να εξηγηθεί από τους τεχνικούς περιορισμούς της νυχτερινής λήψης).</a:t>
            </a:r>
          </a:p>
          <a:p>
            <a:pPr marL="342900" lvl="0" indent="-342900" defTabSz="914400" fontAlgn="base">
              <a:buClr>
                <a:srgbClr val="333333"/>
              </a:buClr>
              <a:buFont typeface="WingDings"/>
              <a:buChar char=""/>
              <a:defRPr/>
            </a:pPr>
            <a:r>
              <a:rPr lang="el-GR" sz="2400" dirty="0">
                <a:solidFill>
                  <a:srgbClr val="333333"/>
                </a:solidFill>
              </a:rPr>
              <a:t>Οι αστικοί μύθοι θεωρούν τα γεγονότα έξω από το πλαίσιο τους και τα τραβάνε στα άκρα.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123</a:t>
            </a:fld>
            <a:endParaRPr lang="de-DE" altLang="de-DE">
              <a:latin typeface="+mn-lt"/>
              <a:ea typeface="+mn-ea"/>
            </a:endParaRPr>
          </a:p>
        </p:txBody>
      </p:sp>
    </p:spTree>
    <p:extLst>
      <p:ext uri="{BB962C8B-B14F-4D97-AF65-F5344CB8AC3E}">
        <p14:creationId xmlns:p14="http://schemas.microsoft.com/office/powerpoint/2010/main" val="379888491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6609</Words>
  <Application>Microsoft Macintosh PowerPoint</Application>
  <PresentationFormat>Benutzerdefiniert</PresentationFormat>
  <Paragraphs>1126</Paragraphs>
  <Slides>123</Slides>
  <Notes>123</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123</vt:i4>
      </vt:variant>
    </vt:vector>
  </HeadingPairs>
  <TitlesOfParts>
    <vt:vector size="133" baseType="lpstr">
      <vt:lpstr>Arial</vt:lpstr>
      <vt:lpstr>Times New Roman</vt:lpstr>
      <vt:lpstr>Wingdings</vt:lpstr>
      <vt:lpstr>Verdana</vt:lpstr>
      <vt:lpstr>Calibri Light</vt:lpstr>
      <vt:lpstr>Symbol</vt:lpstr>
      <vt:lpstr>ＭＳ Ｐゴシック</vt:lpstr>
      <vt:lpstr>Wingdings</vt:lpstr>
      <vt:lpstr>UKE_PPT-Vorlage_16zu9</vt:lpstr>
      <vt:lpstr>1_UKE_PPT-Vorlage_16zu9</vt:lpstr>
      <vt:lpstr>ΜΓΘ 2 B – Βγάζοντας γρήγορα συμπεράσματα I</vt:lpstr>
      <vt:lpstr>Βγάζοντας βιαστικά συμπεράσματα</vt:lpstr>
      <vt:lpstr>Βγάζοντας βιαστικά συμπεράσματα</vt:lpstr>
      <vt:lpstr>Βγάζοντας βιαστικά συμπεράσματα</vt:lpstr>
      <vt:lpstr>Βγάζοντας βιαστικά συμπεράσματα</vt:lpstr>
      <vt:lpstr>Βγάζοντας βιαστικά συμπεράσματα</vt:lpstr>
      <vt:lpstr>Συμπεράσματα χωρίς να είστε 100% σίγουροι</vt:lpstr>
      <vt:lpstr>Συμπεράσματα χωρίς να είστε 100% σίγουροι</vt:lpstr>
      <vt:lpstr>Συμπεράσματα χωρίς να είστε 100% σίγουροι</vt:lpstr>
      <vt:lpstr>Βγάζοντας συμπεράσματα «εν δράσει»</vt:lpstr>
      <vt:lpstr>Βγάζοντας συμπεράσματα «εν δράσει»</vt:lpstr>
      <vt:lpstr>Βγάζοντας συμπεράσματα «εν δράσει»</vt:lpstr>
      <vt:lpstr>Υπάρχουν κάποιες ενδείξεις στο αμερικάνικο δολάριο που να φανερώνουν τη διείσδυση μυστικών αδελφοτήτων στις ΗΠΑ; -Αστικοί μύθοι-</vt:lpstr>
      <vt:lpstr>Πρόωρο συμπέρασμα «εν δράσει» Υπάρχουν κάποιες ενδείξεις στο αμερικάνικο δολάριο που να φανερώνουν τη διείσδυση μυστικών αδελφοτήτων στις ΗΠΑ;</vt:lpstr>
      <vt:lpstr>Πρόωρο συμπέρασμα «εν δράσει» Υπάρχουν κάποιες ενδείξεις στο αμερικάνικο δολάριο που να φανερώνουν τη διείσδυση μυστικών αδελφοτήτων στις ΗΠΑ;</vt:lpstr>
      <vt:lpstr>Πρόωρο συμπέρασμα - Αστικοί μύθοι -</vt:lpstr>
      <vt:lpstr>Πώς προέκυψε αυτός ο αστικός μύθος καθώς και όλες οι άλλες θεωρίες συνωμοσίας;</vt:lpstr>
      <vt:lpstr>Πώς προέκυψε αυτός ο αστικός μύθος καθώς και όλες οι άλλες θεωρίες συνωμοσίας;</vt:lpstr>
      <vt:lpstr>Πώς προέκυψε αυτός ο αστικός μύθος καθώς και όλες οι άλλες θεωρίες συνωμοσίας;</vt:lpstr>
      <vt:lpstr>Γιατί το κάνουμε αυτό;</vt:lpstr>
      <vt:lpstr>Γιατί το κάνουμε αυτό;</vt:lpstr>
      <vt:lpstr>Πώς τα βιαστικά συμπεράσματα μπορούν να προκαλέσουν παρεξηγήσεις κατά τη διάρκεια της ψύχωσης - παραδείγματα</vt:lpstr>
      <vt:lpstr>Εργασία (1)</vt:lpstr>
      <vt:lpstr>Εργασία (1)</vt:lpstr>
      <vt:lpstr>Εργασία (1)</vt:lpstr>
      <vt:lpstr>Εικόνα 1</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Εικόνα 2</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Εικόνα 3</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Εικόνα 4</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προαιρετικά: Βίντεο Κλιπ</vt:lpstr>
      <vt:lpstr>Εικόνα 5</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Εικόνα 6</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Εικόνα 7</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Εργασία 2:</vt:lpstr>
      <vt:lpstr>Τι βλέπετε;</vt:lpstr>
      <vt:lpstr>Τι βλέπετε τώρα;</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Μεταφορά στην καθημερινή ζωή</vt:lpstr>
      <vt:lpstr>Μεταφορά στην καθημερινή ζωή</vt:lpstr>
      <vt:lpstr>Μεταφορά στην καθημερινή ζωή</vt:lpstr>
      <vt:lpstr>Μεταφορά στην καθημερινή ζωή</vt:lpstr>
      <vt:lpstr>Μεταφορά στην καθημερινή ζωή</vt:lpstr>
      <vt:lpstr>Μεταφορά στην καθημερινή ζωή</vt:lpstr>
      <vt:lpstr>Πώς σχετίζεται αυτό με τη ψύχωση;</vt:lpstr>
      <vt:lpstr>Πώς σχετίζεται αυτό με τη ψύχωση;</vt:lpstr>
      <vt:lpstr>Πώς σχετίζεται αυτό με τη ψύχωση;</vt:lpstr>
      <vt:lpstr>Σας ευχαριστούμε για την προσοχή σας</vt:lpstr>
      <vt:lpstr>PowerPoint-Präsentation</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Πώς ξεκίνησέ αυτός ο αστικός μύθος και άλλες θεωρίες συνωμοσίας;</vt:lpstr>
      <vt:lpstr>Πώς ξεκίνησέ αυτός ο αστικός μύθος και άλλες θεωρίες συνωμοσίας;</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618</cp:revision>
  <dcterms:created xsi:type="dcterms:W3CDTF">2002-10-15T10:55:06Z</dcterms:created>
  <dcterms:modified xsi:type="dcterms:W3CDTF">2023-12-21T21:18:19Z</dcterms:modified>
</cp:coreProperties>
</file>