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 id="2147483680" r:id="rId2"/>
  </p:sldMasterIdLst>
  <p:notesMasterIdLst>
    <p:notesMasterId r:id="rId67"/>
  </p:notesMasterIdLst>
  <p:handoutMasterIdLst>
    <p:handoutMasterId r:id="rId68"/>
  </p:handoutMasterIdLst>
  <p:sldIdLst>
    <p:sldId id="560" r:id="rId3"/>
    <p:sldId id="461" r:id="rId4"/>
    <p:sldId id="462" r:id="rId5"/>
    <p:sldId id="534" r:id="rId6"/>
    <p:sldId id="540" r:id="rId7"/>
    <p:sldId id="537" r:id="rId8"/>
    <p:sldId id="542" r:id="rId9"/>
    <p:sldId id="541" r:id="rId10"/>
    <p:sldId id="467" r:id="rId11"/>
    <p:sldId id="376" r:id="rId12"/>
    <p:sldId id="375" r:id="rId13"/>
    <p:sldId id="374" r:id="rId14"/>
    <p:sldId id="338" r:id="rId15"/>
    <p:sldId id="357" r:id="rId16"/>
    <p:sldId id="339" r:id="rId17"/>
    <p:sldId id="361" r:id="rId18"/>
    <p:sldId id="358" r:id="rId19"/>
    <p:sldId id="433" r:id="rId20"/>
    <p:sldId id="434" r:id="rId21"/>
    <p:sldId id="543" r:id="rId22"/>
    <p:sldId id="437" r:id="rId23"/>
    <p:sldId id="438" r:id="rId24"/>
    <p:sldId id="469" r:id="rId25"/>
    <p:sldId id="309" r:id="rId26"/>
    <p:sldId id="530" r:id="rId27"/>
    <p:sldId id="549" r:id="rId28"/>
    <p:sldId id="548" r:id="rId29"/>
    <p:sldId id="547" r:id="rId30"/>
    <p:sldId id="546" r:id="rId31"/>
    <p:sldId id="545" r:id="rId32"/>
    <p:sldId id="544" r:id="rId33"/>
    <p:sldId id="316" r:id="rId34"/>
    <p:sldId id="390" r:id="rId35"/>
    <p:sldId id="513" r:id="rId36"/>
    <p:sldId id="551" r:id="rId37"/>
    <p:sldId id="550" r:id="rId38"/>
    <p:sldId id="279" r:id="rId39"/>
    <p:sldId id="471" r:id="rId40"/>
    <p:sldId id="479" r:id="rId41"/>
    <p:sldId id="514" r:id="rId42"/>
    <p:sldId id="515" r:id="rId43"/>
    <p:sldId id="553" r:id="rId44"/>
    <p:sldId id="552" r:id="rId45"/>
    <p:sldId id="516" r:id="rId46"/>
    <p:sldId id="554" r:id="rId47"/>
    <p:sldId id="313" r:id="rId48"/>
    <p:sldId id="495" r:id="rId49"/>
    <p:sldId id="496" r:id="rId50"/>
    <p:sldId id="517" r:id="rId51"/>
    <p:sldId id="556" r:id="rId52"/>
    <p:sldId id="555" r:id="rId53"/>
    <p:sldId id="523" r:id="rId54"/>
    <p:sldId id="518" r:id="rId55"/>
    <p:sldId id="520" r:id="rId56"/>
    <p:sldId id="557" r:id="rId57"/>
    <p:sldId id="524" r:id="rId58"/>
    <p:sldId id="558" r:id="rId59"/>
    <p:sldId id="522" r:id="rId60"/>
    <p:sldId id="559" r:id="rId61"/>
    <p:sldId id="317" r:id="rId62"/>
    <p:sldId id="435" r:id="rId63"/>
    <p:sldId id="436" r:id="rId64"/>
    <p:sldId id="539" r:id="rId65"/>
    <p:sldId id="494" r:id="rId66"/>
  </p:sldIdLst>
  <p:sldSz cx="12195175" cy="6858000"/>
  <p:notesSz cx="7099300" cy="10234613"/>
  <p:embeddedFontLst>
    <p:embeddedFont>
      <p:font typeface="Calibri Light" panose="020F0302020204030204" pitchFamily="34" charset="0"/>
      <p:regular r:id="rId69"/>
      <p:italic r:id="rId70"/>
    </p:embeddedFont>
    <p:embeddedFont>
      <p:font typeface="Verdana" panose="020B0604030504040204" pitchFamily="34" charset="0"/>
      <p:regular r:id="rId71"/>
      <p:bold r:id="rId72"/>
      <p:italic r:id="rId73"/>
      <p:boldItalic r:id="rId74"/>
    </p:embeddedFont>
    <p:embeddedFont>
      <p:font typeface="Wingdings 2" panose="05020102010507070707" pitchFamily="18" charset="2"/>
      <p:regular r:id="rId75"/>
    </p:embeddedFont>
  </p:embeddedFontLst>
  <p:defaultTextStyle>
    <a:defPPr>
      <a:defRPr lang="de-DE"/>
    </a:defPPr>
    <a:lvl1pPr algn="l" rtl="0" fontAlgn="base">
      <a:spcBef>
        <a:spcPct val="0"/>
      </a:spcBef>
      <a:spcAft>
        <a:spcPct val="0"/>
      </a:spcAft>
      <a:defRPr sz="4400" kern="1200">
        <a:solidFill>
          <a:schemeClr val="tx2"/>
        </a:solidFill>
        <a:latin typeface="Verdana" pitchFamily="34" charset="0"/>
        <a:ea typeface="ＭＳ Ｐゴシック"/>
        <a:cs typeface="ＭＳ Ｐゴシック"/>
      </a:defRPr>
    </a:lvl1pPr>
    <a:lvl2pPr marL="457200" algn="l" rtl="0" fontAlgn="base">
      <a:spcBef>
        <a:spcPct val="0"/>
      </a:spcBef>
      <a:spcAft>
        <a:spcPct val="0"/>
      </a:spcAft>
      <a:defRPr sz="4400" kern="1200">
        <a:solidFill>
          <a:schemeClr val="tx2"/>
        </a:solidFill>
        <a:latin typeface="Verdana" pitchFamily="34" charset="0"/>
        <a:ea typeface="ＭＳ Ｐゴシック"/>
        <a:cs typeface="ＭＳ Ｐゴシック"/>
      </a:defRPr>
    </a:lvl2pPr>
    <a:lvl3pPr marL="914400" algn="l" rtl="0" fontAlgn="base">
      <a:spcBef>
        <a:spcPct val="0"/>
      </a:spcBef>
      <a:spcAft>
        <a:spcPct val="0"/>
      </a:spcAft>
      <a:defRPr sz="4400" kern="1200">
        <a:solidFill>
          <a:schemeClr val="tx2"/>
        </a:solidFill>
        <a:latin typeface="Verdana" pitchFamily="34" charset="0"/>
        <a:ea typeface="ＭＳ Ｐゴシック"/>
        <a:cs typeface="ＭＳ Ｐゴシック"/>
      </a:defRPr>
    </a:lvl3pPr>
    <a:lvl4pPr marL="1371600" algn="l" rtl="0" fontAlgn="base">
      <a:spcBef>
        <a:spcPct val="0"/>
      </a:spcBef>
      <a:spcAft>
        <a:spcPct val="0"/>
      </a:spcAft>
      <a:defRPr sz="4400" kern="1200">
        <a:solidFill>
          <a:schemeClr val="tx2"/>
        </a:solidFill>
        <a:latin typeface="Verdana" pitchFamily="34" charset="0"/>
        <a:ea typeface="ＭＳ Ｐゴシック"/>
        <a:cs typeface="ＭＳ Ｐゴシック"/>
      </a:defRPr>
    </a:lvl4pPr>
    <a:lvl5pPr marL="1828800" algn="l" rtl="0" fontAlgn="base">
      <a:spcBef>
        <a:spcPct val="0"/>
      </a:spcBef>
      <a:spcAft>
        <a:spcPct val="0"/>
      </a:spcAft>
      <a:defRPr sz="4400" kern="1200">
        <a:solidFill>
          <a:schemeClr val="tx2"/>
        </a:solidFill>
        <a:latin typeface="Verdana" pitchFamily="34" charset="0"/>
        <a:ea typeface="ＭＳ Ｐゴシック"/>
        <a:cs typeface="ＭＳ Ｐゴシック"/>
      </a:defRPr>
    </a:lvl5pPr>
    <a:lvl6pPr marL="2286000" algn="l" defTabSz="914400" rtl="0" eaLnBrk="1" latinLnBrk="0" hangingPunct="1">
      <a:defRPr sz="4400" kern="1200">
        <a:solidFill>
          <a:schemeClr val="tx2"/>
        </a:solidFill>
        <a:latin typeface="Verdana" pitchFamily="34" charset="0"/>
        <a:ea typeface="ＭＳ Ｐゴシック"/>
        <a:cs typeface="ＭＳ Ｐゴシック"/>
      </a:defRPr>
    </a:lvl6pPr>
    <a:lvl7pPr marL="2743200" algn="l" defTabSz="914400" rtl="0" eaLnBrk="1" latinLnBrk="0" hangingPunct="1">
      <a:defRPr sz="4400" kern="1200">
        <a:solidFill>
          <a:schemeClr val="tx2"/>
        </a:solidFill>
        <a:latin typeface="Verdana" pitchFamily="34" charset="0"/>
        <a:ea typeface="ＭＳ Ｐゴシック"/>
        <a:cs typeface="ＭＳ Ｐゴシック"/>
      </a:defRPr>
    </a:lvl7pPr>
    <a:lvl8pPr marL="3200400" algn="l" defTabSz="914400" rtl="0" eaLnBrk="1" latinLnBrk="0" hangingPunct="1">
      <a:defRPr sz="4400" kern="1200">
        <a:solidFill>
          <a:schemeClr val="tx2"/>
        </a:solidFill>
        <a:latin typeface="Verdana" pitchFamily="34" charset="0"/>
        <a:ea typeface="ＭＳ Ｐゴシック"/>
        <a:cs typeface="ＭＳ Ｐゴシック"/>
      </a:defRPr>
    </a:lvl8pPr>
    <a:lvl9pPr marL="3657600" algn="l" defTabSz="914400" rtl="0" eaLnBrk="1" latinLnBrk="0" hangingPunct="1">
      <a:defRPr sz="4400" kern="1200">
        <a:solidFill>
          <a:schemeClr val="tx2"/>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1026">
          <p15:clr>
            <a:srgbClr val="A4A3A4"/>
          </p15:clr>
        </p15:guide>
        <p15:guide id="2" orient="horz" pos="2750">
          <p15:clr>
            <a:srgbClr val="A4A3A4"/>
          </p15:clr>
        </p15:guide>
        <p15:guide id="3" pos="295">
          <p15:clr>
            <a:srgbClr val="A4A3A4"/>
          </p15:clr>
        </p15:guide>
        <p15:guide id="4" pos="22">
          <p15:clr>
            <a:srgbClr val="A4A3A4"/>
          </p15:clr>
        </p15:guide>
        <p15:guide id="5" pos="393">
          <p15:clr>
            <a:srgbClr val="A4A3A4"/>
          </p15:clr>
        </p15:guide>
        <p15:guide id="6" pos="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6" clrIdx="0"/>
  <p:cmAuthor id="1" name="User" initials="" lastIdx="5" clrIdx="1"/>
  <p:cmAuthor id="2" name="XXX" initials="" lastIdx="12" clrIdx="2"/>
  <p:cmAuthor id="3" name="Microsoft Office User" initials="" lastIdx="9" clrIdx="3"/>
  <p:cmAuthor id="4" name="PHSABC" initials="P"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FF0000"/>
    <a:srgbClr val="000000"/>
    <a:srgbClr val="0099CC"/>
    <a:srgbClr val="3333CC"/>
    <a:srgbClr val="FFCC99"/>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90" autoAdjust="0"/>
    <p:restoredTop sz="91801" autoAdjust="0"/>
  </p:normalViewPr>
  <p:slideViewPr>
    <p:cSldViewPr>
      <p:cViewPr varScale="1">
        <p:scale>
          <a:sx n="67" d="100"/>
          <a:sy n="67" d="100"/>
        </p:scale>
        <p:origin x="780" y="52"/>
      </p:cViewPr>
      <p:guideLst>
        <p:guide orient="horz" pos="1026"/>
        <p:guide orient="horz" pos="2750"/>
        <p:guide pos="295"/>
        <p:guide pos="22"/>
        <p:guide pos="393"/>
        <p:guide pos="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6"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font" Target="fonts/font6.fntdata"/><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5.fntdata"/><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font" Target="fonts/font1.fntdata"/><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4.fntdata"/><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2.fntdata"/><Relationship Id="rId75"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l-GR" sz="2000" dirty="0">
              <a:latin typeface="+mj-lt"/>
              <a:ea typeface="Verdana" pitchFamily="34" charset="0"/>
            </a:rPr>
            <a:t>Νόσος</a:t>
          </a:r>
          <a:endParaRPr lang="en-US" sz="2000" dirty="0">
            <a:latin typeface="+mj-lt"/>
            <a:ea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l-GR" sz="2000" dirty="0">
              <a:latin typeface="+mj-lt"/>
              <a:ea typeface="Verdana" pitchFamily="34" charset="0"/>
            </a:rPr>
            <a:t>Προκαταλήψεις</a:t>
          </a:r>
          <a:endParaRPr lang="en-US" sz="2000" dirty="0">
            <a:latin typeface="+mj-lt"/>
            <a:ea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l-GR" sz="2000" dirty="0">
              <a:latin typeface="+mj-lt"/>
              <a:ea typeface="Verdana" pitchFamily="34" charset="0"/>
            </a:rPr>
            <a:t>Η αυτοεκτίμηση πέφτει</a:t>
          </a:r>
          <a:endParaRPr lang="en-US" sz="2000" dirty="0">
            <a:latin typeface="+mj-lt"/>
            <a:ea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93129" custRadScaleInc="8630">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X="125315"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9063" custRadScaleInc="-12886">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34396B76-82F7-4186-832D-FB09D9C9433F}" type="presOf" srcId="{EFA2980D-718B-4FC8-9FF6-15C1C35CF177}" destId="{8816A1BD-E3E1-4456-9298-4B3407C622F7}" srcOrd="0" destOrd="0" presId="urn:microsoft.com/office/officeart/2005/8/layout/cycle1"/>
    <dgm:cxn modelId="{AF245F7E-14A0-452C-BDE4-5216EC7E6112}" type="presOf" srcId="{B390256F-280B-40CB-BD31-09509749AC6C}" destId="{95978D0C-A8C9-4FB8-8DFC-2906FAA59983}" srcOrd="0" destOrd="0" presId="urn:microsoft.com/office/officeart/2005/8/layout/cycle1"/>
    <dgm:cxn modelId="{226EFAB0-87E2-432B-9B02-3E498EF9131B}" type="presOf" srcId="{90182C8E-0A3D-411B-A654-821F546FC078}" destId="{AC268F96-0D5D-4B9A-A307-62DE90494B18}" srcOrd="0" destOrd="0" presId="urn:microsoft.com/office/officeart/2005/8/layout/cycle1"/>
    <dgm:cxn modelId="{1EC599B3-31BC-443F-9E1A-E82BB520F3F5}" type="presOf" srcId="{3F4E915D-4700-4542-A7C1-CEF728AB432D}" destId="{0332A1E0-1C13-4723-960F-9019466D281A}" srcOrd="0" destOrd="0" presId="urn:microsoft.com/office/officeart/2005/8/layout/cycle1"/>
    <dgm:cxn modelId="{099AA1C1-2689-4B26-9C15-E0961CC92D9A}" type="presOf" srcId="{11E49AD0-DCE6-49A3-A921-184F5EB9A5C6}" destId="{79E1ED89-3D58-4688-A48D-428AB1CD95FE}" srcOrd="0" destOrd="0" presId="urn:microsoft.com/office/officeart/2005/8/layout/cycle1"/>
    <dgm:cxn modelId="{4E0F24E7-CC6B-424A-92BF-686FC4CA23ED}" type="presOf" srcId="{6459B721-636D-4D51-9601-6B4E5788A266}" destId="{818239DA-8F7F-4917-8EB0-77B4EE5EAA94}"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F3FA46FC-4597-430C-98DB-C4FC82DFCB3D}" type="presOf" srcId="{CB5245DE-ECC5-49E9-94DC-262E3BD83AA5}" destId="{D559A818-7D53-4BBD-8633-917FB032314D}" srcOrd="0" destOrd="0" presId="urn:microsoft.com/office/officeart/2005/8/layout/cycle1"/>
    <dgm:cxn modelId="{CF41B6B4-19FC-4673-84B9-D4879F5F4B83}" type="presParOf" srcId="{8816A1BD-E3E1-4456-9298-4B3407C622F7}" destId="{682C883B-3E72-41CB-97EB-93B061717596}" srcOrd="0" destOrd="0" presId="urn:microsoft.com/office/officeart/2005/8/layout/cycle1"/>
    <dgm:cxn modelId="{3639B238-7596-4B9D-9549-FF42BF52207B}" type="presParOf" srcId="{8816A1BD-E3E1-4456-9298-4B3407C622F7}" destId="{79E1ED89-3D58-4688-A48D-428AB1CD95FE}" srcOrd="1" destOrd="0" presId="urn:microsoft.com/office/officeart/2005/8/layout/cycle1"/>
    <dgm:cxn modelId="{28937EE7-C920-4C3C-8E72-31553D90BD18}" type="presParOf" srcId="{8816A1BD-E3E1-4456-9298-4B3407C622F7}" destId="{0332A1E0-1C13-4723-960F-9019466D281A}" srcOrd="2" destOrd="0" presId="urn:microsoft.com/office/officeart/2005/8/layout/cycle1"/>
    <dgm:cxn modelId="{2A102369-F3C7-4074-9CB2-07BE2D0481D0}" type="presParOf" srcId="{8816A1BD-E3E1-4456-9298-4B3407C622F7}" destId="{788C7A12-E6C7-4DB4-9A7F-209CA41AE316}" srcOrd="3" destOrd="0" presId="urn:microsoft.com/office/officeart/2005/8/layout/cycle1"/>
    <dgm:cxn modelId="{D106B52B-52A9-4E6C-A694-E402A6FB9B63}" type="presParOf" srcId="{8816A1BD-E3E1-4456-9298-4B3407C622F7}" destId="{95978D0C-A8C9-4FB8-8DFC-2906FAA59983}" srcOrd="4" destOrd="0" presId="urn:microsoft.com/office/officeart/2005/8/layout/cycle1"/>
    <dgm:cxn modelId="{5B853B1E-36AF-4257-95BC-B159DFBEADA7}" type="presParOf" srcId="{8816A1BD-E3E1-4456-9298-4B3407C622F7}" destId="{818239DA-8F7F-4917-8EB0-77B4EE5EAA94}" srcOrd="5" destOrd="0" presId="urn:microsoft.com/office/officeart/2005/8/layout/cycle1"/>
    <dgm:cxn modelId="{813D33BF-8965-4BA2-827E-8EF8EA5512EA}" type="presParOf" srcId="{8816A1BD-E3E1-4456-9298-4B3407C622F7}" destId="{F48D0065-C1C5-41DE-80DC-9649E256CF0F}" srcOrd="6" destOrd="0" presId="urn:microsoft.com/office/officeart/2005/8/layout/cycle1"/>
    <dgm:cxn modelId="{E8084361-F571-4093-9319-81274960EA42}" type="presParOf" srcId="{8816A1BD-E3E1-4456-9298-4B3407C622F7}" destId="{D559A818-7D53-4BBD-8633-917FB032314D}" srcOrd="7" destOrd="0" presId="urn:microsoft.com/office/officeart/2005/8/layout/cycle1"/>
    <dgm:cxn modelId="{0908677A-0811-4B14-9D2D-B2E57A2F16F9}"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40" y="751069"/>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l-GR" sz="2000" kern="1200" dirty="0">
              <a:latin typeface="+mj-lt"/>
              <a:ea typeface="Verdana" pitchFamily="34" charset="0"/>
            </a:rPr>
            <a:t>Νόσος</a:t>
          </a:r>
          <a:endParaRPr lang="en-US" sz="2000" kern="1200" dirty="0">
            <a:latin typeface="+mj-lt"/>
            <a:ea typeface="Verdana" pitchFamily="34" charset="0"/>
          </a:endParaRPr>
        </a:p>
      </dsp:txBody>
      <dsp:txXfrm>
        <a:off x="4351340" y="751069"/>
        <a:ext cx="1920845" cy="1097275"/>
      </dsp:txXfrm>
    </dsp:sp>
    <dsp:sp modelId="{0332A1E0-1C13-4723-960F-9019466D281A}">
      <dsp:nvSpPr>
        <dsp:cNvPr id="0" name=""/>
        <dsp:cNvSpPr/>
      </dsp:nvSpPr>
      <dsp:spPr>
        <a:xfrm>
          <a:off x="2160989" y="121403"/>
          <a:ext cx="3621046" cy="3621046"/>
        </a:xfrm>
        <a:prstGeom prst="circularArrow">
          <a:avLst>
            <a:gd name="adj1" fmla="val 8252"/>
            <a:gd name="adj2" fmla="val 576412"/>
            <a:gd name="adj3" fmla="val 2089492"/>
            <a:gd name="adj4" fmla="val 21406643"/>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112979" y="2795841"/>
          <a:ext cx="1920247"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l-GR" sz="2000" kern="1200" dirty="0">
              <a:latin typeface="+mj-lt"/>
              <a:ea typeface="Verdana" pitchFamily="34" charset="0"/>
            </a:rPr>
            <a:t>Προκαταλήψεις</a:t>
          </a:r>
          <a:endParaRPr lang="en-US" sz="2000" kern="1200" dirty="0">
            <a:latin typeface="+mj-lt"/>
            <a:ea typeface="Verdana" pitchFamily="34" charset="0"/>
          </a:endParaRPr>
        </a:p>
      </dsp:txBody>
      <dsp:txXfrm>
        <a:off x="3112979" y="2795841"/>
        <a:ext cx="1920247" cy="1097275"/>
      </dsp:txXfrm>
    </dsp:sp>
    <dsp:sp modelId="{818239DA-8F7F-4917-8EB0-77B4EE5EAA94}">
      <dsp:nvSpPr>
        <dsp:cNvPr id="0" name=""/>
        <dsp:cNvSpPr/>
      </dsp:nvSpPr>
      <dsp:spPr>
        <a:xfrm>
          <a:off x="2278184" y="40399"/>
          <a:ext cx="3621046" cy="3621046"/>
        </a:xfrm>
        <a:prstGeom prst="circularArrow">
          <a:avLst>
            <a:gd name="adj1" fmla="val 8252"/>
            <a:gd name="adj2" fmla="val 576412"/>
            <a:gd name="adj3" fmla="val 10229548"/>
            <a:gd name="adj4" fmla="val 7860884"/>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0" y="751069"/>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l-GR" sz="2000" kern="1200" dirty="0">
              <a:latin typeface="+mj-lt"/>
              <a:ea typeface="Verdana" pitchFamily="34" charset="0"/>
            </a:rPr>
            <a:t>Η αυτοεκτίμηση πέφτει</a:t>
          </a:r>
          <a:endParaRPr lang="en-US" sz="2000" kern="1200" dirty="0">
            <a:latin typeface="+mj-lt"/>
            <a:ea typeface="Verdana" pitchFamily="34" charset="0"/>
          </a:endParaRPr>
        </a:p>
      </dsp:txBody>
      <dsp:txXfrm>
        <a:off x="1760030" y="751069"/>
        <a:ext cx="1953024" cy="1097275"/>
      </dsp:txXfrm>
    </dsp:sp>
    <dsp:sp modelId="{AC268F96-0D5D-4B9A-A307-62DE90494B18}">
      <dsp:nvSpPr>
        <dsp:cNvPr id="0" name=""/>
        <dsp:cNvSpPr/>
      </dsp:nvSpPr>
      <dsp:spPr>
        <a:xfrm>
          <a:off x="2185828" y="180003"/>
          <a:ext cx="3621046" cy="3621046"/>
        </a:xfrm>
        <a:prstGeom prst="circularArrow">
          <a:avLst>
            <a:gd name="adj1" fmla="val 8252"/>
            <a:gd name="adj2" fmla="val 576412"/>
            <a:gd name="adj3" fmla="val 17635174"/>
            <a:gd name="adj4" fmla="val 14188413"/>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632F6DA-5D01-4BB7-A483-F2A1AB007B55}" type="slidenum">
              <a:rPr lang="en-GB"/>
              <a:pPr>
                <a:defRPr/>
              </a:pPr>
              <a:t>‹Nr.›</a:t>
            </a:fld>
            <a:endParaRPr lang="en-GB"/>
          </a:p>
        </p:txBody>
      </p:sp>
    </p:spTree>
    <p:extLst>
      <p:ext uri="{BB962C8B-B14F-4D97-AF65-F5344CB8AC3E}">
        <p14:creationId xmlns:p14="http://schemas.microsoft.com/office/powerpoint/2010/main" val="7431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cs typeface="+mn-cs"/>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ea typeface="ＭＳ Ｐゴシック" charset="0"/>
                <a:cs typeface="+mn-cs"/>
              </a:defRPr>
            </a:lvl1pPr>
          </a:lstStyle>
          <a:p>
            <a:pPr>
              <a:defRPr/>
            </a:pPr>
            <a:fld id="{38F44007-E62A-45A5-89F4-5640627CDE41}" type="slidenum">
              <a:rPr lang="de-DE"/>
              <a:pPr>
                <a:defRPr/>
              </a:pPr>
              <a:t>‹Nr.›</a:t>
            </a:fld>
            <a:endParaRPr lang="de-DE"/>
          </a:p>
        </p:txBody>
      </p:sp>
    </p:spTree>
    <p:extLst>
      <p:ext uri="{BB962C8B-B14F-4D97-AF65-F5344CB8AC3E}">
        <p14:creationId xmlns:p14="http://schemas.microsoft.com/office/powerpoint/2010/main" val="828536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0CB94539-1096-4703-B326-AF51870A2910}" type="slidenum">
              <a:rPr lang="de-DE" smtClean="0">
                <a:ea typeface="ＭＳ Ｐゴシック"/>
                <a:cs typeface="ＭＳ Ｐゴシック"/>
              </a:rPr>
              <a:pPr/>
              <a:t>2</a:t>
            </a:fld>
            <a:endParaRPr lang="de-DE">
              <a:ea typeface="ＭＳ Ｐゴシック"/>
              <a:cs typeface="ＭＳ Ｐゴシック"/>
            </a:endParaRPr>
          </a:p>
        </p:txBody>
      </p:sp>
      <p:sp>
        <p:nvSpPr>
          <p:cNvPr id="19458" name="Rectangle 2"/>
          <p:cNvSpPr>
            <a:spLocks noGrp="1" noRot="1" noChangeAspect="1" noChangeArrowheads="1" noTextEdit="1"/>
          </p:cNvSpPr>
          <p:nvPr>
            <p:ph type="sldImg"/>
          </p:nvPr>
        </p:nvSpPr>
        <p:spPr>
          <a:xfrm>
            <a:off x="138113" y="768350"/>
            <a:ext cx="6823075" cy="3836988"/>
          </a:xfrm>
          <a:ln/>
        </p:spPr>
      </p:sp>
      <p:sp>
        <p:nvSpPr>
          <p:cNvPr id="19459"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2639409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8BE0A54-FB37-47D8-ADAA-0D101E283F89}" type="slidenum">
              <a:rPr lang="de-DE" smtClean="0">
                <a:ea typeface="ＭＳ Ｐゴシック"/>
                <a:cs typeface="ＭＳ Ｐゴシック"/>
              </a:rPr>
              <a:pPr/>
              <a:t>3</a:t>
            </a:fld>
            <a:endParaRPr lang="de-DE">
              <a:ea typeface="ＭＳ Ｐゴシック"/>
              <a:cs typeface="ＭＳ Ｐゴシック"/>
            </a:endParaRPr>
          </a:p>
        </p:txBody>
      </p:sp>
      <p:sp>
        <p:nvSpPr>
          <p:cNvPr id="21506" name="Rectangle 2"/>
          <p:cNvSpPr>
            <a:spLocks noGrp="1" noRot="1" noChangeAspect="1" noChangeArrowheads="1" noTextEdit="1"/>
          </p:cNvSpPr>
          <p:nvPr>
            <p:ph type="sldImg"/>
          </p:nvPr>
        </p:nvSpPr>
        <p:spPr>
          <a:xfrm>
            <a:off x="138113" y="768350"/>
            <a:ext cx="6823075" cy="3836988"/>
          </a:xfrm>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charset="0"/>
              <a:ea typeface="ＭＳ Ｐゴシック"/>
            </a:endParaRPr>
          </a:p>
        </p:txBody>
      </p:sp>
    </p:spTree>
    <p:extLst>
      <p:ext uri="{BB962C8B-B14F-4D97-AF65-F5344CB8AC3E}">
        <p14:creationId xmlns:p14="http://schemas.microsoft.com/office/powerpoint/2010/main" val="17162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4</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4001343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5</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4001343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6</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306495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7</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306495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A781C18D-DB6F-4BBA-84A6-1F3FD96D20C4}" type="slidenum">
              <a:rPr lang="de-DE" smtClean="0">
                <a:ea typeface="ＭＳ Ｐゴシック"/>
                <a:cs typeface="ＭＳ Ｐゴシック"/>
              </a:rPr>
              <a:pPr/>
              <a:t>8</a:t>
            </a:fld>
            <a:endParaRPr lang="de-DE">
              <a:ea typeface="ＭＳ Ｐゴシック"/>
              <a:cs typeface="ＭＳ Ｐゴシック"/>
            </a:endParaRPr>
          </a:p>
        </p:txBody>
      </p:sp>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p:spPr>
        <p:txBody>
          <a:bodyPr/>
          <a:lstStyle/>
          <a:p>
            <a:pPr eaLnBrk="1" hangingPunct="1"/>
            <a:endParaRPr lang="en-US">
              <a:latin typeface="Arial" charset="0"/>
              <a:ea typeface="ＭＳ Ｐゴシック"/>
            </a:endParaRPr>
          </a:p>
        </p:txBody>
      </p:sp>
    </p:spTree>
    <p:extLst>
      <p:ext uri="{BB962C8B-B14F-4D97-AF65-F5344CB8AC3E}">
        <p14:creationId xmlns:p14="http://schemas.microsoft.com/office/powerpoint/2010/main" val="13064959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xfrm>
            <a:off x="138113" y="768350"/>
            <a:ext cx="6823075" cy="3836988"/>
          </a:xfrm>
          <a:ln/>
        </p:spPr>
      </p:sp>
      <p:sp>
        <p:nvSpPr>
          <p:cNvPr id="3174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31747" name="Foliennummernplatzhalter 3"/>
          <p:cNvSpPr>
            <a:spLocks noGrp="1"/>
          </p:cNvSpPr>
          <p:nvPr>
            <p:ph type="sldNum" sz="quarter" idx="5"/>
          </p:nvPr>
        </p:nvSpPr>
        <p:spPr>
          <a:noFill/>
        </p:spPr>
        <p:txBody>
          <a:bodyPr/>
          <a:lstStyle/>
          <a:p>
            <a:fld id="{6F5C8FF6-A8A7-41DB-A7E3-BB0135C630C2}" type="slidenum">
              <a:rPr lang="de-DE" smtClean="0">
                <a:ea typeface="ＭＳ Ｐゴシック"/>
                <a:cs typeface="ＭＳ Ｐゴシック"/>
              </a:rPr>
              <a:pPr/>
              <a:t>9</a:t>
            </a:fld>
            <a:endParaRPr lang="de-DE">
              <a:ea typeface="ＭＳ Ｐゴシック"/>
              <a:cs typeface="ＭＳ Ｐゴシック"/>
            </a:endParaRPr>
          </a:p>
        </p:txBody>
      </p:sp>
    </p:spTree>
    <p:extLst>
      <p:ext uri="{BB962C8B-B14F-4D97-AF65-F5344CB8AC3E}">
        <p14:creationId xmlns:p14="http://schemas.microsoft.com/office/powerpoint/2010/main" val="281956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p:cNvSpPr>
          <p:nvPr>
            <p:ph type="sldImg"/>
          </p:nvPr>
        </p:nvSpPr>
        <p:spPr>
          <a:xfrm>
            <a:off x="138113" y="768350"/>
            <a:ext cx="6823075" cy="3836988"/>
          </a:xfrm>
          <a:ln/>
        </p:spPr>
      </p:sp>
      <p:sp>
        <p:nvSpPr>
          <p:cNvPr id="33794"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33795" name="Foliennummernplatzhalter 3"/>
          <p:cNvSpPr>
            <a:spLocks noGrp="1"/>
          </p:cNvSpPr>
          <p:nvPr>
            <p:ph type="sldNum" sz="quarter" idx="5"/>
          </p:nvPr>
        </p:nvSpPr>
        <p:spPr>
          <a:noFill/>
        </p:spPr>
        <p:txBody>
          <a:bodyPr/>
          <a:lstStyle/>
          <a:p>
            <a:fld id="{A01445E2-C79C-4F12-B04E-51B505CCEFBE}" type="slidenum">
              <a:rPr lang="de-DE" smtClean="0">
                <a:ea typeface="ＭＳ Ｐゴシック"/>
                <a:cs typeface="ＭＳ Ｐゴシック"/>
              </a:rPr>
              <a:pPr/>
              <a:t>10</a:t>
            </a:fld>
            <a:endParaRPr lang="de-DE">
              <a:ea typeface="ＭＳ Ｐゴシック"/>
              <a:cs typeface="ＭＳ Ｐゴシック"/>
            </a:endParaRPr>
          </a:p>
        </p:txBody>
      </p:sp>
    </p:spTree>
    <p:extLst>
      <p:ext uri="{BB962C8B-B14F-4D97-AF65-F5344CB8AC3E}">
        <p14:creationId xmlns:p14="http://schemas.microsoft.com/office/powerpoint/2010/main" val="1286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11</a:t>
            </a:fld>
            <a:endParaRPr lang="de-DE"/>
          </a:p>
        </p:txBody>
      </p:sp>
    </p:spTree>
    <p:extLst>
      <p:ext uri="{BB962C8B-B14F-4D97-AF65-F5344CB8AC3E}">
        <p14:creationId xmlns:p14="http://schemas.microsoft.com/office/powerpoint/2010/main" val="29384473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12</a:t>
            </a:fld>
            <a:endParaRPr lang="de-DE"/>
          </a:p>
        </p:txBody>
      </p:sp>
    </p:spTree>
    <p:extLst>
      <p:ext uri="{BB962C8B-B14F-4D97-AF65-F5344CB8AC3E}">
        <p14:creationId xmlns:p14="http://schemas.microsoft.com/office/powerpoint/2010/main" val="1564657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13</a:t>
            </a:fld>
            <a:endParaRPr lang="de-DE"/>
          </a:p>
        </p:txBody>
      </p:sp>
    </p:spTree>
    <p:extLst>
      <p:ext uri="{BB962C8B-B14F-4D97-AF65-F5344CB8AC3E}">
        <p14:creationId xmlns:p14="http://schemas.microsoft.com/office/powerpoint/2010/main" val="629945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14</a:t>
            </a:fld>
            <a:endParaRPr lang="de-DE"/>
          </a:p>
        </p:txBody>
      </p:sp>
    </p:spTree>
    <p:extLst>
      <p:ext uri="{BB962C8B-B14F-4D97-AF65-F5344CB8AC3E}">
        <p14:creationId xmlns:p14="http://schemas.microsoft.com/office/powerpoint/2010/main" val="336578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15</a:t>
            </a:fld>
            <a:endParaRPr lang="de-DE"/>
          </a:p>
        </p:txBody>
      </p:sp>
    </p:spTree>
    <p:extLst>
      <p:ext uri="{BB962C8B-B14F-4D97-AF65-F5344CB8AC3E}">
        <p14:creationId xmlns:p14="http://schemas.microsoft.com/office/powerpoint/2010/main" val="1611019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16</a:t>
            </a:fld>
            <a:endParaRPr lang="de-DE"/>
          </a:p>
        </p:txBody>
      </p:sp>
    </p:spTree>
    <p:extLst>
      <p:ext uri="{BB962C8B-B14F-4D97-AF65-F5344CB8AC3E}">
        <p14:creationId xmlns:p14="http://schemas.microsoft.com/office/powerpoint/2010/main" val="2159341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17</a:t>
            </a:fld>
            <a:endParaRPr lang="de-DE"/>
          </a:p>
        </p:txBody>
      </p:sp>
    </p:spTree>
    <p:extLst>
      <p:ext uri="{BB962C8B-B14F-4D97-AF65-F5344CB8AC3E}">
        <p14:creationId xmlns:p14="http://schemas.microsoft.com/office/powerpoint/2010/main" val="1788383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18</a:t>
            </a:fld>
            <a:endParaRPr lang="de-DE"/>
          </a:p>
        </p:txBody>
      </p:sp>
    </p:spTree>
    <p:extLst>
      <p:ext uri="{BB962C8B-B14F-4D97-AF65-F5344CB8AC3E}">
        <p14:creationId xmlns:p14="http://schemas.microsoft.com/office/powerpoint/2010/main" val="946272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19</a:t>
            </a:fld>
            <a:endParaRPr lang="de-DE"/>
          </a:p>
        </p:txBody>
      </p:sp>
    </p:spTree>
    <p:extLst>
      <p:ext uri="{BB962C8B-B14F-4D97-AF65-F5344CB8AC3E}">
        <p14:creationId xmlns:p14="http://schemas.microsoft.com/office/powerpoint/2010/main" val="8624049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20</a:t>
            </a:fld>
            <a:endParaRPr lang="de-DE"/>
          </a:p>
        </p:txBody>
      </p:sp>
    </p:spTree>
    <p:extLst>
      <p:ext uri="{BB962C8B-B14F-4D97-AF65-F5344CB8AC3E}">
        <p14:creationId xmlns:p14="http://schemas.microsoft.com/office/powerpoint/2010/main" val="1261404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Folienbildplatzhalter 1"/>
          <p:cNvSpPr>
            <a:spLocks noGrp="1" noRot="1" noChangeAspect="1"/>
          </p:cNvSpPr>
          <p:nvPr>
            <p:ph type="sldImg"/>
          </p:nvPr>
        </p:nvSpPr>
        <p:spPr>
          <a:xfrm>
            <a:off x="138113" y="768350"/>
            <a:ext cx="6823075" cy="3836988"/>
          </a:xfrm>
          <a:ln/>
        </p:spPr>
      </p:sp>
      <p:sp>
        <p:nvSpPr>
          <p:cNvPr id="46082"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6083" name="Foliennummernplatzhalter 3"/>
          <p:cNvSpPr>
            <a:spLocks noGrp="1"/>
          </p:cNvSpPr>
          <p:nvPr>
            <p:ph type="sldNum" sz="quarter" idx="5"/>
          </p:nvPr>
        </p:nvSpPr>
        <p:spPr>
          <a:noFill/>
        </p:spPr>
        <p:txBody>
          <a:bodyPr/>
          <a:lstStyle/>
          <a:p>
            <a:fld id="{183C0D5F-7414-42BB-B117-2C929750E104}" type="slidenum">
              <a:rPr lang="de-DE" smtClean="0">
                <a:ea typeface="ＭＳ Ｐゴシック"/>
                <a:cs typeface="ＭＳ Ｐゴシック"/>
              </a:rPr>
              <a:pPr/>
              <a:t>21</a:t>
            </a:fld>
            <a:endParaRPr lang="de-DE">
              <a:ea typeface="ＭＳ Ｐゴシック"/>
              <a:cs typeface="ＭＳ Ｐゴシック"/>
            </a:endParaRPr>
          </a:p>
        </p:txBody>
      </p:sp>
    </p:spTree>
    <p:extLst>
      <p:ext uri="{BB962C8B-B14F-4D97-AF65-F5344CB8AC3E}">
        <p14:creationId xmlns:p14="http://schemas.microsoft.com/office/powerpoint/2010/main" val="4035186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lienbildplatzhalter 1"/>
          <p:cNvSpPr>
            <a:spLocks noGrp="1" noRot="1" noChangeAspect="1"/>
          </p:cNvSpPr>
          <p:nvPr>
            <p:ph type="sldImg"/>
          </p:nvPr>
        </p:nvSpPr>
        <p:spPr>
          <a:xfrm>
            <a:off x="138113" y="768350"/>
            <a:ext cx="6823075" cy="3836988"/>
          </a:xfrm>
          <a:ln/>
        </p:spPr>
      </p:sp>
      <p:sp>
        <p:nvSpPr>
          <p:cNvPr id="48130"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48131" name="Foliennummernplatzhalter 3"/>
          <p:cNvSpPr>
            <a:spLocks noGrp="1"/>
          </p:cNvSpPr>
          <p:nvPr>
            <p:ph type="sldNum" sz="quarter" idx="5"/>
          </p:nvPr>
        </p:nvSpPr>
        <p:spPr>
          <a:noFill/>
        </p:spPr>
        <p:txBody>
          <a:bodyPr/>
          <a:lstStyle/>
          <a:p>
            <a:fld id="{086ECEFE-BE61-4B75-90B9-08F80487A820}" type="slidenum">
              <a:rPr lang="de-DE" smtClean="0">
                <a:ea typeface="ＭＳ Ｐゴシック"/>
                <a:cs typeface="ＭＳ Ｐゴシック"/>
              </a:rPr>
              <a:pPr/>
              <a:t>22</a:t>
            </a:fld>
            <a:endParaRPr lang="de-DE">
              <a:ea typeface="ＭＳ Ｐゴシック"/>
              <a:cs typeface="ＭＳ Ｐゴシック"/>
            </a:endParaRPr>
          </a:p>
        </p:txBody>
      </p:sp>
    </p:spTree>
    <p:extLst>
      <p:ext uri="{BB962C8B-B14F-4D97-AF65-F5344CB8AC3E}">
        <p14:creationId xmlns:p14="http://schemas.microsoft.com/office/powerpoint/2010/main" val="247725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Folienbildplatzhalter 1"/>
          <p:cNvSpPr>
            <a:spLocks noGrp="1" noRot="1" noChangeAspect="1"/>
          </p:cNvSpPr>
          <p:nvPr>
            <p:ph type="sldImg"/>
          </p:nvPr>
        </p:nvSpPr>
        <p:spPr>
          <a:xfrm>
            <a:off x="138113" y="768350"/>
            <a:ext cx="6823075" cy="3836988"/>
          </a:xfrm>
          <a:ln/>
        </p:spPr>
      </p:sp>
      <p:sp>
        <p:nvSpPr>
          <p:cNvPr id="50178" name="Notizenplatzhalter 2"/>
          <p:cNvSpPr>
            <a:spLocks noGrp="1"/>
          </p:cNvSpPr>
          <p:nvPr>
            <p:ph type="body" idx="1"/>
          </p:nvPr>
        </p:nvSpPr>
        <p:spPr>
          <a:noFill/>
          <a:ln/>
        </p:spPr>
        <p:txBody>
          <a:bodyPr/>
          <a:lstStyle/>
          <a:p>
            <a:endParaRPr lang="en-US">
              <a:latin typeface="Arial" charset="0"/>
              <a:ea typeface="ＭＳ Ｐゴシック"/>
            </a:endParaRPr>
          </a:p>
        </p:txBody>
      </p:sp>
      <p:sp>
        <p:nvSpPr>
          <p:cNvPr id="50179" name="Foliennummernplatzhalter 3"/>
          <p:cNvSpPr>
            <a:spLocks noGrp="1"/>
          </p:cNvSpPr>
          <p:nvPr>
            <p:ph type="sldNum" sz="quarter" idx="5"/>
          </p:nvPr>
        </p:nvSpPr>
        <p:spPr>
          <a:noFill/>
        </p:spPr>
        <p:txBody>
          <a:bodyPr/>
          <a:lstStyle/>
          <a:p>
            <a:fld id="{E558DD3E-C145-4413-AB49-C00001827D37}" type="slidenum">
              <a:rPr lang="de-DE" smtClean="0">
                <a:ea typeface="ＭＳ Ｐゴシック"/>
                <a:cs typeface="ＭＳ Ｐゴシック"/>
              </a:rPr>
              <a:pPr/>
              <a:t>23</a:t>
            </a:fld>
            <a:endParaRPr lang="de-DE">
              <a:ea typeface="ＭＳ Ｐゴシック"/>
              <a:cs typeface="ＭＳ Ｐゴシック"/>
            </a:endParaRPr>
          </a:p>
        </p:txBody>
      </p:sp>
    </p:spTree>
    <p:extLst>
      <p:ext uri="{BB962C8B-B14F-4D97-AF65-F5344CB8AC3E}">
        <p14:creationId xmlns:p14="http://schemas.microsoft.com/office/powerpoint/2010/main" val="1650698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24</a:t>
            </a:fld>
            <a:endParaRPr lang="de-DE"/>
          </a:p>
        </p:txBody>
      </p:sp>
    </p:spTree>
    <p:extLst>
      <p:ext uri="{BB962C8B-B14F-4D97-AF65-F5344CB8AC3E}">
        <p14:creationId xmlns:p14="http://schemas.microsoft.com/office/powerpoint/2010/main" val="30367427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25</a:t>
            </a:fld>
            <a:endParaRPr lang="de-DE">
              <a:ea typeface="ＭＳ Ｐゴシック"/>
              <a:cs typeface="ＭＳ Ｐゴシック"/>
            </a:endParaRPr>
          </a:p>
        </p:txBody>
      </p:sp>
    </p:spTree>
    <p:extLst>
      <p:ext uri="{BB962C8B-B14F-4D97-AF65-F5344CB8AC3E}">
        <p14:creationId xmlns:p14="http://schemas.microsoft.com/office/powerpoint/2010/main" val="2774156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26</a:t>
            </a:fld>
            <a:endParaRPr lang="de-DE">
              <a:ea typeface="ＭＳ Ｐゴシック"/>
              <a:cs typeface="ＭＳ Ｐゴシック"/>
            </a:endParaRPr>
          </a:p>
        </p:txBody>
      </p:sp>
    </p:spTree>
    <p:extLst>
      <p:ext uri="{BB962C8B-B14F-4D97-AF65-F5344CB8AC3E}">
        <p14:creationId xmlns:p14="http://schemas.microsoft.com/office/powerpoint/2010/main" val="27741563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27</a:t>
            </a:fld>
            <a:endParaRPr lang="de-DE">
              <a:ea typeface="ＭＳ Ｐゴシック"/>
              <a:cs typeface="ＭＳ Ｐゴシック"/>
            </a:endParaRPr>
          </a:p>
        </p:txBody>
      </p:sp>
    </p:spTree>
    <p:extLst>
      <p:ext uri="{BB962C8B-B14F-4D97-AF65-F5344CB8AC3E}">
        <p14:creationId xmlns:p14="http://schemas.microsoft.com/office/powerpoint/2010/main" val="27741563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28</a:t>
            </a:fld>
            <a:endParaRPr lang="de-DE">
              <a:ea typeface="ＭＳ Ｐゴシック"/>
              <a:cs typeface="ＭＳ Ｐゴシック"/>
            </a:endParaRPr>
          </a:p>
        </p:txBody>
      </p:sp>
    </p:spTree>
    <p:extLst>
      <p:ext uri="{BB962C8B-B14F-4D97-AF65-F5344CB8AC3E}">
        <p14:creationId xmlns:p14="http://schemas.microsoft.com/office/powerpoint/2010/main" val="27741563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29</a:t>
            </a:fld>
            <a:endParaRPr lang="de-DE">
              <a:ea typeface="ＭＳ Ｐゴシック"/>
              <a:cs typeface="ＭＳ Ｐゴシック"/>
            </a:endParaRPr>
          </a:p>
        </p:txBody>
      </p:sp>
    </p:spTree>
    <p:extLst>
      <p:ext uri="{BB962C8B-B14F-4D97-AF65-F5344CB8AC3E}">
        <p14:creationId xmlns:p14="http://schemas.microsoft.com/office/powerpoint/2010/main" val="27741563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30</a:t>
            </a:fld>
            <a:endParaRPr lang="de-DE">
              <a:ea typeface="ＭＳ Ｐゴシック"/>
              <a:cs typeface="ＭＳ Ｐゴシック"/>
            </a:endParaRPr>
          </a:p>
        </p:txBody>
      </p:sp>
    </p:spTree>
    <p:extLst>
      <p:ext uri="{BB962C8B-B14F-4D97-AF65-F5344CB8AC3E}">
        <p14:creationId xmlns:p14="http://schemas.microsoft.com/office/powerpoint/2010/main" val="27741563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xfrm>
            <a:off x="138113" y="768350"/>
            <a:ext cx="6823075" cy="3836988"/>
          </a:xfrm>
          <a:ln/>
        </p:spPr>
      </p:sp>
      <p:sp>
        <p:nvSpPr>
          <p:cNvPr id="532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53251" name="Foliennummernplatzhalter 3"/>
          <p:cNvSpPr>
            <a:spLocks noGrp="1"/>
          </p:cNvSpPr>
          <p:nvPr>
            <p:ph type="sldNum" sz="quarter" idx="5"/>
          </p:nvPr>
        </p:nvSpPr>
        <p:spPr>
          <a:noFill/>
        </p:spPr>
        <p:txBody>
          <a:bodyPr/>
          <a:lstStyle/>
          <a:p>
            <a:fld id="{F1409582-6EED-4F9A-934D-1866CD61B7B1}" type="slidenum">
              <a:rPr lang="de-DE" smtClean="0">
                <a:ea typeface="ＭＳ Ｐゴシック"/>
                <a:cs typeface="ＭＳ Ｐゴシック"/>
              </a:rPr>
              <a:pPr/>
              <a:t>31</a:t>
            </a:fld>
            <a:endParaRPr lang="de-DE">
              <a:ea typeface="ＭＳ Ｐゴシック"/>
              <a:cs typeface="ＭＳ Ｐゴシック"/>
            </a:endParaRPr>
          </a:p>
        </p:txBody>
      </p:sp>
    </p:spTree>
    <p:extLst>
      <p:ext uri="{BB962C8B-B14F-4D97-AF65-F5344CB8AC3E}">
        <p14:creationId xmlns:p14="http://schemas.microsoft.com/office/powerpoint/2010/main" val="27741563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a:xfrm>
            <a:off x="138113" y="768350"/>
            <a:ext cx="6823075" cy="3836988"/>
          </a:xfrm>
          <a:ln/>
        </p:spPr>
      </p:sp>
      <p:sp>
        <p:nvSpPr>
          <p:cNvPr id="67586" name="Notizenplatzhalter 2"/>
          <p:cNvSpPr>
            <a:spLocks noGrp="1"/>
          </p:cNvSpPr>
          <p:nvPr>
            <p:ph type="body" idx="1"/>
          </p:nvPr>
        </p:nvSpPr>
        <p:spPr>
          <a:noFill/>
          <a:ln/>
        </p:spPr>
        <p:txBody>
          <a:bodyPr/>
          <a:lstStyle/>
          <a:p>
            <a:endParaRPr lang="en-US">
              <a:solidFill>
                <a:srgbClr val="FF0000"/>
              </a:solidFill>
              <a:latin typeface="Arial" charset="0"/>
              <a:ea typeface="ＭＳ Ｐゴシック"/>
            </a:endParaRPr>
          </a:p>
        </p:txBody>
      </p:sp>
      <p:sp>
        <p:nvSpPr>
          <p:cNvPr id="67587" name="Foliennummernplatzhalter 3"/>
          <p:cNvSpPr>
            <a:spLocks noGrp="1"/>
          </p:cNvSpPr>
          <p:nvPr>
            <p:ph type="sldNum" sz="quarter" idx="5"/>
          </p:nvPr>
        </p:nvSpPr>
        <p:spPr>
          <a:noFill/>
        </p:spPr>
        <p:txBody>
          <a:bodyPr/>
          <a:lstStyle/>
          <a:p>
            <a:fld id="{927B53EC-EAA2-43F7-BED2-896AAD8F9FDA}" type="slidenum">
              <a:rPr lang="de-DE" smtClean="0">
                <a:ea typeface="ＭＳ Ｐゴシック"/>
                <a:cs typeface="ＭＳ Ｐゴシック"/>
              </a:rPr>
              <a:pPr/>
              <a:t>32</a:t>
            </a:fld>
            <a:endParaRPr lang="de-DE">
              <a:ea typeface="ＭＳ Ｐゴシック"/>
              <a:cs typeface="ＭＳ Ｐゴシック"/>
            </a:endParaRPr>
          </a:p>
        </p:txBody>
      </p:sp>
    </p:spTree>
    <p:extLst>
      <p:ext uri="{BB962C8B-B14F-4D97-AF65-F5344CB8AC3E}">
        <p14:creationId xmlns:p14="http://schemas.microsoft.com/office/powerpoint/2010/main" val="2733610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33</a:t>
            </a:fld>
            <a:endParaRPr lang="de-DE"/>
          </a:p>
        </p:txBody>
      </p:sp>
    </p:spTree>
    <p:extLst>
      <p:ext uri="{BB962C8B-B14F-4D97-AF65-F5344CB8AC3E}">
        <p14:creationId xmlns:p14="http://schemas.microsoft.com/office/powerpoint/2010/main" val="8721750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34</a:t>
            </a:fld>
            <a:endParaRPr lang="de-DE">
              <a:ea typeface="ＭＳ Ｐゴシック"/>
              <a:cs typeface="ＭＳ Ｐゴシック"/>
            </a:endParaRPr>
          </a:p>
        </p:txBody>
      </p:sp>
    </p:spTree>
    <p:extLst>
      <p:ext uri="{BB962C8B-B14F-4D97-AF65-F5344CB8AC3E}">
        <p14:creationId xmlns:p14="http://schemas.microsoft.com/office/powerpoint/2010/main" val="157846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35</a:t>
            </a:fld>
            <a:endParaRPr lang="de-DE">
              <a:ea typeface="ＭＳ Ｐゴシック"/>
              <a:cs typeface="ＭＳ Ｐゴシック"/>
            </a:endParaRPr>
          </a:p>
        </p:txBody>
      </p:sp>
    </p:spTree>
    <p:extLst>
      <p:ext uri="{BB962C8B-B14F-4D97-AF65-F5344CB8AC3E}">
        <p14:creationId xmlns:p14="http://schemas.microsoft.com/office/powerpoint/2010/main" val="157846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olienbildplatzhalter 1"/>
          <p:cNvSpPr>
            <a:spLocks noGrp="1" noRot="1" noChangeAspect="1"/>
          </p:cNvSpPr>
          <p:nvPr>
            <p:ph type="sldImg"/>
          </p:nvPr>
        </p:nvSpPr>
        <p:spPr>
          <a:xfrm>
            <a:off x="138113" y="768350"/>
            <a:ext cx="6823075" cy="3836988"/>
          </a:xfrm>
          <a:ln/>
        </p:spPr>
      </p:sp>
      <p:sp>
        <p:nvSpPr>
          <p:cNvPr id="78850" name="Notizenplatzhalter 2"/>
          <p:cNvSpPr>
            <a:spLocks noGrp="1"/>
          </p:cNvSpPr>
          <p:nvPr>
            <p:ph type="body" idx="1"/>
          </p:nvPr>
        </p:nvSpPr>
        <p:spPr>
          <a:noFill/>
          <a:ln/>
        </p:spPr>
        <p:txBody>
          <a:bodyPr/>
          <a:lstStyle/>
          <a:p>
            <a:endParaRPr lang="de-DE" dirty="0">
              <a:latin typeface="Arial" charset="0"/>
              <a:ea typeface="ＭＳ Ｐゴシック"/>
            </a:endParaRPr>
          </a:p>
        </p:txBody>
      </p:sp>
      <p:sp>
        <p:nvSpPr>
          <p:cNvPr id="78851" name="Foliennummernplatzhalter 3"/>
          <p:cNvSpPr>
            <a:spLocks noGrp="1"/>
          </p:cNvSpPr>
          <p:nvPr>
            <p:ph type="sldNum" sz="quarter" idx="5"/>
          </p:nvPr>
        </p:nvSpPr>
        <p:spPr>
          <a:noFill/>
        </p:spPr>
        <p:txBody>
          <a:bodyPr/>
          <a:lstStyle/>
          <a:p>
            <a:fld id="{435F8517-7DCD-4938-AE9F-37B4D445F27F}" type="slidenum">
              <a:rPr lang="de-DE" smtClean="0">
                <a:ea typeface="ＭＳ Ｐゴシック"/>
                <a:cs typeface="ＭＳ Ｐゴシック"/>
              </a:rPr>
              <a:pPr/>
              <a:t>36</a:t>
            </a:fld>
            <a:endParaRPr lang="de-DE">
              <a:ea typeface="ＭＳ Ｐゴシック"/>
              <a:cs typeface="ＭＳ Ｐゴシック"/>
            </a:endParaRPr>
          </a:p>
        </p:txBody>
      </p:sp>
    </p:spTree>
    <p:extLst>
      <p:ext uri="{BB962C8B-B14F-4D97-AF65-F5344CB8AC3E}">
        <p14:creationId xmlns:p14="http://schemas.microsoft.com/office/powerpoint/2010/main" val="157846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37</a:t>
            </a:fld>
            <a:endParaRPr lang="de-DE"/>
          </a:p>
        </p:txBody>
      </p:sp>
    </p:spTree>
    <p:extLst>
      <p:ext uri="{BB962C8B-B14F-4D97-AF65-F5344CB8AC3E}">
        <p14:creationId xmlns:p14="http://schemas.microsoft.com/office/powerpoint/2010/main" val="26329921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38</a:t>
            </a:fld>
            <a:endParaRPr lang="de-DE"/>
          </a:p>
        </p:txBody>
      </p:sp>
    </p:spTree>
    <p:extLst>
      <p:ext uri="{BB962C8B-B14F-4D97-AF65-F5344CB8AC3E}">
        <p14:creationId xmlns:p14="http://schemas.microsoft.com/office/powerpoint/2010/main" val="3477364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39</a:t>
            </a:fld>
            <a:endParaRPr lang="de-DE"/>
          </a:p>
        </p:txBody>
      </p:sp>
    </p:spTree>
    <p:extLst>
      <p:ext uri="{BB962C8B-B14F-4D97-AF65-F5344CB8AC3E}">
        <p14:creationId xmlns:p14="http://schemas.microsoft.com/office/powerpoint/2010/main" val="28683881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40</a:t>
            </a:fld>
            <a:endParaRPr lang="de-DE"/>
          </a:p>
        </p:txBody>
      </p:sp>
    </p:spTree>
    <p:extLst>
      <p:ext uri="{BB962C8B-B14F-4D97-AF65-F5344CB8AC3E}">
        <p14:creationId xmlns:p14="http://schemas.microsoft.com/office/powerpoint/2010/main" val="32695866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41</a:t>
            </a:fld>
            <a:endParaRPr lang="de-DE"/>
          </a:p>
        </p:txBody>
      </p:sp>
    </p:spTree>
    <p:extLst>
      <p:ext uri="{BB962C8B-B14F-4D97-AF65-F5344CB8AC3E}">
        <p14:creationId xmlns:p14="http://schemas.microsoft.com/office/powerpoint/2010/main" val="12233070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42</a:t>
            </a:fld>
            <a:endParaRPr lang="de-DE"/>
          </a:p>
        </p:txBody>
      </p:sp>
    </p:spTree>
    <p:extLst>
      <p:ext uri="{BB962C8B-B14F-4D97-AF65-F5344CB8AC3E}">
        <p14:creationId xmlns:p14="http://schemas.microsoft.com/office/powerpoint/2010/main" val="27889322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43</a:t>
            </a:fld>
            <a:endParaRPr lang="de-DE"/>
          </a:p>
        </p:txBody>
      </p:sp>
    </p:spTree>
    <p:extLst>
      <p:ext uri="{BB962C8B-B14F-4D97-AF65-F5344CB8AC3E}">
        <p14:creationId xmlns:p14="http://schemas.microsoft.com/office/powerpoint/2010/main" val="21050322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Folienbildplatzhalter 1"/>
          <p:cNvSpPr>
            <a:spLocks noGrp="1" noRot="1" noChangeAspect="1"/>
          </p:cNvSpPr>
          <p:nvPr>
            <p:ph type="sldImg"/>
          </p:nvPr>
        </p:nvSpPr>
        <p:spPr>
          <a:xfrm>
            <a:off x="138113" y="768350"/>
            <a:ext cx="6823075" cy="3836988"/>
          </a:xfrm>
          <a:ln/>
        </p:spPr>
      </p:sp>
      <p:sp>
        <p:nvSpPr>
          <p:cNvPr id="8806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88067" name="Foliennummernplatzhalter 3"/>
          <p:cNvSpPr>
            <a:spLocks noGrp="1"/>
          </p:cNvSpPr>
          <p:nvPr>
            <p:ph type="sldNum" sz="quarter" idx="5"/>
          </p:nvPr>
        </p:nvSpPr>
        <p:spPr>
          <a:noFill/>
        </p:spPr>
        <p:txBody>
          <a:bodyPr/>
          <a:lstStyle/>
          <a:p>
            <a:fld id="{C2B2EADA-6F0C-4CEF-ADC9-EF17D9482A53}" type="slidenum">
              <a:rPr lang="de-DE" smtClean="0">
                <a:ea typeface="ＭＳ Ｐゴシック"/>
                <a:cs typeface="ＭＳ Ｐゴシック"/>
              </a:rPr>
              <a:pPr/>
              <a:t>44</a:t>
            </a:fld>
            <a:endParaRPr lang="de-DE">
              <a:ea typeface="ＭＳ Ｐゴシック"/>
              <a:cs typeface="ＭＳ Ｐゴシック"/>
            </a:endParaRPr>
          </a:p>
        </p:txBody>
      </p:sp>
    </p:spTree>
    <p:extLst>
      <p:ext uri="{BB962C8B-B14F-4D97-AF65-F5344CB8AC3E}">
        <p14:creationId xmlns:p14="http://schemas.microsoft.com/office/powerpoint/2010/main" val="16866877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Folienbildplatzhalter 1"/>
          <p:cNvSpPr>
            <a:spLocks noGrp="1" noRot="1" noChangeAspect="1"/>
          </p:cNvSpPr>
          <p:nvPr>
            <p:ph type="sldImg"/>
          </p:nvPr>
        </p:nvSpPr>
        <p:spPr>
          <a:xfrm>
            <a:off x="138113" y="768350"/>
            <a:ext cx="6823075" cy="3836988"/>
          </a:xfrm>
          <a:ln/>
        </p:spPr>
      </p:sp>
      <p:sp>
        <p:nvSpPr>
          <p:cNvPr id="88066"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88067" name="Foliennummernplatzhalter 3"/>
          <p:cNvSpPr>
            <a:spLocks noGrp="1"/>
          </p:cNvSpPr>
          <p:nvPr>
            <p:ph type="sldNum" sz="quarter" idx="5"/>
          </p:nvPr>
        </p:nvSpPr>
        <p:spPr>
          <a:noFill/>
        </p:spPr>
        <p:txBody>
          <a:bodyPr/>
          <a:lstStyle/>
          <a:p>
            <a:fld id="{C2B2EADA-6F0C-4CEF-ADC9-EF17D9482A53}" type="slidenum">
              <a:rPr lang="de-DE" smtClean="0">
                <a:ea typeface="ＭＳ Ｐゴシック"/>
                <a:cs typeface="ＭＳ Ｐゴシック"/>
              </a:rPr>
              <a:pPr/>
              <a:t>45</a:t>
            </a:fld>
            <a:endParaRPr lang="de-DE">
              <a:ea typeface="ＭＳ Ｐゴシック"/>
              <a:cs typeface="ＭＳ Ｐゴシック"/>
            </a:endParaRPr>
          </a:p>
        </p:txBody>
      </p:sp>
    </p:spTree>
    <p:extLst>
      <p:ext uri="{BB962C8B-B14F-4D97-AF65-F5344CB8AC3E}">
        <p14:creationId xmlns:p14="http://schemas.microsoft.com/office/powerpoint/2010/main" val="16866877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46</a:t>
            </a:fld>
            <a:endParaRPr lang="de-DE"/>
          </a:p>
        </p:txBody>
      </p:sp>
    </p:spTree>
    <p:extLst>
      <p:ext uri="{BB962C8B-B14F-4D97-AF65-F5344CB8AC3E}">
        <p14:creationId xmlns:p14="http://schemas.microsoft.com/office/powerpoint/2010/main" val="39051824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47</a:t>
            </a:fld>
            <a:endParaRPr lang="de-DE"/>
          </a:p>
        </p:txBody>
      </p:sp>
    </p:spTree>
    <p:extLst>
      <p:ext uri="{BB962C8B-B14F-4D97-AF65-F5344CB8AC3E}">
        <p14:creationId xmlns:p14="http://schemas.microsoft.com/office/powerpoint/2010/main" val="21327544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48</a:t>
            </a:fld>
            <a:endParaRPr lang="de-DE"/>
          </a:p>
        </p:txBody>
      </p:sp>
    </p:spTree>
    <p:extLst>
      <p:ext uri="{BB962C8B-B14F-4D97-AF65-F5344CB8AC3E}">
        <p14:creationId xmlns:p14="http://schemas.microsoft.com/office/powerpoint/2010/main" val="10498132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49</a:t>
            </a:fld>
            <a:endParaRPr lang="de-DE"/>
          </a:p>
        </p:txBody>
      </p:sp>
    </p:spTree>
    <p:extLst>
      <p:ext uri="{BB962C8B-B14F-4D97-AF65-F5344CB8AC3E}">
        <p14:creationId xmlns:p14="http://schemas.microsoft.com/office/powerpoint/2010/main" val="9164433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50</a:t>
            </a:fld>
            <a:endParaRPr lang="de-DE"/>
          </a:p>
        </p:txBody>
      </p:sp>
    </p:spTree>
    <p:extLst>
      <p:ext uri="{BB962C8B-B14F-4D97-AF65-F5344CB8AC3E}">
        <p14:creationId xmlns:p14="http://schemas.microsoft.com/office/powerpoint/2010/main" val="13589730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51</a:t>
            </a:fld>
            <a:endParaRPr lang="de-DE"/>
          </a:p>
        </p:txBody>
      </p:sp>
    </p:spTree>
    <p:extLst>
      <p:ext uri="{BB962C8B-B14F-4D97-AF65-F5344CB8AC3E}">
        <p14:creationId xmlns:p14="http://schemas.microsoft.com/office/powerpoint/2010/main" val="16744014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52</a:t>
            </a:fld>
            <a:endParaRPr lang="de-DE">
              <a:ea typeface="ＭＳ Ｐゴシック"/>
              <a:cs typeface="ＭＳ Ｐゴシック"/>
            </a:endParaRPr>
          </a:p>
        </p:txBody>
      </p:sp>
    </p:spTree>
    <p:extLst>
      <p:ext uri="{BB962C8B-B14F-4D97-AF65-F5344CB8AC3E}">
        <p14:creationId xmlns:p14="http://schemas.microsoft.com/office/powerpoint/2010/main" val="27232458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53</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54</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55</a:t>
            </a:fld>
            <a:endParaRPr lang="de-DE">
              <a:ea typeface="ＭＳ Ｐゴシック"/>
              <a:cs typeface="ＭＳ Ｐゴシック"/>
            </a:endParaRPr>
          </a:p>
        </p:txBody>
      </p:sp>
    </p:spTree>
    <p:extLst>
      <p:ext uri="{BB962C8B-B14F-4D97-AF65-F5344CB8AC3E}">
        <p14:creationId xmlns:p14="http://schemas.microsoft.com/office/powerpoint/2010/main" val="26483895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56</a:t>
            </a:fld>
            <a:endParaRPr lang="de-DE">
              <a:ea typeface="ＭＳ Ｐゴシック"/>
              <a:cs typeface="ＭＳ Ｐゴシック"/>
            </a:endParaRPr>
          </a:p>
        </p:txBody>
      </p:sp>
    </p:spTree>
    <p:extLst>
      <p:ext uri="{BB962C8B-B14F-4D97-AF65-F5344CB8AC3E}">
        <p14:creationId xmlns:p14="http://schemas.microsoft.com/office/powerpoint/2010/main" val="445466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57</a:t>
            </a:fld>
            <a:endParaRPr lang="de-DE">
              <a:ea typeface="ＭＳ Ｐゴシック"/>
              <a:cs typeface="ＭＳ Ｐゴシック"/>
            </a:endParaRPr>
          </a:p>
        </p:txBody>
      </p:sp>
    </p:spTree>
    <p:extLst>
      <p:ext uri="{BB962C8B-B14F-4D97-AF65-F5344CB8AC3E}">
        <p14:creationId xmlns:p14="http://schemas.microsoft.com/office/powerpoint/2010/main" val="4454661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58</a:t>
            </a:fld>
            <a:endParaRPr lang="de-DE">
              <a:ea typeface="ＭＳ Ｐゴシック"/>
              <a:cs typeface="ＭＳ Ｐゴシック"/>
            </a:endParaRPr>
          </a:p>
        </p:txBody>
      </p:sp>
    </p:spTree>
    <p:extLst>
      <p:ext uri="{BB962C8B-B14F-4D97-AF65-F5344CB8AC3E}">
        <p14:creationId xmlns:p14="http://schemas.microsoft.com/office/powerpoint/2010/main" val="13213627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a:xfrm>
            <a:off x="138113" y="768350"/>
            <a:ext cx="6823075" cy="3836988"/>
          </a:xfrm>
          <a:ln/>
        </p:spPr>
      </p:sp>
      <p:sp>
        <p:nvSpPr>
          <p:cNvPr id="108546" name="Notizenplatzhalter 2"/>
          <p:cNvSpPr>
            <a:spLocks noGrp="1"/>
          </p:cNvSpPr>
          <p:nvPr>
            <p:ph type="body" idx="1"/>
          </p:nvPr>
        </p:nvSpPr>
        <p:spPr>
          <a:noFill/>
          <a:ln/>
        </p:spPr>
        <p:txBody>
          <a:bodyPr/>
          <a:lstStyle/>
          <a:p>
            <a:pPr marL="171450" indent="-171450">
              <a:buFontTx/>
              <a:buChar char="-"/>
            </a:pPr>
            <a:endParaRPr lang="en-US">
              <a:latin typeface="Arial" charset="0"/>
              <a:ea typeface="ＭＳ Ｐゴシック"/>
            </a:endParaRPr>
          </a:p>
        </p:txBody>
      </p:sp>
      <p:sp>
        <p:nvSpPr>
          <p:cNvPr id="108547" name="Foliennummernplatzhalter 3"/>
          <p:cNvSpPr>
            <a:spLocks noGrp="1"/>
          </p:cNvSpPr>
          <p:nvPr>
            <p:ph type="sldNum" sz="quarter" idx="5"/>
          </p:nvPr>
        </p:nvSpPr>
        <p:spPr>
          <a:noFill/>
        </p:spPr>
        <p:txBody>
          <a:bodyPr/>
          <a:lstStyle/>
          <a:p>
            <a:fld id="{4C2B9534-B23E-41D6-83C5-D55F5ECA0108}" type="slidenum">
              <a:rPr lang="de-DE" smtClean="0">
                <a:ea typeface="ＭＳ Ｐゴシック"/>
                <a:cs typeface="ＭＳ Ｐゴシック"/>
              </a:rPr>
              <a:pPr/>
              <a:t>59</a:t>
            </a:fld>
            <a:endParaRPr lang="de-DE">
              <a:ea typeface="ＭＳ Ｐゴシック"/>
              <a:cs typeface="ＭＳ Ｐゴシック"/>
            </a:endParaRPr>
          </a:p>
        </p:txBody>
      </p:sp>
    </p:spTree>
    <p:extLst>
      <p:ext uri="{BB962C8B-B14F-4D97-AF65-F5344CB8AC3E}">
        <p14:creationId xmlns:p14="http://schemas.microsoft.com/office/powerpoint/2010/main" val="13213627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60</a:t>
            </a:fld>
            <a:endParaRPr lang="de-DE"/>
          </a:p>
        </p:txBody>
      </p:sp>
    </p:spTree>
    <p:extLst>
      <p:ext uri="{BB962C8B-B14F-4D97-AF65-F5344CB8AC3E}">
        <p14:creationId xmlns:p14="http://schemas.microsoft.com/office/powerpoint/2010/main" val="32206130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8F44007-E62A-45A5-89F4-5640627CDE41}" type="slidenum">
              <a:rPr lang="de-DE" smtClean="0"/>
              <a:pPr>
                <a:defRPr/>
              </a:pPr>
              <a:t>61</a:t>
            </a:fld>
            <a:endParaRPr lang="de-DE"/>
          </a:p>
        </p:txBody>
      </p:sp>
    </p:spTree>
    <p:extLst>
      <p:ext uri="{BB962C8B-B14F-4D97-AF65-F5344CB8AC3E}">
        <p14:creationId xmlns:p14="http://schemas.microsoft.com/office/powerpoint/2010/main" val="4683277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a:xfrm>
            <a:off x="138113" y="768350"/>
            <a:ext cx="6823075" cy="3836988"/>
          </a:xfrm>
          <a:ln/>
        </p:spPr>
      </p:sp>
      <p:sp>
        <p:nvSpPr>
          <p:cNvPr id="120834" name="Notizenplatzhalter 2"/>
          <p:cNvSpPr>
            <a:spLocks noGrp="1"/>
          </p:cNvSpPr>
          <p:nvPr>
            <p:ph type="body" idx="1"/>
          </p:nvPr>
        </p:nvSpPr>
        <p:spPr>
          <a:noFill/>
          <a:ln/>
        </p:spPr>
        <p:txBody>
          <a:bodyPr/>
          <a:lstStyle/>
          <a:p>
            <a:endParaRPr lang="de-DE">
              <a:latin typeface="Arial" charset="0"/>
              <a:ea typeface="ＭＳ Ｐゴシック"/>
            </a:endParaRPr>
          </a:p>
        </p:txBody>
      </p:sp>
      <p:sp>
        <p:nvSpPr>
          <p:cNvPr id="120835" name="Foliennummernplatzhalter 3"/>
          <p:cNvSpPr>
            <a:spLocks noGrp="1"/>
          </p:cNvSpPr>
          <p:nvPr>
            <p:ph type="sldNum" sz="quarter" idx="5"/>
          </p:nvPr>
        </p:nvSpPr>
        <p:spPr>
          <a:noFill/>
        </p:spPr>
        <p:txBody>
          <a:bodyPr/>
          <a:lstStyle/>
          <a:p>
            <a:fld id="{D7E06CE8-43F2-4600-9CF7-F22950BC8FDE}" type="slidenum">
              <a:rPr lang="de-DE" smtClean="0">
                <a:ea typeface="ＭＳ Ｐゴシック"/>
                <a:cs typeface="ＭＳ Ｐゴシック"/>
              </a:rPr>
              <a:pPr/>
              <a:t>62</a:t>
            </a:fld>
            <a:endParaRPr lang="de-DE">
              <a:ea typeface="ＭＳ Ｐゴシック"/>
              <a:cs typeface="ＭＳ Ｐゴシック"/>
            </a:endParaRPr>
          </a:p>
        </p:txBody>
      </p:sp>
    </p:spTree>
    <p:extLst>
      <p:ext uri="{BB962C8B-B14F-4D97-AF65-F5344CB8AC3E}">
        <p14:creationId xmlns:p14="http://schemas.microsoft.com/office/powerpoint/2010/main" val="23005599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64</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630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10 – Αντιμετωπίζοντας τις Προκαταλήψεις (Στίγμα)</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10 – Αντιμετωπίζοντας τις Προκαταλήψεις (Στίγμα)</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69AE98A-8F82-419F-AA90-24A7E2D7EE3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10 – Αντιμετωπίζοντας τις Προκαταλήψεις (Στίγμα)</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E670BC2F-AA30-4BE0-BB0D-3508F1023310}"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10 – Αντιμετωπίζοντας τις Προκαταλήψεις (Στίγμα)</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10 – Αντιμετωπίζοντας τις Προκαταλήψεις (Στίγμα)</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AE433F9-5C65-4776-B22B-2E9160D28C9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10 – Αντιμετωπίζοντας τις Προκαταλήψεις (Στίγμα)</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07E4B-D97F-4773-B36A-091342B743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10 – Αντιμετωπίζοντας τις Προκαταλήψεις (Στίγμα)</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C3BDA79-BD6A-4118-960B-C955473384F4}"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3956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84759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2263599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1914944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140458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41380309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854505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595897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785113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54741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629389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3816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10 – Αντιμετωπίζοντας τις Προκαταλήψεις (Στίγμα)</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AE433F9-5C65-4776-B22B-2E9160D28C9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cs typeface="Calibri Light"/>
              </a:rPr>
              <a:pPr defTabSz="457123" fontAlgn="auto">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87087397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1.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a:t>
            </a:r>
            <a:r>
              <a:rPr lang="el-GR" altLang="ja-JP" dirty="0"/>
              <a:t>10 ΙΙ</a:t>
            </a:r>
            <a:r>
              <a:rPr lang="en-US" altLang="ja-JP" dirty="0">
                <a:latin typeface="Calibri Light"/>
              </a:rPr>
              <a:t> – </a:t>
            </a:r>
            <a:r>
              <a:rPr lang="el-GR" altLang="ko-KR" dirty="0"/>
              <a:t>Αντιμετωπίζοντας τις Προκαταλήψεις (Στίγμα)</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dirty="0">
                <a:solidFill>
                  <a:srgbClr val="004992"/>
                </a:solidFill>
              </a:rPr>
              <a:t>(7|22)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145360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κοινό έχουν οι παρακάτω άνθρωποι;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Γουέιν Γκρέτσκι - </a:t>
            </a:r>
            <a:r>
              <a:rPr lang="de-DE" sz="2000" dirty="0">
                <a:solidFill>
                  <a:srgbClr val="333333"/>
                </a:solidFill>
              </a:rPr>
              <a:t>Wayne Gretzky </a:t>
            </a:r>
            <a:br>
              <a:rPr lang="de-DE" sz="2000" dirty="0">
                <a:solidFill>
                  <a:srgbClr val="333333"/>
                </a:solidFill>
              </a:rPr>
            </a:br>
            <a:r>
              <a:rPr lang="de-DE" sz="2000" dirty="0">
                <a:solidFill>
                  <a:srgbClr val="333333"/>
                </a:solidFill>
              </a:rPr>
              <a:t>(</a:t>
            </a:r>
            <a:r>
              <a:rPr lang="el-GR" sz="2000" dirty="0">
                <a:solidFill>
                  <a:srgbClr val="333333"/>
                </a:solidFill>
              </a:rPr>
              <a:t>γεννήθηκε στις 26 Ιανουαρίου 1961</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Μάικλ Τζόρνταν - </a:t>
            </a:r>
            <a:r>
              <a:rPr lang="de-DE" sz="2000" dirty="0">
                <a:solidFill>
                  <a:srgbClr val="333333"/>
                </a:solidFill>
              </a:rPr>
              <a:t>Michael Jordan </a:t>
            </a:r>
            <a:br>
              <a:rPr lang="de-DE" sz="2000" dirty="0">
                <a:solidFill>
                  <a:srgbClr val="333333"/>
                </a:solidFill>
              </a:rPr>
            </a:br>
            <a:r>
              <a:rPr lang="de-DE" sz="2000" dirty="0">
                <a:solidFill>
                  <a:srgbClr val="333333"/>
                </a:solidFill>
              </a:rPr>
              <a:t>(</a:t>
            </a:r>
            <a:r>
              <a:rPr lang="el-GR" sz="2000" dirty="0">
                <a:solidFill>
                  <a:srgbClr val="333333"/>
                </a:solidFill>
              </a:rPr>
              <a:t>γεννήθηκε στις</a:t>
            </a:r>
            <a:r>
              <a:rPr lang="de-DE" sz="2000" dirty="0">
                <a:solidFill>
                  <a:srgbClr val="333333"/>
                </a:solidFill>
              </a:rPr>
              <a:t> 17</a:t>
            </a:r>
            <a:r>
              <a:rPr lang="el-GR" sz="2000" dirty="0">
                <a:solidFill>
                  <a:srgbClr val="333333"/>
                </a:solidFill>
              </a:rPr>
              <a:t> Φεβρουαρίου</a:t>
            </a:r>
            <a:r>
              <a:rPr lang="de-DE" sz="2000" dirty="0">
                <a:solidFill>
                  <a:srgbClr val="333333"/>
                </a:solidFill>
              </a:rPr>
              <a:t> 1963)</a:t>
            </a:r>
            <a:endParaRPr lang="el-GR"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Τάιγκερ Γουντς - </a:t>
            </a:r>
            <a:r>
              <a:rPr lang="de-DE" sz="2000" dirty="0">
                <a:solidFill>
                  <a:srgbClr val="333333"/>
                </a:solidFill>
              </a:rPr>
              <a:t>Tiger Woods </a:t>
            </a:r>
            <a:br>
              <a:rPr lang="de-DE" sz="2000" dirty="0">
                <a:solidFill>
                  <a:srgbClr val="333333"/>
                </a:solidFill>
              </a:rPr>
            </a:br>
            <a:r>
              <a:rPr lang="de-DE" sz="2000" dirty="0">
                <a:solidFill>
                  <a:srgbClr val="333333"/>
                </a:solidFill>
              </a:rPr>
              <a:t>(</a:t>
            </a:r>
            <a:r>
              <a:rPr lang="el-GR" sz="2000" dirty="0">
                <a:solidFill>
                  <a:srgbClr val="333333"/>
                </a:solidFill>
              </a:rPr>
              <a:t>γεννήθηκε στις</a:t>
            </a:r>
            <a:r>
              <a:rPr lang="de-DE" sz="2000" dirty="0">
                <a:solidFill>
                  <a:srgbClr val="333333"/>
                </a:solidFill>
              </a:rPr>
              <a:t> 30</a:t>
            </a:r>
            <a:r>
              <a:rPr lang="el-GR" sz="2000" dirty="0">
                <a:solidFill>
                  <a:srgbClr val="333333"/>
                </a:solidFill>
              </a:rPr>
              <a:t> Δεκεμβρίου</a:t>
            </a:r>
            <a:r>
              <a:rPr lang="de-DE" sz="2000" dirty="0">
                <a:solidFill>
                  <a:srgbClr val="333333"/>
                </a:solidFill>
              </a:rPr>
              <a:t> 1975)</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Μάικ Τάισον - </a:t>
            </a:r>
            <a:r>
              <a:rPr lang="de-DE" sz="2000" dirty="0">
                <a:solidFill>
                  <a:srgbClr val="333333"/>
                </a:solidFill>
              </a:rPr>
              <a:t>Mike Tyson </a:t>
            </a:r>
            <a:br>
              <a:rPr lang="de-DE" sz="2000" dirty="0">
                <a:solidFill>
                  <a:srgbClr val="333333"/>
                </a:solidFill>
              </a:rPr>
            </a:br>
            <a:r>
              <a:rPr lang="de-DE" sz="2000" dirty="0">
                <a:solidFill>
                  <a:srgbClr val="333333"/>
                </a:solidFill>
              </a:rPr>
              <a:t>(</a:t>
            </a:r>
            <a:r>
              <a:rPr lang="el-GR" sz="2000" dirty="0">
                <a:solidFill>
                  <a:srgbClr val="333333"/>
                </a:solidFill>
              </a:rPr>
              <a:t>γεννήθηκε στις 30 Ιουνίου 1966</a:t>
            </a:r>
            <a:r>
              <a:rPr lang="de-DE" sz="2000" dirty="0">
                <a:solidFill>
                  <a:srgbClr val="333333"/>
                </a:solidFill>
              </a:rPr>
              <a:t>)</a:t>
            </a:r>
            <a:endParaRPr lang="el-GR" sz="2000" dirty="0">
              <a:solidFill>
                <a:srgbClr val="333333"/>
              </a:solidFill>
            </a:endParaRPr>
          </a:p>
          <a:p>
            <a:pPr lvl="0" defTabSz="914400" fontAlgn="base">
              <a:lnSpc>
                <a:spcPct val="100000"/>
              </a:lnSpc>
              <a:spcBef>
                <a:spcPts val="1200"/>
              </a:spcBef>
              <a:buClr>
                <a:srgbClr val="333333"/>
              </a:buClr>
              <a:defRPr/>
            </a:pPr>
            <a:r>
              <a:rPr lang="el-GR" sz="2000" dirty="0">
                <a:solidFill>
                  <a:srgbClr val="004992"/>
                </a:solidFill>
              </a:rPr>
              <a:t>;;;</a:t>
            </a:r>
            <a:endParaRPr lang="en-US" sz="20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2</a:t>
            </a:fld>
            <a:endParaRPr lang="de-DE">
              <a:latin typeface="+mn-lt"/>
              <a:ea typeface="+mn-ea"/>
              <a:cs typeface="+mn-cs"/>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κοινό έχουν οι παρακάτω άνθρωποι;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Γουέιν Γκρέτσκι - </a:t>
            </a:r>
            <a:r>
              <a:rPr lang="de-DE" sz="2000" dirty="0">
                <a:solidFill>
                  <a:srgbClr val="333333"/>
                </a:solidFill>
              </a:rPr>
              <a:t>Wayne Gretzky </a:t>
            </a:r>
            <a:br>
              <a:rPr lang="de-DE" sz="2000" dirty="0">
                <a:solidFill>
                  <a:srgbClr val="333333"/>
                </a:solidFill>
              </a:rPr>
            </a:br>
            <a:r>
              <a:rPr lang="de-DE" sz="2000" dirty="0">
                <a:solidFill>
                  <a:srgbClr val="333333"/>
                </a:solidFill>
              </a:rPr>
              <a:t>(</a:t>
            </a:r>
            <a:r>
              <a:rPr lang="el-GR" sz="2000" dirty="0">
                <a:solidFill>
                  <a:srgbClr val="333333"/>
                </a:solidFill>
              </a:rPr>
              <a:t>γεννήθηκε στις 26 Ιανουαρίου 1961</a:t>
            </a:r>
            <a:r>
              <a:rPr 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Μάικλ Τζόρνταν - </a:t>
            </a:r>
            <a:r>
              <a:rPr lang="de-DE" sz="2000" dirty="0">
                <a:solidFill>
                  <a:srgbClr val="333333"/>
                </a:solidFill>
              </a:rPr>
              <a:t>Michael Jordan </a:t>
            </a:r>
            <a:br>
              <a:rPr lang="de-DE" sz="2000" dirty="0">
                <a:solidFill>
                  <a:srgbClr val="333333"/>
                </a:solidFill>
              </a:rPr>
            </a:br>
            <a:r>
              <a:rPr lang="de-DE" sz="2000" dirty="0">
                <a:solidFill>
                  <a:srgbClr val="333333"/>
                </a:solidFill>
              </a:rPr>
              <a:t>(</a:t>
            </a:r>
            <a:r>
              <a:rPr lang="el-GR" sz="2000" dirty="0">
                <a:solidFill>
                  <a:srgbClr val="333333"/>
                </a:solidFill>
              </a:rPr>
              <a:t>γεννήθηκε στις</a:t>
            </a:r>
            <a:r>
              <a:rPr lang="de-DE" sz="2000" dirty="0">
                <a:solidFill>
                  <a:srgbClr val="333333"/>
                </a:solidFill>
              </a:rPr>
              <a:t> 17</a:t>
            </a:r>
            <a:r>
              <a:rPr lang="el-GR" sz="2000" dirty="0">
                <a:solidFill>
                  <a:srgbClr val="333333"/>
                </a:solidFill>
              </a:rPr>
              <a:t> Φεβρουαρίου</a:t>
            </a:r>
            <a:r>
              <a:rPr lang="de-DE" sz="2000" dirty="0">
                <a:solidFill>
                  <a:srgbClr val="333333"/>
                </a:solidFill>
              </a:rPr>
              <a:t> 1963)</a:t>
            </a:r>
            <a:endParaRPr lang="el-GR"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Τάιγκερ Γουντς - </a:t>
            </a:r>
            <a:r>
              <a:rPr lang="de-DE" sz="2000" dirty="0">
                <a:solidFill>
                  <a:srgbClr val="333333"/>
                </a:solidFill>
              </a:rPr>
              <a:t>Tiger Woods </a:t>
            </a:r>
            <a:br>
              <a:rPr lang="de-DE" sz="2000" dirty="0">
                <a:solidFill>
                  <a:srgbClr val="333333"/>
                </a:solidFill>
              </a:rPr>
            </a:br>
            <a:r>
              <a:rPr lang="de-DE" sz="2000" dirty="0">
                <a:solidFill>
                  <a:srgbClr val="333333"/>
                </a:solidFill>
              </a:rPr>
              <a:t>(</a:t>
            </a:r>
            <a:r>
              <a:rPr lang="el-GR" sz="2000" dirty="0">
                <a:solidFill>
                  <a:srgbClr val="333333"/>
                </a:solidFill>
              </a:rPr>
              <a:t>γεννήθηκε στις</a:t>
            </a:r>
            <a:r>
              <a:rPr lang="de-DE" sz="2000" dirty="0">
                <a:solidFill>
                  <a:srgbClr val="333333"/>
                </a:solidFill>
              </a:rPr>
              <a:t> 30</a:t>
            </a:r>
            <a:r>
              <a:rPr lang="el-GR" sz="2000" dirty="0">
                <a:solidFill>
                  <a:srgbClr val="333333"/>
                </a:solidFill>
              </a:rPr>
              <a:t> Δεκεμβρίου</a:t>
            </a:r>
            <a:r>
              <a:rPr lang="de-DE" sz="2000" dirty="0">
                <a:solidFill>
                  <a:srgbClr val="333333"/>
                </a:solidFill>
              </a:rPr>
              <a:t> 1975)</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Μάικ Τάισον - </a:t>
            </a:r>
            <a:r>
              <a:rPr lang="de-DE" sz="2000" dirty="0">
                <a:solidFill>
                  <a:srgbClr val="333333"/>
                </a:solidFill>
              </a:rPr>
              <a:t>Mike Tyson </a:t>
            </a:r>
            <a:br>
              <a:rPr lang="de-DE" sz="2000" dirty="0">
                <a:solidFill>
                  <a:srgbClr val="333333"/>
                </a:solidFill>
              </a:rPr>
            </a:br>
            <a:r>
              <a:rPr lang="de-DE" sz="2000" dirty="0">
                <a:solidFill>
                  <a:srgbClr val="333333"/>
                </a:solidFill>
              </a:rPr>
              <a:t>(</a:t>
            </a:r>
            <a:r>
              <a:rPr lang="el-GR" sz="2000" dirty="0">
                <a:solidFill>
                  <a:srgbClr val="333333"/>
                </a:solidFill>
              </a:rPr>
              <a:t>γεννήθηκε στις 30 Ιουνίου 1966</a:t>
            </a:r>
            <a:r>
              <a:rPr lang="de-DE" sz="2000" dirty="0">
                <a:solidFill>
                  <a:srgbClr val="333333"/>
                </a:solidFill>
              </a:rPr>
              <a:t>)</a:t>
            </a:r>
          </a:p>
          <a:p>
            <a:pPr lvl="0" defTabSz="914400" fontAlgn="base">
              <a:lnSpc>
                <a:spcPct val="100000"/>
              </a:lnSpc>
              <a:spcBef>
                <a:spcPts val="1200"/>
              </a:spcBef>
              <a:buClr>
                <a:srgbClr val="006699"/>
              </a:buClr>
              <a:defRPr/>
            </a:pPr>
            <a:r>
              <a:rPr lang="el-GR" sz="2000" dirty="0">
                <a:solidFill>
                  <a:srgbClr val="004992"/>
                </a:solidFill>
              </a:rPr>
              <a:t>Άνδρες, Βορειοαμερικάνοι, διάσημοι αθλητές, εν ζωή…</a:t>
            </a:r>
            <a:endParaRPr lang="en-US" sz="2000" dirty="0"/>
          </a:p>
        </p:txBody>
      </p:sp>
      <p:sp>
        <p:nvSpPr>
          <p:cNvPr id="3" name="Footer Placeholder 2"/>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3</a:t>
            </a:fld>
            <a:endParaRPr lang="de-DE">
              <a:latin typeface="+mn-lt"/>
              <a:ea typeface="+mn-ea"/>
              <a:cs typeface="+mn-cs"/>
            </a:endParaRPr>
          </a:p>
        </p:txBody>
      </p:sp>
      <p:pic>
        <p:nvPicPr>
          <p:cNvPr id="11"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2"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κοινό έχουν οι παρακάτω άνθρωποι;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Φιοντόρ Ντοστογιέφσκι - </a:t>
            </a: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Έρνεστ Χέμινγουεϊ - </a:t>
            </a: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Φρήντριχ Χαίλντερλιν - </a:t>
            </a: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Κάρολος Ντίκενς - </a:t>
            </a:r>
            <a:r>
              <a:rPr lang="de-DE" sz="2000" dirty="0">
                <a:solidFill>
                  <a:srgbClr val="333333"/>
                </a:solidFill>
              </a:rPr>
              <a:t>Charles Dickens (1812-1870)</a:t>
            </a:r>
          </a:p>
          <a:p>
            <a:pPr lvl="0" defTabSz="914400" fontAlgn="base">
              <a:lnSpc>
                <a:spcPct val="100000"/>
              </a:lnSpc>
              <a:spcBef>
                <a:spcPts val="1200"/>
              </a:spcBef>
              <a:defRPr/>
            </a:pPr>
            <a:r>
              <a:rPr lang="el-GR" sz="2000" dirty="0">
                <a:solidFill>
                  <a:srgbClr val="004992"/>
                </a:solidFill>
              </a:rPr>
              <a:t>;;;</a:t>
            </a:r>
            <a:endParaRPr lang="en-US" sz="2000" dirty="0"/>
          </a:p>
        </p:txBody>
      </p:sp>
      <p:sp>
        <p:nvSpPr>
          <p:cNvPr id="3" name="Footer Placeholder 2"/>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a:t>
            </a:fld>
            <a:endParaRPr lang="de-DE">
              <a:latin typeface="+mn-lt"/>
              <a:ea typeface="+mn-ea"/>
              <a:cs typeface="+mn-cs"/>
            </a:endParaRPr>
          </a:p>
        </p:txBody>
      </p:sp>
    </p:spTree>
    <p:extLst>
      <p:ext uri="{BB962C8B-B14F-4D97-AF65-F5344CB8AC3E}">
        <p14:creationId xmlns:p14="http://schemas.microsoft.com/office/powerpoint/2010/main" val="171060002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κοινό έχουν οι παρακάτω άνθρωποι;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Φιοντόρ Ντοστογιέφσκι - </a:t>
            </a:r>
            <a:r>
              <a:rPr lang="de-DE" sz="2000" dirty="0">
                <a:solidFill>
                  <a:srgbClr val="333333"/>
                </a:solidFill>
              </a:rPr>
              <a:t>Fyodor Dostoyevsky (1821-1881)</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Έρνεστ Χέμινγουεϊ - </a:t>
            </a:r>
            <a:r>
              <a:rPr lang="de-DE" sz="20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Φρήντριχ Χαίλντερλιν - </a:t>
            </a:r>
            <a:r>
              <a:rPr lang="de-DE" sz="2000" dirty="0">
                <a:solidFill>
                  <a:srgbClr val="333333"/>
                </a:solidFill>
              </a:rPr>
              <a:t>Friedrich Hölderlin (1770-1843)</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Κάρολος Ντίκενς - </a:t>
            </a:r>
            <a:r>
              <a:rPr lang="de-DE" sz="2000" dirty="0">
                <a:solidFill>
                  <a:srgbClr val="333333"/>
                </a:solidFill>
              </a:rPr>
              <a:t>Charles Dickens (1812-1870)</a:t>
            </a:r>
          </a:p>
          <a:p>
            <a:pPr lvl="0" defTabSz="914400" fontAlgn="base">
              <a:lnSpc>
                <a:spcPct val="100000"/>
              </a:lnSpc>
              <a:spcBef>
                <a:spcPts val="1200"/>
              </a:spcBef>
              <a:defRPr/>
            </a:pPr>
            <a:r>
              <a:rPr lang="el-GR" sz="2000" dirty="0">
                <a:solidFill>
                  <a:srgbClr val="004992"/>
                </a:solidFill>
              </a:rPr>
              <a:t>Άνδρες, νεκροί και πάνω από όλα…</a:t>
            </a:r>
            <a:endParaRPr lang="en-US" sz="2000" dirty="0"/>
          </a:p>
        </p:txBody>
      </p:sp>
      <p:sp>
        <p:nvSpPr>
          <p:cNvPr id="3" name="Footer Placeholder 2"/>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5</a:t>
            </a:fld>
            <a:endParaRPr lang="de-DE">
              <a:latin typeface="+mn-lt"/>
              <a:ea typeface="+mn-ea"/>
              <a:cs typeface="+mn-cs"/>
            </a:endParaRPr>
          </a:p>
        </p:txBody>
      </p:sp>
    </p:spTree>
    <p:extLst>
      <p:ext uri="{BB962C8B-B14F-4D97-AF65-F5344CB8AC3E}">
        <p14:creationId xmlns:p14="http://schemas.microsoft.com/office/powerpoint/2010/main" val="91010051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κοινό έχουν οι παρακάτω άνθρωποι;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Φιοντόρ Ντοστογιέφσκι </a:t>
            </a:r>
            <a:r>
              <a:rPr lang="de-DE" sz="2000" dirty="0">
                <a:solidFill>
                  <a:srgbClr val="333333"/>
                </a:solidFill>
              </a:rPr>
              <a:t>(1821-1881)</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Έρνεστ Χέμινγουεϊ </a:t>
            </a:r>
            <a:r>
              <a:rPr lang="de-DE" sz="2000" dirty="0">
                <a:solidFill>
                  <a:srgbClr val="333333"/>
                </a:solidFill>
              </a:rPr>
              <a:t>(1899-1961)</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Φρήντριχ Χαίλντερλιν </a:t>
            </a:r>
            <a:r>
              <a:rPr lang="de-DE" sz="2000" dirty="0">
                <a:solidFill>
                  <a:srgbClr val="333333"/>
                </a:solidFill>
              </a:rPr>
              <a:t>(1770-1843)</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Κάρολος Ντίκενς </a:t>
            </a:r>
            <a:r>
              <a:rPr lang="de-DE" sz="2000" dirty="0">
                <a:solidFill>
                  <a:srgbClr val="333333"/>
                </a:solidFill>
              </a:rPr>
              <a:t>(1812-1870)</a:t>
            </a:r>
          </a:p>
          <a:p>
            <a:pPr lvl="0" defTabSz="914400" fontAlgn="base">
              <a:lnSpc>
                <a:spcPct val="100000"/>
              </a:lnSpc>
              <a:spcBef>
                <a:spcPts val="1200"/>
              </a:spcBef>
              <a:defRPr/>
            </a:pPr>
            <a:r>
              <a:rPr lang="el-GR" sz="2000" dirty="0">
                <a:solidFill>
                  <a:srgbClr val="004992"/>
                </a:solidFill>
              </a:rPr>
              <a:t>Άνδρες, νεκροί και πάνω από όλα…</a:t>
            </a:r>
          </a:p>
          <a:p>
            <a:pPr lvl="0" defTabSz="914400" fontAlgn="base">
              <a:lnSpc>
                <a:spcPct val="100000"/>
              </a:lnSpc>
              <a:spcBef>
                <a:spcPts val="1200"/>
              </a:spcBef>
              <a:defRPr/>
            </a:pPr>
            <a:r>
              <a:rPr lang="el-GR" sz="2000" dirty="0">
                <a:solidFill>
                  <a:srgbClr val="004992"/>
                </a:solidFill>
              </a:rPr>
              <a:t>διάσημοι συγγραφείς!</a:t>
            </a:r>
          </a:p>
        </p:txBody>
      </p:sp>
      <p:sp>
        <p:nvSpPr>
          <p:cNvPr id="3" name="Footer Placeholder 2"/>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490599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κοινό έχουν οι παρακάτω άνθρωποι;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Φιοντόρ Ντοστογιέφσκι </a:t>
            </a:r>
            <a:r>
              <a:rPr lang="de-DE" sz="2000" dirty="0">
                <a:solidFill>
                  <a:srgbClr val="333333"/>
                </a:solidFill>
              </a:rPr>
              <a:t>(1821-1881)</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Έρνεστ Χέμινγουεϊ </a:t>
            </a:r>
            <a:r>
              <a:rPr lang="de-DE" sz="2000" dirty="0">
                <a:solidFill>
                  <a:srgbClr val="333333"/>
                </a:solidFill>
              </a:rPr>
              <a:t>(1899-1961)</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Φρήντριχ Χαίλντερλιν </a:t>
            </a:r>
            <a:r>
              <a:rPr lang="de-DE" sz="2000" dirty="0">
                <a:solidFill>
                  <a:srgbClr val="333333"/>
                </a:solidFill>
              </a:rPr>
              <a:t>(1770-1843)</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Κάρολος Ντίκενς </a:t>
            </a:r>
            <a:r>
              <a:rPr lang="de-DE" sz="2000" dirty="0">
                <a:solidFill>
                  <a:srgbClr val="333333"/>
                </a:solidFill>
              </a:rPr>
              <a:t>(1812-1870)</a:t>
            </a:r>
          </a:p>
          <a:p>
            <a:pPr lvl="0" defTabSz="914400" fontAlgn="base">
              <a:lnSpc>
                <a:spcPct val="100000"/>
              </a:lnSpc>
              <a:spcBef>
                <a:spcPts val="1200"/>
              </a:spcBef>
              <a:defRPr/>
            </a:pPr>
            <a:r>
              <a:rPr lang="el-GR" sz="2000" dirty="0">
                <a:solidFill>
                  <a:srgbClr val="004992"/>
                </a:solidFill>
              </a:rPr>
              <a:t>Άνδρες, νεκροί και πάνω από όλα…</a:t>
            </a:r>
          </a:p>
          <a:p>
            <a:pPr lvl="0" defTabSz="914400" fontAlgn="base">
              <a:lnSpc>
                <a:spcPct val="100000"/>
              </a:lnSpc>
              <a:spcBef>
                <a:spcPts val="1200"/>
              </a:spcBef>
              <a:defRPr/>
            </a:pPr>
            <a:r>
              <a:rPr lang="el-GR" sz="2000" dirty="0">
                <a:solidFill>
                  <a:srgbClr val="004992"/>
                </a:solidFill>
              </a:rPr>
              <a:t>διάσημοι συγγραφείς!</a:t>
            </a:r>
          </a:p>
          <a:p>
            <a:pPr lvl="0" defTabSz="914400" fontAlgn="base">
              <a:lnSpc>
                <a:spcPct val="100000"/>
              </a:lnSpc>
              <a:spcBef>
                <a:spcPts val="1200"/>
              </a:spcBef>
              <a:defRPr/>
            </a:pPr>
            <a:r>
              <a:rPr lang="el-GR" sz="2000" dirty="0">
                <a:solidFill>
                  <a:srgbClr val="004992"/>
                </a:solidFill>
              </a:rPr>
              <a:t>Κάτι άλλο;</a:t>
            </a:r>
          </a:p>
        </p:txBody>
      </p:sp>
      <p:sp>
        <p:nvSpPr>
          <p:cNvPr id="3" name="Footer Placeholder 2"/>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7</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96887703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κοινό έχουν οι παρακάτω άνθρωποι;</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Φιοντόρ Ντοστογιέφσκι </a:t>
            </a:r>
            <a:r>
              <a:rPr lang="de-DE" sz="2000" dirty="0">
                <a:solidFill>
                  <a:srgbClr val="333333"/>
                </a:solidFill>
              </a:rPr>
              <a:t>(1821-1881)</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Έρνεστ Χέμινγουεϊ </a:t>
            </a:r>
            <a:r>
              <a:rPr lang="de-DE" sz="2000" dirty="0">
                <a:solidFill>
                  <a:srgbClr val="333333"/>
                </a:solidFill>
              </a:rPr>
              <a:t>(1899-1961)</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Φρήντριχ Χαίλντερλιν </a:t>
            </a:r>
            <a:r>
              <a:rPr lang="de-DE" sz="2000" dirty="0">
                <a:solidFill>
                  <a:srgbClr val="333333"/>
                </a:solidFill>
              </a:rPr>
              <a:t>(1770-1843)</a:t>
            </a:r>
          </a:p>
          <a:p>
            <a:pPr marL="342900" lvl="0" indent="-342900" defTabSz="914400" fontAlgn="base">
              <a:lnSpc>
                <a:spcPct val="100000"/>
              </a:lnSpc>
              <a:spcBef>
                <a:spcPts val="1200"/>
              </a:spcBef>
              <a:buClr>
                <a:srgbClr val="333333"/>
              </a:buClr>
              <a:buFont typeface="WingDings"/>
              <a:buChar char=""/>
              <a:defRPr/>
            </a:pPr>
            <a:r>
              <a:rPr lang="el-GR" sz="2000" dirty="0">
                <a:solidFill>
                  <a:srgbClr val="333333"/>
                </a:solidFill>
              </a:rPr>
              <a:t>Κάρολος Ντίκενς </a:t>
            </a:r>
            <a:r>
              <a:rPr lang="de-DE" sz="2000" dirty="0">
                <a:solidFill>
                  <a:srgbClr val="333333"/>
                </a:solidFill>
              </a:rPr>
              <a:t>(1812-1870)</a:t>
            </a:r>
          </a:p>
          <a:p>
            <a:pPr lvl="0" defTabSz="914400" fontAlgn="base">
              <a:lnSpc>
                <a:spcPct val="100000"/>
              </a:lnSpc>
              <a:spcBef>
                <a:spcPts val="1200"/>
              </a:spcBef>
              <a:defRPr/>
            </a:pPr>
            <a:r>
              <a:rPr lang="el-GR" sz="2000" dirty="0">
                <a:solidFill>
                  <a:srgbClr val="004992"/>
                </a:solidFill>
              </a:rPr>
              <a:t>Άνδρες, νεκροί και πάνω από όλα…</a:t>
            </a:r>
          </a:p>
          <a:p>
            <a:pPr lvl="0" defTabSz="914400" fontAlgn="base">
              <a:lnSpc>
                <a:spcPct val="100000"/>
              </a:lnSpc>
              <a:spcBef>
                <a:spcPts val="1200"/>
              </a:spcBef>
              <a:defRPr/>
            </a:pPr>
            <a:r>
              <a:rPr lang="el-GR" sz="2000" dirty="0">
                <a:solidFill>
                  <a:srgbClr val="004992"/>
                </a:solidFill>
              </a:rPr>
              <a:t>διάσημοι συγγραφείς!</a:t>
            </a:r>
          </a:p>
          <a:p>
            <a:pPr lvl="0" defTabSz="914400" fontAlgn="base">
              <a:lnSpc>
                <a:spcPct val="100000"/>
              </a:lnSpc>
              <a:spcBef>
                <a:spcPts val="1200"/>
              </a:spcBef>
              <a:defRPr/>
            </a:pPr>
            <a:r>
              <a:rPr lang="el-GR" sz="2000" dirty="0">
                <a:solidFill>
                  <a:srgbClr val="004992"/>
                </a:solidFill>
              </a:rPr>
              <a:t>Κάτι άλλο;</a:t>
            </a:r>
          </a:p>
          <a:p>
            <a:pPr lvl="0" defTabSz="914400" fontAlgn="base">
              <a:lnSpc>
                <a:spcPct val="100000"/>
              </a:lnSpc>
              <a:spcBef>
                <a:spcPts val="1200"/>
              </a:spcBef>
              <a:defRPr/>
            </a:pPr>
            <a:r>
              <a:rPr lang="el-GR" sz="2000" dirty="0">
                <a:solidFill>
                  <a:srgbClr val="004992"/>
                </a:solidFill>
              </a:rPr>
              <a:t>Όλοι αυτοί οι συγγραφείς διαγνώσθηκαν με κάποια</a:t>
            </a:r>
            <a:br>
              <a:rPr lang="el-GR" sz="2000" dirty="0">
                <a:solidFill>
                  <a:srgbClr val="004992"/>
                </a:solidFill>
              </a:rPr>
            </a:br>
            <a:r>
              <a:rPr lang="el-GR" sz="2000" dirty="0">
                <a:solidFill>
                  <a:srgbClr val="004992"/>
                </a:solidFill>
              </a:rPr>
              <a:t>ψυχική διαταραχή, δύο από αυτούς είχαν</a:t>
            </a:r>
            <a:br>
              <a:rPr lang="el-GR" sz="2000" dirty="0">
                <a:solidFill>
                  <a:srgbClr val="004992"/>
                </a:solidFill>
              </a:rPr>
            </a:br>
            <a:r>
              <a:rPr lang="el-GR" sz="2000" dirty="0">
                <a:solidFill>
                  <a:srgbClr val="004992"/>
                </a:solidFill>
              </a:rPr>
              <a:t>συμπτώματα ψύχωσης.</a:t>
            </a:r>
            <a:endParaRPr lang="en-US" sz="2000" dirty="0"/>
          </a:p>
        </p:txBody>
      </p:sp>
      <p:sp>
        <p:nvSpPr>
          <p:cNvPr id="3" name="Footer Placeholder 2"/>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8</a:t>
            </a:fld>
            <a:endParaRPr lang="de-DE">
              <a:latin typeface="+mn-lt"/>
              <a:ea typeface="+mn-ea"/>
              <a:cs typeface="+mn-cs"/>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39715184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Διάσημοι = Τέλειοι;</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9</a:t>
            </a:fld>
            <a:endParaRPr lang="de-DE">
              <a:latin typeface="+mn-lt"/>
              <a:ea typeface="+mn-ea"/>
              <a:cs typeface="+mn-cs"/>
            </a:endParaRPr>
          </a:p>
        </p:txBody>
      </p:sp>
      <p:graphicFrame>
        <p:nvGraphicFramePr>
          <p:cNvPr id="6" name="Group 41"/>
          <p:cNvGraphicFramePr>
            <a:graphicFrameLocks/>
          </p:cNvGraphicFramePr>
          <p:nvPr>
            <p:extLst>
              <p:ext uri="{D42A27DB-BD31-4B8C-83A1-F6EECF244321}">
                <p14:modId xmlns:p14="http://schemas.microsoft.com/office/powerpoint/2010/main" val="2073791758"/>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188720">
                <a:tc>
                  <a:txBody>
                    <a:bodyPr/>
                    <a:lstStyle/>
                    <a:p>
                      <a:pPr marL="342900" indent="-342900">
                        <a:buFont typeface="Arial" pitchFamily="34" charset="0"/>
                        <a:buNone/>
                      </a:pPr>
                      <a:r>
                        <a:rPr lang="el-GR" sz="1600" b="0" i="0" u="none" dirty="0">
                          <a:solidFill>
                            <a:srgbClr val="333333"/>
                          </a:solidFill>
                          <a:latin typeface="Calibri Light"/>
                          <a:ea typeface="Verdana" pitchFamily="34" charset="0"/>
                          <a:cs typeface="Verdana" pitchFamily="34" charset="0"/>
                        </a:rPr>
                        <a:t>Φιοντόρ </a:t>
                      </a:r>
                    </a:p>
                    <a:p>
                      <a:pPr marL="342900" indent="-342900">
                        <a:buFont typeface="Arial" pitchFamily="34" charset="0"/>
                        <a:buNone/>
                      </a:pPr>
                      <a:r>
                        <a:rPr lang="el-GR" sz="1600" b="0" i="0" u="none" dirty="0">
                          <a:solidFill>
                            <a:srgbClr val="333333"/>
                          </a:solidFill>
                          <a:latin typeface="Calibri Light"/>
                          <a:ea typeface="Verdana" pitchFamily="34" charset="0"/>
                          <a:cs typeface="Verdana" pitchFamily="34" charset="0"/>
                        </a:rPr>
                        <a:t>Ντοστογιέφσκι </a:t>
                      </a:r>
                    </a:p>
                    <a:p>
                      <a:pPr marL="342900" indent="-342900">
                        <a:buFont typeface="Arial" pitchFamily="34" charset="0"/>
                        <a:buNone/>
                      </a:pPr>
                      <a:r>
                        <a:rPr lang="el-GR" sz="1600" b="0" i="0" u="none" dirty="0">
                          <a:solidFill>
                            <a:srgbClr val="333333"/>
                          </a:solidFill>
                          <a:latin typeface="Calibri Light"/>
                          <a:ea typeface="Verdana" pitchFamily="34" charset="0"/>
                          <a:cs typeface="Verdana" pitchFamily="34" charset="0"/>
                        </a:rPr>
                        <a:t>(1821-1881)</a:t>
                      </a:r>
                      <a:endParaRPr lang="de-DE" sz="16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el-GR" sz="1600" b="0" i="0" u="none" baseline="0" dirty="0">
                          <a:solidFill>
                            <a:srgbClr val="333333"/>
                          </a:solidFill>
                          <a:latin typeface="Calibri Light"/>
                          <a:ea typeface="Verdana" pitchFamily="34" charset="0"/>
                          <a:cs typeface="Verdana" pitchFamily="34" charset="0"/>
                        </a:rPr>
                        <a:t>Ο Φιοντόρ Ντοστογιέφσκι είναι ένας από τους πιο σημαντικούς Ρώσους συγγραφείς και θεωρείται ένας από τους πιο εξαίρετες «ψυχολόγους» στην παγκόσμια λογοτεχνία. Ο Ντοστογιέφσκι έπασχε από επιληψία και ήταν προσωρινά εθισμένος στον τζόγο. Στο τέλος της ζωής του ο Ντοστογιέφσκι ήταν οικονομικά εξασφαλισμένος και αναγνωρισμένος για όλα όσα έκανε κατά τη διάρκεια της ζωής του. </a:t>
                      </a:r>
                      <a:endParaRPr lang="es-ES" sz="1600" b="0" i="0" u="none" baseline="0" dirty="0">
                        <a:solidFill>
                          <a:srgbClr val="333333"/>
                        </a:solidFill>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342900" indent="-342900">
                        <a:buFont typeface="Arial" pitchFamily="34" charset="0"/>
                        <a:buNone/>
                      </a:pPr>
                      <a:r>
                        <a:rPr lang="el-GR" sz="1600" b="0" i="0" u="none">
                          <a:solidFill>
                            <a:srgbClr val="333333"/>
                          </a:solidFill>
                          <a:latin typeface="Calibri Light"/>
                          <a:ea typeface="Verdana" pitchFamily="34" charset="0"/>
                          <a:cs typeface="Verdana" pitchFamily="34" charset="0"/>
                        </a:rPr>
                        <a:t>Έρνεστ </a:t>
                      </a:r>
                    </a:p>
                    <a:p>
                      <a:pPr marL="342900" indent="-342900">
                        <a:buFont typeface="Arial" pitchFamily="34" charset="0"/>
                        <a:buNone/>
                      </a:pPr>
                      <a:r>
                        <a:rPr lang="el-GR" sz="1600" b="0" i="0" u="none">
                          <a:solidFill>
                            <a:srgbClr val="333333"/>
                          </a:solidFill>
                          <a:latin typeface="Calibri Light"/>
                          <a:ea typeface="Verdana" pitchFamily="34" charset="0"/>
                          <a:cs typeface="Verdana" pitchFamily="34" charset="0"/>
                        </a:rPr>
                        <a:t>Χέμινγουεϊ </a:t>
                      </a:r>
                    </a:p>
                    <a:p>
                      <a:pPr marL="342900" indent="-342900">
                        <a:buFont typeface="Arial" pitchFamily="34" charset="0"/>
                        <a:buNone/>
                      </a:pPr>
                      <a:r>
                        <a:rPr lang="el-GR" sz="1600" b="0" i="0" u="none">
                          <a:solidFill>
                            <a:srgbClr val="333333"/>
                          </a:solidFill>
                          <a:latin typeface="Calibri Light"/>
                          <a:ea typeface="Verdana" pitchFamily="34" charset="0"/>
                          <a:cs typeface="Verdana" pitchFamily="34" charset="0"/>
                        </a:rPr>
                        <a:t>(1899-1961)</a:t>
                      </a:r>
                      <a:endParaRPr lang="de-DE" sz="16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el-GR" sz="1600" b="0" i="0" u="none" dirty="0">
                          <a:solidFill>
                            <a:srgbClr val="333333"/>
                          </a:solidFill>
                          <a:latin typeface="Calibri Light"/>
                          <a:ea typeface="Verdana" pitchFamily="34" charset="0"/>
                          <a:cs typeface="Verdana" pitchFamily="34" charset="0"/>
                        </a:rPr>
                        <a:t>Ο Χέμινγουεϊ θεωρείται ένας από τους πιο πετυχημένους Αμερικάνους συγγραφείς του 20ου αιώνα. Το 1958 του απονεμήθηκε το βραβείο Νόμπελ Λογοτεχνίας. Κατά τη διάρκεια της ζωής του είχε περιόδους κατάθλιψης και κατάχρησης αλκοόλ. Υπήρχε, επίσης, η υπόνοια, πως έπασχε από διπολική διαταραχή. </a:t>
                      </a:r>
                      <a:endParaRPr kumimoji="0" lang="de-DE" sz="16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el-GR" sz="1600" b="0" i="0" u="none">
                          <a:solidFill>
                            <a:srgbClr val="333333"/>
                          </a:solidFill>
                          <a:latin typeface="Calibri Light"/>
                          <a:ea typeface="Verdana" pitchFamily="34" charset="0"/>
                          <a:cs typeface="Verdana" pitchFamily="34" charset="0"/>
                        </a:rPr>
                        <a:t>Φρήντριχ </a:t>
                      </a:r>
                    </a:p>
                    <a:p>
                      <a:pPr marL="342900" indent="-342900">
                        <a:buFont typeface="Arial" pitchFamily="34" charset="0"/>
                        <a:buNone/>
                      </a:pPr>
                      <a:r>
                        <a:rPr lang="el-GR" sz="1600" b="0" i="0" u="none">
                          <a:solidFill>
                            <a:srgbClr val="333333"/>
                          </a:solidFill>
                          <a:latin typeface="Calibri Light"/>
                          <a:ea typeface="Verdana" pitchFamily="34" charset="0"/>
                          <a:cs typeface="Verdana" pitchFamily="34" charset="0"/>
                        </a:rPr>
                        <a:t>Χαίλντερλιν </a:t>
                      </a:r>
                    </a:p>
                    <a:p>
                      <a:pPr marL="342900" indent="-342900">
                        <a:buFont typeface="Arial" pitchFamily="34" charset="0"/>
                        <a:buNone/>
                      </a:pPr>
                      <a:r>
                        <a:rPr lang="el-GR" sz="1600" b="0" i="0" u="none">
                          <a:solidFill>
                            <a:srgbClr val="333333"/>
                          </a:solidFill>
                          <a:latin typeface="Calibri Light"/>
                          <a:ea typeface="Verdana" pitchFamily="34" charset="0"/>
                          <a:cs typeface="Verdana" pitchFamily="34" charset="0"/>
                        </a:rPr>
                        <a:t>(1770-1843) </a:t>
                      </a:r>
                      <a:endParaRPr lang="de-DE" sz="16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600" b="0" i="0" u="none" strike="noStrike" cap="none" normalizeH="0" baseline="0" dirty="0">
                          <a:ln>
                            <a:noFill/>
                          </a:ln>
                          <a:solidFill>
                            <a:srgbClr val="333333"/>
                          </a:solidFill>
                          <a:effectLst/>
                          <a:latin typeface="Calibri Light"/>
                          <a:ea typeface="Verdana" pitchFamily="34" charset="0"/>
                          <a:cs typeface="Verdana" pitchFamily="34" charset="0"/>
                        </a:rPr>
                        <a:t>Ο Χαίλντερλιν διαμόρφωσε την υπερβολική εικόνα της «μεγαλοφυΐας και τρέλας». Ήταν ένας από τους πιο σημαντικούς Γερμανούς ποιητές του Ρομαντισμού μαζί με τον Γκαίτε και τον Σίλερ. Σήμερα, το πιθανότερο, η διάγνωση του Χαίλντερλιν θα ήταν σχιζοφρένεια/ψύχωση. </a:t>
                      </a:r>
                      <a:endParaRPr kumimoji="0" lang="de-DE" sz="16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el-GR" sz="1600" b="0" i="0" u="none">
                          <a:solidFill>
                            <a:srgbClr val="333333"/>
                          </a:solidFill>
                          <a:latin typeface="Calibri Light"/>
                          <a:ea typeface="Verdana" pitchFamily="34" charset="0"/>
                          <a:cs typeface="Verdana" pitchFamily="34" charset="0"/>
                        </a:rPr>
                        <a:t>Κάρολος Ντίκενς</a:t>
                      </a:r>
                    </a:p>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el-GR" sz="1600" b="0" i="0" u="none">
                          <a:solidFill>
                            <a:srgbClr val="333333"/>
                          </a:solidFill>
                          <a:latin typeface="Calibri Light"/>
                          <a:ea typeface="Verdana" pitchFamily="34" charset="0"/>
                          <a:cs typeface="Verdana" pitchFamily="34" charset="0"/>
                        </a:rPr>
                        <a:t>(1812-1870)</a:t>
                      </a:r>
                      <a:endParaRPr kumimoji="0" lang="en-US" sz="16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600" b="0" i="0" u="none" strike="noStrike" cap="none" normalizeH="0" baseline="0" dirty="0">
                          <a:ln>
                            <a:noFill/>
                          </a:ln>
                          <a:solidFill>
                            <a:srgbClr val="333333"/>
                          </a:solidFill>
                          <a:effectLst/>
                          <a:latin typeface="Calibri Light"/>
                          <a:ea typeface="Verdana" pitchFamily="34" charset="0"/>
                          <a:cs typeface="Verdana" pitchFamily="34" charset="0"/>
                        </a:rPr>
                        <a:t>Ο Ντίκενς είναι ένας από τους πιο διαβασμένους Άγγλους συγγραφείς. Διάσημα έργα του είναι ο «Όλιβερ Τουίστ» και «Τα Χριστουγεννιάτικα Κάλαντα». Είχε καταθλιπτικά και μανιακά επεισόδια και σήμερα, το πιθανότερο, η διάγνωσή του θα ήταν διπολική διαταραχή.</a:t>
                      </a:r>
                      <a:endParaRPr kumimoji="0" lang="de-DE" sz="16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Ποιοι από αυτούς τους πίνακες έχουν ζωγραφιστεί από άτομα με συμπτώματα ψύχωσης;</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10</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Ποιοι από αυτούς τους πίνακες είχαν την υψηλότερη τιμή σε μια δημοπρασία;</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11</a:t>
            </a:fld>
            <a:endParaRPr lang="de-DE">
              <a:latin typeface="+mn-lt"/>
              <a:ea typeface="+mn-ea"/>
              <a:cs typeface="+mn-cs"/>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Ποιοι από αυτούς τους πίνακες είχαν την υψηλότερη τιμή σε μια δημοπρασία;</a:t>
            </a:r>
            <a:endParaRPr lang="de-DE"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5" name="Slide Number Placeholder 4"/>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12</a:t>
            </a:fld>
            <a:endParaRPr lang="de-DE">
              <a:latin typeface="+mn-lt"/>
              <a:ea typeface="+mn-ea"/>
              <a:cs typeface="+mn-cs"/>
            </a:endParaRPr>
          </a:p>
        </p:txBody>
      </p:sp>
      <p:pic>
        <p:nvPicPr>
          <p:cNvPr id="18"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9"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20"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1"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2"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Calibri Light"/>
              </a:rPr>
              <a:t>0 €</a:t>
            </a:r>
            <a:endParaRPr lang="de-DE" sz="1800" dirty="0">
              <a:solidFill>
                <a:srgbClr val="004992"/>
              </a:solidFill>
              <a:latin typeface="Calibri Light"/>
            </a:endParaRPr>
          </a:p>
        </p:txBody>
      </p:sp>
      <p:sp>
        <p:nvSpPr>
          <p:cNvPr id="23" name="Caption_17"/>
          <p:cNvSpPr txBox="1"/>
          <p:nvPr/>
        </p:nvSpPr>
        <p:spPr>
          <a:xfrm>
            <a:off x="8858875" y="4286504"/>
            <a:ext cx="2926080" cy="369332"/>
          </a:xfrm>
          <a:prstGeom prst="rect">
            <a:avLst/>
          </a:prstGeom>
          <a:noFill/>
        </p:spPr>
        <p:txBody>
          <a:bodyPr wrap="square" rtlCol="0">
            <a:spAutoFit/>
          </a:bodyPr>
          <a:lstStyle/>
          <a:p>
            <a:pPr algn="ctr"/>
            <a:r>
              <a:rPr lang="el-GR" sz="1800" dirty="0">
                <a:solidFill>
                  <a:srgbClr val="004992"/>
                </a:solidFill>
                <a:latin typeface="Calibri Light"/>
              </a:rPr>
              <a:t>περίπου 10.000 €</a:t>
            </a:r>
            <a:endParaRPr lang="de-DE" sz="1800" dirty="0">
              <a:solidFill>
                <a:srgbClr val="004992"/>
              </a:solidFill>
              <a:latin typeface="Calibri Light"/>
            </a:endParaRPr>
          </a:p>
        </p:txBody>
      </p:sp>
      <p:sp>
        <p:nvSpPr>
          <p:cNvPr id="24" name="Caption_15"/>
          <p:cNvSpPr txBox="1"/>
          <p:nvPr/>
        </p:nvSpPr>
        <p:spPr>
          <a:xfrm>
            <a:off x="3389885" y="5685824"/>
            <a:ext cx="2560320" cy="369332"/>
          </a:xfrm>
          <a:prstGeom prst="rect">
            <a:avLst/>
          </a:prstGeom>
          <a:noFill/>
        </p:spPr>
        <p:txBody>
          <a:bodyPr wrap="square" rtlCol="0">
            <a:spAutoFit/>
          </a:bodyPr>
          <a:lstStyle/>
          <a:p>
            <a:pPr algn="ctr"/>
            <a:r>
              <a:rPr lang="el-GR" sz="1800" dirty="0">
                <a:solidFill>
                  <a:srgbClr val="004992"/>
                </a:solidFill>
                <a:latin typeface="Calibri Light"/>
              </a:rPr>
              <a:t>25 εκατομμύρια €</a:t>
            </a:r>
            <a:endParaRPr lang="de-DE" sz="1800" dirty="0">
              <a:solidFill>
                <a:srgbClr val="004992"/>
              </a:solidFill>
              <a:latin typeface="Calibri Light"/>
            </a:endParaRPr>
          </a:p>
        </p:txBody>
      </p:sp>
      <p:sp>
        <p:nvSpPr>
          <p:cNvPr id="25" name="Caption_14"/>
          <p:cNvSpPr txBox="1"/>
          <p:nvPr/>
        </p:nvSpPr>
        <p:spPr>
          <a:xfrm>
            <a:off x="408955" y="5698536"/>
            <a:ext cx="2736304" cy="369332"/>
          </a:xfrm>
          <a:prstGeom prst="rect">
            <a:avLst/>
          </a:prstGeom>
          <a:noFill/>
        </p:spPr>
        <p:txBody>
          <a:bodyPr wrap="square" rtlCol="0">
            <a:spAutoFit/>
          </a:bodyPr>
          <a:lstStyle/>
          <a:p>
            <a:pPr algn="ctr"/>
            <a:r>
              <a:rPr lang="el-GR" sz="1800">
                <a:solidFill>
                  <a:srgbClr val="004992"/>
                </a:solidFill>
                <a:latin typeface="Calibri Light"/>
              </a:rPr>
              <a:t>σχεδόν 100 εκατομμύρια €</a:t>
            </a:r>
            <a:endParaRPr lang="de-DE" sz="1800" dirty="0">
              <a:solidFill>
                <a:srgbClr val="004992"/>
              </a:solidFill>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Έντβαρτ Μουνκ - </a:t>
            </a:r>
            <a:r>
              <a:rPr lang="en-US" sz="3600">
                <a:latin typeface="+mn-lt"/>
                <a:ea typeface="+mn-ea"/>
                <a:cs typeface="+mn-cs"/>
              </a:rPr>
              <a:t>Edvard Munch</a:t>
            </a:r>
            <a:endParaRPr lang="de-DE" sz="3600" dirty="0">
              <a:latin typeface="+mn-lt"/>
              <a:ea typeface="+mn-ea"/>
              <a:cs typeface="+mn-cs"/>
            </a:endParaRPr>
          </a:p>
        </p:txBody>
      </p:sp>
      <p:sp>
        <p:nvSpPr>
          <p:cNvPr id="3" name="Inhaltsplatzhalter 2"/>
          <p:cNvSpPr>
            <a:spLocks noGrp="1"/>
          </p:cNvSpPr>
          <p:nvPr>
            <p:ph idx="1"/>
          </p:nvPr>
        </p:nvSpPr>
        <p:spPr>
          <a:xfrm>
            <a:off x="408955" y="2204864"/>
            <a:ext cx="7315200" cy="4248000"/>
          </a:xfrm>
        </p:spPr>
        <p:txBody>
          <a:bodyPr>
            <a:noAutofit/>
          </a:bodyPr>
          <a:lstStyle/>
          <a:p>
            <a:pPr marL="342900" indent="-342900">
              <a:lnSpc>
                <a:spcPct val="100000"/>
              </a:lnSpc>
              <a:spcBef>
                <a:spcPts val="1200"/>
              </a:spcBef>
              <a:buClr>
                <a:srgbClr val="333333"/>
              </a:buClr>
              <a:buFont typeface="WingDings"/>
              <a:buChar char=""/>
            </a:pPr>
            <a:r>
              <a:rPr lang="el-GR" sz="2400" dirty="0">
                <a:solidFill>
                  <a:srgbClr val="333333"/>
                </a:solidFill>
              </a:rPr>
              <a:t>Ένας ανώνυμος αγοραστής ήταν πρόθυμος να πληρώσει </a:t>
            </a:r>
            <a:r>
              <a:rPr lang="en-US" sz="2400" dirty="0">
                <a:solidFill>
                  <a:srgbClr val="333333"/>
                </a:solidFill>
              </a:rPr>
              <a:t>100 </a:t>
            </a:r>
            <a:r>
              <a:rPr lang="el-GR" sz="2400" dirty="0">
                <a:solidFill>
                  <a:srgbClr val="333333"/>
                </a:solidFill>
              </a:rPr>
              <a:t>εκατομμύρια </a:t>
            </a:r>
            <a:r>
              <a:rPr lang="en-US" sz="2400" dirty="0">
                <a:solidFill>
                  <a:srgbClr val="333333"/>
                </a:solidFill>
              </a:rPr>
              <a:t>€ </a:t>
            </a:r>
            <a:r>
              <a:rPr lang="el-GR" sz="2400" dirty="0">
                <a:solidFill>
                  <a:srgbClr val="333333"/>
                </a:solidFill>
              </a:rPr>
              <a:t>για τον πίνακα «Η κραυγή». Αυτό τον κάνει ένας από τους πιο ακριβούς ζωγραφικούς πίνακες στον κόσμο.</a:t>
            </a:r>
          </a:p>
          <a:p>
            <a:pPr marL="342900" indent="-342900">
              <a:lnSpc>
                <a:spcPct val="100000"/>
              </a:lnSpc>
              <a:spcBef>
                <a:spcPts val="1200"/>
              </a:spcBef>
              <a:buClr>
                <a:srgbClr val="333333"/>
              </a:buClr>
              <a:buFont typeface="WingDings"/>
              <a:buChar char=""/>
            </a:pPr>
            <a:r>
              <a:rPr lang="el-GR" sz="2400" dirty="0">
                <a:solidFill>
                  <a:srgbClr val="333333"/>
                </a:solidFill>
              </a:rPr>
              <a:t>Ο ζωγράφος Έντβαρτ Μουνκ, πιθανώς, έπασχε από διπολική διαταραχή:</a:t>
            </a:r>
            <a:endParaRPr lang="de-DE" sz="2400" dirty="0">
              <a:solidFill>
                <a:srgbClr val="333333"/>
              </a:solidFill>
            </a:endParaRPr>
          </a:p>
          <a:p>
            <a:pPr marL="774827" lvl="3" indent="-342900">
              <a:lnSpc>
                <a:spcPct val="100000"/>
              </a:lnSpc>
              <a:spcBef>
                <a:spcPts val="1200"/>
              </a:spcBef>
              <a:buClr>
                <a:srgbClr val="333333"/>
              </a:buClr>
              <a:buFont typeface="WingDings"/>
              <a:buChar char=""/>
            </a:pPr>
            <a:r>
              <a:rPr lang="el-GR" sz="2400" dirty="0">
                <a:solidFill>
                  <a:srgbClr val="333333"/>
                </a:solidFill>
                <a:latin typeface="+mn-lt"/>
              </a:rPr>
              <a:t>Είχε μανιακά συμπτώματα, παραληρητικές ιδέες και καταθλιπτικά συμπτώματα</a:t>
            </a:r>
          </a:p>
          <a:p>
            <a:pPr marL="774827" lvl="3" indent="-342900">
              <a:lnSpc>
                <a:spcPct val="100000"/>
              </a:lnSpc>
              <a:spcBef>
                <a:spcPts val="1200"/>
              </a:spcBef>
              <a:buClr>
                <a:srgbClr val="333333"/>
              </a:buClr>
              <a:buFont typeface="WingDings"/>
              <a:buChar char=""/>
            </a:pPr>
            <a:r>
              <a:rPr lang="el-GR" sz="2400" dirty="0">
                <a:solidFill>
                  <a:srgbClr val="333333"/>
                </a:solidFill>
                <a:latin typeface="+mn-lt"/>
              </a:rPr>
              <a:t>Λόγω των συμπτωμάτων του ο Μουνκ νοσηλεύτηκε σε ψυχιατρική μονάδα για πάνω από 8 μήνες</a:t>
            </a:r>
            <a:endParaRPr lang="de-DE"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13</a:t>
            </a:fld>
            <a:endParaRPr lang="de-DE">
              <a:latin typeface="+mn-lt"/>
              <a:ea typeface="+mn-ea"/>
              <a:cs typeface="+mn-cs"/>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Στέφεν Μόριτζ - </a:t>
            </a:r>
            <a:r>
              <a:rPr lang="en-US" sz="3600">
                <a:latin typeface="+mn-lt"/>
                <a:ea typeface="+mn-ea"/>
                <a:cs typeface="+mn-cs"/>
              </a:rPr>
              <a:t>Steffen Moritz</a:t>
            </a:r>
            <a:endParaRPr lang="de-DE" sz="3600" dirty="0">
              <a:latin typeface="+mn-lt"/>
              <a:ea typeface="+mn-ea"/>
              <a:cs typeface="+mn-cs"/>
            </a:endParaRPr>
          </a:p>
        </p:txBody>
      </p:sp>
      <p:sp>
        <p:nvSpPr>
          <p:cNvPr id="37890" name="Inhaltsplatzhalter 2"/>
          <p:cNvSpPr>
            <a:spLocks noGrp="1"/>
          </p:cNvSpPr>
          <p:nvPr>
            <p:ph idx="1"/>
          </p:nvPr>
        </p:nvSpPr>
        <p:spPr>
          <a:xfrm>
            <a:off x="408955" y="2204864"/>
            <a:ext cx="7315200" cy="4248000"/>
          </a:xfrm>
        </p:spPr>
        <p:txBody>
          <a:bodyPr>
            <a:noAutofit/>
          </a:bodyPr>
          <a:lstStyle/>
          <a:p>
            <a:pPr marL="342900" indent="-342900">
              <a:lnSpc>
                <a:spcPct val="100000"/>
              </a:lnSpc>
              <a:spcBef>
                <a:spcPts val="1200"/>
              </a:spcBef>
              <a:buClr>
                <a:srgbClr val="333333"/>
              </a:buClr>
              <a:buFont typeface="WingDings"/>
              <a:buChar char=""/>
            </a:pPr>
            <a:r>
              <a:rPr lang="el-GR" sz="2400" dirty="0">
                <a:solidFill>
                  <a:srgbClr val="333333"/>
                </a:solidFill>
              </a:rPr>
              <a:t>Ο πίνακας έχει μόνο συναισθηματική αξία για τον ζωγράφο.</a:t>
            </a:r>
          </a:p>
          <a:p>
            <a:pPr marL="342900" indent="-342900">
              <a:lnSpc>
                <a:spcPct val="100000"/>
              </a:lnSpc>
              <a:spcBef>
                <a:spcPts val="1200"/>
              </a:spcBef>
              <a:buClr>
                <a:srgbClr val="333333"/>
              </a:buClr>
              <a:buFont typeface="WingDings"/>
              <a:buChar char=""/>
            </a:pPr>
            <a:r>
              <a:rPr lang="el-GR" sz="2400" dirty="0">
                <a:solidFill>
                  <a:srgbClr val="333333"/>
                </a:solidFill>
              </a:rPr>
              <a:t>Ζωγραφίστηκε από τον Καθηγητή Στέφεν Μόριτζ όταν ήταν 16 ετών</a:t>
            </a:r>
            <a:r>
              <a:rPr lang="en-US" sz="2400" dirty="0">
                <a:solidFill>
                  <a:srgbClr val="333333"/>
                </a:solidFill>
              </a:rPr>
              <a:t>:</a:t>
            </a:r>
          </a:p>
          <a:p>
            <a:pPr marL="774827" lvl="3" indent="-342900">
              <a:lnSpc>
                <a:spcPct val="100000"/>
              </a:lnSpc>
              <a:spcBef>
                <a:spcPts val="1200"/>
              </a:spcBef>
              <a:buClr>
                <a:srgbClr val="333333"/>
              </a:buClr>
              <a:buFont typeface="WingDings"/>
              <a:buChar char=""/>
            </a:pPr>
            <a:r>
              <a:rPr lang="el-GR" sz="2400" dirty="0">
                <a:solidFill>
                  <a:srgbClr val="333333"/>
                </a:solidFill>
                <a:latin typeface="+mn-lt"/>
              </a:rPr>
              <a:t>Είναι ψυχολόγος και διευθυντής της ερευνητικής ομάδας «Κλινικής Νευροψυχολογίας» στο Ψυχιατρικό Τμήμα του Πανεπιστημιακού Νοσοκομείου στο Αμβούργο Έπεντορφ</a:t>
            </a:r>
            <a:endParaRPr lang="de-DE" sz="2400" dirty="0">
              <a:solidFill>
                <a:srgbClr val="333333"/>
              </a:solidFill>
              <a:latin typeface="+mn-lt"/>
            </a:endParaRPr>
          </a:p>
          <a:p>
            <a:pPr marL="774827" lvl="3" indent="-342900">
              <a:lnSpc>
                <a:spcPct val="100000"/>
              </a:lnSpc>
              <a:spcBef>
                <a:spcPts val="1200"/>
              </a:spcBef>
              <a:buClr>
                <a:srgbClr val="333333"/>
              </a:buClr>
              <a:buFont typeface="WingDings"/>
              <a:buChar char=""/>
            </a:pPr>
            <a:r>
              <a:rPr lang="el-GR" sz="2400" dirty="0">
                <a:solidFill>
                  <a:srgbClr val="333333"/>
                </a:solidFill>
                <a:latin typeface="+mn-lt"/>
              </a:rPr>
              <a:t>Ο Στέφεν Μόριτζ ποτέ δεν υποβλήθηκε σε ψυχιατρική θεραπεία</a:t>
            </a:r>
            <a:endParaRPr lang="en-US"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14</a:t>
            </a:fld>
            <a:endParaRPr lang="de-DE">
              <a:latin typeface="+mn-lt"/>
              <a:ea typeface="+mn-ea"/>
              <a:cs typeface="+mn-cs"/>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Βίνσεντ βαν Γκογκ - </a:t>
            </a:r>
            <a:r>
              <a:rPr lang="en-US" sz="3600" dirty="0">
                <a:latin typeface="+mn-lt"/>
                <a:ea typeface="+mn-ea"/>
                <a:cs typeface="+mn-cs"/>
              </a:rPr>
              <a:t>Vincent van Gogh</a:t>
            </a:r>
            <a:endParaRPr lang="de-DE" sz="3600" dirty="0">
              <a:latin typeface="+mn-lt"/>
              <a:ea typeface="+mn-ea"/>
              <a:cs typeface="+mn-cs"/>
            </a:endParaRPr>
          </a:p>
        </p:txBody>
      </p:sp>
      <p:sp>
        <p:nvSpPr>
          <p:cNvPr id="38914" name="Inhaltsplatzhalter 2"/>
          <p:cNvSpPr>
            <a:spLocks noGrp="1"/>
          </p:cNvSpPr>
          <p:nvPr>
            <p:ph idx="1"/>
          </p:nvPr>
        </p:nvSpPr>
        <p:spPr>
          <a:xfrm>
            <a:off x="408955" y="2204864"/>
            <a:ext cx="7315200" cy="4248000"/>
          </a:xfrm>
        </p:spPr>
        <p:txBody>
          <a:bodyPr>
            <a:noAutofit/>
          </a:bodyPr>
          <a:lstStyle/>
          <a:p>
            <a:pPr marL="342900" indent="-342900">
              <a:lnSpc>
                <a:spcPct val="100000"/>
              </a:lnSpc>
              <a:spcBef>
                <a:spcPts val="1200"/>
              </a:spcBef>
              <a:buClr>
                <a:srgbClr val="333333"/>
              </a:buClr>
              <a:buFont typeface="WingDings"/>
              <a:buChar char=""/>
            </a:pPr>
            <a:r>
              <a:rPr lang="el-GR" sz="2400" dirty="0">
                <a:solidFill>
                  <a:srgbClr val="333333"/>
                </a:solidFill>
              </a:rPr>
              <a:t>Ο ζωγραφικός πίνακας «Το πάρκο του νοσοκομείου Σεντ-</a:t>
            </a:r>
            <a:r>
              <a:rPr lang="el-GR" sz="2400" dirty="0" err="1">
                <a:solidFill>
                  <a:srgbClr val="333333"/>
                </a:solidFill>
              </a:rPr>
              <a:t>Πολ</a:t>
            </a:r>
            <a:r>
              <a:rPr lang="el-GR" sz="2400" dirty="0">
                <a:solidFill>
                  <a:srgbClr val="333333"/>
                </a:solidFill>
              </a:rPr>
              <a:t>» αξίζει περίπου</a:t>
            </a:r>
            <a:r>
              <a:rPr lang="en-US" sz="2400" dirty="0">
                <a:solidFill>
                  <a:srgbClr val="333333"/>
                </a:solidFill>
              </a:rPr>
              <a:t> €25 </a:t>
            </a:r>
            <a:r>
              <a:rPr lang="el-GR" sz="2400" dirty="0">
                <a:solidFill>
                  <a:srgbClr val="333333"/>
                </a:solidFill>
              </a:rPr>
              <a:t>εκατομμύρια</a:t>
            </a:r>
            <a:r>
              <a:rPr lang="en-US" sz="2400" dirty="0">
                <a:solidFill>
                  <a:srgbClr val="333333"/>
                </a:solidFill>
              </a:rPr>
              <a:t>.</a:t>
            </a:r>
          </a:p>
          <a:p>
            <a:pPr marL="342900" indent="-342900">
              <a:lnSpc>
                <a:spcPct val="100000"/>
              </a:lnSpc>
              <a:spcBef>
                <a:spcPts val="1200"/>
              </a:spcBef>
              <a:buClr>
                <a:srgbClr val="333333"/>
              </a:buClr>
              <a:buFont typeface="WingDings"/>
              <a:buChar char=""/>
            </a:pPr>
            <a:r>
              <a:rPr lang="el-GR" sz="2400" dirty="0">
                <a:solidFill>
                  <a:srgbClr val="333333"/>
                </a:solidFill>
              </a:rPr>
              <a:t>Ο βαν Γκογκ τον ζωγράφισε περίπου το </a:t>
            </a:r>
            <a:r>
              <a:rPr lang="en-US" sz="2400" dirty="0">
                <a:solidFill>
                  <a:srgbClr val="333333"/>
                </a:solidFill>
              </a:rPr>
              <a:t>1889 </a:t>
            </a:r>
            <a:r>
              <a:rPr lang="el-GR" sz="2400" dirty="0">
                <a:solidFill>
                  <a:srgbClr val="333333"/>
                </a:solidFill>
              </a:rPr>
              <a:t>κατά τη διάρκεια της νοσηλείας του στο ψυχιατρικό νοσοκομείο του Σεντ-</a:t>
            </a:r>
            <a:r>
              <a:rPr lang="el-GR" sz="2400" dirty="0" err="1">
                <a:solidFill>
                  <a:srgbClr val="333333"/>
                </a:solidFill>
              </a:rPr>
              <a:t>Πολ</a:t>
            </a:r>
            <a:r>
              <a:rPr lang="el-GR" sz="2400" dirty="0">
                <a:solidFill>
                  <a:srgbClr val="333333"/>
                </a:solidFill>
              </a:rPr>
              <a:t> στην Γαλλία</a:t>
            </a:r>
            <a:r>
              <a:rPr lang="en-US" sz="2400" dirty="0">
                <a:solidFill>
                  <a:srgbClr val="333333"/>
                </a:solidFill>
              </a:rPr>
              <a:t>:</a:t>
            </a:r>
          </a:p>
          <a:p>
            <a:pPr marL="774827" lvl="3" indent="-342900">
              <a:lnSpc>
                <a:spcPct val="100000"/>
              </a:lnSpc>
              <a:spcBef>
                <a:spcPts val="1200"/>
              </a:spcBef>
              <a:buClr>
                <a:srgbClr val="333333"/>
              </a:buClr>
              <a:buFont typeface="WingDings"/>
              <a:buChar char=""/>
            </a:pPr>
            <a:r>
              <a:rPr lang="el-GR" sz="2400" dirty="0">
                <a:solidFill>
                  <a:srgbClr val="333333"/>
                </a:solidFill>
                <a:latin typeface="+mn-lt"/>
              </a:rPr>
              <a:t>Ο βαν Γκογκ είχε σοβαρές εναλλαγές στη διάθεσή του, τάσεις αυτοτραυματισμού, άγχος, παραληρητικές ιδέες και ψευδαισθήσεις</a:t>
            </a:r>
          </a:p>
          <a:p>
            <a:pPr marL="774827" lvl="3" indent="-342900">
              <a:lnSpc>
                <a:spcPct val="100000"/>
              </a:lnSpc>
              <a:spcBef>
                <a:spcPts val="1200"/>
              </a:spcBef>
              <a:buClr>
                <a:srgbClr val="333333"/>
              </a:buClr>
              <a:buFont typeface="WingDings"/>
              <a:buChar char=""/>
            </a:pPr>
            <a:r>
              <a:rPr lang="el-GR" sz="2400" dirty="0">
                <a:solidFill>
                  <a:srgbClr val="333333"/>
                </a:solidFill>
                <a:latin typeface="+mn-lt"/>
              </a:rPr>
              <a:t>Με βάση τη σύγχρονη οπτική, πιθανώς η διάγνωσή του θα ήταν ψύχωση ή διπολική διαταραχή.</a:t>
            </a:r>
            <a:endParaRPr lang="de-DE"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15</a:t>
            </a:fld>
            <a:endParaRPr lang="de-DE">
              <a:latin typeface="+mn-lt"/>
              <a:ea typeface="+mn-ea"/>
              <a:cs typeface="+mn-cs"/>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Ρίνγκο Σταρ - Ringo Starr (Ντράμερ των Μπιτλς)</a:t>
            </a:r>
            <a:endParaRPr lang="de-DE" sz="3600" dirty="0">
              <a:latin typeface="+mn-lt"/>
              <a:ea typeface="+mn-ea"/>
              <a:cs typeface="+mn-cs"/>
            </a:endParaRPr>
          </a:p>
        </p:txBody>
      </p:sp>
      <p:sp>
        <p:nvSpPr>
          <p:cNvPr id="39938" name="Inhaltsplatzhalter 2"/>
          <p:cNvSpPr>
            <a:spLocks noGrp="1"/>
          </p:cNvSpPr>
          <p:nvPr>
            <p:ph idx="1"/>
          </p:nvPr>
        </p:nvSpPr>
        <p:spPr>
          <a:xfrm>
            <a:off x="408955" y="2204864"/>
            <a:ext cx="5486400" cy="4248000"/>
          </a:xfrm>
        </p:spPr>
        <p:txBody>
          <a:bodyPr>
            <a:noAutofit/>
          </a:bodyPr>
          <a:lstStyle/>
          <a:p>
            <a:pPr marL="342900" indent="-342900">
              <a:buClr>
                <a:srgbClr val="333333"/>
              </a:buClr>
              <a:buFont typeface="WingDings"/>
              <a:buChar char=""/>
            </a:pPr>
            <a:r>
              <a:rPr lang="el-GR" sz="2400" dirty="0">
                <a:solidFill>
                  <a:srgbClr val="333333"/>
                </a:solidFill>
              </a:rPr>
              <a:t>Ο </a:t>
            </a:r>
            <a:r>
              <a:rPr lang="el-GR" sz="2400" dirty="0" err="1">
                <a:solidFill>
                  <a:srgbClr val="333333"/>
                </a:solidFill>
              </a:rPr>
              <a:t>Ρίνγκο</a:t>
            </a:r>
            <a:r>
              <a:rPr lang="el-GR" sz="2400" dirty="0">
                <a:solidFill>
                  <a:srgbClr val="333333"/>
                </a:solidFill>
              </a:rPr>
              <a:t> Σταρ</a:t>
            </a:r>
            <a:r>
              <a:rPr lang="en-US" sz="2400" dirty="0">
                <a:solidFill>
                  <a:srgbClr val="333333"/>
                </a:solidFill>
              </a:rPr>
              <a:t>, </a:t>
            </a:r>
            <a:r>
              <a:rPr lang="el-GR" sz="2400" dirty="0">
                <a:solidFill>
                  <a:srgbClr val="333333"/>
                </a:solidFill>
              </a:rPr>
              <a:t>που έγινε διάσημος ως ντράμερ των </a:t>
            </a:r>
            <a:r>
              <a:rPr lang="el-GR" sz="2400" dirty="0" err="1">
                <a:solidFill>
                  <a:srgbClr val="333333"/>
                </a:solidFill>
              </a:rPr>
              <a:t>Μπιτλς</a:t>
            </a:r>
            <a:r>
              <a:rPr lang="el-GR" sz="2400" dirty="0">
                <a:solidFill>
                  <a:srgbClr val="333333"/>
                </a:solidFill>
              </a:rPr>
              <a:t>, είναι επίσης ζωγράφος από το 2005:</a:t>
            </a:r>
            <a:endParaRPr lang="de-DE" sz="2400" dirty="0">
              <a:solidFill>
                <a:srgbClr val="333333"/>
              </a:solidFill>
            </a:endParaRPr>
          </a:p>
          <a:p>
            <a:pPr marL="342900" lvl="1" indent="-342900">
              <a:spcBef>
                <a:spcPts val="1999"/>
              </a:spcBef>
              <a:buClr>
                <a:srgbClr val="333333"/>
              </a:buClr>
              <a:buFont typeface="WingDings"/>
              <a:buChar char=""/>
            </a:pPr>
            <a:r>
              <a:rPr lang="el-GR" sz="2400" dirty="0">
                <a:solidFill>
                  <a:srgbClr val="333333"/>
                </a:solidFill>
                <a:latin typeface="+mn-lt"/>
              </a:rPr>
              <a:t>Ο πίνακας «</a:t>
            </a:r>
            <a:r>
              <a:rPr lang="el-GR" sz="2400" dirty="0" err="1">
                <a:solidFill>
                  <a:srgbClr val="333333"/>
                </a:solidFill>
                <a:latin typeface="+mn-lt"/>
              </a:rPr>
              <a:t>Τίμπερλαντ</a:t>
            </a:r>
            <a:r>
              <a:rPr lang="el-GR" sz="2400" dirty="0">
                <a:solidFill>
                  <a:srgbClr val="333333"/>
                </a:solidFill>
                <a:latin typeface="+mn-lt"/>
              </a:rPr>
              <a:t>» ολοκληρώθηκε το 2013</a:t>
            </a:r>
            <a:endParaRPr lang="de-DE" sz="2400" dirty="0">
              <a:solidFill>
                <a:srgbClr val="333333"/>
              </a:solidFill>
              <a:latin typeface="+mn-lt"/>
            </a:endParaRPr>
          </a:p>
          <a:p>
            <a:pPr marL="342900" lvl="1" indent="-342900">
              <a:spcBef>
                <a:spcPts val="1999"/>
              </a:spcBef>
              <a:buClr>
                <a:srgbClr val="333333"/>
              </a:buClr>
              <a:buFont typeface="WingDings"/>
              <a:buChar char=""/>
            </a:pPr>
            <a:r>
              <a:rPr lang="el-GR" sz="2400" dirty="0">
                <a:solidFill>
                  <a:srgbClr val="333333"/>
                </a:solidFill>
                <a:latin typeface="+mn-lt"/>
              </a:rPr>
              <a:t>Οι πίνακές του πουλιούνται για χιλιάδες δολάρια</a:t>
            </a:r>
            <a:endParaRPr lang="en-US" sz="2400" dirty="0">
              <a:solidFill>
                <a:srgbClr val="333333"/>
              </a:solidFill>
              <a:latin typeface="+mn-lt"/>
            </a:endParaRPr>
          </a:p>
          <a:p>
            <a:pPr marL="342900" lvl="1" indent="-342900">
              <a:spcBef>
                <a:spcPts val="1999"/>
              </a:spcBef>
              <a:buClr>
                <a:srgbClr val="333333"/>
              </a:buClr>
              <a:buFont typeface="WingDings"/>
              <a:buChar char=""/>
            </a:pPr>
            <a:r>
              <a:rPr lang="el-GR" sz="2400" dirty="0">
                <a:solidFill>
                  <a:srgbClr val="333333"/>
                </a:solidFill>
                <a:latin typeface="+mn-lt"/>
              </a:rPr>
              <a:t>Όσο ξέρουμε, ο Ρίνγκο Σταρ δεν είχε ποτέ κάποια ψυχική διαταραχή</a:t>
            </a:r>
            <a:endParaRPr lang="en-US"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16</a:t>
            </a:fld>
            <a:endParaRPr lang="de-DE">
              <a:latin typeface="+mn-lt"/>
              <a:ea typeface="+mn-ea"/>
              <a:cs typeface="+mn-cs"/>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Πρώτο συμπέρασμα</a:t>
            </a:r>
            <a:endParaRPr lang="de-DE" sz="3600" dirty="0">
              <a:latin typeface="+mn-lt"/>
              <a:ea typeface="+mn-ea"/>
              <a:cs typeface="+mn-cs"/>
            </a:endParaRPr>
          </a:p>
        </p:txBody>
      </p:sp>
      <p:sp>
        <p:nvSpPr>
          <p:cNvPr id="40962" name="Inhaltsplatzhalter 2"/>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pPr>
            <a:r>
              <a:rPr lang="el-GR" sz="2400" dirty="0">
                <a:solidFill>
                  <a:srgbClr val="333333"/>
                </a:solidFill>
              </a:rPr>
              <a:t>Το να είναι κάποιος ψυχικά άρρωστος δεν σημαίνει ότι είναι ανίκανος να κάνεις σημαντικά και πολύτιμα πράγματα</a:t>
            </a:r>
            <a:r>
              <a:rPr lang="en-US" sz="2400" dirty="0">
                <a:solidFill>
                  <a:srgbClr val="333333"/>
                </a:solidFill>
              </a:rPr>
              <a:t>.</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el-GR" sz="2400">
                <a:solidFill>
                  <a:srgbClr val="333333"/>
                </a:solidFill>
              </a:rPr>
              <a:t>Η </a:t>
            </a:r>
            <a:r>
              <a:rPr lang="el-GR" sz="2400" dirty="0">
                <a:solidFill>
                  <a:srgbClr val="333333"/>
                </a:solidFill>
              </a:rPr>
              <a:t>ψυχική νόσος μπορεί να εμπνεύσει ή να αναστείλει τη δημιουργικότητα.</a:t>
            </a:r>
          </a:p>
          <a:p>
            <a:pPr marL="342900" indent="-342900">
              <a:lnSpc>
                <a:spcPct val="100000"/>
              </a:lnSpc>
              <a:spcBef>
                <a:spcPts val="1200"/>
              </a:spcBef>
              <a:buClr>
                <a:srgbClr val="333333"/>
              </a:buClr>
              <a:buFont typeface="WingDings"/>
              <a:buChar char=""/>
            </a:pPr>
            <a:r>
              <a:rPr lang="el-GR" sz="2400" dirty="0">
                <a:solidFill>
                  <a:srgbClr val="333333"/>
                </a:solidFill>
              </a:rPr>
              <a:t>Μια μεγαλοφυΐα, σαν τον βαν Γκονγκ, του οποίου η δημιουργικότητα ποτέ δεν αναγνωρίστηκε εν ζωή, μπορεί να έπασχε από ψυχική διαταραχή.</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el-GR" sz="2400" dirty="0">
                <a:solidFill>
                  <a:srgbClr val="333333"/>
                </a:solidFill>
              </a:rPr>
              <a:t>Κάποιοι ψυχικά άρρωστοι καλλιτέχνες μπορεί ακόμα και να ζουν μέσα από τα έργα τους (για παράδειγμα ο Έντβαρτ Μουνκ)</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17</a:t>
            </a:fld>
            <a:endParaRPr lang="de-DE">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Πρώτο συμπέρασμα</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lnSpc>
                <a:spcPct val="100000"/>
              </a:lnSpc>
              <a:spcBef>
                <a:spcPts val="1200"/>
              </a:spcBef>
              <a:spcAft>
                <a:spcPts val="0"/>
              </a:spcAft>
              <a:buClr>
                <a:srgbClr val="333333"/>
              </a:buClr>
              <a:buFont typeface="WingDings"/>
              <a:buChar char=""/>
              <a:tabLst>
                <a:tab pos="84138" algn="l"/>
              </a:tabLst>
              <a:defRPr/>
            </a:pPr>
            <a:r>
              <a:rPr lang="el-GR" sz="2400" dirty="0">
                <a:solidFill>
                  <a:srgbClr val="333333"/>
                </a:solidFill>
                <a:latin typeface="+mn-lt"/>
              </a:rPr>
              <a:t>Δεν είναι δυνατόν να καταλάβεις από έναν ζωγραφικό πίνακα εάν ο ζωγράφος είναι ψυχικά άρρωστος ή </a:t>
            </a:r>
            <a:r>
              <a:rPr lang="el-GR" sz="2400">
                <a:solidFill>
                  <a:srgbClr val="333333"/>
                </a:solidFill>
                <a:latin typeface="+mn-lt"/>
              </a:rPr>
              <a:t>όχι</a:t>
            </a:r>
            <a:r>
              <a:rPr lang="en-US" sz="2400">
                <a:solidFill>
                  <a:srgbClr val="333333"/>
                </a:solidFill>
                <a:latin typeface="+mn-lt"/>
              </a:rPr>
              <a:t>.</a:t>
            </a:r>
          </a:p>
          <a:p>
            <a:pPr marL="342900" lvl="1" indent="-342900">
              <a:lnSpc>
                <a:spcPct val="100000"/>
              </a:lnSpc>
              <a:spcBef>
                <a:spcPts val="1200"/>
              </a:spcBef>
              <a:spcAft>
                <a:spcPts val="0"/>
              </a:spcAft>
              <a:buClr>
                <a:srgbClr val="333333"/>
              </a:buClr>
              <a:buFont typeface="WingDings"/>
              <a:buChar char=""/>
              <a:tabLst>
                <a:tab pos="84138" algn="l"/>
              </a:tabLst>
              <a:defRPr/>
            </a:pPr>
            <a:r>
              <a:rPr lang="el-GR" sz="2400">
                <a:solidFill>
                  <a:srgbClr val="333333"/>
                </a:solidFill>
                <a:latin typeface="+mn-lt"/>
              </a:rPr>
              <a:t>Το </a:t>
            </a:r>
            <a:r>
              <a:rPr lang="el-GR" sz="2400" dirty="0">
                <a:solidFill>
                  <a:srgbClr val="333333"/>
                </a:solidFill>
                <a:latin typeface="+mn-lt"/>
              </a:rPr>
              <a:t>ίδιο ισχύει και για την εμφάνιση: Δεν μπορείς να καταλάβεις αν κάποιος έχει ή όχι κάποιο ψυχικό πρόβλημα με βάση το πώς </a:t>
            </a:r>
            <a:r>
              <a:rPr lang="el-GR" sz="2400">
                <a:solidFill>
                  <a:srgbClr val="333333"/>
                </a:solidFill>
                <a:latin typeface="+mn-lt"/>
              </a:rPr>
              <a:t>φαίνεται</a:t>
            </a:r>
            <a:r>
              <a:rPr lang="en-US" sz="2400">
                <a:solidFill>
                  <a:srgbClr val="333333"/>
                </a:solidFill>
                <a:latin typeface="+mn-lt"/>
              </a:rPr>
              <a:t>.</a:t>
            </a:r>
            <a:endParaRPr lang="de-DE" sz="2400" strike="sngStrike"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18</a:t>
            </a:fld>
            <a:endParaRPr lang="de-DE">
              <a:latin typeface="+mn-lt"/>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Πρώτο συμπέρασμα</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lnSpc>
                <a:spcPct val="100000"/>
              </a:lnSpc>
              <a:spcBef>
                <a:spcPts val="1200"/>
              </a:spcBef>
              <a:spcAft>
                <a:spcPts val="0"/>
              </a:spcAft>
              <a:buClr>
                <a:srgbClr val="333333"/>
              </a:buClr>
              <a:buFont typeface="WingDings"/>
              <a:buChar char=""/>
              <a:tabLst>
                <a:tab pos="84138" algn="l"/>
              </a:tabLst>
              <a:defRPr/>
            </a:pPr>
            <a:r>
              <a:rPr lang="el-GR" sz="2400" dirty="0">
                <a:solidFill>
                  <a:srgbClr val="333333"/>
                </a:solidFill>
                <a:latin typeface="+mn-lt"/>
              </a:rPr>
              <a:t>Δεν είναι δυνατόν να καταλάβεις από έναν ζωγραφικό πίνακα εάν ο ζωγράφος είναι ψυχικά άρρωστος ή όχι</a:t>
            </a:r>
            <a:r>
              <a:rPr lang="en-US" sz="2400" dirty="0">
                <a:solidFill>
                  <a:srgbClr val="333333"/>
                </a:solidFill>
                <a:latin typeface="+mn-lt"/>
              </a:rPr>
              <a:t>.</a:t>
            </a:r>
          </a:p>
          <a:p>
            <a:pPr marL="342900" lvl="1" indent="-342900">
              <a:lnSpc>
                <a:spcPct val="100000"/>
              </a:lnSpc>
              <a:spcBef>
                <a:spcPts val="1200"/>
              </a:spcBef>
              <a:spcAft>
                <a:spcPts val="0"/>
              </a:spcAft>
              <a:buClr>
                <a:srgbClr val="333333"/>
              </a:buClr>
              <a:buFont typeface="WingDings"/>
              <a:buChar char=""/>
              <a:tabLst>
                <a:tab pos="84138" algn="l"/>
              </a:tabLst>
              <a:defRPr/>
            </a:pPr>
            <a:r>
              <a:rPr lang="el-GR" sz="2400" dirty="0">
                <a:solidFill>
                  <a:srgbClr val="333333"/>
                </a:solidFill>
                <a:latin typeface="+mn-lt"/>
              </a:rPr>
              <a:t>Το ίδιο ισχύει και για την εμφάνιση: Δεν μπορείς να καταλάβεις αν κάποιος έχει ή όχι κάποιο ψυχικό πρόβλημα με βάση το πώς φαίνεται</a:t>
            </a:r>
            <a:r>
              <a:rPr lang="en-US" sz="2400" dirty="0">
                <a:solidFill>
                  <a:srgbClr val="333333"/>
                </a:solidFill>
                <a:latin typeface="+mn-lt"/>
              </a:rPr>
              <a:t>.</a:t>
            </a:r>
            <a:endParaRPr lang="el-GR" sz="2400" dirty="0">
              <a:solidFill>
                <a:srgbClr val="333333"/>
              </a:solidFill>
              <a:latin typeface="+mn-lt"/>
            </a:endParaRPr>
          </a:p>
          <a:p>
            <a:pPr marL="342900" lvl="1" indent="-342900">
              <a:lnSpc>
                <a:spcPct val="100000"/>
              </a:lnSpc>
              <a:spcBef>
                <a:spcPts val="1200"/>
              </a:spcBef>
              <a:spcAft>
                <a:spcPts val="0"/>
              </a:spcAft>
              <a:buClr>
                <a:srgbClr val="000000"/>
              </a:buClr>
              <a:buFont typeface="WingDings"/>
              <a:buChar char=""/>
              <a:tabLst>
                <a:tab pos="84138" algn="l"/>
              </a:tabLst>
              <a:defRPr/>
            </a:pPr>
            <a:r>
              <a:rPr lang="el-GR" sz="2400" dirty="0">
                <a:solidFill>
                  <a:srgbClr val="004992"/>
                </a:solidFill>
                <a:latin typeface="+mn-lt"/>
              </a:rPr>
              <a:t>Σημεία που πρέπει να σκεφτείς</a:t>
            </a:r>
            <a:r>
              <a:rPr lang="de-DE" sz="2400" dirty="0">
                <a:solidFill>
                  <a:srgbClr val="004992"/>
                </a:solidFill>
                <a:latin typeface="+mn-lt"/>
              </a:rPr>
              <a:t>: </a:t>
            </a:r>
            <a:br>
              <a:rPr lang="de-DE" sz="2400" dirty="0">
                <a:solidFill>
                  <a:srgbClr val="333333"/>
                </a:solidFill>
                <a:latin typeface="+mn-lt"/>
              </a:rPr>
            </a:br>
            <a:r>
              <a:rPr lang="el-GR" sz="2400" dirty="0">
                <a:solidFill>
                  <a:srgbClr val="333333"/>
                </a:solidFill>
                <a:latin typeface="+mn-lt"/>
              </a:rPr>
              <a:t>Πολλά από τα σημαντικότερα έργα τέχνης δημιουργήθηκαν από άτομα που είχαν κάποια ψυχική νόσο</a:t>
            </a:r>
            <a:r>
              <a:rPr lang="en-US" sz="2400" dirty="0">
                <a:solidFill>
                  <a:srgbClr val="333333"/>
                </a:solidFill>
                <a:latin typeface="+mn-lt"/>
              </a:rPr>
              <a:t>.</a:t>
            </a:r>
            <a:r>
              <a:rPr lang="el-GR" sz="2400" dirty="0">
                <a:solidFill>
                  <a:srgbClr val="333333"/>
                </a:solidFill>
                <a:latin typeface="+mn-lt"/>
              </a:rPr>
              <a:t> </a:t>
            </a:r>
            <a:r>
              <a:rPr lang="el-GR" sz="2400" dirty="0">
                <a:solidFill>
                  <a:srgbClr val="004992"/>
                </a:solidFill>
                <a:latin typeface="+mn-lt"/>
              </a:rPr>
              <a:t>Μειώνει αυτό την αξία αυτών των έργων τέχνης;</a:t>
            </a: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19</a:t>
            </a:fld>
            <a:endParaRPr lang="de-DE">
              <a:latin typeface="+mn-lt"/>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Πρώτο συμπέρασμα</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marL="342900" lvl="1" indent="-342900">
              <a:lnSpc>
                <a:spcPct val="100000"/>
              </a:lnSpc>
              <a:spcBef>
                <a:spcPts val="1200"/>
              </a:spcBef>
              <a:spcAft>
                <a:spcPts val="0"/>
              </a:spcAft>
              <a:buClr>
                <a:srgbClr val="333333"/>
              </a:buClr>
              <a:buFont typeface="WingDings"/>
              <a:buChar char=""/>
              <a:tabLst>
                <a:tab pos="84138" algn="l"/>
              </a:tabLst>
              <a:defRPr/>
            </a:pPr>
            <a:r>
              <a:rPr lang="el-GR" sz="2400" dirty="0">
                <a:solidFill>
                  <a:srgbClr val="333333"/>
                </a:solidFill>
                <a:latin typeface="+mn-lt"/>
              </a:rPr>
              <a:t>Δεν είναι δυνατόν να καταλάβεις από έναν ζωγραφικό πίνακα εάν ο ζωγράφος είναι ψυχικά άρρωστος ή όχι</a:t>
            </a:r>
            <a:r>
              <a:rPr lang="en-US" sz="2400" dirty="0">
                <a:solidFill>
                  <a:srgbClr val="333333"/>
                </a:solidFill>
                <a:latin typeface="+mn-lt"/>
              </a:rPr>
              <a:t>.</a:t>
            </a:r>
          </a:p>
          <a:p>
            <a:pPr marL="342900" lvl="1" indent="-342900">
              <a:lnSpc>
                <a:spcPct val="100000"/>
              </a:lnSpc>
              <a:spcBef>
                <a:spcPts val="1200"/>
              </a:spcBef>
              <a:spcAft>
                <a:spcPts val="0"/>
              </a:spcAft>
              <a:buClr>
                <a:srgbClr val="333333"/>
              </a:buClr>
              <a:buFont typeface="WingDings"/>
              <a:buChar char=""/>
              <a:tabLst>
                <a:tab pos="84138" algn="l"/>
              </a:tabLst>
              <a:defRPr/>
            </a:pPr>
            <a:r>
              <a:rPr lang="el-GR" sz="2400" dirty="0">
                <a:solidFill>
                  <a:srgbClr val="333333"/>
                </a:solidFill>
                <a:latin typeface="+mn-lt"/>
              </a:rPr>
              <a:t>Το ίδιο ισχύει και για την εμφάνιση: Δεν μπορείς να καταλάβεις αν κάποιος έχει ή όχι κάποιο ψυχικό πρόβλημα με βάση το πώς φαίνεται</a:t>
            </a:r>
            <a:r>
              <a:rPr lang="en-US" sz="2400" dirty="0">
                <a:solidFill>
                  <a:srgbClr val="333333"/>
                </a:solidFill>
                <a:latin typeface="+mn-lt"/>
              </a:rPr>
              <a:t>.</a:t>
            </a:r>
            <a:endParaRPr lang="el-GR" sz="2400" dirty="0">
              <a:solidFill>
                <a:srgbClr val="333333"/>
              </a:solidFill>
              <a:latin typeface="+mn-lt"/>
            </a:endParaRPr>
          </a:p>
          <a:p>
            <a:pPr marL="342900" lvl="1" indent="-342900">
              <a:lnSpc>
                <a:spcPct val="100000"/>
              </a:lnSpc>
              <a:spcBef>
                <a:spcPts val="1200"/>
              </a:spcBef>
              <a:spcAft>
                <a:spcPts val="0"/>
              </a:spcAft>
              <a:buClr>
                <a:srgbClr val="000000"/>
              </a:buClr>
              <a:buFont typeface="WingDings"/>
              <a:buChar char=""/>
              <a:tabLst>
                <a:tab pos="84138" algn="l"/>
              </a:tabLst>
              <a:defRPr/>
            </a:pPr>
            <a:r>
              <a:rPr lang="el-GR" sz="2400" dirty="0">
                <a:solidFill>
                  <a:srgbClr val="004992"/>
                </a:solidFill>
                <a:latin typeface="+mn-lt"/>
              </a:rPr>
              <a:t>Σημεία που πρέπει να σκεφτείς</a:t>
            </a:r>
            <a:r>
              <a:rPr lang="de-DE" sz="2400" dirty="0">
                <a:solidFill>
                  <a:srgbClr val="004992"/>
                </a:solidFill>
                <a:latin typeface="+mn-lt"/>
              </a:rPr>
              <a:t>: </a:t>
            </a:r>
            <a:br>
              <a:rPr lang="de-DE" sz="2400" dirty="0">
                <a:solidFill>
                  <a:srgbClr val="333333"/>
                </a:solidFill>
                <a:latin typeface="+mn-lt"/>
              </a:rPr>
            </a:br>
            <a:r>
              <a:rPr lang="el-GR" sz="2400" dirty="0">
                <a:solidFill>
                  <a:srgbClr val="333333"/>
                </a:solidFill>
                <a:latin typeface="+mn-lt"/>
              </a:rPr>
              <a:t>Πολλά από τα σημαντικότερα έργα τέχνης δημιουργήθηκαν από άτομα που είχαν κάποια ψυχική νόσο</a:t>
            </a:r>
            <a:r>
              <a:rPr lang="en-US" sz="2400" dirty="0">
                <a:solidFill>
                  <a:srgbClr val="333333"/>
                </a:solidFill>
                <a:latin typeface="+mn-lt"/>
              </a:rPr>
              <a:t>.</a:t>
            </a:r>
            <a:r>
              <a:rPr lang="el-GR" sz="2400" dirty="0">
                <a:solidFill>
                  <a:srgbClr val="333333"/>
                </a:solidFill>
                <a:latin typeface="+mn-lt"/>
              </a:rPr>
              <a:t> </a:t>
            </a:r>
            <a:r>
              <a:rPr lang="el-GR" sz="2400" dirty="0">
                <a:solidFill>
                  <a:srgbClr val="004992"/>
                </a:solidFill>
                <a:latin typeface="+mn-lt"/>
              </a:rPr>
              <a:t>Μειώνει αυτό την αξία αυτών των έργων τέχνης;</a:t>
            </a:r>
          </a:p>
          <a:p>
            <a:pPr lvl="1" algn="ctr">
              <a:lnSpc>
                <a:spcPct val="100000"/>
              </a:lnSpc>
              <a:spcBef>
                <a:spcPts val="1200"/>
              </a:spcBef>
              <a:spcAft>
                <a:spcPts val="0"/>
              </a:spcAft>
              <a:tabLst>
                <a:tab pos="84138" algn="l"/>
              </a:tabLst>
              <a:defRPr/>
            </a:pPr>
            <a:r>
              <a:rPr lang="el-GR" sz="2400" b="1" u="sng" dirty="0">
                <a:solidFill>
                  <a:srgbClr val="004992"/>
                </a:solidFill>
                <a:latin typeface="+mn-lt"/>
              </a:rPr>
              <a:t>Καθόλου!</a:t>
            </a:r>
            <a:endParaRPr lang="de-DE" sz="2400" b="1" u="sng" dirty="0">
              <a:solidFill>
                <a:srgbClr val="004992"/>
              </a:solidFill>
              <a:latin typeface="+mn-lt"/>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20</a:t>
            </a:fld>
            <a:endParaRPr lang="de-DE">
              <a:latin typeface="+mn-lt"/>
              <a:ea typeface="+mn-ea"/>
              <a:cs typeface="+mn-cs"/>
            </a:endParaRPr>
          </a:p>
        </p:txBody>
      </p:sp>
    </p:spTree>
    <p:extLst>
      <p:ext uri="{BB962C8B-B14F-4D97-AF65-F5344CB8AC3E}">
        <p14:creationId xmlns:p14="http://schemas.microsoft.com/office/powerpoint/2010/main" val="118013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Είναι «φυσιολογικό» να έχεις ψυχικά προβλήματα;</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defRPr/>
            </a:pPr>
            <a:r>
              <a:rPr lang="el-GR" sz="2400">
                <a:solidFill>
                  <a:srgbClr val="004992"/>
                </a:solidFill>
              </a:rPr>
              <a:t>Πόσοι άνθρωποι είναι ψυχικά άρρωστοι;</a:t>
            </a:r>
            <a:endParaRPr lang="de-DE" sz="2400" kern="0" dirty="0">
              <a:solidFill>
                <a:srgbClr val="004992"/>
              </a:solidFill>
            </a:endParaRPr>
          </a:p>
          <a:p>
            <a:pPr lvl="0" defTabSz="914400" eaLnBrk="0" fontAlgn="base" hangingPunct="0">
              <a:buClr>
                <a:srgbClr val="006699"/>
              </a:buClr>
              <a:tabLst>
                <a:tab pos="84138" algn="l"/>
              </a:tabLst>
              <a:defRPr/>
            </a:pPr>
            <a:r>
              <a:rPr lang="el-GR" sz="2400" dirty="0">
                <a:solidFill>
                  <a:srgbClr val="333333"/>
                </a:solidFill>
              </a:rPr>
              <a:t>Τι νομίζεις;</a:t>
            </a:r>
            <a:endParaRPr lang="en-US" sz="2400" dirty="0"/>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21</a:t>
            </a:fld>
            <a:endParaRPr lang="de-DE">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Είναι «φυσιολογικό» να έχεις ψυχικά προβλήματα;</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eaLnBrk="0" fontAlgn="base" hangingPunct="0">
              <a:buClr>
                <a:srgbClr val="006699"/>
              </a:buClr>
              <a:tabLst>
                <a:tab pos="84138" algn="l"/>
              </a:tabLst>
            </a:pPr>
            <a:r>
              <a:rPr lang="el-GR" sz="2400">
                <a:solidFill>
                  <a:srgbClr val="004992"/>
                </a:solidFill>
              </a:rPr>
              <a:t>Πόσοι άνθρωποι είναι ψυχικά άρρωστοι (στοιχεία από την Γερμανία);</a:t>
            </a:r>
            <a:endParaRPr lang="en-US" sz="2400" dirty="0"/>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22</a:t>
            </a:fld>
            <a:endParaRPr lang="de-DE">
              <a:latin typeface="+mn-lt"/>
              <a:ea typeface="+mn-ea"/>
              <a:cs typeface="+mn-cs"/>
            </a:endParaRPr>
          </a:p>
        </p:txBody>
      </p:sp>
      <p:graphicFrame>
        <p:nvGraphicFramePr>
          <p:cNvPr id="10" name="Inhaltsplatzhalter 3"/>
          <p:cNvGraphicFramePr>
            <a:graphicFrameLocks/>
          </p:cNvGraphicFramePr>
          <p:nvPr>
            <p:extLst>
              <p:ext uri="{D42A27DB-BD31-4B8C-83A1-F6EECF244321}">
                <p14:modId xmlns:p14="http://schemas.microsoft.com/office/powerpoint/2010/main" val="518000700"/>
              </p:ext>
            </p:extLst>
          </p:nvPr>
        </p:nvGraphicFramePr>
        <p:xfrm>
          <a:off x="408955" y="2743200"/>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l-GR" sz="1800" b="0" i="0" u="none">
                          <a:solidFill>
                            <a:srgbClr val="333333"/>
                          </a:solidFill>
                          <a:latin typeface="Calibri Light"/>
                          <a:ea typeface="Verdana" pitchFamily="34" charset="0"/>
                          <a:cs typeface="Verdana" pitchFamily="34" charset="0"/>
                        </a:rPr>
                        <a:t>Ποσοστό του πληθυσμού που νοσούσε ψυχικά κατά τη διάρκεια του τελευταίου έτους</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27.7%</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l-GR" sz="1800" b="0" i="0" u="none">
                          <a:solidFill>
                            <a:srgbClr val="333333"/>
                          </a:solidFill>
                          <a:latin typeface="Calibri Light"/>
                          <a:ea typeface="Verdana" pitchFamily="34" charset="0"/>
                          <a:cs typeface="Verdana" pitchFamily="34" charset="0"/>
                        </a:rPr>
                        <a:t>Αγχώδεις διαταραχές (η συχνότερη ψυχική διαταραχή, π.χ. κοινωνική φοβία</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15.3%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el-GR" sz="1800" b="0" i="0" u="none">
                          <a:solidFill>
                            <a:srgbClr val="333333"/>
                          </a:solidFill>
                          <a:latin typeface="Calibri Light"/>
                          <a:ea typeface="Verdana" pitchFamily="34" charset="0"/>
                          <a:cs typeface="Verdana" pitchFamily="34" charset="0"/>
                        </a:rPr>
                        <a:t>Συναισθηματικές διαταραχές (π.χ. κατάθλιψη) </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9.3%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el-GR" sz="1800" b="0" i="0" u="none">
                          <a:solidFill>
                            <a:srgbClr val="333333"/>
                          </a:solidFill>
                          <a:latin typeface="Calibri Light"/>
                          <a:ea typeface="Verdana" pitchFamily="34" charset="0"/>
                          <a:cs typeface="Verdana" pitchFamily="34" charset="0"/>
                        </a:rPr>
                        <a:t>Ψύχωση (όλες οι μορφές ψύχωσης, π.χ. σχιζοφρένεια)</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2.6%</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el-GR" sz="1800" b="0" i="0" u="none">
                          <a:solidFill>
                            <a:srgbClr val="333333"/>
                          </a:solidFill>
                          <a:latin typeface="Calibri Light"/>
                          <a:ea typeface="Verdana" pitchFamily="34" charset="0"/>
                          <a:cs typeface="Verdana" pitchFamily="34" charset="0"/>
                        </a:rPr>
                        <a:t>Ποσοστό που διαγνώστηκε με πολλαπλές ψυχικές διαταραχές σε αυτό το χρονικό διάστημα</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Calibri Light"/>
                          <a:ea typeface="Verdana" pitchFamily="34" charset="0"/>
                          <a:cs typeface="Verdana" pitchFamily="34" charset="0"/>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1" name="Caption_2"/>
          <p:cNvSpPr/>
          <p:nvPr/>
        </p:nvSpPr>
        <p:spPr>
          <a:xfrm>
            <a:off x="408955" y="5027692"/>
            <a:ext cx="11376000" cy="1107996"/>
          </a:xfrm>
          <a:prstGeom prst="rect">
            <a:avLst/>
          </a:prstGeom>
        </p:spPr>
        <p:txBody>
          <a:bodyPr lIns="0" tIns="0" rIns="0" bIns="0">
            <a:spAutoFit/>
          </a:bodyPr>
          <a:lstStyle/>
          <a:p>
            <a:pPr lvl="0" eaLnBrk="0" hangingPunct="0">
              <a:buClr>
                <a:srgbClr val="006699"/>
              </a:buClr>
              <a:tabLst>
                <a:tab pos="84138" algn="l"/>
              </a:tabLst>
            </a:pPr>
            <a:r>
              <a:rPr lang="el-GR" sz="2400" dirty="0">
                <a:solidFill>
                  <a:srgbClr val="333333"/>
                </a:solidFill>
                <a:latin typeface="+mj-lt"/>
                <a:ea typeface="+mn-ea"/>
                <a:cs typeface="+mn-cs"/>
              </a:rPr>
              <a:t>Εάν ληφθούν υπόψη άνθρωποι που πάσχουν από μεμονωμένα συμπτώματα ψυχικών διαταραχών χωρίς να εκδηλώνουν την πλήρη κλινική εικόνα, τότε τα νούμερα είναι πολύ υψηλότερα.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Είναι «φυσιολογικό» να έχεις ψυχικά προβλήματα;</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23</a:t>
            </a:fld>
            <a:endParaRPr lang="de-DE">
              <a:latin typeface="+mn-lt"/>
              <a:ea typeface="+mn-ea"/>
              <a:cs typeface="+mn-cs"/>
            </a:endParaRPr>
          </a:p>
        </p:txBody>
      </p:sp>
      <p:graphicFrame>
        <p:nvGraphicFramePr>
          <p:cNvPr id="8" name="Inhaltsplatzhalter 3"/>
          <p:cNvGraphicFramePr>
            <a:graphicFrameLocks/>
          </p:cNvGraphicFramePr>
          <p:nvPr>
            <p:extLst>
              <p:ext uri="{D42A27DB-BD31-4B8C-83A1-F6EECF244321}">
                <p14:modId xmlns:p14="http://schemas.microsoft.com/office/powerpoint/2010/main" val="473986075"/>
              </p:ext>
            </p:extLst>
          </p:nvPr>
        </p:nvGraphicFramePr>
        <p:xfrm>
          <a:off x="408955" y="2743200"/>
          <a:ext cx="11376000" cy="1207008"/>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l-GR" sz="1800" b="0" i="0" u="none">
                          <a:solidFill>
                            <a:srgbClr val="333333"/>
                          </a:solidFill>
                          <a:latin typeface="Calibri Light"/>
                          <a:ea typeface="Verdana" pitchFamily="34" charset="0"/>
                          <a:cs typeface="Verdana" pitchFamily="34" charset="0"/>
                        </a:rPr>
                        <a:t>Ποσοστό του πληθυσμού που ήταν ψυχικά άρρωστο κατά τη διάρκεια του τελευταίου έτους</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20%</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l-GR" sz="1800" b="0" i="0" u="none">
                          <a:solidFill>
                            <a:srgbClr val="333333"/>
                          </a:solidFill>
                          <a:latin typeface="Calibri Light"/>
                          <a:ea typeface="Verdana" pitchFamily="34" charset="0"/>
                          <a:cs typeface="Verdana" pitchFamily="34" charset="0"/>
                        </a:rPr>
                        <a:t>Κατάθλιψη (η συχνότερη ψυχική διαταραχή)</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8%</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el-GR" sz="1800" b="0" i="0" u="none">
                          <a:solidFill>
                            <a:srgbClr val="333333"/>
                          </a:solidFill>
                          <a:latin typeface="Calibri Light"/>
                          <a:ea typeface="Verdana" pitchFamily="34" charset="0"/>
                          <a:cs typeface="Verdana" pitchFamily="34" charset="0"/>
                        </a:rPr>
                        <a:t>Σχιζοφρένεια/ψύχωση</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Calibri Light"/>
                          <a:ea typeface="Verdana" pitchFamily="34" charset="0"/>
                          <a:cs typeface="Verdana" pitchFamily="34" charset="0"/>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6" name="Content Placeholder 5"/>
          <p:cNvSpPr>
            <a:spLocks noGrp="1"/>
          </p:cNvSpPr>
          <p:nvPr>
            <p:ph idx="1"/>
          </p:nvPr>
        </p:nvSpPr>
        <p:spPr/>
        <p:txBody>
          <a:bodyPr/>
          <a:lstStyle/>
          <a:p>
            <a:pPr lvl="0" defTabSz="914400" eaLnBrk="0" fontAlgn="base" hangingPunct="0">
              <a:buClr>
                <a:srgbClr val="006699"/>
              </a:buClr>
              <a:tabLst>
                <a:tab pos="84138" algn="l"/>
              </a:tabLst>
            </a:pPr>
            <a:r>
              <a:rPr lang="el-GR" sz="2400">
                <a:solidFill>
                  <a:srgbClr val="004992"/>
                </a:solidFill>
              </a:rPr>
              <a:t>Πόσοι άνθρωποι είναι ψυχικά άρρωστοι στον Καναδά;</a:t>
            </a:r>
            <a:endParaRPr lang="en-US" sz="2400" dirty="0"/>
          </a:p>
        </p:txBody>
      </p:sp>
      <p:sp>
        <p:nvSpPr>
          <p:cNvPr id="9" name="Caption_8"/>
          <p:cNvSpPr/>
          <p:nvPr/>
        </p:nvSpPr>
        <p:spPr>
          <a:xfrm>
            <a:off x="408955" y="4221088"/>
            <a:ext cx="11376000" cy="1107996"/>
          </a:xfrm>
          <a:prstGeom prst="rect">
            <a:avLst/>
          </a:prstGeom>
        </p:spPr>
        <p:txBody>
          <a:bodyPr lIns="0" tIns="0" rIns="0" bIns="0">
            <a:spAutoFit/>
          </a:bodyPr>
          <a:lstStyle/>
          <a:p>
            <a:pPr lvl="0" eaLnBrk="0" hangingPunct="0">
              <a:buClr>
                <a:srgbClr val="006699"/>
              </a:buClr>
              <a:tabLst>
                <a:tab pos="84138" algn="l"/>
              </a:tabLst>
            </a:pPr>
            <a:r>
              <a:rPr lang="el-GR" sz="2400" dirty="0">
                <a:solidFill>
                  <a:srgbClr val="333333"/>
                </a:solidFill>
                <a:latin typeface="+mj-lt"/>
                <a:ea typeface="+mn-ea"/>
                <a:cs typeface="+mn-cs"/>
              </a:rPr>
              <a:t>Εάν ληφθούν υπόψη άνθρωποι που πάσχουν από μεμονωμένα συμπτώματα ψυχικών διαταραχών χωρίς να εκδηλώνουν την πλήρη κλινική εικόνα, τότε τα νούμερα είναι πολύ υψηλότερα.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Ιδιαίτερες πεποιθήσεις δεν είναι τόσο ασυνήθιστες…</a:t>
            </a:r>
            <a:br>
              <a:rPr lang="el-GR" sz="3600">
                <a:solidFill>
                  <a:srgbClr val="004992"/>
                </a:solidFill>
                <a:latin typeface="+mn-lt"/>
                <a:ea typeface="+mn-ea"/>
                <a:cs typeface="+mn-cs"/>
              </a:rPr>
            </a:br>
            <a:r>
              <a:rPr lang="el-GR">
                <a:solidFill>
                  <a:srgbClr val="004992"/>
                </a:solidFill>
                <a:latin typeface="+mn-lt"/>
                <a:ea typeface="+mn-ea"/>
                <a:cs typeface="+mn-cs"/>
              </a:rPr>
              <a:t>Συχνότητα ψυχωτικών εμπειριών στον πληθυσμό</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el-GR" sz="2400">
                <a:solidFill>
                  <a:srgbClr val="333333"/>
                </a:solidFill>
              </a:rPr>
              <a:t>Τα συμπτώματα ψύχωσης (π.χ. </a:t>
            </a:r>
            <a:r>
              <a:rPr lang="el-GR" sz="2400" dirty="0">
                <a:solidFill>
                  <a:srgbClr val="333333"/>
                </a:solidFill>
              </a:rPr>
              <a:t>παραληρητικές ιδέες) έχουν θεωρηθεί από καιρό σπάνια και ως ένα σημάδι σοβαρής ψυχικής νόσου.</a:t>
            </a:r>
          </a:p>
          <a:p>
            <a:pPr marL="342900" lvl="0" indent="-342900" defTabSz="914400" eaLnBrk="0" fontAlgn="base" hangingPunct="0">
              <a:buClr>
                <a:srgbClr val="333333"/>
              </a:buClr>
              <a:buFont typeface="WingDings"/>
              <a:buChar char=""/>
              <a:tabLst>
                <a:tab pos="84138" algn="l"/>
              </a:tabLst>
            </a:pPr>
            <a:r>
              <a:rPr lang="el-GR" sz="2400" dirty="0">
                <a:solidFill>
                  <a:srgbClr val="333333"/>
                </a:solidFill>
              </a:rPr>
              <a:t>Γνωρίζουμε τώρα ότι (εξασθενημένες) ψυχωσικόμορφες εμπειρίες στον πληθυσμό είναι ευρέως διαδεδομένες. Σε αντίθεση με τα άτομα με διάγνωση ψύχωσης, αυτές οι εμπειρίες δεν οδηγούν στις ίδιες δυσκολίες στην καθημερινή ζωή.</a:t>
            </a:r>
            <a:endParaRPr lang="en-US" sz="2400" dirty="0"/>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24</a:t>
            </a:fld>
            <a:endParaRPr lang="de-DE">
              <a:latin typeface="+mn-lt"/>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Ιδιαίτερες πεποιθήσεις δεν είναι τόσο ασυνήθιστες…</a:t>
            </a:r>
            <a:br>
              <a:rPr lang="el-GR" sz="3600">
                <a:solidFill>
                  <a:srgbClr val="004992"/>
                </a:solidFill>
                <a:latin typeface="+mn-lt"/>
                <a:ea typeface="+mn-ea"/>
                <a:cs typeface="+mn-cs"/>
              </a:rPr>
            </a:br>
            <a:r>
              <a:rPr lang="el-GR">
                <a:solidFill>
                  <a:srgbClr val="004992"/>
                </a:solidFill>
                <a:latin typeface="+mn-lt"/>
                <a:ea typeface="+mn-ea"/>
                <a:cs typeface="+mn-cs"/>
              </a:rPr>
              <a:t>Συχνότητα ψυχωτικών εμπειριών στον πληθυσμό</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sz="2400">
                <a:solidFill>
                  <a:srgbClr val="333333"/>
                </a:solidFill>
              </a:rPr>
              <a:t>Τι νομίζετε; Πόσο συχνά τα ακόλουθα συμπτώματα/εμπειρίες υποστηρίζονται από άτομα που ανήκουν στον γενικό πληθυσμό;</a:t>
            </a:r>
            <a:endParaRPr lang="en-US" sz="2400" dirty="0"/>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25</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4070617960"/>
              </p:ext>
            </p:extLst>
          </p:nvPr>
        </p:nvGraphicFramePr>
        <p:xfrm>
          <a:off x="408955" y="3068960"/>
          <a:ext cx="11376000" cy="28498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cs typeface="Arial" charset="0"/>
                        </a:rPr>
                        <a:t>Δηλώσεις που υποστηρίζονται από άτομα που ανήκουν στον γενικό πληθυσμό </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rPr>
                        <a:t>Θετικές απαντήσεις</a:t>
                      </a:r>
                      <a:endParaRPr kumimoji="0" lang="de-DE" sz="16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cs typeface="Arial" charset="0"/>
                        </a:rPr>
                        <a:t>Πιστεύετε ότι οι άνθρωποι μπορούν να επικοινωνούν τηλεπαθητικά;</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cs typeface="Arial" charset="0"/>
                        </a:rPr>
                        <a:t>Είχατε ποτέ την αίσθηση ότι οι άλλοι άνθρωποι μπορούν να διαβάσουν το μυαλό σας;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Αισθανθήκατε ποτέ τα πράγματα γύρω σας εξωπραγματικά σαν να είναι όλα μέρος ενός πειράματος;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Είχατε ποτέ την αίσθηση ότι πράγματα στα περιοδικά ή στην τηλεόραση έχουν γραφτεί ειδικά για εσάς;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l-GR" sz="1600" b="0" i="0" u="none" strike="noStrike" cap="none" normalizeH="0" baseline="0">
                          <a:ln>
                            <a:noFill/>
                          </a:ln>
                          <a:solidFill>
                            <a:srgbClr val="333333"/>
                          </a:solidFill>
                          <a:effectLst/>
                          <a:latin typeface="Calibri Light"/>
                          <a:cs typeface="Arial" charset="0"/>
                        </a:rPr>
                        <a:t>Είχατε ποτέ την αίσθηση ότι διώκεστε με κάποιον τρόπο;</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Ακούτε περιστασιακά φωνές, όταν κανείς άλλος δεν είναι εκεί;</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34198184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Ιδιαίτερες πεποιθήσεις δεν είναι τόσο ασυνήθιστες…</a:t>
            </a:r>
            <a:br>
              <a:rPr lang="el-GR" sz="3600">
                <a:solidFill>
                  <a:srgbClr val="004992"/>
                </a:solidFill>
                <a:latin typeface="+mn-lt"/>
                <a:ea typeface="+mn-ea"/>
                <a:cs typeface="+mn-cs"/>
              </a:rPr>
            </a:br>
            <a:r>
              <a:rPr lang="el-GR">
                <a:solidFill>
                  <a:srgbClr val="004992"/>
                </a:solidFill>
                <a:latin typeface="+mn-lt"/>
                <a:ea typeface="+mn-ea"/>
                <a:cs typeface="+mn-cs"/>
              </a:rPr>
              <a:t>Συχνότητα ψυχωτικών εμπειριών στον πληθυσμό</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sz="2400">
                <a:solidFill>
                  <a:srgbClr val="333333"/>
                </a:solidFill>
              </a:rPr>
              <a:t>Τι νομίζετε; Πόσο συχνά τα ακόλουθα συμπτώματα/εμπειρίες υποστηρίζονται από άτομα που ανήκουν στον γενικό πληθυσμό;</a:t>
            </a:r>
            <a:endParaRPr lang="en-US" sz="2400" dirty="0"/>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26</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2624484916"/>
              </p:ext>
            </p:extLst>
          </p:nvPr>
        </p:nvGraphicFramePr>
        <p:xfrm>
          <a:off x="408955" y="3068960"/>
          <a:ext cx="11376000" cy="28498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cs typeface="Arial" charset="0"/>
                        </a:rPr>
                        <a:t>Δηλώσεις που υποστηρίζονται από άτομα που ανήκουν στον γενικό πληθυσμό </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rPr>
                        <a:t>Θετικές απαντήσεις</a:t>
                      </a:r>
                      <a:endParaRPr kumimoji="0" lang="de-DE" sz="16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Πιστεύετε ότι οι άνθρωποι μπορούν να επικοινωνούν τηλεπαθητικά;</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61%</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cs typeface="Arial" charset="0"/>
                        </a:rPr>
                        <a:t>Είχατε ποτέ την αίσθηση ότι οι άλλοι άνθρωποι μπορούν να διαβάσουν το μυαλό σας;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Αισθανθήκατε ποτέ τα πράγματα γύρω σας εξωπραγματικά σαν να είναι όλα μέρος ενός πειράματος;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Είχατε ποτέ την αίσθηση ότι πράγματα στα περιοδικά ή στην τηλεόραση έχουν γραφτεί ειδικά για εσάς;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l-GR" sz="1600" b="0" i="0" u="none" strike="noStrike" cap="none" normalizeH="0" baseline="0">
                          <a:ln>
                            <a:noFill/>
                          </a:ln>
                          <a:solidFill>
                            <a:srgbClr val="333333"/>
                          </a:solidFill>
                          <a:effectLst/>
                          <a:latin typeface="Calibri Light"/>
                          <a:cs typeface="Arial" charset="0"/>
                        </a:rPr>
                        <a:t>Είχατε ποτέ την αίσθηση ότι διώκεστε με κάποιον τρόπο;</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Ακούτε περιστασιακά φωνές, όταν κανείς άλλος δεν είναι εκεί;</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791990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Ιδιαίτερες πεποιθήσεις δεν είναι τόσο ασυνήθιστες…</a:t>
            </a:r>
            <a:br>
              <a:rPr lang="el-GR" sz="3600">
                <a:solidFill>
                  <a:srgbClr val="004992"/>
                </a:solidFill>
                <a:latin typeface="+mn-lt"/>
                <a:ea typeface="+mn-ea"/>
                <a:cs typeface="+mn-cs"/>
              </a:rPr>
            </a:br>
            <a:r>
              <a:rPr lang="el-GR">
                <a:solidFill>
                  <a:srgbClr val="004992"/>
                </a:solidFill>
                <a:latin typeface="+mn-lt"/>
                <a:ea typeface="+mn-ea"/>
                <a:cs typeface="+mn-cs"/>
              </a:rPr>
              <a:t>Συχνότητα ψυχωτικών εμπειριών στον πληθυσμό</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sz="2400">
                <a:solidFill>
                  <a:srgbClr val="333333"/>
                </a:solidFill>
              </a:rPr>
              <a:t>Τι νομίζετε; Πόσο συχνά τα ακόλουθα συμπτώματα/εμπειρίες υποστηρίζονται από άτομα που ανήκουν στον γενικό πληθυσμό;</a:t>
            </a:r>
            <a:endParaRPr lang="en-US" sz="2400" dirty="0"/>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27</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024545026"/>
              </p:ext>
            </p:extLst>
          </p:nvPr>
        </p:nvGraphicFramePr>
        <p:xfrm>
          <a:off x="408955" y="3068960"/>
          <a:ext cx="11376000" cy="28498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cs typeface="Arial" charset="0"/>
                        </a:rPr>
                        <a:t>Δηλώσεις που υποστηρίζονται από άτομα που ανήκουν στον γενικό πληθυσμό </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rPr>
                        <a:t>Θετικές απαντήσεις</a:t>
                      </a:r>
                      <a:endParaRPr kumimoji="0" lang="de-DE" sz="16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Πιστεύετε ότι οι άνθρωποι μπορούν να επικοινωνούν τηλεπαθητικά;</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61%</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cs typeface="Arial" charset="0"/>
                        </a:rPr>
                        <a:t>Είχατε ποτέ την αίσθηση ότι οι άλλοι άνθρωποι μπορούν να διαβάσουν το μυαλό σας;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33%</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Αισθανθήκατε ποτέ τα πράγματα γύρω σας εξωπραγματικά σαν να είναι όλα μέρος ενός πειράματος;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Είχατε ποτέ την αίσθηση ότι πράγματα στα περιοδικά ή στην τηλεόραση έχουν γραφτεί ειδικά για εσάς;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l-GR" sz="1600" b="0" i="0" u="none" strike="noStrike" cap="none" normalizeH="0" baseline="0">
                          <a:ln>
                            <a:noFill/>
                          </a:ln>
                          <a:solidFill>
                            <a:srgbClr val="333333"/>
                          </a:solidFill>
                          <a:effectLst/>
                          <a:latin typeface="Calibri Light"/>
                          <a:cs typeface="Arial" charset="0"/>
                        </a:rPr>
                        <a:t>Είχατε ποτέ την αίσθηση ότι διώκεστε με κάποιον τρόπο;</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Ακούτε περιστασιακά φωνές, όταν κανείς άλλος δεν είναι εκεί;</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1311716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Ιδιαίτερες πεποιθήσεις δεν είναι τόσο ασυνήθιστες…</a:t>
            </a:r>
            <a:br>
              <a:rPr lang="el-GR" sz="3600">
                <a:solidFill>
                  <a:srgbClr val="004992"/>
                </a:solidFill>
                <a:latin typeface="+mn-lt"/>
                <a:ea typeface="+mn-ea"/>
                <a:cs typeface="+mn-cs"/>
              </a:rPr>
            </a:br>
            <a:r>
              <a:rPr lang="el-GR">
                <a:solidFill>
                  <a:srgbClr val="004992"/>
                </a:solidFill>
                <a:latin typeface="+mn-lt"/>
                <a:ea typeface="+mn-ea"/>
                <a:cs typeface="+mn-cs"/>
              </a:rPr>
              <a:t>Συχνότητα ψυχωτικών εμπειριών στον πληθυσμό</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sz="2400">
                <a:solidFill>
                  <a:srgbClr val="333333"/>
                </a:solidFill>
              </a:rPr>
              <a:t>Τι νομίζετε; Πόσο συχνά τα ακόλουθα συμπτώματα/εμπειρίες υποστηρίζονται από άτομα που ανήκουν στον γενικό πληθυσμό;</a:t>
            </a:r>
            <a:endParaRPr lang="en-US" sz="2400" dirty="0"/>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28</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943078803"/>
              </p:ext>
            </p:extLst>
          </p:nvPr>
        </p:nvGraphicFramePr>
        <p:xfrm>
          <a:off x="408955" y="3068960"/>
          <a:ext cx="11376000" cy="28498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cs typeface="Arial" charset="0"/>
                        </a:rPr>
                        <a:t>Δηλώσεις που υποστηρίζονται από άτομα που ανήκουν στον γενικό πληθυσμό </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rPr>
                        <a:t>Θετικές απαντήσεις</a:t>
                      </a:r>
                      <a:endParaRPr kumimoji="0" lang="de-DE" sz="16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Πιστεύετε ότι οι άνθρωποι μπορούν να επικοινωνούν τηλεπαθητικά;</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61%</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cs typeface="Arial" charset="0"/>
                        </a:rPr>
                        <a:t>Είχατε ποτέ την αίσθηση ότι οι άλλοι άνθρωποι μπορούν να διαβάσουν το μυαλό σας;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33%</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Αισθανθήκατε ποτέ τα πράγματα γύρω σας εξωπραγματικά σαν να είναι όλα μέρος ενός πειράματος;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26%</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Είχατε ποτέ την αίσθηση ότι πράγματα στα περιοδικά ή στην τηλεόραση έχουν γραφτεί ειδικά για εσάς;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l-GR" sz="1600" b="0" i="0" u="none" strike="noStrike" cap="none" normalizeH="0" baseline="0">
                          <a:ln>
                            <a:noFill/>
                          </a:ln>
                          <a:solidFill>
                            <a:srgbClr val="333333"/>
                          </a:solidFill>
                          <a:effectLst/>
                          <a:latin typeface="Calibri Light"/>
                          <a:cs typeface="Arial" charset="0"/>
                        </a:rPr>
                        <a:t>Είχατε ποτέ την αίσθηση ότι διώκεστε με κάποιον τρόπο;</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Ακούτε περιστασιακά φωνές, όταν κανείς άλλος δεν είναι εκεί;</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27277800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Ιδιαίτερες πεποιθήσεις δεν είναι τόσο ασυνήθιστες…</a:t>
            </a:r>
            <a:br>
              <a:rPr lang="el-GR" sz="3600">
                <a:solidFill>
                  <a:srgbClr val="004992"/>
                </a:solidFill>
                <a:latin typeface="+mn-lt"/>
                <a:ea typeface="+mn-ea"/>
                <a:cs typeface="+mn-cs"/>
              </a:rPr>
            </a:br>
            <a:r>
              <a:rPr lang="el-GR">
                <a:solidFill>
                  <a:srgbClr val="004992"/>
                </a:solidFill>
                <a:latin typeface="+mn-lt"/>
                <a:ea typeface="+mn-ea"/>
                <a:cs typeface="+mn-cs"/>
              </a:rPr>
              <a:t>Συχνότητα ψυχωτικών εμπειριών στον πληθυσμό</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sz="2400">
                <a:solidFill>
                  <a:srgbClr val="333333"/>
                </a:solidFill>
              </a:rPr>
              <a:t>Τι νομίζετε; Πόσο συχνά τα ακόλουθα συμπτώματα/εμπειρίες υποστηρίζονται από άτομα που ανήκουν στον γενικό πληθυσμό;</a:t>
            </a:r>
            <a:endParaRPr lang="en-US" sz="2400" dirty="0"/>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29</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43113225"/>
              </p:ext>
            </p:extLst>
          </p:nvPr>
        </p:nvGraphicFramePr>
        <p:xfrm>
          <a:off x="408955" y="3068960"/>
          <a:ext cx="11376000" cy="28498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cs typeface="Arial" charset="0"/>
                        </a:rPr>
                        <a:t>Δηλώσεις που υποστηρίζονται από άτομα που ανήκουν στον γενικό πληθυσμό </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rPr>
                        <a:t>Θετικές απαντήσεις</a:t>
                      </a:r>
                      <a:endParaRPr kumimoji="0" lang="de-DE" sz="16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Πιστεύετε ότι οι άνθρωποι μπορούν να επικοινωνούν τηλεπαθητικά;</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61%</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cs typeface="Arial" charset="0"/>
                        </a:rPr>
                        <a:t>Είχατε ποτέ την αίσθηση ότι οι άλλοι άνθρωποι μπορούν να διαβάσουν το μυαλό σας;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33%</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Αισθανθήκατε ποτέ τα πράγματα γύρω σας εξωπραγματικά σαν να είναι όλα μέρος ενός πειράματος;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26%</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Είχατε ποτέ την αίσθηση ότι πράγματα στα περιοδικά ή στην τηλεόραση έχουν γραφτεί ειδικά για εσάς;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16%</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l-GR" sz="1600" b="0" i="0" u="none" strike="noStrike" cap="none" normalizeH="0" baseline="0">
                          <a:ln>
                            <a:noFill/>
                          </a:ln>
                          <a:solidFill>
                            <a:srgbClr val="333333"/>
                          </a:solidFill>
                          <a:effectLst/>
                          <a:latin typeface="Calibri Light"/>
                          <a:cs typeface="Arial" charset="0"/>
                        </a:rPr>
                        <a:t>Είχατε ποτέ την αίσθηση ότι διώκεστε με κάποιον τρόπο;</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Ακούτε περιστασιακά φωνές, όταν κανείς άλλος δεν είναι εκεί;</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31553445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Ιδιαίτερες πεποιθήσεις δεν είναι τόσο ασυνήθιστες…</a:t>
            </a:r>
            <a:br>
              <a:rPr lang="el-GR" sz="3600">
                <a:solidFill>
                  <a:srgbClr val="004992"/>
                </a:solidFill>
                <a:latin typeface="+mn-lt"/>
                <a:ea typeface="+mn-ea"/>
                <a:cs typeface="+mn-cs"/>
              </a:rPr>
            </a:br>
            <a:r>
              <a:rPr lang="el-GR">
                <a:solidFill>
                  <a:srgbClr val="004992"/>
                </a:solidFill>
                <a:latin typeface="+mn-lt"/>
                <a:ea typeface="+mn-ea"/>
                <a:cs typeface="+mn-cs"/>
              </a:rPr>
              <a:t>Συχνότητα ψυχωτικών εμπειριών στον πληθυσμό</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sz="2400">
                <a:solidFill>
                  <a:srgbClr val="333333"/>
                </a:solidFill>
              </a:rPr>
              <a:t>Τι νομίζετε; Πόσο συχνά τα ακόλουθα συμπτώματα/εμπειρίες υποστηρίζονται από άτομα που ανήκουν στον γενικό πληθυσμό;</a:t>
            </a:r>
            <a:endParaRPr lang="en-US" sz="2400" dirty="0"/>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30</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46255418"/>
              </p:ext>
            </p:extLst>
          </p:nvPr>
        </p:nvGraphicFramePr>
        <p:xfrm>
          <a:off x="408955" y="3068960"/>
          <a:ext cx="11376000" cy="28498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cs typeface="Arial" charset="0"/>
                        </a:rPr>
                        <a:t>Δηλώσεις που υποστηρίζονται από άτομα που ανήκουν στον γενικό πληθυσμό </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rPr>
                        <a:t>Θετικές απαντήσεις</a:t>
                      </a:r>
                      <a:endParaRPr kumimoji="0" lang="de-DE" sz="16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Πιστεύετε ότι οι άνθρωποι μπορούν να επικοινωνούν τηλεπαθητικά;</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61%</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cs typeface="Arial" charset="0"/>
                        </a:rPr>
                        <a:t>Είχατε ποτέ την αίσθηση ότι οι άλλοι άνθρωποι μπορούν να διαβάσουν το μυαλό σας;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33%</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Αισθανθήκατε ποτέ τα πράγματα γύρω σας εξωπραγματικά σαν να είναι όλα μέρος ενός πειράματος;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26%</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Είχατε ποτέ την αίσθηση ότι πράγματα στα περιοδικά ή στην τηλεόραση έχουν γραφτεί ειδικά για εσάς;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16%</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l-GR" sz="1600" b="0" i="0" u="none" strike="noStrike" cap="none" normalizeH="0" baseline="0">
                          <a:ln>
                            <a:noFill/>
                          </a:ln>
                          <a:solidFill>
                            <a:srgbClr val="333333"/>
                          </a:solidFill>
                          <a:effectLst/>
                          <a:latin typeface="Calibri Light"/>
                          <a:cs typeface="Arial" charset="0"/>
                        </a:rPr>
                        <a:t>Είχατε ποτέ την αίσθηση ότι διώκεστε με κάποιον τρόπο;</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19%</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Ακούτε περιστασιακά φωνές, όταν κανείς άλλος δεν είναι εκεί;</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600" b="0" i="0" u="none" strike="noStrike" cap="none" normalizeH="0" baseline="0">
                          <a:ln>
                            <a:noFill/>
                          </a:ln>
                          <a:solidFill>
                            <a:srgbClr val="004992"/>
                          </a:solidFill>
                          <a:effectLst/>
                          <a:latin typeface="Calibri Light"/>
                          <a:cs typeface="Arial" charset="0"/>
                        </a:rPr>
                        <a:t>;;;</a:t>
                      </a:r>
                      <a:endParaRPr kumimoji="0" lang="de-DE" sz="16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865825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Ιδιαίτερες πεποιθήσεις δεν είναι τόσο ασυνήθιστες…</a:t>
            </a:r>
            <a:br>
              <a:rPr lang="el-GR" sz="3600">
                <a:solidFill>
                  <a:srgbClr val="004992"/>
                </a:solidFill>
                <a:latin typeface="+mn-lt"/>
                <a:ea typeface="+mn-ea"/>
                <a:cs typeface="+mn-cs"/>
              </a:rPr>
            </a:br>
            <a:r>
              <a:rPr lang="el-GR">
                <a:solidFill>
                  <a:srgbClr val="004992"/>
                </a:solidFill>
                <a:latin typeface="+mn-lt"/>
                <a:ea typeface="+mn-ea"/>
                <a:cs typeface="+mn-cs"/>
              </a:rPr>
              <a:t>Συχνότητα ψυχωτικών εμπειριών στον πληθυσμό</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sz="2400">
                <a:solidFill>
                  <a:srgbClr val="333333"/>
                </a:solidFill>
              </a:rPr>
              <a:t>Τι νομίζετε; Πόσο συχνά τα ακόλουθα συμπτώματα/εμπειρίες υποστηρίζονται από άτομα που ανήκουν στον γενικό πληθυσμό;</a:t>
            </a:r>
            <a:endParaRPr lang="en-US" sz="2400" dirty="0"/>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31</a:t>
            </a:fld>
            <a:endParaRPr lang="de-DE">
              <a:latin typeface="+mn-lt"/>
              <a:ea typeface="+mn-ea"/>
              <a:cs typeface="+mn-cs"/>
            </a:endParaRPr>
          </a:p>
        </p:txBody>
      </p:sp>
      <p:graphicFrame>
        <p:nvGraphicFramePr>
          <p:cNvPr id="9" name="Tabelle 3"/>
          <p:cNvGraphicFramePr>
            <a:graphicFrameLocks noGrp="1"/>
          </p:cNvGraphicFramePr>
          <p:nvPr>
            <p:extLst>
              <p:ext uri="{D42A27DB-BD31-4B8C-83A1-F6EECF244321}">
                <p14:modId xmlns:p14="http://schemas.microsoft.com/office/powerpoint/2010/main" val="10791009"/>
              </p:ext>
            </p:extLst>
          </p:nvPr>
        </p:nvGraphicFramePr>
        <p:xfrm>
          <a:off x="408955" y="3068960"/>
          <a:ext cx="11376000" cy="28498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cs typeface="Arial" charset="0"/>
                        </a:rPr>
                        <a:t>Δηλώσεις που υποστηρίζονται από άτομα που ανήκουν στον γενικό πληθυσμό </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rPr>
                        <a:t>Θετικές απαντήσεις</a:t>
                      </a:r>
                      <a:endParaRPr kumimoji="0" lang="de-DE" sz="16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Πιστεύετε ότι οι άνθρωποι μπορούν να επικοινωνούν τηλεπαθητικά;</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61%</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dirty="0">
                          <a:ln>
                            <a:noFill/>
                          </a:ln>
                          <a:solidFill>
                            <a:srgbClr val="333333"/>
                          </a:solidFill>
                          <a:effectLst/>
                          <a:latin typeface="Calibri Light"/>
                          <a:cs typeface="Arial" charset="0"/>
                        </a:rPr>
                        <a:t>Είχατε ποτέ την αίσθηση ότι οι άλλοι άνθρωποι μπορούν να διαβάσουν το μυαλό σας;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33%</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Αισθανθήκατε ποτέ τα πράγματα γύρω σας εξωπραγματικά σαν να είναι όλα μέρος ενός πειράματος;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26%</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Είχατε ποτέ την αίσθηση ότι πράγματα στα περιοδικά ή στην τηλεόραση έχουν γραφτεί ειδικά για εσάς;</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16%</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l-GR" sz="1600" b="0" i="0" u="none" strike="noStrike" cap="none" normalizeH="0" baseline="0">
                          <a:ln>
                            <a:noFill/>
                          </a:ln>
                          <a:solidFill>
                            <a:srgbClr val="333333"/>
                          </a:solidFill>
                          <a:effectLst/>
                          <a:latin typeface="Calibri Light"/>
                          <a:cs typeface="Arial" charset="0"/>
                        </a:rPr>
                        <a:t>Είχατε ποτέ την αίσθηση ότι διώκεστε με κάποιον τρόπο;</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a:ln>
                            <a:noFill/>
                          </a:ln>
                          <a:solidFill>
                            <a:srgbClr val="333333"/>
                          </a:solidFill>
                          <a:effectLst/>
                          <a:latin typeface="Calibri Light"/>
                          <a:cs typeface="Arial" charset="0"/>
                        </a:rPr>
                        <a:t>19%</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600" b="0" i="0" u="none" strike="noStrike" cap="none" normalizeH="0" baseline="0">
                          <a:ln>
                            <a:noFill/>
                          </a:ln>
                          <a:solidFill>
                            <a:srgbClr val="333333"/>
                          </a:solidFill>
                          <a:effectLst/>
                          <a:latin typeface="Calibri Light"/>
                          <a:cs typeface="Arial" charset="0"/>
                        </a:rPr>
                        <a:t>Ακούτε περιστασιακά φωνές, όταν κανείς άλλος δεν είναι εκεί;</a:t>
                      </a:r>
                      <a:endParaRPr kumimoji="0" lang="de-DE" sz="16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600" b="0" i="0" u="none" strike="noStrike" cap="none" normalizeH="0" baseline="0" dirty="0">
                          <a:ln>
                            <a:noFill/>
                          </a:ln>
                          <a:solidFill>
                            <a:srgbClr val="333333"/>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0"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Source: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918482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Θυμηθείτε…</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defRPr/>
            </a:pPr>
            <a:r>
              <a:rPr lang="el-GR" sz="2400" dirty="0">
                <a:solidFill>
                  <a:srgbClr val="333333"/>
                </a:solidFill>
              </a:rPr>
              <a:t>Κανείς δεν έχει </a:t>
            </a:r>
            <a:r>
              <a:rPr lang="el-GR" sz="2400" b="1" i="1" dirty="0">
                <a:solidFill>
                  <a:srgbClr val="333333"/>
                </a:solidFill>
              </a:rPr>
              <a:t>ανοσία</a:t>
            </a:r>
            <a:r>
              <a:rPr lang="el-GR" sz="2400" dirty="0">
                <a:solidFill>
                  <a:srgbClr val="333333"/>
                </a:solidFill>
              </a:rPr>
              <a:t> στις ψυχικές κρίσεις! Τον τελευταίο χρόνο</a:t>
            </a:r>
            <a:br>
              <a:rPr lang="el-GR" sz="2400" dirty="0">
                <a:solidFill>
                  <a:srgbClr val="333333"/>
                </a:solidFill>
              </a:rPr>
            </a:br>
            <a:r>
              <a:rPr lang="el-GR" sz="2400" dirty="0">
                <a:solidFill>
                  <a:srgbClr val="333333"/>
                </a:solidFill>
              </a:rPr>
              <a:t>περισσότεροι από ένας στους τέσσερις έπασχε από μια ψυχική νόσο.</a:t>
            </a:r>
            <a:endParaRPr lang="de-DE" sz="2400" dirty="0">
              <a:solidFill>
                <a:srgbClr val="333333"/>
              </a:solidFill>
            </a:endParaRPr>
          </a:p>
          <a:p>
            <a:pPr>
              <a:defRPr/>
            </a:pPr>
            <a:r>
              <a:rPr lang="el-GR" sz="2400" dirty="0">
                <a:solidFill>
                  <a:srgbClr val="333333"/>
                </a:solidFill>
              </a:rPr>
              <a:t>Μια ψυχική νόσος δεν πρέπει να θεωρείται σαν </a:t>
            </a:r>
            <a:r>
              <a:rPr lang="el-GR" sz="2400" dirty="0">
                <a:solidFill>
                  <a:srgbClr val="004992"/>
                </a:solidFill>
              </a:rPr>
              <a:t>αδυναμία</a:t>
            </a:r>
            <a:r>
              <a:rPr lang="el-GR" sz="2400" dirty="0">
                <a:solidFill>
                  <a:srgbClr val="333333"/>
                </a:solidFill>
              </a:rPr>
              <a:t>, αλλά σαν έκφραση μιας ιδιαίτερης </a:t>
            </a:r>
            <a:r>
              <a:rPr lang="el-GR" sz="2400" dirty="0">
                <a:solidFill>
                  <a:srgbClr val="004992"/>
                </a:solidFill>
              </a:rPr>
              <a:t>ευαισθησίας</a:t>
            </a:r>
            <a:r>
              <a:rPr lang="el-GR" sz="2400" dirty="0">
                <a:solidFill>
                  <a:srgbClr val="333333"/>
                </a:solidFill>
              </a:rPr>
              <a:t>.</a:t>
            </a:r>
          </a:p>
          <a:p>
            <a:pPr>
              <a:defRPr/>
            </a:pPr>
            <a:r>
              <a:rPr lang="el-GR" sz="2400" dirty="0">
                <a:solidFill>
                  <a:srgbClr val="004992"/>
                </a:solidFill>
              </a:rPr>
              <a:t>Κληρονομικότητα</a:t>
            </a:r>
            <a:r>
              <a:rPr lang="en-US" sz="2400" dirty="0">
                <a:solidFill>
                  <a:srgbClr val="004992"/>
                </a:solidFill>
              </a:rPr>
              <a:t>: </a:t>
            </a:r>
            <a:r>
              <a:rPr lang="el-GR" sz="2400" dirty="0">
                <a:solidFill>
                  <a:srgbClr val="333333"/>
                </a:solidFill>
              </a:rPr>
              <a:t>Τα γονίδια παίζουν ρόλο σε πολλές νόσους.</a:t>
            </a:r>
            <a:endParaRPr lang="de-DE" sz="2400" dirty="0">
              <a:solidFill>
                <a:srgbClr val="333333"/>
              </a:solidFill>
            </a:endParaRPr>
          </a:p>
          <a:p>
            <a:pPr>
              <a:defRPr/>
            </a:pPr>
            <a:r>
              <a:rPr lang="el-GR" sz="2400" dirty="0">
                <a:solidFill>
                  <a:srgbClr val="004992"/>
                </a:solidFill>
              </a:rPr>
              <a:t>Περιβάλλον</a:t>
            </a:r>
            <a:r>
              <a:rPr lang="en-US" sz="2400" dirty="0">
                <a:solidFill>
                  <a:srgbClr val="004992"/>
                </a:solidFill>
              </a:rPr>
              <a:t>: </a:t>
            </a:r>
            <a:r>
              <a:rPr lang="el-GR" sz="2400" dirty="0">
                <a:solidFill>
                  <a:srgbClr val="333333"/>
                </a:solidFill>
              </a:rPr>
              <a:t>Τραυματικές αρνητικές εμπειρίες μπορούν να έχουν μια αρνητική επίδραση στην ψυχική μας υγεία και να αυξήσουν την πιθανότητα μιας ψυχικής νόσου σε ανθρώπους με ή χωρίς προδιάθεση για μια ψυχική νόσο.</a:t>
            </a:r>
            <a:endParaRPr lang="de-DE" sz="2400" strike="sngStrike"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32</a:t>
            </a:fld>
            <a:endParaRPr lang="de-DE">
              <a:latin typeface="+mn-lt"/>
              <a:ea typeface="+mn-ea"/>
              <a:cs typeface="+mn-cs"/>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είναι το στίγμα και τι το εσωτερικευμένο στίγμα;</a:t>
            </a:r>
            <a:endParaRPr lang="de-DE" sz="3600" dirty="0">
              <a:latin typeface="+mn-lt"/>
              <a:ea typeface="+mn-ea"/>
              <a:cs typeface="+mn-cs"/>
            </a:endParaRPr>
          </a:p>
        </p:txBody>
      </p:sp>
      <p:sp>
        <p:nvSpPr>
          <p:cNvPr id="72706" name="Inhaltsplatzhalter 3"/>
          <p:cNvSpPr>
            <a:spLocks noGrp="1"/>
          </p:cNvSpPr>
          <p:nvPr>
            <p:ph idx="1"/>
          </p:nvPr>
        </p:nvSpPr>
        <p:spPr/>
        <p:txBody>
          <a:bodyPr>
            <a:noAutofit/>
          </a:bodyPr>
          <a:lstStyle/>
          <a:p>
            <a:r>
              <a:rPr lang="el-GR" sz="2000">
                <a:solidFill>
                  <a:srgbClr val="004992"/>
                </a:solidFill>
              </a:rPr>
              <a:t>;;;</a:t>
            </a:r>
            <a:endParaRPr 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33</a:t>
            </a:fld>
            <a:endParaRPr lang="de-DE">
              <a:latin typeface="+mn-lt"/>
              <a:ea typeface="+mn-ea"/>
              <a:cs typeface="+mn-cs"/>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είναι το στίγμα και τι το εσωτερικευμένο στίγμα;</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buClr>
                <a:srgbClr val="000000"/>
              </a:buClr>
              <a:buFont typeface="WingDings"/>
              <a:buChar char=""/>
            </a:pPr>
            <a:r>
              <a:rPr lang="el-GR" sz="2000" b="1" dirty="0">
                <a:solidFill>
                  <a:srgbClr val="004992"/>
                </a:solidFill>
              </a:rPr>
              <a:t>Στίγμα</a:t>
            </a:r>
            <a:r>
              <a:rPr lang="en-US" sz="2000" b="1" dirty="0">
                <a:solidFill>
                  <a:srgbClr val="004992"/>
                </a:solidFill>
              </a:rPr>
              <a:t> = </a:t>
            </a:r>
            <a:r>
              <a:rPr lang="el-GR" sz="2000" b="1" dirty="0">
                <a:solidFill>
                  <a:srgbClr val="004992"/>
                </a:solidFill>
              </a:rPr>
              <a:t>ελληνική λέξη. Στην κυριολεξία σημαίνει: </a:t>
            </a:r>
            <a:r>
              <a:rPr lang="el-GR" sz="2000" dirty="0">
                <a:solidFill>
                  <a:srgbClr val="333333"/>
                </a:solidFill>
              </a:rPr>
              <a:t>σημείο, κηλίδα</a:t>
            </a:r>
            <a:r>
              <a:rPr lang="en-US" sz="2000" dirty="0">
                <a:solidFill>
                  <a:srgbClr val="333333"/>
                </a:solidFill>
              </a:rPr>
              <a:t> </a:t>
            </a:r>
            <a:r>
              <a:rPr lang="el-GR" sz="2000" dirty="0">
                <a:solidFill>
                  <a:srgbClr val="333333"/>
                </a:solidFill>
              </a:rPr>
              <a:t>ή σημάδι</a:t>
            </a: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34</a:t>
            </a:fld>
            <a:endParaRPr lang="de-DE">
              <a:latin typeface="+mn-lt"/>
              <a:ea typeface="+mn-ea"/>
              <a:cs typeface="+mn-cs"/>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είναι το στίγμα και τι το εσωτερικευμένο στίγμα;</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buClr>
                <a:srgbClr val="000000"/>
              </a:buClr>
              <a:buFont typeface="WingDings"/>
              <a:buChar char=""/>
            </a:pPr>
            <a:r>
              <a:rPr lang="el-GR" sz="2000" b="1" dirty="0">
                <a:solidFill>
                  <a:srgbClr val="004992"/>
                </a:solidFill>
              </a:rPr>
              <a:t>Στίγμα</a:t>
            </a:r>
            <a:r>
              <a:rPr lang="en-US" sz="2000" b="1" dirty="0">
                <a:solidFill>
                  <a:srgbClr val="004992"/>
                </a:solidFill>
              </a:rPr>
              <a:t> = </a:t>
            </a:r>
            <a:r>
              <a:rPr lang="el-GR" sz="2000" b="1" dirty="0">
                <a:solidFill>
                  <a:srgbClr val="004992"/>
                </a:solidFill>
              </a:rPr>
              <a:t>ελληνική λέξη. Στην κυριολεξία σημαίνει: </a:t>
            </a:r>
            <a:r>
              <a:rPr lang="el-GR" sz="2000" dirty="0">
                <a:solidFill>
                  <a:srgbClr val="333333"/>
                </a:solidFill>
              </a:rPr>
              <a:t>σημείο, κηλίδα</a:t>
            </a:r>
            <a:r>
              <a:rPr lang="en-US" sz="2000" dirty="0">
                <a:solidFill>
                  <a:srgbClr val="333333"/>
                </a:solidFill>
              </a:rPr>
              <a:t> </a:t>
            </a:r>
            <a:r>
              <a:rPr lang="el-GR" sz="2000" dirty="0">
                <a:solidFill>
                  <a:srgbClr val="333333"/>
                </a:solidFill>
              </a:rPr>
              <a:t>ή σημάδι</a:t>
            </a:r>
          </a:p>
          <a:p>
            <a:pPr marL="342900" indent="-342900">
              <a:buClr>
                <a:srgbClr val="333333"/>
              </a:buClr>
              <a:buFont typeface="WingDings"/>
              <a:buChar char=""/>
            </a:pPr>
            <a:r>
              <a:rPr lang="el-GR" sz="2000" dirty="0">
                <a:solidFill>
                  <a:srgbClr val="004992"/>
                </a:solidFill>
              </a:rPr>
              <a:t>Ο</a:t>
            </a:r>
            <a:r>
              <a:rPr lang="el-GR" sz="2000" b="1" dirty="0">
                <a:solidFill>
                  <a:srgbClr val="004992"/>
                </a:solidFill>
              </a:rPr>
              <a:t> στιγματισμός </a:t>
            </a:r>
            <a:r>
              <a:rPr lang="el-GR" sz="2000" dirty="0">
                <a:solidFill>
                  <a:srgbClr val="004992"/>
                </a:solidFill>
              </a:rPr>
              <a:t>συμβαίνει όταν άνθρωποι ή ομάδες συνδέονται με αρνητικά χαρακτηριστικά</a:t>
            </a:r>
            <a:endParaRPr 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35</a:t>
            </a:fld>
            <a:endParaRPr lang="de-DE">
              <a:latin typeface="+mn-lt"/>
              <a:ea typeface="+mn-ea"/>
              <a:cs typeface="+mn-cs"/>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2157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είναι το στίγμα και τι το εσωτερικευμένο στίγμα;</a:t>
            </a:r>
            <a:endParaRPr lang="de-DE" sz="3600" dirty="0">
              <a:latin typeface="+mn-lt"/>
              <a:ea typeface="+mn-ea"/>
              <a:cs typeface="+mn-cs"/>
            </a:endParaRPr>
          </a:p>
        </p:txBody>
      </p:sp>
      <p:sp>
        <p:nvSpPr>
          <p:cNvPr id="77826" name="Inhaltsplatzhalter 2"/>
          <p:cNvSpPr>
            <a:spLocks noGrp="1"/>
          </p:cNvSpPr>
          <p:nvPr>
            <p:ph idx="1"/>
          </p:nvPr>
        </p:nvSpPr>
        <p:spPr/>
        <p:txBody>
          <a:bodyPr>
            <a:noAutofit/>
          </a:bodyPr>
          <a:lstStyle/>
          <a:p>
            <a:pPr marL="342900" indent="-342900">
              <a:buClr>
                <a:srgbClr val="000000"/>
              </a:buClr>
              <a:buFont typeface="WingDings"/>
              <a:buChar char=""/>
            </a:pPr>
            <a:r>
              <a:rPr lang="el-GR" sz="2000" b="1" dirty="0">
                <a:solidFill>
                  <a:srgbClr val="004992"/>
                </a:solidFill>
              </a:rPr>
              <a:t>Στίγμα</a:t>
            </a:r>
            <a:r>
              <a:rPr lang="en-US" sz="2000" b="1" dirty="0">
                <a:solidFill>
                  <a:srgbClr val="004992"/>
                </a:solidFill>
              </a:rPr>
              <a:t> = </a:t>
            </a:r>
            <a:r>
              <a:rPr lang="el-GR" sz="2000" b="1" dirty="0">
                <a:solidFill>
                  <a:srgbClr val="004992"/>
                </a:solidFill>
              </a:rPr>
              <a:t>ελληνική λέξη. Στην κυριολεξία σημαίνει: </a:t>
            </a:r>
            <a:r>
              <a:rPr lang="el-GR" sz="2000" dirty="0">
                <a:solidFill>
                  <a:srgbClr val="333333"/>
                </a:solidFill>
              </a:rPr>
              <a:t>σημείο, κηλίδα</a:t>
            </a:r>
            <a:r>
              <a:rPr lang="en-US" sz="2000" dirty="0">
                <a:solidFill>
                  <a:srgbClr val="333333"/>
                </a:solidFill>
              </a:rPr>
              <a:t> </a:t>
            </a:r>
            <a:r>
              <a:rPr lang="el-GR" sz="2000" dirty="0">
                <a:solidFill>
                  <a:srgbClr val="333333"/>
                </a:solidFill>
              </a:rPr>
              <a:t>ή σημάδι</a:t>
            </a:r>
          </a:p>
          <a:p>
            <a:pPr marL="342900" indent="-342900">
              <a:buClr>
                <a:srgbClr val="333333"/>
              </a:buClr>
              <a:buFont typeface="WingDings"/>
              <a:buChar char=""/>
            </a:pPr>
            <a:r>
              <a:rPr lang="el-GR" sz="2000" dirty="0">
                <a:solidFill>
                  <a:srgbClr val="004992"/>
                </a:solidFill>
              </a:rPr>
              <a:t>Ο</a:t>
            </a:r>
            <a:r>
              <a:rPr lang="el-GR" sz="2000" b="1" dirty="0">
                <a:solidFill>
                  <a:srgbClr val="004992"/>
                </a:solidFill>
              </a:rPr>
              <a:t> στιγματισμός </a:t>
            </a:r>
            <a:r>
              <a:rPr lang="el-GR" sz="2000" dirty="0">
                <a:solidFill>
                  <a:srgbClr val="004992"/>
                </a:solidFill>
              </a:rPr>
              <a:t>συμβαίνει όταν άνθρωποι ή ομάδες συνδέονται με αρνητικά χαρακτηριστικά</a:t>
            </a:r>
            <a:endParaRPr lang="de-DE" sz="2000" dirty="0">
              <a:solidFill>
                <a:srgbClr val="004992"/>
              </a:solidFill>
            </a:endParaRPr>
          </a:p>
          <a:p>
            <a:pPr marL="342900" indent="-342900">
              <a:buClr>
                <a:srgbClr val="333333"/>
              </a:buClr>
              <a:buFont typeface="WingDings"/>
              <a:buChar char=""/>
            </a:pPr>
            <a:r>
              <a:rPr lang="el-GR" sz="2000" dirty="0">
                <a:solidFill>
                  <a:srgbClr val="333333"/>
                </a:solidFill>
              </a:rPr>
              <a:t>Αυτό συμβαίνει χωρίς κριτικό έλεγχο της πραγματικότητας.</a:t>
            </a:r>
          </a:p>
          <a:p>
            <a:pPr marL="342900" indent="-342900">
              <a:buClr>
                <a:srgbClr val="333333"/>
              </a:buClr>
              <a:buFont typeface="WingDings"/>
              <a:buChar char=""/>
            </a:pPr>
            <a:r>
              <a:rPr lang="el-GR" sz="2000" dirty="0">
                <a:solidFill>
                  <a:srgbClr val="333333"/>
                </a:solidFill>
              </a:rPr>
              <a:t>Το στίγμα μπορεί να οδηγήσει τα άτομα στην απαξίωση και/ή στην απομόνωση.</a:t>
            </a:r>
          </a:p>
          <a:p>
            <a:pPr marL="342900" indent="-342900">
              <a:buClr>
                <a:srgbClr val="333333"/>
              </a:buClr>
              <a:buFont typeface="WingDings"/>
              <a:buChar char=""/>
            </a:pPr>
            <a:r>
              <a:rPr lang="el-GR" sz="2000" dirty="0">
                <a:solidFill>
                  <a:srgbClr val="333333"/>
                </a:solidFill>
              </a:rPr>
              <a:t>Το στίγμα συμβαίνει σε περιπτώσεις συγκεκριμένων αρρωστιών (π.χ., Έιτζ), εμφανείς αναπηρίες ή ψυχικά νοσήματα</a:t>
            </a:r>
            <a:r>
              <a:rPr lang="en-US" sz="2000" dirty="0">
                <a:solidFill>
                  <a:srgbClr val="333333"/>
                </a:solidFill>
              </a:rPr>
              <a:t>, </a:t>
            </a:r>
            <a:r>
              <a:rPr lang="el-GR" sz="2000" dirty="0">
                <a:solidFill>
                  <a:srgbClr val="333333"/>
                </a:solidFill>
              </a:rPr>
              <a:t>όπως η ψύχωση</a:t>
            </a:r>
            <a:r>
              <a:rPr lang="en-US" sz="2000" dirty="0">
                <a:solidFill>
                  <a:srgbClr val="333333"/>
                </a:solidFill>
              </a:rPr>
              <a:t>.</a:t>
            </a:r>
            <a:endParaRPr lang="de-DE" sz="2000" dirty="0">
              <a:solidFill>
                <a:srgbClr val="333333"/>
              </a:solidFill>
            </a:endParaRPr>
          </a:p>
          <a:p>
            <a:pPr marL="342900" indent="-342900">
              <a:buClr>
                <a:srgbClr val="333333"/>
              </a:buClr>
              <a:buFont typeface="WingDings"/>
              <a:buChar char=""/>
            </a:pPr>
            <a:r>
              <a:rPr lang="el-GR" sz="2000" dirty="0">
                <a:solidFill>
                  <a:srgbClr val="333333"/>
                </a:solidFill>
              </a:rPr>
              <a:t>«Εσωτερικευμένο στίγμα» σημαίνει ότι οι προσβεβλημένοι άνθρωποι έχουν εσωτερικεύσει το στίγμα, το οποίο βιώνουν από έξω, τόσο έντονα ώστε να θεωρούν τους εαυτούς τους «κατώτερους».</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36</a:t>
            </a:fld>
            <a:endParaRPr lang="de-DE">
              <a:latin typeface="+mn-lt"/>
              <a:ea typeface="+mn-ea"/>
              <a:cs typeface="+mn-cs"/>
            </a:endParaRPr>
          </a:p>
        </p:txBody>
      </p:sp>
      <p:sp>
        <p:nvSpPr>
          <p:cNvPr id="6" name="Textfeld 5"/>
          <p:cNvSpPr txBox="1"/>
          <p:nvPr/>
        </p:nvSpPr>
        <p:spPr>
          <a:xfrm rot="20851647">
            <a:off x="10826834" y="1813842"/>
            <a:ext cx="708014" cy="292388"/>
          </a:xfrm>
          <a:prstGeom prst="rect">
            <a:avLst/>
          </a:prstGeom>
          <a:noFill/>
        </p:spPr>
        <p:txBody>
          <a:bodyPr wrap="none" rtlCol="0">
            <a:noAutofit/>
          </a:bodyPr>
          <a:lstStyle/>
          <a:p>
            <a:r>
              <a:rPr lang="de-DE" sz="1300" b="1" dirty="0">
                <a:solidFill>
                  <a:srgbClr val="333333"/>
                </a:solidFill>
                <a:latin typeface="+mn-lt"/>
                <a:ea typeface="+mn-ea"/>
                <a:cs typeface="+mn-cs"/>
              </a:rPr>
              <a:t>STIGMA</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0142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Στίγμα έναντι αυτών που έχουν βιώσει την ψύχωση</a:t>
            </a:r>
            <a:endParaRPr lang="de-DE" sz="3600" dirty="0">
              <a:latin typeface="+mn-lt"/>
              <a:ea typeface="+mn-ea"/>
              <a:cs typeface="+mn-cs"/>
            </a:endParaRPr>
          </a:p>
        </p:txBody>
      </p:sp>
      <p:sp>
        <p:nvSpPr>
          <p:cNvPr id="79875" name="Inhaltsplatzhalter 2"/>
          <p:cNvSpPr>
            <a:spLocks noGrp="1"/>
          </p:cNvSpPr>
          <p:nvPr>
            <p:ph idx="1"/>
          </p:nvPr>
        </p:nvSpPr>
        <p:spPr/>
        <p:txBody>
          <a:bodyPr>
            <a:noAutofit/>
          </a:bodyPr>
          <a:lstStyle/>
          <a:p>
            <a:pPr marL="342900" indent="-342900">
              <a:buClr>
                <a:srgbClr val="333333"/>
              </a:buClr>
              <a:buFont typeface="WingDings"/>
              <a:buChar char=""/>
            </a:pPr>
            <a:r>
              <a:rPr lang="el-GR" sz="2400" dirty="0">
                <a:solidFill>
                  <a:srgbClr val="333333"/>
                </a:solidFill>
              </a:rPr>
              <a:t>Ποιες εικασίες έχετε ακούσει να εκφράζονται από άλλους ανθρώπους για αυτούς που έχουν βιώσει την ψύχωση;</a:t>
            </a:r>
          </a:p>
          <a:p>
            <a:pPr marL="342900" indent="-342900">
              <a:buClr>
                <a:srgbClr val="333333"/>
              </a:buClr>
              <a:buFont typeface="WingDings"/>
              <a:buChar char=""/>
            </a:pPr>
            <a:r>
              <a:rPr lang="el-GR" sz="2400" dirty="0">
                <a:solidFill>
                  <a:srgbClr val="333333"/>
                </a:solidFill>
              </a:rPr>
              <a:t>Ποιες εικασίες είχατε ή έχετε εσείς σχετικά με άτομα που έχουν βιώσει την ψύχωση;</a:t>
            </a: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37</a:t>
            </a:fld>
            <a:endParaRPr lang="de-DE">
              <a:latin typeface="+mn-lt"/>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Στίγμα έναντι αυτών που έχουν βιώσει την ψύχωση</a:t>
            </a:r>
            <a:endParaRPr lang="de-DE" sz="3600" dirty="0">
              <a:latin typeface="+mn-lt"/>
              <a:ea typeface="+mn-ea"/>
              <a:cs typeface="+mn-cs"/>
            </a:endParaRPr>
          </a:p>
        </p:txBody>
      </p:sp>
      <p:sp>
        <p:nvSpPr>
          <p:cNvPr id="8" name="Inhaltsplatzhalter 2"/>
          <p:cNvSpPr>
            <a:spLocks noGrp="1"/>
          </p:cNvSpPr>
          <p:nvPr>
            <p:ph idx="1"/>
          </p:nvPr>
        </p:nvSpPr>
        <p:spPr/>
        <p:txBody>
          <a:bodyPr>
            <a:noAutofit/>
          </a:bodyPr>
          <a:lstStyle/>
          <a:p>
            <a:pPr>
              <a:lnSpc>
                <a:spcPct val="100000"/>
              </a:lnSpc>
              <a:spcBef>
                <a:spcPts val="1200"/>
              </a:spcBef>
              <a:defRPr/>
            </a:pPr>
            <a:r>
              <a:rPr lang="el-GR" sz="2400" dirty="0">
                <a:solidFill>
                  <a:srgbClr val="004992"/>
                </a:solidFill>
              </a:rPr>
              <a:t>Συνήθεις αλλά εσφαλμένες εικασίες που κάποιοι υποστηρίζουν για άτομα που έχουν βιώσει την ψύχωση</a:t>
            </a:r>
            <a:r>
              <a:rPr lang="de-DE" sz="2400" dirty="0">
                <a:solidFill>
                  <a:srgbClr val="004992"/>
                </a:solidFill>
              </a:rPr>
              <a:t>:</a:t>
            </a:r>
          </a:p>
          <a:p>
            <a:pPr marL="342900" indent="-342900">
              <a:lnSpc>
                <a:spcPct val="100000"/>
              </a:lnSpc>
              <a:spcBef>
                <a:spcPts val="1200"/>
              </a:spcBef>
              <a:buClr>
                <a:srgbClr val="333333"/>
              </a:buClr>
              <a:buFont typeface="WingDings"/>
              <a:buChar char=""/>
              <a:defRPr/>
            </a:pPr>
            <a:r>
              <a:rPr lang="el-GR" sz="2400" dirty="0">
                <a:solidFill>
                  <a:srgbClr val="333333"/>
                </a:solidFill>
              </a:rPr>
              <a:t>Είναι</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el-GR" sz="2400" dirty="0">
                <a:solidFill>
                  <a:srgbClr val="333333"/>
                </a:solidFill>
              </a:rPr>
              <a:t>επικίνδυνοι και απρόβλεπτοι</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el-GR" sz="2400" dirty="0">
                <a:solidFill>
                  <a:srgbClr val="333333"/>
                </a:solidFill>
              </a:rPr>
              <a:t>πολλαπλές προσωπικότητες</a:t>
            </a:r>
            <a:br>
              <a:rPr lang="el-GR" sz="2400" dirty="0">
                <a:solidFill>
                  <a:srgbClr val="333333"/>
                </a:solidFill>
              </a:rPr>
            </a:br>
            <a:r>
              <a:rPr lang="el-GR" sz="2400" dirty="0">
                <a:solidFill>
                  <a:srgbClr val="333333"/>
                </a:solidFill>
              </a:rPr>
              <a:t>(Ψύχωση)</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el-GR" sz="2400" dirty="0">
                <a:solidFill>
                  <a:srgbClr val="333333"/>
                </a:solidFill>
              </a:rPr>
              <a:t>όχι έξυπνοι</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el-GR" sz="2400" dirty="0">
                <a:solidFill>
                  <a:srgbClr val="333333"/>
                </a:solidFill>
              </a:rPr>
              <a:t>μόνιμη κατάσταση</a:t>
            </a:r>
            <a:endParaRPr lang="de-DE" sz="2400" dirty="0">
              <a:solidFill>
                <a:srgbClr val="333333"/>
              </a:solidFill>
            </a:endParaRPr>
          </a:p>
          <a:p>
            <a:pPr algn="ctr" eaLnBrk="1" fontAlgn="auto" hangingPunct="1">
              <a:lnSpc>
                <a:spcPct val="100000"/>
              </a:lnSpc>
              <a:spcBef>
                <a:spcPts val="1200"/>
              </a:spcBef>
              <a:defRPr/>
            </a:pPr>
            <a:r>
              <a:rPr lang="el-GR" sz="2400" dirty="0">
                <a:solidFill>
                  <a:srgbClr val="004992"/>
                </a:solidFill>
              </a:rPr>
              <a:t>Δικαιολογημένες;</a:t>
            </a:r>
            <a:r>
              <a:rPr lang="de-DE" sz="2400" dirty="0">
                <a:solidFill>
                  <a:srgbClr val="004992"/>
                </a:solidFill>
              </a:rPr>
              <a:t> </a:t>
            </a:r>
            <a:r>
              <a:rPr lang="el-GR" sz="2400" dirty="0">
                <a:solidFill>
                  <a:srgbClr val="004992"/>
                </a:solidFill>
              </a:rPr>
              <a:t>ΟΧΙ</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38</a:t>
            </a:fld>
            <a:endParaRPr lang="de-DE">
              <a:latin typeface="+mn-lt"/>
              <a:ea typeface="+mn-ea"/>
              <a:cs typeface="+mn-cs"/>
            </a:endParaRPr>
          </a:p>
        </p:txBody>
      </p:sp>
      <p:pic>
        <p:nvPicPr>
          <p:cNvPr id="10" name="Picture 9"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Στίγμα έναντι αυτών που έχουν βιώσει την ψύχωση</a:t>
            </a:r>
            <a:endParaRPr lang="de-DE" sz="3600" dirty="0">
              <a:latin typeface="+mn-lt"/>
              <a:ea typeface="+mn-ea"/>
              <a:cs typeface="+mn-cs"/>
            </a:endParaRPr>
          </a:p>
        </p:txBody>
      </p:sp>
      <p:sp>
        <p:nvSpPr>
          <p:cNvPr id="6" name="Inhaltsplatzhalter 2"/>
          <p:cNvSpPr>
            <a:spLocks noGrp="1"/>
          </p:cNvSpPr>
          <p:nvPr>
            <p:ph idx="1"/>
          </p:nvPr>
        </p:nvSpPr>
        <p:spPr>
          <a:extLst>
            <a:ext uri="{FAA26D3D-D897-4be2-8F04-BA451C77F1D7}"/>
          </a:extLst>
        </p:spPr>
        <p:txBody>
          <a:bodyPr>
            <a:noAutofit/>
          </a:bodyPr>
          <a:lstStyle/>
          <a:p>
            <a:pPr eaLnBrk="1" fontAlgn="auto" hangingPunct="1">
              <a:defRPr/>
            </a:pPr>
            <a:r>
              <a:rPr lang="el-GR" sz="2000" dirty="0">
                <a:solidFill>
                  <a:srgbClr val="004992"/>
                </a:solidFill>
              </a:rPr>
              <a:t>Δικαιολογημένες;</a:t>
            </a:r>
            <a:r>
              <a:rPr lang="de-DE" sz="2000" dirty="0">
                <a:solidFill>
                  <a:srgbClr val="004992"/>
                </a:solidFill>
              </a:rPr>
              <a:t> </a:t>
            </a:r>
            <a:r>
              <a:rPr lang="el-GR" sz="2000" dirty="0">
                <a:solidFill>
                  <a:srgbClr val="004992"/>
                </a:solidFill>
              </a:rPr>
              <a:t>ΟΧΙ</a:t>
            </a:r>
            <a:r>
              <a:rPr lang="de-DE" sz="2000" dirty="0">
                <a:solidFill>
                  <a:srgbClr val="004992"/>
                </a:solidFill>
              </a:rPr>
              <a:t>!</a:t>
            </a:r>
          </a:p>
          <a:p>
            <a:pPr>
              <a:defRPr/>
            </a:pPr>
            <a:r>
              <a:rPr lang="el-GR" sz="2000" dirty="0">
                <a:solidFill>
                  <a:srgbClr val="004992"/>
                </a:solidFill>
              </a:rPr>
              <a:t>Επικίνδυνοι και απρόβλεπτοι;</a:t>
            </a: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39</a:t>
            </a:fld>
            <a:endParaRPr lang="de-DE">
              <a:latin typeface="+mn-lt"/>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Στίγμα έναντι αυτών που έχουν βιώσει την ψύχωση</a:t>
            </a:r>
            <a:endParaRPr lang="de-DE" sz="3600" dirty="0">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eaLnBrk="1" fontAlgn="auto" hangingPunct="1">
              <a:defRPr/>
            </a:pPr>
            <a:r>
              <a:rPr lang="el-GR" sz="2000" dirty="0">
                <a:solidFill>
                  <a:srgbClr val="004992"/>
                </a:solidFill>
              </a:rPr>
              <a:t>Δικαιολογημένες;</a:t>
            </a:r>
            <a:r>
              <a:rPr lang="de-DE" sz="2000" dirty="0">
                <a:solidFill>
                  <a:srgbClr val="004992"/>
                </a:solidFill>
              </a:rPr>
              <a:t> </a:t>
            </a:r>
            <a:r>
              <a:rPr lang="el-GR" sz="2000" dirty="0">
                <a:solidFill>
                  <a:srgbClr val="004992"/>
                </a:solidFill>
              </a:rPr>
              <a:t>ΟΧΙ</a:t>
            </a:r>
            <a:r>
              <a:rPr lang="de-DE" sz="2000" dirty="0">
                <a:solidFill>
                  <a:srgbClr val="004992"/>
                </a:solidFill>
              </a:rPr>
              <a:t>!</a:t>
            </a:r>
          </a:p>
          <a:p>
            <a:pPr>
              <a:defRPr/>
            </a:pPr>
            <a:r>
              <a:rPr lang="el-GR" sz="2000" dirty="0">
                <a:solidFill>
                  <a:srgbClr val="004992"/>
                </a:solidFill>
              </a:rPr>
              <a:t>Επικίνδυνοι και απρόβλεπτοι;</a:t>
            </a:r>
          </a:p>
          <a:p>
            <a:pPr>
              <a:defRPr/>
            </a:pPr>
            <a:r>
              <a:rPr lang="el-GR" sz="2000" dirty="0">
                <a:solidFill>
                  <a:srgbClr val="333333"/>
                </a:solidFill>
              </a:rPr>
              <a:t>Οι άνθρωποι με ψύχωση είναι πιθανότερο να αποτελέσουν θύματα κακοποίησης και βίας παρά παραβάτες.</a:t>
            </a:r>
          </a:p>
          <a:p>
            <a:pPr>
              <a:defRPr/>
            </a:pPr>
            <a:r>
              <a:rPr lang="el-GR" sz="2000" u="sng" dirty="0">
                <a:solidFill>
                  <a:srgbClr val="333333"/>
                </a:solidFill>
              </a:rPr>
              <a:t>Εντούτοις</a:t>
            </a:r>
            <a:r>
              <a:rPr lang="de-DE" sz="2000" dirty="0">
                <a:solidFill>
                  <a:srgbClr val="333333"/>
                </a:solidFill>
              </a:rPr>
              <a:t>: </a:t>
            </a:r>
            <a:r>
              <a:rPr lang="el-GR" sz="2000" dirty="0">
                <a:solidFill>
                  <a:srgbClr val="333333"/>
                </a:solidFill>
              </a:rPr>
              <a:t>Εάν είναι παραβάτες</a:t>
            </a:r>
            <a:r>
              <a:rPr lang="de-DE" sz="2000" dirty="0">
                <a:solidFill>
                  <a:srgbClr val="333333"/>
                </a:solidFill>
              </a:rPr>
              <a:t>....</a:t>
            </a:r>
          </a:p>
          <a:p>
            <a:pPr marL="342900" indent="-342900">
              <a:buClr>
                <a:srgbClr val="333333"/>
              </a:buClr>
              <a:buFont typeface="WingDings"/>
              <a:buChar char=""/>
              <a:defRPr/>
            </a:pPr>
            <a:r>
              <a:rPr lang="de-DE" sz="2000" dirty="0">
                <a:solidFill>
                  <a:srgbClr val="333333"/>
                </a:solidFill>
              </a:rPr>
              <a:t>... </a:t>
            </a:r>
            <a:r>
              <a:rPr lang="el-GR" sz="2000" dirty="0">
                <a:solidFill>
                  <a:srgbClr val="333333"/>
                </a:solidFill>
              </a:rPr>
              <a:t>οι εφημερίδες είναι πιθανότερο να το αναφέρουν γιατί προσφέρουν καλύτερα πρωτοσέλιδα</a:t>
            </a:r>
            <a:r>
              <a:rPr lang="en-US" sz="2000" dirty="0">
                <a:solidFill>
                  <a:srgbClr val="333333"/>
                </a:solidFill>
              </a:rPr>
              <a:t>: </a:t>
            </a:r>
            <a:r>
              <a:rPr lang="el-GR" sz="2000" dirty="0">
                <a:solidFill>
                  <a:srgbClr val="333333"/>
                </a:solidFill>
              </a:rPr>
              <a:t>η μέθοδος με την οποία πραγματοποιήθηκε το έγκλημα μπορεί να είναι πιο περίεργη ή λιγότερο κατανοητή (π.χ. ψυχικά ασθενείς επιτέθηκαν στους Γερμανούς πολιτικούς </a:t>
            </a:r>
            <a:r>
              <a:rPr lang="el-GR" sz="2000" dirty="0" err="1">
                <a:solidFill>
                  <a:srgbClr val="333333"/>
                </a:solidFill>
              </a:rPr>
              <a:t>Λαφοντέν</a:t>
            </a:r>
            <a:r>
              <a:rPr lang="el-GR" sz="2000" dirty="0">
                <a:solidFill>
                  <a:srgbClr val="333333"/>
                </a:solidFill>
              </a:rPr>
              <a:t> και Σόιμπλε)</a:t>
            </a:r>
            <a:endParaRPr lang="de-DE" sz="2000" dirty="0">
              <a:solidFill>
                <a:srgbClr val="333333"/>
              </a:solidFill>
            </a:endParaRPr>
          </a:p>
          <a:p>
            <a:pPr marL="342900" indent="-342900">
              <a:buClr>
                <a:srgbClr val="333333"/>
              </a:buClr>
              <a:buFont typeface="WingDings"/>
              <a:buChar char=""/>
              <a:defRPr/>
            </a:pPr>
            <a:r>
              <a:rPr lang="el-GR" sz="2000" dirty="0">
                <a:solidFill>
                  <a:srgbClr val="333333"/>
                </a:solidFill>
              </a:rPr>
              <a:t>Η στρατηγική των δικηγόρων προκειμένου να δικαιολογήσουν πράξεις βίας επικαλούμενοι ψυχική νόσο (πραγματική ή όχι) ενισχύει περιστασιακά αυτή την εντύπωση</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40</a:t>
            </a:fld>
            <a:endParaRPr lang="de-DE">
              <a:latin typeface="+mn-lt"/>
              <a:ea typeface="+mn-ea"/>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Στίγμα έναντι αυτών που έχουν βιώσει την ψύχωση</a:t>
            </a:r>
            <a:endParaRPr lang="en-US" sz="3600">
              <a:latin typeface="+mn-lt"/>
              <a:ea typeface="+mn-ea"/>
              <a:cs typeface="+mn-cs"/>
            </a:endParaRPr>
          </a:p>
        </p:txBody>
      </p:sp>
      <p:sp>
        <p:nvSpPr>
          <p:cNvPr id="3" name="Inhaltsplatzhalter 2"/>
          <p:cNvSpPr>
            <a:spLocks noGrp="1"/>
          </p:cNvSpPr>
          <p:nvPr>
            <p:ph idx="1"/>
          </p:nvPr>
        </p:nvSpPr>
        <p:spPr/>
        <p:txBody>
          <a:bodyPr>
            <a:noAutofit/>
          </a:bodyPr>
          <a:lstStyle/>
          <a:p>
            <a:pPr eaLnBrk="1" fontAlgn="auto" hangingPunct="1">
              <a:defRPr/>
            </a:pPr>
            <a:r>
              <a:rPr lang="el-GR" sz="2000" dirty="0">
                <a:solidFill>
                  <a:srgbClr val="004992"/>
                </a:solidFill>
              </a:rPr>
              <a:t>Δικαιολογημένες;</a:t>
            </a:r>
            <a:r>
              <a:rPr lang="de-DE" sz="2000" dirty="0">
                <a:solidFill>
                  <a:srgbClr val="004992"/>
                </a:solidFill>
              </a:rPr>
              <a:t> </a:t>
            </a:r>
            <a:r>
              <a:rPr lang="el-GR" sz="2000" dirty="0">
                <a:solidFill>
                  <a:srgbClr val="004992"/>
                </a:solidFill>
              </a:rPr>
              <a:t>ΟΧΙ</a:t>
            </a:r>
            <a:r>
              <a:rPr lang="de-DE" sz="2000" dirty="0">
                <a:solidFill>
                  <a:srgbClr val="004992"/>
                </a:solidFill>
              </a:rPr>
              <a:t>!</a:t>
            </a:r>
            <a:endParaRPr lang="el-GR" sz="2000" dirty="0">
              <a:solidFill>
                <a:srgbClr val="004992"/>
              </a:solidFill>
            </a:endParaRPr>
          </a:p>
          <a:p>
            <a:pPr marL="342900" indent="-342900" eaLnBrk="1" fontAlgn="auto" hangingPunct="1">
              <a:buClr>
                <a:srgbClr val="000000"/>
              </a:buClr>
              <a:buFont typeface="WingDings"/>
              <a:buChar char=""/>
              <a:defRPr/>
            </a:pPr>
            <a:r>
              <a:rPr lang="el-GR" sz="2000" dirty="0">
                <a:solidFill>
                  <a:srgbClr val="004992"/>
                </a:solidFill>
              </a:rPr>
              <a:t>Πολλαπλές προσωπικότητες: </a:t>
            </a:r>
            <a:r>
              <a:rPr lang="el-GR" sz="2000" dirty="0">
                <a:solidFill>
                  <a:srgbClr val="333333"/>
                </a:solidFill>
              </a:rPr>
              <a:t>Αυτή η εικόνα είναι λανθασμένη και παραπλανητική. Καταρχάς, είναι αμφιλεγόμενο αν υπάρχουν πολλαπλές προσωπικότητες. Δεύτερον, αυτό το σύμπτωμα δεν υποδεικνύει σχιζοφρένεια ή ψύχωση.</a:t>
            </a:r>
            <a:endParaRPr 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41</a:t>
            </a:fld>
            <a:endParaRPr lang="de-DE">
              <a:latin typeface="+mn-lt"/>
              <a:ea typeface="+mn-ea"/>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Στίγμα έναντι αυτών που έχουν βιώσει την ψύχωση</a:t>
            </a:r>
            <a:endParaRPr lang="en-US" sz="3600">
              <a:latin typeface="+mn-lt"/>
              <a:ea typeface="+mn-ea"/>
              <a:cs typeface="+mn-cs"/>
            </a:endParaRPr>
          </a:p>
        </p:txBody>
      </p:sp>
      <p:sp>
        <p:nvSpPr>
          <p:cNvPr id="3" name="Inhaltsplatzhalter 2"/>
          <p:cNvSpPr>
            <a:spLocks noGrp="1"/>
          </p:cNvSpPr>
          <p:nvPr>
            <p:ph idx="1"/>
          </p:nvPr>
        </p:nvSpPr>
        <p:spPr/>
        <p:txBody>
          <a:bodyPr>
            <a:noAutofit/>
          </a:bodyPr>
          <a:lstStyle/>
          <a:p>
            <a:pPr eaLnBrk="1" fontAlgn="auto" hangingPunct="1">
              <a:defRPr/>
            </a:pPr>
            <a:r>
              <a:rPr lang="el-GR" sz="2000" dirty="0">
                <a:solidFill>
                  <a:srgbClr val="004992"/>
                </a:solidFill>
              </a:rPr>
              <a:t>Δικαιολογημένες;</a:t>
            </a:r>
            <a:r>
              <a:rPr lang="de-DE" sz="2000" dirty="0">
                <a:solidFill>
                  <a:srgbClr val="004992"/>
                </a:solidFill>
              </a:rPr>
              <a:t> </a:t>
            </a:r>
            <a:r>
              <a:rPr lang="el-GR" sz="2000" dirty="0">
                <a:solidFill>
                  <a:srgbClr val="004992"/>
                </a:solidFill>
              </a:rPr>
              <a:t>ΟΧΙ</a:t>
            </a:r>
            <a:r>
              <a:rPr lang="de-DE" sz="2000" dirty="0">
                <a:solidFill>
                  <a:srgbClr val="004992"/>
                </a:solidFill>
              </a:rPr>
              <a:t>!</a:t>
            </a:r>
            <a:endParaRPr lang="el-GR" sz="2000" dirty="0">
              <a:solidFill>
                <a:srgbClr val="004992"/>
              </a:solidFill>
            </a:endParaRPr>
          </a:p>
          <a:p>
            <a:pPr marL="342900" indent="-342900" eaLnBrk="1" fontAlgn="auto" hangingPunct="1">
              <a:buClr>
                <a:srgbClr val="000000"/>
              </a:buClr>
              <a:buFont typeface="WingDings"/>
              <a:buChar char=""/>
              <a:defRPr/>
            </a:pPr>
            <a:r>
              <a:rPr lang="el-GR" sz="2000" dirty="0">
                <a:solidFill>
                  <a:srgbClr val="004992"/>
                </a:solidFill>
              </a:rPr>
              <a:t>Πολλαπλές προσωπικότητες: </a:t>
            </a:r>
            <a:r>
              <a:rPr lang="el-GR" sz="2000" dirty="0">
                <a:solidFill>
                  <a:srgbClr val="333333"/>
                </a:solidFill>
              </a:rPr>
              <a:t>Αυτή η εικόνα είναι λανθασμένη και παραπλανητική. Καταρχάς, είναι αμφιλεγόμενο αν υπάρχουν πολλαπλές προσωπικότητες. Δεύτερον, αυτό το σύμπτωμα δεν υποδεικνύει σχιζοφρένεια ή ψύχωση.</a:t>
            </a:r>
          </a:p>
          <a:p>
            <a:pPr marL="342900" indent="-342900" eaLnBrk="1" fontAlgn="auto" hangingPunct="1">
              <a:buClr>
                <a:srgbClr val="000000"/>
              </a:buClr>
              <a:buFont typeface="WingDings"/>
              <a:buChar char=""/>
              <a:defRPr/>
            </a:pPr>
            <a:r>
              <a:rPr lang="el-GR" sz="2000" dirty="0">
                <a:solidFill>
                  <a:srgbClr val="004992"/>
                </a:solidFill>
              </a:rPr>
              <a:t>Όχι έξυπνοι: </a:t>
            </a:r>
            <a:r>
              <a:rPr lang="el-GR" sz="2000" dirty="0">
                <a:solidFill>
                  <a:srgbClr val="333333"/>
                </a:solidFill>
              </a:rPr>
              <a:t>Η ανάπτυξη των ψυχικών διαταραχών δεν σχετίζεται με την ευφυΐα. Όπως και με τον γενικό πληθυσμό, πολλοί άνθρωποι που έχουν βιώσει ψύχωση μπορεί να έχουν ευφυΐα κάτω από τον μέσο </a:t>
            </a:r>
            <a:r>
              <a:rPr lang="el-GR" sz="2000">
                <a:solidFill>
                  <a:srgbClr val="333333"/>
                </a:solidFill>
              </a:rPr>
              <a:t>όρο.</a:t>
            </a:r>
            <a:endParaRPr 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42</a:t>
            </a:fld>
            <a:endParaRPr lang="de-DE">
              <a:latin typeface="+mn-lt"/>
              <a:ea typeface="+mn-ea"/>
              <a:cs typeface="+mn-cs"/>
            </a:endParaRPr>
          </a:p>
        </p:txBody>
      </p:sp>
    </p:spTree>
    <p:extLst>
      <p:ext uri="{BB962C8B-B14F-4D97-AF65-F5344CB8AC3E}">
        <p14:creationId xmlns:p14="http://schemas.microsoft.com/office/powerpoint/2010/main" val="1333685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Στίγμα έναντι αυτών που έχουν βιώσει την ψύχωση</a:t>
            </a:r>
            <a:endParaRPr lang="en-US" sz="3600">
              <a:latin typeface="+mn-lt"/>
              <a:ea typeface="+mn-ea"/>
              <a:cs typeface="+mn-cs"/>
            </a:endParaRPr>
          </a:p>
        </p:txBody>
      </p:sp>
      <p:sp>
        <p:nvSpPr>
          <p:cNvPr id="3" name="Inhaltsplatzhalter 2"/>
          <p:cNvSpPr>
            <a:spLocks noGrp="1"/>
          </p:cNvSpPr>
          <p:nvPr>
            <p:ph idx="1"/>
          </p:nvPr>
        </p:nvSpPr>
        <p:spPr/>
        <p:txBody>
          <a:bodyPr>
            <a:noAutofit/>
          </a:bodyPr>
          <a:lstStyle/>
          <a:p>
            <a:pPr eaLnBrk="1" fontAlgn="auto" hangingPunct="1">
              <a:defRPr/>
            </a:pPr>
            <a:r>
              <a:rPr lang="el-GR" sz="2000" dirty="0">
                <a:solidFill>
                  <a:srgbClr val="004992"/>
                </a:solidFill>
              </a:rPr>
              <a:t>Δικαιολογημένες;</a:t>
            </a:r>
            <a:r>
              <a:rPr lang="de-DE" sz="2000" dirty="0">
                <a:solidFill>
                  <a:srgbClr val="004992"/>
                </a:solidFill>
              </a:rPr>
              <a:t> </a:t>
            </a:r>
            <a:r>
              <a:rPr lang="el-GR" sz="2000" dirty="0">
                <a:solidFill>
                  <a:srgbClr val="004992"/>
                </a:solidFill>
              </a:rPr>
              <a:t>ΟΧΙ</a:t>
            </a:r>
            <a:r>
              <a:rPr lang="de-DE" sz="2000" dirty="0">
                <a:solidFill>
                  <a:srgbClr val="004992"/>
                </a:solidFill>
              </a:rPr>
              <a:t>!</a:t>
            </a:r>
            <a:endParaRPr lang="el-GR" sz="2000" dirty="0">
              <a:solidFill>
                <a:srgbClr val="004992"/>
              </a:solidFill>
            </a:endParaRPr>
          </a:p>
          <a:p>
            <a:pPr marL="342900" indent="-342900" eaLnBrk="1" fontAlgn="auto" hangingPunct="1">
              <a:buClr>
                <a:srgbClr val="000000"/>
              </a:buClr>
              <a:buFont typeface="WingDings"/>
              <a:buChar char=""/>
              <a:defRPr/>
            </a:pPr>
            <a:r>
              <a:rPr lang="el-GR" sz="2000" dirty="0">
                <a:solidFill>
                  <a:srgbClr val="004992"/>
                </a:solidFill>
              </a:rPr>
              <a:t>Πολλαπλές προσωπικότητες: </a:t>
            </a:r>
            <a:r>
              <a:rPr lang="el-GR" sz="2000" dirty="0">
                <a:solidFill>
                  <a:srgbClr val="333333"/>
                </a:solidFill>
              </a:rPr>
              <a:t>Αυτή η εικόνα είναι λανθασμένη και παραπλανητική. Καταρχάς, είναι αμφιλεγόμενο αν υπάρχουν πολλαπλές προσωπικότητες. Δεύτερον, αυτό το σύμπτωμα δεν υποδεικνύει σχιζοφρένεια ή ψύχωση.</a:t>
            </a:r>
          </a:p>
          <a:p>
            <a:pPr marL="342900" indent="-342900" eaLnBrk="1" fontAlgn="auto" hangingPunct="1">
              <a:buClr>
                <a:srgbClr val="000000"/>
              </a:buClr>
              <a:buFont typeface="WingDings"/>
              <a:buChar char=""/>
              <a:defRPr/>
            </a:pPr>
            <a:r>
              <a:rPr lang="el-GR" sz="2000" dirty="0">
                <a:solidFill>
                  <a:srgbClr val="004992"/>
                </a:solidFill>
              </a:rPr>
              <a:t>Όχι έξυπνοι: </a:t>
            </a:r>
            <a:r>
              <a:rPr lang="el-GR" sz="2000" dirty="0">
                <a:solidFill>
                  <a:srgbClr val="333333"/>
                </a:solidFill>
              </a:rPr>
              <a:t>Η ανάπτυξη των ψυχικών διαταραχών δεν σχετίζεται με την ευφυΐα. Όπως και με τον γενικό πληθυσμό, πολλοί άνθρωποι που έχουν βιώσει ψύχωση μπορεί να έχουν ευφυΐα κάτω από τον μέσο όρο.</a:t>
            </a:r>
          </a:p>
          <a:p>
            <a:pPr marL="342900" indent="-342900" eaLnBrk="1" fontAlgn="auto" hangingPunct="1">
              <a:buClr>
                <a:srgbClr val="000000"/>
              </a:buClr>
              <a:buFont typeface="WingDings"/>
              <a:buChar char=""/>
              <a:defRPr/>
            </a:pPr>
            <a:r>
              <a:rPr lang="el-GR" sz="2000" dirty="0">
                <a:solidFill>
                  <a:srgbClr val="004992"/>
                </a:solidFill>
              </a:rPr>
              <a:t>Μόνιμη κατάσταση</a:t>
            </a:r>
            <a:r>
              <a:rPr lang="de-DE" sz="2000" dirty="0">
                <a:solidFill>
                  <a:srgbClr val="004992"/>
                </a:solidFill>
              </a:rPr>
              <a:t>: </a:t>
            </a:r>
            <a:r>
              <a:rPr lang="el-GR" sz="2000" dirty="0">
                <a:solidFill>
                  <a:srgbClr val="333333"/>
                </a:solidFill>
              </a:rPr>
              <a:t>Με τη σωστή θεραπεία, πολλοί ασθενείς είναι ικανοί να έχουν μια παραγωγική και ικανοποιητική ζωή.</a:t>
            </a:r>
            <a:endParaRPr 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6" name="Slide Number Placeholder 5"/>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43</a:t>
            </a:fld>
            <a:endParaRPr lang="de-DE">
              <a:latin typeface="+mn-lt"/>
              <a:ea typeface="+mn-ea"/>
              <a:cs typeface="+mn-cs"/>
            </a:endParaRPr>
          </a:p>
        </p:txBody>
      </p:sp>
    </p:spTree>
    <p:extLst>
      <p:ext uri="{BB962C8B-B14F-4D97-AF65-F5344CB8AC3E}">
        <p14:creationId xmlns:p14="http://schemas.microsoft.com/office/powerpoint/2010/main" val="25533887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Γιατί το κάνουμε αυτό;</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defRPr/>
            </a:pPr>
            <a:r>
              <a:rPr lang="el-GR" sz="2400" dirty="0">
                <a:solidFill>
                  <a:srgbClr val="333333"/>
                </a:solidFill>
              </a:rPr>
              <a:t>Πολλοί άνθρωποι που έχουν διαγνωστεί με «σχιζοφρένεια» ή «ψύχωση» </a:t>
            </a:r>
            <a:r>
              <a:rPr lang="en-US" sz="2400" dirty="0">
                <a:solidFill>
                  <a:srgbClr val="333333"/>
                </a:solidFill>
              </a:rPr>
              <a:t>(</a:t>
            </a:r>
            <a:r>
              <a:rPr lang="el-GR" sz="2400" dirty="0">
                <a:solidFill>
                  <a:srgbClr val="333333"/>
                </a:solidFill>
              </a:rPr>
              <a:t>αλλά όχι όλοι</a:t>
            </a:r>
            <a:r>
              <a:rPr lang="en-US" sz="2400" dirty="0">
                <a:solidFill>
                  <a:srgbClr val="333333"/>
                </a:solidFill>
              </a:rPr>
              <a:t>) </a:t>
            </a:r>
            <a:r>
              <a:rPr lang="el-GR" sz="2400" dirty="0">
                <a:solidFill>
                  <a:srgbClr val="333333"/>
                </a:solidFill>
              </a:rPr>
              <a:t>μπορεί να βιώσουν διακρίσεις εφόσον η διάγνωση αυτή προκαλεί λανθασμένες υποθέσεις ή συσχετίσεις.</a:t>
            </a:r>
          </a:p>
          <a:p>
            <a:pPr lvl="0" defTabSz="914400" fontAlgn="base">
              <a:lnSpc>
                <a:spcPct val="100000"/>
              </a:lnSpc>
              <a:spcBef>
                <a:spcPts val="1200"/>
              </a:spcBef>
              <a:defRPr/>
            </a:pPr>
            <a:r>
              <a:rPr lang="el-GR" sz="2400" dirty="0">
                <a:solidFill>
                  <a:srgbClr val="333333"/>
                </a:solidFill>
              </a:rPr>
              <a:t>Με σκοπό την ελάττωση του στίγματος, τα συνήθη στερεότυπα για τα άτομα με σχιζοφρένεια ή ψύχωση πρέπει να εντοπιστούν και να διορθωθούν/αντιμετωπιστούν.</a:t>
            </a: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44</a:t>
            </a:fld>
            <a:endParaRPr lang="de-DE">
              <a:latin typeface="+mn-lt"/>
              <a:ea typeface="+mn-ea"/>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Γιατί το κάνουμε αυτό;</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defRPr/>
            </a:pPr>
            <a:r>
              <a:rPr lang="el-GR" sz="2400" dirty="0">
                <a:solidFill>
                  <a:srgbClr val="333333"/>
                </a:solidFill>
              </a:rPr>
              <a:t>Πολλοί άνθρωποι που έχουν διαγνωστεί με «σχιζοφρένεια» ή «ψύχωση» </a:t>
            </a:r>
            <a:r>
              <a:rPr lang="en-US" sz="2400" dirty="0">
                <a:solidFill>
                  <a:srgbClr val="333333"/>
                </a:solidFill>
              </a:rPr>
              <a:t>(</a:t>
            </a:r>
            <a:r>
              <a:rPr lang="el-GR" sz="2400" dirty="0">
                <a:solidFill>
                  <a:srgbClr val="333333"/>
                </a:solidFill>
              </a:rPr>
              <a:t>αλλά όχι όλοι</a:t>
            </a:r>
            <a:r>
              <a:rPr lang="en-US" sz="2400" dirty="0">
                <a:solidFill>
                  <a:srgbClr val="333333"/>
                </a:solidFill>
              </a:rPr>
              <a:t>) </a:t>
            </a:r>
            <a:r>
              <a:rPr lang="el-GR" sz="2400" dirty="0">
                <a:solidFill>
                  <a:srgbClr val="333333"/>
                </a:solidFill>
              </a:rPr>
              <a:t>μπορεί να βιώσουν διακρίσεις εφόσον η διάγνωση αυτή προκαλεί λανθασμένες υποθέσεις ή συσχετίσεις.</a:t>
            </a:r>
          </a:p>
          <a:p>
            <a:pPr lvl="0" defTabSz="914400" fontAlgn="base">
              <a:lnSpc>
                <a:spcPct val="100000"/>
              </a:lnSpc>
              <a:spcBef>
                <a:spcPts val="1200"/>
              </a:spcBef>
              <a:defRPr/>
            </a:pPr>
            <a:r>
              <a:rPr lang="el-GR" sz="2400" dirty="0">
                <a:solidFill>
                  <a:srgbClr val="333333"/>
                </a:solidFill>
              </a:rPr>
              <a:t>Με σκοπό την ελάττωση του στίγματος, τα συνήθη στερεότυπα για τα άτομα με σχιζοφρένεια ή ψύχωση πρέπει να εντοπιστούν και να διορθωθούν/αντιμετωπιστούν.</a:t>
            </a:r>
          </a:p>
          <a:p>
            <a:pPr lvl="0" defTabSz="914400" fontAlgn="base">
              <a:defRPr/>
            </a:pPr>
            <a:r>
              <a:rPr lang="el-GR" sz="2400" u="sng" dirty="0">
                <a:solidFill>
                  <a:srgbClr val="004992"/>
                </a:solidFill>
              </a:rPr>
              <a:t>Σχετικό</a:t>
            </a:r>
            <a:r>
              <a:rPr lang="de-DE" sz="2400" dirty="0">
                <a:solidFill>
                  <a:srgbClr val="004992"/>
                </a:solidFill>
              </a:rPr>
              <a:t>:</a:t>
            </a:r>
            <a:r>
              <a:rPr lang="de-DE" sz="2400" i="1" dirty="0">
                <a:solidFill>
                  <a:srgbClr val="004992"/>
                </a:solidFill>
              </a:rPr>
              <a:t> </a:t>
            </a:r>
            <a:r>
              <a:rPr lang="el-GR" sz="2400" dirty="0">
                <a:solidFill>
                  <a:srgbClr val="333333"/>
                </a:solidFill>
              </a:rPr>
              <a:t>Αν ρίξουμε μια πιο προσεκτική ματιά, κάθε άτομο έχει ιδιότητες που το καθιστούν μοναδικό.</a:t>
            </a:r>
            <a:r>
              <a:rPr lang="en-US" sz="2400" dirty="0">
                <a:solidFill>
                  <a:srgbClr val="333333"/>
                </a:solidFill>
              </a:rPr>
              <a:t> </a:t>
            </a:r>
            <a:r>
              <a:rPr lang="el-GR" sz="2400" dirty="0">
                <a:solidFill>
                  <a:srgbClr val="333333"/>
                </a:solidFill>
              </a:rPr>
              <a:t>Πολλές προκαταλήψεις ή στερεότυπα βασίζονται σε μια πλευρά της ταυτότητας ενός ατόμου</a:t>
            </a:r>
            <a:r>
              <a:rPr lang="en-CA" sz="2400" dirty="0">
                <a:solidFill>
                  <a:srgbClr val="333333"/>
                </a:solidFill>
              </a:rPr>
              <a:t>. </a:t>
            </a:r>
            <a:r>
              <a:rPr lang="el-GR" sz="2400" dirty="0">
                <a:solidFill>
                  <a:srgbClr val="333333"/>
                </a:solidFill>
              </a:rPr>
              <a:t>Αυτές οι προκαταλήψεις ή τα στερεότυπα μπορεί να μας οδηγήσει σε κακή συμπεριφορά έναντι ανθρώπων που δεν αξίζουν να κρίνονται αρνητικά. </a:t>
            </a:r>
            <a:r>
              <a:rPr lang="el-GR" sz="2400" u="sng" dirty="0">
                <a:solidFill>
                  <a:srgbClr val="333333"/>
                </a:solidFill>
              </a:rPr>
              <a:t>Η ψυχική νόσος είναι μόνο μια πλευρά της ταυτότητας ενός ατόμου.</a:t>
            </a:r>
            <a:endParaRPr lang="en-US" sz="2400" dirty="0"/>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45</a:t>
            </a:fld>
            <a:endParaRPr lang="de-DE">
              <a:latin typeface="+mn-lt"/>
              <a:ea typeface="+mn-ea"/>
              <a:cs typeface="+mn-cs"/>
            </a:endParaRPr>
          </a:p>
        </p:txBody>
      </p:sp>
    </p:spTree>
    <p:extLst>
      <p:ext uri="{BB962C8B-B14F-4D97-AF65-F5344CB8AC3E}">
        <p14:creationId xmlns:p14="http://schemas.microsoft.com/office/powerpoint/2010/main" val="14551606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πρέπει να κάνουμε;</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46</a:t>
            </a:fld>
            <a:endParaRPr lang="de-DE">
              <a:latin typeface="+mn-lt"/>
              <a:ea typeface="+mn-ea"/>
              <a:cs typeface="+mn-cs"/>
            </a:endParaRPr>
          </a:p>
        </p:txBody>
      </p:sp>
      <p:sp>
        <p:nvSpPr>
          <p:cNvPr id="93186" name="Inhaltsplatzhalter 2"/>
          <p:cNvSpPr>
            <a:spLocks noGrp="1"/>
          </p:cNvSpPr>
          <p:nvPr>
            <p:ph idx="4294967295"/>
          </p:nvPr>
        </p:nvSpPr>
        <p:spPr>
          <a:xfrm>
            <a:off x="863600" y="5661025"/>
            <a:ext cx="11331575" cy="1196975"/>
          </a:xfrm>
        </p:spPr>
        <p:txBody>
          <a:bodyPr>
            <a:noAutofit/>
          </a:bodyPr>
          <a:lstStyle/>
          <a:p>
            <a:pPr>
              <a:buFont typeface="Wingdings" pitchFamily="2" charset="2"/>
              <a:buNone/>
            </a:pPr>
            <a:r>
              <a:rPr lang="el-GR" sz="2200" dirty="0">
                <a:solidFill>
                  <a:srgbClr val="333333"/>
                </a:solidFill>
              </a:rPr>
              <a:t>Διαβάστε </a:t>
            </a:r>
            <a:r>
              <a:rPr lang="de-DE" sz="2200" dirty="0">
                <a:solidFill>
                  <a:srgbClr val="333333"/>
                </a:solidFill>
              </a:rPr>
              <a:t>&amp; </a:t>
            </a:r>
            <a:r>
              <a:rPr lang="el-GR" sz="2200" dirty="0">
                <a:solidFill>
                  <a:srgbClr val="333333"/>
                </a:solidFill>
              </a:rPr>
              <a:t>ενημερώστε με ακρίβεια για την εμπειρία σας με την νόσο!</a:t>
            </a:r>
            <a:endParaRPr lang="de-DE" sz="2200" dirty="0">
              <a:solidFill>
                <a:srgbClr val="333333"/>
              </a:solidFill>
            </a:endParaRPr>
          </a:p>
        </p:txBody>
      </p:sp>
      <p:sp>
        <p:nvSpPr>
          <p:cNvPr id="7"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en-US" sz="2400" dirty="0">
                <a:solidFill>
                  <a:srgbClr val="333333"/>
                </a:solidFill>
                <a:latin typeface="Calibri Light"/>
                <a:ea typeface="ＭＳ Ｐゴシック"/>
                <a:cs typeface="Verdana"/>
              </a:rPr>
              <a:t>Read up &amp; communicate accurately about your illness experience!</a:t>
            </a:r>
            <a:endParaRPr lang="de-DE" sz="2400" dirty="0">
              <a:solidFill>
                <a:srgbClr val="333333"/>
              </a:solidFill>
              <a:latin typeface="Calibri Light"/>
              <a:ea typeface="ＭＳ Ｐゴシック"/>
              <a:cs typeface="Verdana"/>
            </a:endParaRPr>
          </a:p>
        </p:txBody>
      </p:sp>
      <p:graphicFrame>
        <p:nvGraphicFramePr>
          <p:cNvPr id="8" name="Diagramm 3"/>
          <p:cNvGraphicFramePr>
            <a:graphicFrameLocks noChangeAspect="1"/>
          </p:cNvGraphicFramePr>
          <p:nvPr>
            <p:extLst>
              <p:ext uri="{D42A27DB-BD31-4B8C-83A1-F6EECF244321}">
                <p14:modId xmlns:p14="http://schemas.microsoft.com/office/powerpoint/2010/main" val="2017895804"/>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Θα πρέπει να ενημερώσω για την νόσο μου τους άλλους... και πώς;</a:t>
            </a:r>
            <a:endParaRPr lang="de-DE" sz="3600" dirty="0">
              <a:latin typeface="+mn-lt"/>
              <a:ea typeface="+mn-ea"/>
              <a:cs typeface="+mn-cs"/>
            </a:endParaRPr>
          </a:p>
        </p:txBody>
      </p:sp>
      <p:sp>
        <p:nvSpPr>
          <p:cNvPr id="3" name="Inhaltsplatzhalter 2"/>
          <p:cNvSpPr>
            <a:spLocks noGrp="1"/>
          </p:cNvSpPr>
          <p:nvPr>
            <p:ph idx="1"/>
          </p:nvPr>
        </p:nvSpPr>
        <p:spPr>
          <a:xfrm>
            <a:off x="408955" y="2204864"/>
            <a:ext cx="6858000" cy="4248000"/>
          </a:xfrm>
        </p:spPr>
        <p:txBody>
          <a:bodyPr>
            <a:noAutofit/>
          </a:bodyPr>
          <a:lstStyle/>
          <a:p>
            <a:pPr>
              <a:defRPr/>
            </a:pPr>
            <a:r>
              <a:rPr lang="el-GR" sz="2400" dirty="0">
                <a:solidFill>
                  <a:srgbClr val="004992"/>
                </a:solidFill>
              </a:rPr>
              <a:t>Νιώθετε την ανάγκη να πείτε στους άλλους ότι έχετε διαγνωσθεί με ψύχωση;</a:t>
            </a:r>
            <a:endParaRPr lang="de-DE" sz="2400" dirty="0">
              <a:solidFill>
                <a:srgbClr val="004992"/>
              </a:solidFill>
            </a:endParaRPr>
          </a:p>
          <a:p>
            <a:pPr marL="342900" indent="-342900">
              <a:buClr>
                <a:srgbClr val="333333"/>
              </a:buClr>
              <a:buFont typeface="WingDings"/>
              <a:buChar char=""/>
              <a:defRPr/>
            </a:pPr>
            <a:r>
              <a:rPr lang="el-GR" sz="2400" dirty="0">
                <a:solidFill>
                  <a:srgbClr val="333333"/>
                </a:solidFill>
              </a:rPr>
              <a:t>Μια διάγνωση ψύχωσης ή σχιζοφρένειας (όπως κάθε άλλη ψυχική νόσος) δεν κοινοποιείται, δηλαδή, δεν χρειάζεται να φανερωθεί.</a:t>
            </a:r>
            <a:endParaRPr lang="de-DE" sz="2400" dirty="0">
              <a:solidFill>
                <a:srgbClr val="333333"/>
              </a:solidFill>
            </a:endParaRPr>
          </a:p>
          <a:p>
            <a:pPr>
              <a:defRPr/>
            </a:pPr>
            <a:r>
              <a:rPr lang="el-GR" sz="2400" b="1" dirty="0">
                <a:solidFill>
                  <a:srgbClr val="333333"/>
                </a:solidFill>
              </a:rPr>
              <a:t>Εξαρτάται από εσάς αν θα ενημερώσετε τους άλλους για τη διάγνωση ή όχι.</a:t>
            </a:r>
            <a:endParaRPr lang="de-DE"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47</a:t>
            </a:fld>
            <a:endParaRPr lang="de-DE">
              <a:latin typeface="+mn-lt"/>
              <a:ea typeface="+mn-ea"/>
              <a:cs typeface="+mn-cs"/>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295594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Θα πρέπει να ενημερώσω για την νόσο μου τους άλλους... και πώς;</a:t>
            </a:r>
            <a:endParaRPr lang="de-DE" sz="3600" dirty="0">
              <a:latin typeface="+mn-lt"/>
              <a:ea typeface="+mn-ea"/>
              <a:cs typeface="+mn-cs"/>
            </a:endParaRPr>
          </a:p>
        </p:txBody>
      </p:sp>
      <p:sp>
        <p:nvSpPr>
          <p:cNvPr id="3" name="Inhaltsplatzhalter 2"/>
          <p:cNvSpPr>
            <a:spLocks noGrp="1"/>
          </p:cNvSpPr>
          <p:nvPr>
            <p:ph idx="1"/>
          </p:nvPr>
        </p:nvSpPr>
        <p:spPr>
          <a:xfrm>
            <a:off x="408955" y="2204864"/>
            <a:ext cx="6858000" cy="4248000"/>
          </a:xfrm>
        </p:spPr>
        <p:txBody>
          <a:bodyPr>
            <a:noAutofit/>
          </a:bodyPr>
          <a:lstStyle/>
          <a:p>
            <a:pPr>
              <a:defRPr/>
            </a:pPr>
            <a:r>
              <a:rPr lang="el-GR" sz="2400" dirty="0">
                <a:solidFill>
                  <a:srgbClr val="004992"/>
                </a:solidFill>
              </a:rPr>
              <a:t>Νιώθετε την ανάγκη να πείτε στους άλλους ότι έχετε διαγνωσθεί με ψύχωση;</a:t>
            </a:r>
            <a:endParaRPr lang="de-DE" sz="2400" dirty="0">
              <a:solidFill>
                <a:srgbClr val="004992"/>
              </a:solidFill>
            </a:endParaRPr>
          </a:p>
          <a:p>
            <a:pPr marL="342900" indent="-342900">
              <a:buClr>
                <a:srgbClr val="333333"/>
              </a:buClr>
              <a:buFont typeface="WingDings"/>
              <a:buChar char=""/>
              <a:defRPr/>
            </a:pPr>
            <a:r>
              <a:rPr lang="el-GR" sz="2400" dirty="0">
                <a:solidFill>
                  <a:srgbClr val="333333"/>
                </a:solidFill>
              </a:rPr>
              <a:t>Είναι σημαντικό για σας να μιλήσετε σε ένα πρόσωπο που εμπιστεύεστε για την αρρώστια σας, γιατί</a:t>
            </a:r>
            <a:r>
              <a:rPr lang="en-US" sz="2400" dirty="0">
                <a:solidFill>
                  <a:srgbClr val="333333"/>
                </a:solidFill>
              </a:rPr>
              <a:t> …</a:t>
            </a:r>
            <a:endParaRPr lang="de-DE" sz="2400" dirty="0">
              <a:solidFill>
                <a:srgbClr val="333333"/>
              </a:solidFill>
              <a:sym typeface="Wingdings" panose="05000000000000000000" pitchFamily="2" charset="2"/>
            </a:endParaRPr>
          </a:p>
          <a:p>
            <a:pPr marL="342900" indent="-342900">
              <a:buClr>
                <a:srgbClr val="333333"/>
              </a:buClr>
              <a:buFont typeface="WingDings"/>
              <a:buChar char=""/>
              <a:defRPr/>
            </a:pPr>
            <a:r>
              <a:rPr lang="el-GR" sz="2400" dirty="0">
                <a:solidFill>
                  <a:srgbClr val="333333"/>
                </a:solidFill>
              </a:rPr>
              <a:t>συχνά άλλοι σημαντικοί άνθρωποι μπορούν να εντοπίσουν τα πρώιμα σημεία μιας αναδυόμενης ψυχωτικής κατάστασης νωρίτερα από τους ίδιους τους ασθενείς</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48</a:t>
            </a:fld>
            <a:endParaRPr lang="de-DE">
              <a:latin typeface="+mn-lt"/>
              <a:ea typeface="+mn-ea"/>
              <a:cs typeface="+mn-cs"/>
            </a:endParaRPr>
          </a:p>
        </p:txBody>
      </p:sp>
      <p:pic>
        <p:nvPicPr>
          <p:cNvPr id="9"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extLst>
      <p:ext uri="{BB962C8B-B14F-4D97-AF65-F5344CB8AC3E}">
        <p14:creationId xmlns:p14="http://schemas.microsoft.com/office/powerpoint/2010/main" val="33880669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θα πρέπει να ενημερώσω για την νόσο μου;</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el-GR" sz="2400" dirty="0">
                <a:solidFill>
                  <a:srgbClr val="004992"/>
                </a:solidFill>
              </a:rPr>
              <a:t>Σύσταση</a:t>
            </a:r>
            <a:r>
              <a:rPr lang="en-US" sz="2400" dirty="0">
                <a:solidFill>
                  <a:srgbClr val="004992"/>
                </a:solidFill>
              </a:rPr>
              <a:t>: </a:t>
            </a:r>
            <a:r>
              <a:rPr lang="el-GR" sz="2400" dirty="0">
                <a:solidFill>
                  <a:srgbClr val="004992"/>
                </a:solidFill>
              </a:rPr>
              <a:t>Είναι προτιμότερο να εξηγήσετε τα συμπτώματά σας παρά να πείτε την διάγνωση σας.</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49</a:t>
            </a:fld>
            <a:endParaRPr lang="de-DE">
              <a:latin typeface="+mn-lt"/>
              <a:ea typeface="+mn-ea"/>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θα πρέπει να ενημερώσω για την νόσο μου;</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el-GR" sz="2400" dirty="0">
                <a:solidFill>
                  <a:srgbClr val="004992"/>
                </a:solidFill>
              </a:rPr>
              <a:t>Σύσταση</a:t>
            </a:r>
            <a:r>
              <a:rPr lang="en-US" sz="2400" dirty="0">
                <a:solidFill>
                  <a:srgbClr val="004992"/>
                </a:solidFill>
              </a:rPr>
              <a:t>: </a:t>
            </a:r>
            <a:r>
              <a:rPr lang="el-GR" sz="2400" dirty="0">
                <a:solidFill>
                  <a:srgbClr val="004992"/>
                </a:solidFill>
              </a:rPr>
              <a:t>Είναι προτιμότερο να εξηγήσετε τα συμπτώματά σας παρά να πείτε την διάγνωση σας.</a:t>
            </a:r>
          </a:p>
          <a:p>
            <a:pPr marL="342900" indent="-342900">
              <a:buClr>
                <a:srgbClr val="333333"/>
              </a:buClr>
              <a:buFont typeface="WingDings"/>
              <a:buChar char=""/>
              <a:defRPr/>
            </a:pPr>
            <a:r>
              <a:rPr lang="el-GR" sz="2400" dirty="0">
                <a:solidFill>
                  <a:srgbClr val="333333"/>
                </a:solidFill>
              </a:rPr>
              <a:t>Ιδιαίτερα, αν δεν γνωρίζετε τους ανθρώπους πολύ καλά, συχνά ενδείκνυται να περιγράψετε τα συμπτώματά σας αντί να τους πείτε μια (αμφιλεγόμενη) λέξη (σχιζοφρένεια, </a:t>
            </a:r>
            <a:r>
              <a:rPr lang="el-GR" sz="2400">
                <a:solidFill>
                  <a:srgbClr val="333333"/>
                </a:solidFill>
              </a:rPr>
              <a:t>ψύχωση)</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50</a:t>
            </a:fld>
            <a:endParaRPr lang="de-DE">
              <a:latin typeface="+mn-lt"/>
              <a:ea typeface="+mn-ea"/>
              <a:cs typeface="+mn-cs"/>
            </a:endParaRPr>
          </a:p>
        </p:txBody>
      </p:sp>
    </p:spTree>
    <p:extLst>
      <p:ext uri="{BB962C8B-B14F-4D97-AF65-F5344CB8AC3E}">
        <p14:creationId xmlns:p14="http://schemas.microsoft.com/office/powerpoint/2010/main" val="1149688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θα πρέπει να ενημερώσω για την νόσο μου;</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el-GR" sz="2400" dirty="0">
                <a:solidFill>
                  <a:srgbClr val="004992"/>
                </a:solidFill>
              </a:rPr>
              <a:t>Σύσταση</a:t>
            </a:r>
            <a:r>
              <a:rPr lang="en-US" sz="2400" dirty="0">
                <a:solidFill>
                  <a:srgbClr val="004992"/>
                </a:solidFill>
              </a:rPr>
              <a:t>: </a:t>
            </a:r>
            <a:r>
              <a:rPr lang="el-GR" sz="2400" dirty="0">
                <a:solidFill>
                  <a:srgbClr val="004992"/>
                </a:solidFill>
              </a:rPr>
              <a:t>Είναι προτιμότερο να εξηγήσετε τα συμπτώματά σας παρά να πείτε την διάγνωση σας.</a:t>
            </a:r>
          </a:p>
          <a:p>
            <a:pPr marL="342900" indent="-342900">
              <a:buClr>
                <a:srgbClr val="333333"/>
              </a:buClr>
              <a:buFont typeface="WingDings"/>
              <a:buChar char=""/>
              <a:defRPr/>
            </a:pPr>
            <a:r>
              <a:rPr lang="el-GR" sz="2400" dirty="0">
                <a:solidFill>
                  <a:srgbClr val="333333"/>
                </a:solidFill>
              </a:rPr>
              <a:t>Ιδιαίτερα, αν δεν γνωρίζετε τους ανθρώπους πολύ καλά, συχνά ενδείκνυται να περιγράψετε τα συμπτώματά σας αντί να τους πείτε μια (αμφιλεγόμενη) λέξη (σχιζοφρένεια, ψύχωση)</a:t>
            </a:r>
            <a:endParaRPr lang="de-DE" sz="2400" dirty="0">
              <a:solidFill>
                <a:srgbClr val="333333"/>
              </a:solidFill>
            </a:endParaRPr>
          </a:p>
          <a:p>
            <a:pPr marL="342900" indent="-342900">
              <a:buClr>
                <a:srgbClr val="333333"/>
              </a:buClr>
              <a:buFont typeface="WingDings"/>
              <a:buChar char=""/>
              <a:defRPr/>
            </a:pPr>
            <a:r>
              <a:rPr lang="el-GR" sz="2400" dirty="0">
                <a:solidFill>
                  <a:srgbClr val="333333"/>
                </a:solidFill>
              </a:rPr>
              <a:t>Προκειμένου να μπορείτε να εξηγήσετε την αρρώστια σας στους άλλους θα πρέπει να γίνεται οι ίδιοι ειδικοί σε αυτήν.</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51</a:t>
            </a:fld>
            <a:endParaRPr lang="de-DE">
              <a:latin typeface="+mn-lt"/>
              <a:ea typeface="+mn-ea"/>
              <a:cs typeface="+mn-cs"/>
            </a:endParaRPr>
          </a:p>
        </p:txBody>
      </p:sp>
    </p:spTree>
    <p:extLst>
      <p:ext uri="{BB962C8B-B14F-4D97-AF65-F5344CB8AC3E}">
        <p14:creationId xmlns:p14="http://schemas.microsoft.com/office/powerpoint/2010/main" val="23102192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θα πρέπει να ενημερώσω για την νόσο μου τους άλλους;</a:t>
            </a:r>
            <a:endParaRPr lang="de-DE" sz="3600" dirty="0">
              <a:latin typeface="+mn-lt"/>
              <a:ea typeface="+mn-ea"/>
              <a:cs typeface="+mn-cs"/>
            </a:endParaRPr>
          </a:p>
        </p:txBody>
      </p:sp>
      <p:sp>
        <p:nvSpPr>
          <p:cNvPr id="9" name="Inhaltsplatzhalter 2"/>
          <p:cNvSpPr>
            <a:spLocks noGrp="1"/>
          </p:cNvSpPr>
          <p:nvPr>
            <p:ph idx="1"/>
          </p:nvPr>
        </p:nvSpPr>
        <p:spPr/>
        <p:txBody>
          <a:bodyPr>
            <a:noAutofit/>
          </a:bodyPr>
          <a:lstStyle/>
          <a:p>
            <a:pPr>
              <a:lnSpc>
                <a:spcPct val="100000"/>
              </a:lnSpc>
              <a:spcBef>
                <a:spcPts val="1200"/>
              </a:spcBef>
            </a:pPr>
            <a:r>
              <a:rPr lang="el-GR" sz="2000" dirty="0">
                <a:solidFill>
                  <a:srgbClr val="004992"/>
                </a:solidFill>
              </a:rPr>
              <a:t>Τα κύρια συμπτώματα της ψύχωσης και της σχιζοφρένειας:</a:t>
            </a:r>
          </a:p>
          <a:p>
            <a:pPr lvl="0" defTabSz="914400" eaLnBrk="0" fontAlgn="base" hangingPunct="0">
              <a:lnSpc>
                <a:spcPct val="100000"/>
              </a:lnSpc>
              <a:spcBef>
                <a:spcPts val="1200"/>
              </a:spcBef>
              <a:buClr>
                <a:srgbClr val="006699"/>
              </a:buClr>
              <a:tabLst>
                <a:tab pos="84138" algn="l"/>
              </a:tabLst>
            </a:pPr>
            <a:r>
              <a:rPr lang="el-GR" sz="2000" kern="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52</a:t>
            </a:fld>
            <a:endParaRPr lang="de-DE">
              <a:latin typeface="+mn-lt"/>
              <a:ea typeface="+mn-ea"/>
              <a:cs typeface="+mn-cs"/>
            </a:endParaRPr>
          </a:p>
        </p:txBody>
      </p:sp>
    </p:spTree>
    <p:extLst>
      <p:ext uri="{BB962C8B-B14F-4D97-AF65-F5344CB8AC3E}">
        <p14:creationId xmlns:p14="http://schemas.microsoft.com/office/powerpoint/2010/main" val="10802832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θα πρέπει να ενημερώσω για την νόσο μου τους άλλους;</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l-GR" sz="2000" dirty="0">
                <a:solidFill>
                  <a:srgbClr val="004992"/>
                </a:solidFill>
              </a:rPr>
              <a:t>Τα κύρια συμπτώματα της ψύχωσης και της σχιζοφρένειας:</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l-GR" sz="2000" b="1" dirty="0">
                <a:solidFill>
                  <a:srgbClr val="333333"/>
                </a:solidFill>
              </a:rPr>
              <a:t>Ψευδαισθήσεις</a:t>
            </a:r>
            <a:endParaRPr lang="de-DE" sz="2000" b="1" dirty="0">
              <a:solidFill>
                <a:srgbClr val="333333"/>
              </a:solidFill>
            </a:endParaRPr>
          </a:p>
          <a:p>
            <a:pPr marL="342900" indent="-342900">
              <a:lnSpc>
                <a:spcPct val="100000"/>
              </a:lnSpc>
              <a:spcBef>
                <a:spcPts val="1200"/>
              </a:spcBef>
              <a:buClr>
                <a:srgbClr val="333333"/>
              </a:buClr>
              <a:buFont typeface="WingDings"/>
              <a:buChar char=""/>
            </a:pPr>
            <a:r>
              <a:rPr lang="el-GR" sz="2000" b="1" dirty="0">
                <a:solidFill>
                  <a:srgbClr val="333333"/>
                </a:solidFill>
              </a:rPr>
              <a:t>Παραληρητικές ιδέες</a:t>
            </a:r>
            <a:endParaRPr lang="en-US" sz="2000" b="1" dirty="0">
              <a:solidFill>
                <a:srgbClr val="333333"/>
              </a:solidFill>
            </a:endParaRPr>
          </a:p>
          <a:p>
            <a:pPr marL="342900" indent="-342900">
              <a:lnSpc>
                <a:spcPct val="100000"/>
              </a:lnSpc>
              <a:spcBef>
                <a:spcPts val="1200"/>
              </a:spcBef>
              <a:buClr>
                <a:srgbClr val="333333"/>
              </a:buClr>
              <a:buFont typeface="WingDings"/>
              <a:buChar char=""/>
            </a:pPr>
            <a:r>
              <a:rPr lang="el-GR" sz="2000" b="1" dirty="0">
                <a:solidFill>
                  <a:srgbClr val="333333"/>
                </a:solidFill>
              </a:rPr>
              <a:t>Άλλα (μη ειδικά) συμπτώματα όπως η κατάθλιψη (αυτά μπορούν να εμφανιστούν και σε άλλες διαταραχές)</a:t>
            </a:r>
            <a:endParaRPr lang="en-US" sz="2000" b="1"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53</a:t>
            </a:fld>
            <a:endParaRPr lang="de-DE">
              <a:latin typeface="+mn-lt"/>
              <a:ea typeface="+mn-ea"/>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θα πρέπει να ενημερώσω για την νόσο μου τους άλλους;</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l-GR" sz="2000" dirty="0">
                <a:solidFill>
                  <a:srgbClr val="004992"/>
                </a:solidFill>
              </a:rPr>
              <a:t>Τα κύρια συμπτώματα της ψύχωσης και της σχιζοφρένειας:</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l-GR" sz="2000" b="1" dirty="0">
                <a:solidFill>
                  <a:srgbClr val="333333"/>
                </a:solidFill>
              </a:rPr>
              <a:t>Ψευδαισθήσεις: </a:t>
            </a:r>
            <a:r>
              <a:rPr lang="el-GR" sz="2000" dirty="0">
                <a:solidFill>
                  <a:srgbClr val="333333"/>
                </a:solidFill>
              </a:rPr>
              <a:t>Ακούτε, βλέπετε, αισθάνεστε ή γεύεστε πράγματα που δεν είναι εκεί (π.χ. ακούτε προσβλητικές φωνές)</a:t>
            </a: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54</a:t>
            </a:fld>
            <a:endParaRPr lang="de-DE">
              <a:latin typeface="+mn-lt"/>
              <a:ea typeface="+mn-ea"/>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θα πρέπει να ενημερώσω για την νόσο μου τους άλλους;</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el-GR" sz="2000" dirty="0">
                <a:solidFill>
                  <a:srgbClr val="004992"/>
                </a:solidFill>
              </a:rPr>
              <a:t>Τα κύρια συμπτώματα της ψύχωσης και της σχιζοφρένειας:</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l-GR" sz="2000" b="1" dirty="0">
                <a:solidFill>
                  <a:srgbClr val="333333"/>
                </a:solidFill>
              </a:rPr>
              <a:t>Ψευδαισθήσεις: </a:t>
            </a:r>
            <a:r>
              <a:rPr lang="el-GR" sz="2000" dirty="0">
                <a:solidFill>
                  <a:srgbClr val="333333"/>
                </a:solidFill>
              </a:rPr>
              <a:t>Ακούτε, βλέπετε, αισθάνεστε ή γεύεστε πράγματα που δεν είναι εκεί (π.χ. ακούτε προσβλητικές φωνές)</a:t>
            </a:r>
          </a:p>
          <a:p>
            <a:pPr>
              <a:lnSpc>
                <a:spcPct val="100000"/>
              </a:lnSpc>
              <a:spcBef>
                <a:spcPts val="1200"/>
              </a:spcBef>
            </a:pPr>
            <a:r>
              <a:rPr lang="el-GR" sz="2000" dirty="0">
                <a:solidFill>
                  <a:srgbClr val="333333"/>
                </a:solidFill>
              </a:rPr>
              <a:t>Παράδειγμα</a:t>
            </a:r>
            <a:r>
              <a:rPr lang="de-DE" sz="2000" dirty="0">
                <a:solidFill>
                  <a:srgbClr val="333333"/>
                </a:solidFill>
              </a:rPr>
              <a:t>:</a:t>
            </a:r>
          </a:p>
          <a:p>
            <a:pPr>
              <a:lnSpc>
                <a:spcPct val="100000"/>
              </a:lnSpc>
              <a:spcBef>
                <a:spcPts val="1200"/>
              </a:spcBef>
            </a:pPr>
            <a:r>
              <a:rPr lang="el-GR" sz="2000" i="1" dirty="0">
                <a:solidFill>
                  <a:srgbClr val="333333"/>
                </a:solidFill>
              </a:rPr>
              <a:t>«Περίπου το 15% του πληθυσμού βιώνει ψευδαισθήσεις χωρίς να είναι ψυχικά άρρωστο. Πως μπορώ να στις περιγράψω; Είναι ανάλογες με το να σκέφτεσαι ένα γνωστό σουξέ αλλά ισχυρότερες, έτσι ώστε να νομίζεις ότι είναι αληθινές. Ή διαφορετικά, να ακούς το κουδούνι της εξώπορτας όταν ανυπομονείς κάποιος να έρθει αλλά κανείς δεν είναι πραγματικά εκεί.»</a:t>
            </a:r>
            <a:endParaRPr lang="de-DE"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55</a:t>
            </a:fld>
            <a:endParaRPr lang="de-DE">
              <a:latin typeface="+mn-lt"/>
              <a:ea typeface="+mn-ea"/>
              <a:cs typeface="+mn-cs"/>
            </a:endParaRPr>
          </a:p>
        </p:txBody>
      </p:sp>
    </p:spTree>
    <p:extLst>
      <p:ext uri="{BB962C8B-B14F-4D97-AF65-F5344CB8AC3E}">
        <p14:creationId xmlns:p14="http://schemas.microsoft.com/office/powerpoint/2010/main" val="34522231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θα πρέπει να ενημερώσω για την νόσο μου τους άλλους;</a:t>
            </a:r>
            <a:endParaRPr lang="de-DE" sz="3600" dirty="0">
              <a:latin typeface="+mn-lt"/>
              <a:ea typeface="+mn-ea"/>
              <a:cs typeface="+mn-cs"/>
            </a:endParaRPr>
          </a:p>
        </p:txBody>
      </p:sp>
      <p:sp>
        <p:nvSpPr>
          <p:cNvPr id="10" name="Inhaltsplatzhalter 2"/>
          <p:cNvSpPr>
            <a:spLocks noGrp="1"/>
          </p:cNvSpPr>
          <p:nvPr>
            <p:ph idx="1"/>
          </p:nvPr>
        </p:nvSpPr>
        <p:spPr/>
        <p:txBody>
          <a:bodyPr>
            <a:noAutofit/>
          </a:bodyPr>
          <a:lstStyle/>
          <a:p>
            <a:pPr>
              <a:lnSpc>
                <a:spcPct val="100000"/>
              </a:lnSpc>
              <a:spcBef>
                <a:spcPts val="1200"/>
              </a:spcBef>
            </a:pPr>
            <a:r>
              <a:rPr lang="el-GR" sz="2000" dirty="0">
                <a:solidFill>
                  <a:srgbClr val="004992"/>
                </a:solidFill>
              </a:rPr>
              <a:t>Τα κύρια συμπτώματα της ψύχωσης και της σχιζοφρένειας:</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l-GR" sz="2000" b="1" dirty="0">
                <a:solidFill>
                  <a:srgbClr val="333333"/>
                </a:solidFill>
              </a:rPr>
              <a:t>Παραληρητικές ιδέες</a:t>
            </a:r>
            <a:r>
              <a:rPr lang="en-US" sz="2000" b="1" dirty="0">
                <a:solidFill>
                  <a:srgbClr val="333333"/>
                </a:solidFill>
              </a:rPr>
              <a:t>: </a:t>
            </a:r>
            <a:r>
              <a:rPr lang="el-GR" sz="2000" dirty="0">
                <a:solidFill>
                  <a:srgbClr val="333333"/>
                </a:solidFill>
              </a:rPr>
              <a:t>Είστε πεπεισμένος για κάτι που δεν είναι αλήθεια (π.χ. έχετε επιλεγεί να σώσετε τον κόσμο ή σας καταδιώκουν οι μυστικές υπηρεσίες)</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56</a:t>
            </a:fld>
            <a:endParaRPr lang="de-DE">
              <a:latin typeface="+mn-lt"/>
              <a:ea typeface="+mn-ea"/>
              <a:cs typeface="+mn-cs"/>
            </a:endParaRPr>
          </a:p>
        </p:txBody>
      </p:sp>
    </p:spTree>
    <p:extLst>
      <p:ext uri="{BB962C8B-B14F-4D97-AF65-F5344CB8AC3E}">
        <p14:creationId xmlns:p14="http://schemas.microsoft.com/office/powerpoint/2010/main" val="33070608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θα πρέπει να ενημερώσω για την νόσο μου τους άλλους;</a:t>
            </a:r>
            <a:endParaRPr lang="de-DE" sz="3600" dirty="0">
              <a:latin typeface="+mn-lt"/>
              <a:ea typeface="+mn-ea"/>
              <a:cs typeface="+mn-cs"/>
            </a:endParaRPr>
          </a:p>
        </p:txBody>
      </p:sp>
      <p:sp>
        <p:nvSpPr>
          <p:cNvPr id="10" name="Inhaltsplatzhalter 2"/>
          <p:cNvSpPr>
            <a:spLocks noGrp="1"/>
          </p:cNvSpPr>
          <p:nvPr>
            <p:ph idx="1"/>
          </p:nvPr>
        </p:nvSpPr>
        <p:spPr/>
        <p:txBody>
          <a:bodyPr>
            <a:noAutofit/>
          </a:bodyPr>
          <a:lstStyle/>
          <a:p>
            <a:pPr>
              <a:lnSpc>
                <a:spcPct val="100000"/>
              </a:lnSpc>
              <a:spcBef>
                <a:spcPts val="1200"/>
              </a:spcBef>
            </a:pPr>
            <a:r>
              <a:rPr lang="el-GR" sz="2000" dirty="0">
                <a:solidFill>
                  <a:srgbClr val="004992"/>
                </a:solidFill>
              </a:rPr>
              <a:t>Τα κύρια συμπτώματα της ψύχωσης και της σχιζοφρένειας:</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l-GR" sz="2000" b="1" dirty="0">
                <a:solidFill>
                  <a:srgbClr val="333333"/>
                </a:solidFill>
              </a:rPr>
              <a:t>Παραληρητικές ιδέες</a:t>
            </a:r>
            <a:r>
              <a:rPr lang="en-US" sz="2000" b="1" dirty="0">
                <a:solidFill>
                  <a:srgbClr val="333333"/>
                </a:solidFill>
              </a:rPr>
              <a:t>: </a:t>
            </a:r>
            <a:r>
              <a:rPr lang="el-GR" sz="2000" dirty="0">
                <a:solidFill>
                  <a:srgbClr val="333333"/>
                </a:solidFill>
              </a:rPr>
              <a:t>Είστε πεπεισμένος για κάτι που δεν είναι αλήθεια (π.χ. έχετε επιλεγεί να σώσετε τον κόσμο ή σας καταδιώκουν οι μυστικές υπηρεσίες)</a:t>
            </a:r>
            <a:endParaRPr lang="en-US" sz="2000" dirty="0">
              <a:solidFill>
                <a:srgbClr val="333333"/>
              </a:solidFill>
            </a:endParaRPr>
          </a:p>
          <a:p>
            <a:pPr lvl="0">
              <a:lnSpc>
                <a:spcPct val="100000"/>
              </a:lnSpc>
              <a:spcBef>
                <a:spcPts val="1200"/>
              </a:spcBef>
            </a:pPr>
            <a:r>
              <a:rPr lang="el-GR" sz="2000" dirty="0">
                <a:solidFill>
                  <a:srgbClr val="333333"/>
                </a:solidFill>
              </a:rPr>
              <a:t>Παράδειγμα</a:t>
            </a:r>
            <a:r>
              <a:rPr lang="de-DE" sz="2000" dirty="0">
                <a:solidFill>
                  <a:srgbClr val="333333"/>
                </a:solidFill>
              </a:rPr>
              <a:t>:</a:t>
            </a:r>
          </a:p>
          <a:p>
            <a:pPr lvl="0">
              <a:lnSpc>
                <a:spcPct val="100000"/>
              </a:lnSpc>
              <a:spcBef>
                <a:spcPts val="1200"/>
              </a:spcBef>
            </a:pPr>
            <a:r>
              <a:rPr lang="el-GR" sz="2000" i="1" dirty="0">
                <a:solidFill>
                  <a:srgbClr val="333333"/>
                </a:solidFill>
              </a:rPr>
              <a:t>«Σχεδόν όλοι γνωρίζουν εκείνες τις μέρες όταν έχεις μια έντονη αίσθηση ότι όλος ο κόσμος είναι εναντίον σου. Ή ότι οι άνθρωποι σε κοιτάζουν, ειδικά αν δεν αισθάνεσαι άνετα με τον εαυτό σου. Για μένα αυτό το συναίσθημα ήταν πολύ ισχυρότερο. Κατά τη διάρκεια της ασθένειάς μου, ήμουν 100% σίγουρος ότι ορισμένοι άνθρωποι</a:t>
            </a:r>
            <a:r>
              <a:rPr lang="en-US" sz="2000" i="1" dirty="0">
                <a:solidFill>
                  <a:srgbClr val="333333"/>
                </a:solidFill>
              </a:rPr>
              <a:t> </a:t>
            </a:r>
            <a:r>
              <a:rPr lang="el-GR" sz="2000" i="1" dirty="0">
                <a:solidFill>
                  <a:srgbClr val="333333"/>
                </a:solidFill>
              </a:rPr>
              <a:t>με καταδίωκαν σοβαρά. Τώρα, το βλέπω διαφορετικά.»</a:t>
            </a:r>
            <a:endParaRPr lang="en-US" sz="2000" i="1" dirty="0">
              <a:solidFill>
                <a:srgbClr val="333333"/>
              </a:solidFill>
            </a:endParaRPr>
          </a:p>
          <a:p>
            <a:pPr lvl="0">
              <a:lnSpc>
                <a:spcPct val="100000"/>
              </a:lnSpc>
              <a:spcBef>
                <a:spcPts val="1200"/>
              </a:spcBef>
            </a:pPr>
            <a:r>
              <a:rPr lang="el-GR" sz="2000" i="1" kern="1200" dirty="0">
                <a:solidFill>
                  <a:srgbClr val="333333"/>
                </a:solidFill>
              </a:rPr>
              <a:t>«</a:t>
            </a:r>
            <a:r>
              <a:rPr lang="el-GR" sz="2000" i="1" dirty="0">
                <a:solidFill>
                  <a:srgbClr val="333333"/>
                </a:solidFill>
              </a:rPr>
              <a:t>Σχεδόν ο καθένας είχε την εμπειρία να νοιώθει έτοιμος να αναλάβει οτιδήποτε και ότι κανείς δεν το κάνει καλύτερα από αυτόν. Για μένα αυτό το είδος της σκέψης διήρκησε περισσότερο και με οδήγησε σε πολλά προβλήματα, για παράδειγμα στην εργασία…»</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57</a:t>
            </a:fld>
            <a:endParaRPr lang="de-DE">
              <a:latin typeface="+mn-lt"/>
              <a:ea typeface="+mn-ea"/>
              <a:cs typeface="+mn-cs"/>
            </a:endParaRPr>
          </a:p>
        </p:txBody>
      </p:sp>
    </p:spTree>
    <p:extLst>
      <p:ext uri="{BB962C8B-B14F-4D97-AF65-F5344CB8AC3E}">
        <p14:creationId xmlns:p14="http://schemas.microsoft.com/office/powerpoint/2010/main" val="14495016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θα πρέπει να ενημερώσω για την νόσο μου τους άλλους;</a:t>
            </a:r>
            <a:endParaRPr lang="de-DE" sz="3600" dirty="0">
              <a:latin typeface="+mn-lt"/>
              <a:ea typeface="+mn-ea"/>
              <a:cs typeface="+mn-cs"/>
            </a:endParaRPr>
          </a:p>
        </p:txBody>
      </p:sp>
      <p:sp>
        <p:nvSpPr>
          <p:cNvPr id="7" name="Inhaltsplatzhalter 2"/>
          <p:cNvSpPr>
            <a:spLocks noGrp="1"/>
          </p:cNvSpPr>
          <p:nvPr>
            <p:ph idx="1"/>
          </p:nvPr>
        </p:nvSpPr>
        <p:spPr/>
        <p:txBody>
          <a:bodyPr>
            <a:noAutofit/>
          </a:bodyPr>
          <a:lstStyle/>
          <a:p>
            <a:pPr>
              <a:lnSpc>
                <a:spcPct val="100000"/>
              </a:lnSpc>
              <a:spcBef>
                <a:spcPts val="1200"/>
              </a:spcBef>
            </a:pPr>
            <a:r>
              <a:rPr lang="el-GR" sz="2000" dirty="0">
                <a:solidFill>
                  <a:srgbClr val="004992"/>
                </a:solidFill>
              </a:rPr>
              <a:t>Τα κύρια συμπτώματα της ψύχωσης και της σχιζοφρένειας:</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l-GR" sz="2000" b="1" dirty="0">
                <a:solidFill>
                  <a:srgbClr val="333333"/>
                </a:solidFill>
              </a:rPr>
              <a:t>Άλλα (μη ειδικά συμπτώματα): </a:t>
            </a:r>
            <a:r>
              <a:rPr lang="el-GR" sz="2000" dirty="0">
                <a:solidFill>
                  <a:srgbClr val="333333"/>
                </a:solidFill>
              </a:rPr>
              <a:t>Για παράδειγμα κατάθλιψη, διαταραχές επικοινωνίας ή δυσκολίες στην προσοχή</a:t>
            </a:r>
            <a:endParaRPr lang="en-US"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58</a:t>
            </a:fld>
            <a:endParaRPr lang="de-DE">
              <a:latin typeface="+mn-lt"/>
              <a:ea typeface="+mn-ea"/>
              <a:cs typeface="+mn-cs"/>
            </a:endParaRPr>
          </a:p>
        </p:txBody>
      </p:sp>
    </p:spTree>
    <p:extLst>
      <p:ext uri="{BB962C8B-B14F-4D97-AF65-F5344CB8AC3E}">
        <p14:creationId xmlns:p14="http://schemas.microsoft.com/office/powerpoint/2010/main" val="95984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θα πρέπει να ενημερώσω για την νόσο μου τους άλλους;</a:t>
            </a:r>
            <a:endParaRPr lang="de-DE" sz="3600" dirty="0">
              <a:latin typeface="+mn-lt"/>
              <a:ea typeface="+mn-ea"/>
              <a:cs typeface="+mn-cs"/>
            </a:endParaRPr>
          </a:p>
        </p:txBody>
      </p:sp>
      <p:sp>
        <p:nvSpPr>
          <p:cNvPr id="7" name="Inhaltsplatzhalter 2"/>
          <p:cNvSpPr>
            <a:spLocks noGrp="1"/>
          </p:cNvSpPr>
          <p:nvPr>
            <p:ph idx="1"/>
          </p:nvPr>
        </p:nvSpPr>
        <p:spPr/>
        <p:txBody>
          <a:bodyPr>
            <a:noAutofit/>
          </a:bodyPr>
          <a:lstStyle/>
          <a:p>
            <a:pPr>
              <a:lnSpc>
                <a:spcPct val="100000"/>
              </a:lnSpc>
              <a:spcBef>
                <a:spcPts val="1200"/>
              </a:spcBef>
            </a:pPr>
            <a:r>
              <a:rPr lang="el-GR" sz="2000" dirty="0">
                <a:solidFill>
                  <a:srgbClr val="004992"/>
                </a:solidFill>
              </a:rPr>
              <a:t>Τα κύρια συμπτώματα της ψύχωσης και της σχιζοφρένειας:</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el-GR" sz="2000" b="1" dirty="0">
                <a:solidFill>
                  <a:srgbClr val="333333"/>
                </a:solidFill>
              </a:rPr>
              <a:t>Άλλα (μη ειδικά συμπτώματα): </a:t>
            </a:r>
            <a:r>
              <a:rPr lang="el-GR" sz="2000" dirty="0">
                <a:solidFill>
                  <a:srgbClr val="333333"/>
                </a:solidFill>
              </a:rPr>
              <a:t>Για παράδειγμα κατάθλιψη, διαταραχές επικοινωνίας ή δυσκολίες στην προσοχή</a:t>
            </a:r>
            <a:endParaRPr lang="en-US" sz="2000" dirty="0">
              <a:solidFill>
                <a:srgbClr val="333333"/>
              </a:solidFill>
            </a:endParaRPr>
          </a:p>
          <a:p>
            <a:pPr lvl="0">
              <a:lnSpc>
                <a:spcPct val="100000"/>
              </a:lnSpc>
              <a:spcBef>
                <a:spcPts val="1200"/>
              </a:spcBef>
            </a:pPr>
            <a:r>
              <a:rPr lang="el-GR" sz="2000" dirty="0">
                <a:solidFill>
                  <a:srgbClr val="333333"/>
                </a:solidFill>
              </a:rPr>
              <a:t>Παράδειγμα</a:t>
            </a:r>
            <a:r>
              <a:rPr lang="de-DE" sz="2000" dirty="0">
                <a:solidFill>
                  <a:srgbClr val="333333"/>
                </a:solidFill>
              </a:rPr>
              <a:t>:</a:t>
            </a:r>
          </a:p>
          <a:p>
            <a:pPr lvl="0">
              <a:lnSpc>
                <a:spcPct val="100000"/>
              </a:lnSpc>
              <a:spcBef>
                <a:spcPts val="1200"/>
              </a:spcBef>
            </a:pPr>
            <a:r>
              <a:rPr lang="el-GR" sz="2000" i="1" dirty="0">
                <a:solidFill>
                  <a:srgbClr val="333333"/>
                </a:solidFill>
              </a:rPr>
              <a:t>«Ο καθένας έχει στιγμές που αισθάνεται πολύ λυπημένος, χωρίς να είναι σε θέση να κάνει τίποτα για να υποχωρήσει αυτό. Ήταν το ίδιο με μένα - εκτός από το ότι αυτή η θλίψη διήρκεσε για εβδομάδες και δεν υπήρχε τίποτα που θα μπορούσε να μου φτιάξει το κέφι. Εγώ δεν αισθανόμουν απλά λυπημένος, αλλά εντελώς απελπισμένος και άχρηστος. Εκείνη τη συγκεκριμένη στιγμή νομίζεις ότι αυτό δεν πρόκειται να φύγει και ότι πάντα ήταν έτσι. Στη συνέχεια, όμως κάποια στιγμή η αυλαία ανοίγει ...»</a:t>
            </a:r>
            <a:endParaRPr lang="de-DE" sz="2000" i="1"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59</a:t>
            </a:fld>
            <a:endParaRPr lang="de-DE">
              <a:latin typeface="+mn-lt"/>
              <a:ea typeface="+mn-ea"/>
              <a:cs typeface="+mn-cs"/>
            </a:endParaRPr>
          </a:p>
        </p:txBody>
      </p:sp>
    </p:spTree>
    <p:extLst>
      <p:ext uri="{BB962C8B-B14F-4D97-AF65-F5344CB8AC3E}">
        <p14:creationId xmlns:p14="http://schemas.microsoft.com/office/powerpoint/2010/main" val="34288358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θα πρέπει να επικοινωνήσω την νόσο μου στους άλλους;</a:t>
            </a:r>
            <a:endParaRPr lang="de-DE" sz="3600" dirty="0">
              <a:solidFill>
                <a:srgbClr val="004992"/>
              </a:solidFill>
              <a:latin typeface="+mn-lt"/>
              <a:ea typeface="+mn-ea"/>
              <a:cs typeface="+mn-cs"/>
            </a:endParaRPr>
          </a:p>
        </p:txBody>
      </p:sp>
      <p:sp>
        <p:nvSpPr>
          <p:cNvPr id="117762" name="Inhaltsplatzhalter 2"/>
          <p:cNvSpPr>
            <a:spLocks noGrp="1"/>
          </p:cNvSpPr>
          <p:nvPr>
            <p:ph idx="1"/>
          </p:nvPr>
        </p:nvSpPr>
        <p:spPr/>
        <p:txBody>
          <a:bodyPr>
            <a:noAutofit/>
          </a:bodyPr>
          <a:lstStyle/>
          <a:p>
            <a:r>
              <a:rPr lang="el-GR" sz="2400" dirty="0">
                <a:solidFill>
                  <a:srgbClr val="333333"/>
                </a:solidFill>
              </a:rPr>
              <a:t>Να είστε ενημερωμένος σχετικά με το θέμα της ψύχωσης. Ο καλύτερος τρόπος για να διορθώσετε τις ψευδείς απόψεις και τις παρεξηγήσεις που μπορεί να έχουν άλλοι άνθρωποι είναι να τους πείτε τα γεγονότα.</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60</a:t>
            </a:fld>
            <a:endParaRPr lang="de-DE">
              <a:latin typeface="+mn-lt"/>
              <a:ea typeface="+mn-ea"/>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Μεταφορά στην καθημερινή ζωή</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a:extLst>
            <a:ext uri="{FAA26D3D-D897-4be2-8F04-BA451C77F1D7}"/>
          </a:extLst>
        </p:spPr>
        <p:txBody>
          <a:bodyPr>
            <a:noAutofit/>
          </a:bodyPr>
          <a:lstStyle/>
          <a:p>
            <a:pPr>
              <a:lnSpc>
                <a:spcPct val="100000"/>
              </a:lnSpc>
              <a:spcBef>
                <a:spcPts val="1200"/>
              </a:spcBef>
              <a:defRPr/>
            </a:pPr>
            <a:r>
              <a:rPr lang="el-GR" sz="2400" b="1" dirty="0">
                <a:solidFill>
                  <a:srgbClr val="333333"/>
                </a:solidFill>
              </a:rPr>
              <a:t>Εκπαιδευτικοί στόχοι</a:t>
            </a:r>
            <a:r>
              <a:rPr lang="de-DE" sz="2400" b="1" dirty="0">
                <a:solidFill>
                  <a:srgbClr val="333333"/>
                </a:solidFill>
              </a:rPr>
              <a:t>:</a:t>
            </a:r>
          </a:p>
          <a:p>
            <a:pPr marL="342900" indent="-342900">
              <a:lnSpc>
                <a:spcPct val="100000"/>
              </a:lnSpc>
              <a:spcBef>
                <a:spcPts val="1200"/>
              </a:spcBef>
              <a:buClr>
                <a:srgbClr val="333333"/>
              </a:buClr>
              <a:buFont typeface="WingDings"/>
              <a:buChar char=""/>
              <a:defRPr/>
            </a:pPr>
            <a:r>
              <a:rPr lang="el-GR" sz="2000" dirty="0">
                <a:solidFill>
                  <a:srgbClr val="333333"/>
                </a:solidFill>
              </a:rPr>
              <a:t>Για να αποφύγετε την προκατάληψη και το στίγμα, είναι σημαντικό να ενημερώσετε επαρκώς για την νόσο σας τους άλλους ανθρώπους.</a:t>
            </a:r>
          </a:p>
          <a:p>
            <a:pPr marL="342900" lvl="1" indent="-342900">
              <a:lnSpc>
                <a:spcPct val="100000"/>
              </a:lnSpc>
              <a:spcBef>
                <a:spcPts val="1200"/>
              </a:spcBef>
              <a:spcAft>
                <a:spcPts val="0"/>
              </a:spcAft>
              <a:buClr>
                <a:srgbClr val="333333"/>
              </a:buClr>
              <a:buFont typeface="WingDings"/>
              <a:buChar char=""/>
              <a:defRPr/>
            </a:pPr>
            <a:r>
              <a:rPr lang="el-GR" sz="2000" dirty="0">
                <a:solidFill>
                  <a:srgbClr val="333333"/>
                </a:solidFill>
                <a:latin typeface="+mn-lt"/>
              </a:rPr>
              <a:t>Οι ψυχικές διαταραχές είναι συχνές.</a:t>
            </a:r>
            <a:endParaRPr lang="de-DE" sz="2000" dirty="0">
              <a:solidFill>
                <a:srgbClr val="333333"/>
              </a:solidFill>
              <a:latin typeface="+mn-lt"/>
            </a:endParaRPr>
          </a:p>
          <a:p>
            <a:pPr marL="342900" lvl="1" indent="-342900">
              <a:lnSpc>
                <a:spcPct val="100000"/>
              </a:lnSpc>
              <a:spcBef>
                <a:spcPts val="1200"/>
              </a:spcBef>
              <a:spcAft>
                <a:spcPts val="0"/>
              </a:spcAft>
              <a:buClr>
                <a:srgbClr val="333333"/>
              </a:buClr>
              <a:buFont typeface="WingDings"/>
              <a:buChar char=""/>
              <a:defRPr/>
            </a:pPr>
            <a:r>
              <a:rPr lang="el-GR" sz="2000" dirty="0">
                <a:solidFill>
                  <a:srgbClr val="333333"/>
                </a:solidFill>
                <a:latin typeface="+mn-lt"/>
              </a:rPr>
              <a:t>Δεν είστε υποχρεωμένοι να μοιραστείτε λεπτομέρειες της ιατρική σας κατάστασης αν δεν αισθάνεστε άνετα με αυτό.</a:t>
            </a:r>
          </a:p>
          <a:p>
            <a:pPr marL="342900" lvl="1" indent="-342900">
              <a:lnSpc>
                <a:spcPct val="100000"/>
              </a:lnSpc>
              <a:spcBef>
                <a:spcPts val="1200"/>
              </a:spcBef>
              <a:spcAft>
                <a:spcPts val="0"/>
              </a:spcAft>
              <a:buClr>
                <a:srgbClr val="333333"/>
              </a:buClr>
              <a:buFont typeface="WingDings"/>
              <a:buChar char=""/>
              <a:defRPr/>
            </a:pPr>
            <a:r>
              <a:rPr lang="el-GR" sz="2000" dirty="0">
                <a:solidFill>
                  <a:srgbClr val="333333"/>
                </a:solidFill>
                <a:latin typeface="+mn-lt"/>
              </a:rPr>
              <a:t>Θα ήταν χρήσιμο και σημαντικό να πείτε στους ανθρώπους που εμπιστεύεστε για τη διάγνωση σας, έτσι ώστε να έχετε την υποστήριξή τους καθώς και την βοήθεια τους στην πρόληψη των υποτροπών.</a:t>
            </a:r>
          </a:p>
          <a:p>
            <a:pPr marL="342900" lvl="1" indent="-342900">
              <a:lnSpc>
                <a:spcPct val="100000"/>
              </a:lnSpc>
              <a:spcBef>
                <a:spcPts val="1200"/>
              </a:spcBef>
              <a:spcAft>
                <a:spcPts val="0"/>
              </a:spcAft>
              <a:buClr>
                <a:srgbClr val="333333"/>
              </a:buClr>
              <a:buFont typeface="WingDings"/>
              <a:buChar char=""/>
              <a:defRPr/>
            </a:pPr>
            <a:r>
              <a:rPr lang="el-GR" sz="2000" dirty="0">
                <a:solidFill>
                  <a:srgbClr val="333333"/>
                </a:solidFill>
                <a:latin typeface="+mn-lt"/>
              </a:rPr>
              <a:t>Μερικές φορές, άλλοι μπορεί να έχουν λανθασμένες αντιλήψεις για μια νόσο. Εξηγώντας τα συμπτώματά σας (της ψύχωσης) μπορεί να είναι πιο χρήσιμο από το να μοιραστείτε μαζί τους μια παρεξηγημένη διάγνωση.</a:t>
            </a:r>
            <a:endParaRPr lang="de-DE" sz="20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61</a:t>
            </a:fld>
            <a:endParaRPr lang="de-DE">
              <a:latin typeface="+mn-lt"/>
              <a:ea typeface="+mn-ea"/>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την ψύχωση;</a:t>
            </a:r>
            <a:endParaRPr lang="de-DE" sz="3600" dirty="0">
              <a:solidFill>
                <a:srgbClr val="004992"/>
              </a:solidFill>
              <a:latin typeface="+mn-lt"/>
              <a:ea typeface="+mn-ea"/>
              <a:cs typeface="+mn-cs"/>
            </a:endParaRPr>
          </a:p>
        </p:txBody>
      </p:sp>
      <p:sp>
        <p:nvSpPr>
          <p:cNvPr id="119810" name="Inhaltsplatzhalter 2"/>
          <p:cNvSpPr>
            <a:spLocks noGrp="1"/>
          </p:cNvSpPr>
          <p:nvPr>
            <p:ph idx="1"/>
          </p:nvPr>
        </p:nvSpPr>
        <p:spPr/>
        <p:txBody>
          <a:bodyPr>
            <a:noAutofit/>
          </a:bodyPr>
          <a:lstStyle/>
          <a:p>
            <a:pPr>
              <a:lnSpc>
                <a:spcPct val="100000"/>
              </a:lnSpc>
              <a:spcBef>
                <a:spcPts val="1200"/>
              </a:spcBef>
            </a:pPr>
            <a:r>
              <a:rPr lang="el-GR" sz="2000" dirty="0">
                <a:solidFill>
                  <a:srgbClr val="333333"/>
                </a:solidFill>
              </a:rPr>
              <a:t>Πολλοί άνθρωποι με ψύχωση </a:t>
            </a:r>
            <a:r>
              <a:rPr lang="de-DE" sz="2000" dirty="0">
                <a:solidFill>
                  <a:srgbClr val="333333"/>
                </a:solidFill>
              </a:rPr>
              <a:t>(</a:t>
            </a:r>
            <a:r>
              <a:rPr lang="el-GR" sz="2000" dirty="0">
                <a:solidFill>
                  <a:srgbClr val="333333"/>
                </a:solidFill>
              </a:rPr>
              <a:t>αλλά όχι όλοι</a:t>
            </a:r>
            <a:r>
              <a:rPr lang="en-US" sz="2000" dirty="0">
                <a:solidFill>
                  <a:srgbClr val="333333"/>
                </a:solidFill>
              </a:rPr>
              <a:t>!)</a:t>
            </a:r>
            <a:r>
              <a:rPr lang="el-GR" sz="2000" dirty="0">
                <a:solidFill>
                  <a:srgbClr val="333333"/>
                </a:solidFill>
              </a:rPr>
              <a:t> Πρέπει να αγωνιστούν με την προκατάληψη. Για να αποφύγετε τις προκαταλήψεις μπορεί να είναι χρήσιμο να εξηγήσετε την νόσο σας στους άλλους ανθρώπους.</a:t>
            </a:r>
            <a:endParaRPr lang="en-US" sz="2000" dirty="0">
              <a:solidFill>
                <a:srgbClr val="333333"/>
              </a:solidFill>
            </a:endParaRPr>
          </a:p>
          <a:p>
            <a:r>
              <a:rPr lang="el-GR" sz="2000" dirty="0">
                <a:solidFill>
                  <a:srgbClr val="004992"/>
                </a:solidFill>
              </a:rPr>
              <a:t>Παράδειγμα</a:t>
            </a:r>
            <a:r>
              <a:rPr lang="de-DE" sz="2000" dirty="0">
                <a:solidFill>
                  <a:srgbClr val="004992"/>
                </a:solidFill>
              </a:rPr>
              <a:t>: </a:t>
            </a:r>
            <a:r>
              <a:rPr lang="el-GR" sz="2000" dirty="0">
                <a:solidFill>
                  <a:srgbClr val="333333"/>
                </a:solidFill>
              </a:rPr>
              <a:t>λόγω μιας ψυχωτικής φάσης, ο Κώστας, παρέμεινε τις τελευταίες βδομάδες σε ένα νοσοκομείο. Μέχρι τώρα δεν μίλησε σε κανέναν σχετικά με την νόσο του και έτσι η απουσία του είχε ως αποτέλεσμα να αποτραβηχτεί όλο και περισσότερο από τους άλλους.</a:t>
            </a:r>
          </a:p>
          <a:p>
            <a:pPr>
              <a:lnSpc>
                <a:spcPct val="100000"/>
              </a:lnSpc>
              <a:spcBef>
                <a:spcPts val="1200"/>
              </a:spcBef>
            </a:pPr>
            <a:r>
              <a:rPr lang="el-GR" sz="2000" dirty="0">
                <a:solidFill>
                  <a:srgbClr val="004992"/>
                </a:solidFill>
              </a:rPr>
              <a:t>Πλαίσιο</a:t>
            </a:r>
            <a:r>
              <a:rPr lang="de-DE" sz="2000" dirty="0">
                <a:solidFill>
                  <a:srgbClr val="004992"/>
                </a:solidFill>
              </a:rPr>
              <a:t>: </a:t>
            </a:r>
            <a:r>
              <a:rPr lang="el-GR" sz="2000" dirty="0">
                <a:solidFill>
                  <a:srgbClr val="333333"/>
                </a:solidFill>
              </a:rPr>
              <a:t>Στο παρελθόν, ο Κώστας, είχε αρνητικές εμπειρίες μιλώντας ανοιχτά για την ψύχωσή του. Όταν είπε στο τελευταίο του αφεντικό σχετικά με την ψύχωσή του, σύντομα μετατέθηκε. Ως εκ τούτου φοβάται ότι οι φίλοι του θα σκεφτούν ότι είναι </a:t>
            </a:r>
            <a:r>
              <a:rPr lang="el-GR" sz="2000" i="1" dirty="0">
                <a:solidFill>
                  <a:srgbClr val="333333"/>
                </a:solidFill>
              </a:rPr>
              <a:t>τρελός</a:t>
            </a:r>
            <a:r>
              <a:rPr lang="el-GR" sz="2000" dirty="0">
                <a:solidFill>
                  <a:srgbClr val="333333"/>
                </a:solidFill>
              </a:rPr>
              <a:t> και θα του γυρίσουν την πλάτη τους.</a:t>
            </a:r>
          </a:p>
          <a:p>
            <a:pPr>
              <a:lnSpc>
                <a:spcPct val="100000"/>
              </a:lnSpc>
              <a:spcBef>
                <a:spcPts val="1200"/>
              </a:spcBef>
            </a:pPr>
            <a:r>
              <a:rPr lang="el-GR" sz="2000" dirty="0">
                <a:solidFill>
                  <a:srgbClr val="004992"/>
                </a:solidFill>
              </a:rPr>
              <a:t>Εντούτοις</a:t>
            </a:r>
            <a:r>
              <a:rPr lang="de-DE" sz="2000" dirty="0">
                <a:solidFill>
                  <a:srgbClr val="004992"/>
                </a:solidFill>
              </a:rPr>
              <a:t>: </a:t>
            </a:r>
            <a:r>
              <a:rPr lang="el-GR" sz="2000" dirty="0">
                <a:solidFill>
                  <a:srgbClr val="333333"/>
                </a:solidFill>
              </a:rPr>
              <a:t>Κατά τη διάρκεια της τελευταίας νοσηλείας του, ο Κώστας, συμμετείχε σε ΜΓΘ, καθώς και άλλες θεραπείες και δραστηριότητες, οπότε αποφάσισε να σταματήσει να κρύβεται από τους καλούς του φίλους. Σχεδόν όλοι τους απάντησαν λογικά στην περιγραφή από τον Κώστα των συμπτωμάτων του. Ένας από αυτούς μάλιστα ανέφερε ότι και αυτός έχει βιώσει την αίσθηση ότι καταδιώκεται και απειλείται.</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3" name="Slide Number Placeholder 2"/>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62</a:t>
            </a:fld>
            <a:endParaRPr lang="de-DE">
              <a:latin typeface="+mn-lt"/>
              <a:ea typeface="+mn-ea"/>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069AE98A-8F82-419F-AA90-24A7E2D7EE3A}" type="slidenum">
              <a:rPr lang="de-DE" smtClean="0">
                <a:latin typeface="+mn-lt"/>
                <a:ea typeface="+mn-ea"/>
                <a:cs typeface="+mn-cs"/>
              </a:rPr>
              <a:pPr>
                <a:defRPr/>
              </a:pPr>
              <a:t>63</a:t>
            </a:fld>
            <a:endParaRPr lang="de-DE">
              <a:latin typeface="+mn-lt"/>
              <a:ea typeface="+mn-ea"/>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cs typeface="+mn-cs"/>
              </a:rPr>
              <a:t>www.uke.de/mct_app</a:t>
            </a:r>
            <a:endParaRPr lang="de-DE" sz="1800" dirty="0">
              <a:solidFill>
                <a:srgbClr val="333333"/>
              </a:solidFill>
              <a:latin typeface="+mn-lt"/>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0284957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cs typeface="+mn-cs"/>
              </a:rPr>
              <a:t>Μεταγνωστική Θεραπεία 10 – Αντιμετωπίζοντας τις Προκαταλήψεις (Στίγμα)</a:t>
            </a:r>
            <a:endParaRPr lang="de-DE">
              <a:latin typeface="+mn-lt"/>
              <a:ea typeface="+mn-ea"/>
              <a:cs typeface="+mn-cs"/>
            </a:endParaRPr>
          </a:p>
        </p:txBody>
      </p:sp>
      <p:sp>
        <p:nvSpPr>
          <p:cNvPr id="4" name="Slide Number Placeholder 3"/>
          <p:cNvSpPr>
            <a:spLocks noGrp="1"/>
          </p:cNvSpPr>
          <p:nvPr>
            <p:ph type="sldNum" sz="quarter" idx="12"/>
          </p:nvPr>
        </p:nvSpPr>
        <p:spPr/>
        <p:txBody>
          <a:bodyPr/>
          <a:lstStyle/>
          <a:p>
            <a:pPr>
              <a:defRPr/>
            </a:pPr>
            <a:fld id="{FA607E4B-D97F-4773-B36A-091342B743F9}" type="slidenum">
              <a:rPr lang="de-DE" smtClean="0">
                <a:latin typeface="+mn-lt"/>
                <a:ea typeface="+mn-ea"/>
                <a:cs typeface="+mn-cs"/>
              </a:rPr>
              <a:pPr>
                <a:defRPr/>
              </a:pPr>
              <a:t>64</a:t>
            </a:fld>
            <a:endParaRPr lang="de-DE">
              <a:latin typeface="+mn-lt"/>
              <a:ea typeface="+mn-ea"/>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72391419"/>
              </p:ext>
            </p:extLst>
          </p:nvPr>
        </p:nvGraphicFramePr>
        <p:xfrm>
          <a:off x="408954" y="2011680"/>
          <a:ext cx="11375999" cy="34868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Vecree.com</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Calibri Light"/>
                          <a:ea typeface="Verdana" panose="020B0604030504040204" pitchFamily="34" charset="0"/>
                          <a:cs typeface="Verdana" panose="020B0604030504040204" pitchFamily="34" charset="0"/>
                        </a:rPr>
                        <a:t>basketball sketch</a:t>
                      </a:r>
                      <a:endParaRPr lang="nl-NL" sz="1000" b="0" i="0" u="none" dirty="0">
                        <a:solidFill>
                          <a:srgbClr val="333333"/>
                        </a:solidFill>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basketball/Basketball</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Plings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Hockey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hockey stick/Hockeyschläger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Jeff Nelson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ft_edm_park__0103.jpg</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letter/Brief</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Victor Svensson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rPr>
                        <a:t>DNA</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Christian Schnettelker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Stamp/Stempel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stamp/Stempel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cs typeface="Times New Roman" pitchFamily="18" charset="0"/>
                        </a:rPr>
                        <a:t>DonkeyHotey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Stop Sign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stop sign/Stoppschild</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deciding which door to choose/Entscheidung zwischen zwei 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21017984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5781</Words>
  <Application>Microsoft Office PowerPoint</Application>
  <PresentationFormat>Benutzerdefiniert</PresentationFormat>
  <Paragraphs>630</Paragraphs>
  <Slides>64</Slides>
  <Notes>64</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64</vt:i4>
      </vt:variant>
    </vt:vector>
  </HeadingPairs>
  <TitlesOfParts>
    <vt:vector size="74" baseType="lpstr">
      <vt:lpstr>Symbol</vt:lpstr>
      <vt:lpstr>Calibri Light</vt:lpstr>
      <vt:lpstr>Arial</vt:lpstr>
      <vt:lpstr>WingDings</vt:lpstr>
      <vt:lpstr>Verdana</vt:lpstr>
      <vt:lpstr>Times New Roman</vt:lpstr>
      <vt:lpstr>WingDings</vt:lpstr>
      <vt:lpstr>Wingdings 2</vt:lpstr>
      <vt:lpstr>UKE_PPT-Vorlage_16zu9</vt:lpstr>
      <vt:lpstr>1_UKE_PPT-Vorlage_16zu9</vt:lpstr>
      <vt:lpstr>ΜΓΘ 10 ΙΙ – Αντιμετωπίζοντας τις Προκαταλήψεις (Στίγμα)</vt:lpstr>
      <vt:lpstr>Τι κοινό έχουν οι παρακάτω άνθρωποι;</vt:lpstr>
      <vt:lpstr>Τι κοινό έχουν οι παρακάτω άνθρωποι;</vt:lpstr>
      <vt:lpstr>Τι κοινό έχουν οι παρακάτω άνθρωποι;</vt:lpstr>
      <vt:lpstr>Τι κοινό έχουν οι παρακάτω άνθρωποι;</vt:lpstr>
      <vt:lpstr>Τι κοινό έχουν οι παρακάτω άνθρωποι;</vt:lpstr>
      <vt:lpstr>Τι κοινό έχουν οι παρακάτω άνθρωποι;</vt:lpstr>
      <vt:lpstr>Τι κοινό έχουν οι παρακάτω άνθρωποι;</vt:lpstr>
      <vt:lpstr>Διάσημοι = Τέλειοι;</vt:lpstr>
      <vt:lpstr>Ποιοι από αυτούς τους πίνακες έχουν ζωγραφιστεί από άτομα με συμπτώματα ψύχωσης;</vt:lpstr>
      <vt:lpstr>Ποιοι από αυτούς τους πίνακες είχαν την υψηλότερη τιμή σε μια δημοπρασία;</vt:lpstr>
      <vt:lpstr>Ποιοι από αυτούς τους πίνακες είχαν την υψηλότερη τιμή σε μια δημοπρασία;</vt:lpstr>
      <vt:lpstr>Έντβαρτ Μουνκ - Edvard Munch</vt:lpstr>
      <vt:lpstr>Στέφεν Μόριτζ - Steffen Moritz</vt:lpstr>
      <vt:lpstr>Βίνσεντ βαν Γκογκ - Vincent van Gogh</vt:lpstr>
      <vt:lpstr>Ρίνγκο Σταρ - Ringo Starr (Ντράμερ των Μπιτλς)</vt:lpstr>
      <vt:lpstr>Πρώτο συμπέρασμα</vt:lpstr>
      <vt:lpstr>Πρώτο συμπέρασμα</vt:lpstr>
      <vt:lpstr>Πρώτο συμπέρασμα</vt:lpstr>
      <vt:lpstr>Πρώτο συμπέρασμα</vt:lpstr>
      <vt:lpstr>Είναι «φυσιολογικό» να έχεις ψυχικά προβλήματα;</vt:lpstr>
      <vt:lpstr>Είναι «φυσιολογικό» να έχεις ψυχικά προβλήματα;</vt:lpstr>
      <vt:lpstr>Είναι «φυσιολογικό» να έχεις ψυχικά προβλήματα;</vt:lpstr>
      <vt:lpstr>Ιδιαίτερες πεποιθήσεις δεν είναι τόσο ασυνήθιστες… Συχνότητα ψυχωτικών εμπειριών στον πληθυσμό</vt:lpstr>
      <vt:lpstr>Ιδιαίτερες πεποιθήσεις δεν είναι τόσο ασυνήθιστες… Συχνότητα ψυχωτικών εμπειριών στον πληθυσμό</vt:lpstr>
      <vt:lpstr>Ιδιαίτερες πεποιθήσεις δεν είναι τόσο ασυνήθιστες… Συχνότητα ψυχωτικών εμπειριών στον πληθυσμό</vt:lpstr>
      <vt:lpstr>Ιδιαίτερες πεποιθήσεις δεν είναι τόσο ασυνήθιστες… Συχνότητα ψυχωτικών εμπειριών στον πληθυσμό</vt:lpstr>
      <vt:lpstr>Ιδιαίτερες πεποιθήσεις δεν είναι τόσο ασυνήθιστες… Συχνότητα ψυχωτικών εμπειριών στον πληθυσμό</vt:lpstr>
      <vt:lpstr>Ιδιαίτερες πεποιθήσεις δεν είναι τόσο ασυνήθιστες… Συχνότητα ψυχωτικών εμπειριών στον πληθυσμό</vt:lpstr>
      <vt:lpstr>Ιδιαίτερες πεποιθήσεις δεν είναι τόσο ασυνήθιστες… Συχνότητα ψυχωτικών εμπειριών στον πληθυσμό</vt:lpstr>
      <vt:lpstr>Ιδιαίτερες πεποιθήσεις δεν είναι τόσο ασυνήθιστες… Συχνότητα ψυχωτικών εμπειριών στον πληθυσμό</vt:lpstr>
      <vt:lpstr>Θυμηθείτε…</vt:lpstr>
      <vt:lpstr>Τι είναι το στίγμα και τι το εσωτερικευμένο στίγμα;</vt:lpstr>
      <vt:lpstr>Τι είναι το στίγμα και τι το εσωτερικευμένο στίγμα;</vt:lpstr>
      <vt:lpstr>Τι είναι το στίγμα και τι το εσωτερικευμένο στίγμα;</vt:lpstr>
      <vt:lpstr>Τι είναι το στίγμα και τι το εσωτερικευμένο στίγμα;</vt:lpstr>
      <vt:lpstr>Στίγμα έναντι αυτών που έχουν βιώσει την ψύχωση</vt:lpstr>
      <vt:lpstr>Στίγμα έναντι αυτών που έχουν βιώσει την ψύχωση</vt:lpstr>
      <vt:lpstr>Στίγμα έναντι αυτών που έχουν βιώσει την ψύχωση</vt:lpstr>
      <vt:lpstr>Στίγμα έναντι αυτών που έχουν βιώσει την ψύχωση</vt:lpstr>
      <vt:lpstr>Στίγμα έναντι αυτών που έχουν βιώσει την ψύχωση</vt:lpstr>
      <vt:lpstr>Στίγμα έναντι αυτών που έχουν βιώσει την ψύχωση</vt:lpstr>
      <vt:lpstr>Στίγμα έναντι αυτών που έχουν βιώσει την ψύχωση</vt:lpstr>
      <vt:lpstr>Γιατί το κάνουμε αυτό;</vt:lpstr>
      <vt:lpstr>Γιατί το κάνουμε αυτό;</vt:lpstr>
      <vt:lpstr>Τι πρέπει να κάνουμε;</vt:lpstr>
      <vt:lpstr>Θα πρέπει να ενημερώσω για την νόσο μου τους άλλους... και πώς;</vt:lpstr>
      <vt:lpstr>Θα πρέπει να ενημερώσω για την νόσο μου τους άλλους... και πώς;</vt:lpstr>
      <vt:lpstr>Πώς θα πρέπει να ενημερώσω για την νόσο μου;</vt:lpstr>
      <vt:lpstr>Πώς θα πρέπει να ενημερώσω για την νόσο μου;</vt:lpstr>
      <vt:lpstr>Πώς θα πρέπει να ενημερώσω για την νόσο μου;</vt:lpstr>
      <vt:lpstr>Πώς θα πρέπει να ενημερώσω για την νόσο μου τους άλλους;</vt:lpstr>
      <vt:lpstr>Πώς θα πρέπει να ενημερώσω για την νόσο μου τους άλλους;</vt:lpstr>
      <vt:lpstr>Πώς θα πρέπει να ενημερώσω για την νόσο μου τους άλλους;</vt:lpstr>
      <vt:lpstr>Πώς θα πρέπει να ενημερώσω για την νόσο μου τους άλλους;</vt:lpstr>
      <vt:lpstr>Πώς θα πρέπει να ενημερώσω για την νόσο μου τους άλλους;</vt:lpstr>
      <vt:lpstr>Πώς θα πρέπει να ενημερώσω για την νόσο μου τους άλλους;</vt:lpstr>
      <vt:lpstr>Πώς θα πρέπει να ενημερώσω για την νόσο μου τους άλλους;</vt:lpstr>
      <vt:lpstr>Πώς θα πρέπει να ενημερώσω για την νόσο μου τους άλλους;</vt:lpstr>
      <vt:lpstr>Πώς θα πρέπει να επικοινωνήσω την νόσο μου στους άλλους;</vt:lpstr>
      <vt:lpstr>Μεταφορά στην καθημερινή ζωή</vt:lpstr>
      <vt:lpstr>Πώς σχετίζεται αυτό με την ψύχωση;</vt:lpstr>
      <vt:lpstr>Σας ευχαριστούμε για την προσοχή σας</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1424</cp:revision>
  <dcterms:created xsi:type="dcterms:W3CDTF">2015-05-22T07:54:23Z</dcterms:created>
  <dcterms:modified xsi:type="dcterms:W3CDTF">2022-07-04T08:18:42Z</dcterms:modified>
</cp:coreProperties>
</file>