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25" r:id="rId1"/>
    <p:sldMasterId id="2147484038" r:id="rId2"/>
  </p:sldMasterIdLst>
  <p:notesMasterIdLst>
    <p:notesMasterId r:id="rId82"/>
  </p:notesMasterIdLst>
  <p:handoutMasterIdLst>
    <p:handoutMasterId r:id="rId83"/>
  </p:handoutMasterIdLst>
  <p:sldIdLst>
    <p:sldId id="710" r:id="rId3"/>
    <p:sldId id="654" r:id="rId4"/>
    <p:sldId id="683" r:id="rId5"/>
    <p:sldId id="682" r:id="rId6"/>
    <p:sldId id="684" r:id="rId7"/>
    <p:sldId id="713" r:id="rId8"/>
    <p:sldId id="712" r:id="rId9"/>
    <p:sldId id="711" r:id="rId10"/>
    <p:sldId id="477" r:id="rId11"/>
    <p:sldId id="652" r:id="rId12"/>
    <p:sldId id="688" r:id="rId13"/>
    <p:sldId id="687" r:id="rId14"/>
    <p:sldId id="578" r:id="rId15"/>
    <p:sldId id="623" r:id="rId16"/>
    <p:sldId id="579" r:id="rId17"/>
    <p:sldId id="624" r:id="rId18"/>
    <p:sldId id="626" r:id="rId19"/>
    <p:sldId id="689" r:id="rId20"/>
    <p:sldId id="603" r:id="rId21"/>
    <p:sldId id="640" r:id="rId22"/>
    <p:sldId id="692" r:id="rId23"/>
    <p:sldId id="691" r:id="rId24"/>
    <p:sldId id="690" r:id="rId25"/>
    <p:sldId id="485" r:id="rId26"/>
    <p:sldId id="486" r:id="rId27"/>
    <p:sldId id="509" r:id="rId28"/>
    <p:sldId id="589" r:id="rId29"/>
    <p:sldId id="591" r:id="rId30"/>
    <p:sldId id="651" r:id="rId31"/>
    <p:sldId id="491" r:id="rId32"/>
    <p:sldId id="492" r:id="rId33"/>
    <p:sldId id="592" r:id="rId34"/>
    <p:sldId id="593" r:id="rId35"/>
    <p:sldId id="680" r:id="rId36"/>
    <p:sldId id="594" r:id="rId37"/>
    <p:sldId id="595" r:id="rId38"/>
    <p:sldId id="524" r:id="rId39"/>
    <p:sldId id="525" r:id="rId40"/>
    <p:sldId id="489" r:id="rId41"/>
    <p:sldId id="599" r:id="rId42"/>
    <p:sldId id="552" r:id="rId43"/>
    <p:sldId id="553" r:id="rId44"/>
    <p:sldId id="526" r:id="rId45"/>
    <p:sldId id="527" r:id="rId46"/>
    <p:sldId id="497" r:id="rId47"/>
    <p:sldId id="498" r:id="rId48"/>
    <p:sldId id="503" r:id="rId49"/>
    <p:sldId id="504" r:id="rId50"/>
    <p:sldId id="540" r:id="rId51"/>
    <p:sldId id="541" r:id="rId52"/>
    <p:sldId id="542" r:id="rId53"/>
    <p:sldId id="543" r:id="rId54"/>
    <p:sldId id="596" r:id="rId55"/>
    <p:sldId id="597" r:id="rId56"/>
    <p:sldId id="548" r:id="rId57"/>
    <p:sldId id="549" r:id="rId58"/>
    <p:sldId id="522" r:id="rId59"/>
    <p:sldId id="641" r:id="rId60"/>
    <p:sldId id="677" r:id="rId61"/>
    <p:sldId id="698" r:id="rId62"/>
    <p:sldId id="697" r:id="rId63"/>
    <p:sldId id="696" r:id="rId64"/>
    <p:sldId id="695" r:id="rId65"/>
    <p:sldId id="694" r:id="rId66"/>
    <p:sldId id="693" r:id="rId67"/>
    <p:sldId id="609" r:id="rId68"/>
    <p:sldId id="700" r:id="rId69"/>
    <p:sldId id="699" r:id="rId70"/>
    <p:sldId id="681" r:id="rId71"/>
    <p:sldId id="612" r:id="rId72"/>
    <p:sldId id="701" r:id="rId73"/>
    <p:sldId id="702" r:id="rId74"/>
    <p:sldId id="703" r:id="rId75"/>
    <p:sldId id="704" r:id="rId76"/>
    <p:sldId id="705" r:id="rId77"/>
    <p:sldId id="706" r:id="rId78"/>
    <p:sldId id="707" r:id="rId79"/>
    <p:sldId id="708" r:id="rId80"/>
    <p:sldId id="709" r:id="rId81"/>
  </p:sldIdLst>
  <p:sldSz cx="12195175" cy="6858000"/>
  <p:notesSz cx="7099300" cy="10234613"/>
  <p:embeddedFontLst>
    <p:embeddedFont>
      <p:font typeface="Calibri Light" panose="020F0302020204030204" pitchFamily="34" charset="0"/>
      <p:regular r:id="rId84"/>
      <p:italic r:id="rId85"/>
    </p:embeddedFont>
    <p:embeddedFont>
      <p:font typeface="Verdana" panose="020B0604030504040204" pitchFamily="34" charset="0"/>
      <p:regular r:id="rId86"/>
      <p:bold r:id="rId87"/>
      <p:italic r:id="rId88"/>
      <p:boldItalic r:id="rId89"/>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4660"/>
  </p:normalViewPr>
  <p:slideViewPr>
    <p:cSldViewPr>
      <p:cViewPr varScale="1">
        <p:scale>
          <a:sx n="98" d="100"/>
          <a:sy n="98" d="100"/>
        </p:scale>
        <p:origin x="248" y="56"/>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8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font" Target="fonts/font2.fntdata"/><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font" Target="fonts/font5.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4.fntdata"/><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_rels/viewProps.xml.rels><?xml version="1.0" encoding="UTF-8" standalone="yes"?>
<Relationships xmlns="http://schemas.openxmlformats.org/package/2006/relationships"><Relationship Id="rId1"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A74378A1-A7DE-485D-8999-BB4E00C0CBC6}" type="slidenum">
              <a:rPr lang="en-GB" altLang="de-DE"/>
              <a:pPr/>
              <a:t>‹Nr.›</a:t>
            </a:fld>
            <a:endParaRPr lang="en-GB" altLang="de-DE"/>
          </a:p>
        </p:txBody>
      </p:sp>
    </p:spTree>
    <p:extLst>
      <p:ext uri="{BB962C8B-B14F-4D97-AF65-F5344CB8AC3E}">
        <p14:creationId xmlns:p14="http://schemas.microsoft.com/office/powerpoint/2010/main" val="2256855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1059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4F291DCF-582C-4B02-82D8-8AF8494F3580}" type="slidenum">
              <a:rPr lang="de-DE" altLang="de-DE"/>
              <a:pPr/>
              <a:t>‹Nr.›</a:t>
            </a:fld>
            <a:endParaRPr lang="de-DE" altLang="de-DE"/>
          </a:p>
        </p:txBody>
      </p:sp>
    </p:spTree>
    <p:extLst>
      <p:ext uri="{BB962C8B-B14F-4D97-AF65-F5344CB8AC3E}">
        <p14:creationId xmlns:p14="http://schemas.microsoft.com/office/powerpoint/2010/main" val="20884282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0DE2C8-2C27-4D84-AEE1-ACBCF3BF5F25}"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1897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0DE2C8-2C27-4D84-AEE1-ACBCF3BF5F25}"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1897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50DE2C8-2C27-4D84-AEE1-ACBCF3BF5F25}"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1897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4A897A-2812-4555-8356-6D488756D5C3}"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18787" name="Rectangle 1026"/>
          <p:cNvSpPr>
            <a:spLocks noGrp="1" noRot="1" noChangeAspect="1" noChangeArrowheads="1" noTextEdit="1"/>
          </p:cNvSpPr>
          <p:nvPr>
            <p:ph type="sldImg"/>
          </p:nvPr>
        </p:nvSpPr>
        <p:spPr>
          <a:xfrm>
            <a:off x="141288" y="768350"/>
            <a:ext cx="6821487" cy="3836988"/>
          </a:xfrm>
          <a:ln/>
        </p:spPr>
      </p:sp>
      <p:sp>
        <p:nvSpPr>
          <p:cNvPr id="1187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9844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4A897A-2812-4555-8356-6D488756D5C3}"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18787" name="Rectangle 1026"/>
          <p:cNvSpPr>
            <a:spLocks noGrp="1" noRot="1" noChangeAspect="1" noChangeArrowheads="1" noTextEdit="1"/>
          </p:cNvSpPr>
          <p:nvPr>
            <p:ph type="sldImg"/>
          </p:nvPr>
        </p:nvSpPr>
        <p:spPr>
          <a:xfrm>
            <a:off x="141288" y="768350"/>
            <a:ext cx="6821487" cy="3836988"/>
          </a:xfrm>
          <a:ln/>
        </p:spPr>
      </p:sp>
      <p:sp>
        <p:nvSpPr>
          <p:cNvPr id="1187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9844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4A897A-2812-4555-8356-6D488756D5C3}"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18787" name="Rectangle 1026"/>
          <p:cNvSpPr>
            <a:spLocks noGrp="1" noRot="1" noChangeAspect="1" noChangeArrowheads="1" noTextEdit="1"/>
          </p:cNvSpPr>
          <p:nvPr>
            <p:ph type="sldImg"/>
          </p:nvPr>
        </p:nvSpPr>
        <p:spPr>
          <a:xfrm>
            <a:off x="141288" y="768350"/>
            <a:ext cx="6821487" cy="3836988"/>
          </a:xfrm>
          <a:ln/>
        </p:spPr>
      </p:sp>
      <p:sp>
        <p:nvSpPr>
          <p:cNvPr id="1187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9844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4A897A-2812-4555-8356-6D488756D5C3}"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18787" name="Rectangle 1026"/>
          <p:cNvSpPr>
            <a:spLocks noGrp="1" noRot="1" noChangeAspect="1" noChangeArrowheads="1" noTextEdit="1"/>
          </p:cNvSpPr>
          <p:nvPr>
            <p:ph type="sldImg"/>
          </p:nvPr>
        </p:nvSpPr>
        <p:spPr>
          <a:xfrm>
            <a:off x="141288" y="768350"/>
            <a:ext cx="6821487" cy="3836988"/>
          </a:xfrm>
          <a:ln/>
        </p:spPr>
      </p:sp>
      <p:sp>
        <p:nvSpPr>
          <p:cNvPr id="1187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19844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81225C-7137-4820-9BED-A3F02F73198C}"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9552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061BC0-FFBD-43A6-BFA8-2F8C8A68BACF}"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9082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061BC0-FFBD-43A6-BFA8-2F8C8A68BACF}"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9082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061BC0-FFBD-43A6-BFA8-2F8C8A68BACF}"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9082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C6C99C-BA1F-4895-BADF-9402400A0B7A}"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90165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0E650CF-D020-47C6-A430-EF0487C6AB5F}"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87070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DC7E10C-9D28-405D-B52D-A6E01402C614}"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11508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D0A0E2-DD3B-4293-9BC8-D9A5C53FA1D0}"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69426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4705C70-5A0E-4060-B2B0-A5605C2D5E54}"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7785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4705C70-5A0E-4060-B2B0-A5605C2D5E54}"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7785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3CFF1AF-B547-445C-99F3-BDCB3D11DAEE}"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39700" y="768350"/>
            <a:ext cx="6821488"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00729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CA2A946-534F-4238-85A7-E2B89FDE7E17}"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33838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CA2A946-534F-4238-85A7-E2B89FDE7E17}"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33838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CA2A946-534F-4238-85A7-E2B89FDE7E17}"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33838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CA2A946-534F-4238-85A7-E2B89FDE7E17}"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33838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BE55E2B-DDB0-4155-990A-E0555E8C8041}"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2585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1A5AF2F-D25B-44F5-8766-074F15152C5F}"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16090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AE00DCC-6FB5-4A08-919F-655B1FC3D8D5}"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4061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35FB017-F461-40D8-9AC6-206CFDC602ED}"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78833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A78B600-6846-47F4-83CF-8A8079DC9FC4}"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15544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C5AD2A-066C-40BC-95E9-870D774CE3B0}"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92124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12733-BA43-48AC-BEB5-B39653923F3B}"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5448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7FCE24B-C7BE-4A46-A577-ACDBF716261B}"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4815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995ED6-E123-43BF-B373-866B342C4235}"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47614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8BA0ED-8350-429C-BB79-EDDD293B8277}"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870613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ED6C4D-68BC-4277-897C-6410EB61378F}"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2391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B1E5A5-3A11-42C2-AF52-7357726F862F}"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46435"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40571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E6BB65-87A4-439C-A773-E678111F1A68}"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715705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799E77-7263-479E-A956-B640763BADCB}"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53959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8130CC-DDB1-4F4C-8FB8-4AE371CA8BCA}"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31523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9ECC43F-2166-49CF-845E-20D94B2928F1}"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069899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7DC5A6D-346A-4CB7-B2B1-8E4E94E0552E}"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34233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1394BDC-99EA-4771-8217-98CB3C003CC3}"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535403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53FEA3D-0F78-465D-85E8-B1E2ADACD735}"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007135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FC44C29-36D8-400A-8FA9-E283BFF355B8}"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970321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D00C8E-7AAC-4373-B688-7EFA7C8EEC59}"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00929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D623B05-8F39-4EFD-9699-C55CCB37372A}"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91682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81E5968-A485-4A42-AF0D-3825A16E319D}"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59173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A45D4F7-F245-4BDF-BC6D-3CF8F71D1B9E}"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13081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4B3C13D-1160-4811-A0DF-2F05C5B8DCF7}"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01091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3CC1D39-4125-483E-9ABE-CD4EA0297F49}"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39869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B41E1BE-6162-4213-9099-71375049AFD6}"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539640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23E808-9468-4E8D-99B1-B188DE7D7085}"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0158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3772BDF-7403-4974-9F20-DCE37EF87A6A}"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734193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0B07A13-CDA8-4239-85A5-04B4A113F797}"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30785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A7B24D-057A-4E89-9425-97FDBF32EC6F}"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742880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A6E6547-B660-466D-9D0F-5E557BA88F78}"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144547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C74FE4B-F82A-40A8-A239-822CAE51F04B}"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8145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EA96B1-69F0-4430-B1CC-1E2FE9FE5CAD}"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01152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59</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60</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61</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62</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63</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64</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189664-0BE7-488B-9C95-F773DBDFE44F}" type="slidenum">
              <a:rPr lang="de-DE" altLang="de-DE" sz="1400">
                <a:solidFill>
                  <a:srgbClr val="000000"/>
                </a:solidFill>
                <a:cs typeface="Times New Roman" panose="02020603050405020304" pitchFamily="18" charset="0"/>
              </a:rPr>
              <a:pPr eaLnBrk="1" hangingPunct="1">
                <a:spcBef>
                  <a:spcPct val="0"/>
                </a:spcBef>
              </a:pPr>
              <a:t>65</a:t>
            </a:fld>
            <a:endParaRPr lang="de-DE" altLang="de-DE" sz="1400">
              <a:solidFill>
                <a:srgbClr val="000000"/>
              </a:solidFill>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56040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39C1DF-E2B7-43E7-A724-DEBC86788CA1}"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644635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39C1DF-E2B7-43E7-A724-DEBC86788CA1}"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644635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39C1DF-E2B7-43E7-A724-DEBC86788CA1}"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644635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B00E7EA-B447-479C-977A-53C543B89DE4}"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735255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8113" y="768350"/>
            <a:ext cx="6824662"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78</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79</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4" name="Slide Number Placeholder 3"/>
          <p:cNvSpPr>
            <a:spLocks noGrp="1"/>
          </p:cNvSpPr>
          <p:nvPr>
            <p:ph type="sldNum" sz="quarter" idx="12"/>
          </p:nvPr>
        </p:nvSpPr>
        <p:spPr bwMode="gray"/>
        <p:txBody>
          <a:bodyPr/>
          <a:lstStyle>
            <a:lvl1pPr>
              <a:defRPr b="0"/>
            </a:lvl1pPr>
          </a:lstStyle>
          <a:p>
            <a:fld id="{99165815-FD49-4950-A1EE-13373FF6FE5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7 – Βγάζοντας βιαστικά συμπεράσματα ΙI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5FA95E8-7480-475C-9CAA-4F3EA13AB2C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6E252469-D9AB-407A-A934-B79127D950D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99165815-FD49-4950-A1EE-13373FF6FE5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7" name="Slide Number Placeholder 6"/>
          <p:cNvSpPr>
            <a:spLocks noGrp="1"/>
          </p:cNvSpPr>
          <p:nvPr>
            <p:ph type="sldNum" sz="quarter" idx="12"/>
          </p:nvPr>
        </p:nvSpPr>
        <p:spPr bwMode="gray"/>
        <p:txBody>
          <a:bodyPr/>
          <a:lstStyle>
            <a:lvl1pPr>
              <a:defRPr b="0"/>
            </a:lvl1pPr>
          </a:lstStyle>
          <a:p>
            <a:fld id="{99165815-FD49-4950-A1EE-13373FF6FE5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5" name="Slide Number Placeholder 4"/>
          <p:cNvSpPr>
            <a:spLocks noGrp="1"/>
          </p:cNvSpPr>
          <p:nvPr>
            <p:ph type="sldNum" sz="quarter" idx="12"/>
          </p:nvPr>
        </p:nvSpPr>
        <p:spPr bwMode="gray"/>
        <p:txBody>
          <a:bodyPr/>
          <a:lstStyle>
            <a:lvl1pPr>
              <a:defRPr b="0"/>
            </a:lvl1pPr>
          </a:lstStyle>
          <a:p>
            <a:fld id="{C720D2EA-53B4-4B9D-9995-FA3CB85B7CA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7 – Βγάζοντας βιαστικά συμπεράσματα ΙI</a:t>
            </a:r>
            <a:endParaRPr lang="de-DE"/>
          </a:p>
        </p:txBody>
      </p:sp>
      <p:sp>
        <p:nvSpPr>
          <p:cNvPr id="4" name="Slide Number Placeholder 3"/>
          <p:cNvSpPr>
            <a:spLocks noGrp="1"/>
          </p:cNvSpPr>
          <p:nvPr>
            <p:ph type="sldNum" sz="quarter" idx="12"/>
          </p:nvPr>
        </p:nvSpPr>
        <p:spPr bwMode="gray"/>
        <p:txBody>
          <a:bodyPr/>
          <a:lstStyle>
            <a:lvl1pPr>
              <a:defRPr b="0"/>
            </a:lvl1pPr>
          </a:lstStyle>
          <a:p>
            <a:fld id="{3DF6C97D-5EC1-4742-9049-DBC2E9F1210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4325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5170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69028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854809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78189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218455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43597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91511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693528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9737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08816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565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7 – Βγάζοντας βιαστικά συμπεράσματα ΙI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9165815-FD49-4950-A1EE-13373FF6FE5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83899123"/>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 id="21474840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a:t>7 Β</a:t>
            </a:r>
            <a:r>
              <a:rPr lang="en-US" altLang="ja-JP">
                <a:latin typeface="Calibri Light"/>
              </a:rPr>
              <a:t> </a:t>
            </a:r>
            <a:r>
              <a:rPr lang="en-US" altLang="ja-JP" dirty="0">
                <a:latin typeface="Calibri Light"/>
              </a:rPr>
              <a:t>– </a:t>
            </a:r>
            <a:r>
              <a:rPr lang="el-GR" altLang="ko-KR" dirty="0"/>
              <a:t>Δείχνοντας ενσυναίσθηση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a:t>
            </a:r>
            <a:r>
              <a:rPr lang="pt-BR" sz="1600" dirty="0" err="1">
                <a:solidFill>
                  <a:srgbClr val="004992"/>
                </a:solidFill>
              </a:rPr>
              <a:t>Bozikas</a:t>
            </a:r>
            <a:r>
              <a:rPr lang="pt-BR" sz="1600" dirty="0">
                <a:solidFill>
                  <a:srgbClr val="004992"/>
                </a:solidFill>
              </a:rPr>
              <a:t> </a:t>
            </a:r>
            <a:r>
              <a:rPr lang="nl-NL" sz="1600" dirty="0">
                <a:solidFill>
                  <a:srgbClr val="004992"/>
                </a:solidFill>
              </a:rPr>
              <a:t>(1|23)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3854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Βιαστικά συμπεράσματα</a:t>
            </a:r>
            <a:endParaRPr lang="en-US" sz="3600">
              <a:latin typeface="+mn-lt"/>
              <a:ea typeface="+mn-ea"/>
              <a:cs typeface="+mn-cs"/>
            </a:endParaRPr>
          </a:p>
        </p:txBody>
      </p:sp>
      <p:sp>
        <p:nvSpPr>
          <p:cNvPr id="5122" name="Rectangle 2"/>
          <p:cNvSpPr>
            <a:spLocks noGrp="1" noChangeArrowheads="1"/>
          </p:cNvSpPr>
          <p:nvPr>
            <p:ph idx="1"/>
          </p:nvPr>
        </p:nvSpPr>
        <p:spPr/>
        <p:txBody>
          <a:bodyPr>
            <a:noAutofit/>
          </a:bodyPr>
          <a:lstStyle/>
          <a:p>
            <a:pPr marL="457200" indent="-4572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γρήγορα συμπεράσματα χωρίς να ξέρουμε όλη την αλήθεια</a:t>
            </a:r>
            <a:r>
              <a:rPr lang="en-US" sz="2400" dirty="0">
                <a:solidFill>
                  <a:srgbClr val="333333"/>
                </a:solidFill>
              </a:rPr>
              <a:t>.</a:t>
            </a:r>
          </a:p>
          <a:p>
            <a:pPr marL="457200" indent="-457200" algn="l" eaLnBrk="1" hangingPunct="1">
              <a:buClr>
                <a:srgbClr val="333333"/>
              </a:buClr>
              <a:buFont typeface="WingDings"/>
              <a:buChar char=""/>
              <a:defRPr/>
            </a:pPr>
            <a:r>
              <a:rPr lang="el-GR" sz="2400" dirty="0">
                <a:solidFill>
                  <a:srgbClr val="333333"/>
                </a:solidFill>
              </a:rPr>
              <a:t>Αιτίες/Πλεονεκτήματα</a:t>
            </a:r>
            <a:r>
              <a:rPr lang="en-US" sz="2400" dirty="0">
                <a:solidFill>
                  <a:srgbClr val="333333"/>
                </a:solidFill>
              </a:rPr>
              <a:t>: </a:t>
            </a:r>
            <a:r>
              <a:rPr lang="en-US" sz="2400" dirty="0">
                <a:solidFill>
                  <a:srgbClr val="004992"/>
                </a:solidFill>
              </a:rPr>
              <a:t>;;; </a:t>
            </a:r>
            <a:r>
              <a:rPr lang="el-GR" sz="2400" dirty="0">
                <a:solidFill>
                  <a:srgbClr val="FFFFFF"/>
                </a:solidFill>
              </a:rPr>
              <a:t>κερδίζουμε χρόνο, αισθανόμαστε ασφαλείς, φαινόμαστε αποφασιστικοί και ικανοί </a:t>
            </a:r>
            <a:r>
              <a:rPr lang="en-US" sz="2400" dirty="0">
                <a:solidFill>
                  <a:srgbClr val="FFFFFF"/>
                </a:solidFill>
              </a:rPr>
              <a:t>(</a:t>
            </a:r>
            <a:r>
              <a:rPr lang="en-US" altLang="de-DE" sz="2400" dirty="0">
                <a:solidFill>
                  <a:srgbClr val="FFFFFF"/>
                </a:solidFill>
              </a:rPr>
              <a:t>«</a:t>
            </a:r>
            <a:r>
              <a:rPr lang="el-GR" altLang="ja-JP" sz="2400" dirty="0">
                <a:solidFill>
                  <a:srgbClr val="FFFFFF"/>
                </a:solidFill>
              </a:rPr>
              <a:t>Μια λάθος απόφαση είναι καλύτερη από καμία απόφαση</a:t>
            </a:r>
            <a:r>
              <a:rPr lang="en-US" altLang="ja-JP" sz="2400" dirty="0">
                <a:solidFill>
                  <a:srgbClr val="FFFFFF"/>
                </a:solidFill>
              </a:rPr>
              <a:t>.»)</a:t>
            </a:r>
          </a:p>
          <a:p>
            <a:pPr marL="457200" indent="-457200">
              <a:buClr>
                <a:srgbClr val="333333"/>
              </a:buClr>
              <a:buFont typeface="WingDings"/>
              <a:buChar char=""/>
              <a:defRPr/>
            </a:pPr>
            <a:r>
              <a:rPr lang="el-GR" sz="2400" dirty="0">
                <a:solidFill>
                  <a:srgbClr val="333333"/>
                </a:solidFill>
              </a:rPr>
              <a:t>Μειονεκτήματα</a:t>
            </a:r>
            <a:r>
              <a:rPr lang="en-US" sz="2400" dirty="0">
                <a:solidFill>
                  <a:srgbClr val="333333"/>
                </a:solidFill>
              </a:rPr>
              <a:t>: </a:t>
            </a:r>
            <a:r>
              <a:rPr lang="en-US" sz="2400" dirty="0">
                <a:solidFill>
                  <a:srgbClr val="004992"/>
                </a:solidFill>
              </a:rPr>
              <a:t>;;; </a:t>
            </a:r>
            <a:r>
              <a:rPr lang="el-GR" sz="2400" dirty="0">
                <a:solidFill>
                  <a:srgbClr val="FFFFFF"/>
                </a:solidFill>
              </a:rPr>
              <a:t>κίνδυνος για μια λανθασμένη και επικίνδυνη απόφαση…</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Βιαστικά συμπεράσματα</a:t>
            </a:r>
            <a:endParaRPr lang="en-US" sz="3600">
              <a:latin typeface="+mn-lt"/>
              <a:ea typeface="+mn-ea"/>
              <a:cs typeface="+mn-cs"/>
            </a:endParaRPr>
          </a:p>
        </p:txBody>
      </p:sp>
      <p:sp>
        <p:nvSpPr>
          <p:cNvPr id="5122" name="Rectangle 2"/>
          <p:cNvSpPr>
            <a:spLocks noGrp="1" noChangeArrowheads="1"/>
          </p:cNvSpPr>
          <p:nvPr>
            <p:ph idx="1"/>
          </p:nvPr>
        </p:nvSpPr>
        <p:spPr/>
        <p:txBody>
          <a:bodyPr>
            <a:noAutofit/>
          </a:bodyPr>
          <a:lstStyle/>
          <a:p>
            <a:pPr marL="457200" indent="-4572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γρήγορα συμπεράσματα χωρίς να ξέρουμε όλη την αλήθεια</a:t>
            </a:r>
            <a:r>
              <a:rPr lang="en-US" sz="2400" dirty="0">
                <a:solidFill>
                  <a:srgbClr val="333333"/>
                </a:solidFill>
              </a:rPr>
              <a:t>.</a:t>
            </a:r>
          </a:p>
          <a:p>
            <a:pPr marL="457200" indent="-457200" algn="l" eaLnBrk="1" hangingPunct="1">
              <a:buClr>
                <a:srgbClr val="333333"/>
              </a:buClr>
              <a:buFont typeface="WingDings"/>
              <a:buChar char=""/>
              <a:defRPr/>
            </a:pPr>
            <a:r>
              <a:rPr lang="el-GR" sz="2400" dirty="0">
                <a:solidFill>
                  <a:srgbClr val="333333"/>
                </a:solidFill>
              </a:rPr>
              <a:t>Αιτίες/Πλεονεκτήματα</a:t>
            </a:r>
            <a:r>
              <a:rPr lang="en-US" sz="2400" dirty="0">
                <a:solidFill>
                  <a:srgbClr val="333333"/>
                </a:solidFill>
              </a:rPr>
              <a:t>: </a:t>
            </a:r>
            <a:r>
              <a:rPr lang="el-GR" sz="2400" dirty="0">
                <a:solidFill>
                  <a:srgbClr val="004992"/>
                </a:solidFill>
              </a:rPr>
              <a:t>κερδίζουμε χρόνο, αισθανόμαστε ασφαλείς, φαινόμαστε αποφασιστικοί και ικανοί </a:t>
            </a:r>
            <a:r>
              <a:rPr lang="en-US" sz="2400" dirty="0">
                <a:solidFill>
                  <a:srgbClr val="004992"/>
                </a:solidFill>
              </a:rPr>
              <a:t>(</a:t>
            </a:r>
            <a:r>
              <a:rPr lang="en-US" altLang="de-DE" sz="2400" dirty="0">
                <a:solidFill>
                  <a:srgbClr val="004992"/>
                </a:solidFill>
              </a:rPr>
              <a:t>«</a:t>
            </a:r>
            <a:r>
              <a:rPr lang="el-GR" altLang="ja-JP" sz="2400" dirty="0">
                <a:solidFill>
                  <a:srgbClr val="004992"/>
                </a:solidFill>
              </a:rPr>
              <a:t>Μια λάθος απόφαση είναι καλύτερη από καμία απόφαση</a:t>
            </a:r>
            <a:r>
              <a:rPr lang="en-US" altLang="ja-JP" sz="2400" dirty="0">
                <a:solidFill>
                  <a:srgbClr val="004992"/>
                </a:solidFill>
              </a:rPr>
              <a:t>.»)</a:t>
            </a:r>
          </a:p>
          <a:p>
            <a:pPr marL="457200" indent="-457200">
              <a:buClr>
                <a:srgbClr val="333333"/>
              </a:buClr>
              <a:buFont typeface="WingDings"/>
              <a:buChar char=""/>
              <a:defRPr/>
            </a:pPr>
            <a:r>
              <a:rPr lang="el-GR" sz="2400" dirty="0">
                <a:solidFill>
                  <a:srgbClr val="333333"/>
                </a:solidFill>
              </a:rPr>
              <a:t>Μειονεκτήματα</a:t>
            </a:r>
            <a:r>
              <a:rPr lang="en-US" sz="2400" dirty="0">
                <a:solidFill>
                  <a:srgbClr val="333333"/>
                </a:solidFill>
              </a:rPr>
              <a:t>: </a:t>
            </a:r>
            <a:r>
              <a:rPr lang="en-US" sz="2400" dirty="0">
                <a:solidFill>
                  <a:srgbClr val="004992"/>
                </a:solidFill>
              </a:rPr>
              <a:t>;;; </a:t>
            </a:r>
            <a:r>
              <a:rPr lang="el-GR" sz="2400" dirty="0">
                <a:solidFill>
                  <a:srgbClr val="FFFFFF"/>
                </a:solidFill>
              </a:rPr>
              <a:t>κίνδυνος για μια λανθασμένη και επικίνδυνη απόφαση…</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57608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Βιαστικά συμπεράσματα</a:t>
            </a:r>
            <a:endParaRPr lang="en-US" sz="3600">
              <a:solidFill>
                <a:srgbClr val="004992"/>
              </a:solidFill>
              <a:latin typeface="+mn-lt"/>
              <a:ea typeface="+mn-ea"/>
              <a:cs typeface="+mn-cs"/>
            </a:endParaRPr>
          </a:p>
        </p:txBody>
      </p:sp>
      <p:sp>
        <p:nvSpPr>
          <p:cNvPr id="5122" name="Rectangle 2"/>
          <p:cNvSpPr>
            <a:spLocks noGrp="1" noChangeArrowheads="1"/>
          </p:cNvSpPr>
          <p:nvPr>
            <p:ph idx="1"/>
          </p:nvPr>
        </p:nvSpPr>
        <p:spPr/>
        <p:txBody>
          <a:bodyPr>
            <a:noAutofit/>
          </a:bodyPr>
          <a:lstStyle/>
          <a:p>
            <a:pPr marL="457200" indent="-4572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γρήγορα συμπεράσματα χωρίς να ξέρουμε όλη την αλήθεια</a:t>
            </a:r>
            <a:r>
              <a:rPr lang="en-US" sz="2400" dirty="0">
                <a:solidFill>
                  <a:srgbClr val="333333"/>
                </a:solidFill>
              </a:rPr>
              <a:t>.</a:t>
            </a:r>
          </a:p>
          <a:p>
            <a:pPr marL="457200" indent="-457200" algn="l" eaLnBrk="1" hangingPunct="1">
              <a:buClr>
                <a:srgbClr val="333333"/>
              </a:buClr>
              <a:buFont typeface="WingDings"/>
              <a:buChar char=""/>
              <a:defRPr/>
            </a:pPr>
            <a:r>
              <a:rPr lang="el-GR" sz="2400" dirty="0">
                <a:solidFill>
                  <a:srgbClr val="333333"/>
                </a:solidFill>
              </a:rPr>
              <a:t>Αιτίες/Πλεονεκτήματα</a:t>
            </a:r>
            <a:r>
              <a:rPr lang="en-US" sz="2400" dirty="0">
                <a:solidFill>
                  <a:srgbClr val="333333"/>
                </a:solidFill>
              </a:rPr>
              <a:t>: </a:t>
            </a:r>
            <a:r>
              <a:rPr lang="el-GR" sz="2400" dirty="0">
                <a:solidFill>
                  <a:srgbClr val="004992"/>
                </a:solidFill>
              </a:rPr>
              <a:t>κερδίζουμε χρόνο, αισθανόμαστε ασφαλείς, φαινόμαστε αποφασιστικοί και ικανοί </a:t>
            </a:r>
            <a:r>
              <a:rPr lang="en-US" sz="2400" dirty="0">
                <a:solidFill>
                  <a:srgbClr val="004992"/>
                </a:solidFill>
              </a:rPr>
              <a:t>(</a:t>
            </a:r>
            <a:r>
              <a:rPr lang="en-US" altLang="de-DE" sz="2400" dirty="0">
                <a:solidFill>
                  <a:srgbClr val="004992"/>
                </a:solidFill>
              </a:rPr>
              <a:t>«</a:t>
            </a:r>
            <a:r>
              <a:rPr lang="el-GR" altLang="ja-JP" sz="2400" dirty="0">
                <a:solidFill>
                  <a:srgbClr val="004992"/>
                </a:solidFill>
              </a:rPr>
              <a:t>Μια λάθος απόφαση είναι καλύτερη από καμία απόφαση</a:t>
            </a:r>
            <a:r>
              <a:rPr lang="en-US" altLang="ja-JP" sz="2400" dirty="0">
                <a:solidFill>
                  <a:srgbClr val="004992"/>
                </a:solidFill>
              </a:rPr>
              <a:t>.»)</a:t>
            </a:r>
          </a:p>
          <a:p>
            <a:pPr marL="457200" indent="-457200" algn="l" eaLnBrk="1" hangingPunct="1">
              <a:buClr>
                <a:srgbClr val="333333"/>
              </a:buClr>
              <a:buFont typeface="WingDings"/>
              <a:buChar char=""/>
              <a:defRPr/>
            </a:pPr>
            <a:r>
              <a:rPr lang="el-GR" sz="2400" dirty="0">
                <a:solidFill>
                  <a:srgbClr val="333333"/>
                </a:solidFill>
              </a:rPr>
              <a:t>Μειονεκτήματα</a:t>
            </a:r>
            <a:r>
              <a:rPr lang="en-US" sz="2400" dirty="0">
                <a:solidFill>
                  <a:srgbClr val="333333"/>
                </a:solidFill>
              </a:rPr>
              <a:t>: </a:t>
            </a:r>
            <a:r>
              <a:rPr lang="el-GR" sz="2400" dirty="0">
                <a:solidFill>
                  <a:srgbClr val="004992"/>
                </a:solidFill>
              </a:rPr>
              <a:t>κίνδυνος για μια λανθασμένη και επικίνδυνη απόφαση…</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126455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Βγάζοντας βιαστικά συμπεράσματα</a:t>
            </a:r>
            <a:br>
              <a:rPr lang="el-GR" sz="3600" dirty="0">
                <a:solidFill>
                  <a:srgbClr val="004992"/>
                </a:solidFill>
                <a:latin typeface="+mn-lt"/>
                <a:ea typeface="+mn-ea"/>
                <a:cs typeface="+mn-cs"/>
              </a:rPr>
            </a:br>
            <a:r>
              <a:rPr lang="el-GR" dirty="0">
                <a:solidFill>
                  <a:srgbClr val="004992"/>
                </a:solidFill>
                <a:latin typeface="+mn-lt"/>
                <a:ea typeface="+mn-ea"/>
                <a:cs typeface="+mn-cs"/>
              </a:rPr>
              <a:t>Σε ποιες καταστάσεις βγάζουμε συμπεράσματα χωρίς να ξέρουμε όλη την αλήθεια;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a:t>
            </a:fld>
            <a:endParaRPr lang="de-DE" altLang="de-DE">
              <a:latin typeface="+mn-lt"/>
              <a:ea typeface="+mn-ea"/>
            </a:endParaRPr>
          </a:p>
        </p:txBody>
      </p:sp>
      <p:graphicFrame>
        <p:nvGraphicFramePr>
          <p:cNvPr id="7" name="Group 27"/>
          <p:cNvGraphicFramePr>
            <a:graphicFrameLocks noGrp="1"/>
          </p:cNvGraphicFramePr>
          <p:nvPr>
            <p:extLst>
              <p:ext uri="{D42A27DB-BD31-4B8C-83A1-F6EECF244321}">
                <p14:modId xmlns:p14="http://schemas.microsoft.com/office/powerpoint/2010/main" val="2489618199"/>
              </p:ext>
            </p:extLst>
          </p:nvPr>
        </p:nvGraphicFramePr>
        <p:xfrm>
          <a:off x="408955" y="2704296"/>
          <a:ext cx="11376000" cy="36576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Πότε;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Παράδειγμα</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94539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Βγάζοντας βιαστικά συμπεράσματα</a:t>
            </a:r>
            <a:br>
              <a:rPr lang="el-GR" sz="3600" dirty="0">
                <a:solidFill>
                  <a:srgbClr val="004992"/>
                </a:solidFill>
                <a:latin typeface="+mn-lt"/>
                <a:ea typeface="+mn-ea"/>
                <a:cs typeface="+mn-cs"/>
              </a:rPr>
            </a:br>
            <a:r>
              <a:rPr lang="el-GR" dirty="0">
                <a:solidFill>
                  <a:srgbClr val="004992"/>
                </a:solidFill>
                <a:latin typeface="+mn-lt"/>
                <a:ea typeface="+mn-ea"/>
                <a:cs typeface="+mn-cs"/>
              </a:rPr>
              <a:t>Σε ποιες καταστάσεις βγάζουμε συμπεράσματα χωρίς να ξέρουμε όλη την αλήθεια;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a:t>
            </a:fld>
            <a:endParaRPr lang="de-DE" altLang="de-DE">
              <a:latin typeface="+mn-lt"/>
              <a:ea typeface="+mn-ea"/>
            </a:endParaRPr>
          </a:p>
        </p:txBody>
      </p:sp>
      <p:graphicFrame>
        <p:nvGraphicFramePr>
          <p:cNvPr id="7" name="Group 27"/>
          <p:cNvGraphicFramePr>
            <a:graphicFrameLocks noGrp="1"/>
          </p:cNvGraphicFramePr>
          <p:nvPr>
            <p:extLst>
              <p:ext uri="{D42A27DB-BD31-4B8C-83A1-F6EECF244321}">
                <p14:modId xmlns:p14="http://schemas.microsoft.com/office/powerpoint/2010/main" val="2264768411"/>
              </p:ext>
            </p:extLst>
          </p:nvPr>
        </p:nvGraphicFramePr>
        <p:xfrm>
          <a:off x="408955" y="2704296"/>
          <a:ext cx="11376000" cy="36576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Πότε;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Παράδειγμα</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Όταν αγοράζετε ένα αυτοκίνητο, είναι αδύνατο να συγκρίνετε όλα τα μοντέλα και να λάβουμε υπ’ όψη όλες τις παραμέτρους (τιμή, παλαιότητα κλπ). Πρέπει να κάνετε μια επιλογή.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1450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Βγάζοντας βιαστικά συμπεράσματα</a:t>
            </a:r>
            <a:br>
              <a:rPr lang="el-GR" sz="3600" dirty="0">
                <a:solidFill>
                  <a:srgbClr val="004992"/>
                </a:solidFill>
                <a:latin typeface="+mn-lt"/>
                <a:ea typeface="+mn-ea"/>
                <a:cs typeface="+mn-cs"/>
              </a:rPr>
            </a:br>
            <a:r>
              <a:rPr lang="el-GR" dirty="0">
                <a:solidFill>
                  <a:srgbClr val="004992"/>
                </a:solidFill>
                <a:latin typeface="+mn-lt"/>
                <a:ea typeface="+mn-ea"/>
                <a:cs typeface="+mn-cs"/>
              </a:rPr>
              <a:t>Σε ποιες καταστάσεις βγάζουμε συμπεράσματα χωρίς να ξέρουμε όλη την αλήθεια;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7</a:t>
            </a:fld>
            <a:endParaRPr lang="de-DE" altLang="de-DE">
              <a:latin typeface="+mn-lt"/>
              <a:ea typeface="+mn-ea"/>
            </a:endParaRPr>
          </a:p>
        </p:txBody>
      </p:sp>
      <p:graphicFrame>
        <p:nvGraphicFramePr>
          <p:cNvPr id="7" name="Group 27"/>
          <p:cNvGraphicFramePr>
            <a:graphicFrameLocks noGrp="1"/>
          </p:cNvGraphicFramePr>
          <p:nvPr>
            <p:extLst>
              <p:ext uri="{D42A27DB-BD31-4B8C-83A1-F6EECF244321}">
                <p14:modId xmlns:p14="http://schemas.microsoft.com/office/powerpoint/2010/main" val="2736146175"/>
              </p:ext>
            </p:extLst>
          </p:nvPr>
        </p:nvGraphicFramePr>
        <p:xfrm>
          <a:off x="408955" y="2704296"/>
          <a:ext cx="11376000" cy="36576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Πότε;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Παράδειγμα</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Όταν αγοράζετε ένα αυτοκίνητο, είναι αδύνατο να συγκρίνετε όλα τα μοντέλα και να λάβουμε υπ’ όψη όλες τις παραμέτρους (τιμή, παλαιότητα κλπ). Πρέπει να κάνετε μια επιλογή.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Η υπερβολική γενίκευση μπορεί να οδηγήσει σε προκατάληψη («είδα το ένα, τα έχω δει όλα»).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141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Βγάζοντας βιαστικά συμπεράσματα</a:t>
            </a:r>
            <a:br>
              <a:rPr lang="el-GR" sz="3600" dirty="0">
                <a:solidFill>
                  <a:srgbClr val="004992"/>
                </a:solidFill>
                <a:latin typeface="+mn-lt"/>
                <a:ea typeface="+mn-ea"/>
                <a:cs typeface="+mn-cs"/>
              </a:rPr>
            </a:br>
            <a:r>
              <a:rPr lang="el-GR" dirty="0">
                <a:solidFill>
                  <a:srgbClr val="004992"/>
                </a:solidFill>
                <a:latin typeface="+mn-lt"/>
                <a:ea typeface="+mn-ea"/>
                <a:cs typeface="+mn-cs"/>
              </a:rPr>
              <a:t>Σε ποιες καταστάσεις βγάζουμε συμπεράσματα χωρίς να ξέρουμε όλη την αλήθεια;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8</a:t>
            </a:fld>
            <a:endParaRPr lang="de-DE" altLang="de-DE">
              <a:latin typeface="+mn-lt"/>
              <a:ea typeface="+mn-ea"/>
            </a:endParaRPr>
          </a:p>
        </p:txBody>
      </p:sp>
      <p:graphicFrame>
        <p:nvGraphicFramePr>
          <p:cNvPr id="7" name="Group 27"/>
          <p:cNvGraphicFramePr>
            <a:graphicFrameLocks noGrp="1"/>
          </p:cNvGraphicFramePr>
          <p:nvPr>
            <p:extLst>
              <p:ext uri="{D42A27DB-BD31-4B8C-83A1-F6EECF244321}">
                <p14:modId xmlns:p14="http://schemas.microsoft.com/office/powerpoint/2010/main" val="2596501300"/>
              </p:ext>
            </p:extLst>
          </p:nvPr>
        </p:nvGraphicFramePr>
        <p:xfrm>
          <a:off x="408955" y="2704296"/>
          <a:ext cx="11376000" cy="36576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Πότε;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Παράδειγμα</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 όταν έχουμε περιορισμένη πρόσβαση σε πληροφορίες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Όταν αγοράζετε ένα αυτοκίνητο, είναι αδύνατο να συγκρίνετε όλα τα μοντέλα και να λάβουμε υπ’ όψη όλες τις παραμέτρους (τιμή, παλαιότητα κλπ). Πρέπει να κάνετε μια επιλογή.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έχουμε κάποια προηγούμενη εμπειρία, από την οποία γενικεύουμε</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Η υπερβολική γενίκευση μπορεί να οδηγήσει σε προκατάληψη («είδα το ένα, τα έχω δει όλα»).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 όταν η απόφασή μας δεν έχει σημασία</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Επιλέγοντας είδος κέικ, χρώμα καλτσών, είδος φαγητού κλπ…</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89507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Βγάζοντας συμπεράσματα «εν δράσει»</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9</a:t>
            </a:fld>
            <a:endParaRPr lang="de-DE" altLang="de-DE">
              <a:latin typeface="+mn-lt"/>
              <a:ea typeface="+mn-ea"/>
            </a:endParaRPr>
          </a:p>
        </p:txBody>
      </p:sp>
      <p:graphicFrame>
        <p:nvGraphicFramePr>
          <p:cNvPr id="6" name="Group 152"/>
          <p:cNvGraphicFramePr>
            <a:graphicFrameLocks noGrp="1"/>
          </p:cNvGraphicFramePr>
          <p:nvPr>
            <p:extLst>
              <p:ext uri="{D42A27DB-BD31-4B8C-83A1-F6EECF244321}">
                <p14:modId xmlns:p14="http://schemas.microsoft.com/office/powerpoint/2010/main" val="2357720540"/>
              </p:ext>
            </p:extLst>
          </p:nvPr>
        </p:nvGraphicFramePr>
        <p:xfrm>
          <a:off x="408955" y="1844744"/>
          <a:ext cx="11376000" cy="469313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Τομέας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Παράδειγμα</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2697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l-GR" sz="1800" b="0" i="0" u="none" strike="noStrike" cap="none" normalizeH="0" baseline="0" dirty="0">
                          <a:ln>
                            <a:noFill/>
                          </a:ln>
                          <a:solidFill>
                            <a:srgbClr val="333333"/>
                          </a:solidFill>
                          <a:effectLst/>
                          <a:latin typeface="Calibri Light"/>
                          <a:cs typeface="Times New Roman" pitchFamily="18" charset="0"/>
                        </a:rPr>
                        <a:t>Υπερβολική ανησυχία για την υγεία</a:t>
                      </a: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ct val="0"/>
                        </a:spcAft>
                        <a:buClr>
                          <a:srgbClr val="333333"/>
                        </a:buClr>
                        <a:buSzTx/>
                        <a:buFont typeface="Arial" panose="020B0604020202020204" pitchFamily="34" charset="0"/>
                        <a:buChar char="•"/>
                        <a:tabLst/>
                      </a:pPr>
                      <a:r>
                        <a:rPr kumimoji="0" lang="el-GR" sz="1800" b="0" i="0" u="none" strike="noStrike" cap="none" normalizeH="0" baseline="0" dirty="0">
                          <a:ln>
                            <a:noFill/>
                          </a:ln>
                          <a:solidFill>
                            <a:srgbClr val="333333"/>
                          </a:solidFill>
                          <a:effectLst/>
                          <a:latin typeface="Calibri Light"/>
                          <a:cs typeface="Arial" charset="0"/>
                        </a:rPr>
                        <a:t>Οι άνθρωποι με υπερβολική ανησυχία για την υγεία τους πείθονται, συνήθως, πρόωρα ότι κάποια ήπια και μη ειδικά συμπτώματα (π.χ. μια ελιά) υποδηλώνουν μια σοβαρή αρρώστια (π.χ. καρκίνο του δέρματος).</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042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el-GR" sz="1800" b="0" kern="1200" dirty="0">
                          <a:solidFill>
                            <a:schemeClr val="dk1"/>
                          </a:solidFill>
                          <a:effectLst/>
                          <a:latin typeface="+mn-lt"/>
                          <a:ea typeface="+mn-ea"/>
                          <a:cs typeface="+mn-cs"/>
                        </a:rPr>
                        <a:t>Απατεώνας</a:t>
                      </a:r>
                      <a:endParaRPr lang="de-DE" sz="1800" b="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indent="-285750">
                        <a:buFont typeface="Arial" panose="020B0604020202020204" pitchFamily="34" charset="0"/>
                        <a:buChar char="•"/>
                      </a:pPr>
                      <a:r>
                        <a:rPr lang="el-GR" sz="1800" kern="1200" dirty="0">
                          <a:solidFill>
                            <a:schemeClr val="dk1"/>
                          </a:solidFill>
                          <a:effectLst/>
                          <a:latin typeface="+mn-lt"/>
                          <a:ea typeface="+mn-ea"/>
                          <a:cs typeface="+mn-cs"/>
                        </a:rPr>
                        <a:t>Με το ψευδώνυμο Άννα Ντέλβι, η Ρωσσογερμανίδα Άννα Σορόκιν, παρίστανε το 2012 ότι είναι η κόρη ενός εκατομμυριούχου από το Μανχάταν. Μεταξύ των άλλων εγκλημάτων της, εξαπάτησε τράπεζες και φίλους αποκομίζοντας συνολικά 275.00 δολάρια.  Απέδιδε την αδυναμία της να αποπληρώσει τα δάνειά της, για παράδειγμα, σε μια διαμάχη που είχε με τον πατέρα της που την εμπόδιζε να έχει πρόσβαση στα χρήματά της. Η αυτοπεποίθησή της οδήγησε τους φίλους της και τους συνεργάτες της να την εμπιστεύονται τυφλά. Μόνο όταν οι απλήρωτοι λογαριασμοί άρχισαν να στοιβάζονται η Σορόκιν κατηγορήθηκε και καταδικάστηκε για κλοπή και απάτη</a:t>
                      </a:r>
                      <a:br>
                        <a:rPr lang="de-DE" sz="1800" kern="1200" dirty="0">
                          <a:solidFill>
                            <a:schemeClr val="dk1"/>
                          </a:solidFill>
                          <a:effectLst/>
                          <a:latin typeface="+mn-lt"/>
                          <a:ea typeface="+mn-ea"/>
                          <a:cs typeface="+mn-cs"/>
                        </a:rPr>
                      </a:br>
                      <a:r>
                        <a:rPr lang="el-GR" sz="1800" kern="1200" dirty="0">
                          <a:solidFill>
                            <a:schemeClr val="dk1"/>
                          </a:solidFill>
                          <a:effectLst/>
                          <a:latin typeface="+mn-lt"/>
                          <a:ea typeface="+mn-ea"/>
                          <a:cs typeface="+mn-cs"/>
                        </a:rPr>
                        <a:t>Ένας  μεγαλύτερου βαθμού σκεπτικισμός για την ταυτότητά της, τις δηλώσεις της και την ικανότητά της να αποπληρώνει τα δάνεια της μπορεί να είχαν αποκαλύψει την οικονομική της κατάσταση νωρίτερα.</a:t>
                      </a:r>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75648090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br>
              <a:rPr lang="el-GR" dirty="0">
                <a:solidFill>
                  <a:srgbClr val="004992"/>
                </a:solidFill>
                <a:latin typeface="+mn-lt"/>
                <a:ea typeface="+mn-ea"/>
                <a:cs typeface="+mn-cs"/>
              </a:rPr>
            </a:br>
            <a:r>
              <a:rPr lang="el-GR" sz="1800" dirty="0"/>
              <a:t>(για μια εναλλακτική άσκηση ανατρέξτε στο τέλος της</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10</a:t>
            </a:fld>
            <a:endParaRPr lang="de-DE" altLang="de-DE">
              <a:latin typeface="+mn-lt"/>
              <a:ea typeface="+mn-ea"/>
            </a:endParaRPr>
          </a:p>
        </p:txBody>
      </p:sp>
      <p:graphicFrame>
        <p:nvGraphicFramePr>
          <p:cNvPr id="16" name="Group 3"/>
          <p:cNvGraphicFramePr>
            <a:graphicFrameLocks noGrp="1"/>
          </p:cNvGraphicFramePr>
          <p:nvPr>
            <p:extLst>
              <p:ext uri="{D42A27DB-BD31-4B8C-83A1-F6EECF244321}">
                <p14:modId xmlns:p14="http://schemas.microsoft.com/office/powerpoint/2010/main" val="1024678022"/>
              </p:ext>
            </p:extLst>
          </p:nvPr>
        </p:nvGraphicFramePr>
        <p:xfrm>
          <a:off x="408955" y="2636912"/>
          <a:ext cx="11376000" cy="407425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Μύθος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Το σχέδιο του πακέτου τσιγάρων οδήγησε σε φήμες ότι η μάρκα Lucky Strike είχε κάποια σχέση με τη ρίψη της ατομικής βόμβας στην Ιαπωνία.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Υπέρ: </a:t>
                      </a:r>
                      <a:r>
                        <a:rPr kumimoji="0" lang="el-GR"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ea typeface="ＭＳ Ｐゴシック" pitchFamily="34" charset="-128"/>
                          <a:cs typeface="Times New Roman" pitchFamily="18" charset="0"/>
                        </a:rPr>
                        <a:t>Η ιαπωνική σημαία αποτελείται –όμοια με το πακέτο— από έναν κόκκινο κύκλο σε άσπρο φόντο.</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ea typeface="ＭＳ Ｐゴシック" pitchFamily="34" charset="-128"/>
                          <a:cs typeface="Times New Roman" pitchFamily="18" charset="0"/>
                        </a:rPr>
                        <a:t>Ο χρυσός ήλιος μπορεί να απεικονίζει τη ραδιενεργή μόλυνση.</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ea typeface="ＭＳ Ｐゴシック" pitchFamily="34" charset="-128"/>
                          <a:cs typeface="Times New Roman" pitchFamily="18" charset="0"/>
                        </a:rPr>
                        <a:t>Lucky Strike στα αγγλικά σημαίνει «επιτυχημένη επίθεση».</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mn-lt"/>
                          <a:ea typeface="ＭＳ Ｐゴシック" pitchFamily="34" charset="-128"/>
                          <a:cs typeface="Times New Roman" pitchFamily="18" charset="0"/>
                        </a:rPr>
                        <a:t>Η Lucky Strike άλλαξε το σχέδιο του πακέτου κατά τη διάρκεια του Β’ παγκοσμίου πολέμου. Πιο πριν, το άσπρο φόντο ήταν πράσινο.</a:t>
                      </a:r>
                      <a:endPar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Κατά: </a:t>
                      </a:r>
                      <a:r>
                        <a:rPr kumimoji="0" lang="el-GR"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Ο χρυσός κύκλος ήταν ήδη στο παλιό πακέτο.</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Το σχέδιο του πακέτου άλλαξε για λόγους μάρκετινγκ από το 1940/1941 – όμως η ρίψη της ατομικής βόμβας έγινε το 1945.</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Η εταιρεία ιδρύθηκε την εποχή των χρυσοθήρων. Το όνομα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a:t>
                      </a: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καταχωρήθηκε από το 1871. Το αρχικό μεταλλικό κουτί του καπνού είχε πάνω του ένα σφυρί που έδειχνε στον ουρανό – σύμβολο του «τυχερού χτυπήματος» ενός χρυσοθήρα.</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500479" y="6309320"/>
            <a:ext cx="162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 Ιαπωνική σημαία</a:t>
            </a:r>
            <a:endParaRPr lang="de-DE" altLang="de-DE" sz="1600" dirty="0">
              <a:latin typeface="Calibri Light"/>
            </a:endParaRPr>
          </a:p>
        </p:txBody>
      </p:sp>
      <p:sp>
        <p:nvSpPr>
          <p:cNvPr id="20" name="Caption_492547"/>
          <p:cNvSpPr txBox="1">
            <a:spLocks noChangeArrowheads="1"/>
          </p:cNvSpPr>
          <p:nvPr/>
        </p:nvSpPr>
        <p:spPr bwMode="auto">
          <a:xfrm>
            <a:off x="408955" y="226758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1800" b="0" dirty="0">
                <a:latin typeface="Calibri Light"/>
              </a:rPr>
              <a:t>Υπάρχει κάποια σύνδεση μεταξύ της μάρκας τσιγάρων Lucky Strike και της ρίψης της ατομικής βόμβας στην Ιαπωνία;</a:t>
            </a:r>
            <a:endParaRPr lang="de-DE" altLang="de-DE" sz="18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11</a:t>
            </a:fld>
            <a:endParaRPr lang="de-DE" altLang="de-DE">
              <a:latin typeface="+mn-lt"/>
              <a:ea typeface="+mn-ea"/>
            </a:endParaRPr>
          </a:p>
        </p:txBody>
      </p:sp>
      <p:graphicFrame>
        <p:nvGraphicFramePr>
          <p:cNvPr id="16" name="Group 3"/>
          <p:cNvGraphicFramePr>
            <a:graphicFrameLocks noGrp="1"/>
          </p:cNvGraphicFramePr>
          <p:nvPr>
            <p:extLst>
              <p:ext uri="{D42A27DB-BD31-4B8C-83A1-F6EECF244321}">
                <p14:modId xmlns:p14="http://schemas.microsoft.com/office/powerpoint/2010/main" val="2637118058"/>
              </p:ext>
            </p:extLst>
          </p:nvPr>
        </p:nvGraphicFramePr>
        <p:xfrm>
          <a:off x="408955" y="2636912"/>
          <a:ext cx="11376000" cy="407425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Μύθος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Το σχέδιο του πακέτου τσιγάρων οδήγησε σε φήμες ότι η μάρκα Lucky Strike είχε κάποια σχέση με τη ρίψη της ατομικής βόμβας στην Ιαπωνία.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Υπέρ:</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Η ιαπωνική σημαία αποτελείται –όμοια με το πακέτο— από έναν κόκκινο κύκλο σε άσπρο φόντο.</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Ο χρυσός ήλιος μπορεί να απεικονίζει τη ραδιενεργή μόλυνση.</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Lucky Strike στα αγγλικά σημαίνει «επιτυχημένη επίθεση».</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Η Lucky Strike άλλαξε το σχέδιο του πακέτου κατά τη διάρκεια του Β’ παγκοσμίου πολέμου. Πιο πριν, το άσπρο φόντο ήταν πράσινο.</a:t>
                      </a: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Κατά: </a:t>
                      </a:r>
                      <a:r>
                        <a:rPr kumimoji="0" lang="el-GR"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Ο χρυσός κύκλος ήταν ήδη στο παλιό πακέτο.</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Το σχέδιο του πακέτου άλλαξε για λόγους μάρκετινγκ από το 1940/1941 – όμως η ρίψη της ατομικής βόμβας έγινε το 1945.</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Η εταιρεία ιδρύθηκε την εποχή των χρυσοθήρων. Το όνομα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a:t>
                      </a:r>
                      <a:r>
                        <a:rPr kumimoji="0" lang="el-GR"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καταχωρήθηκε από το 1871. Το αρχικό μεταλλικό κουτί του καπνού είχε πάνω του ένα σφυρί που έδειχνε στον ουρανό – σύμβολο του «τυχερού χτυπήματος» ενός χρυσοθήρα.</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500479" y="6309320"/>
            <a:ext cx="162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 Ιαπωνική σημαία</a:t>
            </a:r>
            <a:endParaRPr lang="de-DE" altLang="de-DE" sz="1600" dirty="0">
              <a:latin typeface="Calibri Light"/>
            </a:endParaRPr>
          </a:p>
        </p:txBody>
      </p:sp>
      <p:sp>
        <p:nvSpPr>
          <p:cNvPr id="20" name="Caption_492547"/>
          <p:cNvSpPr txBox="1">
            <a:spLocks noChangeArrowheads="1"/>
          </p:cNvSpPr>
          <p:nvPr/>
        </p:nvSpPr>
        <p:spPr bwMode="auto">
          <a:xfrm>
            <a:off x="408955" y="226758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1800" b="0" dirty="0">
                <a:latin typeface="Calibri Light"/>
              </a:rPr>
              <a:t>Υπάρχει κάποια σύνδεση μεταξύ της μάρκας τσιγάρων Lucky Strike και της ρίψης της ατομικής βόμβας στην Ιαπωνία;</a:t>
            </a:r>
            <a:endParaRPr lang="de-DE" altLang="de-DE" sz="1800" dirty="0">
              <a:latin typeface="Calibri Light"/>
            </a:endParaRPr>
          </a:p>
        </p:txBody>
      </p:sp>
    </p:spTree>
    <p:extLst>
      <p:ext uri="{BB962C8B-B14F-4D97-AF65-F5344CB8AC3E}">
        <p14:creationId xmlns:p14="http://schemas.microsoft.com/office/powerpoint/2010/main" val="3914386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12</a:t>
            </a:fld>
            <a:endParaRPr lang="de-DE" altLang="de-DE">
              <a:latin typeface="+mn-lt"/>
              <a:ea typeface="+mn-ea"/>
            </a:endParaRPr>
          </a:p>
        </p:txBody>
      </p:sp>
      <p:graphicFrame>
        <p:nvGraphicFramePr>
          <p:cNvPr id="16" name="Group 3"/>
          <p:cNvGraphicFramePr>
            <a:graphicFrameLocks noGrp="1"/>
          </p:cNvGraphicFramePr>
          <p:nvPr>
            <p:extLst>
              <p:ext uri="{D42A27DB-BD31-4B8C-83A1-F6EECF244321}">
                <p14:modId xmlns:p14="http://schemas.microsoft.com/office/powerpoint/2010/main" val="4203181381"/>
              </p:ext>
            </p:extLst>
          </p:nvPr>
        </p:nvGraphicFramePr>
        <p:xfrm>
          <a:off x="408955" y="2636912"/>
          <a:ext cx="11376000" cy="407425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Μύθος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Υπέρ και κατά</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«Στοιχεία»</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Το σχέδιο του πακέτου τσιγάρων οδήγησε σε φήμες ότι η μάρκα Lucky Strike είχε κάποια σχέση με τη ρίψη της ατομικής βόμβας στην Ιαπωνία.</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Υπέρ:</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Η ιαπωνική σημαία αποτελείται –όμοια με το πακέτο— από έναν κόκκινο κύκλο σε άσπρο φόντο.</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Ο χρυσός ήλιος μπορεί να απεικονίζει τη ραδιενεργή μόλυνση.</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Lucky Strike στα αγγλικά σημαίνει «επιτυχημένη επίθεση».</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mn-lt"/>
                          <a:ea typeface="ＭＳ Ｐゴシック" pitchFamily="34" charset="-128"/>
                          <a:cs typeface="Times New Roman" pitchFamily="18" charset="0"/>
                        </a:rPr>
                        <a:t>Η Lucky Strike άλλαξε το σχέδιο του πακέτου κατά τη διάρκεια του Β’ παγκοσμίου πολέμου. Πιο πριν, το άσπρο φόντο ήταν πράσινο.</a:t>
                      </a: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l-GR"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Κατά: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Ο χρυσός κύκλος ήταν ήδη στο παλιό πακέτο.</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Το σχέδιο του πακέτου άλλαξε για λόγους μάρκετινγκ από το 1940/1941 – όμως η ρίψη της ατομικής βόμβας έγινε το 1945.</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Η εταιρεία ιδρύθηκε την εποχή των χρυσοθήρων. Το όνομα </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l-GR"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καταχωρήθηκε από το 1871. Το αρχικό μεταλλικό κουτί του καπνού είχε πάνω του ένα σφυρί που έδειχνε στον ουρανό – σύμβολο του «τυχερού χτυπήματος» ενός χρυσοθήρα.</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500479" y="6309320"/>
            <a:ext cx="162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600">
                <a:latin typeface="Calibri Light"/>
              </a:rPr>
              <a:t> Ιαπωνική σημαία</a:t>
            </a:r>
            <a:endParaRPr lang="de-DE" altLang="de-DE" sz="1600" dirty="0">
              <a:latin typeface="Calibri Light"/>
            </a:endParaRPr>
          </a:p>
        </p:txBody>
      </p:sp>
      <p:sp>
        <p:nvSpPr>
          <p:cNvPr id="20" name="Caption_492547"/>
          <p:cNvSpPr txBox="1">
            <a:spLocks noChangeArrowheads="1"/>
          </p:cNvSpPr>
          <p:nvPr/>
        </p:nvSpPr>
        <p:spPr bwMode="auto">
          <a:xfrm>
            <a:off x="408955" y="226758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1800" b="0" dirty="0">
                <a:latin typeface="Calibri Light"/>
              </a:rPr>
              <a:t>Υπάρχει κάποια σύνδεση μεταξύ της μάρκας τσιγάρων Lucky Strike και της ρίψης της ατομικής βόμβας στην Ιαπωνία;</a:t>
            </a:r>
            <a:endParaRPr lang="de-DE" altLang="de-DE" sz="1800" dirty="0">
              <a:latin typeface="Calibri Light"/>
            </a:endParaRPr>
          </a:p>
        </p:txBody>
      </p:sp>
    </p:spTree>
    <p:extLst>
      <p:ext uri="{BB962C8B-B14F-4D97-AF65-F5344CB8AC3E}">
        <p14:creationId xmlns:p14="http://schemas.microsoft.com/office/powerpoint/2010/main" val="317171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13</a:t>
            </a:fld>
            <a:endParaRPr lang="de-DE" altLang="de-DE">
              <a:latin typeface="+mn-lt"/>
              <a:ea typeface="+mn-ea"/>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34866" y="5991671"/>
            <a:ext cx="9444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a:latin typeface="Calibri Light"/>
              </a:rPr>
              <a:t>Όχι! </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l-GR" altLang="de-DE" sz="2000" b="0">
                <a:latin typeface="Calibri Light"/>
              </a:rPr>
              <a:t>Υπάρχει κάποια σύνδεση μεταξύ της μάρκας τσιγάρων Lucky Strike και της ρίψης της ατομικής βόμβας στην Ιαπωνίας;</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333333"/>
                </a:solidFill>
              </a:rPr>
              <a:t>Συχνά</a:t>
            </a:r>
            <a:r>
              <a:rPr lang="en-US" sz="2400" dirty="0">
                <a:solidFill>
                  <a:srgbClr val="333333"/>
                </a:solidFill>
              </a:rPr>
              <a:t> </a:t>
            </a:r>
            <a:r>
              <a:rPr lang="el-GR" sz="2400" dirty="0">
                <a:solidFill>
                  <a:srgbClr val="333333"/>
                </a:solidFill>
              </a:rPr>
              <a:t>οι συνωμοσίες </a:t>
            </a:r>
            <a:r>
              <a:rPr lang="en-US" sz="2400" dirty="0" err="1">
                <a:solidFill>
                  <a:srgbClr val="333333"/>
                </a:solidFill>
              </a:rPr>
              <a:t>είν</a:t>
            </a:r>
            <a:r>
              <a:rPr lang="en-US" sz="2400" dirty="0">
                <a:solidFill>
                  <a:srgbClr val="333333"/>
                </a:solidFill>
              </a:rPr>
              <a:t>αι</a:t>
            </a:r>
            <a:r>
              <a:rPr lang="el-GR" sz="2400" dirty="0">
                <a:solidFill>
                  <a:srgbClr val="333333"/>
                </a:solidFill>
              </a:rPr>
              <a:t> </a:t>
            </a:r>
            <a:r>
              <a:rPr lang="en-US" sz="2400" dirty="0">
                <a:solidFill>
                  <a:srgbClr val="333333"/>
                </a:solidFill>
              </a:rPr>
              <a:t>π</a:t>
            </a:r>
            <a:r>
              <a:rPr lang="en-US" sz="2400" dirty="0" err="1">
                <a:solidFill>
                  <a:srgbClr val="333333"/>
                </a:solidFill>
              </a:rPr>
              <a:t>ιο</a:t>
            </a:r>
            <a:r>
              <a:rPr lang="en-US" sz="2400" dirty="0">
                <a:solidFill>
                  <a:srgbClr val="333333"/>
                </a:solidFill>
              </a:rPr>
              <a:t> </a:t>
            </a:r>
            <a:r>
              <a:rPr lang="en-US" sz="2400" dirty="0" err="1">
                <a:solidFill>
                  <a:srgbClr val="333333"/>
                </a:solidFill>
              </a:rPr>
              <a:t>συν</a:t>
            </a:r>
            <a:r>
              <a:rPr lang="en-US" sz="2400" dirty="0">
                <a:solidFill>
                  <a:srgbClr val="333333"/>
                </a:solidFill>
              </a:rPr>
              <a:t>αρπαστικ</a:t>
            </a:r>
            <a:r>
              <a:rPr lang="el-GR" sz="2400" dirty="0">
                <a:solidFill>
                  <a:srgbClr val="333333"/>
                </a:solidFill>
              </a:rPr>
              <a:t>ές </a:t>
            </a:r>
            <a:r>
              <a:rPr lang="en-US" sz="2400" dirty="0">
                <a:solidFill>
                  <a:srgbClr val="333333"/>
                </a:solidFill>
              </a:rPr>
              <a:t>από </a:t>
            </a:r>
            <a:r>
              <a:rPr lang="en-US" sz="2400" dirty="0" err="1">
                <a:solidFill>
                  <a:srgbClr val="333333"/>
                </a:solidFill>
              </a:rPr>
              <a:t>την</a:t>
            </a:r>
            <a:r>
              <a:rPr lang="en-US" sz="2400" dirty="0">
                <a:solidFill>
                  <a:srgbClr val="333333"/>
                </a:solidFill>
              </a:rPr>
              <a:t> πρα</a:t>
            </a:r>
            <a:r>
              <a:rPr lang="en-US" sz="2400" dirty="0" err="1">
                <a:solidFill>
                  <a:srgbClr val="333333"/>
                </a:solidFill>
              </a:rPr>
              <a:t>γμ</a:t>
            </a:r>
            <a:r>
              <a:rPr lang="en-US" sz="2400" dirty="0">
                <a:solidFill>
                  <a:srgbClr val="333333"/>
                </a:solidFill>
              </a:rPr>
              <a:t>ατικότητα!</a:t>
            </a:r>
          </a:p>
          <a:p>
            <a:pPr marL="342900" lvl="0" indent="-342900" defTabSz="914400" fontAlgn="base">
              <a:buClr>
                <a:srgbClr val="333333"/>
              </a:buClr>
              <a:buFont typeface="WingDings"/>
              <a:buChar char=""/>
              <a:defRPr/>
            </a:pPr>
            <a:r>
              <a:rPr lang="en-US" sz="2400" dirty="0">
                <a:solidFill>
                  <a:srgbClr val="333333"/>
                </a:solidFill>
              </a:rPr>
              <a:t>Βα</a:t>
            </a:r>
            <a:r>
              <a:rPr lang="en-US" sz="2400" dirty="0" err="1">
                <a:solidFill>
                  <a:srgbClr val="333333"/>
                </a:solidFill>
              </a:rPr>
              <a:t>σίζοντ</a:t>
            </a:r>
            <a:r>
              <a:rPr lang="en-US" sz="2400" dirty="0">
                <a:solidFill>
                  <a:srgbClr val="333333"/>
                </a:solidFill>
              </a:rPr>
              <a:t>αι σε δηλώσεις που είναι δύσκολο να ελεγχθ</a:t>
            </a:r>
            <a:r>
              <a:rPr lang="el-GR" sz="2400" dirty="0">
                <a:solidFill>
                  <a:srgbClr val="333333"/>
                </a:solidFill>
              </a:rPr>
              <a:t>ούν</a:t>
            </a:r>
            <a:r>
              <a:rPr lang="en-US" sz="2400" dirty="0">
                <a:solidFill>
                  <a:srgbClr val="333333"/>
                </a:solidFill>
              </a:rPr>
              <a:t> ή να απ</a:t>
            </a:r>
            <a:r>
              <a:rPr lang="en-US" sz="2400" dirty="0" err="1">
                <a:solidFill>
                  <a:srgbClr val="333333"/>
                </a:solidFill>
              </a:rPr>
              <a:t>οδε</a:t>
            </a:r>
            <a:r>
              <a:rPr lang="el-GR" sz="2400" dirty="0">
                <a:solidFill>
                  <a:srgbClr val="333333"/>
                </a:solidFill>
              </a:rPr>
              <a:t>ιχθούν </a:t>
            </a:r>
            <a:r>
              <a:rPr lang="en-US" sz="2400" dirty="0">
                <a:solidFill>
                  <a:srgbClr val="333333"/>
                </a:solidFill>
              </a:rPr>
              <a:t>(</a:t>
            </a:r>
            <a:r>
              <a:rPr lang="el-GR" sz="2400" dirty="0">
                <a:solidFill>
                  <a:srgbClr val="333333"/>
                </a:solidFill>
              </a:rPr>
              <a:t>π.χ. το πακέτο αντιπροσωπεύει την Ιαπωνία και το χρυσό στεφάνι τη ραδιενεργή μόλυνση).</a:t>
            </a:r>
          </a:p>
          <a:p>
            <a:pPr marL="342900" lvl="0" indent="-342900" defTabSz="914400" fontAlgn="base">
              <a:buClr>
                <a:srgbClr val="333333"/>
              </a:buClr>
              <a:buFont typeface="WingDings"/>
              <a:buChar char=""/>
              <a:defRPr/>
            </a:pPr>
            <a:r>
              <a:rPr lang="en-US" sz="2400" dirty="0">
                <a:solidFill>
                  <a:srgbClr val="333333"/>
                </a:solidFill>
              </a:rPr>
              <a:t>Απ</a:t>
            </a:r>
            <a:r>
              <a:rPr lang="en-US" sz="2400" dirty="0" err="1">
                <a:solidFill>
                  <a:srgbClr val="333333"/>
                </a:solidFill>
              </a:rPr>
              <a:t>οκρύ</a:t>
            </a:r>
            <a:r>
              <a:rPr lang="en-US" sz="2400" dirty="0">
                <a:solidFill>
                  <a:srgbClr val="333333"/>
                </a:solidFill>
              </a:rPr>
              <a:t>πτουν εναλλακτικές </a:t>
            </a:r>
            <a:r>
              <a:rPr lang="el-GR" sz="2400" dirty="0">
                <a:solidFill>
                  <a:srgbClr val="333333"/>
                </a:solidFill>
              </a:rPr>
              <a:t>εξηγήσεις </a:t>
            </a:r>
            <a:r>
              <a:rPr lang="en-US" sz="2400" dirty="0">
                <a:solidFill>
                  <a:srgbClr val="333333"/>
                </a:solidFill>
              </a:rPr>
              <a:t>(</a:t>
            </a:r>
            <a:r>
              <a:rPr lang="el-GR" sz="2400" dirty="0">
                <a:solidFill>
                  <a:srgbClr val="333333"/>
                </a:solidFill>
              </a:rPr>
              <a:t>π.χ. ότι </a:t>
            </a:r>
            <a:r>
              <a:rPr lang="en-US" altLang="de-DE" sz="2400" dirty="0">
                <a:solidFill>
                  <a:srgbClr val="333333"/>
                </a:solidFill>
              </a:rPr>
              <a:t>«</a:t>
            </a:r>
            <a:r>
              <a:rPr lang="en-US" sz="2400" dirty="0">
                <a:solidFill>
                  <a:srgbClr val="333333"/>
                </a:solidFill>
              </a:rPr>
              <a:t>lucky strike</a:t>
            </a:r>
            <a:r>
              <a:rPr lang="el-GR" sz="2400" dirty="0">
                <a:solidFill>
                  <a:srgbClr val="333333"/>
                </a:solidFill>
              </a:rPr>
              <a:t>»</a:t>
            </a:r>
            <a:r>
              <a:rPr lang="en-US" sz="2400" dirty="0">
                <a:solidFill>
                  <a:srgbClr val="333333"/>
                </a:solidFill>
              </a:rPr>
              <a:t> </a:t>
            </a:r>
            <a:r>
              <a:rPr lang="el-GR" sz="2400" dirty="0">
                <a:solidFill>
                  <a:srgbClr val="333333"/>
                </a:solidFill>
              </a:rPr>
              <a:t>- </a:t>
            </a:r>
            <a:r>
              <a:rPr lang="de-DE" sz="2400" dirty="0">
                <a:solidFill>
                  <a:srgbClr val="333333"/>
                </a:solidFill>
              </a:rPr>
              <a:t>«</a:t>
            </a:r>
            <a:r>
              <a:rPr lang="el-GR" sz="2400" dirty="0">
                <a:solidFill>
                  <a:srgbClr val="333333"/>
                </a:solidFill>
              </a:rPr>
              <a:t>επιτυχημένο χτύπημα»</a:t>
            </a:r>
            <a:r>
              <a:rPr lang="el-GR" altLang="ja-JP" sz="2400" dirty="0">
                <a:solidFill>
                  <a:srgbClr val="333333"/>
                </a:solidFill>
              </a:rPr>
              <a:t> επίσης αναφέρεται σε μια ανακάλυψη)</a:t>
            </a:r>
          </a:p>
          <a:p>
            <a:pPr marL="342900" lvl="0" indent="-342900" defTabSz="914400" fontAlgn="base">
              <a:buClr>
                <a:srgbClr val="333333"/>
              </a:buClr>
              <a:buFont typeface="WingDings"/>
              <a:buChar char=""/>
              <a:defRPr/>
            </a:pPr>
            <a:r>
              <a:rPr lang="el-GR" sz="2400" dirty="0">
                <a:solidFill>
                  <a:srgbClr val="333333"/>
                </a:solidFill>
              </a:rPr>
              <a:t>Οι μύθοι </a:t>
            </a: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βα</a:t>
            </a:r>
            <a:r>
              <a:rPr lang="en-US" sz="2400" dirty="0" err="1">
                <a:solidFill>
                  <a:srgbClr val="333333"/>
                </a:solidFill>
              </a:rPr>
              <a:t>σίζοντ</a:t>
            </a:r>
            <a:r>
              <a:rPr lang="en-US" sz="2400" dirty="0">
                <a:solidFill>
                  <a:srgbClr val="333333"/>
                </a:solidFill>
              </a:rPr>
              <a:t>αι σε </a:t>
            </a:r>
            <a:r>
              <a:rPr lang="el-GR" sz="2400" dirty="0">
                <a:solidFill>
                  <a:srgbClr val="333333"/>
                </a:solidFill>
              </a:rPr>
              <a:t>δεδομένα </a:t>
            </a:r>
            <a:r>
              <a:rPr lang="en-US" sz="2400" dirty="0">
                <a:solidFill>
                  <a:srgbClr val="333333"/>
                </a:solidFill>
              </a:rPr>
              <a:t>π</a:t>
            </a:r>
            <a:r>
              <a:rPr lang="en-US" sz="2400" dirty="0" err="1">
                <a:solidFill>
                  <a:srgbClr val="333333"/>
                </a:solidFill>
              </a:rPr>
              <a:t>ου</a:t>
            </a:r>
            <a:r>
              <a:rPr lang="en-US" sz="2400" dirty="0">
                <a:solidFill>
                  <a:srgbClr val="333333"/>
                </a:solidFill>
              </a:rPr>
              <a:t> </a:t>
            </a:r>
            <a:r>
              <a:rPr lang="en-US" sz="2400" dirty="0" err="1">
                <a:solidFill>
                  <a:srgbClr val="333333"/>
                </a:solidFill>
              </a:rPr>
              <a:t>είν</a:t>
            </a:r>
            <a:r>
              <a:rPr lang="en-US" sz="2400" dirty="0">
                <a:solidFill>
                  <a:srgbClr val="333333"/>
                </a:solidFill>
              </a:rPr>
              <a:t>αι εκτός του παρόντος πλαισίου. Η </a:t>
            </a:r>
            <a:r>
              <a:rPr lang="en-US" sz="2400" dirty="0" err="1">
                <a:solidFill>
                  <a:srgbClr val="333333"/>
                </a:solidFill>
              </a:rPr>
              <a:t>σημ</a:t>
            </a:r>
            <a:r>
              <a:rPr lang="en-US" sz="2400" dirty="0">
                <a:solidFill>
                  <a:srgbClr val="333333"/>
                </a:solidFill>
              </a:rPr>
              <a:t>α</a:t>
            </a:r>
            <a:r>
              <a:rPr lang="el-GR" sz="2400" dirty="0">
                <a:solidFill>
                  <a:srgbClr val="333333"/>
                </a:solidFill>
              </a:rPr>
              <a:t>ντικότητα</a:t>
            </a:r>
            <a:r>
              <a:rPr lang="en-US" sz="2400" dirty="0">
                <a:solidFill>
                  <a:srgbClr val="333333"/>
                </a:solidFill>
              </a:rPr>
              <a:t> α</a:t>
            </a:r>
            <a:r>
              <a:rPr lang="en-US" sz="2400" dirty="0" err="1">
                <a:solidFill>
                  <a:srgbClr val="333333"/>
                </a:solidFill>
              </a:rPr>
              <a:t>υτών</a:t>
            </a:r>
            <a:r>
              <a:rPr lang="en-US" sz="2400" dirty="0">
                <a:solidFill>
                  <a:srgbClr val="333333"/>
                </a:solidFill>
              </a:rPr>
              <a:t> </a:t>
            </a:r>
            <a:r>
              <a:rPr lang="en-US" sz="2400" dirty="0" err="1">
                <a:solidFill>
                  <a:srgbClr val="333333"/>
                </a:solidFill>
              </a:rPr>
              <a:t>των</a:t>
            </a:r>
            <a:r>
              <a:rPr lang="en-US" sz="2400" dirty="0">
                <a:solidFill>
                  <a:srgbClr val="333333"/>
                </a:solidFill>
              </a:rPr>
              <a:t> </a:t>
            </a:r>
            <a:r>
              <a:rPr lang="el-GR" sz="2400" dirty="0">
                <a:solidFill>
                  <a:srgbClr val="333333"/>
                </a:solidFill>
              </a:rPr>
              <a:t>λεπτομερειών</a:t>
            </a:r>
            <a:r>
              <a:rPr lang="en-US" sz="2400" dirty="0">
                <a:solidFill>
                  <a:srgbClr val="333333"/>
                </a:solidFill>
              </a:rPr>
              <a:t> </a:t>
            </a:r>
            <a:r>
              <a:rPr lang="en-US" sz="2400" dirty="0" err="1">
                <a:solidFill>
                  <a:srgbClr val="333333"/>
                </a:solidFill>
              </a:rPr>
              <a:t>είν</a:t>
            </a:r>
            <a:r>
              <a:rPr lang="en-US" sz="2400" dirty="0">
                <a:solidFill>
                  <a:srgbClr val="333333"/>
                </a:solidFill>
              </a:rPr>
              <a:t>αι επίσης σε μεγάλο βαθμό υπερβολικ</a:t>
            </a:r>
            <a:r>
              <a:rPr lang="el-GR" sz="2400" dirty="0">
                <a:solidFill>
                  <a:srgbClr val="333333"/>
                </a:solidFill>
              </a:rPr>
              <a:t>ή </a:t>
            </a:r>
            <a:r>
              <a:rPr lang="en-US" sz="2400" dirty="0">
                <a:solidFill>
                  <a:srgbClr val="333333"/>
                </a:solidFill>
              </a:rPr>
              <a:t>(</a:t>
            </a:r>
            <a:r>
              <a:rPr lang="el-GR" sz="2400" dirty="0">
                <a:solidFill>
                  <a:srgbClr val="333333"/>
                </a:solidFill>
              </a:rPr>
              <a:t>Το πακέτο πράγματι άλλαξε κατά τη διάρκεια του Β</a:t>
            </a:r>
            <a:r>
              <a:rPr lang="el-GR" altLang="de-DE" sz="2400" dirty="0">
                <a:solidFill>
                  <a:srgbClr val="333333"/>
                </a:solidFill>
              </a:rPr>
              <a:t>’</a:t>
            </a:r>
            <a:r>
              <a:rPr lang="el-GR" sz="2400" dirty="0">
                <a:solidFill>
                  <a:srgbClr val="333333"/>
                </a:solidFill>
              </a:rPr>
              <a:t> παγκοσμίου πολέμου, αλλά αυτό από μόνο του δεν συνηγορεί υπέρ του μύθου).</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προκύπτουν αυτές οι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Υπάρχουν πολλά παραδείγματα στην ιστορία όπου οι μειονότητες και οι </a:t>
            </a:r>
            <a:r>
              <a:rPr lang="el-GR" sz="2400" dirty="0">
                <a:solidFill>
                  <a:srgbClr val="333333"/>
                </a:solidFill>
              </a:rPr>
              <a:t>κοινωνικά </a:t>
            </a:r>
            <a:r>
              <a:rPr lang="de-DE" sz="2400" dirty="0">
                <a:solidFill>
                  <a:srgbClr val="333333"/>
                </a:solidFill>
              </a:rPr>
              <a:t>απόβλητοι </a:t>
            </a:r>
            <a:r>
              <a:rPr lang="el-GR" sz="2400" dirty="0">
                <a:solidFill>
                  <a:srgbClr val="333333"/>
                </a:solidFill>
              </a:rPr>
              <a:t>είχαν</a:t>
            </a:r>
            <a:r>
              <a:rPr lang="de-DE" sz="2400" dirty="0">
                <a:solidFill>
                  <a:srgbClr val="333333"/>
                </a:solidFill>
              </a:rPr>
              <a:t> ψευδώς κατηγορηθεί για ανεξέλεγκτ</a:t>
            </a:r>
            <a:r>
              <a:rPr lang="el-GR" sz="2400" dirty="0">
                <a:solidFill>
                  <a:srgbClr val="333333"/>
                </a:solidFill>
              </a:rPr>
              <a:t>α, </a:t>
            </a:r>
            <a:r>
              <a:rPr lang="de-DE" sz="2400" dirty="0">
                <a:solidFill>
                  <a:srgbClr val="333333"/>
                </a:solidFill>
              </a:rPr>
              <a:t>καταστροφικά γεγονότα. Για παράδειγμα, σ</a:t>
            </a:r>
            <a:r>
              <a:rPr lang="el-GR" sz="2400" dirty="0">
                <a:solidFill>
                  <a:srgbClr val="333333"/>
                </a:solidFill>
              </a:rPr>
              <a:t>τους</a:t>
            </a:r>
            <a:r>
              <a:rPr lang="de-DE" sz="2400" dirty="0">
                <a:solidFill>
                  <a:srgbClr val="333333"/>
                </a:solidFill>
              </a:rPr>
              <a:t> μεσαιωνικούς χρόνους</a:t>
            </a:r>
            <a:r>
              <a:rPr lang="el-GR" sz="2400" dirty="0">
                <a:solidFill>
                  <a:srgbClr val="333333"/>
                </a:solidFill>
              </a:rPr>
              <a:t>,</a:t>
            </a:r>
            <a:r>
              <a:rPr lang="de-DE" sz="2400" dirty="0">
                <a:solidFill>
                  <a:srgbClr val="333333"/>
                </a:solidFill>
              </a:rPr>
              <a:t> μια </a:t>
            </a:r>
            <a:r>
              <a:rPr lang="el-GR" sz="2400" dirty="0">
                <a:solidFill>
                  <a:srgbClr val="333333"/>
                </a:solidFill>
              </a:rPr>
              <a:t>φτωχή</a:t>
            </a:r>
            <a:r>
              <a:rPr lang="de-DE" sz="2400" dirty="0">
                <a:solidFill>
                  <a:srgbClr val="333333"/>
                </a:solidFill>
              </a:rPr>
              <a:t> σοδειά </a:t>
            </a:r>
            <a:r>
              <a:rPr lang="el-GR" sz="2400" dirty="0">
                <a:solidFill>
                  <a:srgbClr val="333333"/>
                </a:solidFill>
              </a:rPr>
              <a:t>είχε</a:t>
            </a:r>
            <a:r>
              <a:rPr lang="de-DE" sz="2400" dirty="0">
                <a:solidFill>
                  <a:srgbClr val="333333"/>
                </a:solidFill>
              </a:rPr>
              <a:t> συχνά </a:t>
            </a:r>
            <a:r>
              <a:rPr lang="el-GR" sz="2400" dirty="0">
                <a:solidFill>
                  <a:srgbClr val="333333"/>
                </a:solidFill>
              </a:rPr>
              <a:t>αποδοθεί σε </a:t>
            </a:r>
            <a:r>
              <a:rPr lang="de-DE" sz="2400" dirty="0">
                <a:solidFill>
                  <a:srgbClr val="333333"/>
                </a:solidFill>
              </a:rPr>
              <a:t>μαγεία ή θρησκευτικές μειονότητες.</a:t>
            </a:r>
          </a:p>
          <a:p>
            <a:pPr marL="342900" lvl="0" indent="-342900" defTabSz="914400" fontAlgn="base">
              <a:buClr>
                <a:srgbClr val="333333"/>
              </a:buClr>
              <a:buFont typeface="WingDings"/>
              <a:buChar char=""/>
              <a:defRPr/>
            </a:pPr>
            <a:r>
              <a:rPr lang="de-DE" sz="2400" dirty="0">
                <a:solidFill>
                  <a:srgbClr val="333333"/>
                </a:solidFill>
              </a:rPr>
              <a:t>Αυτές οι απλές ε</a:t>
            </a:r>
            <a:r>
              <a:rPr lang="el-GR" sz="2400" dirty="0">
                <a:solidFill>
                  <a:srgbClr val="333333"/>
                </a:solidFill>
              </a:rPr>
              <a:t>πε</a:t>
            </a:r>
            <a:r>
              <a:rPr lang="de-DE" sz="2400" dirty="0">
                <a:solidFill>
                  <a:srgbClr val="333333"/>
                </a:solidFill>
              </a:rPr>
              <a:t>ξηγήσεις με</a:t>
            </a:r>
            <a:r>
              <a:rPr lang="el-GR" sz="2400" dirty="0">
                <a:solidFill>
                  <a:srgbClr val="333333"/>
                </a:solidFill>
              </a:rPr>
              <a:t>ίωσαν την </a:t>
            </a:r>
            <a:r>
              <a:rPr lang="de-DE" sz="2400" dirty="0">
                <a:solidFill>
                  <a:srgbClr val="333333"/>
                </a:solidFill>
              </a:rPr>
              <a:t>ένταση και το φόβο</a:t>
            </a:r>
            <a:r>
              <a:rPr lang="el-GR" sz="2400" dirty="0">
                <a:solidFill>
                  <a:srgbClr val="333333"/>
                </a:solidFill>
              </a:rPr>
              <a:t> των ανθρώπων</a:t>
            </a:r>
            <a:r>
              <a:rPr lang="de-DE" sz="2400" dirty="0">
                <a:solidFill>
                  <a:srgbClr val="333333"/>
                </a:solidFill>
              </a:rPr>
              <a:t> και </a:t>
            </a:r>
            <a:r>
              <a:rPr lang="el-GR" sz="2400" dirty="0">
                <a:solidFill>
                  <a:srgbClr val="333333"/>
                </a:solidFill>
              </a:rPr>
              <a:t>παρείχαν</a:t>
            </a:r>
            <a:r>
              <a:rPr lang="de-DE" sz="2400" dirty="0">
                <a:solidFill>
                  <a:srgbClr val="333333"/>
                </a:solidFill>
              </a:rPr>
              <a:t> </a:t>
            </a:r>
            <a:r>
              <a:rPr lang="el-GR" sz="2400" dirty="0">
                <a:solidFill>
                  <a:srgbClr val="333333"/>
                </a:solidFill>
              </a:rPr>
              <a:t>την</a:t>
            </a:r>
            <a:r>
              <a:rPr lang="de-DE" sz="2400" dirty="0">
                <a:solidFill>
                  <a:srgbClr val="333333"/>
                </a:solidFill>
              </a:rPr>
              <a:t> </a:t>
            </a:r>
            <a:r>
              <a:rPr lang="el-GR" sz="2400" dirty="0">
                <a:solidFill>
                  <a:srgbClr val="333333"/>
                </a:solidFill>
              </a:rPr>
              <a:t>αυταπάτη </a:t>
            </a:r>
            <a:r>
              <a:rPr lang="de-DE" sz="2400" dirty="0">
                <a:solidFill>
                  <a:srgbClr val="333333"/>
                </a:solidFill>
              </a:rPr>
              <a:t>του ελέγχου.</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l-GR" altLang="de-DE" sz="2400" dirty="0">
                <a:solidFill>
                  <a:srgbClr val="333333"/>
                </a:solidFill>
              </a:rPr>
              <a:t>Οι μελέτες δείχνουν ότι πολλοί άνθρωποι με ψύχωση (αλλά όχι όλοι!) λαμβάνουν αποφάσεις με βάση τις ελάχιστες πληροφορίες που έχουν. Αυτός ο τρόπος λήψης αποφάσεων μπορεί εύκολα να οδηγήσει σε σφάλματα συγκριτικά με αυτόν που λαμβάνει υπ’ όψιν του όλες τις διαθέσιμες </a:t>
            </a:r>
            <a:r>
              <a:rPr lang="el-GR" altLang="de-DE" sz="2400">
                <a:solidFill>
                  <a:srgbClr val="333333"/>
                </a:solidFill>
              </a:rPr>
              <a:t>πληροφορίες.</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3" name="Slide Number Placeholder 2"/>
          <p:cNvSpPr>
            <a:spLocks noGrp="1"/>
          </p:cNvSpPr>
          <p:nvPr>
            <p:ph type="sldNum" sz="quarter" idx="12"/>
          </p:nvPr>
        </p:nvSpPr>
        <p:spPr/>
        <p:txBody>
          <a:bodyPr/>
          <a:lstStyle/>
          <a:p>
            <a:fld id="{C720D2EA-53B4-4B9D-9995-FA3CB85B7CAE}"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l-GR" altLang="de-DE" sz="2400" dirty="0">
                <a:solidFill>
                  <a:srgbClr val="333333"/>
                </a:solidFill>
              </a:rPr>
              <a:t>Οι μελέτες δείχνουν ότι πολλοί άνθρωποι με ψύχωση (αλλά όχι όλοι!) λαμβάνουν αποφάσεις με βάση τις ελάχιστες πληροφορίες που έχουν. Αυτός ο τρόπος λήψης αποφάσεων μπορεί εύκολα να οδηγήσει σε σφάλματα συγκριτικά με αυτόν που λαμβάνει υπ’ όψιν του όλες τις διαθέσιμες πληροφορίες.</a:t>
            </a:r>
          </a:p>
          <a:p>
            <a:pPr marL="342900" lvl="0" indent="-342900" defTabSz="914377">
              <a:buClr>
                <a:srgbClr val="333333"/>
              </a:buClr>
              <a:buFont typeface="WingDings"/>
              <a:buChar char=""/>
            </a:pPr>
            <a:r>
              <a:rPr lang="el-GR" altLang="de-DE" sz="2400" dirty="0">
                <a:solidFill>
                  <a:srgbClr val="333333"/>
                </a:solidFill>
              </a:rPr>
              <a:t>Η αντίληψη της πραγματικότητα για πολλούς (αλλά όχι για όλους!) ανθρώπους με ψύχωση είναι αλλοιωμένη. Δυστυχώς γίνονται αποδεκτές ερμηνείες που οι περισσότεροι άλλοι άνθρωποι θα αγνοούσαν.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3" name="Slide Number Placeholder 2"/>
          <p:cNvSpPr>
            <a:spLocks noGrp="1"/>
          </p:cNvSpPr>
          <p:nvPr>
            <p:ph type="sldNum" sz="quarter" idx="12"/>
          </p:nvPr>
        </p:nvSpPr>
        <p:spPr/>
        <p:txBody>
          <a:bodyPr/>
          <a:lstStyle/>
          <a:p>
            <a:fld id="{C720D2EA-53B4-4B9D-9995-FA3CB85B7CAE}"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3605957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19</a:t>
            </a:fld>
            <a:endParaRPr lang="de-DE" altLang="de-DE">
              <a:latin typeface="+mn-lt"/>
              <a:ea typeface="+mn-ea"/>
            </a:endParaRPr>
          </a:p>
        </p:txBody>
      </p:sp>
      <p:sp>
        <p:nvSpPr>
          <p:cNvPr id="48154" name="Rechteck 1"/>
          <p:cNvSpPr>
            <a:spLocks noChangeArrowheads="1"/>
          </p:cNvSpPr>
          <p:nvPr/>
        </p:nvSpPr>
        <p:spPr bwMode="auto">
          <a:xfrm>
            <a:off x="408955" y="6084004"/>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l-GR" altLang="de-DE" sz="2000" b="0" dirty="0">
                <a:solidFill>
                  <a:srgbClr val="004992"/>
                </a:solidFill>
                <a:latin typeface="+mn-lt"/>
                <a:ea typeface="+mn-ea"/>
                <a:cs typeface="+mn-cs"/>
              </a:rPr>
              <a:t>Μπορεί κάποιος να συνεισφέρει με μια σύντομη προσωπική εμπειρία;</a:t>
            </a:r>
            <a:endParaRPr lang="de-DE" altLang="de-DE" sz="2000" b="0" dirty="0">
              <a:solidFill>
                <a:srgbClr val="004992"/>
              </a:solidFill>
              <a:latin typeface="+mn-lt"/>
              <a:ea typeface="+mn-ea"/>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923768696"/>
              </p:ext>
            </p:extLst>
          </p:nvPr>
        </p:nvGraphicFramePr>
        <p:xfrm>
          <a:off x="409575" y="2244792"/>
          <a:ext cx="11339514" cy="3627168"/>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Γεγονός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Εξήγηση κατά τη διάρκεια της ψύχωσης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Άλλες εξηγήσεις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Το φαγητό έχει περίεργη γεύση.</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Δηλητήριο</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Κακομαγειρεμένο, τα συστατικά είναι λάθος.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Η φίλη σου μυρίζει διαφορετικά όταν έρχεται στο σπίτι σου το απόγευμα.</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Είσαι πεπεισμένος ότι σε απατά.</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Η φίλη σου έβαλε ένα νέο άρωμα και περιμένει κομπλιμέντα παρά κατηγορίες.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Το ραδιόφωνο παίζει το τραγούδι </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Hero</a:t>
                      </a:r>
                      <a:r>
                        <a:rPr lang="el-GR" sz="2000" dirty="0">
                          <a:solidFill>
                            <a:srgbClr val="333333"/>
                          </a:solidFill>
                        </a:rPr>
                        <a:t>»</a:t>
                      </a: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της Μαράια Κάρεϊ πολλές φορές.</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Αυτό είναι ένα μυστικό σημάδι ότι έχεις επιλεχθεί να σώσεις τον κόσμο.</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Ο ραδιοφωνικός σταθμός παίζει ποπ μουσική.</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a:t>
            </a:r>
            <a:r>
              <a:rPr lang="el-GR" altLang="de-DE" sz="2400">
                <a:solidFill>
                  <a:srgbClr val="333333"/>
                </a:solidFill>
              </a:rPr>
              <a:t>ταιριάζουν.</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a:t>
            </a:r>
            <a:r>
              <a:rPr lang="el-GR" altLang="de-DE" sz="2400">
                <a:solidFill>
                  <a:srgbClr val="333333"/>
                </a:solidFill>
              </a:rPr>
              <a:t>ερμηνείας</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2207910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ερμηνείας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ko-KR" sz="2400" dirty="0">
                <a:solidFill>
                  <a:srgbClr val="333333"/>
                </a:solidFill>
              </a:rPr>
              <a:t>Επίσης, σας παρακαλώ δηλώστε το βαθμό της σιγουριάς που έχετε για την κρίση </a:t>
            </a:r>
            <a:r>
              <a:rPr lang="el-GR" altLang="ko-KR" sz="2400">
                <a:solidFill>
                  <a:srgbClr val="333333"/>
                </a:solidFill>
              </a:rPr>
              <a:t>σας.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22</a:t>
            </a:fld>
            <a:endParaRPr lang="de-DE" altLang="de-DE">
              <a:latin typeface="+mn-lt"/>
              <a:ea typeface="+mn-ea"/>
            </a:endParaRPr>
          </a:p>
        </p:txBody>
      </p:sp>
    </p:spTree>
    <p:extLst>
      <p:ext uri="{BB962C8B-B14F-4D97-AF65-F5344CB8AC3E}">
        <p14:creationId xmlns:p14="http://schemas.microsoft.com/office/powerpoint/2010/main" val="2920271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παρακάτω άσκηση θα δείτε διάφορους πίνακες ζωγραφικής. Παρακαλώ προσπαθήστε να βρείτε το σωστό τίτλο και απορρίψτε όσους δεν ταιριάζουν.</a:t>
            </a:r>
          </a:p>
          <a:p>
            <a:pPr marL="342900" lvl="0" indent="-342900" defTabSz="914400" fontAlgn="base">
              <a:buClr>
                <a:srgbClr val="000000"/>
              </a:buClr>
              <a:buFont typeface="WingDings"/>
              <a:buChar char=""/>
            </a:pPr>
            <a:r>
              <a:rPr lang="en-US" altLang="de-DE" sz="2400" dirty="0" err="1">
                <a:solidFill>
                  <a:srgbClr val="333333"/>
                </a:solidFill>
              </a:rPr>
              <a:t>Συζητήστε</a:t>
            </a:r>
            <a:r>
              <a:rPr lang="en-US" altLang="de-DE" sz="2400" dirty="0">
                <a:solidFill>
                  <a:srgbClr val="333333"/>
                </a:solidFill>
              </a:rPr>
              <a:t> </a:t>
            </a:r>
            <a:r>
              <a:rPr lang="en-US" altLang="de-DE" sz="2400" dirty="0" err="1">
                <a:solidFill>
                  <a:srgbClr val="333333"/>
                </a:solidFill>
              </a:rPr>
              <a:t>στοιχεί</a:t>
            </a:r>
            <a:r>
              <a:rPr lang="en-US" altLang="de-DE" sz="2400" dirty="0">
                <a:solidFill>
                  <a:srgbClr val="333333"/>
                </a:solidFill>
              </a:rPr>
              <a:t>α </a:t>
            </a:r>
            <a:r>
              <a:rPr lang="en-US" altLang="de-DE" sz="2400" dirty="0">
                <a:solidFill>
                  <a:srgbClr val="004992"/>
                </a:solidFill>
              </a:rPr>
              <a:t>υπέρ και κατά </a:t>
            </a:r>
            <a:r>
              <a:rPr lang="en-US" altLang="de-DE" sz="2400" dirty="0">
                <a:solidFill>
                  <a:srgbClr val="333333"/>
                </a:solidFill>
              </a:rPr>
              <a:t>κάθε εναλλακτική</a:t>
            </a:r>
            <a:r>
              <a:rPr lang="el-GR" altLang="de-DE" sz="2400" dirty="0">
                <a:solidFill>
                  <a:srgbClr val="333333"/>
                </a:solidFill>
              </a:rPr>
              <a:t>ς ερμηνείας</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ko-KR" sz="2400" dirty="0">
                <a:solidFill>
                  <a:srgbClr val="333333"/>
                </a:solidFill>
              </a:rPr>
              <a:t>Επίσης, σας παρακαλώ δηλώστε το βαθμό της σιγουριάς που έχετε για την κρίση σας.</a:t>
            </a:r>
          </a:p>
          <a:p>
            <a:pPr marL="342900" lvl="0" indent="-342900" defTabSz="914400" fontAlgn="base">
              <a:buClr>
                <a:srgbClr val="333333"/>
              </a:buClr>
              <a:buFont typeface="WingDings"/>
              <a:buChar char=""/>
            </a:pPr>
            <a:r>
              <a:rPr lang="el-GR" altLang="de-DE" sz="2400" dirty="0">
                <a:solidFill>
                  <a:srgbClr val="333333"/>
                </a:solidFill>
              </a:rPr>
              <a:t>Δώστε ιδιαίτερη προσοχή σε χαρακτηριστικά που ξεκάθαρα αποκλείουν κάθε ξεχωριστή ερμηνεία</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378182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Ευχάριστα νέα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νεκρό παιδί</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επιστράτευση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Θλιβερό μήνυμα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24</a:t>
            </a:fld>
            <a:endParaRPr lang="de-DE" altLang="de-DE">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Ευχάριστα νέα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νεκρό παιδί</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επιστράτευση</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Θλιβερό μήνυμα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(Peter Fendi, 1838)</a:t>
            </a:r>
            <a:endParaRPr lang="en-US" altLang="de-DE" sz="1800" b="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25</a:t>
            </a:fld>
            <a:endParaRPr lang="de-DE" altLang="de-DE">
              <a:latin typeface="+mn-lt"/>
              <a:ea typeface="+mn-ea"/>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Εκπαίδευση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Σούπα στο μοναστήρι</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Πριν τη θεία λειτουργία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προσηλυτισμός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26</a:t>
            </a:fld>
            <a:endParaRPr lang="de-DE" altLang="de-DE">
              <a:latin typeface="+mn-lt"/>
              <a:ea typeface="+mn-ea"/>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800" b="0">
                <a:solidFill>
                  <a:srgbClr val="333333"/>
                </a:solidFill>
                <a:latin typeface="+mn-lt"/>
                <a:ea typeface="+mn-ea"/>
                <a:cs typeface="+mn-cs"/>
              </a:rPr>
              <a:t>With friendly permission of the museum of bread culture (Ulm, Germany)</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27</a:t>
            </a:fld>
            <a:endParaRPr lang="de-DE" altLang="de-DE">
              <a:latin typeface="+mn-lt"/>
              <a:ea typeface="+mn-ea"/>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Εκπαίδευση</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Σούπα στο μοναστήρι</a:t>
            </a:r>
            <a:br>
              <a:rPr lang="el-GR"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(Anton Mangold, 1888)</a:t>
            </a:r>
            <a:endParaRPr lang="el-GR"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Πριν τη θεία λειτουργία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προσηλυτισμός</a:t>
            </a:r>
            <a:endParaRPr lang="de-DE" altLang="de-DE" sz="2400" b="0" dirty="0">
              <a:solidFill>
                <a:srgbClr val="333333"/>
              </a:solidFill>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πόλεμος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Ευαγγελισμός της έλευσης του Χριστού</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μαύρο άλογο</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κουνιστό αλογάκι</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28</a:t>
            </a:fld>
            <a:endParaRPr lang="de-DE" altLang="de-DE">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el-GR" altLang="de-DE" sz="2400" b="0">
                <a:solidFill>
                  <a:srgbClr val="004992"/>
                </a:solidFill>
                <a:latin typeface="+mn-lt"/>
                <a:ea typeface="+mn-ea"/>
                <a:cs typeface="+mn-cs"/>
              </a:rPr>
              <a:t>Ο πόλεμος</a:t>
            </a:r>
            <a:br>
              <a:rPr lang="de-DE" altLang="de-DE" sz="2400" b="0">
                <a:solidFill>
                  <a:srgbClr val="004992"/>
                </a:solidFill>
                <a:latin typeface="+mn-lt"/>
                <a:ea typeface="+mn-ea"/>
                <a:cs typeface="+mn-cs"/>
              </a:rPr>
            </a:br>
            <a:r>
              <a:rPr lang="de-DE" altLang="de-DE" sz="1800" b="0">
                <a:solidFill>
                  <a:srgbClr val="004992"/>
                </a:solidFill>
                <a:latin typeface="+mn-lt"/>
                <a:ea typeface="+mn-ea"/>
                <a:cs typeface="+mn-cs"/>
              </a:rPr>
              <a:t>(</a:t>
            </a:r>
            <a:r>
              <a:rPr lang="de-DE" altLang="de-DE" sz="1800" b="0" dirty="0">
                <a:solidFill>
                  <a:srgbClr val="004992"/>
                </a:solidFill>
                <a:latin typeface="+mn-lt"/>
                <a:ea typeface="+mn-ea"/>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Ευαγγελισμός της έλευσης του Χριστού</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μαύρο άλογο</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κουνιστό αλογάκι</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29</a:t>
            </a:fld>
            <a:endParaRPr lang="de-DE" altLang="de-DE">
              <a:latin typeface="+mn-lt"/>
              <a:ea typeface="+mn-ea"/>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Δηλητηρίαση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Γιατί τον παντρεύτηκα;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Αυτοκτονία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απελπισμένη μητέρα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30</a:t>
            </a:fld>
            <a:endParaRPr lang="de-DE" altLang="de-DE">
              <a:latin typeface="+mn-lt"/>
              <a:ea typeface="+mn-ea"/>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Δηλητηρίαση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Γιατί τον παντρεύτηκα;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(Murray, ca. 1940)</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Αυτοκτονία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απελπισμένη μητέρα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31</a:t>
            </a:fld>
            <a:endParaRPr lang="de-DE" altLang="de-DE">
              <a:latin typeface="+mn-lt"/>
              <a:ea typeface="+mn-ea"/>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Εξέγερση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Ημέρα της αγοράς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γη της επαγγελίας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Παιδικά παιχνίδια</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32</a:t>
            </a:fld>
            <a:endParaRPr lang="de-DE" altLang="de-DE">
              <a:latin typeface="+mn-lt"/>
              <a:ea typeface="+mn-ea"/>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Εξέγερση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Ημέρα της αγοράς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γη της επαγγελίας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a:solidFill>
                  <a:srgbClr val="004992"/>
                </a:solidFill>
                <a:latin typeface="+mn-lt"/>
                <a:ea typeface="+mn-ea"/>
                <a:cs typeface="+mn-cs"/>
              </a:rPr>
              <a:t>Παιδικά παιχνίδια</a:t>
            </a:r>
            <a:br>
              <a:rPr lang="el-GR" altLang="de-DE" sz="2400" b="0">
                <a:solidFill>
                  <a:srgbClr val="004992"/>
                </a:solidFill>
                <a:latin typeface="+mn-lt"/>
                <a:ea typeface="+mn-ea"/>
                <a:cs typeface="+mn-cs"/>
              </a:rPr>
            </a:br>
            <a:r>
              <a:rPr lang="en-US" altLang="de-DE" sz="1800" b="0">
                <a:solidFill>
                  <a:srgbClr val="004992"/>
                </a:solidFill>
                <a:latin typeface="+mn-lt"/>
                <a:ea typeface="+mn-ea"/>
                <a:cs typeface="+mn-cs"/>
              </a:rPr>
              <a:t>(</a:t>
            </a:r>
            <a:r>
              <a:rPr lang="en-US" altLang="de-DE" sz="1800" b="0" dirty="0">
                <a:solidFill>
                  <a:srgbClr val="004992"/>
                </a:solidFill>
                <a:latin typeface="+mn-lt"/>
                <a:ea typeface="+mn-ea"/>
                <a:cs typeface="+mn-cs"/>
              </a:rPr>
              <a:t>Pieter d. Ä. Bruegel, 1560)</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33</a:t>
            </a:fld>
            <a:endParaRPr lang="de-DE" altLang="de-DE">
              <a:latin typeface="+mn-lt"/>
              <a:ea typeface="+mn-ea"/>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05FA95E8-7480-475C-9CAA-4F3EA13AB2C3}" type="slidenum">
              <a:rPr lang="de-DE" altLang="de-DE" smtClean="0">
                <a:latin typeface="+mn-lt"/>
                <a:ea typeface="+mn-ea"/>
              </a:rPr>
              <a:pPr/>
              <a:t>34</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634784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Απαγορευμένος τζόγος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απατεώνας με τον άσσο καρό</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δηλητήριο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κόμισσα χάνει στον τζόγο σπίτι και γη</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35</a:t>
            </a:fld>
            <a:endParaRPr lang="de-DE" altLang="de-DE">
              <a:latin typeface="+mn-lt"/>
              <a:ea typeface="+mn-ea"/>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Απαγορευμένος τζόγος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απατεώνας με τον άσσο καρό</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δηλητήριο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κόμισσα χάνει στον τζόγο σπίτι και γη</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36</a:t>
            </a:fld>
            <a:endParaRPr lang="de-DE" altLang="de-DE">
              <a:latin typeface="+mn-lt"/>
              <a:ea typeface="+mn-ea"/>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Λεηλατώντας το νεκροταφείο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Δύο άνδρες ατενίζουν το φεγγάρι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Φονιάς βρυκολάκων</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Έκλειψη ηλίου</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37</a:t>
            </a:fld>
            <a:endParaRPr lang="de-DE" altLang="de-DE">
              <a:latin typeface="+mn-lt"/>
              <a:ea typeface="+mn-ea"/>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Λεηλατώντας </a:t>
            </a:r>
            <a:r>
              <a:rPr lang="el-GR" altLang="de-DE" sz="2400" b="0">
                <a:solidFill>
                  <a:srgbClr val="333333"/>
                </a:solidFill>
                <a:latin typeface="+mn-lt"/>
                <a:ea typeface="+mn-ea"/>
                <a:cs typeface="+mn-cs"/>
              </a:rPr>
              <a:t>το νεκροταφείο</a:t>
            </a:r>
          </a:p>
          <a:p>
            <a:pPr eaLnBrk="1" hangingPunct="1">
              <a:lnSpc>
                <a:spcPct val="105000"/>
              </a:lnSpc>
              <a:spcBef>
                <a:spcPts val="1999"/>
              </a:spcBef>
              <a:spcAft>
                <a:spcPts val="0"/>
              </a:spcAft>
              <a:buClr>
                <a:srgbClr val="004992"/>
              </a:buClr>
              <a:buFont typeface="WingDings"/>
              <a:buAutoNum type="alphaLcPeriod"/>
            </a:pPr>
            <a:r>
              <a:rPr lang="el-GR" altLang="de-DE" sz="2400" b="0">
                <a:solidFill>
                  <a:srgbClr val="004992"/>
                </a:solidFill>
                <a:latin typeface="+mn-lt"/>
                <a:ea typeface="+mn-ea"/>
                <a:cs typeface="+mn-cs"/>
              </a:rPr>
              <a:t>Δύο </a:t>
            </a:r>
            <a:r>
              <a:rPr lang="el-GR" altLang="de-DE" sz="2400" b="0" dirty="0">
                <a:solidFill>
                  <a:srgbClr val="004992"/>
                </a:solidFill>
                <a:latin typeface="+mn-lt"/>
                <a:ea typeface="+mn-ea"/>
                <a:cs typeface="+mn-cs"/>
              </a:rPr>
              <a:t>άνδρες ατενίζουν </a:t>
            </a:r>
            <a:r>
              <a:rPr lang="el-GR" altLang="de-DE" sz="2400" b="0">
                <a:solidFill>
                  <a:srgbClr val="004992"/>
                </a:solidFill>
                <a:latin typeface="+mn-lt"/>
                <a:ea typeface="+mn-ea"/>
                <a:cs typeface="+mn-cs"/>
              </a:rPr>
              <a:t>το φεγγάρι</a:t>
            </a:r>
            <a:br>
              <a:rPr lang="el-GR" altLang="de-DE" sz="2400" b="0">
                <a:solidFill>
                  <a:srgbClr val="004992"/>
                </a:solidFill>
                <a:latin typeface="+mn-lt"/>
                <a:ea typeface="+mn-ea"/>
                <a:cs typeface="+mn-cs"/>
              </a:rPr>
            </a:br>
            <a:r>
              <a:rPr lang="de-DE" altLang="de-DE" sz="1800" b="0">
                <a:solidFill>
                  <a:srgbClr val="004992"/>
                </a:solidFill>
                <a:latin typeface="+mn-lt"/>
                <a:ea typeface="+mn-ea"/>
                <a:cs typeface="+mn-cs"/>
              </a:rPr>
              <a:t>(</a:t>
            </a:r>
            <a:r>
              <a:rPr lang="de-DE" altLang="de-DE" sz="1800" b="0" dirty="0">
                <a:solidFill>
                  <a:srgbClr val="004992"/>
                </a:solidFill>
                <a:latin typeface="+mn-lt"/>
                <a:ea typeface="+mn-ea"/>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Φονιάς βρυκολάκων</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Έκλειψη ηλίου</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38</a:t>
            </a:fld>
            <a:endParaRPr lang="de-DE" altLang="de-DE">
              <a:latin typeface="+mn-lt"/>
              <a:ea typeface="+mn-ea"/>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Ξεκουραστείτε στην άκρη του δάσους </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απόδραση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Εξουθένωση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τραυματίας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39</a:t>
            </a:fld>
            <a:endParaRPr lang="de-DE" altLang="de-DE">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Ξεκουραστείτε στην άκρη του δάσους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απόδραση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Εξουθένωση</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τραυματίας</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40</a:t>
            </a:fld>
            <a:endParaRPr lang="de-DE" altLang="de-DE">
              <a:latin typeface="+mn-lt"/>
              <a:ea typeface="+mn-ea"/>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τελευταίο γεύμα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Ταΐζοντας </a:t>
            </a:r>
            <a:r>
              <a:rPr lang="el-GR" altLang="de-DE" sz="2400" b="0">
                <a:solidFill>
                  <a:srgbClr val="333333"/>
                </a:solidFill>
                <a:latin typeface="+mn-lt"/>
                <a:ea typeface="+mn-ea"/>
                <a:cs typeface="+mn-cs"/>
              </a:rPr>
              <a:t>τα κουνέλια</a:t>
            </a:r>
          </a:p>
          <a:p>
            <a:pPr eaLnBrk="1" hangingPunct="1">
              <a:lnSpc>
                <a:spcPct val="105000"/>
              </a:lnSpc>
              <a:spcBef>
                <a:spcPts val="1999"/>
              </a:spcBef>
              <a:spcAft>
                <a:spcPts val="0"/>
              </a:spcAft>
              <a:buClr>
                <a:srgbClr val="333333"/>
              </a:buClr>
              <a:buFont typeface="WingDings"/>
              <a:buAutoNum type="alphaLcPeriod"/>
            </a:pPr>
            <a:r>
              <a:rPr lang="el-GR" altLang="de-DE" sz="2400" b="0">
                <a:solidFill>
                  <a:srgbClr val="333333"/>
                </a:solidFill>
                <a:latin typeface="+mn-lt"/>
                <a:ea typeface="+mn-ea"/>
                <a:cs typeface="+mn-cs"/>
              </a:rPr>
              <a:t>Παιδικοί </a:t>
            </a:r>
            <a:r>
              <a:rPr lang="el-GR" altLang="de-DE" sz="2400" b="0" dirty="0">
                <a:solidFill>
                  <a:srgbClr val="333333"/>
                </a:solidFill>
                <a:latin typeface="+mn-lt"/>
                <a:ea typeface="+mn-ea"/>
                <a:cs typeface="+mn-cs"/>
              </a:rPr>
              <a:t>φίλοι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Κυριακή του Πάσχα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41</a:t>
            </a:fld>
            <a:endParaRPr lang="de-DE" altLang="de-DE">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τελευταίο γεύμα</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Ταΐζοντας τα κουνέλια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Παιδικοί φίλοι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Κυριακή του Πάσχα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42</a:t>
            </a:fld>
            <a:endParaRPr lang="de-DE" altLang="de-DE">
              <a:latin typeface="+mn-lt"/>
              <a:ea typeface="+mn-ea"/>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τελευταία πνοή</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παιδί που πεθαίνει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Νανούρισμα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Μητέρα στην κούνια</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43</a:t>
            </a:fld>
            <a:endParaRPr lang="de-DE" altLang="de-DE">
              <a:latin typeface="+mn-lt"/>
              <a:ea typeface="+mn-ea"/>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τελευταία πνοή</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παιδί που πεθαίνει</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Νανούρισμα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Μητέρα στην κούνια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(Morisot Berthe, 1872)</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44</a:t>
            </a:fld>
            <a:endParaRPr lang="de-DE" altLang="de-DE">
              <a:latin typeface="+mn-lt"/>
              <a:ea typeface="+mn-ea"/>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45</a:t>
            </a:fld>
            <a:endParaRPr lang="de-DE" altLang="de-DE">
              <a:latin typeface="+mn-lt"/>
              <a:ea typeface="+mn-ea"/>
            </a:endParaRPr>
          </a:p>
        </p:txBody>
      </p:sp>
      <p:sp>
        <p:nvSpPr>
          <p:cNvPr id="74756" name="Rectangle 12"/>
          <p:cNvSpPr>
            <a:spLocks noGrp="1" noChangeArrowheads="1"/>
          </p:cNvSpPr>
          <p:nvPr>
            <p:ph type="body" sz="half" idx="4294967295"/>
          </p:nvPr>
        </p:nvSpPr>
        <p:spPr>
          <a:xfrm>
            <a:off x="6400800" y="2203704"/>
            <a:ext cx="5349240" cy="4251960"/>
          </a:xfrm>
          <a:noFill/>
        </p:spPr>
        <p:txBody>
          <a:bodyPr wrap="square">
            <a:noAutofit/>
          </a:bodyPr>
          <a:lstStyle/>
          <a:p>
            <a:pPr marL="457200" indent="-457200" eaLnBrk="1" hangingPunct="1">
              <a:buClr>
                <a:srgbClr val="333333"/>
              </a:buClr>
              <a:buFont typeface="WingDings"/>
              <a:buAutoNum type="alphaLcPeriod"/>
            </a:pPr>
            <a:r>
              <a:rPr lang="el-GR" altLang="de-DE" sz="2400" dirty="0">
                <a:solidFill>
                  <a:srgbClr val="333333"/>
                </a:solidFill>
              </a:rPr>
              <a:t>Πρόταση για χορό</a:t>
            </a:r>
          </a:p>
          <a:p>
            <a:pPr marL="457200" indent="-457200" eaLnBrk="1" hangingPunct="1">
              <a:buClr>
                <a:srgbClr val="333333"/>
              </a:buClr>
              <a:buFont typeface="WingDings"/>
              <a:buAutoNum type="alphaLcPeriod"/>
            </a:pPr>
            <a:r>
              <a:rPr lang="el-GR" altLang="de-DE" sz="2400" dirty="0">
                <a:solidFill>
                  <a:srgbClr val="333333"/>
                </a:solidFill>
              </a:rPr>
              <a:t>Μασάζ λαιμού</a:t>
            </a:r>
          </a:p>
          <a:p>
            <a:pPr marL="457200" indent="-457200">
              <a:buClr>
                <a:srgbClr val="333333"/>
              </a:buClr>
              <a:buFont typeface="WingDings"/>
              <a:buAutoNum type="alphaLcPeriod"/>
            </a:pPr>
            <a:r>
              <a:rPr lang="el-GR" altLang="de-DE" sz="2400" dirty="0">
                <a:solidFill>
                  <a:srgbClr val="333333"/>
                </a:solidFill>
              </a:rPr>
              <a:t>Ντυθείτε </a:t>
            </a:r>
            <a:endParaRPr lang="de-DE" altLang="de-DE" sz="2400" dirty="0">
              <a:solidFill>
                <a:srgbClr val="333333"/>
              </a:solidFill>
            </a:endParaRPr>
          </a:p>
          <a:p>
            <a:pPr marL="457200" indent="-457200">
              <a:buClr>
                <a:srgbClr val="333333"/>
              </a:buClr>
              <a:buFont typeface="WingDings"/>
              <a:buAutoNum type="alphaLcPeriod"/>
            </a:pPr>
            <a:r>
              <a:rPr lang="el-GR" altLang="de-DE" sz="2400" dirty="0">
                <a:solidFill>
                  <a:srgbClr val="333333"/>
                </a:solidFill>
              </a:rPr>
              <a:t>Πιάσιμο στα πράσα</a:t>
            </a:r>
            <a:endParaRPr lang="de-DE" altLang="de-DE" sz="2400" dirty="0">
              <a:solidFill>
                <a:srgbClr val="333333"/>
              </a:solidFill>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46</a:t>
            </a:fld>
            <a:endParaRPr lang="de-DE" altLang="de-DE">
              <a:latin typeface="+mn-lt"/>
              <a:ea typeface="+mn-ea"/>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txBox="1">
            <a:spLocks noChangeArrowheads="1"/>
          </p:cNvSpPr>
          <p:nvPr/>
        </p:nvSpPr>
        <p:spPr bwMode="gray">
          <a:xfrm>
            <a:off x="6400800" y="2203704"/>
            <a:ext cx="5349240" cy="4251960"/>
          </a:xfrm>
          <a:prstGeom prst="rect">
            <a:avLst/>
          </a:prstGeom>
          <a:noFill/>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el-GR" altLang="de-DE" sz="2400" dirty="0">
                <a:solidFill>
                  <a:srgbClr val="333333"/>
                </a:solidFill>
              </a:rPr>
              <a:t>Πρόταση για χορό</a:t>
            </a:r>
          </a:p>
          <a:p>
            <a:pPr marL="457200" indent="-457200" fontAlgn="auto">
              <a:buClr>
                <a:srgbClr val="333333"/>
              </a:buClr>
              <a:buFont typeface="WingDings"/>
              <a:buAutoNum type="alphaLcPeriod"/>
            </a:pPr>
            <a:r>
              <a:rPr lang="el-GR" altLang="de-DE" sz="2400" dirty="0">
                <a:solidFill>
                  <a:srgbClr val="333333"/>
                </a:solidFill>
              </a:rPr>
              <a:t>Μασάζ λαιμού</a:t>
            </a:r>
          </a:p>
          <a:p>
            <a:pPr marL="457200" indent="-457200" fontAlgn="auto">
              <a:buClr>
                <a:srgbClr val="004992"/>
              </a:buClr>
              <a:buFont typeface="WingDings"/>
              <a:buAutoNum type="alphaLcPeriod"/>
            </a:pPr>
            <a:r>
              <a:rPr lang="el-GR" altLang="de-DE" sz="2400" dirty="0">
                <a:solidFill>
                  <a:srgbClr val="004992"/>
                </a:solidFill>
              </a:rPr>
              <a:t>Ντυθείτε</a:t>
            </a:r>
            <a:br>
              <a:rPr lang="el-GR" altLang="de-DE" sz="2400" dirty="0">
                <a:solidFill>
                  <a:srgbClr val="004992"/>
                </a:solidFill>
              </a:rPr>
            </a:br>
            <a:r>
              <a:rPr lang="en-US" altLang="de-DE" dirty="0">
                <a:solidFill>
                  <a:srgbClr val="004992"/>
                </a:solidFill>
              </a:rPr>
              <a:t>(Joseph </a:t>
            </a:r>
            <a:r>
              <a:rPr lang="en-US" altLang="de-DE" dirty="0" err="1">
                <a:solidFill>
                  <a:srgbClr val="004992"/>
                </a:solidFill>
              </a:rPr>
              <a:t>Caraud</a:t>
            </a:r>
            <a:r>
              <a:rPr lang="en-US" altLang="de-DE" dirty="0">
                <a:solidFill>
                  <a:srgbClr val="004992"/>
                </a:solidFill>
              </a:rPr>
              <a:t>, 1868)</a:t>
            </a:r>
            <a:endParaRPr lang="el-GR" altLang="de-DE" dirty="0">
              <a:solidFill>
                <a:srgbClr val="004992"/>
              </a:solidFill>
            </a:endParaRPr>
          </a:p>
          <a:p>
            <a:pPr marL="457200" indent="-457200" fontAlgn="auto">
              <a:buClr>
                <a:srgbClr val="333333"/>
              </a:buClr>
              <a:buFont typeface="WingDings"/>
              <a:buAutoNum type="alphaLcPeriod"/>
            </a:pPr>
            <a:r>
              <a:rPr lang="el-GR" altLang="de-DE" sz="2400" dirty="0">
                <a:solidFill>
                  <a:srgbClr val="333333"/>
                </a:solidFill>
              </a:rPr>
              <a:t>Πιάσιμο στα πράσα</a:t>
            </a:r>
            <a:endParaRPr lang="de-DE" alt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αλκοολικοί</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Αναζωογόνηση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Γυναίκες που πλένουν</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Γυναίκες που σιδερώνουν</a:t>
            </a:r>
            <a:endParaRPr lang="en-US"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47</a:t>
            </a:fld>
            <a:endParaRPr lang="de-DE" altLang="de-DE">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αλκοολικοί</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Αναζωογόνηση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Γυναίκες που πλένουν</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Γυναίκες που σιδερώνουν</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1884)</a:t>
            </a:r>
            <a:endParaRPr lang="en-US" altLang="de-DE" sz="1800" b="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48</a:t>
            </a:fld>
            <a:endParaRPr lang="de-DE" altLang="de-DE">
              <a:latin typeface="+mn-lt"/>
              <a:ea typeface="+mn-ea"/>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Μετά το θερισμό</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Γη της επαγγελίας</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a:solidFill>
                  <a:srgbClr val="333333"/>
                </a:solidFill>
                <a:latin typeface="+mn-lt"/>
                <a:ea typeface="+mn-ea"/>
                <a:cs typeface="+mn-cs"/>
              </a:rPr>
              <a:t>Αποκεφαλισμένη κότα</a:t>
            </a:r>
          </a:p>
          <a:p>
            <a:pPr eaLnBrk="1" hangingPunct="1">
              <a:lnSpc>
                <a:spcPct val="105000"/>
              </a:lnSpc>
              <a:spcBef>
                <a:spcPts val="1999"/>
              </a:spcBef>
              <a:spcAft>
                <a:spcPts val="0"/>
              </a:spcAft>
              <a:buClr>
                <a:srgbClr val="333333"/>
              </a:buClr>
              <a:buFont typeface="WingDings"/>
              <a:buAutoNum type="alphaLcPeriod"/>
            </a:pPr>
            <a:r>
              <a:rPr lang="el-GR" altLang="de-DE" sz="2400" b="0">
                <a:solidFill>
                  <a:srgbClr val="333333"/>
                </a:solidFill>
                <a:latin typeface="+mn-lt"/>
                <a:ea typeface="+mn-ea"/>
                <a:cs typeface="+mn-cs"/>
              </a:rPr>
              <a:t>Τροφική </a:t>
            </a:r>
            <a:r>
              <a:rPr lang="el-GR" altLang="de-DE" sz="2400" b="0" dirty="0">
                <a:solidFill>
                  <a:srgbClr val="333333"/>
                </a:solidFill>
                <a:latin typeface="+mn-lt"/>
                <a:ea typeface="+mn-ea"/>
                <a:cs typeface="+mn-cs"/>
              </a:rPr>
              <a:t>δηλητηρίαση</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49</a:t>
            </a:fld>
            <a:endParaRPr lang="de-DE" altLang="de-DE">
              <a:latin typeface="+mn-lt"/>
              <a:ea typeface="+mn-ea"/>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Μετά το θερισμό</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Γη της επαγγελίας</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Αποκεφαλισμένη κότα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Τροφική δηλητηρίαση</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50</a:t>
            </a:fld>
            <a:endParaRPr lang="de-DE" altLang="de-DE">
              <a:latin typeface="+mn-lt"/>
              <a:ea typeface="+mn-ea"/>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Μαγεία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Κατάπληξη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Περιπλανώμενος ιεροκήρυκας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 ταχυδακτουλουργός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51</a:t>
            </a:fld>
            <a:endParaRPr lang="de-DE" altLang="de-DE">
              <a:latin typeface="+mn-lt"/>
              <a:ea typeface="+mn-ea"/>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Μαγεία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Κατάπληξη</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Περιπλανώμενος ιεροκήρυκας</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Ο ταχυδακτουλουργός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(Hieronymus Bosch, 1480)</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52</a:t>
            </a:fld>
            <a:endParaRPr lang="de-DE" altLang="de-DE">
              <a:latin typeface="+mn-lt"/>
              <a:ea typeface="+mn-ea"/>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Μνημόσυνο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προσευχή</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Γεύμα</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Λόγος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53</a:t>
            </a:fld>
            <a:endParaRPr lang="de-DE" altLang="de-DE">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Μνημόσυνο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προσευχή</a:t>
            </a: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Γεύμα</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Λόγος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54</a:t>
            </a:fld>
            <a:endParaRPr lang="de-DE" altLang="de-DE">
              <a:latin typeface="+mn-lt"/>
              <a:ea typeface="+mn-ea"/>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3"/>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Κορίτσι πίνει κρασί με δύο καβαλιέρους </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πρόταση</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δίδυμοι</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εορταστικό δείπνο</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55</a:t>
            </a:fld>
            <a:endParaRPr lang="de-DE" altLang="de-DE">
              <a:latin typeface="+mn-lt"/>
              <a:ea typeface="+mn-ea"/>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Κορίτσι πίνει κρασί με δύο καβαλιέρους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πρόταση</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Οι δίδυμοι</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Το εορταστικό δείπνο</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56</a:t>
            </a:fld>
            <a:endParaRPr lang="de-DE" altLang="de-DE">
              <a:latin typeface="+mn-lt"/>
              <a:ea typeface="+mn-ea"/>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Καρναβάλι στη Βενετία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Κυρία με κιάλια όπερας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μυστική πράκτορας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Δαίμονας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57</a:t>
            </a:fld>
            <a:endParaRPr lang="de-DE" altLang="de-DE">
              <a:latin typeface="+mn-lt"/>
              <a:ea typeface="+mn-ea"/>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Καρναβάλι στη Βενετία</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el-GR" altLang="de-DE" sz="2400" b="0" dirty="0">
                <a:solidFill>
                  <a:srgbClr val="004992"/>
                </a:solidFill>
                <a:latin typeface="+mn-lt"/>
                <a:ea typeface="+mn-ea"/>
                <a:cs typeface="+mn-cs"/>
              </a:rPr>
              <a:t>Κυρία με κιάλια όπερας</a:t>
            </a:r>
            <a:br>
              <a:rPr lang="el-GR"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1834-1917)</a:t>
            </a:r>
            <a:endParaRPr lang="el-GR"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Η μυστική πράκτορας</a:t>
            </a:r>
          </a:p>
          <a:p>
            <a:pPr eaLnBrk="1" hangingPunct="1">
              <a:lnSpc>
                <a:spcPct val="105000"/>
              </a:lnSpc>
              <a:spcBef>
                <a:spcPts val="1999"/>
              </a:spcBef>
              <a:spcAft>
                <a:spcPts val="0"/>
              </a:spcAft>
              <a:buClr>
                <a:srgbClr val="333333"/>
              </a:buClr>
              <a:buFont typeface="WingDings"/>
              <a:buAutoNum type="alphaLcPeriod"/>
            </a:pPr>
            <a:r>
              <a:rPr lang="el-GR" altLang="de-DE" sz="2400" b="0" dirty="0">
                <a:solidFill>
                  <a:srgbClr val="333333"/>
                </a:solidFill>
                <a:latin typeface="+mn-lt"/>
                <a:ea typeface="+mn-ea"/>
                <a:cs typeface="+mn-cs"/>
              </a:rPr>
              <a:t>Δαίμονας</a:t>
            </a:r>
            <a:endParaRPr lang="de-DE" altLang="de-DE" sz="2400" b="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58</a:t>
            </a:fld>
            <a:endParaRPr lang="de-DE" altLang="de-DE">
              <a:latin typeface="+mn-lt"/>
              <a:ea typeface="+mn-ea"/>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60</a:t>
            </a:fld>
            <a:endParaRPr lang="de-DE" altLang="de-DE">
              <a:latin typeface="+mn-lt"/>
              <a:ea typeface="+mn-ea"/>
            </a:endParaRPr>
          </a:p>
        </p:txBody>
      </p:sp>
    </p:spTree>
    <p:extLst>
      <p:ext uri="{BB962C8B-B14F-4D97-AF65-F5344CB8AC3E}">
        <p14:creationId xmlns:p14="http://schemas.microsoft.com/office/powerpoint/2010/main" val="214989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61</a:t>
            </a:fld>
            <a:endParaRPr lang="de-DE" altLang="de-DE">
              <a:latin typeface="+mn-lt"/>
              <a:ea typeface="+mn-ea"/>
            </a:endParaRPr>
          </a:p>
        </p:txBody>
      </p:sp>
    </p:spTree>
    <p:extLst>
      <p:ext uri="{BB962C8B-B14F-4D97-AF65-F5344CB8AC3E}">
        <p14:creationId xmlns:p14="http://schemas.microsoft.com/office/powerpoint/2010/main" val="14465781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62</a:t>
            </a:fld>
            <a:endParaRPr lang="de-DE" altLang="de-DE">
              <a:latin typeface="+mn-lt"/>
              <a:ea typeface="+mn-ea"/>
            </a:endParaRPr>
          </a:p>
        </p:txBody>
      </p:sp>
    </p:spTree>
    <p:extLst>
      <p:ext uri="{BB962C8B-B14F-4D97-AF65-F5344CB8AC3E}">
        <p14:creationId xmlns:p14="http://schemas.microsoft.com/office/powerpoint/2010/main" val="2708771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63</a:t>
            </a:fld>
            <a:endParaRPr lang="de-DE" altLang="de-DE">
              <a:latin typeface="+mn-lt"/>
              <a:ea typeface="+mn-ea"/>
            </a:endParaRPr>
          </a:p>
        </p:txBody>
      </p:sp>
    </p:spTree>
    <p:extLst>
      <p:ext uri="{BB962C8B-B14F-4D97-AF65-F5344CB8AC3E}">
        <p14:creationId xmlns:p14="http://schemas.microsoft.com/office/powerpoint/2010/main" val="3745343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σθε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64</a:t>
            </a:fld>
            <a:endParaRPr lang="de-DE" altLang="de-DE">
              <a:latin typeface="+mn-lt"/>
              <a:ea typeface="+mn-ea"/>
            </a:endParaRPr>
          </a:p>
        </p:txBody>
      </p:sp>
    </p:spTree>
    <p:extLst>
      <p:ext uri="{BB962C8B-B14F-4D97-AF65-F5344CB8AC3E}">
        <p14:creationId xmlns:p14="http://schemas.microsoft.com/office/powerpoint/2010/main" val="25362058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sz="2400" b="1" dirty="0">
                <a:solidFill>
                  <a:srgbClr val="333333"/>
                </a:solidFill>
              </a:rPr>
              <a:t>Εκπαιδευτικοί στόχοι</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l-GR" altLang="de-DE" dirty="0">
                <a:solidFill>
                  <a:srgbClr val="333333"/>
                </a:solidFill>
              </a:rPr>
              <a:t>Όταν οι αποφάσεις είναι σημαντικές και σοβαρές, είναι καλύτερα να μην είναι βιαστικές και να λαμβάνονται υπ’ όψιν όλες οι σχετικές πληροφορίες </a:t>
            </a:r>
            <a:r>
              <a:rPr lang="en-GB" altLang="de-DE" dirty="0">
                <a:solidFill>
                  <a:srgbClr val="333333"/>
                </a:solidFill>
              </a:rPr>
              <a:t>(</a:t>
            </a:r>
            <a:r>
              <a:rPr lang="el-GR" altLang="de-DE" dirty="0">
                <a:solidFill>
                  <a:srgbClr val="333333"/>
                </a:solidFill>
              </a:rPr>
              <a:t>«καλύτερα ασφαλής παρά μετανιωμένος»</a:t>
            </a:r>
            <a:r>
              <a:rPr lang="en-GB"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004992"/>
                </a:solidFill>
              </a:rPr>
              <a:t>Παράδειγμα</a:t>
            </a:r>
            <a:r>
              <a:rPr lang="de-DE" altLang="de-DE" dirty="0">
                <a:solidFill>
                  <a:srgbClr val="004992"/>
                </a:solidFill>
              </a:rPr>
              <a:t>:</a:t>
            </a:r>
            <a:r>
              <a:rPr lang="de-DE" altLang="de-DE" dirty="0">
                <a:solidFill>
                  <a:srgbClr val="333333"/>
                </a:solidFill>
              </a:rPr>
              <a:t> </a:t>
            </a:r>
            <a:r>
              <a:rPr lang="el-GR" altLang="de-DE" dirty="0">
                <a:solidFill>
                  <a:srgbClr val="333333"/>
                </a:solidFill>
              </a:rPr>
              <a:t>Ένας άνδρας μιλά ασυνάρτητα:</a:t>
            </a:r>
            <a:r>
              <a:rPr lang="en-GB" altLang="de-DE" dirty="0">
                <a:solidFill>
                  <a:srgbClr val="333333"/>
                </a:solidFill>
              </a:rPr>
              <a:t> </a:t>
            </a:r>
            <a:r>
              <a:rPr lang="el-GR" altLang="de-DE" i="1" dirty="0">
                <a:solidFill>
                  <a:srgbClr val="004992"/>
                </a:solidFill>
              </a:rPr>
              <a:t>Είναι μεθυσμένος;</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el-GR" altLang="de-DE" dirty="0">
                <a:solidFill>
                  <a:srgbClr val="333333"/>
                </a:solidFill>
              </a:rPr>
              <a:t>Παρατήρησε προσεκτικότερα: έρχεται από κάποιο μπαρ ή μυρίζει αλκοόλ; </a:t>
            </a:r>
            <a:r>
              <a:rPr lang="el-GR" altLang="de-DE" i="1" dirty="0">
                <a:solidFill>
                  <a:srgbClr val="004992"/>
                </a:solidFill>
              </a:rPr>
              <a:t>Ο άνδρας μπορεί να πάσχει από κάποια διαταραχή του λόγου οφειλόμενη σε εγκεφαλικό επεισόδιο ή να έχει κάποια δυσκολία στην ομιλία του.</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Θυμηθείτε ότι οι βιαστικές αποφάσεις αυξάνουν τον κίνδυνο λάθους.</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a:t>
            </a:r>
            <a:r>
              <a:rPr lang="el-GR" altLang="de-DE" dirty="0">
                <a:solidFill>
                  <a:srgbClr val="333333"/>
                </a:solidFill>
              </a:rPr>
              <a:t>ασήμαντα </a:t>
            </a:r>
            <a:r>
              <a:rPr lang="en-US" altLang="de-DE" dirty="0" err="1">
                <a:solidFill>
                  <a:srgbClr val="333333"/>
                </a:solidFill>
              </a:rPr>
              <a:t>γεγονότ</a:t>
            </a:r>
            <a:r>
              <a:rPr lang="en-US" altLang="de-DE" dirty="0">
                <a:solidFill>
                  <a:srgbClr val="333333"/>
                </a:solidFill>
              </a:rPr>
              <a:t>α, μπορούμε </a:t>
            </a:r>
            <a:r>
              <a:rPr lang="el-GR" altLang="de-DE" dirty="0">
                <a:solidFill>
                  <a:srgbClr val="333333"/>
                </a:solidFill>
              </a:rPr>
              <a:t>να πάρουμε πιο γρήγορες αποφάσεις</a:t>
            </a:r>
            <a:r>
              <a:rPr lang="en-US" altLang="de-DE" dirty="0">
                <a:solidFill>
                  <a:srgbClr val="333333"/>
                </a:solidFill>
              </a:rPr>
              <a:t> (π.χ. </a:t>
            </a:r>
            <a:r>
              <a:rPr lang="el-GR" altLang="de-DE" dirty="0">
                <a:solidFill>
                  <a:srgbClr val="333333"/>
                </a:solidFill>
              </a:rPr>
              <a:t>διαλέγοντ</a:t>
            </a:r>
            <a:r>
              <a:rPr lang="en-US" altLang="de-DE" dirty="0">
                <a:solidFill>
                  <a:srgbClr val="333333"/>
                </a:solidFill>
              </a:rPr>
              <a:t>ας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 </a:t>
            </a:r>
            <a:r>
              <a:rPr lang="el-GR" altLang="de-DE" dirty="0">
                <a:solidFill>
                  <a:srgbClr val="333333"/>
                </a:solidFill>
              </a:rPr>
              <a:t>επιλέγοντας</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ύς</a:t>
            </a:r>
            <a:r>
              <a:rPr lang="en-US" altLang="de-DE" dirty="0">
                <a:solidFill>
                  <a:srgbClr val="333333"/>
                </a:solidFill>
              </a:rPr>
              <a:t> </a:t>
            </a:r>
            <a:r>
              <a:rPr lang="en-US" altLang="de-DE" dirty="0" err="1">
                <a:solidFill>
                  <a:srgbClr val="333333"/>
                </a:solidFill>
              </a:rPr>
              <a:t>λοτ</a:t>
            </a:r>
            <a:r>
              <a:rPr lang="en-US" altLang="de-DE" dirty="0">
                <a:solidFill>
                  <a:srgbClr val="333333"/>
                </a:solidFill>
              </a:rPr>
              <a:t>αρία</a:t>
            </a:r>
            <a:r>
              <a:rPr lang="el-GR" altLang="de-DE" dirty="0">
                <a:solidFill>
                  <a:srgbClr val="333333"/>
                </a:solidFill>
              </a:rPr>
              <a:t>ς</a:t>
            </a:r>
            <a:r>
              <a:rPr lang="en-US" altLang="de-DE" dirty="0">
                <a:solidFill>
                  <a:srgbClr val="333333"/>
                </a:solidFill>
              </a:rPr>
              <a:t>).</a:t>
            </a:r>
            <a:endParaRPr lang="el-GR"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σθε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65</a:t>
            </a:fld>
            <a:endParaRPr lang="de-DE" altLang="de-DE">
              <a:latin typeface="+mn-lt"/>
              <a:ea typeface="+mn-ea"/>
            </a:endParaRPr>
          </a:p>
        </p:txBody>
      </p:sp>
    </p:spTree>
    <p:extLst>
      <p:ext uri="{BB962C8B-B14F-4D97-AF65-F5344CB8AC3E}">
        <p14:creationId xmlns:p14="http://schemas.microsoft.com/office/powerpoint/2010/main" val="2640442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 </a:t>
            </a:r>
            <a:r>
              <a:rPr lang="el-GR" altLang="de-DE" sz="2000" dirty="0">
                <a:solidFill>
                  <a:srgbClr val="333333"/>
                </a:solidFill>
              </a:rPr>
              <a:t>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 </a:t>
            </a:r>
            <a:r>
              <a:rPr lang="el-GR" altLang="de-DE" sz="2000" dirty="0">
                <a:solidFill>
                  <a:srgbClr val="333333"/>
                </a:solidFill>
              </a:rPr>
              <a:t>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Η Βίκυ δηλώνει ότι ο γιατρός της είναι ο πρώην φίλος της, ο οποίος την κυνηγάει για χρόνια παριστάνοντας τον ψυχίατρο.</a:t>
            </a:r>
            <a:endParaRPr lang="en-AU" altLang="de-DE" sz="2000" dirty="0">
              <a:solidFill>
                <a:srgbClr val="333333"/>
              </a:solidFill>
            </a:endParaRP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Και οι δύο κατάγονται από το ίδιο χωριό και έχουν το ίδιο μικρό όνομα.</a:t>
            </a: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Αυτό είναι σύμπτωση</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67</a:t>
            </a:fld>
            <a:endParaRPr lang="de-DE" altLang="de-DE">
              <a:latin typeface="+mn-lt"/>
              <a:ea typeface="+mn-ea"/>
            </a:endParaRPr>
          </a:p>
        </p:txBody>
      </p:sp>
    </p:spTree>
    <p:extLst>
      <p:ext uri="{BB962C8B-B14F-4D97-AF65-F5344CB8AC3E}">
        <p14:creationId xmlns:p14="http://schemas.microsoft.com/office/powerpoint/2010/main" val="16924808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Πως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Πολλοί</a:t>
            </a:r>
            <a:r>
              <a:rPr lang="en-AU" altLang="de-DE" sz="2000" dirty="0">
                <a:solidFill>
                  <a:srgbClr val="333333"/>
                </a:solidFill>
              </a:rPr>
              <a:t> (α</a:t>
            </a:r>
            <a:r>
              <a:rPr lang="en-AU" altLang="de-DE" sz="2000" dirty="0" err="1">
                <a:solidFill>
                  <a:srgbClr val="333333"/>
                </a:solidFill>
              </a:rPr>
              <a:t>λλά</a:t>
            </a:r>
            <a:r>
              <a:rPr lang="en-AU" altLang="de-DE" sz="2000" dirty="0">
                <a:solidFill>
                  <a:srgbClr val="333333"/>
                </a:solidFill>
              </a:rPr>
              <a:t> </a:t>
            </a:r>
            <a:r>
              <a:rPr lang="en-AU" altLang="de-DE" sz="2000" dirty="0" err="1">
                <a:solidFill>
                  <a:srgbClr val="333333"/>
                </a:solidFill>
              </a:rPr>
              <a:t>όχι</a:t>
            </a:r>
            <a:r>
              <a:rPr lang="en-AU" altLang="de-DE" sz="2000" dirty="0">
                <a:solidFill>
                  <a:srgbClr val="333333"/>
                </a:solidFill>
              </a:rPr>
              <a:t> </a:t>
            </a:r>
            <a:r>
              <a:rPr lang="en-AU" altLang="de-DE" sz="2000" dirty="0" err="1">
                <a:solidFill>
                  <a:srgbClr val="333333"/>
                </a:solidFill>
              </a:rPr>
              <a:t>όλ</a:t>
            </a:r>
            <a:r>
              <a:rPr lang="el-GR" altLang="de-DE" sz="2000" dirty="0">
                <a:solidFill>
                  <a:srgbClr val="333333"/>
                </a:solidFill>
              </a:rPr>
              <a:t>οι</a:t>
            </a:r>
            <a:r>
              <a:rPr lang="en-AU" altLang="de-DE" sz="2000" dirty="0">
                <a:solidFill>
                  <a:srgbClr val="333333"/>
                </a:solidFill>
              </a:rPr>
              <a:t>!) </a:t>
            </a:r>
            <a:r>
              <a:rPr lang="en-AU" altLang="de-DE" sz="2000" dirty="0" err="1">
                <a:solidFill>
                  <a:srgbClr val="333333"/>
                </a:solidFill>
              </a:rPr>
              <a:t>άνθρω</a:t>
            </a:r>
            <a:r>
              <a:rPr lang="en-AU" altLang="de-DE" sz="2000" dirty="0">
                <a:solidFill>
                  <a:srgbClr val="333333"/>
                </a:solidFill>
              </a:rPr>
              <a:t>ποι με ψύχωση έχουν την τάση να </a:t>
            </a:r>
            <a:r>
              <a:rPr lang="el-GR" altLang="de-DE" sz="2000" dirty="0">
                <a:solidFill>
                  <a:srgbClr val="333333"/>
                </a:solidFill>
              </a:rPr>
              <a:t>πηδούν σε</a:t>
            </a:r>
            <a:r>
              <a:rPr lang="en-AU" altLang="de-DE" sz="2000" dirty="0">
                <a:solidFill>
                  <a:srgbClr val="333333"/>
                </a:solidFill>
              </a:rPr>
              <a:t> </a:t>
            </a:r>
            <a:r>
              <a:rPr lang="en-AU" altLang="de-DE" sz="2000" dirty="0" err="1">
                <a:solidFill>
                  <a:srgbClr val="333333"/>
                </a:solidFill>
              </a:rPr>
              <a:t>συμ</a:t>
            </a:r>
            <a:r>
              <a:rPr lang="en-AU" altLang="de-DE" sz="2000" dirty="0">
                <a:solidFill>
                  <a:srgbClr val="333333"/>
                </a:solidFill>
              </a:rPr>
              <a:t>περάσματα και </a:t>
            </a:r>
            <a:r>
              <a:rPr lang="el-GR" altLang="de-DE" sz="2000" dirty="0">
                <a:solidFill>
                  <a:srgbClr val="333333"/>
                </a:solidFill>
              </a:rPr>
              <a:t>οδηγούνται σε </a:t>
            </a:r>
            <a:r>
              <a:rPr lang="en-AU" altLang="de-DE" sz="2000" dirty="0">
                <a:solidFill>
                  <a:srgbClr val="333333"/>
                </a:solidFill>
              </a:rPr>
              <a:t>α</a:t>
            </a:r>
            <a:r>
              <a:rPr lang="en-AU" altLang="de-DE" sz="2000" dirty="0" err="1">
                <a:solidFill>
                  <a:srgbClr val="333333"/>
                </a:solidFill>
              </a:rPr>
              <a:t>κρ</a:t>
            </a:r>
            <a:r>
              <a:rPr lang="en-AU" altLang="de-DE" sz="2000" dirty="0">
                <a:solidFill>
                  <a:srgbClr val="333333"/>
                </a:solidFill>
              </a:rPr>
              <a:t>αίες </a:t>
            </a:r>
            <a:r>
              <a:rPr lang="el-GR" altLang="de-DE" sz="2000" dirty="0">
                <a:solidFill>
                  <a:srgbClr val="333333"/>
                </a:solidFill>
              </a:rPr>
              <a:t>κρίσεις</a:t>
            </a:r>
            <a:r>
              <a:rPr lang="en-AU" altLang="de-DE" sz="2000" dirty="0">
                <a:solidFill>
                  <a:srgbClr val="333333"/>
                </a:solidFill>
              </a:rPr>
              <a:t>.</a:t>
            </a:r>
            <a:r>
              <a:rPr lang="el-GR" altLang="de-DE" sz="2000" dirty="0">
                <a:solidFill>
                  <a:srgbClr val="333333"/>
                </a:solidFill>
              </a:rPr>
              <a:t> Αυτός ο τρόπος σκέψης ενισχύεται όταν κάποιος είναι πιεσμένος και θέλει να ανακουφιστεί.</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Η Βίκυ δηλώνει ότι ο γιατρός της είναι ο πρώην φίλος της, ο οποίος την κυνηγάει για χρόνια παριστάνοντας τον ψυχίατρο.</a:t>
            </a:r>
            <a:endParaRPr lang="en-AU" altLang="de-DE" sz="2000" dirty="0">
              <a:solidFill>
                <a:srgbClr val="333333"/>
              </a:solidFill>
            </a:endParaRPr>
          </a:p>
          <a:p>
            <a:pPr lvl="0" defTabSz="914400" fontAlgn="base"/>
            <a:r>
              <a:rPr lang="el-GR" altLang="de-DE" sz="2000" dirty="0">
                <a:solidFill>
                  <a:srgbClr val="004992"/>
                </a:solidFill>
              </a:rPr>
              <a:t>Ιστορικό</a:t>
            </a:r>
            <a:r>
              <a:rPr lang="en-AU" altLang="de-DE" sz="2000" dirty="0">
                <a:solidFill>
                  <a:srgbClr val="004992"/>
                </a:solidFill>
              </a:rPr>
              <a:t>: </a:t>
            </a:r>
            <a:r>
              <a:rPr lang="el-GR" altLang="de-DE" sz="2000" dirty="0">
                <a:solidFill>
                  <a:srgbClr val="333333"/>
                </a:solidFill>
              </a:rPr>
              <a:t>Και οι δύο κατάγονται από το ίδιο χωριό και έχουν το ίδιο μικρό όνομα.</a:t>
            </a: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Αυτό είναι σύμπτωση</a:t>
            </a:r>
            <a:r>
              <a:rPr lang="en-AU" altLang="de-DE" sz="2000" dirty="0">
                <a:solidFill>
                  <a:srgbClr val="333333"/>
                </a:solidFill>
              </a:rPr>
              <a:t>.</a:t>
            </a:r>
          </a:p>
          <a:p>
            <a:pPr lvl="0" defTabSz="914400" fontAlgn="base"/>
            <a:r>
              <a:rPr lang="el-GR" altLang="de-DE" sz="2000" dirty="0">
                <a:solidFill>
                  <a:srgbClr val="333333"/>
                </a:solidFill>
              </a:rPr>
              <a:t>Πριν καταλήξετε σε σοβαρές κατηγορίες θ</a:t>
            </a:r>
            <a:r>
              <a:rPr lang="en-AU" altLang="de-DE" sz="2000" dirty="0">
                <a:solidFill>
                  <a:srgbClr val="333333"/>
                </a:solidFill>
              </a:rPr>
              <a:t>α π</a:t>
            </a:r>
            <a:r>
              <a:rPr lang="en-AU" altLang="de-DE" sz="2000" dirty="0" err="1">
                <a:solidFill>
                  <a:srgbClr val="333333"/>
                </a:solidFill>
              </a:rPr>
              <a:t>ρέ</a:t>
            </a:r>
            <a:r>
              <a:rPr lang="en-AU" altLang="de-DE" sz="2000" dirty="0">
                <a:solidFill>
                  <a:srgbClr val="333333"/>
                </a:solidFill>
              </a:rPr>
              <a:t>πει </a:t>
            </a:r>
            <a:r>
              <a:rPr lang="el-GR" altLang="de-DE" sz="2000" dirty="0">
                <a:solidFill>
                  <a:srgbClr val="333333"/>
                </a:solidFill>
              </a:rPr>
              <a:t>να συλλέγετε πληροφορίες από όσο το δυνατόν περισσότερες πηγές και να συζητάτε διαφορετικές ερμηνείες με ανθρώπους που εμπιστεύεστε</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68</a:t>
            </a:fld>
            <a:endParaRPr lang="de-DE" altLang="de-DE">
              <a:latin typeface="+mn-lt"/>
              <a:ea typeface="+mn-ea"/>
            </a:endParaRPr>
          </a:p>
        </p:txBody>
      </p:sp>
    </p:spTree>
    <p:extLst>
      <p:ext uri="{BB962C8B-B14F-4D97-AF65-F5344CB8AC3E}">
        <p14:creationId xmlns:p14="http://schemas.microsoft.com/office/powerpoint/2010/main" val="35570557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05FA95E8-7480-475C-9CAA-4F3EA13AB2C3}" type="slidenum">
              <a:rPr lang="de-DE" altLang="de-DE" smtClean="0">
                <a:latin typeface="+mn-lt"/>
                <a:ea typeface="+mn-ea"/>
              </a:rPr>
              <a:pPr/>
              <a:t>69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3800039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C720D2EA-53B4-4B9D-9995-FA3CB85B7CAE}" type="slidenum">
              <a:rPr lang="de-DE" altLang="de-DE" smtClean="0">
                <a:latin typeface="+mn-lt"/>
                <a:ea typeface="+mn-ea"/>
              </a:rPr>
              <a:pPr/>
              <a:t>70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2502104"/>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71</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94382237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4168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72</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40923073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0277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73</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73421611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96302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74</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9486173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82376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75</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3918694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5478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76</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7676552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07811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b="0" dirty="0">
                <a:latin typeface="Calibri Light"/>
              </a:rPr>
              <a:t>Σκηνοθέτης Ρόλαντ Έμεριχ</a:t>
            </a:r>
            <a:r>
              <a:rPr lang="en-US" altLang="de-DE" sz="2400" b="0" dirty="0">
                <a:latin typeface="Calibri Light"/>
              </a:rPr>
              <a:t> </a:t>
            </a:r>
            <a:r>
              <a:rPr lang="el-GR" altLang="de-DE" sz="2400" b="0" dirty="0">
                <a:latin typeface="Calibri Light"/>
              </a:rPr>
              <a:t>(Ημέρα ανεξαρτησίας):</a:t>
            </a:r>
          </a:p>
          <a:p>
            <a:pPr eaLnBrk="1" hangingPunct="1">
              <a:lnSpc>
                <a:spcPct val="105000"/>
              </a:lnSpc>
              <a:spcBef>
                <a:spcPts val="0"/>
              </a:spcBef>
              <a:buClrTx/>
              <a:buFontTx/>
              <a:buNone/>
            </a:pPr>
            <a:r>
              <a:rPr lang="el-GR" altLang="de-DE" sz="2400" b="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βιαστικά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77</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b="0">
                <a:solidFill>
                  <a:srgbClr val="FF0000"/>
                </a:solidFill>
                <a:latin typeface="Calibri Light"/>
              </a:rPr>
              <a:t>Όχι! </a:t>
            </a:r>
            <a:endParaRPr lang="de-DE" altLang="de-DE" sz="4000" b="0" dirty="0">
              <a:latin typeface="Calibri Light"/>
            </a:endParaRPr>
          </a:p>
        </p:txBody>
      </p:sp>
      <p:sp>
        <p:nvSpPr>
          <p:cNvPr id="15"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b="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b="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 </a:t>
            </a:r>
            <a:r>
              <a:rPr lang="el-GR" altLang="de-DE" sz="1200" b="0">
                <a:latin typeface="Calibri Light"/>
              </a:rPr>
              <a:t>«</a:t>
            </a:r>
            <a:r>
              <a:rPr lang="de-DE" altLang="de-DE" sz="1200" b="0">
                <a:latin typeface="+mj-lt"/>
              </a:rPr>
              <a:t>Vorsicht </a:t>
            </a:r>
            <a:r>
              <a:rPr lang="de-DE" altLang="de-DE" sz="1200" b="0" dirty="0">
                <a:latin typeface="+mj-lt"/>
              </a:rPr>
              <a:t>Verschwörung</a:t>
            </a:r>
            <a:r>
              <a:rPr lang="el-GR" altLang="de-DE" sz="1200" b="0" dirty="0">
                <a:latin typeface="Calibri Light"/>
              </a:rPr>
              <a:t>»</a:t>
            </a:r>
            <a:r>
              <a:rPr lang="de-DE" altLang="de-DE" sz="1200" b="0" dirty="0">
                <a:latin typeface="+mj-lt"/>
              </a:rPr>
              <a:t> (Beware conspiracy) </a:t>
            </a:r>
          </a:p>
        </p:txBody>
      </p:sp>
    </p:spTree>
    <p:extLst>
      <p:ext uri="{BB962C8B-B14F-4D97-AF65-F5344CB8AC3E}">
        <p14:creationId xmlns:p14="http://schemas.microsoft.com/office/powerpoint/2010/main" val="21000672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78</a:t>
            </a:fld>
            <a:endParaRPr lang="de-DE" altLang="de-DE">
              <a:latin typeface="+mn-lt"/>
              <a:ea typeface="+mn-ea"/>
            </a:endParaRPr>
          </a:p>
        </p:txBody>
      </p:sp>
    </p:spTree>
    <p:extLst>
      <p:ext uri="{BB962C8B-B14F-4D97-AF65-F5344CB8AC3E}">
        <p14:creationId xmlns:p14="http://schemas.microsoft.com/office/powerpoint/2010/main" val="7724717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7 – Βγάζοντας βιαστικά συμπεράσματα ΙI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79</a:t>
            </a:fld>
            <a:endParaRPr lang="de-DE" altLang="de-DE">
              <a:latin typeface="+mn-lt"/>
              <a:ea typeface="+mn-ea"/>
            </a:endParaRPr>
          </a:p>
        </p:txBody>
      </p:sp>
    </p:spTree>
    <p:extLst>
      <p:ext uri="{BB962C8B-B14F-4D97-AF65-F5344CB8AC3E}">
        <p14:creationId xmlns:p14="http://schemas.microsoft.com/office/powerpoint/2010/main" val="300224218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5236</Words>
  <Application>Microsoft Office PowerPoint</Application>
  <PresentationFormat>Benutzerdefiniert</PresentationFormat>
  <Paragraphs>664</Paragraphs>
  <Slides>79</Slides>
  <Notes>79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79</vt:i4>
      </vt:variant>
    </vt:vector>
  </HeadingPairs>
  <TitlesOfParts>
    <vt:vector size="87" baseType="lpstr">
      <vt:lpstr>Calibri Light</vt:lpstr>
      <vt:lpstr>WingDings</vt:lpstr>
      <vt:lpstr>Symbol</vt:lpstr>
      <vt:lpstr>Arial</vt:lpstr>
      <vt:lpstr>Times New Roman</vt:lpstr>
      <vt:lpstr>Verdana</vt:lpstr>
      <vt:lpstr>UKE_PPT-Vorlage_16zu9</vt:lpstr>
      <vt:lpstr>1_UKE_PPT-Vorlage_16zu9</vt:lpstr>
      <vt:lpstr>ΜΓΘ 7 Β – Δείχνοντας ενσυναίσθηση II</vt:lpstr>
      <vt:lpstr>Βιαστικά συμπεράσματα</vt:lpstr>
      <vt:lpstr>Βιαστικά συμπεράσματα</vt:lpstr>
      <vt:lpstr>Βιαστικά συμπεράσματα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βιαστικά συμπεράσματα Σε ποιες καταστάσεις βγάζουμε συμπεράσματα χωρίς να ξέρουμε όλη την αλήθεια;</vt:lpstr>
      <vt:lpstr>Βγάζοντας συμπεράσματα «εν δράσει»</vt:lpstr>
      <vt:lpstr>Βγάζοντας συμπεράσματα «εν δράσει» - Αστικοί μύθοι - (για μια εναλλακτική άσκηση ανατρέξτε στο τέλος της</vt:lpstr>
      <vt:lpstr>Βγάζοντας συμπεράσματα «εν δράσει» - Αστικοί μύθοι -</vt:lpstr>
      <vt:lpstr>Βγάζοντας συμπεράσματα «εν δράσει» - Αστικοί μύθοι -</vt:lpstr>
      <vt:lpstr>Βγάζοντας συμπεράσματα «εν δράσει» - Αστικοί μύθοι -</vt:lpstr>
      <vt:lpstr>Πώς προκύπτουν αυτές οι θεωρίες συνωμοσίας;</vt:lpstr>
      <vt:lpstr>Πώς προκύπτουν αυτές οι θεωρίες συνωμοσίας;</vt:lpstr>
      <vt:lpstr>Πώς προκύπτουν αυτές οι θεωρίες συνωμοσίας;</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Άσκηση</vt:lpstr>
      <vt:lpstr>Άσκηση</vt:lpstr>
      <vt:lpstr>Άσκηση</vt:lpstr>
      <vt:lpstr>Άσκηση</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προαιρετικά: Βίντεο Κλιπ</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Πως σχετίζεται αυτό με την ψύχωση;</vt:lpstr>
      <vt:lpstr>Πως σχετίζεται αυτό με την ψύχωση;</vt:lpstr>
      <vt:lpstr>Πως σχετίζεται αυτό με την ψύχωση;</vt:lpstr>
      <vt:lpstr>Σας ευχαριστούμε για την προσοχή σας</vt:lpstr>
      <vt:lpstr>PowerPoint-Präsentation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299</cp:revision>
  <dcterms:created xsi:type="dcterms:W3CDTF">2004-06-30T16:15:23Z</dcterms:created>
  <dcterms:modified xsi:type="dcterms:W3CDTF">2023-01-09T09:15:12Z</dcterms:modified>
</cp:coreProperties>
</file>