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00" r:id="rId1"/>
    <p:sldMasterId id="2147483813" r:id="rId2"/>
  </p:sldMasterIdLst>
  <p:notesMasterIdLst>
    <p:notesMasterId r:id="rId50"/>
  </p:notesMasterIdLst>
  <p:handoutMasterIdLst>
    <p:handoutMasterId r:id="rId51"/>
  </p:handoutMasterIdLst>
  <p:sldIdLst>
    <p:sldId id="487" r:id="rId3"/>
    <p:sldId id="403" r:id="rId4"/>
    <p:sldId id="404" r:id="rId5"/>
    <p:sldId id="405" r:id="rId6"/>
    <p:sldId id="406" r:id="rId7"/>
    <p:sldId id="424" r:id="rId8"/>
    <p:sldId id="461" r:id="rId9"/>
    <p:sldId id="470" r:id="rId10"/>
    <p:sldId id="469" r:id="rId11"/>
    <p:sldId id="468" r:id="rId12"/>
    <p:sldId id="462" r:id="rId13"/>
    <p:sldId id="473" r:id="rId14"/>
    <p:sldId id="472" r:id="rId15"/>
    <p:sldId id="471" r:id="rId16"/>
    <p:sldId id="455" r:id="rId17"/>
    <p:sldId id="475" r:id="rId18"/>
    <p:sldId id="474" r:id="rId19"/>
    <p:sldId id="332" r:id="rId20"/>
    <p:sldId id="446" r:id="rId21"/>
    <p:sldId id="476" r:id="rId22"/>
    <p:sldId id="389" r:id="rId23"/>
    <p:sldId id="448" r:id="rId24"/>
    <p:sldId id="478" r:id="rId25"/>
    <p:sldId id="477" r:id="rId26"/>
    <p:sldId id="435" r:id="rId27"/>
    <p:sldId id="436" r:id="rId28"/>
    <p:sldId id="340" r:id="rId29"/>
    <p:sldId id="371" r:id="rId30"/>
    <p:sldId id="429" r:id="rId31"/>
    <p:sldId id="479" r:id="rId32"/>
    <p:sldId id="430" r:id="rId33"/>
    <p:sldId id="480" r:id="rId34"/>
    <p:sldId id="431" r:id="rId35"/>
    <p:sldId id="481" r:id="rId36"/>
    <p:sldId id="437" r:id="rId37"/>
    <p:sldId id="482" r:id="rId38"/>
    <p:sldId id="466" r:id="rId39"/>
    <p:sldId id="433" r:id="rId40"/>
    <p:sldId id="483" r:id="rId41"/>
    <p:sldId id="434" r:id="rId42"/>
    <p:sldId id="484" r:id="rId43"/>
    <p:sldId id="449" r:id="rId44"/>
    <p:sldId id="486" r:id="rId45"/>
    <p:sldId id="485" r:id="rId46"/>
    <p:sldId id="368" r:id="rId47"/>
    <p:sldId id="467" r:id="rId48"/>
    <p:sldId id="422" r:id="rId49"/>
  </p:sldIdLst>
  <p:sldSz cx="12195175" cy="6858000"/>
  <p:notesSz cx="7099300" cy="10234613"/>
  <p:embeddedFontLst>
    <p:embeddedFont>
      <p:font typeface="Calibri Light" panose="020F0302020204030204" pitchFamily="34" charset="0"/>
      <p:regular r:id="rId52"/>
      <p:italic r:id="rId53"/>
    </p:embeddedFont>
  </p:embeddedFontLst>
  <p:defaultTextStyle>
    <a:defPPr>
      <a:defRPr lang="de-DE"/>
    </a:defPPr>
    <a:lvl1pPr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022">
          <p15:clr>
            <a:srgbClr val="A4A3A4"/>
          </p15:clr>
        </p15:guide>
        <p15:guide id="2" pos="336">
          <p15:clr>
            <a:srgbClr val="A4A3A4"/>
          </p15:clr>
        </p15:guide>
        <p15:guide id="3" pos="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33CC"/>
    <a:srgbClr val="66FF33"/>
    <a:srgbClr val="FFFF00"/>
    <a:srgbClr val="FF0000"/>
    <a:srgbClr val="ADC0CB"/>
    <a:srgbClr val="FFCC99"/>
    <a:srgbClr val="CCEC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3" autoAdjust="0"/>
    <p:restoredTop sz="94660"/>
  </p:normalViewPr>
  <p:slideViewPr>
    <p:cSldViewPr>
      <p:cViewPr varScale="1">
        <p:scale>
          <a:sx n="67" d="100"/>
          <a:sy n="67" d="100"/>
        </p:scale>
        <p:origin x="528" y="44"/>
      </p:cViewPr>
      <p:guideLst>
        <p:guide orient="horz" pos="3022"/>
        <p:guide pos="336"/>
        <p:guide pos="4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2.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handoutMaster" Target="handoutMasters/handoutMaster1.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b="1">
                <a:latin typeface="Arial" charset="0"/>
                <a:ea typeface="+mn-ea"/>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atin typeface="Arial" charset="0"/>
                <a:ea typeface="+mn-ea"/>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b="1">
                <a:latin typeface="Arial" charset="0"/>
                <a:ea typeface="+mn-ea"/>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vl1pPr>
          </a:lstStyle>
          <a:p>
            <a:fld id="{97E7B971-9088-4B02-B50F-864CC73787AC}" type="slidenum">
              <a:rPr lang="en-US" altLang="de-DE"/>
              <a:pPr/>
              <a:t>‹Nr.›</a:t>
            </a:fld>
            <a:endParaRPr lang="en-US" altLang="de-DE"/>
          </a:p>
        </p:txBody>
      </p:sp>
    </p:spTree>
    <p:extLst>
      <p:ext uri="{BB962C8B-B14F-4D97-AF65-F5344CB8AC3E}">
        <p14:creationId xmlns:p14="http://schemas.microsoft.com/office/powerpoint/2010/main" val="642959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b="1">
                <a:latin typeface="Arial" charset="0"/>
                <a:ea typeface="+mn-ea"/>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atin typeface="Arial" charset="0"/>
                <a:ea typeface="+mn-ea"/>
                <a:cs typeface="+mn-cs"/>
              </a:defRPr>
            </a:lvl1pPr>
          </a:lstStyle>
          <a:p>
            <a:pPr>
              <a:defRPr/>
            </a:pPr>
            <a:endParaRPr lang="en-US"/>
          </a:p>
        </p:txBody>
      </p:sp>
      <p:sp>
        <p:nvSpPr>
          <p:cNvPr id="6349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b="1">
                <a:latin typeface="Arial" charset="0"/>
                <a:ea typeface="+mn-ea"/>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vl1pPr>
          </a:lstStyle>
          <a:p>
            <a:fld id="{9059A66C-48BC-47DF-8A72-8785379631EC}" type="slidenum">
              <a:rPr lang="en-US" altLang="de-DE"/>
              <a:pPr/>
              <a:t>‹Nr.›</a:t>
            </a:fld>
            <a:endParaRPr lang="en-US" altLang="de-DE"/>
          </a:p>
        </p:txBody>
      </p:sp>
    </p:spTree>
    <p:extLst>
      <p:ext uri="{BB962C8B-B14F-4D97-AF65-F5344CB8AC3E}">
        <p14:creationId xmlns:p14="http://schemas.microsoft.com/office/powerpoint/2010/main" val="24416152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9D3932C-5B8B-41E3-9819-81C695221643}" type="slidenum">
              <a:rPr lang="en-US" altLang="de-DE" sz="1300"/>
              <a:pPr eaLnBrk="1" hangingPunct="1">
                <a:spcBef>
                  <a:spcPct val="0"/>
                </a:spcBef>
              </a:pPr>
              <a:t>2</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371301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08C22B9-E0B7-4418-AAF4-9FA2AC1EBFC3}" type="slidenum">
              <a:rPr lang="en-US" altLang="de-DE" sz="1300"/>
              <a:pPr eaLnBrk="1" hangingPunct="1">
                <a:spcBef>
                  <a:spcPct val="0"/>
                </a:spcBef>
              </a:pPr>
              <a:t>3</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18761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4C42EAF-DA7C-4A07-AF99-7603B9C4A3BF}" type="slidenum">
              <a:rPr lang="en-US" altLang="de-DE" sz="1300"/>
              <a:pPr eaLnBrk="1" hangingPunct="1">
                <a:spcBef>
                  <a:spcPct val="0"/>
                </a:spcBef>
              </a:pPr>
              <a:t>4</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1678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1BE060C-2B03-4738-8AEC-2CE00BFB67DA}" type="slidenum">
              <a:rPr lang="en-US" altLang="de-DE" sz="1300"/>
              <a:pPr eaLnBrk="1" hangingPunct="1">
                <a:spcBef>
                  <a:spcPct val="0"/>
                </a:spcBef>
              </a:pPr>
              <a:t>5</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516209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E732E02-2E31-4615-A87F-0049DF39B7BA}" type="slidenum">
              <a:rPr lang="en-US" altLang="de-DE" sz="1300"/>
              <a:pPr eaLnBrk="1" hangingPunct="1">
                <a:spcBef>
                  <a:spcPct val="0"/>
                </a:spcBef>
              </a:pPr>
              <a:t>6</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804825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53B5FEC-42CA-4E11-8D83-AFB0651F3ABA}" type="slidenum">
              <a:rPr lang="en-US" altLang="de-DE" sz="1300"/>
              <a:pPr eaLnBrk="1" hangingPunct="1">
                <a:spcBef>
                  <a:spcPct val="0"/>
                </a:spcBef>
              </a:pPr>
              <a:t>7</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789304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53B5FEC-42CA-4E11-8D83-AFB0651F3ABA}" type="slidenum">
              <a:rPr lang="en-US" altLang="de-DE" sz="1300"/>
              <a:pPr eaLnBrk="1" hangingPunct="1">
                <a:spcBef>
                  <a:spcPct val="0"/>
                </a:spcBef>
              </a:pPr>
              <a:t>8</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78930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53B5FEC-42CA-4E11-8D83-AFB0651F3ABA}" type="slidenum">
              <a:rPr lang="en-US" altLang="de-DE" sz="1300"/>
              <a:pPr eaLnBrk="1" hangingPunct="1">
                <a:spcBef>
                  <a:spcPct val="0"/>
                </a:spcBef>
              </a:pPr>
              <a:t>9</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789304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53B5FEC-42CA-4E11-8D83-AFB0651F3ABA}" type="slidenum">
              <a:rPr lang="en-US" altLang="de-DE" sz="1300"/>
              <a:pPr eaLnBrk="1" hangingPunct="1">
                <a:spcBef>
                  <a:spcPct val="0"/>
                </a:spcBef>
              </a:pPr>
              <a:t>10</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789304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094AC4D-4F9D-4F28-A38A-BFBCFE7901CC}" type="slidenum">
              <a:rPr lang="en-US" altLang="de-DE" sz="1300"/>
              <a:pPr eaLnBrk="1" hangingPunct="1">
                <a:spcBef>
                  <a:spcPct val="0"/>
                </a:spcBef>
              </a:pPr>
              <a:t>11</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93756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094AC4D-4F9D-4F28-A38A-BFBCFE7901CC}" type="slidenum">
              <a:rPr lang="en-US" altLang="de-DE" sz="1300"/>
              <a:pPr eaLnBrk="1" hangingPunct="1">
                <a:spcBef>
                  <a:spcPct val="0"/>
                </a:spcBef>
              </a:pPr>
              <a:t>12</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93756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094AC4D-4F9D-4F28-A38A-BFBCFE7901CC}" type="slidenum">
              <a:rPr lang="en-US" altLang="de-DE" sz="1300"/>
              <a:pPr eaLnBrk="1" hangingPunct="1">
                <a:spcBef>
                  <a:spcPct val="0"/>
                </a:spcBef>
              </a:pPr>
              <a:t>13</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93756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094AC4D-4F9D-4F28-A38A-BFBCFE7901CC}" type="slidenum">
              <a:rPr lang="en-US" altLang="de-DE" sz="1300"/>
              <a:pPr eaLnBrk="1" hangingPunct="1">
                <a:spcBef>
                  <a:spcPct val="0"/>
                </a:spcBef>
              </a:pPr>
              <a:t>14</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93756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97D7D39-CA4D-4376-9648-C7E6664C7A91}" type="slidenum">
              <a:rPr lang="en-US" altLang="de-DE" sz="1300"/>
              <a:pPr eaLnBrk="1" hangingPunct="1">
                <a:spcBef>
                  <a:spcPct val="0"/>
                </a:spcBef>
              </a:pPr>
              <a:t>15</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606270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97D7D39-CA4D-4376-9648-C7E6664C7A91}" type="slidenum">
              <a:rPr lang="en-US" altLang="de-DE" sz="1300"/>
              <a:pPr eaLnBrk="1" hangingPunct="1">
                <a:spcBef>
                  <a:spcPct val="0"/>
                </a:spcBef>
              </a:pPr>
              <a:t>16</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606270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97D7D39-CA4D-4376-9648-C7E6664C7A91}" type="slidenum">
              <a:rPr lang="en-US" altLang="de-DE" sz="1300"/>
              <a:pPr eaLnBrk="1" hangingPunct="1">
                <a:spcBef>
                  <a:spcPct val="0"/>
                </a:spcBef>
              </a:pPr>
              <a:t>17</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606270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7C46BDE-6B43-4EE3-A3C4-3081082D5C0C}" type="slidenum">
              <a:rPr lang="en-US" altLang="de-DE" sz="1300"/>
              <a:pPr eaLnBrk="1" hangingPunct="1">
                <a:spcBef>
                  <a:spcPct val="0"/>
                </a:spcBef>
              </a:pPr>
              <a:t>18</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993226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AEC31B7-D000-4304-BBB6-F7EABE23AF81}" type="slidenum">
              <a:rPr lang="en-US" altLang="de-DE" sz="1300"/>
              <a:pPr eaLnBrk="1" hangingPunct="1">
                <a:spcBef>
                  <a:spcPct val="0"/>
                </a:spcBef>
              </a:pPr>
              <a:t>19</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176377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AEC31B7-D000-4304-BBB6-F7EABE23AF81}" type="slidenum">
              <a:rPr lang="en-US" altLang="de-DE" sz="1300"/>
              <a:pPr eaLnBrk="1" hangingPunct="1">
                <a:spcBef>
                  <a:spcPct val="0"/>
                </a:spcBef>
              </a:pPr>
              <a:t>20</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176377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529AF09-763F-4DCF-B535-B692FB140D27}" type="slidenum">
              <a:rPr lang="en-US" altLang="de-DE" sz="1300"/>
              <a:pPr eaLnBrk="1" hangingPunct="1">
                <a:spcBef>
                  <a:spcPct val="0"/>
                </a:spcBef>
              </a:pPr>
              <a:t>21</a:t>
            </a:fld>
            <a:endParaRPr lang="en-US" altLang="de-DE" sz="1300"/>
          </a:p>
        </p:txBody>
      </p:sp>
      <p:sp>
        <p:nvSpPr>
          <p:cNvPr id="84995" name="Rectangle 2"/>
          <p:cNvSpPr>
            <a:spLocks noGrp="1" noRot="1" noChangeAspect="1" noChangeArrowheads="1" noTextEdit="1"/>
          </p:cNvSpPr>
          <p:nvPr>
            <p:ph type="sldImg"/>
          </p:nvPr>
        </p:nvSpPr>
        <p:spPr>
          <a:xfrm>
            <a:off x="139700" y="768350"/>
            <a:ext cx="6821488"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129813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3614489-FA85-48D7-BAB4-1DCB214C4BCC}" type="slidenum">
              <a:rPr lang="en-US" altLang="de-DE" sz="1300"/>
              <a:pPr eaLnBrk="1" hangingPunct="1">
                <a:spcBef>
                  <a:spcPct val="0"/>
                </a:spcBef>
              </a:pPr>
              <a:t>22</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122494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3614489-FA85-48D7-BAB4-1DCB214C4BCC}" type="slidenum">
              <a:rPr lang="en-US" altLang="de-DE" sz="1300"/>
              <a:pPr eaLnBrk="1" hangingPunct="1">
                <a:spcBef>
                  <a:spcPct val="0"/>
                </a:spcBef>
              </a:pPr>
              <a:t>23</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122494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3614489-FA85-48D7-BAB4-1DCB214C4BCC}" type="slidenum">
              <a:rPr lang="en-US" altLang="de-DE" sz="1300"/>
              <a:pPr eaLnBrk="1" hangingPunct="1">
                <a:spcBef>
                  <a:spcPct val="0"/>
                </a:spcBef>
              </a:pPr>
              <a:t>24</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122494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12CDE0E-DEAC-4641-90C0-A09F19B99F5C}" type="slidenum">
              <a:rPr lang="en-US" altLang="de-DE" sz="1300"/>
              <a:pPr eaLnBrk="1" hangingPunct="1">
                <a:spcBef>
                  <a:spcPct val="0"/>
                </a:spcBef>
              </a:pPr>
              <a:t>25</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237097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D032CA2-A147-4245-8EA4-470EE7091897}" type="slidenum">
              <a:rPr lang="en-US" altLang="de-DE" sz="1300"/>
              <a:pPr eaLnBrk="1" hangingPunct="1">
                <a:spcBef>
                  <a:spcPct val="0"/>
                </a:spcBef>
              </a:pPr>
              <a:t>26</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558223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4029039-E653-42E5-8C73-51AA59572640}" type="slidenum">
              <a:rPr lang="en-US" altLang="de-DE" sz="1300"/>
              <a:pPr eaLnBrk="1" hangingPunct="1">
                <a:spcBef>
                  <a:spcPct val="0"/>
                </a:spcBef>
              </a:pPr>
              <a:t>27</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197611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6B83FCE-6B2D-45DC-B92F-BAC29E90B221}" type="slidenum">
              <a:rPr lang="en-US" altLang="de-DE" sz="1300"/>
              <a:pPr eaLnBrk="1" hangingPunct="1">
                <a:spcBef>
                  <a:spcPct val="0"/>
                </a:spcBef>
              </a:pPr>
              <a:t>28</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890987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92134FA-E37F-4F8B-AB1E-4946327676CA}" type="slidenum">
              <a:rPr lang="en-US" altLang="de-DE" sz="1300"/>
              <a:pPr eaLnBrk="1" hangingPunct="1">
                <a:spcBef>
                  <a:spcPct val="0"/>
                </a:spcBef>
              </a:pPr>
              <a:t>29</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27212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92134FA-E37F-4F8B-AB1E-4946327676CA}" type="slidenum">
              <a:rPr lang="en-US" altLang="de-DE" sz="1300"/>
              <a:pPr eaLnBrk="1" hangingPunct="1">
                <a:spcBef>
                  <a:spcPct val="0"/>
                </a:spcBef>
              </a:pPr>
              <a:t>30</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27212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61A207B-BB20-4F63-A378-52110CFCDA41}" type="slidenum">
              <a:rPr lang="en-US" altLang="de-DE" sz="1300"/>
              <a:pPr eaLnBrk="1" hangingPunct="1">
                <a:spcBef>
                  <a:spcPct val="0"/>
                </a:spcBef>
              </a:pPr>
              <a:t>31</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076681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61A207B-BB20-4F63-A378-52110CFCDA41}" type="slidenum">
              <a:rPr lang="en-US" altLang="de-DE" sz="1300"/>
              <a:pPr eaLnBrk="1" hangingPunct="1">
                <a:spcBef>
                  <a:spcPct val="0"/>
                </a:spcBef>
              </a:pPr>
              <a:t>32</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076681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E62A0AB-17C4-4E34-928F-BF88A09CB478}" type="slidenum">
              <a:rPr lang="en-US" altLang="de-DE" sz="1300"/>
              <a:pPr eaLnBrk="1" hangingPunct="1">
                <a:spcBef>
                  <a:spcPct val="0"/>
                </a:spcBef>
              </a:pPr>
              <a:t>33</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675872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E62A0AB-17C4-4E34-928F-BF88A09CB478}" type="slidenum">
              <a:rPr lang="en-US" altLang="de-DE" sz="1300"/>
              <a:pPr eaLnBrk="1" hangingPunct="1">
                <a:spcBef>
                  <a:spcPct val="0"/>
                </a:spcBef>
              </a:pPr>
              <a:t>34</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675872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99E2695-DB7E-49D5-8B98-FB586382EB31}" type="slidenum">
              <a:rPr lang="en-US" altLang="de-DE" sz="1300"/>
              <a:pPr eaLnBrk="1" hangingPunct="1">
                <a:spcBef>
                  <a:spcPct val="0"/>
                </a:spcBef>
              </a:pPr>
              <a:t>35</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493129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99E2695-DB7E-49D5-8B98-FB586382EB31}" type="slidenum">
              <a:rPr lang="en-US" altLang="de-DE" sz="1300"/>
              <a:pPr eaLnBrk="1" hangingPunct="1">
                <a:spcBef>
                  <a:spcPct val="0"/>
                </a:spcBef>
              </a:pPr>
              <a:t>36</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493129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C399FEA-867F-4167-B91B-F94D17335E85}" type="slidenum">
              <a:rPr lang="en-US" altLang="de-DE" sz="1300"/>
              <a:pPr eaLnBrk="1" hangingPunct="1">
                <a:spcBef>
                  <a:spcPct val="0"/>
                </a:spcBef>
              </a:pPr>
              <a:t>38</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311035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C399FEA-867F-4167-B91B-F94D17335E85}" type="slidenum">
              <a:rPr lang="en-US" altLang="de-DE" sz="1300"/>
              <a:pPr eaLnBrk="1" hangingPunct="1">
                <a:spcBef>
                  <a:spcPct val="0"/>
                </a:spcBef>
              </a:pPr>
              <a:t>39</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311035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6A78840-EB87-44FB-B390-20A5BFB429AC}" type="slidenum">
              <a:rPr lang="en-US" altLang="de-DE" sz="1300"/>
              <a:pPr eaLnBrk="1" hangingPunct="1">
                <a:spcBef>
                  <a:spcPct val="0"/>
                </a:spcBef>
              </a:pPr>
              <a:t>40</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297349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6A78840-EB87-44FB-B390-20A5BFB429AC}" type="slidenum">
              <a:rPr lang="en-US" altLang="de-DE" sz="1300"/>
              <a:pPr eaLnBrk="1" hangingPunct="1">
                <a:spcBef>
                  <a:spcPct val="0"/>
                </a:spcBef>
              </a:pPr>
              <a:t>41</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297349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27573F5-E17F-4364-A790-5D92DFA57D13}" type="slidenum">
              <a:rPr lang="en-US" altLang="de-DE" sz="1300"/>
              <a:pPr eaLnBrk="1" hangingPunct="1">
                <a:spcBef>
                  <a:spcPct val="0"/>
                </a:spcBef>
              </a:pPr>
              <a:t>42</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741213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27573F5-E17F-4364-A790-5D92DFA57D13}" type="slidenum">
              <a:rPr lang="en-US" altLang="de-DE" sz="1300"/>
              <a:pPr eaLnBrk="1" hangingPunct="1">
                <a:spcBef>
                  <a:spcPct val="0"/>
                </a:spcBef>
              </a:pPr>
              <a:t>43</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741213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27573F5-E17F-4364-A790-5D92DFA57D13}" type="slidenum">
              <a:rPr lang="en-US" altLang="de-DE" sz="1300"/>
              <a:pPr eaLnBrk="1" hangingPunct="1">
                <a:spcBef>
                  <a:spcPct val="0"/>
                </a:spcBef>
              </a:pPr>
              <a:t>44</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741213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2BCA2B7-D877-4F43-A89E-D553270351B2}" type="slidenum">
              <a:rPr lang="en-US" altLang="de-DE" sz="1300"/>
              <a:pPr eaLnBrk="1" hangingPunct="1">
                <a:spcBef>
                  <a:spcPct val="0"/>
                </a:spcBef>
              </a:pPr>
              <a:t>45</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275076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A9EB2FD-1ADA-4025-8703-FDF55545E116}" type="slidenum">
              <a:rPr lang="en-US" altLang="de-DE" sz="1300"/>
              <a:pPr eaLnBrk="1" hangingPunct="1">
                <a:spcBef>
                  <a:spcPct val="0"/>
                </a:spcBef>
              </a:pPr>
              <a:t>47</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828057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l-GR" altLang="ko-KR" sz="1000" dirty="0">
                <a:latin typeface="+mj-l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6 – Δείχνοντας ενσυναίσθηση II</a:t>
            </a:r>
            <a:endParaRPr lang="de-DE"/>
          </a:p>
        </p:txBody>
      </p:sp>
      <p:sp>
        <p:nvSpPr>
          <p:cNvPr id="4" name="Slide Number Placeholder 3"/>
          <p:cNvSpPr>
            <a:spLocks noGrp="1"/>
          </p:cNvSpPr>
          <p:nvPr>
            <p:ph type="sldNum" sz="quarter" idx="12"/>
          </p:nvPr>
        </p:nvSpPr>
        <p:spPr bwMode="gray"/>
        <p:txBody>
          <a:bodyPr/>
          <a:lstStyle>
            <a:lvl1pPr>
              <a:defRPr b="0"/>
            </a:lvl1pPr>
          </a:lstStyle>
          <a:p>
            <a:fld id="{62A078E8-F267-41F7-83E0-D7C113D3B5DA}"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l-GR"/>
              <a:t>Μεταγνωστική Θεραπεία 6 – Δείχνοντας ενσυναίσθηση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FF3A2418-F351-48CC-9478-F94993065D30}"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6 – Δείχνοντας ενσυναίσθηση II</a:t>
            </a:r>
            <a:endParaRPr lang="de-DE"/>
          </a:p>
        </p:txBody>
      </p:sp>
      <p:sp>
        <p:nvSpPr>
          <p:cNvPr id="7" name="Slide Number Placeholder 6"/>
          <p:cNvSpPr>
            <a:spLocks noGrp="1"/>
          </p:cNvSpPr>
          <p:nvPr>
            <p:ph type="sldNum" sz="quarter" idx="12"/>
          </p:nvPr>
        </p:nvSpPr>
        <p:spPr bwMode="gray"/>
        <p:txBody>
          <a:bodyPr/>
          <a:lstStyle>
            <a:lvl1pPr>
              <a:defRPr b="0"/>
            </a:lvl1pPr>
          </a:lstStyle>
          <a:p>
            <a:fld id="{09E8C154-3412-4D7C-8659-D05295685B8D}"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6 – Δείχνοντας ενσυναίσθηση II</a:t>
            </a:r>
            <a:endParaRPr lang="de-DE"/>
          </a:p>
        </p:txBody>
      </p:sp>
      <p:sp>
        <p:nvSpPr>
          <p:cNvPr id="7" name="Slide Number Placeholder 6"/>
          <p:cNvSpPr>
            <a:spLocks noGrp="1"/>
          </p:cNvSpPr>
          <p:nvPr>
            <p:ph type="sldNum" sz="quarter" idx="12"/>
          </p:nvPr>
        </p:nvSpPr>
        <p:spPr bwMode="gray"/>
        <p:txBody>
          <a:bodyPr/>
          <a:lstStyle>
            <a:lvl1pPr>
              <a:defRPr b="0"/>
            </a:lvl1pPr>
          </a:lstStyle>
          <a:p>
            <a:fld id="{62A078E8-F267-41F7-83E0-D7C113D3B5DA}"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6 – Δείχνοντας ενσυναίσθηση II</a:t>
            </a:r>
            <a:endParaRPr lang="de-DE"/>
          </a:p>
        </p:txBody>
      </p:sp>
      <p:sp>
        <p:nvSpPr>
          <p:cNvPr id="7" name="Slide Number Placeholder 6"/>
          <p:cNvSpPr>
            <a:spLocks noGrp="1"/>
          </p:cNvSpPr>
          <p:nvPr>
            <p:ph type="sldNum" sz="quarter" idx="12"/>
          </p:nvPr>
        </p:nvSpPr>
        <p:spPr bwMode="gray"/>
        <p:txBody>
          <a:bodyPr/>
          <a:lstStyle>
            <a:lvl1pPr>
              <a:defRPr b="0"/>
            </a:lvl1pPr>
          </a:lstStyle>
          <a:p>
            <a:fld id="{62A078E8-F267-41F7-83E0-D7C113D3B5DA}"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l-GR"/>
              <a:t>Μεταγνωστική Θεραπεία 6 – Δείχνοντας ενσυναίσθηση II</a:t>
            </a:r>
            <a:endParaRPr lang="de-DE"/>
          </a:p>
        </p:txBody>
      </p:sp>
      <p:sp>
        <p:nvSpPr>
          <p:cNvPr id="5" name="Slide Number Placeholder 4"/>
          <p:cNvSpPr>
            <a:spLocks noGrp="1"/>
          </p:cNvSpPr>
          <p:nvPr>
            <p:ph type="sldNum" sz="quarter" idx="12"/>
          </p:nvPr>
        </p:nvSpPr>
        <p:spPr bwMode="gray"/>
        <p:txBody>
          <a:bodyPr/>
          <a:lstStyle>
            <a:lvl1pPr>
              <a:defRPr b="0"/>
            </a:lvl1pPr>
          </a:lstStyle>
          <a:p>
            <a:fld id="{47BF0C02-18C9-4D38-865E-70A678EC4CA4}"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6 – Δείχνοντας ενσυναίσθηση II</a:t>
            </a:r>
            <a:endParaRPr lang="de-DE"/>
          </a:p>
        </p:txBody>
      </p:sp>
      <p:sp>
        <p:nvSpPr>
          <p:cNvPr id="4" name="Slide Number Placeholder 3"/>
          <p:cNvSpPr>
            <a:spLocks noGrp="1"/>
          </p:cNvSpPr>
          <p:nvPr>
            <p:ph type="sldNum" sz="quarter" idx="12"/>
          </p:nvPr>
        </p:nvSpPr>
        <p:spPr bwMode="gray"/>
        <p:txBody>
          <a:bodyPr/>
          <a:lstStyle>
            <a:lvl1pPr>
              <a:defRPr b="0"/>
            </a:lvl1pPr>
          </a:lstStyle>
          <a:p>
            <a:fld id="{6CB713F4-190A-40F0-94F4-3BF23B44CF74}"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76436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75076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l-GR" altLang="ko-KR" sz="1000" dirty="0">
                <a:solidFill>
                  <a:srgbClr val="333333"/>
                </a:solidFill>
                <a:latin typeface="Calibri Ligh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7570132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7519060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2807913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35925476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6369419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0771321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4062386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69112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8793072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7505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l-GR"/>
              <a:t>Μεταγνωστική Θεραπεία 6 – Δείχνοντας ενσυναίσθηση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62A078E8-F267-41F7-83E0-D7C113D3B5DA}"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840323507"/>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6.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ja-JP" dirty="0">
                <a:latin typeface="+mn-lt"/>
                <a:ea typeface="+mn-ea"/>
                <a:cs typeface="+mn-cs"/>
              </a:rPr>
              <a:t>ΜΓΘ</a:t>
            </a:r>
            <a:r>
              <a:rPr lang="en-US" altLang="ja-JP" dirty="0">
                <a:latin typeface="+mn-lt"/>
                <a:ea typeface="+mn-ea"/>
                <a:cs typeface="+mn-cs"/>
              </a:rPr>
              <a:t> </a:t>
            </a:r>
            <a:r>
              <a:rPr lang="el-GR" altLang="ja-JP">
                <a:latin typeface="+mn-lt"/>
                <a:ea typeface="+mn-ea"/>
                <a:cs typeface="+mn-cs"/>
              </a:rPr>
              <a:t>6Β </a:t>
            </a:r>
            <a:r>
              <a:rPr lang="en-US" altLang="ja-JP" dirty="0">
                <a:latin typeface="+mn-lt"/>
                <a:ea typeface="+mn-ea"/>
                <a:cs typeface="+mn-cs"/>
              </a:rPr>
              <a:t>BADE – </a:t>
            </a:r>
            <a:r>
              <a:rPr lang="el-GR" altLang="ko-KR" dirty="0">
                <a:latin typeface="+mn-lt"/>
                <a:ea typeface="+mn-ea"/>
                <a:cs typeface="+mn-cs"/>
              </a:rPr>
              <a:t>Δείχνοντας ενσυναίσθηση </a:t>
            </a:r>
            <a:r>
              <a:rPr lang="en-US" altLang="ko-KR" dirty="0">
                <a:latin typeface="+mn-lt"/>
                <a:ea typeface="+mn-ea"/>
                <a:cs typeface="+mn-cs"/>
              </a:rPr>
              <a:t>II</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Georgiou &amp; Bozikas </a:t>
            </a:r>
            <a:r>
              <a:rPr lang="nl-NL" sz="1600">
                <a:solidFill>
                  <a:srgbClr val="004992"/>
                </a:solidFill>
              </a:rPr>
              <a:t>(4|22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1106088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Όταν συναντάτε κάποιον, πού κοιτάζετε πρώτα;</a:t>
            </a:r>
            <a:br>
              <a:rPr lang="el-GR" sz="3600">
                <a:solidFill>
                  <a:srgbClr val="004992"/>
                </a:solidFill>
                <a:latin typeface="+mn-lt"/>
                <a:ea typeface="+mn-ea"/>
                <a:cs typeface="+mn-cs"/>
              </a:rPr>
            </a:br>
            <a:r>
              <a:rPr lang="el-GR">
                <a:solidFill>
                  <a:srgbClr val="004992"/>
                </a:solidFill>
                <a:latin typeface="+mn-lt"/>
                <a:ea typeface="+mn-ea"/>
                <a:cs typeface="+mn-cs"/>
              </a:rPr>
              <a:t>Πόσο αξιόπιστα είναι αυτά τα στοιχεία για μια σωστή αξιολόγηση;</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2</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Όταν συναντάτε κάποιον, πού κοιτάζετε πρώτα;</a:t>
            </a:r>
            <a:br>
              <a:rPr lang="el-GR" sz="3600">
                <a:solidFill>
                  <a:srgbClr val="004992"/>
                </a:solidFill>
                <a:latin typeface="+mn-lt"/>
                <a:ea typeface="+mn-ea"/>
                <a:cs typeface="+mn-cs"/>
              </a:rPr>
            </a:br>
            <a:r>
              <a:rPr lang="el-GR">
                <a:solidFill>
                  <a:srgbClr val="004992"/>
                </a:solidFill>
                <a:latin typeface="+mn-lt"/>
                <a:ea typeface="+mn-ea"/>
                <a:cs typeface="+mn-cs"/>
              </a:rPr>
              <a:t>Πόσο αξιόπιστα είναι αυτά τα στοιχεία για μια σωστή αξιολόγηση;</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3</a:t>
            </a:fld>
            <a:endParaRPr lang="de-DE" altLang="de-DE">
              <a:latin typeface="+mn-lt"/>
              <a:ea typeface="+mn-ea"/>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4"/>
          <p:cNvSpPr txBox="1">
            <a:spLocks noChangeArrowheads="1"/>
          </p:cNvSpPr>
          <p:nvPr/>
        </p:nvSpPr>
        <p:spPr bwMode="auto">
          <a:xfrm>
            <a:off x="1964531" y="5085184"/>
            <a:ext cx="21945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l-GR" altLang="de-DE" sz="2000" dirty="0">
                <a:latin typeface="+mn-lt"/>
                <a:ea typeface="+mn-ea"/>
              </a:rPr>
              <a:t>γλώσσα του σώματος/ στάση;</a:t>
            </a:r>
            <a:endParaRPr lang="de-DE" altLang="de-DE" sz="2000" dirty="0">
              <a:latin typeface="+mn-lt"/>
              <a:ea typeface="+mn-ea"/>
            </a:endParaRPr>
          </a:p>
        </p:txBody>
      </p:sp>
      <p:sp>
        <p:nvSpPr>
          <p:cNvPr id="20" name="Caption_25"/>
          <p:cNvSpPr txBox="1">
            <a:spLocks noChangeArrowheads="1"/>
          </p:cNvSpPr>
          <p:nvPr/>
        </p:nvSpPr>
        <p:spPr bwMode="auto">
          <a:xfrm>
            <a:off x="1964531"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l-GR" altLang="de-DE" sz="2000">
                <a:latin typeface="+mn-lt"/>
                <a:ea typeface="+mn-ea"/>
              </a:rPr>
              <a:t>μάτια;</a:t>
            </a:r>
            <a:endParaRPr lang="de-DE" altLang="de-DE" sz="2000" dirty="0">
              <a:latin typeface="+mn-lt"/>
              <a:ea typeface="+mn-ea"/>
            </a:endParaRPr>
          </a:p>
        </p:txBody>
      </p:sp>
      <p:sp>
        <p:nvSpPr>
          <p:cNvPr id="21" name="Caption_26"/>
          <p:cNvSpPr txBox="1">
            <a:spLocks noChangeArrowheads="1"/>
          </p:cNvSpPr>
          <p:nvPr/>
        </p:nvSpPr>
        <p:spPr bwMode="auto">
          <a:xfrm>
            <a:off x="8257827"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el-GR" altLang="de-DE" sz="2000">
                <a:solidFill>
                  <a:srgbClr val="333333"/>
                </a:solidFill>
                <a:latin typeface="+mn-lt"/>
                <a:ea typeface="+mn-ea"/>
              </a:rPr>
              <a:t>γλώσσα;</a:t>
            </a:r>
            <a:endParaRPr lang="de-DE" altLang="de-DE" sz="2000" dirty="0">
              <a:solidFill>
                <a:srgbClr val="333333"/>
              </a:solidFill>
              <a:latin typeface="+mn-lt"/>
              <a:ea typeface="+mn-ea"/>
            </a:endParaRPr>
          </a:p>
        </p:txBody>
      </p:sp>
      <p:sp>
        <p:nvSpPr>
          <p:cNvPr id="22" name="Caption_27"/>
          <p:cNvSpPr txBox="1">
            <a:spLocks noChangeArrowheads="1"/>
          </p:cNvSpPr>
          <p:nvPr/>
        </p:nvSpPr>
        <p:spPr bwMode="auto">
          <a:xfrm>
            <a:off x="8071499" y="4437112"/>
            <a:ext cx="15544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el-GR" altLang="de-DE" sz="2000">
                <a:solidFill>
                  <a:srgbClr val="333333"/>
                </a:solidFill>
                <a:latin typeface="+mn-lt"/>
                <a:ea typeface="+mn-ea"/>
              </a:rPr>
              <a:t>ρούχα;</a:t>
            </a:r>
            <a:endParaRPr lang="de-DE" altLang="de-DE" sz="2000" dirty="0">
              <a:solidFill>
                <a:srgbClr val="333333"/>
              </a:solidFill>
              <a:latin typeface="+mn-lt"/>
              <a:ea typeface="+mn-ea"/>
            </a:endParaRPr>
          </a:p>
        </p:txBody>
      </p:sp>
      <p:sp>
        <p:nvSpPr>
          <p:cNvPr id="23" name="Caption_28"/>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4" name="Caption_29"/>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Caption_30"/>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Caption_31"/>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Caption_32"/>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el-GR" altLang="de-DE" sz="2000">
                <a:solidFill>
                  <a:srgbClr val="333333"/>
                </a:solidFill>
                <a:latin typeface="+mn-lt"/>
                <a:ea typeface="+mn-ea"/>
              </a:rPr>
              <a:t>χέρια;</a:t>
            </a:r>
            <a:endParaRPr lang="de-DE" altLang="de-DE" sz="2000" dirty="0">
              <a:solidFill>
                <a:srgbClr val="333333"/>
              </a:solidFill>
              <a:latin typeface="+mn-lt"/>
              <a:ea typeface="+mn-ea"/>
            </a:endParaRPr>
          </a:p>
        </p:txBody>
      </p:sp>
      <p:sp>
        <p:nvSpPr>
          <p:cNvPr id="28" name="Caption_33"/>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2"/>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el-GR" altLang="de-DE" sz="2000" i="1">
                <a:latin typeface="+mn-lt"/>
                <a:ea typeface="+mn-ea"/>
              </a:rPr>
              <a:t>άλλο;...</a:t>
            </a:r>
            <a:endParaRPr lang="de-DE" altLang="de-DE" sz="2000" i="1" dirty="0">
              <a:latin typeface="+mn-lt"/>
              <a:ea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Ποιες άλλες πηγές πληροφόρησης χρησιμοποιείτε;</a:t>
            </a:r>
            <a:br>
              <a:rPr lang="el-GR" sz="3600">
                <a:solidFill>
                  <a:srgbClr val="004992"/>
                </a:solidFill>
                <a:latin typeface="+mn-lt"/>
                <a:ea typeface="+mn-ea"/>
                <a:cs typeface="+mn-cs"/>
              </a:rPr>
            </a:br>
            <a:r>
              <a:rPr lang="el-GR" sz="3600">
                <a:solidFill>
                  <a:srgbClr val="004992"/>
                </a:solidFill>
                <a:latin typeface="+mn-lt"/>
                <a:ea typeface="+mn-ea"/>
                <a:cs typeface="+mn-cs"/>
              </a:rPr>
              <a:t>Πόσο αξιόπιστα είναι αυτά τα στοιχεία;</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4</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a:latin typeface="+mn-lt"/>
                <a:ea typeface="+mn-ea"/>
                <a:cs typeface="+mn-cs"/>
              </a:rPr>
              <a:t>Ποιες άλλες πηγές πληροφόρησης χρησιμοποιείτε; </a:t>
            </a:r>
            <a:br>
              <a:rPr lang="el-GR" sz="3600">
                <a:latin typeface="+mn-lt"/>
                <a:ea typeface="+mn-ea"/>
                <a:cs typeface="+mn-cs"/>
              </a:rPr>
            </a:br>
            <a:r>
              <a:rPr lang="el-GR" sz="3600">
                <a:latin typeface="+mn-lt"/>
                <a:ea typeface="+mn-ea"/>
                <a:cs typeface="+mn-cs"/>
              </a:rPr>
              <a:t>Πόσο αξιόπιστα είναι αυτά τα στοιχεία;</a:t>
            </a:r>
            <a:endParaRPr lang="en-US" sz="3600">
              <a:latin typeface="+mn-lt"/>
              <a:ea typeface="+mn-ea"/>
              <a:cs typeface="+mn-cs"/>
            </a:endParaRPr>
          </a:p>
        </p:txBody>
      </p:sp>
      <p:sp>
        <p:nvSpPr>
          <p:cNvPr id="5" name="Content Placeholder 4"/>
          <p:cNvSpPr>
            <a:spLocks noGrp="1"/>
          </p:cNvSpPr>
          <p:nvPr>
            <p:ph idx="1"/>
          </p:nvPr>
        </p:nvSpPr>
        <p:spPr>
          <a:xfrm>
            <a:off x="408955" y="2204864"/>
            <a:ext cx="5943600" cy="4248000"/>
          </a:xfrm>
        </p:spPr>
        <p:txBody>
          <a:bodyPr/>
          <a:lstStyle/>
          <a:p>
            <a:pPr marL="342900" lvl="0" indent="-342900" defTabSz="914400" fontAlgn="base">
              <a:buClr>
                <a:srgbClr val="333333"/>
              </a:buClr>
              <a:buFont typeface="WingDings"/>
              <a:buChar char=""/>
            </a:pPr>
            <a:r>
              <a:rPr lang="el-GR" altLang="de-DE" sz="2400" dirty="0">
                <a:solidFill>
                  <a:srgbClr val="333333"/>
                </a:solidFill>
              </a:rPr>
              <a:t>προηγούμενη γνώση για το άτομο</a:t>
            </a:r>
            <a:r>
              <a:rPr lang="en-US" altLang="de-DE" sz="2400" dirty="0">
                <a:solidFill>
                  <a:srgbClr val="333333"/>
                </a:solidFill>
              </a:rPr>
              <a:t> (</a:t>
            </a:r>
            <a:r>
              <a:rPr lang="el-GR" altLang="de-DE" sz="2400" dirty="0">
                <a:solidFill>
                  <a:srgbClr val="333333"/>
                </a:solidFill>
              </a:rPr>
              <a:t>φήμη</a:t>
            </a:r>
            <a:r>
              <a:rPr lang="en-US" altLang="de-DE" sz="2400" dirty="0">
                <a:solidFill>
                  <a:srgbClr val="333333"/>
                </a:solidFill>
              </a:rPr>
              <a:t>): </a:t>
            </a:r>
            <a:r>
              <a:rPr lang="el-GR" altLang="de-DE" sz="2400" dirty="0">
                <a:solidFill>
                  <a:srgbClr val="333333"/>
                </a:solidFill>
              </a:rPr>
              <a:t>για παράδειγμα</a:t>
            </a:r>
            <a:r>
              <a:rPr lang="en-US" altLang="de-DE" sz="2400" dirty="0">
                <a:solidFill>
                  <a:srgbClr val="333333"/>
                </a:solidFill>
              </a:rPr>
              <a:t>, </a:t>
            </a:r>
            <a:r>
              <a:rPr lang="el-GR" altLang="de-DE" sz="2400" dirty="0">
                <a:solidFill>
                  <a:srgbClr val="333333"/>
                </a:solidFill>
              </a:rPr>
              <a:t>μια παρατήρηση από ένα φίλο</a:t>
            </a:r>
            <a:endParaRPr lang="en-US"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προηγούμενη γνώση για παρόμοια άτομα/ομάδες</a:t>
            </a:r>
            <a:r>
              <a:rPr lang="en-US" altLang="de-DE" sz="2400" dirty="0">
                <a:solidFill>
                  <a:srgbClr val="333333"/>
                </a:solidFill>
              </a:rPr>
              <a:t>: </a:t>
            </a:r>
            <a:r>
              <a:rPr lang="el-GR" altLang="de-DE" sz="2400" dirty="0">
                <a:solidFill>
                  <a:srgbClr val="333333"/>
                </a:solidFill>
              </a:rPr>
              <a:t>π</a:t>
            </a:r>
            <a:r>
              <a:rPr lang="en-US" altLang="de-DE" sz="2400" dirty="0">
                <a:solidFill>
                  <a:srgbClr val="333333"/>
                </a:solidFill>
              </a:rPr>
              <a:t>.</a:t>
            </a:r>
            <a:r>
              <a:rPr lang="el-GR" altLang="de-DE" sz="2400" dirty="0">
                <a:solidFill>
                  <a:srgbClr val="333333"/>
                </a:solidFill>
              </a:rPr>
              <a:t>χ</a:t>
            </a:r>
            <a:r>
              <a:rPr lang="en-US" altLang="de-DE" sz="2400" dirty="0">
                <a:solidFill>
                  <a:srgbClr val="333333"/>
                </a:solidFill>
              </a:rPr>
              <a:t>. </a:t>
            </a:r>
            <a:r>
              <a:rPr lang="el-GR" altLang="de-DE" sz="2400" i="1" dirty="0">
                <a:solidFill>
                  <a:srgbClr val="333333"/>
                </a:solidFill>
              </a:rPr>
              <a:t>ποδηλάτης</a:t>
            </a:r>
            <a:endParaRPr lang="en-US" altLang="de-DE" sz="2400" i="1" dirty="0">
              <a:solidFill>
                <a:srgbClr val="333333"/>
              </a:solidFill>
            </a:endParaRPr>
          </a:p>
          <a:p>
            <a:pPr marL="342900" lvl="0" indent="-342900" defTabSz="914400" fontAlgn="base">
              <a:buClr>
                <a:srgbClr val="333333"/>
              </a:buClr>
              <a:buFont typeface="WingDings"/>
              <a:buChar char=""/>
            </a:pPr>
            <a:r>
              <a:rPr kumimoji="0" lang="el-GR" sz="2400" b="0" i="0" u="none" strike="noStrike" cap="none" normalizeH="0" baseline="0" dirty="0">
                <a:ln>
                  <a:noFill/>
                </a:ln>
                <a:solidFill>
                  <a:srgbClr val="333333"/>
                </a:solidFill>
                <a:effectLst/>
                <a:latin typeface="Calibri Light"/>
                <a:cs typeface="Times New Roman" pitchFamily="18" charset="0"/>
              </a:rPr>
              <a:t>«</a:t>
            </a:r>
            <a:r>
              <a:rPr lang="el-GR" altLang="ja-JP" sz="2400" dirty="0">
                <a:solidFill>
                  <a:srgbClr val="333333"/>
                </a:solidFill>
              </a:rPr>
              <a:t>προαίσθημα</a:t>
            </a:r>
            <a:r>
              <a:rPr kumimoji="0" lang="el-GR" sz="2400" b="0" i="0" u="none" strike="noStrike" cap="none" normalizeH="0" baseline="0" dirty="0">
                <a:ln>
                  <a:noFill/>
                </a:ln>
                <a:solidFill>
                  <a:srgbClr val="333333"/>
                </a:solidFill>
                <a:effectLst/>
                <a:latin typeface="Calibri Light"/>
                <a:cs typeface="Times New Roman" pitchFamily="18" charset="0"/>
              </a:rPr>
              <a:t>»</a:t>
            </a:r>
            <a:r>
              <a:rPr lang="en-US" altLang="ja-JP" sz="2400" dirty="0">
                <a:solidFill>
                  <a:srgbClr val="333333"/>
                </a:solidFill>
              </a:rPr>
              <a:t>/</a:t>
            </a:r>
            <a:r>
              <a:rPr lang="el-GR" altLang="ja-JP" sz="2400" dirty="0">
                <a:solidFill>
                  <a:srgbClr val="333333"/>
                </a:solidFill>
              </a:rPr>
              <a:t>διαίσθηση</a:t>
            </a:r>
            <a:endParaRPr lang="en-US" altLang="ja-JP"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κάτι γραμμένο</a:t>
            </a:r>
            <a:r>
              <a:rPr lang="en-GB" altLang="de-DE" sz="2400" dirty="0">
                <a:solidFill>
                  <a:srgbClr val="333333"/>
                </a:solidFill>
              </a:rPr>
              <a:t>: </a:t>
            </a:r>
            <a:r>
              <a:rPr lang="el-GR" altLang="de-DE" sz="2400" dirty="0">
                <a:solidFill>
                  <a:srgbClr val="333333"/>
                </a:solidFill>
              </a:rPr>
              <a:t>για παράδειγμα</a:t>
            </a:r>
            <a:r>
              <a:rPr lang="en-GB" altLang="de-DE" sz="2400" dirty="0">
                <a:solidFill>
                  <a:srgbClr val="333333"/>
                </a:solidFill>
              </a:rPr>
              <a:t>, </a:t>
            </a:r>
            <a:r>
              <a:rPr lang="el-GR" altLang="de-DE" sz="2400" dirty="0">
                <a:solidFill>
                  <a:srgbClr val="333333"/>
                </a:solidFill>
              </a:rPr>
              <a:t>από </a:t>
            </a:r>
            <a:r>
              <a:rPr lang="en-GB" altLang="de-DE" sz="2400" dirty="0">
                <a:solidFill>
                  <a:srgbClr val="333333"/>
                </a:solidFill>
              </a:rPr>
              <a:t>e-mails </a:t>
            </a:r>
            <a:r>
              <a:rPr lang="el-GR" altLang="de-DE" sz="2400" dirty="0">
                <a:solidFill>
                  <a:srgbClr val="333333"/>
                </a:solidFill>
              </a:rPr>
              <a:t>ή διαδικτυακές συζητήσεις</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5</a:t>
            </a:fld>
            <a:endParaRPr lang="de-DE" altLang="de-DE">
              <a:latin typeface="+mn-lt"/>
              <a:ea typeface="+mn-ea"/>
            </a:endParaRPr>
          </a:p>
        </p:txBody>
      </p:sp>
      <p:pic>
        <p:nvPicPr>
          <p:cNvPr id="9"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sz="3600">
                <a:solidFill>
                  <a:srgbClr val="004992"/>
                </a:solidFill>
                <a:latin typeface="+mn-lt"/>
                <a:ea typeface="+mn-ea"/>
                <a:cs typeface="+mn-cs"/>
              </a:rPr>
              <a:t>Πλεονεκτήματα και μειονεκτήματα ορισμένων κοινωνικών ενδείξεων</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l-GR" sz="2400" dirty="0">
                <a:solidFill>
                  <a:srgbClr val="333333"/>
                </a:solidFill>
              </a:rPr>
              <a:t>Τώρα που έχουμε συζητήσει πτυχές που συμβάλλουν στην εκτίμηση ενός ατόμου, ας επικεντρωθούμε στα δυνατά και αδύνατα σημεία αυτών των κοινωνικών ενδείξεων.</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6</a:t>
            </a:fld>
            <a:endParaRPr lang="de-DE" altLang="de-DE">
              <a:latin typeface="+mn-lt"/>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1771052033"/>
              </p:ext>
            </p:extLst>
          </p:nvPr>
        </p:nvGraphicFramePr>
        <p:xfrm>
          <a:off x="408955" y="265176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3774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Γλώσσα του σώματος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64592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el-GR" sz="360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7</a:t>
            </a:fld>
            <a:endParaRPr lang="de-DE" altLang="de-DE">
              <a:latin typeface="+mn-lt"/>
              <a:ea typeface="+mn-ea"/>
            </a:endParaRPr>
          </a:p>
        </p:txBody>
      </p:sp>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597245"/>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158525"/>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l-GR" altLang="de-DE" sz="2000" dirty="0">
                <a:solidFill>
                  <a:srgbClr val="333333"/>
                </a:solidFill>
                <a:latin typeface="+mn-lt"/>
                <a:ea typeface="+mn-ea"/>
              </a:rPr>
              <a:t>Παράδειγμα</a:t>
            </a:r>
            <a:endParaRPr lang="en-US" altLang="de-DE" sz="2000" dirty="0">
              <a:solidFill>
                <a:srgbClr val="333333"/>
              </a:solidFill>
              <a:latin typeface="+mn-lt"/>
              <a:ea typeface="+mn-ea"/>
            </a:endParaRPr>
          </a:p>
        </p:txBody>
      </p:sp>
      <p:sp>
        <p:nvSpPr>
          <p:cNvPr id="13" name="Caption_12"/>
          <p:cNvSpPr txBox="1">
            <a:spLocks noChangeArrowheads="1"/>
          </p:cNvSpPr>
          <p:nvPr/>
        </p:nvSpPr>
        <p:spPr bwMode="auto">
          <a:xfrm>
            <a:off x="1026547" y="5243165"/>
            <a:ext cx="1830680" cy="346075"/>
          </a:xfrm>
          <a:prstGeom prst="rect">
            <a:avLst/>
          </a:prstGeom>
          <a:noFill/>
          <a:ln w="9525">
            <a:noFill/>
            <a:miter lim="800000"/>
            <a:headEnd/>
            <a:tailEnd/>
          </a:ln>
          <a:effectLst/>
        </p:spPr>
        <p:txBody>
          <a:bodyPr>
            <a:noAutofit/>
          </a:bodyPr>
          <a:lstStyle/>
          <a:p>
            <a:pPr algn="ctr">
              <a:spcBef>
                <a:spcPct val="50000"/>
              </a:spcBef>
              <a:defRPr/>
            </a:pPr>
            <a:r>
              <a:rPr lang="el-GR" sz="2000" dirty="0">
                <a:solidFill>
                  <a:srgbClr val="333333"/>
                </a:solidFill>
                <a:latin typeface="+mn-lt"/>
                <a:ea typeface="+mn-ea"/>
              </a:rPr>
              <a:t>Προσεύχεται ή κρυώνει; </a:t>
            </a:r>
            <a:endParaRPr lang="en-US" sz="2000" dirty="0">
              <a:solidFill>
                <a:srgbClr val="333333"/>
              </a:solidFill>
              <a:latin typeface="+mn-lt"/>
              <a:ea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1304363221"/>
              </p:ext>
            </p:extLst>
          </p:nvPr>
        </p:nvGraphicFramePr>
        <p:xfrm>
          <a:off x="408955" y="265176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3774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Γλώσσα του σώματος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Οι χειρονομίες και η στάση του σώματος μπορεί να δώσουν έμφαση στις λέξεις (π.χ. σφιγμένες γροθιές όταν κάποιος είναι θυμωμένος , υψωμένο χέρι όταν χαιρετά, κατεβασμένο κεφάλι όταν προσεύχεται).</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64592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el-GR" sz="360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8</a:t>
            </a:fld>
            <a:endParaRPr lang="de-DE" altLang="de-DE">
              <a:latin typeface="+mn-lt"/>
              <a:ea typeface="+mn-ea"/>
            </a:endParaRPr>
          </a:p>
        </p:txBody>
      </p:sp>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597245"/>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158525"/>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l-GR" altLang="de-DE" sz="2000" dirty="0">
                <a:solidFill>
                  <a:srgbClr val="333333"/>
                </a:solidFill>
                <a:latin typeface="+mn-lt"/>
                <a:ea typeface="+mn-ea"/>
              </a:rPr>
              <a:t>Παράδειγμα</a:t>
            </a:r>
            <a:endParaRPr lang="en-US" altLang="de-DE" sz="2000" dirty="0">
              <a:solidFill>
                <a:srgbClr val="333333"/>
              </a:solidFill>
              <a:latin typeface="+mn-lt"/>
              <a:ea typeface="+mn-ea"/>
            </a:endParaRPr>
          </a:p>
        </p:txBody>
      </p:sp>
      <p:sp>
        <p:nvSpPr>
          <p:cNvPr id="13" name="Caption_12"/>
          <p:cNvSpPr txBox="1">
            <a:spLocks noChangeArrowheads="1"/>
          </p:cNvSpPr>
          <p:nvPr/>
        </p:nvSpPr>
        <p:spPr bwMode="auto">
          <a:xfrm>
            <a:off x="1026547" y="5243165"/>
            <a:ext cx="1830680" cy="346075"/>
          </a:xfrm>
          <a:prstGeom prst="rect">
            <a:avLst/>
          </a:prstGeom>
          <a:noFill/>
          <a:ln w="9525">
            <a:noFill/>
            <a:miter lim="800000"/>
            <a:headEnd/>
            <a:tailEnd/>
          </a:ln>
          <a:effectLst/>
        </p:spPr>
        <p:txBody>
          <a:bodyPr>
            <a:noAutofit/>
          </a:bodyPr>
          <a:lstStyle/>
          <a:p>
            <a:pPr algn="ctr">
              <a:spcBef>
                <a:spcPct val="50000"/>
              </a:spcBef>
              <a:defRPr/>
            </a:pPr>
            <a:r>
              <a:rPr lang="el-GR" sz="2000" dirty="0">
                <a:solidFill>
                  <a:srgbClr val="333333"/>
                </a:solidFill>
                <a:latin typeface="+mn-lt"/>
                <a:ea typeface="+mn-ea"/>
              </a:rPr>
              <a:t>Προσεύχεται ή κρυώνει; </a:t>
            </a:r>
            <a:endParaRPr lang="en-US" sz="2000" dirty="0">
              <a:solidFill>
                <a:srgbClr val="333333"/>
              </a:solidFill>
              <a:latin typeface="+mn-lt"/>
              <a:ea typeface="+mn-ea"/>
            </a:endParaRPr>
          </a:p>
        </p:txBody>
      </p:sp>
    </p:spTree>
    <p:extLst>
      <p:ext uri="{BB962C8B-B14F-4D97-AF65-F5344CB8AC3E}">
        <p14:creationId xmlns:p14="http://schemas.microsoft.com/office/powerpoint/2010/main" val="38689254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262482242"/>
              </p:ext>
            </p:extLst>
          </p:nvPr>
        </p:nvGraphicFramePr>
        <p:xfrm>
          <a:off x="408955" y="265176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3774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Γλώσσα του σώματος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Οι χειρονομίες και η στάση του σώματος μπορεί να δώσουν έμφαση στις λέξεις (π.χ. σφιγμένες γροθιές όταν κάποιος είναι θυμωμένος , υψωμένο χέρι όταν χαιρετά, κατεβασμένο κεφάλι όταν προσεύχεται).</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Έμμεσα σημάδια έχουν συχνά νόημα:άγριες χειρονομίες μπορεί να δείχνουν νευρικότητα (ωστόσο, να θυμάστε τις πολιτισμικές διαφορές!); το καμπούριασμα μπορεί να είναι ένα σημάδι χαμηλής αυτοπεποίθησης.</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64592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el-GR" sz="360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9</a:t>
            </a:fld>
            <a:endParaRPr lang="de-DE" altLang="de-DE">
              <a:latin typeface="+mn-lt"/>
              <a:ea typeface="+mn-ea"/>
            </a:endParaRPr>
          </a:p>
        </p:txBody>
      </p:sp>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597245"/>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158525"/>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l-GR" altLang="de-DE" sz="2000" dirty="0">
                <a:solidFill>
                  <a:srgbClr val="333333"/>
                </a:solidFill>
                <a:latin typeface="+mn-lt"/>
                <a:ea typeface="+mn-ea"/>
              </a:rPr>
              <a:t>Παράδειγμα</a:t>
            </a:r>
            <a:endParaRPr lang="en-US" altLang="de-DE" sz="2000" dirty="0">
              <a:solidFill>
                <a:srgbClr val="333333"/>
              </a:solidFill>
              <a:latin typeface="+mn-lt"/>
              <a:ea typeface="+mn-ea"/>
            </a:endParaRPr>
          </a:p>
        </p:txBody>
      </p:sp>
      <p:sp>
        <p:nvSpPr>
          <p:cNvPr id="13" name="Caption_12"/>
          <p:cNvSpPr txBox="1">
            <a:spLocks noChangeArrowheads="1"/>
          </p:cNvSpPr>
          <p:nvPr/>
        </p:nvSpPr>
        <p:spPr bwMode="auto">
          <a:xfrm>
            <a:off x="1026547" y="5243165"/>
            <a:ext cx="1830680" cy="346075"/>
          </a:xfrm>
          <a:prstGeom prst="rect">
            <a:avLst/>
          </a:prstGeom>
          <a:noFill/>
          <a:ln w="9525">
            <a:noFill/>
            <a:miter lim="800000"/>
            <a:headEnd/>
            <a:tailEnd/>
          </a:ln>
          <a:effectLst/>
        </p:spPr>
        <p:txBody>
          <a:bodyPr>
            <a:noAutofit/>
          </a:bodyPr>
          <a:lstStyle/>
          <a:p>
            <a:pPr algn="ctr">
              <a:spcBef>
                <a:spcPct val="50000"/>
              </a:spcBef>
              <a:defRPr/>
            </a:pPr>
            <a:r>
              <a:rPr lang="el-GR" sz="2000" dirty="0">
                <a:solidFill>
                  <a:srgbClr val="333333"/>
                </a:solidFill>
                <a:latin typeface="+mn-lt"/>
                <a:ea typeface="+mn-ea"/>
              </a:rPr>
              <a:t>Προσεύχεται ή κρυώνει; </a:t>
            </a:r>
            <a:endParaRPr lang="en-US" sz="2000" dirty="0">
              <a:solidFill>
                <a:srgbClr val="333333"/>
              </a:solidFill>
              <a:latin typeface="+mn-lt"/>
              <a:ea typeface="+mn-ea"/>
            </a:endParaRPr>
          </a:p>
        </p:txBody>
      </p:sp>
    </p:spTree>
    <p:extLst>
      <p:ext uri="{BB962C8B-B14F-4D97-AF65-F5344CB8AC3E}">
        <p14:creationId xmlns:p14="http://schemas.microsoft.com/office/powerpoint/2010/main" val="1111349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1675608151"/>
              </p:ext>
            </p:extLst>
          </p:nvPr>
        </p:nvGraphicFramePr>
        <p:xfrm>
          <a:off x="408955" y="265176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3774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Γλώσσα του σώματος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Οι χειρονομίες και η στάση του σώματος μπορεί να δώσουν έμφαση στις λέξεις (π.χ. σφιγμένες γροθιές όταν κάποιος είναι θυμωμένος , υψωμένο χέρι όταν χαιρετά, κατεβασμένο κεφάλι όταν προσεύχεται).</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Έμμεσα σημάδια έχουν συχνά νόημα:άγριες χειρονομίες μπορεί να δείχνουν νευρικότητα (ωστόσο, να θυμάστε τις πολιτισμικές διαφορές!); το καμπούριασμα μπορεί να είναι ένα σημάδι χαμηλής αυτοπεποίθησης.</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64592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Η γλώσσα του σώματος μπορεί να </a:t>
                      </a:r>
                      <a:r>
                        <a:rPr kumimoji="0" lang="el-GR" sz="1800" b="0" i="0" u="none" strike="noStrike" cap="none" normalizeH="0" baseline="0">
                          <a:ln>
                            <a:noFill/>
                          </a:ln>
                          <a:solidFill>
                            <a:srgbClr val="333333"/>
                          </a:solidFill>
                          <a:effectLst/>
                          <a:latin typeface="+mn-lt"/>
                          <a:ea typeface="+mn-ea"/>
                          <a:cs typeface="+mn-cs"/>
                        </a:rPr>
                        <a:t>οδηγήσει σε λανθασμένη </a:t>
                      </a:r>
                      <a:r>
                        <a:rPr kumimoji="0" lang="el-GR" sz="1800" b="0" i="0" u="none" strike="noStrike" cap="none" normalizeH="0" baseline="0" dirty="0">
                          <a:ln>
                            <a:noFill/>
                          </a:ln>
                          <a:solidFill>
                            <a:srgbClr val="333333"/>
                          </a:solidFill>
                          <a:effectLst/>
                          <a:latin typeface="+mn-lt"/>
                          <a:ea typeface="+mn-ea"/>
                          <a:cs typeface="+mn-cs"/>
                        </a:rPr>
                        <a:t>ερμηνεία. Παράδειγμα: Κάποιος που φαίνεται να έχει αυτοπεποίθηση μπορεί να έχει μάθει να στέκεται στητά. H παραμόρφωση της στάσης του σώματος μπορεί να υποδηλώνει ψευδώς χαμηλή αυτοπεποίθηση.</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el-GR" sz="360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10</a:t>
            </a:fld>
            <a:endParaRPr lang="de-DE" altLang="de-DE">
              <a:latin typeface="+mn-lt"/>
              <a:ea typeface="+mn-ea"/>
            </a:endParaRPr>
          </a:p>
        </p:txBody>
      </p:sp>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597245"/>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158525"/>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l-GR" altLang="de-DE" sz="2000" dirty="0">
                <a:solidFill>
                  <a:srgbClr val="333333"/>
                </a:solidFill>
                <a:latin typeface="+mn-lt"/>
                <a:ea typeface="+mn-ea"/>
              </a:rPr>
              <a:t>Παράδειγμα</a:t>
            </a:r>
            <a:endParaRPr lang="en-US" altLang="de-DE" sz="2000" dirty="0">
              <a:solidFill>
                <a:srgbClr val="333333"/>
              </a:solidFill>
              <a:latin typeface="+mn-lt"/>
              <a:ea typeface="+mn-ea"/>
            </a:endParaRPr>
          </a:p>
        </p:txBody>
      </p:sp>
      <p:sp>
        <p:nvSpPr>
          <p:cNvPr id="13" name="Caption_12"/>
          <p:cNvSpPr txBox="1">
            <a:spLocks noChangeArrowheads="1"/>
          </p:cNvSpPr>
          <p:nvPr/>
        </p:nvSpPr>
        <p:spPr bwMode="auto">
          <a:xfrm>
            <a:off x="1026547" y="5243165"/>
            <a:ext cx="1830680" cy="346075"/>
          </a:xfrm>
          <a:prstGeom prst="rect">
            <a:avLst/>
          </a:prstGeom>
          <a:noFill/>
          <a:ln w="9525">
            <a:noFill/>
            <a:miter lim="800000"/>
            <a:headEnd/>
            <a:tailEnd/>
          </a:ln>
          <a:effectLst/>
        </p:spPr>
        <p:txBody>
          <a:bodyPr>
            <a:noAutofit/>
          </a:bodyPr>
          <a:lstStyle/>
          <a:p>
            <a:pPr algn="ctr">
              <a:spcBef>
                <a:spcPct val="50000"/>
              </a:spcBef>
              <a:defRPr/>
            </a:pPr>
            <a:r>
              <a:rPr lang="el-GR" sz="2000" dirty="0">
                <a:solidFill>
                  <a:srgbClr val="333333"/>
                </a:solidFill>
                <a:latin typeface="+mn-lt"/>
                <a:ea typeface="+mn-ea"/>
              </a:rPr>
              <a:t>Προσεύχεται ή κρυώνει; </a:t>
            </a:r>
            <a:endParaRPr lang="en-US" sz="2000" dirty="0">
              <a:solidFill>
                <a:srgbClr val="333333"/>
              </a:solidFill>
              <a:latin typeface="+mn-lt"/>
              <a:ea typeface="+mn-ea"/>
            </a:endParaRPr>
          </a:p>
        </p:txBody>
      </p:sp>
    </p:spTree>
    <p:extLst>
      <p:ext uri="{BB962C8B-B14F-4D97-AF65-F5344CB8AC3E}">
        <p14:creationId xmlns:p14="http://schemas.microsoft.com/office/powerpoint/2010/main" val="860308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11</a:t>
            </a:fld>
            <a:endParaRPr lang="de-DE" altLang="de-DE">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464592178"/>
              </p:ext>
            </p:extLst>
          </p:nvPr>
        </p:nvGraphicFramePr>
        <p:xfrm>
          <a:off x="408955" y="265176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Γραπτές δηλώσεις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3120752"/>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a:spLocks noChangeArrowheads="1"/>
          </p:cNvSpPr>
          <p:nvPr/>
        </p:nvSpPr>
        <p:spPr bwMode="auto">
          <a:xfrm>
            <a:off x="408955" y="53664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l-GR" altLang="de-DE" sz="1800" dirty="0">
                <a:solidFill>
                  <a:srgbClr val="333333"/>
                </a:solidFill>
                <a:latin typeface="+mn-lt"/>
                <a:ea typeface="+mn-ea"/>
              </a:rPr>
              <a:t>Παράδειγμα:</a:t>
            </a:r>
            <a:br>
              <a:rPr lang="es-ES" altLang="de-DE" sz="1800" dirty="0">
                <a:solidFill>
                  <a:srgbClr val="333333"/>
                </a:solidFill>
                <a:latin typeface="+mn-lt"/>
                <a:ea typeface="+mn-ea"/>
              </a:rPr>
            </a:br>
            <a:r>
              <a:rPr lang="el-GR" altLang="de-DE" sz="1800" dirty="0">
                <a:solidFill>
                  <a:srgbClr val="333333"/>
                </a:solidFill>
                <a:latin typeface="+mn-lt"/>
                <a:ea typeface="+mn-ea"/>
              </a:rPr>
              <a:t>“Μην εργάζεσαι τόσο σκληρά!”</a:t>
            </a:r>
            <a:br>
              <a:rPr lang="el-GR" altLang="de-DE" sz="1800" dirty="0">
                <a:solidFill>
                  <a:srgbClr val="333333"/>
                </a:solidFill>
                <a:latin typeface="+mn-lt"/>
                <a:ea typeface="+mn-ea"/>
              </a:rPr>
            </a:br>
            <a:r>
              <a:rPr lang="el-GR" altLang="de-DE" sz="1800" dirty="0">
                <a:solidFill>
                  <a:srgbClr val="333333"/>
                </a:solidFill>
                <a:latin typeface="Times New Roman" panose="02020603050405020304" pitchFamily="18" charset="0"/>
                <a:ea typeface="+mn-ea"/>
                <a:cs typeface="Times New Roman" panose="02020603050405020304" pitchFamily="18" charset="0"/>
                <a:sym typeface="Wingdings" panose="05000000000000000000" pitchFamily="2" charset="2"/>
              </a:rPr>
              <a:t>→</a:t>
            </a:r>
            <a:r>
              <a:rPr lang="el-GR" altLang="de-DE" sz="1800" dirty="0">
                <a:solidFill>
                  <a:srgbClr val="333333"/>
                </a:solidFill>
                <a:latin typeface="+mn-lt"/>
                <a:ea typeface="+mn-ea"/>
              </a:rPr>
              <a:t> σαρκασμός, συμπάθεια, κενή φράση;</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12</a:t>
            </a:fld>
            <a:endParaRPr lang="de-DE" altLang="de-DE">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2146332474"/>
              </p:ext>
            </p:extLst>
          </p:nvPr>
        </p:nvGraphicFramePr>
        <p:xfrm>
          <a:off x="408955" y="265176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Γραπτές δηλώσεις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Συχνά σκεφτόμαστε περισσότερο τί γράφουμε παρά τί λέμε!</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3120752"/>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a:spLocks noChangeArrowheads="1"/>
          </p:cNvSpPr>
          <p:nvPr/>
        </p:nvSpPr>
        <p:spPr bwMode="auto">
          <a:xfrm>
            <a:off x="408955" y="53664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l-GR" altLang="de-DE" sz="1800" dirty="0">
                <a:solidFill>
                  <a:srgbClr val="333333"/>
                </a:solidFill>
                <a:latin typeface="+mn-lt"/>
                <a:ea typeface="+mn-ea"/>
              </a:rPr>
              <a:t>Παράδειγμα:</a:t>
            </a:r>
            <a:br>
              <a:rPr lang="es-ES" altLang="de-DE" sz="1800" dirty="0">
                <a:solidFill>
                  <a:srgbClr val="333333"/>
                </a:solidFill>
                <a:latin typeface="+mn-lt"/>
                <a:ea typeface="+mn-ea"/>
              </a:rPr>
            </a:br>
            <a:r>
              <a:rPr lang="el-GR" altLang="de-DE" sz="1800" dirty="0">
                <a:solidFill>
                  <a:srgbClr val="333333"/>
                </a:solidFill>
                <a:latin typeface="+mn-lt"/>
                <a:ea typeface="+mn-ea"/>
              </a:rPr>
              <a:t>“Μην εργάζεσαι τόσο σκληρά!”</a:t>
            </a:r>
            <a:br>
              <a:rPr lang="el-GR" altLang="de-DE" sz="1800" dirty="0">
                <a:solidFill>
                  <a:srgbClr val="333333"/>
                </a:solidFill>
                <a:latin typeface="+mn-lt"/>
                <a:ea typeface="+mn-ea"/>
              </a:rPr>
            </a:br>
            <a:r>
              <a:rPr lang="el-GR" altLang="de-DE" sz="1800" dirty="0">
                <a:solidFill>
                  <a:srgbClr val="333333"/>
                </a:solidFill>
                <a:latin typeface="Times New Roman" panose="02020603050405020304" pitchFamily="18" charset="0"/>
                <a:cs typeface="Times New Roman" panose="02020603050405020304" pitchFamily="18" charset="0"/>
                <a:sym typeface="Wingdings" panose="05000000000000000000" pitchFamily="2" charset="2"/>
              </a:rPr>
              <a:t>→</a:t>
            </a:r>
            <a:r>
              <a:rPr lang="el-GR" altLang="de-DE" sz="1800" dirty="0">
                <a:solidFill>
                  <a:srgbClr val="333333"/>
                </a:solidFill>
                <a:latin typeface="+mn-lt"/>
                <a:ea typeface="+mn-ea"/>
              </a:rPr>
              <a:t> σαρκασμός, συμπάθεια, κενή φράση;</a:t>
            </a:r>
          </a:p>
        </p:txBody>
      </p:sp>
    </p:spTree>
    <p:extLst>
      <p:ext uri="{BB962C8B-B14F-4D97-AF65-F5344CB8AC3E}">
        <p14:creationId xmlns:p14="http://schemas.microsoft.com/office/powerpoint/2010/main" val="2212988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13</a:t>
            </a:fld>
            <a:endParaRPr lang="de-DE" altLang="de-DE">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573998126"/>
              </p:ext>
            </p:extLst>
          </p:nvPr>
        </p:nvGraphicFramePr>
        <p:xfrm>
          <a:off x="408955" y="265176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Γραπτές δηλώσεις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Συχνά σκεφτόμαστε περισσότερο τί γράφουμε παρά τί λέμε!</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Μερικές φορές, πρέπει να διαβάσουμε ανάμεσα στις γραμμές για να καταλάβουμε το νόημα. Ωστόσο, αυτό μπορεί να οδηγήσει σε λανθασμένα συμπεράσματα!</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3120752"/>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a:spLocks noChangeArrowheads="1"/>
          </p:cNvSpPr>
          <p:nvPr/>
        </p:nvSpPr>
        <p:spPr bwMode="auto">
          <a:xfrm>
            <a:off x="408955" y="53664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l-GR" altLang="de-DE" sz="1800" dirty="0">
                <a:solidFill>
                  <a:srgbClr val="333333"/>
                </a:solidFill>
                <a:latin typeface="+mn-lt"/>
                <a:ea typeface="+mn-ea"/>
              </a:rPr>
              <a:t>Παράδειγμα:</a:t>
            </a:r>
            <a:br>
              <a:rPr lang="es-ES" altLang="de-DE" sz="1800" dirty="0">
                <a:solidFill>
                  <a:srgbClr val="333333"/>
                </a:solidFill>
                <a:latin typeface="+mn-lt"/>
                <a:ea typeface="+mn-ea"/>
              </a:rPr>
            </a:br>
            <a:r>
              <a:rPr lang="el-GR" altLang="de-DE" sz="1800" dirty="0">
                <a:solidFill>
                  <a:srgbClr val="333333"/>
                </a:solidFill>
                <a:latin typeface="+mn-lt"/>
                <a:ea typeface="+mn-ea"/>
              </a:rPr>
              <a:t>“Μην εργάζεσαι τόσο σκληρά!”</a:t>
            </a:r>
            <a:br>
              <a:rPr lang="el-GR" altLang="de-DE" sz="1800" dirty="0">
                <a:solidFill>
                  <a:srgbClr val="333333"/>
                </a:solidFill>
                <a:latin typeface="+mn-lt"/>
                <a:ea typeface="+mn-ea"/>
              </a:rPr>
            </a:br>
            <a:r>
              <a:rPr lang="el-GR" altLang="de-DE" sz="1800" dirty="0">
                <a:solidFill>
                  <a:srgbClr val="333333"/>
                </a:solidFill>
                <a:latin typeface="Times New Roman" panose="02020603050405020304" pitchFamily="18" charset="0"/>
                <a:cs typeface="Times New Roman" panose="02020603050405020304" pitchFamily="18" charset="0"/>
                <a:sym typeface="Wingdings" panose="05000000000000000000" pitchFamily="2" charset="2"/>
              </a:rPr>
              <a:t>→</a:t>
            </a:r>
            <a:r>
              <a:rPr lang="el-GR" altLang="de-DE" sz="1800" dirty="0">
                <a:solidFill>
                  <a:srgbClr val="333333"/>
                </a:solidFill>
                <a:latin typeface="+mn-lt"/>
                <a:ea typeface="+mn-ea"/>
              </a:rPr>
              <a:t> σαρκασμός, συμπάθεια, κενή φράση;</a:t>
            </a:r>
          </a:p>
        </p:txBody>
      </p:sp>
    </p:spTree>
    <p:extLst>
      <p:ext uri="{BB962C8B-B14F-4D97-AF65-F5344CB8AC3E}">
        <p14:creationId xmlns:p14="http://schemas.microsoft.com/office/powerpoint/2010/main" val="42252747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14</a:t>
            </a:fld>
            <a:endParaRPr lang="de-DE" altLang="de-DE">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3337523253"/>
              </p:ext>
            </p:extLst>
          </p:nvPr>
        </p:nvGraphicFramePr>
        <p:xfrm>
          <a:off x="408955" y="265176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Γραπτές δηλώσεις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Συχνά σκεφτόμαστε περισσότερο τί γράφουμε παρά τί λέμε!</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Μερικές φορές, πρέπει να διαβάσουμε ανάμεσα στις γραμμές για να καταλάβουμε το νόημα. Ωστόσο, αυτό μπορεί να οδηγήσει σε λανθασμένα συμπεράσματα!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Μια νέα μελέτη δείχνει ότι αυτοί που γράφουν και διαβάζουν e-mails είναι σίγουροι για </a:t>
                      </a:r>
                      <a:r>
                        <a:rPr kumimoji="0" lang="el-GR" sz="1800" b="0" i="0" u="none" strike="noStrike" cap="none" normalizeH="0" baseline="0">
                          <a:ln>
                            <a:noFill/>
                          </a:ln>
                          <a:solidFill>
                            <a:srgbClr val="333333"/>
                          </a:solidFill>
                          <a:effectLst/>
                          <a:latin typeface="+mn-lt"/>
                          <a:ea typeface="+mn-ea"/>
                          <a:cs typeface="+mn-cs"/>
                        </a:rPr>
                        <a:t>το “ύφος” </a:t>
                      </a:r>
                      <a:r>
                        <a:rPr kumimoji="0" lang="el-GR" sz="1800" b="0" i="0" u="none" strike="noStrike" cap="none" normalizeH="0" baseline="0" dirty="0">
                          <a:ln>
                            <a:noFill/>
                          </a:ln>
                          <a:solidFill>
                            <a:srgbClr val="333333"/>
                          </a:solidFill>
                          <a:effectLst/>
                          <a:latin typeface="+mn-lt"/>
                          <a:ea typeface="+mn-ea"/>
                          <a:cs typeface="+mn-cs"/>
                        </a:rPr>
                        <a:t>(π.χ. ειρωνεία) κάθε email. Στην πραγματικότητα, υπάρχει μια συμφωνία περίπου 56%, η οποία είναι λίγο πιο πάνω από την τύχη!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3120752"/>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a:spLocks noChangeArrowheads="1"/>
          </p:cNvSpPr>
          <p:nvPr/>
        </p:nvSpPr>
        <p:spPr bwMode="auto">
          <a:xfrm>
            <a:off x="408955" y="53664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l-GR" altLang="de-DE" sz="1800" dirty="0">
                <a:solidFill>
                  <a:srgbClr val="333333"/>
                </a:solidFill>
                <a:latin typeface="+mn-lt"/>
                <a:ea typeface="+mn-ea"/>
              </a:rPr>
              <a:t>Παράδειγμα:</a:t>
            </a:r>
            <a:br>
              <a:rPr lang="es-ES" altLang="de-DE" sz="1800" dirty="0">
                <a:solidFill>
                  <a:srgbClr val="333333"/>
                </a:solidFill>
                <a:latin typeface="+mn-lt"/>
                <a:ea typeface="+mn-ea"/>
              </a:rPr>
            </a:br>
            <a:r>
              <a:rPr lang="el-GR" altLang="de-DE" sz="1800" dirty="0">
                <a:solidFill>
                  <a:srgbClr val="333333"/>
                </a:solidFill>
                <a:latin typeface="+mn-lt"/>
                <a:ea typeface="+mn-ea"/>
              </a:rPr>
              <a:t>“Μην εργάζεσαι τόσο σκληρά!”</a:t>
            </a:r>
            <a:br>
              <a:rPr lang="el-GR" altLang="de-DE" sz="1800" dirty="0">
                <a:solidFill>
                  <a:srgbClr val="333333"/>
                </a:solidFill>
                <a:latin typeface="+mn-lt"/>
                <a:ea typeface="+mn-ea"/>
              </a:rPr>
            </a:br>
            <a:r>
              <a:rPr lang="el-GR" altLang="de-DE" sz="1800" dirty="0">
                <a:solidFill>
                  <a:srgbClr val="333333"/>
                </a:solidFill>
                <a:latin typeface="Times New Roman" panose="02020603050405020304" pitchFamily="18" charset="0"/>
                <a:cs typeface="Times New Roman" panose="02020603050405020304" pitchFamily="18" charset="0"/>
                <a:sym typeface="Wingdings" panose="05000000000000000000" pitchFamily="2" charset="2"/>
              </a:rPr>
              <a:t>→</a:t>
            </a:r>
            <a:r>
              <a:rPr lang="el-GR" altLang="de-DE" sz="1800" dirty="0">
                <a:solidFill>
                  <a:srgbClr val="333333"/>
                </a:solidFill>
                <a:latin typeface="+mn-lt"/>
                <a:ea typeface="+mn-ea"/>
              </a:rPr>
              <a:t> σαρκασμός, συμπάθεια, κενή φράση;</a:t>
            </a:r>
          </a:p>
        </p:txBody>
      </p:sp>
    </p:spTree>
    <p:extLst>
      <p:ext uri="{BB962C8B-B14F-4D97-AF65-F5344CB8AC3E}">
        <p14:creationId xmlns:p14="http://schemas.microsoft.com/office/powerpoint/2010/main" val="2484745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15</a:t>
            </a:fld>
            <a:endParaRPr lang="de-DE" altLang="de-DE">
              <a:latin typeface="+mn-lt"/>
              <a:ea typeface="+mn-ea"/>
            </a:endParaRPr>
          </a:p>
        </p:txBody>
      </p:sp>
      <p:graphicFrame>
        <p:nvGraphicFramePr>
          <p:cNvPr id="13" name="Group 2"/>
          <p:cNvGraphicFramePr>
            <a:graphicFrameLocks noGrp="1"/>
          </p:cNvGraphicFramePr>
          <p:nvPr>
            <p:extLst>
              <p:ext uri="{D42A27DB-BD31-4B8C-83A1-F6EECF244321}">
                <p14:modId xmlns:p14="http://schemas.microsoft.com/office/powerpoint/2010/main" val="215513751"/>
              </p:ext>
            </p:extLst>
          </p:nvPr>
        </p:nvGraphicFramePr>
        <p:xfrm>
          <a:off x="408955" y="265176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Προηγούμενη γνώση σχετικά με παρόμοιους ανθρώπους/ πολιτισμό (προκαταλήψεις)</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0312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5" name="Picture 26" descr="deutschlan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70879" y="5445224"/>
            <a:ext cx="73152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11287"/>
          <a:stretch/>
        </p:blipFill>
        <p:spPr bwMode="auto">
          <a:xfrm>
            <a:off x="735851" y="5445224"/>
            <a:ext cx="73152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1"/>
          <p:cNvSpPr txBox="1">
            <a:spLocks noChangeArrowheads="1"/>
          </p:cNvSpPr>
          <p:nvPr/>
        </p:nvSpPr>
        <p:spPr bwMode="auto">
          <a:xfrm>
            <a:off x="408955" y="6029280"/>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800" dirty="0">
                <a:solidFill>
                  <a:srgbClr val="333333"/>
                </a:solidFill>
                <a:latin typeface="+mn-lt"/>
                <a:ea typeface="+mn-ea"/>
              </a:rPr>
              <a:t>Τυπικός μουσουλμάνος;, τυπική Γερμανίδα;</a:t>
            </a:r>
            <a:endParaRPr lang="de-DE" altLang="de-DE" sz="1800" dirty="0">
              <a:solidFill>
                <a:srgbClr val="333333"/>
              </a:solidFill>
              <a:latin typeface="+mn-lt"/>
              <a:ea typeface="+mn-ea"/>
            </a:endParaRPr>
          </a:p>
        </p:txBody>
      </p:sp>
      <p:pic>
        <p:nvPicPr>
          <p:cNvPr id="20"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6979" y="4608877"/>
            <a:ext cx="1152144" cy="7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5" descr="stephcarter - flickr - Froeliche Weihnachten (Day 44)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52007" y="3647511"/>
            <a:ext cx="1152144" cy="1728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16</a:t>
            </a:fld>
            <a:endParaRPr lang="de-DE" altLang="de-DE">
              <a:latin typeface="+mn-lt"/>
              <a:ea typeface="+mn-ea"/>
            </a:endParaRPr>
          </a:p>
        </p:txBody>
      </p:sp>
      <p:graphicFrame>
        <p:nvGraphicFramePr>
          <p:cNvPr id="13" name="Group 2"/>
          <p:cNvGraphicFramePr>
            <a:graphicFrameLocks noGrp="1"/>
          </p:cNvGraphicFramePr>
          <p:nvPr>
            <p:extLst>
              <p:ext uri="{D42A27DB-BD31-4B8C-83A1-F6EECF244321}">
                <p14:modId xmlns:p14="http://schemas.microsoft.com/office/powerpoint/2010/main" val="496644111"/>
              </p:ext>
            </p:extLst>
          </p:nvPr>
        </p:nvGraphicFramePr>
        <p:xfrm>
          <a:off x="408955" y="265176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Προηγούμενη γνώση σχετικά με παρόμοιους ανθρώπους/ πολιτισμό (προκαταλήψεις)</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Η γνωριμία με μια διαφορετική πολιτισμική ή εθνοτική ομάδα βοηθάει στο να κατανοήσουμε τους ανθρώπους που ανήκουν σε αυτήν την ομάδα. Κάθε πολιτισμός έχει τους δικούς του άγραφους κοινωνικούς νόμους.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0312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5" name="Picture 26" descr="deutschlan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70879" y="5445224"/>
            <a:ext cx="73152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11287"/>
          <a:stretch/>
        </p:blipFill>
        <p:spPr bwMode="auto">
          <a:xfrm>
            <a:off x="735851" y="5445224"/>
            <a:ext cx="73152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1"/>
          <p:cNvSpPr txBox="1">
            <a:spLocks noChangeArrowheads="1"/>
          </p:cNvSpPr>
          <p:nvPr/>
        </p:nvSpPr>
        <p:spPr bwMode="auto">
          <a:xfrm>
            <a:off x="408955" y="6029280"/>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800" dirty="0">
                <a:solidFill>
                  <a:srgbClr val="333333"/>
                </a:solidFill>
                <a:latin typeface="+mn-lt"/>
                <a:ea typeface="+mn-ea"/>
              </a:rPr>
              <a:t>Τυπικός μουσουλμάνος;, τυπική Γερμανίδα;</a:t>
            </a:r>
            <a:endParaRPr lang="de-DE" altLang="de-DE" sz="1800" dirty="0">
              <a:solidFill>
                <a:srgbClr val="333333"/>
              </a:solidFill>
              <a:latin typeface="+mn-lt"/>
              <a:ea typeface="+mn-ea"/>
            </a:endParaRPr>
          </a:p>
        </p:txBody>
      </p:sp>
      <p:pic>
        <p:nvPicPr>
          <p:cNvPr id="20"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6979" y="4608877"/>
            <a:ext cx="1152144" cy="7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5" descr="stephcarter - flickr - Froeliche Weihnachten (Day 44)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52007" y="3647511"/>
            <a:ext cx="1152144" cy="1728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07086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17</a:t>
            </a:fld>
            <a:endParaRPr lang="de-DE" altLang="de-DE">
              <a:latin typeface="+mn-lt"/>
              <a:ea typeface="+mn-ea"/>
            </a:endParaRPr>
          </a:p>
        </p:txBody>
      </p:sp>
      <p:graphicFrame>
        <p:nvGraphicFramePr>
          <p:cNvPr id="13" name="Group 2"/>
          <p:cNvGraphicFramePr>
            <a:graphicFrameLocks noGrp="1"/>
          </p:cNvGraphicFramePr>
          <p:nvPr>
            <p:extLst>
              <p:ext uri="{D42A27DB-BD31-4B8C-83A1-F6EECF244321}">
                <p14:modId xmlns:p14="http://schemas.microsoft.com/office/powerpoint/2010/main" val="4140540194"/>
              </p:ext>
            </p:extLst>
          </p:nvPr>
        </p:nvGraphicFramePr>
        <p:xfrm>
          <a:off x="408955" y="265176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Προηγούμενη γνώση σχετικά με παρόμοιους ανθρώπους/ πολιτισμό (προκαταλήψεις)</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Η γνωριμία με μια διαφορετική πολιτισμική ή εθνοτική ομάδα βοηθάει στο να κατανοήσουμε τους ανθρώπους που ανήκουν σε αυτήν την ομάδα. Κάθε πολιτισμός έχει τους δικούς του άγραφους κοινωνικούς νόμους.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0312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Οι άνθρωποι συχνά λειτουργούν με ένα μη-στερεότυπο τρόπο! Άνθρωποι που μοιράζονται μια συγκεκριμένη πίστη ή άνθρωποι από ορισμένες χώρες έρχονται μερικές φορές αντιμέτωποι με προκαταλήψεις (π.χ. Οι μουσουλμάνοι είναι φανατικοί, οι Αμερικάνοι είναι αλαζόνες και τρώνε μόνο πρόχειρο φαγητό).</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5" name="Picture 26" descr="deutschlan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70879" y="5445224"/>
            <a:ext cx="73152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11287"/>
          <a:stretch/>
        </p:blipFill>
        <p:spPr bwMode="auto">
          <a:xfrm>
            <a:off x="735851" y="5445224"/>
            <a:ext cx="73152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1"/>
          <p:cNvSpPr txBox="1">
            <a:spLocks noChangeArrowheads="1"/>
          </p:cNvSpPr>
          <p:nvPr/>
        </p:nvSpPr>
        <p:spPr bwMode="auto">
          <a:xfrm>
            <a:off x="408955" y="6029280"/>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800" dirty="0">
                <a:solidFill>
                  <a:srgbClr val="333333"/>
                </a:solidFill>
                <a:latin typeface="+mn-lt"/>
                <a:ea typeface="+mn-ea"/>
              </a:rPr>
              <a:t>Τυπικός μουσουλμάνος;, τυπική Γερμανίδα;</a:t>
            </a:r>
            <a:endParaRPr lang="de-DE" altLang="de-DE" sz="1800" dirty="0">
              <a:solidFill>
                <a:srgbClr val="333333"/>
              </a:solidFill>
              <a:latin typeface="+mn-lt"/>
              <a:ea typeface="+mn-ea"/>
            </a:endParaRPr>
          </a:p>
        </p:txBody>
      </p:sp>
      <p:pic>
        <p:nvPicPr>
          <p:cNvPr id="20"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6979" y="4608877"/>
            <a:ext cx="1152144" cy="7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5" descr="stephcarter - flickr - Froeliche Weihnachten (Day 44)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52007" y="3647511"/>
            <a:ext cx="1152144" cy="1728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3424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Εμφάνιση και πραγματικότητα!</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sz="2400" dirty="0">
                <a:solidFill>
                  <a:srgbClr val="004992"/>
                </a:solidFill>
              </a:rPr>
              <a:t>… </a:t>
            </a:r>
            <a:r>
              <a:rPr lang="el-GR" sz="2400" dirty="0">
                <a:solidFill>
                  <a:srgbClr val="004992"/>
                </a:solidFill>
              </a:rPr>
              <a:t>καμία από τις προηγούμενες πλευρές που συζητήθηκαν </a:t>
            </a:r>
            <a:r>
              <a:rPr lang="en-US" sz="2400" dirty="0">
                <a:solidFill>
                  <a:srgbClr val="004992"/>
                </a:solidFill>
              </a:rPr>
              <a:t>(</a:t>
            </a:r>
            <a:r>
              <a:rPr lang="el-GR" sz="2400" dirty="0">
                <a:solidFill>
                  <a:srgbClr val="004992"/>
                </a:solidFill>
              </a:rPr>
              <a:t>π</a:t>
            </a:r>
            <a:r>
              <a:rPr lang="en-US" sz="2400" dirty="0">
                <a:solidFill>
                  <a:srgbClr val="004992"/>
                </a:solidFill>
              </a:rPr>
              <a:t>.</a:t>
            </a:r>
            <a:r>
              <a:rPr lang="el-GR" sz="2400" dirty="0">
                <a:solidFill>
                  <a:srgbClr val="004992"/>
                </a:solidFill>
              </a:rPr>
              <a:t>χ</a:t>
            </a:r>
            <a:r>
              <a:rPr lang="en-US" sz="2400" dirty="0">
                <a:solidFill>
                  <a:srgbClr val="004992"/>
                </a:solidFill>
              </a:rPr>
              <a:t>. </a:t>
            </a:r>
            <a:r>
              <a:rPr lang="el-GR" sz="2400" dirty="0">
                <a:solidFill>
                  <a:srgbClr val="004992"/>
                </a:solidFill>
              </a:rPr>
              <a:t>γλώσσα του σώματος</a:t>
            </a:r>
            <a:r>
              <a:rPr lang="en-US" sz="2400" dirty="0">
                <a:solidFill>
                  <a:srgbClr val="004992"/>
                </a:solidFill>
              </a:rPr>
              <a:t>)</a:t>
            </a:r>
            <a:r>
              <a:rPr lang="el-GR" sz="2400" dirty="0">
                <a:solidFill>
                  <a:srgbClr val="004992"/>
                </a:solidFill>
              </a:rPr>
              <a:t> δεν μπορεί να είναι απόλυτα αξιόπιστες από μόνες τους</a:t>
            </a:r>
            <a:r>
              <a:rPr lang="en-US" sz="2400" dirty="0">
                <a:solidFill>
                  <a:srgbClr val="004992"/>
                </a:solidFill>
              </a:rPr>
              <a:t>!</a:t>
            </a:r>
            <a:endParaRPr lang="de-DE" sz="2400" dirty="0">
              <a:solidFill>
                <a:srgbClr val="004992"/>
              </a:solidFill>
            </a:endParaRPr>
          </a:p>
          <a:p>
            <a:pPr lvl="0" defTabSz="914400" fontAlgn="base"/>
            <a:r>
              <a:rPr lang="el-GR" sz="2400" i="1" dirty="0">
                <a:solidFill>
                  <a:srgbClr val="333333"/>
                </a:solidFill>
              </a:rPr>
              <a:t>Κάποιος πρέπει να εξετάζει όλες τις πλευρές</a:t>
            </a:r>
            <a:r>
              <a:rPr lang="en-US" sz="2400" i="1" dirty="0">
                <a:solidFill>
                  <a:srgbClr val="333333"/>
                </a:solidFill>
              </a:rPr>
              <a:t>!</a:t>
            </a:r>
            <a:br>
              <a:rPr lang="el-GR" sz="2400" i="1" dirty="0">
                <a:solidFill>
                  <a:srgbClr val="333333"/>
                </a:solidFill>
              </a:rPr>
            </a:br>
            <a:r>
              <a:rPr lang="el-GR" sz="2400" dirty="0">
                <a:solidFill>
                  <a:srgbClr val="333333"/>
                </a:solidFill>
              </a:rPr>
              <a:t>Όταν συνδυαστούν</a:t>
            </a:r>
            <a:r>
              <a:rPr lang="en-US" sz="2400" dirty="0">
                <a:solidFill>
                  <a:srgbClr val="333333"/>
                </a:solidFill>
              </a:rPr>
              <a:t>,</a:t>
            </a:r>
            <a:r>
              <a:rPr lang="el-GR" sz="2400" dirty="0">
                <a:solidFill>
                  <a:srgbClr val="333333"/>
                </a:solidFill>
              </a:rPr>
              <a:t> βοηθάνε στην κρίση μιας περίπλοκη κατάσταση</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18</a:t>
            </a:fld>
            <a:endParaRPr lang="de-DE" alt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Γιατί το κάνουμε αυτό;</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el-GR" sz="2400" dirty="0">
                <a:solidFill>
                  <a:srgbClr val="333333"/>
                </a:solidFill>
              </a:rPr>
              <a:t>Μελέτες δείχνουν ότι πολλοί </a:t>
            </a:r>
            <a:r>
              <a:rPr lang="en-US" sz="2400" dirty="0">
                <a:solidFill>
                  <a:srgbClr val="333333"/>
                </a:solidFill>
              </a:rPr>
              <a:t>(</a:t>
            </a:r>
            <a:r>
              <a:rPr lang="el-GR" sz="2400" dirty="0">
                <a:solidFill>
                  <a:srgbClr val="333333"/>
                </a:solidFill>
              </a:rPr>
              <a:t>αλλά όχι όλοι</a:t>
            </a:r>
            <a:r>
              <a:rPr lang="en-US" sz="2400" dirty="0">
                <a:solidFill>
                  <a:srgbClr val="333333"/>
                </a:solidFill>
              </a:rPr>
              <a:t>!) </a:t>
            </a:r>
            <a:r>
              <a:rPr lang="el-GR" sz="2400" dirty="0">
                <a:solidFill>
                  <a:srgbClr val="333333"/>
                </a:solidFill>
              </a:rPr>
              <a:t>άνθρωποι με προβλήματα ψυχικής υγείας </a:t>
            </a:r>
            <a:r>
              <a:rPr lang="en-US" sz="2400" dirty="0">
                <a:solidFill>
                  <a:srgbClr val="333333"/>
                </a:solidFill>
              </a:rPr>
              <a:t>(</a:t>
            </a:r>
            <a:r>
              <a:rPr lang="el-GR" sz="2400" dirty="0">
                <a:solidFill>
                  <a:srgbClr val="333333"/>
                </a:solidFill>
              </a:rPr>
              <a:t>ειδικά ψύχωση</a:t>
            </a:r>
            <a:r>
              <a:rPr lang="en-US" sz="2400" dirty="0">
                <a:solidFill>
                  <a:srgbClr val="333333"/>
                </a:solidFill>
              </a:rPr>
              <a:t>) </a:t>
            </a:r>
            <a:r>
              <a:rPr lang="el-GR" sz="2400" dirty="0">
                <a:solidFill>
                  <a:srgbClr val="333333"/>
                </a:solidFill>
              </a:rPr>
              <a:t>έχουνε προβλήματα στους ακόλουθους τομείς</a:t>
            </a:r>
            <a:r>
              <a:rPr lang="en-US" sz="2400" dirty="0">
                <a:solidFill>
                  <a:srgbClr val="333333"/>
                </a:solidFill>
              </a:rPr>
              <a:t>:</a:t>
            </a:r>
          </a:p>
          <a:p>
            <a:pPr marL="342900" lvl="0" indent="-342900" defTabSz="914400" fontAlgn="base">
              <a:buClr>
                <a:srgbClr val="333333"/>
              </a:buClr>
              <a:buFont typeface="WingDings"/>
              <a:buChar char=""/>
              <a:defRPr/>
            </a:pPr>
            <a:r>
              <a:rPr lang="el-GR" sz="2400" dirty="0">
                <a:solidFill>
                  <a:srgbClr val="004992"/>
                </a:solidFill>
              </a:rPr>
              <a:t>Δυσκολίες στον εντοπισμό και στην αξιολόγηση των εκφράσεων του προσώπου των άλλων </a:t>
            </a:r>
            <a:r>
              <a:rPr lang="de-DE" sz="2400" dirty="0">
                <a:solidFill>
                  <a:srgbClr val="004992"/>
                </a:solidFill>
              </a:rPr>
              <a:t>(</a:t>
            </a:r>
            <a:r>
              <a:rPr lang="el-GR" sz="2400" dirty="0">
                <a:solidFill>
                  <a:srgbClr val="004992"/>
                </a:solidFill>
              </a:rPr>
              <a:t>π</a:t>
            </a:r>
            <a:r>
              <a:rPr lang="de-DE" sz="2400" dirty="0">
                <a:solidFill>
                  <a:srgbClr val="004992"/>
                </a:solidFill>
              </a:rPr>
              <a:t>.</a:t>
            </a:r>
            <a:r>
              <a:rPr lang="el-GR" sz="2400" dirty="0">
                <a:solidFill>
                  <a:srgbClr val="004992"/>
                </a:solidFill>
              </a:rPr>
              <a:t>χ</a:t>
            </a:r>
            <a:r>
              <a:rPr lang="de-DE" sz="2400" dirty="0">
                <a:solidFill>
                  <a:srgbClr val="004992"/>
                </a:solidFill>
              </a:rPr>
              <a:t>. </a:t>
            </a:r>
            <a:r>
              <a:rPr lang="el-GR" sz="2400" dirty="0">
                <a:solidFill>
                  <a:srgbClr val="004992"/>
                </a:solidFill>
              </a:rPr>
              <a:t>χαρά</a:t>
            </a:r>
            <a:r>
              <a:rPr lang="de-DE" sz="2400" dirty="0">
                <a:solidFill>
                  <a:srgbClr val="004992"/>
                </a:solidFill>
              </a:rPr>
              <a:t>, </a:t>
            </a:r>
            <a:r>
              <a:rPr lang="el-GR" sz="2400" dirty="0">
                <a:solidFill>
                  <a:srgbClr val="004992"/>
                </a:solidFill>
              </a:rPr>
              <a:t>λύπη</a:t>
            </a:r>
            <a:r>
              <a:rPr lang="de-DE" sz="2400" dirty="0">
                <a:solidFill>
                  <a:srgbClr val="004992"/>
                </a:solidFill>
              </a:rPr>
              <a:t>)</a:t>
            </a:r>
            <a:r>
              <a:rPr lang="en-US" sz="2400" dirty="0">
                <a:solidFill>
                  <a:srgbClr val="004992"/>
                </a:solidFill>
              </a:rPr>
              <a:t>.</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3" name="Slide Number Placeholder 2"/>
          <p:cNvSpPr>
            <a:spLocks noGrp="1"/>
          </p:cNvSpPr>
          <p:nvPr>
            <p:ph type="sldNum" sz="quarter" idx="12"/>
          </p:nvPr>
        </p:nvSpPr>
        <p:spPr/>
        <p:txBody>
          <a:bodyPr/>
          <a:lstStyle/>
          <a:p>
            <a:fld id="{47BF0C02-18C9-4D38-865E-70A678EC4CA4}" type="slidenum">
              <a:rPr lang="de-DE" altLang="de-DE" smtClean="0">
                <a:latin typeface="+mn-lt"/>
                <a:ea typeface="+mn-ea"/>
              </a:rPr>
              <a:pPr/>
              <a:t>19</a:t>
            </a:fld>
            <a:endParaRPr lang="de-DE" altLang="de-DE">
              <a:latin typeface="+mn-lt"/>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Γιατί το κάνουμε αυτό;</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el-GR" sz="2400" dirty="0">
                <a:solidFill>
                  <a:srgbClr val="333333"/>
                </a:solidFill>
              </a:rPr>
              <a:t>Μελέτες δείχνουν ότι πολλοί </a:t>
            </a:r>
            <a:r>
              <a:rPr lang="en-US" sz="2400" dirty="0">
                <a:solidFill>
                  <a:srgbClr val="333333"/>
                </a:solidFill>
              </a:rPr>
              <a:t>(</a:t>
            </a:r>
            <a:r>
              <a:rPr lang="el-GR" sz="2400" dirty="0">
                <a:solidFill>
                  <a:srgbClr val="333333"/>
                </a:solidFill>
              </a:rPr>
              <a:t>αλλά όχι όλοι</a:t>
            </a:r>
            <a:r>
              <a:rPr lang="en-US" sz="2400" dirty="0">
                <a:solidFill>
                  <a:srgbClr val="333333"/>
                </a:solidFill>
              </a:rPr>
              <a:t>!) </a:t>
            </a:r>
            <a:r>
              <a:rPr lang="el-GR" sz="2400" dirty="0">
                <a:solidFill>
                  <a:srgbClr val="333333"/>
                </a:solidFill>
              </a:rPr>
              <a:t>άνθρωποι με προβλήματα ψυχικής υγείας </a:t>
            </a:r>
            <a:r>
              <a:rPr lang="en-US" sz="2400" dirty="0">
                <a:solidFill>
                  <a:srgbClr val="333333"/>
                </a:solidFill>
              </a:rPr>
              <a:t>(</a:t>
            </a:r>
            <a:r>
              <a:rPr lang="el-GR" sz="2400" dirty="0">
                <a:solidFill>
                  <a:srgbClr val="333333"/>
                </a:solidFill>
              </a:rPr>
              <a:t>ειδικά ψύχωση</a:t>
            </a:r>
            <a:r>
              <a:rPr lang="en-US" sz="2400" dirty="0">
                <a:solidFill>
                  <a:srgbClr val="333333"/>
                </a:solidFill>
              </a:rPr>
              <a:t>) </a:t>
            </a:r>
            <a:r>
              <a:rPr lang="el-GR" sz="2400" dirty="0">
                <a:solidFill>
                  <a:srgbClr val="333333"/>
                </a:solidFill>
              </a:rPr>
              <a:t>έχουνε προβλήματα στους ακόλουθους τομείς</a:t>
            </a:r>
            <a:r>
              <a:rPr lang="en-US" sz="2400" dirty="0">
                <a:solidFill>
                  <a:srgbClr val="333333"/>
                </a:solidFill>
              </a:rPr>
              <a:t>:</a:t>
            </a:r>
          </a:p>
          <a:p>
            <a:pPr marL="342900" lvl="0" indent="-342900" defTabSz="914400" fontAlgn="base">
              <a:buClr>
                <a:srgbClr val="333333"/>
              </a:buClr>
              <a:buFont typeface="WingDings"/>
              <a:buChar char=""/>
              <a:defRPr/>
            </a:pPr>
            <a:r>
              <a:rPr lang="el-GR" sz="2400" dirty="0">
                <a:solidFill>
                  <a:srgbClr val="004992"/>
                </a:solidFill>
              </a:rPr>
              <a:t>Δυσκολίες στον εντοπισμό και στην αξιολόγηση των εκφράσεων του προσώπου των άλλων </a:t>
            </a:r>
            <a:r>
              <a:rPr lang="de-DE" sz="2400" dirty="0">
                <a:solidFill>
                  <a:srgbClr val="004992"/>
                </a:solidFill>
              </a:rPr>
              <a:t>(</a:t>
            </a:r>
            <a:r>
              <a:rPr lang="el-GR" sz="2400" dirty="0">
                <a:solidFill>
                  <a:srgbClr val="004992"/>
                </a:solidFill>
              </a:rPr>
              <a:t>π</a:t>
            </a:r>
            <a:r>
              <a:rPr lang="de-DE" sz="2400" dirty="0">
                <a:solidFill>
                  <a:srgbClr val="004992"/>
                </a:solidFill>
              </a:rPr>
              <a:t>.</a:t>
            </a:r>
            <a:r>
              <a:rPr lang="el-GR" sz="2400" dirty="0">
                <a:solidFill>
                  <a:srgbClr val="004992"/>
                </a:solidFill>
              </a:rPr>
              <a:t>χ</a:t>
            </a:r>
            <a:r>
              <a:rPr lang="de-DE" sz="2400" dirty="0">
                <a:solidFill>
                  <a:srgbClr val="004992"/>
                </a:solidFill>
              </a:rPr>
              <a:t>. </a:t>
            </a:r>
            <a:r>
              <a:rPr lang="el-GR" sz="2400" dirty="0">
                <a:solidFill>
                  <a:srgbClr val="004992"/>
                </a:solidFill>
              </a:rPr>
              <a:t>χαρά</a:t>
            </a:r>
            <a:r>
              <a:rPr lang="de-DE" sz="2400" dirty="0">
                <a:solidFill>
                  <a:srgbClr val="004992"/>
                </a:solidFill>
              </a:rPr>
              <a:t>, </a:t>
            </a:r>
            <a:r>
              <a:rPr lang="el-GR" sz="2400" dirty="0">
                <a:solidFill>
                  <a:srgbClr val="004992"/>
                </a:solidFill>
              </a:rPr>
              <a:t>λύπη</a:t>
            </a:r>
            <a:r>
              <a:rPr lang="de-DE" sz="2400" dirty="0">
                <a:solidFill>
                  <a:srgbClr val="004992"/>
                </a:solidFill>
              </a:rPr>
              <a:t>)</a:t>
            </a:r>
            <a:r>
              <a:rPr lang="en-US" sz="2400" dirty="0">
                <a:solidFill>
                  <a:srgbClr val="004992"/>
                </a:solidFill>
              </a:rPr>
              <a:t>.</a:t>
            </a:r>
          </a:p>
          <a:p>
            <a:pPr marL="342900" lvl="0" indent="-342900" defTabSz="914400" fontAlgn="base">
              <a:buClr>
                <a:srgbClr val="333333"/>
              </a:buClr>
              <a:buFont typeface="WingDings"/>
              <a:buChar char=""/>
              <a:defRPr/>
            </a:pPr>
            <a:r>
              <a:rPr lang="el-GR" sz="2400" dirty="0">
                <a:solidFill>
                  <a:srgbClr val="004992"/>
                </a:solidFill>
              </a:rPr>
              <a:t>Δυσκολίες στο να συνάγουν τα κίνητρα</a:t>
            </a:r>
            <a:r>
              <a:rPr lang="en-US" sz="2400" dirty="0">
                <a:solidFill>
                  <a:srgbClr val="004992"/>
                </a:solidFill>
              </a:rPr>
              <a:t>/</a:t>
            </a:r>
            <a:r>
              <a:rPr lang="el-GR" sz="2400" dirty="0">
                <a:solidFill>
                  <a:srgbClr val="004992"/>
                </a:solidFill>
              </a:rPr>
              <a:t> μελλοντικές ενέργειες των άλλων ατόμων από την τρέχουσα συμπεριφορά.</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3" name="Slide Number Placeholder 2"/>
          <p:cNvSpPr>
            <a:spLocks noGrp="1"/>
          </p:cNvSpPr>
          <p:nvPr>
            <p:ph type="sldNum" sz="quarter" idx="12"/>
          </p:nvPr>
        </p:nvSpPr>
        <p:spPr/>
        <p:txBody>
          <a:bodyPr/>
          <a:lstStyle/>
          <a:p>
            <a:fld id="{47BF0C02-18C9-4D38-865E-70A678EC4CA4}" type="slidenum">
              <a:rPr lang="de-DE" altLang="de-DE" smtClean="0">
                <a:latin typeface="+mn-lt"/>
                <a:ea typeface="+mn-ea"/>
              </a:rPr>
              <a:pPr/>
              <a:t>20</a:t>
            </a:fld>
            <a:endParaRPr lang="de-DE" altLang="de-DE">
              <a:latin typeface="+mn-lt"/>
              <a:ea typeface="+mn-ea"/>
            </a:endParaRPr>
          </a:p>
        </p:txBody>
      </p:sp>
    </p:spTree>
    <p:extLst>
      <p:ext uri="{BB962C8B-B14F-4D97-AF65-F5344CB8AC3E}">
        <p14:creationId xmlns:p14="http://schemas.microsoft.com/office/powerpoint/2010/main" val="5335729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a:latin typeface="+mn-lt"/>
                <a:ea typeface="+mn-ea"/>
                <a:cs typeface="+mn-cs"/>
              </a:rPr>
              <a:t>Πώς η έλλειψη ενσυναίσθησης προωθεί τις λανθασμένες ερμηνείες κατά τη διάρκεια της ψύχωσης - παραδείγματα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21</a:t>
            </a:fld>
            <a:endParaRPr lang="de-DE" altLang="de-DE">
              <a:latin typeface="+mn-lt"/>
              <a:ea typeface="+mn-ea"/>
            </a:endParaRPr>
          </a:p>
        </p:txBody>
      </p:sp>
      <p:sp>
        <p:nvSpPr>
          <p:cNvPr id="35866" name="Rechteck 1"/>
          <p:cNvSpPr>
            <a:spLocks noChangeArrowheads="1"/>
          </p:cNvSpPr>
          <p:nvPr/>
        </p:nvSpPr>
        <p:spPr bwMode="auto">
          <a:xfrm>
            <a:off x="408955" y="6092826"/>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l-GR" altLang="de-DE" sz="2000" dirty="0">
                <a:solidFill>
                  <a:srgbClr val="004992"/>
                </a:solidFill>
                <a:latin typeface="+mn-lt"/>
                <a:ea typeface="+mn-ea"/>
              </a:rPr>
              <a:t>Μπορεί κάποιος να συνεισφέρει με μια σύντομη προσωπική εμπειρία;</a:t>
            </a:r>
            <a:endParaRPr lang="de-DE" altLang="de-DE" sz="200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1305941931"/>
              </p:ext>
            </p:extLst>
          </p:nvPr>
        </p:nvGraphicFramePr>
        <p:xfrm>
          <a:off x="408954" y="2203704"/>
          <a:ext cx="11376000" cy="3627134"/>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096344">
                  <a:extLst>
                    <a:ext uri="{9D8B030D-6E8A-4147-A177-3AD203B41FA5}">
                      <a16:colId xmlns:a16="http://schemas.microsoft.com/office/drawing/2014/main" val="20001"/>
                    </a:ext>
                  </a:extLst>
                </a:gridCol>
                <a:gridCol w="489527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2000" b="0" i="0" u="none" strike="noStrike" cap="none" normalizeH="0" baseline="0">
                          <a:ln>
                            <a:noFill/>
                          </a:ln>
                          <a:solidFill>
                            <a:srgbClr val="333333"/>
                          </a:solidFill>
                          <a:effectLst/>
                          <a:latin typeface="+mn-lt"/>
                          <a:ea typeface="+mn-ea"/>
                          <a:cs typeface="+mn-cs"/>
                        </a:rPr>
                        <a:t>Γεγονός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2000" b="0" i="0" u="none" strike="noStrike" cap="none" normalizeH="0" baseline="0" dirty="0">
                          <a:ln>
                            <a:noFill/>
                          </a:ln>
                          <a:solidFill>
                            <a:srgbClr val="333333"/>
                          </a:solidFill>
                          <a:effectLst/>
                          <a:latin typeface="+mn-lt"/>
                          <a:ea typeface="+mn-ea"/>
                          <a:cs typeface="+mn-cs"/>
                        </a:rPr>
                        <a:t>Εξήγηση κατά τη διάρκεια της ψύχωσης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2000" b="0" i="0" u="none" strike="noStrike" cap="none" normalizeH="0" baseline="0">
                          <a:ln>
                            <a:noFill/>
                          </a:ln>
                          <a:solidFill>
                            <a:srgbClr val="333333"/>
                          </a:solidFill>
                          <a:effectLst/>
                          <a:latin typeface="+mn-lt"/>
                          <a:ea typeface="+mn-ea"/>
                          <a:cs typeface="+mn-cs"/>
                        </a:rPr>
                        <a:t>Άλλες ερμηνείες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2000" b="0" i="0" u="none" strike="noStrike" cap="none" normalizeH="0" baseline="0">
                          <a:ln>
                            <a:noFill/>
                          </a:ln>
                          <a:solidFill>
                            <a:srgbClr val="333333"/>
                          </a:solidFill>
                          <a:effectLst/>
                          <a:latin typeface="+mn-lt"/>
                          <a:ea typeface="+mn-ea"/>
                          <a:cs typeface="+mn-cs"/>
                        </a:rPr>
                        <a:t>Αφού ο γιατρός σου μίλησε, γελάει μαζί με τη νοσοκόμα.</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2000" b="0" i="0" u="none" strike="noStrike" cap="none" normalizeH="0" baseline="0">
                          <a:ln>
                            <a:noFill/>
                          </a:ln>
                          <a:solidFill>
                            <a:srgbClr val="333333"/>
                          </a:solidFill>
                          <a:effectLst/>
                          <a:latin typeface="+mn-lt"/>
                          <a:ea typeface="+mn-ea"/>
                          <a:cs typeface="+mn-cs"/>
                        </a:rPr>
                        <a:t>“Γελάνε με εμένα.”</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2000" b="0" i="0" u="none" strike="noStrike" cap="none" normalizeH="0" baseline="0" dirty="0">
                          <a:ln>
                            <a:noFill/>
                          </a:ln>
                          <a:solidFill>
                            <a:srgbClr val="333333"/>
                          </a:solidFill>
                          <a:effectLst/>
                          <a:latin typeface="+mn-lt"/>
                          <a:ea typeface="+mn-ea"/>
                          <a:cs typeface="+mn-cs"/>
                        </a:rPr>
                        <a:t>Απλή σύμπτωση, ο γιατρός και η νοσοκόμα μιλούσαν για κάτι άλλο.</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2000" b="0" i="0" u="none" strike="noStrike" cap="none" normalizeH="0" baseline="0">
                          <a:ln>
                            <a:noFill/>
                          </a:ln>
                          <a:solidFill>
                            <a:srgbClr val="333333"/>
                          </a:solidFill>
                          <a:effectLst/>
                          <a:latin typeface="+mn-lt"/>
                          <a:ea typeface="+mn-ea"/>
                          <a:cs typeface="+mn-cs"/>
                        </a:rPr>
                        <a:t>Ένας πεζός σε κοιτάζει δύο φορές και αργότερα ξαναγυρίζει.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2000" b="0" i="0" u="none" strike="noStrike" cap="none" normalizeH="0" baseline="0" dirty="0">
                          <a:ln>
                            <a:noFill/>
                          </a:ln>
                          <a:solidFill>
                            <a:srgbClr val="333333"/>
                          </a:solidFill>
                          <a:effectLst/>
                          <a:latin typeface="+mn-lt"/>
                          <a:ea typeface="+mn-ea"/>
                          <a:cs typeface="+mn-cs"/>
                        </a:rPr>
                        <a:t>Είσαι πεπεισμένος ότι ο άνδρας σε κυνηγάει.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2000" b="0" i="0" u="none" strike="noStrike" cap="none" normalizeH="0" baseline="0" dirty="0">
                          <a:ln>
                            <a:noFill/>
                          </a:ln>
                          <a:solidFill>
                            <a:srgbClr val="333333"/>
                          </a:solidFill>
                          <a:effectLst/>
                          <a:latin typeface="+mn-lt"/>
                          <a:ea typeface="+mn-ea"/>
                          <a:cs typeface="+mn-cs"/>
                        </a:rPr>
                        <a:t>Ο πεζός είναι εκνευρισμένος γιατί φάνηκες τρομοκρατημένος στην πρώτη του ματιά. Ξαναγυρίζει για να ανακαλύψει τι συμβαίνει.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2000" b="0" i="0" u="none" strike="noStrike" cap="none" normalizeH="0" baseline="0">
                          <a:ln>
                            <a:noFill/>
                          </a:ln>
                          <a:solidFill>
                            <a:srgbClr val="333333"/>
                          </a:solidFill>
                          <a:effectLst/>
                          <a:latin typeface="+mn-lt"/>
                          <a:ea typeface="+mn-ea"/>
                          <a:cs typeface="+mn-cs"/>
                        </a:rPr>
                        <a:t>Ένα άλλο άτομο ανοιγοκλείνει τα μάτια του σε εσένα.</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2000" b="0" i="0" u="none" strike="noStrike" cap="none" normalizeH="0" baseline="0">
                          <a:ln>
                            <a:noFill/>
                          </a:ln>
                          <a:solidFill>
                            <a:srgbClr val="333333"/>
                          </a:solidFill>
                          <a:effectLst/>
                          <a:latin typeface="+mn-lt"/>
                          <a:ea typeface="+mn-ea"/>
                          <a:cs typeface="+mn-cs"/>
                        </a:rPr>
                        <a:t>Αυτός ο κώδικας Μορς είναι μια προειδοποίηση.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2000" b="0" i="0" u="none" strike="noStrike" cap="none" normalizeH="0" baseline="0" dirty="0">
                          <a:ln>
                            <a:noFill/>
                          </a:ln>
                          <a:solidFill>
                            <a:srgbClr val="333333"/>
                          </a:solidFill>
                          <a:effectLst/>
                          <a:latin typeface="+mn-lt"/>
                          <a:ea typeface="+mn-ea"/>
                          <a:cs typeface="+mn-cs"/>
                        </a:rPr>
                        <a:t>Το άτομο τυφλώνεται από τον ήλιο∙ σύμπτωση, ενδιαφέρον.</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Άσκηση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dirty="0">
                <a:solidFill>
                  <a:srgbClr val="333333"/>
                </a:solidFill>
              </a:rPr>
              <a:t>Στη συνέχεια</a:t>
            </a:r>
            <a:r>
              <a:rPr lang="de-DE" altLang="de-DE" sz="2400" dirty="0">
                <a:solidFill>
                  <a:srgbClr val="333333"/>
                </a:solidFill>
              </a:rPr>
              <a:t>, </a:t>
            </a:r>
            <a:r>
              <a:rPr lang="el-GR" altLang="de-DE" sz="2400" dirty="0">
                <a:solidFill>
                  <a:srgbClr val="333333"/>
                </a:solidFill>
              </a:rPr>
              <a:t>θα σας παρουσιαστούν κόμικς.</a:t>
            </a:r>
            <a:endParaRPr lang="de-DE"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Παρακαλώ συζητήστε τι μπορεί να σκέφτονται στην ιστορία, οι χαρακτήρες ο ένας για τον άλλον</a:t>
            </a:r>
            <a:r>
              <a:rPr lang="de-DE"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22</a:t>
            </a:fld>
            <a:endParaRPr lang="de-DE" altLang="de-DE">
              <a:latin typeface="+mn-lt"/>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Άσκηση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dirty="0">
                <a:solidFill>
                  <a:srgbClr val="333333"/>
                </a:solidFill>
              </a:rPr>
              <a:t>Στη συνέχεια</a:t>
            </a:r>
            <a:r>
              <a:rPr lang="de-DE" altLang="de-DE" sz="2400" dirty="0">
                <a:solidFill>
                  <a:srgbClr val="333333"/>
                </a:solidFill>
              </a:rPr>
              <a:t>, </a:t>
            </a:r>
            <a:r>
              <a:rPr lang="el-GR" altLang="de-DE" sz="2400" dirty="0">
                <a:solidFill>
                  <a:srgbClr val="333333"/>
                </a:solidFill>
              </a:rPr>
              <a:t>θα σας παρουσιαστούν κόμικς.</a:t>
            </a:r>
            <a:endParaRPr lang="de-DE"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Παρακαλώ συζητήστε τι μπορεί να σκέφτονται στην ιστορία, οι χαρακτήρες ο ένας για τον άλλον</a:t>
            </a:r>
            <a:r>
              <a:rPr lang="de-DE" altLang="de-DE" sz="2400" dirty="0">
                <a:solidFill>
                  <a:srgbClr val="333333"/>
                </a:solidFill>
              </a:rPr>
              <a:t>.</a:t>
            </a:r>
          </a:p>
          <a:p>
            <a:pPr lvl="0" defTabSz="914400" fontAlgn="base"/>
            <a:r>
              <a:rPr lang="el-GR" altLang="de-DE" sz="2400" b="1" dirty="0">
                <a:solidFill>
                  <a:srgbClr val="004992"/>
                </a:solidFill>
              </a:rPr>
              <a:t>Σημαντικό</a:t>
            </a:r>
            <a:endParaRPr lang="de-DE" altLang="de-DE" sz="2400" dirty="0">
              <a:solidFill>
                <a:srgbClr val="004992"/>
              </a:solidFill>
            </a:endParaRPr>
          </a:p>
          <a:p>
            <a:pPr marL="342900" lvl="0" indent="-342900" defTabSz="914400" fontAlgn="base">
              <a:buClr>
                <a:srgbClr val="333333"/>
              </a:buClr>
              <a:buFont typeface="WingDings"/>
              <a:buChar char=""/>
            </a:pPr>
            <a:r>
              <a:rPr lang="el-GR" altLang="de-DE" sz="2400" dirty="0">
                <a:solidFill>
                  <a:srgbClr val="333333"/>
                </a:solidFill>
              </a:rPr>
              <a:t>Θα πρέπει να ξεχωρίσετε τις πληροφορίες που είναι διαθέσιμες σε εσάς και τις πληροφορίες που οι χαρακτήρες των κόμικς έχουν ο ένας για τον άλλον!</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23</a:t>
            </a:fld>
            <a:endParaRPr lang="de-DE" altLang="de-DE">
              <a:latin typeface="+mn-lt"/>
              <a:ea typeface="+mn-ea"/>
            </a:endParaRPr>
          </a:p>
        </p:txBody>
      </p:sp>
    </p:spTree>
    <p:extLst>
      <p:ext uri="{BB962C8B-B14F-4D97-AF65-F5344CB8AC3E}">
        <p14:creationId xmlns:p14="http://schemas.microsoft.com/office/powerpoint/2010/main" val="21804267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Άσκηση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dirty="0">
                <a:solidFill>
                  <a:srgbClr val="333333"/>
                </a:solidFill>
              </a:rPr>
              <a:t>Στη συνέχεια</a:t>
            </a:r>
            <a:r>
              <a:rPr lang="de-DE" altLang="de-DE" sz="2400" dirty="0">
                <a:solidFill>
                  <a:srgbClr val="333333"/>
                </a:solidFill>
              </a:rPr>
              <a:t>, </a:t>
            </a:r>
            <a:r>
              <a:rPr lang="el-GR" altLang="de-DE" sz="2400" dirty="0">
                <a:solidFill>
                  <a:srgbClr val="333333"/>
                </a:solidFill>
              </a:rPr>
              <a:t>θα σας παρουσιαστούν κόμικς.</a:t>
            </a:r>
            <a:endParaRPr lang="de-DE"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Παρακαλώ συζητήστε τι μπορεί να σκέφτονται στην ιστορία, οι χαρακτήρες ο ένας για τον άλλον</a:t>
            </a:r>
            <a:r>
              <a:rPr lang="de-DE" altLang="de-DE" sz="2400" dirty="0">
                <a:solidFill>
                  <a:srgbClr val="333333"/>
                </a:solidFill>
              </a:rPr>
              <a:t>.</a:t>
            </a:r>
          </a:p>
          <a:p>
            <a:pPr lvl="0" defTabSz="914400" fontAlgn="base"/>
            <a:r>
              <a:rPr lang="el-GR" altLang="de-DE" sz="2400" b="1" dirty="0">
                <a:solidFill>
                  <a:srgbClr val="004992"/>
                </a:solidFill>
              </a:rPr>
              <a:t>Σημαντικό</a:t>
            </a:r>
            <a:endParaRPr lang="de-DE" altLang="de-DE" sz="2400" dirty="0">
              <a:solidFill>
                <a:srgbClr val="004992"/>
              </a:solidFill>
            </a:endParaRPr>
          </a:p>
          <a:p>
            <a:pPr marL="342900" lvl="0" indent="-342900" defTabSz="914400" fontAlgn="base">
              <a:buClr>
                <a:srgbClr val="333333"/>
              </a:buClr>
              <a:buFont typeface="WingDings"/>
              <a:buChar char=""/>
            </a:pPr>
            <a:r>
              <a:rPr lang="el-GR" altLang="de-DE" sz="2400" dirty="0">
                <a:solidFill>
                  <a:srgbClr val="333333"/>
                </a:solidFill>
              </a:rPr>
              <a:t>Θα πρέπει να ξεχωρίσετε τις πληροφορίες που είναι διαθέσιμες σε εσάς και τις πληροφορίες που οι χαρακτήρες των κόμικς έχουν ο ένας για τον άλλον!</a:t>
            </a:r>
            <a:endParaRPr lang="de-DE"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Τι επιπλέον πληροφορίες χρειάζονται ώστε να καταλήξετε σε μια σαφή απάντηση</a:t>
            </a:r>
            <a:r>
              <a:rPr lang="en-U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24</a:t>
            </a:fld>
            <a:endParaRPr lang="de-DE" altLang="de-DE">
              <a:latin typeface="+mn-lt"/>
              <a:ea typeface="+mn-ea"/>
            </a:endParaRPr>
          </a:p>
        </p:txBody>
      </p:sp>
    </p:spTree>
    <p:extLst>
      <p:ext uri="{BB962C8B-B14F-4D97-AF65-F5344CB8AC3E}">
        <p14:creationId xmlns:p14="http://schemas.microsoft.com/office/powerpoint/2010/main" val="41075395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25</a:t>
            </a:fld>
            <a:endParaRPr lang="de-DE" altLang="de-DE">
              <a:latin typeface="+mn-lt"/>
              <a:ea typeface="+mn-ea"/>
            </a:endParaRPr>
          </a:p>
        </p:txBody>
      </p:sp>
      <p:pic>
        <p:nvPicPr>
          <p:cNvPr id="1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3"/>
          <p:cNvSpPr txBox="1">
            <a:spLocks noChangeArrowheads="1"/>
          </p:cNvSpPr>
          <p:nvPr/>
        </p:nvSpPr>
        <p:spPr bwMode="auto">
          <a:xfrm>
            <a:off x="2677085" y="5956123"/>
            <a:ext cx="68073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l-GR" altLang="de-DE" sz="2400">
                <a:solidFill>
                  <a:srgbClr val="004992"/>
                </a:solidFill>
                <a:latin typeface="+mn-lt"/>
                <a:ea typeface="+mn-ea"/>
              </a:rPr>
              <a:t>Τί μπορεί να σκέφτονται οι άνθρωποι...έχουν δίκιο;</a:t>
            </a:r>
            <a:endParaRPr lang="de-DE" altLang="de-DE" sz="2400" dirty="0">
              <a:solidFill>
                <a:srgbClr val="004992"/>
              </a:solidFill>
              <a:latin typeface="+mn-lt"/>
              <a:ea typeface="+mn-ea"/>
            </a:endParaRPr>
          </a:p>
        </p:txBody>
      </p:sp>
      <p:sp>
        <p:nvSpPr>
          <p:cNvPr id="15" name="Caption_22"/>
          <p:cNvSpPr txBox="1">
            <a:spLocks noChangeArrowheads="1"/>
          </p:cNvSpPr>
          <p:nvPr/>
        </p:nvSpPr>
        <p:spPr bwMode="auto">
          <a:xfrm>
            <a:off x="1982787" y="864136"/>
            <a:ext cx="8229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2400" u="sng" dirty="0">
                <a:latin typeface="+mn-lt"/>
                <a:ea typeface="+mn-ea"/>
              </a:rPr>
              <a:t>Παράδειγμα: Ένας υπέρβαρος άνδρας πέφτει από την καρέκλα</a:t>
            </a:r>
            <a:endParaRPr lang="de-DE" altLang="de-DE" sz="2400" dirty="0">
              <a:latin typeface="+mn-lt"/>
              <a:ea typeface="+mn-ea"/>
            </a:endParaRPr>
          </a:p>
        </p:txBody>
      </p:sp>
      <p:sp>
        <p:nvSpPr>
          <p:cNvPr id="16" name="Caption_54287"/>
          <p:cNvSpPr txBox="1">
            <a:spLocks noChangeArrowheads="1"/>
          </p:cNvSpPr>
          <p:nvPr/>
        </p:nvSpPr>
        <p:spPr bwMode="auto">
          <a:xfrm>
            <a:off x="6265286" y="2564904"/>
            <a:ext cx="73152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100">
                <a:solidFill>
                  <a:srgbClr val="333333"/>
                </a:solidFill>
                <a:latin typeface="+mn-lt"/>
                <a:ea typeface="+mn-ea"/>
              </a:rPr>
              <a:t>Είναι παχύς!</a:t>
            </a:r>
            <a:endParaRPr lang="de-DE" altLang="de-DE" sz="1100" dirty="0">
              <a:solidFill>
                <a:srgbClr val="333333"/>
              </a:solidFill>
              <a:latin typeface="+mn-lt"/>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Ένας υπέρβαρος άνδρας πέφτει από την καρέκλα</a:t>
            </a:r>
            <a:br>
              <a:rPr lang="el-GR" sz="3600">
                <a:solidFill>
                  <a:srgbClr val="004992"/>
                </a:solidFill>
                <a:latin typeface="+mn-lt"/>
                <a:ea typeface="+mn-ea"/>
                <a:cs typeface="+mn-cs"/>
              </a:rPr>
            </a:br>
            <a:r>
              <a:rPr lang="el-GR">
                <a:solidFill>
                  <a:srgbClr val="004992"/>
                </a:solidFill>
                <a:latin typeface="+mn-lt"/>
                <a:ea typeface="+mn-ea"/>
                <a:cs typeface="+mn-cs"/>
              </a:rPr>
              <a:t>Τί μπορεί να σκέφτονται οι περισσότεροι άνθρωποι;…</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26</a:t>
            </a:fld>
            <a:endParaRPr lang="de-DE" altLang="de-DE">
              <a:latin typeface="+mn-lt"/>
              <a:ea typeface="+mn-ea"/>
            </a:endParaRPr>
          </a:p>
        </p:txBody>
      </p:sp>
      <p:pic>
        <p:nvPicPr>
          <p:cNvPr id="9"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0662"/>
          <p:cNvSpPr txBox="1">
            <a:spLocks noChangeArrowheads="1"/>
          </p:cNvSpPr>
          <p:nvPr/>
        </p:nvSpPr>
        <p:spPr bwMode="auto">
          <a:xfrm>
            <a:off x="408955" y="4966136"/>
            <a:ext cx="11376000" cy="17851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600"/>
              </a:spcBef>
              <a:buFontTx/>
              <a:buNone/>
            </a:pPr>
            <a:r>
              <a:rPr lang="el-GR" altLang="de-DE" sz="2000" dirty="0">
                <a:solidFill>
                  <a:srgbClr val="004992"/>
                </a:solidFill>
                <a:latin typeface="+mn-lt"/>
                <a:ea typeface="+mn-ea"/>
              </a:rPr>
              <a:t>Πιθανό: </a:t>
            </a:r>
            <a:r>
              <a:rPr lang="el-GR" altLang="de-DE" sz="2000" dirty="0">
                <a:solidFill>
                  <a:srgbClr val="333333"/>
                </a:solidFill>
                <a:latin typeface="+mn-lt"/>
                <a:ea typeface="+mn-ea"/>
              </a:rPr>
              <a:t>Ο άνδρας είναι πολύ βαρύς για την καρέκλα.</a:t>
            </a:r>
          </a:p>
          <a:p>
            <a:pPr eaLnBrk="1" hangingPunct="1">
              <a:spcBef>
                <a:spcPts val="600"/>
              </a:spcBef>
              <a:buFontTx/>
              <a:buNone/>
            </a:pPr>
            <a:r>
              <a:rPr lang="el-GR" altLang="de-DE" sz="2000" dirty="0">
                <a:solidFill>
                  <a:srgbClr val="004992"/>
                </a:solidFill>
                <a:latin typeface="+mn-lt"/>
                <a:ea typeface="+mn-ea"/>
              </a:rPr>
              <a:t>Λιγότερο πιθανό: </a:t>
            </a:r>
            <a:r>
              <a:rPr lang="el-GR" altLang="de-DE" sz="2000" dirty="0">
                <a:solidFill>
                  <a:srgbClr val="333333"/>
                </a:solidFill>
                <a:latin typeface="+mn-lt"/>
                <a:ea typeface="+mn-ea"/>
              </a:rPr>
              <a:t>Ο άνδρας έχει γείρει στην καρέκλα του, η καρέκλα είναι πολύ εύθραυστη. </a:t>
            </a:r>
          </a:p>
          <a:p>
            <a:pPr eaLnBrk="1" hangingPunct="1">
              <a:spcBef>
                <a:spcPts val="600"/>
              </a:spcBef>
              <a:buFontTx/>
              <a:buNone/>
            </a:pPr>
            <a:r>
              <a:rPr lang="el-GR" altLang="de-DE" sz="2000" b="1" dirty="0">
                <a:solidFill>
                  <a:srgbClr val="004992"/>
                </a:solidFill>
                <a:latin typeface="+mn-lt"/>
                <a:ea typeface="+mn-ea"/>
              </a:rPr>
              <a:t>Πολύ απίθανη υπόθεση </a:t>
            </a:r>
            <a:r>
              <a:rPr lang="el-GR" altLang="de-DE" sz="2000" dirty="0">
                <a:solidFill>
                  <a:srgbClr val="004992"/>
                </a:solidFill>
                <a:latin typeface="+mn-lt"/>
                <a:ea typeface="+mn-ea"/>
              </a:rPr>
              <a:t>που οι άνθρωποι θα μπορούσαν να είχαν κάνει, αλλά που είναι </a:t>
            </a:r>
            <a:r>
              <a:rPr lang="el-GR" altLang="de-DE" sz="2000" b="1" dirty="0">
                <a:solidFill>
                  <a:srgbClr val="004992"/>
                </a:solidFill>
                <a:latin typeface="+mn-lt"/>
                <a:ea typeface="+mn-ea"/>
              </a:rPr>
              <a:t>ΑΛΗΘΙΝΗ</a:t>
            </a:r>
            <a:r>
              <a:rPr lang="el-GR" altLang="de-DE" sz="2000" dirty="0">
                <a:solidFill>
                  <a:srgbClr val="004992"/>
                </a:solidFill>
                <a:latin typeface="+mn-lt"/>
                <a:ea typeface="+mn-ea"/>
              </a:rPr>
              <a:t>: </a:t>
            </a:r>
            <a:r>
              <a:rPr lang="el-GR" altLang="de-DE" sz="2000" dirty="0">
                <a:solidFill>
                  <a:srgbClr val="333333"/>
                </a:solidFill>
                <a:latin typeface="+mn-lt"/>
                <a:ea typeface="+mn-ea"/>
              </a:rPr>
              <a:t>Η καρέκλα έχει κοπεί με πριόνι -απίθανη υπόθεση γιατί κανείς δεν παρατήρησε το αγόρι στην πρώτη φωτογραφία να πριονίζει την άκρη της καρέκλας!</a:t>
            </a:r>
            <a:endParaRPr lang="de-DE" altLang="de-DE" sz="2000" dirty="0">
              <a:solidFill>
                <a:srgbClr val="333333"/>
              </a:solidFill>
              <a:latin typeface="+mn-lt"/>
              <a:ea typeface="+mn-ea"/>
            </a:endParaRPr>
          </a:p>
        </p:txBody>
      </p:sp>
      <p:sp>
        <p:nvSpPr>
          <p:cNvPr id="40967" name="Text Box 7"/>
          <p:cNvSpPr txBox="1">
            <a:spLocks noChangeArrowheads="1"/>
          </p:cNvSpPr>
          <p:nvPr/>
        </p:nvSpPr>
        <p:spPr bwMode="auto">
          <a:xfrm>
            <a:off x="5953571" y="2956302"/>
            <a:ext cx="54864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0"/>
              </a:spcBef>
              <a:buFontTx/>
              <a:buNone/>
            </a:pPr>
            <a:r>
              <a:rPr lang="el-GR" altLang="de-DE" sz="600">
                <a:solidFill>
                  <a:srgbClr val="333333"/>
                </a:solidFill>
                <a:latin typeface="+mn-lt"/>
                <a:ea typeface="+mn-ea"/>
              </a:rPr>
              <a:t>Είναι μεγάλος.</a:t>
            </a:r>
            <a:r>
              <a:rPr lang="de-DE" altLang="de-DE" sz="600">
                <a:solidFill>
                  <a:srgbClr val="333333"/>
                </a:solidFill>
                <a:latin typeface="+mn-lt"/>
                <a:ea typeface="+mn-ea"/>
              </a:rPr>
              <a: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Πάμε!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27</a:t>
            </a:fld>
            <a:endParaRPr lang="de-DE" altLang="de-DE">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28</a:t>
            </a:fld>
            <a:endParaRPr lang="de-DE" altLang="de-DE">
              <a:latin typeface="+mn-lt"/>
              <a:ea typeface="+mn-ea"/>
            </a:endParaRPr>
          </a:p>
        </p:txBody>
      </p:sp>
      <p:pic>
        <p:nvPicPr>
          <p:cNvPr id="9"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a:spLocks noChangeArrowheads="1"/>
          </p:cNvSpPr>
          <p:nvPr/>
        </p:nvSpPr>
        <p:spPr bwMode="auto">
          <a:xfrm>
            <a:off x="2893910" y="5884164"/>
            <a:ext cx="6160436" cy="86793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el-GR" altLang="de-DE" sz="2400" dirty="0">
                <a:solidFill>
                  <a:srgbClr val="004992"/>
                </a:solidFill>
                <a:latin typeface="+mn-lt"/>
                <a:ea typeface="+mn-ea"/>
              </a:rPr>
              <a:t>Πώς μπορεί να αισθάνεται η γυναίκα σε αυτήν την κατάσταση;</a:t>
            </a:r>
            <a:endParaRPr lang="de-DE" altLang="de-DE" sz="2400" dirty="0">
              <a:solidFill>
                <a:srgbClr val="004992"/>
              </a:solidFill>
              <a:latin typeface="+mn-lt"/>
              <a:ea typeface="+mn-ea"/>
            </a:endParaRPr>
          </a:p>
        </p:txBody>
      </p:sp>
      <p:sp>
        <p:nvSpPr>
          <p:cNvPr id="11" name="Caption_18"/>
          <p:cNvSpPr txBox="1">
            <a:spLocks noChangeArrowheads="1"/>
          </p:cNvSpPr>
          <p:nvPr/>
        </p:nvSpPr>
        <p:spPr bwMode="auto">
          <a:xfrm>
            <a:off x="6859786" y="1444510"/>
            <a:ext cx="2194560" cy="6463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800" b="1">
                <a:latin typeface="+mn-lt"/>
                <a:ea typeface="+mn-ea"/>
              </a:rPr>
              <a:t>Το φανάρι είναι πράσινο!</a:t>
            </a:r>
            <a:endParaRPr lang="de-DE" altLang="de-DE" sz="1800" b="1" dirty="0">
              <a:latin typeface="+mn-lt"/>
              <a:ea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29</a:t>
            </a:fld>
            <a:endParaRPr lang="de-DE" altLang="de-DE">
              <a:latin typeface="+mn-lt"/>
              <a:ea typeface="+mn-ea"/>
            </a:endParaRPr>
          </a:p>
        </p:txBody>
      </p:sp>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l-GR" altLang="de-DE" sz="2400">
                <a:solidFill>
                  <a:srgbClr val="004992"/>
                </a:solidFill>
                <a:latin typeface="+mn-lt"/>
                <a:ea typeface="+mn-ea"/>
              </a:rPr>
              <a:t>Τί μπορεί να σκέφτεται ο άνδρας;</a:t>
            </a:r>
            <a:endParaRPr lang="de-DE" altLang="de-DE" sz="2400" dirty="0">
              <a:solidFill>
                <a:srgbClr val="004992"/>
              </a:solidFill>
              <a:latin typeface="+mn-lt"/>
              <a:ea typeface="+mn-ea"/>
            </a:endParaRPr>
          </a:p>
        </p:txBody>
      </p:sp>
      <p:sp>
        <p:nvSpPr>
          <p:cNvPr id="13" name="Caption_20"/>
          <p:cNvSpPr txBox="1">
            <a:spLocks noChangeArrowheads="1"/>
          </p:cNvSpPr>
          <p:nvPr/>
        </p:nvSpPr>
        <p:spPr bwMode="auto">
          <a:xfrm>
            <a:off x="913011" y="1844824"/>
            <a:ext cx="2232248" cy="1341656"/>
          </a:xfrm>
          <a:prstGeom prst="ellipse">
            <a:avLst/>
          </a:prstGeom>
          <a:solidFill>
            <a:schemeClr val="bg1"/>
          </a:solidFill>
          <a:ln>
            <a:no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200" i="1" dirty="0">
                <a:latin typeface="+mn-lt"/>
                <a:ea typeface="+mn-ea"/>
              </a:rPr>
              <a:t>Έχετε δει εκείνο το ενοχλητικό ερωτηματολόγιο ικανοποίησης από την εργασία</a:t>
            </a:r>
            <a:endParaRPr lang="de-DE" altLang="de-DE" sz="1200" dirty="0">
              <a:latin typeface="+mn-lt"/>
              <a:ea typeface="+mn-ea"/>
            </a:endParaRPr>
          </a:p>
        </p:txBody>
      </p:sp>
      <p:sp>
        <p:nvSpPr>
          <p:cNvPr id="14" name="Caption_21"/>
          <p:cNvSpPr txBox="1">
            <a:spLocks noChangeArrowheads="1"/>
          </p:cNvSpPr>
          <p:nvPr/>
        </p:nvSpPr>
        <p:spPr bwMode="auto">
          <a:xfrm>
            <a:off x="4426515" y="1855071"/>
            <a:ext cx="2103120" cy="1038701"/>
          </a:xfrm>
          <a:prstGeom prst="ellipse">
            <a:avLst/>
          </a:prstGeom>
          <a:solidFill>
            <a:schemeClr val="bg1"/>
          </a:solidFill>
          <a:ln>
            <a:noFill/>
          </a:ln>
        </p:spPr>
        <p:txBody>
          <a:bodyPr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200">
                <a:latin typeface="+mn-lt"/>
                <a:ea typeface="+mn-ea"/>
              </a:rPr>
              <a:t>Μπορείτε σας παρακαλώ να μου πείτε μέχρι πότε πρέπει να έχει επιστραφεί αυτό το βιβλίο;</a:t>
            </a:r>
            <a:endParaRPr lang="en-GB" altLang="de-DE" sz="1200" dirty="0">
              <a:latin typeface="+mn-lt"/>
              <a:ea typeface="+mn-ea"/>
            </a:endParaRPr>
          </a:p>
        </p:txBody>
      </p:sp>
      <p:sp>
        <p:nvSpPr>
          <p:cNvPr id="15"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200" dirty="0">
                <a:latin typeface="+mn-lt"/>
                <a:ea typeface="+mn-ea"/>
              </a:rPr>
              <a:t>Δεν απαντώ σε τέτοιες χαζές ερωτήσεις!</a:t>
            </a:r>
            <a:endParaRPr lang="en-GB" altLang="de-DE" sz="1200" dirty="0">
              <a:latin typeface="+mn-lt"/>
              <a:ea typeface="+mn-ea"/>
            </a:endParaRPr>
          </a:p>
        </p:txBody>
      </p:sp>
      <p:sp>
        <p:nvSpPr>
          <p:cNvPr id="16" name="Rectangle 60"/>
          <p:cNvSpPr>
            <a:spLocks noChangeArrowheads="1"/>
          </p:cNvSpPr>
          <p:nvPr/>
        </p:nvSpPr>
        <p:spPr bwMode="auto">
          <a:xfrm>
            <a:off x="704088" y="1737360"/>
            <a:ext cx="3557016" cy="336499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30</a:t>
            </a:fld>
            <a:endParaRPr lang="de-DE" altLang="de-DE">
              <a:latin typeface="+mn-lt"/>
              <a:ea typeface="+mn-ea"/>
            </a:endParaRPr>
          </a:p>
        </p:txBody>
      </p:sp>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l-GR" altLang="de-DE" sz="2400">
                <a:solidFill>
                  <a:srgbClr val="004992"/>
                </a:solidFill>
                <a:latin typeface="+mn-lt"/>
                <a:ea typeface="+mn-ea"/>
              </a:rPr>
              <a:t>Τί μπορεί να σκέφτεται ο άνδρας;</a:t>
            </a:r>
            <a:endParaRPr lang="de-DE" altLang="de-DE" sz="2400" dirty="0">
              <a:solidFill>
                <a:srgbClr val="004992"/>
              </a:solidFill>
              <a:latin typeface="+mn-lt"/>
              <a:ea typeface="+mn-ea"/>
            </a:endParaRPr>
          </a:p>
        </p:txBody>
      </p:sp>
      <p:sp>
        <p:nvSpPr>
          <p:cNvPr id="13" name="Caption_20"/>
          <p:cNvSpPr txBox="1">
            <a:spLocks noChangeArrowheads="1"/>
          </p:cNvSpPr>
          <p:nvPr/>
        </p:nvSpPr>
        <p:spPr bwMode="auto">
          <a:xfrm>
            <a:off x="913011" y="1844824"/>
            <a:ext cx="2232248" cy="1341656"/>
          </a:xfrm>
          <a:prstGeom prst="ellipse">
            <a:avLst/>
          </a:prstGeom>
          <a:solidFill>
            <a:schemeClr val="bg1"/>
          </a:solidFill>
          <a:ln>
            <a:no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200" i="1" dirty="0">
                <a:latin typeface="+mn-lt"/>
                <a:ea typeface="+mn-ea"/>
              </a:rPr>
              <a:t>Έχετε δει εκείνο το ενοχλητικό ερωτηματολόγιο ικανοποίησης από την εργασία</a:t>
            </a:r>
            <a:endParaRPr lang="de-DE" altLang="de-DE" sz="1200" dirty="0">
              <a:latin typeface="+mn-lt"/>
              <a:ea typeface="+mn-ea"/>
            </a:endParaRPr>
          </a:p>
        </p:txBody>
      </p:sp>
      <p:sp>
        <p:nvSpPr>
          <p:cNvPr id="14" name="Caption_21"/>
          <p:cNvSpPr txBox="1">
            <a:spLocks noChangeArrowheads="1"/>
          </p:cNvSpPr>
          <p:nvPr/>
        </p:nvSpPr>
        <p:spPr bwMode="auto">
          <a:xfrm>
            <a:off x="4426515" y="1855071"/>
            <a:ext cx="2103120" cy="1038701"/>
          </a:xfrm>
          <a:prstGeom prst="ellipse">
            <a:avLst/>
          </a:prstGeom>
          <a:solidFill>
            <a:schemeClr val="bg1"/>
          </a:solidFill>
          <a:ln>
            <a:noFill/>
          </a:ln>
        </p:spPr>
        <p:txBody>
          <a:bodyPr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200">
                <a:latin typeface="+mn-lt"/>
                <a:ea typeface="+mn-ea"/>
              </a:rPr>
              <a:t>Μπορείτε σας παρακαλώ να μου πείτε μέχρι πότε πρέπει να έχει επιστραφεί αυτό το βιβλίο;</a:t>
            </a:r>
            <a:endParaRPr lang="en-GB" altLang="de-DE" sz="1200" dirty="0">
              <a:latin typeface="+mn-lt"/>
              <a:ea typeface="+mn-ea"/>
            </a:endParaRPr>
          </a:p>
        </p:txBody>
      </p:sp>
      <p:sp>
        <p:nvSpPr>
          <p:cNvPr id="15"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200" dirty="0">
                <a:latin typeface="+mn-lt"/>
                <a:ea typeface="+mn-ea"/>
              </a:rPr>
              <a:t>Δεν απαντώ σε τέτοιες χαζές ερωτήσεις!</a:t>
            </a:r>
            <a:endParaRPr lang="en-GB" altLang="de-DE" sz="1200" dirty="0">
              <a:latin typeface="+mn-lt"/>
              <a:ea typeface="+mn-ea"/>
            </a:endParaRPr>
          </a:p>
        </p:txBody>
      </p:sp>
    </p:spTree>
    <p:extLst>
      <p:ext uri="{BB962C8B-B14F-4D97-AF65-F5344CB8AC3E}">
        <p14:creationId xmlns:p14="http://schemas.microsoft.com/office/powerpoint/2010/main" val="28362385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31</a:t>
            </a:fld>
            <a:endParaRPr lang="de-DE" altLang="de-DE">
              <a:latin typeface="+mn-lt"/>
              <a:ea typeface="+mn-ea"/>
            </a:endParaRPr>
          </a:p>
        </p:txBody>
      </p:sp>
      <p:pic>
        <p:nvPicPr>
          <p:cNvPr id="15"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1"/>
          <p:cNvSpPr txBox="1">
            <a:spLocks noChangeArrowheads="1"/>
          </p:cNvSpPr>
          <p:nvPr/>
        </p:nvSpPr>
        <p:spPr bwMode="auto">
          <a:xfrm>
            <a:off x="7979634" y="1576720"/>
            <a:ext cx="1005840" cy="457200"/>
          </a:xfrm>
          <a:prstGeom prst="roundRect">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b="1">
                <a:latin typeface="+mn-lt"/>
                <a:ea typeface="+mn-ea"/>
              </a:rPr>
              <a:t>Let‘s go play football!</a:t>
            </a:r>
            <a:endParaRPr lang="en-GB" altLang="de-DE" sz="1400" b="1" dirty="0">
              <a:latin typeface="+mn-lt"/>
              <a:ea typeface="+mn-ea"/>
            </a:endParaRPr>
          </a:p>
        </p:txBody>
      </p:sp>
      <p:sp>
        <p:nvSpPr>
          <p:cNvPr id="17" name="Caption_82955"/>
          <p:cNvSpPr txBox="1">
            <a:spLocks noChangeArrowheads="1"/>
          </p:cNvSpPr>
          <p:nvPr/>
        </p:nvSpPr>
        <p:spPr bwMode="auto">
          <a:xfrm>
            <a:off x="2632463" y="5884164"/>
            <a:ext cx="689659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l-GR" altLang="de-DE" sz="2400">
                <a:solidFill>
                  <a:srgbClr val="004992"/>
                </a:solidFill>
                <a:latin typeface="+mn-lt"/>
                <a:ea typeface="+mn-ea"/>
              </a:rPr>
              <a:t>Τί σκέφτεται πιθανώς ο δασοφύλακας...είναι σωστός;</a:t>
            </a:r>
            <a:endParaRPr lang="de-DE" altLang="de-DE" sz="2400" dirty="0">
              <a:solidFill>
                <a:srgbClr val="004992"/>
              </a:solidFill>
              <a:latin typeface="+mn-lt"/>
              <a:ea typeface="+mn-ea"/>
            </a:endParaRPr>
          </a:p>
        </p:txBody>
      </p:sp>
      <p:sp>
        <p:nvSpPr>
          <p:cNvPr id="18" name="Caption_21"/>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el-GR" sz="2400" kern="10">
                <a:ln w="9525">
                  <a:solidFill>
                    <a:srgbClr val="000000"/>
                  </a:solidFill>
                  <a:round/>
                  <a:headEnd/>
                  <a:tailEnd/>
                </a:ln>
                <a:solidFill>
                  <a:srgbClr val="000000"/>
                </a:solidFill>
                <a:latin typeface="+mn-lt"/>
                <a:ea typeface="+mn-ea"/>
              </a:rPr>
              <a:t>Σχολείο Ξένων Γλωσσών</a:t>
            </a:r>
            <a:endParaRPr lang="de-DE" sz="2400" kern="10" dirty="0">
              <a:ln w="9525">
                <a:solidFill>
                  <a:srgbClr val="000000"/>
                </a:solidFill>
                <a:round/>
                <a:headEnd/>
                <a:tailEnd/>
              </a:ln>
              <a:solidFill>
                <a:srgbClr val="000000"/>
              </a:solidFill>
              <a:latin typeface="+mn-lt"/>
              <a:ea typeface="+mn-ea"/>
            </a:endParaRPr>
          </a:p>
        </p:txBody>
      </p:sp>
      <p:sp>
        <p:nvSpPr>
          <p:cNvPr id="19" name="Caption_23"/>
          <p:cNvSpPr txBox="1">
            <a:spLocks noChangeArrowheads="1"/>
          </p:cNvSpPr>
          <p:nvPr/>
        </p:nvSpPr>
        <p:spPr bwMode="auto">
          <a:xfrm>
            <a:off x="4513411" y="1671166"/>
            <a:ext cx="731520"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el-GR" altLang="de-DE" sz="1000" b="1">
                <a:latin typeface="+mn-lt"/>
                <a:ea typeface="+mn-ea"/>
              </a:rPr>
              <a:t>εγώ είμαι</a:t>
            </a:r>
          </a:p>
          <a:p>
            <a:pPr eaLnBrk="1" hangingPunct="1">
              <a:lnSpc>
                <a:spcPct val="40000"/>
              </a:lnSpc>
              <a:spcBef>
                <a:spcPct val="50000"/>
              </a:spcBef>
              <a:buFontTx/>
              <a:buNone/>
            </a:pPr>
            <a:r>
              <a:rPr lang="el-GR" altLang="de-DE" sz="1000" b="1">
                <a:latin typeface="+mn-lt"/>
                <a:ea typeface="+mn-ea"/>
              </a:rPr>
              <a:t>εσύ είσαι</a:t>
            </a:r>
            <a:endParaRPr lang="de-DE" altLang="de-DE" sz="1000" b="1" dirty="0">
              <a:latin typeface="+mn-lt"/>
              <a:ea typeface="+mn-ea"/>
            </a:endParaRPr>
          </a:p>
        </p:txBody>
      </p:sp>
      <p:sp>
        <p:nvSpPr>
          <p:cNvPr id="20"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700" b="1">
                <a:latin typeface="+mn-lt"/>
                <a:ea typeface="+mn-ea"/>
              </a:rPr>
              <a:t>Μην πατάτε το γρασίδι</a:t>
            </a:r>
            <a:endParaRPr lang="de-DE" altLang="de-DE" sz="700" b="1" dirty="0">
              <a:latin typeface="+mn-lt"/>
              <a:ea typeface="+mn-ea"/>
            </a:endParaRPr>
          </a:p>
        </p:txBody>
      </p:sp>
      <p:sp>
        <p:nvSpPr>
          <p:cNvPr id="21"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el-GR" altLang="de-DE" sz="800" b="1">
                <a:latin typeface="+mn-lt"/>
                <a:ea typeface="+mn-ea"/>
              </a:rPr>
              <a:t>Μην πατάτε το γρασίδι</a:t>
            </a:r>
            <a:endParaRPr lang="de-DE" altLang="de-DE" sz="800" b="1" dirty="0">
              <a:latin typeface="+mn-lt"/>
              <a:ea typeface="+mn-ea"/>
            </a:endParaRPr>
          </a:p>
        </p:txBody>
      </p:sp>
      <p:sp>
        <p:nvSpPr>
          <p:cNvPr id="22"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000">
                <a:latin typeface="+mn-lt"/>
                <a:ea typeface="+mn-ea"/>
              </a:rPr>
              <a:t>1o </a:t>
            </a:r>
            <a:r>
              <a:rPr lang="el-GR" altLang="de-DE" sz="1000">
                <a:latin typeface="+mn-lt"/>
                <a:ea typeface="+mn-ea"/>
              </a:rPr>
              <a:t>Μάθημα Ελληνικών</a:t>
            </a:r>
            <a:endParaRPr lang="de-DE" altLang="de-DE" sz="1000" dirty="0">
              <a:latin typeface="+mn-lt"/>
              <a:ea typeface="+mn-ea"/>
            </a:endParaRPr>
          </a:p>
        </p:txBody>
      </p:sp>
      <p:sp>
        <p:nvSpPr>
          <p:cNvPr id="23" name="Rectangle 60"/>
          <p:cNvSpPr>
            <a:spLocks noChangeArrowheads="1"/>
          </p:cNvSpPr>
          <p:nvPr/>
        </p:nvSpPr>
        <p:spPr bwMode="auto">
          <a:xfrm>
            <a:off x="2713211" y="3392424"/>
            <a:ext cx="3291840" cy="23774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
        <p:nvSpPr>
          <p:cNvPr id="24" name="Rectangle 60"/>
          <p:cNvSpPr>
            <a:spLocks noChangeArrowheads="1"/>
          </p:cNvSpPr>
          <p:nvPr/>
        </p:nvSpPr>
        <p:spPr bwMode="auto">
          <a:xfrm>
            <a:off x="2713211" y="1161288"/>
            <a:ext cx="3291840"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
        <p:nvSpPr>
          <p:cNvPr id="25" name="Rectangle 60"/>
          <p:cNvSpPr>
            <a:spLocks noChangeArrowheads="1"/>
          </p:cNvSpPr>
          <p:nvPr/>
        </p:nvSpPr>
        <p:spPr bwMode="auto">
          <a:xfrm>
            <a:off x="6005051" y="1161288"/>
            <a:ext cx="3401568"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32</a:t>
            </a:fld>
            <a:endParaRPr lang="de-DE" altLang="de-DE">
              <a:latin typeface="+mn-lt"/>
              <a:ea typeface="+mn-ea"/>
            </a:endParaRPr>
          </a:p>
        </p:txBody>
      </p:sp>
      <p:pic>
        <p:nvPicPr>
          <p:cNvPr id="15"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1"/>
          <p:cNvSpPr txBox="1">
            <a:spLocks noChangeArrowheads="1"/>
          </p:cNvSpPr>
          <p:nvPr/>
        </p:nvSpPr>
        <p:spPr bwMode="auto">
          <a:xfrm>
            <a:off x="7979634" y="1576720"/>
            <a:ext cx="1005840" cy="457200"/>
          </a:xfrm>
          <a:prstGeom prst="roundRect">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b="1">
                <a:latin typeface="+mn-lt"/>
                <a:ea typeface="+mn-ea"/>
              </a:rPr>
              <a:t>Let‘s go play football!</a:t>
            </a:r>
            <a:endParaRPr lang="en-GB" altLang="de-DE" sz="1400" b="1" dirty="0">
              <a:latin typeface="+mn-lt"/>
              <a:ea typeface="+mn-ea"/>
            </a:endParaRPr>
          </a:p>
        </p:txBody>
      </p:sp>
      <p:sp>
        <p:nvSpPr>
          <p:cNvPr id="17" name="Caption_82955"/>
          <p:cNvSpPr txBox="1">
            <a:spLocks noChangeArrowheads="1"/>
          </p:cNvSpPr>
          <p:nvPr/>
        </p:nvSpPr>
        <p:spPr bwMode="auto">
          <a:xfrm>
            <a:off x="2632463" y="5884164"/>
            <a:ext cx="689659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l-GR" altLang="de-DE" sz="2400">
                <a:solidFill>
                  <a:srgbClr val="004992"/>
                </a:solidFill>
                <a:latin typeface="+mn-lt"/>
                <a:ea typeface="+mn-ea"/>
              </a:rPr>
              <a:t>Τί σκέφτεται πιθανώς ο δασοφύλακας...είναι σωστός;</a:t>
            </a:r>
            <a:endParaRPr lang="de-DE" altLang="de-DE" sz="2400" dirty="0">
              <a:solidFill>
                <a:srgbClr val="004992"/>
              </a:solidFill>
              <a:latin typeface="+mn-lt"/>
              <a:ea typeface="+mn-ea"/>
            </a:endParaRPr>
          </a:p>
        </p:txBody>
      </p:sp>
      <p:sp>
        <p:nvSpPr>
          <p:cNvPr id="18" name="Caption_21"/>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el-GR" sz="2400" kern="10">
                <a:ln w="9525">
                  <a:solidFill>
                    <a:srgbClr val="000000"/>
                  </a:solidFill>
                  <a:round/>
                  <a:headEnd/>
                  <a:tailEnd/>
                </a:ln>
                <a:solidFill>
                  <a:srgbClr val="000000"/>
                </a:solidFill>
                <a:latin typeface="+mn-lt"/>
                <a:ea typeface="+mn-ea"/>
              </a:rPr>
              <a:t>Σχολείο Ξένων Γλωσσών</a:t>
            </a:r>
            <a:endParaRPr lang="de-DE" sz="2400" kern="10" dirty="0">
              <a:ln w="9525">
                <a:solidFill>
                  <a:srgbClr val="000000"/>
                </a:solidFill>
                <a:round/>
                <a:headEnd/>
                <a:tailEnd/>
              </a:ln>
              <a:solidFill>
                <a:srgbClr val="000000"/>
              </a:solidFill>
              <a:latin typeface="+mn-lt"/>
              <a:ea typeface="+mn-ea"/>
            </a:endParaRPr>
          </a:p>
        </p:txBody>
      </p:sp>
      <p:sp>
        <p:nvSpPr>
          <p:cNvPr id="19" name="Caption_23"/>
          <p:cNvSpPr txBox="1">
            <a:spLocks noChangeArrowheads="1"/>
          </p:cNvSpPr>
          <p:nvPr/>
        </p:nvSpPr>
        <p:spPr bwMode="auto">
          <a:xfrm>
            <a:off x="4513411" y="1671166"/>
            <a:ext cx="731520"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el-GR" altLang="de-DE" sz="1000" b="1">
                <a:latin typeface="+mn-lt"/>
                <a:ea typeface="+mn-ea"/>
              </a:rPr>
              <a:t>εγώ είμαι</a:t>
            </a:r>
          </a:p>
          <a:p>
            <a:pPr eaLnBrk="1" hangingPunct="1">
              <a:lnSpc>
                <a:spcPct val="40000"/>
              </a:lnSpc>
              <a:spcBef>
                <a:spcPct val="50000"/>
              </a:spcBef>
              <a:buFontTx/>
              <a:buNone/>
            </a:pPr>
            <a:r>
              <a:rPr lang="el-GR" altLang="de-DE" sz="1000" b="1">
                <a:latin typeface="+mn-lt"/>
                <a:ea typeface="+mn-ea"/>
              </a:rPr>
              <a:t>εσύ είσαι</a:t>
            </a:r>
            <a:endParaRPr lang="de-DE" altLang="de-DE" sz="1000" b="1" dirty="0">
              <a:latin typeface="+mn-lt"/>
              <a:ea typeface="+mn-ea"/>
            </a:endParaRPr>
          </a:p>
        </p:txBody>
      </p:sp>
      <p:sp>
        <p:nvSpPr>
          <p:cNvPr id="20"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700" b="1">
                <a:latin typeface="+mn-lt"/>
                <a:ea typeface="+mn-ea"/>
              </a:rPr>
              <a:t>Μην πατάτε το γρασίδι</a:t>
            </a:r>
            <a:endParaRPr lang="de-DE" altLang="de-DE" sz="700" b="1" dirty="0">
              <a:latin typeface="+mn-lt"/>
              <a:ea typeface="+mn-ea"/>
            </a:endParaRPr>
          </a:p>
        </p:txBody>
      </p:sp>
      <p:sp>
        <p:nvSpPr>
          <p:cNvPr id="21"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el-GR" altLang="de-DE" sz="800" b="1">
                <a:latin typeface="+mn-lt"/>
                <a:ea typeface="+mn-ea"/>
              </a:rPr>
              <a:t>Μην πατάτε το γρασίδι</a:t>
            </a:r>
            <a:endParaRPr lang="de-DE" altLang="de-DE" sz="800" b="1" dirty="0">
              <a:latin typeface="+mn-lt"/>
              <a:ea typeface="+mn-ea"/>
            </a:endParaRPr>
          </a:p>
        </p:txBody>
      </p:sp>
      <p:sp>
        <p:nvSpPr>
          <p:cNvPr id="22"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000">
                <a:latin typeface="+mn-lt"/>
                <a:ea typeface="+mn-ea"/>
              </a:rPr>
              <a:t>1o </a:t>
            </a:r>
            <a:r>
              <a:rPr lang="el-GR" altLang="de-DE" sz="1000">
                <a:latin typeface="+mn-lt"/>
                <a:ea typeface="+mn-ea"/>
              </a:rPr>
              <a:t>Μάθημα Ελληνικών</a:t>
            </a:r>
            <a:endParaRPr lang="de-DE" altLang="de-DE" sz="1000" dirty="0">
              <a:latin typeface="+mn-lt"/>
              <a:ea typeface="+mn-ea"/>
            </a:endParaRPr>
          </a:p>
        </p:txBody>
      </p:sp>
    </p:spTree>
    <p:extLst>
      <p:ext uri="{BB962C8B-B14F-4D97-AF65-F5344CB8AC3E}">
        <p14:creationId xmlns:p14="http://schemas.microsoft.com/office/powerpoint/2010/main" val="30551006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33</a:t>
            </a:fld>
            <a:endParaRPr lang="de-DE" altLang="de-DE">
              <a:latin typeface="+mn-lt"/>
              <a:ea typeface="+mn-ea"/>
            </a:endParaRPr>
          </a:p>
        </p:txBody>
      </p:sp>
      <p:pic>
        <p:nvPicPr>
          <p:cNvPr id="7"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l-GR" altLang="de-DE" sz="2400">
                <a:solidFill>
                  <a:srgbClr val="004992"/>
                </a:solidFill>
                <a:latin typeface="+mn-lt"/>
                <a:ea typeface="+mn-ea"/>
              </a:rPr>
              <a:t>Τί μπορεί να σκέφτεται ο άνδρας μπροστά από τη φωτογραφία...είναι σωστός;</a:t>
            </a:r>
            <a:endParaRPr lang="de-DE" altLang="de-DE" sz="2400" dirty="0">
              <a:solidFill>
                <a:srgbClr val="004992"/>
              </a:solidFill>
              <a:latin typeface="+mn-lt"/>
              <a:ea typeface="+mn-ea"/>
            </a:endParaRPr>
          </a:p>
        </p:txBody>
      </p:sp>
      <p:sp>
        <p:nvSpPr>
          <p:cNvPr id="9" name="Rectangle 60"/>
          <p:cNvSpPr>
            <a:spLocks noChangeArrowheads="1"/>
          </p:cNvSpPr>
          <p:nvPr/>
        </p:nvSpPr>
        <p:spPr bwMode="auto">
          <a:xfrm>
            <a:off x="521208" y="1965960"/>
            <a:ext cx="265176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
        <p:nvSpPr>
          <p:cNvPr id="10" name="Rectangle 60"/>
          <p:cNvSpPr>
            <a:spLocks noChangeArrowheads="1"/>
          </p:cNvSpPr>
          <p:nvPr/>
        </p:nvSpPr>
        <p:spPr bwMode="auto">
          <a:xfrm>
            <a:off x="3172968" y="1965960"/>
            <a:ext cx="246888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
        <p:nvSpPr>
          <p:cNvPr id="11" name="Rectangle 60"/>
          <p:cNvSpPr>
            <a:spLocks noChangeArrowheads="1"/>
          </p:cNvSpPr>
          <p:nvPr/>
        </p:nvSpPr>
        <p:spPr bwMode="auto">
          <a:xfrm>
            <a:off x="5615327" y="1965960"/>
            <a:ext cx="301752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34</a:t>
            </a:fld>
            <a:endParaRPr lang="de-DE" altLang="de-DE">
              <a:latin typeface="+mn-lt"/>
              <a:ea typeface="+mn-ea"/>
            </a:endParaRPr>
          </a:p>
        </p:txBody>
      </p:sp>
      <p:pic>
        <p:nvPicPr>
          <p:cNvPr id="7"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l-GR" altLang="de-DE" sz="2400">
                <a:solidFill>
                  <a:srgbClr val="004992"/>
                </a:solidFill>
                <a:latin typeface="+mn-lt"/>
                <a:ea typeface="+mn-ea"/>
              </a:rPr>
              <a:t>Τί μπορεί να σκέφτεται ο άνδρας μπροστά από τη φωτογραφία...είναι σωστός;</a:t>
            </a:r>
            <a:endParaRPr lang="de-DE" altLang="de-DE" sz="2400" dirty="0">
              <a:solidFill>
                <a:srgbClr val="004992"/>
              </a:solidFill>
              <a:latin typeface="+mn-lt"/>
              <a:ea typeface="+mn-ea"/>
            </a:endParaRPr>
          </a:p>
        </p:txBody>
      </p:sp>
    </p:spTree>
    <p:extLst>
      <p:ext uri="{BB962C8B-B14F-4D97-AF65-F5344CB8AC3E}">
        <p14:creationId xmlns:p14="http://schemas.microsoft.com/office/powerpoint/2010/main" val="17612973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35</a:t>
            </a:fld>
            <a:endParaRPr lang="de-DE" altLang="de-DE">
              <a:latin typeface="+mn-lt"/>
              <a:ea typeface="+mn-ea"/>
            </a:endParaRPr>
          </a:p>
        </p:txBody>
      </p:sp>
      <p:pic>
        <p:nvPicPr>
          <p:cNvPr id="11"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l-GR" altLang="de-DE" sz="2400">
                <a:solidFill>
                  <a:srgbClr val="004992"/>
                </a:solidFill>
                <a:latin typeface="+mn-lt"/>
                <a:ea typeface="+mn-ea"/>
              </a:rPr>
              <a:t>Τί σκέφτεται η μητέρα; Χρειαζόμαστε επιπλέον πληροφορίες για να αποφασίσουμε;</a:t>
            </a:r>
            <a:endParaRPr lang="de-DE" altLang="de-DE" sz="2400" dirty="0">
              <a:solidFill>
                <a:srgbClr val="004992"/>
              </a:solidFill>
              <a:latin typeface="+mn-lt"/>
              <a:ea typeface="+mn-ea"/>
            </a:endParaRPr>
          </a:p>
        </p:txBody>
      </p:sp>
      <p:sp>
        <p:nvSpPr>
          <p:cNvPr id="15"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l-GR" altLang="de-DE" sz="1000">
                <a:latin typeface="+mn-lt"/>
                <a:ea typeface="+mn-ea"/>
              </a:rPr>
              <a:t>Αισθάνομαι αρκετά άρρωστος!</a:t>
            </a:r>
            <a:endParaRPr lang="de-DE" altLang="de-DE" sz="1000" dirty="0">
              <a:latin typeface="+mn-lt"/>
              <a:ea typeface="+mn-ea"/>
            </a:endParaRPr>
          </a:p>
        </p:txBody>
      </p:sp>
      <p:sp>
        <p:nvSpPr>
          <p:cNvPr id="16" name="Caption_26"/>
          <p:cNvSpPr>
            <a:spLocks noChangeArrowheads="1"/>
          </p:cNvSpPr>
          <p:nvPr/>
        </p:nvSpPr>
        <p:spPr bwMode="auto">
          <a:xfrm>
            <a:off x="4657427" y="1412776"/>
            <a:ext cx="894968" cy="640080"/>
          </a:xfrm>
          <a:prstGeom prst="wedgeRoundRectCallout">
            <a:avLst>
              <a:gd name="adj1" fmla="val 62178"/>
              <a:gd name="adj2" fmla="val 1838"/>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l-GR" altLang="de-DE" sz="900">
                <a:latin typeface="+mn-lt"/>
                <a:ea typeface="+mn-ea"/>
              </a:rPr>
              <a:t>Ξύπνα, αγάπη μου! Είναι ώρα να πας στο σχολείο!</a:t>
            </a:r>
            <a:endParaRPr lang="de-DE" altLang="de-DE" sz="900" dirty="0">
              <a:latin typeface="+mn-lt"/>
              <a:ea typeface="+mn-ea"/>
            </a:endParaRPr>
          </a:p>
        </p:txBody>
      </p:sp>
      <p:sp>
        <p:nvSpPr>
          <p:cNvPr id="17"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l-GR" altLang="de-DE" sz="1000">
                <a:latin typeface="+mn-lt"/>
                <a:ea typeface="+mn-ea"/>
              </a:rPr>
              <a:t>Ορίστε ένα θερμόμετρο, επιστρέφω για να ελέγξω τη θερμοκρασία σου!</a:t>
            </a:r>
            <a:endParaRPr lang="de-DE" altLang="de-DE" sz="1000" dirty="0">
              <a:latin typeface="+mn-lt"/>
              <a:ea typeface="+mn-ea"/>
            </a:endParaRPr>
          </a:p>
        </p:txBody>
      </p:sp>
      <p:sp>
        <p:nvSpPr>
          <p:cNvPr id="19" name="Rectangle 60"/>
          <p:cNvSpPr>
            <a:spLocks noChangeArrowheads="1"/>
          </p:cNvSpPr>
          <p:nvPr/>
        </p:nvSpPr>
        <p:spPr bwMode="auto">
          <a:xfrm>
            <a:off x="2929235" y="1078992"/>
            <a:ext cx="3374136"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
        <p:nvSpPr>
          <p:cNvPr id="20" name="Rectangle 60"/>
          <p:cNvSpPr>
            <a:spLocks noChangeArrowheads="1"/>
          </p:cNvSpPr>
          <p:nvPr/>
        </p:nvSpPr>
        <p:spPr bwMode="auto">
          <a:xfrm>
            <a:off x="2929235" y="3593592"/>
            <a:ext cx="3374136" cy="21488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
        <p:nvSpPr>
          <p:cNvPr id="21" name="Rectangle 60"/>
          <p:cNvSpPr>
            <a:spLocks noChangeArrowheads="1"/>
          </p:cNvSpPr>
          <p:nvPr/>
        </p:nvSpPr>
        <p:spPr bwMode="auto">
          <a:xfrm>
            <a:off x="6300216" y="1077271"/>
            <a:ext cx="2926080"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36</a:t>
            </a:fld>
            <a:endParaRPr lang="de-DE" altLang="de-DE">
              <a:latin typeface="+mn-lt"/>
              <a:ea typeface="+mn-ea"/>
            </a:endParaRPr>
          </a:p>
        </p:txBody>
      </p:sp>
      <p:pic>
        <p:nvPicPr>
          <p:cNvPr id="11"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l-GR" altLang="de-DE" sz="2400">
                <a:solidFill>
                  <a:srgbClr val="004992"/>
                </a:solidFill>
                <a:latin typeface="+mn-lt"/>
                <a:ea typeface="+mn-ea"/>
              </a:rPr>
              <a:t>Τί σκέφτεται η μητέρα; Χρειαζόμαστε επιπλέον πληροφορίες για να αποφασίσουμε;</a:t>
            </a:r>
            <a:endParaRPr lang="de-DE" altLang="de-DE" sz="2400" dirty="0">
              <a:solidFill>
                <a:srgbClr val="004992"/>
              </a:solidFill>
              <a:latin typeface="+mn-lt"/>
              <a:ea typeface="+mn-ea"/>
            </a:endParaRPr>
          </a:p>
        </p:txBody>
      </p:sp>
      <p:sp>
        <p:nvSpPr>
          <p:cNvPr id="15"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l-GR" altLang="de-DE" sz="1000">
                <a:latin typeface="+mn-lt"/>
                <a:ea typeface="+mn-ea"/>
              </a:rPr>
              <a:t>Αισθάνομαι αρκετά άρρωστος!</a:t>
            </a:r>
            <a:endParaRPr lang="de-DE" altLang="de-DE" sz="1000" dirty="0">
              <a:latin typeface="+mn-lt"/>
              <a:ea typeface="+mn-ea"/>
            </a:endParaRPr>
          </a:p>
        </p:txBody>
      </p:sp>
      <p:sp>
        <p:nvSpPr>
          <p:cNvPr id="16" name="Caption_26"/>
          <p:cNvSpPr>
            <a:spLocks noChangeArrowheads="1"/>
          </p:cNvSpPr>
          <p:nvPr/>
        </p:nvSpPr>
        <p:spPr bwMode="auto">
          <a:xfrm>
            <a:off x="4657427" y="1412776"/>
            <a:ext cx="894968" cy="640080"/>
          </a:xfrm>
          <a:prstGeom prst="wedgeRoundRectCallout">
            <a:avLst>
              <a:gd name="adj1" fmla="val 62178"/>
              <a:gd name="adj2" fmla="val 1838"/>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l-GR" altLang="de-DE" sz="900">
                <a:latin typeface="+mn-lt"/>
                <a:ea typeface="+mn-ea"/>
              </a:rPr>
              <a:t>Ξύπνα, αγάπη μου! Είναι ώρα να πας στο σχολείο!</a:t>
            </a:r>
            <a:endParaRPr lang="de-DE" altLang="de-DE" sz="900" dirty="0">
              <a:latin typeface="+mn-lt"/>
              <a:ea typeface="+mn-ea"/>
            </a:endParaRPr>
          </a:p>
        </p:txBody>
      </p:sp>
      <p:sp>
        <p:nvSpPr>
          <p:cNvPr id="17"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l-GR" altLang="de-DE" sz="1000">
                <a:latin typeface="+mn-lt"/>
                <a:ea typeface="+mn-ea"/>
              </a:rPr>
              <a:t>Ορίστε ένα θερμόμετρο, επιστρέφω για να ελέγξω τη θερμοκρασία σου!</a:t>
            </a:r>
            <a:endParaRPr lang="de-DE" altLang="de-DE" sz="1000" dirty="0">
              <a:latin typeface="+mn-lt"/>
              <a:ea typeface="+mn-ea"/>
            </a:endParaRPr>
          </a:p>
        </p:txBody>
      </p:sp>
    </p:spTree>
    <p:extLst>
      <p:ext uri="{BB962C8B-B14F-4D97-AF65-F5344CB8AC3E}">
        <p14:creationId xmlns:p14="http://schemas.microsoft.com/office/powerpoint/2010/main" val="21908105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l-GR" altLang="ko-KR" sz="3600" spc="-5" dirty="0">
                <a:latin typeface="+mn-lt"/>
                <a:ea typeface="+mn-ea"/>
                <a:cs typeface="+mn-cs"/>
              </a:rPr>
              <a:t>προαιρετικά: Βίντεο Κλιπ</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l-GR" altLang="ko-KR" sz="2400" dirty="0">
                <a:solidFill>
                  <a:srgbClr val="004992"/>
                </a:solidFill>
              </a:rPr>
              <a:t>προαιρετικά: Παρουσιάσεις βίντεο κλιπ που αφορούν το σημερινό θέμα είναι διαθέσιμες στην ακόλουθη ιστοσελίδα</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l-GR" altLang="ko-KR" sz="2400" dirty="0">
                <a:solidFill>
                  <a:srgbClr val="333333"/>
                </a:solidFill>
              </a:rPr>
              <a:t>Μετά το βίντεο μπορείτε να συζητήσετε πως αυτό σχετίζεται με το σημερινό θέμα</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FF3A2418-F351-48CC-9478-F94993065D30}" type="slidenum">
              <a:rPr lang="de-DE" altLang="de-DE" smtClean="0">
                <a:latin typeface="+mn-lt"/>
                <a:ea typeface="+mn-ea"/>
              </a:rPr>
              <a:pPr/>
              <a:t>37</a:t>
            </a:fld>
            <a:endParaRPr lang="de-DE" altLang="de-DE">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ea typeface="+mn-ea"/>
              </a:rPr>
              <a:t>[</a:t>
            </a:r>
            <a:r>
              <a:rPr lang="el-GR" altLang="ko-KR" i="1" spc="-5" dirty="0">
                <a:solidFill>
                  <a:srgbClr val="333333"/>
                </a:solidFill>
                <a:latin typeface="+mn-lt"/>
                <a:ea typeface="+mn-ea"/>
              </a:rPr>
              <a:t>για τους εκπαιδευτές</a:t>
            </a:r>
            <a:r>
              <a:rPr lang="en-US" altLang="ko-KR" i="1" spc="-5" dirty="0">
                <a:solidFill>
                  <a:srgbClr val="333333"/>
                </a:solidFill>
                <a:latin typeface="+mn-lt"/>
                <a:ea typeface="+mn-ea"/>
              </a:rPr>
              <a:t>:</a:t>
            </a:r>
            <a:endParaRPr dirty="0">
              <a:solidFill>
                <a:srgbClr val="333333"/>
              </a:solidFill>
              <a:latin typeface="+mn-lt"/>
              <a:ea typeface="+mn-ea"/>
            </a:endParaRPr>
          </a:p>
          <a:p>
            <a:pPr marL="12700" marR="5080" defTabSz="914400" eaLnBrk="0" fontAlgn="base" hangingPunct="0">
              <a:spcBef>
                <a:spcPts val="800"/>
              </a:spcBef>
              <a:spcAft>
                <a:spcPct val="0"/>
              </a:spcAft>
            </a:pPr>
            <a:r>
              <a:rPr lang="el-GR" altLang="ko-KR" dirty="0">
                <a:solidFill>
                  <a:srgbClr val="333333"/>
                </a:solidFill>
                <a:latin typeface="+mn-lt"/>
                <a:ea typeface="+mn-ea"/>
              </a:rPr>
              <a:t>Κάποια αποσπάσματα</a:t>
            </a:r>
            <a:r>
              <a:rPr lang="en-US" altLang="ko-KR" dirty="0">
                <a:solidFill>
                  <a:srgbClr val="333333"/>
                </a:solidFill>
                <a:latin typeface="+mn-lt"/>
                <a:ea typeface="+mn-ea"/>
              </a:rPr>
              <a:t> </a:t>
            </a:r>
            <a:r>
              <a:rPr lang="el-GR" altLang="ko-KR" dirty="0">
                <a:solidFill>
                  <a:srgbClr val="333333"/>
                </a:solidFill>
                <a:latin typeface="+mn-lt"/>
                <a:ea typeface="+mn-ea"/>
              </a:rPr>
              <a:t>ταινιών περιέχουν γλώσσα που δεν είναι κατάλληλη για όλα τα ακροατήρια και για όλους τους πολιτισμούς. Ελέγξτε εκ των</a:t>
            </a:r>
            <a:r>
              <a:rPr lang="en-US" altLang="ko-KR" dirty="0">
                <a:solidFill>
                  <a:srgbClr val="333333"/>
                </a:solidFill>
                <a:latin typeface="+mn-lt"/>
                <a:ea typeface="+mn-ea"/>
              </a:rPr>
              <a:t> </a:t>
            </a:r>
            <a:r>
              <a:rPr lang="el-GR" altLang="ko-KR" dirty="0">
                <a:solidFill>
                  <a:srgbClr val="333333"/>
                </a:solidFill>
                <a:latin typeface="+mn-lt"/>
                <a:ea typeface="+mn-ea"/>
              </a:rPr>
              <a:t>προτέρων προσεκτικά τα βίντεο πριν τα δείξετε</a:t>
            </a:r>
            <a:r>
              <a:rPr lang="de-DE" dirty="0">
                <a:solidFill>
                  <a:srgbClr val="333333"/>
                </a:solidFill>
                <a:latin typeface="+mn-lt"/>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grpSp>
    </p:spTree>
    <p:extLst>
      <p:ext uri="{BB962C8B-B14F-4D97-AF65-F5344CB8AC3E}">
        <p14:creationId xmlns:p14="http://schemas.microsoft.com/office/powerpoint/2010/main" val="13640133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38</a:t>
            </a:fld>
            <a:endParaRPr lang="de-DE" altLang="de-DE">
              <a:latin typeface="+mn-lt"/>
              <a:ea typeface="+mn-ea"/>
            </a:endParaRPr>
          </a:p>
        </p:txBody>
      </p:sp>
      <p:pic>
        <p:nvPicPr>
          <p:cNvPr id="8"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3"/>
          <p:cNvSpPr>
            <a:spLocks noChangeArrowheads="1"/>
          </p:cNvSpPr>
          <p:nvPr/>
        </p:nvSpPr>
        <p:spPr bwMode="auto">
          <a:xfrm>
            <a:off x="2624033" y="5884164"/>
            <a:ext cx="6913454"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l-GR" altLang="de-DE" sz="2400" dirty="0">
                <a:solidFill>
                  <a:srgbClr val="004992"/>
                </a:solidFill>
                <a:latin typeface="+mn-lt"/>
                <a:ea typeface="+mn-ea"/>
              </a:rPr>
              <a:t>Τί μπορεί να σκέφτεται ο άνδρας που έχει βγάλει βόλτα το σκύλο;</a:t>
            </a:r>
            <a:endParaRPr lang="de-DE" altLang="de-DE" sz="2400" dirty="0">
              <a:solidFill>
                <a:srgbClr val="004992"/>
              </a:solidFill>
              <a:latin typeface="+mn-lt"/>
              <a:ea typeface="+mn-ea"/>
            </a:endParaRPr>
          </a:p>
        </p:txBody>
      </p:sp>
      <p:sp>
        <p:nvSpPr>
          <p:cNvPr id="10" name="Rectangle 60"/>
          <p:cNvSpPr>
            <a:spLocks noChangeArrowheads="1"/>
          </p:cNvSpPr>
          <p:nvPr/>
        </p:nvSpPr>
        <p:spPr bwMode="auto">
          <a:xfrm>
            <a:off x="2713211" y="1196752"/>
            <a:ext cx="341985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
        <p:nvSpPr>
          <p:cNvPr id="11" name="Rectangle 60"/>
          <p:cNvSpPr>
            <a:spLocks noChangeArrowheads="1"/>
          </p:cNvSpPr>
          <p:nvPr/>
        </p:nvSpPr>
        <p:spPr bwMode="auto">
          <a:xfrm>
            <a:off x="2713211" y="3401568"/>
            <a:ext cx="3419856"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
        <p:nvSpPr>
          <p:cNvPr id="12" name="Rectangle 60"/>
          <p:cNvSpPr>
            <a:spLocks noChangeArrowheads="1"/>
          </p:cNvSpPr>
          <p:nvPr/>
        </p:nvSpPr>
        <p:spPr bwMode="auto">
          <a:xfrm>
            <a:off x="6135624" y="1196752"/>
            <a:ext cx="328269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39</a:t>
            </a:fld>
            <a:endParaRPr lang="de-DE" altLang="de-DE">
              <a:latin typeface="+mn-lt"/>
              <a:ea typeface="+mn-ea"/>
            </a:endParaRPr>
          </a:p>
        </p:txBody>
      </p:sp>
      <p:pic>
        <p:nvPicPr>
          <p:cNvPr id="8"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3"/>
          <p:cNvSpPr>
            <a:spLocks noChangeArrowheads="1"/>
          </p:cNvSpPr>
          <p:nvPr/>
        </p:nvSpPr>
        <p:spPr bwMode="auto">
          <a:xfrm>
            <a:off x="2624033" y="5884164"/>
            <a:ext cx="6913454"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l-GR" altLang="de-DE" sz="2400" dirty="0">
                <a:solidFill>
                  <a:srgbClr val="004992"/>
                </a:solidFill>
                <a:latin typeface="+mn-lt"/>
                <a:ea typeface="+mn-ea"/>
              </a:rPr>
              <a:t>Τί μπορεί να σκέφτεται ο άνδρας που έχει βγάλει βόλτα το σκύλο;</a:t>
            </a:r>
            <a:endParaRPr lang="de-DE" altLang="de-DE" sz="2400" dirty="0">
              <a:solidFill>
                <a:srgbClr val="004992"/>
              </a:solidFill>
              <a:latin typeface="+mn-lt"/>
              <a:ea typeface="+mn-ea"/>
            </a:endParaRPr>
          </a:p>
        </p:txBody>
      </p:sp>
    </p:spTree>
    <p:extLst>
      <p:ext uri="{BB962C8B-B14F-4D97-AF65-F5344CB8AC3E}">
        <p14:creationId xmlns:p14="http://schemas.microsoft.com/office/powerpoint/2010/main" val="39758261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40</a:t>
            </a:fld>
            <a:endParaRPr lang="de-DE" altLang="de-DE">
              <a:latin typeface="+mn-lt"/>
              <a:ea typeface="+mn-ea"/>
            </a:endParaRPr>
          </a:p>
        </p:txBody>
      </p:sp>
      <p:pic>
        <p:nvPicPr>
          <p:cNvPr id="10"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18"/>
          <p:cNvSpPr txBox="1">
            <a:spLocks noChangeArrowheads="1"/>
          </p:cNvSpPr>
          <p:nvPr/>
        </p:nvSpPr>
        <p:spPr bwMode="auto">
          <a:xfrm>
            <a:off x="428307" y="5478664"/>
            <a:ext cx="1133856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el-GR" altLang="de-DE" sz="2400">
                <a:solidFill>
                  <a:srgbClr val="004992"/>
                </a:solidFill>
                <a:latin typeface="+mn-lt"/>
                <a:ea typeface="+mn-ea"/>
              </a:rPr>
              <a:t>Τί μπορεί να σκέφτεται ο άνδρας στην τελευταία</a:t>
            </a:r>
          </a:p>
          <a:p>
            <a:pPr algn="ctr" eaLnBrk="1" hangingPunct="1">
              <a:lnSpc>
                <a:spcPct val="90000"/>
              </a:lnSpc>
              <a:spcBef>
                <a:spcPts val="0"/>
              </a:spcBef>
              <a:buFontTx/>
              <a:buNone/>
            </a:pPr>
            <a:r>
              <a:rPr lang="el-GR" altLang="de-DE" sz="2400">
                <a:solidFill>
                  <a:srgbClr val="004992"/>
                </a:solidFill>
                <a:latin typeface="+mn-lt"/>
                <a:ea typeface="+mn-ea"/>
              </a:rPr>
              <a:t> φωτογραφία και ... είναι σωστός;</a:t>
            </a:r>
            <a:endParaRPr lang="de-DE" altLang="de-DE" sz="2400" dirty="0">
              <a:solidFill>
                <a:srgbClr val="004992"/>
              </a:solidFill>
              <a:latin typeface="+mn-lt"/>
              <a:ea typeface="+mn-ea"/>
            </a:endParaRPr>
          </a:p>
        </p:txBody>
      </p:sp>
      <p:sp>
        <p:nvSpPr>
          <p:cNvPr id="12"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l-GR" altLang="de-DE" sz="1200" b="1" dirty="0">
                <a:latin typeface="+mn-lt"/>
                <a:ea typeface="+mn-ea"/>
              </a:rPr>
              <a:t>Κυρία Μίλερ, μπορώ να σας προσκαλέσω για καφέ;</a:t>
            </a:r>
            <a:endParaRPr lang="de-DE" altLang="de-DE" sz="1200" b="1" dirty="0">
              <a:latin typeface="+mn-lt"/>
              <a:ea typeface="+mn-ea"/>
            </a:endParaRPr>
          </a:p>
        </p:txBody>
      </p:sp>
      <p:sp>
        <p:nvSpPr>
          <p:cNvPr id="11" name="Caption_22"/>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l-GR" altLang="de-DE" sz="1200" b="1" dirty="0">
                <a:latin typeface="+mn-lt"/>
                <a:ea typeface="+mn-ea"/>
              </a:rPr>
              <a:t>Λυπάμαι, έχω ήδη κανονίσει για σήμερα.</a:t>
            </a:r>
            <a:endParaRPr lang="de-DE" altLang="de-DE" sz="1200" b="1" dirty="0">
              <a:latin typeface="+mn-lt"/>
              <a:ea typeface="+mn-ea"/>
            </a:endParaRPr>
          </a:p>
        </p:txBody>
      </p:sp>
      <p:sp>
        <p:nvSpPr>
          <p:cNvPr id="15" name="Rectangle 60"/>
          <p:cNvSpPr>
            <a:spLocks noChangeArrowheads="1"/>
          </p:cNvSpPr>
          <p:nvPr/>
        </p:nvSpPr>
        <p:spPr bwMode="auto">
          <a:xfrm>
            <a:off x="594360" y="1545336"/>
            <a:ext cx="2715768" cy="37490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41</a:t>
            </a:fld>
            <a:endParaRPr lang="de-DE" altLang="de-DE">
              <a:latin typeface="+mn-lt"/>
              <a:ea typeface="+mn-ea"/>
            </a:endParaRPr>
          </a:p>
        </p:txBody>
      </p:sp>
      <p:pic>
        <p:nvPicPr>
          <p:cNvPr id="10"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18"/>
          <p:cNvSpPr txBox="1">
            <a:spLocks noChangeArrowheads="1"/>
          </p:cNvSpPr>
          <p:nvPr/>
        </p:nvSpPr>
        <p:spPr bwMode="auto">
          <a:xfrm>
            <a:off x="428307" y="5478664"/>
            <a:ext cx="1133856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el-GR" altLang="de-DE" sz="2400">
                <a:solidFill>
                  <a:srgbClr val="004992"/>
                </a:solidFill>
                <a:latin typeface="+mn-lt"/>
                <a:ea typeface="+mn-ea"/>
              </a:rPr>
              <a:t>Τί μπορεί να σκέφτεται ο άνδρας στην τελευταία</a:t>
            </a:r>
          </a:p>
          <a:p>
            <a:pPr algn="ctr" eaLnBrk="1" hangingPunct="1">
              <a:lnSpc>
                <a:spcPct val="90000"/>
              </a:lnSpc>
              <a:spcBef>
                <a:spcPts val="0"/>
              </a:spcBef>
              <a:buFontTx/>
              <a:buNone/>
            </a:pPr>
            <a:r>
              <a:rPr lang="el-GR" altLang="de-DE" sz="2400">
                <a:solidFill>
                  <a:srgbClr val="004992"/>
                </a:solidFill>
                <a:latin typeface="+mn-lt"/>
                <a:ea typeface="+mn-ea"/>
              </a:rPr>
              <a:t> φωτογραφία και ... είναι σωστός;</a:t>
            </a:r>
            <a:endParaRPr lang="de-DE" altLang="de-DE" sz="2400" dirty="0">
              <a:solidFill>
                <a:srgbClr val="004992"/>
              </a:solidFill>
              <a:latin typeface="+mn-lt"/>
              <a:ea typeface="+mn-ea"/>
            </a:endParaRPr>
          </a:p>
        </p:txBody>
      </p:sp>
      <p:sp>
        <p:nvSpPr>
          <p:cNvPr id="12"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l-GR" altLang="de-DE" sz="1200" b="1" dirty="0">
                <a:latin typeface="+mn-lt"/>
                <a:ea typeface="+mn-ea"/>
              </a:rPr>
              <a:t>Κυρία Μίλερ, μπορώ να σας προσκαλέσω για καφέ;</a:t>
            </a:r>
            <a:endParaRPr lang="de-DE" altLang="de-DE" sz="1200" b="1" dirty="0">
              <a:latin typeface="+mn-lt"/>
              <a:ea typeface="+mn-ea"/>
            </a:endParaRPr>
          </a:p>
        </p:txBody>
      </p:sp>
      <p:sp>
        <p:nvSpPr>
          <p:cNvPr id="11" name="Caption_22"/>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l-GR" altLang="de-DE" sz="1200" b="1" dirty="0">
                <a:latin typeface="+mn-lt"/>
                <a:ea typeface="+mn-ea"/>
              </a:rPr>
              <a:t>Λυπάμαι, έχω ήδη κανονίσει για σήμερα.</a:t>
            </a:r>
            <a:endParaRPr lang="de-DE" altLang="de-DE" sz="1200" b="1" dirty="0">
              <a:latin typeface="+mn-lt"/>
              <a:ea typeface="+mn-ea"/>
            </a:endParaRPr>
          </a:p>
        </p:txBody>
      </p:sp>
    </p:spTree>
    <p:extLst>
      <p:ext uri="{BB962C8B-B14F-4D97-AF65-F5344CB8AC3E}">
        <p14:creationId xmlns:p14="http://schemas.microsoft.com/office/powerpoint/2010/main" val="30607990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l-GR" altLang="de-DE" sz="2400" dirty="0">
                <a:solidFill>
                  <a:srgbClr val="004992"/>
                </a:solidFill>
              </a:rPr>
              <a:t>Πολλές παρεξηγήσεις ακόμα και συγκρούσεις προκύπτουν επειδή οι άνθρωποι μαντεύουν λανθασμένα τί σκέφτονται οι άλλοι άνθρωποι </a:t>
            </a:r>
            <a:r>
              <a:rPr lang="de-DE" altLang="de-DE" sz="2400" dirty="0">
                <a:solidFill>
                  <a:srgbClr val="333333"/>
                </a:solidFill>
              </a:rPr>
              <a:t>(</a:t>
            </a:r>
            <a:r>
              <a:rPr lang="el-GR" altLang="de-DE" sz="2400" dirty="0">
                <a:solidFill>
                  <a:srgbClr val="333333"/>
                </a:solidFill>
              </a:rPr>
              <a:t>π</a:t>
            </a:r>
            <a:r>
              <a:rPr lang="de-DE" altLang="de-DE" sz="2400" dirty="0">
                <a:solidFill>
                  <a:srgbClr val="333333"/>
                </a:solidFill>
              </a:rPr>
              <a:t>.</a:t>
            </a:r>
            <a:r>
              <a:rPr lang="el-GR" altLang="de-DE" sz="2400" dirty="0">
                <a:solidFill>
                  <a:srgbClr val="333333"/>
                </a:solidFill>
              </a:rPr>
              <a:t>χ</a:t>
            </a:r>
            <a:r>
              <a:rPr lang="de-DE" altLang="de-DE" sz="2400" dirty="0">
                <a:solidFill>
                  <a:srgbClr val="333333"/>
                </a:solidFill>
              </a:rPr>
              <a:t>. </a:t>
            </a:r>
            <a:r>
              <a:rPr lang="el-GR" altLang="de-DE" sz="2400" dirty="0">
                <a:solidFill>
                  <a:srgbClr val="333333"/>
                </a:solidFill>
              </a:rPr>
              <a:t>εάν δεν πεις στους φίλους σου ότι αισθάνεσαι άσχημα αυτήν τη στιγμή, δεν μπορείς να περιμένεις από αυτούς να είναι περισσότερο ευγενικοί!)</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42</a:t>
            </a:fld>
            <a:endParaRPr lang="de-DE" altLang="de-DE">
              <a:latin typeface="+mn-lt"/>
              <a:ea typeface="+mn-e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l-GR" altLang="de-DE" sz="2400" dirty="0">
                <a:solidFill>
                  <a:srgbClr val="004992"/>
                </a:solidFill>
              </a:rPr>
              <a:t>Πολλές παρεξηγήσεις ακόμα και συγκρούσεις προκύπτουν επειδή οι άνθρωποι μαντεύουν λανθασμένα τί σκέφτονται οι άλλοι άνθρωποι </a:t>
            </a:r>
            <a:r>
              <a:rPr lang="de-DE" altLang="de-DE" sz="2400" dirty="0">
                <a:solidFill>
                  <a:srgbClr val="333333"/>
                </a:solidFill>
              </a:rPr>
              <a:t>(</a:t>
            </a:r>
            <a:r>
              <a:rPr lang="el-GR" altLang="de-DE" sz="2400" dirty="0">
                <a:solidFill>
                  <a:srgbClr val="333333"/>
                </a:solidFill>
              </a:rPr>
              <a:t>π</a:t>
            </a:r>
            <a:r>
              <a:rPr lang="de-DE" altLang="de-DE" sz="2400" dirty="0">
                <a:solidFill>
                  <a:srgbClr val="333333"/>
                </a:solidFill>
              </a:rPr>
              <a:t>.</a:t>
            </a:r>
            <a:r>
              <a:rPr lang="el-GR" altLang="de-DE" sz="2400" dirty="0">
                <a:solidFill>
                  <a:srgbClr val="333333"/>
                </a:solidFill>
              </a:rPr>
              <a:t>χ</a:t>
            </a:r>
            <a:r>
              <a:rPr lang="de-DE" altLang="de-DE" sz="2400" dirty="0">
                <a:solidFill>
                  <a:srgbClr val="333333"/>
                </a:solidFill>
              </a:rPr>
              <a:t>. </a:t>
            </a:r>
            <a:r>
              <a:rPr lang="el-GR" altLang="de-DE" sz="2400" dirty="0">
                <a:solidFill>
                  <a:srgbClr val="333333"/>
                </a:solidFill>
              </a:rPr>
              <a:t>εάν δεν πεις στους φίλους σου ότι αισθάνεσαι άσχημα αυτήν τη στιγμή, δεν μπορείς να περιμένεις από αυτούς να είναι περισσότερο ευγενικοί!)</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400" dirty="0">
                <a:solidFill>
                  <a:srgbClr val="333333"/>
                </a:solidFill>
              </a:rPr>
              <a:t>Προσπαθήστε να αξιολογήσετε περίπλοκες κοινωνικές καταστάσεις από διαφορετικές οπτικές γωνίες και εξετάστε όλες τις διαθέσιμες πληροφορίες. Όσο περισσότερες πληροφορίες εξετάζονται, τόσο πιθανότερο είναι να κρίνετε με τον κατάλληλο </a:t>
            </a:r>
            <a:r>
              <a:rPr lang="el-GR" altLang="de-DE" sz="2400">
                <a:solidFill>
                  <a:srgbClr val="333333"/>
                </a:solidFill>
              </a:rPr>
              <a:t>τρόπο</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43</a:t>
            </a:fld>
            <a:endParaRPr lang="de-DE" altLang="de-DE">
              <a:latin typeface="+mn-lt"/>
              <a:ea typeface="+mn-ea"/>
            </a:endParaRPr>
          </a:p>
        </p:txBody>
      </p:sp>
    </p:spTree>
    <p:extLst>
      <p:ext uri="{BB962C8B-B14F-4D97-AF65-F5344CB8AC3E}">
        <p14:creationId xmlns:p14="http://schemas.microsoft.com/office/powerpoint/2010/main" val="28827930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l-GR" altLang="de-DE" sz="2400" dirty="0">
                <a:solidFill>
                  <a:srgbClr val="004992"/>
                </a:solidFill>
              </a:rPr>
              <a:t>Πολλές παρεξηγήσεις ακόμα και συγκρούσεις προκύπτουν επειδή οι άνθρωποι μαντεύουν λανθασμένα τί σκέφτονται οι άλλοι άνθρωποι </a:t>
            </a:r>
            <a:r>
              <a:rPr lang="de-DE" altLang="de-DE" sz="2400" dirty="0">
                <a:solidFill>
                  <a:srgbClr val="333333"/>
                </a:solidFill>
              </a:rPr>
              <a:t>(</a:t>
            </a:r>
            <a:r>
              <a:rPr lang="el-GR" altLang="de-DE" sz="2400" dirty="0">
                <a:solidFill>
                  <a:srgbClr val="333333"/>
                </a:solidFill>
              </a:rPr>
              <a:t>π</a:t>
            </a:r>
            <a:r>
              <a:rPr lang="de-DE" altLang="de-DE" sz="2400" dirty="0">
                <a:solidFill>
                  <a:srgbClr val="333333"/>
                </a:solidFill>
              </a:rPr>
              <a:t>.</a:t>
            </a:r>
            <a:r>
              <a:rPr lang="el-GR" altLang="de-DE" sz="2400" dirty="0">
                <a:solidFill>
                  <a:srgbClr val="333333"/>
                </a:solidFill>
              </a:rPr>
              <a:t>χ</a:t>
            </a:r>
            <a:r>
              <a:rPr lang="de-DE" altLang="de-DE" sz="2400" dirty="0">
                <a:solidFill>
                  <a:srgbClr val="333333"/>
                </a:solidFill>
              </a:rPr>
              <a:t>. </a:t>
            </a:r>
            <a:r>
              <a:rPr lang="el-GR" altLang="de-DE" sz="2400" dirty="0">
                <a:solidFill>
                  <a:srgbClr val="333333"/>
                </a:solidFill>
              </a:rPr>
              <a:t>εάν δεν πεις στους φίλους σου ότι αισθάνεσαι άσχημα αυτήν τη στιγμή, δεν μπορείς να περιμένεις από αυτούς να είναι περισσότερο ευγενικοί!)</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400" dirty="0">
                <a:solidFill>
                  <a:srgbClr val="333333"/>
                </a:solidFill>
              </a:rPr>
              <a:t>Προσπαθήστε να αξιολογήσετε περίπλοκες κοινωνικές καταστάσεις από διαφορετικές οπτικές γωνίες και εξετάστε όλες τις διαθέσιμες πληροφορίες. Όσο περισσότερες πληροφορίες εξετάζονται, τόσο πιθανότερο είναι να κρίνετε με τον κατάλληλο τρόπο</a:t>
            </a:r>
            <a:r>
              <a:rPr lang="de-DE"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l-GR" altLang="de-DE" sz="2400" dirty="0">
                <a:solidFill>
                  <a:srgbClr val="333333"/>
                </a:solidFill>
              </a:rPr>
              <a:t>Προσοχή</a:t>
            </a:r>
            <a:r>
              <a:rPr lang="de-DE" altLang="de-DE" sz="2400" dirty="0">
                <a:solidFill>
                  <a:srgbClr val="333333"/>
                </a:solidFill>
              </a:rPr>
              <a:t>:</a:t>
            </a:r>
            <a:r>
              <a:rPr lang="el-GR" altLang="de-DE" sz="2400" dirty="0">
                <a:solidFill>
                  <a:srgbClr val="333333"/>
                </a:solidFill>
              </a:rPr>
              <a:t> Η παρούσα διάθεση μας επηρεάζει το πώς αντιλαμβανόμαστε το περιβάλλον μας (π.χ.</a:t>
            </a:r>
            <a:r>
              <a:rPr lang="de-DE" altLang="de-DE" sz="2400" dirty="0">
                <a:solidFill>
                  <a:srgbClr val="333333"/>
                </a:solidFill>
              </a:rPr>
              <a:t> </a:t>
            </a:r>
            <a:r>
              <a:rPr lang="el-GR" altLang="de-DE" sz="2400" dirty="0">
                <a:solidFill>
                  <a:srgbClr val="333333"/>
                </a:solidFill>
              </a:rPr>
              <a:t>πώς αξιολογούμε ένα άτομο).</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44</a:t>
            </a:fld>
            <a:endParaRPr lang="de-DE" altLang="de-DE">
              <a:latin typeface="+mn-lt"/>
              <a:ea typeface="+mn-ea"/>
            </a:endParaRPr>
          </a:p>
        </p:txBody>
      </p:sp>
    </p:spTree>
    <p:extLst>
      <p:ext uri="{BB962C8B-B14F-4D97-AF65-F5344CB8AC3E}">
        <p14:creationId xmlns:p14="http://schemas.microsoft.com/office/powerpoint/2010/main" val="19469728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Πώς σχετίζεται αυτό με την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dirty="0">
                <a:solidFill>
                  <a:srgbClr val="333333"/>
                </a:solidFill>
              </a:rPr>
              <a:t>Κατά τη διάρκεια της ψύχωσης οι άνθρωποι κινδυνεύουν να παρερμηνεύσουν ή να ερμηνεύσουν υπερβολικά τις εκφράσεις του προσώπου και τις πράξεις.</a:t>
            </a:r>
            <a:endParaRPr lang="en-AU" altLang="de-DE" sz="2400" dirty="0">
              <a:solidFill>
                <a:srgbClr val="333333"/>
              </a:solidFill>
            </a:endParaRPr>
          </a:p>
          <a:p>
            <a:pPr lvl="0" defTabSz="914400" fontAlgn="base"/>
            <a:r>
              <a:rPr lang="el-GR" altLang="de-DE" sz="2400" dirty="0">
                <a:solidFill>
                  <a:srgbClr val="004992"/>
                </a:solidFill>
              </a:rPr>
              <a:t>Παράδειγμα</a:t>
            </a:r>
            <a:r>
              <a:rPr lang="en-AU" altLang="de-DE" sz="2400" dirty="0">
                <a:solidFill>
                  <a:srgbClr val="004992"/>
                </a:solidFill>
              </a:rPr>
              <a:t>: </a:t>
            </a:r>
            <a:r>
              <a:rPr lang="el-GR" altLang="de-DE" sz="2400" dirty="0">
                <a:solidFill>
                  <a:srgbClr val="333333"/>
                </a:solidFill>
              </a:rPr>
              <a:t>Ο Νίκος αισθάνεται ότι τον κοιτάνε</a:t>
            </a:r>
            <a:r>
              <a:rPr lang="en-AU" altLang="de-DE" sz="2400" dirty="0">
                <a:solidFill>
                  <a:srgbClr val="333333"/>
                </a:solidFill>
              </a:rPr>
              <a:t>, </a:t>
            </a:r>
            <a:r>
              <a:rPr lang="el-GR" altLang="de-DE" sz="2400" dirty="0">
                <a:solidFill>
                  <a:srgbClr val="333333"/>
                </a:solidFill>
              </a:rPr>
              <a:t>έχει την αίσθηση ότι</a:t>
            </a:r>
            <a:r>
              <a:rPr lang="en-AU" altLang="de-DE" sz="2400" dirty="0">
                <a:solidFill>
                  <a:srgbClr val="333333"/>
                </a:solidFill>
              </a:rPr>
              <a:t>: </a:t>
            </a:r>
            <a:r>
              <a:rPr kumimoji="0" lang="el-GR" sz="2400" b="0" i="0" u="none" strike="noStrike" cap="none" normalizeH="0" baseline="0" dirty="0">
                <a:ln>
                  <a:noFill/>
                </a:ln>
                <a:solidFill>
                  <a:srgbClr val="333333"/>
                </a:solidFill>
                <a:effectLst/>
                <a:latin typeface="Calibri Light"/>
                <a:cs typeface="Times New Roman" pitchFamily="18" charset="0"/>
              </a:rPr>
              <a:t>«</a:t>
            </a:r>
            <a:r>
              <a:rPr lang="el-GR" altLang="ja-JP" sz="2400" dirty="0">
                <a:solidFill>
                  <a:srgbClr val="333333"/>
                </a:solidFill>
              </a:rPr>
              <a:t>Θέλουν να με πιάσουν</a:t>
            </a:r>
            <a:r>
              <a:rPr lang="en-AU" altLang="ja-JP" sz="2400" dirty="0">
                <a:solidFill>
                  <a:srgbClr val="333333"/>
                </a:solidFill>
              </a:rPr>
              <a:t>.</a:t>
            </a:r>
            <a:r>
              <a:rPr kumimoji="0" lang="el-GR" sz="2400" b="0" i="0" u="none" strike="noStrike" cap="none" normalizeH="0" baseline="0" dirty="0">
                <a:ln>
                  <a:noFill/>
                </a:ln>
                <a:solidFill>
                  <a:srgbClr val="333333"/>
                </a:solidFill>
                <a:effectLst/>
                <a:latin typeface="Calibri Light"/>
                <a:cs typeface="Times New Roman" pitchFamily="18" charset="0"/>
              </a:rPr>
              <a:t>»</a:t>
            </a:r>
            <a:endParaRPr lang="en-AU" altLang="ja-JP" sz="2400" dirty="0">
              <a:solidFill>
                <a:srgbClr val="333333"/>
              </a:solidFill>
            </a:endParaRPr>
          </a:p>
          <a:p>
            <a:pPr lvl="0" defTabSz="914400" fontAlgn="base"/>
            <a:r>
              <a:rPr lang="el-GR" altLang="de-DE" sz="2400" dirty="0">
                <a:solidFill>
                  <a:srgbClr val="004992"/>
                </a:solidFill>
              </a:rPr>
              <a:t>Ιστορικό</a:t>
            </a:r>
            <a:r>
              <a:rPr lang="en-AU" altLang="de-DE" sz="2400" dirty="0">
                <a:solidFill>
                  <a:srgbClr val="004992"/>
                </a:solidFill>
              </a:rPr>
              <a:t>: </a:t>
            </a:r>
            <a:r>
              <a:rPr lang="el-GR" altLang="de-DE" sz="2400" dirty="0">
                <a:solidFill>
                  <a:srgbClr val="333333"/>
                </a:solidFill>
              </a:rPr>
              <a:t>Ο Νίκος ήταν φοβισμένος/τρομοκρατημένος εδώ και βδομάδες και φοράει σκούρα γυαλιά για μεταμφίεση.</a:t>
            </a:r>
            <a:endParaRPr lang="en-AU" altLang="de-DE" sz="2400" dirty="0">
              <a:solidFill>
                <a:srgbClr val="333333"/>
              </a:solidFill>
            </a:endParaRPr>
          </a:p>
          <a:p>
            <a:pPr lvl="0" defTabSz="914400" fontAlgn="base"/>
            <a:r>
              <a:rPr lang="el-GR" altLang="de-DE" sz="2400" dirty="0">
                <a:solidFill>
                  <a:srgbClr val="004992"/>
                </a:solidFill>
              </a:rPr>
              <a:t>Αλλά</a:t>
            </a:r>
            <a:r>
              <a:rPr lang="en-AU" altLang="de-DE" sz="2400" dirty="0">
                <a:solidFill>
                  <a:srgbClr val="004992"/>
                </a:solidFill>
              </a:rPr>
              <a:t>: </a:t>
            </a:r>
            <a:r>
              <a:rPr lang="el-GR" altLang="de-DE" sz="2400" dirty="0">
                <a:solidFill>
                  <a:srgbClr val="333333"/>
                </a:solidFill>
              </a:rPr>
              <a:t>Εξαιτίας της παράξενης συμπεριφοράς του, προσελκύει ιδιαίτερη προσοχή.</a:t>
            </a:r>
            <a:endParaRPr lang="en-AU" altLang="de-DE" sz="2400" dirty="0">
              <a:solidFill>
                <a:srgbClr val="333333"/>
              </a:solidFill>
            </a:endParaRPr>
          </a:p>
          <a:p>
            <a:pPr lvl="0" defTabSz="914400" fontAlgn="base"/>
            <a:r>
              <a:rPr lang="el-GR" altLang="de-DE" sz="2400" dirty="0">
                <a:solidFill>
                  <a:srgbClr val="333333"/>
                </a:solidFill>
              </a:rPr>
              <a:t>Όλοι κάνουμε λάθη</a:t>
            </a:r>
            <a:r>
              <a:rPr lang="en-AU" altLang="de-DE" sz="2400" dirty="0">
                <a:solidFill>
                  <a:srgbClr val="333333"/>
                </a:solidFill>
              </a:rPr>
              <a:t>! – </a:t>
            </a:r>
            <a:r>
              <a:rPr lang="el-GR" altLang="de-DE" sz="2400" dirty="0">
                <a:solidFill>
                  <a:srgbClr val="333333"/>
                </a:solidFill>
              </a:rPr>
              <a:t>πάντοτε να λαμβάνετε υπ’ όψιν σας διαφορετικές οπτικές.</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45</a:t>
            </a:fld>
            <a:endParaRPr lang="de-DE" altLang="de-DE">
              <a:latin typeface="+mn-lt"/>
              <a:ea typeface="+mn-e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l-GR" altLang="ko-KR" sz="3600" dirty="0">
                <a:latin typeface="+mn-lt"/>
                <a:ea typeface="+mn-ea"/>
                <a:cs typeface="+mn-cs"/>
              </a:rPr>
              <a:t>Σας ευχαριστούμε για την προσοχή σας</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l-GR" altLang="ko-KR" i="1" dirty="0">
                <a:solidFill>
                  <a:srgbClr val="004992"/>
                </a:solidFill>
              </a:rPr>
              <a:t>για τους εκπαιδευτές</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l-GR" altLang="ko-KR" dirty="0">
                <a:solidFill>
                  <a:srgbClr val="004992"/>
                </a:solidFill>
              </a:rPr>
              <a:t>Παρακαλείστε να μοιράσετε φύλλα εργασίας. Παρουσιάστε την εφαρμογή μας COGITO (κατεβάστε την δωρεάν)</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FF3A2418-F351-48CC-9478-F94993065D30}" type="slidenum">
              <a:rPr lang="de-DE" altLang="de-DE" smtClean="0">
                <a:latin typeface="+mn-lt"/>
                <a:ea typeface="+mn-ea"/>
              </a:rPr>
              <a:pPr/>
              <a:t>46</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ea typeface="+mn-ea"/>
              </a:rPr>
              <a:t>www.uke.de/mct_app</a:t>
            </a:r>
            <a:endParaRPr lang="de-DE"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6136521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fld id="{47BF0C02-18C9-4D38-865E-70A678EC4CA4}" type="slidenum">
              <a:rPr lang="de-DE" altLang="de-DE" smtClean="0">
                <a:latin typeface="+mn-lt"/>
                <a:ea typeface="+mn-ea"/>
              </a:rPr>
              <a:pPr/>
              <a:t>47</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752910587"/>
              </p:ext>
            </p:extLst>
          </p:nvPr>
        </p:nvGraphicFramePr>
        <p:xfrm>
          <a:off x="408954" y="2011680"/>
          <a:ext cx="11375999" cy="4294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n-lt"/>
                          <a:ea typeface="+mn-ea"/>
                          <a:cs typeface="+mn-cs"/>
                        </a:rPr>
                        <a:t>Lili Vieira de Carvalho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n-lt"/>
                          <a:ea typeface="+mn-ea"/>
                          <a:cs typeface="+mn-cs"/>
                        </a:rPr>
                        <a:t>Tattoo poser </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Muffet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don2g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turkish parade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„typical turkish/muslim;“ (turkish parade)/”Typisch türkisch;“ (türkische Parade)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stephcarter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Froehliche Weihnachten!!! (Day 44)</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„typical german;“ (woman in dirndl dress)/„Typisch deutsch;” (Frau in Dirnd)</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Comic strip: library/</a:t>
                      </a:r>
                      <a:r>
                        <a:rPr kumimoji="0" lang="en-GB" sz="1000" b="0" i="0" u="none" strike="noStrike" cap="none" normalizeH="0" baseline="0" dirty="0" err="1">
                          <a:ln>
                            <a:noFill/>
                          </a:ln>
                          <a:solidFill>
                            <a:srgbClr val="333333"/>
                          </a:solidFill>
                          <a:effectLst/>
                          <a:latin typeface="+mn-lt"/>
                          <a:ea typeface="+mn-ea"/>
                          <a:cs typeface="+mn-cs"/>
                        </a:rPr>
                        <a:t>Bildergeschichte</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Bücherei</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 Christin Hoche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Produced</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for</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the</a:t>
                      </a:r>
                      <a:r>
                        <a:rPr kumimoji="0" lang="de-DE" sz="1000" b="0" i="0" u="none" strike="noStrike" cap="none" normalizeH="0" baseline="0" dirty="0">
                          <a:ln>
                            <a:noFill/>
                          </a:ln>
                          <a:solidFill>
                            <a:srgbClr val="333333"/>
                          </a:solidFill>
                          <a:effectLst/>
                          <a:latin typeface="+mn-lt"/>
                          <a:ea typeface="+mn-ea"/>
                          <a:cs typeface="+mn-cs"/>
                        </a:rPr>
                        <a:t>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Comic strips: car, illness/</a:t>
                      </a:r>
                      <a:r>
                        <a:rPr kumimoji="0" lang="en-GB" sz="1000" b="0" i="0" u="none" strike="noStrike" cap="none" normalizeH="0" baseline="0" dirty="0" err="1">
                          <a:ln>
                            <a:noFill/>
                          </a:ln>
                          <a:solidFill>
                            <a:srgbClr val="333333"/>
                          </a:solidFill>
                          <a:effectLst/>
                          <a:latin typeface="+mn-lt"/>
                          <a:ea typeface="+mn-ea"/>
                          <a:cs typeface="+mn-cs"/>
                        </a:rPr>
                        <a:t>Bildergeschichten</a:t>
                      </a:r>
                      <a:r>
                        <a:rPr kumimoji="0" lang="en-GB" sz="1000" b="0" i="0" u="none" strike="noStrike" cap="none" normalizeH="0" baseline="0" dirty="0">
                          <a:ln>
                            <a:noFill/>
                          </a:ln>
                          <a:solidFill>
                            <a:srgbClr val="333333"/>
                          </a:solidFill>
                          <a:effectLst/>
                          <a:latin typeface="+mn-lt"/>
                          <a:ea typeface="+mn-ea"/>
                          <a:cs typeface="+mn-cs"/>
                        </a:rPr>
                        <a:t> Auto, </a:t>
                      </a:r>
                      <a:r>
                        <a:rPr kumimoji="0" lang="en-GB" sz="1000" b="0" i="0" u="none" strike="noStrike" cap="none" normalizeH="0" baseline="0" dirty="0" err="1">
                          <a:ln>
                            <a:noFill/>
                          </a:ln>
                          <a:solidFill>
                            <a:srgbClr val="333333"/>
                          </a:solidFill>
                          <a:effectLst/>
                          <a:latin typeface="+mn-lt"/>
                          <a:ea typeface="+mn-ea"/>
                          <a:cs typeface="+mn-cs"/>
                        </a:rPr>
                        <a:t>Krankheit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L. Müller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Produced</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for</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the</a:t>
                      </a:r>
                      <a:r>
                        <a:rPr kumimoji="0" lang="de-DE" sz="1000" b="0" i="0" u="none" strike="noStrike" cap="none" normalizeH="0" baseline="0" dirty="0">
                          <a:ln>
                            <a:noFill/>
                          </a:ln>
                          <a:solidFill>
                            <a:srgbClr val="333333"/>
                          </a:solidFill>
                          <a:effectLst/>
                          <a:latin typeface="+mn-lt"/>
                          <a:ea typeface="+mn-ea"/>
                          <a:cs typeface="+mn-cs"/>
                        </a:rPr>
                        <a:t>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Comic strip: museum/</a:t>
                      </a:r>
                      <a:r>
                        <a:rPr kumimoji="0" lang="en-GB" sz="1000" b="0" i="0" u="none" strike="noStrike" cap="none" normalizeH="0" baseline="0" dirty="0" err="1">
                          <a:ln>
                            <a:noFill/>
                          </a:ln>
                          <a:solidFill>
                            <a:srgbClr val="333333"/>
                          </a:solidFill>
                          <a:effectLst/>
                          <a:latin typeface="+mn-lt"/>
                          <a:ea typeface="+mn-ea"/>
                          <a:cs typeface="+mn-cs"/>
                        </a:rPr>
                        <a:t>Bildergeschichte</a:t>
                      </a:r>
                      <a:r>
                        <a:rPr kumimoji="0" lang="en-GB" sz="1000" b="0" i="0" u="none" strike="noStrike" cap="none" normalizeH="0" baseline="0" dirty="0">
                          <a:ln>
                            <a:noFill/>
                          </a:ln>
                          <a:solidFill>
                            <a:srgbClr val="333333"/>
                          </a:solidFill>
                          <a:effectLst/>
                          <a:latin typeface="+mn-lt"/>
                          <a:ea typeface="+mn-ea"/>
                          <a:cs typeface="+mn-cs"/>
                        </a:rPr>
                        <a:t>: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Produced</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for</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the</a:t>
                      </a:r>
                      <a:r>
                        <a:rPr kumimoji="0" lang="de-DE" sz="1000" b="0" i="0" u="none" strike="noStrike" cap="none" normalizeH="0" baseline="0" dirty="0">
                          <a:ln>
                            <a:noFill/>
                          </a:ln>
                          <a:solidFill>
                            <a:srgbClr val="333333"/>
                          </a:solidFill>
                          <a:effectLst/>
                          <a:latin typeface="+mn-lt"/>
                          <a:ea typeface="+mn-ea"/>
                          <a:cs typeface="+mn-cs"/>
                        </a:rPr>
                        <a:t>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 overweight man, football, burglary, twins/Bildergeschichten: dicker Mann, Fußball, Einbruch, Zwillinge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ea typeface="+mn-ea"/>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ea typeface="+mn-ea"/>
                <a:cs typeface="+mn-cs"/>
              </a:rPr>
              <a:t>A full list can be obtained via </a:t>
            </a:r>
            <a:r>
              <a:rPr lang="de-DE" altLang="de-DE" sz="1200" u="sng" dirty="0">
                <a:solidFill>
                  <a:srgbClr val="333333"/>
                </a:solidFill>
                <a:latin typeface="+mn-lt"/>
                <a:ea typeface="+mn-ea"/>
                <a:cs typeface="+mn-cs"/>
              </a:rPr>
              <a:t>www.uke.de/mct</a:t>
            </a:r>
            <a:r>
              <a:rPr lang="de-DE" altLang="de-DE" sz="1200" dirty="0">
                <a:solidFill>
                  <a:srgbClr val="333333"/>
                </a:solidFill>
                <a:latin typeface="+mn-lt"/>
                <a:ea typeface="+mn-ea"/>
                <a:cs typeface="+mn-cs"/>
              </a:rPr>
              <a:t>. </a:t>
            </a:r>
            <a:r>
              <a:rPr lang="en-GB" altLang="de-DE" sz="1200" dirty="0">
                <a:solidFill>
                  <a:srgbClr val="333333"/>
                </a:solidFill>
                <a:latin typeface="+mn-lt"/>
                <a:ea typeface="+mn-ea"/>
                <a:cs typeface="+mn-cs"/>
              </a:rPr>
              <a:t>If we have involuntarily breached copyright, please</a:t>
            </a:r>
            <a:r>
              <a:rPr lang="de-DE" altLang="de-DE" sz="1200" dirty="0">
                <a:solidFill>
                  <a:srgbClr val="333333"/>
                </a:solidFill>
                <a:latin typeface="+mn-lt"/>
                <a:ea typeface="+mn-ea"/>
                <a:cs typeface="+mn-cs"/>
              </a:rPr>
              <a:t> accept our apologies. In this case, we kindly ask creators for their</a:t>
            </a:r>
            <a:r>
              <a:rPr lang="en-GB" altLang="de-DE" sz="1200" dirty="0">
                <a:solidFill>
                  <a:srgbClr val="333333"/>
                </a:solidFill>
                <a:latin typeface="+mn-lt"/>
                <a:ea typeface="+mn-ea"/>
                <a:cs typeface="+mn-cs"/>
              </a:rPr>
              <a:t> permission to use their work under the “fair use” policy.</a:t>
            </a:r>
            <a:br>
              <a:rPr lang="de-DE" altLang="de-DE" sz="1200" dirty="0">
                <a:solidFill>
                  <a:srgbClr val="333333"/>
                </a:solidFill>
                <a:latin typeface="+mn-lt"/>
                <a:ea typeface="+mn-ea"/>
                <a:cs typeface="+mn-cs"/>
              </a:rPr>
            </a:br>
            <a:r>
              <a:rPr lang="de-DE" altLang="de-DE" sz="1200" dirty="0">
                <a:solidFill>
                  <a:srgbClr val="333333"/>
                </a:solidFill>
                <a:latin typeface="+mn-lt"/>
                <a:ea typeface="+mn-ea"/>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ea typeface="+mn-ea"/>
                <a:cs typeface="+mn-cs"/>
              </a:rPr>
              <a:t>www.uke.de/mkt</a:t>
            </a:r>
            <a:r>
              <a:rPr lang="de-DE" altLang="de-DE" sz="1200" dirty="0">
                <a:solidFill>
                  <a:srgbClr val="333333"/>
                </a:solidFill>
                <a:latin typeface="+mn-lt"/>
                <a:ea typeface="+mn-ea"/>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3285</Words>
  <Application>Microsoft Office PowerPoint</Application>
  <PresentationFormat>Benutzerdefiniert</PresentationFormat>
  <Paragraphs>431</Paragraphs>
  <Slides>47</Slides>
  <Notes>47</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47</vt:i4>
      </vt:variant>
    </vt:vector>
  </HeadingPairs>
  <TitlesOfParts>
    <vt:vector size="54" baseType="lpstr">
      <vt:lpstr>Times New Roman</vt:lpstr>
      <vt:lpstr>Calibri Light</vt:lpstr>
      <vt:lpstr>Arial</vt:lpstr>
      <vt:lpstr>WingDings</vt:lpstr>
      <vt:lpstr>Symbol</vt:lpstr>
      <vt:lpstr>UKE_PPT-Vorlage_16zu9</vt:lpstr>
      <vt:lpstr>1_UKE_PPT-Vorlage_16zu9</vt:lpstr>
      <vt:lpstr>ΜΓΘ 6Β BADE – Δείχνοντας ενσυναίσθηση II</vt:lpstr>
      <vt:lpstr>Όταν συναντάτε κάποιον, πού κοιτάζετε πρώτα; Πόσο αξιόπιστα είναι αυτά τα στοιχεία για μια σωστή αξιολόγηση;</vt:lpstr>
      <vt:lpstr>Όταν συναντάτε κάποιον, πού κοιτάζετε πρώτα; Πόσο αξιόπιστα είναι αυτά τα στοιχεία για μια σωστή αξιολόγηση;</vt:lpstr>
      <vt:lpstr>Ποιες άλλες πηγές πληροφόρησης χρησιμοποιείτε; Πόσο αξιόπιστα είναι αυτά τα στοιχεία;</vt:lpstr>
      <vt:lpstr>Ποιες άλλες πηγές πληροφόρησης χρησιμοποιείτε;  Πόσο αξιόπιστα είναι αυτά τα στοιχεία;</vt:lpstr>
      <vt:lpstr>Πλεονεκτήματα και μειονεκτήματα ορισμένων κοινωνικών ενδείξεων</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Εμφάνιση και πραγματικότητα!</vt:lpstr>
      <vt:lpstr>Γιατί το κάνουμε αυτό;</vt:lpstr>
      <vt:lpstr>Γιατί το κάνουμε αυτό;</vt:lpstr>
      <vt:lpstr>Πώς η έλλειψη ενσυναίσθησης προωθεί τις λανθασμένες ερμηνείες κατά τη διάρκεια της ψύχωσης - παραδείγματα</vt:lpstr>
      <vt:lpstr>Άσκηση</vt:lpstr>
      <vt:lpstr>Άσκηση</vt:lpstr>
      <vt:lpstr>Άσκηση</vt:lpstr>
      <vt:lpstr>PowerPoint-Präsentation</vt:lpstr>
      <vt:lpstr>Ένας υπέρβαρος άνδρας πέφτει από την καρέκλα Τί μπορεί να σκέφτονται οι περισσότεροι άνθρωποι;…</vt:lpstr>
      <vt:lpstr>Πάμε!</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προαιρετικά: Βίντεο Κλιπ</vt:lpstr>
      <vt:lpstr>PowerPoint-Präsentation</vt:lpstr>
      <vt:lpstr>PowerPoint-Präsentation</vt:lpstr>
      <vt:lpstr>PowerPoint-Präsentation</vt:lpstr>
      <vt:lpstr>PowerPoint-Präsentation</vt:lpstr>
      <vt:lpstr>Εφαρμογή στην καθημερινή ζωή</vt:lpstr>
      <vt:lpstr>Εφαρμογή στην καθημερινή ζωή</vt:lpstr>
      <vt:lpstr>Εφαρμογή στην καθημερινή ζωή</vt:lpstr>
      <vt:lpstr>Πώς σχετίζεται αυτό με την ψύχωση;</vt:lpstr>
      <vt:lpstr>Σας ευχαριστούμε για την προσοχή σας</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338</cp:revision>
  <dcterms:created xsi:type="dcterms:W3CDTF">2004-06-30T16:15:23Z</dcterms:created>
  <dcterms:modified xsi:type="dcterms:W3CDTF">2022-04-20T09:59:54Z</dcterms:modified>
</cp:coreProperties>
</file>