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00" r:id="rId1"/>
    <p:sldMasterId id="2147483813" r:id="rId2"/>
  </p:sldMasterIdLst>
  <p:notesMasterIdLst>
    <p:notesMasterId r:id="rId43"/>
  </p:notesMasterIdLst>
  <p:handoutMasterIdLst>
    <p:handoutMasterId r:id="rId44"/>
  </p:handoutMasterIdLst>
  <p:sldIdLst>
    <p:sldId id="487" r:id="rId3"/>
    <p:sldId id="403" r:id="rId4"/>
    <p:sldId id="404" r:id="rId5"/>
    <p:sldId id="405" r:id="rId6"/>
    <p:sldId id="406" r:id="rId7"/>
    <p:sldId id="424" r:id="rId8"/>
    <p:sldId id="461" r:id="rId9"/>
    <p:sldId id="470" r:id="rId10"/>
    <p:sldId id="469" r:id="rId11"/>
    <p:sldId id="468" r:id="rId12"/>
    <p:sldId id="462" r:id="rId13"/>
    <p:sldId id="473" r:id="rId14"/>
    <p:sldId id="472" r:id="rId15"/>
    <p:sldId id="471" r:id="rId16"/>
    <p:sldId id="455" r:id="rId17"/>
    <p:sldId id="475" r:id="rId18"/>
    <p:sldId id="474" r:id="rId19"/>
    <p:sldId id="332" r:id="rId20"/>
    <p:sldId id="446" r:id="rId21"/>
    <p:sldId id="476" r:id="rId22"/>
    <p:sldId id="389" r:id="rId23"/>
    <p:sldId id="448" r:id="rId24"/>
    <p:sldId id="478" r:id="rId25"/>
    <p:sldId id="477" r:id="rId26"/>
    <p:sldId id="435" r:id="rId27"/>
    <p:sldId id="436" r:id="rId28"/>
    <p:sldId id="340" r:id="rId29"/>
    <p:sldId id="371" r:id="rId30"/>
    <p:sldId id="479" r:id="rId31"/>
    <p:sldId id="480" r:id="rId32"/>
    <p:sldId id="481" r:id="rId33"/>
    <p:sldId id="482" r:id="rId34"/>
    <p:sldId id="466" r:id="rId35"/>
    <p:sldId id="484" r:id="rId36"/>
    <p:sldId id="449" r:id="rId37"/>
    <p:sldId id="486" r:id="rId38"/>
    <p:sldId id="485" r:id="rId39"/>
    <p:sldId id="368" r:id="rId40"/>
    <p:sldId id="467" r:id="rId41"/>
    <p:sldId id="422" r:id="rId42"/>
  </p:sldIdLst>
  <p:sldSz cx="12195175" cy="6858000"/>
  <p:notesSz cx="7099300" cy="10234613"/>
  <p:embeddedFontLst>
    <p:embeddedFont>
      <p:font typeface="Calibri Light" panose="020F0302020204030204" pitchFamily="34" charset="0"/>
      <p:regular r:id="rId45"/>
      <p:italic r:id="rId46"/>
    </p:embeddedFont>
  </p:embeddedFontLst>
  <p:defaultTextStyle>
    <a:defPPr>
      <a:defRPr lang="de-DE"/>
    </a:defPPr>
    <a:lvl1pPr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3022">
          <p15:clr>
            <a:srgbClr val="A4A3A4"/>
          </p15:clr>
        </p15:guide>
        <p15:guide id="2" pos="336">
          <p15:clr>
            <a:srgbClr val="A4A3A4"/>
          </p15:clr>
        </p15:guide>
        <p15:guide id="3" pos="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3333CC"/>
    <a:srgbClr val="66FF33"/>
    <a:srgbClr val="FFFF00"/>
    <a:srgbClr val="FF0000"/>
    <a:srgbClr val="ADC0CB"/>
    <a:srgbClr val="FFCC99"/>
    <a:srgbClr val="CCECFF"/>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3" autoAdjust="0"/>
    <p:restoredTop sz="94660"/>
  </p:normalViewPr>
  <p:slideViewPr>
    <p:cSldViewPr>
      <p:cViewPr varScale="1">
        <p:scale>
          <a:sx n="67" d="100"/>
          <a:sy n="67" d="100"/>
        </p:scale>
        <p:origin x="528" y="44"/>
      </p:cViewPr>
      <p:guideLst>
        <p:guide orient="horz" pos="3022"/>
        <p:guide pos="336"/>
        <p:guide pos="44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2.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font" Target="fonts/font1.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openxmlformats.org/officeDocument/2006/relationships/viewProps" Target="viewProps.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b="1">
                <a:latin typeface="Arial" charset="0"/>
                <a:ea typeface="+mn-ea"/>
                <a:cs typeface="+mn-cs"/>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latin typeface="Arial" charset="0"/>
                <a:ea typeface="+mn-ea"/>
                <a:cs typeface="+mn-cs"/>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b="1">
                <a:latin typeface="Arial" charset="0"/>
                <a:ea typeface="+mn-ea"/>
                <a:cs typeface="+mn-cs"/>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lvl1pPr>
          </a:lstStyle>
          <a:p>
            <a:fld id="{97E7B971-9088-4B02-B50F-864CC73787AC}" type="slidenum">
              <a:rPr lang="en-US" altLang="de-DE"/>
              <a:pPr/>
              <a:t>‹Nr.›</a:t>
            </a:fld>
            <a:endParaRPr lang="en-US" altLang="de-DE"/>
          </a:p>
        </p:txBody>
      </p:sp>
    </p:spTree>
    <p:extLst>
      <p:ext uri="{BB962C8B-B14F-4D97-AF65-F5344CB8AC3E}">
        <p14:creationId xmlns:p14="http://schemas.microsoft.com/office/powerpoint/2010/main" val="6429590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b="1">
                <a:latin typeface="Arial" charset="0"/>
                <a:ea typeface="+mn-ea"/>
                <a:cs typeface="+mn-cs"/>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latin typeface="Arial" charset="0"/>
                <a:ea typeface="+mn-ea"/>
                <a:cs typeface="+mn-cs"/>
              </a:defRPr>
            </a:lvl1pPr>
          </a:lstStyle>
          <a:p>
            <a:pPr>
              <a:defRPr/>
            </a:pPr>
            <a:endParaRPr lang="en-US"/>
          </a:p>
        </p:txBody>
      </p:sp>
      <p:sp>
        <p:nvSpPr>
          <p:cNvPr id="6349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b="1">
                <a:latin typeface="Arial" charset="0"/>
                <a:ea typeface="+mn-ea"/>
                <a:cs typeface="+mn-cs"/>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lvl1pPr>
          </a:lstStyle>
          <a:p>
            <a:fld id="{9059A66C-48BC-47DF-8A72-8785379631EC}" type="slidenum">
              <a:rPr lang="en-US" altLang="de-DE"/>
              <a:pPr/>
              <a:t>‹Nr.›</a:t>
            </a:fld>
            <a:endParaRPr lang="en-US" altLang="de-DE"/>
          </a:p>
        </p:txBody>
      </p:sp>
    </p:spTree>
    <p:extLst>
      <p:ext uri="{BB962C8B-B14F-4D97-AF65-F5344CB8AC3E}">
        <p14:creationId xmlns:p14="http://schemas.microsoft.com/office/powerpoint/2010/main" val="24416152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9D3932C-5B8B-41E3-9819-81C695221643}" type="slidenum">
              <a:rPr lang="en-US" altLang="de-DE" sz="1300"/>
              <a:pPr eaLnBrk="1" hangingPunct="1">
                <a:spcBef>
                  <a:spcPct val="0"/>
                </a:spcBef>
              </a:pPr>
              <a:t>2</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7371301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08C22B9-E0B7-4418-AAF4-9FA2AC1EBFC3}" type="slidenum">
              <a:rPr lang="en-US" altLang="de-DE" sz="1300"/>
              <a:pPr eaLnBrk="1" hangingPunct="1">
                <a:spcBef>
                  <a:spcPct val="0"/>
                </a:spcBef>
              </a:pPr>
              <a:t>3</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187615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4C42EAF-DA7C-4A07-AF99-7603B9C4A3BF}" type="slidenum">
              <a:rPr lang="en-US" altLang="de-DE" sz="1300"/>
              <a:pPr eaLnBrk="1" hangingPunct="1">
                <a:spcBef>
                  <a:spcPct val="0"/>
                </a:spcBef>
              </a:pPr>
              <a:t>4</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016788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1BE060C-2B03-4738-8AEC-2CE00BFB67DA}" type="slidenum">
              <a:rPr lang="en-US" altLang="de-DE" sz="1300"/>
              <a:pPr eaLnBrk="1" hangingPunct="1">
                <a:spcBef>
                  <a:spcPct val="0"/>
                </a:spcBef>
              </a:pPr>
              <a:t>5</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516209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E732E02-2E31-4615-A87F-0049DF39B7BA}" type="slidenum">
              <a:rPr lang="en-US" altLang="de-DE" sz="1300"/>
              <a:pPr eaLnBrk="1" hangingPunct="1">
                <a:spcBef>
                  <a:spcPct val="0"/>
                </a:spcBef>
              </a:pPr>
              <a:t>6</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1804825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53B5FEC-42CA-4E11-8D83-AFB0651F3ABA}" type="slidenum">
              <a:rPr lang="en-US" altLang="de-DE" sz="1300"/>
              <a:pPr eaLnBrk="1" hangingPunct="1">
                <a:spcBef>
                  <a:spcPct val="0"/>
                </a:spcBef>
              </a:pPr>
              <a:t>7</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789304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53B5FEC-42CA-4E11-8D83-AFB0651F3ABA}" type="slidenum">
              <a:rPr lang="en-US" altLang="de-DE" sz="1300"/>
              <a:pPr eaLnBrk="1" hangingPunct="1">
                <a:spcBef>
                  <a:spcPct val="0"/>
                </a:spcBef>
              </a:pPr>
              <a:t>8</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789304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53B5FEC-42CA-4E11-8D83-AFB0651F3ABA}" type="slidenum">
              <a:rPr lang="en-US" altLang="de-DE" sz="1300"/>
              <a:pPr eaLnBrk="1" hangingPunct="1">
                <a:spcBef>
                  <a:spcPct val="0"/>
                </a:spcBef>
              </a:pPr>
              <a:t>9</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789304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53B5FEC-42CA-4E11-8D83-AFB0651F3ABA}" type="slidenum">
              <a:rPr lang="en-US" altLang="de-DE" sz="1300"/>
              <a:pPr eaLnBrk="1" hangingPunct="1">
                <a:spcBef>
                  <a:spcPct val="0"/>
                </a:spcBef>
              </a:pPr>
              <a:t>10</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789304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094AC4D-4F9D-4F28-A38A-BFBCFE7901CC}" type="slidenum">
              <a:rPr lang="en-US" altLang="de-DE" sz="1300"/>
              <a:pPr eaLnBrk="1" hangingPunct="1">
                <a:spcBef>
                  <a:spcPct val="0"/>
                </a:spcBef>
              </a:pPr>
              <a:t>11</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93756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094AC4D-4F9D-4F28-A38A-BFBCFE7901CC}" type="slidenum">
              <a:rPr lang="en-US" altLang="de-DE" sz="1300"/>
              <a:pPr eaLnBrk="1" hangingPunct="1">
                <a:spcBef>
                  <a:spcPct val="0"/>
                </a:spcBef>
              </a:pPr>
              <a:t>12</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93756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094AC4D-4F9D-4F28-A38A-BFBCFE7901CC}" type="slidenum">
              <a:rPr lang="en-US" altLang="de-DE" sz="1300"/>
              <a:pPr eaLnBrk="1" hangingPunct="1">
                <a:spcBef>
                  <a:spcPct val="0"/>
                </a:spcBef>
              </a:pPr>
              <a:t>13</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93756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094AC4D-4F9D-4F28-A38A-BFBCFE7901CC}" type="slidenum">
              <a:rPr lang="en-US" altLang="de-DE" sz="1300"/>
              <a:pPr eaLnBrk="1" hangingPunct="1">
                <a:spcBef>
                  <a:spcPct val="0"/>
                </a:spcBef>
              </a:pPr>
              <a:t>14</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93756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97D7D39-CA4D-4376-9648-C7E6664C7A91}" type="slidenum">
              <a:rPr lang="en-US" altLang="de-DE" sz="1300"/>
              <a:pPr eaLnBrk="1" hangingPunct="1">
                <a:spcBef>
                  <a:spcPct val="0"/>
                </a:spcBef>
              </a:pPr>
              <a:t>15</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606270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97D7D39-CA4D-4376-9648-C7E6664C7A91}" type="slidenum">
              <a:rPr lang="en-US" altLang="de-DE" sz="1300"/>
              <a:pPr eaLnBrk="1" hangingPunct="1">
                <a:spcBef>
                  <a:spcPct val="0"/>
                </a:spcBef>
              </a:pPr>
              <a:t>16</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606270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97D7D39-CA4D-4376-9648-C7E6664C7A91}" type="slidenum">
              <a:rPr lang="en-US" altLang="de-DE" sz="1300"/>
              <a:pPr eaLnBrk="1" hangingPunct="1">
                <a:spcBef>
                  <a:spcPct val="0"/>
                </a:spcBef>
              </a:pPr>
              <a:t>17</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606270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7C46BDE-6B43-4EE3-A3C4-3081082D5C0C}" type="slidenum">
              <a:rPr lang="en-US" altLang="de-DE" sz="1300"/>
              <a:pPr eaLnBrk="1" hangingPunct="1">
                <a:spcBef>
                  <a:spcPct val="0"/>
                </a:spcBef>
              </a:pPr>
              <a:t>18</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4993226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AEC31B7-D000-4304-BBB6-F7EABE23AF81}" type="slidenum">
              <a:rPr lang="en-US" altLang="de-DE" sz="1300"/>
              <a:pPr eaLnBrk="1" hangingPunct="1">
                <a:spcBef>
                  <a:spcPct val="0"/>
                </a:spcBef>
              </a:pPr>
              <a:t>19</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176377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AEC31B7-D000-4304-BBB6-F7EABE23AF81}" type="slidenum">
              <a:rPr lang="en-US" altLang="de-DE" sz="1300"/>
              <a:pPr eaLnBrk="1" hangingPunct="1">
                <a:spcBef>
                  <a:spcPct val="0"/>
                </a:spcBef>
              </a:pPr>
              <a:t>20</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176377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529AF09-763F-4DCF-B535-B692FB140D27}" type="slidenum">
              <a:rPr lang="en-US" altLang="de-DE" sz="1300"/>
              <a:pPr eaLnBrk="1" hangingPunct="1">
                <a:spcBef>
                  <a:spcPct val="0"/>
                </a:spcBef>
              </a:pPr>
              <a:t>21</a:t>
            </a:fld>
            <a:endParaRPr lang="en-US" altLang="de-DE" sz="1300"/>
          </a:p>
        </p:txBody>
      </p:sp>
      <p:sp>
        <p:nvSpPr>
          <p:cNvPr id="84995" name="Rectangle 2"/>
          <p:cNvSpPr>
            <a:spLocks noGrp="1" noRot="1" noChangeAspect="1" noChangeArrowheads="1" noTextEdit="1"/>
          </p:cNvSpPr>
          <p:nvPr>
            <p:ph type="sldImg"/>
          </p:nvPr>
        </p:nvSpPr>
        <p:spPr>
          <a:xfrm>
            <a:off x="139700" y="768350"/>
            <a:ext cx="6821488"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1129813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3614489-FA85-48D7-BAB4-1DCB214C4BCC}" type="slidenum">
              <a:rPr lang="en-US" altLang="de-DE" sz="1300"/>
              <a:pPr eaLnBrk="1" hangingPunct="1">
                <a:spcBef>
                  <a:spcPct val="0"/>
                </a:spcBef>
              </a:pPr>
              <a:t>22</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122494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3614489-FA85-48D7-BAB4-1DCB214C4BCC}" type="slidenum">
              <a:rPr lang="en-US" altLang="de-DE" sz="1300"/>
              <a:pPr eaLnBrk="1" hangingPunct="1">
                <a:spcBef>
                  <a:spcPct val="0"/>
                </a:spcBef>
              </a:pPr>
              <a:t>23</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122494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3614489-FA85-48D7-BAB4-1DCB214C4BCC}" type="slidenum">
              <a:rPr lang="en-US" altLang="de-DE" sz="1300"/>
              <a:pPr eaLnBrk="1" hangingPunct="1">
                <a:spcBef>
                  <a:spcPct val="0"/>
                </a:spcBef>
              </a:pPr>
              <a:t>24</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122494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12CDE0E-DEAC-4641-90C0-A09F19B99F5C}" type="slidenum">
              <a:rPr lang="en-US" altLang="de-DE" sz="1300"/>
              <a:pPr eaLnBrk="1" hangingPunct="1">
                <a:spcBef>
                  <a:spcPct val="0"/>
                </a:spcBef>
              </a:pPr>
              <a:t>25</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8237097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D032CA2-A147-4245-8EA4-470EE7091897}" type="slidenum">
              <a:rPr lang="en-US" altLang="de-DE" sz="1300"/>
              <a:pPr eaLnBrk="1" hangingPunct="1">
                <a:spcBef>
                  <a:spcPct val="0"/>
                </a:spcBef>
              </a:pPr>
              <a:t>26</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558223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4029039-E653-42E5-8C73-51AA59572640}" type="slidenum">
              <a:rPr lang="en-US" altLang="de-DE" sz="1300"/>
              <a:pPr eaLnBrk="1" hangingPunct="1">
                <a:spcBef>
                  <a:spcPct val="0"/>
                </a:spcBef>
              </a:pPr>
              <a:t>27</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197611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6B83FCE-6B2D-45DC-B92F-BAC29E90B221}" type="slidenum">
              <a:rPr lang="en-US" altLang="de-DE" sz="1300"/>
              <a:pPr eaLnBrk="1" hangingPunct="1">
                <a:spcBef>
                  <a:spcPct val="0"/>
                </a:spcBef>
              </a:pPr>
              <a:t>28</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2890987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92134FA-E37F-4F8B-AB1E-4946327676CA}" type="slidenum">
              <a:rPr lang="en-US" altLang="de-DE" sz="1300"/>
              <a:pPr eaLnBrk="1" hangingPunct="1">
                <a:spcBef>
                  <a:spcPct val="0"/>
                </a:spcBef>
              </a:pPr>
              <a:t>29</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27212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61A207B-BB20-4F63-A378-52110CFCDA41}" type="slidenum">
              <a:rPr lang="en-US" altLang="de-DE" sz="1300"/>
              <a:pPr eaLnBrk="1" hangingPunct="1">
                <a:spcBef>
                  <a:spcPct val="0"/>
                </a:spcBef>
              </a:pPr>
              <a:t>30</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076681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E62A0AB-17C4-4E34-928F-BF88A09CB478}" type="slidenum">
              <a:rPr lang="en-US" altLang="de-DE" sz="1300"/>
              <a:pPr eaLnBrk="1" hangingPunct="1">
                <a:spcBef>
                  <a:spcPct val="0"/>
                </a:spcBef>
              </a:pPr>
              <a:t>31</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2675872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99E2695-DB7E-49D5-8B98-FB586382EB31}" type="slidenum">
              <a:rPr lang="en-US" altLang="de-DE" sz="1300"/>
              <a:pPr eaLnBrk="1" hangingPunct="1">
                <a:spcBef>
                  <a:spcPct val="0"/>
                </a:spcBef>
              </a:pPr>
              <a:t>32</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7493129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33</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6A78840-EB87-44FB-B390-20A5BFB429AC}" type="slidenum">
              <a:rPr lang="en-US" altLang="de-DE" sz="1300"/>
              <a:pPr eaLnBrk="1" hangingPunct="1">
                <a:spcBef>
                  <a:spcPct val="0"/>
                </a:spcBef>
              </a:pPr>
              <a:t>34</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297349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27573F5-E17F-4364-A790-5D92DFA57D13}" type="slidenum">
              <a:rPr lang="en-US" altLang="de-DE" sz="1300"/>
              <a:pPr eaLnBrk="1" hangingPunct="1">
                <a:spcBef>
                  <a:spcPct val="0"/>
                </a:spcBef>
              </a:pPr>
              <a:t>35</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741213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27573F5-E17F-4364-A790-5D92DFA57D13}" type="slidenum">
              <a:rPr lang="en-US" altLang="de-DE" sz="1300"/>
              <a:pPr eaLnBrk="1" hangingPunct="1">
                <a:spcBef>
                  <a:spcPct val="0"/>
                </a:spcBef>
              </a:pPr>
              <a:t>36</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741213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27573F5-E17F-4364-A790-5D92DFA57D13}" type="slidenum">
              <a:rPr lang="en-US" altLang="de-DE" sz="1300"/>
              <a:pPr eaLnBrk="1" hangingPunct="1">
                <a:spcBef>
                  <a:spcPct val="0"/>
                </a:spcBef>
              </a:pPr>
              <a:t>37</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741213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2BCA2B7-D877-4F43-A89E-D553270351B2}" type="slidenum">
              <a:rPr lang="en-US" altLang="de-DE" sz="1300"/>
              <a:pPr eaLnBrk="1" hangingPunct="1">
                <a:spcBef>
                  <a:spcPct val="0"/>
                </a:spcBef>
              </a:pPr>
              <a:t>38</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275076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A9EB2FD-1ADA-4025-8703-FDF55545E116}" type="slidenum">
              <a:rPr lang="en-US" altLang="de-DE" sz="1300"/>
              <a:pPr eaLnBrk="1" hangingPunct="1">
                <a:spcBef>
                  <a:spcPct val="0"/>
                </a:spcBef>
              </a:pPr>
              <a:t>40</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828057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l-GR" altLang="ko-KR" dirty="0">
                <a:solidFill>
                  <a:srgbClr val="004992"/>
                </a:solidFill>
              </a:rPr>
              <a:t>Μεταγνωστική Θεραπεία (ΜΓΘ)</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l-GR" altLang="ko-KR" sz="1000" dirty="0">
                <a:latin typeface="+mj-lt"/>
              </a:rPr>
              <a:t>Η χρήση εικόνων σε αυτή την ενότητα επιτράπηκε ευγενικά σε εμάς, από τους καλλιτέχνες ,δηλ. τους κατόχους πνευματικών δικαιωμάτων για αυτές τις εικόνες. Για λεπτομέρειες (καλλιτέχνης, τίτλος εικόνας) παρακαλούμε ανατρέξτε στο τέλος αυτής της παρουσίασης. </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l-GR"/>
              <a:t>Μεταγνωστική Θεραπεία 6 – Δείχνοντας ενσυναίσθηση II</a:t>
            </a:r>
            <a:endParaRPr lang="de-DE"/>
          </a:p>
        </p:txBody>
      </p:sp>
      <p:sp>
        <p:nvSpPr>
          <p:cNvPr id="4" name="Slide Number Placeholder 3"/>
          <p:cNvSpPr>
            <a:spLocks noGrp="1"/>
          </p:cNvSpPr>
          <p:nvPr>
            <p:ph type="sldNum" sz="quarter" idx="12"/>
          </p:nvPr>
        </p:nvSpPr>
        <p:spPr bwMode="gray"/>
        <p:txBody>
          <a:bodyPr/>
          <a:lstStyle>
            <a:lvl1pPr>
              <a:defRPr b="0"/>
            </a:lvl1pPr>
          </a:lstStyle>
          <a:p>
            <a:fld id="{62A078E8-F267-41F7-83E0-D7C113D3B5DA}"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el-GR"/>
              <a:t>Μεταγνωστική Θεραπεία 6 – Δείχνοντας ενσυναίσθηση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FF3A2418-F351-48CC-9478-F94993065D30}"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6 – Δείχνοντας ενσυναίσθηση II</a:t>
            </a:r>
            <a:endParaRPr lang="de-DE"/>
          </a:p>
        </p:txBody>
      </p:sp>
      <p:sp>
        <p:nvSpPr>
          <p:cNvPr id="7" name="Slide Number Placeholder 6"/>
          <p:cNvSpPr>
            <a:spLocks noGrp="1"/>
          </p:cNvSpPr>
          <p:nvPr>
            <p:ph type="sldNum" sz="quarter" idx="12"/>
          </p:nvPr>
        </p:nvSpPr>
        <p:spPr bwMode="gray"/>
        <p:txBody>
          <a:bodyPr/>
          <a:lstStyle>
            <a:lvl1pPr>
              <a:defRPr b="0"/>
            </a:lvl1pPr>
          </a:lstStyle>
          <a:p>
            <a:fld id="{09E8C154-3412-4D7C-8659-D05295685B8D}"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6 – Δείχνοντας ενσυναίσθηση II</a:t>
            </a:r>
            <a:endParaRPr lang="de-DE"/>
          </a:p>
        </p:txBody>
      </p:sp>
      <p:sp>
        <p:nvSpPr>
          <p:cNvPr id="7" name="Slide Number Placeholder 6"/>
          <p:cNvSpPr>
            <a:spLocks noGrp="1"/>
          </p:cNvSpPr>
          <p:nvPr>
            <p:ph type="sldNum" sz="quarter" idx="12"/>
          </p:nvPr>
        </p:nvSpPr>
        <p:spPr bwMode="gray"/>
        <p:txBody>
          <a:bodyPr/>
          <a:lstStyle>
            <a:lvl1pPr>
              <a:defRPr b="0"/>
            </a:lvl1pPr>
          </a:lstStyle>
          <a:p>
            <a:fld id="{62A078E8-F267-41F7-83E0-D7C113D3B5DA}"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6 – Δείχνοντας ενσυναίσθηση II</a:t>
            </a:r>
            <a:endParaRPr lang="de-DE"/>
          </a:p>
        </p:txBody>
      </p:sp>
      <p:sp>
        <p:nvSpPr>
          <p:cNvPr id="7" name="Slide Number Placeholder 6"/>
          <p:cNvSpPr>
            <a:spLocks noGrp="1"/>
          </p:cNvSpPr>
          <p:nvPr>
            <p:ph type="sldNum" sz="quarter" idx="12"/>
          </p:nvPr>
        </p:nvSpPr>
        <p:spPr bwMode="gray"/>
        <p:txBody>
          <a:bodyPr/>
          <a:lstStyle>
            <a:lvl1pPr>
              <a:defRPr b="0"/>
            </a:lvl1pPr>
          </a:lstStyle>
          <a:p>
            <a:fld id="{62A078E8-F267-41F7-83E0-D7C113D3B5DA}"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el-GR"/>
              <a:t>Μεταγνωστική Θεραπεία 6 – Δείχνοντας ενσυναίσθηση II</a:t>
            </a:r>
            <a:endParaRPr lang="de-DE"/>
          </a:p>
        </p:txBody>
      </p:sp>
      <p:sp>
        <p:nvSpPr>
          <p:cNvPr id="5" name="Slide Number Placeholder 4"/>
          <p:cNvSpPr>
            <a:spLocks noGrp="1"/>
          </p:cNvSpPr>
          <p:nvPr>
            <p:ph type="sldNum" sz="quarter" idx="12"/>
          </p:nvPr>
        </p:nvSpPr>
        <p:spPr bwMode="gray"/>
        <p:txBody>
          <a:bodyPr/>
          <a:lstStyle>
            <a:lvl1pPr>
              <a:defRPr b="0"/>
            </a:lvl1pPr>
          </a:lstStyle>
          <a:p>
            <a:fld id="{47BF0C02-18C9-4D38-865E-70A678EC4CA4}"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l-GR"/>
              <a:t>Μεταγνωστική Θεραπεία 6 – Δείχνοντας ενσυναίσθηση II</a:t>
            </a:r>
            <a:endParaRPr lang="de-DE"/>
          </a:p>
        </p:txBody>
      </p:sp>
      <p:sp>
        <p:nvSpPr>
          <p:cNvPr id="4" name="Slide Number Placeholder 3"/>
          <p:cNvSpPr>
            <a:spLocks noGrp="1"/>
          </p:cNvSpPr>
          <p:nvPr>
            <p:ph type="sldNum" sz="quarter" idx="12"/>
          </p:nvPr>
        </p:nvSpPr>
        <p:spPr bwMode="gray"/>
        <p:txBody>
          <a:bodyPr/>
          <a:lstStyle>
            <a:lvl1pPr>
              <a:defRPr b="0"/>
            </a:lvl1pPr>
          </a:lstStyle>
          <a:p>
            <a:fld id="{6CB713F4-190A-40F0-94F4-3BF23B44CF74}"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76436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575076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l-GR" altLang="ko-KR" dirty="0">
                <a:solidFill>
                  <a:srgbClr val="004992"/>
                </a:solidFill>
              </a:rPr>
              <a:t>Μεταγνωστική Θεραπεία (ΜΓΘ)</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l-GR" altLang="ko-KR" sz="1000" dirty="0">
                <a:solidFill>
                  <a:srgbClr val="333333"/>
                </a:solidFill>
                <a:latin typeface="Calibri Light"/>
              </a:rPr>
              <a:t>Η χρήση εικόνων σε αυτή την ενότητα επιτράπηκε ευγενικά σε εμάς, από τους καλλιτέχνες ,δηλ. τους κατόχους πνευματικών δικαιωμάτων για αυτές τις εικόνες. Για λεπτομέρειες (καλλιτέχνης, τίτλος εικόνας) παρακαλούμε ανατρέξτε στο τέλος αυτής της παρουσίασης. </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27570132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7519060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2807913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35925476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6369419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0771321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4062386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69112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8793072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75056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l-GR"/>
              <a:t>Μεταγνωστική Θεραπεία 6 – Δείχνοντας ενσυναίσθηση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62A078E8-F267-41F7-83E0-D7C113D3B5DA}"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 id="2147483812"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840323507"/>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 id="214748382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ja-JP" dirty="0">
                <a:latin typeface="+mn-lt"/>
                <a:ea typeface="+mn-ea"/>
                <a:cs typeface="+mn-cs"/>
              </a:rPr>
              <a:t>ΜΓΘ</a:t>
            </a:r>
            <a:r>
              <a:rPr lang="en-US" altLang="ja-JP" dirty="0">
                <a:latin typeface="+mn-lt"/>
                <a:ea typeface="+mn-ea"/>
                <a:cs typeface="+mn-cs"/>
              </a:rPr>
              <a:t> </a:t>
            </a:r>
            <a:r>
              <a:rPr lang="el-GR" altLang="ja-JP" dirty="0">
                <a:latin typeface="+mn-lt"/>
                <a:ea typeface="+mn-ea"/>
                <a:cs typeface="+mn-cs"/>
              </a:rPr>
              <a:t>6Β </a:t>
            </a:r>
            <a:r>
              <a:rPr lang="en-US" altLang="ja-JP" dirty="0">
                <a:latin typeface="+mn-lt"/>
                <a:ea typeface="+mn-ea"/>
                <a:cs typeface="+mn-cs"/>
              </a:rPr>
              <a:t>– </a:t>
            </a:r>
            <a:r>
              <a:rPr lang="el-GR" altLang="ko-KR" dirty="0">
                <a:latin typeface="+mn-lt"/>
                <a:ea typeface="+mn-ea"/>
                <a:cs typeface="+mn-cs"/>
              </a:rPr>
              <a:t>Δείχνοντας ενσυναίσθηση </a:t>
            </a:r>
            <a:r>
              <a:rPr lang="en-US" altLang="ko-KR" dirty="0">
                <a:latin typeface="+mn-lt"/>
                <a:ea typeface="+mn-ea"/>
                <a:cs typeface="+mn-cs"/>
              </a:rPr>
              <a:t>II</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Georgiou &amp; Bozikas </a:t>
            </a:r>
            <a:r>
              <a:rPr lang="nl-NL" sz="1600">
                <a:solidFill>
                  <a:srgbClr val="004992"/>
                </a:solidFill>
              </a:rPr>
              <a:t>(4|22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1106088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Όταν συναντάτε κάποιον, πού κοιτάζετε πρώτα;</a:t>
            </a:r>
            <a:br>
              <a:rPr lang="el-GR" sz="3600">
                <a:solidFill>
                  <a:srgbClr val="004992"/>
                </a:solidFill>
                <a:latin typeface="+mn-lt"/>
                <a:ea typeface="+mn-ea"/>
                <a:cs typeface="+mn-cs"/>
              </a:rPr>
            </a:br>
            <a:r>
              <a:rPr lang="el-GR">
                <a:solidFill>
                  <a:srgbClr val="004992"/>
                </a:solidFill>
                <a:latin typeface="+mn-lt"/>
                <a:ea typeface="+mn-ea"/>
                <a:cs typeface="+mn-cs"/>
              </a:rPr>
              <a:t>Πόσο αξιόπιστα είναι αυτά τα στοιχεία για μια σωστή αξιολόγηση;</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2</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Όταν συναντάτε κάποιον, πού κοιτάζετε πρώτα;</a:t>
            </a:r>
            <a:br>
              <a:rPr lang="el-GR" sz="3600">
                <a:solidFill>
                  <a:srgbClr val="004992"/>
                </a:solidFill>
                <a:latin typeface="+mn-lt"/>
                <a:ea typeface="+mn-ea"/>
                <a:cs typeface="+mn-cs"/>
              </a:rPr>
            </a:br>
            <a:r>
              <a:rPr lang="el-GR">
                <a:solidFill>
                  <a:srgbClr val="004992"/>
                </a:solidFill>
                <a:latin typeface="+mn-lt"/>
                <a:ea typeface="+mn-ea"/>
                <a:cs typeface="+mn-cs"/>
              </a:rPr>
              <a:t>Πόσο αξιόπιστα είναι αυτά τα στοιχεία για μια σωστή αξιολόγηση;</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3</a:t>
            </a:fld>
            <a:endParaRPr lang="de-DE" altLang="de-DE">
              <a:latin typeface="+mn-lt"/>
              <a:ea typeface="+mn-ea"/>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24"/>
          <p:cNvSpPr txBox="1">
            <a:spLocks noChangeArrowheads="1"/>
          </p:cNvSpPr>
          <p:nvPr/>
        </p:nvSpPr>
        <p:spPr bwMode="auto">
          <a:xfrm>
            <a:off x="1964531" y="5085184"/>
            <a:ext cx="21945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l-GR" altLang="de-DE" sz="2000" dirty="0">
                <a:latin typeface="+mn-lt"/>
                <a:ea typeface="+mn-ea"/>
              </a:rPr>
              <a:t>γλώσσα του σώματος/ στάση;</a:t>
            </a:r>
            <a:endParaRPr lang="de-DE" altLang="de-DE" sz="2000" dirty="0">
              <a:latin typeface="+mn-lt"/>
              <a:ea typeface="+mn-ea"/>
            </a:endParaRPr>
          </a:p>
        </p:txBody>
      </p:sp>
      <p:sp>
        <p:nvSpPr>
          <p:cNvPr id="20" name="Caption_25"/>
          <p:cNvSpPr txBox="1">
            <a:spLocks noChangeArrowheads="1"/>
          </p:cNvSpPr>
          <p:nvPr/>
        </p:nvSpPr>
        <p:spPr bwMode="auto">
          <a:xfrm>
            <a:off x="1964531" y="2420888"/>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l-GR" altLang="de-DE" sz="2000">
                <a:latin typeface="+mn-lt"/>
                <a:ea typeface="+mn-ea"/>
              </a:rPr>
              <a:t>μάτια;</a:t>
            </a:r>
            <a:endParaRPr lang="de-DE" altLang="de-DE" sz="2000" dirty="0">
              <a:latin typeface="+mn-lt"/>
              <a:ea typeface="+mn-ea"/>
            </a:endParaRPr>
          </a:p>
        </p:txBody>
      </p:sp>
      <p:sp>
        <p:nvSpPr>
          <p:cNvPr id="21" name="Caption_26"/>
          <p:cNvSpPr txBox="1">
            <a:spLocks noChangeArrowheads="1"/>
          </p:cNvSpPr>
          <p:nvPr/>
        </p:nvSpPr>
        <p:spPr bwMode="auto">
          <a:xfrm>
            <a:off x="8257827" y="26369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el-GR" altLang="de-DE" sz="2000">
                <a:solidFill>
                  <a:srgbClr val="333333"/>
                </a:solidFill>
                <a:latin typeface="+mn-lt"/>
                <a:ea typeface="+mn-ea"/>
              </a:rPr>
              <a:t>γλώσσα;</a:t>
            </a:r>
            <a:endParaRPr lang="de-DE" altLang="de-DE" sz="2000" dirty="0">
              <a:solidFill>
                <a:srgbClr val="333333"/>
              </a:solidFill>
              <a:latin typeface="+mn-lt"/>
              <a:ea typeface="+mn-ea"/>
            </a:endParaRPr>
          </a:p>
        </p:txBody>
      </p:sp>
      <p:sp>
        <p:nvSpPr>
          <p:cNvPr id="22" name="Caption_27"/>
          <p:cNvSpPr txBox="1">
            <a:spLocks noChangeArrowheads="1"/>
          </p:cNvSpPr>
          <p:nvPr/>
        </p:nvSpPr>
        <p:spPr bwMode="auto">
          <a:xfrm>
            <a:off x="8071499" y="4437112"/>
            <a:ext cx="15544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el-GR" altLang="de-DE" sz="2000">
                <a:solidFill>
                  <a:srgbClr val="333333"/>
                </a:solidFill>
                <a:latin typeface="+mn-lt"/>
                <a:ea typeface="+mn-ea"/>
              </a:rPr>
              <a:t>ρούχα;</a:t>
            </a:r>
            <a:endParaRPr lang="de-DE" altLang="de-DE" sz="2000" dirty="0">
              <a:solidFill>
                <a:srgbClr val="333333"/>
              </a:solidFill>
              <a:latin typeface="+mn-lt"/>
              <a:ea typeface="+mn-ea"/>
            </a:endParaRPr>
          </a:p>
        </p:txBody>
      </p:sp>
      <p:sp>
        <p:nvSpPr>
          <p:cNvPr id="23" name="Caption_28"/>
          <p:cNvSpPr>
            <a:spLocks noChangeShapeType="1"/>
          </p:cNvSpPr>
          <p:nvPr/>
        </p:nvSpPr>
        <p:spPr bwMode="auto">
          <a:xfrm>
            <a:off x="1993131" y="2795215"/>
            <a:ext cx="337865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4" name="Caption_29"/>
          <p:cNvSpPr>
            <a:spLocks noChangeShapeType="1"/>
          </p:cNvSpPr>
          <p:nvPr/>
        </p:nvSpPr>
        <p:spPr bwMode="auto">
          <a:xfrm flipH="1">
            <a:off x="5881563" y="3068230"/>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5" name="Caption_30"/>
          <p:cNvSpPr>
            <a:spLocks noChangeShapeType="1"/>
          </p:cNvSpPr>
          <p:nvPr/>
        </p:nvSpPr>
        <p:spPr bwMode="auto">
          <a:xfrm flipH="1">
            <a:off x="6097587" y="4862487"/>
            <a:ext cx="352839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6" name="Caption_31"/>
          <p:cNvSpPr>
            <a:spLocks noChangeShapeType="1"/>
          </p:cNvSpPr>
          <p:nvPr/>
        </p:nvSpPr>
        <p:spPr bwMode="auto">
          <a:xfrm flipH="1">
            <a:off x="7463467" y="5491300"/>
            <a:ext cx="216251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7" name="Caption_32"/>
          <p:cNvSpPr txBox="1">
            <a:spLocks noChangeArrowheads="1"/>
          </p:cNvSpPr>
          <p:nvPr/>
        </p:nvSpPr>
        <p:spPr bwMode="auto">
          <a:xfrm>
            <a:off x="8257827" y="50851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el-GR" altLang="de-DE" sz="2000">
                <a:solidFill>
                  <a:srgbClr val="333333"/>
                </a:solidFill>
                <a:latin typeface="+mn-lt"/>
                <a:ea typeface="+mn-ea"/>
              </a:rPr>
              <a:t>χέρια;</a:t>
            </a:r>
            <a:endParaRPr lang="de-DE" altLang="de-DE" sz="2000" dirty="0">
              <a:solidFill>
                <a:srgbClr val="333333"/>
              </a:solidFill>
              <a:latin typeface="+mn-lt"/>
              <a:ea typeface="+mn-ea"/>
            </a:endParaRPr>
          </a:p>
        </p:txBody>
      </p:sp>
      <p:sp>
        <p:nvSpPr>
          <p:cNvPr id="28" name="Caption_33"/>
          <p:cNvSpPr>
            <a:spLocks noChangeShapeType="1"/>
          </p:cNvSpPr>
          <p:nvPr/>
        </p:nvSpPr>
        <p:spPr bwMode="auto">
          <a:xfrm flipV="1">
            <a:off x="1993131" y="5782092"/>
            <a:ext cx="356153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2"/>
          <p:cNvSpPr txBox="1">
            <a:spLocks noChangeArrowheads="1"/>
          </p:cNvSpPr>
          <p:nvPr/>
        </p:nvSpPr>
        <p:spPr bwMode="auto">
          <a:xfrm>
            <a:off x="4278846" y="6453188"/>
            <a:ext cx="36009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el-GR" altLang="de-DE" sz="2000" i="1">
                <a:latin typeface="+mn-lt"/>
                <a:ea typeface="+mn-ea"/>
              </a:rPr>
              <a:t>άλλο;...</a:t>
            </a:r>
            <a:endParaRPr lang="de-DE" altLang="de-DE" sz="2000" i="1" dirty="0">
              <a:latin typeface="+mn-lt"/>
              <a:ea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Ποιες άλλες πηγές πληροφόρησης χρησιμοποιείτε;</a:t>
            </a:r>
            <a:br>
              <a:rPr lang="el-GR" sz="3600">
                <a:solidFill>
                  <a:srgbClr val="004992"/>
                </a:solidFill>
                <a:latin typeface="+mn-lt"/>
                <a:ea typeface="+mn-ea"/>
                <a:cs typeface="+mn-cs"/>
              </a:rPr>
            </a:br>
            <a:r>
              <a:rPr lang="el-GR" sz="3600">
                <a:solidFill>
                  <a:srgbClr val="004992"/>
                </a:solidFill>
                <a:latin typeface="+mn-lt"/>
                <a:ea typeface="+mn-ea"/>
                <a:cs typeface="+mn-cs"/>
              </a:rPr>
              <a:t>Πόσο αξιόπιστα είναι αυτά τα στοιχεία;</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4</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a:latin typeface="+mn-lt"/>
                <a:ea typeface="+mn-ea"/>
                <a:cs typeface="+mn-cs"/>
              </a:rPr>
              <a:t>Ποιες άλλες πηγές πληροφόρησης χρησιμοποιείτε; </a:t>
            </a:r>
            <a:br>
              <a:rPr lang="el-GR" sz="3600">
                <a:latin typeface="+mn-lt"/>
                <a:ea typeface="+mn-ea"/>
                <a:cs typeface="+mn-cs"/>
              </a:rPr>
            </a:br>
            <a:r>
              <a:rPr lang="el-GR" sz="3600">
                <a:latin typeface="+mn-lt"/>
                <a:ea typeface="+mn-ea"/>
                <a:cs typeface="+mn-cs"/>
              </a:rPr>
              <a:t>Πόσο αξιόπιστα είναι αυτά τα στοιχεία;</a:t>
            </a:r>
            <a:endParaRPr lang="en-US" sz="3600">
              <a:latin typeface="+mn-lt"/>
              <a:ea typeface="+mn-ea"/>
              <a:cs typeface="+mn-cs"/>
            </a:endParaRPr>
          </a:p>
        </p:txBody>
      </p:sp>
      <p:sp>
        <p:nvSpPr>
          <p:cNvPr id="5" name="Content Placeholder 4"/>
          <p:cNvSpPr>
            <a:spLocks noGrp="1"/>
          </p:cNvSpPr>
          <p:nvPr>
            <p:ph idx="1"/>
          </p:nvPr>
        </p:nvSpPr>
        <p:spPr>
          <a:xfrm>
            <a:off x="408955" y="2204864"/>
            <a:ext cx="5943600" cy="4248000"/>
          </a:xfrm>
        </p:spPr>
        <p:txBody>
          <a:bodyPr/>
          <a:lstStyle/>
          <a:p>
            <a:pPr marL="342900" lvl="0" indent="-342900" defTabSz="914400" fontAlgn="base">
              <a:buClr>
                <a:srgbClr val="333333"/>
              </a:buClr>
              <a:buFont typeface="WingDings"/>
              <a:buChar char=""/>
            </a:pPr>
            <a:r>
              <a:rPr lang="el-GR" altLang="de-DE" sz="2400" dirty="0">
                <a:solidFill>
                  <a:srgbClr val="333333"/>
                </a:solidFill>
              </a:rPr>
              <a:t>προηγούμενη γνώση για το άτομο</a:t>
            </a:r>
            <a:r>
              <a:rPr lang="en-US" altLang="de-DE" sz="2400" dirty="0">
                <a:solidFill>
                  <a:srgbClr val="333333"/>
                </a:solidFill>
              </a:rPr>
              <a:t> (</a:t>
            </a:r>
            <a:r>
              <a:rPr lang="el-GR" altLang="de-DE" sz="2400" dirty="0">
                <a:solidFill>
                  <a:srgbClr val="333333"/>
                </a:solidFill>
              </a:rPr>
              <a:t>φήμη</a:t>
            </a:r>
            <a:r>
              <a:rPr lang="en-US" altLang="de-DE" sz="2400" dirty="0">
                <a:solidFill>
                  <a:srgbClr val="333333"/>
                </a:solidFill>
              </a:rPr>
              <a:t>): </a:t>
            </a:r>
            <a:r>
              <a:rPr lang="el-GR" altLang="de-DE" sz="2400" dirty="0">
                <a:solidFill>
                  <a:srgbClr val="333333"/>
                </a:solidFill>
              </a:rPr>
              <a:t>για παράδειγμα</a:t>
            </a:r>
            <a:r>
              <a:rPr lang="en-US" altLang="de-DE" sz="2400" dirty="0">
                <a:solidFill>
                  <a:srgbClr val="333333"/>
                </a:solidFill>
              </a:rPr>
              <a:t>, </a:t>
            </a:r>
            <a:r>
              <a:rPr lang="el-GR" altLang="de-DE" sz="2400" dirty="0">
                <a:solidFill>
                  <a:srgbClr val="333333"/>
                </a:solidFill>
              </a:rPr>
              <a:t>μια παρατήρηση από ένα φίλο</a:t>
            </a:r>
            <a:endParaRPr lang="en-US" altLang="de-DE" sz="2400" dirty="0">
              <a:solidFill>
                <a:srgbClr val="333333"/>
              </a:solidFill>
            </a:endParaRPr>
          </a:p>
          <a:p>
            <a:pPr marL="342900" lvl="0" indent="-342900" defTabSz="914400" fontAlgn="base">
              <a:buClr>
                <a:srgbClr val="333333"/>
              </a:buClr>
              <a:buFont typeface="WingDings"/>
              <a:buChar char=""/>
            </a:pPr>
            <a:r>
              <a:rPr lang="el-GR" altLang="de-DE" sz="2400" dirty="0">
                <a:solidFill>
                  <a:srgbClr val="333333"/>
                </a:solidFill>
              </a:rPr>
              <a:t>προηγούμενη γνώση για παρόμοια άτομα/ομάδες</a:t>
            </a:r>
            <a:r>
              <a:rPr lang="en-US" altLang="de-DE" sz="2400" dirty="0">
                <a:solidFill>
                  <a:srgbClr val="333333"/>
                </a:solidFill>
              </a:rPr>
              <a:t>: </a:t>
            </a:r>
            <a:r>
              <a:rPr lang="el-GR" altLang="de-DE" sz="2400" dirty="0">
                <a:solidFill>
                  <a:srgbClr val="333333"/>
                </a:solidFill>
              </a:rPr>
              <a:t>π</a:t>
            </a:r>
            <a:r>
              <a:rPr lang="en-US" altLang="de-DE" sz="2400" dirty="0">
                <a:solidFill>
                  <a:srgbClr val="333333"/>
                </a:solidFill>
              </a:rPr>
              <a:t>.</a:t>
            </a:r>
            <a:r>
              <a:rPr lang="el-GR" altLang="de-DE" sz="2400" dirty="0">
                <a:solidFill>
                  <a:srgbClr val="333333"/>
                </a:solidFill>
              </a:rPr>
              <a:t>χ</a:t>
            </a:r>
            <a:r>
              <a:rPr lang="en-US" altLang="de-DE" sz="2400" dirty="0">
                <a:solidFill>
                  <a:srgbClr val="333333"/>
                </a:solidFill>
              </a:rPr>
              <a:t>. </a:t>
            </a:r>
            <a:r>
              <a:rPr lang="el-GR" altLang="de-DE" sz="2400" i="1" dirty="0">
                <a:solidFill>
                  <a:srgbClr val="333333"/>
                </a:solidFill>
              </a:rPr>
              <a:t>ποδηλάτης</a:t>
            </a:r>
            <a:endParaRPr lang="en-US" altLang="de-DE" sz="2400" i="1" dirty="0">
              <a:solidFill>
                <a:srgbClr val="333333"/>
              </a:solidFill>
            </a:endParaRPr>
          </a:p>
          <a:p>
            <a:pPr marL="342900" lvl="0" indent="-342900" defTabSz="914400" fontAlgn="base">
              <a:buClr>
                <a:srgbClr val="333333"/>
              </a:buClr>
              <a:buFont typeface="WingDings"/>
              <a:buChar char=""/>
            </a:pPr>
            <a:r>
              <a:rPr kumimoji="0" lang="el-GR" sz="2400" b="0" i="0" u="none" strike="noStrike" cap="none" normalizeH="0" baseline="0" dirty="0">
                <a:ln>
                  <a:noFill/>
                </a:ln>
                <a:solidFill>
                  <a:srgbClr val="333333"/>
                </a:solidFill>
                <a:effectLst/>
                <a:latin typeface="Calibri Light"/>
                <a:cs typeface="Times New Roman" pitchFamily="18" charset="0"/>
              </a:rPr>
              <a:t>«</a:t>
            </a:r>
            <a:r>
              <a:rPr lang="el-GR" altLang="ja-JP" sz="2400" dirty="0">
                <a:solidFill>
                  <a:srgbClr val="333333"/>
                </a:solidFill>
              </a:rPr>
              <a:t>προαίσθημα</a:t>
            </a:r>
            <a:r>
              <a:rPr kumimoji="0" lang="el-GR" sz="2400" b="0" i="0" u="none" strike="noStrike" cap="none" normalizeH="0" baseline="0" dirty="0">
                <a:ln>
                  <a:noFill/>
                </a:ln>
                <a:solidFill>
                  <a:srgbClr val="333333"/>
                </a:solidFill>
                <a:effectLst/>
                <a:latin typeface="Calibri Light"/>
                <a:cs typeface="Times New Roman" pitchFamily="18" charset="0"/>
              </a:rPr>
              <a:t>»</a:t>
            </a:r>
            <a:r>
              <a:rPr lang="en-US" altLang="ja-JP" sz="2400" dirty="0">
                <a:solidFill>
                  <a:srgbClr val="333333"/>
                </a:solidFill>
              </a:rPr>
              <a:t>/</a:t>
            </a:r>
            <a:r>
              <a:rPr lang="el-GR" altLang="ja-JP" sz="2400" dirty="0">
                <a:solidFill>
                  <a:srgbClr val="333333"/>
                </a:solidFill>
              </a:rPr>
              <a:t>διαίσθηση</a:t>
            </a:r>
            <a:endParaRPr lang="en-US" altLang="ja-JP" sz="2400" dirty="0">
              <a:solidFill>
                <a:srgbClr val="333333"/>
              </a:solidFill>
            </a:endParaRPr>
          </a:p>
          <a:p>
            <a:pPr marL="342900" lvl="0" indent="-342900" defTabSz="914400" fontAlgn="base">
              <a:buClr>
                <a:srgbClr val="333333"/>
              </a:buClr>
              <a:buFont typeface="WingDings"/>
              <a:buChar char=""/>
            </a:pPr>
            <a:r>
              <a:rPr lang="el-GR" altLang="de-DE" sz="2400" dirty="0">
                <a:solidFill>
                  <a:srgbClr val="333333"/>
                </a:solidFill>
              </a:rPr>
              <a:t>κάτι γραμμένο</a:t>
            </a:r>
            <a:r>
              <a:rPr lang="en-GB" altLang="de-DE" sz="2400" dirty="0">
                <a:solidFill>
                  <a:srgbClr val="333333"/>
                </a:solidFill>
              </a:rPr>
              <a:t>: </a:t>
            </a:r>
            <a:r>
              <a:rPr lang="el-GR" altLang="de-DE" sz="2400" dirty="0">
                <a:solidFill>
                  <a:srgbClr val="333333"/>
                </a:solidFill>
              </a:rPr>
              <a:t>για παράδειγμα</a:t>
            </a:r>
            <a:r>
              <a:rPr lang="en-GB" altLang="de-DE" sz="2400" dirty="0">
                <a:solidFill>
                  <a:srgbClr val="333333"/>
                </a:solidFill>
              </a:rPr>
              <a:t>, </a:t>
            </a:r>
            <a:r>
              <a:rPr lang="el-GR" altLang="de-DE" sz="2400" dirty="0">
                <a:solidFill>
                  <a:srgbClr val="333333"/>
                </a:solidFill>
              </a:rPr>
              <a:t>από </a:t>
            </a:r>
            <a:r>
              <a:rPr lang="en-GB" altLang="de-DE" sz="2400" dirty="0">
                <a:solidFill>
                  <a:srgbClr val="333333"/>
                </a:solidFill>
              </a:rPr>
              <a:t>e-mails </a:t>
            </a:r>
            <a:r>
              <a:rPr lang="el-GR" altLang="de-DE" sz="2400" dirty="0">
                <a:solidFill>
                  <a:srgbClr val="333333"/>
                </a:solidFill>
              </a:rPr>
              <a:t>ή διαδικτυακές συζητήσεις</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5</a:t>
            </a:fld>
            <a:endParaRPr lang="de-DE" altLang="de-DE">
              <a:latin typeface="+mn-lt"/>
              <a:ea typeface="+mn-ea"/>
            </a:endParaRPr>
          </a:p>
        </p:txBody>
      </p:sp>
      <p:pic>
        <p:nvPicPr>
          <p:cNvPr id="9" name="Picture 7" descr="312807225_61073e1b90_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3300" y="2203704"/>
            <a:ext cx="3604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l-GR" sz="3600">
                <a:solidFill>
                  <a:srgbClr val="004992"/>
                </a:solidFill>
                <a:latin typeface="+mn-lt"/>
                <a:ea typeface="+mn-ea"/>
                <a:cs typeface="+mn-cs"/>
              </a:rPr>
              <a:t>Πλεονεκτήματα και μειονεκτήματα ορισμένων κοινωνικών ενδείξεων</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l-GR" sz="2400" dirty="0">
                <a:solidFill>
                  <a:srgbClr val="333333"/>
                </a:solidFill>
              </a:rPr>
              <a:t>Τώρα που έχουμε συζητήσει πτυχές που συμβάλλουν στην εκτίμηση ενός ατόμου, ας επικεντρωθούμε στα δυνατά και αδύνατα σημεία αυτών των κοινωνικών ενδείξεων.</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6</a:t>
            </a:fld>
            <a:endParaRPr lang="de-DE" altLang="de-DE">
              <a:latin typeface="+mn-lt"/>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2"/>
          <p:cNvGraphicFramePr>
            <a:graphicFrameLocks noGrp="1"/>
          </p:cNvGraphicFramePr>
          <p:nvPr>
            <p:extLst>
              <p:ext uri="{D42A27DB-BD31-4B8C-83A1-F6EECF244321}">
                <p14:modId xmlns:p14="http://schemas.microsoft.com/office/powerpoint/2010/main" val="1771052033"/>
              </p:ext>
            </p:extLst>
          </p:nvPr>
        </p:nvGraphicFramePr>
        <p:xfrm>
          <a:off x="408955" y="2651760"/>
          <a:ext cx="11376001" cy="402336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3774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Γλώσσα του σώματος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l-GR" sz="1800" b="0" i="0" u="none" strike="noStrike" cap="none" normalizeH="0" baseline="0" dirty="0">
                          <a:ln>
                            <a:noFill/>
                          </a:ln>
                          <a:solidFill>
                            <a:srgbClr val="004992"/>
                          </a:solidFill>
                          <a:effectLst/>
                          <a:latin typeface="+mn-lt"/>
                          <a:ea typeface="+mn-ea"/>
                          <a:cs typeface="+mn-cs"/>
                        </a:rPr>
                        <a:t>Σημαντική ένδειξη:</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l-GR" sz="18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64592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Προσοχή:</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l-GR" sz="18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el-GR" sz="3600">
                <a:solidFill>
                  <a:srgbClr val="004992"/>
                </a:solidFill>
                <a:latin typeface="+mn-lt"/>
                <a:ea typeface="+mn-ea"/>
                <a:cs typeface="+mn-cs"/>
              </a:rPr>
              <a:t>Παρακαλούμε να συζητήσετε τα πλεονεκτήματα και τα μειονεκτήματα των παρακάτω χαρακτηριστικών στην κρίση για ένα άτομο</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7</a:t>
            </a:fld>
            <a:endParaRPr lang="de-DE" altLang="de-DE">
              <a:latin typeface="+mn-lt"/>
              <a:ea typeface="+mn-ea"/>
            </a:endParaRPr>
          </a:p>
        </p:txBody>
      </p:sp>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597245"/>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2"/>
          <p:cNvSpPr txBox="1">
            <a:spLocks noChangeArrowheads="1"/>
          </p:cNvSpPr>
          <p:nvPr/>
        </p:nvSpPr>
        <p:spPr bwMode="auto">
          <a:xfrm>
            <a:off x="408955" y="3158525"/>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l-GR" altLang="de-DE" sz="2000" dirty="0">
                <a:solidFill>
                  <a:srgbClr val="333333"/>
                </a:solidFill>
                <a:latin typeface="+mn-lt"/>
                <a:ea typeface="+mn-ea"/>
              </a:rPr>
              <a:t>Παράδειγμα</a:t>
            </a:r>
            <a:endParaRPr lang="en-US" altLang="de-DE" sz="2000" dirty="0">
              <a:solidFill>
                <a:srgbClr val="333333"/>
              </a:solidFill>
              <a:latin typeface="+mn-lt"/>
              <a:ea typeface="+mn-ea"/>
            </a:endParaRPr>
          </a:p>
        </p:txBody>
      </p:sp>
      <p:sp>
        <p:nvSpPr>
          <p:cNvPr id="13" name="Caption_12"/>
          <p:cNvSpPr txBox="1">
            <a:spLocks noChangeArrowheads="1"/>
          </p:cNvSpPr>
          <p:nvPr/>
        </p:nvSpPr>
        <p:spPr bwMode="auto">
          <a:xfrm>
            <a:off x="1026547" y="5243165"/>
            <a:ext cx="1830680" cy="346075"/>
          </a:xfrm>
          <a:prstGeom prst="rect">
            <a:avLst/>
          </a:prstGeom>
          <a:noFill/>
          <a:ln w="9525">
            <a:noFill/>
            <a:miter lim="800000"/>
            <a:headEnd/>
            <a:tailEnd/>
          </a:ln>
          <a:effectLst/>
        </p:spPr>
        <p:txBody>
          <a:bodyPr>
            <a:noAutofit/>
          </a:bodyPr>
          <a:lstStyle/>
          <a:p>
            <a:pPr algn="ctr">
              <a:spcBef>
                <a:spcPct val="50000"/>
              </a:spcBef>
              <a:defRPr/>
            </a:pPr>
            <a:r>
              <a:rPr lang="el-GR" sz="2000" dirty="0">
                <a:solidFill>
                  <a:srgbClr val="333333"/>
                </a:solidFill>
                <a:latin typeface="+mn-lt"/>
                <a:ea typeface="+mn-ea"/>
              </a:rPr>
              <a:t>Προσεύχεται ή κρυώνει; </a:t>
            </a:r>
            <a:endParaRPr lang="en-US" sz="2000" dirty="0">
              <a:solidFill>
                <a:srgbClr val="333333"/>
              </a:solidFill>
              <a:latin typeface="+mn-lt"/>
              <a:ea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2"/>
          <p:cNvGraphicFramePr>
            <a:graphicFrameLocks noGrp="1"/>
          </p:cNvGraphicFramePr>
          <p:nvPr>
            <p:extLst>
              <p:ext uri="{D42A27DB-BD31-4B8C-83A1-F6EECF244321}">
                <p14:modId xmlns:p14="http://schemas.microsoft.com/office/powerpoint/2010/main" val="1304363221"/>
              </p:ext>
            </p:extLst>
          </p:nvPr>
        </p:nvGraphicFramePr>
        <p:xfrm>
          <a:off x="408955" y="2651760"/>
          <a:ext cx="11376001" cy="402336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3774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Γλώσσα του σώματος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l-GR" sz="1800" b="0" i="0" u="none" strike="noStrike" cap="none" normalizeH="0" baseline="0" dirty="0">
                          <a:ln>
                            <a:noFill/>
                          </a:ln>
                          <a:solidFill>
                            <a:srgbClr val="004992"/>
                          </a:solidFill>
                          <a:effectLst/>
                          <a:latin typeface="+mn-lt"/>
                          <a:ea typeface="+mn-ea"/>
                          <a:cs typeface="+mn-cs"/>
                        </a:rPr>
                        <a:t>Σημαντική ένδειξη:</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Οι χειρονομίες και η στάση του σώματος μπορεί να δώσουν έμφαση στις λέξεις (π.χ. σφιγμένες γροθιές όταν κάποιος είναι θυμωμένος , υψωμένο χέρι όταν χαιρετά, κατεβασμένο κεφάλι όταν προσεύχεται).</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64592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Προσοχή:</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l-GR" sz="18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el-GR" sz="3600">
                <a:solidFill>
                  <a:srgbClr val="004992"/>
                </a:solidFill>
                <a:latin typeface="+mn-lt"/>
                <a:ea typeface="+mn-ea"/>
                <a:cs typeface="+mn-cs"/>
              </a:rPr>
              <a:t>Παρακαλούμε να συζητήσετε τα πλεονεκτήματα και τα μειονεκτήματα των παρακάτω χαρακτηριστικών στην κρίση για ένα άτομο</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8</a:t>
            </a:fld>
            <a:endParaRPr lang="de-DE" altLang="de-DE">
              <a:latin typeface="+mn-lt"/>
              <a:ea typeface="+mn-ea"/>
            </a:endParaRPr>
          </a:p>
        </p:txBody>
      </p:sp>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597245"/>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2"/>
          <p:cNvSpPr txBox="1">
            <a:spLocks noChangeArrowheads="1"/>
          </p:cNvSpPr>
          <p:nvPr/>
        </p:nvSpPr>
        <p:spPr bwMode="auto">
          <a:xfrm>
            <a:off x="408955" y="3158525"/>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l-GR" altLang="de-DE" sz="2000" dirty="0">
                <a:solidFill>
                  <a:srgbClr val="333333"/>
                </a:solidFill>
                <a:latin typeface="+mn-lt"/>
                <a:ea typeface="+mn-ea"/>
              </a:rPr>
              <a:t>Παράδειγμα</a:t>
            </a:r>
            <a:endParaRPr lang="en-US" altLang="de-DE" sz="2000" dirty="0">
              <a:solidFill>
                <a:srgbClr val="333333"/>
              </a:solidFill>
              <a:latin typeface="+mn-lt"/>
              <a:ea typeface="+mn-ea"/>
            </a:endParaRPr>
          </a:p>
        </p:txBody>
      </p:sp>
      <p:sp>
        <p:nvSpPr>
          <p:cNvPr id="13" name="Caption_12"/>
          <p:cNvSpPr txBox="1">
            <a:spLocks noChangeArrowheads="1"/>
          </p:cNvSpPr>
          <p:nvPr/>
        </p:nvSpPr>
        <p:spPr bwMode="auto">
          <a:xfrm>
            <a:off x="1026547" y="5243165"/>
            <a:ext cx="1830680" cy="346075"/>
          </a:xfrm>
          <a:prstGeom prst="rect">
            <a:avLst/>
          </a:prstGeom>
          <a:noFill/>
          <a:ln w="9525">
            <a:noFill/>
            <a:miter lim="800000"/>
            <a:headEnd/>
            <a:tailEnd/>
          </a:ln>
          <a:effectLst/>
        </p:spPr>
        <p:txBody>
          <a:bodyPr>
            <a:noAutofit/>
          </a:bodyPr>
          <a:lstStyle/>
          <a:p>
            <a:pPr algn="ctr">
              <a:spcBef>
                <a:spcPct val="50000"/>
              </a:spcBef>
              <a:defRPr/>
            </a:pPr>
            <a:r>
              <a:rPr lang="el-GR" sz="2000" dirty="0">
                <a:solidFill>
                  <a:srgbClr val="333333"/>
                </a:solidFill>
                <a:latin typeface="+mn-lt"/>
                <a:ea typeface="+mn-ea"/>
              </a:rPr>
              <a:t>Προσεύχεται ή κρυώνει; </a:t>
            </a:r>
            <a:endParaRPr lang="en-US" sz="2000" dirty="0">
              <a:solidFill>
                <a:srgbClr val="333333"/>
              </a:solidFill>
              <a:latin typeface="+mn-lt"/>
              <a:ea typeface="+mn-ea"/>
            </a:endParaRPr>
          </a:p>
        </p:txBody>
      </p:sp>
    </p:spTree>
    <p:extLst>
      <p:ext uri="{BB962C8B-B14F-4D97-AF65-F5344CB8AC3E}">
        <p14:creationId xmlns:p14="http://schemas.microsoft.com/office/powerpoint/2010/main" val="38689254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2"/>
          <p:cNvGraphicFramePr>
            <a:graphicFrameLocks noGrp="1"/>
          </p:cNvGraphicFramePr>
          <p:nvPr>
            <p:extLst>
              <p:ext uri="{D42A27DB-BD31-4B8C-83A1-F6EECF244321}">
                <p14:modId xmlns:p14="http://schemas.microsoft.com/office/powerpoint/2010/main" val="262482242"/>
              </p:ext>
            </p:extLst>
          </p:nvPr>
        </p:nvGraphicFramePr>
        <p:xfrm>
          <a:off x="408955" y="2651760"/>
          <a:ext cx="11376001" cy="402336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3774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Γλώσσα του σώματος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l-GR" sz="1800" b="0" i="0" u="none" strike="noStrike" cap="none" normalizeH="0" baseline="0" dirty="0">
                          <a:ln>
                            <a:noFill/>
                          </a:ln>
                          <a:solidFill>
                            <a:srgbClr val="004992"/>
                          </a:solidFill>
                          <a:effectLst/>
                          <a:latin typeface="+mn-lt"/>
                          <a:ea typeface="+mn-ea"/>
                          <a:cs typeface="+mn-cs"/>
                        </a:rPr>
                        <a:t>Σημαντική ένδειξη:</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Οι χειρονομίες και η στάση του σώματος μπορεί να δώσουν έμφαση στις λέξεις (π.χ. σφιγμένες γροθιές όταν κάποιος είναι θυμωμένος , υψωμένο χέρι όταν χαιρετά, κατεβασμένο κεφάλι όταν προσεύχεται).</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Έμμεσα σημάδια έχουν συχνά νόημα:άγριες χειρονομίες μπορεί να δείχνουν νευρικότητα (ωστόσο, να θυμάστε τις πολιτισμικές διαφορές!); το καμπούριασμα μπορεί να είναι ένα σημάδι χαμηλής αυτοπεποίθησης.</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64592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Προσοχή:</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l-GR" sz="18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el-GR" sz="3600">
                <a:solidFill>
                  <a:srgbClr val="004992"/>
                </a:solidFill>
                <a:latin typeface="+mn-lt"/>
                <a:ea typeface="+mn-ea"/>
                <a:cs typeface="+mn-cs"/>
              </a:rPr>
              <a:t>Παρακαλούμε να συζητήσετε τα πλεονεκτήματα και τα μειονεκτήματα των παρακάτω χαρακτηριστικών στην κρίση για ένα άτομο</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9</a:t>
            </a:fld>
            <a:endParaRPr lang="de-DE" altLang="de-DE">
              <a:latin typeface="+mn-lt"/>
              <a:ea typeface="+mn-ea"/>
            </a:endParaRPr>
          </a:p>
        </p:txBody>
      </p:sp>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597245"/>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2"/>
          <p:cNvSpPr txBox="1">
            <a:spLocks noChangeArrowheads="1"/>
          </p:cNvSpPr>
          <p:nvPr/>
        </p:nvSpPr>
        <p:spPr bwMode="auto">
          <a:xfrm>
            <a:off x="408955" y="3158525"/>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l-GR" altLang="de-DE" sz="2000" dirty="0">
                <a:solidFill>
                  <a:srgbClr val="333333"/>
                </a:solidFill>
                <a:latin typeface="+mn-lt"/>
                <a:ea typeface="+mn-ea"/>
              </a:rPr>
              <a:t>Παράδειγμα</a:t>
            </a:r>
            <a:endParaRPr lang="en-US" altLang="de-DE" sz="2000" dirty="0">
              <a:solidFill>
                <a:srgbClr val="333333"/>
              </a:solidFill>
              <a:latin typeface="+mn-lt"/>
              <a:ea typeface="+mn-ea"/>
            </a:endParaRPr>
          </a:p>
        </p:txBody>
      </p:sp>
      <p:sp>
        <p:nvSpPr>
          <p:cNvPr id="13" name="Caption_12"/>
          <p:cNvSpPr txBox="1">
            <a:spLocks noChangeArrowheads="1"/>
          </p:cNvSpPr>
          <p:nvPr/>
        </p:nvSpPr>
        <p:spPr bwMode="auto">
          <a:xfrm>
            <a:off x="1026547" y="5243165"/>
            <a:ext cx="1830680" cy="346075"/>
          </a:xfrm>
          <a:prstGeom prst="rect">
            <a:avLst/>
          </a:prstGeom>
          <a:noFill/>
          <a:ln w="9525">
            <a:noFill/>
            <a:miter lim="800000"/>
            <a:headEnd/>
            <a:tailEnd/>
          </a:ln>
          <a:effectLst/>
        </p:spPr>
        <p:txBody>
          <a:bodyPr>
            <a:noAutofit/>
          </a:bodyPr>
          <a:lstStyle/>
          <a:p>
            <a:pPr algn="ctr">
              <a:spcBef>
                <a:spcPct val="50000"/>
              </a:spcBef>
              <a:defRPr/>
            </a:pPr>
            <a:r>
              <a:rPr lang="el-GR" sz="2000" dirty="0">
                <a:solidFill>
                  <a:srgbClr val="333333"/>
                </a:solidFill>
                <a:latin typeface="+mn-lt"/>
                <a:ea typeface="+mn-ea"/>
              </a:rPr>
              <a:t>Προσεύχεται ή κρυώνει; </a:t>
            </a:r>
            <a:endParaRPr lang="en-US" sz="2000" dirty="0">
              <a:solidFill>
                <a:srgbClr val="333333"/>
              </a:solidFill>
              <a:latin typeface="+mn-lt"/>
              <a:ea typeface="+mn-ea"/>
            </a:endParaRPr>
          </a:p>
        </p:txBody>
      </p:sp>
    </p:spTree>
    <p:extLst>
      <p:ext uri="{BB962C8B-B14F-4D97-AF65-F5344CB8AC3E}">
        <p14:creationId xmlns:p14="http://schemas.microsoft.com/office/powerpoint/2010/main" val="11113492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2"/>
          <p:cNvGraphicFramePr>
            <a:graphicFrameLocks noGrp="1"/>
          </p:cNvGraphicFramePr>
          <p:nvPr>
            <p:extLst>
              <p:ext uri="{D42A27DB-BD31-4B8C-83A1-F6EECF244321}">
                <p14:modId xmlns:p14="http://schemas.microsoft.com/office/powerpoint/2010/main" val="1675608151"/>
              </p:ext>
            </p:extLst>
          </p:nvPr>
        </p:nvGraphicFramePr>
        <p:xfrm>
          <a:off x="408955" y="2651760"/>
          <a:ext cx="11376001" cy="402336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3774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Γλώσσα του σώματος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l-GR" sz="1800" b="0" i="0" u="none" strike="noStrike" cap="none" normalizeH="0" baseline="0" dirty="0">
                          <a:ln>
                            <a:noFill/>
                          </a:ln>
                          <a:solidFill>
                            <a:srgbClr val="004992"/>
                          </a:solidFill>
                          <a:effectLst/>
                          <a:latin typeface="+mn-lt"/>
                          <a:ea typeface="+mn-ea"/>
                          <a:cs typeface="+mn-cs"/>
                        </a:rPr>
                        <a:t>Σημαντική ένδειξη:</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Οι χειρονομίες και η στάση του σώματος μπορεί να δώσουν έμφαση στις λέξεις (π.χ. σφιγμένες γροθιές όταν κάποιος είναι θυμωμένος , υψωμένο χέρι όταν χαιρετά, κατεβασμένο κεφάλι όταν προσεύχεται).</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Έμμεσα σημάδια έχουν συχνά νόημα:άγριες χειρονομίες μπορεί να δείχνουν νευρικότητα (ωστόσο, να θυμάστε τις πολιτισμικές διαφορές!); το καμπούριασμα μπορεί να είναι ένα σημάδι χαμηλής αυτοπεποίθησης.</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64592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Προσοχή:</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Η γλώσσα του σώματος μπορεί να </a:t>
                      </a:r>
                      <a:r>
                        <a:rPr kumimoji="0" lang="el-GR" sz="1800" b="0" i="0" u="none" strike="noStrike" cap="none" normalizeH="0" baseline="0">
                          <a:ln>
                            <a:noFill/>
                          </a:ln>
                          <a:solidFill>
                            <a:srgbClr val="333333"/>
                          </a:solidFill>
                          <a:effectLst/>
                          <a:latin typeface="+mn-lt"/>
                          <a:ea typeface="+mn-ea"/>
                          <a:cs typeface="+mn-cs"/>
                        </a:rPr>
                        <a:t>οδηγήσει σε λανθασμένη </a:t>
                      </a:r>
                      <a:r>
                        <a:rPr kumimoji="0" lang="el-GR" sz="1800" b="0" i="0" u="none" strike="noStrike" cap="none" normalizeH="0" baseline="0" dirty="0">
                          <a:ln>
                            <a:noFill/>
                          </a:ln>
                          <a:solidFill>
                            <a:srgbClr val="333333"/>
                          </a:solidFill>
                          <a:effectLst/>
                          <a:latin typeface="+mn-lt"/>
                          <a:ea typeface="+mn-ea"/>
                          <a:cs typeface="+mn-cs"/>
                        </a:rPr>
                        <a:t>ερμηνεία. Παράδειγμα: Κάποιος που φαίνεται να έχει αυτοπεποίθηση μπορεί να έχει μάθει να στέκεται στητά. H παραμόρφωση της στάσης του σώματος μπορεί να υποδηλώνει ψευδώς χαμηλή αυτοπεποίθηση.</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el-GR" sz="3600">
                <a:solidFill>
                  <a:srgbClr val="004992"/>
                </a:solidFill>
                <a:latin typeface="+mn-lt"/>
                <a:ea typeface="+mn-ea"/>
                <a:cs typeface="+mn-cs"/>
              </a:rPr>
              <a:t>Παρακαλούμε να συζητήσετε τα πλεονεκτήματα και τα μειονεκτήματα των παρακάτω χαρακτηριστικών στην κρίση για ένα άτομο</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10</a:t>
            </a:fld>
            <a:endParaRPr lang="de-DE" altLang="de-DE">
              <a:latin typeface="+mn-lt"/>
              <a:ea typeface="+mn-ea"/>
            </a:endParaRPr>
          </a:p>
        </p:txBody>
      </p:sp>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597245"/>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2"/>
          <p:cNvSpPr txBox="1">
            <a:spLocks noChangeArrowheads="1"/>
          </p:cNvSpPr>
          <p:nvPr/>
        </p:nvSpPr>
        <p:spPr bwMode="auto">
          <a:xfrm>
            <a:off x="408955" y="3158525"/>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l-GR" altLang="de-DE" sz="2000" dirty="0">
                <a:solidFill>
                  <a:srgbClr val="333333"/>
                </a:solidFill>
                <a:latin typeface="+mn-lt"/>
                <a:ea typeface="+mn-ea"/>
              </a:rPr>
              <a:t>Παράδειγμα</a:t>
            </a:r>
            <a:endParaRPr lang="en-US" altLang="de-DE" sz="2000" dirty="0">
              <a:solidFill>
                <a:srgbClr val="333333"/>
              </a:solidFill>
              <a:latin typeface="+mn-lt"/>
              <a:ea typeface="+mn-ea"/>
            </a:endParaRPr>
          </a:p>
        </p:txBody>
      </p:sp>
      <p:sp>
        <p:nvSpPr>
          <p:cNvPr id="13" name="Caption_12"/>
          <p:cNvSpPr txBox="1">
            <a:spLocks noChangeArrowheads="1"/>
          </p:cNvSpPr>
          <p:nvPr/>
        </p:nvSpPr>
        <p:spPr bwMode="auto">
          <a:xfrm>
            <a:off x="1026547" y="5243165"/>
            <a:ext cx="1830680" cy="346075"/>
          </a:xfrm>
          <a:prstGeom prst="rect">
            <a:avLst/>
          </a:prstGeom>
          <a:noFill/>
          <a:ln w="9525">
            <a:noFill/>
            <a:miter lim="800000"/>
            <a:headEnd/>
            <a:tailEnd/>
          </a:ln>
          <a:effectLst/>
        </p:spPr>
        <p:txBody>
          <a:bodyPr>
            <a:noAutofit/>
          </a:bodyPr>
          <a:lstStyle/>
          <a:p>
            <a:pPr algn="ctr">
              <a:spcBef>
                <a:spcPct val="50000"/>
              </a:spcBef>
              <a:defRPr/>
            </a:pPr>
            <a:r>
              <a:rPr lang="el-GR" sz="2000" dirty="0">
                <a:solidFill>
                  <a:srgbClr val="333333"/>
                </a:solidFill>
                <a:latin typeface="+mn-lt"/>
                <a:ea typeface="+mn-ea"/>
              </a:rPr>
              <a:t>Προσεύχεται ή κρυώνει; </a:t>
            </a:r>
            <a:endParaRPr lang="en-US" sz="2000" dirty="0">
              <a:solidFill>
                <a:srgbClr val="333333"/>
              </a:solidFill>
              <a:latin typeface="+mn-lt"/>
              <a:ea typeface="+mn-ea"/>
            </a:endParaRPr>
          </a:p>
        </p:txBody>
      </p:sp>
    </p:spTree>
    <p:extLst>
      <p:ext uri="{BB962C8B-B14F-4D97-AF65-F5344CB8AC3E}">
        <p14:creationId xmlns:p14="http://schemas.microsoft.com/office/powerpoint/2010/main" val="8603086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Παρακαλούμε να συζητήσετε τα πλεονεκτήματα και τα μειονεκτήματα των παρακάτω χαρακτηριστικών στην κρίση για ένα άτομο</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11</a:t>
            </a:fld>
            <a:endParaRPr lang="de-DE" altLang="de-DE">
              <a:latin typeface="+mn-lt"/>
              <a:ea typeface="+mn-ea"/>
            </a:endParaRPr>
          </a:p>
        </p:txBody>
      </p:sp>
      <p:graphicFrame>
        <p:nvGraphicFramePr>
          <p:cNvPr id="9" name="Group 2"/>
          <p:cNvGraphicFramePr>
            <a:graphicFrameLocks noGrp="1"/>
          </p:cNvGraphicFramePr>
          <p:nvPr>
            <p:extLst>
              <p:ext uri="{D42A27DB-BD31-4B8C-83A1-F6EECF244321}">
                <p14:modId xmlns:p14="http://schemas.microsoft.com/office/powerpoint/2010/main" val="464592178"/>
              </p:ext>
            </p:extLst>
          </p:nvPr>
        </p:nvGraphicFramePr>
        <p:xfrm>
          <a:off x="408955" y="2651760"/>
          <a:ext cx="11376001" cy="402336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Γραπτές δηλώσεις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l-GR" sz="1800" b="0" i="0" u="none" strike="noStrike" cap="none" normalizeH="0" baseline="0" dirty="0">
                          <a:ln>
                            <a:noFill/>
                          </a:ln>
                          <a:solidFill>
                            <a:srgbClr val="004992"/>
                          </a:solidFill>
                          <a:effectLst/>
                          <a:latin typeface="+mn-lt"/>
                          <a:ea typeface="+mn-ea"/>
                          <a:cs typeface="+mn-cs"/>
                        </a:rPr>
                        <a:t>Σημαντική ένδειξη: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l-GR" sz="18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1800" b="0" i="0" u="none" dirty="0">
                        <a:solidFill>
                          <a:srgbClr val="333333"/>
                        </a:solidFill>
                        <a:latin typeface="+mn-lt"/>
                        <a:ea typeface="+mn-ea"/>
                        <a:cs typeface="+mn-cs"/>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Προσοχή: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l-GR" sz="18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3120752"/>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1"/>
          <p:cNvSpPr txBox="1">
            <a:spLocks noChangeArrowheads="1"/>
          </p:cNvSpPr>
          <p:nvPr/>
        </p:nvSpPr>
        <p:spPr bwMode="auto">
          <a:xfrm>
            <a:off x="408955" y="53664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l-GR" altLang="de-DE" sz="1800" dirty="0">
                <a:solidFill>
                  <a:srgbClr val="333333"/>
                </a:solidFill>
                <a:latin typeface="+mn-lt"/>
                <a:ea typeface="+mn-ea"/>
              </a:rPr>
              <a:t>Παράδειγμα:</a:t>
            </a:r>
            <a:br>
              <a:rPr lang="es-ES" altLang="de-DE" sz="1800" dirty="0">
                <a:solidFill>
                  <a:srgbClr val="333333"/>
                </a:solidFill>
                <a:latin typeface="+mn-lt"/>
                <a:ea typeface="+mn-ea"/>
              </a:rPr>
            </a:br>
            <a:r>
              <a:rPr lang="el-GR" altLang="de-DE" sz="1800" dirty="0">
                <a:solidFill>
                  <a:srgbClr val="333333"/>
                </a:solidFill>
                <a:latin typeface="+mn-lt"/>
                <a:ea typeface="+mn-ea"/>
              </a:rPr>
              <a:t>“Μην εργάζεσαι τόσο σκληρά!”</a:t>
            </a:r>
            <a:br>
              <a:rPr lang="el-GR" altLang="de-DE" sz="1800" dirty="0">
                <a:solidFill>
                  <a:srgbClr val="333333"/>
                </a:solidFill>
                <a:latin typeface="+mn-lt"/>
                <a:ea typeface="+mn-ea"/>
              </a:rPr>
            </a:br>
            <a:r>
              <a:rPr lang="el-GR" altLang="de-DE" sz="1800" dirty="0">
                <a:solidFill>
                  <a:srgbClr val="333333"/>
                </a:solidFill>
                <a:latin typeface="Times New Roman" panose="02020603050405020304" pitchFamily="18" charset="0"/>
                <a:ea typeface="+mn-ea"/>
                <a:cs typeface="Times New Roman" panose="02020603050405020304" pitchFamily="18" charset="0"/>
                <a:sym typeface="Wingdings" panose="05000000000000000000" pitchFamily="2" charset="2"/>
              </a:rPr>
              <a:t>→</a:t>
            </a:r>
            <a:r>
              <a:rPr lang="el-GR" altLang="de-DE" sz="1800" dirty="0">
                <a:solidFill>
                  <a:srgbClr val="333333"/>
                </a:solidFill>
                <a:latin typeface="+mn-lt"/>
                <a:ea typeface="+mn-ea"/>
              </a:rPr>
              <a:t> σαρκασμός, συμπάθεια, κενή φράση;</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Παρακαλούμε να συζητήσετε τα πλεονεκτήματα και τα μειονεκτήματα των παρακάτω χαρακτηριστικών στην κρίση για ένα άτομο</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12</a:t>
            </a:fld>
            <a:endParaRPr lang="de-DE" altLang="de-DE">
              <a:latin typeface="+mn-lt"/>
              <a:ea typeface="+mn-ea"/>
            </a:endParaRPr>
          </a:p>
        </p:txBody>
      </p:sp>
      <p:graphicFrame>
        <p:nvGraphicFramePr>
          <p:cNvPr id="9" name="Group 2"/>
          <p:cNvGraphicFramePr>
            <a:graphicFrameLocks noGrp="1"/>
          </p:cNvGraphicFramePr>
          <p:nvPr>
            <p:extLst>
              <p:ext uri="{D42A27DB-BD31-4B8C-83A1-F6EECF244321}">
                <p14:modId xmlns:p14="http://schemas.microsoft.com/office/powerpoint/2010/main" val="2146332474"/>
              </p:ext>
            </p:extLst>
          </p:nvPr>
        </p:nvGraphicFramePr>
        <p:xfrm>
          <a:off x="408955" y="2651760"/>
          <a:ext cx="11376001" cy="402336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Γραπτές δηλώσεις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l-GR" sz="1800" b="0" i="0" u="none" strike="noStrike" cap="none" normalizeH="0" baseline="0" dirty="0">
                          <a:ln>
                            <a:noFill/>
                          </a:ln>
                          <a:solidFill>
                            <a:srgbClr val="004992"/>
                          </a:solidFill>
                          <a:effectLst/>
                          <a:latin typeface="+mn-lt"/>
                          <a:ea typeface="+mn-ea"/>
                          <a:cs typeface="+mn-cs"/>
                        </a:rPr>
                        <a:t>Σημαντική ένδειξη: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Συχνά σκεφτόμαστε περισσότερο τί γράφουμε παρά τί λέμε!</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1800" b="0" i="0" u="none" dirty="0">
                        <a:solidFill>
                          <a:srgbClr val="333333"/>
                        </a:solidFill>
                        <a:latin typeface="+mn-lt"/>
                        <a:ea typeface="+mn-ea"/>
                        <a:cs typeface="+mn-cs"/>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Προσοχή: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l-GR" sz="18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3120752"/>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1"/>
          <p:cNvSpPr txBox="1">
            <a:spLocks noChangeArrowheads="1"/>
          </p:cNvSpPr>
          <p:nvPr/>
        </p:nvSpPr>
        <p:spPr bwMode="auto">
          <a:xfrm>
            <a:off x="408955" y="53664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l-GR" altLang="de-DE" sz="1800" dirty="0">
                <a:solidFill>
                  <a:srgbClr val="333333"/>
                </a:solidFill>
                <a:latin typeface="+mn-lt"/>
                <a:ea typeface="+mn-ea"/>
              </a:rPr>
              <a:t>Παράδειγμα:</a:t>
            </a:r>
            <a:br>
              <a:rPr lang="es-ES" altLang="de-DE" sz="1800" dirty="0">
                <a:solidFill>
                  <a:srgbClr val="333333"/>
                </a:solidFill>
                <a:latin typeface="+mn-lt"/>
                <a:ea typeface="+mn-ea"/>
              </a:rPr>
            </a:br>
            <a:r>
              <a:rPr lang="el-GR" altLang="de-DE" sz="1800" dirty="0">
                <a:solidFill>
                  <a:srgbClr val="333333"/>
                </a:solidFill>
                <a:latin typeface="+mn-lt"/>
                <a:ea typeface="+mn-ea"/>
              </a:rPr>
              <a:t>“Μην εργάζεσαι τόσο σκληρά!”</a:t>
            </a:r>
            <a:br>
              <a:rPr lang="el-GR" altLang="de-DE" sz="1800" dirty="0">
                <a:solidFill>
                  <a:srgbClr val="333333"/>
                </a:solidFill>
                <a:latin typeface="+mn-lt"/>
                <a:ea typeface="+mn-ea"/>
              </a:rPr>
            </a:br>
            <a:r>
              <a:rPr lang="el-GR" altLang="de-DE" sz="1800" dirty="0">
                <a:solidFill>
                  <a:srgbClr val="333333"/>
                </a:solidFill>
                <a:latin typeface="Times New Roman" panose="02020603050405020304" pitchFamily="18" charset="0"/>
                <a:cs typeface="Times New Roman" panose="02020603050405020304" pitchFamily="18" charset="0"/>
                <a:sym typeface="Wingdings" panose="05000000000000000000" pitchFamily="2" charset="2"/>
              </a:rPr>
              <a:t>→</a:t>
            </a:r>
            <a:r>
              <a:rPr lang="el-GR" altLang="de-DE" sz="1800" dirty="0">
                <a:solidFill>
                  <a:srgbClr val="333333"/>
                </a:solidFill>
                <a:latin typeface="+mn-lt"/>
                <a:ea typeface="+mn-ea"/>
              </a:rPr>
              <a:t> σαρκασμός, συμπάθεια, κενή φράση;</a:t>
            </a:r>
          </a:p>
        </p:txBody>
      </p:sp>
    </p:spTree>
    <p:extLst>
      <p:ext uri="{BB962C8B-B14F-4D97-AF65-F5344CB8AC3E}">
        <p14:creationId xmlns:p14="http://schemas.microsoft.com/office/powerpoint/2010/main" val="22129888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Παρακαλούμε να συζητήσετε τα πλεονεκτήματα και τα μειονεκτήματα των παρακάτω χαρακτηριστικών στην κρίση για ένα άτομο</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13</a:t>
            </a:fld>
            <a:endParaRPr lang="de-DE" altLang="de-DE">
              <a:latin typeface="+mn-lt"/>
              <a:ea typeface="+mn-ea"/>
            </a:endParaRPr>
          </a:p>
        </p:txBody>
      </p:sp>
      <p:graphicFrame>
        <p:nvGraphicFramePr>
          <p:cNvPr id="9" name="Group 2"/>
          <p:cNvGraphicFramePr>
            <a:graphicFrameLocks noGrp="1"/>
          </p:cNvGraphicFramePr>
          <p:nvPr>
            <p:extLst>
              <p:ext uri="{D42A27DB-BD31-4B8C-83A1-F6EECF244321}">
                <p14:modId xmlns:p14="http://schemas.microsoft.com/office/powerpoint/2010/main" val="573998126"/>
              </p:ext>
            </p:extLst>
          </p:nvPr>
        </p:nvGraphicFramePr>
        <p:xfrm>
          <a:off x="408955" y="2651760"/>
          <a:ext cx="11376001" cy="402336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Γραπτές δηλώσεις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l-GR" sz="1800" b="0" i="0" u="none" strike="noStrike" cap="none" normalizeH="0" baseline="0" dirty="0">
                          <a:ln>
                            <a:noFill/>
                          </a:ln>
                          <a:solidFill>
                            <a:srgbClr val="004992"/>
                          </a:solidFill>
                          <a:effectLst/>
                          <a:latin typeface="+mn-lt"/>
                          <a:ea typeface="+mn-ea"/>
                          <a:cs typeface="+mn-cs"/>
                        </a:rPr>
                        <a:t>Σημαντική ένδειξη: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Συχνά σκεφτόμαστε περισσότερο τί γράφουμε παρά τί λέμε!</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1800" b="0" i="0" u="none" dirty="0">
                        <a:solidFill>
                          <a:srgbClr val="333333"/>
                        </a:solidFill>
                        <a:latin typeface="+mn-lt"/>
                        <a:ea typeface="+mn-ea"/>
                        <a:cs typeface="+mn-cs"/>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Προσοχή: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Μερικές φορές, πρέπει να διαβάσουμε ανάμεσα στις γραμμές για να καταλάβουμε το νόημα. Ωστόσο, αυτό μπορεί να οδηγήσει σε λανθασμένα συμπεράσματα!</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3120752"/>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1"/>
          <p:cNvSpPr txBox="1">
            <a:spLocks noChangeArrowheads="1"/>
          </p:cNvSpPr>
          <p:nvPr/>
        </p:nvSpPr>
        <p:spPr bwMode="auto">
          <a:xfrm>
            <a:off x="408955" y="53664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l-GR" altLang="de-DE" sz="1800" dirty="0">
                <a:solidFill>
                  <a:srgbClr val="333333"/>
                </a:solidFill>
                <a:latin typeface="+mn-lt"/>
                <a:ea typeface="+mn-ea"/>
              </a:rPr>
              <a:t>Παράδειγμα:</a:t>
            </a:r>
            <a:br>
              <a:rPr lang="es-ES" altLang="de-DE" sz="1800" dirty="0">
                <a:solidFill>
                  <a:srgbClr val="333333"/>
                </a:solidFill>
                <a:latin typeface="+mn-lt"/>
                <a:ea typeface="+mn-ea"/>
              </a:rPr>
            </a:br>
            <a:r>
              <a:rPr lang="el-GR" altLang="de-DE" sz="1800" dirty="0">
                <a:solidFill>
                  <a:srgbClr val="333333"/>
                </a:solidFill>
                <a:latin typeface="+mn-lt"/>
                <a:ea typeface="+mn-ea"/>
              </a:rPr>
              <a:t>“Μην εργάζεσαι τόσο σκληρά!”</a:t>
            </a:r>
            <a:br>
              <a:rPr lang="el-GR" altLang="de-DE" sz="1800" dirty="0">
                <a:solidFill>
                  <a:srgbClr val="333333"/>
                </a:solidFill>
                <a:latin typeface="+mn-lt"/>
                <a:ea typeface="+mn-ea"/>
              </a:rPr>
            </a:br>
            <a:r>
              <a:rPr lang="el-GR" altLang="de-DE" sz="1800" dirty="0">
                <a:solidFill>
                  <a:srgbClr val="333333"/>
                </a:solidFill>
                <a:latin typeface="Times New Roman" panose="02020603050405020304" pitchFamily="18" charset="0"/>
                <a:cs typeface="Times New Roman" panose="02020603050405020304" pitchFamily="18" charset="0"/>
                <a:sym typeface="Wingdings" panose="05000000000000000000" pitchFamily="2" charset="2"/>
              </a:rPr>
              <a:t>→</a:t>
            </a:r>
            <a:r>
              <a:rPr lang="el-GR" altLang="de-DE" sz="1800" dirty="0">
                <a:solidFill>
                  <a:srgbClr val="333333"/>
                </a:solidFill>
                <a:latin typeface="+mn-lt"/>
                <a:ea typeface="+mn-ea"/>
              </a:rPr>
              <a:t> σαρκασμός, συμπάθεια, κενή φράση;</a:t>
            </a:r>
          </a:p>
        </p:txBody>
      </p:sp>
    </p:spTree>
    <p:extLst>
      <p:ext uri="{BB962C8B-B14F-4D97-AF65-F5344CB8AC3E}">
        <p14:creationId xmlns:p14="http://schemas.microsoft.com/office/powerpoint/2010/main" val="42252747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Παρακαλούμε να συζητήσετε τα πλεονεκτήματα και τα μειονεκτήματα των παρακάτω χαρακτηριστικών στην κρίση για ένα άτομο</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14</a:t>
            </a:fld>
            <a:endParaRPr lang="de-DE" altLang="de-DE">
              <a:latin typeface="+mn-lt"/>
              <a:ea typeface="+mn-ea"/>
            </a:endParaRPr>
          </a:p>
        </p:txBody>
      </p:sp>
      <p:graphicFrame>
        <p:nvGraphicFramePr>
          <p:cNvPr id="9" name="Group 2"/>
          <p:cNvGraphicFramePr>
            <a:graphicFrameLocks noGrp="1"/>
          </p:cNvGraphicFramePr>
          <p:nvPr>
            <p:extLst>
              <p:ext uri="{D42A27DB-BD31-4B8C-83A1-F6EECF244321}">
                <p14:modId xmlns:p14="http://schemas.microsoft.com/office/powerpoint/2010/main" val="3337523253"/>
              </p:ext>
            </p:extLst>
          </p:nvPr>
        </p:nvGraphicFramePr>
        <p:xfrm>
          <a:off x="408955" y="2651760"/>
          <a:ext cx="11376001" cy="402336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Γραπτές δηλώσεις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l-GR" sz="1800" b="0" i="0" u="none" strike="noStrike" cap="none" normalizeH="0" baseline="0" dirty="0">
                          <a:ln>
                            <a:noFill/>
                          </a:ln>
                          <a:solidFill>
                            <a:srgbClr val="004992"/>
                          </a:solidFill>
                          <a:effectLst/>
                          <a:latin typeface="+mn-lt"/>
                          <a:ea typeface="+mn-ea"/>
                          <a:cs typeface="+mn-cs"/>
                        </a:rPr>
                        <a:t>Σημαντική ένδειξη: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Συχνά σκεφτόμαστε περισσότερο τί γράφουμε παρά τί λέμε!</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1800" b="0" i="0" u="none" dirty="0">
                        <a:solidFill>
                          <a:srgbClr val="333333"/>
                        </a:solidFill>
                        <a:latin typeface="+mn-lt"/>
                        <a:ea typeface="+mn-ea"/>
                        <a:cs typeface="+mn-cs"/>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Προσοχή: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Μερικές φορές, πρέπει να διαβάσουμε ανάμεσα στις γραμμές για να καταλάβουμε το νόημα. Ωστόσο, αυτό μπορεί να οδηγήσει σε λανθασμένα συμπεράσματα!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Μια νέα μελέτη δείχνει ότι αυτοί που γράφουν και διαβάζουν e-mails είναι σίγουροι για </a:t>
                      </a:r>
                      <a:r>
                        <a:rPr kumimoji="0" lang="el-GR" sz="1800" b="0" i="0" u="none" strike="noStrike" cap="none" normalizeH="0" baseline="0">
                          <a:ln>
                            <a:noFill/>
                          </a:ln>
                          <a:solidFill>
                            <a:srgbClr val="333333"/>
                          </a:solidFill>
                          <a:effectLst/>
                          <a:latin typeface="+mn-lt"/>
                          <a:ea typeface="+mn-ea"/>
                          <a:cs typeface="+mn-cs"/>
                        </a:rPr>
                        <a:t>το “ύφος” </a:t>
                      </a:r>
                      <a:r>
                        <a:rPr kumimoji="0" lang="el-GR" sz="1800" b="0" i="0" u="none" strike="noStrike" cap="none" normalizeH="0" baseline="0" dirty="0">
                          <a:ln>
                            <a:noFill/>
                          </a:ln>
                          <a:solidFill>
                            <a:srgbClr val="333333"/>
                          </a:solidFill>
                          <a:effectLst/>
                          <a:latin typeface="+mn-lt"/>
                          <a:ea typeface="+mn-ea"/>
                          <a:cs typeface="+mn-cs"/>
                        </a:rPr>
                        <a:t>(π.χ. ειρωνεία) κάθε email. Στην πραγματικότητα, υπάρχει μια συμφωνία περίπου 56%, η οποία είναι λίγο πιο πάνω από την τύχη! </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3120752"/>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1"/>
          <p:cNvSpPr txBox="1">
            <a:spLocks noChangeArrowheads="1"/>
          </p:cNvSpPr>
          <p:nvPr/>
        </p:nvSpPr>
        <p:spPr bwMode="auto">
          <a:xfrm>
            <a:off x="408955" y="53664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l-GR" altLang="de-DE" sz="1800" dirty="0">
                <a:solidFill>
                  <a:srgbClr val="333333"/>
                </a:solidFill>
                <a:latin typeface="+mn-lt"/>
                <a:ea typeface="+mn-ea"/>
              </a:rPr>
              <a:t>Παράδειγμα:</a:t>
            </a:r>
            <a:br>
              <a:rPr lang="es-ES" altLang="de-DE" sz="1800" dirty="0">
                <a:solidFill>
                  <a:srgbClr val="333333"/>
                </a:solidFill>
                <a:latin typeface="+mn-lt"/>
                <a:ea typeface="+mn-ea"/>
              </a:rPr>
            </a:br>
            <a:r>
              <a:rPr lang="el-GR" altLang="de-DE" sz="1800" dirty="0">
                <a:solidFill>
                  <a:srgbClr val="333333"/>
                </a:solidFill>
                <a:latin typeface="+mn-lt"/>
                <a:ea typeface="+mn-ea"/>
              </a:rPr>
              <a:t>“Μην εργάζεσαι τόσο σκληρά!”</a:t>
            </a:r>
            <a:br>
              <a:rPr lang="el-GR" altLang="de-DE" sz="1800" dirty="0">
                <a:solidFill>
                  <a:srgbClr val="333333"/>
                </a:solidFill>
                <a:latin typeface="+mn-lt"/>
                <a:ea typeface="+mn-ea"/>
              </a:rPr>
            </a:br>
            <a:r>
              <a:rPr lang="el-GR" altLang="de-DE" sz="1800" dirty="0">
                <a:solidFill>
                  <a:srgbClr val="333333"/>
                </a:solidFill>
                <a:latin typeface="Times New Roman" panose="02020603050405020304" pitchFamily="18" charset="0"/>
                <a:cs typeface="Times New Roman" panose="02020603050405020304" pitchFamily="18" charset="0"/>
                <a:sym typeface="Wingdings" panose="05000000000000000000" pitchFamily="2" charset="2"/>
              </a:rPr>
              <a:t>→</a:t>
            </a:r>
            <a:r>
              <a:rPr lang="el-GR" altLang="de-DE" sz="1800" dirty="0">
                <a:solidFill>
                  <a:srgbClr val="333333"/>
                </a:solidFill>
                <a:latin typeface="+mn-lt"/>
                <a:ea typeface="+mn-ea"/>
              </a:rPr>
              <a:t> σαρκασμός, συμπάθεια, κενή φράση;</a:t>
            </a:r>
          </a:p>
        </p:txBody>
      </p:sp>
    </p:spTree>
    <p:extLst>
      <p:ext uri="{BB962C8B-B14F-4D97-AF65-F5344CB8AC3E}">
        <p14:creationId xmlns:p14="http://schemas.microsoft.com/office/powerpoint/2010/main" val="24847452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Παρακαλούμε να συζητήσετε τα πλεονεκτήματα και τα μειονεκτήματα των παρακάτω χαρακτηριστικών στην κρίση για ένα άτομο</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15</a:t>
            </a:fld>
            <a:endParaRPr lang="de-DE" altLang="de-DE">
              <a:latin typeface="+mn-lt"/>
              <a:ea typeface="+mn-ea"/>
            </a:endParaRPr>
          </a:p>
        </p:txBody>
      </p:sp>
      <p:graphicFrame>
        <p:nvGraphicFramePr>
          <p:cNvPr id="13" name="Group 2"/>
          <p:cNvGraphicFramePr>
            <a:graphicFrameLocks noGrp="1"/>
          </p:cNvGraphicFramePr>
          <p:nvPr>
            <p:extLst>
              <p:ext uri="{D42A27DB-BD31-4B8C-83A1-F6EECF244321}">
                <p14:modId xmlns:p14="http://schemas.microsoft.com/office/powerpoint/2010/main" val="215513751"/>
              </p:ext>
            </p:extLst>
          </p:nvPr>
        </p:nvGraphicFramePr>
        <p:xfrm>
          <a:off x="408955" y="2651760"/>
          <a:ext cx="11376001" cy="402336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Προηγούμενη γνώση σχετικά με παρόμοιους ανθρώπους/ πολιτισμό (προκαταλήψεις)</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l-GR" sz="1800" b="0" i="0" u="none" strike="noStrike" cap="none" normalizeH="0" baseline="0" dirty="0">
                          <a:ln>
                            <a:noFill/>
                          </a:ln>
                          <a:solidFill>
                            <a:srgbClr val="004992"/>
                          </a:solidFill>
                          <a:effectLst/>
                          <a:latin typeface="+mn-lt"/>
                          <a:ea typeface="+mn-ea"/>
                          <a:cs typeface="+mn-cs"/>
                        </a:rPr>
                        <a:t>Σημαντική ένδειξη:</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l-GR" sz="18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0312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mn-lt"/>
                        <a:ea typeface="+mn-ea"/>
                        <a:cs typeface="+mn-cs"/>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Προσοχή:</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l-GR" sz="18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5" name="Picture 26" descr="deutschlan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70879" y="5445224"/>
            <a:ext cx="73152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11287"/>
          <a:stretch/>
        </p:blipFill>
        <p:spPr bwMode="auto">
          <a:xfrm>
            <a:off x="735851" y="5445224"/>
            <a:ext cx="73152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1"/>
          <p:cNvSpPr txBox="1">
            <a:spLocks noChangeArrowheads="1"/>
          </p:cNvSpPr>
          <p:nvPr/>
        </p:nvSpPr>
        <p:spPr bwMode="auto">
          <a:xfrm>
            <a:off x="408955" y="6029280"/>
            <a:ext cx="3096344"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l-GR" altLang="de-DE" sz="1800" dirty="0">
                <a:solidFill>
                  <a:srgbClr val="333333"/>
                </a:solidFill>
                <a:latin typeface="+mn-lt"/>
                <a:ea typeface="+mn-ea"/>
              </a:rPr>
              <a:t>Τυπικός μουσουλμάνος;, τυπική Γερμανίδα;</a:t>
            </a:r>
            <a:endParaRPr lang="de-DE" altLang="de-DE" sz="1800" dirty="0">
              <a:solidFill>
                <a:srgbClr val="333333"/>
              </a:solidFill>
              <a:latin typeface="+mn-lt"/>
              <a:ea typeface="+mn-ea"/>
            </a:endParaRPr>
          </a:p>
        </p:txBody>
      </p:sp>
      <p:pic>
        <p:nvPicPr>
          <p:cNvPr id="20"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6979" y="4608877"/>
            <a:ext cx="1152144" cy="7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5" descr="stephcarter - flickr - Froeliche Weihnachten (Day 44)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152007" y="3647511"/>
            <a:ext cx="1152144" cy="1728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Παρακαλούμε να συζητήσετε τα πλεονεκτήματα και τα μειονεκτήματα των παρακάτω χαρακτηριστικών στην κρίση για ένα άτομο</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16</a:t>
            </a:fld>
            <a:endParaRPr lang="de-DE" altLang="de-DE">
              <a:latin typeface="+mn-lt"/>
              <a:ea typeface="+mn-ea"/>
            </a:endParaRPr>
          </a:p>
        </p:txBody>
      </p:sp>
      <p:graphicFrame>
        <p:nvGraphicFramePr>
          <p:cNvPr id="13" name="Group 2"/>
          <p:cNvGraphicFramePr>
            <a:graphicFrameLocks noGrp="1"/>
          </p:cNvGraphicFramePr>
          <p:nvPr>
            <p:extLst>
              <p:ext uri="{D42A27DB-BD31-4B8C-83A1-F6EECF244321}">
                <p14:modId xmlns:p14="http://schemas.microsoft.com/office/powerpoint/2010/main" val="496644111"/>
              </p:ext>
            </p:extLst>
          </p:nvPr>
        </p:nvGraphicFramePr>
        <p:xfrm>
          <a:off x="408955" y="2651760"/>
          <a:ext cx="11376001" cy="402336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Προηγούμενη γνώση σχετικά με παρόμοιους ανθρώπους/ πολιτισμό (προκαταλήψεις)</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l-GR" sz="1800" b="0" i="0" u="none" strike="noStrike" cap="none" normalizeH="0" baseline="0" dirty="0">
                          <a:ln>
                            <a:noFill/>
                          </a:ln>
                          <a:solidFill>
                            <a:srgbClr val="004992"/>
                          </a:solidFill>
                          <a:effectLst/>
                          <a:latin typeface="+mn-lt"/>
                          <a:ea typeface="+mn-ea"/>
                          <a:cs typeface="+mn-cs"/>
                        </a:rPr>
                        <a:t>Σημαντική ένδειξη:</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Η γνωριμία με μια διαφορετική πολιτισμική ή εθνοτική ομάδα βοηθάει στο να κατανοήσουμε τους ανθρώπους που ανήκουν σε αυτήν την ομάδα. Κάθε πολιτισμός έχει τους δικούς του άγραφους κοινωνικούς νόμους. </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0312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mn-lt"/>
                        <a:ea typeface="+mn-ea"/>
                        <a:cs typeface="+mn-cs"/>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Προσοχή:</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l-GR" sz="18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5" name="Picture 26" descr="deutschlan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70879" y="5445224"/>
            <a:ext cx="73152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11287"/>
          <a:stretch/>
        </p:blipFill>
        <p:spPr bwMode="auto">
          <a:xfrm>
            <a:off x="735851" y="5445224"/>
            <a:ext cx="73152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1"/>
          <p:cNvSpPr txBox="1">
            <a:spLocks noChangeArrowheads="1"/>
          </p:cNvSpPr>
          <p:nvPr/>
        </p:nvSpPr>
        <p:spPr bwMode="auto">
          <a:xfrm>
            <a:off x="408955" y="6029280"/>
            <a:ext cx="3096344"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l-GR" altLang="de-DE" sz="1800" dirty="0">
                <a:solidFill>
                  <a:srgbClr val="333333"/>
                </a:solidFill>
                <a:latin typeface="+mn-lt"/>
                <a:ea typeface="+mn-ea"/>
              </a:rPr>
              <a:t>Τυπικός μουσουλμάνος;, τυπική Γερμανίδα;</a:t>
            </a:r>
            <a:endParaRPr lang="de-DE" altLang="de-DE" sz="1800" dirty="0">
              <a:solidFill>
                <a:srgbClr val="333333"/>
              </a:solidFill>
              <a:latin typeface="+mn-lt"/>
              <a:ea typeface="+mn-ea"/>
            </a:endParaRPr>
          </a:p>
        </p:txBody>
      </p:sp>
      <p:pic>
        <p:nvPicPr>
          <p:cNvPr id="20"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6979" y="4608877"/>
            <a:ext cx="1152144" cy="7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5" descr="stephcarter - flickr - Froeliche Weihnachten (Day 44)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152007" y="3647511"/>
            <a:ext cx="1152144" cy="1728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07086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Παρακαλούμε να συζητήσετε τα πλεονεκτήματα και τα μειονεκτήματα των παρακάτω χαρακτηριστικών στην κρίση για ένα άτομο</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17</a:t>
            </a:fld>
            <a:endParaRPr lang="de-DE" altLang="de-DE">
              <a:latin typeface="+mn-lt"/>
              <a:ea typeface="+mn-ea"/>
            </a:endParaRPr>
          </a:p>
        </p:txBody>
      </p:sp>
      <p:graphicFrame>
        <p:nvGraphicFramePr>
          <p:cNvPr id="13" name="Group 2"/>
          <p:cNvGraphicFramePr>
            <a:graphicFrameLocks noGrp="1"/>
          </p:cNvGraphicFramePr>
          <p:nvPr>
            <p:extLst>
              <p:ext uri="{D42A27DB-BD31-4B8C-83A1-F6EECF244321}">
                <p14:modId xmlns:p14="http://schemas.microsoft.com/office/powerpoint/2010/main" val="4140540194"/>
              </p:ext>
            </p:extLst>
          </p:nvPr>
        </p:nvGraphicFramePr>
        <p:xfrm>
          <a:off x="408955" y="2651760"/>
          <a:ext cx="11376001" cy="402336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Προηγούμενη γνώση σχετικά με παρόμοιους ανθρώπους/ πολιτισμό (προκαταλήψεις)</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l-GR" sz="1800" b="0" i="0" u="none" strike="noStrike" cap="none" normalizeH="0" baseline="0" dirty="0">
                          <a:ln>
                            <a:noFill/>
                          </a:ln>
                          <a:solidFill>
                            <a:srgbClr val="004992"/>
                          </a:solidFill>
                          <a:effectLst/>
                          <a:latin typeface="+mn-lt"/>
                          <a:ea typeface="+mn-ea"/>
                          <a:cs typeface="+mn-cs"/>
                        </a:rPr>
                        <a:t>Σημαντική ένδειξη:</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Η γνωριμία με μια διαφορετική πολιτισμική ή εθνοτική ομάδα βοηθάει στο να κατανοήσουμε τους ανθρώπους που ανήκουν σε αυτήν την ομάδα. Κάθε πολιτισμός έχει τους δικούς του άγραφους κοινωνικούς νόμους. </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0312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mn-lt"/>
                        <a:ea typeface="+mn-ea"/>
                        <a:cs typeface="+mn-cs"/>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Προσοχή:</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Οι άνθρωποι συχνά λειτουργούν με ένα μη-στερεότυπο τρόπο! Άνθρωποι που μοιράζονται μια συγκεκριμένη πίστη ή άνθρωποι από ορισμένες χώρες έρχονται μερικές φορές αντιμέτωποι με προκαταλήψεις (π.χ. Οι μουσουλμάνοι είναι φανατικοί, οι Αμερικάνοι είναι αλαζόνες και τρώνε μόνο πρόχειρο φαγητό).</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5" name="Picture 26" descr="deutschlan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70879" y="5445224"/>
            <a:ext cx="73152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11287"/>
          <a:stretch/>
        </p:blipFill>
        <p:spPr bwMode="auto">
          <a:xfrm>
            <a:off x="735851" y="5445224"/>
            <a:ext cx="73152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1"/>
          <p:cNvSpPr txBox="1">
            <a:spLocks noChangeArrowheads="1"/>
          </p:cNvSpPr>
          <p:nvPr/>
        </p:nvSpPr>
        <p:spPr bwMode="auto">
          <a:xfrm>
            <a:off x="408955" y="6029280"/>
            <a:ext cx="3096344"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l-GR" altLang="de-DE" sz="1800" dirty="0">
                <a:solidFill>
                  <a:srgbClr val="333333"/>
                </a:solidFill>
                <a:latin typeface="+mn-lt"/>
                <a:ea typeface="+mn-ea"/>
              </a:rPr>
              <a:t>Τυπικός μουσουλμάνος;, τυπική Γερμανίδα;</a:t>
            </a:r>
            <a:endParaRPr lang="de-DE" altLang="de-DE" sz="1800" dirty="0">
              <a:solidFill>
                <a:srgbClr val="333333"/>
              </a:solidFill>
              <a:latin typeface="+mn-lt"/>
              <a:ea typeface="+mn-ea"/>
            </a:endParaRPr>
          </a:p>
        </p:txBody>
      </p:sp>
      <p:pic>
        <p:nvPicPr>
          <p:cNvPr id="20"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6979" y="4608877"/>
            <a:ext cx="1152144" cy="7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5" descr="stephcarter - flickr - Froeliche Weihnachten (Day 44)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152007" y="3647511"/>
            <a:ext cx="1152144" cy="1728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3424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Εμφάνιση και πραγματικότητα!</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US" sz="2400" dirty="0">
                <a:solidFill>
                  <a:srgbClr val="004992"/>
                </a:solidFill>
              </a:rPr>
              <a:t>… </a:t>
            </a:r>
            <a:r>
              <a:rPr lang="el-GR" sz="2400" dirty="0">
                <a:solidFill>
                  <a:srgbClr val="004992"/>
                </a:solidFill>
              </a:rPr>
              <a:t>καμία από τις προηγούμενες πλευρές που συζητήθηκαν </a:t>
            </a:r>
            <a:r>
              <a:rPr lang="en-US" sz="2400" dirty="0">
                <a:solidFill>
                  <a:srgbClr val="004992"/>
                </a:solidFill>
              </a:rPr>
              <a:t>(</a:t>
            </a:r>
            <a:r>
              <a:rPr lang="el-GR" sz="2400" dirty="0">
                <a:solidFill>
                  <a:srgbClr val="004992"/>
                </a:solidFill>
              </a:rPr>
              <a:t>π</a:t>
            </a:r>
            <a:r>
              <a:rPr lang="en-US" sz="2400" dirty="0">
                <a:solidFill>
                  <a:srgbClr val="004992"/>
                </a:solidFill>
              </a:rPr>
              <a:t>.</a:t>
            </a:r>
            <a:r>
              <a:rPr lang="el-GR" sz="2400" dirty="0">
                <a:solidFill>
                  <a:srgbClr val="004992"/>
                </a:solidFill>
              </a:rPr>
              <a:t>χ</a:t>
            </a:r>
            <a:r>
              <a:rPr lang="en-US" sz="2400" dirty="0">
                <a:solidFill>
                  <a:srgbClr val="004992"/>
                </a:solidFill>
              </a:rPr>
              <a:t>. </a:t>
            </a:r>
            <a:r>
              <a:rPr lang="el-GR" sz="2400" dirty="0">
                <a:solidFill>
                  <a:srgbClr val="004992"/>
                </a:solidFill>
              </a:rPr>
              <a:t>γλώσσα του σώματος</a:t>
            </a:r>
            <a:r>
              <a:rPr lang="en-US" sz="2400" dirty="0">
                <a:solidFill>
                  <a:srgbClr val="004992"/>
                </a:solidFill>
              </a:rPr>
              <a:t>)</a:t>
            </a:r>
            <a:r>
              <a:rPr lang="el-GR" sz="2400" dirty="0">
                <a:solidFill>
                  <a:srgbClr val="004992"/>
                </a:solidFill>
              </a:rPr>
              <a:t> δεν μπορεί να είναι απόλυτα αξιόπιστες από μόνες τους</a:t>
            </a:r>
            <a:r>
              <a:rPr lang="en-US" sz="2400" dirty="0">
                <a:solidFill>
                  <a:srgbClr val="004992"/>
                </a:solidFill>
              </a:rPr>
              <a:t>!</a:t>
            </a:r>
            <a:endParaRPr lang="de-DE" sz="2400" dirty="0">
              <a:solidFill>
                <a:srgbClr val="004992"/>
              </a:solidFill>
            </a:endParaRPr>
          </a:p>
          <a:p>
            <a:pPr lvl="0" defTabSz="914400" fontAlgn="base"/>
            <a:r>
              <a:rPr lang="el-GR" sz="2400" i="1" dirty="0">
                <a:solidFill>
                  <a:srgbClr val="333333"/>
                </a:solidFill>
              </a:rPr>
              <a:t>Κάποιος πρέπει να εξετάζει όλες τις πλευρές</a:t>
            </a:r>
            <a:r>
              <a:rPr lang="en-US" sz="2400" i="1" dirty="0">
                <a:solidFill>
                  <a:srgbClr val="333333"/>
                </a:solidFill>
              </a:rPr>
              <a:t>!</a:t>
            </a:r>
            <a:br>
              <a:rPr lang="el-GR" sz="2400" i="1" dirty="0">
                <a:solidFill>
                  <a:srgbClr val="333333"/>
                </a:solidFill>
              </a:rPr>
            </a:br>
            <a:r>
              <a:rPr lang="el-GR" sz="2400" dirty="0">
                <a:solidFill>
                  <a:srgbClr val="333333"/>
                </a:solidFill>
              </a:rPr>
              <a:t>Όταν συνδυαστούν</a:t>
            </a:r>
            <a:r>
              <a:rPr lang="en-US" sz="2400" dirty="0">
                <a:solidFill>
                  <a:srgbClr val="333333"/>
                </a:solidFill>
              </a:rPr>
              <a:t>,</a:t>
            </a:r>
            <a:r>
              <a:rPr lang="el-GR" sz="2400" dirty="0">
                <a:solidFill>
                  <a:srgbClr val="333333"/>
                </a:solidFill>
              </a:rPr>
              <a:t> βοηθάνε στην κρίση μιας περίπλοκη κατάσταση</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18</a:t>
            </a:fld>
            <a:endParaRPr lang="de-DE" altLang="de-DE">
              <a:latin typeface="+mn-lt"/>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Γιατί το κάνουμε αυτό;</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el-GR" sz="2400" dirty="0">
                <a:solidFill>
                  <a:srgbClr val="333333"/>
                </a:solidFill>
              </a:rPr>
              <a:t>Μελέτες δείχνουν ότι πολλοί </a:t>
            </a:r>
            <a:r>
              <a:rPr lang="en-US" sz="2400" dirty="0">
                <a:solidFill>
                  <a:srgbClr val="333333"/>
                </a:solidFill>
              </a:rPr>
              <a:t>(</a:t>
            </a:r>
            <a:r>
              <a:rPr lang="el-GR" sz="2400" dirty="0">
                <a:solidFill>
                  <a:srgbClr val="333333"/>
                </a:solidFill>
              </a:rPr>
              <a:t>αλλά όχι όλοι</a:t>
            </a:r>
            <a:r>
              <a:rPr lang="en-US" sz="2400" dirty="0">
                <a:solidFill>
                  <a:srgbClr val="333333"/>
                </a:solidFill>
              </a:rPr>
              <a:t>!) </a:t>
            </a:r>
            <a:r>
              <a:rPr lang="el-GR" sz="2400" dirty="0">
                <a:solidFill>
                  <a:srgbClr val="333333"/>
                </a:solidFill>
              </a:rPr>
              <a:t>άνθρωποι με προβλήματα ψυχικής υγείας </a:t>
            </a:r>
            <a:r>
              <a:rPr lang="en-US" sz="2400" dirty="0">
                <a:solidFill>
                  <a:srgbClr val="333333"/>
                </a:solidFill>
              </a:rPr>
              <a:t>(</a:t>
            </a:r>
            <a:r>
              <a:rPr lang="el-GR" sz="2400" dirty="0">
                <a:solidFill>
                  <a:srgbClr val="333333"/>
                </a:solidFill>
              </a:rPr>
              <a:t>ειδικά ψύχωση</a:t>
            </a:r>
            <a:r>
              <a:rPr lang="en-US" sz="2400" dirty="0">
                <a:solidFill>
                  <a:srgbClr val="333333"/>
                </a:solidFill>
              </a:rPr>
              <a:t>) </a:t>
            </a:r>
            <a:r>
              <a:rPr lang="el-GR" sz="2400" dirty="0">
                <a:solidFill>
                  <a:srgbClr val="333333"/>
                </a:solidFill>
              </a:rPr>
              <a:t>έχουνε προβλήματα στους ακόλουθους τομείς</a:t>
            </a:r>
            <a:r>
              <a:rPr lang="en-US" sz="2400" dirty="0">
                <a:solidFill>
                  <a:srgbClr val="333333"/>
                </a:solidFill>
              </a:rPr>
              <a:t>:</a:t>
            </a:r>
          </a:p>
          <a:p>
            <a:pPr marL="342900" lvl="0" indent="-342900" defTabSz="914400" fontAlgn="base">
              <a:buClr>
                <a:srgbClr val="333333"/>
              </a:buClr>
              <a:buFont typeface="WingDings"/>
              <a:buChar char=""/>
              <a:defRPr/>
            </a:pPr>
            <a:r>
              <a:rPr lang="el-GR" sz="2400" dirty="0">
                <a:solidFill>
                  <a:srgbClr val="004992"/>
                </a:solidFill>
              </a:rPr>
              <a:t>Δυσκολίες στον εντοπισμό και στην αξιολόγηση των εκφράσεων του προσώπου των άλλων </a:t>
            </a:r>
            <a:r>
              <a:rPr lang="de-DE" sz="2400" dirty="0">
                <a:solidFill>
                  <a:srgbClr val="004992"/>
                </a:solidFill>
              </a:rPr>
              <a:t>(</a:t>
            </a:r>
            <a:r>
              <a:rPr lang="el-GR" sz="2400" dirty="0">
                <a:solidFill>
                  <a:srgbClr val="004992"/>
                </a:solidFill>
              </a:rPr>
              <a:t>π</a:t>
            </a:r>
            <a:r>
              <a:rPr lang="de-DE" sz="2400" dirty="0">
                <a:solidFill>
                  <a:srgbClr val="004992"/>
                </a:solidFill>
              </a:rPr>
              <a:t>.</a:t>
            </a:r>
            <a:r>
              <a:rPr lang="el-GR" sz="2400" dirty="0">
                <a:solidFill>
                  <a:srgbClr val="004992"/>
                </a:solidFill>
              </a:rPr>
              <a:t>χ</a:t>
            </a:r>
            <a:r>
              <a:rPr lang="de-DE" sz="2400" dirty="0">
                <a:solidFill>
                  <a:srgbClr val="004992"/>
                </a:solidFill>
              </a:rPr>
              <a:t>. </a:t>
            </a:r>
            <a:r>
              <a:rPr lang="el-GR" sz="2400" dirty="0">
                <a:solidFill>
                  <a:srgbClr val="004992"/>
                </a:solidFill>
              </a:rPr>
              <a:t>χαρά</a:t>
            </a:r>
            <a:r>
              <a:rPr lang="de-DE" sz="2400" dirty="0">
                <a:solidFill>
                  <a:srgbClr val="004992"/>
                </a:solidFill>
              </a:rPr>
              <a:t>, </a:t>
            </a:r>
            <a:r>
              <a:rPr lang="el-GR" sz="2400" dirty="0">
                <a:solidFill>
                  <a:srgbClr val="004992"/>
                </a:solidFill>
              </a:rPr>
              <a:t>λύπη</a:t>
            </a:r>
            <a:r>
              <a:rPr lang="de-DE" sz="2400" dirty="0">
                <a:solidFill>
                  <a:srgbClr val="004992"/>
                </a:solidFill>
              </a:rPr>
              <a:t>)</a:t>
            </a:r>
            <a:r>
              <a:rPr lang="en-US" sz="2400" dirty="0">
                <a:solidFill>
                  <a:srgbClr val="004992"/>
                </a:solidFill>
              </a:rPr>
              <a:t>.</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3" name="Slide Number Placeholder 2"/>
          <p:cNvSpPr>
            <a:spLocks noGrp="1"/>
          </p:cNvSpPr>
          <p:nvPr>
            <p:ph type="sldNum" sz="quarter" idx="12"/>
          </p:nvPr>
        </p:nvSpPr>
        <p:spPr/>
        <p:txBody>
          <a:bodyPr/>
          <a:lstStyle/>
          <a:p>
            <a:fld id="{47BF0C02-18C9-4D38-865E-70A678EC4CA4}" type="slidenum">
              <a:rPr lang="de-DE" altLang="de-DE" smtClean="0">
                <a:latin typeface="+mn-lt"/>
                <a:ea typeface="+mn-ea"/>
              </a:rPr>
              <a:pPr/>
              <a:t>19</a:t>
            </a:fld>
            <a:endParaRPr lang="de-DE" altLang="de-DE">
              <a:latin typeface="+mn-lt"/>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Γιατί το κάνουμε αυτό;</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el-GR" sz="2400" dirty="0">
                <a:solidFill>
                  <a:srgbClr val="333333"/>
                </a:solidFill>
              </a:rPr>
              <a:t>Μελέτες δείχνουν ότι πολλοί </a:t>
            </a:r>
            <a:r>
              <a:rPr lang="en-US" sz="2400" dirty="0">
                <a:solidFill>
                  <a:srgbClr val="333333"/>
                </a:solidFill>
              </a:rPr>
              <a:t>(</a:t>
            </a:r>
            <a:r>
              <a:rPr lang="el-GR" sz="2400" dirty="0">
                <a:solidFill>
                  <a:srgbClr val="333333"/>
                </a:solidFill>
              </a:rPr>
              <a:t>αλλά όχι όλοι</a:t>
            </a:r>
            <a:r>
              <a:rPr lang="en-US" sz="2400" dirty="0">
                <a:solidFill>
                  <a:srgbClr val="333333"/>
                </a:solidFill>
              </a:rPr>
              <a:t>!) </a:t>
            </a:r>
            <a:r>
              <a:rPr lang="el-GR" sz="2400" dirty="0">
                <a:solidFill>
                  <a:srgbClr val="333333"/>
                </a:solidFill>
              </a:rPr>
              <a:t>άνθρωποι με προβλήματα ψυχικής υγείας </a:t>
            </a:r>
            <a:r>
              <a:rPr lang="en-US" sz="2400" dirty="0">
                <a:solidFill>
                  <a:srgbClr val="333333"/>
                </a:solidFill>
              </a:rPr>
              <a:t>(</a:t>
            </a:r>
            <a:r>
              <a:rPr lang="el-GR" sz="2400" dirty="0">
                <a:solidFill>
                  <a:srgbClr val="333333"/>
                </a:solidFill>
              </a:rPr>
              <a:t>ειδικά ψύχωση</a:t>
            </a:r>
            <a:r>
              <a:rPr lang="en-US" sz="2400" dirty="0">
                <a:solidFill>
                  <a:srgbClr val="333333"/>
                </a:solidFill>
              </a:rPr>
              <a:t>) </a:t>
            </a:r>
            <a:r>
              <a:rPr lang="el-GR" sz="2400" dirty="0">
                <a:solidFill>
                  <a:srgbClr val="333333"/>
                </a:solidFill>
              </a:rPr>
              <a:t>έχουνε προβλήματα στους ακόλουθους τομείς</a:t>
            </a:r>
            <a:r>
              <a:rPr lang="en-US" sz="2400" dirty="0">
                <a:solidFill>
                  <a:srgbClr val="333333"/>
                </a:solidFill>
              </a:rPr>
              <a:t>:</a:t>
            </a:r>
          </a:p>
          <a:p>
            <a:pPr marL="342900" lvl="0" indent="-342900" defTabSz="914400" fontAlgn="base">
              <a:buClr>
                <a:srgbClr val="333333"/>
              </a:buClr>
              <a:buFont typeface="WingDings"/>
              <a:buChar char=""/>
              <a:defRPr/>
            </a:pPr>
            <a:r>
              <a:rPr lang="el-GR" sz="2400" dirty="0">
                <a:solidFill>
                  <a:srgbClr val="004992"/>
                </a:solidFill>
              </a:rPr>
              <a:t>Δυσκολίες στον εντοπισμό και στην αξιολόγηση των εκφράσεων του προσώπου των άλλων </a:t>
            </a:r>
            <a:r>
              <a:rPr lang="de-DE" sz="2400" dirty="0">
                <a:solidFill>
                  <a:srgbClr val="004992"/>
                </a:solidFill>
              </a:rPr>
              <a:t>(</a:t>
            </a:r>
            <a:r>
              <a:rPr lang="el-GR" sz="2400" dirty="0">
                <a:solidFill>
                  <a:srgbClr val="004992"/>
                </a:solidFill>
              </a:rPr>
              <a:t>π</a:t>
            </a:r>
            <a:r>
              <a:rPr lang="de-DE" sz="2400" dirty="0">
                <a:solidFill>
                  <a:srgbClr val="004992"/>
                </a:solidFill>
              </a:rPr>
              <a:t>.</a:t>
            </a:r>
            <a:r>
              <a:rPr lang="el-GR" sz="2400" dirty="0">
                <a:solidFill>
                  <a:srgbClr val="004992"/>
                </a:solidFill>
              </a:rPr>
              <a:t>χ</a:t>
            </a:r>
            <a:r>
              <a:rPr lang="de-DE" sz="2400" dirty="0">
                <a:solidFill>
                  <a:srgbClr val="004992"/>
                </a:solidFill>
              </a:rPr>
              <a:t>. </a:t>
            </a:r>
            <a:r>
              <a:rPr lang="el-GR" sz="2400" dirty="0">
                <a:solidFill>
                  <a:srgbClr val="004992"/>
                </a:solidFill>
              </a:rPr>
              <a:t>χαρά</a:t>
            </a:r>
            <a:r>
              <a:rPr lang="de-DE" sz="2400" dirty="0">
                <a:solidFill>
                  <a:srgbClr val="004992"/>
                </a:solidFill>
              </a:rPr>
              <a:t>, </a:t>
            </a:r>
            <a:r>
              <a:rPr lang="el-GR" sz="2400" dirty="0">
                <a:solidFill>
                  <a:srgbClr val="004992"/>
                </a:solidFill>
              </a:rPr>
              <a:t>λύπη</a:t>
            </a:r>
            <a:r>
              <a:rPr lang="de-DE" sz="2400" dirty="0">
                <a:solidFill>
                  <a:srgbClr val="004992"/>
                </a:solidFill>
              </a:rPr>
              <a:t>)</a:t>
            </a:r>
            <a:r>
              <a:rPr lang="en-US" sz="2400" dirty="0">
                <a:solidFill>
                  <a:srgbClr val="004992"/>
                </a:solidFill>
              </a:rPr>
              <a:t>.</a:t>
            </a:r>
          </a:p>
          <a:p>
            <a:pPr marL="342900" lvl="0" indent="-342900" defTabSz="914400" fontAlgn="base">
              <a:buClr>
                <a:srgbClr val="333333"/>
              </a:buClr>
              <a:buFont typeface="WingDings"/>
              <a:buChar char=""/>
              <a:defRPr/>
            </a:pPr>
            <a:r>
              <a:rPr lang="el-GR" sz="2400" dirty="0">
                <a:solidFill>
                  <a:srgbClr val="004992"/>
                </a:solidFill>
              </a:rPr>
              <a:t>Δυσκολίες στο να συνάγουν τα κίνητρα</a:t>
            </a:r>
            <a:r>
              <a:rPr lang="en-US" sz="2400" dirty="0">
                <a:solidFill>
                  <a:srgbClr val="004992"/>
                </a:solidFill>
              </a:rPr>
              <a:t>/</a:t>
            </a:r>
            <a:r>
              <a:rPr lang="el-GR" sz="2400" dirty="0">
                <a:solidFill>
                  <a:srgbClr val="004992"/>
                </a:solidFill>
              </a:rPr>
              <a:t> μελλοντικές ενέργειες των άλλων ατόμων από την τρέχουσα συμπεριφορά.</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3" name="Slide Number Placeholder 2"/>
          <p:cNvSpPr>
            <a:spLocks noGrp="1"/>
          </p:cNvSpPr>
          <p:nvPr>
            <p:ph type="sldNum" sz="quarter" idx="12"/>
          </p:nvPr>
        </p:nvSpPr>
        <p:spPr/>
        <p:txBody>
          <a:bodyPr/>
          <a:lstStyle/>
          <a:p>
            <a:fld id="{47BF0C02-18C9-4D38-865E-70A678EC4CA4}" type="slidenum">
              <a:rPr lang="de-DE" altLang="de-DE" smtClean="0">
                <a:latin typeface="+mn-lt"/>
                <a:ea typeface="+mn-ea"/>
              </a:rPr>
              <a:pPr/>
              <a:t>20</a:t>
            </a:fld>
            <a:endParaRPr lang="de-DE" altLang="de-DE">
              <a:latin typeface="+mn-lt"/>
              <a:ea typeface="+mn-ea"/>
            </a:endParaRPr>
          </a:p>
        </p:txBody>
      </p:sp>
    </p:spTree>
    <p:extLst>
      <p:ext uri="{BB962C8B-B14F-4D97-AF65-F5344CB8AC3E}">
        <p14:creationId xmlns:p14="http://schemas.microsoft.com/office/powerpoint/2010/main" val="5335729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a:latin typeface="+mn-lt"/>
                <a:ea typeface="+mn-ea"/>
                <a:cs typeface="+mn-cs"/>
              </a:rPr>
              <a:t>Πώς η έλλειψη ενσυναίσθησης προωθεί τις λανθασμένες ερμηνείες κατά τη διάρκεια της ψύχωσης - παραδείγματα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21</a:t>
            </a:fld>
            <a:endParaRPr lang="de-DE" altLang="de-DE">
              <a:latin typeface="+mn-lt"/>
              <a:ea typeface="+mn-ea"/>
            </a:endParaRPr>
          </a:p>
        </p:txBody>
      </p:sp>
      <p:sp>
        <p:nvSpPr>
          <p:cNvPr id="35866" name="Rechteck 1"/>
          <p:cNvSpPr>
            <a:spLocks noChangeArrowheads="1"/>
          </p:cNvSpPr>
          <p:nvPr/>
        </p:nvSpPr>
        <p:spPr bwMode="auto">
          <a:xfrm>
            <a:off x="408955" y="6092826"/>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l-GR" altLang="de-DE" sz="2000" dirty="0">
                <a:solidFill>
                  <a:srgbClr val="004992"/>
                </a:solidFill>
                <a:latin typeface="+mn-lt"/>
                <a:ea typeface="+mn-ea"/>
              </a:rPr>
              <a:t>Μπορεί κάποιος να συνεισφέρει με μια σύντομη προσωπική εμπειρία;</a:t>
            </a:r>
            <a:endParaRPr lang="de-DE" altLang="de-DE" sz="2000" dirty="0">
              <a:solidFill>
                <a:srgbClr val="004992"/>
              </a:solidFill>
              <a:latin typeface="+mn-lt"/>
              <a:ea typeface="+mn-ea"/>
            </a:endParaRPr>
          </a:p>
        </p:txBody>
      </p:sp>
      <p:graphicFrame>
        <p:nvGraphicFramePr>
          <p:cNvPr id="7" name="Table 6"/>
          <p:cNvGraphicFramePr>
            <a:graphicFrameLocks noGrp="1"/>
          </p:cNvGraphicFramePr>
          <p:nvPr>
            <p:extLst>
              <p:ext uri="{D42A27DB-BD31-4B8C-83A1-F6EECF244321}">
                <p14:modId xmlns:p14="http://schemas.microsoft.com/office/powerpoint/2010/main" val="1305941931"/>
              </p:ext>
            </p:extLst>
          </p:nvPr>
        </p:nvGraphicFramePr>
        <p:xfrm>
          <a:off x="408954" y="2203704"/>
          <a:ext cx="11376000" cy="3627134"/>
        </p:xfrm>
        <a:graphic>
          <a:graphicData uri="http://schemas.openxmlformats.org/drawingml/2006/table">
            <a:tbl>
              <a:tblPr firstRow="1" bandRow="1">
                <a:tableStyleId>{21E4AEA4-8DFA-4A89-87EB-49C32662AFE0}</a:tableStyleId>
              </a:tblPr>
              <a:tblGrid>
                <a:gridCol w="3384377">
                  <a:extLst>
                    <a:ext uri="{9D8B030D-6E8A-4147-A177-3AD203B41FA5}">
                      <a16:colId xmlns:a16="http://schemas.microsoft.com/office/drawing/2014/main" val="20000"/>
                    </a:ext>
                  </a:extLst>
                </a:gridCol>
                <a:gridCol w="3096344">
                  <a:extLst>
                    <a:ext uri="{9D8B030D-6E8A-4147-A177-3AD203B41FA5}">
                      <a16:colId xmlns:a16="http://schemas.microsoft.com/office/drawing/2014/main" val="20001"/>
                    </a:ext>
                  </a:extLst>
                </a:gridCol>
                <a:gridCol w="4895279">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2000" b="0" i="0" u="none" strike="noStrike" cap="none" normalizeH="0" baseline="0">
                          <a:ln>
                            <a:noFill/>
                          </a:ln>
                          <a:solidFill>
                            <a:srgbClr val="333333"/>
                          </a:solidFill>
                          <a:effectLst/>
                          <a:latin typeface="+mn-lt"/>
                          <a:ea typeface="+mn-ea"/>
                          <a:cs typeface="+mn-cs"/>
                        </a:rPr>
                        <a:t>Γεγονός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2000" b="0" i="0" u="none" strike="noStrike" cap="none" normalizeH="0" baseline="0" dirty="0">
                          <a:ln>
                            <a:noFill/>
                          </a:ln>
                          <a:solidFill>
                            <a:srgbClr val="333333"/>
                          </a:solidFill>
                          <a:effectLst/>
                          <a:latin typeface="+mn-lt"/>
                          <a:ea typeface="+mn-ea"/>
                          <a:cs typeface="+mn-cs"/>
                        </a:rPr>
                        <a:t>Εξήγηση κατά τη διάρκεια της ψύχωσης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2000" b="0" i="0" u="none" strike="noStrike" cap="none" normalizeH="0" baseline="0">
                          <a:ln>
                            <a:noFill/>
                          </a:ln>
                          <a:solidFill>
                            <a:srgbClr val="333333"/>
                          </a:solidFill>
                          <a:effectLst/>
                          <a:latin typeface="+mn-lt"/>
                          <a:ea typeface="+mn-ea"/>
                          <a:cs typeface="+mn-cs"/>
                        </a:rPr>
                        <a:t>Άλλες ερμηνείες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2000" b="0" i="0" u="none" strike="noStrike" cap="none" normalizeH="0" baseline="0">
                          <a:ln>
                            <a:noFill/>
                          </a:ln>
                          <a:solidFill>
                            <a:srgbClr val="333333"/>
                          </a:solidFill>
                          <a:effectLst/>
                          <a:latin typeface="+mn-lt"/>
                          <a:ea typeface="+mn-ea"/>
                          <a:cs typeface="+mn-cs"/>
                        </a:rPr>
                        <a:t>Αφού ο γιατρός σου μίλησε, γελάει μαζί με τη νοσοκόμα.</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2000" b="0" i="0" u="none" strike="noStrike" cap="none" normalizeH="0" baseline="0">
                          <a:ln>
                            <a:noFill/>
                          </a:ln>
                          <a:solidFill>
                            <a:srgbClr val="333333"/>
                          </a:solidFill>
                          <a:effectLst/>
                          <a:latin typeface="+mn-lt"/>
                          <a:ea typeface="+mn-ea"/>
                          <a:cs typeface="+mn-cs"/>
                        </a:rPr>
                        <a:t>“Γελάνε με εμένα.”</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2000" b="0" i="0" u="none" strike="noStrike" cap="none" normalizeH="0" baseline="0" dirty="0">
                          <a:ln>
                            <a:noFill/>
                          </a:ln>
                          <a:solidFill>
                            <a:srgbClr val="333333"/>
                          </a:solidFill>
                          <a:effectLst/>
                          <a:latin typeface="+mn-lt"/>
                          <a:ea typeface="+mn-ea"/>
                          <a:cs typeface="+mn-cs"/>
                        </a:rPr>
                        <a:t>Απλή σύμπτωση, ο γιατρός και η νοσοκόμα μιλούσαν για κάτι άλλο.</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2000" b="0" i="0" u="none" strike="noStrike" cap="none" normalizeH="0" baseline="0">
                          <a:ln>
                            <a:noFill/>
                          </a:ln>
                          <a:solidFill>
                            <a:srgbClr val="333333"/>
                          </a:solidFill>
                          <a:effectLst/>
                          <a:latin typeface="+mn-lt"/>
                          <a:ea typeface="+mn-ea"/>
                          <a:cs typeface="+mn-cs"/>
                        </a:rPr>
                        <a:t>Ένας πεζός σε κοιτάζει δύο φορές και αργότερα ξαναγυρίζει.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2000" b="0" i="0" u="none" strike="noStrike" cap="none" normalizeH="0" baseline="0" dirty="0">
                          <a:ln>
                            <a:noFill/>
                          </a:ln>
                          <a:solidFill>
                            <a:srgbClr val="333333"/>
                          </a:solidFill>
                          <a:effectLst/>
                          <a:latin typeface="+mn-lt"/>
                          <a:ea typeface="+mn-ea"/>
                          <a:cs typeface="+mn-cs"/>
                        </a:rPr>
                        <a:t>Είσαι πεπεισμένος ότι ο άνδρας σε κυνηγάει.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2000" b="0" i="0" u="none" strike="noStrike" cap="none" normalizeH="0" baseline="0" dirty="0">
                          <a:ln>
                            <a:noFill/>
                          </a:ln>
                          <a:solidFill>
                            <a:srgbClr val="333333"/>
                          </a:solidFill>
                          <a:effectLst/>
                          <a:latin typeface="+mn-lt"/>
                          <a:ea typeface="+mn-ea"/>
                          <a:cs typeface="+mn-cs"/>
                        </a:rPr>
                        <a:t>Ο πεζός είναι εκνευρισμένος γιατί φάνηκες τρομοκρατημένος στην πρώτη του ματιά. Ξαναγυρίζει για να ανακαλύψει τι συμβαίνει.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2000" b="0" i="0" u="none" strike="noStrike" cap="none" normalizeH="0" baseline="0">
                          <a:ln>
                            <a:noFill/>
                          </a:ln>
                          <a:solidFill>
                            <a:srgbClr val="333333"/>
                          </a:solidFill>
                          <a:effectLst/>
                          <a:latin typeface="+mn-lt"/>
                          <a:ea typeface="+mn-ea"/>
                          <a:cs typeface="+mn-cs"/>
                        </a:rPr>
                        <a:t>Ένα άλλο άτομο ανοιγοκλείνει τα μάτια του σε εσένα.</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2000" b="0" i="0" u="none" strike="noStrike" cap="none" normalizeH="0" baseline="0">
                          <a:ln>
                            <a:noFill/>
                          </a:ln>
                          <a:solidFill>
                            <a:srgbClr val="333333"/>
                          </a:solidFill>
                          <a:effectLst/>
                          <a:latin typeface="+mn-lt"/>
                          <a:ea typeface="+mn-ea"/>
                          <a:cs typeface="+mn-cs"/>
                        </a:rPr>
                        <a:t>Αυτός ο κώδικας Μορς είναι μια προειδοποίηση.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2000" b="0" i="0" u="none" strike="noStrike" cap="none" normalizeH="0" baseline="0" dirty="0">
                          <a:ln>
                            <a:noFill/>
                          </a:ln>
                          <a:solidFill>
                            <a:srgbClr val="333333"/>
                          </a:solidFill>
                          <a:effectLst/>
                          <a:latin typeface="+mn-lt"/>
                          <a:ea typeface="+mn-ea"/>
                          <a:cs typeface="+mn-cs"/>
                        </a:rPr>
                        <a:t>Το άτομο τυφλώνεται από τον ήλιο∙ σύμπτωση, ενδιαφέρον.</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Άσκηση</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l-GR" altLang="de-DE" sz="2400" dirty="0">
                <a:solidFill>
                  <a:srgbClr val="333333"/>
                </a:solidFill>
              </a:rPr>
              <a:t>Στη συνέχεια</a:t>
            </a:r>
            <a:r>
              <a:rPr lang="de-DE" altLang="de-DE" sz="2400" dirty="0">
                <a:solidFill>
                  <a:srgbClr val="333333"/>
                </a:solidFill>
              </a:rPr>
              <a:t>, </a:t>
            </a:r>
            <a:r>
              <a:rPr lang="el-GR" altLang="de-DE" sz="2400" dirty="0">
                <a:solidFill>
                  <a:srgbClr val="333333"/>
                </a:solidFill>
              </a:rPr>
              <a:t>θα σας παρουσιαστούν κόμικς.</a:t>
            </a:r>
            <a:endParaRPr lang="de-DE" altLang="de-DE" sz="2400" dirty="0">
              <a:solidFill>
                <a:srgbClr val="333333"/>
              </a:solidFill>
            </a:endParaRPr>
          </a:p>
          <a:p>
            <a:pPr marL="342900" lvl="0" indent="-342900" defTabSz="914400" fontAlgn="base">
              <a:buClr>
                <a:srgbClr val="333333"/>
              </a:buClr>
              <a:buFont typeface="WingDings"/>
              <a:buChar char=""/>
            </a:pPr>
            <a:r>
              <a:rPr lang="el-GR" altLang="de-DE" sz="2400" dirty="0">
                <a:solidFill>
                  <a:srgbClr val="333333"/>
                </a:solidFill>
              </a:rPr>
              <a:t>Παρακαλώ συζητήστε τι μπορεί να σκέφτονται στην ιστορία, οι χαρακτήρες ο ένας για τον άλλον</a:t>
            </a:r>
            <a:r>
              <a:rPr lang="de-DE"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22</a:t>
            </a:fld>
            <a:endParaRPr lang="de-DE" altLang="de-DE">
              <a:latin typeface="+mn-lt"/>
              <a:ea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Άσκηση</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l-GR" altLang="de-DE" sz="2400" dirty="0">
                <a:solidFill>
                  <a:srgbClr val="333333"/>
                </a:solidFill>
              </a:rPr>
              <a:t>Στη συνέχεια</a:t>
            </a:r>
            <a:r>
              <a:rPr lang="de-DE" altLang="de-DE" sz="2400" dirty="0">
                <a:solidFill>
                  <a:srgbClr val="333333"/>
                </a:solidFill>
              </a:rPr>
              <a:t>, </a:t>
            </a:r>
            <a:r>
              <a:rPr lang="el-GR" altLang="de-DE" sz="2400" dirty="0">
                <a:solidFill>
                  <a:srgbClr val="333333"/>
                </a:solidFill>
              </a:rPr>
              <a:t>θα σας παρουσιαστούν κόμικς.</a:t>
            </a:r>
            <a:endParaRPr lang="de-DE" altLang="de-DE" sz="2400" dirty="0">
              <a:solidFill>
                <a:srgbClr val="333333"/>
              </a:solidFill>
            </a:endParaRPr>
          </a:p>
          <a:p>
            <a:pPr marL="342900" lvl="0" indent="-342900" defTabSz="914400" fontAlgn="base">
              <a:buClr>
                <a:srgbClr val="333333"/>
              </a:buClr>
              <a:buFont typeface="WingDings"/>
              <a:buChar char=""/>
            </a:pPr>
            <a:r>
              <a:rPr lang="el-GR" altLang="de-DE" sz="2400" dirty="0">
                <a:solidFill>
                  <a:srgbClr val="333333"/>
                </a:solidFill>
              </a:rPr>
              <a:t>Παρακαλώ συζητήστε τι μπορεί να σκέφτονται στην ιστορία, οι χαρακτήρες ο ένας για τον άλλον</a:t>
            </a:r>
            <a:r>
              <a:rPr lang="de-DE" altLang="de-DE" sz="2400" dirty="0">
                <a:solidFill>
                  <a:srgbClr val="333333"/>
                </a:solidFill>
              </a:rPr>
              <a:t>.</a:t>
            </a:r>
          </a:p>
          <a:p>
            <a:pPr lvl="0" defTabSz="914400" fontAlgn="base"/>
            <a:r>
              <a:rPr lang="el-GR" altLang="de-DE" sz="2400" b="1" dirty="0">
                <a:solidFill>
                  <a:srgbClr val="004992"/>
                </a:solidFill>
              </a:rPr>
              <a:t>Σημαντικό</a:t>
            </a:r>
            <a:endParaRPr lang="de-DE" altLang="de-DE" sz="2400" dirty="0">
              <a:solidFill>
                <a:srgbClr val="004992"/>
              </a:solidFill>
            </a:endParaRPr>
          </a:p>
          <a:p>
            <a:pPr marL="342900" lvl="0" indent="-342900" defTabSz="914400" fontAlgn="base">
              <a:buClr>
                <a:srgbClr val="333333"/>
              </a:buClr>
              <a:buFont typeface="WingDings"/>
              <a:buChar char=""/>
            </a:pPr>
            <a:r>
              <a:rPr lang="el-GR" altLang="de-DE" sz="2400" dirty="0">
                <a:solidFill>
                  <a:srgbClr val="333333"/>
                </a:solidFill>
              </a:rPr>
              <a:t>Θα πρέπει να ξεχωρίσετε τις πληροφορίες που είναι διαθέσιμες σε εσάς και τις πληροφορίες που οι χαρακτήρες των κόμικς έχουν ο ένας για τον άλλον!</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23</a:t>
            </a:fld>
            <a:endParaRPr lang="de-DE" altLang="de-DE">
              <a:latin typeface="+mn-lt"/>
              <a:ea typeface="+mn-ea"/>
            </a:endParaRPr>
          </a:p>
        </p:txBody>
      </p:sp>
    </p:spTree>
    <p:extLst>
      <p:ext uri="{BB962C8B-B14F-4D97-AF65-F5344CB8AC3E}">
        <p14:creationId xmlns:p14="http://schemas.microsoft.com/office/powerpoint/2010/main" val="21804267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Άσκηση</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l-GR" altLang="de-DE" sz="2400" dirty="0">
                <a:solidFill>
                  <a:srgbClr val="333333"/>
                </a:solidFill>
              </a:rPr>
              <a:t>Στη συνέχεια</a:t>
            </a:r>
            <a:r>
              <a:rPr lang="de-DE" altLang="de-DE" sz="2400" dirty="0">
                <a:solidFill>
                  <a:srgbClr val="333333"/>
                </a:solidFill>
              </a:rPr>
              <a:t>, </a:t>
            </a:r>
            <a:r>
              <a:rPr lang="el-GR" altLang="de-DE" sz="2400" dirty="0">
                <a:solidFill>
                  <a:srgbClr val="333333"/>
                </a:solidFill>
              </a:rPr>
              <a:t>θα σας παρουσιαστούν κόμικς.</a:t>
            </a:r>
            <a:endParaRPr lang="de-DE" altLang="de-DE" sz="2400" dirty="0">
              <a:solidFill>
                <a:srgbClr val="333333"/>
              </a:solidFill>
            </a:endParaRPr>
          </a:p>
          <a:p>
            <a:pPr marL="342900" lvl="0" indent="-342900" defTabSz="914400" fontAlgn="base">
              <a:buClr>
                <a:srgbClr val="333333"/>
              </a:buClr>
              <a:buFont typeface="WingDings"/>
              <a:buChar char=""/>
            </a:pPr>
            <a:r>
              <a:rPr lang="el-GR" altLang="de-DE" sz="2400" dirty="0">
                <a:solidFill>
                  <a:srgbClr val="333333"/>
                </a:solidFill>
              </a:rPr>
              <a:t>Παρακαλώ συζητήστε τι μπορεί να σκέφτονται στην ιστορία, οι χαρακτήρες ο ένας για τον άλλον</a:t>
            </a:r>
            <a:r>
              <a:rPr lang="de-DE" altLang="de-DE" sz="2400" dirty="0">
                <a:solidFill>
                  <a:srgbClr val="333333"/>
                </a:solidFill>
              </a:rPr>
              <a:t>.</a:t>
            </a:r>
          </a:p>
          <a:p>
            <a:pPr lvl="0" defTabSz="914400" fontAlgn="base"/>
            <a:r>
              <a:rPr lang="el-GR" altLang="de-DE" sz="2400" b="1" dirty="0">
                <a:solidFill>
                  <a:srgbClr val="004992"/>
                </a:solidFill>
              </a:rPr>
              <a:t>Σημαντικό</a:t>
            </a:r>
            <a:endParaRPr lang="de-DE" altLang="de-DE" sz="2400" dirty="0">
              <a:solidFill>
                <a:srgbClr val="004992"/>
              </a:solidFill>
            </a:endParaRPr>
          </a:p>
          <a:p>
            <a:pPr marL="342900" lvl="0" indent="-342900" defTabSz="914400" fontAlgn="base">
              <a:buClr>
                <a:srgbClr val="333333"/>
              </a:buClr>
              <a:buFont typeface="WingDings"/>
              <a:buChar char=""/>
            </a:pPr>
            <a:r>
              <a:rPr lang="el-GR" altLang="de-DE" sz="2400" dirty="0">
                <a:solidFill>
                  <a:srgbClr val="333333"/>
                </a:solidFill>
              </a:rPr>
              <a:t>Θα πρέπει να ξεχωρίσετε τις πληροφορίες που είναι διαθέσιμες σε εσάς και τις πληροφορίες που οι χαρακτήρες των κόμικς έχουν ο ένας για τον άλλον!</a:t>
            </a:r>
            <a:endParaRPr lang="de-DE" altLang="de-DE" sz="2400" dirty="0">
              <a:solidFill>
                <a:srgbClr val="333333"/>
              </a:solidFill>
            </a:endParaRPr>
          </a:p>
          <a:p>
            <a:pPr marL="342900" lvl="0" indent="-342900" defTabSz="914400" fontAlgn="base">
              <a:buClr>
                <a:srgbClr val="333333"/>
              </a:buClr>
              <a:buFont typeface="WingDings"/>
              <a:buChar char=""/>
            </a:pPr>
            <a:r>
              <a:rPr lang="el-GR" altLang="de-DE" sz="2400" dirty="0">
                <a:solidFill>
                  <a:srgbClr val="333333"/>
                </a:solidFill>
              </a:rPr>
              <a:t>Τι επιπλέον πληροφορίες χρειάζονται ώστε να καταλήξετε σε μια σαφή απάντηση</a:t>
            </a:r>
            <a:r>
              <a:rPr lang="en-US"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24</a:t>
            </a:fld>
            <a:endParaRPr lang="de-DE" altLang="de-DE">
              <a:latin typeface="+mn-lt"/>
              <a:ea typeface="+mn-ea"/>
            </a:endParaRPr>
          </a:p>
        </p:txBody>
      </p:sp>
    </p:spTree>
    <p:extLst>
      <p:ext uri="{BB962C8B-B14F-4D97-AF65-F5344CB8AC3E}">
        <p14:creationId xmlns:p14="http://schemas.microsoft.com/office/powerpoint/2010/main" val="41075395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25</a:t>
            </a:fld>
            <a:endParaRPr lang="de-DE" altLang="de-DE">
              <a:latin typeface="+mn-lt"/>
              <a:ea typeface="+mn-ea"/>
            </a:endParaRPr>
          </a:p>
        </p:txBody>
      </p:sp>
      <p:pic>
        <p:nvPicPr>
          <p:cNvPr id="1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7084" y="1214451"/>
            <a:ext cx="6807351" cy="47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3"/>
          <p:cNvSpPr txBox="1">
            <a:spLocks noChangeArrowheads="1"/>
          </p:cNvSpPr>
          <p:nvPr/>
        </p:nvSpPr>
        <p:spPr bwMode="auto">
          <a:xfrm>
            <a:off x="2677085" y="5956123"/>
            <a:ext cx="68073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l-GR" altLang="de-DE" sz="2400">
                <a:solidFill>
                  <a:srgbClr val="004992"/>
                </a:solidFill>
                <a:latin typeface="+mn-lt"/>
                <a:ea typeface="+mn-ea"/>
              </a:rPr>
              <a:t>Τί μπορεί να σκέφτονται οι άνθρωποι...έχουν δίκιο;</a:t>
            </a:r>
            <a:endParaRPr lang="de-DE" altLang="de-DE" sz="2400" dirty="0">
              <a:solidFill>
                <a:srgbClr val="004992"/>
              </a:solidFill>
              <a:latin typeface="+mn-lt"/>
              <a:ea typeface="+mn-ea"/>
            </a:endParaRPr>
          </a:p>
        </p:txBody>
      </p:sp>
      <p:sp>
        <p:nvSpPr>
          <p:cNvPr id="15" name="Caption_22"/>
          <p:cNvSpPr txBox="1">
            <a:spLocks noChangeArrowheads="1"/>
          </p:cNvSpPr>
          <p:nvPr/>
        </p:nvSpPr>
        <p:spPr bwMode="auto">
          <a:xfrm>
            <a:off x="1982787" y="864136"/>
            <a:ext cx="8229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l-GR" altLang="de-DE" sz="2400" u="sng" dirty="0">
                <a:latin typeface="+mn-lt"/>
                <a:ea typeface="+mn-ea"/>
              </a:rPr>
              <a:t>Παράδειγμα: Ένας υπέρβαρος άνδρας πέφτει από την καρέκλα</a:t>
            </a:r>
            <a:endParaRPr lang="de-DE" altLang="de-DE" sz="2400" dirty="0">
              <a:latin typeface="+mn-lt"/>
              <a:ea typeface="+mn-ea"/>
            </a:endParaRPr>
          </a:p>
        </p:txBody>
      </p:sp>
      <p:sp>
        <p:nvSpPr>
          <p:cNvPr id="16" name="Caption_54287"/>
          <p:cNvSpPr txBox="1">
            <a:spLocks noChangeArrowheads="1"/>
          </p:cNvSpPr>
          <p:nvPr/>
        </p:nvSpPr>
        <p:spPr bwMode="auto">
          <a:xfrm>
            <a:off x="6265286" y="2564904"/>
            <a:ext cx="73152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l-GR" altLang="de-DE" sz="1100">
                <a:solidFill>
                  <a:srgbClr val="333333"/>
                </a:solidFill>
                <a:latin typeface="+mn-lt"/>
                <a:ea typeface="+mn-ea"/>
              </a:rPr>
              <a:t>Είναι παχύς!</a:t>
            </a:r>
            <a:endParaRPr lang="de-DE" altLang="de-DE" sz="1100" dirty="0">
              <a:solidFill>
                <a:srgbClr val="333333"/>
              </a:solidFill>
              <a:latin typeface="+mn-lt"/>
              <a:ea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Ένας υπέρβαρος άνδρας πέφτει από την καρέκλα</a:t>
            </a:r>
            <a:br>
              <a:rPr lang="el-GR" sz="3600">
                <a:solidFill>
                  <a:srgbClr val="004992"/>
                </a:solidFill>
                <a:latin typeface="+mn-lt"/>
                <a:ea typeface="+mn-ea"/>
                <a:cs typeface="+mn-cs"/>
              </a:rPr>
            </a:br>
            <a:r>
              <a:rPr lang="el-GR">
                <a:solidFill>
                  <a:srgbClr val="004992"/>
                </a:solidFill>
                <a:latin typeface="+mn-lt"/>
                <a:ea typeface="+mn-ea"/>
                <a:cs typeface="+mn-cs"/>
              </a:rPr>
              <a:t>Τί μπορεί να σκέφτονται οι περισσότεροι άνθρωποι;…</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26</a:t>
            </a:fld>
            <a:endParaRPr lang="de-DE" altLang="de-DE">
              <a:latin typeface="+mn-lt"/>
              <a:ea typeface="+mn-ea"/>
            </a:endParaRPr>
          </a:p>
        </p:txBody>
      </p:sp>
      <p:pic>
        <p:nvPicPr>
          <p:cNvPr id="9" name="Picture 20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546" y="2203705"/>
            <a:ext cx="393826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70662"/>
          <p:cNvSpPr txBox="1">
            <a:spLocks noChangeArrowheads="1"/>
          </p:cNvSpPr>
          <p:nvPr/>
        </p:nvSpPr>
        <p:spPr bwMode="auto">
          <a:xfrm>
            <a:off x="408955" y="4966136"/>
            <a:ext cx="11376000" cy="178510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ts val="600"/>
              </a:spcBef>
              <a:buFontTx/>
              <a:buNone/>
            </a:pPr>
            <a:r>
              <a:rPr lang="el-GR" altLang="de-DE" sz="2000" dirty="0">
                <a:solidFill>
                  <a:srgbClr val="004992"/>
                </a:solidFill>
                <a:latin typeface="+mn-lt"/>
                <a:ea typeface="+mn-ea"/>
              </a:rPr>
              <a:t>Πιθανό: </a:t>
            </a:r>
            <a:r>
              <a:rPr lang="el-GR" altLang="de-DE" sz="2000" dirty="0">
                <a:solidFill>
                  <a:srgbClr val="333333"/>
                </a:solidFill>
                <a:latin typeface="+mn-lt"/>
                <a:ea typeface="+mn-ea"/>
              </a:rPr>
              <a:t>Ο άνδρας είναι πολύ βαρύς για την καρέκλα.</a:t>
            </a:r>
          </a:p>
          <a:p>
            <a:pPr eaLnBrk="1" hangingPunct="1">
              <a:spcBef>
                <a:spcPts val="600"/>
              </a:spcBef>
              <a:buFontTx/>
              <a:buNone/>
            </a:pPr>
            <a:r>
              <a:rPr lang="el-GR" altLang="de-DE" sz="2000" dirty="0">
                <a:solidFill>
                  <a:srgbClr val="004992"/>
                </a:solidFill>
                <a:latin typeface="+mn-lt"/>
                <a:ea typeface="+mn-ea"/>
              </a:rPr>
              <a:t>Λιγότερο πιθανό: </a:t>
            </a:r>
            <a:r>
              <a:rPr lang="el-GR" altLang="de-DE" sz="2000" dirty="0">
                <a:solidFill>
                  <a:srgbClr val="333333"/>
                </a:solidFill>
                <a:latin typeface="+mn-lt"/>
                <a:ea typeface="+mn-ea"/>
              </a:rPr>
              <a:t>Ο άνδρας έχει γείρει στην καρέκλα του, η καρέκλα είναι πολύ εύθραυστη. </a:t>
            </a:r>
          </a:p>
          <a:p>
            <a:pPr eaLnBrk="1" hangingPunct="1">
              <a:spcBef>
                <a:spcPts val="600"/>
              </a:spcBef>
              <a:buFontTx/>
              <a:buNone/>
            </a:pPr>
            <a:r>
              <a:rPr lang="el-GR" altLang="de-DE" sz="2000" b="1" dirty="0">
                <a:solidFill>
                  <a:srgbClr val="004992"/>
                </a:solidFill>
                <a:latin typeface="+mn-lt"/>
                <a:ea typeface="+mn-ea"/>
              </a:rPr>
              <a:t>Πολύ απίθανη υπόθεση </a:t>
            </a:r>
            <a:r>
              <a:rPr lang="el-GR" altLang="de-DE" sz="2000" dirty="0">
                <a:solidFill>
                  <a:srgbClr val="004992"/>
                </a:solidFill>
                <a:latin typeface="+mn-lt"/>
                <a:ea typeface="+mn-ea"/>
              </a:rPr>
              <a:t>που οι άνθρωποι θα μπορούσαν να είχαν κάνει, αλλά που είναι </a:t>
            </a:r>
            <a:r>
              <a:rPr lang="el-GR" altLang="de-DE" sz="2000" b="1" dirty="0">
                <a:solidFill>
                  <a:srgbClr val="004992"/>
                </a:solidFill>
                <a:latin typeface="+mn-lt"/>
                <a:ea typeface="+mn-ea"/>
              </a:rPr>
              <a:t>ΑΛΗΘΙΝΗ</a:t>
            </a:r>
            <a:r>
              <a:rPr lang="el-GR" altLang="de-DE" sz="2000" dirty="0">
                <a:solidFill>
                  <a:srgbClr val="004992"/>
                </a:solidFill>
                <a:latin typeface="+mn-lt"/>
                <a:ea typeface="+mn-ea"/>
              </a:rPr>
              <a:t>: </a:t>
            </a:r>
            <a:r>
              <a:rPr lang="el-GR" altLang="de-DE" sz="2000" dirty="0">
                <a:solidFill>
                  <a:srgbClr val="333333"/>
                </a:solidFill>
                <a:latin typeface="+mn-lt"/>
                <a:ea typeface="+mn-ea"/>
              </a:rPr>
              <a:t>Η καρέκλα έχει κοπεί με πριόνι -απίθανη υπόθεση γιατί κανείς δεν παρατήρησε το αγόρι στην πρώτη φωτογραφία να πριονίζει την άκρη της καρέκλας!</a:t>
            </a:r>
            <a:endParaRPr lang="de-DE" altLang="de-DE" sz="2000" dirty="0">
              <a:solidFill>
                <a:srgbClr val="333333"/>
              </a:solidFill>
              <a:latin typeface="+mn-lt"/>
              <a:ea typeface="+mn-ea"/>
            </a:endParaRPr>
          </a:p>
        </p:txBody>
      </p:sp>
      <p:sp>
        <p:nvSpPr>
          <p:cNvPr id="40967" name="Text Box 7"/>
          <p:cNvSpPr txBox="1">
            <a:spLocks noChangeArrowheads="1"/>
          </p:cNvSpPr>
          <p:nvPr/>
        </p:nvSpPr>
        <p:spPr bwMode="auto">
          <a:xfrm>
            <a:off x="5953571" y="2956302"/>
            <a:ext cx="54864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ts val="0"/>
              </a:spcBef>
              <a:buFontTx/>
              <a:buNone/>
            </a:pPr>
            <a:r>
              <a:rPr lang="el-GR" altLang="de-DE" sz="600">
                <a:solidFill>
                  <a:srgbClr val="333333"/>
                </a:solidFill>
                <a:latin typeface="+mn-lt"/>
                <a:ea typeface="+mn-ea"/>
              </a:rPr>
              <a:t>Είναι μεγάλος.</a:t>
            </a:r>
            <a:r>
              <a:rPr lang="de-DE" altLang="de-DE" sz="600">
                <a:solidFill>
                  <a:srgbClr val="333333"/>
                </a:solidFill>
                <a:latin typeface="+mn-lt"/>
                <a:ea typeface="+mn-ea"/>
              </a:rPr>
              <a:t>!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Πάμε!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27</a:t>
            </a:fld>
            <a:endParaRPr lang="de-DE" altLang="de-DE">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28</a:t>
            </a:fld>
            <a:endParaRPr lang="de-DE" altLang="de-DE">
              <a:latin typeface="+mn-lt"/>
              <a:ea typeface="+mn-ea"/>
            </a:endParaRPr>
          </a:p>
        </p:txBody>
      </p:sp>
      <p:pic>
        <p:nvPicPr>
          <p:cNvPr id="9" name="Picture 1031"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3910" y="1078992"/>
            <a:ext cx="637369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a:spLocks noChangeArrowheads="1"/>
          </p:cNvSpPr>
          <p:nvPr/>
        </p:nvSpPr>
        <p:spPr bwMode="auto">
          <a:xfrm>
            <a:off x="2893910" y="5884164"/>
            <a:ext cx="6160436" cy="86793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0"/>
              </a:spcBef>
              <a:buFontTx/>
              <a:buNone/>
            </a:pPr>
            <a:r>
              <a:rPr lang="el-GR" altLang="de-DE" sz="2400" dirty="0">
                <a:solidFill>
                  <a:srgbClr val="004992"/>
                </a:solidFill>
                <a:latin typeface="+mn-lt"/>
                <a:ea typeface="+mn-ea"/>
              </a:rPr>
              <a:t>Πώς μπορεί να αισθάνεται η γυναίκα σε αυτήν την κατάσταση;</a:t>
            </a:r>
            <a:endParaRPr lang="de-DE" altLang="de-DE" sz="2400" dirty="0">
              <a:solidFill>
                <a:srgbClr val="004992"/>
              </a:solidFill>
              <a:latin typeface="+mn-lt"/>
              <a:ea typeface="+mn-ea"/>
            </a:endParaRPr>
          </a:p>
        </p:txBody>
      </p:sp>
      <p:sp>
        <p:nvSpPr>
          <p:cNvPr id="11" name="Caption_18"/>
          <p:cNvSpPr txBox="1">
            <a:spLocks noChangeArrowheads="1"/>
          </p:cNvSpPr>
          <p:nvPr/>
        </p:nvSpPr>
        <p:spPr bwMode="auto">
          <a:xfrm>
            <a:off x="6859786" y="1444510"/>
            <a:ext cx="2194560" cy="6463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l-GR" altLang="de-DE" sz="1800" b="1">
                <a:latin typeface="+mn-lt"/>
                <a:ea typeface="+mn-ea"/>
              </a:rPr>
              <a:t>Το φανάρι είναι πράσινο!</a:t>
            </a:r>
            <a:endParaRPr lang="de-DE" altLang="de-DE" sz="1800" b="1" dirty="0">
              <a:latin typeface="+mn-lt"/>
              <a:ea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29</a:t>
            </a:fld>
            <a:endParaRPr lang="de-DE" altLang="de-DE">
              <a:latin typeface="+mn-lt"/>
              <a:ea typeface="+mn-ea"/>
            </a:endParaRPr>
          </a:p>
        </p:txBody>
      </p:sp>
      <p:pic>
        <p:nvPicPr>
          <p:cNvPr id="11"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78859"/>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l-GR" altLang="de-DE" sz="2400">
                <a:solidFill>
                  <a:srgbClr val="004992"/>
                </a:solidFill>
                <a:latin typeface="+mn-lt"/>
                <a:ea typeface="+mn-ea"/>
              </a:rPr>
              <a:t>Τί μπορεί να σκέφτεται ο άνδρας;</a:t>
            </a:r>
            <a:endParaRPr lang="de-DE" altLang="de-DE" sz="2400" dirty="0">
              <a:solidFill>
                <a:srgbClr val="004992"/>
              </a:solidFill>
              <a:latin typeface="+mn-lt"/>
              <a:ea typeface="+mn-ea"/>
            </a:endParaRPr>
          </a:p>
        </p:txBody>
      </p:sp>
      <p:sp>
        <p:nvSpPr>
          <p:cNvPr id="13" name="Caption_20"/>
          <p:cNvSpPr txBox="1">
            <a:spLocks noChangeArrowheads="1"/>
          </p:cNvSpPr>
          <p:nvPr/>
        </p:nvSpPr>
        <p:spPr bwMode="auto">
          <a:xfrm>
            <a:off x="913011" y="1844824"/>
            <a:ext cx="2232248" cy="1341656"/>
          </a:xfrm>
          <a:prstGeom prst="ellipse">
            <a:avLst/>
          </a:prstGeom>
          <a:solidFill>
            <a:schemeClr val="bg1"/>
          </a:solidFill>
          <a:ln>
            <a:no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l-GR" altLang="de-DE" sz="1200" i="1" dirty="0">
                <a:latin typeface="+mn-lt"/>
                <a:ea typeface="+mn-ea"/>
              </a:rPr>
              <a:t>Έχετε δει εκείνο το ενοχλητικό ερωτηματολόγιο ικανοποίησης από την εργασία</a:t>
            </a:r>
            <a:endParaRPr lang="de-DE" altLang="de-DE" sz="1200" dirty="0">
              <a:latin typeface="+mn-lt"/>
              <a:ea typeface="+mn-ea"/>
            </a:endParaRPr>
          </a:p>
        </p:txBody>
      </p:sp>
      <p:sp>
        <p:nvSpPr>
          <p:cNvPr id="14" name="Caption_21"/>
          <p:cNvSpPr txBox="1">
            <a:spLocks noChangeArrowheads="1"/>
          </p:cNvSpPr>
          <p:nvPr/>
        </p:nvSpPr>
        <p:spPr bwMode="auto">
          <a:xfrm>
            <a:off x="4426515" y="1855071"/>
            <a:ext cx="2103120" cy="1038701"/>
          </a:xfrm>
          <a:prstGeom prst="ellipse">
            <a:avLst/>
          </a:prstGeom>
          <a:solidFill>
            <a:schemeClr val="bg1"/>
          </a:solidFill>
          <a:ln>
            <a:noFill/>
          </a:ln>
        </p:spPr>
        <p:txBody>
          <a:bodyPr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l-GR" altLang="de-DE" sz="1200">
                <a:latin typeface="+mn-lt"/>
                <a:ea typeface="+mn-ea"/>
              </a:rPr>
              <a:t>Μπορείτε σας παρακαλώ να μου πείτε μέχρι πότε πρέπει να έχει επιστραφεί αυτό το βιβλίο;</a:t>
            </a:r>
            <a:endParaRPr lang="en-GB" altLang="de-DE" sz="1200" dirty="0">
              <a:latin typeface="+mn-lt"/>
              <a:ea typeface="+mn-ea"/>
            </a:endParaRPr>
          </a:p>
        </p:txBody>
      </p:sp>
      <p:sp>
        <p:nvSpPr>
          <p:cNvPr id="15" name="Caption_22"/>
          <p:cNvSpPr txBox="1">
            <a:spLocks noChangeArrowheads="1"/>
          </p:cNvSpPr>
          <p:nvPr/>
        </p:nvSpPr>
        <p:spPr bwMode="auto">
          <a:xfrm>
            <a:off x="8401843" y="1772816"/>
            <a:ext cx="2011680" cy="1038701"/>
          </a:xfrm>
          <a:prstGeom prst="ellipse">
            <a:avLst/>
          </a:prstGeom>
          <a:solidFill>
            <a:schemeClr val="bg1"/>
          </a:solidFill>
          <a:ln>
            <a:noFill/>
          </a:ln>
        </p:spPr>
        <p:txBody>
          <a:bodyPr wrap="square"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l-GR" altLang="de-DE" sz="1200" dirty="0">
                <a:latin typeface="+mn-lt"/>
                <a:ea typeface="+mn-ea"/>
              </a:rPr>
              <a:t>Δεν απαντώ σε τέτοιες χαζές ερωτήσεις!</a:t>
            </a:r>
            <a:endParaRPr lang="en-GB" altLang="de-DE" sz="1200" dirty="0">
              <a:latin typeface="+mn-lt"/>
              <a:ea typeface="+mn-ea"/>
            </a:endParaRPr>
          </a:p>
        </p:txBody>
      </p:sp>
    </p:spTree>
    <p:extLst>
      <p:ext uri="{BB962C8B-B14F-4D97-AF65-F5344CB8AC3E}">
        <p14:creationId xmlns:p14="http://schemas.microsoft.com/office/powerpoint/2010/main" val="28362385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30</a:t>
            </a:fld>
            <a:endParaRPr lang="de-DE" altLang="de-DE">
              <a:latin typeface="+mn-lt"/>
              <a:ea typeface="+mn-ea"/>
            </a:endParaRPr>
          </a:p>
        </p:txBody>
      </p:sp>
      <p:pic>
        <p:nvPicPr>
          <p:cNvPr id="15"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1"/>
          <p:cNvSpPr txBox="1">
            <a:spLocks noChangeArrowheads="1"/>
          </p:cNvSpPr>
          <p:nvPr/>
        </p:nvSpPr>
        <p:spPr bwMode="auto">
          <a:xfrm>
            <a:off x="7979634" y="1576720"/>
            <a:ext cx="1005840" cy="457200"/>
          </a:xfrm>
          <a:prstGeom prst="roundRect">
            <a:avLst/>
          </a:prstGeom>
          <a:solidFill>
            <a:schemeClr val="bg1"/>
          </a:solidFill>
          <a:ln>
            <a:noFill/>
          </a:ln>
        </p:spPr>
        <p:txBody>
          <a:bodyPr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b="1">
                <a:latin typeface="+mn-lt"/>
                <a:ea typeface="+mn-ea"/>
              </a:rPr>
              <a:t>Let‘s go play football!</a:t>
            </a:r>
            <a:endParaRPr lang="en-GB" altLang="de-DE" sz="1400" b="1" dirty="0">
              <a:latin typeface="+mn-lt"/>
              <a:ea typeface="+mn-ea"/>
            </a:endParaRPr>
          </a:p>
        </p:txBody>
      </p:sp>
      <p:sp>
        <p:nvSpPr>
          <p:cNvPr id="17" name="Caption_82955"/>
          <p:cNvSpPr txBox="1">
            <a:spLocks noChangeArrowheads="1"/>
          </p:cNvSpPr>
          <p:nvPr/>
        </p:nvSpPr>
        <p:spPr bwMode="auto">
          <a:xfrm>
            <a:off x="2632463" y="5884164"/>
            <a:ext cx="6896595"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l-GR" altLang="de-DE" sz="2400">
                <a:solidFill>
                  <a:srgbClr val="004992"/>
                </a:solidFill>
                <a:latin typeface="+mn-lt"/>
                <a:ea typeface="+mn-ea"/>
              </a:rPr>
              <a:t>Τί σκέφτεται πιθανώς ο δασοφύλακας...είναι σωστός;</a:t>
            </a:r>
            <a:endParaRPr lang="de-DE" altLang="de-DE" sz="2400" dirty="0">
              <a:solidFill>
                <a:srgbClr val="004992"/>
              </a:solidFill>
              <a:latin typeface="+mn-lt"/>
              <a:ea typeface="+mn-ea"/>
            </a:endParaRPr>
          </a:p>
        </p:txBody>
      </p:sp>
      <p:sp>
        <p:nvSpPr>
          <p:cNvPr id="18" name="Caption_21"/>
          <p:cNvSpPr>
            <a:spLocks noChangeArrowheads="1" noChangeShapeType="1" noTextEdit="1"/>
          </p:cNvSpPr>
          <p:nvPr/>
        </p:nvSpPr>
        <p:spPr bwMode="auto">
          <a:xfrm>
            <a:off x="6251867" y="1340768"/>
            <a:ext cx="1645920" cy="365760"/>
          </a:xfrm>
          <a:prstGeom prst="rect">
            <a:avLst/>
          </a:prstGeom>
        </p:spPr>
        <p:txBody>
          <a:bodyPr spcFirstLastPara="1" wrap="none" fromWordArt="1">
            <a:prstTxWarp prst="textArchUp">
              <a:avLst>
                <a:gd name="adj" fmla="val 11039185"/>
              </a:avLst>
            </a:prstTxWarp>
          </a:bodyPr>
          <a:lstStyle/>
          <a:p>
            <a:r>
              <a:rPr lang="el-GR" sz="2400" kern="10">
                <a:ln w="9525">
                  <a:solidFill>
                    <a:srgbClr val="000000"/>
                  </a:solidFill>
                  <a:round/>
                  <a:headEnd/>
                  <a:tailEnd/>
                </a:ln>
                <a:solidFill>
                  <a:srgbClr val="000000"/>
                </a:solidFill>
                <a:latin typeface="+mn-lt"/>
                <a:ea typeface="+mn-ea"/>
              </a:rPr>
              <a:t>Σχολείο Ξένων Γλωσσών</a:t>
            </a:r>
            <a:endParaRPr lang="de-DE" sz="2400" kern="10" dirty="0">
              <a:ln w="9525">
                <a:solidFill>
                  <a:srgbClr val="000000"/>
                </a:solidFill>
                <a:round/>
                <a:headEnd/>
                <a:tailEnd/>
              </a:ln>
              <a:solidFill>
                <a:srgbClr val="000000"/>
              </a:solidFill>
              <a:latin typeface="+mn-lt"/>
              <a:ea typeface="+mn-ea"/>
            </a:endParaRPr>
          </a:p>
        </p:txBody>
      </p:sp>
      <p:sp>
        <p:nvSpPr>
          <p:cNvPr id="19" name="Caption_23"/>
          <p:cNvSpPr txBox="1">
            <a:spLocks noChangeArrowheads="1"/>
          </p:cNvSpPr>
          <p:nvPr/>
        </p:nvSpPr>
        <p:spPr bwMode="auto">
          <a:xfrm>
            <a:off x="4513411" y="1671166"/>
            <a:ext cx="731520" cy="31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ct val="50000"/>
              </a:spcBef>
              <a:buFontTx/>
              <a:buNone/>
            </a:pPr>
            <a:r>
              <a:rPr lang="el-GR" altLang="de-DE" sz="1000" b="1">
                <a:latin typeface="+mn-lt"/>
                <a:ea typeface="+mn-ea"/>
              </a:rPr>
              <a:t>εγώ είμαι</a:t>
            </a:r>
          </a:p>
          <a:p>
            <a:pPr eaLnBrk="1" hangingPunct="1">
              <a:lnSpc>
                <a:spcPct val="40000"/>
              </a:lnSpc>
              <a:spcBef>
                <a:spcPct val="50000"/>
              </a:spcBef>
              <a:buFontTx/>
              <a:buNone/>
            </a:pPr>
            <a:r>
              <a:rPr lang="el-GR" altLang="de-DE" sz="1000" b="1">
                <a:latin typeface="+mn-lt"/>
                <a:ea typeface="+mn-ea"/>
              </a:rPr>
              <a:t>εσύ είσαι</a:t>
            </a:r>
            <a:endParaRPr lang="de-DE" altLang="de-DE" sz="1000" b="1" dirty="0">
              <a:latin typeface="+mn-lt"/>
              <a:ea typeface="+mn-ea"/>
            </a:endParaRPr>
          </a:p>
        </p:txBody>
      </p:sp>
      <p:sp>
        <p:nvSpPr>
          <p:cNvPr id="20" name="Caption_24"/>
          <p:cNvSpPr txBox="1">
            <a:spLocks noChangeArrowheads="1"/>
          </p:cNvSpPr>
          <p:nvPr/>
        </p:nvSpPr>
        <p:spPr bwMode="auto">
          <a:xfrm rot="21349882">
            <a:off x="8531352"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l-GR" altLang="de-DE" sz="700" b="1">
                <a:latin typeface="+mn-lt"/>
                <a:ea typeface="+mn-ea"/>
              </a:rPr>
              <a:t>Μην πατάτε το γρασίδι</a:t>
            </a:r>
            <a:endParaRPr lang="de-DE" altLang="de-DE" sz="700" b="1" dirty="0">
              <a:latin typeface="+mn-lt"/>
              <a:ea typeface="+mn-ea"/>
            </a:endParaRPr>
          </a:p>
        </p:txBody>
      </p:sp>
      <p:sp>
        <p:nvSpPr>
          <p:cNvPr id="21" name="Caption_25"/>
          <p:cNvSpPr txBox="1">
            <a:spLocks noChangeArrowheads="1"/>
          </p:cNvSpPr>
          <p:nvPr/>
        </p:nvSpPr>
        <p:spPr bwMode="auto">
          <a:xfrm rot="21349882">
            <a:off x="30687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el-GR" altLang="de-DE" sz="800" b="1">
                <a:latin typeface="+mn-lt"/>
                <a:ea typeface="+mn-ea"/>
              </a:rPr>
              <a:t>Μην πατάτε το γρασίδι</a:t>
            </a:r>
            <a:endParaRPr lang="de-DE" altLang="de-DE" sz="800" b="1" dirty="0">
              <a:latin typeface="+mn-lt"/>
              <a:ea typeface="+mn-ea"/>
            </a:endParaRPr>
          </a:p>
        </p:txBody>
      </p:sp>
      <p:sp>
        <p:nvSpPr>
          <p:cNvPr id="22" name="Caption_26"/>
          <p:cNvSpPr txBox="1">
            <a:spLocks noChangeArrowheads="1"/>
          </p:cNvSpPr>
          <p:nvPr/>
        </p:nvSpPr>
        <p:spPr bwMode="auto">
          <a:xfrm>
            <a:off x="3793331" y="1412464"/>
            <a:ext cx="1508760" cy="153888"/>
          </a:xfrm>
          <a:prstGeom prst="rect">
            <a:avLst/>
          </a:prstGeom>
          <a:solidFill>
            <a:schemeClr val="bg1"/>
          </a:solidFill>
          <a:ln w="9525">
            <a:solidFill>
              <a:schemeClr val="tx1"/>
            </a:solidFill>
            <a:miter lim="800000"/>
            <a:headEnd/>
            <a:tailEnd/>
          </a:ln>
        </p:spPr>
        <p:txBody>
          <a:bodyPr lIns="0" tIns="0" rIns="0" bIns="0" anchor="ctr" anchorCtr="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000">
                <a:latin typeface="+mn-lt"/>
                <a:ea typeface="+mn-ea"/>
              </a:rPr>
              <a:t>1o </a:t>
            </a:r>
            <a:r>
              <a:rPr lang="el-GR" altLang="de-DE" sz="1000">
                <a:latin typeface="+mn-lt"/>
                <a:ea typeface="+mn-ea"/>
              </a:rPr>
              <a:t>Μάθημα Ελληνικών</a:t>
            </a:r>
            <a:endParaRPr lang="de-DE" altLang="de-DE" sz="1000" dirty="0">
              <a:latin typeface="+mn-lt"/>
              <a:ea typeface="+mn-ea"/>
            </a:endParaRPr>
          </a:p>
        </p:txBody>
      </p:sp>
    </p:spTree>
    <p:extLst>
      <p:ext uri="{BB962C8B-B14F-4D97-AF65-F5344CB8AC3E}">
        <p14:creationId xmlns:p14="http://schemas.microsoft.com/office/powerpoint/2010/main" val="30551006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31</a:t>
            </a:fld>
            <a:endParaRPr lang="de-DE" altLang="de-DE">
              <a:latin typeface="+mn-lt"/>
              <a:ea typeface="+mn-ea"/>
            </a:endParaRPr>
          </a:p>
        </p:txBody>
      </p:sp>
      <p:pic>
        <p:nvPicPr>
          <p:cNvPr id="7"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5"/>
          <p:cNvSpPr txBox="1">
            <a:spLocks noChangeArrowheads="1"/>
          </p:cNvSpPr>
          <p:nvPr/>
        </p:nvSpPr>
        <p:spPr bwMode="auto">
          <a:xfrm>
            <a:off x="385984" y="5029200"/>
            <a:ext cx="11423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l-GR" altLang="de-DE" sz="2400">
                <a:solidFill>
                  <a:srgbClr val="004992"/>
                </a:solidFill>
                <a:latin typeface="+mn-lt"/>
                <a:ea typeface="+mn-ea"/>
              </a:rPr>
              <a:t>Τί μπορεί να σκέφτεται ο άνδρας μπροστά από τη φωτογραφία...είναι σωστός;</a:t>
            </a:r>
            <a:endParaRPr lang="de-DE" altLang="de-DE" sz="2400" dirty="0">
              <a:solidFill>
                <a:srgbClr val="004992"/>
              </a:solidFill>
              <a:latin typeface="+mn-lt"/>
              <a:ea typeface="+mn-ea"/>
            </a:endParaRPr>
          </a:p>
        </p:txBody>
      </p:sp>
    </p:spTree>
    <p:extLst>
      <p:ext uri="{BB962C8B-B14F-4D97-AF65-F5344CB8AC3E}">
        <p14:creationId xmlns:p14="http://schemas.microsoft.com/office/powerpoint/2010/main" val="17612973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32</a:t>
            </a:fld>
            <a:endParaRPr lang="de-DE" altLang="de-DE">
              <a:latin typeface="+mn-lt"/>
              <a:ea typeface="+mn-ea"/>
            </a:endParaRPr>
          </a:p>
        </p:txBody>
      </p:sp>
      <p:pic>
        <p:nvPicPr>
          <p:cNvPr id="11"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0"/>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23"/>
          <p:cNvSpPr txBox="1">
            <a:spLocks noChangeArrowheads="1"/>
          </p:cNvSpPr>
          <p:nvPr/>
        </p:nvSpPr>
        <p:spPr bwMode="auto">
          <a:xfrm>
            <a:off x="2825816" y="5884164"/>
            <a:ext cx="6509889"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l-GR" altLang="de-DE" sz="2400">
                <a:solidFill>
                  <a:srgbClr val="004992"/>
                </a:solidFill>
                <a:latin typeface="+mn-lt"/>
                <a:ea typeface="+mn-ea"/>
              </a:rPr>
              <a:t>Τί σκέφτεται η μητέρα; Χρειαζόμαστε επιπλέον πληροφορίες για να αποφασίσουμε;</a:t>
            </a:r>
            <a:endParaRPr lang="de-DE" altLang="de-DE" sz="2400" dirty="0">
              <a:solidFill>
                <a:srgbClr val="004992"/>
              </a:solidFill>
              <a:latin typeface="+mn-lt"/>
              <a:ea typeface="+mn-ea"/>
            </a:endParaRPr>
          </a:p>
        </p:txBody>
      </p:sp>
      <p:sp>
        <p:nvSpPr>
          <p:cNvPr id="15" name="Caption_25"/>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l-GR" altLang="de-DE" sz="1000">
                <a:latin typeface="+mn-lt"/>
                <a:ea typeface="+mn-ea"/>
              </a:rPr>
              <a:t>Αισθάνομαι αρκετά άρρωστος!</a:t>
            </a:r>
            <a:endParaRPr lang="de-DE" altLang="de-DE" sz="1000" dirty="0">
              <a:latin typeface="+mn-lt"/>
              <a:ea typeface="+mn-ea"/>
            </a:endParaRPr>
          </a:p>
        </p:txBody>
      </p:sp>
      <p:sp>
        <p:nvSpPr>
          <p:cNvPr id="16" name="Caption_26"/>
          <p:cNvSpPr>
            <a:spLocks noChangeArrowheads="1"/>
          </p:cNvSpPr>
          <p:nvPr/>
        </p:nvSpPr>
        <p:spPr bwMode="auto">
          <a:xfrm>
            <a:off x="4657427" y="1412776"/>
            <a:ext cx="894968" cy="640080"/>
          </a:xfrm>
          <a:prstGeom prst="wedgeRoundRectCallout">
            <a:avLst>
              <a:gd name="adj1" fmla="val 62178"/>
              <a:gd name="adj2" fmla="val 1838"/>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l-GR" altLang="de-DE" sz="900">
                <a:latin typeface="+mn-lt"/>
                <a:ea typeface="+mn-ea"/>
              </a:rPr>
              <a:t>Ξύπνα, αγάπη μου! Είναι ώρα να πας στο σχολείο!</a:t>
            </a:r>
            <a:endParaRPr lang="de-DE" altLang="de-DE" sz="900" dirty="0">
              <a:latin typeface="+mn-lt"/>
              <a:ea typeface="+mn-ea"/>
            </a:endParaRPr>
          </a:p>
        </p:txBody>
      </p:sp>
      <p:sp>
        <p:nvSpPr>
          <p:cNvPr id="17" name="Caption_29"/>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28"/>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Caption_31"/>
          <p:cNvSpPr txBox="1">
            <a:spLocks noChangeArrowheads="1"/>
          </p:cNvSpPr>
          <p:nvPr/>
        </p:nvSpPr>
        <p:spPr bwMode="auto">
          <a:xfrm>
            <a:off x="6313611"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l-GR" altLang="de-DE" sz="1000">
                <a:latin typeface="+mn-lt"/>
                <a:ea typeface="+mn-ea"/>
              </a:rPr>
              <a:t>Ορίστε ένα θερμόμετρο, επιστρέφω για να ελέγξω τη θερμοκρασία σου!</a:t>
            </a:r>
            <a:endParaRPr lang="de-DE" altLang="de-DE" sz="1000" dirty="0">
              <a:latin typeface="+mn-lt"/>
              <a:ea typeface="+mn-ea"/>
            </a:endParaRPr>
          </a:p>
        </p:txBody>
      </p:sp>
    </p:spTree>
    <p:extLst>
      <p:ext uri="{BB962C8B-B14F-4D97-AF65-F5344CB8AC3E}">
        <p14:creationId xmlns:p14="http://schemas.microsoft.com/office/powerpoint/2010/main" val="21908105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l-GR" altLang="ko-KR" sz="3600" spc="-5" dirty="0">
                <a:latin typeface="+mn-lt"/>
                <a:ea typeface="+mn-ea"/>
                <a:cs typeface="+mn-cs"/>
              </a:rPr>
              <a:t>προαιρετικά: Βίντεο Κλιπ</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l-GR" altLang="ko-KR" sz="2400" dirty="0">
                <a:solidFill>
                  <a:srgbClr val="004992"/>
                </a:solidFill>
              </a:rPr>
              <a:t>προαιρετικά: Παρουσιάσεις βίντεο κλιπ που αφορούν το σημερινό θέμα είναι διαθέσιμες στην ακόλουθη ιστοσελίδα</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l-GR" altLang="ko-KR" sz="2400" dirty="0">
                <a:solidFill>
                  <a:srgbClr val="333333"/>
                </a:solidFill>
              </a:rPr>
              <a:t>Μετά το βίντεο μπορείτε να συζητήσετε πως αυτό σχετίζεται με το σημερινό θέμα</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FF3A2418-F351-48CC-9478-F94993065D30}" type="slidenum">
              <a:rPr lang="de-DE" altLang="de-DE" smtClean="0">
                <a:latin typeface="+mn-lt"/>
                <a:ea typeface="+mn-ea"/>
              </a:rPr>
              <a:pPr/>
              <a:t>33</a:t>
            </a:fld>
            <a:endParaRPr lang="de-DE" altLang="de-DE">
              <a:latin typeface="+mn-lt"/>
              <a:ea typeface="+mn-ea"/>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latin typeface="+mn-lt"/>
                <a:ea typeface="+mn-ea"/>
              </a:rPr>
              <a:t>[</a:t>
            </a:r>
            <a:r>
              <a:rPr lang="el-GR" altLang="ko-KR" i="1" spc="-5" dirty="0">
                <a:solidFill>
                  <a:srgbClr val="333333"/>
                </a:solidFill>
                <a:latin typeface="+mn-lt"/>
                <a:ea typeface="+mn-ea"/>
              </a:rPr>
              <a:t>για τους εκπαιδευτές</a:t>
            </a:r>
            <a:r>
              <a:rPr lang="en-US" altLang="ko-KR" i="1" spc="-5" dirty="0">
                <a:solidFill>
                  <a:srgbClr val="333333"/>
                </a:solidFill>
                <a:latin typeface="+mn-lt"/>
                <a:ea typeface="+mn-ea"/>
              </a:rPr>
              <a:t>:</a:t>
            </a:r>
            <a:endParaRPr dirty="0">
              <a:solidFill>
                <a:srgbClr val="333333"/>
              </a:solidFill>
              <a:latin typeface="+mn-lt"/>
              <a:ea typeface="+mn-ea"/>
            </a:endParaRPr>
          </a:p>
          <a:p>
            <a:pPr marL="12700" marR="5080" defTabSz="914400" eaLnBrk="0" fontAlgn="base" hangingPunct="0">
              <a:spcBef>
                <a:spcPts val="800"/>
              </a:spcBef>
              <a:spcAft>
                <a:spcPct val="0"/>
              </a:spcAft>
            </a:pPr>
            <a:r>
              <a:rPr lang="el-GR" altLang="ko-KR" dirty="0">
                <a:solidFill>
                  <a:srgbClr val="333333"/>
                </a:solidFill>
                <a:latin typeface="+mn-lt"/>
                <a:ea typeface="+mn-ea"/>
              </a:rPr>
              <a:t>Κάποια αποσπάσματα</a:t>
            </a:r>
            <a:r>
              <a:rPr lang="en-US" altLang="ko-KR" dirty="0">
                <a:solidFill>
                  <a:srgbClr val="333333"/>
                </a:solidFill>
                <a:latin typeface="+mn-lt"/>
                <a:ea typeface="+mn-ea"/>
              </a:rPr>
              <a:t> </a:t>
            </a:r>
            <a:r>
              <a:rPr lang="el-GR" altLang="ko-KR" dirty="0">
                <a:solidFill>
                  <a:srgbClr val="333333"/>
                </a:solidFill>
                <a:latin typeface="+mn-lt"/>
                <a:ea typeface="+mn-ea"/>
              </a:rPr>
              <a:t>ταινιών περιέχουν γλώσσα που δεν είναι κατάλληλη για όλα τα ακροατήρια και για όλους τους πολιτισμούς. Ελέγξτε εκ των</a:t>
            </a:r>
            <a:r>
              <a:rPr lang="en-US" altLang="ko-KR" dirty="0">
                <a:solidFill>
                  <a:srgbClr val="333333"/>
                </a:solidFill>
                <a:latin typeface="+mn-lt"/>
                <a:ea typeface="+mn-ea"/>
              </a:rPr>
              <a:t> </a:t>
            </a:r>
            <a:r>
              <a:rPr lang="el-GR" altLang="ko-KR" dirty="0">
                <a:solidFill>
                  <a:srgbClr val="333333"/>
                </a:solidFill>
                <a:latin typeface="+mn-lt"/>
                <a:ea typeface="+mn-ea"/>
              </a:rPr>
              <a:t>προτέρων προσεκτικά τα βίντεο πριν τα δείξετε</a:t>
            </a:r>
            <a:r>
              <a:rPr lang="de-DE" dirty="0">
                <a:solidFill>
                  <a:srgbClr val="333333"/>
                </a:solidFill>
                <a:latin typeface="+mn-lt"/>
                <a:ea typeface="+mn-ea"/>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a typeface="+mn-ea"/>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a typeface="+mn-ea"/>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a typeface="+mn-ea"/>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a typeface="+mn-ea"/>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a typeface="+mn-ea"/>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a typeface="+mn-ea"/>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a typeface="+mn-ea"/>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a typeface="+mn-ea"/>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a typeface="+mn-ea"/>
              </a:endParaRPr>
            </a:p>
          </p:txBody>
        </p:sp>
      </p:grpSp>
    </p:spTree>
    <p:extLst>
      <p:ext uri="{BB962C8B-B14F-4D97-AF65-F5344CB8AC3E}">
        <p14:creationId xmlns:p14="http://schemas.microsoft.com/office/powerpoint/2010/main" val="13640133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34</a:t>
            </a:fld>
            <a:endParaRPr lang="de-DE" altLang="de-DE">
              <a:latin typeface="+mn-lt"/>
              <a:ea typeface="+mn-ea"/>
            </a:endParaRPr>
          </a:p>
        </p:txBody>
      </p:sp>
      <p:pic>
        <p:nvPicPr>
          <p:cNvPr id="10"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21"/>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18"/>
          <p:cNvSpPr txBox="1">
            <a:spLocks noChangeArrowheads="1"/>
          </p:cNvSpPr>
          <p:nvPr/>
        </p:nvSpPr>
        <p:spPr bwMode="auto">
          <a:xfrm>
            <a:off x="428307" y="5478664"/>
            <a:ext cx="1133856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el-GR" altLang="de-DE" sz="2400">
                <a:solidFill>
                  <a:srgbClr val="004992"/>
                </a:solidFill>
                <a:latin typeface="+mn-lt"/>
                <a:ea typeface="+mn-ea"/>
              </a:rPr>
              <a:t>Τί μπορεί να σκέφτεται ο άνδρας στην τελευταία</a:t>
            </a:r>
          </a:p>
          <a:p>
            <a:pPr algn="ctr" eaLnBrk="1" hangingPunct="1">
              <a:lnSpc>
                <a:spcPct val="90000"/>
              </a:lnSpc>
              <a:spcBef>
                <a:spcPts val="0"/>
              </a:spcBef>
              <a:buFontTx/>
              <a:buNone/>
            </a:pPr>
            <a:r>
              <a:rPr lang="el-GR" altLang="de-DE" sz="2400">
                <a:solidFill>
                  <a:srgbClr val="004992"/>
                </a:solidFill>
                <a:latin typeface="+mn-lt"/>
                <a:ea typeface="+mn-ea"/>
              </a:rPr>
              <a:t> φωτογραφία και ... είναι σωστός;</a:t>
            </a:r>
            <a:endParaRPr lang="de-DE" altLang="de-DE" sz="2400" dirty="0">
              <a:solidFill>
                <a:srgbClr val="004992"/>
              </a:solidFill>
              <a:latin typeface="+mn-lt"/>
              <a:ea typeface="+mn-ea"/>
            </a:endParaRPr>
          </a:p>
        </p:txBody>
      </p:sp>
      <p:sp>
        <p:nvSpPr>
          <p:cNvPr id="12" name="Caption_23"/>
          <p:cNvSpPr>
            <a:spLocks noChangeArrowheads="1"/>
          </p:cNvSpPr>
          <p:nvPr/>
        </p:nvSpPr>
        <p:spPr bwMode="auto">
          <a:xfrm>
            <a:off x="3328416"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l-GR" altLang="de-DE" sz="1200" b="1" dirty="0">
                <a:latin typeface="+mn-lt"/>
                <a:ea typeface="+mn-ea"/>
              </a:rPr>
              <a:t>Κυρία Μίλερ, μπορώ να σας προσκαλέσω για καφέ;</a:t>
            </a:r>
            <a:endParaRPr lang="de-DE" altLang="de-DE" sz="1200" b="1" dirty="0">
              <a:latin typeface="+mn-lt"/>
              <a:ea typeface="+mn-ea"/>
            </a:endParaRPr>
          </a:p>
        </p:txBody>
      </p:sp>
      <p:sp>
        <p:nvSpPr>
          <p:cNvPr id="11" name="Caption_22"/>
          <p:cNvSpPr>
            <a:spLocks noChangeArrowheads="1"/>
          </p:cNvSpPr>
          <p:nvPr/>
        </p:nvSpPr>
        <p:spPr bwMode="auto">
          <a:xfrm>
            <a:off x="5653219" y="2286000"/>
            <a:ext cx="1812520"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l-GR" altLang="de-DE" sz="1200" b="1" dirty="0">
                <a:latin typeface="+mn-lt"/>
                <a:ea typeface="+mn-ea"/>
              </a:rPr>
              <a:t>Λυπάμαι, έχω ήδη κανονίσει για σήμερα.</a:t>
            </a:r>
            <a:endParaRPr lang="de-DE" altLang="de-DE" sz="1200" b="1" dirty="0">
              <a:latin typeface="+mn-lt"/>
              <a:ea typeface="+mn-ea"/>
            </a:endParaRPr>
          </a:p>
        </p:txBody>
      </p:sp>
    </p:spTree>
    <p:extLst>
      <p:ext uri="{BB962C8B-B14F-4D97-AF65-F5344CB8AC3E}">
        <p14:creationId xmlns:p14="http://schemas.microsoft.com/office/powerpoint/2010/main" val="30607990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l-GR" altLang="de-DE" sz="2400" b="1" dirty="0">
                <a:solidFill>
                  <a:srgbClr val="333333"/>
                </a:solidFill>
              </a:rPr>
              <a:t>Εκπαιδευτικοί στόχοι</a:t>
            </a:r>
            <a:r>
              <a:rPr lang="de-DE" altLang="de-DE" sz="2400" b="1"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el-GR" altLang="de-DE" sz="2400" dirty="0">
                <a:solidFill>
                  <a:srgbClr val="004992"/>
                </a:solidFill>
              </a:rPr>
              <a:t>Πολλές παρεξηγήσεις ακόμα και συγκρούσεις προκύπτουν επειδή οι άνθρωποι μαντεύουν λανθασμένα τί σκέφτονται οι άλλοι άνθρωποι </a:t>
            </a:r>
            <a:r>
              <a:rPr lang="de-DE" altLang="de-DE" sz="2400" dirty="0">
                <a:solidFill>
                  <a:srgbClr val="333333"/>
                </a:solidFill>
              </a:rPr>
              <a:t>(</a:t>
            </a:r>
            <a:r>
              <a:rPr lang="el-GR" altLang="de-DE" sz="2400" dirty="0">
                <a:solidFill>
                  <a:srgbClr val="333333"/>
                </a:solidFill>
              </a:rPr>
              <a:t>π</a:t>
            </a:r>
            <a:r>
              <a:rPr lang="de-DE" altLang="de-DE" sz="2400" dirty="0">
                <a:solidFill>
                  <a:srgbClr val="333333"/>
                </a:solidFill>
              </a:rPr>
              <a:t>.</a:t>
            </a:r>
            <a:r>
              <a:rPr lang="el-GR" altLang="de-DE" sz="2400" dirty="0">
                <a:solidFill>
                  <a:srgbClr val="333333"/>
                </a:solidFill>
              </a:rPr>
              <a:t>χ</a:t>
            </a:r>
            <a:r>
              <a:rPr lang="de-DE" altLang="de-DE" sz="2400" dirty="0">
                <a:solidFill>
                  <a:srgbClr val="333333"/>
                </a:solidFill>
              </a:rPr>
              <a:t>. </a:t>
            </a:r>
            <a:r>
              <a:rPr lang="el-GR" altLang="de-DE" sz="2400" dirty="0">
                <a:solidFill>
                  <a:srgbClr val="333333"/>
                </a:solidFill>
              </a:rPr>
              <a:t>εάν δεν πεις στους φίλους σου ότι αισθάνεσαι άσχημα αυτήν τη στιγμή, δεν μπορείς να περιμένεις από αυτούς να είναι περισσότερο ευγενικοί!)</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35</a:t>
            </a:fld>
            <a:endParaRPr lang="de-DE" altLang="de-DE">
              <a:latin typeface="+mn-lt"/>
              <a:ea typeface="+mn-ea"/>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l-GR" altLang="de-DE" sz="2400" b="1" dirty="0">
                <a:solidFill>
                  <a:srgbClr val="333333"/>
                </a:solidFill>
              </a:rPr>
              <a:t>Εκπαιδευτικοί στόχοι</a:t>
            </a:r>
            <a:r>
              <a:rPr lang="de-DE" altLang="de-DE" sz="2400" b="1"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el-GR" altLang="de-DE" sz="2400" dirty="0">
                <a:solidFill>
                  <a:srgbClr val="004992"/>
                </a:solidFill>
              </a:rPr>
              <a:t>Πολλές παρεξηγήσεις ακόμα και συγκρούσεις προκύπτουν επειδή οι άνθρωποι μαντεύουν λανθασμένα τί σκέφτονται οι άλλοι άνθρωποι </a:t>
            </a:r>
            <a:r>
              <a:rPr lang="de-DE" altLang="de-DE" sz="2400" dirty="0">
                <a:solidFill>
                  <a:srgbClr val="333333"/>
                </a:solidFill>
              </a:rPr>
              <a:t>(</a:t>
            </a:r>
            <a:r>
              <a:rPr lang="el-GR" altLang="de-DE" sz="2400" dirty="0">
                <a:solidFill>
                  <a:srgbClr val="333333"/>
                </a:solidFill>
              </a:rPr>
              <a:t>π</a:t>
            </a:r>
            <a:r>
              <a:rPr lang="de-DE" altLang="de-DE" sz="2400" dirty="0">
                <a:solidFill>
                  <a:srgbClr val="333333"/>
                </a:solidFill>
              </a:rPr>
              <a:t>.</a:t>
            </a:r>
            <a:r>
              <a:rPr lang="el-GR" altLang="de-DE" sz="2400" dirty="0">
                <a:solidFill>
                  <a:srgbClr val="333333"/>
                </a:solidFill>
              </a:rPr>
              <a:t>χ</a:t>
            </a:r>
            <a:r>
              <a:rPr lang="de-DE" altLang="de-DE" sz="2400" dirty="0">
                <a:solidFill>
                  <a:srgbClr val="333333"/>
                </a:solidFill>
              </a:rPr>
              <a:t>. </a:t>
            </a:r>
            <a:r>
              <a:rPr lang="el-GR" altLang="de-DE" sz="2400" dirty="0">
                <a:solidFill>
                  <a:srgbClr val="333333"/>
                </a:solidFill>
              </a:rPr>
              <a:t>εάν δεν πεις στους φίλους σου ότι αισθάνεσαι άσχημα αυτήν τη στιγμή, δεν μπορείς να περιμένεις από αυτούς να είναι περισσότερο ευγενικοί!)</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l-GR" altLang="de-DE" sz="2400" dirty="0">
                <a:solidFill>
                  <a:srgbClr val="333333"/>
                </a:solidFill>
              </a:rPr>
              <a:t>Προσπαθήστε να αξιολογήσετε περίπλοκες κοινωνικές καταστάσεις από διαφορετικές οπτικές γωνίες και εξετάστε όλες τις διαθέσιμες πληροφορίες. Όσο περισσότερες πληροφορίες εξετάζονται, τόσο πιθανότερο είναι να κρίνετε με τον κατάλληλο </a:t>
            </a:r>
            <a:r>
              <a:rPr lang="el-GR" altLang="de-DE" sz="2400">
                <a:solidFill>
                  <a:srgbClr val="333333"/>
                </a:solidFill>
              </a:rPr>
              <a:t>τρόπο</a:t>
            </a:r>
            <a:r>
              <a:rPr lang="de-DE"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36</a:t>
            </a:fld>
            <a:endParaRPr lang="de-DE" altLang="de-DE">
              <a:latin typeface="+mn-lt"/>
              <a:ea typeface="+mn-ea"/>
            </a:endParaRPr>
          </a:p>
        </p:txBody>
      </p:sp>
    </p:spTree>
    <p:extLst>
      <p:ext uri="{BB962C8B-B14F-4D97-AF65-F5344CB8AC3E}">
        <p14:creationId xmlns:p14="http://schemas.microsoft.com/office/powerpoint/2010/main" val="28827930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l-GR" altLang="de-DE" sz="2400" b="1" dirty="0">
                <a:solidFill>
                  <a:srgbClr val="333333"/>
                </a:solidFill>
              </a:rPr>
              <a:t>Εκπαιδευτικοί στόχοι</a:t>
            </a:r>
            <a:r>
              <a:rPr lang="de-DE" altLang="de-DE" sz="2400" b="1"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el-GR" altLang="de-DE" sz="2400" dirty="0">
                <a:solidFill>
                  <a:srgbClr val="004992"/>
                </a:solidFill>
              </a:rPr>
              <a:t>Πολλές παρεξηγήσεις ακόμα και συγκρούσεις προκύπτουν επειδή οι άνθρωποι μαντεύουν λανθασμένα τί σκέφτονται οι άλλοι άνθρωποι </a:t>
            </a:r>
            <a:r>
              <a:rPr lang="de-DE" altLang="de-DE" sz="2400" dirty="0">
                <a:solidFill>
                  <a:srgbClr val="333333"/>
                </a:solidFill>
              </a:rPr>
              <a:t>(</a:t>
            </a:r>
            <a:r>
              <a:rPr lang="el-GR" altLang="de-DE" sz="2400" dirty="0">
                <a:solidFill>
                  <a:srgbClr val="333333"/>
                </a:solidFill>
              </a:rPr>
              <a:t>π</a:t>
            </a:r>
            <a:r>
              <a:rPr lang="de-DE" altLang="de-DE" sz="2400" dirty="0">
                <a:solidFill>
                  <a:srgbClr val="333333"/>
                </a:solidFill>
              </a:rPr>
              <a:t>.</a:t>
            </a:r>
            <a:r>
              <a:rPr lang="el-GR" altLang="de-DE" sz="2400" dirty="0">
                <a:solidFill>
                  <a:srgbClr val="333333"/>
                </a:solidFill>
              </a:rPr>
              <a:t>χ</a:t>
            </a:r>
            <a:r>
              <a:rPr lang="de-DE" altLang="de-DE" sz="2400" dirty="0">
                <a:solidFill>
                  <a:srgbClr val="333333"/>
                </a:solidFill>
              </a:rPr>
              <a:t>. </a:t>
            </a:r>
            <a:r>
              <a:rPr lang="el-GR" altLang="de-DE" sz="2400" dirty="0">
                <a:solidFill>
                  <a:srgbClr val="333333"/>
                </a:solidFill>
              </a:rPr>
              <a:t>εάν δεν πεις στους φίλους σου ότι αισθάνεσαι άσχημα αυτήν τη στιγμή, δεν μπορείς να περιμένεις από αυτούς να είναι περισσότερο ευγενικοί!)</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l-GR" altLang="de-DE" sz="2400" dirty="0">
                <a:solidFill>
                  <a:srgbClr val="333333"/>
                </a:solidFill>
              </a:rPr>
              <a:t>Προσπαθήστε να αξιολογήσετε περίπλοκες κοινωνικές καταστάσεις από διαφορετικές οπτικές γωνίες και εξετάστε όλες τις διαθέσιμες πληροφορίες. Όσο περισσότερες πληροφορίες εξετάζονται, τόσο πιθανότερο είναι να κρίνετε με τον κατάλληλο τρόπο</a:t>
            </a:r>
            <a:r>
              <a:rPr lang="de-DE"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l-GR" altLang="de-DE" sz="2400" dirty="0">
                <a:solidFill>
                  <a:srgbClr val="333333"/>
                </a:solidFill>
              </a:rPr>
              <a:t>Προσοχή</a:t>
            </a:r>
            <a:r>
              <a:rPr lang="de-DE" altLang="de-DE" sz="2400" dirty="0">
                <a:solidFill>
                  <a:srgbClr val="333333"/>
                </a:solidFill>
              </a:rPr>
              <a:t>:</a:t>
            </a:r>
            <a:r>
              <a:rPr lang="el-GR" altLang="de-DE" sz="2400" dirty="0">
                <a:solidFill>
                  <a:srgbClr val="333333"/>
                </a:solidFill>
              </a:rPr>
              <a:t> Η παρούσα διάθεση μας επηρεάζει το πώς αντιλαμβανόμαστε το περιβάλλον μας (π.χ.</a:t>
            </a:r>
            <a:r>
              <a:rPr lang="de-DE" altLang="de-DE" sz="2400" dirty="0">
                <a:solidFill>
                  <a:srgbClr val="333333"/>
                </a:solidFill>
              </a:rPr>
              <a:t> </a:t>
            </a:r>
            <a:r>
              <a:rPr lang="el-GR" altLang="de-DE" sz="2400" dirty="0">
                <a:solidFill>
                  <a:srgbClr val="333333"/>
                </a:solidFill>
              </a:rPr>
              <a:t>πώς αξιολογούμε ένα άτομο).</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37</a:t>
            </a:fld>
            <a:endParaRPr lang="de-DE" altLang="de-DE">
              <a:latin typeface="+mn-lt"/>
              <a:ea typeface="+mn-ea"/>
            </a:endParaRPr>
          </a:p>
        </p:txBody>
      </p:sp>
    </p:spTree>
    <p:extLst>
      <p:ext uri="{BB962C8B-B14F-4D97-AF65-F5344CB8AC3E}">
        <p14:creationId xmlns:p14="http://schemas.microsoft.com/office/powerpoint/2010/main" val="19469728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Πώς σχετίζεται αυτό με την ψύχωση;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altLang="de-DE" sz="2400" dirty="0">
                <a:solidFill>
                  <a:srgbClr val="333333"/>
                </a:solidFill>
              </a:rPr>
              <a:t>Κατά τη διάρκεια της ψύχωσης οι άνθρωποι κινδυνεύουν να παρερμηνεύσουν ή να ερμηνεύσουν υπερβολικά τις εκφράσεις του προσώπου και τις πράξεις.</a:t>
            </a:r>
            <a:endParaRPr lang="en-AU" altLang="de-DE" sz="2400" dirty="0">
              <a:solidFill>
                <a:srgbClr val="333333"/>
              </a:solidFill>
            </a:endParaRPr>
          </a:p>
          <a:p>
            <a:pPr lvl="0" defTabSz="914400" fontAlgn="base"/>
            <a:r>
              <a:rPr lang="el-GR" altLang="de-DE" sz="2400" dirty="0">
                <a:solidFill>
                  <a:srgbClr val="004992"/>
                </a:solidFill>
              </a:rPr>
              <a:t>Παράδειγμα</a:t>
            </a:r>
            <a:r>
              <a:rPr lang="en-AU" altLang="de-DE" sz="2400" dirty="0">
                <a:solidFill>
                  <a:srgbClr val="004992"/>
                </a:solidFill>
              </a:rPr>
              <a:t>: </a:t>
            </a:r>
            <a:r>
              <a:rPr lang="el-GR" altLang="de-DE" sz="2400" dirty="0">
                <a:solidFill>
                  <a:srgbClr val="333333"/>
                </a:solidFill>
              </a:rPr>
              <a:t>Ο Νίκος αισθάνεται ότι τον κοιτάνε</a:t>
            </a:r>
            <a:r>
              <a:rPr lang="en-AU" altLang="de-DE" sz="2400" dirty="0">
                <a:solidFill>
                  <a:srgbClr val="333333"/>
                </a:solidFill>
              </a:rPr>
              <a:t>, </a:t>
            </a:r>
            <a:r>
              <a:rPr lang="el-GR" altLang="de-DE" sz="2400" dirty="0">
                <a:solidFill>
                  <a:srgbClr val="333333"/>
                </a:solidFill>
              </a:rPr>
              <a:t>έχει την αίσθηση ότι</a:t>
            </a:r>
            <a:r>
              <a:rPr lang="en-AU" altLang="de-DE" sz="2400" dirty="0">
                <a:solidFill>
                  <a:srgbClr val="333333"/>
                </a:solidFill>
              </a:rPr>
              <a:t>: </a:t>
            </a:r>
            <a:r>
              <a:rPr kumimoji="0" lang="el-GR" sz="2400" b="0" i="0" u="none" strike="noStrike" cap="none" normalizeH="0" baseline="0" dirty="0">
                <a:ln>
                  <a:noFill/>
                </a:ln>
                <a:solidFill>
                  <a:srgbClr val="333333"/>
                </a:solidFill>
                <a:effectLst/>
                <a:latin typeface="Calibri Light"/>
                <a:cs typeface="Times New Roman" pitchFamily="18" charset="0"/>
              </a:rPr>
              <a:t>«</a:t>
            </a:r>
            <a:r>
              <a:rPr lang="el-GR" altLang="ja-JP" sz="2400" dirty="0">
                <a:solidFill>
                  <a:srgbClr val="333333"/>
                </a:solidFill>
              </a:rPr>
              <a:t>Θέλουν να με πιάσουν</a:t>
            </a:r>
            <a:r>
              <a:rPr lang="en-AU" altLang="ja-JP" sz="2400" dirty="0">
                <a:solidFill>
                  <a:srgbClr val="333333"/>
                </a:solidFill>
              </a:rPr>
              <a:t>.</a:t>
            </a:r>
            <a:r>
              <a:rPr kumimoji="0" lang="el-GR" sz="2400" b="0" i="0" u="none" strike="noStrike" cap="none" normalizeH="0" baseline="0" dirty="0">
                <a:ln>
                  <a:noFill/>
                </a:ln>
                <a:solidFill>
                  <a:srgbClr val="333333"/>
                </a:solidFill>
                <a:effectLst/>
                <a:latin typeface="Calibri Light"/>
                <a:cs typeface="Times New Roman" pitchFamily="18" charset="0"/>
              </a:rPr>
              <a:t>»</a:t>
            </a:r>
            <a:endParaRPr lang="en-AU" altLang="ja-JP" sz="2400">
              <a:solidFill>
                <a:srgbClr val="333333"/>
              </a:solidFill>
            </a:endParaRPr>
          </a:p>
          <a:p>
            <a:pPr lvl="0" defTabSz="914400" fontAlgn="base"/>
            <a:r>
              <a:rPr lang="el-GR" altLang="de-DE" sz="2400">
                <a:solidFill>
                  <a:srgbClr val="004992"/>
                </a:solidFill>
              </a:rPr>
              <a:t>Ιστορικό</a:t>
            </a:r>
            <a:r>
              <a:rPr lang="en-AU" altLang="de-DE" sz="2400" dirty="0">
                <a:solidFill>
                  <a:srgbClr val="004992"/>
                </a:solidFill>
              </a:rPr>
              <a:t>: </a:t>
            </a:r>
            <a:r>
              <a:rPr lang="el-GR" altLang="de-DE" sz="2400" dirty="0">
                <a:solidFill>
                  <a:srgbClr val="333333"/>
                </a:solidFill>
              </a:rPr>
              <a:t>Ο Νίκος ήταν φοβισμένος/τρομοκρατημένος εδώ και βδομάδες και φοράει σκούρα γυαλιά για μεταμφίεση.</a:t>
            </a:r>
            <a:endParaRPr lang="en-AU" altLang="de-DE" sz="2400" dirty="0">
              <a:solidFill>
                <a:srgbClr val="333333"/>
              </a:solidFill>
            </a:endParaRPr>
          </a:p>
          <a:p>
            <a:pPr lvl="0" defTabSz="914400" fontAlgn="base"/>
            <a:r>
              <a:rPr lang="el-GR" altLang="de-DE" sz="2400" dirty="0">
                <a:solidFill>
                  <a:srgbClr val="004992"/>
                </a:solidFill>
              </a:rPr>
              <a:t>Αλλά</a:t>
            </a:r>
            <a:r>
              <a:rPr lang="en-AU" altLang="de-DE" sz="2400" dirty="0">
                <a:solidFill>
                  <a:srgbClr val="004992"/>
                </a:solidFill>
              </a:rPr>
              <a:t>: </a:t>
            </a:r>
            <a:r>
              <a:rPr lang="el-GR" altLang="de-DE" sz="2400" dirty="0">
                <a:solidFill>
                  <a:srgbClr val="333333"/>
                </a:solidFill>
              </a:rPr>
              <a:t>Εξαιτίας της παράξενης συμπεριφοράς του, προσελκύει ιδιαίτερη προσοχή.</a:t>
            </a:r>
            <a:endParaRPr lang="en-AU" altLang="de-DE" sz="2400" dirty="0">
              <a:solidFill>
                <a:srgbClr val="333333"/>
              </a:solidFill>
            </a:endParaRPr>
          </a:p>
          <a:p>
            <a:pPr lvl="0" defTabSz="914400" fontAlgn="base"/>
            <a:r>
              <a:rPr lang="el-GR" altLang="de-DE" sz="2400" dirty="0">
                <a:solidFill>
                  <a:srgbClr val="333333"/>
                </a:solidFill>
              </a:rPr>
              <a:t>Όλοι κάνουμε λάθη</a:t>
            </a:r>
            <a:r>
              <a:rPr lang="en-AU" altLang="de-DE" sz="2400" dirty="0">
                <a:solidFill>
                  <a:srgbClr val="333333"/>
                </a:solidFill>
              </a:rPr>
              <a:t>! – </a:t>
            </a:r>
            <a:r>
              <a:rPr lang="el-GR" altLang="de-DE" sz="2400" dirty="0">
                <a:solidFill>
                  <a:srgbClr val="333333"/>
                </a:solidFill>
              </a:rPr>
              <a:t>πάντοτε να λαμβάνετε υπ’ όψιν σας διαφορετικές οπτικές.</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38</a:t>
            </a:fld>
            <a:endParaRPr lang="de-DE" altLang="de-DE">
              <a:latin typeface="+mn-lt"/>
              <a:ea typeface="+mn-ea"/>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l-GR" altLang="ko-KR" sz="3600" dirty="0">
                <a:latin typeface="+mn-lt"/>
                <a:ea typeface="+mn-ea"/>
                <a:cs typeface="+mn-cs"/>
              </a:rPr>
              <a:t>Σας ευχαριστούμε για την προσοχή σας</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l-GR" altLang="ko-KR" i="1" dirty="0">
                <a:solidFill>
                  <a:srgbClr val="004992"/>
                </a:solidFill>
              </a:rPr>
              <a:t>για τους εκπαιδευτές</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l-GR" altLang="ko-KR" dirty="0">
                <a:solidFill>
                  <a:srgbClr val="004992"/>
                </a:solidFill>
              </a:rPr>
              <a:t>Παρακαλείστε να μοιράσετε φύλλα εργασίας. Παρουσιάστε την εφαρμογή μας COGITO (κατεβάστε την δωρεάν)</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FF3A2418-F351-48CC-9478-F94993065D30}" type="slidenum">
              <a:rPr lang="de-DE" altLang="de-DE" smtClean="0">
                <a:latin typeface="+mn-lt"/>
                <a:ea typeface="+mn-ea"/>
              </a:rPr>
              <a:pPr/>
              <a:t>39</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ea typeface="+mn-ea"/>
              </a:rPr>
              <a:t>www.uke.de/mct_app</a:t>
            </a:r>
            <a:endParaRPr lang="de-DE" dirty="0">
              <a:solidFill>
                <a:srgbClr val="333333"/>
              </a:solidFill>
              <a:latin typeface="+mn-lt"/>
              <a:ea typeface="+mn-e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6136521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40</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3752910587"/>
              </p:ext>
            </p:extLst>
          </p:nvPr>
        </p:nvGraphicFramePr>
        <p:xfrm>
          <a:off x="408954" y="2011680"/>
          <a:ext cx="11375999" cy="429442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mn-lt"/>
                          <a:ea typeface="+mn-ea"/>
                          <a:cs typeface="+mn-cs"/>
                        </a:rPr>
                        <a:t>Lili Vieira de Carvalho</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mn-lt"/>
                          <a:ea typeface="+mn-ea"/>
                          <a:cs typeface="+mn-cs"/>
                        </a:rPr>
                        <a:t>Tattoo poser </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Rocker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Praying – being cold/Beten - Frieren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Muffet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letters</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Written statements (old, handwritten letters)/Schriftliche Äußerung (alte, handgeschriebene Briefe)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don2g</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turkish parade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„typical turkish/muslim;“ (turkish parade)/”Typisch türkisch;“ (türkische Parade)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stephcarter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Froehliche Weihnachten!!! (Day 44)</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„typical german;“ (woman in dirndl dress)/„Typisch deutsch;” (Frau in Dirnd)</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Britta Block</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Comic strip: library/</a:t>
                      </a:r>
                      <a:r>
                        <a:rPr kumimoji="0" lang="en-GB" sz="1000" b="0" i="0" u="none" strike="noStrike" cap="none" normalizeH="0" baseline="0" dirty="0" err="1">
                          <a:ln>
                            <a:noFill/>
                          </a:ln>
                          <a:solidFill>
                            <a:srgbClr val="333333"/>
                          </a:solidFill>
                          <a:effectLst/>
                          <a:latin typeface="+mn-lt"/>
                          <a:ea typeface="+mn-ea"/>
                          <a:cs typeface="+mn-cs"/>
                        </a:rPr>
                        <a:t>Bildergeschichte</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Bücherei</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M.A./ Christin Hoche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n-lt"/>
                          <a:ea typeface="+mn-ea"/>
                          <a:cs typeface="+mn-cs"/>
                        </a:rPr>
                        <a:t>Produced</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for</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the</a:t>
                      </a:r>
                      <a:r>
                        <a:rPr kumimoji="0" lang="de-DE" sz="1000" b="0" i="0" u="none" strike="noStrike" cap="none" normalizeH="0" baseline="0" dirty="0">
                          <a:ln>
                            <a:noFill/>
                          </a:ln>
                          <a:solidFill>
                            <a:srgbClr val="333333"/>
                          </a:solidFill>
                          <a:effectLst/>
                          <a:latin typeface="+mn-lt"/>
                          <a:ea typeface="+mn-ea"/>
                          <a:cs typeface="+mn-cs"/>
                        </a:rPr>
                        <a:t>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Comic strips: car, illness/</a:t>
                      </a:r>
                      <a:r>
                        <a:rPr kumimoji="0" lang="en-GB" sz="1000" b="0" i="0" u="none" strike="noStrike" cap="none" normalizeH="0" baseline="0" dirty="0" err="1">
                          <a:ln>
                            <a:noFill/>
                          </a:ln>
                          <a:solidFill>
                            <a:srgbClr val="333333"/>
                          </a:solidFill>
                          <a:effectLst/>
                          <a:latin typeface="+mn-lt"/>
                          <a:ea typeface="+mn-ea"/>
                          <a:cs typeface="+mn-cs"/>
                        </a:rPr>
                        <a:t>Bildergeschichten</a:t>
                      </a:r>
                      <a:r>
                        <a:rPr kumimoji="0" lang="en-GB" sz="1000" b="0" i="0" u="none" strike="noStrike" cap="none" normalizeH="0" baseline="0" dirty="0">
                          <a:ln>
                            <a:noFill/>
                          </a:ln>
                          <a:solidFill>
                            <a:srgbClr val="333333"/>
                          </a:solidFill>
                          <a:effectLst/>
                          <a:latin typeface="+mn-lt"/>
                          <a:ea typeface="+mn-ea"/>
                          <a:cs typeface="+mn-cs"/>
                        </a:rPr>
                        <a:t> Auto, </a:t>
                      </a:r>
                      <a:r>
                        <a:rPr kumimoji="0" lang="en-GB" sz="1000" b="0" i="0" u="none" strike="noStrike" cap="none" normalizeH="0" baseline="0" dirty="0" err="1">
                          <a:ln>
                            <a:noFill/>
                          </a:ln>
                          <a:solidFill>
                            <a:srgbClr val="333333"/>
                          </a:solidFill>
                          <a:effectLst/>
                          <a:latin typeface="+mn-lt"/>
                          <a:ea typeface="+mn-ea"/>
                          <a:cs typeface="+mn-cs"/>
                        </a:rPr>
                        <a:t>Krankheit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L. Müller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n-lt"/>
                          <a:ea typeface="+mn-ea"/>
                          <a:cs typeface="+mn-cs"/>
                        </a:rPr>
                        <a:t>Produced</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for</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the</a:t>
                      </a:r>
                      <a:r>
                        <a:rPr kumimoji="0" lang="de-DE" sz="1000" b="0" i="0" u="none" strike="noStrike" cap="none" normalizeH="0" baseline="0" dirty="0">
                          <a:ln>
                            <a:noFill/>
                          </a:ln>
                          <a:solidFill>
                            <a:srgbClr val="333333"/>
                          </a:solidFill>
                          <a:effectLst/>
                          <a:latin typeface="+mn-lt"/>
                          <a:ea typeface="+mn-ea"/>
                          <a:cs typeface="+mn-cs"/>
                        </a:rPr>
                        <a:t>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Comic strip: museum/</a:t>
                      </a:r>
                      <a:r>
                        <a:rPr kumimoji="0" lang="en-GB" sz="1000" b="0" i="0" u="none" strike="noStrike" cap="none" normalizeH="0" baseline="0" dirty="0" err="1">
                          <a:ln>
                            <a:noFill/>
                          </a:ln>
                          <a:solidFill>
                            <a:srgbClr val="333333"/>
                          </a:solidFill>
                          <a:effectLst/>
                          <a:latin typeface="+mn-lt"/>
                          <a:ea typeface="+mn-ea"/>
                          <a:cs typeface="+mn-cs"/>
                        </a:rPr>
                        <a:t>Bildergeschichte</a:t>
                      </a:r>
                      <a:r>
                        <a:rPr kumimoji="0" lang="en-GB" sz="1000" b="0" i="0" u="none" strike="noStrike" cap="none" normalizeH="0" baseline="0" dirty="0">
                          <a:ln>
                            <a:noFill/>
                          </a:ln>
                          <a:solidFill>
                            <a:srgbClr val="333333"/>
                          </a:solidFill>
                          <a:effectLst/>
                          <a:latin typeface="+mn-lt"/>
                          <a:ea typeface="+mn-ea"/>
                          <a:cs typeface="+mn-cs"/>
                        </a:rPr>
                        <a:t>: Museum</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Marina Ruiz-Villarreal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n-lt"/>
                          <a:ea typeface="+mn-ea"/>
                          <a:cs typeface="+mn-cs"/>
                        </a:rPr>
                        <a:t>Produced</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for</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the</a:t>
                      </a:r>
                      <a:r>
                        <a:rPr kumimoji="0" lang="de-DE" sz="1000" b="0" i="0" u="none" strike="noStrike" cap="none" normalizeH="0" baseline="0" dirty="0">
                          <a:ln>
                            <a:noFill/>
                          </a:ln>
                          <a:solidFill>
                            <a:srgbClr val="333333"/>
                          </a:solidFill>
                          <a:effectLst/>
                          <a:latin typeface="+mn-lt"/>
                          <a:ea typeface="+mn-ea"/>
                          <a:cs typeface="+mn-cs"/>
                        </a:rPr>
                        <a:t>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Comic strip: overweight man, football, burglary, twins/Bildergeschichten: dicker Mann, Fußball, Einbruch, Zwillinge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ea typeface="+mn-ea"/>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ea typeface="+mn-ea"/>
                <a:cs typeface="+mn-cs"/>
              </a:rPr>
              <a:t>A full list can be obtained via </a:t>
            </a:r>
            <a:r>
              <a:rPr lang="de-DE" altLang="de-DE" sz="1200" u="sng" dirty="0">
                <a:solidFill>
                  <a:srgbClr val="333333"/>
                </a:solidFill>
                <a:latin typeface="+mn-lt"/>
                <a:ea typeface="+mn-ea"/>
                <a:cs typeface="+mn-cs"/>
              </a:rPr>
              <a:t>www.uke.de/mct</a:t>
            </a:r>
            <a:r>
              <a:rPr lang="de-DE" altLang="de-DE" sz="1200" dirty="0">
                <a:solidFill>
                  <a:srgbClr val="333333"/>
                </a:solidFill>
                <a:latin typeface="+mn-lt"/>
                <a:ea typeface="+mn-ea"/>
                <a:cs typeface="+mn-cs"/>
              </a:rPr>
              <a:t>. </a:t>
            </a:r>
            <a:r>
              <a:rPr lang="en-GB" altLang="de-DE" sz="1200" dirty="0">
                <a:solidFill>
                  <a:srgbClr val="333333"/>
                </a:solidFill>
                <a:latin typeface="+mn-lt"/>
                <a:ea typeface="+mn-ea"/>
                <a:cs typeface="+mn-cs"/>
              </a:rPr>
              <a:t>If we have involuntarily breached copyright, please</a:t>
            </a:r>
            <a:r>
              <a:rPr lang="de-DE" altLang="de-DE" sz="1200" dirty="0">
                <a:solidFill>
                  <a:srgbClr val="333333"/>
                </a:solidFill>
                <a:latin typeface="+mn-lt"/>
                <a:ea typeface="+mn-ea"/>
                <a:cs typeface="+mn-cs"/>
              </a:rPr>
              <a:t> accept our apologies. In this case, we kindly ask creators for their</a:t>
            </a:r>
            <a:r>
              <a:rPr lang="en-GB" altLang="de-DE" sz="1200" dirty="0">
                <a:solidFill>
                  <a:srgbClr val="333333"/>
                </a:solidFill>
                <a:latin typeface="+mn-lt"/>
                <a:ea typeface="+mn-ea"/>
                <a:cs typeface="+mn-cs"/>
              </a:rPr>
              <a:t> permission to use their work under </a:t>
            </a:r>
            <a:r>
              <a:rPr lang="en-GB" altLang="de-DE" sz="1200">
                <a:solidFill>
                  <a:srgbClr val="333333"/>
                </a:solidFill>
                <a:latin typeface="+mn-lt"/>
                <a:ea typeface="+mn-ea"/>
                <a:cs typeface="+mn-cs"/>
              </a:rPr>
              <a:t>the “fair use” </a:t>
            </a:r>
            <a:r>
              <a:rPr lang="en-GB" altLang="de-DE" sz="1200" dirty="0">
                <a:solidFill>
                  <a:srgbClr val="333333"/>
                </a:solidFill>
                <a:latin typeface="+mn-lt"/>
                <a:ea typeface="+mn-ea"/>
                <a:cs typeface="+mn-cs"/>
              </a:rPr>
              <a:t>policy.</a:t>
            </a:r>
            <a:br>
              <a:rPr lang="de-DE" altLang="de-DE" sz="1200" dirty="0">
                <a:solidFill>
                  <a:srgbClr val="333333"/>
                </a:solidFill>
                <a:latin typeface="+mn-lt"/>
                <a:ea typeface="+mn-ea"/>
                <a:cs typeface="+mn-cs"/>
              </a:rPr>
            </a:br>
            <a:r>
              <a:rPr lang="de-DE" altLang="de-DE" sz="1200" dirty="0">
                <a:solidFill>
                  <a:srgbClr val="333333"/>
                </a:solidFill>
                <a:latin typeface="+mn-lt"/>
                <a:ea typeface="+mn-ea"/>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ea typeface="+mn-ea"/>
                <a:cs typeface="+mn-cs"/>
              </a:rPr>
              <a:t>www.uke.de/mkt</a:t>
            </a:r>
            <a:r>
              <a:rPr lang="de-DE" altLang="de-DE" sz="1200" dirty="0">
                <a:solidFill>
                  <a:srgbClr val="333333"/>
                </a:solidFill>
                <a:latin typeface="+mn-lt"/>
                <a:ea typeface="+mn-ea"/>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3020</Words>
  <Application>Microsoft Office PowerPoint</Application>
  <PresentationFormat>Benutzerdefiniert</PresentationFormat>
  <Paragraphs>373</Paragraphs>
  <Slides>40</Slides>
  <Notes>40</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40</vt:i4>
      </vt:variant>
    </vt:vector>
  </HeadingPairs>
  <TitlesOfParts>
    <vt:vector size="47" baseType="lpstr">
      <vt:lpstr>Times New Roman</vt:lpstr>
      <vt:lpstr>Calibri Light</vt:lpstr>
      <vt:lpstr>WingDings</vt:lpstr>
      <vt:lpstr>Arial</vt:lpstr>
      <vt:lpstr>Symbol</vt:lpstr>
      <vt:lpstr>UKE_PPT-Vorlage_16zu9</vt:lpstr>
      <vt:lpstr>1_UKE_PPT-Vorlage_16zu9</vt:lpstr>
      <vt:lpstr>ΜΓΘ 6Β – Δείχνοντας ενσυναίσθηση II</vt:lpstr>
      <vt:lpstr>Όταν συναντάτε κάποιον, πού κοιτάζετε πρώτα; Πόσο αξιόπιστα είναι αυτά τα στοιχεία για μια σωστή αξιολόγηση;</vt:lpstr>
      <vt:lpstr>Όταν συναντάτε κάποιον, πού κοιτάζετε πρώτα; Πόσο αξιόπιστα είναι αυτά τα στοιχεία για μια σωστή αξιολόγηση;</vt:lpstr>
      <vt:lpstr>Ποιες άλλες πηγές πληροφόρησης χρησιμοποιείτε; Πόσο αξιόπιστα είναι αυτά τα στοιχεία;</vt:lpstr>
      <vt:lpstr>Ποιες άλλες πηγές πληροφόρησης χρησιμοποιείτε;  Πόσο αξιόπιστα είναι αυτά τα στοιχεία;</vt:lpstr>
      <vt:lpstr>Πλεονεκτήματα και μειονεκτήματα ορισμένων κοινωνικών ενδείξεων</vt:lpstr>
      <vt:lpstr>Παρακαλούμε να συζητήσετε τα πλεονεκτήματα και τα μειονεκτήματα των παρακάτω χαρακτηριστικών στην κρίση για ένα άτομο</vt:lpstr>
      <vt:lpstr>Παρακαλούμε να συζητήσετε τα πλεονεκτήματα και τα μειονεκτήματα των παρακάτω χαρακτηριστικών στην κρίση για ένα άτομο</vt:lpstr>
      <vt:lpstr>Παρακαλούμε να συζητήσετε τα πλεονεκτήματα και τα μειονεκτήματα των παρακάτω χαρακτηριστικών στην κρίση για ένα άτομο</vt:lpstr>
      <vt:lpstr>Παρακαλούμε να συζητήσετε τα πλεονεκτήματα και τα μειονεκτήματα των παρακάτω χαρακτηριστικών στην κρίση για ένα άτομο</vt:lpstr>
      <vt:lpstr>Παρακαλούμε να συζητήσετε τα πλεονεκτήματα και τα μειονεκτήματα των παρακάτω χαρακτηριστικών στην κρίση για ένα άτομο</vt:lpstr>
      <vt:lpstr>Παρακαλούμε να συζητήσετε τα πλεονεκτήματα και τα μειονεκτήματα των παρακάτω χαρακτηριστικών στην κρίση για ένα άτομο</vt:lpstr>
      <vt:lpstr>Παρακαλούμε να συζητήσετε τα πλεονεκτήματα και τα μειονεκτήματα των παρακάτω χαρακτηριστικών στην κρίση για ένα άτομο</vt:lpstr>
      <vt:lpstr>Παρακαλούμε να συζητήσετε τα πλεονεκτήματα και τα μειονεκτήματα των παρακάτω χαρακτηριστικών στην κρίση για ένα άτομο</vt:lpstr>
      <vt:lpstr>Παρακαλούμε να συζητήσετε τα πλεονεκτήματα και τα μειονεκτήματα των παρακάτω χαρακτηριστικών στην κρίση για ένα άτομο</vt:lpstr>
      <vt:lpstr>Παρακαλούμε να συζητήσετε τα πλεονεκτήματα και τα μειονεκτήματα των παρακάτω χαρακτηριστικών στην κρίση για ένα άτομο</vt:lpstr>
      <vt:lpstr>Παρακαλούμε να συζητήσετε τα πλεονεκτήματα και τα μειονεκτήματα των παρακάτω χαρακτηριστικών στην κρίση για ένα άτομο</vt:lpstr>
      <vt:lpstr>Εμφάνιση και πραγματικότητα!</vt:lpstr>
      <vt:lpstr>Γιατί το κάνουμε αυτό;</vt:lpstr>
      <vt:lpstr>Γιατί το κάνουμε αυτό;</vt:lpstr>
      <vt:lpstr>Πώς η έλλειψη ενσυναίσθησης προωθεί τις λανθασμένες ερμηνείες κατά τη διάρκεια της ψύχωσης - παραδείγματα</vt:lpstr>
      <vt:lpstr>Άσκηση</vt:lpstr>
      <vt:lpstr>Άσκηση</vt:lpstr>
      <vt:lpstr>Άσκηση</vt:lpstr>
      <vt:lpstr>PowerPoint-Präsentation</vt:lpstr>
      <vt:lpstr>Ένας υπέρβαρος άνδρας πέφτει από την καρέκλα Τί μπορεί να σκέφτονται οι περισσότεροι άνθρωποι;…</vt:lpstr>
      <vt:lpstr>Πάμε!</vt:lpstr>
      <vt:lpstr>PowerPoint-Präsentation</vt:lpstr>
      <vt:lpstr>PowerPoint-Präsentation</vt:lpstr>
      <vt:lpstr>PowerPoint-Präsentation</vt:lpstr>
      <vt:lpstr>PowerPoint-Präsentation</vt:lpstr>
      <vt:lpstr>PowerPoint-Präsentation</vt:lpstr>
      <vt:lpstr>προαιρετικά: Βίντεο Κλιπ</vt:lpstr>
      <vt:lpstr>PowerPoint-Präsentation</vt:lpstr>
      <vt:lpstr>Εφαρμογή στην καθημερινή ζωή</vt:lpstr>
      <vt:lpstr>Εφαρμογή στην καθημερινή ζωή</vt:lpstr>
      <vt:lpstr>Εφαρμογή στην καθημερινή ζωή</vt:lpstr>
      <vt:lpstr>Πώς σχετίζεται αυτό με την ψύχωση;</vt:lpstr>
      <vt:lpstr>Σας ευχαριστούμε για την προσοχή σας</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339</cp:revision>
  <dcterms:created xsi:type="dcterms:W3CDTF">2004-06-30T16:15:23Z</dcterms:created>
  <dcterms:modified xsi:type="dcterms:W3CDTF">2022-04-20T10:00:52Z</dcterms:modified>
</cp:coreProperties>
</file>