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38" r:id="rId1"/>
    <p:sldMasterId id="2147483851" r:id="rId2"/>
  </p:sldMasterIdLst>
  <p:notesMasterIdLst>
    <p:notesMasterId r:id="rId43"/>
  </p:notesMasterIdLst>
  <p:handoutMasterIdLst>
    <p:handoutMasterId r:id="rId44"/>
  </p:handoutMasterIdLst>
  <p:sldIdLst>
    <p:sldId id="494" r:id="rId3"/>
    <p:sldId id="390" r:id="rId4"/>
    <p:sldId id="391" r:id="rId5"/>
    <p:sldId id="392" r:id="rId6"/>
    <p:sldId id="393" r:id="rId7"/>
    <p:sldId id="388" r:id="rId8"/>
    <p:sldId id="457" r:id="rId9"/>
    <p:sldId id="475" r:id="rId10"/>
    <p:sldId id="474" r:id="rId11"/>
    <p:sldId id="459" r:id="rId12"/>
    <p:sldId id="477" r:id="rId13"/>
    <p:sldId id="476" r:id="rId14"/>
    <p:sldId id="363" r:id="rId15"/>
    <p:sldId id="461" r:id="rId16"/>
    <p:sldId id="479" r:id="rId17"/>
    <p:sldId id="478" r:id="rId18"/>
    <p:sldId id="332" r:id="rId19"/>
    <p:sldId id="467" r:id="rId20"/>
    <p:sldId id="480" r:id="rId21"/>
    <p:sldId id="386" r:id="rId22"/>
    <p:sldId id="468" r:id="rId23"/>
    <p:sldId id="482" r:id="rId24"/>
    <p:sldId id="481" r:id="rId25"/>
    <p:sldId id="484" r:id="rId26"/>
    <p:sldId id="483" r:id="rId27"/>
    <p:sldId id="340" r:id="rId28"/>
    <p:sldId id="485" r:id="rId29"/>
    <p:sldId id="487" r:id="rId30"/>
    <p:sldId id="490" r:id="rId31"/>
    <p:sldId id="491" r:id="rId32"/>
    <p:sldId id="472" r:id="rId33"/>
    <p:sldId id="376" r:id="rId34"/>
    <p:sldId id="352" r:id="rId35"/>
    <p:sldId id="389" r:id="rId36"/>
    <p:sldId id="465" r:id="rId37"/>
    <p:sldId id="493" r:id="rId38"/>
    <p:sldId id="492" r:id="rId39"/>
    <p:sldId id="369" r:id="rId40"/>
    <p:sldId id="473" r:id="rId41"/>
    <p:sldId id="455" r:id="rId42"/>
  </p:sldIdLst>
  <p:sldSz cx="12195175" cy="6858000"/>
  <p:notesSz cx="7099300" cy="10234613"/>
  <p:embeddedFontLst>
    <p:embeddedFont>
      <p:font typeface="Calibri Light" panose="020F0302020204030204" pitchFamily="34" charset="0"/>
      <p:regular r:id="rId45"/>
      <p:italic r:id="rId46"/>
    </p:embeddedFont>
  </p:embeddedFont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022">
          <p15:clr>
            <a:srgbClr val="A4A3A4"/>
          </p15:clr>
        </p15:guide>
        <p15:guide id="2" pos="340">
          <p15:clr>
            <a:srgbClr val="A4A3A4"/>
          </p15:clr>
        </p15:guide>
        <p15:guide id="3" pos="4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66FF33"/>
    <a:srgbClr val="FFFF00"/>
    <a:srgbClr val="FF0000"/>
    <a:srgbClr val="ADC0CB"/>
    <a:srgbClr val="FFCC99"/>
    <a:srgbClr val="3366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52" autoAdjust="0"/>
    <p:restoredTop sz="94660"/>
  </p:normalViewPr>
  <p:slideViewPr>
    <p:cSldViewPr>
      <p:cViewPr varScale="1">
        <p:scale>
          <a:sx n="67" d="100"/>
          <a:sy n="67" d="100"/>
        </p:scale>
        <p:origin x="864" y="44"/>
      </p:cViewPr>
      <p:guideLst>
        <p:guide orient="horz" pos="3022"/>
        <p:guide pos="340"/>
        <p:guide pos="4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1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42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F9B9792E-0323-402E-BDB1-64302FC0B176}" type="slidenum">
              <a:rPr lang="en-US"/>
              <a:pPr>
                <a:defRPr/>
              </a:pPr>
              <a:t>‹Nr.›</a:t>
            </a:fld>
            <a:endParaRPr lang="en-US"/>
          </a:p>
        </p:txBody>
      </p:sp>
    </p:spTree>
    <p:extLst>
      <p:ext uri="{BB962C8B-B14F-4D97-AF65-F5344CB8AC3E}">
        <p14:creationId xmlns:p14="http://schemas.microsoft.com/office/powerpoint/2010/main" val="991100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1">
                <a:latin typeface="Arial" charset="0"/>
                <a:ea typeface="+mn-ea"/>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34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1">
                <a:latin typeface="Arial" charset="0"/>
                <a:ea typeface="+mn-ea"/>
              </a:defRPr>
            </a:lvl1pPr>
          </a:lstStyle>
          <a:p>
            <a:pPr>
              <a:defRPr/>
            </a:pPr>
            <a:endParaRPr lang="en-US"/>
          </a:p>
        </p:txBody>
      </p:sp>
      <p:sp>
        <p:nvSpPr>
          <p:cNvPr id="634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b="1" smtClean="0"/>
            </a:lvl1pPr>
          </a:lstStyle>
          <a:p>
            <a:pPr>
              <a:defRPr/>
            </a:pPr>
            <a:fld id="{168325C9-0661-4B1C-BDB3-F0EE56ECDF0E}" type="slidenum">
              <a:rPr lang="en-US"/>
              <a:pPr>
                <a:defRPr/>
              </a:pPr>
              <a:t>‹Nr.›</a:t>
            </a:fld>
            <a:endParaRPr lang="en-US"/>
          </a:p>
        </p:txBody>
      </p:sp>
    </p:spTree>
    <p:extLst>
      <p:ext uri="{BB962C8B-B14F-4D97-AF65-F5344CB8AC3E}">
        <p14:creationId xmlns:p14="http://schemas.microsoft.com/office/powerpoint/2010/main" val="41970263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37F6DD0-C215-4D96-81E7-5F43AAAE15AC}" type="slidenum">
              <a:rPr lang="en-US" altLang="de-DE" sz="1300"/>
              <a:pPr>
                <a:spcBef>
                  <a:spcPct val="0"/>
                </a:spcBef>
              </a:pPr>
              <a:t>2</a:t>
            </a:fld>
            <a:endParaRPr lang="en-US" altLang="de-DE" sz="1300"/>
          </a:p>
        </p:txBody>
      </p:sp>
      <p:sp>
        <p:nvSpPr>
          <p:cNvPr id="20483" name="Rectangle 2"/>
          <p:cNvSpPr>
            <a:spLocks noGrp="1" noRot="1" noChangeAspect="1" noChangeArrowheads="1" noTextEdit="1"/>
          </p:cNvSpPr>
          <p:nvPr>
            <p:ph type="sldImg"/>
          </p:nvPr>
        </p:nvSpPr>
        <p:spPr>
          <a:xfrm>
            <a:off x="138113" y="768350"/>
            <a:ext cx="6823075"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9302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F2C57A6-53FB-4C97-B89C-516C88731861}" type="slidenum">
              <a:rPr lang="en-US" altLang="de-DE" sz="1300"/>
              <a:pPr>
                <a:spcBef>
                  <a:spcPct val="0"/>
                </a:spcBef>
              </a:pPr>
              <a:t>3</a:t>
            </a:fld>
            <a:endParaRPr lang="en-US" altLang="de-DE" sz="1300"/>
          </a:p>
        </p:txBody>
      </p:sp>
      <p:sp>
        <p:nvSpPr>
          <p:cNvPr id="22531" name="Rectangle 2"/>
          <p:cNvSpPr>
            <a:spLocks noGrp="1" noRot="1" noChangeAspect="1" noChangeArrowheads="1" noTextEdit="1"/>
          </p:cNvSpPr>
          <p:nvPr>
            <p:ph type="sldImg"/>
          </p:nvPr>
        </p:nvSpPr>
        <p:spPr>
          <a:xfrm>
            <a:off x="138113" y="768350"/>
            <a:ext cx="6823075"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05895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D54AD0A-B756-4602-8624-147C2610E890}" type="slidenum">
              <a:rPr lang="en-US" altLang="de-DE" sz="1300"/>
              <a:pPr>
                <a:spcBef>
                  <a:spcPct val="0"/>
                </a:spcBef>
              </a:pPr>
              <a:t>4</a:t>
            </a:fld>
            <a:endParaRPr lang="en-US" altLang="de-DE" sz="1300"/>
          </a:p>
        </p:txBody>
      </p:sp>
      <p:sp>
        <p:nvSpPr>
          <p:cNvPr id="24579" name="Rectangle 2"/>
          <p:cNvSpPr>
            <a:spLocks noGrp="1" noRot="1" noChangeAspect="1" noChangeArrowheads="1" noTextEdit="1"/>
          </p:cNvSpPr>
          <p:nvPr>
            <p:ph type="sldImg"/>
          </p:nvPr>
        </p:nvSpPr>
        <p:spPr>
          <a:xfrm>
            <a:off x="138113" y="768350"/>
            <a:ext cx="6823075"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7959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9B1EB3C-EE78-407A-9621-AEFBB0884300}" type="slidenum">
              <a:rPr lang="en-US" altLang="de-DE" sz="1300"/>
              <a:pPr>
                <a:spcBef>
                  <a:spcPct val="0"/>
                </a:spcBef>
              </a:pPr>
              <a:t>5</a:t>
            </a:fld>
            <a:endParaRPr lang="en-US" altLang="de-DE" sz="1300"/>
          </a:p>
        </p:txBody>
      </p:sp>
      <p:sp>
        <p:nvSpPr>
          <p:cNvPr id="26627" name="Rectangle 2"/>
          <p:cNvSpPr>
            <a:spLocks noGrp="1" noRot="1" noChangeAspect="1" noChangeArrowheads="1" noTextEdit="1"/>
          </p:cNvSpPr>
          <p:nvPr>
            <p:ph type="sldImg"/>
          </p:nvPr>
        </p:nvSpPr>
        <p:spPr>
          <a:xfrm>
            <a:off x="138113" y="768350"/>
            <a:ext cx="6823075"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891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6BD7B5D-CE89-4263-8798-137270A96118}" type="slidenum">
              <a:rPr lang="en-US" altLang="de-DE" sz="1300"/>
              <a:pPr>
                <a:spcBef>
                  <a:spcPct val="0"/>
                </a:spcBef>
              </a:pPr>
              <a:t>6</a:t>
            </a:fld>
            <a:endParaRPr lang="en-US" altLang="de-DE" sz="1300"/>
          </a:p>
        </p:txBody>
      </p:sp>
      <p:sp>
        <p:nvSpPr>
          <p:cNvPr id="28675" name="Rectangle 2"/>
          <p:cNvSpPr>
            <a:spLocks noGrp="1" noRot="1" noChangeAspect="1" noChangeArrowheads="1" noTextEdit="1"/>
          </p:cNvSpPr>
          <p:nvPr>
            <p:ph type="sldImg"/>
          </p:nvPr>
        </p:nvSpPr>
        <p:spPr>
          <a:xfrm>
            <a:off x="138113" y="768350"/>
            <a:ext cx="6823075"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74433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7</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8</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8B98CEB-6A6B-420A-96F0-4992DD66E1C7}" type="slidenum">
              <a:rPr lang="en-US" altLang="de-DE" sz="1300"/>
              <a:pPr>
                <a:spcBef>
                  <a:spcPct val="0"/>
                </a:spcBef>
              </a:pPr>
              <a:t>9</a:t>
            </a:fld>
            <a:endParaRPr lang="en-US" altLang="de-DE" sz="1300"/>
          </a:p>
        </p:txBody>
      </p:sp>
      <p:sp>
        <p:nvSpPr>
          <p:cNvPr id="34819"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30405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10</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11</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90B7559-ACE7-4150-9BC6-8E43994775C6}" type="slidenum">
              <a:rPr lang="en-US" altLang="de-DE" sz="1300"/>
              <a:pPr>
                <a:spcBef>
                  <a:spcPct val="0"/>
                </a:spcBef>
              </a:pPr>
              <a:t>12</a:t>
            </a:fld>
            <a:endParaRPr lang="en-US" altLang="de-DE" sz="1300"/>
          </a:p>
        </p:txBody>
      </p:sp>
      <p:sp>
        <p:nvSpPr>
          <p:cNvPr id="409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4444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D022897-D078-40F6-8975-14B783F7EDEC}" type="slidenum">
              <a:rPr lang="en-US" altLang="de-DE" sz="1300"/>
              <a:pPr>
                <a:spcBef>
                  <a:spcPct val="0"/>
                </a:spcBef>
              </a:pPr>
              <a:t>13</a:t>
            </a:fld>
            <a:endParaRPr lang="en-US" altLang="de-DE" sz="1300"/>
          </a:p>
        </p:txBody>
      </p:sp>
      <p:sp>
        <p:nvSpPr>
          <p:cNvPr id="43011" name="Rectangle 2"/>
          <p:cNvSpPr>
            <a:spLocks noGrp="1" noRot="1" noChangeAspect="1" noChangeArrowheads="1" noTextEdit="1"/>
          </p:cNvSpPr>
          <p:nvPr>
            <p:ph type="sldImg"/>
          </p:nvPr>
        </p:nvSpPr>
        <p:spPr>
          <a:xfrm>
            <a:off x="138113" y="768350"/>
            <a:ext cx="6823075"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4573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14</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15</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C1F0564-2A78-412F-AF33-9B3D87B94C0D}" type="slidenum">
              <a:rPr lang="en-US" altLang="de-DE" sz="1300"/>
              <a:pPr>
                <a:spcBef>
                  <a:spcPct val="0"/>
                </a:spcBef>
              </a:pPr>
              <a:t>16</a:t>
            </a:fld>
            <a:endParaRPr lang="en-US" altLang="de-DE" sz="1300"/>
          </a:p>
        </p:txBody>
      </p:sp>
      <p:sp>
        <p:nvSpPr>
          <p:cNvPr id="49155"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532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D2C6E8-2118-41DE-88F7-49AD2EEBAF0B}" type="slidenum">
              <a:rPr lang="en-US" altLang="de-DE" sz="1300"/>
              <a:pPr>
                <a:spcBef>
                  <a:spcPct val="0"/>
                </a:spcBef>
              </a:pPr>
              <a:t>17</a:t>
            </a:fld>
            <a:endParaRPr lang="en-US" altLang="de-DE" sz="1300"/>
          </a:p>
        </p:txBody>
      </p:sp>
      <p:sp>
        <p:nvSpPr>
          <p:cNvPr id="51203" name="Rectangle 2"/>
          <p:cNvSpPr>
            <a:spLocks noGrp="1" noRot="1" noChangeAspect="1" noChangeArrowheads="1" noTextEdit="1"/>
          </p:cNvSpPr>
          <p:nvPr>
            <p:ph type="sldImg"/>
          </p:nvPr>
        </p:nvSpPr>
        <p:spPr>
          <a:xfrm>
            <a:off x="138113" y="768350"/>
            <a:ext cx="6823075"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216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42ED6F-C15D-4930-AA42-0AD49ADE995C}" type="slidenum">
              <a:rPr lang="en-US" altLang="de-DE" sz="1300"/>
              <a:pPr>
                <a:spcBef>
                  <a:spcPct val="0"/>
                </a:spcBef>
              </a:pPr>
              <a:t>18</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74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442ED6F-C15D-4930-AA42-0AD49ADE995C}" type="slidenum">
              <a:rPr lang="en-US" altLang="de-DE" sz="1300"/>
              <a:pPr>
                <a:spcBef>
                  <a:spcPct val="0"/>
                </a:spcBef>
              </a:pPr>
              <a:t>19</a:t>
            </a:fld>
            <a:endParaRPr lang="en-US" altLang="de-DE" sz="1300"/>
          </a:p>
        </p:txBody>
      </p:sp>
      <p:sp>
        <p:nvSpPr>
          <p:cNvPr id="55299" name="Rectangle 2"/>
          <p:cNvSpPr>
            <a:spLocks noGrp="1" noRot="1" noChangeAspect="1" noChangeArrowheads="1" noTextEdit="1"/>
          </p:cNvSpPr>
          <p:nvPr>
            <p:ph type="sldImg"/>
          </p:nvPr>
        </p:nvSpPr>
        <p:spPr>
          <a:xfrm>
            <a:off x="138113" y="768350"/>
            <a:ext cx="6823075"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3074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5B50636-AFE7-4587-A013-BA74928FCFA9}" type="slidenum">
              <a:rPr lang="en-US" altLang="de-DE" sz="1300"/>
              <a:pPr>
                <a:spcBef>
                  <a:spcPct val="0"/>
                </a:spcBef>
              </a:pPr>
              <a:t>20</a:t>
            </a:fld>
            <a:endParaRPr lang="en-US" altLang="de-DE" sz="1300"/>
          </a:p>
        </p:txBody>
      </p:sp>
      <p:sp>
        <p:nvSpPr>
          <p:cNvPr id="57347" name="Rectangle 2"/>
          <p:cNvSpPr>
            <a:spLocks noGrp="1" noRot="1" noChangeAspect="1" noChangeArrowheads="1" noTextEdit="1"/>
          </p:cNvSpPr>
          <p:nvPr>
            <p:ph type="sldImg"/>
          </p:nvPr>
        </p:nvSpPr>
        <p:spPr>
          <a:xfrm>
            <a:off x="139700" y="768350"/>
            <a:ext cx="6821488"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62145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21</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22</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EC4D4B-A988-4DC1-9B90-27E63F1164A8}" type="slidenum">
              <a:rPr lang="en-US" altLang="de-DE" sz="1300"/>
              <a:pPr>
                <a:spcBef>
                  <a:spcPct val="0"/>
                </a:spcBef>
              </a:pPr>
              <a:t>23</a:t>
            </a:fld>
            <a:endParaRPr lang="en-US" altLang="de-DE" sz="1300"/>
          </a:p>
        </p:txBody>
      </p:sp>
      <p:sp>
        <p:nvSpPr>
          <p:cNvPr id="63491" name="Rectangle 2"/>
          <p:cNvSpPr>
            <a:spLocks noGrp="1" noRot="1" noChangeAspect="1" noChangeArrowheads="1" noTextEdit="1"/>
          </p:cNvSpPr>
          <p:nvPr>
            <p:ph type="sldImg"/>
          </p:nvPr>
        </p:nvSpPr>
        <p:spPr>
          <a:xfrm>
            <a:off x="138113" y="768350"/>
            <a:ext cx="6823075"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3169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ABC817-3E54-4815-9440-7546D1E67B74}" type="slidenum">
              <a:rPr lang="en-US" altLang="de-DE" sz="1300"/>
              <a:pPr>
                <a:spcBef>
                  <a:spcPct val="0"/>
                </a:spcBef>
              </a:pPr>
              <a:t>24</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830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1ABC817-3E54-4815-9440-7546D1E67B74}" type="slidenum">
              <a:rPr lang="en-US" altLang="de-DE" sz="1300"/>
              <a:pPr>
                <a:spcBef>
                  <a:spcPct val="0"/>
                </a:spcBef>
              </a:pPr>
              <a:t>25</a:t>
            </a:fld>
            <a:endParaRPr lang="en-US" altLang="de-DE" sz="1300"/>
          </a:p>
        </p:txBody>
      </p:sp>
      <p:sp>
        <p:nvSpPr>
          <p:cNvPr id="69635" name="Rectangle 2"/>
          <p:cNvSpPr>
            <a:spLocks noGrp="1" noRot="1" noChangeAspect="1" noChangeArrowheads="1" noTextEdit="1"/>
          </p:cNvSpPr>
          <p:nvPr>
            <p:ph type="sldImg"/>
          </p:nvPr>
        </p:nvSpPr>
        <p:spPr>
          <a:xfrm>
            <a:off x="138113" y="768350"/>
            <a:ext cx="6823075"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91830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2BE179D-5C2E-475E-B086-FE7C3B7A4ADD}" type="slidenum">
              <a:rPr lang="en-US" altLang="de-DE" sz="1300"/>
              <a:pPr>
                <a:spcBef>
                  <a:spcPct val="0"/>
                </a:spcBef>
              </a:pPr>
              <a:t>26</a:t>
            </a:fld>
            <a:endParaRPr lang="en-US" altLang="de-DE" sz="1300"/>
          </a:p>
        </p:txBody>
      </p:sp>
      <p:sp>
        <p:nvSpPr>
          <p:cNvPr id="71683" name="Rectangle 2"/>
          <p:cNvSpPr>
            <a:spLocks noGrp="1" noRot="1" noChangeAspect="1" noChangeArrowheads="1" noTextEdit="1"/>
          </p:cNvSpPr>
          <p:nvPr>
            <p:ph type="sldImg"/>
          </p:nvPr>
        </p:nvSpPr>
        <p:spPr>
          <a:xfrm>
            <a:off x="138113" y="768350"/>
            <a:ext cx="6823075"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47287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9815AAD-0777-40BD-88DB-4E79A14BEE2C}" type="slidenum">
              <a:rPr lang="en-US" altLang="de-DE" sz="1300"/>
              <a:pPr>
                <a:spcBef>
                  <a:spcPct val="0"/>
                </a:spcBef>
              </a:pPr>
              <a:t>27</a:t>
            </a:fld>
            <a:endParaRPr lang="en-US" altLang="de-DE" sz="1300"/>
          </a:p>
        </p:txBody>
      </p:sp>
      <p:sp>
        <p:nvSpPr>
          <p:cNvPr id="77827" name="Rectangle 2"/>
          <p:cNvSpPr>
            <a:spLocks noGrp="1" noRot="1" noChangeAspect="1" noChangeArrowheads="1" noTextEdit="1"/>
          </p:cNvSpPr>
          <p:nvPr>
            <p:ph type="sldImg"/>
          </p:nvPr>
        </p:nvSpPr>
        <p:spPr>
          <a:xfrm>
            <a:off x="138113" y="768350"/>
            <a:ext cx="6823075" cy="3836988"/>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24197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4049E-7DEC-41C4-8289-8BB7DDEEFCCD}" type="slidenum">
              <a:rPr lang="en-US" altLang="de-DE" sz="1300"/>
              <a:pPr>
                <a:spcBef>
                  <a:spcPct val="0"/>
                </a:spcBef>
              </a:pPr>
              <a:t>28</a:t>
            </a:fld>
            <a:endParaRPr lang="en-US" altLang="de-DE" sz="1300"/>
          </a:p>
        </p:txBody>
      </p:sp>
      <p:sp>
        <p:nvSpPr>
          <p:cNvPr id="86019" name="Rectangle 2"/>
          <p:cNvSpPr>
            <a:spLocks noGrp="1" noRot="1" noChangeAspect="1" noChangeArrowheads="1" noTextEdit="1"/>
          </p:cNvSpPr>
          <p:nvPr>
            <p:ph type="sldImg"/>
          </p:nvPr>
        </p:nvSpPr>
        <p:spPr>
          <a:xfrm>
            <a:off x="138113" y="768350"/>
            <a:ext cx="6823075"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074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702E181-AC0E-4A9D-964D-648744305E9F}" type="slidenum">
              <a:rPr lang="en-US" altLang="de-DE" sz="1300"/>
              <a:pPr>
                <a:spcBef>
                  <a:spcPct val="0"/>
                </a:spcBef>
              </a:pPr>
              <a:t>29</a:t>
            </a:fld>
            <a:endParaRPr lang="en-US" altLang="de-DE" sz="1300"/>
          </a:p>
        </p:txBody>
      </p:sp>
      <p:sp>
        <p:nvSpPr>
          <p:cNvPr id="90115" name="Rectangle 2"/>
          <p:cNvSpPr>
            <a:spLocks noGrp="1" noRot="1" noChangeAspect="1" noChangeArrowheads="1" noTextEdit="1"/>
          </p:cNvSpPr>
          <p:nvPr>
            <p:ph type="sldImg"/>
          </p:nvPr>
        </p:nvSpPr>
        <p:spPr>
          <a:xfrm>
            <a:off x="138113" y="768350"/>
            <a:ext cx="6823075"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9092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2151B7-07EB-4489-934E-464C47BDDD2E}" type="slidenum">
              <a:rPr lang="en-US" altLang="de-DE" sz="1300"/>
              <a:pPr>
                <a:spcBef>
                  <a:spcPct val="0"/>
                </a:spcBef>
              </a:pPr>
              <a:t>30</a:t>
            </a:fld>
            <a:endParaRPr lang="en-US" altLang="de-DE" sz="1300"/>
          </a:p>
        </p:txBody>
      </p:sp>
      <p:sp>
        <p:nvSpPr>
          <p:cNvPr id="94211" name="Rectangle 2"/>
          <p:cNvSpPr>
            <a:spLocks noGrp="1" noRot="1" noChangeAspect="1" noChangeArrowheads="1" noTextEdit="1"/>
          </p:cNvSpPr>
          <p:nvPr>
            <p:ph type="sldImg"/>
          </p:nvPr>
        </p:nvSpPr>
        <p:spPr>
          <a:xfrm>
            <a:off x="138113" y="768350"/>
            <a:ext cx="6823075"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32094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31</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062DCEE-A348-4E1A-B4DF-CEEE66BE9349}" type="slidenum">
              <a:rPr lang="en-US" altLang="de-DE" sz="1300"/>
              <a:pPr>
                <a:spcBef>
                  <a:spcPct val="0"/>
                </a:spcBef>
              </a:pPr>
              <a:t>32</a:t>
            </a:fld>
            <a:endParaRPr lang="en-US" altLang="de-DE" sz="1300"/>
          </a:p>
        </p:txBody>
      </p:sp>
      <p:sp>
        <p:nvSpPr>
          <p:cNvPr id="97283" name="Rectangle 2"/>
          <p:cNvSpPr>
            <a:spLocks noGrp="1" noRot="1" noChangeAspect="1" noChangeArrowheads="1" noTextEdit="1"/>
          </p:cNvSpPr>
          <p:nvPr>
            <p:ph type="sldImg"/>
          </p:nvPr>
        </p:nvSpPr>
        <p:spPr>
          <a:xfrm>
            <a:off x="138113" y="768350"/>
            <a:ext cx="6823075"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98100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511F034-DA17-4CD1-9496-9EE21B79D9D7}" type="slidenum">
              <a:rPr lang="en-US" altLang="de-DE" sz="1300"/>
              <a:pPr>
                <a:spcBef>
                  <a:spcPct val="0"/>
                </a:spcBef>
              </a:pPr>
              <a:t>33</a:t>
            </a:fld>
            <a:endParaRPr lang="en-US" altLang="de-DE" sz="1300"/>
          </a:p>
        </p:txBody>
      </p:sp>
      <p:sp>
        <p:nvSpPr>
          <p:cNvPr id="99331" name="Rectangle 2"/>
          <p:cNvSpPr>
            <a:spLocks noGrp="1" noRot="1" noChangeAspect="1" noChangeArrowheads="1" noTextEdit="1"/>
          </p:cNvSpPr>
          <p:nvPr>
            <p:ph type="sldImg"/>
          </p:nvPr>
        </p:nvSpPr>
        <p:spPr>
          <a:xfrm>
            <a:off x="138113" y="768350"/>
            <a:ext cx="6823075"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2663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28B12B-1AE5-4972-AD5D-F856810F0F71}" type="slidenum">
              <a:rPr lang="en-US" altLang="de-DE" sz="1300"/>
              <a:pPr>
                <a:spcBef>
                  <a:spcPct val="0"/>
                </a:spcBef>
              </a:pPr>
              <a:t>34</a:t>
            </a:fld>
            <a:endParaRPr lang="en-US" altLang="de-DE" sz="1300"/>
          </a:p>
        </p:txBody>
      </p:sp>
      <p:sp>
        <p:nvSpPr>
          <p:cNvPr id="101379" name="Rectangle 2"/>
          <p:cNvSpPr>
            <a:spLocks noGrp="1" noRot="1" noChangeAspect="1" noChangeArrowheads="1" noTextEdit="1"/>
          </p:cNvSpPr>
          <p:nvPr>
            <p:ph type="sldImg"/>
          </p:nvPr>
        </p:nvSpPr>
        <p:spPr>
          <a:xfrm>
            <a:off x="138113" y="768350"/>
            <a:ext cx="6823075"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64215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35</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36</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F064CB8-759F-430D-8BAC-4BEB6C4A64E8}" type="slidenum">
              <a:rPr lang="en-US" altLang="de-DE" sz="1300"/>
              <a:pPr>
                <a:spcBef>
                  <a:spcPct val="0"/>
                </a:spcBef>
              </a:pPr>
              <a:t>37</a:t>
            </a:fld>
            <a:endParaRPr lang="en-US" altLang="de-DE" sz="1300"/>
          </a:p>
        </p:txBody>
      </p:sp>
      <p:sp>
        <p:nvSpPr>
          <p:cNvPr id="107523" name="Rectangle 2"/>
          <p:cNvSpPr>
            <a:spLocks noGrp="1" noRot="1" noChangeAspect="1" noChangeArrowheads="1" noTextEdit="1"/>
          </p:cNvSpPr>
          <p:nvPr>
            <p:ph type="sldImg"/>
          </p:nvPr>
        </p:nvSpPr>
        <p:spPr>
          <a:xfrm>
            <a:off x="138113" y="768350"/>
            <a:ext cx="6823075"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6994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452BE97-41C6-4D1B-B656-1C72EA661FD7}" type="slidenum">
              <a:rPr lang="en-US" altLang="de-DE" sz="1300"/>
              <a:pPr>
                <a:spcBef>
                  <a:spcPct val="0"/>
                </a:spcBef>
              </a:pPr>
              <a:t>38</a:t>
            </a:fld>
            <a:endParaRPr lang="en-US" altLang="de-DE" sz="1300"/>
          </a:p>
        </p:txBody>
      </p:sp>
      <p:sp>
        <p:nvSpPr>
          <p:cNvPr id="109571" name="Rectangle 2"/>
          <p:cNvSpPr>
            <a:spLocks noGrp="1" noRot="1" noChangeAspect="1" noChangeArrowheads="1" noTextEdit="1"/>
          </p:cNvSpPr>
          <p:nvPr>
            <p:ph type="sldImg"/>
          </p:nvPr>
        </p:nvSpPr>
        <p:spPr>
          <a:xfrm>
            <a:off x="138113" y="768350"/>
            <a:ext cx="6823075"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0466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39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9060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90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6A46243-2747-4995-9449-0470D5D56726}" type="slidenum">
              <a:rPr lang="en-US" altLang="de-DE" sz="1300"/>
              <a:pPr>
                <a:spcBef>
                  <a:spcPct val="0"/>
                </a:spcBef>
              </a:pPr>
              <a:t>40</a:t>
            </a:fld>
            <a:endParaRPr lang="en-US" altLang="de-DE" sz="1300"/>
          </a:p>
        </p:txBody>
      </p:sp>
      <p:sp>
        <p:nvSpPr>
          <p:cNvPr id="113667" name="Rectangle 2"/>
          <p:cNvSpPr>
            <a:spLocks noGrp="1" noRot="1" noChangeAspect="1" noChangeArrowheads="1" noTextEdit="1"/>
          </p:cNvSpPr>
          <p:nvPr>
            <p:ph type="sldImg"/>
          </p:nvPr>
        </p:nvSpPr>
        <p:spPr>
          <a:xfrm>
            <a:off x="138113" y="768350"/>
            <a:ext cx="6823075"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a:latin typeface="Arial" panose="020B0604020202020204" pitchFamily="34" charset="0"/>
            </a:endParaRPr>
          </a:p>
        </p:txBody>
      </p:sp>
    </p:spTree>
    <p:extLst>
      <p:ext uri="{BB962C8B-B14F-4D97-AF65-F5344CB8AC3E}">
        <p14:creationId xmlns:p14="http://schemas.microsoft.com/office/powerpoint/2010/main" val="38032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1"/>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1"/>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l-GR" altLang="ko-KR" sz="1000" dirty="0">
                <a:latin typeface="+mj-l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A7C80C7C-E4E9-4F5E-80C8-19A0B9B44456}" type="slidenum">
              <a:rPr lang="de-DE" smtClean="0"/>
              <a:pPr>
                <a:defRPr/>
              </a:pPr>
              <a:t>‹Nr.›</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F41B85F6-DB88-442C-A534-5765E17A9488}" type="slidenum">
              <a:rPr lang="de-DE" smtClean="0"/>
              <a:pPr>
                <a:defRPr/>
              </a:pPr>
              <a:t>‹Nr.›</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529A966D-003B-4A9D-A0A6-8F340A5291CB}" type="slidenum">
              <a:rPr lang="de-DE" smtClean="0"/>
              <a:pPr>
                <a:defRPr/>
              </a:pPr>
              <a:t>‹Nr.›</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7FD7A3F8-D269-4107-8F9F-986519BFBBF1}" type="slidenum">
              <a:rPr lang="de-DE" smtClean="0"/>
              <a:pPr>
                <a:defRPr/>
              </a:pPr>
              <a:t>‹Nr.›</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el-GR"/>
              <a:t>Μεταγνωστική Θεραπεία 6 – Δείχνοντας ενσυναίσθηση II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2E4799ED-35E0-444E-87D0-EF011B4E37A5}" type="slidenum">
              <a:rPr lang="de-DE" smtClean="0"/>
              <a:pPr>
                <a:defRPr/>
              </a:pPr>
              <a:t>‹Nr.›</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808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0348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l-GR" altLang="ko-KR" dirty="0">
                <a:solidFill>
                  <a:srgbClr val="004992"/>
                </a:solidFill>
              </a:rPr>
              <a:t>Μεταγνωστική Θεραπεία (ΜΓΘ)</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eaLnBrk="1" fontAlgn="auto" hangingPunct="1">
              <a:spcBef>
                <a:spcPts val="0"/>
              </a:spcBef>
              <a:spcAft>
                <a:spcPts val="0"/>
              </a:spcAft>
            </a:pPr>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eaLnBrk="1" fontAlgn="auto" hangingPunct="1">
              <a:spcBef>
                <a:spcPct val="0"/>
              </a:spcBef>
              <a:spcAft>
                <a:spcPts val="0"/>
              </a:spcAft>
              <a:buClrTx/>
              <a:buFontTx/>
              <a:buNone/>
            </a:pPr>
            <a:r>
              <a:rPr lang="el-GR" altLang="ko-KR" sz="1000" dirty="0">
                <a:solidFill>
                  <a:srgbClr val="333333"/>
                </a:solidFill>
                <a:latin typeface="Calibri Light"/>
              </a:rPr>
              <a:t>Η χρήση εικόνων σε αυτή την ενότητα επιτράπηκε ευγενικά σε εμάς, από τους καλλιτέχνες ,δηλ. τους κατόχους πνευματικών δικαιωμάτων για αυτές τις εικόνες. Για λεπτομέρειες (καλλιτέχνης, τίτλος εικόνας) παρακαλούμε ανατρέξτε στο τέλος αυτής της παρουσίασης. </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29470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860532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20134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Tree>
    <p:extLst>
      <p:ext uri="{BB962C8B-B14F-4D97-AF65-F5344CB8AC3E}">
        <p14:creationId xmlns:p14="http://schemas.microsoft.com/office/powerpoint/2010/main" val="1442009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516766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2474289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751295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274288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089478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eaLnBrk="1" fontAlgn="auto" hangingPunct="1">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63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el-GR"/>
              <a:t>Μεταγνωστική Θεραπεία 6 – Δείχνοντας ενσυναίσθηση II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529A966D-003B-4A9D-A0A6-8F340A5291CB}" type="slidenum">
              <a:rPr lang="de-DE" smtClean="0"/>
              <a:pPr>
                <a:defRPr/>
              </a:pPr>
              <a:t>‹Nr.›</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eaLnBrk="1" fontAlgn="auto" hangingPunct="1">
              <a:spcBef>
                <a:spcPts val="0"/>
              </a:spcBef>
              <a:spcAft>
                <a:spcPts val="0"/>
              </a:spcAft>
            </a:pPr>
            <a:fld id="{9B00EF49-7894-4F53-A8DD-F7DB3BFC5032}" type="slidenum">
              <a:rPr lang="de-DE" smtClean="0">
                <a:solidFill>
                  <a:srgbClr val="333333"/>
                </a:solidFill>
              </a:rPr>
              <a:pPr defTabSz="457123" eaLnBrk="1" fontAlgn="auto" hangingPunct="1">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eaLnBrk="1" fontAlgn="auto" hangingPunct="1">
              <a:spcBef>
                <a:spcPts val="0"/>
              </a:spcBef>
              <a:spcAft>
                <a:spcPts val="0"/>
              </a:spcAft>
            </a:pPr>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85567591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ja-JP" dirty="0">
                <a:latin typeface="+mn-lt"/>
                <a:ea typeface="+mn-ea"/>
                <a:cs typeface="+mn-cs"/>
              </a:rPr>
              <a:t>ΜΓΘ</a:t>
            </a:r>
            <a:r>
              <a:rPr lang="en-US" altLang="ja-JP" dirty="0">
                <a:latin typeface="+mn-lt"/>
                <a:ea typeface="+mn-ea"/>
                <a:cs typeface="+mn-cs"/>
              </a:rPr>
              <a:t> </a:t>
            </a:r>
            <a:r>
              <a:rPr lang="el-GR" altLang="ja-JP" dirty="0">
                <a:latin typeface="+mn-lt"/>
                <a:ea typeface="+mn-ea"/>
                <a:cs typeface="+mn-cs"/>
              </a:rPr>
              <a:t>6</a:t>
            </a:r>
            <a:r>
              <a:rPr lang="en-US" altLang="ja-JP" dirty="0">
                <a:latin typeface="+mn-lt"/>
                <a:ea typeface="+mn-ea"/>
                <a:cs typeface="+mn-cs"/>
              </a:rPr>
              <a:t>A</a:t>
            </a:r>
            <a:r>
              <a:rPr lang="el-GR" altLang="ja-JP">
                <a:latin typeface="+mn-lt"/>
                <a:ea typeface="+mn-ea"/>
                <a:cs typeface="+mn-cs"/>
              </a:rPr>
              <a:t> </a:t>
            </a:r>
            <a:r>
              <a:rPr lang="en-US" altLang="ja-JP">
                <a:latin typeface="+mn-lt"/>
                <a:ea typeface="+mn-ea"/>
                <a:cs typeface="+mn-cs"/>
              </a:rPr>
              <a:t>– </a:t>
            </a:r>
            <a:r>
              <a:rPr lang="el-GR" altLang="ko-KR" dirty="0">
                <a:latin typeface="+mn-lt"/>
                <a:ea typeface="+mn-ea"/>
                <a:cs typeface="+mn-cs"/>
              </a:rPr>
              <a:t>Δείχνοντας ενσυναίσθηση </a:t>
            </a:r>
            <a:r>
              <a:rPr lang="en-US" altLang="ko-KR" dirty="0">
                <a:latin typeface="+mn-lt"/>
                <a:ea typeface="+mn-ea"/>
                <a:cs typeface="+mn-cs"/>
              </a:rPr>
              <a:t>II</a:t>
            </a:r>
            <a:endParaRPr lang="en-US" dirty="0">
              <a:latin typeface="+mn-lt"/>
              <a:ea typeface="+mn-ea"/>
              <a:cs typeface="+mn-cs"/>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Georgiou &amp; Bozikas </a:t>
            </a:r>
            <a:r>
              <a:rPr lang="nl-NL" sz="1600">
                <a:solidFill>
                  <a:srgbClr val="004992"/>
                </a:solidFill>
              </a:rPr>
              <a:t>(4|22</a:t>
            </a:r>
            <a:r>
              <a:rPr lang="nl-NL" sz="1600" dirty="0">
                <a:solidFill>
                  <a:srgbClr val="004992"/>
                </a:solidFill>
              </a:rPr>
              <a:t>)</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597498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Όταν συναντάτε κάποιον, πού κοιτάζετε πρώτα; Πόσο αξιόπιστα είναι αυτά τα στοιχεία για μια σωστή αξιολόγηση;</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a:t>
            </a:fld>
            <a:endParaRPr lang="de-DE">
              <a:latin typeface="+mn-lt"/>
              <a:ea typeface="+mn-ea"/>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Όταν συναντάτε κάποιον, πού κοιτάζετε πρώτα; Πόσο αξιόπιστα είναι αυτά τα στοιχεία για μια σωστή αξιολόγηση;</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a:t>
            </a:fld>
            <a:endParaRPr lang="de-DE">
              <a:latin typeface="+mn-lt"/>
              <a:ea typeface="+mn-ea"/>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8"/>
          <p:cNvSpPr txBox="1">
            <a:spLocks noChangeArrowheads="1"/>
          </p:cNvSpPr>
          <p:nvPr/>
        </p:nvSpPr>
        <p:spPr bwMode="auto">
          <a:xfrm>
            <a:off x="1964531" y="3670807"/>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χέρια;</a:t>
            </a:r>
            <a:endParaRPr lang="de-DE" altLang="de-DE" sz="2000" dirty="0">
              <a:latin typeface="+mn-lt"/>
              <a:ea typeface="+mn-ea"/>
            </a:endParaRPr>
          </a:p>
        </p:txBody>
      </p:sp>
      <p:sp>
        <p:nvSpPr>
          <p:cNvPr id="20" name="Caption_21"/>
          <p:cNvSpPr>
            <a:spLocks noChangeShapeType="1"/>
          </p:cNvSpPr>
          <p:nvPr/>
        </p:nvSpPr>
        <p:spPr bwMode="auto">
          <a:xfrm>
            <a:off x="1993131" y="4045134"/>
            <a:ext cx="292608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1" name="Caption_26"/>
          <p:cNvSpPr>
            <a:spLocks noChangeShapeType="1"/>
          </p:cNvSpPr>
          <p:nvPr/>
        </p:nvSpPr>
        <p:spPr bwMode="auto">
          <a:xfrm flipV="1">
            <a:off x="1993131" y="2892475"/>
            <a:ext cx="4663440"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2" name="Caption_14"/>
          <p:cNvSpPr txBox="1"/>
          <p:nvPr/>
        </p:nvSpPr>
        <p:spPr>
          <a:xfrm>
            <a:off x="4665473" y="6455664"/>
            <a:ext cx="2830573" cy="289823"/>
          </a:xfrm>
          <a:prstGeom prst="rect">
            <a:avLst/>
          </a:prstGeom>
        </p:spPr>
        <p:txBody>
          <a:bodyPr wrap="square" lIns="0" tIns="12700" rIns="0" bIns="0">
            <a:spAutoFit/>
          </a:bodyPr>
          <a:lstStyle/>
          <a:p>
            <a:pPr marL="12700" algn="ctr" eaLnBrk="1" fontAlgn="auto" hangingPunct="1">
              <a:spcBef>
                <a:spcPts val="100"/>
              </a:spcBef>
              <a:spcAft>
                <a:spcPts val="0"/>
              </a:spcAft>
              <a:defRPr/>
            </a:pPr>
            <a:r>
              <a:rPr lang="el-GR" i="1" spc="-5">
                <a:latin typeface="+mn-lt"/>
                <a:ea typeface="+mn-ea"/>
              </a:rPr>
              <a:t>άλλο;...</a:t>
            </a:r>
            <a:endParaRPr dirty="0">
              <a:latin typeface="+mn-lt"/>
              <a:ea typeface="+mn-ea"/>
            </a:endParaRPr>
          </a:p>
        </p:txBody>
      </p:sp>
      <p:sp>
        <p:nvSpPr>
          <p:cNvPr id="23" name="Caption_17"/>
          <p:cNvSpPr txBox="1">
            <a:spLocks noChangeArrowheads="1"/>
          </p:cNvSpPr>
          <p:nvPr/>
        </p:nvSpPr>
        <p:spPr bwMode="auto">
          <a:xfrm>
            <a:off x="1964531" y="2204864"/>
            <a:ext cx="26208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dirty="0">
                <a:latin typeface="+mn-lt"/>
                <a:ea typeface="+mn-ea"/>
              </a:rPr>
              <a:t>γλώσσα του</a:t>
            </a:r>
            <a:br>
              <a:rPr lang="en-US" altLang="de-DE" sz="2000" dirty="0">
                <a:latin typeface="+mn-lt"/>
                <a:ea typeface="+mn-ea"/>
              </a:rPr>
            </a:br>
            <a:r>
              <a:rPr lang="el-GR" altLang="de-DE" sz="2000" dirty="0">
                <a:latin typeface="+mn-lt"/>
                <a:ea typeface="+mn-ea"/>
              </a:rPr>
              <a:t>σώματος/</a:t>
            </a:r>
            <a:r>
              <a:rPr lang="en-US" altLang="de-DE" sz="2000" dirty="0">
                <a:latin typeface="+mn-lt"/>
                <a:ea typeface="+mn-ea"/>
              </a:rPr>
              <a:t> </a:t>
            </a:r>
            <a:r>
              <a:rPr lang="el-GR" altLang="de-DE" sz="2000" dirty="0">
                <a:latin typeface="+mn-lt"/>
                <a:ea typeface="+mn-ea"/>
              </a:rPr>
              <a:t>στάση;</a:t>
            </a:r>
            <a:endParaRPr lang="de-DE" altLang="de-DE" sz="2000" dirty="0">
              <a:latin typeface="+mn-lt"/>
              <a:ea typeface="+mn-ea"/>
            </a:endParaRPr>
          </a:p>
        </p:txBody>
      </p:sp>
      <p:sp>
        <p:nvSpPr>
          <p:cNvPr id="24" name="Caption_18"/>
          <p:cNvSpPr txBox="1">
            <a:spLocks noChangeArrowheads="1"/>
          </p:cNvSpPr>
          <p:nvPr/>
        </p:nvSpPr>
        <p:spPr bwMode="auto">
          <a:xfrm>
            <a:off x="1964531" y="32849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l-GR" altLang="de-DE" sz="2000">
                <a:latin typeface="+mn-lt"/>
                <a:ea typeface="+mn-ea"/>
              </a:rPr>
              <a:t>μάτια;</a:t>
            </a:r>
            <a:endParaRPr lang="de-DE" altLang="de-DE" sz="2000" dirty="0">
              <a:latin typeface="+mn-lt"/>
              <a:ea typeface="+mn-ea"/>
            </a:endParaRPr>
          </a:p>
        </p:txBody>
      </p:sp>
      <p:sp>
        <p:nvSpPr>
          <p:cNvPr id="25" name="Caption_19"/>
          <p:cNvSpPr txBox="1">
            <a:spLocks noChangeArrowheads="1"/>
          </p:cNvSpPr>
          <p:nvPr/>
        </p:nvSpPr>
        <p:spPr bwMode="auto">
          <a:xfrm>
            <a:off x="8185819" y="364502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γλώσσα;</a:t>
            </a:r>
            <a:endParaRPr lang="de-DE" altLang="de-DE" sz="2000" dirty="0">
              <a:solidFill>
                <a:srgbClr val="333333"/>
              </a:solidFill>
              <a:latin typeface="+mn-lt"/>
              <a:ea typeface="+mn-ea"/>
            </a:endParaRPr>
          </a:p>
        </p:txBody>
      </p:sp>
      <p:sp>
        <p:nvSpPr>
          <p:cNvPr id="26" name="Caption_20"/>
          <p:cNvSpPr txBox="1">
            <a:spLocks noChangeArrowheads="1"/>
          </p:cNvSpPr>
          <p:nvPr/>
        </p:nvSpPr>
        <p:spPr bwMode="auto">
          <a:xfrm>
            <a:off x="8005799" y="4653136"/>
            <a:ext cx="1551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l-GR" altLang="de-DE" sz="2000">
                <a:solidFill>
                  <a:srgbClr val="333333"/>
                </a:solidFill>
                <a:latin typeface="+mn-lt"/>
                <a:ea typeface="+mn-ea"/>
              </a:rPr>
              <a:t>ρούχα;</a:t>
            </a:r>
            <a:endParaRPr lang="de-DE" altLang="de-DE" sz="2000" dirty="0">
              <a:solidFill>
                <a:srgbClr val="333333"/>
              </a:solidFill>
              <a:latin typeface="+mn-lt"/>
              <a:ea typeface="+mn-ea"/>
            </a:endParaRPr>
          </a:p>
        </p:txBody>
      </p:sp>
      <p:sp>
        <p:nvSpPr>
          <p:cNvPr id="27" name="Caption_21"/>
          <p:cNvSpPr>
            <a:spLocks noChangeShapeType="1"/>
          </p:cNvSpPr>
          <p:nvPr/>
        </p:nvSpPr>
        <p:spPr bwMode="auto">
          <a:xfrm>
            <a:off x="1993131" y="3659311"/>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8" name="Caption_22"/>
          <p:cNvSpPr>
            <a:spLocks noChangeShapeType="1"/>
          </p:cNvSpPr>
          <p:nvPr/>
        </p:nvSpPr>
        <p:spPr bwMode="auto">
          <a:xfrm flipH="1">
            <a:off x="6097587" y="4076342"/>
            <a:ext cx="345638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29" name="Caption_23"/>
          <p:cNvSpPr>
            <a:spLocks noChangeShapeType="1"/>
          </p:cNvSpPr>
          <p:nvPr/>
        </p:nvSpPr>
        <p:spPr bwMode="auto">
          <a:xfrm flipH="1">
            <a:off x="6457627" y="5085184"/>
            <a:ext cx="3096344"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Ποιες άλλες πηγές πληροφόρησης χρησιμοποιείτε; Πόσο αξιόπιστα είναι αυτά τα στοιχεία;</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a:t>
            </a:fld>
            <a:endParaRPr lang="de-DE">
              <a:latin typeface="+mn-lt"/>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5473" y="2203704"/>
            <a:ext cx="2830573" cy="42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Ποιες άλλες πηγές πληροφόρησης χρησιμοποιείτε; Πόσο αξιόπιστα είναι αυτά τα στοιχεία;</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a:xfrm>
            <a:off x="408955" y="2204864"/>
            <a:ext cx="6858000" cy="4248000"/>
          </a:xfrm>
        </p:spPr>
        <p:txBody>
          <a:bodyPr/>
          <a:lstStyle/>
          <a:p>
            <a:pPr marL="342900" lvl="0" indent="-342900" defTabSz="914400" fontAlgn="base">
              <a:buClr>
                <a:srgbClr val="333333"/>
              </a:buClr>
              <a:buFont typeface="WingDings"/>
              <a:buChar char=""/>
            </a:pPr>
            <a:r>
              <a:rPr lang="el-GR" altLang="de-DE" sz="2400" dirty="0">
                <a:solidFill>
                  <a:srgbClr val="333333"/>
                </a:solidFill>
              </a:rPr>
              <a:t>προηγούμενη γνώση για το άτομο</a:t>
            </a:r>
            <a:r>
              <a:rPr lang="en-US" altLang="de-DE" sz="2400" dirty="0">
                <a:solidFill>
                  <a:srgbClr val="333333"/>
                </a:solidFill>
              </a:rPr>
              <a:t> (</a:t>
            </a:r>
            <a:r>
              <a:rPr lang="el-GR" altLang="de-DE" sz="2400" dirty="0">
                <a:solidFill>
                  <a:srgbClr val="333333"/>
                </a:solidFill>
              </a:rPr>
              <a:t>φήμη</a:t>
            </a:r>
            <a:r>
              <a:rPr lang="en-US" altLang="de-DE" sz="2400" dirty="0">
                <a:solidFill>
                  <a:srgbClr val="333333"/>
                </a:solidFill>
              </a:rPr>
              <a:t>): </a:t>
            </a:r>
            <a:r>
              <a:rPr lang="el-GR" altLang="de-DE" sz="2400" dirty="0">
                <a:solidFill>
                  <a:srgbClr val="333333"/>
                </a:solidFill>
              </a:rPr>
              <a:t>για παράδειγμα</a:t>
            </a:r>
            <a:r>
              <a:rPr lang="en-US" altLang="de-DE" sz="2400" dirty="0">
                <a:solidFill>
                  <a:srgbClr val="333333"/>
                </a:solidFill>
              </a:rPr>
              <a:t>, </a:t>
            </a:r>
            <a:r>
              <a:rPr lang="el-GR" altLang="de-DE" sz="2400" dirty="0">
                <a:solidFill>
                  <a:srgbClr val="333333"/>
                </a:solidFill>
              </a:rPr>
              <a:t>μια παρατήρηση από ένα φίλο</a:t>
            </a:r>
            <a:endParaRPr lang="en-US"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προηγούμενη γνώση για παρόμοια άτομα/ομάδες</a:t>
            </a:r>
            <a:r>
              <a:rPr lang="en-US" altLang="de-DE" sz="2400" dirty="0">
                <a:solidFill>
                  <a:srgbClr val="333333"/>
                </a:solidFill>
              </a:rPr>
              <a:t>: </a:t>
            </a:r>
            <a:r>
              <a:rPr lang="el-GR" altLang="de-DE" sz="2400" dirty="0">
                <a:solidFill>
                  <a:srgbClr val="333333"/>
                </a:solidFill>
              </a:rPr>
              <a:t>π</a:t>
            </a:r>
            <a:r>
              <a:rPr lang="en-US" altLang="de-DE" sz="2400" dirty="0">
                <a:solidFill>
                  <a:srgbClr val="333333"/>
                </a:solidFill>
              </a:rPr>
              <a:t>.</a:t>
            </a:r>
            <a:r>
              <a:rPr lang="el-GR" altLang="de-DE" sz="2400" dirty="0">
                <a:solidFill>
                  <a:srgbClr val="333333"/>
                </a:solidFill>
              </a:rPr>
              <a:t>χ</a:t>
            </a:r>
            <a:r>
              <a:rPr lang="en-US" altLang="de-DE" sz="2400" dirty="0">
                <a:solidFill>
                  <a:srgbClr val="333333"/>
                </a:solidFill>
              </a:rPr>
              <a:t>. </a:t>
            </a:r>
            <a:r>
              <a:rPr lang="el-GR" altLang="de-DE" sz="2400" i="1" dirty="0">
                <a:solidFill>
                  <a:srgbClr val="333333"/>
                </a:solidFill>
              </a:rPr>
              <a:t>ράπερ</a:t>
            </a:r>
            <a:endParaRPr lang="en-US" altLang="de-DE" sz="2400" i="1" dirty="0">
              <a:solidFill>
                <a:srgbClr val="333333"/>
              </a:solidFill>
            </a:endParaRPr>
          </a:p>
          <a:p>
            <a:pPr marL="342900" lvl="0" indent="-342900" defTabSz="914400" fontAlgn="base">
              <a:buClr>
                <a:srgbClr val="333333"/>
              </a:buClr>
              <a:buFont typeface="WingDings"/>
              <a:buChar char=""/>
            </a:pPr>
            <a:r>
              <a:rPr lang="en-US" altLang="de-DE" sz="2400" dirty="0">
                <a:solidFill>
                  <a:srgbClr val="333333"/>
                </a:solidFill>
              </a:rPr>
              <a:t>«</a:t>
            </a:r>
            <a:r>
              <a:rPr lang="el-GR" altLang="ja-JP" sz="2400" dirty="0">
                <a:solidFill>
                  <a:srgbClr val="333333"/>
                </a:solidFill>
              </a:rPr>
              <a:t>προαίσθημα</a:t>
            </a:r>
            <a:r>
              <a:rPr lang="en-US" altLang="de-DE" sz="2400" dirty="0">
                <a:solidFill>
                  <a:srgbClr val="333333"/>
                </a:solidFill>
              </a:rPr>
              <a:t>»</a:t>
            </a:r>
            <a:r>
              <a:rPr lang="en-US" altLang="ja-JP" sz="2400" dirty="0">
                <a:solidFill>
                  <a:srgbClr val="333333"/>
                </a:solidFill>
              </a:rPr>
              <a:t>/</a:t>
            </a:r>
            <a:r>
              <a:rPr lang="el-GR" altLang="ja-JP" sz="2400" dirty="0">
                <a:solidFill>
                  <a:srgbClr val="333333"/>
                </a:solidFill>
              </a:rPr>
              <a:t>διαίσθηση</a:t>
            </a:r>
            <a:endParaRPr lang="en-US" altLang="ja-JP"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κάτι γραμμένο</a:t>
            </a:r>
            <a:r>
              <a:rPr lang="en-GB" altLang="de-DE" sz="2400" dirty="0">
                <a:solidFill>
                  <a:srgbClr val="333333"/>
                </a:solidFill>
              </a:rPr>
              <a:t>: </a:t>
            </a:r>
            <a:r>
              <a:rPr lang="el-GR" altLang="de-DE" sz="2400" dirty="0">
                <a:solidFill>
                  <a:srgbClr val="333333"/>
                </a:solidFill>
              </a:rPr>
              <a:t>για παράδειγμα</a:t>
            </a:r>
            <a:r>
              <a:rPr lang="en-GB" altLang="de-DE" sz="2400" dirty="0">
                <a:solidFill>
                  <a:srgbClr val="333333"/>
                </a:solidFill>
              </a:rPr>
              <a:t>, </a:t>
            </a:r>
            <a:r>
              <a:rPr lang="el-GR" altLang="de-DE" sz="2400" dirty="0">
                <a:solidFill>
                  <a:srgbClr val="333333"/>
                </a:solidFill>
              </a:rPr>
              <a:t>από </a:t>
            </a:r>
            <a:r>
              <a:rPr lang="en-GB" altLang="de-DE" sz="2400" dirty="0">
                <a:solidFill>
                  <a:srgbClr val="333333"/>
                </a:solidFill>
              </a:rPr>
              <a:t>e-mails </a:t>
            </a:r>
            <a:r>
              <a:rPr lang="el-GR" altLang="de-DE" sz="2400" dirty="0">
                <a:solidFill>
                  <a:srgbClr val="333333"/>
                </a:solidFill>
              </a:rPr>
              <a:t>ή διαδικτυακές συζητήσεις</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5</a:t>
            </a:fld>
            <a:endParaRPr lang="de-DE">
              <a:latin typeface="+mn-lt"/>
              <a:ea typeface="+mn-ea"/>
            </a:endParaRPr>
          </a:p>
        </p:txBody>
      </p:sp>
      <p:pic>
        <p:nvPicPr>
          <p:cNvPr id="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9497" y="2203704"/>
            <a:ext cx="2831805"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3600">
                <a:solidFill>
                  <a:srgbClr val="004992"/>
                </a:solidFill>
                <a:latin typeface="+mn-lt"/>
                <a:ea typeface="+mn-ea"/>
                <a:cs typeface="+mn-cs"/>
              </a:rPr>
              <a:t>Πλεονεκτήματα και μειονεκτήματα ορισμένων κοινωνικών ενδείξεων</a:t>
            </a:r>
            <a:endParaRPr lang="en-US" sz="360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377"/>
            <a:r>
              <a:rPr lang="el-GR" sz="2400" dirty="0">
                <a:solidFill>
                  <a:srgbClr val="333333"/>
                </a:solidFill>
              </a:rPr>
              <a:t>Τώρα που έχουμε συζητήσει πτυχές που συμβάλλουν στην εκτίμηση ενός ατόμου,</a:t>
            </a:r>
            <a:r>
              <a:rPr lang="en-US" sz="2400" dirty="0">
                <a:solidFill>
                  <a:srgbClr val="333333"/>
                </a:solidFill>
              </a:rPr>
              <a:t> </a:t>
            </a:r>
            <a:r>
              <a:rPr lang="el-GR" sz="2400" dirty="0">
                <a:solidFill>
                  <a:srgbClr val="333333"/>
                </a:solidFill>
              </a:rPr>
              <a:t>ας επικεντρωθούμε στα δυνατά και αδύνατα σημεία αυτών των κοινωνικών ενδείξεων.</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6</a:t>
            </a:fld>
            <a:endParaRPr lang="de-DE">
              <a:latin typeface="+mn-lt"/>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7</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304724944"/>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8</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637161756"/>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Η γλώσσα είναι πολύ σημαντική για άμεση επικοινωνία.</a:t>
                      </a:r>
                      <a:endParaRPr kumimoji="0" lang="en-US" sz="18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a:ln>
                            <a:noFill/>
                          </a:ln>
                          <a:solidFill>
                            <a:srgbClr val="333333"/>
                          </a:solidFill>
                          <a:effectLst/>
                          <a:latin typeface="+mn-lt"/>
                          <a:ea typeface="+mn-ea"/>
                          <a:cs typeface="+mn-cs"/>
                        </a:rPr>
                        <a:t>Τόνος</a:t>
                      </a:r>
                      <a:r>
                        <a:rPr kumimoji="0" lang="el-GR" sz="1800" b="1" i="0" u="none" strike="noStrike" cap="none" normalizeH="0" baseline="0" dirty="0">
                          <a:ln>
                            <a:noFill/>
                          </a:ln>
                          <a:solidFill>
                            <a:srgbClr val="333333"/>
                          </a:solidFill>
                          <a:effectLst/>
                          <a:latin typeface="+mn-lt"/>
                          <a:ea typeface="+mn-ea"/>
                          <a:cs typeface="+mn-cs"/>
                        </a:rPr>
                        <a:t>:</a:t>
                      </a:r>
                      <a:r>
                        <a:rPr kumimoji="0" lang="el-GR" sz="1800" b="0" i="0" u="none" strike="noStrike" cap="none" normalizeH="0" baseline="0" dirty="0">
                          <a:ln>
                            <a:noFill/>
                          </a:ln>
                          <a:solidFill>
                            <a:srgbClr val="333333"/>
                          </a:solidFill>
                          <a:effectLst/>
                          <a:latin typeface="+mn-lt"/>
                          <a:ea typeface="+mn-ea"/>
                          <a:cs typeface="+mn-cs"/>
                        </a:rPr>
                        <a:t> Τονισμός (σαρκαστικός, φαντασμένος), επιλογή λέξεων (αλαζονικός, αντικειμενικός κ.λ.π.) μπορεί να πούνε πολλά για κάποιον.</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extLst>
      <p:ext uri="{BB962C8B-B14F-4D97-AF65-F5344CB8AC3E}">
        <p14:creationId xmlns:p14="http://schemas.microsoft.com/office/powerpoint/2010/main" val="4180485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9</a:t>
            </a:fld>
            <a:endParaRPr lang="de-DE">
              <a:latin typeface="+mn-lt"/>
              <a:ea typeface="+mn-ea"/>
            </a:endParaRPr>
          </a:p>
        </p:txBody>
      </p:sp>
      <p:graphicFrame>
        <p:nvGraphicFramePr>
          <p:cNvPr id="12" name="Group 2"/>
          <p:cNvGraphicFramePr>
            <a:graphicFrameLocks noGrp="1"/>
          </p:cNvGraphicFramePr>
          <p:nvPr>
            <p:extLst>
              <p:ext uri="{D42A27DB-BD31-4B8C-83A1-F6EECF244321}">
                <p14:modId xmlns:p14="http://schemas.microsoft.com/office/powerpoint/2010/main" val="2851671456"/>
              </p:ext>
            </p:extLst>
          </p:nvPr>
        </p:nvGraphicFramePr>
        <p:xfrm>
          <a:off x="408955" y="2651760"/>
          <a:ext cx="11376000" cy="406908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Γλώσσα:</a:t>
                      </a:r>
                      <a:r>
                        <a:rPr kumimoji="0" lang="en-US" sz="1800" b="0" i="0" u="none" strike="noStrike" cap="none" normalizeH="0" baseline="0" dirty="0">
                          <a:ln>
                            <a:noFill/>
                          </a:ln>
                          <a:solidFill>
                            <a:srgbClr val="333333"/>
                          </a:solidFill>
                          <a:effectLst/>
                          <a:latin typeface="+mn-lt"/>
                          <a:ea typeface="+mn-ea"/>
                          <a:cs typeface="+mn-cs"/>
                        </a:rPr>
                        <a:t> </a:t>
                      </a:r>
                      <a:r>
                        <a:rPr kumimoji="0" lang="el-GR" sz="1800" b="0" i="0" u="none" strike="noStrike" cap="none" normalizeH="0" baseline="0" dirty="0">
                          <a:ln>
                            <a:noFill/>
                          </a:ln>
                          <a:solidFill>
                            <a:srgbClr val="333333"/>
                          </a:solidFill>
                          <a:effectLst/>
                          <a:latin typeface="+mn-lt"/>
                          <a:ea typeface="+mn-ea"/>
                          <a:cs typeface="+mn-cs"/>
                        </a:rPr>
                        <a:t>Τί λέει κάποιος/α και πώς το λέει</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endParaRPr kumimoji="0" lang="en-US"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Η γλώσσα είναι πολύ σημαντική για άμεση επικοινωνία.</a:t>
                      </a:r>
                      <a:endParaRPr kumimoji="0" lang="en-US" sz="1800" b="0" i="0" u="none" strike="noStrike" cap="none" normalizeH="0" baseline="0">
                        <a:ln>
                          <a:noFill/>
                        </a:ln>
                        <a:solidFill>
                          <a:srgbClr val="333333"/>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a:ln>
                            <a:noFill/>
                          </a:ln>
                          <a:solidFill>
                            <a:srgbClr val="333333"/>
                          </a:solidFill>
                          <a:effectLst/>
                          <a:latin typeface="+mn-lt"/>
                          <a:ea typeface="+mn-ea"/>
                          <a:cs typeface="+mn-cs"/>
                        </a:rPr>
                        <a:t>Τόνος</a:t>
                      </a:r>
                      <a:r>
                        <a:rPr kumimoji="0" lang="el-GR" sz="1800" b="1" i="0" u="none" strike="noStrike" cap="none" normalizeH="0" baseline="0" dirty="0">
                          <a:ln>
                            <a:noFill/>
                          </a:ln>
                          <a:solidFill>
                            <a:srgbClr val="333333"/>
                          </a:solidFill>
                          <a:effectLst/>
                          <a:latin typeface="+mn-lt"/>
                          <a:ea typeface="+mn-ea"/>
                          <a:cs typeface="+mn-cs"/>
                        </a:rPr>
                        <a:t>:</a:t>
                      </a:r>
                      <a:r>
                        <a:rPr kumimoji="0" lang="el-GR" sz="1800" b="0" i="0" u="none" strike="noStrike" cap="none" normalizeH="0" baseline="0" dirty="0">
                          <a:ln>
                            <a:noFill/>
                          </a:ln>
                          <a:solidFill>
                            <a:srgbClr val="333333"/>
                          </a:solidFill>
                          <a:effectLst/>
                          <a:latin typeface="+mn-lt"/>
                          <a:ea typeface="+mn-ea"/>
                          <a:cs typeface="+mn-cs"/>
                        </a:rPr>
                        <a:t> Τονισμός (σαρκαστικός, φαντασμένος), επιλογή λέξεων (αλαζονικός, αντικειμενικός κ.λ.π.) μπορεί να πούνε πολλά για κάποιον.</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3317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US" altLang="de-DE" sz="1800" b="0" i="0" u="none" dirty="0">
                        <a:solidFill>
                          <a:srgbClr val="333333"/>
                        </a:solidFill>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Περιεχόμενο:</a:t>
                      </a:r>
                      <a:r>
                        <a:rPr kumimoji="0" lang="el-GR" sz="1800" b="0" i="0" u="none" strike="noStrike" cap="none" normalizeH="0" baseline="0" dirty="0">
                          <a:ln>
                            <a:noFill/>
                          </a:ln>
                          <a:solidFill>
                            <a:srgbClr val="333333"/>
                          </a:solidFill>
                          <a:effectLst/>
                          <a:latin typeface="+mn-lt"/>
                          <a:ea typeface="+mn-ea"/>
                          <a:cs typeface="+mn-cs"/>
                        </a:rPr>
                        <a:t> Λόγω της ευπρέπειας και των παρανοήσεων, υπάρχει συχνά μια διαφορά ανάμεσα σε αυτό που οι άνθρωποι σκέφτονται και αυτό που πραγματικά λένε.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333333"/>
                          </a:solidFill>
                          <a:effectLst/>
                          <a:latin typeface="+mn-lt"/>
                          <a:ea typeface="+mn-ea"/>
                          <a:cs typeface="+mn-cs"/>
                        </a:rPr>
                        <a:t>Τόνος:</a:t>
                      </a:r>
                      <a:r>
                        <a:rPr kumimoji="0" lang="el-GR" sz="1800" b="0" i="0" u="none" strike="noStrike" cap="none" normalizeH="0" baseline="0" dirty="0">
                          <a:ln>
                            <a:noFill/>
                          </a:ln>
                          <a:solidFill>
                            <a:srgbClr val="333333"/>
                          </a:solidFill>
                          <a:effectLst/>
                          <a:latin typeface="+mn-lt"/>
                          <a:ea typeface="+mn-ea"/>
                          <a:cs typeface="+mn-cs"/>
                        </a:rPr>
                        <a:t> Μερικοί άνθρωποι εκφράζουν ελάχιστο συναίσθημα όταν μιλάνε–ωστόσο μπορεί να είναι συναισθηματικά φορτισμένοι (π.χ. «ανέκφραστο χιούμορ», ακινησία προσώπου στη νόσο Parkinson).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17" descr="Thomas Hawk - flickr - Lip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459" y="3212976"/>
            <a:ext cx="1755808"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4"/>
          <p:cNvSpPr txBox="1">
            <a:spLocks noChangeArrowheads="1"/>
          </p:cNvSpPr>
          <p:nvPr/>
        </p:nvSpPr>
        <p:spPr bwMode="auto">
          <a:xfrm>
            <a:off x="408955" y="5877272"/>
            <a:ext cx="3816424"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Αποδίδεται στη Μαρία Αντουανέτα (1755-1793)∙ σαρκασμός, αφέλεια, άγνοια των συνθηκών διαβίωσης των φτωχών;</a:t>
            </a:r>
            <a:endParaRPr lang="en-US" altLang="de-DE" sz="1600" dirty="0">
              <a:solidFill>
                <a:srgbClr val="333333"/>
              </a:solidFill>
              <a:latin typeface="+mn-lt"/>
              <a:ea typeface="+mn-ea"/>
            </a:endParaRPr>
          </a:p>
        </p:txBody>
      </p:sp>
      <p:sp>
        <p:nvSpPr>
          <p:cNvPr id="15" name="Caption_14"/>
          <p:cNvSpPr>
            <a:spLocks noChangeArrowheads="1"/>
          </p:cNvSpPr>
          <p:nvPr/>
        </p:nvSpPr>
        <p:spPr bwMode="auto">
          <a:xfrm>
            <a:off x="624979" y="4818856"/>
            <a:ext cx="3383280" cy="914400"/>
          </a:xfrm>
          <a:prstGeom prst="wedgeEllipseCallout">
            <a:avLst>
              <a:gd name="adj1" fmla="val -37503"/>
              <a:gd name="adj2" fmla="val 65231"/>
            </a:avLst>
          </a:prstGeom>
          <a:solidFill>
            <a:schemeClr val="bg1"/>
          </a:solidFill>
          <a:ln w="9525">
            <a:solidFill>
              <a:schemeClr val="tx1"/>
            </a:solidFill>
            <a:miter lim="800000"/>
            <a:headEnd/>
            <a:tailEnd/>
          </a:ln>
        </p:spPr>
        <p:txBody>
          <a:bodyPr lIns="0" tIns="0" rIns="0" bIns="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spcAft>
                <a:spcPts val="0"/>
              </a:spcAft>
              <a:buNone/>
            </a:pPr>
            <a:r>
              <a:rPr lang="el-GR" altLang="de-DE" sz="1600" b="1" dirty="0">
                <a:solidFill>
                  <a:srgbClr val="333333"/>
                </a:solidFill>
                <a:latin typeface="+mn-lt"/>
                <a:ea typeface="+mn-ea"/>
              </a:rPr>
              <a:t>Οι άνθρωποι δεν έχουνε καθόλου ψωμί…τότε γιατί δεν τρώνε παντεσπάνι;</a:t>
            </a:r>
            <a:endParaRPr lang="en-US" altLang="de-DE" sz="1600" b="1" dirty="0">
              <a:solidFill>
                <a:srgbClr val="333333"/>
              </a:solidFill>
              <a:latin typeface="+mn-lt"/>
              <a:ea typeface="+mn-ea"/>
            </a:endParaRPr>
          </a:p>
        </p:txBody>
      </p:sp>
      <p:sp>
        <p:nvSpPr>
          <p:cNvPr id="33806" name="Text Box 14"/>
          <p:cNvSpPr txBox="1">
            <a:spLocks noChangeArrowheads="1"/>
          </p:cNvSpPr>
          <p:nvPr/>
        </p:nvSpPr>
        <p:spPr bwMode="auto">
          <a:xfrm>
            <a:off x="408955" y="4487416"/>
            <a:ext cx="243903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600" dirty="0">
                <a:solidFill>
                  <a:srgbClr val="333333"/>
                </a:solidFill>
                <a:latin typeface="+mn-lt"/>
                <a:ea typeface="+mn-ea"/>
              </a:rPr>
              <a:t>Παράδειγμα</a:t>
            </a:r>
            <a:r>
              <a:rPr lang="en-US" altLang="de-DE" sz="1600" dirty="0">
                <a:solidFill>
                  <a:srgbClr val="333333"/>
                </a:solidFill>
                <a:latin typeface="+mn-lt"/>
                <a:ea typeface="+mn-ea"/>
              </a:rPr>
              <a:t>:</a:t>
            </a:r>
          </a:p>
        </p:txBody>
      </p:sp>
    </p:spTree>
    <p:extLst>
      <p:ext uri="{BB962C8B-B14F-4D97-AF65-F5344CB8AC3E}">
        <p14:creationId xmlns:p14="http://schemas.microsoft.com/office/powerpoint/2010/main" val="1485178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10</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3444997944"/>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11</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4201850617"/>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προηγούμενη γνώση μπορεί να βοηθήσει όταν κρίνετε ένα άτομο, ιδιαίτερα αν έχετε συναντήσει αυτό το άτομο σε μια παρόμοια κατάσταση στο παρελθόν.</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el-GR" sz="1800" b="0" i="0" u="none" strike="noStrike" cap="none" normalizeH="0" baseline="0" dirty="0">
                          <a:ln>
                            <a:noFill/>
                          </a:ln>
                          <a:solidFill>
                            <a:srgbClr val="004992"/>
                          </a:solidFill>
                          <a:effectLst/>
                          <a:latin typeface="+mn-lt"/>
                          <a:ea typeface="+mn-ea"/>
                          <a:cs typeface="+mn-cs"/>
                        </a:rPr>
                        <a:t>;;;</a:t>
                      </a:r>
                      <a:endParaRPr kumimoji="0" lang="en-US"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06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12</a:t>
            </a:fld>
            <a:endParaRPr lang="de-DE">
              <a:latin typeface="+mn-lt"/>
              <a:ea typeface="+mn-ea"/>
            </a:endParaRPr>
          </a:p>
        </p:txBody>
      </p:sp>
      <p:graphicFrame>
        <p:nvGraphicFramePr>
          <p:cNvPr id="8" name="Group 2"/>
          <p:cNvGraphicFramePr>
            <a:graphicFrameLocks noGrp="1"/>
          </p:cNvGraphicFramePr>
          <p:nvPr>
            <p:extLst>
              <p:ext uri="{D42A27DB-BD31-4B8C-83A1-F6EECF244321}">
                <p14:modId xmlns:p14="http://schemas.microsoft.com/office/powerpoint/2010/main" val="2063419980"/>
              </p:ext>
            </p:extLst>
          </p:nvPr>
        </p:nvGraphicFramePr>
        <p:xfrm>
          <a:off x="408955" y="2651760"/>
          <a:ext cx="11376000" cy="402336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554480">
                <a:tc rowSpan="2">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Προηγούμενη γνώση σχετικά με ένα συγκεκριμένο άτομο</a:t>
                      </a:r>
                      <a:endParaRPr kumimoji="0" lang="pt-BR"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προηγούμενη γνώση μπορεί να βοηθήσει όταν κρίνετε ένα άτομο, ιδιαίτερα αν έχετε συναντήσει αυτό το άτομο σε μια παρόμοια κατάσταση στο παρελθόν.</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468880">
                <a:tc vMerge="1">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en-GB" altLang="de-DE" sz="1800" dirty="0">
                        <a:latin typeface="Calibri Light"/>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Οι άνθρωποι μπορεί να αντιδράσουν διαφορετικά ανάλογα με την κατάσταση, τη διάθεση τους, ή την τύχη. Κανείς δεν είναι πάντα απόλυτα χαρούμενος ή λυπημένος, καλός ή κακός σε κάθε περίσταση. Κάποιος μπορεί να είναι πολύ κοινωνικός με την οικογένεια του και ταυτόχρονα να είναι πολύ ντροπαλός με τους φίλους του – ή το αντίστροφο. Μερικές φορές μπορεί ακόμα και να εκπλαγείτε με το πόσο διαφορετικά συμπεριφέρεστε σε διάφορες περιπτώσεις.</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8" descr="emotionen  -fotomo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03" y="3400400"/>
            <a:ext cx="29149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677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13</a:t>
            </a:fld>
            <a:endParaRPr lang="de-DE">
              <a:latin typeface="+mn-lt"/>
              <a:ea typeface="+mn-ea"/>
            </a:endParaRPr>
          </a:p>
        </p:txBody>
      </p:sp>
      <p:graphicFrame>
        <p:nvGraphicFramePr>
          <p:cNvPr id="9" name="Group 2"/>
          <p:cNvGraphicFramePr>
            <a:graphicFrameLocks noGrp="1"/>
          </p:cNvGraphicFramePr>
          <p:nvPr>
            <p:extLst>
              <p:ext uri="{D42A27DB-BD31-4B8C-83A1-F6EECF244321}">
                <p14:modId xmlns:p14="http://schemas.microsoft.com/office/powerpoint/2010/main" val="3641199425"/>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r>
                        <a:rPr kumimoji="0" lang="pt-BR" sz="1800" b="0" i="0" u="none" strike="noStrike" cap="none" normalizeH="0" baseline="0" dirty="0">
                          <a:ln>
                            <a:noFill/>
                          </a:ln>
                          <a:solidFill>
                            <a:srgbClr val="004992"/>
                          </a:solidFill>
                          <a:effectLst/>
                          <a:latin typeface="+mn-lt"/>
                          <a:ea typeface="+mn-ea"/>
                          <a:cs typeface="+mn-cs"/>
                        </a:rPr>
                        <a:t> </a:t>
                      </a: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br>
                        <a:rPr kumimoji="0" lang="en-GB" sz="1800" b="0" i="0" u="none" strike="noStrike" cap="none" normalizeH="0" baseline="0" dirty="0">
                          <a:ln>
                            <a:noFill/>
                          </a:ln>
                          <a:solidFill>
                            <a:schemeClr val="dk1"/>
                          </a:solidFill>
                          <a:effectLst/>
                          <a:latin typeface="+mn-lt"/>
                          <a:ea typeface="+mn-ea"/>
                          <a:cs typeface="+mn-cs"/>
                        </a:rPr>
                      </a:br>
                      <a:br>
                        <a:rPr kumimoji="0" lang="en-GB" sz="1800" b="0" i="0" u="none" strike="noStrike" cap="none" normalizeH="0" baseline="0" dirty="0">
                          <a:ln>
                            <a:noFill/>
                          </a:ln>
                          <a:solidFill>
                            <a:schemeClr val="dk1"/>
                          </a:solidFill>
                          <a:effectLst/>
                          <a:latin typeface="+mn-lt"/>
                          <a:ea typeface="+mn-ea"/>
                          <a:cs typeface="+mn-cs"/>
                        </a:rPr>
                      </a:b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endParaRPr kumimoji="0" lang="pt-BR"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0" name="Picture 42" descr="storm_gal - flickr - Wolf Dog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11" y="3140968"/>
            <a:ext cx="243432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34"/>
          <p:cNvSpPr txBox="1">
            <a:spLocks noChangeArrowheads="1"/>
          </p:cNvSpPr>
          <p:nvPr/>
        </p:nvSpPr>
        <p:spPr bwMode="auto">
          <a:xfrm>
            <a:off x="408953" y="5257800"/>
            <a:ext cx="3749040"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l-GR" altLang="de-DE" sz="1800" dirty="0">
                <a:solidFill>
                  <a:srgbClr val="333333"/>
                </a:solidFill>
                <a:latin typeface="+mn-lt"/>
                <a:ea typeface="+mn-ea"/>
              </a:rPr>
              <a:t>Λέγεται ότι οι σκύλοι είναι ικανοί να διαισθανθούν αν απειλούνται από τους ανθρώπους ή όχι. </a:t>
            </a:r>
            <a:endParaRPr lang="en-US" altLang="de-DE" sz="1800" dirty="0">
              <a:solidFill>
                <a:srgbClr val="333333"/>
              </a:solidFill>
              <a:latin typeface="+mn-lt"/>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14</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747954751"/>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endParaRPr kumimoji="0" lang="pt-BR" sz="1800" b="0" i="0" u="none" strike="noStrike" cap="none" normalizeH="0" baseline="0" dirty="0">
                        <a:ln>
                          <a:noFill/>
                        </a:ln>
                        <a:solidFill>
                          <a:srgbClr val="004992"/>
                        </a:solidFill>
                        <a:effectLst/>
                        <a:latin typeface="+mn-lt"/>
                        <a:ea typeface="+mn-ea"/>
                        <a:cs typeface="+mn-cs"/>
                      </a:endParaRPr>
                    </a:p>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1" i="0" u="none" strike="noStrike" cap="none" normalizeH="0" baseline="0" dirty="0">
                          <a:ln>
                            <a:noFill/>
                          </a:ln>
                          <a:solidFill>
                            <a:srgbClr val="004992"/>
                          </a:solidFill>
                          <a:effectLst/>
                          <a:latin typeface="+mn-lt"/>
                          <a:ea typeface="+mn-ea"/>
                          <a:cs typeface="+mn-cs"/>
                        </a:rPr>
                        <a:t>;;;</a:t>
                      </a:r>
                      <a:endParaRPr kumimoji="0" lang="pt-BR" sz="18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(«Αυτό»)</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15</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356810560"/>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Τα παρόντα συναισθήματα μας μπορεί να επηρεάσουν την αντίληψη/ σκέψη μας. Παραδείγματα:</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Θυμός:</a:t>
                      </a:r>
                      <a:r>
                        <a:rPr kumimoji="0" lang="el-GR" sz="1800" b="0" i="0" u="none" strike="noStrike" cap="none" normalizeH="0" baseline="0" dirty="0">
                          <a:ln>
                            <a:noFill/>
                          </a:ln>
                          <a:solidFill>
                            <a:srgbClr val="333333"/>
                          </a:solidFill>
                          <a:effectLst/>
                          <a:latin typeface="+mn-lt"/>
                          <a:ea typeface="+mn-ea"/>
                          <a:cs typeface="+mn-cs"/>
                        </a:rPr>
                        <a:t> τάση να νιώθεις παρεξηγημένος ή κακομεταχειρισμένος</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Κατάθλιψη:</a:t>
                      </a:r>
                      <a:r>
                        <a:rPr kumimoji="0" lang="el-GR" sz="1800" b="0" i="0" u="none" strike="noStrike" cap="none" normalizeH="0" baseline="0" dirty="0">
                          <a:ln>
                            <a:noFill/>
                          </a:ln>
                          <a:solidFill>
                            <a:srgbClr val="333333"/>
                          </a:solidFill>
                          <a:effectLst/>
                          <a:latin typeface="+mn-lt"/>
                          <a:ea typeface="+mn-ea"/>
                          <a:cs typeface="+mn-cs"/>
                        </a:rPr>
                        <a:t> όλα φαίνονται </a:t>
                      </a:r>
                      <a:r>
                        <a:rPr lang="el-GR" altLang="de-DE" sz="1800" dirty="0"/>
                        <a:t>«</a:t>
                      </a:r>
                      <a:r>
                        <a:rPr kumimoji="0" lang="el-GR" sz="1800" b="0" i="0" u="none" strike="noStrike" cap="none" normalizeH="0" baseline="0" dirty="0">
                          <a:ln>
                            <a:noFill/>
                          </a:ln>
                          <a:solidFill>
                            <a:srgbClr val="333333"/>
                          </a:solidFill>
                          <a:effectLst/>
                          <a:latin typeface="+mn-lt"/>
                          <a:ea typeface="+mn-ea"/>
                          <a:cs typeface="+mn-cs"/>
                        </a:rPr>
                        <a:t>σκοτεινότερα</a:t>
                      </a:r>
                      <a:r>
                        <a:rPr lang="el-GR" altLang="de-DE" sz="1800" dirty="0">
                          <a:ea typeface="+mn-ea"/>
                          <a:cs typeface="Arial" panose="020B0604020202020204" pitchFamily="34" charset="0"/>
                        </a:rPr>
                        <a:t>»</a:t>
                      </a:r>
                      <a:r>
                        <a:rPr kumimoji="0" lang="el-GR" sz="1800" b="0" i="0" u="none" strike="noStrike" cap="none" normalizeH="0" baseline="0" dirty="0">
                          <a:ln>
                            <a:noFill/>
                          </a:ln>
                          <a:solidFill>
                            <a:srgbClr val="333333"/>
                          </a:solidFill>
                          <a:effectLst/>
                          <a:latin typeface="+mn-lt"/>
                          <a:ea typeface="+mn-ea"/>
                          <a:cs typeface="+mn-cs"/>
                        </a:rPr>
                        <a:t> από ότι είναι στην πραγματικότητα.</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a:t>
            </a:r>
            <a:r>
              <a:rPr lang="el-GR" altLang="de-DE" sz="1200" dirty="0"/>
              <a:t>«</a:t>
            </a:r>
            <a:r>
              <a:rPr lang="el-GR" altLang="de-DE" sz="1200" dirty="0">
                <a:latin typeface="+mn-lt"/>
                <a:ea typeface="+mn-ea"/>
              </a:rPr>
              <a:t>Αυτό</a:t>
            </a:r>
            <a:r>
              <a:rPr lang="el-GR" altLang="de-DE" sz="1200" dirty="0">
                <a:ea typeface="+mn-ea"/>
                <a:cs typeface="Arial" panose="020B0604020202020204" pitchFamily="34" charset="0"/>
              </a:rPr>
              <a:t>»</a:t>
            </a:r>
            <a:r>
              <a:rPr lang="el-GR" altLang="de-DE" sz="1200" dirty="0">
                <a:latin typeface="+mn-lt"/>
                <a:ea typeface="+mn-ea"/>
              </a:rPr>
              <a:t>)</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3733381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Παρακαλούμε να συζητήσετε τα πλεονεκτήματα και τα μειονεκτήματα των παρακάτω χαρακτηριστικών στην κρίση για ένα άτομο</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16</a:t>
            </a:fld>
            <a:endParaRPr lang="de-DE">
              <a:latin typeface="+mn-lt"/>
              <a:ea typeface="+mn-ea"/>
            </a:endParaRPr>
          </a:p>
        </p:txBody>
      </p:sp>
      <p:graphicFrame>
        <p:nvGraphicFramePr>
          <p:cNvPr id="19" name="Group 2"/>
          <p:cNvGraphicFramePr>
            <a:graphicFrameLocks noGrp="1"/>
          </p:cNvGraphicFramePr>
          <p:nvPr>
            <p:extLst>
              <p:ext uri="{D42A27DB-BD31-4B8C-83A1-F6EECF244321}">
                <p14:modId xmlns:p14="http://schemas.microsoft.com/office/powerpoint/2010/main" val="313032286"/>
              </p:ext>
            </p:extLst>
          </p:nvPr>
        </p:nvGraphicFramePr>
        <p:xfrm>
          <a:off x="408955" y="2651760"/>
          <a:ext cx="11376000" cy="4114800"/>
        </p:xfrm>
        <a:graphic>
          <a:graphicData uri="http://schemas.openxmlformats.org/drawingml/2006/table">
            <a:tbl>
              <a:tblPr>
                <a:tableStyleId>{21E4AEA4-8DFA-4A89-87EB-49C32662AFE0}</a:tableStyleId>
              </a:tblPr>
              <a:tblGrid>
                <a:gridCol w="3805826">
                  <a:extLst>
                    <a:ext uri="{9D8B030D-6E8A-4147-A177-3AD203B41FA5}">
                      <a16:colId xmlns:a16="http://schemas.microsoft.com/office/drawing/2014/main" val="20000"/>
                    </a:ext>
                  </a:extLst>
                </a:gridCol>
                <a:gridCol w="7570174">
                  <a:extLst>
                    <a:ext uri="{9D8B030D-6E8A-4147-A177-3AD203B41FA5}">
                      <a16:colId xmlns:a16="http://schemas.microsoft.com/office/drawing/2014/main" val="20001"/>
                    </a:ext>
                  </a:extLst>
                </a:gridCol>
              </a:tblGrid>
              <a:tr h="146304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Διαίσθηση</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Σημαντική ένδειξη:</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Η διαίσθηση μπορεί να κατανοηθεί ως γνώση βασισμένη στην εμπειρία. Μερικές φορές το ένστικτο μας είναι καλύτερο από τον λόγο.</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65176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s-E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el-GR" sz="1800" b="0" i="0" u="none" strike="noStrike" cap="none" normalizeH="0" baseline="0" dirty="0">
                          <a:ln>
                            <a:noFill/>
                          </a:ln>
                          <a:solidFill>
                            <a:srgbClr val="004992"/>
                          </a:solidFill>
                          <a:effectLst/>
                          <a:latin typeface="+mn-lt"/>
                          <a:ea typeface="+mn-ea"/>
                          <a:cs typeface="+mn-cs"/>
                        </a:rPr>
                        <a:t>Προσοχή:</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Τα παρόντα συναισθήματα μας μπορεί να επηρεάσουν την αντίληψη/ σκέψη μας. Παραδείγματα:</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Θυμός:</a:t>
                      </a:r>
                      <a:r>
                        <a:rPr kumimoji="0" lang="el-GR" sz="1800" b="0" i="0" u="none" strike="noStrike" cap="none" normalizeH="0" baseline="0" dirty="0">
                          <a:ln>
                            <a:noFill/>
                          </a:ln>
                          <a:solidFill>
                            <a:srgbClr val="333333"/>
                          </a:solidFill>
                          <a:effectLst/>
                          <a:latin typeface="+mn-lt"/>
                          <a:ea typeface="+mn-ea"/>
                          <a:cs typeface="+mn-cs"/>
                        </a:rPr>
                        <a:t> τάση να νιώθεις παρεξηγημένος ή κακομεταχειρισμένος</a:t>
                      </a:r>
                    </a:p>
                    <a:p>
                      <a:pPr marL="800023" marR="0" lvl="1"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el-GR" sz="1800" b="0" i="0" u="none" strike="noStrike" cap="none" normalizeH="0" baseline="0" dirty="0">
                          <a:ln>
                            <a:noFill/>
                          </a:ln>
                          <a:solidFill>
                            <a:srgbClr val="004992"/>
                          </a:solidFill>
                          <a:effectLst/>
                          <a:latin typeface="+mn-lt"/>
                          <a:ea typeface="+mn-ea"/>
                          <a:cs typeface="+mn-cs"/>
                        </a:rPr>
                        <a:t>Κατάθλιψη:</a:t>
                      </a:r>
                      <a:r>
                        <a:rPr kumimoji="0" lang="el-GR" sz="1800" b="0" i="0" u="none" strike="noStrike" cap="none" normalizeH="0" baseline="0" dirty="0">
                          <a:ln>
                            <a:noFill/>
                          </a:ln>
                          <a:solidFill>
                            <a:srgbClr val="333333"/>
                          </a:solidFill>
                          <a:effectLst/>
                          <a:latin typeface="+mn-lt"/>
                          <a:ea typeface="+mn-ea"/>
                          <a:cs typeface="+mn-cs"/>
                        </a:rPr>
                        <a:t> όλα φαίνονται «σκοτεινότερα» από ότι είναι στην πραγματικότητα.</a:t>
                      </a:r>
                    </a:p>
                    <a:p>
                      <a:pPr marL="285750" marR="0" lvl="0" indent="-28575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el-GR" sz="1800" b="0" i="0" u="none" strike="noStrike" cap="none" normalizeH="0" baseline="0" dirty="0">
                          <a:ln>
                            <a:noFill/>
                          </a:ln>
                          <a:solidFill>
                            <a:srgbClr val="333333"/>
                          </a:solidFill>
                          <a:effectLst/>
                          <a:latin typeface="+mn-lt"/>
                          <a:ea typeface="+mn-ea"/>
                          <a:cs typeface="+mn-cs"/>
                        </a:rPr>
                        <a:t>Πρέπει να ακούμε το ένστικτό μας αλλά να μην το εμπιστευόμαστε τυφλά. </a:t>
                      </a:r>
                      <a:endParaRPr kumimoji="0" lang="en-US" sz="18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20" name="Picture 33" descr="brico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197" y="2905574"/>
            <a:ext cx="89154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5" descr="pennyw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71" y="5084064"/>
            <a:ext cx="15924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4" descr="Zirkus - circus - def110 -flickr - c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423" y="5095448"/>
            <a:ext cx="173382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2"/>
          <p:cNvSpPr txBox="1">
            <a:spLocks noChangeArrowheads="1"/>
          </p:cNvSpPr>
          <p:nvPr/>
        </p:nvSpPr>
        <p:spPr bwMode="auto">
          <a:xfrm>
            <a:off x="552971" y="4787671"/>
            <a:ext cx="1592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1400">
                <a:latin typeface="+mn-lt"/>
                <a:ea typeface="+mn-ea"/>
              </a:rPr>
              <a:t>Φόβος</a:t>
            </a:r>
            <a:endParaRPr lang="en-US" altLang="de-DE" sz="1400" dirty="0">
              <a:latin typeface="+mn-lt"/>
              <a:ea typeface="+mn-ea"/>
            </a:endParaRPr>
          </a:p>
        </p:txBody>
      </p:sp>
      <p:sp>
        <p:nvSpPr>
          <p:cNvPr id="24" name="Caption_23"/>
          <p:cNvSpPr txBox="1">
            <a:spLocks noChangeArrowheads="1"/>
          </p:cNvSpPr>
          <p:nvPr/>
        </p:nvSpPr>
        <p:spPr bwMode="auto">
          <a:xfrm>
            <a:off x="2289423" y="4787671"/>
            <a:ext cx="1733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400">
                <a:latin typeface="+mn-lt"/>
                <a:ea typeface="+mn-ea"/>
              </a:rPr>
              <a:t>Ευχαρίστηση</a:t>
            </a:r>
            <a:endParaRPr lang="en-US" altLang="de-DE" sz="1400" dirty="0">
              <a:latin typeface="+mn-lt"/>
              <a:ea typeface="+mn-ea"/>
            </a:endParaRPr>
          </a:p>
        </p:txBody>
      </p:sp>
      <p:sp>
        <p:nvSpPr>
          <p:cNvPr id="25" name="Caption_24"/>
          <p:cNvSpPr txBox="1">
            <a:spLocks noChangeArrowheads="1"/>
          </p:cNvSpPr>
          <p:nvPr/>
        </p:nvSpPr>
        <p:spPr bwMode="auto">
          <a:xfrm>
            <a:off x="552971" y="6284168"/>
            <a:ext cx="159243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dirty="0">
                <a:latin typeface="+mn-lt"/>
                <a:ea typeface="+mn-ea"/>
              </a:rPr>
              <a:t>π.χ.Ταινία τρόμου </a:t>
            </a:r>
            <a:br>
              <a:rPr lang="el-GR" altLang="de-DE" sz="1200" dirty="0">
                <a:latin typeface="+mn-lt"/>
                <a:ea typeface="+mn-ea"/>
              </a:rPr>
            </a:br>
            <a:r>
              <a:rPr lang="el-GR" altLang="de-DE" sz="1200" dirty="0">
                <a:latin typeface="+mn-lt"/>
                <a:ea typeface="+mn-ea"/>
              </a:rPr>
              <a:t>(«Αυτό»)</a:t>
            </a:r>
            <a:endParaRPr lang="en-US" altLang="de-DE" sz="1200" dirty="0">
              <a:latin typeface="+mn-lt"/>
              <a:ea typeface="+mn-ea"/>
            </a:endParaRPr>
          </a:p>
        </p:txBody>
      </p:sp>
      <p:sp>
        <p:nvSpPr>
          <p:cNvPr id="26" name="Caption_25"/>
          <p:cNvSpPr txBox="1">
            <a:spLocks noChangeArrowheads="1"/>
          </p:cNvSpPr>
          <p:nvPr/>
        </p:nvSpPr>
        <p:spPr bwMode="auto">
          <a:xfrm>
            <a:off x="2289423" y="6284168"/>
            <a:ext cx="1733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de-DE" sz="1200">
                <a:latin typeface="+mn-lt"/>
                <a:ea typeface="+mn-ea"/>
              </a:rPr>
              <a:t>Ανάμνηση ενός τσίρκου</a:t>
            </a:r>
            <a:endParaRPr lang="en-US" altLang="de-DE" sz="1200" dirty="0">
              <a:latin typeface="+mn-lt"/>
              <a:ea typeface="+mn-ea"/>
            </a:endParaRPr>
          </a:p>
        </p:txBody>
      </p:sp>
      <p:sp>
        <p:nvSpPr>
          <p:cNvPr id="27" name="Caption_28"/>
          <p:cNvSpPr txBox="1">
            <a:spLocks noChangeArrowheads="1"/>
          </p:cNvSpPr>
          <p:nvPr/>
        </p:nvSpPr>
        <p:spPr bwMode="auto">
          <a:xfrm>
            <a:off x="842367" y="4091283"/>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eaLnBrk="1" hangingPunct="1">
              <a:spcBef>
                <a:spcPts val="0"/>
              </a:spcBef>
              <a:spcAft>
                <a:spcPts val="0"/>
              </a:spcAft>
              <a:buNone/>
            </a:pPr>
            <a:r>
              <a:rPr lang="el-GR" altLang="de-DE" sz="1400" b="1" dirty="0">
                <a:latin typeface="+mn-lt"/>
                <a:ea typeface="+mn-ea"/>
              </a:rPr>
              <a:t>Αστείο, τρομακτικό;</a:t>
            </a:r>
          </a:p>
          <a:p>
            <a:pPr lvl="0" algn="ctr" eaLnBrk="1" hangingPunct="1">
              <a:spcBef>
                <a:spcPts val="0"/>
              </a:spcBef>
              <a:spcAft>
                <a:spcPts val="0"/>
              </a:spcAft>
              <a:buNone/>
            </a:pPr>
            <a:r>
              <a:rPr lang="el-GR" altLang="de-DE" sz="1400" dirty="0">
                <a:latin typeface="+mn-lt"/>
                <a:ea typeface="+mn-ea"/>
              </a:rPr>
              <a:t>Εξαρτάται από τη διάθεση σας!</a:t>
            </a:r>
            <a:endParaRPr lang="en-GB" altLang="de-DE" sz="1400" dirty="0">
              <a:solidFill>
                <a:srgbClr val="333333"/>
              </a:solidFill>
              <a:latin typeface="+mn-lt"/>
              <a:ea typeface="+mn-ea"/>
            </a:endParaRPr>
          </a:p>
        </p:txBody>
      </p:sp>
      <p:sp>
        <p:nvSpPr>
          <p:cNvPr id="28" name="Caption_29"/>
          <p:cNvSpPr>
            <a:spLocks noChangeArrowheads="1"/>
          </p:cNvSpPr>
          <p:nvPr/>
        </p:nvSpPr>
        <p:spPr bwMode="auto">
          <a:xfrm>
            <a:off x="1909088" y="4567360"/>
            <a:ext cx="609759" cy="457200"/>
          </a:xfrm>
          <a:prstGeom prst="downArrow">
            <a:avLst>
              <a:gd name="adj1" fmla="val 50000"/>
              <a:gd name="adj2" fmla="val 33333"/>
            </a:avLst>
          </a:prstGeom>
          <a:solidFill>
            <a:srgbClr val="E3EFF8"/>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de-DE" altLang="de-DE" sz="1400">
              <a:latin typeface="Calibri Light"/>
            </a:endParaRPr>
          </a:p>
        </p:txBody>
      </p:sp>
    </p:spTree>
    <p:extLst>
      <p:ext uri="{BB962C8B-B14F-4D97-AF65-F5344CB8AC3E}">
        <p14:creationId xmlns:p14="http://schemas.microsoft.com/office/powerpoint/2010/main" val="2883895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Εμφάνιση και πραγματικότητα!</a:t>
            </a:r>
            <a:endParaRPr lang="en-US" sz="3600">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n-US" altLang="de-DE" sz="2400" dirty="0">
                <a:solidFill>
                  <a:srgbClr val="004992"/>
                </a:solidFill>
              </a:rPr>
              <a:t>… </a:t>
            </a:r>
            <a:r>
              <a:rPr lang="el-GR" altLang="de-DE" sz="2400" dirty="0">
                <a:solidFill>
                  <a:srgbClr val="004992"/>
                </a:solidFill>
              </a:rPr>
              <a:t>καμία από τις προηγούμενες πλευρές που συζητήθηκαν (π.χ. γλώσσα) δεν μπορεί να είναι απόλυτα αξιόπιστες από μόνες τους!</a:t>
            </a:r>
            <a:endParaRPr lang="de-DE" altLang="de-DE" sz="2400" dirty="0">
              <a:solidFill>
                <a:srgbClr val="004992"/>
              </a:solidFill>
            </a:endParaRPr>
          </a:p>
          <a:p>
            <a:pPr lvl="0" defTabSz="914400" fontAlgn="base"/>
            <a:r>
              <a:rPr lang="el-GR" altLang="de-DE" sz="2400" i="1" dirty="0">
                <a:solidFill>
                  <a:srgbClr val="333333"/>
                </a:solidFill>
              </a:rPr>
              <a:t>Κάποιος πρέπει να εξετάζει όλες τις πλευρές</a:t>
            </a:r>
            <a:r>
              <a:rPr lang="en-US" altLang="de-DE" sz="2400" i="1" dirty="0">
                <a:solidFill>
                  <a:srgbClr val="333333"/>
                </a:solidFill>
              </a:rPr>
              <a:t>!</a:t>
            </a:r>
            <a:br>
              <a:rPr lang="el-GR" altLang="de-DE" sz="2400" i="1" dirty="0">
                <a:solidFill>
                  <a:srgbClr val="333333"/>
                </a:solidFill>
              </a:rPr>
            </a:br>
            <a:r>
              <a:rPr lang="el-GR" altLang="de-DE" sz="2400" dirty="0">
                <a:solidFill>
                  <a:srgbClr val="333333"/>
                </a:solidFill>
              </a:rPr>
              <a:t>Όταν συνδυαστούν</a:t>
            </a:r>
            <a:r>
              <a:rPr lang="en-US" altLang="de-DE" sz="2400" dirty="0">
                <a:solidFill>
                  <a:srgbClr val="333333"/>
                </a:solidFill>
              </a:rPr>
              <a:t>,</a:t>
            </a:r>
            <a:r>
              <a:rPr lang="el-GR" altLang="de-DE" sz="2400" dirty="0">
                <a:solidFill>
                  <a:srgbClr val="333333"/>
                </a:solidFill>
              </a:rPr>
              <a:t> βοηθάνε στην κρίση μιας περίπλοκη κατάσταση</a:t>
            </a:r>
            <a:r>
              <a:rPr lang="en-US"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17</a:t>
            </a:fld>
            <a:endParaRPr lang="de-DE">
              <a:latin typeface="+mn-lt"/>
              <a:ea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dirty="0">
                <a:solidFill>
                  <a:srgbClr val="333333"/>
                </a:solidFill>
              </a:rPr>
              <a:t>Μελέτες δείχνουν ότι πολλοί </a:t>
            </a:r>
            <a:r>
              <a:rPr lang="en-US"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 </a:t>
            </a:r>
            <a:r>
              <a:rPr lang="el-GR" altLang="de-DE" sz="2400" dirty="0">
                <a:solidFill>
                  <a:srgbClr val="333333"/>
                </a:solidFill>
              </a:rPr>
              <a:t>άνθρωποι με προβλήματα ψυχικής υγείας </a:t>
            </a:r>
            <a:r>
              <a:rPr lang="en-US" altLang="de-DE" sz="2400" dirty="0">
                <a:solidFill>
                  <a:srgbClr val="333333"/>
                </a:solidFill>
              </a:rPr>
              <a:t>(</a:t>
            </a:r>
            <a:r>
              <a:rPr lang="el-GR" altLang="de-DE" sz="2400" dirty="0">
                <a:solidFill>
                  <a:srgbClr val="333333"/>
                </a:solidFill>
              </a:rPr>
              <a:t>ειδικά ψύχωση</a:t>
            </a:r>
            <a:r>
              <a:rPr lang="en-US" altLang="de-DE" sz="2400" dirty="0">
                <a:solidFill>
                  <a:srgbClr val="333333"/>
                </a:solidFill>
              </a:rPr>
              <a:t>) </a:t>
            </a:r>
            <a:r>
              <a:rPr lang="el-GR" altLang="de-DE" sz="2400" dirty="0">
                <a:solidFill>
                  <a:srgbClr val="333333"/>
                </a:solidFill>
              </a:rPr>
              <a:t>έχουνε προβλήματα στους ακόλουθους τομείς</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004992"/>
                </a:solidFill>
              </a:rPr>
              <a:t>Δυσκολίες στον εντοπισμό και στην</a:t>
            </a:r>
            <a:r>
              <a:rPr lang="de-DE" altLang="de-DE" sz="2400" dirty="0">
                <a:solidFill>
                  <a:srgbClr val="004992"/>
                </a:solidFill>
              </a:rPr>
              <a:t> </a:t>
            </a:r>
            <a:r>
              <a:rPr lang="el-GR" altLang="de-DE" sz="2400" dirty="0">
                <a:solidFill>
                  <a:srgbClr val="004992"/>
                </a:solidFill>
              </a:rPr>
              <a:t>αξιολόγηση των εκφράσεων του προσώπου των άλλων </a:t>
            </a:r>
            <a:r>
              <a:rPr lang="de-DE" altLang="de-DE" sz="2400" dirty="0">
                <a:solidFill>
                  <a:srgbClr val="004992"/>
                </a:solidFill>
              </a:rPr>
              <a:t>(</a:t>
            </a:r>
            <a:r>
              <a:rPr lang="el-GR" altLang="de-DE" sz="2400" dirty="0">
                <a:solidFill>
                  <a:srgbClr val="004992"/>
                </a:solidFill>
              </a:rPr>
              <a:t>π</a:t>
            </a:r>
            <a:r>
              <a:rPr lang="de-DE" altLang="de-DE" sz="2400" dirty="0">
                <a:solidFill>
                  <a:srgbClr val="004992"/>
                </a:solidFill>
              </a:rPr>
              <a:t>.</a:t>
            </a:r>
            <a:r>
              <a:rPr lang="el-GR" altLang="de-DE" sz="2400" dirty="0">
                <a:solidFill>
                  <a:srgbClr val="004992"/>
                </a:solidFill>
              </a:rPr>
              <a:t>χ</a:t>
            </a:r>
            <a:r>
              <a:rPr lang="de-DE" altLang="de-DE" sz="2400" dirty="0">
                <a:solidFill>
                  <a:srgbClr val="004992"/>
                </a:solidFill>
              </a:rPr>
              <a:t>. </a:t>
            </a:r>
            <a:r>
              <a:rPr lang="el-GR" altLang="de-DE" sz="2400" dirty="0">
                <a:solidFill>
                  <a:srgbClr val="004992"/>
                </a:solidFill>
              </a:rPr>
              <a:t>χαρά</a:t>
            </a:r>
            <a:r>
              <a:rPr lang="de-DE" altLang="de-DE" sz="2400" dirty="0">
                <a:solidFill>
                  <a:srgbClr val="004992"/>
                </a:solidFill>
              </a:rPr>
              <a:t>, </a:t>
            </a:r>
            <a:r>
              <a:rPr lang="el-GR" altLang="de-DE" sz="2400" dirty="0">
                <a:solidFill>
                  <a:srgbClr val="004992"/>
                </a:solidFill>
              </a:rPr>
              <a:t>λύπη</a:t>
            </a:r>
            <a:r>
              <a:rPr lang="de-DE" altLang="de-DE" sz="2400" dirty="0">
                <a:solidFill>
                  <a:srgbClr val="004992"/>
                </a:solidFill>
              </a:rPr>
              <a:t>)</a:t>
            </a:r>
            <a:r>
              <a:rPr lang="en-US" altLang="de-DE" sz="2400" dirty="0">
                <a:solidFill>
                  <a:srgbClr val="004992"/>
                </a:solidFill>
              </a:rPr>
              <a:t>.</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FD7A3F8-D269-4107-8F9F-986519BFBBF1}" type="slidenum">
              <a:rPr lang="de-DE" smtClean="0">
                <a:latin typeface="+mn-lt"/>
                <a:ea typeface="+mn-ea"/>
              </a:rPr>
              <a:pPr>
                <a:defRPr/>
              </a:pPr>
              <a:t>18</a:t>
            </a:fld>
            <a:endParaRPr lang="de-DE">
              <a:latin typeface="+mn-lt"/>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altLang="de-DE" sz="3600">
                <a:latin typeface="+mn-lt"/>
                <a:ea typeface="+mn-ea"/>
                <a:cs typeface="+mn-cs"/>
              </a:rPr>
              <a:t>Γιατί το κάνουμε αυτό;</a:t>
            </a:r>
            <a:endParaRPr lang="de-DE" altLang="de-DE" sz="3600">
              <a:latin typeface="+mn-lt"/>
              <a:ea typeface="+mn-ea"/>
              <a:cs typeface="+mn-cs"/>
            </a:endParaRPr>
          </a:p>
        </p:txBody>
      </p:sp>
      <p:sp>
        <p:nvSpPr>
          <p:cNvPr id="4" name="Content Placeholder 3"/>
          <p:cNvSpPr>
            <a:spLocks noGrp="1"/>
          </p:cNvSpPr>
          <p:nvPr>
            <p:ph idx="1"/>
          </p:nvPr>
        </p:nvSpPr>
        <p:spPr/>
        <p:txBody>
          <a:bodyPr/>
          <a:lstStyle/>
          <a:p>
            <a:pPr lvl="0" defTabSz="914400" fontAlgn="base"/>
            <a:r>
              <a:rPr lang="el-GR" altLang="de-DE" sz="2400" dirty="0">
                <a:solidFill>
                  <a:srgbClr val="333333"/>
                </a:solidFill>
              </a:rPr>
              <a:t>Μελέτες δείχνουν ότι πολλοί </a:t>
            </a:r>
            <a:r>
              <a:rPr lang="en-US" altLang="de-DE" sz="2400" dirty="0">
                <a:solidFill>
                  <a:srgbClr val="333333"/>
                </a:solidFill>
              </a:rPr>
              <a:t>(</a:t>
            </a:r>
            <a:r>
              <a:rPr lang="el-GR" altLang="de-DE" sz="2400" dirty="0">
                <a:solidFill>
                  <a:srgbClr val="333333"/>
                </a:solidFill>
              </a:rPr>
              <a:t>αλλά όχι όλοι</a:t>
            </a:r>
            <a:r>
              <a:rPr lang="en-US" altLang="de-DE" sz="2400" dirty="0">
                <a:solidFill>
                  <a:srgbClr val="333333"/>
                </a:solidFill>
              </a:rPr>
              <a:t>!) </a:t>
            </a:r>
            <a:r>
              <a:rPr lang="el-GR" altLang="de-DE" sz="2400" dirty="0">
                <a:solidFill>
                  <a:srgbClr val="333333"/>
                </a:solidFill>
              </a:rPr>
              <a:t>άνθρωποι με προβλήματα ψυχικής υγείας </a:t>
            </a:r>
            <a:r>
              <a:rPr lang="en-US" altLang="de-DE" sz="2400" dirty="0">
                <a:solidFill>
                  <a:srgbClr val="333333"/>
                </a:solidFill>
              </a:rPr>
              <a:t>(</a:t>
            </a:r>
            <a:r>
              <a:rPr lang="el-GR" altLang="de-DE" sz="2400" dirty="0">
                <a:solidFill>
                  <a:srgbClr val="333333"/>
                </a:solidFill>
              </a:rPr>
              <a:t>ειδικά ψύχωση</a:t>
            </a:r>
            <a:r>
              <a:rPr lang="en-US" altLang="de-DE" sz="2400" dirty="0">
                <a:solidFill>
                  <a:srgbClr val="333333"/>
                </a:solidFill>
              </a:rPr>
              <a:t>) </a:t>
            </a:r>
            <a:r>
              <a:rPr lang="el-GR" altLang="de-DE" sz="2400" dirty="0">
                <a:solidFill>
                  <a:srgbClr val="333333"/>
                </a:solidFill>
              </a:rPr>
              <a:t>έχουνε προβλήματα στους ακόλουθους τομείς</a:t>
            </a:r>
            <a:r>
              <a:rPr lang="en-US" altLang="de-DE" sz="2400" dirty="0">
                <a:solidFill>
                  <a:srgbClr val="333333"/>
                </a:solidFill>
              </a:rPr>
              <a:t>:</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004992"/>
                </a:solidFill>
              </a:rPr>
              <a:t>Δυσκολίες στον εντοπισμό και στην</a:t>
            </a:r>
            <a:r>
              <a:rPr lang="de-DE" altLang="de-DE" sz="2400" dirty="0">
                <a:solidFill>
                  <a:srgbClr val="004992"/>
                </a:solidFill>
              </a:rPr>
              <a:t> </a:t>
            </a:r>
            <a:r>
              <a:rPr lang="el-GR" altLang="de-DE" sz="2400" dirty="0">
                <a:solidFill>
                  <a:srgbClr val="004992"/>
                </a:solidFill>
              </a:rPr>
              <a:t>αξιολόγηση των εκφράσεων του προσώπου των άλλων </a:t>
            </a:r>
            <a:r>
              <a:rPr lang="de-DE" altLang="de-DE" sz="2400" dirty="0">
                <a:solidFill>
                  <a:srgbClr val="004992"/>
                </a:solidFill>
              </a:rPr>
              <a:t>(</a:t>
            </a:r>
            <a:r>
              <a:rPr lang="el-GR" altLang="de-DE" sz="2400" dirty="0">
                <a:solidFill>
                  <a:srgbClr val="004992"/>
                </a:solidFill>
              </a:rPr>
              <a:t>π</a:t>
            </a:r>
            <a:r>
              <a:rPr lang="de-DE" altLang="de-DE" sz="2400" dirty="0">
                <a:solidFill>
                  <a:srgbClr val="004992"/>
                </a:solidFill>
              </a:rPr>
              <a:t>.</a:t>
            </a:r>
            <a:r>
              <a:rPr lang="el-GR" altLang="de-DE" sz="2400" dirty="0">
                <a:solidFill>
                  <a:srgbClr val="004992"/>
                </a:solidFill>
              </a:rPr>
              <a:t>χ</a:t>
            </a:r>
            <a:r>
              <a:rPr lang="de-DE" altLang="de-DE" sz="2400" dirty="0">
                <a:solidFill>
                  <a:srgbClr val="004992"/>
                </a:solidFill>
              </a:rPr>
              <a:t>. </a:t>
            </a:r>
            <a:r>
              <a:rPr lang="el-GR" altLang="de-DE" sz="2400" dirty="0">
                <a:solidFill>
                  <a:srgbClr val="004992"/>
                </a:solidFill>
              </a:rPr>
              <a:t>χαρά</a:t>
            </a:r>
            <a:r>
              <a:rPr lang="de-DE" altLang="de-DE" sz="2400" dirty="0">
                <a:solidFill>
                  <a:srgbClr val="004992"/>
                </a:solidFill>
              </a:rPr>
              <a:t>, </a:t>
            </a:r>
            <a:r>
              <a:rPr lang="el-GR" altLang="de-DE" sz="2400" dirty="0">
                <a:solidFill>
                  <a:srgbClr val="004992"/>
                </a:solidFill>
              </a:rPr>
              <a:t>λύπη</a:t>
            </a:r>
            <a:r>
              <a:rPr lang="de-DE" altLang="de-DE" sz="2400" dirty="0">
                <a:solidFill>
                  <a:srgbClr val="004992"/>
                </a:solidFill>
              </a:rPr>
              <a:t>)</a:t>
            </a:r>
            <a:r>
              <a:rPr lang="en-US" altLang="de-DE" sz="2400" dirty="0">
                <a:solidFill>
                  <a:srgbClr val="004992"/>
                </a:solidFill>
              </a:rPr>
              <a:t>.</a:t>
            </a:r>
          </a:p>
          <a:p>
            <a:pPr marL="342900" lvl="0" indent="-342900" defTabSz="914400" fontAlgn="base">
              <a:buClr>
                <a:srgbClr val="333333"/>
              </a:buClr>
              <a:buFont typeface="WingDings"/>
              <a:buChar char=""/>
            </a:pPr>
            <a:r>
              <a:rPr lang="el-GR" altLang="de-DE" sz="2400" dirty="0">
                <a:solidFill>
                  <a:srgbClr val="004992"/>
                </a:solidFill>
              </a:rPr>
              <a:t>Δυσκολίες στο να συνάγουν τα κίνητρα</a:t>
            </a:r>
            <a:r>
              <a:rPr lang="en-US" altLang="de-DE" sz="2400" dirty="0">
                <a:solidFill>
                  <a:srgbClr val="004992"/>
                </a:solidFill>
              </a:rPr>
              <a:t>/</a:t>
            </a:r>
            <a:r>
              <a:rPr lang="el-GR" altLang="de-DE" sz="2400" dirty="0">
                <a:solidFill>
                  <a:srgbClr val="004992"/>
                </a:solidFill>
              </a:rPr>
              <a:t> μελλοντικές ενέργειες των άλλων ατόμων</a:t>
            </a:r>
            <a:r>
              <a:rPr lang="de-DE" altLang="de-DE" sz="2400" dirty="0">
                <a:solidFill>
                  <a:srgbClr val="004992"/>
                </a:solidFill>
              </a:rPr>
              <a:t> </a:t>
            </a:r>
            <a:r>
              <a:rPr lang="el-GR" altLang="de-DE" sz="2400" dirty="0">
                <a:solidFill>
                  <a:srgbClr val="004992"/>
                </a:solidFill>
              </a:rPr>
              <a:t>από την τρέχουσα συμπεριφορά.</a:t>
            </a:r>
            <a:endParaRPr lang="en-US" sz="2400" dirty="0">
              <a:solidFill>
                <a:srgbClr val="004992"/>
              </a:solidFill>
            </a:endParaRP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3" name="Slide Number Placeholder 2"/>
          <p:cNvSpPr>
            <a:spLocks noGrp="1"/>
          </p:cNvSpPr>
          <p:nvPr>
            <p:ph type="sldNum" sz="quarter" idx="12"/>
          </p:nvPr>
        </p:nvSpPr>
        <p:spPr/>
        <p:txBody>
          <a:bodyPr/>
          <a:lstStyle/>
          <a:p>
            <a:pPr>
              <a:defRPr/>
            </a:pPr>
            <a:fld id="{7FD7A3F8-D269-4107-8F9F-986519BFBBF1}" type="slidenum">
              <a:rPr lang="de-DE" smtClean="0">
                <a:latin typeface="+mn-lt"/>
                <a:ea typeface="+mn-ea"/>
              </a:rPr>
              <a:pPr>
                <a:defRPr/>
              </a:pPr>
              <a:t>19</a:t>
            </a:fld>
            <a:endParaRPr lang="de-DE">
              <a:latin typeface="+mn-lt"/>
              <a:ea typeface="+mn-ea"/>
            </a:endParaRPr>
          </a:p>
        </p:txBody>
      </p:sp>
    </p:spTree>
    <p:extLst>
      <p:ext uri="{BB962C8B-B14F-4D97-AF65-F5344CB8AC3E}">
        <p14:creationId xmlns:p14="http://schemas.microsoft.com/office/powerpoint/2010/main" val="260763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a:solidFill>
                  <a:srgbClr val="004992"/>
                </a:solidFill>
                <a:latin typeface="+mn-lt"/>
                <a:ea typeface="+mn-ea"/>
                <a:cs typeface="+mn-cs"/>
              </a:rPr>
              <a:t>Πώς η έλλειψη ενσυναίσθησης προωθεί τις λανθασμένες ερμηνείες κατά τη διάρκεια της ψύχωσης- παραδείγματα</a:t>
            </a:r>
            <a:endParaRPr lang="en-US" sz="360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20</a:t>
            </a:fld>
            <a:endParaRPr lang="de-DE">
              <a:latin typeface="+mn-lt"/>
              <a:ea typeface="+mn-ea"/>
            </a:endParaRPr>
          </a:p>
        </p:txBody>
      </p:sp>
      <p:sp>
        <p:nvSpPr>
          <p:cNvPr id="56346" name="Rechteck 1"/>
          <p:cNvSpPr>
            <a:spLocks noChangeArrowheads="1"/>
          </p:cNvSpPr>
          <p:nvPr/>
        </p:nvSpPr>
        <p:spPr bwMode="auto">
          <a:xfrm>
            <a:off x="408955" y="6084004"/>
            <a:ext cx="1137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l-GR" altLang="de-DE" sz="1800" dirty="0">
                <a:solidFill>
                  <a:srgbClr val="004992"/>
                </a:solidFill>
                <a:latin typeface="+mn-lt"/>
                <a:ea typeface="+mn-ea"/>
              </a:rPr>
              <a:t>Μπορεί κάποιος να συνεισφέρει με μια σύντομη προσωπική εμπειρία;</a:t>
            </a:r>
            <a:endParaRPr lang="de-DE" altLang="de-DE" sz="1800" dirty="0">
              <a:solidFill>
                <a:srgbClr val="004992"/>
              </a:solidFill>
              <a:latin typeface="+mn-lt"/>
              <a:ea typeface="+mn-ea"/>
            </a:endParaRPr>
          </a:p>
        </p:txBody>
      </p:sp>
      <p:graphicFrame>
        <p:nvGraphicFramePr>
          <p:cNvPr id="7" name="Table 6"/>
          <p:cNvGraphicFramePr>
            <a:graphicFrameLocks noGrp="1"/>
          </p:cNvGraphicFramePr>
          <p:nvPr>
            <p:extLst>
              <p:ext uri="{D42A27DB-BD31-4B8C-83A1-F6EECF244321}">
                <p14:modId xmlns:p14="http://schemas.microsoft.com/office/powerpoint/2010/main" val="2263750825"/>
              </p:ext>
            </p:extLst>
          </p:nvPr>
        </p:nvGraphicFramePr>
        <p:xfrm>
          <a:off x="408954" y="2203705"/>
          <a:ext cx="11376000" cy="3657614"/>
        </p:xfrm>
        <a:graphic>
          <a:graphicData uri="http://schemas.openxmlformats.org/drawingml/2006/table">
            <a:tbl>
              <a:tblPr firstRow="1" bandRow="1">
                <a:tableStyleId>{21E4AEA4-8DFA-4A89-87EB-49C32662AFE0}</a:tableStyleId>
              </a:tblPr>
              <a:tblGrid>
                <a:gridCol w="3240361">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gridCol w="4175199">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Γεγονός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Εξήγηση κατά τη διάρκεια της ψύχωσης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Άλλες ερμηνείες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Ένας άνδρας στο λεωφορείο σε κοιτάζει για αρκετή ώρα.</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Ο διώκτης τελικά αποκαλύπτεται από μόνος του.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Λόγω της εμφανούς συμπεριφοράς σου (π.χ. φοράς γυαλιά ηλίου), προκάλεσες τα βλέμματα από μόνος σου.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Το αφεντικό κάνει κριτική στα λάθη σου.</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Είσαι πεπεισμένος ότι πρόκειται να απολυθείς.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Το αφεντικό αντέδρασε λίγο υπερβολικά αλλά δεν σχεδιάζει να σε απολύσει -είναι γενικά λίγο οξύθυμος.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Ένας φίλος διαβάζει ένα άρθρο στην εφημερίδα σχετικά με τις κακές σχολικές επιδόσεις.</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rgbClr val="333333"/>
                          </a:solidFill>
                          <a:effectLst/>
                          <a:latin typeface="+mn-lt"/>
                          <a:ea typeface="+mn-ea"/>
                          <a:cs typeface="+mn-cs"/>
                        </a:rPr>
                        <a:t>Υπαινίσσεται τους κακούς σχολικούς βαθμούς που έπαιρνες ως παιδί.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a:ln>
                            <a:noFill/>
                          </a:ln>
                          <a:solidFill>
                            <a:srgbClr val="333333"/>
                          </a:solidFill>
                          <a:effectLst/>
                          <a:latin typeface="+mn-lt"/>
                          <a:ea typeface="+mn-ea"/>
                          <a:cs typeface="+mn-cs"/>
                        </a:rPr>
                        <a:t>Απλή σύμπτωση – ο φίλος έχει ένα ενδιαφέρον για τα νέα, δε γνωρίζει σχετικά με τα προβλήματα σου στο σχολείο. </a:t>
                      </a:r>
                      <a:endParaRPr kumimoji="0" lang="de-DE" sz="1800" b="0" i="0" u="none" strike="noStrike" cap="none" normalizeH="0" baseline="0" dirty="0">
                        <a:ln>
                          <a:noFill/>
                        </a:ln>
                        <a:solidFill>
                          <a:srgbClr val="333333"/>
                        </a:solidFill>
                        <a:effectLst/>
                        <a:latin typeface="+mn-lt"/>
                        <a:ea typeface="+mn-ea"/>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21</a:t>
            </a:fld>
            <a:endParaRPr lang="de-DE">
              <a:latin typeface="+mn-lt"/>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b="1"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a:t>
            </a:r>
            <a:r>
              <a:rPr lang="de-DE" altLang="de-DE" sz="2400" dirty="0">
                <a:solidFill>
                  <a:srgbClr val="333333"/>
                </a:solidFill>
              </a:rPr>
              <a:t> </a:t>
            </a:r>
            <a:r>
              <a:rPr lang="el-GR" altLang="de-DE" sz="2400" dirty="0">
                <a:solidFill>
                  <a:srgbClr val="333333"/>
                </a:solidFill>
              </a:rPr>
              <a:t>οι χαρακτήρες έχουν ο ένας για τον άλλον!</a:t>
            </a:r>
            <a:endParaRPr lang="de-DE" alt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22</a:t>
            </a:fld>
            <a:endParaRPr lang="de-DE">
              <a:latin typeface="+mn-lt"/>
              <a:ea typeface="+mn-ea"/>
            </a:endParaRPr>
          </a:p>
        </p:txBody>
      </p:sp>
    </p:spTree>
    <p:extLst>
      <p:ext uri="{BB962C8B-B14F-4D97-AF65-F5344CB8AC3E}">
        <p14:creationId xmlns:p14="http://schemas.microsoft.com/office/powerpoint/2010/main" val="1018403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Άσκηση</a:t>
            </a:r>
            <a:endParaRPr lang="en-US" sz="3600">
              <a:latin typeface="+mn-lt"/>
              <a:ea typeface="+mn-ea"/>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el-GR" altLang="de-DE" sz="2400" dirty="0">
                <a:solidFill>
                  <a:srgbClr val="333333"/>
                </a:solidFill>
              </a:rPr>
              <a:t>Στη συνέχεια</a:t>
            </a:r>
            <a:r>
              <a:rPr lang="de-DE" altLang="de-DE" sz="2400" dirty="0">
                <a:solidFill>
                  <a:srgbClr val="333333"/>
                </a:solidFill>
              </a:rPr>
              <a:t>, </a:t>
            </a:r>
            <a:r>
              <a:rPr lang="el-GR" altLang="de-DE" sz="2400" dirty="0">
                <a:solidFill>
                  <a:srgbClr val="333333"/>
                </a:solidFill>
              </a:rPr>
              <a:t>θα σας παρουσιαστούν κόμικς.</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Παρακαλώ συζητήστε τι μπορεί να σκέφτονται στην κάθε ιστορία, οι χαρακτήρες ο ένας για τον άλλον</a:t>
            </a:r>
            <a:r>
              <a:rPr lang="de-DE" altLang="de-DE" sz="2400" dirty="0">
                <a:solidFill>
                  <a:srgbClr val="333333"/>
                </a:solidFill>
              </a:rPr>
              <a:t>.</a:t>
            </a:r>
          </a:p>
          <a:p>
            <a:pPr lvl="0" defTabSz="914400" fontAlgn="base"/>
            <a:r>
              <a:rPr lang="el-GR" altLang="de-DE" sz="2400" b="1" dirty="0">
                <a:solidFill>
                  <a:srgbClr val="004992"/>
                </a:solidFill>
              </a:rPr>
              <a:t>Σημαντικό</a:t>
            </a:r>
            <a:endParaRPr lang="de-DE" altLang="de-DE" sz="2400" b="1" dirty="0">
              <a:solidFill>
                <a:srgbClr val="004992"/>
              </a:solidFill>
            </a:endParaRPr>
          </a:p>
          <a:p>
            <a:pPr marL="342900" lvl="0" indent="-342900" defTabSz="914400" fontAlgn="base">
              <a:buClr>
                <a:srgbClr val="333333"/>
              </a:buClr>
              <a:buFont typeface="WingDings"/>
              <a:buChar char=""/>
            </a:pPr>
            <a:r>
              <a:rPr lang="el-GR" altLang="de-DE" sz="2400" dirty="0">
                <a:solidFill>
                  <a:srgbClr val="333333"/>
                </a:solidFill>
              </a:rPr>
              <a:t>Θα πρέπει να ξεχωρίσετε τις πληροφορίες που είναι διαθέσιμες σε εσάς και τις πληροφορίες που</a:t>
            </a:r>
            <a:r>
              <a:rPr lang="de-DE" altLang="de-DE" sz="2400" dirty="0">
                <a:solidFill>
                  <a:srgbClr val="333333"/>
                </a:solidFill>
              </a:rPr>
              <a:t> </a:t>
            </a:r>
            <a:r>
              <a:rPr lang="el-GR" altLang="de-DE" sz="2400" dirty="0">
                <a:solidFill>
                  <a:srgbClr val="333333"/>
                </a:solidFill>
              </a:rPr>
              <a:t>οι χαρακτήρες έχουν ο ένας για τον άλλον!</a:t>
            </a:r>
            <a:endParaRPr lang="de-DE" altLang="de-DE" sz="2400" dirty="0">
              <a:solidFill>
                <a:srgbClr val="333333"/>
              </a:solidFill>
            </a:endParaRPr>
          </a:p>
          <a:p>
            <a:pPr marL="342900" lvl="0" indent="-342900" defTabSz="914400" fontAlgn="base">
              <a:buClr>
                <a:srgbClr val="333333"/>
              </a:buClr>
              <a:buFont typeface="WingDings"/>
              <a:buChar char=""/>
            </a:pPr>
            <a:r>
              <a:rPr lang="el-GR" altLang="de-DE" sz="2400" dirty="0">
                <a:solidFill>
                  <a:srgbClr val="333333"/>
                </a:solidFill>
              </a:rPr>
              <a:t>Τι επιπλέον πληροφορίες χρειάζονται ώστε να καταλήξετε σε μια σαφή απάντηση</a:t>
            </a:r>
            <a:r>
              <a:rPr lang="en-US" altLang="de-DE" sz="2400" dirty="0">
                <a:solidFill>
                  <a:srgbClr val="333333"/>
                </a:solidFill>
              </a:rPr>
              <a:t>;</a:t>
            </a:r>
            <a:endParaRPr lang="en-US"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23</a:t>
            </a:fld>
            <a:endParaRPr lang="de-DE">
              <a:latin typeface="+mn-lt"/>
              <a:ea typeface="+mn-ea"/>
            </a:endParaRPr>
          </a:p>
        </p:txBody>
      </p:sp>
    </p:spTree>
    <p:extLst>
      <p:ext uri="{BB962C8B-B14F-4D97-AF65-F5344CB8AC3E}">
        <p14:creationId xmlns:p14="http://schemas.microsoft.com/office/powerpoint/2010/main" val="3248065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24</a:t>
            </a:fld>
            <a:endParaRPr lang="de-DE">
              <a:latin typeface="+mn-lt"/>
              <a:ea typeface="+mn-ea"/>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solidFill>
                  <a:srgbClr val="000000"/>
                </a:solidFill>
                <a:latin typeface="+mn-lt"/>
                <a:ea typeface="+mn-ea"/>
              </a:rPr>
              <a:t>Καραμέλες!Τέλεια, </a:t>
            </a:r>
          </a:p>
          <a:p>
            <a:pPr algn="ctr" eaLnBrk="1" hangingPunct="1">
              <a:spcBef>
                <a:spcPct val="0"/>
              </a:spcBef>
              <a:buFontTx/>
              <a:buNone/>
            </a:pPr>
            <a:r>
              <a:rPr lang="el-GR" altLang="de-DE" sz="1200" b="1" dirty="0">
                <a:solidFill>
                  <a:srgbClr val="000000"/>
                </a:solidFill>
                <a:latin typeface="+mn-lt"/>
                <a:ea typeface="+mn-ea"/>
              </a:rPr>
              <a:t>ευχαριστώ!</a:t>
            </a:r>
            <a:endParaRPr lang="de-DE" altLang="de-DE" sz="1200" b="1" dirty="0">
              <a:solidFill>
                <a:srgbClr val="000000"/>
              </a:solidFill>
              <a:latin typeface="+mn-lt"/>
              <a:ea typeface="+mn-ea"/>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a:solidFill>
                  <a:srgbClr val="000000"/>
                </a:solidFill>
                <a:latin typeface="+mn-lt"/>
                <a:ea typeface="+mn-ea"/>
              </a:rPr>
              <a:t>Δεν αντέχω τις καραμέλες…</a:t>
            </a:r>
            <a:endParaRPr lang="de-DE" altLang="de-DE" sz="1200" b="1" dirty="0">
              <a:solidFill>
                <a:srgbClr val="000000"/>
              </a:solidFill>
              <a:latin typeface="+mn-lt"/>
              <a:ea typeface="+mn-ea"/>
            </a:endParaRPr>
          </a:p>
        </p:txBody>
      </p:sp>
      <p:sp>
        <p:nvSpPr>
          <p:cNvPr id="23" name="Caption_14"/>
          <p:cNvSpPr txBox="1">
            <a:spLocks noChangeArrowheads="1"/>
          </p:cNvSpPr>
          <p:nvPr/>
        </p:nvSpPr>
        <p:spPr bwMode="auto">
          <a:xfrm>
            <a:off x="1571617" y="5251280"/>
            <a:ext cx="90519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θα φέρει πιθανώς το κορίτσι στη γιαγιά του σαν δώρο για τα επόμενα γενέθλια της;</a:t>
            </a:r>
          </a:p>
          <a:p>
            <a:pPr algn="ctr" eaLnBrk="1" hangingPunct="1">
              <a:spcBef>
                <a:spcPts val="0"/>
              </a:spcBef>
              <a:spcAft>
                <a:spcPts val="0"/>
              </a:spcAft>
              <a:buNone/>
            </a:pPr>
            <a:r>
              <a:rPr lang="el-GR" altLang="de-DE" sz="2400">
                <a:solidFill>
                  <a:srgbClr val="004992"/>
                </a:solidFill>
                <a:latin typeface="+mn-lt"/>
                <a:ea typeface="+mn-ea"/>
              </a:rPr>
              <a:t>Θα ευχαριστηθεί η γιαγιά;</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132227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3600" dirty="0">
                <a:solidFill>
                  <a:srgbClr val="004992"/>
                </a:solidFill>
                <a:latin typeface="+mn-lt"/>
                <a:ea typeface="+mn-ea"/>
                <a:cs typeface="+mn-cs"/>
              </a:rPr>
              <a:t>Τα γενέθλια της γιαγιάς</a:t>
            </a:r>
            <a:br>
              <a:rPr lang="el-GR" sz="3600" dirty="0">
                <a:solidFill>
                  <a:srgbClr val="004992"/>
                </a:solidFill>
                <a:latin typeface="+mn-lt"/>
                <a:ea typeface="+mn-ea"/>
                <a:cs typeface="+mn-cs"/>
              </a:rPr>
            </a:br>
            <a:r>
              <a:rPr lang="el-GR" dirty="0">
                <a:solidFill>
                  <a:srgbClr val="004992"/>
                </a:solidFill>
                <a:latin typeface="+mn-lt"/>
                <a:ea typeface="+mn-ea"/>
                <a:cs typeface="+mn-cs"/>
              </a:rPr>
              <a:t>Τί θα φέρει το κορίτσι στη γιαγιά του την επόμενη χρονιά;</a:t>
            </a:r>
            <a:endParaRPr lang="en-US" dirty="0">
              <a:solidFill>
                <a:srgbClr val="004992"/>
              </a:solidFill>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25</a:t>
            </a:fld>
            <a:endParaRPr lang="de-DE">
              <a:latin typeface="+mn-lt"/>
              <a:ea typeface="+mn-ea"/>
            </a:endParaRPr>
          </a:p>
        </p:txBody>
      </p:sp>
      <p:pic>
        <p:nvPicPr>
          <p:cNvPr id="14"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17" y="2096600"/>
            <a:ext cx="9051941" cy="315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aption_13"/>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Caption_16"/>
          <p:cNvSpPr txBox="1">
            <a:spLocks noChangeArrowheads="1"/>
          </p:cNvSpPr>
          <p:nvPr/>
        </p:nvSpPr>
        <p:spPr bwMode="auto">
          <a:xfrm>
            <a:off x="1571617" y="5251280"/>
            <a:ext cx="905194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spcAft>
                <a:spcPts val="0"/>
              </a:spcAft>
              <a:buNone/>
            </a:pPr>
            <a:r>
              <a:rPr lang="el-GR" altLang="de-DE" sz="2000" b="1" dirty="0">
                <a:solidFill>
                  <a:srgbClr val="004992"/>
                </a:solidFill>
                <a:latin typeface="+mn-lt"/>
                <a:ea typeface="+mn-ea"/>
              </a:rPr>
              <a:t>Πιθανώς: </a:t>
            </a:r>
            <a:r>
              <a:rPr lang="el-GR" altLang="de-DE" sz="2000" dirty="0">
                <a:solidFill>
                  <a:srgbClr val="333333"/>
                </a:solidFill>
                <a:latin typeface="+mn-lt"/>
                <a:ea typeface="+mn-ea"/>
              </a:rPr>
              <a:t>Ένα κουτί καραμέλες ξανά γιατί η γιαγιά ενθουσιάστηκε τόσο την τελευταία φορά.</a:t>
            </a:r>
          </a:p>
          <a:p>
            <a:pPr eaLnBrk="1" hangingPunct="1">
              <a:spcBef>
                <a:spcPts val="1200"/>
              </a:spcBef>
              <a:spcAft>
                <a:spcPts val="0"/>
              </a:spcAft>
              <a:buNone/>
            </a:pPr>
            <a:r>
              <a:rPr lang="el-GR" altLang="de-DE" sz="2000" b="1" dirty="0">
                <a:solidFill>
                  <a:srgbClr val="004992"/>
                </a:solidFill>
                <a:latin typeface="+mn-lt"/>
                <a:ea typeface="+mn-ea"/>
              </a:rPr>
              <a:t>Απίθανο:</a:t>
            </a:r>
            <a:r>
              <a:rPr lang="el-GR" altLang="de-DE" sz="2000" dirty="0">
                <a:solidFill>
                  <a:srgbClr val="333333"/>
                </a:solidFill>
                <a:latin typeface="+mn-lt"/>
                <a:ea typeface="+mn-ea"/>
              </a:rPr>
              <a:t> Το κορίτσι παρατήρησε ότι στη γιαγιά δεν αρέσουν οι καραμέλες και θα φέρει κάτι διαφορετικό στα επόμενα γενέθλια.</a:t>
            </a:r>
            <a:endParaRPr lang="de-DE" altLang="de-DE" sz="2000" dirty="0">
              <a:solidFill>
                <a:srgbClr val="333333"/>
              </a:solidFill>
              <a:latin typeface="+mn-lt"/>
              <a:ea typeface="+mn-ea"/>
            </a:endParaRPr>
          </a:p>
        </p:txBody>
      </p:sp>
      <p:sp>
        <p:nvSpPr>
          <p:cNvPr id="18" name="Caption_15"/>
          <p:cNvSpPr>
            <a:spLocks noChangeArrowheads="1"/>
          </p:cNvSpPr>
          <p:nvPr/>
        </p:nvSpPr>
        <p:spPr bwMode="auto">
          <a:xfrm>
            <a:off x="2135187" y="2358467"/>
            <a:ext cx="1600200" cy="64526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dirty="0">
                <a:solidFill>
                  <a:srgbClr val="000000"/>
                </a:solidFill>
                <a:latin typeface="+mn-lt"/>
                <a:ea typeface="+mn-ea"/>
              </a:rPr>
              <a:t>Καραμέλες!Τέλεια, </a:t>
            </a:r>
          </a:p>
          <a:p>
            <a:pPr algn="ctr" eaLnBrk="1" hangingPunct="1">
              <a:spcBef>
                <a:spcPct val="0"/>
              </a:spcBef>
              <a:buFontTx/>
              <a:buNone/>
            </a:pPr>
            <a:r>
              <a:rPr lang="el-GR" altLang="de-DE" sz="1200" b="1" dirty="0">
                <a:solidFill>
                  <a:srgbClr val="000000"/>
                </a:solidFill>
                <a:latin typeface="+mn-lt"/>
                <a:ea typeface="+mn-ea"/>
              </a:rPr>
              <a:t>ευχαριστώ!</a:t>
            </a:r>
            <a:endParaRPr lang="de-DE" altLang="de-DE" sz="1200" b="1" dirty="0">
              <a:solidFill>
                <a:srgbClr val="000000"/>
              </a:solidFill>
              <a:latin typeface="+mn-lt"/>
              <a:ea typeface="+mn-ea"/>
            </a:endParaRPr>
          </a:p>
        </p:txBody>
      </p:sp>
      <p:pic>
        <p:nvPicPr>
          <p:cNvPr id="20" name="Caption_11"/>
          <p:cNvPicPr>
            <a:picLocks noChangeArrowheads="1"/>
          </p:cNvPicPr>
          <p:nvPr/>
        </p:nvPicPr>
        <p:blipFill rotWithShape="1">
          <a:blip r:embed="rId3">
            <a:extLst>
              <a:ext uri="{28A0092B-C50C-407E-A947-70E740481C1C}">
                <a14:useLocalDpi xmlns:a14="http://schemas.microsoft.com/office/drawing/2010/main" val="0"/>
              </a:ext>
            </a:extLst>
          </a:blip>
          <a:srcRect b="42864"/>
          <a:stretch/>
        </p:blipFill>
        <p:spPr bwMode="auto">
          <a:xfrm>
            <a:off x="6402387" y="2148222"/>
            <a:ext cx="1305389" cy="1001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16"/>
          <p:cNvSpPr txBox="1">
            <a:spLocks noChangeArrowheads="1"/>
          </p:cNvSpPr>
          <p:nvPr/>
        </p:nvSpPr>
        <p:spPr bwMode="auto">
          <a:xfrm>
            <a:off x="6493942" y="2407496"/>
            <a:ext cx="1088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de-DE" sz="1200" b="1">
                <a:solidFill>
                  <a:srgbClr val="000000"/>
                </a:solidFill>
                <a:latin typeface="+mn-lt"/>
                <a:ea typeface="+mn-ea"/>
              </a:rPr>
              <a:t>Δεν αντέχω τις καραμέλες…</a:t>
            </a:r>
            <a:endParaRPr lang="de-DE" altLang="de-DE" sz="1200" b="1" dirty="0">
              <a:solidFill>
                <a:srgbClr val="000000"/>
              </a:solidFill>
              <a:latin typeface="+mn-lt"/>
              <a:ea typeface="+mn-ea"/>
            </a:endParaRPr>
          </a:p>
        </p:txBody>
      </p:sp>
    </p:spTree>
    <p:extLst>
      <p:ext uri="{BB962C8B-B14F-4D97-AF65-F5344CB8AC3E}">
        <p14:creationId xmlns:p14="http://schemas.microsoft.com/office/powerpoint/2010/main" val="1477333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a:latin typeface="+mn-lt"/>
                <a:ea typeface="+mn-ea"/>
                <a:cs typeface="+mn-cs"/>
              </a:rPr>
              <a:t>Πάμε!</a:t>
            </a:r>
            <a:endParaRPr lang="en-US" sz="3600">
              <a:latin typeface="+mn-lt"/>
              <a:ea typeface="+mn-ea"/>
              <a:cs typeface="+mn-cs"/>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26</a:t>
            </a:fld>
            <a:endParaRPr lang="de-DE">
              <a:latin typeface="+mn-lt"/>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27</a:t>
            </a:fld>
            <a:endParaRPr lang="de-DE">
              <a:latin typeface="+mn-lt"/>
              <a:ea typeface="+mn-ea"/>
            </a:endParaRPr>
          </a:p>
        </p:txBody>
      </p:sp>
      <p:pic>
        <p:nvPicPr>
          <p:cNvPr id="12" name="Picture 57"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217" y="1078992"/>
            <a:ext cx="712308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3"/>
          <p:cNvSpPr txBox="1"/>
          <p:nvPr/>
        </p:nvSpPr>
        <p:spPr>
          <a:xfrm>
            <a:off x="2519217" y="5884164"/>
            <a:ext cx="7123085" cy="788421"/>
          </a:xfrm>
          <a:prstGeom prst="rect">
            <a:avLst/>
          </a:prstGeom>
        </p:spPr>
        <p:txBody>
          <a:bodyPr lIns="0" tIns="12700" rIns="0" bIns="0">
            <a:spAutoFit/>
          </a:bodyPr>
          <a:lstStyle/>
          <a:p>
            <a:pPr algn="ctr" eaLnBrk="1" fontAlgn="auto" hangingPunct="1">
              <a:lnSpc>
                <a:spcPct val="105000"/>
              </a:lnSpc>
              <a:spcBef>
                <a:spcPts val="0"/>
              </a:spcBef>
              <a:spcAft>
                <a:spcPts val="0"/>
              </a:spcAft>
              <a:defRPr/>
            </a:pPr>
            <a:r>
              <a:rPr lang="el-GR" sz="2400" spc="-10">
                <a:solidFill>
                  <a:srgbClr val="004992"/>
                </a:solidFill>
                <a:latin typeface="+mn-lt"/>
                <a:ea typeface="+mn-ea"/>
              </a:rPr>
              <a:t>Είναι το αφεντικό σκληρό;Χρειαζόμαστε περισσότερες πληροφορίες για να αποφασίσουμε;</a:t>
            </a:r>
            <a:endParaRPr sz="2400" dirty="0">
              <a:solidFill>
                <a:srgbClr val="004992"/>
              </a:solidFill>
              <a:latin typeface="+mn-lt"/>
              <a:ea typeface="+mn-ea"/>
            </a:endParaRPr>
          </a:p>
        </p:txBody>
      </p:sp>
      <p:sp>
        <p:nvSpPr>
          <p:cNvPr id="14" name="Caption_14"/>
          <p:cNvSpPr txBox="1"/>
          <p:nvPr/>
        </p:nvSpPr>
        <p:spPr>
          <a:xfrm>
            <a:off x="3354387" y="1295400"/>
            <a:ext cx="1005840" cy="556318"/>
          </a:xfrm>
          <a:prstGeom prst="ellipse">
            <a:avLst/>
          </a:prstGeom>
          <a:solidFill>
            <a:schemeClr val="bg1"/>
          </a:solidFill>
        </p:spPr>
        <p:txBody>
          <a:bodyPr wrap="square" lIns="0" tIns="13335" rIns="0" bIns="0">
            <a:noAutofit/>
          </a:bodyPr>
          <a:lstStyle/>
          <a:p>
            <a:pPr algn="ctr" eaLnBrk="1" fontAlgn="auto" hangingPunct="1">
              <a:spcBef>
                <a:spcPts val="105"/>
              </a:spcBef>
              <a:spcAft>
                <a:spcPts val="0"/>
              </a:spcAft>
              <a:defRPr/>
            </a:pPr>
            <a:r>
              <a:rPr lang="el-GR" sz="1200">
                <a:latin typeface="+mn-lt"/>
                <a:ea typeface="+mn-ea"/>
              </a:rPr>
              <a:t>Λυπάμαι πολύ!</a:t>
            </a:r>
            <a:endParaRPr sz="1200" dirty="0">
              <a:latin typeface="+mn-lt"/>
              <a:ea typeface="+mn-ea"/>
            </a:endParaRPr>
          </a:p>
        </p:txBody>
      </p:sp>
      <p:sp>
        <p:nvSpPr>
          <p:cNvPr id="15" name="Caption_15"/>
          <p:cNvSpPr txBox="1">
            <a:spLocks noChangeArrowheads="1"/>
          </p:cNvSpPr>
          <p:nvPr/>
        </p:nvSpPr>
        <p:spPr bwMode="auto">
          <a:xfrm>
            <a:off x="7697787" y="2209797"/>
            <a:ext cx="1415623" cy="7977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50"/>
              </a:spcBef>
            </a:pPr>
            <a:r>
              <a:rPr lang="el-GR" altLang="de-DE" sz="1200">
                <a:latin typeface="+mn-lt"/>
                <a:ea typeface="+mn-ea"/>
              </a:rPr>
              <a:t>Πώς μπορώ να δουλέψω τώρα;</a:t>
            </a:r>
            <a:endParaRPr lang="de-DE" altLang="de-DE" sz="1200" dirty="0">
              <a:latin typeface="+mn-lt"/>
              <a:ea typeface="+mn-ea"/>
            </a:endParaRPr>
          </a:p>
        </p:txBody>
      </p:sp>
      <p:sp>
        <p:nvSpPr>
          <p:cNvPr id="16" name="Caption_16"/>
          <p:cNvSpPr txBox="1">
            <a:spLocks noChangeArrowheads="1"/>
          </p:cNvSpPr>
          <p:nvPr/>
        </p:nvSpPr>
        <p:spPr bwMode="auto">
          <a:xfrm>
            <a:off x="8383585" y="3428990"/>
            <a:ext cx="986978" cy="521863"/>
          </a:xfrm>
          <a:prstGeom prst="round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marL="920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63"/>
              </a:spcBef>
            </a:pPr>
            <a:r>
              <a:rPr lang="el-GR" altLang="de-DE" sz="1200">
                <a:latin typeface="+mn-lt"/>
                <a:ea typeface="+mn-ea"/>
              </a:rPr>
              <a:t>Αυτό είναι απαράδεκτο!</a:t>
            </a:r>
            <a:endParaRPr lang="de-DE" altLang="de-DE" sz="1200" dirty="0">
              <a:latin typeface="+mn-lt"/>
              <a:ea typeface="+mn-ea"/>
            </a:endParaRPr>
          </a:p>
        </p:txBody>
      </p:sp>
    </p:spTree>
    <p:extLst>
      <p:ext uri="{BB962C8B-B14F-4D97-AF65-F5344CB8AC3E}">
        <p14:creationId xmlns:p14="http://schemas.microsoft.com/office/powerpoint/2010/main" val="3404786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28</a:t>
            </a:fld>
            <a:endParaRPr lang="de-DE">
              <a:latin typeface="+mn-lt"/>
              <a:ea typeface="+mn-ea"/>
            </a:endParaRPr>
          </a:p>
        </p:txBody>
      </p:sp>
      <p:pic>
        <p:nvPicPr>
          <p:cNvPr id="8" name="Picture 59"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701" y="1078992"/>
            <a:ext cx="6698118"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2731701" y="5884164"/>
            <a:ext cx="66981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el-GR" altLang="de-DE" sz="2400">
                <a:solidFill>
                  <a:srgbClr val="004992"/>
                </a:solidFill>
                <a:latin typeface="+mn-lt"/>
                <a:ea typeface="+mn-ea"/>
              </a:rPr>
              <a:t>Τί μπορεί να σκέφτεται ο αστυνομικός...είναι τελείως σωστός ή μερικώς σωστός; </a:t>
            </a:r>
            <a:endParaRPr lang="de-DE" altLang="de-DE" sz="2400" dirty="0">
              <a:solidFill>
                <a:srgbClr val="004992"/>
              </a:solidFill>
              <a:latin typeface="+mn-lt"/>
              <a:ea typeface="+mn-ea"/>
            </a:endParaRPr>
          </a:p>
        </p:txBody>
      </p:sp>
    </p:spTree>
    <p:extLst>
      <p:ext uri="{BB962C8B-B14F-4D97-AF65-F5344CB8AC3E}">
        <p14:creationId xmlns:p14="http://schemas.microsoft.com/office/powerpoint/2010/main" val="3798573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29</a:t>
            </a:fld>
            <a:endParaRPr lang="de-DE">
              <a:latin typeface="+mn-lt"/>
              <a:ea typeface="+mn-ea"/>
            </a:endParaRPr>
          </a:p>
        </p:txBody>
      </p:sp>
      <p:pic>
        <p:nvPicPr>
          <p:cNvPr id="16"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030" descr="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468" y="1078992"/>
            <a:ext cx="532658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hape Penutup"/>
          <p:cNvSpPr/>
          <p:nvPr/>
        </p:nvSpPr>
        <p:spPr bwMode="gray">
          <a:xfrm>
            <a:off x="3392068" y="1053592"/>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2" name="Caption_18"/>
          <p:cNvSpPr txBox="1"/>
          <p:nvPr/>
        </p:nvSpPr>
        <p:spPr>
          <a:xfrm>
            <a:off x="3417468" y="5884164"/>
            <a:ext cx="5326584" cy="788421"/>
          </a:xfrm>
          <a:prstGeom prst="rect">
            <a:avLst/>
          </a:prstGeom>
        </p:spPr>
        <p:txBody>
          <a:bodyPr lIns="0" tIns="12700" rIns="0" bIns="0">
            <a:spAutoFit/>
          </a:bodyPr>
          <a:lstStyle/>
          <a:p>
            <a:pPr algn="ctr" eaLnBrk="1" fontAlgn="auto" hangingPunct="1">
              <a:lnSpc>
                <a:spcPct val="105000"/>
              </a:lnSpc>
              <a:spcBef>
                <a:spcPts val="1999"/>
              </a:spcBef>
              <a:spcAft>
                <a:spcPts val="0"/>
              </a:spcAft>
              <a:defRPr/>
            </a:pPr>
            <a:r>
              <a:rPr lang="el-GR" sz="2400" spc="-10">
                <a:solidFill>
                  <a:srgbClr val="004992"/>
                </a:solidFill>
                <a:latin typeface="+mn-lt"/>
                <a:ea typeface="+mn-ea"/>
              </a:rPr>
              <a:t>Είναι η υπάλληλος της τράπεζας τρομοκρατημένη;</a:t>
            </a:r>
            <a:endParaRPr sz="2400" dirty="0">
              <a:solidFill>
                <a:srgbClr val="004992"/>
              </a:solidFill>
              <a:latin typeface="+mn-lt"/>
              <a:ea typeface="+mn-ea"/>
            </a:endParaRPr>
          </a:p>
        </p:txBody>
      </p:sp>
      <p:sp>
        <p:nvSpPr>
          <p:cNvPr id="23" name="Shape Penutup"/>
          <p:cNvSpPr/>
          <p:nvPr/>
        </p:nvSpPr>
        <p:spPr bwMode="gray">
          <a:xfrm>
            <a:off x="3392068"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4" name="Shape Penutup"/>
          <p:cNvSpPr/>
          <p:nvPr/>
        </p:nvSpPr>
        <p:spPr bwMode="gray">
          <a:xfrm>
            <a:off x="8718652" y="1053592"/>
            <a:ext cx="50800" cy="4855972"/>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5" name="Shape Penutup"/>
          <p:cNvSpPr/>
          <p:nvPr/>
        </p:nvSpPr>
        <p:spPr bwMode="gray">
          <a:xfrm>
            <a:off x="3392068" y="5858764"/>
            <a:ext cx="5377384" cy="50800"/>
          </a:xfrm>
          <a:prstGeom prst="rect">
            <a:avLst/>
          </a:prstGeom>
          <a:solidFill>
            <a:srgbClr val="FFFFFF"/>
          </a:solid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6" name="Caption_22"/>
          <p:cNvSpPr txBox="1">
            <a:spLocks noChangeArrowheads="1"/>
          </p:cNvSpPr>
          <p:nvPr/>
        </p:nvSpPr>
        <p:spPr bwMode="auto">
          <a:xfrm>
            <a:off x="5621275" y="3624262"/>
            <a:ext cx="182880" cy="707886"/>
          </a:xfrm>
          <a:prstGeom prst="rect">
            <a:avLst/>
          </a:prstGeom>
          <a:solidFill>
            <a:schemeClr val="bg1"/>
          </a:solidFill>
          <a:ln w="9525">
            <a:solidFill>
              <a:schemeClr val="tx1"/>
            </a:solidFill>
            <a:miter lim="800000"/>
            <a:headEnd/>
            <a:tailEnd/>
          </a:ln>
        </p:spPr>
        <p:txBody>
          <a:bodyPr lIns="0" tIns="0" rIns="0" bIns="0" anchor="ctr" anchorCtr="0">
            <a:no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endParaRPr lang="en-US" altLang="de-DE" sz="100" b="1" dirty="0">
              <a:latin typeface="+mn-lt"/>
              <a:ea typeface="+mn-ea"/>
            </a:endParaRPr>
          </a:p>
          <a:p>
            <a:pPr algn="ctr" eaLnBrk="1" hangingPunct="1">
              <a:spcBef>
                <a:spcPct val="0"/>
              </a:spcBef>
              <a:buFontTx/>
              <a:buNone/>
            </a:pPr>
            <a:r>
              <a:rPr lang="en-US" altLang="de-DE" sz="900" b="1" dirty="0">
                <a:latin typeface="+mn-lt"/>
                <a:ea typeface="+mn-ea"/>
              </a:rPr>
              <a:t>B</a:t>
            </a:r>
          </a:p>
          <a:p>
            <a:pPr algn="ctr" eaLnBrk="1" hangingPunct="1">
              <a:spcBef>
                <a:spcPct val="0"/>
              </a:spcBef>
              <a:buFontTx/>
              <a:buNone/>
            </a:pPr>
            <a:r>
              <a:rPr lang="en-US" altLang="de-DE" sz="900" b="1" dirty="0">
                <a:latin typeface="+mn-lt"/>
                <a:ea typeface="+mn-ea"/>
              </a:rPr>
              <a:t>A</a:t>
            </a:r>
          </a:p>
          <a:p>
            <a:pPr algn="ctr" eaLnBrk="1" hangingPunct="1">
              <a:spcBef>
                <a:spcPct val="0"/>
              </a:spcBef>
              <a:buFontTx/>
              <a:buNone/>
            </a:pPr>
            <a:r>
              <a:rPr lang="en-US" altLang="de-DE" sz="900" b="1" dirty="0">
                <a:latin typeface="+mn-lt"/>
                <a:ea typeface="+mn-ea"/>
              </a:rPr>
              <a:t>N</a:t>
            </a:r>
          </a:p>
          <a:p>
            <a:pPr algn="ctr" eaLnBrk="1" hangingPunct="1">
              <a:spcBef>
                <a:spcPct val="0"/>
              </a:spcBef>
              <a:buFontTx/>
              <a:buNone/>
            </a:pPr>
            <a:r>
              <a:rPr lang="en-US" altLang="de-DE" sz="1100" b="1" dirty="0">
                <a:latin typeface="+mn-lt"/>
                <a:ea typeface="+mn-ea"/>
              </a:rPr>
              <a:t>K</a:t>
            </a:r>
          </a:p>
        </p:txBody>
      </p:sp>
      <p:sp>
        <p:nvSpPr>
          <p:cNvPr id="27" name="Caption_23"/>
          <p:cNvSpPr>
            <a:spLocks/>
          </p:cNvSpPr>
          <p:nvPr/>
        </p:nvSpPr>
        <p:spPr bwMode="auto">
          <a:xfrm>
            <a:off x="6478587" y="3886200"/>
            <a:ext cx="1066800" cy="734150"/>
          </a:xfrm>
          <a:prstGeom prst="wedgeEllipseCallout">
            <a:avLst>
              <a:gd name="adj1" fmla="val -3146"/>
              <a:gd name="adj2" fmla="val 72584"/>
            </a:avLst>
          </a:prstGeom>
          <a:solidFill>
            <a:schemeClr val="bg1"/>
          </a:solidFill>
          <a:ln w="9144">
            <a:solidFill>
              <a:srgbClr val="000000"/>
            </a:solidFill>
            <a:round/>
            <a:headEnd/>
            <a:tailEnd/>
          </a:ln>
        </p:spPr>
        <p:txBody>
          <a:bodyPr lIns="0" tIns="0" rIns="0" bIns="0" anchor="ctr" anchorCtr="0"/>
          <a:lstStyle/>
          <a:p>
            <a:pPr algn="ctr"/>
            <a:r>
              <a:rPr lang="el-GR" altLang="de-DE" sz="1100" b="1">
                <a:latin typeface="+mn-lt"/>
                <a:ea typeface="+mn-ea"/>
              </a:rPr>
              <a:t>Δώσε μου τα χρήματα ή πυροβολώ...</a:t>
            </a:r>
            <a:endParaRPr lang="de-DE" altLang="de-DE" sz="1100" dirty="0">
              <a:latin typeface="+mn-lt"/>
              <a:ea typeface="+mn-ea"/>
            </a:endParaRPr>
          </a:p>
        </p:txBody>
      </p:sp>
      <p:sp>
        <p:nvSpPr>
          <p:cNvPr id="28" name="Caption_24"/>
          <p:cNvSpPr/>
          <p:nvPr/>
        </p:nvSpPr>
        <p:spPr bwMode="gray">
          <a:xfrm>
            <a:off x="7088187" y="1063752"/>
            <a:ext cx="1005840" cy="640080"/>
          </a:xfrm>
          <a:prstGeom prst="wedgeEllipseCallout">
            <a:avLst>
              <a:gd name="adj1" fmla="val -44643"/>
              <a:gd name="adj2" fmla="val 6970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l-GR" altLang="de-DE" sz="1000" b="1">
                <a:solidFill>
                  <a:sysClr val="windowText" lastClr="000000"/>
                </a:solidFill>
              </a:rPr>
              <a:t>Καλή διασκέδαση νεαρέ...</a:t>
            </a:r>
            <a:endParaRPr lang="en-GB" altLang="de-DE" sz="1000" b="1" dirty="0">
              <a:solidFill>
                <a:sysClr val="windowText" lastClr="000000"/>
              </a:solidFill>
            </a:endParaRPr>
          </a:p>
        </p:txBody>
      </p:sp>
      <p:sp>
        <p:nvSpPr>
          <p:cNvPr id="30" name="Caption_29"/>
          <p:cNvSpPr/>
          <p:nvPr/>
        </p:nvSpPr>
        <p:spPr bwMode="gray">
          <a:xfrm>
            <a:off x="4441398" y="1133856"/>
            <a:ext cx="1170432" cy="365760"/>
          </a:xfrm>
          <a:custGeom>
            <a:avLst/>
            <a:gdLst>
              <a:gd name="connsiteX0" fmla="*/ 1205 w 1149169"/>
              <a:gd name="connsiteY0" fmla="*/ 215904 h 345318"/>
              <a:gd name="connsiteX1" fmla="*/ 242744 w 1149169"/>
              <a:gd name="connsiteY1" fmla="*/ 60629 h 345318"/>
              <a:gd name="connsiteX2" fmla="*/ 553295 w 1149169"/>
              <a:gd name="connsiteY2" fmla="*/ 244 h 345318"/>
              <a:gd name="connsiteX3" fmla="*/ 906978 w 1149169"/>
              <a:gd name="connsiteY3" fmla="*/ 43376 h 345318"/>
              <a:gd name="connsiteX4" fmla="*/ 1139892 w 1149169"/>
              <a:gd name="connsiteY4" fmla="*/ 138266 h 345318"/>
              <a:gd name="connsiteX5" fmla="*/ 1079507 w 1149169"/>
              <a:gd name="connsiteY5" fmla="*/ 284915 h 345318"/>
              <a:gd name="connsiteX6" fmla="*/ 863846 w 1149169"/>
              <a:gd name="connsiteY6" fmla="*/ 207278 h 345318"/>
              <a:gd name="connsiteX7" fmla="*/ 587801 w 1149169"/>
              <a:gd name="connsiteY7" fmla="*/ 172772 h 345318"/>
              <a:gd name="connsiteX8" fmla="*/ 329009 w 1149169"/>
              <a:gd name="connsiteY8" fmla="*/ 224531 h 345318"/>
              <a:gd name="connsiteX9" fmla="*/ 156480 w 1149169"/>
              <a:gd name="connsiteY9" fmla="*/ 345300 h 345318"/>
              <a:gd name="connsiteX10" fmla="*/ 1205 w 1149169"/>
              <a:gd name="connsiteY10" fmla="*/ 215904 h 34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9169" h="345318">
                <a:moveTo>
                  <a:pt x="1205" y="215904"/>
                </a:moveTo>
                <a:cubicBezTo>
                  <a:pt x="15582" y="168459"/>
                  <a:pt x="150729" y="96572"/>
                  <a:pt x="242744" y="60629"/>
                </a:cubicBezTo>
                <a:cubicBezTo>
                  <a:pt x="334759" y="24686"/>
                  <a:pt x="442589" y="3119"/>
                  <a:pt x="553295" y="244"/>
                </a:cubicBezTo>
                <a:cubicBezTo>
                  <a:pt x="664001" y="-2632"/>
                  <a:pt x="809212" y="20372"/>
                  <a:pt x="906978" y="43376"/>
                </a:cubicBezTo>
                <a:cubicBezTo>
                  <a:pt x="1004744" y="66380"/>
                  <a:pt x="1111137" y="98009"/>
                  <a:pt x="1139892" y="138266"/>
                </a:cubicBezTo>
                <a:cubicBezTo>
                  <a:pt x="1168647" y="178523"/>
                  <a:pt x="1125515" y="273413"/>
                  <a:pt x="1079507" y="284915"/>
                </a:cubicBezTo>
                <a:cubicBezTo>
                  <a:pt x="1033499" y="296417"/>
                  <a:pt x="945797" y="225969"/>
                  <a:pt x="863846" y="207278"/>
                </a:cubicBezTo>
                <a:cubicBezTo>
                  <a:pt x="781895" y="188587"/>
                  <a:pt x="676940" y="169897"/>
                  <a:pt x="587801" y="172772"/>
                </a:cubicBezTo>
                <a:cubicBezTo>
                  <a:pt x="498662" y="175647"/>
                  <a:pt x="400896" y="195776"/>
                  <a:pt x="329009" y="224531"/>
                </a:cubicBezTo>
                <a:cubicBezTo>
                  <a:pt x="257122" y="253286"/>
                  <a:pt x="208239" y="343862"/>
                  <a:pt x="156480" y="345300"/>
                </a:cubicBezTo>
                <a:cubicBezTo>
                  <a:pt x="104722" y="346738"/>
                  <a:pt x="-13172" y="263349"/>
                  <a:pt x="1205" y="215904"/>
                </a:cubicBezTo>
                <a:close/>
              </a:path>
            </a:pathLst>
          </a:custGeom>
          <a:solidFill>
            <a:schemeClr val="bg1"/>
          </a:solidFill>
          <a:ln w="190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a:solidFill>
                <a:schemeClr val="tx1"/>
              </a:solidFill>
              <a:latin typeface="+mj-lt"/>
            </a:endParaRPr>
          </a:p>
        </p:txBody>
      </p:sp>
      <p:sp>
        <p:nvSpPr>
          <p:cNvPr id="20" name="Caption_30"/>
          <p:cNvSpPr/>
          <p:nvPr/>
        </p:nvSpPr>
        <p:spPr bwMode="gray">
          <a:xfrm>
            <a:off x="4599432" y="1252728"/>
            <a:ext cx="914400" cy="457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prstTxWarp prst="textArchUp">
              <a:avLst>
                <a:gd name="adj" fmla="val 11845077"/>
              </a:avLst>
            </a:prstTxWarp>
          </a:bodyPr>
          <a:lstStyle/>
          <a:p>
            <a:pPr algn="ctr"/>
            <a:r>
              <a:rPr lang="en-US" b="1" spc="600">
                <a:ln w="19050">
                  <a:solidFill>
                    <a:srgbClr val="000000"/>
                  </a:solidFill>
                </a:ln>
                <a:solidFill>
                  <a:schemeClr val="tx1"/>
                </a:solidFill>
              </a:rPr>
              <a:t>Toys</a:t>
            </a:r>
            <a:endParaRPr lang="en-US" sz="1600" b="1" spc="600" dirty="0">
              <a:ln w="19050">
                <a:solidFill>
                  <a:srgbClr val="000000"/>
                </a:solidFill>
              </a:ln>
              <a:solidFill>
                <a:schemeClr val="tx1"/>
              </a:solidFill>
            </a:endParaRPr>
          </a:p>
        </p:txBody>
      </p:sp>
      <p:pic>
        <p:nvPicPr>
          <p:cNvPr id="29" name="Caption_27"/>
          <p:cNvPicPr>
            <a:picLocks noChangeArrowheads="1"/>
          </p:cNvPicPr>
          <p:nvPr/>
        </p:nvPicPr>
        <p:blipFill rotWithShape="1">
          <a:blip r:embed="rId3">
            <a:extLst>
              <a:ext uri="{28A0092B-C50C-407E-A947-70E740481C1C}">
                <a14:useLocalDpi xmlns:a14="http://schemas.microsoft.com/office/drawing/2010/main" val="0"/>
              </a:ext>
            </a:extLst>
          </a:blip>
          <a:srcRect l="39582"/>
          <a:stretch/>
        </p:blipFill>
        <p:spPr bwMode="auto">
          <a:xfrm>
            <a:off x="5308327" y="1523998"/>
            <a:ext cx="636860" cy="678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Caption_28"/>
          <p:cNvSpPr/>
          <p:nvPr/>
        </p:nvSpPr>
        <p:spPr>
          <a:xfrm>
            <a:off x="5449515" y="1752600"/>
            <a:ext cx="411480" cy="169277"/>
          </a:xfrm>
          <a:prstGeom prst="rect">
            <a:avLst/>
          </a:prstGeom>
          <a:solidFill>
            <a:schemeClr val="bg1"/>
          </a:solidFill>
        </p:spPr>
        <p:txBody>
          <a:bodyPr wrap="none" lIns="0" tIns="0" rIns="0" bIns="0">
            <a:noAutofit/>
          </a:bodyPr>
          <a:lstStyle/>
          <a:p>
            <a:pPr algn="ctr"/>
            <a:r>
              <a:rPr lang="el-GR" sz="1000" b="1">
                <a:latin typeface="+mn-lt"/>
                <a:ea typeface="+mn-ea"/>
              </a:rPr>
              <a:t>Ουάου!</a:t>
            </a:r>
            <a:endParaRPr lang="en-US" sz="1000" b="1" dirty="0">
              <a:latin typeface="+mn-lt"/>
              <a:ea typeface="+mn-ea"/>
            </a:endParaRPr>
          </a:p>
        </p:txBody>
      </p:sp>
    </p:spTree>
    <p:extLst>
      <p:ext uri="{BB962C8B-B14F-4D97-AF65-F5344CB8AC3E}">
        <p14:creationId xmlns:p14="http://schemas.microsoft.com/office/powerpoint/2010/main" val="3234471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30</a:t>
            </a:fld>
            <a:endParaRPr lang="de-DE">
              <a:latin typeface="+mn-lt"/>
              <a:ea typeface="+mn-ea"/>
            </a:endParaRPr>
          </a:p>
        </p:txBody>
      </p:sp>
      <p:pic>
        <p:nvPicPr>
          <p:cNvPr id="11" name="Picture 11"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984" y="1078992"/>
            <a:ext cx="6479552"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ption_11"/>
          <p:cNvSpPr txBox="1"/>
          <p:nvPr/>
        </p:nvSpPr>
        <p:spPr>
          <a:xfrm>
            <a:off x="2840984" y="5884164"/>
            <a:ext cx="6479552" cy="384914"/>
          </a:xfrm>
          <a:prstGeom prst="rect">
            <a:avLst/>
          </a:prstGeom>
        </p:spPr>
        <p:txBody>
          <a:bodyPr lIns="0" tIns="12700" rIns="0" bIns="0">
            <a:spAutoFit/>
          </a:bodyPr>
          <a:lstStyle/>
          <a:p>
            <a:pPr marL="12700" algn="ctr" eaLnBrk="1" fontAlgn="auto" hangingPunct="1">
              <a:lnSpc>
                <a:spcPct val="105000"/>
              </a:lnSpc>
              <a:spcBef>
                <a:spcPts val="1999"/>
              </a:spcBef>
              <a:spcAft>
                <a:spcPts val="0"/>
              </a:spcAft>
              <a:defRPr/>
            </a:pPr>
            <a:r>
              <a:rPr lang="el-GR" sz="2400" spc="-5">
                <a:solidFill>
                  <a:srgbClr val="004992"/>
                </a:solidFill>
                <a:latin typeface="+mn-lt"/>
                <a:ea typeface="+mn-ea"/>
              </a:rPr>
              <a:t>Θα πάνε ο πατέρας και ο γιός για βαρκάδα;</a:t>
            </a:r>
            <a:endParaRPr sz="2400" dirty="0">
              <a:solidFill>
                <a:srgbClr val="004992"/>
              </a:solidFill>
              <a:latin typeface="+mn-lt"/>
              <a:ea typeface="+mn-ea"/>
            </a:endParaRPr>
          </a:p>
        </p:txBody>
      </p:sp>
      <p:sp>
        <p:nvSpPr>
          <p:cNvPr id="15" name="Caption_13"/>
          <p:cNvSpPr>
            <a:spLocks/>
          </p:cNvSpPr>
          <p:nvPr/>
        </p:nvSpPr>
        <p:spPr bwMode="auto">
          <a:xfrm>
            <a:off x="4760546" y="5029200"/>
            <a:ext cx="548640" cy="466344"/>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4" name="Caption_12"/>
          <p:cNvSpPr>
            <a:spLocks/>
          </p:cNvSpPr>
          <p:nvPr/>
        </p:nvSpPr>
        <p:spPr bwMode="auto">
          <a:xfrm>
            <a:off x="3895344" y="5202936"/>
            <a:ext cx="1783080" cy="484632"/>
          </a:xfrm>
          <a:prstGeom prst="roundRect">
            <a:avLst/>
          </a:prstGeom>
          <a:solidFill>
            <a:schemeClr val="bg1"/>
          </a:solidFill>
          <a:ln w="9144">
            <a:noFill/>
            <a:round/>
            <a:headEnd/>
            <a:tailEnd/>
          </a:ln>
        </p:spPr>
        <p:txBody>
          <a:bodyPr lIns="0" tIns="0" rIns="0" bIns="0" anchor="ctr" anchorCtr="0"/>
          <a:lstStyle/>
          <a:p>
            <a:pPr algn="ctr" eaLnBrk="1" fontAlgn="auto" hangingPunct="1">
              <a:spcBef>
                <a:spcPts val="0"/>
              </a:spcBef>
              <a:spcAft>
                <a:spcPts val="0"/>
              </a:spcAft>
              <a:defRPr/>
            </a:pPr>
            <a:r>
              <a:rPr lang="en-US" sz="1400" b="1" spc="-5" dirty="0">
                <a:solidFill>
                  <a:srgbClr val="333333"/>
                </a:solidFill>
                <a:latin typeface="+mn-lt"/>
                <a:ea typeface="+mn-ea"/>
              </a:rPr>
              <a:t> </a:t>
            </a:r>
          </a:p>
        </p:txBody>
      </p:sp>
      <p:sp>
        <p:nvSpPr>
          <p:cNvPr id="12" name="Caption_14"/>
          <p:cNvSpPr>
            <a:spLocks/>
          </p:cNvSpPr>
          <p:nvPr/>
        </p:nvSpPr>
        <p:spPr bwMode="auto">
          <a:xfrm>
            <a:off x="4009355" y="5138928"/>
            <a:ext cx="1645920" cy="548640"/>
          </a:xfrm>
          <a:prstGeom prst="roundRect">
            <a:avLst/>
          </a:prstGeom>
          <a:noFill/>
          <a:ln w="9144">
            <a:noFill/>
            <a:round/>
            <a:headEnd/>
            <a:tailEnd/>
          </a:ln>
        </p:spPr>
        <p:txBody>
          <a:bodyPr lIns="0" tIns="0" rIns="0" bIns="0" anchor="ctr" anchorCtr="0"/>
          <a:lstStyle/>
          <a:p>
            <a:pPr algn="ctr" eaLnBrk="1" fontAlgn="auto" hangingPunct="1">
              <a:spcBef>
                <a:spcPts val="0"/>
              </a:spcBef>
              <a:spcAft>
                <a:spcPts val="0"/>
              </a:spcAft>
              <a:defRPr/>
            </a:pPr>
            <a:r>
              <a:rPr lang="el-GR" sz="1050" b="1" spc="-5" dirty="0">
                <a:solidFill>
                  <a:srgbClr val="333333"/>
                </a:solidFill>
                <a:latin typeface="+mn-lt"/>
                <a:ea typeface="+mn-ea"/>
              </a:rPr>
              <a:t>Προειδοποίηση! Μια καταιγίδα πλησιάζει την ακτή! Εγκαταλείψετε την παραλία!</a:t>
            </a:r>
            <a:endParaRPr lang="en-US" sz="1050" b="1" spc="-5" dirty="0">
              <a:solidFill>
                <a:srgbClr val="333333"/>
              </a:solidFill>
              <a:latin typeface="+mn-lt"/>
              <a:ea typeface="+mn-ea"/>
            </a:endParaRPr>
          </a:p>
        </p:txBody>
      </p:sp>
    </p:spTree>
    <p:extLst>
      <p:ext uri="{BB962C8B-B14F-4D97-AF65-F5344CB8AC3E}">
        <p14:creationId xmlns:p14="http://schemas.microsoft.com/office/powerpoint/2010/main" val="2934492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l-GR" altLang="ko-KR" sz="3600" spc="-5" dirty="0">
                <a:latin typeface="+mn-lt"/>
                <a:ea typeface="+mn-ea"/>
                <a:cs typeface="+mn-cs"/>
              </a:rPr>
              <a:t>προαιρετικά: Βίντεο Κλιπ</a:t>
            </a:r>
            <a:endParaRPr lang="de-DE" sz="3600" dirty="0">
              <a:latin typeface="+mn-lt"/>
              <a:ea typeface="+mn-ea"/>
              <a:cs typeface="+mn-cs"/>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el-GR" altLang="ko-KR" sz="2400" dirty="0">
                <a:solidFill>
                  <a:srgbClr val="004992"/>
                </a:solidFill>
              </a:rPr>
              <a:t>προαιρετικά: Παρουσιάσεις βίντεο κλιπ που αφορούν το σημερινό θέμα είναι διαθέσιμες στην ακόλουθη ιστοσελίδα</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hlinkClick r:id="rId3"/>
              </a:rPr>
              <a:t>http://www.uke.de/mct_videos</a:t>
            </a:r>
            <a:endParaRPr lang="de-DE" dirty="0">
              <a:solidFill>
                <a:srgbClr val="004992"/>
              </a:solidFill>
            </a:endParaRPr>
          </a:p>
          <a:p>
            <a:pPr lvl="0" defTabSz="914400" eaLnBrk="0" fontAlgn="base" hangingPunct="0">
              <a:spcAft>
                <a:spcPct val="0"/>
              </a:spcAft>
            </a:pPr>
            <a:r>
              <a:rPr lang="el-GR" altLang="ko-KR" sz="2400" dirty="0">
                <a:solidFill>
                  <a:srgbClr val="333333"/>
                </a:solidFill>
              </a:rPr>
              <a:t>Μετά το βίντεο μπορείτε να συζητήσετε πως αυτό σχετίζεται με το σημερινό θέμα</a:t>
            </a:r>
            <a:r>
              <a:rPr lang="en-US" altLang="ko-KR" sz="2400" dirty="0">
                <a:solidFill>
                  <a:srgbClr val="333333"/>
                </a:solidFill>
              </a:rPr>
              <a:t>.</a:t>
            </a:r>
            <a:endParaRPr lang="de-DE" sz="24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7C80C7C-E4E9-4F5E-80C8-19A0B9B44456}" type="slidenum">
              <a:rPr lang="de-DE" smtClean="0">
                <a:latin typeface="+mn-lt"/>
                <a:ea typeface="+mn-ea"/>
              </a:rPr>
              <a:pPr>
                <a:defRPr/>
              </a:pPr>
              <a:t>31</a:t>
            </a:fld>
            <a:endParaRPr lang="de-DE">
              <a:latin typeface="+mn-lt"/>
              <a:ea typeface="+mn-ea"/>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mn-lt"/>
                <a:ea typeface="+mn-ea"/>
              </a:rPr>
              <a:t>[</a:t>
            </a:r>
            <a:r>
              <a:rPr lang="el-GR" altLang="ko-KR" i="1" spc="-5" dirty="0">
                <a:solidFill>
                  <a:srgbClr val="333333"/>
                </a:solidFill>
                <a:latin typeface="+mn-lt"/>
                <a:ea typeface="+mn-ea"/>
              </a:rPr>
              <a:t>για τους εκπαιδευτές</a:t>
            </a:r>
            <a:r>
              <a:rPr lang="en-US" altLang="ko-KR" i="1" spc="-5" dirty="0">
                <a:solidFill>
                  <a:srgbClr val="333333"/>
                </a:solidFill>
                <a:latin typeface="+mn-lt"/>
                <a:ea typeface="+mn-ea"/>
              </a:rPr>
              <a:t>:</a:t>
            </a:r>
            <a:endParaRPr dirty="0">
              <a:solidFill>
                <a:srgbClr val="333333"/>
              </a:solidFill>
              <a:latin typeface="+mn-lt"/>
              <a:ea typeface="+mn-ea"/>
            </a:endParaRPr>
          </a:p>
          <a:p>
            <a:pPr marL="12700" marR="5080" defTabSz="914400" eaLnBrk="0" fontAlgn="base" hangingPunct="0">
              <a:spcBef>
                <a:spcPts val="800"/>
              </a:spcBef>
              <a:spcAft>
                <a:spcPct val="0"/>
              </a:spcAft>
            </a:pPr>
            <a:r>
              <a:rPr lang="el-GR" altLang="ko-KR" dirty="0">
                <a:solidFill>
                  <a:srgbClr val="333333"/>
                </a:solidFill>
                <a:latin typeface="+mn-lt"/>
                <a:ea typeface="+mn-ea"/>
              </a:rPr>
              <a:t>Κάποια αποσπάσματα</a:t>
            </a:r>
            <a:r>
              <a:rPr lang="en-US" altLang="ko-KR" dirty="0">
                <a:solidFill>
                  <a:srgbClr val="333333"/>
                </a:solidFill>
                <a:latin typeface="+mn-lt"/>
                <a:ea typeface="+mn-ea"/>
              </a:rPr>
              <a:t> </a:t>
            </a:r>
            <a:r>
              <a:rPr lang="el-GR" altLang="ko-KR" dirty="0">
                <a:solidFill>
                  <a:srgbClr val="333333"/>
                </a:solidFill>
                <a:latin typeface="+mn-lt"/>
                <a:ea typeface="+mn-ea"/>
              </a:rPr>
              <a:t>ταινιών περιέχουν γλώσσα που δεν είναι κατάλληλη για όλα τα ακροατήρια και για όλους τους πολιτισμούς. Ελέγξτε εκ των</a:t>
            </a:r>
            <a:r>
              <a:rPr lang="en-US" altLang="ko-KR" dirty="0">
                <a:solidFill>
                  <a:srgbClr val="333333"/>
                </a:solidFill>
                <a:latin typeface="+mn-lt"/>
                <a:ea typeface="+mn-ea"/>
              </a:rPr>
              <a:t> </a:t>
            </a:r>
            <a:r>
              <a:rPr lang="el-GR" altLang="ko-KR" dirty="0">
                <a:solidFill>
                  <a:srgbClr val="333333"/>
                </a:solidFill>
                <a:latin typeface="+mn-lt"/>
                <a:ea typeface="+mn-ea"/>
              </a:rPr>
              <a:t>προτέρων προσεκτικά τα βίντεο πριν τα δείξετε</a:t>
            </a:r>
            <a:r>
              <a:rPr lang="de-DE" dirty="0">
                <a:solidFill>
                  <a:srgbClr val="333333"/>
                </a:solidFill>
                <a:latin typeface="+mn-lt"/>
                <a:ea typeface="+mn-ea"/>
              </a:rPr>
              <a:t>]</a:t>
            </a:r>
          </a:p>
        </p:txBody>
      </p:sp>
      <p:grpSp>
        <p:nvGrpSpPr>
          <p:cNvPr id="16" name="Group 15"/>
          <p:cNvGrpSpPr/>
          <p:nvPr/>
        </p:nvGrpSpPr>
        <p:grpSpPr>
          <a:xfrm>
            <a:off x="9875318" y="4383231"/>
            <a:ext cx="1838137" cy="1828164"/>
            <a:chOff x="9875318" y="4383231"/>
            <a:chExt cx="1838137" cy="1828164"/>
          </a:xfrm>
        </p:grpSpPr>
        <p:sp>
          <p:nvSpPr>
            <p:cNvPr id="21"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2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1"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2"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3"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sp>
          <p:nvSpPr>
            <p:cNvPr id="34"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mn-lt"/>
                <a:ea typeface="+mn-ea"/>
              </a:endParaRPr>
            </a:p>
          </p:txBody>
        </p:sp>
      </p:grpSp>
    </p:spTree>
    <p:extLst>
      <p:ext uri="{BB962C8B-B14F-4D97-AF65-F5344CB8AC3E}">
        <p14:creationId xmlns:p14="http://schemas.microsoft.com/office/powerpoint/2010/main" val="241201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32</a:t>
            </a:fld>
            <a:endParaRPr lang="de-DE">
              <a:latin typeface="+mn-lt"/>
              <a:ea typeface="+mn-ea"/>
            </a:endParaRPr>
          </a:p>
        </p:txBody>
      </p:sp>
      <p:pic>
        <p:nvPicPr>
          <p:cNvPr id="8" name="Picture 1029" descr="John&amp;M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259" y="1078992"/>
            <a:ext cx="3418657"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9"/>
          <p:cNvSpPr txBox="1"/>
          <p:nvPr/>
        </p:nvSpPr>
        <p:spPr>
          <a:xfrm>
            <a:off x="2173151" y="5918513"/>
            <a:ext cx="7848872" cy="750847"/>
          </a:xfrm>
          <a:prstGeom prst="rect">
            <a:avLst/>
          </a:prstGeom>
        </p:spPr>
        <p:txBody>
          <a:bodyPr wrap="square" lIns="0" tIns="12065" rIns="0" bIns="0">
            <a:spAutoFit/>
          </a:bodyPr>
          <a:lstStyle/>
          <a:p>
            <a:pPr algn="ctr" eaLnBrk="1" fontAlgn="auto" hangingPunct="1">
              <a:spcBef>
                <a:spcPts val="1200"/>
              </a:spcBef>
              <a:spcAft>
                <a:spcPts val="0"/>
              </a:spcAft>
              <a:defRPr/>
            </a:pPr>
            <a:r>
              <a:rPr lang="el-GR" sz="2400" spc="-5">
                <a:solidFill>
                  <a:srgbClr val="004992"/>
                </a:solidFill>
                <a:latin typeface="+mn-lt"/>
                <a:ea typeface="+mn-ea"/>
              </a:rPr>
              <a:t>Σύμφωνα με το Γιάννη, που είδε η Μαίρη τελευταία φορά το φορτηγάκι με τα παγωτά; Στο πάρκο ή στην εκκλησία;</a:t>
            </a:r>
            <a:endParaRPr sz="2400" dirty="0">
              <a:solidFill>
                <a:srgbClr val="004992"/>
              </a:solidFill>
              <a:latin typeface="+mn-lt"/>
              <a:ea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33</a:t>
            </a:fld>
            <a:endParaRPr lang="de-DE">
              <a:latin typeface="+mn-lt"/>
              <a:ea typeface="+mn-ea"/>
            </a:endParaRPr>
          </a:p>
        </p:txBody>
      </p:sp>
      <p:pic>
        <p:nvPicPr>
          <p:cNvPr id="10" name="Picture 1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766" y="1078992"/>
            <a:ext cx="68659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0"/>
          <p:cNvSpPr txBox="1">
            <a:spLocks noChangeArrowheads="1"/>
          </p:cNvSpPr>
          <p:nvPr/>
        </p:nvSpPr>
        <p:spPr bwMode="auto">
          <a:xfrm>
            <a:off x="2647766" y="5884164"/>
            <a:ext cx="6865989" cy="4801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el-GR" altLang="de-DE" sz="2400">
                <a:solidFill>
                  <a:srgbClr val="004992"/>
                </a:solidFill>
                <a:latin typeface="+mn-lt"/>
                <a:ea typeface="+mn-ea"/>
              </a:rPr>
              <a:t>Τί πιστεύει η μητέρα...έχει δίκιο;</a:t>
            </a:r>
            <a:endParaRPr lang="de-DE" altLang="de-DE" sz="2400" dirty="0">
              <a:solidFill>
                <a:srgbClr val="004992"/>
              </a:solidFill>
              <a:latin typeface="+mn-lt"/>
              <a:ea typeface="+mn-ea"/>
            </a:endParaRPr>
          </a:p>
        </p:txBody>
      </p:sp>
      <p:sp>
        <p:nvSpPr>
          <p:cNvPr id="12" name="Caption_12"/>
          <p:cNvSpPr>
            <a:spLocks/>
          </p:cNvSpPr>
          <p:nvPr/>
        </p:nvSpPr>
        <p:spPr bwMode="auto">
          <a:xfrm>
            <a:off x="3537404" y="1066799"/>
            <a:ext cx="1828800" cy="850392"/>
          </a:xfrm>
          <a:prstGeom prst="wedgeEllipseCallout">
            <a:avLst>
              <a:gd name="adj1" fmla="val -51971"/>
              <a:gd name="adj2" fmla="val 72409"/>
            </a:avLst>
          </a:prstGeom>
          <a:solidFill>
            <a:srgbClr val="FFFFFF"/>
          </a:solidFill>
          <a:ln w="9525">
            <a:solidFill>
              <a:srgbClr val="000000"/>
            </a:solidFill>
            <a:round/>
            <a:headEnd/>
            <a:tailEnd/>
          </a:ln>
        </p:spPr>
        <p:txBody>
          <a:bodyPr lIns="0" tIns="0" rIns="0" bIns="0" anchor="ctr" anchorCtr="0"/>
          <a:lstStyle/>
          <a:p>
            <a:pPr algn="ctr"/>
            <a:r>
              <a:rPr lang="el-GR" altLang="de-DE" sz="1200" b="1">
                <a:latin typeface="+mn-lt"/>
                <a:ea typeface="+mn-ea"/>
              </a:rPr>
              <a:t>Μπορούμε να φάμε, Mαμά... Πεθαίνω της πείνας!</a:t>
            </a:r>
            <a:endParaRPr lang="de-DE" altLang="de-DE" sz="1200" dirty="0">
              <a:latin typeface="+mn-lt"/>
              <a:ea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3"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038" y="1078992"/>
            <a:ext cx="684144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34</a:t>
            </a:fld>
            <a:endParaRPr lang="de-DE">
              <a:latin typeface="+mn-lt"/>
              <a:ea typeface="+mn-ea"/>
            </a:endParaRPr>
          </a:p>
        </p:txBody>
      </p:sp>
      <p:sp>
        <p:nvSpPr>
          <p:cNvPr id="20" name="Caption_22"/>
          <p:cNvSpPr txBox="1"/>
          <p:nvPr/>
        </p:nvSpPr>
        <p:spPr>
          <a:xfrm rot="-60000">
            <a:off x="6080919" y="3520440"/>
            <a:ext cx="3200400" cy="155448"/>
          </a:xfrm>
          <a:prstGeom prst="rect">
            <a:avLst/>
          </a:prstGeom>
          <a:solidFill>
            <a:schemeClr val="bg1"/>
          </a:solidFill>
          <a:ln w="9144">
            <a:noFill/>
          </a:ln>
        </p:spPr>
        <p:txBody>
          <a:bodyPr lIns="0" tIns="0" rIns="0" bIns="0" anchor="t" anchorCtr="0">
            <a:noAutofit/>
          </a:bodyPr>
          <a:lstStyle/>
          <a:p>
            <a:pPr marL="19685" eaLnBrk="1" fontAlgn="auto" hangingPunct="1">
              <a:spcBef>
                <a:spcPts val="0"/>
              </a:spcBef>
              <a:spcAft>
                <a:spcPts val="0"/>
              </a:spcAft>
              <a:defRPr/>
            </a:pPr>
            <a:r>
              <a:rPr lang="en-US" sz="1000" b="1" dirty="0">
                <a:latin typeface="+mn-lt"/>
                <a:ea typeface="+mn-ea"/>
              </a:rPr>
              <a:t> </a:t>
            </a:r>
            <a:endParaRPr sz="1000" dirty="0">
              <a:latin typeface="+mn-lt"/>
              <a:ea typeface="+mn-ea"/>
            </a:endParaRPr>
          </a:p>
        </p:txBody>
      </p:sp>
      <p:sp>
        <p:nvSpPr>
          <p:cNvPr id="21" name="Caption_15"/>
          <p:cNvSpPr txBox="1">
            <a:spLocks noChangeArrowheads="1"/>
          </p:cNvSpPr>
          <p:nvPr/>
        </p:nvSpPr>
        <p:spPr bwMode="auto">
          <a:xfrm>
            <a:off x="1213005" y="5884164"/>
            <a:ext cx="9709118" cy="78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algn="ctr" eaLnBrk="1" hangingPunct="1">
              <a:lnSpc>
                <a:spcPct val="105000"/>
              </a:lnSpc>
              <a:spcBef>
                <a:spcPts val="1999"/>
              </a:spcBef>
              <a:spcAft>
                <a:spcPts val="0"/>
              </a:spcAft>
            </a:pPr>
            <a:r>
              <a:rPr lang="el-GR" altLang="de-DE" sz="2400" dirty="0">
                <a:solidFill>
                  <a:srgbClr val="004992"/>
                </a:solidFill>
                <a:latin typeface="+mn-lt"/>
                <a:ea typeface="+mn-ea"/>
              </a:rPr>
              <a:t>Γιατί χάλασε η μπαταρία την πρώτη φορά; Και τη δεύτερη φορά; Πώς μπορεί ο ιδιοκτήτης του αυτοκινήτου να ερμήνευσε την κατάσταση; </a:t>
            </a:r>
            <a:endParaRPr lang="de-DE" altLang="de-DE" sz="2400" dirty="0">
              <a:solidFill>
                <a:srgbClr val="004992"/>
              </a:solidFill>
              <a:latin typeface="+mn-lt"/>
              <a:ea typeface="+mn-ea"/>
            </a:endParaRPr>
          </a:p>
        </p:txBody>
      </p:sp>
      <p:sp>
        <p:nvSpPr>
          <p:cNvPr id="22" name="Caption_17"/>
          <p:cNvSpPr txBox="1"/>
          <p:nvPr/>
        </p:nvSpPr>
        <p:spPr>
          <a:xfrm>
            <a:off x="4857956" y="4343400"/>
            <a:ext cx="942163" cy="144463"/>
          </a:xfrm>
          <a:prstGeom prst="rect">
            <a:avLst/>
          </a:prstGeom>
          <a:solidFill>
            <a:srgbClr val="FFFFFF"/>
          </a:solidFill>
        </p:spPr>
        <p:txBody>
          <a:bodyPr lIns="0" tIns="14604" rIns="0" bIns="0">
            <a:spAutoFit/>
          </a:bodyPr>
          <a:lstStyle/>
          <a:p>
            <a:pPr marL="173355" eaLnBrk="1" fontAlgn="auto" hangingPunct="1">
              <a:lnSpc>
                <a:spcPts val="1019"/>
              </a:lnSpc>
              <a:spcBef>
                <a:spcPts val="114"/>
              </a:spcBef>
              <a:spcAft>
                <a:spcPts val="0"/>
              </a:spcAft>
              <a:defRPr/>
            </a:pPr>
            <a:r>
              <a:rPr lang="el-GR" sz="1000" b="1" spc="-5">
                <a:latin typeface="+mn-lt"/>
                <a:ea typeface="+mn-ea"/>
              </a:rPr>
              <a:t>Μπαταρία</a:t>
            </a:r>
            <a:endParaRPr sz="1000" dirty="0">
              <a:latin typeface="+mn-lt"/>
              <a:ea typeface="+mn-ea"/>
            </a:endParaRPr>
          </a:p>
        </p:txBody>
      </p:sp>
      <p:sp>
        <p:nvSpPr>
          <p:cNvPr id="24" name="Caption_18"/>
          <p:cNvSpPr txBox="1"/>
          <p:nvPr/>
        </p:nvSpPr>
        <p:spPr>
          <a:xfrm>
            <a:off x="6396115" y="4218560"/>
            <a:ext cx="825715" cy="153987"/>
          </a:xfrm>
          <a:prstGeom prst="rect">
            <a:avLst/>
          </a:prstGeom>
          <a:solidFill>
            <a:schemeClr val="bg1"/>
          </a:solidFill>
        </p:spPr>
        <p:txBody>
          <a:bodyPr lIns="0" tIns="0" rIns="0" bIns="0">
            <a:spAutoFit/>
          </a:bodyPr>
          <a:lstStyle/>
          <a:p>
            <a:pPr marL="85725" eaLnBrk="1" fontAlgn="auto" hangingPunct="1">
              <a:lnSpc>
                <a:spcPts val="1175"/>
              </a:lnSpc>
              <a:spcBef>
                <a:spcPts val="0"/>
              </a:spcBef>
              <a:spcAft>
                <a:spcPts val="0"/>
              </a:spcAft>
              <a:defRPr/>
            </a:pPr>
            <a:r>
              <a:rPr lang="el-GR" sz="1000" b="1" spc="-5">
                <a:latin typeface="+mn-lt"/>
                <a:ea typeface="+mn-ea"/>
              </a:rPr>
              <a:t>Μπαταρία</a:t>
            </a:r>
            <a:endParaRPr sz="1000" dirty="0">
              <a:latin typeface="+mn-lt"/>
              <a:ea typeface="+mn-ea"/>
            </a:endParaRPr>
          </a:p>
        </p:txBody>
      </p:sp>
      <p:sp>
        <p:nvSpPr>
          <p:cNvPr id="25" name="Caption_19"/>
          <p:cNvSpPr/>
          <p:nvPr/>
        </p:nvSpPr>
        <p:spPr>
          <a:xfrm rot="20841420">
            <a:off x="7187728" y="1650067"/>
            <a:ext cx="987552" cy="457200"/>
          </a:xfrm>
          <a:prstGeom prst="rect">
            <a:avLst/>
          </a:prstGeom>
          <a:solidFill>
            <a:schemeClr val="bg1"/>
          </a:solidFill>
          <a:ln>
            <a:noFill/>
          </a:ln>
        </p:spPr>
        <p:txBody>
          <a:bodyPr wrap="square" lIns="45720" rIns="45720">
            <a:noAutofit/>
          </a:bodyPr>
          <a:lstStyle/>
          <a:p>
            <a:r>
              <a:rPr lang="el-GR" altLang="de-DE" sz="1200" b="1" dirty="0">
                <a:solidFill>
                  <a:srgbClr val="333333"/>
                </a:solidFill>
                <a:latin typeface="+mn-lt"/>
                <a:ea typeface="+mn-ea"/>
              </a:rPr>
              <a:t>Παράπονα</a:t>
            </a:r>
          </a:p>
          <a:p>
            <a:r>
              <a:rPr lang="el-GR" altLang="de-DE" sz="1200" b="1" dirty="0">
                <a:solidFill>
                  <a:srgbClr val="333333"/>
                </a:solidFill>
                <a:latin typeface="+mn-lt"/>
                <a:ea typeface="+mn-ea"/>
              </a:rPr>
              <a:t>Ο γείτονας μου</a:t>
            </a:r>
            <a:endParaRPr lang="en-US" sz="1200" b="1" dirty="0">
              <a:solidFill>
                <a:srgbClr val="333333"/>
              </a:solidFill>
              <a:latin typeface="+mn-lt"/>
              <a:ea typeface="+mn-ea"/>
            </a:endParaRPr>
          </a:p>
        </p:txBody>
      </p:sp>
      <p:sp>
        <p:nvSpPr>
          <p:cNvPr id="18" name="Caption_20"/>
          <p:cNvSpPr/>
          <p:nvPr/>
        </p:nvSpPr>
        <p:spPr>
          <a:xfrm rot="18728793">
            <a:off x="6306702" y="1649624"/>
            <a:ext cx="1097280" cy="457200"/>
          </a:xfrm>
          <a:prstGeom prst="rect">
            <a:avLst/>
          </a:prstGeom>
          <a:solidFill>
            <a:schemeClr val="bg1"/>
          </a:solidFill>
          <a:ln>
            <a:solidFill>
              <a:schemeClr val="tx1"/>
            </a:solidFill>
          </a:ln>
        </p:spPr>
        <p:txBody>
          <a:bodyPr wrap="square" lIns="45720" rIns="45720">
            <a:noAutofit/>
          </a:bodyPr>
          <a:lstStyle/>
          <a:p>
            <a:r>
              <a:rPr lang="el-GR" altLang="de-DE" sz="1200" b="1" spc="-30" dirty="0">
                <a:solidFill>
                  <a:srgbClr val="333333"/>
                </a:solidFill>
                <a:latin typeface="+mn-lt"/>
                <a:ea typeface="+mn-ea"/>
              </a:rPr>
              <a:t>Στον σπιτονοιικοκύρη</a:t>
            </a:r>
            <a:endParaRPr lang="en-US" sz="1200" b="1" spc="-30" dirty="0">
              <a:solidFill>
                <a:srgbClr val="333333"/>
              </a:solidFill>
              <a:latin typeface="+mn-lt"/>
              <a:ea typeface="+mn-ea"/>
            </a:endParaRPr>
          </a:p>
        </p:txBody>
      </p:sp>
      <p:sp>
        <p:nvSpPr>
          <p:cNvPr id="19" name="Caption_23"/>
          <p:cNvSpPr txBox="1"/>
          <p:nvPr/>
        </p:nvSpPr>
        <p:spPr>
          <a:xfrm rot="-60000">
            <a:off x="6097587" y="3501008"/>
            <a:ext cx="3291840" cy="182880"/>
          </a:xfrm>
          <a:prstGeom prst="rect">
            <a:avLst/>
          </a:prstGeom>
          <a:noFill/>
          <a:ln w="9144">
            <a:noFill/>
          </a:ln>
        </p:spPr>
        <p:txBody>
          <a:bodyPr lIns="0" tIns="0" rIns="0" bIns="0" anchor="ctr" anchorCtr="0">
            <a:noAutofit/>
          </a:bodyPr>
          <a:lstStyle/>
          <a:p>
            <a:pPr marL="19685" eaLnBrk="1" fontAlgn="auto" hangingPunct="1">
              <a:spcBef>
                <a:spcPts val="204"/>
              </a:spcBef>
              <a:spcAft>
                <a:spcPts val="0"/>
              </a:spcAft>
              <a:defRPr/>
            </a:pPr>
            <a:r>
              <a:rPr lang="el-GR" sz="900" b="1">
                <a:latin typeface="+mn-lt"/>
                <a:ea typeface="+mn-ea"/>
              </a:rPr>
              <a:t>Δύο βδομάδες μετά , αφού έχει μετακομίσει σε άλλο διαμέρισμα…</a:t>
            </a:r>
            <a:endParaRPr sz="900" b="1" dirty="0">
              <a:latin typeface="+mn-lt"/>
              <a:ea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35</a:t>
            </a:fld>
            <a:endParaRPr lang="de-DE">
              <a:latin typeface="+mn-lt"/>
              <a:ea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a:t>
            </a:r>
            <a:r>
              <a:rPr lang="el-GR" altLang="de-DE" sz="2400">
                <a:solidFill>
                  <a:srgbClr val="333333"/>
                </a:solidFill>
              </a:rPr>
              <a:t>τρόπο</a:t>
            </a:r>
            <a:r>
              <a:rPr lang="de-DE" altLang="de-DE" sz="2400">
                <a:solidFill>
                  <a:srgbClr val="333333"/>
                </a:solidFill>
              </a:rPr>
              <a:t>.</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36</a:t>
            </a:fld>
            <a:endParaRPr lang="de-DE">
              <a:latin typeface="+mn-lt"/>
              <a:ea typeface="+mn-ea"/>
            </a:endParaRPr>
          </a:p>
        </p:txBody>
      </p:sp>
    </p:spTree>
    <p:extLst>
      <p:ext uri="{BB962C8B-B14F-4D97-AF65-F5344CB8AC3E}">
        <p14:creationId xmlns:p14="http://schemas.microsoft.com/office/powerpoint/2010/main" val="4119924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Εφαρμογή στην καθημερινή ζωή</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el-GR" altLang="de-DE" sz="2400" b="1" dirty="0">
                <a:solidFill>
                  <a:srgbClr val="333333"/>
                </a:solidFill>
              </a:rPr>
              <a:t>Εκπαιδευτικοί στόχοι</a:t>
            </a:r>
            <a:r>
              <a:rPr lang="de-DE" altLang="de-DE" sz="2400" b="1" dirty="0">
                <a:solidFill>
                  <a:srgbClr val="333333"/>
                </a:solidFill>
              </a:rPr>
              <a:t>:</a:t>
            </a:r>
          </a:p>
          <a:p>
            <a:pPr marL="342900" lvl="0" indent="-342900" defTabSz="914400" fontAlgn="base">
              <a:lnSpc>
                <a:spcPct val="100000"/>
              </a:lnSpc>
              <a:spcBef>
                <a:spcPts val="1200"/>
              </a:spcBef>
              <a:buClr>
                <a:srgbClr val="000000"/>
              </a:buClr>
              <a:buFont typeface="WingDings"/>
              <a:buChar char=""/>
            </a:pPr>
            <a:r>
              <a:rPr lang="el-GR" altLang="de-DE" sz="2400" dirty="0">
                <a:solidFill>
                  <a:srgbClr val="004992"/>
                </a:solidFill>
              </a:rPr>
              <a:t>Πολλές παρεξηγήσεις ακόμα και συγκρούσεις προκύπτουν επειδή οι άνθρωποι μαντεύουν λανθασμένα τί σκέφτονται οι άλλοι άνθρωποι</a:t>
            </a:r>
            <a:r>
              <a:rPr lang="de-DE" altLang="de-DE" sz="2400" dirty="0">
                <a:solidFill>
                  <a:srgbClr val="004992"/>
                </a:solidFill>
              </a:rPr>
              <a:t> </a:t>
            </a:r>
            <a:r>
              <a:rPr lang="de-DE" altLang="de-DE" sz="2400" dirty="0">
                <a:solidFill>
                  <a:srgbClr val="333333"/>
                </a:solidFill>
              </a:rPr>
              <a:t>(</a:t>
            </a:r>
            <a:r>
              <a:rPr lang="el-GR" altLang="de-DE" sz="2400" dirty="0">
                <a:solidFill>
                  <a:srgbClr val="333333"/>
                </a:solidFill>
              </a:rPr>
              <a:t>π</a:t>
            </a:r>
            <a:r>
              <a:rPr lang="de-DE" altLang="de-DE" sz="2400" dirty="0">
                <a:solidFill>
                  <a:srgbClr val="333333"/>
                </a:solidFill>
              </a:rPr>
              <a:t>.</a:t>
            </a:r>
            <a:r>
              <a:rPr lang="el-GR" altLang="de-DE" sz="2400" dirty="0">
                <a:solidFill>
                  <a:srgbClr val="333333"/>
                </a:solidFill>
              </a:rPr>
              <a:t>χ</a:t>
            </a:r>
            <a:r>
              <a:rPr lang="de-DE" altLang="de-DE" sz="2400" dirty="0">
                <a:solidFill>
                  <a:srgbClr val="333333"/>
                </a:solidFill>
              </a:rPr>
              <a:t>. </a:t>
            </a:r>
            <a:r>
              <a:rPr lang="el-GR" altLang="de-DE" sz="2400" dirty="0">
                <a:solidFill>
                  <a:srgbClr val="333333"/>
                </a:solidFill>
              </a:rPr>
              <a:t>εάν δεν πεις στους φίλους σου ότι αισθάνεσαι άσχημα αυτήν τη στιγμή, δεν μπορείς να περιμένεις από αυτούς να είναι περισσότερο ευγενικοί!)</a:t>
            </a: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Προσπαθήστε να αξιολογήσετε περίπλοκες κοινωνικές καταστάσεις από διαφορετικές οπτικές γωνίες και εξετάστε όλες τις διαθέσιμες πληροφορίες. Όσο περισσότερες πληροφορίες εξετάζονται, τόσο πιθανότερο είναι να κρίνετε με τον κατάλληλο τρόπο</a:t>
            </a:r>
            <a:r>
              <a:rPr lang="de-DE" altLang="de-DE" sz="2400" dirty="0">
                <a:solidFill>
                  <a:srgbClr val="333333"/>
                </a:solidFill>
              </a:rPr>
              <a:t>.</a:t>
            </a:r>
            <a:endParaRPr lang="el-GR" altLang="de-DE" sz="2400" dirty="0">
              <a:solidFill>
                <a:srgbClr val="333333"/>
              </a:solidFill>
            </a:endParaRPr>
          </a:p>
          <a:p>
            <a:pPr marL="342900" lvl="0" indent="-342900" defTabSz="914400" fontAlgn="base">
              <a:lnSpc>
                <a:spcPct val="100000"/>
              </a:lnSpc>
              <a:spcBef>
                <a:spcPts val="1200"/>
              </a:spcBef>
              <a:buClr>
                <a:srgbClr val="333333"/>
              </a:buClr>
              <a:buFont typeface="WingDings"/>
              <a:buChar char=""/>
            </a:pPr>
            <a:r>
              <a:rPr lang="el-GR" altLang="de-DE" sz="2400" dirty="0">
                <a:solidFill>
                  <a:srgbClr val="333333"/>
                </a:solidFill>
              </a:rPr>
              <a:t>Προσοχή</a:t>
            </a:r>
            <a:r>
              <a:rPr lang="de-DE" altLang="de-DE" sz="2400" dirty="0">
                <a:solidFill>
                  <a:srgbClr val="333333"/>
                </a:solidFill>
              </a:rPr>
              <a:t>:</a:t>
            </a:r>
            <a:r>
              <a:rPr lang="el-GR" altLang="de-DE" sz="2400" dirty="0">
                <a:solidFill>
                  <a:srgbClr val="333333"/>
                </a:solidFill>
              </a:rPr>
              <a:t> Η παρούσα διάθεση μας επηρεάζει το πως αντιλαμβανόμαστε το περιβάλλον μας (π.χ.</a:t>
            </a:r>
            <a:r>
              <a:rPr lang="de-DE" altLang="de-DE" sz="2400" dirty="0">
                <a:solidFill>
                  <a:srgbClr val="333333"/>
                </a:solidFill>
              </a:rPr>
              <a:t> </a:t>
            </a:r>
            <a:r>
              <a:rPr lang="el-GR" altLang="de-DE" sz="2400" dirty="0">
                <a:solidFill>
                  <a:srgbClr val="333333"/>
                </a:solidFill>
              </a:rPr>
              <a:t>πώς αξιολογούμε ένα άτομο).</a:t>
            </a:r>
            <a:endParaRPr lang="en-US" sz="2400" dirty="0"/>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37</a:t>
            </a:fld>
            <a:endParaRPr lang="de-DE">
              <a:latin typeface="+mn-lt"/>
              <a:ea typeface="+mn-ea"/>
            </a:endParaRPr>
          </a:p>
        </p:txBody>
      </p:sp>
    </p:spTree>
    <p:extLst>
      <p:ext uri="{BB962C8B-B14F-4D97-AF65-F5344CB8AC3E}">
        <p14:creationId xmlns:p14="http://schemas.microsoft.com/office/powerpoint/2010/main" val="3238177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l-GR" sz="3600" dirty="0">
                <a:solidFill>
                  <a:srgbClr val="004992"/>
                </a:solidFill>
                <a:latin typeface="+mn-lt"/>
                <a:ea typeface="+mn-ea"/>
                <a:cs typeface="+mn-cs"/>
              </a:rPr>
              <a:t>Πώς σχετίζεται αυτό με την ψύχωση;</a:t>
            </a:r>
            <a:endParaRPr lang="en-US" sz="3600" dirty="0">
              <a:solidFill>
                <a:srgbClr val="004992"/>
              </a:solidFill>
              <a:latin typeface="+mn-lt"/>
              <a:ea typeface="+mn-ea"/>
              <a:cs typeface="+mn-cs"/>
            </a:endParaRPr>
          </a:p>
        </p:txBody>
      </p:sp>
      <p:sp>
        <p:nvSpPr>
          <p:cNvPr id="5" name="Content Placeholder 4"/>
          <p:cNvSpPr>
            <a:spLocks noGrp="1"/>
          </p:cNvSpPr>
          <p:nvPr>
            <p:ph idx="1"/>
          </p:nvPr>
        </p:nvSpPr>
        <p:spPr/>
        <p:txBody>
          <a:bodyPr/>
          <a:lstStyle/>
          <a:p>
            <a:pPr lvl="0" defTabSz="914400" fontAlgn="base"/>
            <a:r>
              <a:rPr lang="el-GR" altLang="de-DE" sz="2000" dirty="0">
                <a:solidFill>
                  <a:srgbClr val="333333"/>
                </a:solidFill>
              </a:rPr>
              <a:t>Κατά τη διάρκεια της ψύχωσης οι άνθρωποι κινδυνεύουν να παρερμηνεύσουν ή να ερμηνεύσουν υπερβολικά τις εκφράσεις του προσώπου και τις πράξεις.</a:t>
            </a:r>
            <a:endParaRPr lang="en-AU" altLang="de-DE" sz="2000" dirty="0">
              <a:solidFill>
                <a:srgbClr val="333333"/>
              </a:solidFill>
            </a:endParaRPr>
          </a:p>
          <a:p>
            <a:pPr lvl="0" defTabSz="914400" fontAlgn="base"/>
            <a:r>
              <a:rPr lang="el-GR" altLang="de-DE" sz="2000" dirty="0">
                <a:solidFill>
                  <a:srgbClr val="004992"/>
                </a:solidFill>
              </a:rPr>
              <a:t>Παράδειγμα</a:t>
            </a:r>
            <a:r>
              <a:rPr lang="en-AU" altLang="de-DE" sz="2000" dirty="0">
                <a:solidFill>
                  <a:srgbClr val="004992"/>
                </a:solidFill>
              </a:rPr>
              <a:t>: </a:t>
            </a:r>
            <a:r>
              <a:rPr lang="el-GR" altLang="de-DE" sz="2000" dirty="0">
                <a:solidFill>
                  <a:srgbClr val="333333"/>
                </a:solidFill>
              </a:rPr>
              <a:t>Ο Δημήτρης νιώθει ότι τον κοροϊδεύουν</a:t>
            </a:r>
            <a:r>
              <a:rPr lang="en-AU" altLang="de-DE" sz="2000" dirty="0">
                <a:solidFill>
                  <a:srgbClr val="333333"/>
                </a:solidFill>
              </a:rPr>
              <a:t>!</a:t>
            </a:r>
          </a:p>
          <a:p>
            <a:pPr lvl="0" defTabSz="914400" fontAlgn="base"/>
            <a:r>
              <a:rPr lang="el-GR" altLang="de-DE" sz="2000" dirty="0">
                <a:solidFill>
                  <a:srgbClr val="004992"/>
                </a:solidFill>
              </a:rPr>
              <a:t>Ιστορικό</a:t>
            </a:r>
            <a:r>
              <a:rPr lang="en-AU" altLang="de-DE" sz="2000" dirty="0">
                <a:solidFill>
                  <a:srgbClr val="004992"/>
                </a:solidFill>
              </a:rPr>
              <a:t>:</a:t>
            </a:r>
            <a:r>
              <a:rPr lang="el-GR" altLang="de-DE" sz="2000" dirty="0">
                <a:solidFill>
                  <a:srgbClr val="004992"/>
                </a:solidFill>
              </a:rPr>
              <a:t> </a:t>
            </a:r>
            <a:r>
              <a:rPr lang="el-GR" altLang="de-DE" sz="2000" dirty="0">
                <a:solidFill>
                  <a:srgbClr val="333333"/>
                </a:solidFill>
              </a:rPr>
              <a:t>Ο Δημήτρης μπαίνει στην είσοδο του αεροδρομίου μετά το τελωνείο, όπου κάποιοι άνθρωποι περιμένουν και κοιτάζουν προς την κατεύθυνση του. Δύο από αυτούς ξεκινάνε να γελάνε δυνατά.</a:t>
            </a:r>
            <a:endParaRPr lang="en-AU" altLang="de-DE" sz="2000" dirty="0">
              <a:solidFill>
                <a:srgbClr val="333333"/>
              </a:solidFill>
            </a:endParaRPr>
          </a:p>
          <a:p>
            <a:pPr lvl="0" defTabSz="914400" fontAlgn="base"/>
            <a:r>
              <a:rPr lang="el-GR" altLang="de-DE" sz="2000" dirty="0">
                <a:solidFill>
                  <a:srgbClr val="004992"/>
                </a:solidFill>
              </a:rPr>
              <a:t>Αλλά</a:t>
            </a:r>
            <a:r>
              <a:rPr lang="en-AU" altLang="de-DE" sz="2000" dirty="0">
                <a:solidFill>
                  <a:srgbClr val="004992"/>
                </a:solidFill>
              </a:rPr>
              <a:t>: </a:t>
            </a:r>
            <a:r>
              <a:rPr lang="el-GR" altLang="de-DE" sz="2000" dirty="0">
                <a:solidFill>
                  <a:srgbClr val="333333"/>
                </a:solidFill>
              </a:rPr>
              <a:t>Φυσικά</a:t>
            </a:r>
            <a:r>
              <a:rPr lang="en-AU" altLang="de-DE" sz="2000" dirty="0">
                <a:solidFill>
                  <a:srgbClr val="333333"/>
                </a:solidFill>
              </a:rPr>
              <a:t>, </a:t>
            </a:r>
            <a:r>
              <a:rPr lang="el-GR" altLang="de-DE" sz="2000" dirty="0">
                <a:solidFill>
                  <a:srgbClr val="333333"/>
                </a:solidFill>
              </a:rPr>
              <a:t>όλοι αυτοί που περιμένουν κοιτάζουν διεξοδικά τους επιβάτες που είναι στις αφίξεις για να παραλάβουν φίλους ή πελάτες. Οι δύο άνθρωποι που γελάνε πιθανώς να μην είχανε ειδωθεί για πολύ καιρό και ανταλλάσσουν αναμνήσεις από τις διακοπές τους. Ή ίσως ο Δημήτρης ακόμα φοράει το ανόητο σομπρέρο από τις διακοπές του στο Μεξικό.</a:t>
            </a:r>
            <a:endParaRPr lang="en-AU" altLang="de-DE" sz="2000" dirty="0">
              <a:solidFill>
                <a:srgbClr val="333333"/>
              </a:solidFill>
            </a:endParaRPr>
          </a:p>
          <a:p>
            <a:pPr lvl="0" defTabSz="914400" fontAlgn="base"/>
            <a:r>
              <a:rPr lang="el-GR" altLang="de-DE" sz="2000" dirty="0">
                <a:solidFill>
                  <a:srgbClr val="333333"/>
                </a:solidFill>
              </a:rPr>
              <a:t>Όλοι κάνουμε λάθη</a:t>
            </a:r>
            <a:r>
              <a:rPr lang="en-AU" altLang="de-DE" sz="2000" dirty="0">
                <a:solidFill>
                  <a:srgbClr val="333333"/>
                </a:solidFill>
              </a:rPr>
              <a:t>! – </a:t>
            </a:r>
            <a:r>
              <a:rPr lang="el-GR" altLang="de-DE" sz="2000" dirty="0">
                <a:solidFill>
                  <a:srgbClr val="333333"/>
                </a:solidFill>
              </a:rPr>
              <a:t>πάντοτε να λαμβάνετε υπ’ όψιν σας διαφορετικές οπτικές.</a:t>
            </a:r>
            <a:endParaRPr lang="en-US" sz="2000" dirty="0">
              <a:solidFill>
                <a:srgbClr val="333333"/>
              </a:solidFill>
            </a:endParaRPr>
          </a:p>
        </p:txBody>
      </p:sp>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38</a:t>
            </a:fld>
            <a:endParaRPr lang="de-DE">
              <a:latin typeface="+mn-lt"/>
              <a:ea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altLang="ko-KR" sz="3600" dirty="0">
                <a:latin typeface="+mn-lt"/>
                <a:ea typeface="+mn-ea"/>
                <a:cs typeface="+mn-cs"/>
              </a:rPr>
              <a:t>Σας ευχαριστούμε για την προσοχή σας</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l-GR" altLang="ko-KR" i="1" dirty="0">
                <a:solidFill>
                  <a:srgbClr val="004992"/>
                </a:solidFill>
              </a:rPr>
              <a:t>για τους εκπαιδευτές</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el-GR" altLang="ko-KR" dirty="0">
                <a:solidFill>
                  <a:srgbClr val="004992"/>
                </a:solidFill>
              </a:rPr>
              <a:t>Παρακαλείστε να μοιράσετε φύλλα εργασίας. Παρουσιάστε την εφαρμογή μας COGITO (κατεβάστε την δωρεάν)</a:t>
            </a:r>
            <a:r>
              <a:rPr lang="en-US" altLang="ko-KR" dirty="0">
                <a:solidFill>
                  <a:srgbClr val="004992"/>
                </a:solidFill>
              </a:rPr>
              <a:t>.</a:t>
            </a:r>
          </a:p>
        </p:txBody>
      </p:sp>
      <p:sp>
        <p:nvSpPr>
          <p:cNvPr id="2" name="Footer Placeholder 1"/>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A7C80C7C-E4E9-4F5E-80C8-19A0B9B44456}" type="slidenum">
              <a:rPr lang="de-DE" smtClean="0">
                <a:latin typeface="+mn-lt"/>
                <a:ea typeface="+mn-ea"/>
              </a:rPr>
              <a:pPr>
                <a:defRPr/>
              </a:pPr>
              <a:t>39</a:t>
            </a:fld>
            <a:endParaRPr lang="de-DE">
              <a:latin typeface="+mn-lt"/>
              <a:ea typeface="+mn-ea"/>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mn-lt"/>
                <a:ea typeface="+mn-ea"/>
              </a:rPr>
              <a:t>www.uke.de/mct_app</a:t>
            </a:r>
            <a:endParaRPr lang="de-DE" dirty="0">
              <a:solidFill>
                <a:srgbClr val="333333"/>
              </a:solidFill>
              <a:latin typeface="+mn-lt"/>
              <a:ea typeface="+mn-ea"/>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Tree>
    <p:extLst>
      <p:ext uri="{BB962C8B-B14F-4D97-AF65-F5344CB8AC3E}">
        <p14:creationId xmlns:p14="http://schemas.microsoft.com/office/powerpoint/2010/main" val="2326673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l-GR">
                <a:latin typeface="+mn-lt"/>
                <a:ea typeface="+mn-ea"/>
              </a:rPr>
              <a:t>Μεταγνωστική Θεραπεία 6 – Δείχνοντας ενσυναίσθηση II</a:t>
            </a:r>
            <a:endParaRPr lang="de-DE">
              <a:latin typeface="+mn-lt"/>
              <a:ea typeface="+mn-ea"/>
            </a:endParaRPr>
          </a:p>
        </p:txBody>
      </p:sp>
      <p:sp>
        <p:nvSpPr>
          <p:cNvPr id="4" name="Slide Number Placeholder 3"/>
          <p:cNvSpPr>
            <a:spLocks noGrp="1"/>
          </p:cNvSpPr>
          <p:nvPr>
            <p:ph type="sldNum" sz="quarter" idx="12"/>
          </p:nvPr>
        </p:nvSpPr>
        <p:spPr/>
        <p:txBody>
          <a:bodyPr/>
          <a:lstStyle/>
          <a:p>
            <a:pPr>
              <a:defRPr/>
            </a:pPr>
            <a:fld id="{7FD7A3F8-D269-4107-8F9F-986519BFBBF1}" type="slidenum">
              <a:rPr lang="de-DE" smtClean="0">
                <a:latin typeface="+mn-lt"/>
                <a:ea typeface="+mn-ea"/>
              </a:rPr>
              <a:pPr>
                <a:defRPr/>
              </a:pPr>
              <a:t>40</a:t>
            </a:fld>
            <a:endParaRPr lang="de-DE">
              <a:latin typeface="+mn-lt"/>
              <a:ea typeface="+mn-ea"/>
            </a:endParaRPr>
          </a:p>
        </p:txBody>
      </p:sp>
      <p:graphicFrame>
        <p:nvGraphicFramePr>
          <p:cNvPr id="6" name="Group 2"/>
          <p:cNvGraphicFramePr>
            <a:graphicFrameLocks noGrp="1"/>
          </p:cNvGraphicFramePr>
          <p:nvPr>
            <p:extLst>
              <p:ext uri="{D42A27DB-BD31-4B8C-83A1-F6EECF244321}">
                <p14:modId xmlns:p14="http://schemas.microsoft.com/office/powerpoint/2010/main" val="2857013207"/>
              </p:ext>
            </p:extLst>
          </p:nvPr>
        </p:nvGraphicFramePr>
        <p:xfrm>
          <a:off x="408954" y="2011680"/>
          <a:ext cx="11375999" cy="46695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Llima</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Psalmz</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Rapper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Thomas Hawk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Lips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Red lips/Rote Lippen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Volker Henkel</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fotomoment.de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emotionen</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of 3 men/Verschiedene Gesichtsausdrücke v. 3 Männern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storm_gal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Wolf Dog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Intuition (dog/Hund)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bricolage.108</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Circus ring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Funny clown/Lustiger Clown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MisterSquirrel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Pennywise</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Evil clown/Böser Clown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651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def110</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flickr</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Zirkus - circus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Circus/Zirkus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Ruiz-Villarreal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Comic strips: grandmother, accident, bad news, neighbour/Bildergeschichten: Großmutter, Unfall, schlechte Nachrichten, Nachbar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has been taken from the following book chapter/ Das Bild wurde dem folgenden Buchkapitel entliehen: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Moritz, S. (2005), Kognitive Dysfunktionen schizophrener Patienten. In D.F. Braus (Ed.), Schizophrenie (pp. 15-27). Stuttgart: Schattauer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Comic strip: John &amp; Mary/ Bildergeschichte John &amp; Mary</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strips: bank, boating, sausage/Bildergeschichten Bank, Bootfahren, Wurst</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16" marB="45716"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3084</Words>
  <Application>Microsoft Office PowerPoint</Application>
  <PresentationFormat>Benutzerdefiniert</PresentationFormat>
  <Paragraphs>402</Paragraphs>
  <Slides>40</Slides>
  <Notes>40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40</vt:i4>
      </vt:variant>
    </vt:vector>
  </HeadingPairs>
  <TitlesOfParts>
    <vt:vector size="46" baseType="lpstr">
      <vt:lpstr>WingDings</vt:lpstr>
      <vt:lpstr>Calibri Light</vt:lpstr>
      <vt:lpstr>Arial</vt:lpstr>
      <vt:lpstr>Symbol</vt:lpstr>
      <vt:lpstr>UKE_PPT-Vorlage_16zu9</vt:lpstr>
      <vt:lpstr>1_UKE_PPT-Vorlage_16zu9</vt:lpstr>
      <vt:lpstr>ΜΓΘ 6A – Δείχνοντας ενσυναίσθηση II</vt:lpstr>
      <vt:lpstr>Όταν συναντάτε κάποιον, πού κοιτάζετε πρώτα; Πόσο αξιόπιστα είναι αυτά τα στοιχεία για μια σωστή αξιολόγηση;</vt:lpstr>
      <vt:lpstr>Όταν συναντάτε κάποιον, πού κοιτάζετε πρώτα; Πόσο αξιόπιστα είναι αυτά τα στοιχεία για μια σωστή αξιολόγηση;</vt:lpstr>
      <vt:lpstr>Ποιες άλλες πηγές πληροφόρησης χρησιμοποιείτε; Πόσο αξιόπιστα είναι αυτά τα στοιχεία;</vt:lpstr>
      <vt:lpstr>Ποιες άλλες πηγές πληροφόρησης χρησιμοποιείτε; Πόσο αξιόπιστα είναι αυτά τα στοιχεία;</vt:lpstr>
      <vt:lpstr>Πλεονεκτήματα και μειονεκτήματα ορισμένων κοινωνικών ενδείξεων</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Παρακαλούμε να συζητήσετε τα πλεονεκτήματα και τα μειονεκτήματα των παρακάτω χαρακτηριστικών στην κρίση για ένα άτομο</vt:lpstr>
      <vt:lpstr>Εμφάνιση και πραγματικότητα!</vt:lpstr>
      <vt:lpstr>Γιατί το κάνουμε αυτό;</vt:lpstr>
      <vt:lpstr>Γιατί το κάνουμε αυτό;</vt:lpstr>
      <vt:lpstr>Πώς η έλλειψη ενσυναίσθησης προωθεί τις λανθασμένες ερμηνείες κατά τη διάρκεια της ψύχωσης- παραδείγματα</vt:lpstr>
      <vt:lpstr>Άσκηση</vt:lpstr>
      <vt:lpstr>Άσκηση</vt:lpstr>
      <vt:lpstr>Άσκηση</vt:lpstr>
      <vt:lpstr>PowerPoint-Präsentation</vt:lpstr>
      <vt:lpstr>Τα γενέθλια της γιαγιάς Τί θα φέρει το κορίτσι στη γιαγιά του την επόμενη χρονιά;</vt:lpstr>
      <vt:lpstr>Πάμε!</vt:lpstr>
      <vt:lpstr>PowerPoint-Präsentation</vt:lpstr>
      <vt:lpstr>PowerPoint-Präsentation</vt:lpstr>
      <vt:lpstr>PowerPoint-Präsentation</vt:lpstr>
      <vt:lpstr>PowerPoint-Präsentation</vt:lpstr>
      <vt:lpstr>προαιρετικά: Βίντεο Κλιπ</vt:lpstr>
      <vt:lpstr>PowerPoint-Präsentation</vt:lpstr>
      <vt:lpstr>PowerPoint-Präsentation</vt:lpstr>
      <vt:lpstr>PowerPoint-Präsentation</vt:lpstr>
      <vt:lpstr>Εφαρμογή στην καθημερινή ζωή</vt:lpstr>
      <vt:lpstr>Εφαρμογή στην καθημερινή ζωή</vt:lpstr>
      <vt:lpstr>Εφαρμογή στην καθημερινή ζωή</vt:lpstr>
      <vt:lpstr>Πώς σχετίζεται αυτό με την ψύχωση;</vt:lpstr>
      <vt:lpstr>Σας ευχαριστούμε για την προσοχή σας</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338</cp:revision>
  <dcterms:created xsi:type="dcterms:W3CDTF">2004-06-30T16:15:23Z</dcterms:created>
  <dcterms:modified xsi:type="dcterms:W3CDTF">2022-04-20T09:59:06Z</dcterms:modified>
</cp:coreProperties>
</file>