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51"/>
  </p:notesMasterIdLst>
  <p:sldIdLst>
    <p:sldId id="426" r:id="rId3"/>
    <p:sldId id="331" r:id="rId4"/>
    <p:sldId id="410" r:id="rId5"/>
    <p:sldId id="409" r:id="rId6"/>
    <p:sldId id="408" r:id="rId7"/>
    <p:sldId id="288" r:id="rId8"/>
    <p:sldId id="262" r:id="rId9"/>
    <p:sldId id="263" r:id="rId10"/>
    <p:sldId id="404" r:id="rId11"/>
    <p:sldId id="375" r:id="rId12"/>
    <p:sldId id="411" r:id="rId13"/>
    <p:sldId id="378" r:id="rId14"/>
    <p:sldId id="413" r:id="rId15"/>
    <p:sldId id="412" r:id="rId16"/>
    <p:sldId id="379" r:id="rId17"/>
    <p:sldId id="414" r:id="rId18"/>
    <p:sldId id="340" r:id="rId19"/>
    <p:sldId id="415" r:id="rId20"/>
    <p:sldId id="341" r:id="rId21"/>
    <p:sldId id="342" r:id="rId22"/>
    <p:sldId id="272" r:id="rId23"/>
    <p:sldId id="343" r:id="rId24"/>
    <p:sldId id="344" r:id="rId25"/>
    <p:sldId id="382" r:id="rId26"/>
    <p:sldId id="417" r:id="rId27"/>
    <p:sldId id="416" r:id="rId28"/>
    <p:sldId id="384" r:id="rId29"/>
    <p:sldId id="419" r:id="rId30"/>
    <p:sldId id="418" r:id="rId31"/>
    <p:sldId id="298" r:id="rId32"/>
    <p:sldId id="385" r:id="rId33"/>
    <p:sldId id="386" r:id="rId34"/>
    <p:sldId id="387" r:id="rId35"/>
    <p:sldId id="388" r:id="rId36"/>
    <p:sldId id="390" r:id="rId37"/>
    <p:sldId id="427" r:id="rId38"/>
    <p:sldId id="420" r:id="rId39"/>
    <p:sldId id="395" r:id="rId40"/>
    <p:sldId id="423" r:id="rId41"/>
    <p:sldId id="422" r:id="rId42"/>
    <p:sldId id="421" r:id="rId43"/>
    <p:sldId id="397" r:id="rId44"/>
    <p:sldId id="424" r:id="rId45"/>
    <p:sldId id="398" r:id="rId46"/>
    <p:sldId id="399" r:id="rId47"/>
    <p:sldId id="425" r:id="rId48"/>
    <p:sldId id="407" r:id="rId49"/>
    <p:sldId id="402" r:id="rId50"/>
  </p:sldIdLst>
  <p:sldSz cx="12195175" cy="6858000"/>
  <p:notesSz cx="6858000" cy="9144000"/>
  <p:embeddedFontLst>
    <p:embeddedFont>
      <p:font typeface="Calibri" panose="020F0502020204030204" pitchFamily="34" charset="0"/>
      <p:regular r:id="rId52"/>
      <p:bold r:id="rId53"/>
      <p:italic r:id="rId54"/>
      <p:boldItalic r:id="rId55"/>
    </p:embeddedFont>
    <p:embeddedFont>
      <p:font typeface="Calibri Light" panose="020F0302020204030204" pitchFamily="34" charset="0"/>
      <p:regular r:id="rId56"/>
      <p:italic r:id="rId57"/>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9" autoAdjust="0"/>
    <p:restoredTop sz="95915" autoAdjust="0"/>
  </p:normalViewPr>
  <p:slideViewPr>
    <p:cSldViewPr snapToGrid="0">
      <p:cViewPr varScale="1">
        <p:scale>
          <a:sx n="67" d="100"/>
          <a:sy n="67" d="100"/>
        </p:scale>
        <p:origin x="756" y="52"/>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4.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14.05.2022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3877264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1859953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398147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4215071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492142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3977967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402183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2279974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285624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285624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285624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9606278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1013747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1026933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2978805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1393436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24386947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19493321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19493321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35778749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3843717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12972312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0186058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1483618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27082775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8634956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9120999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11850977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9 – Αυτοεκτίμηση</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9 – Αυτοεκτίμηση</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9 – Αυτοεκτίμηση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9 – Αυτοεκτίμηση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9 – Αυτοεκτίμηση</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9 – Αυτοεκτίμηση</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9 – Αυτοεκτίμηση</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435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380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687122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579471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44692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687582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20229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757351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5190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897270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89549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9965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9 – Αυτοεκτίμηση</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484621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t>9 Ι</a:t>
            </a:r>
            <a:r>
              <a:rPr lang="en-US" altLang="ja-JP" dirty="0">
                <a:latin typeface="Calibri Light"/>
              </a:rPr>
              <a:t> – </a:t>
            </a:r>
            <a:r>
              <a:rPr lang="el-GR" altLang="ko-KR" dirty="0"/>
              <a:t>Αυτοεκτίμηση</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7975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Αυτοεκτίμηση: Τι είναι;</a:t>
            </a:r>
            <a:endParaRPr lang="de-DE" sz="3600" dirty="0">
              <a:latin typeface="+mn-lt"/>
              <a:ea typeface="+mn-ea"/>
              <a:cs typeface="+mn-cs"/>
            </a:endParaRPr>
          </a:p>
        </p:txBody>
      </p:sp>
      <p:sp>
        <p:nvSpPr>
          <p:cNvPr id="467971" name="Rectangle 3"/>
          <p:cNvSpPr>
            <a:spLocks noGrp="1" noChangeArrowheads="1"/>
          </p:cNvSpPr>
          <p:nvPr>
            <p:ph idx="1"/>
          </p:nvPr>
        </p:nvSpPr>
        <p:spPr>
          <a:xfrm>
            <a:off x="6271590" y="2203703"/>
            <a:ext cx="5478449" cy="4251961"/>
          </a:xfrm>
        </p:spPr>
        <p:txBody>
          <a:bodyPr wrap="square">
            <a:noAutofit/>
          </a:bodyPr>
          <a:lstStyle/>
          <a:p>
            <a:pPr eaLnBrk="1" hangingPunct="1">
              <a:buClr>
                <a:srgbClr val="333333"/>
              </a:buClr>
              <a:defRPr/>
            </a:pPr>
            <a:r>
              <a:rPr lang="el-GR"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Αυτοεκτίμηση: Τι είναι;</a:t>
            </a:r>
            <a:endParaRPr lang="de-DE" sz="3600" dirty="0">
              <a:latin typeface="+mn-lt"/>
              <a:ea typeface="+mn-ea"/>
              <a:cs typeface="+mn-cs"/>
            </a:endParaRPr>
          </a:p>
        </p:txBody>
      </p:sp>
      <p:sp>
        <p:nvSpPr>
          <p:cNvPr id="467971" name="Rectangle 3"/>
          <p:cNvSpPr>
            <a:spLocks noGrp="1" noChangeArrowheads="1"/>
          </p:cNvSpPr>
          <p:nvPr>
            <p:ph idx="1"/>
          </p:nvPr>
        </p:nvSpPr>
        <p:spPr>
          <a:xfrm>
            <a:off x="6271590" y="2203703"/>
            <a:ext cx="5478449" cy="4251961"/>
          </a:xfrm>
        </p:spPr>
        <p:txBody>
          <a:bodyPr wrap="square">
            <a:noAutofit/>
          </a:bodyPr>
          <a:lstStyle/>
          <a:p>
            <a:pPr marL="342900" indent="-342900" eaLnBrk="1" hangingPunct="1">
              <a:buClr>
                <a:srgbClr val="333333"/>
              </a:buClr>
              <a:buFont typeface="WingDings"/>
              <a:buChar char=""/>
              <a:defRPr/>
            </a:pPr>
            <a:r>
              <a:rPr lang="el-GR" sz="2400" dirty="0">
                <a:solidFill>
                  <a:srgbClr val="333333"/>
                </a:solidFill>
              </a:rPr>
              <a:t>Η αξία που αποδίδουμε στον εαυτό μας.</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57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Αυτοεκτίμηση: Τι είναι;</a:t>
            </a:r>
            <a:endParaRPr lang="de-DE" sz="3600" dirty="0">
              <a:latin typeface="+mn-lt"/>
              <a:ea typeface="+mn-ea"/>
              <a:cs typeface="+mn-cs"/>
            </a:endParaRPr>
          </a:p>
        </p:txBody>
      </p:sp>
      <p:sp>
        <p:nvSpPr>
          <p:cNvPr id="467971" name="Rectangle 3"/>
          <p:cNvSpPr>
            <a:spLocks noGrp="1" noChangeArrowheads="1"/>
          </p:cNvSpPr>
          <p:nvPr>
            <p:ph idx="1"/>
          </p:nvPr>
        </p:nvSpPr>
        <p:spPr>
          <a:xfrm>
            <a:off x="6271590" y="2203703"/>
            <a:ext cx="5478449" cy="4251961"/>
          </a:xfrm>
        </p:spPr>
        <p:txBody>
          <a:bodyPr wrap="square">
            <a:noAutofit/>
          </a:bodyPr>
          <a:lstStyle/>
          <a:p>
            <a:pPr marL="342900" indent="-342900" eaLnBrk="1" hangingPunct="1">
              <a:buClr>
                <a:srgbClr val="333333"/>
              </a:buClr>
              <a:buFont typeface="WingDings"/>
              <a:buChar char=""/>
              <a:defRPr/>
            </a:pPr>
            <a:r>
              <a:rPr lang="el-GR" sz="2400" dirty="0">
                <a:solidFill>
                  <a:srgbClr val="333333"/>
                </a:solidFill>
              </a:rPr>
              <a:t>Η αξία που αποδίδουμε στον εαυτό μας.</a:t>
            </a:r>
            <a:endParaRPr lang="de-DE" sz="2400" dirty="0">
              <a:solidFill>
                <a:srgbClr val="333333"/>
              </a:solidFill>
            </a:endParaRPr>
          </a:p>
          <a:p>
            <a:pPr marL="342900" indent="-342900" eaLnBrk="1" hangingPunct="1">
              <a:buClr>
                <a:srgbClr val="333333"/>
              </a:buClr>
              <a:buFont typeface="WingDings"/>
              <a:buChar char=""/>
              <a:defRPr/>
            </a:pPr>
            <a:r>
              <a:rPr lang="el-GR" sz="2400" dirty="0">
                <a:solidFill>
                  <a:srgbClr val="333333"/>
                </a:solidFill>
              </a:rPr>
              <a:t>Η υποκειμενική εκτίμηση που έχουμε για τον εαυτό </a:t>
            </a:r>
            <a:r>
              <a:rPr lang="el-GR" sz="2400">
                <a:solidFill>
                  <a:srgbClr val="333333"/>
                </a:solidFill>
              </a:rPr>
              <a:t>μας</a:t>
            </a:r>
            <a:r>
              <a:rPr 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110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Αυτοεκτίμηση: Τι είναι;</a:t>
            </a:r>
            <a:endParaRPr lang="de-DE" sz="3600" dirty="0">
              <a:latin typeface="+mn-lt"/>
              <a:ea typeface="+mn-ea"/>
              <a:cs typeface="+mn-cs"/>
            </a:endParaRPr>
          </a:p>
        </p:txBody>
      </p:sp>
      <p:sp>
        <p:nvSpPr>
          <p:cNvPr id="467971" name="Rectangle 3"/>
          <p:cNvSpPr>
            <a:spLocks noGrp="1" noChangeArrowheads="1"/>
          </p:cNvSpPr>
          <p:nvPr>
            <p:ph idx="1"/>
          </p:nvPr>
        </p:nvSpPr>
        <p:spPr>
          <a:xfrm>
            <a:off x="6271590" y="2203703"/>
            <a:ext cx="5478449" cy="4251961"/>
          </a:xfrm>
        </p:spPr>
        <p:txBody>
          <a:bodyPr wrap="square">
            <a:noAutofit/>
          </a:bodyPr>
          <a:lstStyle/>
          <a:p>
            <a:pPr marL="342900" indent="-342900" eaLnBrk="1" hangingPunct="1">
              <a:buClr>
                <a:srgbClr val="333333"/>
              </a:buClr>
              <a:buFont typeface="WingDings"/>
              <a:buChar char=""/>
              <a:defRPr/>
            </a:pPr>
            <a:r>
              <a:rPr lang="el-GR" sz="2400" dirty="0">
                <a:solidFill>
                  <a:srgbClr val="333333"/>
                </a:solidFill>
              </a:rPr>
              <a:t>Η αξία που αποδίδουμε στον εαυτό μας.</a:t>
            </a:r>
            <a:endParaRPr lang="de-DE" sz="2400" dirty="0">
              <a:solidFill>
                <a:srgbClr val="333333"/>
              </a:solidFill>
            </a:endParaRPr>
          </a:p>
          <a:p>
            <a:pPr marL="342900" indent="-342900" eaLnBrk="1" hangingPunct="1">
              <a:buClr>
                <a:srgbClr val="333333"/>
              </a:buClr>
              <a:buFont typeface="WingDings"/>
              <a:buChar char=""/>
              <a:defRPr/>
            </a:pPr>
            <a:r>
              <a:rPr lang="el-GR" sz="2400" dirty="0">
                <a:solidFill>
                  <a:srgbClr val="333333"/>
                </a:solidFill>
              </a:rPr>
              <a:t>Η υποκειμενική εκτίμηση που έχουμε για τον εαυτό μας</a:t>
            </a:r>
            <a:r>
              <a:rPr lang="de-DE" sz="2400" dirty="0">
                <a:solidFill>
                  <a:srgbClr val="333333"/>
                </a:solidFill>
              </a:rPr>
              <a:t>.</a:t>
            </a:r>
          </a:p>
          <a:p>
            <a:pPr marL="342900" indent="-342900">
              <a:buClr>
                <a:srgbClr val="333333"/>
              </a:buClr>
              <a:buFont typeface="WingDings"/>
              <a:buChar char=""/>
              <a:defRPr/>
            </a:pPr>
            <a:r>
              <a:rPr lang="el-GR" sz="2400" dirty="0">
                <a:solidFill>
                  <a:srgbClr val="333333"/>
                </a:solidFill>
              </a:rPr>
              <a:t>Αυτό δεν σχετίζεται κατ‘ ανάγκη με το πώς οι άλλοι σας αντιλαμβάνονται</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1"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329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χαμηλή αυτοεκτίμηση μπορεί να επηρεάσει την ψυχική σας υγεία</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Άνθρωποι με ψυχικές νόσους συχνά υποφέρουν από χαμηλή αυτοεκτίμηση.</a:t>
            </a:r>
            <a:endParaRPr lang="en-US" sz="2400" dirty="0">
              <a:solidFill>
                <a:srgbClr val="333333"/>
              </a:solidFill>
            </a:endParaRPr>
          </a:p>
          <a:p>
            <a:pPr marL="342900" indent="-342900">
              <a:buClr>
                <a:srgbClr val="333333"/>
              </a:buClr>
              <a:buFont typeface="WingDings"/>
              <a:buChar char=""/>
            </a:pPr>
            <a:r>
              <a:rPr lang="el-GR" sz="2400" dirty="0">
                <a:solidFill>
                  <a:srgbClr val="333333"/>
                </a:solidFill>
              </a:rPr>
              <a:t>Η χαμηλή αυτοεκτίμηση μπορεί να συμβάλλει σε ψυχολογικά προβλήματα όπως:</a:t>
            </a:r>
            <a:endParaRPr lang="de-DE" sz="2400" dirty="0">
              <a:solidFill>
                <a:srgbClr val="333333"/>
              </a:solidFill>
            </a:endParaRPr>
          </a:p>
          <a:p>
            <a:pPr marL="774827" lvl="3" indent="-342900">
              <a:spcBef>
                <a:spcPts val="1999"/>
              </a:spcBef>
              <a:buClr>
                <a:srgbClr val="333333"/>
              </a:buClr>
              <a:buFont typeface="WingDings"/>
              <a:buChar char=""/>
            </a:pPr>
            <a:r>
              <a:rPr lang="el-GR" sz="2400" dirty="0">
                <a:solidFill>
                  <a:srgbClr val="333333"/>
                </a:solidFill>
                <a:latin typeface="+mn-lt"/>
              </a:rPr>
              <a:t>Αμφιβολία για τον εαυτό</a:t>
            </a:r>
            <a:endParaRPr lang="de-DE" sz="2400" dirty="0">
              <a:solidFill>
                <a:srgbClr val="333333"/>
              </a:solidFill>
              <a:latin typeface="+mn-lt"/>
            </a:endParaRPr>
          </a:p>
          <a:p>
            <a:pPr marL="774827" lvl="3" indent="-342900">
              <a:spcBef>
                <a:spcPts val="1999"/>
              </a:spcBef>
              <a:buClr>
                <a:srgbClr val="333333"/>
              </a:buClr>
              <a:buFont typeface="WingDings"/>
              <a:buChar char=""/>
            </a:pPr>
            <a:r>
              <a:rPr lang="el-GR" sz="2400" dirty="0">
                <a:solidFill>
                  <a:srgbClr val="333333"/>
                </a:solidFill>
                <a:latin typeface="+mn-lt"/>
              </a:rPr>
              <a:t>Φόβο</a:t>
            </a:r>
            <a:endParaRPr lang="de-DE" sz="2400" dirty="0">
              <a:solidFill>
                <a:srgbClr val="333333"/>
              </a:solidFill>
              <a:latin typeface="+mn-lt"/>
            </a:endParaRPr>
          </a:p>
          <a:p>
            <a:pPr marL="774827" lvl="3" indent="-342900">
              <a:spcBef>
                <a:spcPts val="1999"/>
              </a:spcBef>
              <a:buClr>
                <a:srgbClr val="333333"/>
              </a:buClr>
              <a:buFont typeface="WingDings"/>
              <a:buChar char=""/>
            </a:pPr>
            <a:r>
              <a:rPr lang="el-GR" sz="2400" dirty="0">
                <a:solidFill>
                  <a:srgbClr val="333333"/>
                </a:solidFill>
                <a:latin typeface="+mn-lt"/>
              </a:rPr>
              <a:t>Καταθλιπτικά συμπτώματα</a:t>
            </a:r>
            <a:endParaRPr lang="de-DE" sz="2400" dirty="0">
              <a:solidFill>
                <a:srgbClr val="333333"/>
              </a:solidFill>
              <a:latin typeface="+mn-lt"/>
            </a:endParaRPr>
          </a:p>
          <a:p>
            <a:pPr marL="774827" lvl="3" indent="-342900">
              <a:spcBef>
                <a:spcPts val="1999"/>
              </a:spcBef>
              <a:buClr>
                <a:srgbClr val="333333"/>
              </a:buClr>
              <a:buFont typeface="WingDings"/>
              <a:buChar char=""/>
            </a:pPr>
            <a:r>
              <a:rPr lang="el-GR" sz="2400" dirty="0">
                <a:solidFill>
                  <a:srgbClr val="333333"/>
                </a:solidFill>
                <a:latin typeface="+mn-lt"/>
              </a:rPr>
              <a:t>Μοναξιά</a:t>
            </a:r>
            <a:endParaRPr lang="de-DE"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Διαφορά μεταξύ υπερβολικής αυτοεκτίμησης και υγιούς αυτοεκτίμησης</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l-GR" sz="2000" dirty="0">
                <a:solidFill>
                  <a:srgbClr val="333333"/>
                </a:solidFill>
              </a:rPr>
              <a:t>Κατά τη διάρκεια της ψύχωσης, πολλοί από αυτούς που έχουν προσβληθεί (αλλά όχι όλοι) αισθάνονται ότι καταδιώκονται και πιέζονται. Αυτό το αίσθημα μπορεί να οδηγήσει σε μειωμένη αυτοεκτίμηση.</a:t>
            </a:r>
            <a:r>
              <a:rPr lang="en-US" sz="2000" dirty="0">
                <a:solidFill>
                  <a:srgbClr val="333333"/>
                </a:solidFill>
              </a:rPr>
              <a:t> </a:t>
            </a:r>
            <a:r>
              <a:rPr lang="el-GR" sz="2000" dirty="0">
                <a:solidFill>
                  <a:srgbClr val="333333"/>
                </a:solidFill>
              </a:rPr>
              <a:t>Αντίθετα, κάποιος μπορεί να αισθάνεται αυξημένη αυτοεκτίμηση εάν έχει την αίσθηση</a:t>
            </a:r>
            <a:r>
              <a:rPr lang="en-US" sz="2000" dirty="0">
                <a:solidFill>
                  <a:srgbClr val="333333"/>
                </a:solidFill>
              </a:rPr>
              <a:t> </a:t>
            </a:r>
            <a:r>
              <a:rPr lang="el-GR" sz="2000" dirty="0">
                <a:solidFill>
                  <a:srgbClr val="333333"/>
                </a:solidFill>
              </a:rPr>
              <a:t>ότι προορίζεται για ξεχωριστά καθήκοντα ή πιστεύει πως έχει επιλεγεί για μια σπουδαία αποστολή.</a:t>
            </a:r>
          </a:p>
          <a:p>
            <a:pPr>
              <a:lnSpc>
                <a:spcPct val="100000"/>
              </a:lnSpc>
              <a:spcBef>
                <a:spcPts val="1200"/>
              </a:spcBef>
              <a:defRPr/>
            </a:pPr>
            <a:endParaRPr lang="el-GR" sz="2000" dirty="0">
              <a:solidFill>
                <a:srgbClr val="333333"/>
              </a:solidFill>
            </a:endParaRPr>
          </a:p>
          <a:p>
            <a:pPr>
              <a:lnSpc>
                <a:spcPct val="100000"/>
              </a:lnSpc>
              <a:spcBef>
                <a:spcPts val="0"/>
              </a:spcBef>
              <a:defRPr/>
            </a:pPr>
            <a:endParaRPr lang="el-GR" sz="2000" dirty="0">
              <a:solidFill>
                <a:srgbClr val="333333"/>
              </a:solidFill>
            </a:endParaRPr>
          </a:p>
          <a:p>
            <a:pPr>
              <a:lnSpc>
                <a:spcPct val="100000"/>
              </a:lnSpc>
              <a:spcBef>
                <a:spcPts val="0"/>
              </a:spcBef>
              <a:defRPr/>
            </a:pPr>
            <a:endParaRPr lang="el-GR" sz="2000" dirty="0">
              <a:solidFill>
                <a:srgbClr val="333333"/>
              </a:solidFill>
            </a:endParaRPr>
          </a:p>
          <a:p>
            <a:pPr>
              <a:lnSpc>
                <a:spcPct val="100000"/>
              </a:lnSpc>
              <a:spcBef>
                <a:spcPts val="1200"/>
              </a:spcBef>
              <a:defRPr/>
            </a:pPr>
            <a:r>
              <a:rPr lang="el-GR" sz="2000" b="1" dirty="0">
                <a:solidFill>
                  <a:srgbClr val="004992"/>
                </a:solidFill>
              </a:rPr>
              <a:t>ΠΡΟΣΟΧΗ</a:t>
            </a:r>
            <a:r>
              <a:rPr lang="en-US" sz="2000" b="1" dirty="0">
                <a:solidFill>
                  <a:srgbClr val="004992"/>
                </a:solidFill>
              </a:rPr>
              <a:t>:</a:t>
            </a:r>
            <a:r>
              <a:rPr lang="en-US" sz="2000" b="1" dirty="0">
                <a:solidFill>
                  <a:srgbClr val="333333"/>
                </a:solidFill>
              </a:rPr>
              <a:t> </a:t>
            </a:r>
            <a:r>
              <a:rPr lang="el-GR" sz="2000" dirty="0" err="1">
                <a:solidFill>
                  <a:srgbClr val="333333"/>
                </a:solidFill>
              </a:rPr>
              <a:t>Μεγαλομανιακού</a:t>
            </a:r>
            <a:r>
              <a:rPr lang="el-GR" sz="2000" dirty="0">
                <a:solidFill>
                  <a:srgbClr val="333333"/>
                </a:solidFill>
              </a:rPr>
              <a:t> τύπου ιδέες </a:t>
            </a:r>
            <a:r>
              <a:rPr lang="en-US" sz="2000" dirty="0">
                <a:solidFill>
                  <a:srgbClr val="333333"/>
                </a:solidFill>
              </a:rPr>
              <a:t>(</a:t>
            </a:r>
            <a:r>
              <a:rPr lang="el-GR" sz="2000" dirty="0">
                <a:solidFill>
                  <a:srgbClr val="333333"/>
                </a:solidFill>
              </a:rPr>
              <a:t>όπως πεποιθήσεις ότι είμαστε πιο ισχυροί ή πιο σημαντικοί από ότι οι άλλοι) μπορεί προσωρινά να αυξήσουν την αίσθηση αξίας του εαυτού μας αλλά δεν έχουν καμία σχέση με την «υγιή» αυτοεκτίμηση!</a:t>
            </a:r>
          </a:p>
          <a:p>
            <a:pPr marL="342900" indent="-342900">
              <a:lnSpc>
                <a:spcPct val="100000"/>
              </a:lnSpc>
              <a:spcBef>
                <a:spcPts val="1200"/>
              </a:spcBef>
              <a:buClr>
                <a:srgbClr val="333333"/>
              </a:buClr>
              <a:buFont typeface="WingDings"/>
              <a:buChar char=""/>
              <a:defRPr/>
            </a:pPr>
            <a:r>
              <a:rPr lang="el-GR" sz="2000" dirty="0">
                <a:solidFill>
                  <a:srgbClr val="333333"/>
                </a:solidFill>
              </a:rPr>
              <a:t>Αυτό το αίσθημα δεν θα διαρκέσει πολύ</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en-US" sz="2000" dirty="0">
                <a:solidFill>
                  <a:srgbClr val="333333"/>
                </a:solidFill>
              </a:rPr>
              <a:t>... </a:t>
            </a:r>
            <a:r>
              <a:rPr lang="el-GR" sz="2000" dirty="0">
                <a:solidFill>
                  <a:srgbClr val="333333"/>
                </a:solidFill>
              </a:rPr>
              <a:t>και δεν βασίζεται στην πραγματικότητα και σε πραγματικά δυνατά σημεία!</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500254"/>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Αλλά…</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Όλοι οι άνθρωποι έχουν πραγματικά δυνατά σημεία που απλώς περιμένουν να </a:t>
            </a:r>
            <a:r>
              <a:rPr lang="el-GR" sz="2400">
                <a:solidFill>
                  <a:srgbClr val="333333"/>
                </a:solidFill>
              </a:rPr>
              <a:t>ανακαλυφτούν.</a:t>
            </a:r>
          </a:p>
          <a:p>
            <a:pPr marL="342900" indent="-342900">
              <a:buClr>
                <a:srgbClr val="333333"/>
              </a:buClr>
              <a:buFont typeface="WingDings"/>
              <a:buChar char=""/>
            </a:pPr>
            <a:r>
              <a:rPr lang="el-GR" sz="2400">
                <a:solidFill>
                  <a:srgbClr val="333333"/>
                </a:solidFill>
              </a:rPr>
              <a:t>Μπορείτε </a:t>
            </a:r>
            <a:r>
              <a:rPr lang="el-GR" sz="2400" dirty="0">
                <a:solidFill>
                  <a:srgbClr val="333333"/>
                </a:solidFill>
              </a:rPr>
              <a:t>και πρέπει να είστε περήφανοι για αυτά τα δυνατά σημεία!</a:t>
            </a:r>
            <a:endParaRPr lang="de-DE" sz="2400" dirty="0">
              <a:solidFill>
                <a:srgbClr val="333333"/>
              </a:solidFill>
            </a:endParaRPr>
          </a:p>
          <a:p>
            <a:pPr marL="342900" indent="-342900">
              <a:buClr>
                <a:srgbClr val="333333"/>
              </a:buClr>
              <a:buFont typeface="WingDings"/>
              <a:buChar char=""/>
            </a:pPr>
            <a:r>
              <a:rPr lang="el-GR" sz="2400" dirty="0">
                <a:solidFill>
                  <a:srgbClr val="333333"/>
                </a:solidFill>
              </a:rPr>
              <a:t>Γνώση αυτών των δυνατών σημείων σχηματίζει τη βάση της αυτοεκτίμησή </a:t>
            </a:r>
            <a:r>
              <a:rPr lang="el-GR" sz="2400">
                <a:solidFill>
                  <a:srgbClr val="333333"/>
                </a:solidFill>
              </a:rPr>
              <a:t>σας.</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Γιατί το κάνουμε αυτό;</a:t>
            </a:r>
            <a:endParaRPr lang="en-US" sz="3600">
              <a:latin typeface="+mn-lt"/>
              <a:ea typeface="+mn-ea"/>
              <a:cs typeface="+mn-cs"/>
            </a:endParaRPr>
          </a:p>
        </p:txBody>
      </p:sp>
      <p:sp>
        <p:nvSpPr>
          <p:cNvPr id="3" name="Inhaltsplatzhalter 2"/>
          <p:cNvSpPr>
            <a:spLocks noGrp="1"/>
          </p:cNvSpPr>
          <p:nvPr>
            <p:ph idx="1"/>
          </p:nvPr>
        </p:nvSpPr>
        <p:spPr/>
        <p:txBody>
          <a:bodyPr>
            <a:noAutofit/>
          </a:bodyPr>
          <a:lstStyle/>
          <a:p>
            <a:r>
              <a:rPr lang="el-GR" sz="2400" dirty="0">
                <a:solidFill>
                  <a:srgbClr val="333333"/>
                </a:solidFill>
              </a:rPr>
              <a:t>Πολλοί άνθρωποι (αλλά όχι όλοι!) με ψύχωση έχουν χαμηλή αυτοεκτίμηση, συχνά λόγω αρνητικών</a:t>
            </a:r>
            <a:r>
              <a:rPr lang="de-DE" sz="2400" dirty="0">
                <a:solidFill>
                  <a:srgbClr val="333333"/>
                </a:solidFill>
              </a:rPr>
              <a:t> </a:t>
            </a:r>
            <a:r>
              <a:rPr lang="el-GR" sz="2400" dirty="0">
                <a:solidFill>
                  <a:srgbClr val="333333"/>
                </a:solidFill>
              </a:rPr>
              <a:t>διαπροσωπικών εμπειριών.</a:t>
            </a:r>
            <a:r>
              <a:rPr lang="de-DE" sz="2400" dirty="0">
                <a:solidFill>
                  <a:srgbClr val="333333"/>
                </a:solidFill>
              </a:rPr>
              <a:t> </a:t>
            </a:r>
            <a:r>
              <a:rPr lang="el-GR" sz="2400" dirty="0">
                <a:solidFill>
                  <a:srgbClr val="333333"/>
                </a:solidFill>
              </a:rPr>
              <a:t>Βελτιώνοντας την αυτοεκτίμηση και τα άλλα καταθλιπτικά συμπτώματα αυξάνει την ψυχική σταθερότητα. Αυτό μπορεί, επίσης, να βοηθήσει στη μείωση των ψυχωτικών </a:t>
            </a:r>
            <a:r>
              <a:rPr lang="el-GR" sz="2400">
                <a:solidFill>
                  <a:srgbClr val="333333"/>
                </a:solidFill>
              </a:rPr>
              <a:t>συμπτωμάτων.</a:t>
            </a:r>
            <a:endParaRPr lang="el-GR" sz="2400" dirty="0">
              <a:solidFill>
                <a:srgbClr val="333333"/>
              </a:solidFill>
            </a:endParaRPr>
          </a:p>
        </p:txBody>
      </p:sp>
      <p:sp>
        <p:nvSpPr>
          <p:cNvPr id="5" name="Footer Placeholder 4"/>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1787601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el-GR" sz="2400" dirty="0">
                <a:solidFill>
                  <a:srgbClr val="333333"/>
                </a:solidFill>
              </a:rPr>
              <a:t>Η αυτοεκτίμηση δεν είναι σταθερή, αλλά μπορεί να εμφανιστεί σε διάφορους τομείς της ζωής σας και σε διάφορες μορφές (συμβολίζεται ως ράφι στα δεξιά).</a:t>
            </a:r>
            <a:endParaRPr lang="de-DE" sz="2400" dirty="0">
              <a:solidFill>
                <a:srgbClr val="333333"/>
              </a:solidFill>
            </a:endParaRP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Πηγές αυτοεκτίμησης</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4"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el-GR" dirty="0">
                <a:solidFill>
                  <a:srgbClr val="333333"/>
                </a:solidFill>
                <a:latin typeface="Calibri Light"/>
                <a:cs typeface="Verdana"/>
              </a:rPr>
              <a:t>   Χόμπι</a:t>
            </a:r>
            <a:endParaRPr lang="de-DE" dirty="0">
              <a:solidFill>
                <a:srgbClr val="333333"/>
              </a:solidFill>
              <a:latin typeface="Calibri Light"/>
              <a:cs typeface="Verdana"/>
            </a:endParaRPr>
          </a:p>
        </p:txBody>
      </p:sp>
      <p:sp>
        <p:nvSpPr>
          <p:cNvPr id="15" name="Caption_21"/>
          <p:cNvSpPr txBox="1">
            <a:spLocks noChangeArrowheads="1"/>
          </p:cNvSpPr>
          <p:nvPr/>
        </p:nvSpPr>
        <p:spPr bwMode="auto">
          <a:xfrm>
            <a:off x="9700591" y="2972453"/>
            <a:ext cx="1294561" cy="369332"/>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Αθλήματα</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Εμφάνιση</a:t>
            </a:r>
            <a:endParaRPr lang="de-DE" dirty="0">
              <a:solidFill>
                <a:srgbClr val="333333"/>
              </a:solidFill>
              <a:latin typeface="Calibri Light"/>
              <a:cs typeface="Verdana"/>
            </a:endParaRPr>
          </a:p>
        </p:txBody>
      </p:sp>
      <p:sp>
        <p:nvSpPr>
          <p:cNvPr id="17"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el-GR">
                <a:solidFill>
                  <a:srgbClr val="333333"/>
                </a:solidFill>
                <a:latin typeface="Calibri Light"/>
                <a:cs typeface="Verdana"/>
              </a:rPr>
              <a:t>Εργασία</a:t>
            </a:r>
            <a:endParaRPr lang="de-DE" dirty="0">
              <a:solidFill>
                <a:srgbClr val="333333"/>
              </a:solidFill>
              <a:latin typeface="Calibri Light"/>
              <a:cs typeface="Verdana"/>
            </a:endParaRPr>
          </a:p>
        </p:txBody>
      </p:sp>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Σχέσεις</a:t>
            </a:r>
            <a:endParaRPr lang="de-DE" dirty="0">
              <a:solidFill>
                <a:srgbClr val="333333"/>
              </a:solidFill>
              <a:latin typeface="Calibri Light"/>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el-GR" sz="2400" dirty="0">
                <a:solidFill>
                  <a:srgbClr val="333333"/>
                </a:solidFill>
              </a:rPr>
              <a:t>Η αυτοεκτίμηση δεν είναι σταθερή, αλλά μπορεί να εμφανιστεί σε διάφορους τομείς της ζωής σας και σε διάφορες μορφές (συμβολίζεται ως ράφι στα δεξιά).</a:t>
            </a:r>
          </a:p>
          <a:p>
            <a:pPr marL="342900" indent="-342900" eaLnBrk="1" hangingPunct="1">
              <a:buClr>
                <a:srgbClr val="333333"/>
              </a:buClr>
              <a:buFont typeface="WingDings"/>
              <a:buChar char=""/>
            </a:pPr>
            <a:r>
              <a:rPr lang="el-GR" sz="2400" dirty="0">
                <a:solidFill>
                  <a:srgbClr val="333333"/>
                </a:solidFill>
              </a:rPr>
              <a:t>Αυτό που έχει σημασία είναι αν εστιάζουμε μόνο στις δικές μας αδυναμίες (άδεια τμήματα στα ράφια) ή αν λαμβάνουμε, επίσης, υπόψη τις ικανότητες και τα δυνατά σημεία μας (πλήρη τμήματα).</a:t>
            </a:r>
            <a:endParaRPr lang="de-DE" sz="2400" dirty="0">
              <a:solidFill>
                <a:srgbClr val="333333"/>
              </a:solidFill>
            </a:endParaRP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Πηγές αυτοεκτίμησης</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4"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el-GR" dirty="0">
                <a:solidFill>
                  <a:srgbClr val="333333"/>
                </a:solidFill>
                <a:latin typeface="Calibri Light"/>
                <a:cs typeface="Verdana"/>
              </a:rPr>
              <a:t>   Χόμπι</a:t>
            </a:r>
            <a:endParaRPr lang="de-DE" dirty="0">
              <a:solidFill>
                <a:srgbClr val="333333"/>
              </a:solidFill>
              <a:latin typeface="Calibri Light"/>
              <a:cs typeface="Verdana"/>
            </a:endParaRPr>
          </a:p>
        </p:txBody>
      </p:sp>
      <p:sp>
        <p:nvSpPr>
          <p:cNvPr id="15" name="Caption_21"/>
          <p:cNvSpPr txBox="1">
            <a:spLocks noChangeArrowheads="1"/>
          </p:cNvSpPr>
          <p:nvPr/>
        </p:nvSpPr>
        <p:spPr bwMode="auto">
          <a:xfrm>
            <a:off x="9700591" y="2972453"/>
            <a:ext cx="1294561" cy="369332"/>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Αθλήματα</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Εμφάνιση</a:t>
            </a:r>
            <a:endParaRPr lang="de-DE" dirty="0">
              <a:solidFill>
                <a:srgbClr val="333333"/>
              </a:solidFill>
              <a:latin typeface="Calibri Light"/>
              <a:cs typeface="Verdana"/>
            </a:endParaRPr>
          </a:p>
        </p:txBody>
      </p:sp>
      <p:sp>
        <p:nvSpPr>
          <p:cNvPr id="17"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el-GR">
                <a:solidFill>
                  <a:srgbClr val="333333"/>
                </a:solidFill>
                <a:latin typeface="Calibri Light"/>
                <a:cs typeface="Verdana"/>
              </a:rPr>
              <a:t>Εργασία</a:t>
            </a:r>
            <a:endParaRPr lang="de-DE" dirty="0">
              <a:solidFill>
                <a:srgbClr val="333333"/>
              </a:solidFill>
              <a:latin typeface="Calibri Light"/>
              <a:cs typeface="Verdana"/>
            </a:endParaRPr>
          </a:p>
        </p:txBody>
      </p:sp>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Σχέσεις</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952437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Άνθρωποι με χαμηλή αυτοεκτίμηση…</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el-GR" sz="2400" dirty="0">
                <a:solidFill>
                  <a:srgbClr val="333333"/>
                </a:solidFill>
              </a:rPr>
              <a:t>έχουν την τάση να επικεντρώνονται στα δικά τους άδεια τμήματα αλλά και στα γεμάτα τμήματα των άλλων.</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6"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el-GR" dirty="0">
                <a:solidFill>
                  <a:srgbClr val="333333"/>
                </a:solidFill>
                <a:latin typeface="Calibri Light"/>
                <a:cs typeface="Verdana"/>
              </a:rPr>
              <a:t>   Χόμπι</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700591" y="2972453"/>
            <a:ext cx="1294561" cy="369332"/>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Αθλήματα</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Εμφάνιση</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el-GR">
                <a:solidFill>
                  <a:srgbClr val="333333"/>
                </a:solidFill>
                <a:latin typeface="Calibri Light"/>
                <a:cs typeface="Verdana"/>
              </a:rPr>
              <a:t>Εργασία</a:t>
            </a:r>
            <a:endParaRPr lang="de-DE" dirty="0">
              <a:solidFill>
                <a:srgbClr val="333333"/>
              </a:solidFill>
              <a:latin typeface="Calibri Light"/>
              <a:cs typeface="Verdana"/>
            </a:endParaRPr>
          </a:p>
        </p:txBody>
      </p:sp>
      <p:sp>
        <p:nvSpPr>
          <p:cNvPr id="30"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Σχέσεις</a:t>
            </a:r>
            <a:endParaRPr lang="de-DE" dirty="0">
              <a:solidFill>
                <a:srgbClr val="333333"/>
              </a:solidFill>
              <a:latin typeface="Calibri Light"/>
              <a:cs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Άνθρωποι με χαμηλή αυτοεκτίμηση…</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el-GR" sz="2400" dirty="0">
                <a:solidFill>
                  <a:srgbClr val="333333"/>
                </a:solidFill>
              </a:rPr>
              <a:t>έχουν την τάση να επικεντρώνονται στα δικά τους άδεια τμήματα αλλά και στα γεμάτα τμήματα των άλλων.</a:t>
            </a:r>
          </a:p>
          <a:p>
            <a:pPr marL="342900" indent="-342900" eaLnBrk="1" hangingPunct="1">
              <a:buClr>
                <a:srgbClr val="333333"/>
              </a:buClr>
              <a:buFont typeface="WingDings"/>
              <a:buChar char=""/>
            </a:pPr>
            <a:r>
              <a:rPr lang="de-DE" sz="2400" dirty="0">
                <a:solidFill>
                  <a:srgbClr val="333333"/>
                </a:solidFill>
              </a:rPr>
              <a:t>… </a:t>
            </a:r>
            <a:r>
              <a:rPr lang="el-GR" sz="2400" dirty="0">
                <a:solidFill>
                  <a:srgbClr val="333333"/>
                </a:solidFill>
              </a:rPr>
              <a:t>έχουν την τάση να κάνουν γενικευμένες αρνητικές κρίσεις για τον εαυτό τους (π.χ. «Είμαι άχρηστος»)</a:t>
            </a:r>
            <a:r>
              <a:rPr 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6"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el-GR" dirty="0">
                <a:solidFill>
                  <a:srgbClr val="333333"/>
                </a:solidFill>
                <a:latin typeface="Calibri Light"/>
                <a:cs typeface="Verdana"/>
              </a:rPr>
              <a:t>   Χόμπι</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700591" y="2972453"/>
            <a:ext cx="1294561" cy="369332"/>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Αθλήματα</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Εμφάνιση</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el-GR">
                <a:solidFill>
                  <a:srgbClr val="333333"/>
                </a:solidFill>
                <a:latin typeface="Calibri Light"/>
                <a:cs typeface="Verdana"/>
              </a:rPr>
              <a:t>Εργασία</a:t>
            </a:r>
            <a:endParaRPr lang="de-DE" dirty="0">
              <a:solidFill>
                <a:srgbClr val="333333"/>
              </a:solidFill>
              <a:latin typeface="Calibri Light"/>
              <a:cs typeface="Verdana"/>
            </a:endParaRPr>
          </a:p>
        </p:txBody>
      </p:sp>
      <p:sp>
        <p:nvSpPr>
          <p:cNvPr id="30"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Σχέσεις</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3773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Άνθρωποι με χαμηλή αυτοεκτίμηση…</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4008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el-GR" sz="2400" dirty="0">
                <a:solidFill>
                  <a:srgbClr val="333333"/>
                </a:solidFill>
              </a:rPr>
              <a:t>έχουν την τάση να επικεντρώνονται στα δικά τους άδεια τμήματα αλλά και στα γεμάτα τμήματα των άλλων.</a:t>
            </a:r>
          </a:p>
          <a:p>
            <a:pPr marL="342900" indent="-342900" eaLnBrk="1" hangingPunct="1">
              <a:buClr>
                <a:srgbClr val="333333"/>
              </a:buClr>
              <a:buFont typeface="WingDings"/>
              <a:buChar char=""/>
            </a:pPr>
            <a:r>
              <a:rPr lang="de-DE" sz="2400" dirty="0">
                <a:solidFill>
                  <a:srgbClr val="333333"/>
                </a:solidFill>
              </a:rPr>
              <a:t>… </a:t>
            </a:r>
            <a:r>
              <a:rPr lang="el-GR" sz="2400" dirty="0">
                <a:solidFill>
                  <a:srgbClr val="333333"/>
                </a:solidFill>
              </a:rPr>
              <a:t>έχουν την τάση να κάνουν γενικευμένες αρνητικές κρίσεις για τον εαυτό τους (π.χ. «Είμαι άχρηστος»)</a:t>
            </a:r>
            <a:r>
              <a:rPr lang="de-DE" sz="2400" dirty="0">
                <a:solidFill>
                  <a:srgbClr val="333333"/>
                </a:solidFill>
              </a:rPr>
              <a:t>.</a:t>
            </a:r>
            <a:endParaRPr lang="el-GR" sz="2400" dirty="0">
              <a:solidFill>
                <a:srgbClr val="333333"/>
              </a:solidFill>
            </a:endParaRPr>
          </a:p>
          <a:p>
            <a:pPr marL="342900" indent="-342900" eaLnBrk="1" hangingPunct="1">
              <a:buClr>
                <a:srgbClr val="333333"/>
              </a:buClr>
              <a:buFont typeface="WingDings"/>
              <a:buChar char=""/>
            </a:pPr>
            <a:r>
              <a:rPr lang="de-DE" sz="2400" dirty="0">
                <a:solidFill>
                  <a:srgbClr val="333333"/>
                </a:solidFill>
              </a:rPr>
              <a:t>… </a:t>
            </a:r>
            <a:r>
              <a:rPr lang="el-GR" sz="2400" dirty="0">
                <a:solidFill>
                  <a:srgbClr val="333333"/>
                </a:solidFill>
              </a:rPr>
              <a:t>δεν διαφοροποιούν μεταξύ ενός προσώπου ως σύνολο και μιας συμπεριφοράς </a:t>
            </a:r>
            <a:r>
              <a:rPr lang="en-US" sz="2400" dirty="0">
                <a:solidFill>
                  <a:srgbClr val="333333"/>
                </a:solidFill>
              </a:rPr>
              <a:t>(</a:t>
            </a:r>
            <a:r>
              <a:rPr lang="el-GR" sz="2400" dirty="0">
                <a:solidFill>
                  <a:srgbClr val="333333"/>
                </a:solidFill>
              </a:rPr>
              <a:t>π.χ.</a:t>
            </a:r>
            <a:r>
              <a:rPr lang="en-US" sz="2400" dirty="0">
                <a:solidFill>
                  <a:srgbClr val="333333"/>
                </a:solidFill>
              </a:rPr>
              <a:t> </a:t>
            </a:r>
            <a:r>
              <a:rPr lang="el-GR" sz="2400" dirty="0">
                <a:solidFill>
                  <a:srgbClr val="333333"/>
                </a:solidFill>
              </a:rPr>
              <a:t>«Αν δεν τα καταφέρω σε ένα πράγμα, αυτό σημαίνει ότι είμαι ένας αποτυχημένος»)</a:t>
            </a:r>
            <a:r>
              <a:rPr 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6"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el-GR" dirty="0">
                <a:solidFill>
                  <a:srgbClr val="333333"/>
                </a:solidFill>
                <a:latin typeface="Calibri Light"/>
                <a:cs typeface="Verdana"/>
              </a:rPr>
              <a:t>   Χόμπι</a:t>
            </a:r>
            <a:endParaRPr lang="de-DE" dirty="0">
              <a:solidFill>
                <a:srgbClr val="333333"/>
              </a:solidFill>
              <a:latin typeface="Calibri Light"/>
              <a:cs typeface="Verdana"/>
            </a:endParaRPr>
          </a:p>
        </p:txBody>
      </p:sp>
      <p:sp>
        <p:nvSpPr>
          <p:cNvPr id="27" name="Caption_21"/>
          <p:cNvSpPr txBox="1">
            <a:spLocks noChangeArrowheads="1"/>
          </p:cNvSpPr>
          <p:nvPr/>
        </p:nvSpPr>
        <p:spPr bwMode="auto">
          <a:xfrm>
            <a:off x="9700591" y="2972453"/>
            <a:ext cx="1294561" cy="369332"/>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Αθλήματα</a:t>
            </a:r>
            <a:endParaRPr lang="de-DE" dirty="0">
              <a:solidFill>
                <a:srgbClr val="333333"/>
              </a:solidFill>
              <a:latin typeface="Calibri Light"/>
              <a:cs typeface="Verdana"/>
            </a:endParaRPr>
          </a:p>
        </p:txBody>
      </p:sp>
      <p:sp>
        <p:nvSpPr>
          <p:cNvPr id="28"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Εμφάνιση</a:t>
            </a:r>
            <a:endParaRPr lang="de-DE" dirty="0">
              <a:solidFill>
                <a:srgbClr val="333333"/>
              </a:solidFill>
              <a:latin typeface="Calibri Light"/>
              <a:cs typeface="Verdana"/>
            </a:endParaRPr>
          </a:p>
        </p:txBody>
      </p:sp>
      <p:sp>
        <p:nvSpPr>
          <p:cNvPr id="2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el-GR">
                <a:solidFill>
                  <a:srgbClr val="333333"/>
                </a:solidFill>
                <a:latin typeface="Calibri Light"/>
                <a:cs typeface="Verdana"/>
              </a:rPr>
              <a:t>Εργασία</a:t>
            </a:r>
            <a:endParaRPr lang="de-DE" dirty="0">
              <a:solidFill>
                <a:srgbClr val="333333"/>
              </a:solidFill>
              <a:latin typeface="Calibri Light"/>
              <a:cs typeface="Verdana"/>
            </a:endParaRPr>
          </a:p>
        </p:txBody>
      </p:sp>
      <p:sp>
        <p:nvSpPr>
          <p:cNvPr id="30"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Σχέσεις</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48251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Μην ξεχνάτε…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7" name="Caption_28"/>
          <p:cNvSpPr>
            <a:spLocks noChangeArrowheads="1"/>
          </p:cNvSpPr>
          <p:nvPr/>
        </p:nvSpPr>
        <p:spPr bwMode="auto">
          <a:xfrm>
            <a:off x="408955" y="1813842"/>
            <a:ext cx="3351884" cy="1343277"/>
          </a:xfrm>
          <a:prstGeom prst="wedgeRoundRectCallout">
            <a:avLst>
              <a:gd name="adj1" fmla="val 64602"/>
              <a:gd name="adj2" fmla="val 13311"/>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l-GR" i="1" dirty="0">
                <a:solidFill>
                  <a:srgbClr val="333333"/>
                </a:solidFill>
                <a:latin typeface="Calibri Light"/>
                <a:ea typeface="ＭＳ Ｐゴシック" charset="0"/>
              </a:rPr>
              <a:t>Είμαι καλός ακροατής, πολύ αξιόπιστος· είμαι σε θέση να διατηρήσω τις φιλίες μου και κάνω τους άλλους να γελούν...</a:t>
            </a:r>
            <a:endParaRPr lang="de-DE" dirty="0">
              <a:solidFill>
                <a:srgbClr val="333333"/>
              </a:solidFill>
              <a:latin typeface="Calibri Light"/>
              <a:ea typeface="ＭＳ Ｐゴシック" charset="0"/>
            </a:endParaRPr>
          </a:p>
        </p:txBody>
      </p:sp>
      <p:sp>
        <p:nvSpPr>
          <p:cNvPr id="38" name="Caption_25"/>
          <p:cNvSpPr>
            <a:spLocks noChangeArrowheads="1"/>
          </p:cNvSpPr>
          <p:nvPr/>
        </p:nvSpPr>
        <p:spPr bwMode="auto">
          <a:xfrm>
            <a:off x="408954" y="3269974"/>
            <a:ext cx="3351884" cy="101379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l-GR" i="1" dirty="0">
                <a:solidFill>
                  <a:srgbClr val="333333"/>
                </a:solidFill>
                <a:latin typeface="Calibri Light"/>
                <a:ea typeface="ＭＳ Ｐゴシック" charset="0"/>
              </a:rPr>
              <a:t>Είμαι άνεργος αυτή τη στιγμή· απέτυχα στο τελευταία διαγώνισμα</a:t>
            </a:r>
            <a:endParaRPr lang="de-DE" i="1" dirty="0">
              <a:solidFill>
                <a:srgbClr val="333333"/>
              </a:solidFill>
              <a:latin typeface="Calibri Light"/>
              <a:ea typeface="ＭＳ Ｐゴシック" charset="0"/>
            </a:endParaRPr>
          </a:p>
        </p:txBody>
      </p:sp>
      <p:sp>
        <p:nvSpPr>
          <p:cNvPr id="39"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l-GR" i="1">
                <a:solidFill>
                  <a:srgbClr val="333333"/>
                </a:solidFill>
                <a:latin typeface="Calibri Light"/>
                <a:ea typeface="ＭＳ Ｐゴシック" charset="0"/>
              </a:rPr>
              <a:t>Είμαι ικανοποιημένος με τα μαλλιά μου και μου αρέσουν τα μάτια μου, αλλά θα ήθελα να είναι πιο ψηλός...</a:t>
            </a:r>
            <a:endParaRPr lang="de-DE" i="1" dirty="0">
              <a:solidFill>
                <a:srgbClr val="333333"/>
              </a:solidFill>
              <a:latin typeface="Calibri Light"/>
              <a:ea typeface="ＭＳ Ｐゴシック" charset="0"/>
            </a:endParaRPr>
          </a:p>
        </p:txBody>
      </p:sp>
      <p:sp>
        <p:nvSpPr>
          <p:cNvPr id="40" name="Caption_27"/>
          <p:cNvSpPr>
            <a:spLocks noChangeArrowheads="1"/>
          </p:cNvSpPr>
          <p:nvPr/>
        </p:nvSpPr>
        <p:spPr bwMode="auto">
          <a:xfrm>
            <a:off x="8259099" y="3500093"/>
            <a:ext cx="3539611" cy="1333375"/>
          </a:xfrm>
          <a:prstGeom prst="wedgeRoundRectCallout">
            <a:avLst>
              <a:gd name="adj1" fmla="val -59751"/>
              <a:gd name="adj2" fmla="val 29051"/>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l-GR" i="1">
                <a:solidFill>
                  <a:srgbClr val="333333"/>
                </a:solidFill>
                <a:latin typeface="Calibri Light"/>
                <a:ea typeface="ＭＳ Ｐゴシック" charset="0"/>
              </a:rPr>
              <a:t>Μου αρέσει το μαγείρεμα και ξέρω πολλά για μουσική και πολιτική· ενδιαφέρομαι για την λογοτεχνία και τις ταινίες...</a:t>
            </a:r>
            <a:endParaRPr lang="de-DE" i="1" dirty="0">
              <a:solidFill>
                <a:srgbClr val="333333"/>
              </a:solidFill>
              <a:latin typeface="Calibri Light"/>
              <a:ea typeface="ＭＳ Ｐゴシック" charset="0"/>
            </a:endParaRPr>
          </a:p>
        </p:txBody>
      </p:sp>
      <p:sp>
        <p:nvSpPr>
          <p:cNvPr id="41" name="Caption_24"/>
          <p:cNvSpPr>
            <a:spLocks noChangeArrowheads="1"/>
          </p:cNvSpPr>
          <p:nvPr/>
        </p:nvSpPr>
        <p:spPr bwMode="auto">
          <a:xfrm>
            <a:off x="8259099" y="1669774"/>
            <a:ext cx="3539611" cy="1672011"/>
          </a:xfrm>
          <a:prstGeom prst="wedgeRoundRectCallout">
            <a:avLst>
              <a:gd name="adj1" fmla="val -60642"/>
              <a:gd name="adj2" fmla="val 3674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l-GR" i="1" dirty="0">
                <a:solidFill>
                  <a:srgbClr val="333333"/>
                </a:solidFill>
                <a:latin typeface="Calibri Light"/>
                <a:ea typeface="ＭＳ Ｐゴシック" charset="0"/>
              </a:rPr>
              <a:t>Επιλέχθηκα τελευταίος για την αθλητική ομάδα του σχολείου μου· είμαι κακός στο να ρίχνω μια μπάλα, αλλά είμαι καλός στον χορό...</a:t>
            </a:r>
            <a:endParaRPr lang="de-DE" i="1" dirty="0">
              <a:solidFill>
                <a:srgbClr val="333333"/>
              </a:solidFill>
              <a:latin typeface="Calibri Light"/>
              <a:ea typeface="ＭＳ Ｐゴシック" charset="0"/>
            </a:endParaRPr>
          </a:p>
        </p:txBody>
      </p:sp>
      <p:sp>
        <p:nvSpPr>
          <p:cNvPr id="42" name="Caption_22"/>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a:t>
            </a:r>
            <a:r>
              <a:rPr lang="el-GR">
                <a:solidFill>
                  <a:srgbClr val="333333"/>
                </a:solidFill>
                <a:latin typeface="Calibri Light"/>
                <a:cs typeface="Verdana"/>
              </a:rPr>
              <a:t> </a:t>
            </a:r>
            <a:r>
              <a:rPr lang="el-GR" dirty="0">
                <a:solidFill>
                  <a:srgbClr val="333333"/>
                </a:solidFill>
                <a:latin typeface="Calibri Light"/>
                <a:cs typeface="Verdana"/>
              </a:rPr>
              <a:t>Χόμπι</a:t>
            </a:r>
            <a:endParaRPr lang="de-DE" dirty="0">
              <a:solidFill>
                <a:srgbClr val="333333"/>
              </a:solidFill>
              <a:latin typeface="Calibri Light"/>
              <a:cs typeface="Verdana"/>
            </a:endParaRPr>
          </a:p>
        </p:txBody>
      </p:sp>
      <p:sp>
        <p:nvSpPr>
          <p:cNvPr id="43" name="Caption_21"/>
          <p:cNvSpPr txBox="1">
            <a:spLocks noChangeArrowheads="1"/>
          </p:cNvSpPr>
          <p:nvPr/>
        </p:nvSpPr>
        <p:spPr bwMode="auto">
          <a:xfrm>
            <a:off x="6518479" y="2972453"/>
            <a:ext cx="1294561" cy="369332"/>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Αθλήματα</a:t>
            </a:r>
            <a:endParaRPr lang="de-DE" dirty="0">
              <a:solidFill>
                <a:srgbClr val="333333"/>
              </a:solidFill>
              <a:latin typeface="Calibri Light"/>
              <a:cs typeface="Verdana"/>
            </a:endParaRPr>
          </a:p>
        </p:txBody>
      </p:sp>
      <p:sp>
        <p:nvSpPr>
          <p:cNvPr id="44" name="Caption_20"/>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Εμφάνιση</a:t>
            </a:r>
            <a:endParaRPr lang="de-DE" dirty="0">
              <a:solidFill>
                <a:srgbClr val="333333"/>
              </a:solidFill>
              <a:latin typeface="Calibri Light"/>
              <a:cs typeface="Verdana"/>
            </a:endParaRPr>
          </a:p>
        </p:txBody>
      </p:sp>
      <p:sp>
        <p:nvSpPr>
          <p:cNvPr id="45" name="Caption_19"/>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el-GR">
                <a:solidFill>
                  <a:srgbClr val="333333"/>
                </a:solidFill>
                <a:latin typeface="Calibri Light"/>
                <a:cs typeface="Verdana"/>
              </a:rPr>
              <a:t>Εργασία</a:t>
            </a:r>
            <a:endParaRPr lang="de-DE" dirty="0">
              <a:solidFill>
                <a:srgbClr val="333333"/>
              </a:solidFill>
              <a:latin typeface="Calibri Light"/>
              <a:cs typeface="Verdana"/>
            </a:endParaRPr>
          </a:p>
        </p:txBody>
      </p:sp>
      <p:sp>
        <p:nvSpPr>
          <p:cNvPr id="46" name="Caption_18"/>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Σχέσεις</a:t>
            </a:r>
            <a:endParaRPr lang="de-DE" dirty="0">
              <a:solidFill>
                <a:srgbClr val="333333"/>
              </a:solidFill>
              <a:latin typeface="Calibri Light"/>
              <a:cs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Μην ξεχνάτε…</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25"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6" name="Caption_29"/>
          <p:cNvSpPr>
            <a:spLocks noChangeArrowheads="1"/>
          </p:cNvSpPr>
          <p:nvPr/>
        </p:nvSpPr>
        <p:spPr bwMode="auto">
          <a:xfrm>
            <a:off x="408955" y="6446520"/>
            <a:ext cx="11376000" cy="369332"/>
          </a:xfrm>
          <a:prstGeom prst="rect">
            <a:avLst/>
          </a:prstGeom>
          <a:noFill/>
          <a:ln w="9525">
            <a:noFill/>
            <a:miter lim="800000"/>
            <a:headEnd/>
            <a:tailEnd/>
          </a:ln>
        </p:spPr>
        <p:txBody>
          <a:bodyPr wrap="square">
            <a:spAutoFit/>
          </a:bodyPr>
          <a:lstStyle/>
          <a:p>
            <a:pPr algn="ctr"/>
            <a:r>
              <a:rPr lang="el-GR" dirty="0">
                <a:solidFill>
                  <a:srgbClr val="004992"/>
                </a:solidFill>
                <a:latin typeface="Calibri Light"/>
                <a:cs typeface="Verdana"/>
              </a:rPr>
              <a:t>Σε ποιο τμήμα δεν έχετε ψάξει για αρκετά μεγάλο χρονικό διάστημα; Τι κρυμμένοι θησαυροί μπορεί να υπάρχουν εκεί;</a:t>
            </a:r>
            <a:endParaRPr lang="fr-FR" dirty="0">
              <a:solidFill>
                <a:srgbClr val="004992"/>
              </a:solidFill>
              <a:latin typeface="Calibri Light"/>
              <a:cs typeface="Verdana"/>
            </a:endParaRPr>
          </a:p>
        </p:txBody>
      </p:sp>
      <p:sp>
        <p:nvSpPr>
          <p:cNvPr id="37" name="Caption_28"/>
          <p:cNvSpPr>
            <a:spLocks noChangeArrowheads="1"/>
          </p:cNvSpPr>
          <p:nvPr/>
        </p:nvSpPr>
        <p:spPr bwMode="auto">
          <a:xfrm>
            <a:off x="408955" y="1813842"/>
            <a:ext cx="3351884" cy="1343277"/>
          </a:xfrm>
          <a:prstGeom prst="wedgeRoundRectCallout">
            <a:avLst>
              <a:gd name="adj1" fmla="val 64602"/>
              <a:gd name="adj2" fmla="val 13311"/>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l-GR" i="1" dirty="0">
                <a:solidFill>
                  <a:srgbClr val="333333"/>
                </a:solidFill>
                <a:latin typeface="Calibri Light"/>
                <a:ea typeface="ＭＳ Ｐゴシック" charset="0"/>
              </a:rPr>
              <a:t>Είμαι καλός ακροατής, πολύ αξιόπιστος· είμαι σε θέση να διατηρήσω τις φιλίες μου και κάνω τους άλλους να γελούν...</a:t>
            </a:r>
            <a:endParaRPr lang="de-DE" dirty="0">
              <a:solidFill>
                <a:srgbClr val="333333"/>
              </a:solidFill>
              <a:latin typeface="Calibri Light"/>
              <a:ea typeface="ＭＳ Ｐゴシック" charset="0"/>
            </a:endParaRPr>
          </a:p>
        </p:txBody>
      </p:sp>
      <p:sp>
        <p:nvSpPr>
          <p:cNvPr id="38" name="Caption_25"/>
          <p:cNvSpPr>
            <a:spLocks noChangeArrowheads="1"/>
          </p:cNvSpPr>
          <p:nvPr/>
        </p:nvSpPr>
        <p:spPr bwMode="auto">
          <a:xfrm>
            <a:off x="408954" y="3269974"/>
            <a:ext cx="3351884" cy="101379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l-GR" i="1" dirty="0">
                <a:solidFill>
                  <a:srgbClr val="333333"/>
                </a:solidFill>
                <a:latin typeface="Calibri Light"/>
                <a:ea typeface="ＭＳ Ｐゴシック" charset="0"/>
              </a:rPr>
              <a:t>Είμαι άνεργος αυτή τη στιγμή· απέτυχα στο τελευταία διαγώνισμα</a:t>
            </a:r>
            <a:endParaRPr lang="de-DE" i="1" dirty="0">
              <a:solidFill>
                <a:srgbClr val="333333"/>
              </a:solidFill>
              <a:latin typeface="Calibri Light"/>
              <a:ea typeface="ＭＳ Ｐゴシック" charset="0"/>
            </a:endParaRPr>
          </a:p>
        </p:txBody>
      </p:sp>
      <p:sp>
        <p:nvSpPr>
          <p:cNvPr id="39"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l-GR" i="1">
                <a:solidFill>
                  <a:srgbClr val="333333"/>
                </a:solidFill>
                <a:latin typeface="Calibri Light"/>
                <a:ea typeface="ＭＳ Ｐゴシック" charset="0"/>
              </a:rPr>
              <a:t>Είμαι ικανοποιημένος με τα μαλλιά μου και μου αρέσουν τα μάτια μου, αλλά θα ήθελα να είναι πιο ψηλός...</a:t>
            </a:r>
            <a:endParaRPr lang="de-DE" i="1" dirty="0">
              <a:solidFill>
                <a:srgbClr val="333333"/>
              </a:solidFill>
              <a:latin typeface="Calibri Light"/>
              <a:ea typeface="ＭＳ Ｐゴシック" charset="0"/>
            </a:endParaRPr>
          </a:p>
        </p:txBody>
      </p:sp>
      <p:sp>
        <p:nvSpPr>
          <p:cNvPr id="40" name="Caption_27"/>
          <p:cNvSpPr>
            <a:spLocks noChangeArrowheads="1"/>
          </p:cNvSpPr>
          <p:nvPr/>
        </p:nvSpPr>
        <p:spPr bwMode="auto">
          <a:xfrm>
            <a:off x="8259099" y="3500093"/>
            <a:ext cx="3539611" cy="1333375"/>
          </a:xfrm>
          <a:prstGeom prst="wedgeRoundRectCallout">
            <a:avLst>
              <a:gd name="adj1" fmla="val -59751"/>
              <a:gd name="adj2" fmla="val 29051"/>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l-GR" i="1">
                <a:solidFill>
                  <a:srgbClr val="333333"/>
                </a:solidFill>
                <a:latin typeface="Calibri Light"/>
                <a:ea typeface="ＭＳ Ｐゴシック" charset="0"/>
              </a:rPr>
              <a:t>Μου αρέσει το μαγείρεμα και ξέρω πολλά για μουσική και πολιτική· ενδιαφέρομαι για την λογοτεχνία και τις ταινίες...</a:t>
            </a:r>
            <a:endParaRPr lang="de-DE" i="1" dirty="0">
              <a:solidFill>
                <a:srgbClr val="333333"/>
              </a:solidFill>
              <a:latin typeface="Calibri Light"/>
              <a:ea typeface="ＭＳ Ｐゴシック" charset="0"/>
            </a:endParaRPr>
          </a:p>
        </p:txBody>
      </p:sp>
      <p:sp>
        <p:nvSpPr>
          <p:cNvPr id="41" name="Caption_24"/>
          <p:cNvSpPr>
            <a:spLocks noChangeArrowheads="1"/>
          </p:cNvSpPr>
          <p:nvPr/>
        </p:nvSpPr>
        <p:spPr bwMode="auto">
          <a:xfrm>
            <a:off x="8259099" y="1669774"/>
            <a:ext cx="3539611" cy="1672011"/>
          </a:xfrm>
          <a:prstGeom prst="wedgeRoundRectCallout">
            <a:avLst>
              <a:gd name="adj1" fmla="val -60642"/>
              <a:gd name="adj2" fmla="val 3674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l-GR" i="1" dirty="0">
                <a:solidFill>
                  <a:srgbClr val="333333"/>
                </a:solidFill>
                <a:latin typeface="Calibri Light"/>
                <a:ea typeface="ＭＳ Ｐゴシック" charset="0"/>
              </a:rPr>
              <a:t>Επιλέχθηκα τελευταίος για την αθλητική ομάδα του σχολείου μου· είμαι κακός στο να ρίχνω μια μπάλα, αλλά είμαι καλός στον χορό...</a:t>
            </a:r>
            <a:endParaRPr lang="de-DE" i="1" dirty="0">
              <a:solidFill>
                <a:srgbClr val="333333"/>
              </a:solidFill>
              <a:latin typeface="Calibri Light"/>
              <a:ea typeface="ＭＳ Ｐゴシック" charset="0"/>
            </a:endParaRPr>
          </a:p>
        </p:txBody>
      </p:sp>
      <p:sp>
        <p:nvSpPr>
          <p:cNvPr id="42" name="Caption_22"/>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el-GR" dirty="0">
                <a:solidFill>
                  <a:srgbClr val="333333"/>
                </a:solidFill>
                <a:latin typeface="Calibri Light"/>
                <a:cs typeface="Verdana"/>
              </a:rPr>
              <a:t>   Χόμπι</a:t>
            </a:r>
            <a:endParaRPr lang="de-DE" dirty="0">
              <a:solidFill>
                <a:srgbClr val="333333"/>
              </a:solidFill>
              <a:latin typeface="Calibri Light"/>
              <a:cs typeface="Verdana"/>
            </a:endParaRPr>
          </a:p>
        </p:txBody>
      </p:sp>
      <p:sp>
        <p:nvSpPr>
          <p:cNvPr id="43" name="Caption_21"/>
          <p:cNvSpPr txBox="1">
            <a:spLocks noChangeArrowheads="1"/>
          </p:cNvSpPr>
          <p:nvPr/>
        </p:nvSpPr>
        <p:spPr bwMode="auto">
          <a:xfrm>
            <a:off x="6518479" y="2972453"/>
            <a:ext cx="1294561" cy="369332"/>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Αθλήματα</a:t>
            </a:r>
            <a:endParaRPr lang="de-DE" dirty="0">
              <a:solidFill>
                <a:srgbClr val="333333"/>
              </a:solidFill>
              <a:latin typeface="Calibri Light"/>
              <a:cs typeface="Verdana"/>
            </a:endParaRPr>
          </a:p>
        </p:txBody>
      </p:sp>
      <p:sp>
        <p:nvSpPr>
          <p:cNvPr id="44" name="Caption_20"/>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Εμφάνιση</a:t>
            </a:r>
            <a:endParaRPr lang="de-DE" dirty="0">
              <a:solidFill>
                <a:srgbClr val="333333"/>
              </a:solidFill>
              <a:latin typeface="Calibri Light"/>
              <a:cs typeface="Verdana"/>
            </a:endParaRPr>
          </a:p>
        </p:txBody>
      </p:sp>
      <p:sp>
        <p:nvSpPr>
          <p:cNvPr id="45" name="Caption_19"/>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el-GR">
                <a:solidFill>
                  <a:srgbClr val="333333"/>
                </a:solidFill>
                <a:latin typeface="Calibri Light"/>
                <a:cs typeface="Verdana"/>
              </a:rPr>
              <a:t>Εργασία</a:t>
            </a:r>
            <a:endParaRPr lang="de-DE" dirty="0">
              <a:solidFill>
                <a:srgbClr val="333333"/>
              </a:solidFill>
              <a:latin typeface="Calibri Light"/>
              <a:cs typeface="Verdana"/>
            </a:endParaRPr>
          </a:p>
        </p:txBody>
      </p:sp>
      <p:sp>
        <p:nvSpPr>
          <p:cNvPr id="46" name="Caption_18"/>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el-GR">
                <a:solidFill>
                  <a:srgbClr val="333333"/>
                </a:solidFill>
                <a:latin typeface="Calibri Light"/>
                <a:cs typeface="Verdana"/>
              </a:rPr>
              <a:t>Σχέσεις</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79279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προσδιορίζει τους ανθρώπους με υψηλή αυτοεκτίμηση</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defRPr/>
            </a:pPr>
            <a:r>
              <a:rPr lang="el-GR" sz="2400" dirty="0">
                <a:solidFill>
                  <a:srgbClr val="333333"/>
                </a:solidFill>
              </a:rPr>
              <a:t>Φωνή</a:t>
            </a:r>
            <a:r>
              <a:rPr lang="de-DE" sz="2400" dirty="0">
                <a:solidFill>
                  <a:srgbClr val="333333"/>
                </a:solidFill>
              </a:rPr>
              <a:t>: </a:t>
            </a:r>
            <a:r>
              <a:rPr lang="de-DE" sz="2400" dirty="0">
                <a:solidFill>
                  <a:srgbClr val="004992"/>
                </a:solidFill>
              </a:rPr>
              <a:t>;;; </a:t>
            </a:r>
            <a:r>
              <a:rPr lang="el-GR" sz="2400" dirty="0">
                <a:solidFill>
                  <a:srgbClr val="FFFFFF"/>
                </a:solidFill>
              </a:rPr>
              <a:t>καθαρή, καλή άρθρωση, κατάλληλη ένταση</a:t>
            </a:r>
            <a:endParaRPr lang="de-DE" sz="2400" dirty="0">
              <a:solidFill>
                <a:srgbClr val="FFFFFF"/>
              </a:solidFill>
            </a:endParaRPr>
          </a:p>
          <a:p>
            <a:pPr marL="342900" indent="-342900">
              <a:buClr>
                <a:srgbClr val="333333"/>
              </a:buClr>
              <a:buFont typeface="WingDings"/>
              <a:buChar char=""/>
              <a:defRPr/>
            </a:pPr>
            <a:r>
              <a:rPr lang="el-GR" sz="2400" dirty="0">
                <a:solidFill>
                  <a:srgbClr val="333333"/>
                </a:solidFill>
              </a:rPr>
              <a:t>Έκφρασεις προσώπου/Χειρονομίες</a:t>
            </a:r>
            <a:r>
              <a:rPr lang="de-DE" sz="2400" dirty="0">
                <a:solidFill>
                  <a:srgbClr val="333333"/>
                </a:solidFill>
              </a:rPr>
              <a:t>: </a:t>
            </a:r>
            <a:r>
              <a:rPr lang="de-DE" sz="2400" dirty="0">
                <a:solidFill>
                  <a:srgbClr val="004992"/>
                </a:solidFill>
              </a:rPr>
              <a:t>;;; </a:t>
            </a:r>
            <a:r>
              <a:rPr lang="el-GR" sz="2400" dirty="0" err="1">
                <a:solidFill>
                  <a:srgbClr val="FFFFFF"/>
                </a:solidFill>
              </a:rPr>
              <a:t>βλεμματική</a:t>
            </a:r>
            <a:r>
              <a:rPr lang="el-GR" sz="2400" dirty="0">
                <a:solidFill>
                  <a:srgbClr val="FFFFFF"/>
                </a:solidFill>
              </a:rPr>
              <a:t> επαφή·</a:t>
            </a:r>
            <a:r>
              <a:rPr lang="de-DE" sz="2400" dirty="0">
                <a:solidFill>
                  <a:srgbClr val="FFFFFF"/>
                </a:solidFill>
              </a:rPr>
              <a:t> </a:t>
            </a:r>
            <a:r>
              <a:rPr lang="el-GR" sz="2400" dirty="0">
                <a:solidFill>
                  <a:srgbClr val="FFFFFF"/>
                </a:solidFill>
              </a:rPr>
              <a:t>εμφάνιση αυτοπεποίθησης</a:t>
            </a:r>
            <a:endParaRPr lang="de-DE" sz="2400" dirty="0">
              <a:solidFill>
                <a:srgbClr val="FFFFFF"/>
              </a:solidFill>
            </a:endParaRPr>
          </a:p>
          <a:p>
            <a:pPr marL="342900" indent="-342900" eaLnBrk="1" hangingPunct="1">
              <a:buClr>
                <a:srgbClr val="333333"/>
              </a:buClr>
              <a:buFont typeface="WingDings"/>
              <a:buChar char=""/>
              <a:defRPr/>
            </a:pPr>
            <a:r>
              <a:rPr lang="el-GR" sz="2400" dirty="0">
                <a:solidFill>
                  <a:srgbClr val="333333"/>
                </a:solidFill>
              </a:rPr>
              <a:t>Στάσεις σώματος</a:t>
            </a:r>
            <a:r>
              <a:rPr lang="de-DE" sz="2400" dirty="0">
                <a:solidFill>
                  <a:srgbClr val="333333"/>
                </a:solidFill>
              </a:rPr>
              <a:t>: </a:t>
            </a:r>
            <a:r>
              <a:rPr lang="de-DE" sz="2400" dirty="0">
                <a:solidFill>
                  <a:srgbClr val="004992"/>
                </a:solidFill>
              </a:rPr>
              <a:t>;;; </a:t>
            </a:r>
            <a:r>
              <a:rPr lang="el-GR" sz="2400" dirty="0">
                <a:solidFill>
                  <a:srgbClr val="FFFFFF"/>
                </a:solidFill>
              </a:rPr>
              <a:t>όρθια στάση</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προσδιορίζει τους ανθρώπους με υψηλή αυτοεκτίμηση</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defRPr/>
            </a:pPr>
            <a:r>
              <a:rPr lang="el-GR" sz="2400" dirty="0">
                <a:solidFill>
                  <a:srgbClr val="333333"/>
                </a:solidFill>
              </a:rPr>
              <a:t>Φωνή</a:t>
            </a:r>
            <a:r>
              <a:rPr lang="de-DE" sz="2400" dirty="0">
                <a:solidFill>
                  <a:srgbClr val="333333"/>
                </a:solidFill>
              </a:rPr>
              <a:t>: </a:t>
            </a:r>
            <a:r>
              <a:rPr lang="el-GR" sz="2400" dirty="0">
                <a:solidFill>
                  <a:srgbClr val="004992"/>
                </a:solidFill>
              </a:rPr>
              <a:t>καθαρή, καλή άρθρωση, κατάλληλη ένταση</a:t>
            </a:r>
            <a:endParaRPr lang="de-DE" sz="2400" dirty="0">
              <a:solidFill>
                <a:srgbClr val="004992"/>
              </a:solidFill>
            </a:endParaRPr>
          </a:p>
          <a:p>
            <a:pPr marL="342900" indent="-342900">
              <a:buClr>
                <a:srgbClr val="333333"/>
              </a:buClr>
              <a:buFont typeface="WingDings"/>
              <a:buChar char=""/>
              <a:defRPr/>
            </a:pPr>
            <a:r>
              <a:rPr lang="el-GR" sz="2400" dirty="0">
                <a:solidFill>
                  <a:srgbClr val="333333"/>
                </a:solidFill>
              </a:rPr>
              <a:t>Έκφρασεις προσώπου/Χειρονομίες</a:t>
            </a:r>
            <a:r>
              <a:rPr lang="de-DE" sz="2400" dirty="0">
                <a:solidFill>
                  <a:srgbClr val="333333"/>
                </a:solidFill>
              </a:rPr>
              <a:t>: </a:t>
            </a:r>
            <a:r>
              <a:rPr lang="el-GR" sz="2400" dirty="0" err="1">
                <a:solidFill>
                  <a:srgbClr val="004992"/>
                </a:solidFill>
              </a:rPr>
              <a:t>βλεμματική</a:t>
            </a:r>
            <a:r>
              <a:rPr lang="el-GR" sz="2400" dirty="0">
                <a:solidFill>
                  <a:srgbClr val="004992"/>
                </a:solidFill>
              </a:rPr>
              <a:t> επαφή·</a:t>
            </a:r>
            <a:r>
              <a:rPr lang="de-DE" sz="2400" dirty="0">
                <a:solidFill>
                  <a:srgbClr val="004992"/>
                </a:solidFill>
              </a:rPr>
              <a:t> </a:t>
            </a:r>
            <a:r>
              <a:rPr lang="el-GR" sz="2400" dirty="0">
                <a:solidFill>
                  <a:srgbClr val="004992"/>
                </a:solidFill>
              </a:rPr>
              <a:t>εμφάνιση αυτοπεποίθησης</a:t>
            </a:r>
            <a:endParaRPr lang="de-DE" sz="2400" dirty="0">
              <a:solidFill>
                <a:srgbClr val="004992"/>
              </a:solidFill>
            </a:endParaRPr>
          </a:p>
          <a:p>
            <a:pPr marL="342900" indent="-342900" eaLnBrk="1" hangingPunct="1">
              <a:buClr>
                <a:srgbClr val="333333"/>
              </a:buClr>
              <a:buFont typeface="WingDings"/>
              <a:buChar char=""/>
              <a:defRPr/>
            </a:pPr>
            <a:r>
              <a:rPr lang="el-GR" sz="2400" dirty="0">
                <a:solidFill>
                  <a:srgbClr val="333333"/>
                </a:solidFill>
              </a:rPr>
              <a:t>Στάσεις σώματος</a:t>
            </a:r>
            <a:r>
              <a:rPr lang="de-DE" sz="2400" dirty="0">
                <a:solidFill>
                  <a:srgbClr val="333333"/>
                </a:solidFill>
              </a:rPr>
              <a:t>: </a:t>
            </a:r>
            <a:r>
              <a:rPr lang="el-GR" sz="2400" dirty="0">
                <a:solidFill>
                  <a:srgbClr val="004992"/>
                </a:solidFill>
              </a:rPr>
              <a:t>όρθια στάση</a:t>
            </a:r>
          </a:p>
          <a:p>
            <a:pPr lvl="0" defTabSz="914400" fontAlgn="base"/>
            <a:r>
              <a:rPr lang="el-GR" sz="2400" dirty="0">
                <a:solidFill>
                  <a:srgbClr val="004992"/>
                </a:solidFill>
              </a:rPr>
              <a:t>Όπως με οτιδήποτε: μην το παρακάνετε (π.χ. κοιτάζοντας επίμονα τους άλλους ανθρώπους, διακόπτοντας τους άλλους συνεχώς, κάνοντας το «αφεντικό» στους άλλους γύρω).</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186039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Χαρακτηριστικά υψηλής αυτοεκτίμησης που δεν είναι άμεσα εμφανή</a:t>
            </a:r>
            <a:endParaRPr lang="de-DE" sz="3600" dirty="0">
              <a:latin typeface="+mn-lt"/>
              <a:ea typeface="+mn-ea"/>
              <a:cs typeface="+mn-cs"/>
            </a:endParaRPr>
          </a:p>
        </p:txBody>
      </p:sp>
      <p:sp>
        <p:nvSpPr>
          <p:cNvPr id="5" name="Rectangle 15"/>
          <p:cNvSpPr>
            <a:spLocks noGrp="1" noChangeArrowheads="1"/>
          </p:cNvSpPr>
          <p:nvPr>
            <p:ph idx="1"/>
          </p:nvPr>
        </p:nvSpPr>
        <p:spPr/>
        <p:txBody>
          <a:bodyPr>
            <a:noAutofit/>
          </a:bodyPr>
          <a:lstStyle/>
          <a:p>
            <a:pPr>
              <a:lnSpc>
                <a:spcPct val="100000"/>
              </a:lnSpc>
              <a:spcBef>
                <a:spcPts val="0"/>
              </a:spcBef>
            </a:pPr>
            <a:r>
              <a:rPr lang="el-GR" sz="2400" kern="1200">
                <a:solidFill>
                  <a:srgbClr val="333333"/>
                </a:solidFill>
              </a:rPr>
              <a:t>;;;</a:t>
            </a:r>
            <a:endParaRPr lang="de-DE" sz="2400" kern="12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Χαρακτηριστικά υψηλής αυτοεκτίμησης που δεν είναι άμεσα εμφανή</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486400" cy="4248000"/>
          </a:xfrm>
        </p:spPr>
        <p:txBody>
          <a:bodyPr>
            <a:noAutofit/>
          </a:bodyPr>
          <a:lstStyle/>
          <a:p>
            <a:pPr marL="342900" indent="-342900">
              <a:buClr>
                <a:srgbClr val="333333"/>
              </a:buClr>
              <a:buFont typeface="WingDings"/>
              <a:buChar char=""/>
              <a:defRPr/>
            </a:pPr>
            <a:r>
              <a:rPr lang="el-GR" sz="2400" dirty="0">
                <a:solidFill>
                  <a:srgbClr val="333333"/>
                </a:solidFill>
              </a:rPr>
              <a:t>Εμπιστοσύνη κάποιου στις ικανότητές του.</a:t>
            </a:r>
            <a:endParaRPr lang="de-DE" sz="2400" dirty="0">
              <a:solidFill>
                <a:srgbClr val="333333"/>
              </a:solidFill>
            </a:endParaRPr>
          </a:p>
          <a:p>
            <a:pPr marL="342900" indent="-342900">
              <a:buClr>
                <a:srgbClr val="333333"/>
              </a:buClr>
              <a:buFont typeface="WingDings"/>
              <a:buChar char=""/>
              <a:defRPr/>
            </a:pPr>
            <a:r>
              <a:rPr lang="el-GR" sz="2400" dirty="0">
                <a:solidFill>
                  <a:srgbClr val="333333"/>
                </a:solidFill>
              </a:rPr>
              <a:t>Αποδοχή των λαθών ή των αποτυχιών του (χωρίς υποτίμηση του εαυτού </a:t>
            </a:r>
            <a:r>
              <a:rPr lang="el-GR" sz="2400">
                <a:solidFill>
                  <a:srgbClr val="333333"/>
                </a:solidFill>
              </a:rPr>
              <a:t>του).</a:t>
            </a:r>
            <a:endParaRPr lang="en-US" sz="2400">
              <a:solidFill>
                <a:srgbClr val="333333"/>
              </a:solidFill>
            </a:endParaRPr>
          </a:p>
          <a:p>
            <a:pPr marL="342900" indent="-342900">
              <a:buClr>
                <a:srgbClr val="333333"/>
              </a:buClr>
              <a:buFont typeface="WingDings"/>
              <a:buChar char=""/>
              <a:defRPr/>
            </a:pPr>
            <a:r>
              <a:rPr lang="el-GR" sz="2400">
                <a:solidFill>
                  <a:srgbClr val="333333"/>
                </a:solidFill>
              </a:rPr>
              <a:t>Τάση </a:t>
            </a:r>
            <a:r>
              <a:rPr lang="el-GR" sz="2400" dirty="0">
                <a:solidFill>
                  <a:srgbClr val="333333"/>
                </a:solidFill>
              </a:rPr>
              <a:t>για ενδοσκόπηση, έτοιμος να μάθει (από τα δικά του λάθη/παραλείψεις).</a:t>
            </a:r>
            <a:endParaRPr lang="de-DE" sz="2400" dirty="0">
              <a:solidFill>
                <a:srgbClr val="333333"/>
              </a:solidFill>
            </a:endParaRPr>
          </a:p>
          <a:p>
            <a:pPr marL="342900" indent="-342900">
              <a:buClr>
                <a:srgbClr val="333333"/>
              </a:buClr>
              <a:buFont typeface="WingDings"/>
              <a:buChar char=""/>
              <a:defRPr/>
            </a:pPr>
            <a:r>
              <a:rPr lang="el-GR" sz="2400" dirty="0">
                <a:solidFill>
                  <a:srgbClr val="333333"/>
                </a:solidFill>
              </a:rPr>
              <a:t>Θετική στάση προς τον εαυτό του, για παράδειγμα, έπαινος στον εαυτό σας για μια </a:t>
            </a:r>
            <a:r>
              <a:rPr lang="el-GR" sz="2400">
                <a:solidFill>
                  <a:srgbClr val="333333"/>
                </a:solidFill>
              </a:rPr>
              <a:t>επιτυχία.</a:t>
            </a:r>
            <a:endParaRPr lang="el-GR"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Αξιοποίηση δυνατών σημείων</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buClr>
                <a:srgbClr val="004992"/>
              </a:buClr>
              <a:defRPr/>
            </a:pPr>
            <a:r>
              <a:rPr lang="el-GR" sz="2400" dirty="0">
                <a:solidFill>
                  <a:srgbClr val="004992"/>
                </a:solidFill>
              </a:rPr>
              <a:t>Γιατί είναι μερικές φορές ο προσδιορισμός των δικών μας δυνατών σημείων τόσο δύσκολος;</a:t>
            </a:r>
            <a:endParaRPr lang="en-US" sz="2400" dirty="0">
              <a:solidFill>
                <a:srgbClr val="004992"/>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l-GR" sz="2400" dirty="0">
                <a:solidFill>
                  <a:srgbClr val="333333"/>
                </a:solidFill>
                <a:latin typeface="+mn-lt"/>
              </a:rPr>
              <a:t>Συνήθης παραδοχή</a:t>
            </a:r>
            <a:r>
              <a:rPr lang="de-DE" sz="2400" dirty="0">
                <a:solidFill>
                  <a:srgbClr val="333333"/>
                </a:solidFill>
                <a:latin typeface="+mn-lt"/>
              </a:rPr>
              <a:t>: </a:t>
            </a:r>
            <a:r>
              <a:rPr lang="el-GR" sz="2400" dirty="0">
                <a:solidFill>
                  <a:srgbClr val="333333"/>
                </a:solidFill>
                <a:latin typeface="+mn-lt"/>
              </a:rPr>
              <a:t>«Αν παινέσω τον εαυτό μου, είναι ματαιοδοξία»</a:t>
            </a:r>
            <a:r>
              <a:rPr lang="de-DE" sz="2400" dirty="0">
                <a:solidFill>
                  <a:srgbClr val="333333"/>
                </a:solidFill>
                <a:latin typeface="+mn-lt"/>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el-GR" sz="2400" dirty="0">
                <a:solidFill>
                  <a:srgbClr val="333333"/>
                </a:solidFill>
                <a:latin typeface="+mn-lt"/>
              </a:rPr>
              <a:t>Κατά τη διάρκεια της οξείας φάσης της νόσου, είναι δυσκολότερο να δείτε ή να δείξετε τα δυνατά σας σημεία.</a:t>
            </a:r>
            <a:endParaRPr lang="en-US"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Αξιοποίηση δυνατών σημείων</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pPr>
              <a:buClr>
                <a:srgbClr val="004992"/>
              </a:buClr>
            </a:pPr>
            <a:r>
              <a:rPr lang="el-GR" sz="2400" dirty="0">
                <a:solidFill>
                  <a:srgbClr val="004992"/>
                </a:solidFill>
              </a:rPr>
              <a:t>Ξανακερδίζοντας</a:t>
            </a:r>
            <a:r>
              <a:rPr lang="de-DE" sz="2400" dirty="0">
                <a:solidFill>
                  <a:srgbClr val="004992"/>
                </a:solidFill>
              </a:rPr>
              <a:t> </a:t>
            </a:r>
            <a:r>
              <a:rPr lang="el-GR" sz="2400" dirty="0">
                <a:solidFill>
                  <a:srgbClr val="004992"/>
                </a:solidFill>
              </a:rPr>
              <a:t>τους «χαμένους θησαυρούς»</a:t>
            </a:r>
            <a:r>
              <a:rPr lang="de-DE" sz="2400" dirty="0">
                <a:solidFill>
                  <a:srgbClr val="004992"/>
                </a:solidFill>
              </a:rPr>
              <a:t>:</a:t>
            </a:r>
          </a:p>
          <a:p>
            <a:pPr marL="342900" indent="-342900">
              <a:buClr>
                <a:srgbClr val="333333"/>
              </a:buClr>
              <a:buFont typeface="WingDings"/>
              <a:buChar char=""/>
            </a:pPr>
            <a:r>
              <a:rPr lang="el-GR" sz="2400" dirty="0">
                <a:solidFill>
                  <a:srgbClr val="333333"/>
                </a:solidFill>
              </a:rPr>
              <a:t>Απλά ρωτήστε τους φίλους ή την οικογένειά σας ποια είναι τα πλεονεκτήματα που εκτιμούν ότι έχετε.</a:t>
            </a:r>
          </a:p>
          <a:p>
            <a:pPr marL="342900" indent="-342900">
              <a:buClr>
                <a:srgbClr val="333333"/>
              </a:buClr>
              <a:buFont typeface="WingDings"/>
              <a:buChar char=""/>
            </a:pPr>
            <a:r>
              <a:rPr lang="el-GR" sz="2400" dirty="0">
                <a:solidFill>
                  <a:srgbClr val="333333"/>
                </a:solidFill>
              </a:rPr>
              <a:t>Σκεφτείτε </a:t>
            </a:r>
            <a:r>
              <a:rPr lang="el-GR" sz="2400" u="sng" dirty="0">
                <a:solidFill>
                  <a:srgbClr val="333333"/>
                </a:solidFill>
              </a:rPr>
              <a:t>συγκεκριμένες</a:t>
            </a:r>
            <a:r>
              <a:rPr lang="el-GR" sz="2400" dirty="0">
                <a:solidFill>
                  <a:srgbClr val="333333"/>
                </a:solidFill>
              </a:rPr>
              <a:t> καταστάσεις στις οποίες χειριστήκατε κάτι καλά και μπορεί ακόμα και να σας έχουν παινέσει γι αυτό (ακόμη και μικρά πράγματα μετράνε).</a:t>
            </a:r>
            <a:endParaRPr lang="en-US" sz="2400" dirty="0">
              <a:solidFill>
                <a:srgbClr val="333333"/>
              </a:solidFill>
            </a:endParaRPr>
          </a:p>
          <a:p>
            <a:pPr marL="342900" indent="-342900">
              <a:buClr>
                <a:srgbClr val="333333"/>
              </a:buClr>
              <a:buFont typeface="WingDings"/>
              <a:buChar char=""/>
            </a:pPr>
            <a:r>
              <a:rPr lang="en-US" sz="2400" dirty="0">
                <a:solidFill>
                  <a:srgbClr val="333333"/>
                </a:solidFill>
              </a:rPr>
              <a:t>... </a:t>
            </a:r>
            <a:r>
              <a:rPr lang="el-GR" sz="2400" dirty="0">
                <a:solidFill>
                  <a:srgbClr val="333333"/>
                </a:solidFill>
              </a:rPr>
              <a:t>γράψτε αυτές τις εμπειρίες σε ένα «ημερολόγιο χαράς»*, έτσι ώστε να τις θυμόμαστε σε δύσκολες περιόδους.</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latin typeface="+mn-lt"/>
              </a:rPr>
              <a:t>* </a:t>
            </a:r>
            <a:r>
              <a:rPr lang="el-GR" sz="1400" dirty="0">
                <a:solidFill>
                  <a:srgbClr val="333333"/>
                </a:solidFill>
                <a:latin typeface="+mn-lt"/>
              </a:rPr>
              <a:t>Στο «ημερολόγιο χαράς» θα πρέπει να καταγράφονται μόνο θετικές πλευρές της ημέρας</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el-GR" sz="2400" dirty="0">
                <a:solidFill>
                  <a:srgbClr val="004992"/>
                </a:solidFill>
              </a:rPr>
              <a:t>Τι σας αρέσει στον εαυτό σας;</a:t>
            </a:r>
            <a:endParaRPr lang="de-DE" sz="2400" dirty="0">
              <a:solidFill>
                <a:srgbClr val="004992"/>
              </a:solidFill>
            </a:endParaRPr>
          </a:p>
          <a:p>
            <a:pPr algn="ctr">
              <a:defRPr/>
            </a:pPr>
            <a:r>
              <a:rPr lang="el-GR" sz="2400" dirty="0">
                <a:solidFill>
                  <a:srgbClr val="004992"/>
                </a:solidFill>
              </a:rPr>
              <a:t>Σε τι είστε καλός;</a:t>
            </a:r>
            <a:endParaRPr lang="de-DE" sz="2400" dirty="0">
              <a:solidFill>
                <a:srgbClr val="004992"/>
              </a:solidFill>
            </a:endParaRPr>
          </a:p>
          <a:p>
            <a:pPr algn="ctr">
              <a:defRPr/>
            </a:pPr>
            <a:r>
              <a:rPr lang="el-GR" sz="2400" dirty="0">
                <a:solidFill>
                  <a:srgbClr val="333333"/>
                </a:solidFill>
              </a:rPr>
              <a:t>Σκεφτείτε ένα δυνατό σας σημείο</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Σηκωθείτε και αφήστε το κεφάλι σας να κρέμεται κάτω</a:t>
            </a:r>
            <a:r>
              <a:rPr lang="de-DE" sz="2400" dirty="0">
                <a:solidFill>
                  <a:srgbClr val="333333"/>
                </a:solidFill>
              </a:rPr>
              <a:t>.</a:t>
            </a:r>
          </a:p>
          <a:p>
            <a:pPr marL="342900" indent="-342900">
              <a:buClr>
                <a:srgbClr val="333333"/>
              </a:buClr>
              <a:buFont typeface="WingDings"/>
              <a:buChar char=""/>
            </a:pPr>
            <a:r>
              <a:rPr lang="el-GR" sz="2400" dirty="0">
                <a:solidFill>
                  <a:srgbClr val="333333"/>
                </a:solidFill>
              </a:rPr>
              <a:t>Κοιτάξτε κάτω, αφήστε τους ώμους σας και τα χέρια σας να κρέμονται, κυρτώστε λίγο την πλάτη σας</a:t>
            </a:r>
            <a:r>
              <a:rPr lang="de-DE" sz="2400" dirty="0">
                <a:solidFill>
                  <a:srgbClr val="333333"/>
                </a:solidFill>
              </a:rPr>
              <a:t>.</a:t>
            </a:r>
            <a:endParaRPr lang="el-GR"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Σηκωθείτε και αφήστε το κεφάλι σας να κρέμεται κάτω</a:t>
            </a:r>
            <a:r>
              <a:rPr lang="de-DE" sz="2400" dirty="0">
                <a:solidFill>
                  <a:srgbClr val="333333"/>
                </a:solidFill>
              </a:rPr>
              <a:t>.</a:t>
            </a:r>
          </a:p>
          <a:p>
            <a:pPr marL="342900" indent="-342900">
              <a:buClr>
                <a:srgbClr val="333333"/>
              </a:buClr>
              <a:buFont typeface="WingDings"/>
              <a:buChar char=""/>
            </a:pPr>
            <a:r>
              <a:rPr lang="el-GR" sz="2400" dirty="0">
                <a:solidFill>
                  <a:srgbClr val="333333"/>
                </a:solidFill>
              </a:rPr>
              <a:t>Κοιτάξτε κάτω, αφήστε τους ώμους σας και τα χέρια σας να κρέμονται, κυρτώστε λίγο την πλάτη σας</a:t>
            </a:r>
            <a:r>
              <a:rPr lang="de-DE" sz="2400" dirty="0">
                <a:solidFill>
                  <a:srgbClr val="333333"/>
                </a:solidFill>
              </a:rPr>
              <a:t>.</a:t>
            </a:r>
            <a:endParaRPr lang="el-GR" sz="2400" dirty="0">
              <a:solidFill>
                <a:srgbClr val="333333"/>
              </a:solidFill>
            </a:endParaRPr>
          </a:p>
          <a:p>
            <a:pPr marL="342900" indent="-342900">
              <a:buClr>
                <a:srgbClr val="333333"/>
              </a:buClr>
              <a:buFont typeface="WingDings"/>
              <a:buChar char=""/>
            </a:pPr>
            <a:r>
              <a:rPr lang="el-GR" sz="2400" dirty="0">
                <a:solidFill>
                  <a:srgbClr val="333333"/>
                </a:solidFill>
              </a:rPr>
              <a:t>Περπατήστε σε αυτή τη στάση μέσα στο δωμάτιο</a:t>
            </a:r>
            <a:r>
              <a:rPr lang="de-DE" sz="2400" dirty="0">
                <a:solidFill>
                  <a:srgbClr val="333333"/>
                </a:solidFill>
              </a:rPr>
              <a:t>!</a:t>
            </a:r>
            <a:endParaRPr lang="el-GR"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1532783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Σηκωθείτε και αφήστε το κεφάλι σας να κρέμεται κάτω</a:t>
            </a:r>
            <a:r>
              <a:rPr lang="de-DE" sz="2400" dirty="0">
                <a:solidFill>
                  <a:srgbClr val="333333"/>
                </a:solidFill>
              </a:rPr>
              <a:t>.</a:t>
            </a:r>
          </a:p>
          <a:p>
            <a:pPr marL="342900" indent="-342900">
              <a:buClr>
                <a:srgbClr val="333333"/>
              </a:buClr>
              <a:buFont typeface="WingDings"/>
              <a:buChar char=""/>
            </a:pPr>
            <a:r>
              <a:rPr lang="el-GR" sz="2400" dirty="0">
                <a:solidFill>
                  <a:srgbClr val="333333"/>
                </a:solidFill>
              </a:rPr>
              <a:t>Κοιτάξτε κάτω, αφήστε τους ώμους σας και τα χέρια σας να κρέμονται, κυρτώστε λίγο την πλάτη σας</a:t>
            </a:r>
            <a:r>
              <a:rPr lang="de-DE" sz="2400" dirty="0">
                <a:solidFill>
                  <a:srgbClr val="333333"/>
                </a:solidFill>
              </a:rPr>
              <a:t>.</a:t>
            </a:r>
            <a:endParaRPr lang="el-GR" sz="2400" dirty="0">
              <a:solidFill>
                <a:srgbClr val="333333"/>
              </a:solidFill>
            </a:endParaRPr>
          </a:p>
          <a:p>
            <a:pPr marL="342900" indent="-342900">
              <a:buClr>
                <a:srgbClr val="333333"/>
              </a:buClr>
              <a:buFont typeface="WingDings"/>
              <a:buChar char=""/>
            </a:pPr>
            <a:r>
              <a:rPr lang="el-GR" sz="2400" dirty="0">
                <a:solidFill>
                  <a:srgbClr val="333333"/>
                </a:solidFill>
              </a:rPr>
              <a:t>Περπατήστε σε αυτή τη στάση μέσα στο δωμάτιο</a:t>
            </a:r>
            <a:r>
              <a:rPr lang="de-DE" sz="2400" dirty="0">
                <a:solidFill>
                  <a:srgbClr val="333333"/>
                </a:solidFill>
              </a:rPr>
              <a:t>!</a:t>
            </a:r>
            <a:endParaRPr lang="el-GR" sz="2400" dirty="0">
              <a:solidFill>
                <a:srgbClr val="333333"/>
              </a:solidFill>
            </a:endParaRPr>
          </a:p>
          <a:p>
            <a:pPr algn="ctr"/>
            <a:r>
              <a:rPr lang="el-GR" sz="2400" dirty="0">
                <a:solidFill>
                  <a:srgbClr val="004992"/>
                </a:solidFill>
              </a:rPr>
              <a:t>Πώς αισθάνεστε;</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1981478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Τώρα παρακαλώ αφήστε ολόκληρο το πάνω μέρος του σώματος σας να κρέμεται κάτω με έναν χαλαρό τρόπο και στη συνέχεια πολύ αργά ευθυγραμμίστε το σώμα σας σε όρθια θέση, σπόνδυλο με σπόνδυλο. Φανταστείτε κάποιον να τραβάει προς τα πάνω από τις άκρες των μαλλιών σας.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Τώρα παρακαλώ αφήστε ολόκληρο το πάνω μέρος του σώματος σας να κρέμεται κάτω με έναν χαλαρό τρόπο και στη συνέχεια πολύ αργά ευθυγραμμίστε το σώμα σας σε όρθια θέση, σπόνδυλο με σπόνδυλο. Φανταστείτε κάποιον να τραβάει προς τα πάνω από τις άκρες των μαλλιών σας.</a:t>
            </a:r>
          </a:p>
          <a:p>
            <a:pPr marL="342900" indent="-342900">
              <a:buClr>
                <a:srgbClr val="333333"/>
              </a:buClr>
              <a:buFont typeface="WingDings"/>
              <a:buChar char=""/>
            </a:pPr>
            <a:r>
              <a:rPr lang="el-GR" sz="2400" dirty="0">
                <a:solidFill>
                  <a:srgbClr val="333333"/>
                </a:solidFill>
              </a:rPr>
              <a:t>Περπατήστε σε αυτή τη στάση μέσα στο </a:t>
            </a:r>
            <a:r>
              <a:rPr lang="el-GR" sz="2400">
                <a:solidFill>
                  <a:srgbClr val="333333"/>
                </a:solidFill>
              </a:rPr>
              <a:t>δωμάτιο</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3123358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Τώρα παρακαλώ αφήστε ολόκληρο το πάνω μέρος του σώματος σας να κρέμεται κάτω με έναν χαλαρό τρόπο και στη συνέχεια πολύ αργά ευθυγραμμίστε το σώμα σας σε όρθια θέση, σπόνδυλο με σπόνδυλο. Φανταστείτε κάποιον να τραβάει προς τα πάνω από τις άκρες των μαλλιών σας.</a:t>
            </a:r>
          </a:p>
          <a:p>
            <a:pPr marL="342900" indent="-342900">
              <a:buClr>
                <a:srgbClr val="333333"/>
              </a:buClr>
              <a:buFont typeface="WingDings"/>
              <a:buChar char=""/>
            </a:pPr>
            <a:r>
              <a:rPr lang="el-GR" sz="2400" dirty="0">
                <a:solidFill>
                  <a:srgbClr val="333333"/>
                </a:solidFill>
              </a:rPr>
              <a:t>Περπατήστε σε αυτή τη στάση μέσα στο δωμάτιο</a:t>
            </a:r>
            <a:r>
              <a:rPr lang="de-DE" sz="2400" dirty="0">
                <a:solidFill>
                  <a:srgbClr val="333333"/>
                </a:solidFill>
              </a:rPr>
              <a:t>!</a:t>
            </a:r>
            <a:endParaRPr lang="el-GR" sz="2400" dirty="0">
              <a:solidFill>
                <a:srgbClr val="333333"/>
              </a:solidFill>
            </a:endParaRPr>
          </a:p>
          <a:p>
            <a:pPr algn="ctr">
              <a:buClr>
                <a:srgbClr val="004992"/>
              </a:buClr>
            </a:pPr>
            <a:r>
              <a:rPr lang="el-GR" sz="2400" dirty="0">
                <a:solidFill>
                  <a:srgbClr val="004992"/>
                </a:solidFill>
              </a:rPr>
              <a:t>Πώς αισθάνεστε;</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1849745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Άσκηση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lnSpc>
                <a:spcPct val="100000"/>
              </a:lnSpc>
              <a:spcBef>
                <a:spcPts val="1200"/>
              </a:spcBef>
              <a:buClr>
                <a:srgbClr val="333333"/>
              </a:buClr>
              <a:buFont typeface="WingDings"/>
              <a:buChar char=""/>
              <a:defRPr/>
            </a:pPr>
            <a:r>
              <a:rPr lang="el-GR" sz="2400" dirty="0">
                <a:solidFill>
                  <a:srgbClr val="333333"/>
                </a:solidFill>
              </a:rPr>
              <a:t>Μπορεί να παρατηρήσατε ότι είχατε μια πιο όρθια στάση σώματος και αισθανόσασταν πιο ασφαλής.</a:t>
            </a:r>
            <a:endParaRPr lang="en-US" sz="2400" dirty="0">
              <a:solidFill>
                <a:srgbClr val="333333"/>
              </a:solidFill>
            </a:endParaRPr>
          </a:p>
          <a:p>
            <a:pPr marL="342900" indent="-342900">
              <a:lnSpc>
                <a:spcPct val="100000"/>
              </a:lnSpc>
              <a:spcBef>
                <a:spcPts val="1200"/>
              </a:spcBef>
              <a:buClr>
                <a:srgbClr val="333333"/>
              </a:buClr>
              <a:buFont typeface="WingDings"/>
              <a:buChar char=""/>
              <a:defRPr/>
            </a:pPr>
            <a:r>
              <a:rPr lang="el-GR" sz="2400" dirty="0">
                <a:solidFill>
                  <a:srgbClr val="333333"/>
                </a:solidFill>
              </a:rPr>
              <a:t>Μια σταθερή θέση και μια όρθια στάση σώματος δεν δείχνει μόνο περισσότερη εμπιστοσύνη στους άλλους ανθρώπους, έχουν, επίσης, θετική επίδραση στην αυτοεκτίμηση.</a:t>
            </a:r>
            <a:endParaRPr lang="en-US" sz="2400" dirty="0">
              <a:solidFill>
                <a:srgbClr val="333333"/>
              </a:solidFill>
            </a:endParaRPr>
          </a:p>
          <a:p>
            <a:pPr marL="342900" indent="-342900">
              <a:lnSpc>
                <a:spcPct val="100000"/>
              </a:lnSpc>
              <a:spcBef>
                <a:spcPts val="1200"/>
              </a:spcBef>
              <a:buClr>
                <a:srgbClr val="333333"/>
              </a:buClr>
              <a:buFont typeface="WingDings"/>
              <a:buChar char=""/>
              <a:defRPr/>
            </a:pPr>
            <a:r>
              <a:rPr lang="el-GR" sz="2400" dirty="0">
                <a:solidFill>
                  <a:srgbClr val="333333"/>
                </a:solidFill>
              </a:rPr>
              <a:t>Αναπτύσσοντας μια νέα εσωτερική διάθεση με τη σωστή στάση του σώματος: Η γλώσσα του σώματος που λέει «Έχω αυτοπεποίθηση» (ευθεία στάση, </a:t>
            </a:r>
            <a:r>
              <a:rPr lang="el-GR" sz="2400" dirty="0" err="1">
                <a:solidFill>
                  <a:srgbClr val="333333"/>
                </a:solidFill>
              </a:rPr>
              <a:t>βλεμματική</a:t>
            </a:r>
            <a:r>
              <a:rPr lang="el-GR" sz="2400" dirty="0">
                <a:solidFill>
                  <a:srgbClr val="333333"/>
                </a:solidFill>
              </a:rPr>
              <a:t> επαφή, καθαρή φωνή) προωθεί την πραγματική δύναμη και αυτοπεποίθηση μέσα σας.</a:t>
            </a:r>
            <a:endParaRPr lang="en-US" sz="2400" dirty="0">
              <a:solidFill>
                <a:srgbClr val="333333"/>
              </a:solidFill>
            </a:endParaRPr>
          </a:p>
          <a:p>
            <a:pPr>
              <a:lnSpc>
                <a:spcPct val="100000"/>
              </a:lnSpc>
              <a:spcBef>
                <a:spcPts val="1200"/>
              </a:spcBef>
              <a:tabLst>
                <a:tab pos="271463" algn="l"/>
              </a:tabLst>
              <a:defRPr/>
            </a:pPr>
            <a:r>
              <a:rPr lang="el-GR" sz="2400" dirty="0">
                <a:solidFill>
                  <a:srgbClr val="004992"/>
                </a:solidFill>
              </a:rPr>
              <a:t>Ότι αρχίζει με «στάση του σώματος» μετατρέπεται στην υιοθέτηση μιας στάσης συμπεριφοράς!</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Μηρυκάζοντας: Κάνοντας κύκλους αλλά χωρίς να κινείσαι προς τα εμπρός</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046720" cy="4248000"/>
          </a:xfrm>
        </p:spPr>
        <p:txBody>
          <a:bodyPr>
            <a:noAutofit/>
          </a:bodyPr>
          <a:lstStyle/>
          <a:p>
            <a:pPr marL="342900" indent="-342900" fontAlgn="auto">
              <a:buClr>
                <a:srgbClr val="333333"/>
              </a:buClr>
              <a:buFont typeface="WingDings"/>
              <a:buChar char=""/>
              <a:defRPr/>
            </a:pPr>
            <a:r>
              <a:rPr lang="el-GR" sz="2400" dirty="0">
                <a:solidFill>
                  <a:srgbClr val="333333"/>
                </a:solidFill>
              </a:rPr>
              <a:t>Πολλοί άνθρωποι με ψυχικά συμπτώματα πάσχουν από ατέλειωτο «μηρυκασμό» ή «μελαγχολία»</a:t>
            </a:r>
          </a:p>
          <a:p>
            <a:pPr marL="342900" indent="-342900" fontAlgn="auto">
              <a:buClr>
                <a:srgbClr val="004992"/>
              </a:buClr>
              <a:buFont typeface="WingDings"/>
              <a:buChar char=""/>
              <a:defRPr/>
            </a:pPr>
            <a:r>
              <a:rPr lang="el-GR" sz="2400" dirty="0">
                <a:solidFill>
                  <a:srgbClr val="004992"/>
                </a:solidFill>
              </a:rPr>
              <a:t>Έχετε παρατηρήσει τον εαυτό σας να μυρηκάζει;</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Προβλήματα</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046720" cy="4248000"/>
          </a:xfrm>
        </p:spPr>
        <p:txBody>
          <a:bodyPr>
            <a:noAutofit/>
          </a:bodyPr>
          <a:lstStyle/>
          <a:p>
            <a:pPr fontAlgn="auto">
              <a:buClr>
                <a:srgbClr val="333333"/>
              </a:buClr>
              <a:defRPr/>
            </a:pPr>
            <a:r>
              <a:rPr lang="el-GR" sz="2400" dirty="0">
                <a:solidFill>
                  <a:srgbClr val="004992"/>
                </a:solidFill>
              </a:rPr>
              <a:t>Ο </a:t>
            </a:r>
            <a:r>
              <a:rPr lang="el-GR" sz="2400" dirty="0" err="1">
                <a:solidFill>
                  <a:srgbClr val="004992"/>
                </a:solidFill>
              </a:rPr>
              <a:t>μυρηκασμός</a:t>
            </a:r>
            <a:r>
              <a:rPr lang="el-GR" sz="2400" dirty="0">
                <a:solidFill>
                  <a:srgbClr val="004992"/>
                </a:solidFill>
              </a:rPr>
              <a:t> είναι προβληματικός για διάφορους λόγους:</a:t>
            </a:r>
            <a:endParaRPr lang="de-DE" sz="2400" dirty="0">
              <a:solidFill>
                <a:srgbClr val="004992"/>
              </a:solidFill>
            </a:endParaRPr>
          </a:p>
          <a:p>
            <a:pPr marL="342900" indent="-342900" fontAlgn="auto">
              <a:buClr>
                <a:srgbClr val="333333"/>
              </a:buClr>
              <a:buFont typeface="WingDings"/>
              <a:buChar char=""/>
              <a:defRPr/>
            </a:pPr>
            <a:r>
              <a:rPr lang="el-GR" sz="2400" dirty="0">
                <a:solidFill>
                  <a:srgbClr val="333333"/>
                </a:solidFill>
              </a:rPr>
              <a:t>Οι σκέψεις τρέχουν σε κύκλους: Τα προβλήματα παραμένουν, χωρίς να επιλύονται.</a:t>
            </a:r>
            <a:endParaRPr lang="de-DE" sz="2400" dirty="0">
              <a:solidFill>
                <a:srgbClr val="333333"/>
              </a:solidFill>
            </a:endParaRPr>
          </a:p>
          <a:p>
            <a:pPr marL="342900" indent="-342900" fontAlgn="auto">
              <a:buClr>
                <a:srgbClr val="333333"/>
              </a:buClr>
              <a:buFont typeface="WingDings"/>
              <a:buChar char=""/>
              <a:defRPr/>
            </a:pPr>
            <a:r>
              <a:rPr lang="el-GR" sz="2400" dirty="0">
                <a:solidFill>
                  <a:srgbClr val="333333"/>
                </a:solidFill>
              </a:rPr>
              <a:t>Η αυτοεκτίμηση υποσκάπτεται περισσότερο γιατί δεν γίνονται αντιληπτές ή δεν δίνεται προσοχή σε χρήσιμες και όμορφες σκέψεις ή ενέργειες.</a:t>
            </a:r>
            <a:endParaRPr lang="en-US" sz="2400" dirty="0">
              <a:solidFill>
                <a:srgbClr val="333333"/>
              </a:solidFill>
            </a:endParaRPr>
          </a:p>
          <a:p>
            <a:pPr marL="342900" indent="-342900" fontAlgn="auto">
              <a:buClr>
                <a:srgbClr val="333333"/>
              </a:buClr>
              <a:buFont typeface="WingDings"/>
              <a:buChar char=""/>
              <a:defRPr/>
            </a:pPr>
            <a:r>
              <a:rPr lang="el-GR" sz="2400" dirty="0">
                <a:solidFill>
                  <a:srgbClr val="333333"/>
                </a:solidFill>
              </a:rPr>
              <a:t>Σε αντίθεση με την στοχοκατευθυνόμενη σκέψη, ο μηρυκασμός χαρακτηρίζεται από την επανάληψη των ίδιων αποτυχημένων σκέψεων και αυτό-κατηγοριών.</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να κάνετε;</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el-GR" sz="2400" dirty="0">
                <a:solidFill>
                  <a:srgbClr val="333333"/>
                </a:solidFill>
              </a:rPr>
              <a:t>Το πρώτο και περισσότερο σημαντικό βήμα είναι να αναγνωρίσετε το μηρυκασμό ως ένα πρόβλημα παρά ως μια επιβοηθητική στρατηγική. Ο μηρυκασμός, αντί να λύνει προβλήματα, ξεκάθαρα οδηγεί σε περισσότερα</a:t>
            </a:r>
            <a:r>
              <a:rPr lang="de-DE" sz="2400" dirty="0">
                <a:solidFill>
                  <a:srgbClr val="333333"/>
                </a:solidFill>
              </a:rPr>
              <a:t>.</a:t>
            </a:r>
          </a:p>
          <a:p>
            <a:pPr marL="342900" lvl="0" indent="-342900" defTabSz="914400">
              <a:buClr>
                <a:srgbClr val="000000"/>
              </a:buClr>
              <a:buFont typeface="WingDings"/>
              <a:buChar char=""/>
              <a:defRPr/>
            </a:pPr>
            <a:r>
              <a:rPr lang="el-GR" sz="2400" dirty="0">
                <a:solidFill>
                  <a:srgbClr val="004992"/>
                </a:solidFill>
              </a:rPr>
              <a:t>Οι μυρηκαστικές σκέψεις είναι απλώς σκέψεις… </a:t>
            </a:r>
            <a:r>
              <a:rPr lang="el-GR" sz="2400" dirty="0">
                <a:solidFill>
                  <a:srgbClr val="333333"/>
                </a:solidFill>
              </a:rPr>
              <a:t>δεν είναι η πραγματικότητα!</a:t>
            </a:r>
            <a:endParaRPr lang="de-DE" sz="2400" dirty="0">
              <a:solidFill>
                <a:srgbClr val="333333"/>
              </a:solidFill>
            </a:endParaRPr>
          </a:p>
          <a:p>
            <a:pPr marL="342900" lvl="0" indent="-342900" defTabSz="914400">
              <a:buClr>
                <a:srgbClr val="333333"/>
              </a:buClr>
              <a:buFont typeface="WingDings"/>
              <a:buChar char=""/>
              <a:defRPr/>
            </a:pPr>
            <a:r>
              <a:rPr lang="el-GR" sz="2400" dirty="0">
                <a:solidFill>
                  <a:srgbClr val="333333"/>
                </a:solidFill>
              </a:rPr>
              <a:t>Προσπαθήστε να τις παρατηρήσετε, αλλά μην δίνεται πάρα πολύ αξία σε αυτές τις σκέψεις.</a:t>
            </a:r>
            <a:endParaRPr lang="en-US" sz="2400" dirty="0"/>
          </a:p>
        </p:txBody>
      </p:sp>
      <p:sp>
        <p:nvSpPr>
          <p:cNvPr id="6" name="Footer Placeholder 5"/>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Αντί-μηρυκαστική Άσκηση 1: Ψάχνοντας για εσωτερικό διαχωρισμό...</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5394960" cy="4248000"/>
          </a:xfrm>
        </p:spPr>
        <p:txBody>
          <a:bodyPr/>
          <a:lstStyle/>
          <a:p>
            <a:pPr marL="342900" lvl="0" indent="-342900" defTabSz="914400">
              <a:buClr>
                <a:srgbClr val="333333"/>
              </a:buClr>
              <a:buFont typeface="WingDings"/>
              <a:buChar char=""/>
              <a:defRPr/>
            </a:pPr>
            <a:r>
              <a:rPr lang="el-GR" sz="2000" dirty="0">
                <a:solidFill>
                  <a:srgbClr val="333333"/>
                </a:solidFill>
              </a:rPr>
              <a:t>Σκεφτείτε τι συμβαίνει μέσα σας χωρίς να παρεμβαίνετε ή να υποτιμάτε («Είμαι ηλίθιος, δεν μπορώ να σταματήσω τον μηρυκασμό»· «Γιατί έχω αυτό το πρόβλημα;»)</a:t>
            </a:r>
            <a:endParaRPr lang="de-DE" sz="2000" dirty="0">
              <a:solidFill>
                <a:srgbClr val="333333"/>
              </a:solidFill>
            </a:endParaRPr>
          </a:p>
          <a:p>
            <a:pPr marL="342900" lvl="0" indent="-342900" defTabSz="914400">
              <a:buClr>
                <a:srgbClr val="333333"/>
              </a:buClr>
              <a:buFont typeface="WingDings"/>
              <a:buChar char=""/>
              <a:defRPr/>
            </a:pPr>
            <a:r>
              <a:rPr lang="el-GR" sz="2000" dirty="0">
                <a:solidFill>
                  <a:srgbClr val="333333"/>
                </a:solidFill>
              </a:rPr>
              <a:t>Παρακολουθήστε τις σκέψεις σαν να ήταν τρένα που φεύγουν από το σταθμό, κινούμενα σύννεφα στον ουρανό ή φύλλα που μεταφέρονται από τον άνεμο.</a:t>
            </a:r>
          </a:p>
          <a:p>
            <a:pPr lvl="0" defTabSz="914400" eaLnBrk="0" fontAlgn="base" hangingPunct="0">
              <a:buClr>
                <a:srgbClr val="006699"/>
              </a:buClr>
              <a:tabLst>
                <a:tab pos="84137" algn="l"/>
              </a:tabLst>
              <a:defRPr/>
            </a:pPr>
            <a:r>
              <a:rPr lang="el-GR" sz="2000" kern="0" dirty="0">
                <a:solidFill>
                  <a:srgbClr val="004992"/>
                </a:solidFill>
              </a:rPr>
              <a:t>Αυτές οι προβληματικές σκέψεις δεν είναι επίμονες γιατί είναι αληθινές αλλά επειδή σας τρομάζουν. Και αυτός είναι ο λόγος που τις σκέφτεστε επανειλημμένα.</a:t>
            </a:r>
            <a:endParaRPr lang="en-US" sz="2000" dirty="0"/>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Αντί-μηρυκαστική Άσκηση 2: Σωματική απόσπαση της προσοχής</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l-GR" sz="2400" dirty="0">
                <a:solidFill>
                  <a:srgbClr val="004992"/>
                </a:solidFill>
              </a:rPr>
              <a:t>Σωματική άσκηση</a:t>
            </a:r>
            <a:endParaRPr lang="de-DE" sz="2400" dirty="0">
              <a:solidFill>
                <a:srgbClr val="004992"/>
              </a:solidFill>
            </a:endParaRPr>
          </a:p>
          <a:p>
            <a:pPr marL="457200" indent="-457200">
              <a:lnSpc>
                <a:spcPct val="100000"/>
              </a:lnSpc>
              <a:spcBef>
                <a:spcPts val="1200"/>
              </a:spcBef>
              <a:buFont typeface="+mj-lt"/>
              <a:buAutoNum type="arabicPeriod"/>
              <a:defRPr/>
            </a:pPr>
            <a:r>
              <a:rPr lang="el-GR" sz="2400" dirty="0">
                <a:solidFill>
                  <a:srgbClr val="333333"/>
                </a:solidFill>
              </a:rPr>
              <a:t>Σηκωθείτε</a:t>
            </a:r>
            <a:r>
              <a:rPr lang="de-DE" sz="2400" dirty="0">
                <a:solidFill>
                  <a:srgbClr val="333333"/>
                </a:solidFill>
              </a:rPr>
              <a:t>!</a:t>
            </a:r>
          </a:p>
          <a:p>
            <a:pPr marL="457200" indent="-457200">
              <a:lnSpc>
                <a:spcPct val="100000"/>
              </a:lnSpc>
              <a:spcBef>
                <a:spcPts val="1200"/>
              </a:spcBef>
              <a:buFont typeface="+mj-lt"/>
              <a:buAutoNum type="arabicPeriod"/>
              <a:defRPr/>
            </a:pPr>
            <a:r>
              <a:rPr lang="el-GR" sz="2400" dirty="0">
                <a:solidFill>
                  <a:srgbClr val="333333"/>
                </a:solidFill>
              </a:rPr>
              <a:t>Βάλτε το αριστερό σας χέρι στον δεξί σας ώμο</a:t>
            </a:r>
            <a:endParaRPr lang="de-DE" sz="2400" dirty="0">
              <a:solidFill>
                <a:srgbClr val="333333"/>
              </a:solidFill>
            </a:endParaRPr>
          </a:p>
          <a:p>
            <a:pPr marL="457200" indent="-457200">
              <a:lnSpc>
                <a:spcPct val="100000"/>
              </a:lnSpc>
              <a:spcBef>
                <a:spcPts val="1200"/>
              </a:spcBef>
              <a:buFont typeface="+mj-lt"/>
              <a:buAutoNum type="arabicPeriod"/>
              <a:defRPr/>
            </a:pPr>
            <a:r>
              <a:rPr lang="el-GR" sz="2400" dirty="0">
                <a:solidFill>
                  <a:srgbClr val="333333"/>
                </a:solidFill>
              </a:rPr>
              <a:t>Βάλτε το δεξί σας χέρι στον αριστερό σας ώμο</a:t>
            </a:r>
          </a:p>
          <a:p>
            <a:pPr marL="457200" indent="-457200">
              <a:lnSpc>
                <a:spcPct val="100000"/>
              </a:lnSpc>
              <a:spcBef>
                <a:spcPts val="1200"/>
              </a:spcBef>
              <a:buFont typeface="+mj-lt"/>
              <a:buAutoNum type="arabicPeriod"/>
              <a:defRPr/>
            </a:pPr>
            <a:r>
              <a:rPr lang="el-GR" sz="2400" dirty="0">
                <a:solidFill>
                  <a:srgbClr val="333333"/>
                </a:solidFill>
              </a:rPr>
              <a:t>Σηκώστε το ένα πόδι σας</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 </a:t>
            </a:r>
            <a:r>
              <a:rPr lang="el-GR" sz="2400" dirty="0">
                <a:solidFill>
                  <a:srgbClr val="333333"/>
                </a:solidFill>
              </a:rPr>
              <a:t>και περιστρέψτε το</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Αντί-μηρυκαστική Άσκηση 2: Σωματική απόσπαση της προσοχής</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l-GR" sz="2400" dirty="0">
                <a:solidFill>
                  <a:srgbClr val="004992"/>
                </a:solidFill>
              </a:rPr>
              <a:t>Σωματική άσκηση</a:t>
            </a:r>
            <a:endParaRPr lang="de-DE" sz="2400" dirty="0">
              <a:solidFill>
                <a:srgbClr val="004992"/>
              </a:solidFill>
            </a:endParaRPr>
          </a:p>
          <a:p>
            <a:pPr marL="457200" indent="-457200">
              <a:lnSpc>
                <a:spcPct val="100000"/>
              </a:lnSpc>
              <a:spcBef>
                <a:spcPts val="1200"/>
              </a:spcBef>
              <a:buFont typeface="+mj-lt"/>
              <a:buAutoNum type="arabicPeriod"/>
              <a:defRPr/>
            </a:pPr>
            <a:r>
              <a:rPr lang="el-GR" sz="2400" dirty="0">
                <a:solidFill>
                  <a:srgbClr val="333333"/>
                </a:solidFill>
              </a:rPr>
              <a:t>Σηκωθείτε</a:t>
            </a:r>
            <a:r>
              <a:rPr lang="de-DE" sz="2400" dirty="0">
                <a:solidFill>
                  <a:srgbClr val="333333"/>
                </a:solidFill>
              </a:rPr>
              <a:t>!</a:t>
            </a:r>
          </a:p>
          <a:p>
            <a:pPr marL="457200" indent="-457200">
              <a:lnSpc>
                <a:spcPct val="100000"/>
              </a:lnSpc>
              <a:spcBef>
                <a:spcPts val="1200"/>
              </a:spcBef>
              <a:buFont typeface="+mj-lt"/>
              <a:buAutoNum type="arabicPeriod"/>
              <a:defRPr/>
            </a:pPr>
            <a:r>
              <a:rPr lang="el-GR" sz="2400" dirty="0">
                <a:solidFill>
                  <a:srgbClr val="333333"/>
                </a:solidFill>
              </a:rPr>
              <a:t>Βάλτε το αριστερό σας χέρι στον δεξί σας ώμο</a:t>
            </a:r>
            <a:endParaRPr lang="de-DE" sz="2400" dirty="0">
              <a:solidFill>
                <a:srgbClr val="333333"/>
              </a:solidFill>
            </a:endParaRPr>
          </a:p>
          <a:p>
            <a:pPr marL="457200" indent="-457200">
              <a:lnSpc>
                <a:spcPct val="100000"/>
              </a:lnSpc>
              <a:spcBef>
                <a:spcPts val="1200"/>
              </a:spcBef>
              <a:buFont typeface="+mj-lt"/>
              <a:buAutoNum type="arabicPeriod"/>
              <a:defRPr/>
            </a:pPr>
            <a:r>
              <a:rPr lang="el-GR" sz="2400" dirty="0">
                <a:solidFill>
                  <a:srgbClr val="333333"/>
                </a:solidFill>
              </a:rPr>
              <a:t>Βάλτε το δεξί σας χέρι στον αριστερό σας ώμο</a:t>
            </a:r>
          </a:p>
          <a:p>
            <a:pPr marL="457200" indent="-457200">
              <a:lnSpc>
                <a:spcPct val="100000"/>
              </a:lnSpc>
              <a:spcBef>
                <a:spcPts val="1200"/>
              </a:spcBef>
              <a:buFont typeface="+mj-lt"/>
              <a:buAutoNum type="arabicPeriod"/>
              <a:defRPr/>
            </a:pPr>
            <a:r>
              <a:rPr lang="el-GR" sz="2400" dirty="0">
                <a:solidFill>
                  <a:srgbClr val="333333"/>
                </a:solidFill>
              </a:rPr>
              <a:t>Σηκώστε το ένα πόδι σας</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 </a:t>
            </a:r>
            <a:r>
              <a:rPr lang="el-GR" sz="2400" dirty="0">
                <a:solidFill>
                  <a:srgbClr val="333333"/>
                </a:solidFill>
              </a:rPr>
              <a:t>και περιστρέψτε το</a:t>
            </a:r>
            <a:endParaRPr lang="de-DE" sz="2400" dirty="0">
              <a:solidFill>
                <a:srgbClr val="333333"/>
              </a:solidFill>
            </a:endParaRPr>
          </a:p>
          <a:p>
            <a:pPr>
              <a:defRPr/>
            </a:pPr>
            <a:r>
              <a:rPr lang="el-GR" sz="2400" dirty="0">
                <a:solidFill>
                  <a:srgbClr val="004992"/>
                </a:solidFill>
              </a:rPr>
              <a:t>Τι σκέφτεστε;</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1809790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Αντί-μηρυκαστική Άσκηση 2: Σωματική απόσπαση της προσοχής</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l-GR" sz="2400" dirty="0">
                <a:solidFill>
                  <a:srgbClr val="004992"/>
                </a:solidFill>
              </a:rPr>
              <a:t>Σωματική άσκηση</a:t>
            </a:r>
            <a:endParaRPr lang="de-DE" sz="2400" dirty="0">
              <a:solidFill>
                <a:srgbClr val="004992"/>
              </a:solidFill>
            </a:endParaRPr>
          </a:p>
          <a:p>
            <a:pPr marL="457200" indent="-457200">
              <a:lnSpc>
                <a:spcPct val="100000"/>
              </a:lnSpc>
              <a:spcBef>
                <a:spcPts val="1200"/>
              </a:spcBef>
              <a:buFont typeface="+mj-lt"/>
              <a:buAutoNum type="arabicPeriod"/>
              <a:defRPr/>
            </a:pPr>
            <a:r>
              <a:rPr lang="el-GR" sz="2400" dirty="0">
                <a:solidFill>
                  <a:srgbClr val="333333"/>
                </a:solidFill>
              </a:rPr>
              <a:t>Σηκωθείτε</a:t>
            </a:r>
            <a:r>
              <a:rPr lang="de-DE" sz="2400" dirty="0">
                <a:solidFill>
                  <a:srgbClr val="333333"/>
                </a:solidFill>
              </a:rPr>
              <a:t>!</a:t>
            </a:r>
          </a:p>
          <a:p>
            <a:pPr marL="457200" indent="-457200">
              <a:lnSpc>
                <a:spcPct val="100000"/>
              </a:lnSpc>
              <a:spcBef>
                <a:spcPts val="1200"/>
              </a:spcBef>
              <a:buFont typeface="+mj-lt"/>
              <a:buAutoNum type="arabicPeriod"/>
              <a:defRPr/>
            </a:pPr>
            <a:r>
              <a:rPr lang="el-GR" sz="2400" dirty="0">
                <a:solidFill>
                  <a:srgbClr val="333333"/>
                </a:solidFill>
              </a:rPr>
              <a:t>Βάλτε το αριστερό σας χέρι στον δεξί σας ώμο</a:t>
            </a:r>
            <a:endParaRPr lang="de-DE" sz="2400" dirty="0">
              <a:solidFill>
                <a:srgbClr val="333333"/>
              </a:solidFill>
            </a:endParaRPr>
          </a:p>
          <a:p>
            <a:pPr marL="457200" indent="-457200">
              <a:lnSpc>
                <a:spcPct val="100000"/>
              </a:lnSpc>
              <a:spcBef>
                <a:spcPts val="1200"/>
              </a:spcBef>
              <a:buFont typeface="+mj-lt"/>
              <a:buAutoNum type="arabicPeriod"/>
              <a:defRPr/>
            </a:pPr>
            <a:r>
              <a:rPr lang="el-GR" sz="2400" dirty="0">
                <a:solidFill>
                  <a:srgbClr val="333333"/>
                </a:solidFill>
              </a:rPr>
              <a:t>Βάλτε το δεξί σας χέρι στον αριστερό σας ώμο</a:t>
            </a:r>
          </a:p>
          <a:p>
            <a:pPr marL="457200" indent="-457200">
              <a:lnSpc>
                <a:spcPct val="100000"/>
              </a:lnSpc>
              <a:spcBef>
                <a:spcPts val="1200"/>
              </a:spcBef>
              <a:buFont typeface="+mj-lt"/>
              <a:buAutoNum type="arabicPeriod"/>
              <a:defRPr/>
            </a:pPr>
            <a:r>
              <a:rPr lang="el-GR" sz="2400" dirty="0">
                <a:solidFill>
                  <a:srgbClr val="333333"/>
                </a:solidFill>
              </a:rPr>
              <a:t>Σηκώστε το ένα πόδι σας</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 </a:t>
            </a:r>
            <a:r>
              <a:rPr lang="el-GR" sz="2400" dirty="0">
                <a:solidFill>
                  <a:srgbClr val="333333"/>
                </a:solidFill>
              </a:rPr>
              <a:t>και περιστρέψτε το</a:t>
            </a:r>
            <a:endParaRPr lang="de-DE" sz="2400" dirty="0">
              <a:solidFill>
                <a:srgbClr val="333333"/>
              </a:solidFill>
            </a:endParaRPr>
          </a:p>
          <a:p>
            <a:pPr>
              <a:defRPr/>
            </a:pPr>
            <a:r>
              <a:rPr lang="el-GR" sz="2400" dirty="0">
                <a:solidFill>
                  <a:srgbClr val="004992"/>
                </a:solidFill>
              </a:rPr>
              <a:t>Επειδή επικεντρωθήκατε στην άσκηση, Αυτό σας βοήθησε να σπάσει ο κύκλος του ατέλειωτου μηρυκασμού.</a:t>
            </a: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219141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Συμβουλές που βοηθούν στην αύξηση της αυτοεκτίμησης ενός ατόμου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Εκφράστε τις επιθυμίες σας σε άλλους </a:t>
            </a:r>
            <a:r>
              <a:rPr lang="el-GR" sz="2400">
                <a:solidFill>
                  <a:srgbClr val="333333"/>
                </a:solidFill>
              </a:rPr>
              <a:t>ανθρώπους.</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Συμβουλές που βοηθούν στην αύξηση της αυτοεκτίμησης ενός ατόμου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Εκφράστε τις επιθυμίες σας σε άλλους ανθρώπους.</a:t>
            </a:r>
          </a:p>
          <a:p>
            <a:pPr marL="342900" indent="-342900">
              <a:buClr>
                <a:srgbClr val="333333"/>
              </a:buClr>
              <a:buFont typeface="WingDings"/>
              <a:buChar char=""/>
            </a:pPr>
            <a:r>
              <a:rPr lang="el-GR" sz="2400" dirty="0">
                <a:solidFill>
                  <a:srgbClr val="333333"/>
                </a:solidFill>
              </a:rPr>
              <a:t>Προσπαθήστε να μιλάτε δυνατά και </a:t>
            </a:r>
            <a:r>
              <a:rPr lang="el-GR" sz="2400">
                <a:solidFill>
                  <a:srgbClr val="333333"/>
                </a:solidFill>
              </a:rPr>
              <a:t>καθαρά</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14334008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Συμβουλές που βοηθούν στην αύξηση της αυτοεκτίμησης ενός ατόμου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Εκφράστε τις επιθυμίες σας σε άλλους ανθρώπους.</a:t>
            </a:r>
          </a:p>
          <a:p>
            <a:pPr marL="342900" indent="-342900">
              <a:buClr>
                <a:srgbClr val="333333"/>
              </a:buClr>
              <a:buFont typeface="WingDings"/>
              <a:buChar char=""/>
            </a:pPr>
            <a:r>
              <a:rPr lang="el-GR" sz="2400" dirty="0">
                <a:solidFill>
                  <a:srgbClr val="333333"/>
                </a:solidFill>
              </a:rPr>
              <a:t>Προσπαθήστε να μιλάτε δυνατά και καθαρά</a:t>
            </a:r>
            <a:r>
              <a:rPr lang="de-DE" sz="2400" dirty="0">
                <a:solidFill>
                  <a:srgbClr val="333333"/>
                </a:solidFill>
              </a:rPr>
              <a:t>.</a:t>
            </a:r>
            <a:endParaRPr lang="el-GR" sz="2400" dirty="0">
              <a:solidFill>
                <a:srgbClr val="333333"/>
              </a:solidFill>
            </a:endParaRPr>
          </a:p>
          <a:p>
            <a:pPr marL="342900" indent="-342900">
              <a:buClr>
                <a:srgbClr val="333333"/>
              </a:buClr>
              <a:buFont typeface="WingDings"/>
              <a:buChar char=""/>
            </a:pPr>
            <a:r>
              <a:rPr lang="el-GR" sz="2400" dirty="0">
                <a:solidFill>
                  <a:srgbClr val="333333"/>
                </a:solidFill>
              </a:rPr>
              <a:t>Κάντε επαφή με τα μάτια (δοκιμάστε αυτό να το ξεκινήσετε με τους ανθρώπους που ξέρετε, στη συνέχεια προχωρήστε σε τους </a:t>
            </a:r>
            <a:r>
              <a:rPr lang="el-GR" sz="2400">
                <a:solidFill>
                  <a:srgbClr val="333333"/>
                </a:solidFill>
              </a:rPr>
              <a:t>ξένους).</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2722877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Συμβουλές που βοηθούν στην αύξηση της αυτοεκτίμησης ενός ατόμου</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el-GR" sz="2400" dirty="0">
                <a:solidFill>
                  <a:srgbClr val="333333"/>
                </a:solidFill>
              </a:rPr>
              <a:t>Εκφράστε τις επιθυμίες σας σε άλλους ανθρώπους.</a:t>
            </a:r>
          </a:p>
          <a:p>
            <a:pPr marL="342900" indent="-342900">
              <a:buClr>
                <a:srgbClr val="333333"/>
              </a:buClr>
              <a:buFont typeface="WingDings"/>
              <a:buChar char=""/>
            </a:pPr>
            <a:r>
              <a:rPr lang="el-GR" sz="2400" dirty="0">
                <a:solidFill>
                  <a:srgbClr val="333333"/>
                </a:solidFill>
              </a:rPr>
              <a:t>Προσπαθήστε να μιλάτε δυνατά και καθαρά</a:t>
            </a:r>
            <a:r>
              <a:rPr lang="de-DE" sz="2400" dirty="0">
                <a:solidFill>
                  <a:srgbClr val="333333"/>
                </a:solidFill>
              </a:rPr>
              <a:t>.</a:t>
            </a:r>
            <a:endParaRPr lang="el-GR" sz="2400" dirty="0">
              <a:solidFill>
                <a:srgbClr val="333333"/>
              </a:solidFill>
            </a:endParaRPr>
          </a:p>
          <a:p>
            <a:pPr marL="342900" indent="-342900">
              <a:buClr>
                <a:srgbClr val="333333"/>
              </a:buClr>
              <a:buFont typeface="WingDings"/>
              <a:buChar char=""/>
            </a:pPr>
            <a:r>
              <a:rPr lang="el-GR" sz="2400" dirty="0">
                <a:solidFill>
                  <a:srgbClr val="333333"/>
                </a:solidFill>
              </a:rPr>
              <a:t>Κάντε επαφή με τα μάτια (δοκιμάστε αυτό να το ξεκινήσετε με τους ανθρώπους που ξέρετε, στη συνέχεια προχωρήστε σε τους ξένους).</a:t>
            </a:r>
            <a:endParaRPr lang="de-DE" sz="2400" dirty="0">
              <a:solidFill>
                <a:srgbClr val="333333"/>
              </a:solidFill>
            </a:endParaRPr>
          </a:p>
          <a:p>
            <a:pPr marL="342900" indent="-342900">
              <a:buClr>
                <a:srgbClr val="333333"/>
              </a:buClr>
              <a:buFont typeface="WingDings"/>
              <a:buChar char=""/>
            </a:pPr>
            <a:r>
              <a:rPr lang="el-GR" sz="2400" dirty="0">
                <a:solidFill>
                  <a:srgbClr val="333333"/>
                </a:solidFill>
              </a:rPr>
              <a:t>Σταθείτε όρθιοι: Θυμηθείτε τις επιπτώσεις της όρθιας στάσης του σώματος στη δική σας αυτοεκτίμηση και στους ανθρώπους γύρω </a:t>
            </a:r>
            <a:r>
              <a:rPr lang="el-GR" sz="2400">
                <a:solidFill>
                  <a:srgbClr val="333333"/>
                </a:solidFill>
              </a:rPr>
              <a:t>σας!</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2721019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στο σπίτι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l-GR" sz="2000" dirty="0">
                <a:solidFill>
                  <a:srgbClr val="004992"/>
                </a:solidFill>
              </a:rPr>
              <a:t>Συμβουλές για το πώς να εκτιμήσετε τα θετικά πράγματα που συμβαίνουν καθημερινά</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el-GR" sz="2000" dirty="0">
                <a:solidFill>
                  <a:srgbClr val="333333"/>
                </a:solidFill>
              </a:rPr>
              <a:t>Όταν φεύγετε από το σπίτι, πάρτε μια χούφτα μικρών σφαιριδίων στη δεξιά τσέπη του σακακιού σας (π.χ. φασόλια)</a:t>
            </a:r>
            <a:endParaRPr lang="de-DE" sz="2000" dirty="0">
              <a:solidFill>
                <a:srgbClr val="333333"/>
              </a:solidFill>
            </a:endParaRPr>
          </a:p>
          <a:p>
            <a:pPr marL="342900" indent="-342900">
              <a:lnSpc>
                <a:spcPct val="100000"/>
              </a:lnSpc>
              <a:spcBef>
                <a:spcPts val="1200"/>
              </a:spcBef>
              <a:buClr>
                <a:srgbClr val="333333"/>
              </a:buClr>
              <a:buFont typeface="WingDings"/>
              <a:buChar char=""/>
              <a:defRPr/>
            </a:pPr>
            <a:r>
              <a:rPr lang="el-GR" sz="2000" dirty="0">
                <a:solidFill>
                  <a:srgbClr val="333333"/>
                </a:solidFill>
              </a:rPr>
              <a:t>Κάθε φορά που συμβαίνει κάτι θετικό (π.χ., ένα χαμόγελο από έναν φίλο, μια ωραία κουβέντα, ένα νόστιμο γεύμα κλπ ...), μετακινήστε το ένα σφαιρίδιο από την δεξιά στην αριστερή τσέπη σας.</a:t>
            </a:r>
            <a:endParaRPr lang="de-DE" sz="2000" dirty="0">
              <a:solidFill>
                <a:srgbClr val="333333"/>
              </a:solidFill>
            </a:endParaRPr>
          </a:p>
          <a:p>
            <a:pPr marL="342900" indent="-342900">
              <a:lnSpc>
                <a:spcPct val="100000"/>
              </a:lnSpc>
              <a:spcBef>
                <a:spcPts val="1200"/>
              </a:spcBef>
              <a:buClr>
                <a:srgbClr val="333333"/>
              </a:buClr>
              <a:buFont typeface="WingDings"/>
              <a:buChar char=""/>
              <a:defRPr/>
            </a:pPr>
            <a:r>
              <a:rPr lang="el-GR" sz="2000" dirty="0">
                <a:solidFill>
                  <a:srgbClr val="333333"/>
                </a:solidFill>
              </a:rPr>
              <a:t>Όταν γυρίσετε πίσω στο σπίτι το βράδυ, πάρτε τα σφαιρίδια από την αριστερή τσέπη και θυμηθείτε όλα τα όμορφα πράγματα που βιώσατε κατά τη διάρκεια της ημέρας.</a:t>
            </a:r>
            <a:endParaRPr lang="de-DE" sz="2000" dirty="0">
              <a:solidFill>
                <a:srgbClr val="333333"/>
              </a:solidFill>
            </a:endParaRPr>
          </a:p>
          <a:p>
            <a:pPr marL="342900" indent="-342900">
              <a:lnSpc>
                <a:spcPct val="100000"/>
              </a:lnSpc>
              <a:spcBef>
                <a:spcPts val="1200"/>
              </a:spcBef>
              <a:buClr>
                <a:srgbClr val="333333"/>
              </a:buClr>
              <a:buFont typeface="WingDings"/>
              <a:buChar char=""/>
              <a:defRPr/>
            </a:pPr>
            <a:r>
              <a:rPr lang="el-GR" sz="2000" dirty="0">
                <a:solidFill>
                  <a:srgbClr val="333333"/>
                </a:solidFill>
              </a:rPr>
              <a:t>Με τον τρόπο αυτό, μπορείτε να παρακολουθείτε όλα τα θετικά, τις όμορφες αναμνήσεις και να απολαμβάνετε την στιγμή. Δυστυχώς, πολύ συχνά αφήνουμε τα ευχάριστα πράγματα απαρατήρητα επιτρέποντας να περάσουν πολύ γρήγορα.</a:t>
            </a: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στο σπίτι</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l-GR" sz="2000" dirty="0">
                <a:solidFill>
                  <a:srgbClr val="004992"/>
                </a:solidFill>
              </a:rPr>
              <a:t>Συμβουλές για το πώς να εκτιμήσετε τα θετικά πράγματα που συμβαίνουν καθημερινά</a:t>
            </a:r>
            <a:r>
              <a:rPr lang="de-DE" sz="2000" dirty="0">
                <a:solidFill>
                  <a:srgbClr val="004992"/>
                </a:solidFill>
              </a:rPr>
              <a:t>:</a:t>
            </a:r>
          </a:p>
          <a:p>
            <a:pPr marL="342900" indent="-342900">
              <a:lnSpc>
                <a:spcPct val="100000"/>
              </a:lnSpc>
              <a:spcBef>
                <a:spcPts val="1200"/>
              </a:spcBef>
              <a:buClr>
                <a:srgbClr val="333333"/>
              </a:buClr>
              <a:buFont typeface="WingDings"/>
              <a:buChar char=""/>
              <a:defRPr/>
            </a:pPr>
            <a:r>
              <a:rPr lang="el-GR" sz="2000" dirty="0">
                <a:solidFill>
                  <a:srgbClr val="333333"/>
                </a:solidFill>
              </a:rPr>
              <a:t>Όταν φεύγετε από το σπίτι, πάρτε μια χούφτα μικρών σφαιριδίων στη δεξιά τσέπη του σακακιού σας (π.χ. φασόλια)</a:t>
            </a:r>
            <a:endParaRPr lang="de-DE" sz="2000" dirty="0">
              <a:solidFill>
                <a:srgbClr val="333333"/>
              </a:solidFill>
            </a:endParaRPr>
          </a:p>
          <a:p>
            <a:pPr marL="342900" indent="-342900">
              <a:lnSpc>
                <a:spcPct val="100000"/>
              </a:lnSpc>
              <a:spcBef>
                <a:spcPts val="1200"/>
              </a:spcBef>
              <a:buClr>
                <a:srgbClr val="333333"/>
              </a:buClr>
              <a:buFont typeface="WingDings"/>
              <a:buChar char=""/>
              <a:defRPr/>
            </a:pPr>
            <a:r>
              <a:rPr lang="el-GR" sz="2000" dirty="0">
                <a:solidFill>
                  <a:srgbClr val="333333"/>
                </a:solidFill>
              </a:rPr>
              <a:t>Κάθε φορά που συμβαίνει κάτι θετικό (π.χ., ένα χαμόγελο από έναν φίλο, μια ωραία κουβέντα, ένα νόστιμο γεύμα κλπ ...), μετακινήστε το ένα σφαιρίδιο από την δεξιά στην αριστερή τσέπη σας.</a:t>
            </a:r>
            <a:endParaRPr lang="de-DE" sz="2000" dirty="0">
              <a:solidFill>
                <a:srgbClr val="333333"/>
              </a:solidFill>
            </a:endParaRPr>
          </a:p>
          <a:p>
            <a:pPr marL="342900" indent="-342900">
              <a:lnSpc>
                <a:spcPct val="100000"/>
              </a:lnSpc>
              <a:spcBef>
                <a:spcPts val="1200"/>
              </a:spcBef>
              <a:buClr>
                <a:srgbClr val="333333"/>
              </a:buClr>
              <a:buFont typeface="WingDings"/>
              <a:buChar char=""/>
              <a:defRPr/>
            </a:pPr>
            <a:r>
              <a:rPr lang="el-GR" sz="2000" dirty="0">
                <a:solidFill>
                  <a:srgbClr val="333333"/>
                </a:solidFill>
              </a:rPr>
              <a:t>Όταν γυρίσετε πίσω στο σπίτι το βράδυ, πάρτε τα σφαιρίδια από την αριστερή τσέπη και θυμηθείτε όλα τα όμορφα πράγματα που βιώσατε κατά τη διάρκεια της ημέρας.</a:t>
            </a:r>
            <a:endParaRPr lang="de-DE" sz="2000" dirty="0">
              <a:solidFill>
                <a:srgbClr val="333333"/>
              </a:solidFill>
            </a:endParaRPr>
          </a:p>
          <a:p>
            <a:pPr marL="342900" indent="-342900">
              <a:lnSpc>
                <a:spcPct val="100000"/>
              </a:lnSpc>
              <a:spcBef>
                <a:spcPts val="1200"/>
              </a:spcBef>
              <a:buClr>
                <a:srgbClr val="333333"/>
              </a:buClr>
              <a:buFont typeface="WingDings"/>
              <a:buChar char=""/>
              <a:defRPr/>
            </a:pPr>
            <a:r>
              <a:rPr lang="el-GR" sz="2000" dirty="0">
                <a:solidFill>
                  <a:srgbClr val="333333"/>
                </a:solidFill>
              </a:rPr>
              <a:t>Με τον τρόπο αυτό, μπορείτε να παρακολουθείτε όλα τα θετικά, τις όμορφες αναμνήσεις και να απολαμβάνετε την στιγμή. Δυστυχώς, πολύ συχνά αφήνουμε τα ευχάριστα πράγματα απαρατήρητα επιτρέποντας να περάσουν πολύ γρήγορα.</a:t>
            </a:r>
          </a:p>
          <a:p>
            <a:pPr algn="ctr">
              <a:defRPr/>
            </a:pPr>
            <a:r>
              <a:rPr lang="el-GR" dirty="0">
                <a:solidFill>
                  <a:srgbClr val="004992"/>
                </a:solidFill>
              </a:rPr>
              <a:t>Γνωρίζετε άλλους τρόπους για να απολαμβάνετε και να θυμάστε ωραία πράγματα κατά τη διάρκεια της ημέρας;</a:t>
            </a:r>
            <a:endParaRPr lang="de-DE" dirty="0">
              <a:solidFill>
                <a:srgbClr val="004992"/>
              </a:solidFill>
            </a:endParaRPr>
          </a:p>
        </p:txBody>
      </p:sp>
      <p:sp>
        <p:nvSpPr>
          <p:cNvPr id="4" name="Footer Placeholder 3"/>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3677143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defRPr/>
            </a:pPr>
            <a:r>
              <a:rPr lang="el-GR" sz="2400" b="1" dirty="0">
                <a:solidFill>
                  <a:srgbClr val="333333"/>
                </a:solidFill>
              </a:rPr>
              <a:t>Εκπαιδευτικοί στόχοι</a:t>
            </a:r>
            <a:r>
              <a:rPr lang="de-DE" sz="2400" b="1" dirty="0">
                <a:solidFill>
                  <a:srgbClr val="333333"/>
                </a:solidFill>
              </a:rPr>
              <a:t>:</a:t>
            </a:r>
          </a:p>
          <a:p>
            <a:pPr marL="342900" indent="-342900">
              <a:buClr>
                <a:srgbClr val="333333"/>
              </a:buClr>
              <a:buFont typeface="WingDings"/>
              <a:buChar char=""/>
              <a:defRPr/>
            </a:pPr>
            <a:r>
              <a:rPr lang="el-GR" sz="2400" dirty="0">
                <a:solidFill>
                  <a:srgbClr val="333333"/>
                </a:solidFill>
              </a:rPr>
              <a:t>Η αυτοεκτίμηση είναι η αξία που ένα άτομο αποδίδει στον εαυτό του.</a:t>
            </a:r>
            <a:endParaRPr lang="de-DE" sz="2400" dirty="0">
              <a:solidFill>
                <a:srgbClr val="333333"/>
              </a:solidFill>
            </a:endParaRPr>
          </a:p>
          <a:p>
            <a:pPr marL="342900" indent="-342900">
              <a:buClr>
                <a:srgbClr val="333333"/>
              </a:buClr>
              <a:buFont typeface="WingDings"/>
              <a:buChar char=""/>
              <a:defRPr/>
            </a:pPr>
            <a:r>
              <a:rPr lang="el-GR" sz="2400" dirty="0">
                <a:solidFill>
                  <a:srgbClr val="333333"/>
                </a:solidFill>
              </a:rPr>
              <a:t>Ενημερωθείτε για τα δυνατά σημεία σας σε διάφορους τομείς της ζωής σας και προσπαθήστε να βελτιώσετε την αυτοεκτίμησή σας χρησιμοποιώντας τις στρατηγικές που συζητήθηκαν.</a:t>
            </a:r>
            <a:endParaRPr lang="de-DE" sz="2400" dirty="0">
              <a:solidFill>
                <a:srgbClr val="333333"/>
              </a:solidFill>
            </a:endParaRPr>
          </a:p>
          <a:p>
            <a:pPr marL="342900" indent="-342900">
              <a:buClr>
                <a:srgbClr val="333333"/>
              </a:buClr>
              <a:buFont typeface="WingDings"/>
              <a:buChar char=""/>
              <a:defRPr/>
            </a:pPr>
            <a:r>
              <a:rPr lang="el-GR" sz="2400" dirty="0">
                <a:solidFill>
                  <a:srgbClr val="333333"/>
                </a:solidFill>
              </a:rPr>
              <a:t>Αναζητήστε ξεχασμένα δυνατά σημεία («κρυμμένους θησαυρούς») ρωτώντας τους φίλους σας ή διατηρείστε ένα ημερήσιο «ημερολόγιο χαράς».</a:t>
            </a:r>
            <a:endParaRPr lang="de-DE" sz="2400" dirty="0">
              <a:solidFill>
                <a:srgbClr val="333333"/>
              </a:solidFill>
            </a:endParaRPr>
          </a:p>
          <a:p>
            <a:pPr marL="342900" indent="-342900">
              <a:buClr>
                <a:srgbClr val="333333"/>
              </a:buClr>
              <a:buFont typeface="WingDings"/>
              <a:buChar char=""/>
              <a:defRPr/>
            </a:pPr>
            <a:r>
              <a:rPr lang="el-GR" sz="2400" dirty="0">
                <a:solidFill>
                  <a:srgbClr val="333333"/>
                </a:solidFill>
              </a:rPr>
              <a:t>Να λαμβάνετε υπόψη σας τις θετικές στιγμές που συμβαίνουν καθημερινά!</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de-DE" sz="3600" dirty="0">
              <a:solidFill>
                <a:srgbClr val="004992"/>
              </a:solidFill>
              <a:latin typeface="+mn-lt"/>
              <a:ea typeface="+mn-ea"/>
              <a:cs typeface="+mn-cs"/>
            </a:endParaRPr>
          </a:p>
        </p:txBody>
      </p:sp>
      <p:sp>
        <p:nvSpPr>
          <p:cNvPr id="5" name="Inhaltsplatzhalter 2"/>
          <p:cNvSpPr>
            <a:spLocks noGrp="1"/>
          </p:cNvSpPr>
          <p:nvPr>
            <p:ph idx="1"/>
          </p:nvPr>
        </p:nvSpPr>
        <p:spPr/>
        <p:txBody>
          <a:bodyPr>
            <a:noAutofit/>
          </a:bodyPr>
          <a:lstStyle/>
          <a:p>
            <a:pPr>
              <a:lnSpc>
                <a:spcPct val="100000"/>
              </a:lnSpc>
              <a:spcBef>
                <a:spcPts val="1200"/>
              </a:spcBef>
            </a:pPr>
            <a:r>
              <a:rPr lang="el-GR" sz="2000" dirty="0">
                <a:solidFill>
                  <a:srgbClr val="333333"/>
                </a:solidFill>
              </a:rPr>
              <a:t>Πολλοί άνθρωποι (αλλά όχι όλοι!) με ψύχωση έχουν χαμηλή αυτοεκτίμηση καθώς και αρνητικά πρότυπα σκέψης (π.χ., τάση να υπεραναλύουν), τα οποία μπορούν να μειώσουν περαιτέρω την αυτοεκτίμησή τους.</a:t>
            </a: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de-DE" sz="3600" dirty="0">
              <a:solidFill>
                <a:srgbClr val="004992"/>
              </a:solidFill>
              <a:latin typeface="+mn-lt"/>
              <a:ea typeface="+mn-ea"/>
              <a:cs typeface="+mn-cs"/>
            </a:endParaRPr>
          </a:p>
        </p:txBody>
      </p:sp>
      <p:sp>
        <p:nvSpPr>
          <p:cNvPr id="5" name="Inhaltsplatzhalter 2"/>
          <p:cNvSpPr>
            <a:spLocks noGrp="1"/>
          </p:cNvSpPr>
          <p:nvPr>
            <p:ph idx="1"/>
          </p:nvPr>
        </p:nvSpPr>
        <p:spPr/>
        <p:txBody>
          <a:bodyPr>
            <a:noAutofit/>
          </a:bodyPr>
          <a:lstStyle/>
          <a:p>
            <a:pPr>
              <a:lnSpc>
                <a:spcPct val="100000"/>
              </a:lnSpc>
              <a:spcBef>
                <a:spcPts val="1200"/>
              </a:spcBef>
            </a:pPr>
            <a:r>
              <a:rPr lang="el-GR" sz="2000" dirty="0">
                <a:solidFill>
                  <a:srgbClr val="333333"/>
                </a:solidFill>
              </a:rPr>
              <a:t>Πολλοί άνθρωποι (αλλά όχι όλοι!) με ψύχωση έχουν χαμηλή αυτοεκτίμηση καθώς και αρνητικά πρότυπα σκέψης (π.χ., τάση να υπεραναλύουν), τα οποία μπορούν να μειώσουν περαιτέρω την αυτοεκτίμησή τους.</a:t>
            </a:r>
          </a:p>
          <a:p>
            <a:r>
              <a:rPr lang="el-GR" sz="2000" dirty="0">
                <a:solidFill>
                  <a:srgbClr val="004992"/>
                </a:solidFill>
              </a:rPr>
              <a:t>Παράδειγμα: </a:t>
            </a:r>
            <a:r>
              <a:rPr lang="el-GR" sz="2000" dirty="0">
                <a:solidFill>
                  <a:srgbClr val="333333"/>
                </a:solidFill>
              </a:rPr>
              <a:t>Ο Χάρης λαμβάνει μια αρνητική αξιολόγηση στην τελική εξέταση στο τέλος της άσκησής του.</a:t>
            </a:r>
          </a:p>
          <a:p>
            <a:pPr>
              <a:lnSpc>
                <a:spcPct val="100000"/>
              </a:lnSpc>
              <a:spcBef>
                <a:spcPts val="1200"/>
              </a:spcBef>
            </a:pPr>
            <a:r>
              <a:rPr lang="el-GR" sz="2000" dirty="0">
                <a:solidFill>
                  <a:srgbClr val="004992"/>
                </a:solidFill>
              </a:rPr>
              <a:t>Εκτίμηση: </a:t>
            </a:r>
            <a:r>
              <a:rPr lang="el-GR" sz="2000" dirty="0">
                <a:solidFill>
                  <a:srgbClr val="333333"/>
                </a:solidFill>
              </a:rPr>
              <a:t>Κατ’ αρχάς, αμφισβητεί τον εαυτό του ως εργαζόμενο αλλά σταδιακά</a:t>
            </a:r>
            <a:r>
              <a:rPr lang="de-DE" sz="2000" dirty="0">
                <a:solidFill>
                  <a:srgbClr val="333333"/>
                </a:solidFill>
              </a:rPr>
              <a:t> </a:t>
            </a:r>
            <a:r>
              <a:rPr lang="el-GR" sz="2000" dirty="0">
                <a:solidFill>
                  <a:srgbClr val="333333"/>
                </a:solidFill>
              </a:rPr>
              <a:t>απαξιώνει τον εαυτό τουκαι ως άτομο. Αισθάνεται καταθλιπτικός και αμφιβάλλει για τον εαυτό του.</a:t>
            </a:r>
          </a:p>
          <a:p>
            <a:pPr>
              <a:lnSpc>
                <a:spcPct val="100000"/>
              </a:lnSpc>
              <a:spcBef>
                <a:spcPts val="1200"/>
              </a:spcBef>
            </a:pPr>
            <a:r>
              <a:rPr lang="el-GR" sz="2000" dirty="0">
                <a:solidFill>
                  <a:srgbClr val="004992"/>
                </a:solidFill>
              </a:rPr>
              <a:t>Αλλά: </a:t>
            </a:r>
            <a:r>
              <a:rPr lang="el-GR" sz="2000" dirty="0">
                <a:solidFill>
                  <a:srgbClr val="333333"/>
                </a:solidFill>
              </a:rPr>
              <a:t>Φίλοι του Χάρη, τις επόμενες μέρες, του κατέστησαν καθαρό ότι το τεστ δεν τον αξιολογεί ως άτομο αλλά ότι είναι ένα στιγμιότυπο της απόδοσής του σε έναν μόνο τομέα από τους πολλούς που έχει. Δεν πρέπει να πάρει τα αποτελέσματα ελαφρά, αλλά είναι, επίσης, σημαντικό να έχει στο μυαλό του τα δυνατά του σημεία (στην εργασία άλλα και σε άλλους τομείς) και να μην είναι πολύ σκληρός με τον εαυτό του.</a:t>
            </a:r>
          </a:p>
          <a:p>
            <a:r>
              <a:rPr lang="el-GR" sz="2000" dirty="0">
                <a:solidFill>
                  <a:srgbClr val="004992"/>
                </a:solidFill>
              </a:rPr>
              <a:t>Σημαντικό: Ακόμα και αν βιώσετε μια αποτυχία, δεν πρέπει ποτέ να αγνοείτε τα πράγματα που πηγαίνουν καλά στη ζωή σας.</a:t>
            </a:r>
            <a:endParaRPr lang="de-DE" sz="20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3727745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426740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rPr>
              <a:t>Μεταγνωστική Θεραπεία 9 – Αυτοεκτίμηση</a:t>
            </a:r>
            <a:endParaRPr lang="de-DE">
              <a:latin typeface="+mn-lt"/>
            </a:endParaRP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343749143"/>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Calibri Light"/>
                          <a:ea typeface="Verdana" panose="020B0604030504040204" pitchFamily="34" charset="0"/>
                          <a:cs typeface="Verdana" panose="020B0604030504040204" pitchFamily="34" charset="0"/>
                        </a:rPr>
                        <a:t>Neues</a:t>
                      </a:r>
                      <a:r>
                        <a:rPr lang="en-US" sz="1000" b="0" i="0" u="none"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businesswoman/Geschäftsfrau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a:solidFill>
                            <a:srgbClr val="333333"/>
                          </a:solidFill>
                          <a:effectLst/>
                          <a:latin typeface="Calibri Light"/>
                          <a:ea typeface="Verdana" panose="020B0604030504040204" pitchFamily="34" charset="0"/>
                          <a:cs typeface="Verdana" panose="020B0604030504040204" pitchFamily="34" charset="0"/>
                        </a:rPr>
                        <a:t>Ancona, Marche, Italy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3409</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48</vt:i4>
      </vt:variant>
    </vt:vector>
  </HeadingPairs>
  <TitlesOfParts>
    <vt:vector size="57" baseType="lpstr">
      <vt:lpstr>Calibri Light</vt:lpstr>
      <vt:lpstr>Times New Roman</vt:lpstr>
      <vt:lpstr>Wingdings</vt:lpstr>
      <vt:lpstr>Arial</vt:lpstr>
      <vt:lpstr>Calibri</vt:lpstr>
      <vt:lpstr>Wingdings</vt:lpstr>
      <vt:lpstr>Symbol</vt:lpstr>
      <vt:lpstr>UKE_PPT-Vorlage_16zu9</vt:lpstr>
      <vt:lpstr>1_UKE_PPT-Vorlage_16zu9</vt:lpstr>
      <vt:lpstr>ΜΓΘ 9 Ι – Αυτοεκτίμηση</vt:lpstr>
      <vt:lpstr>Αυτοεκτίμηση: Τι είναι;</vt:lpstr>
      <vt:lpstr>Αυτοεκτίμηση: Τι είναι;</vt:lpstr>
      <vt:lpstr>Αυτοεκτίμηση: Τι είναι;</vt:lpstr>
      <vt:lpstr>Αυτοεκτίμηση: Τι είναι;</vt:lpstr>
      <vt:lpstr>Η χαμηλή αυτοεκτίμηση μπορεί να επηρεάσει την ψυχική σας υγεία</vt:lpstr>
      <vt:lpstr>Διαφορά μεταξύ υπερβολικής αυτοεκτίμησης και υγιούς αυτοεκτίμησης</vt:lpstr>
      <vt:lpstr>Αλλά…</vt:lpstr>
      <vt:lpstr>Γιατί το κάνουμε αυτό;</vt:lpstr>
      <vt:lpstr>Πηγές αυτοεκτίμησης</vt:lpstr>
      <vt:lpstr>Πηγές αυτοεκτίμησης</vt:lpstr>
      <vt:lpstr>Άνθρωποι με χαμηλή αυτοεκτίμηση…</vt:lpstr>
      <vt:lpstr>Άνθρωποι με χαμηλή αυτοεκτίμηση…</vt:lpstr>
      <vt:lpstr>Άνθρωποι με χαμηλή αυτοεκτίμηση…</vt:lpstr>
      <vt:lpstr>Μην ξεχνάτε…</vt:lpstr>
      <vt:lpstr>Μην ξεχνάτε…</vt:lpstr>
      <vt:lpstr>Τι προσδιορίζει τους ανθρώπους με υψηλή αυτοεκτίμηση</vt:lpstr>
      <vt:lpstr>Τι προσδιορίζει τους ανθρώπους με υψηλή αυτοεκτίμηση</vt:lpstr>
      <vt:lpstr>Χαρακτηριστικά υψηλής αυτοεκτίμησης που δεν είναι άμεσα εμφανή</vt:lpstr>
      <vt:lpstr>Χαρακτηριστικά υψηλής αυτοεκτίμησης που δεν είναι άμεσα εμφανή</vt:lpstr>
      <vt:lpstr>Αξιοποίηση δυνατών σημείων</vt:lpstr>
      <vt:lpstr>Αξιοποίηση δυνατών σημείων</vt:lpstr>
      <vt:lpstr>Άσκηση 1</vt:lpstr>
      <vt:lpstr>Άσκηση 2</vt:lpstr>
      <vt:lpstr>Άσκηση 2</vt:lpstr>
      <vt:lpstr>Άσκηση 2</vt:lpstr>
      <vt:lpstr>Άσκηση 2</vt:lpstr>
      <vt:lpstr>Άσκηση 2</vt:lpstr>
      <vt:lpstr>Άσκηση 2</vt:lpstr>
      <vt:lpstr>Άσκηση 2</vt:lpstr>
      <vt:lpstr>Μηρυκάζοντας: Κάνοντας κύκλους αλλά χωρίς να κινείσαι προς τα εμπρός</vt:lpstr>
      <vt:lpstr>Προβλήματα</vt:lpstr>
      <vt:lpstr>Τι να κάνετε;</vt:lpstr>
      <vt:lpstr>Αντί-μηρυκαστική Άσκηση 1: Ψάχνοντας για εσωτερικό διαχωρισμό...</vt:lpstr>
      <vt:lpstr>Αντί-μηρυκαστική Άσκηση 2: Σωματική απόσπαση της προσοχής</vt:lpstr>
      <vt:lpstr>Αντί-μηρυκαστική Άσκηση 2: Σωματική απόσπαση της προσοχής</vt:lpstr>
      <vt:lpstr>Αντί-μηρυκαστική Άσκηση 2: Σωματική απόσπαση της προσοχής</vt:lpstr>
      <vt:lpstr>Συμβουλές που βοηθούν στην αύξηση της αυτοεκτίμησης ενός ατόμου</vt:lpstr>
      <vt:lpstr>Συμβουλές που βοηθούν στην αύξηση της αυτοεκτίμησης ενός ατόμου</vt:lpstr>
      <vt:lpstr>Συμβουλές που βοηθούν στην αύξηση της αυτοεκτίμησης ενός ατόμου</vt:lpstr>
      <vt:lpstr>Συμβουλές που βοηθούν στην αύξηση της αυτοεκτίμησης ενός ατόμου</vt:lpstr>
      <vt:lpstr>Εργασία στο σπίτι</vt:lpstr>
      <vt:lpstr>Εργασία στο σπίτι</vt:lpstr>
      <vt:lpstr>Μεταφορά στην καθημερινή ζωή</vt:lpstr>
      <vt:lpstr>Πώς σχετίζεται αυτό με την ψύχωση;</vt:lpstr>
      <vt:lpstr>Πώς σχετίζεται αυτό με την ψύχωση;</vt:lpstr>
      <vt:lpstr>Σας ευχαριστούμε για την προσοχή σας</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344</cp:revision>
  <dcterms:created xsi:type="dcterms:W3CDTF">2015-06-01T16:15:11Z</dcterms:created>
  <dcterms:modified xsi:type="dcterms:W3CDTF">2022-05-14T10:40:36Z</dcterms:modified>
</cp:coreProperties>
</file>