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6" r:id="rId1"/>
    <p:sldMasterId id="2147483759" r:id="rId2"/>
  </p:sldMasterIdLst>
  <p:notesMasterIdLst>
    <p:notesMasterId r:id="rId72"/>
  </p:notesMasterIdLst>
  <p:handoutMasterIdLst>
    <p:handoutMasterId r:id="rId73"/>
  </p:handoutMasterIdLst>
  <p:sldIdLst>
    <p:sldId id="687" r:id="rId3"/>
    <p:sldId id="606" r:id="rId4"/>
    <p:sldId id="675" r:id="rId5"/>
    <p:sldId id="674" r:id="rId6"/>
    <p:sldId id="673" r:id="rId7"/>
    <p:sldId id="607" r:id="rId8"/>
    <p:sldId id="676" r:id="rId9"/>
    <p:sldId id="610" r:id="rId10"/>
    <p:sldId id="679" r:id="rId11"/>
    <p:sldId id="678" r:id="rId12"/>
    <p:sldId id="677" r:id="rId13"/>
    <p:sldId id="595" r:id="rId14"/>
    <p:sldId id="596" r:id="rId15"/>
    <p:sldId id="566" r:id="rId16"/>
    <p:sldId id="567" r:id="rId17"/>
    <p:sldId id="589" r:id="rId18"/>
    <p:sldId id="682" r:id="rId19"/>
    <p:sldId id="681" r:id="rId20"/>
    <p:sldId id="680" r:id="rId21"/>
    <p:sldId id="615" r:id="rId22"/>
    <p:sldId id="616" r:id="rId23"/>
    <p:sldId id="617" r:id="rId24"/>
    <p:sldId id="618" r:id="rId25"/>
    <p:sldId id="619" r:id="rId26"/>
    <p:sldId id="620" r:id="rId27"/>
    <p:sldId id="621" r:id="rId28"/>
    <p:sldId id="622" r:id="rId29"/>
    <p:sldId id="660" r:id="rId30"/>
    <p:sldId id="624" r:id="rId31"/>
    <p:sldId id="625" r:id="rId32"/>
    <p:sldId id="626" r:id="rId33"/>
    <p:sldId id="627" r:id="rId34"/>
    <p:sldId id="628" r:id="rId35"/>
    <p:sldId id="629" r:id="rId36"/>
    <p:sldId id="630" r:id="rId37"/>
    <p:sldId id="661" r:id="rId38"/>
    <p:sldId id="632" r:id="rId39"/>
    <p:sldId id="633" r:id="rId40"/>
    <p:sldId id="634" r:id="rId41"/>
    <p:sldId id="662" r:id="rId42"/>
    <p:sldId id="671" r:id="rId43"/>
    <p:sldId id="636" r:id="rId44"/>
    <p:sldId id="637" r:id="rId45"/>
    <p:sldId id="638" r:id="rId46"/>
    <p:sldId id="663" r:id="rId47"/>
    <p:sldId id="640" r:id="rId48"/>
    <p:sldId id="641" r:id="rId49"/>
    <p:sldId id="642" r:id="rId50"/>
    <p:sldId id="665" r:id="rId51"/>
    <p:sldId id="644" r:id="rId52"/>
    <p:sldId id="645" r:id="rId53"/>
    <p:sldId id="646" r:id="rId54"/>
    <p:sldId id="666" r:id="rId55"/>
    <p:sldId id="648" r:id="rId56"/>
    <p:sldId id="649" r:id="rId57"/>
    <p:sldId id="650" r:id="rId58"/>
    <p:sldId id="667" r:id="rId59"/>
    <p:sldId id="652" r:id="rId60"/>
    <p:sldId id="653" r:id="rId61"/>
    <p:sldId id="654" r:id="rId62"/>
    <p:sldId id="668" r:id="rId63"/>
    <p:sldId id="612" r:id="rId64"/>
    <p:sldId id="684" r:id="rId65"/>
    <p:sldId id="683" r:id="rId66"/>
    <p:sldId id="603" r:id="rId67"/>
    <p:sldId id="686" r:id="rId68"/>
    <p:sldId id="685" r:id="rId69"/>
    <p:sldId id="672" r:id="rId70"/>
    <p:sldId id="568" r:id="rId71"/>
  </p:sldIdLst>
  <p:sldSz cx="12195175" cy="6858000"/>
  <p:notesSz cx="7099300" cy="10234613"/>
  <p:embeddedFontLst>
    <p:embeddedFont>
      <p:font typeface="Calibri Light" panose="020F0302020204030204" pitchFamily="34" charset="0"/>
      <p:regular r:id="rId74"/>
      <p:italic r:id="rId75"/>
    </p:embeddedFont>
  </p:embeddedFontLst>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6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6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6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6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4660"/>
  </p:normalViewPr>
  <p:slideViewPr>
    <p:cSldViewPr>
      <p:cViewPr varScale="1">
        <p:scale>
          <a:sx n="67" d="100"/>
          <a:sy n="67" d="100"/>
        </p:scale>
        <p:origin x="760" y="52"/>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3ADB1FC8-98D7-451C-B29A-A7A1D9B430A8}" type="slidenum">
              <a:rPr lang="en-GB" altLang="de-DE"/>
              <a:pPr>
                <a:defRPr/>
              </a:pPr>
              <a:t>‹Nr.›</a:t>
            </a:fld>
            <a:endParaRPr lang="en-GB" altLang="de-DE"/>
          </a:p>
        </p:txBody>
      </p:sp>
    </p:spTree>
    <p:extLst>
      <p:ext uri="{BB962C8B-B14F-4D97-AF65-F5344CB8AC3E}">
        <p14:creationId xmlns:p14="http://schemas.microsoft.com/office/powerpoint/2010/main" val="2099334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0BB01685-BBFF-4D77-B4FA-D51EC63D486F}" type="slidenum">
              <a:rPr lang="en-US" altLang="de-DE"/>
              <a:pPr>
                <a:defRPr/>
              </a:pPr>
              <a:t>‹Nr.›</a:t>
            </a:fld>
            <a:endParaRPr lang="en-US" altLang="de-DE"/>
          </a:p>
        </p:txBody>
      </p:sp>
    </p:spTree>
    <p:extLst>
      <p:ext uri="{BB962C8B-B14F-4D97-AF65-F5344CB8AC3E}">
        <p14:creationId xmlns:p14="http://schemas.microsoft.com/office/powerpoint/2010/main" val="16141050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40909E-891F-4B15-B41E-A85202950EEE}" type="slidenum">
              <a:rPr lang="en-US" altLang="de-DE" sz="130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463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40909E-891F-4B15-B41E-A85202950EEE}" type="slidenum">
              <a:rPr lang="en-US" altLang="de-DE" sz="130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463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40909E-891F-4B15-B41E-A85202950EEE}" type="slidenum">
              <a:rPr lang="en-US" altLang="de-DE" sz="130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463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40909E-891F-4B15-B41E-A85202950EEE}"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4632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138113" y="768350"/>
            <a:ext cx="6823075" cy="3836988"/>
          </a:xfrm>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latin typeface="Arial" panose="020B0604020202020204" pitchFamily="34" charset="0"/>
              <a:ea typeface="ＭＳ Ｐゴシック" panose="020B0600070205080204" pitchFamily="34" charset="-128"/>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B2FDDE-CA25-448A-9F5D-268AFA52092D}" type="slidenum">
              <a:rPr lang="en-US" altLang="de-DE" sz="1300"/>
              <a:pPr>
                <a:spcBef>
                  <a:spcPct val="0"/>
                </a:spcBef>
              </a:pPr>
              <a:t>6</a:t>
            </a:fld>
            <a:endParaRPr lang="en-US" altLang="de-DE" sz="1300"/>
          </a:p>
        </p:txBody>
      </p:sp>
    </p:spTree>
    <p:extLst>
      <p:ext uri="{BB962C8B-B14F-4D97-AF65-F5344CB8AC3E}">
        <p14:creationId xmlns:p14="http://schemas.microsoft.com/office/powerpoint/2010/main" val="84889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138113" y="768350"/>
            <a:ext cx="6823075" cy="3836988"/>
          </a:xfrm>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latin typeface="Arial" panose="020B0604020202020204" pitchFamily="34" charset="0"/>
              <a:ea typeface="ＭＳ Ｐゴシック" panose="020B0600070205080204" pitchFamily="34" charset="-128"/>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B2FDDE-CA25-448A-9F5D-268AFA52092D}" type="slidenum">
              <a:rPr lang="en-US" altLang="de-DE" sz="1300"/>
              <a:pPr>
                <a:spcBef>
                  <a:spcPct val="0"/>
                </a:spcBef>
              </a:pPr>
              <a:t>7</a:t>
            </a:fld>
            <a:endParaRPr lang="en-US" altLang="de-DE" sz="1300"/>
          </a:p>
        </p:txBody>
      </p:sp>
    </p:spTree>
    <p:extLst>
      <p:ext uri="{BB962C8B-B14F-4D97-AF65-F5344CB8AC3E}">
        <p14:creationId xmlns:p14="http://schemas.microsoft.com/office/powerpoint/2010/main" val="848899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2B5D6C3-BD4C-4E96-817D-18845C9A7020}" type="slidenum">
              <a:rPr lang="en-US" altLang="de-DE" sz="1300"/>
              <a:pPr algn="r" eaLnBrk="1" hangingPunct="1">
                <a:spcBef>
                  <a:spcPct val="0"/>
                </a:spcBef>
              </a:pPr>
              <a:t>8</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78277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2B5D6C3-BD4C-4E96-817D-18845C9A7020}" type="slidenum">
              <a:rPr lang="en-US" altLang="de-DE" sz="1300"/>
              <a:pPr algn="r" eaLnBrk="1" hangingPunct="1">
                <a:spcBef>
                  <a:spcPct val="0"/>
                </a:spcBef>
              </a:pPr>
              <a:t>9</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78277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2B5D6C3-BD4C-4E96-817D-18845C9A7020}" type="slidenum">
              <a:rPr lang="en-US" altLang="de-DE" sz="1300"/>
              <a:pPr algn="r" eaLnBrk="1" hangingPunct="1">
                <a:spcBef>
                  <a:spcPct val="0"/>
                </a:spcBef>
              </a:pPr>
              <a:t>10</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78277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2B5D6C3-BD4C-4E96-817D-18845C9A7020}" type="slidenum">
              <a:rPr lang="en-US" altLang="de-DE" sz="1300"/>
              <a:pPr algn="r" eaLnBrk="1" hangingPunct="1">
                <a:spcBef>
                  <a:spcPct val="0"/>
                </a:spcBef>
              </a:pPr>
              <a:t>11</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78277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A3399E4-3F11-494F-B5CB-584DF0529D4C}" type="slidenum">
              <a:rPr lang="en-US" altLang="de-DE" sz="1300"/>
              <a:pPr algn="r" eaLnBrk="1" hangingPunct="1">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65000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6677BF9-0F96-4B36-9298-515E09141485}" type="slidenum">
              <a:rPr lang="en-US" altLang="de-DE" sz="1300"/>
              <a:pPr algn="r" eaLnBrk="1" hangingPunct="1">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42206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876175-FECB-4F8F-8761-0EC46DF0983F}" type="slidenum">
              <a:rPr lang="en-US" altLang="de-DE" sz="1300"/>
              <a:pPr>
                <a:spcBef>
                  <a:spcPct val="0"/>
                </a:spcBef>
              </a:pPr>
              <a:t>14</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3166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60352AE-7589-479C-81E0-78CAB8469563}" type="slidenum">
              <a:rPr lang="en-US" altLang="de-DE" sz="130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35577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2CB23A-CE0C-46D4-8091-3702180AE6D4}" type="slidenum">
              <a:rPr lang="en-US" altLang="de-DE" sz="1300"/>
              <a:pPr>
                <a:spcBef>
                  <a:spcPct val="0"/>
                </a:spcBef>
              </a:pPr>
              <a:t>16</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3989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2CB23A-CE0C-46D4-8091-3702180AE6D4}" type="slidenum">
              <a:rPr lang="en-US" altLang="de-DE" sz="1300"/>
              <a:pPr>
                <a:spcBef>
                  <a:spcPct val="0"/>
                </a:spcBef>
              </a:pPr>
              <a:t>17</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3989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2CB23A-CE0C-46D4-8091-3702180AE6D4}" type="slidenum">
              <a:rPr lang="en-US" altLang="de-DE" sz="1300"/>
              <a:pPr>
                <a:spcBef>
                  <a:spcPct val="0"/>
                </a:spcBef>
              </a:pPr>
              <a:t>18</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3989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2CB23A-CE0C-46D4-8091-3702180AE6D4}" type="slidenum">
              <a:rPr lang="en-US" altLang="de-DE" sz="130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3989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B91096-F5C5-436F-AE78-DC3478C39703}" type="slidenum">
              <a:rPr lang="en-US" altLang="de-DE" sz="1300">
                <a:solidFill>
                  <a:srgbClr val="000000"/>
                </a:solidFill>
              </a:rPr>
              <a:pPr>
                <a:spcBef>
                  <a:spcPct val="0"/>
                </a:spcBef>
              </a:pPr>
              <a:t>20</a:t>
            </a:fld>
            <a:endParaRPr lang="en-US" altLang="de-DE" sz="1300">
              <a:solidFill>
                <a:srgbClr val="000000"/>
              </a:solidFill>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5505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C46FAD-285F-4033-8131-DDBD5963FEAD}" type="slidenum">
              <a:rPr lang="en-US" altLang="de-DE" sz="1300">
                <a:solidFill>
                  <a:srgbClr val="000000"/>
                </a:solidFill>
              </a:rPr>
              <a:pPr>
                <a:spcBef>
                  <a:spcPct val="0"/>
                </a:spcBef>
              </a:pPr>
              <a:t>21</a:t>
            </a:fld>
            <a:endParaRPr lang="en-US" altLang="de-DE" sz="1300">
              <a:solidFill>
                <a:srgbClr val="000000"/>
              </a:solidFill>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73425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1ED271-1FD2-4558-9E77-F0C4A5959420}" type="slidenum">
              <a:rPr lang="en-US" altLang="de-DE" sz="1300">
                <a:solidFill>
                  <a:srgbClr val="000000"/>
                </a:solidFill>
              </a:rPr>
              <a:pPr>
                <a:spcBef>
                  <a:spcPct val="0"/>
                </a:spcBef>
              </a:pPr>
              <a:t>22</a:t>
            </a:fld>
            <a:endParaRPr lang="en-US" altLang="de-DE" sz="1300">
              <a:solidFill>
                <a:srgbClr val="000000"/>
              </a:solidFill>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26536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88D86E6-4A68-47A2-B4A7-61850F6FFBB7}" type="slidenum">
              <a:rPr lang="en-US" altLang="de-DE" sz="1300">
                <a:solidFill>
                  <a:srgbClr val="000000"/>
                </a:solidFill>
              </a:rPr>
              <a:pPr>
                <a:spcBef>
                  <a:spcPct val="0"/>
                </a:spcBef>
              </a:pPr>
              <a:t>23</a:t>
            </a:fld>
            <a:endParaRPr lang="en-US" altLang="de-DE" sz="1300">
              <a:solidFill>
                <a:srgbClr val="000000"/>
              </a:solidFill>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11951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EE53C32-813B-4A1C-9682-4826CD863208}" type="slidenum">
              <a:rPr lang="en-US" altLang="de-DE" sz="1300">
                <a:solidFill>
                  <a:srgbClr val="000000"/>
                </a:solidFill>
              </a:rPr>
              <a:pPr>
                <a:spcBef>
                  <a:spcPct val="0"/>
                </a:spcBef>
              </a:pPr>
              <a:t>24</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68242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1C08724-5EBB-4EDB-9DC3-467801093B4C}" type="slidenum">
              <a:rPr lang="en-US" altLang="de-DE" sz="1300">
                <a:solidFill>
                  <a:srgbClr val="000000"/>
                </a:solidFill>
              </a:rPr>
              <a:pPr>
                <a:spcBef>
                  <a:spcPct val="0"/>
                </a:spcBef>
              </a:pPr>
              <a:t>25</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927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BC372C-C512-4729-9D83-89327820E344}" type="slidenum">
              <a:rPr lang="en-US" altLang="de-DE" sz="1300">
                <a:solidFill>
                  <a:srgbClr val="000000"/>
                </a:solidFill>
              </a:rPr>
              <a:pPr>
                <a:spcBef>
                  <a:spcPct val="0"/>
                </a:spcBef>
              </a:pPr>
              <a:t>26</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0479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8733CA-5A3B-4A7D-AF2F-36EF46429BE3}" type="slidenum">
              <a:rPr lang="en-US" altLang="de-DE" sz="1300">
                <a:solidFill>
                  <a:srgbClr val="000000"/>
                </a:solidFill>
              </a:rPr>
              <a:pPr>
                <a:spcBef>
                  <a:spcPct val="0"/>
                </a:spcBef>
              </a:pPr>
              <a:t>27</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8302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7F8F12-6BE7-4E9F-82E5-5573474FA9E0}" type="slidenum">
              <a:rPr lang="en-US" altLang="de-DE" sz="1300">
                <a:solidFill>
                  <a:srgbClr val="000000"/>
                </a:solidFill>
              </a:rPr>
              <a:pPr>
                <a:spcBef>
                  <a:spcPct val="0"/>
                </a:spcBef>
              </a:pPr>
              <a:t>28</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97023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826458-7E1D-4A5F-A125-1596B075E866}" type="slidenum">
              <a:rPr lang="en-US" altLang="de-DE" sz="1300">
                <a:solidFill>
                  <a:srgbClr val="000000"/>
                </a:solidFill>
              </a:rPr>
              <a:pPr>
                <a:spcBef>
                  <a:spcPct val="0"/>
                </a:spcBef>
              </a:pPr>
              <a:t>29</a:t>
            </a:fld>
            <a:endParaRPr lang="en-US" altLang="de-DE" sz="1300">
              <a:solidFill>
                <a:srgbClr val="000000"/>
              </a:solidFill>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234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CDB11D-1A02-4E5D-B839-BE00F370EFA5}" type="slidenum">
              <a:rPr lang="en-US" altLang="de-DE" sz="1300">
                <a:solidFill>
                  <a:srgbClr val="000000"/>
                </a:solidFill>
              </a:rPr>
              <a:pPr>
                <a:spcBef>
                  <a:spcPct val="0"/>
                </a:spcBef>
              </a:pPr>
              <a:t>30</a:t>
            </a:fld>
            <a:endParaRPr lang="en-US" altLang="de-DE" sz="1300">
              <a:solidFill>
                <a:srgbClr val="000000"/>
              </a:solidFill>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66090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75F720-EFF6-47B8-8D76-AE50B76470C8}" type="slidenum">
              <a:rPr lang="en-US" altLang="de-DE" sz="1300">
                <a:solidFill>
                  <a:srgbClr val="000000"/>
                </a:solidFill>
              </a:rPr>
              <a:pPr>
                <a:spcBef>
                  <a:spcPct val="0"/>
                </a:spcBef>
              </a:pPr>
              <a:t>31</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74966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18627C4-CEE8-4D95-BF97-AE389A8ECC53}" type="slidenum">
              <a:rPr lang="en-US" altLang="de-DE" sz="1300">
                <a:solidFill>
                  <a:srgbClr val="000000"/>
                </a:solidFill>
              </a:rPr>
              <a:pPr>
                <a:spcBef>
                  <a:spcPct val="0"/>
                </a:spcBef>
              </a:pPr>
              <a:t>32</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93474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8F7207C-80B3-4168-B729-F6C66C3B4437}" type="slidenum">
              <a:rPr lang="en-US" altLang="de-DE" sz="1300">
                <a:solidFill>
                  <a:srgbClr val="000000"/>
                </a:solidFill>
              </a:rPr>
              <a:pPr>
                <a:spcBef>
                  <a:spcPct val="0"/>
                </a:spcBef>
              </a:pPr>
              <a:t>33</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752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6075BF-2272-494A-86C2-C612747819F3}" type="slidenum">
              <a:rPr lang="en-US" altLang="de-DE" sz="1300">
                <a:solidFill>
                  <a:srgbClr val="000000"/>
                </a:solidFill>
              </a:rPr>
              <a:pPr>
                <a:spcBef>
                  <a:spcPct val="0"/>
                </a:spcBef>
              </a:pPr>
              <a:t>34</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100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8DBA97-F47C-4E13-8D48-BFA39C744428}" type="slidenum">
              <a:rPr lang="en-US" altLang="de-DE" sz="1300">
                <a:solidFill>
                  <a:srgbClr val="000000"/>
                </a:solidFill>
              </a:rPr>
              <a:pPr>
                <a:spcBef>
                  <a:spcPct val="0"/>
                </a:spcBef>
              </a:pPr>
              <a:t>35</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94232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A1A141-3BAC-4E39-A9BD-9FAFB0EAA630}" type="slidenum">
              <a:rPr lang="en-US" altLang="de-DE" sz="1300">
                <a:solidFill>
                  <a:srgbClr val="000000"/>
                </a:solidFill>
              </a:rPr>
              <a:pPr>
                <a:spcBef>
                  <a:spcPct val="0"/>
                </a:spcBef>
              </a:pPr>
              <a:t>36</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7365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76A3BA-8EEC-458B-B5E9-13D40FAC7BEE}" type="slidenum">
              <a:rPr lang="en-US" altLang="de-DE" sz="1300">
                <a:solidFill>
                  <a:srgbClr val="000000"/>
                </a:solidFill>
              </a:rPr>
              <a:pPr>
                <a:spcBef>
                  <a:spcPct val="0"/>
                </a:spcBef>
              </a:pPr>
              <a:t>37</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86018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C54115-5B80-489B-857B-C72AC5F54D47}" type="slidenum">
              <a:rPr lang="en-US" altLang="de-DE" sz="1300">
                <a:solidFill>
                  <a:srgbClr val="000000"/>
                </a:solidFill>
              </a:rPr>
              <a:pPr>
                <a:spcBef>
                  <a:spcPct val="0"/>
                </a:spcBef>
              </a:pPr>
              <a:t>38</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79496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C07D63-0E2C-4FB2-9236-9711965294CD}" type="slidenum">
              <a:rPr lang="en-US" altLang="de-DE" sz="1300">
                <a:solidFill>
                  <a:srgbClr val="000000"/>
                </a:solidFill>
              </a:rPr>
              <a:pPr>
                <a:spcBef>
                  <a:spcPct val="0"/>
                </a:spcBef>
              </a:pPr>
              <a:t>39</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31664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894534-07C8-4F72-81EE-31639234E96A}" type="slidenum">
              <a:rPr lang="en-US" altLang="de-DE" sz="1300">
                <a:solidFill>
                  <a:srgbClr val="000000"/>
                </a:solidFill>
              </a:rPr>
              <a:pPr>
                <a:spcBef>
                  <a:spcPct val="0"/>
                </a:spcBef>
              </a:pPr>
              <a:t>40</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17717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DF042-D8B7-4AC4-B2B7-4042DD6F10E5}" type="slidenum">
              <a:rPr lang="en-US" altLang="de-DE" sz="1300">
                <a:solidFill>
                  <a:srgbClr val="000000"/>
                </a:solidFill>
              </a:rPr>
              <a:pPr>
                <a:spcBef>
                  <a:spcPct val="0"/>
                </a:spcBef>
              </a:pPr>
              <a:t>42</a:t>
            </a:fld>
            <a:endParaRPr lang="en-US" altLang="de-DE" sz="1300">
              <a:solidFill>
                <a:srgbClr val="000000"/>
              </a:solidFill>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305335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BE80D11-1A0D-4549-BBAB-B31078DECE12}" type="slidenum">
              <a:rPr lang="en-US" altLang="de-DE" sz="1300">
                <a:solidFill>
                  <a:srgbClr val="000000"/>
                </a:solidFill>
              </a:rPr>
              <a:pPr>
                <a:spcBef>
                  <a:spcPct val="0"/>
                </a:spcBef>
              </a:pPr>
              <a:t>43</a:t>
            </a:fld>
            <a:endParaRPr lang="en-US" altLang="de-DE" sz="1300">
              <a:solidFill>
                <a:srgbClr val="000000"/>
              </a:solidFill>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153516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9BBFDD-540E-4742-AD3C-3C70FC3BA26A}" type="slidenum">
              <a:rPr lang="en-US" altLang="de-DE" sz="1300">
                <a:solidFill>
                  <a:srgbClr val="000000"/>
                </a:solidFill>
              </a:rPr>
              <a:pPr>
                <a:spcBef>
                  <a:spcPct val="0"/>
                </a:spcBef>
              </a:pPr>
              <a:t>44</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1758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FADDF2-3EA4-4D7D-A40A-878515158E1E}" type="slidenum">
              <a:rPr lang="en-US" altLang="de-DE" sz="1300">
                <a:solidFill>
                  <a:srgbClr val="000000"/>
                </a:solidFill>
              </a:rPr>
              <a:pPr>
                <a:spcBef>
                  <a:spcPct val="0"/>
                </a:spcBef>
              </a:pPr>
              <a:t>45</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362934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E6FD9E-6562-4989-9417-CC2052EB9FF6}" type="slidenum">
              <a:rPr lang="en-US" altLang="de-DE" sz="1300">
                <a:solidFill>
                  <a:srgbClr val="000000"/>
                </a:solidFill>
              </a:rPr>
              <a:pPr>
                <a:spcBef>
                  <a:spcPct val="0"/>
                </a:spcBef>
              </a:pPr>
              <a:t>46</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86975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8C3DE8-9631-428F-86DC-E5F092DA8E80}" type="slidenum">
              <a:rPr lang="en-US" altLang="de-DE" sz="1300">
                <a:solidFill>
                  <a:srgbClr val="000000"/>
                </a:solidFill>
              </a:rPr>
              <a:pPr>
                <a:spcBef>
                  <a:spcPct val="0"/>
                </a:spcBef>
              </a:pPr>
              <a:t>47</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9426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378357-6E66-410A-8C9C-641AE7BDFDF0}" type="slidenum">
              <a:rPr lang="en-US" altLang="de-DE" sz="1300">
                <a:solidFill>
                  <a:srgbClr val="000000"/>
                </a:solidFill>
              </a:rPr>
              <a:pPr>
                <a:spcBef>
                  <a:spcPct val="0"/>
                </a:spcBef>
              </a:pPr>
              <a:t>48</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717496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DBBBD5-873F-4871-8F14-A7EDE03FBF48}" type="slidenum">
              <a:rPr lang="en-US" altLang="de-DE" sz="1300">
                <a:solidFill>
                  <a:srgbClr val="000000"/>
                </a:solidFill>
              </a:rPr>
              <a:pPr>
                <a:spcBef>
                  <a:spcPct val="0"/>
                </a:spcBef>
              </a:pPr>
              <a:t>49</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813348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D6487C9-E96E-4DA7-9CCD-37B229EFC19D}" type="slidenum">
              <a:rPr lang="en-US" altLang="de-DE" sz="1300">
                <a:solidFill>
                  <a:srgbClr val="000000"/>
                </a:solidFill>
              </a:rPr>
              <a:pPr>
                <a:spcBef>
                  <a:spcPct val="0"/>
                </a:spcBef>
              </a:pPr>
              <a:t>50</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133898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4EF505E-7B4A-4F1F-B8F8-FB0B1A74044B}" type="slidenum">
              <a:rPr lang="en-US" altLang="de-DE" sz="1300">
                <a:solidFill>
                  <a:srgbClr val="000000"/>
                </a:solidFill>
              </a:rPr>
              <a:pPr>
                <a:spcBef>
                  <a:spcPct val="0"/>
                </a:spcBef>
              </a:pPr>
              <a:t>51</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83257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1FA0E2B-8B07-4FE2-97EB-3FCB0BE43BC0}" type="slidenum">
              <a:rPr lang="en-US" altLang="de-DE" sz="1300">
                <a:solidFill>
                  <a:srgbClr val="000000"/>
                </a:solidFill>
              </a:rPr>
              <a:pPr>
                <a:spcBef>
                  <a:spcPct val="0"/>
                </a:spcBef>
              </a:pPr>
              <a:t>52</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053670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621B707-6349-4867-92F1-C5D73B4EAF8D}" type="slidenum">
              <a:rPr lang="en-US" altLang="de-DE" sz="1300">
                <a:solidFill>
                  <a:srgbClr val="000000"/>
                </a:solidFill>
              </a:rPr>
              <a:pPr>
                <a:spcBef>
                  <a:spcPct val="0"/>
                </a:spcBef>
              </a:pPr>
              <a:t>53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369635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221A91-62AE-4B94-8D21-AFA18C53471F}" type="slidenum">
              <a:rPr lang="en-US" altLang="de-DE" sz="1300">
                <a:solidFill>
                  <a:srgbClr val="000000"/>
                </a:solidFill>
              </a:rPr>
              <a:pPr>
                <a:spcBef>
                  <a:spcPct val="0"/>
                </a:spcBef>
              </a:pPr>
              <a:t>54</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09858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3B4AA8-7246-44D9-A61F-7BE9CFEBAA77}" type="slidenum">
              <a:rPr lang="en-US" altLang="de-DE" sz="1300">
                <a:solidFill>
                  <a:srgbClr val="000000"/>
                </a:solidFill>
              </a:rPr>
              <a:pPr>
                <a:spcBef>
                  <a:spcPct val="0"/>
                </a:spcBef>
              </a:pPr>
              <a:t>55</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409931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279CC3-4E3E-408B-8F3E-850A480C200F}" type="slidenum">
              <a:rPr lang="en-US" altLang="de-DE" sz="1300">
                <a:solidFill>
                  <a:srgbClr val="000000"/>
                </a:solidFill>
              </a:rPr>
              <a:pPr>
                <a:spcBef>
                  <a:spcPct val="0"/>
                </a:spcBef>
              </a:pPr>
              <a:t>56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710626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A2CB40-8E1C-444E-9F41-591B9605D374}" type="slidenum">
              <a:rPr lang="en-US" altLang="de-DE" sz="1300">
                <a:solidFill>
                  <a:srgbClr val="000000"/>
                </a:solidFill>
              </a:rPr>
              <a:pPr>
                <a:spcBef>
                  <a:spcPct val="0"/>
                </a:spcBef>
              </a:pPr>
              <a:t>57</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18276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079DAE-FB7E-48A4-BC08-A36BA41E0A66}" type="slidenum">
              <a:rPr lang="en-US" altLang="de-DE" sz="1300">
                <a:solidFill>
                  <a:srgbClr val="000000"/>
                </a:solidFill>
              </a:rPr>
              <a:pPr>
                <a:spcBef>
                  <a:spcPct val="0"/>
                </a:spcBef>
              </a:pPr>
              <a:t>58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404390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D55A06-8393-463D-998C-E324EE8913A0}" type="slidenum">
              <a:rPr lang="en-US" altLang="de-DE" sz="1300">
                <a:solidFill>
                  <a:srgbClr val="000000"/>
                </a:solidFill>
              </a:rPr>
              <a:pPr>
                <a:spcBef>
                  <a:spcPct val="0"/>
                </a:spcBef>
              </a:pPr>
              <a:t>59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2143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73041C-5675-4B87-B015-1912806BA52A}" type="slidenum">
              <a:rPr lang="en-US" altLang="de-DE" sz="1300">
                <a:solidFill>
                  <a:srgbClr val="000000"/>
                </a:solidFill>
              </a:rPr>
              <a:pPr>
                <a:spcBef>
                  <a:spcPct val="0"/>
                </a:spcBef>
              </a:pPr>
              <a:t>60</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35951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C933F9-8E2D-4EAC-A80F-9AC58A6D3C9F}" type="slidenum">
              <a:rPr lang="en-US" altLang="de-DE" sz="1300">
                <a:solidFill>
                  <a:srgbClr val="000000"/>
                </a:solidFill>
              </a:rPr>
              <a:pPr>
                <a:spcBef>
                  <a:spcPct val="0"/>
                </a:spcBef>
              </a:pPr>
              <a:t>61</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178697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A38F2D-EE87-49B9-A28E-A97083490D2A}" type="slidenum">
              <a:rPr lang="en-US" altLang="de-DE" sz="1300"/>
              <a:pPr>
                <a:spcBef>
                  <a:spcPct val="0"/>
                </a:spcBef>
              </a:pPr>
              <a:t>62</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39706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A38F2D-EE87-49B9-A28E-A97083490D2A}" type="slidenum">
              <a:rPr lang="en-US" altLang="de-DE" sz="1300"/>
              <a:pPr>
                <a:spcBef>
                  <a:spcPct val="0"/>
                </a:spcBef>
              </a:pPr>
              <a:t>63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39706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A38F2D-EE87-49B9-A28E-A97083490D2A}" type="slidenum">
              <a:rPr lang="en-US" altLang="de-DE" sz="1300"/>
              <a:pPr>
                <a:spcBef>
                  <a:spcPct val="0"/>
                </a:spcBef>
              </a:pPr>
              <a:t>64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39706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7725A4-9875-4152-9005-72B675A655EC}" type="slidenum">
              <a:rPr lang="en-US" altLang="de-DE" sz="1300"/>
              <a:pPr>
                <a:spcBef>
                  <a:spcPct val="0"/>
                </a:spcBef>
              </a:pPr>
              <a:t>65</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54751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7725A4-9875-4152-9005-72B675A655EC}" type="slidenum">
              <a:rPr lang="en-US" altLang="de-DE" sz="1300"/>
              <a:pPr>
                <a:spcBef>
                  <a:spcPct val="0"/>
                </a:spcBef>
              </a:pPr>
              <a:t>66</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54751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7725A4-9875-4152-9005-72B675A655EC}" type="slidenum">
              <a:rPr lang="en-US" altLang="de-DE" sz="1300"/>
              <a:pPr>
                <a:spcBef>
                  <a:spcPct val="0"/>
                </a:spcBef>
              </a:pPr>
              <a:t>67</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54751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30BD6-6B02-4A9B-B244-9C6F2BF27720}" type="slidenum">
              <a:rPr lang="en-US" altLang="de-DE" sz="1300"/>
              <a:pPr>
                <a:spcBef>
                  <a:spcPct val="0"/>
                </a:spcBef>
              </a:pPr>
              <a:t>69</a:t>
            </a:fld>
            <a:endParaRPr lang="en-US"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76576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3E10947-AA68-4A25-AE1A-11692AC5229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3 – Αλλάζοντας Πεποιθήσεις</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70CDEAD-A379-4A96-B3A4-7B94B42B4DD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ABFBC52-BD2C-4444-A744-64BAB913DDA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33E10947-AA68-4A25-AE1A-11692AC5229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33E10947-AA68-4A25-AE1A-11692AC5229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4FEE297-7FBC-4EF4-83A2-A8D22593543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3 – Αλλάζοντας Πεποιθήσεις</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507C0B1-2C0F-4346-B2D0-73444A196EF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366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8671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88625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88300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50579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800474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07410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487428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17104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8187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43102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2408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3 – Αλλάζοντας Πεποιθήσεις</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3E10947-AA68-4A25-AE1A-11692AC5229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2619516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3</a:t>
            </a:r>
            <a:r>
              <a:rPr lang="el-GR" altLang="ja-JP" dirty="0">
                <a:latin typeface="Calibri Light"/>
              </a:rPr>
              <a:t> </a:t>
            </a:r>
            <a:r>
              <a:rPr lang="en-US" altLang="ja-JP" dirty="0">
                <a:latin typeface="Calibri Light"/>
              </a:rPr>
              <a:t>B</a:t>
            </a:r>
            <a:r>
              <a:rPr lang="en-US" altLang="ja-JP">
                <a:latin typeface="Calibri Light"/>
              </a:rPr>
              <a:t> </a:t>
            </a:r>
            <a:r>
              <a:rPr lang="en-US" altLang="ja-JP" dirty="0">
                <a:latin typeface="Calibri Light"/>
              </a:rPr>
              <a:t>– </a:t>
            </a:r>
            <a:r>
              <a:rPr lang="el-GR" altLang="ko-KR" dirty="0"/>
              <a:t>Αλλάζοντας Πεποιθήσεις</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28932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a:t>
            </a:r>
            <a:r>
              <a:rPr lang="de-DE" altLang="ko-KR" sz="2400" dirty="0">
                <a:solidFill>
                  <a:srgbClr val="333333"/>
                </a:solidFill>
                <a:latin typeface="+mn-lt"/>
              </a:rPr>
              <a:t>«</a:t>
            </a:r>
            <a:r>
              <a:rPr lang="el-GR" altLang="ja-JP" sz="2400" dirty="0">
                <a:solidFill>
                  <a:srgbClr val="333333"/>
                </a:solidFill>
                <a:latin typeface="+mn-lt"/>
              </a:rPr>
              <a:t>η πεποίθηση πως </a:t>
            </a:r>
            <a:r>
              <a:rPr lang="en-US" altLang="ja-JP" sz="2400" dirty="0">
                <a:solidFill>
                  <a:srgbClr val="333333"/>
                </a:solidFill>
                <a:latin typeface="+mn-lt"/>
              </a:rPr>
              <a:t>η π</a:t>
            </a:r>
            <a:r>
              <a:rPr lang="en-US" altLang="ja-JP" sz="2400" dirty="0" err="1">
                <a:solidFill>
                  <a:srgbClr val="333333"/>
                </a:solidFill>
                <a:latin typeface="+mn-lt"/>
              </a:rPr>
              <a:t>ρώτη</a:t>
            </a:r>
            <a:r>
              <a:rPr lang="en-US" altLang="ja-JP" sz="2400" dirty="0">
                <a:solidFill>
                  <a:srgbClr val="333333"/>
                </a:solidFill>
                <a:latin typeface="+mn-lt"/>
              </a:rPr>
              <a:t> </a:t>
            </a:r>
            <a:r>
              <a:rPr lang="en-US" altLang="ja-JP" sz="2400" dirty="0" err="1">
                <a:solidFill>
                  <a:srgbClr val="333333"/>
                </a:solidFill>
                <a:latin typeface="+mn-lt"/>
              </a:rPr>
              <a:t>εντύ</a:t>
            </a:r>
            <a:r>
              <a:rPr lang="en-US" altLang="ja-JP" sz="2400" dirty="0">
                <a:solidFill>
                  <a:srgbClr val="333333"/>
                </a:solidFill>
                <a:latin typeface="+mn-lt"/>
              </a:rPr>
              <a:t>πωση είναι η </a:t>
            </a:r>
            <a:r>
              <a:rPr lang="el-GR" altLang="ja-JP" sz="2400" dirty="0">
                <a:solidFill>
                  <a:srgbClr val="333333"/>
                </a:solidFill>
                <a:latin typeface="+mn-lt"/>
              </a:rPr>
              <a:t>σημαντικότερη</a:t>
            </a:r>
            <a:r>
              <a:rPr lang="de-DE" altLang="ko-KR" sz="2400" dirty="0">
                <a:solidFill>
                  <a:srgbClr val="333333"/>
                </a:solidFill>
                <a:latin typeface="+mn-lt"/>
              </a:rPr>
              <a:t>»</a:t>
            </a:r>
            <a:r>
              <a:rPr lang="en-US" altLang="ja-JP" sz="2400" dirty="0">
                <a:solidFill>
                  <a:srgbClr val="333333"/>
                </a:solidFill>
                <a:latin typeface="+mn-lt"/>
              </a:rPr>
              <a:t>)</a:t>
            </a:r>
            <a:endParaRPr lang="el-GR" altLang="ja-JP"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a:t>
            </a:r>
            <a:r>
              <a:rPr lang="de-DE" altLang="ko-KR" sz="2400" dirty="0">
                <a:solidFill>
                  <a:srgbClr val="333333"/>
                </a:solidFill>
                <a:latin typeface="+mn-lt"/>
              </a:rPr>
              <a:t>«</a:t>
            </a:r>
            <a:r>
              <a:rPr lang="el-GR" altLang="ja-JP" sz="2400" dirty="0">
                <a:solidFill>
                  <a:srgbClr val="333333"/>
                </a:solidFill>
                <a:latin typeface="+mn-lt"/>
              </a:rPr>
              <a:t>η πεποίθηση πως </a:t>
            </a:r>
            <a:r>
              <a:rPr lang="en-US" altLang="ja-JP" sz="2400" dirty="0">
                <a:solidFill>
                  <a:srgbClr val="333333"/>
                </a:solidFill>
                <a:latin typeface="+mn-lt"/>
              </a:rPr>
              <a:t>η π</a:t>
            </a:r>
            <a:r>
              <a:rPr lang="en-US" altLang="ja-JP" sz="2400" dirty="0" err="1">
                <a:solidFill>
                  <a:srgbClr val="333333"/>
                </a:solidFill>
                <a:latin typeface="+mn-lt"/>
              </a:rPr>
              <a:t>ρώτη</a:t>
            </a:r>
            <a:r>
              <a:rPr lang="en-US" altLang="ja-JP" sz="2400" dirty="0">
                <a:solidFill>
                  <a:srgbClr val="333333"/>
                </a:solidFill>
                <a:latin typeface="+mn-lt"/>
              </a:rPr>
              <a:t> </a:t>
            </a:r>
            <a:r>
              <a:rPr lang="en-US" altLang="ja-JP" sz="2400" dirty="0" err="1">
                <a:solidFill>
                  <a:srgbClr val="333333"/>
                </a:solidFill>
                <a:latin typeface="+mn-lt"/>
              </a:rPr>
              <a:t>εντύ</a:t>
            </a:r>
            <a:r>
              <a:rPr lang="en-US" altLang="ja-JP" sz="2400" dirty="0">
                <a:solidFill>
                  <a:srgbClr val="333333"/>
                </a:solidFill>
                <a:latin typeface="+mn-lt"/>
              </a:rPr>
              <a:t>πωση είναι η </a:t>
            </a:r>
            <a:r>
              <a:rPr lang="el-GR" altLang="ja-JP" sz="2400" dirty="0">
                <a:solidFill>
                  <a:srgbClr val="333333"/>
                </a:solidFill>
                <a:latin typeface="+mn-lt"/>
              </a:rPr>
              <a:t>σημαντικότερη</a:t>
            </a:r>
            <a:r>
              <a:rPr lang="de-DE" altLang="ko-KR" sz="2400" dirty="0">
                <a:solidFill>
                  <a:srgbClr val="333333"/>
                </a:solidFill>
                <a:latin typeface="+mn-lt"/>
              </a:rPr>
              <a:t>»</a:t>
            </a:r>
            <a:r>
              <a:rPr lang="en-US" altLang="ja-JP" sz="2400" dirty="0">
                <a:solidFill>
                  <a:srgbClr val="333333"/>
                </a:solidFill>
                <a:latin typeface="+mn-lt"/>
              </a:rPr>
              <a:t>)</a:t>
            </a:r>
            <a:endParaRPr lang="el-GR" altLang="ja-JP"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Λόγοι</a:t>
            </a:r>
            <a:r>
              <a:rPr lang="en-US" altLang="de-DE" sz="2400" dirty="0">
                <a:solidFill>
                  <a:srgbClr val="004992"/>
                </a:solidFill>
                <a:latin typeface="+mn-lt"/>
              </a:rPr>
              <a:t>: ;;;</a:t>
            </a:r>
            <a:r>
              <a:rPr lang="en-US" altLang="de-DE" sz="2400" dirty="0">
                <a:solidFill>
                  <a:srgbClr val="FFFFFF"/>
                </a:solidFill>
                <a:latin typeface="+mn-lt"/>
              </a:rPr>
              <a:t> T</a:t>
            </a:r>
            <a:r>
              <a:rPr lang="el-GR" altLang="de-DE" sz="2400" dirty="0">
                <a:solidFill>
                  <a:srgbClr val="FFFFFF"/>
                </a:solidFill>
                <a:latin typeface="+mn-lt"/>
              </a:rPr>
              <a:t>εμπελιά</a:t>
            </a:r>
            <a:r>
              <a:rPr lang="en-US" altLang="de-DE" sz="2400" dirty="0">
                <a:solidFill>
                  <a:srgbClr val="FFFFFF"/>
                </a:solidFill>
                <a:latin typeface="+mn-lt"/>
              </a:rPr>
              <a:t>, </a:t>
            </a:r>
            <a:r>
              <a:rPr lang="de-DE" altLang="de-DE" sz="2400" dirty="0">
                <a:solidFill>
                  <a:srgbClr val="FFFFFF"/>
                </a:solidFill>
                <a:latin typeface="+mn-lt"/>
              </a:rPr>
              <a:t>«</a:t>
            </a:r>
            <a:r>
              <a:rPr lang="el-GR" altLang="de-DE" sz="2400" dirty="0">
                <a:solidFill>
                  <a:srgbClr val="FFFFFF"/>
                </a:solidFill>
                <a:latin typeface="+mn-lt"/>
              </a:rPr>
              <a:t>ανάγκη για επιβεβαίωση</a:t>
            </a:r>
            <a:r>
              <a:rPr lang="de-DE" altLang="ko-KR" sz="2400" dirty="0">
                <a:solidFill>
                  <a:srgbClr val="FFFFFF"/>
                </a:solidFill>
                <a:latin typeface="+mn-lt"/>
              </a:rPr>
              <a:t>»</a:t>
            </a:r>
            <a:r>
              <a:rPr lang="el-GR" altLang="ja-JP" sz="2400" dirty="0">
                <a:solidFill>
                  <a:srgbClr val="FFFFFF"/>
                </a:solidFill>
                <a:latin typeface="+mn-lt"/>
              </a:rPr>
              <a:t>*</a:t>
            </a:r>
            <a:r>
              <a:rPr lang="en-US" altLang="ja-JP" sz="2400" dirty="0">
                <a:solidFill>
                  <a:srgbClr val="FFFFFF"/>
                </a:solidFill>
                <a:latin typeface="+mn-lt"/>
              </a:rPr>
              <a:t>, </a:t>
            </a:r>
            <a:r>
              <a:rPr lang="el-GR" altLang="ja-JP" sz="2400" dirty="0">
                <a:solidFill>
                  <a:srgbClr val="FFFFFF"/>
                </a:solidFill>
                <a:latin typeface="+mn-lt"/>
              </a:rPr>
              <a:t>η</a:t>
            </a:r>
            <a:r>
              <a:rPr lang="en-US" altLang="ja-JP" sz="2400" dirty="0">
                <a:solidFill>
                  <a:srgbClr val="FFFFFF"/>
                </a:solidFill>
                <a:latin typeface="+mn-lt"/>
              </a:rPr>
              <a:t> επιπ</a:t>
            </a:r>
            <a:r>
              <a:rPr lang="en-US" altLang="ja-JP" sz="2400" dirty="0" err="1">
                <a:solidFill>
                  <a:srgbClr val="FFFFFF"/>
                </a:solidFill>
                <a:latin typeface="+mn-lt"/>
              </a:rPr>
              <a:t>ολ</a:t>
            </a:r>
            <a:r>
              <a:rPr lang="en-US" altLang="ja-JP" sz="2400" dirty="0">
                <a:solidFill>
                  <a:srgbClr val="FFFFFF"/>
                </a:solidFill>
                <a:latin typeface="+mn-lt"/>
              </a:rPr>
              <a:t>αιότητα</a:t>
            </a:r>
            <a:r>
              <a:rPr lang="el-GR" altLang="ja-JP" sz="2400" dirty="0">
                <a:solidFill>
                  <a:srgbClr val="FFFFFF"/>
                </a:solidFill>
                <a:latin typeface="+mn-lt"/>
              </a:rPr>
              <a:t>, πολλές φορές </a:t>
            </a:r>
            <a:r>
              <a:rPr lang="en-US" altLang="ja-JP" sz="2400" dirty="0">
                <a:solidFill>
                  <a:srgbClr val="FFFFFF"/>
                </a:solidFill>
                <a:latin typeface="+mn-lt"/>
              </a:rPr>
              <a:t>β</a:t>
            </a:r>
            <a:r>
              <a:rPr lang="en-US" altLang="ja-JP" sz="2400" dirty="0" err="1">
                <a:solidFill>
                  <a:srgbClr val="FFFFFF"/>
                </a:solidFill>
                <a:latin typeface="+mn-lt"/>
              </a:rPr>
              <a:t>οηθά</a:t>
            </a:r>
            <a:r>
              <a:rPr lang="en-US" altLang="ja-JP" sz="2400" dirty="0">
                <a:solidFill>
                  <a:srgbClr val="FFFFFF"/>
                </a:solidFill>
                <a:latin typeface="+mn-lt"/>
              </a:rPr>
              <a:t> </a:t>
            </a:r>
            <a:r>
              <a:rPr lang="en-US" altLang="ja-JP" sz="2400" dirty="0" err="1">
                <a:solidFill>
                  <a:srgbClr val="FFFFFF"/>
                </a:solidFill>
                <a:latin typeface="+mn-lt"/>
              </a:rPr>
              <a:t>στο</a:t>
            </a:r>
            <a:r>
              <a:rPr lang="en-US" altLang="ja-JP" sz="2400" dirty="0">
                <a:solidFill>
                  <a:srgbClr val="FFFFFF"/>
                </a:solidFill>
                <a:latin typeface="+mn-lt"/>
              </a:rPr>
              <a:t> </a:t>
            </a:r>
            <a:r>
              <a:rPr lang="el-GR" altLang="ja-JP" sz="2400" dirty="0">
                <a:solidFill>
                  <a:srgbClr val="FFFFFF"/>
                </a:solidFill>
                <a:latin typeface="+mn-lt"/>
              </a:rPr>
              <a:t>να</a:t>
            </a:r>
            <a:r>
              <a:rPr lang="en-US" altLang="ja-JP" sz="2400" dirty="0">
                <a:solidFill>
                  <a:srgbClr val="FFFFFF"/>
                </a:solidFill>
                <a:latin typeface="+mn-lt"/>
              </a:rPr>
              <a:t> π</a:t>
            </a:r>
            <a:r>
              <a:rPr lang="en-US" altLang="ja-JP" sz="2400" dirty="0" err="1">
                <a:solidFill>
                  <a:srgbClr val="FFFFFF"/>
                </a:solidFill>
                <a:latin typeface="+mn-lt"/>
              </a:rPr>
              <a:t>ροσ</a:t>
            </a:r>
            <a:r>
              <a:rPr lang="en-US" altLang="ja-JP" sz="2400" dirty="0">
                <a:solidFill>
                  <a:srgbClr val="FFFFFF"/>
                </a:solidFill>
                <a:latin typeface="+mn-lt"/>
              </a:rPr>
              <a:t>ανατο</a:t>
            </a:r>
            <a:r>
              <a:rPr lang="el-GR" altLang="ja-JP" sz="2400" dirty="0">
                <a:solidFill>
                  <a:srgbClr val="FFFFFF"/>
                </a:solidFill>
                <a:latin typeface="+mn-lt"/>
              </a:rPr>
              <a:t>λιστεί κάποιος </a:t>
            </a:r>
            <a:r>
              <a:rPr lang="en-US" altLang="ja-JP" sz="2400" dirty="0" err="1">
                <a:solidFill>
                  <a:srgbClr val="FFFFFF"/>
                </a:solidFill>
                <a:latin typeface="+mn-lt"/>
              </a:rPr>
              <a:t>σε</a:t>
            </a:r>
            <a:r>
              <a:rPr lang="en-US" altLang="ja-JP" sz="2400" dirty="0">
                <a:solidFill>
                  <a:srgbClr val="FFFFFF"/>
                </a:solidFill>
                <a:latin typeface="+mn-lt"/>
              </a:rPr>
              <a:t> </a:t>
            </a:r>
            <a:r>
              <a:rPr lang="en-US" altLang="ja-JP" sz="2400" dirty="0" err="1">
                <a:solidFill>
                  <a:srgbClr val="FFFFFF"/>
                </a:solidFill>
                <a:latin typeface="+mn-lt"/>
              </a:rPr>
              <a:t>έν</a:t>
            </a:r>
            <a:r>
              <a:rPr lang="en-US" altLang="ja-JP" sz="2400" dirty="0">
                <a:solidFill>
                  <a:srgbClr val="FFFFFF"/>
                </a:solidFill>
                <a:latin typeface="+mn-lt"/>
              </a:rPr>
              <a:t>α</a:t>
            </a:r>
            <a:r>
              <a:rPr lang="el-GR" altLang="ja-JP" sz="2400" dirty="0">
                <a:solidFill>
                  <a:srgbClr val="FFFFFF"/>
                </a:solidFill>
                <a:latin typeface="+mn-lt"/>
              </a:rPr>
              <a:t>ν</a:t>
            </a:r>
            <a:r>
              <a:rPr lang="en-US" altLang="ja-JP" sz="2400" dirty="0">
                <a:solidFill>
                  <a:srgbClr val="FFFFFF"/>
                </a:solidFill>
                <a:latin typeface="+mn-lt"/>
              </a:rPr>
              <a:t> π</a:t>
            </a:r>
            <a:r>
              <a:rPr lang="el-GR" altLang="ja-JP" sz="2400" dirty="0">
                <a:solidFill>
                  <a:srgbClr val="FFFFFF"/>
                </a:solidFill>
                <a:latin typeface="+mn-lt"/>
              </a:rPr>
              <a:t>ερί</a:t>
            </a:r>
            <a:r>
              <a:rPr lang="en-US" altLang="ja-JP" sz="2400" dirty="0">
                <a:solidFill>
                  <a:srgbClr val="FFFFFF"/>
                </a:solidFill>
                <a:latin typeface="+mn-lt"/>
              </a:rPr>
              <a:t>π</a:t>
            </a:r>
            <a:r>
              <a:rPr lang="en-US" altLang="ja-JP" sz="2400" dirty="0" err="1">
                <a:solidFill>
                  <a:srgbClr val="FFFFFF"/>
                </a:solidFill>
                <a:latin typeface="+mn-lt"/>
              </a:rPr>
              <a:t>λοκο</a:t>
            </a:r>
            <a:r>
              <a:rPr lang="en-US" altLang="ja-JP" sz="2400" dirty="0">
                <a:solidFill>
                  <a:srgbClr val="FFFFFF"/>
                </a:solidFill>
                <a:latin typeface="+mn-lt"/>
              </a:rPr>
              <a:t> </a:t>
            </a:r>
            <a:r>
              <a:rPr lang="en-US" altLang="ja-JP" sz="2400" dirty="0" err="1">
                <a:solidFill>
                  <a:srgbClr val="FFFFFF"/>
                </a:solidFill>
                <a:latin typeface="+mn-lt"/>
              </a:rPr>
              <a:t>κόσμο</a:t>
            </a:r>
            <a:r>
              <a:rPr lang="en-US" altLang="ja-JP" sz="2400" dirty="0">
                <a:solidFill>
                  <a:srgbClr val="FFFFFF"/>
                </a:solidFill>
                <a:latin typeface="+mn-lt"/>
              </a:rPr>
              <a:t>, </a:t>
            </a:r>
            <a:r>
              <a:rPr lang="el-GR" altLang="ja-JP" sz="2400" dirty="0">
                <a:solidFill>
                  <a:srgbClr val="FFFFFF"/>
                </a:solidFill>
                <a:latin typeface="+mn-lt"/>
              </a:rPr>
              <a:t>υπ</a:t>
            </a:r>
            <a:r>
              <a:rPr lang="en-US" altLang="ja-JP" sz="2400" dirty="0" err="1">
                <a:solidFill>
                  <a:srgbClr val="FFFFFF"/>
                </a:solidFill>
                <a:latin typeface="+mn-lt"/>
              </a:rPr>
              <a:t>ερηφάνει</a:t>
            </a:r>
            <a:r>
              <a:rPr lang="en-US" altLang="ja-JP" sz="2400" dirty="0">
                <a:solidFill>
                  <a:srgbClr val="FFFFFF"/>
                </a:solidFill>
                <a:latin typeface="+mn-lt"/>
              </a:rPr>
              <a:t>α</a:t>
            </a:r>
            <a:r>
              <a:rPr lang="el-GR" altLang="ja-JP" sz="2400" dirty="0">
                <a:solidFill>
                  <a:srgbClr val="FFFFFF"/>
                </a:solidFill>
                <a:latin typeface="+mn-lt"/>
              </a:rPr>
              <a:t>.</a:t>
            </a:r>
            <a:endParaRPr lang="en-US" altLang="ja-JP" sz="2400" dirty="0">
              <a:solidFill>
                <a:srgbClr val="FFFFFF"/>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Προ</a:t>
            </a:r>
            <a:r>
              <a:rPr lang="en-US" altLang="de-DE" sz="2400" dirty="0">
                <a:solidFill>
                  <a:srgbClr val="004992"/>
                </a:solidFill>
                <a:latin typeface="+mn-lt"/>
              </a:rPr>
              <a:t>βλήματα: ;;;</a:t>
            </a:r>
            <a:r>
              <a:rPr lang="en-US" altLang="de-DE" sz="2400" dirty="0">
                <a:solidFill>
                  <a:srgbClr val="FFFFFF"/>
                </a:solidFill>
                <a:latin typeface="+mn-lt"/>
              </a:rPr>
              <a:t> </a:t>
            </a:r>
            <a:r>
              <a:rPr lang="el-GR" altLang="de-DE" sz="2400" dirty="0">
                <a:solidFill>
                  <a:srgbClr val="FFFFFF"/>
                </a:solidFill>
                <a:latin typeface="+mn-lt"/>
              </a:rPr>
              <a:t>Διατήρηση λανθασμένων αντιλήψεων (→</a:t>
            </a:r>
            <a:r>
              <a:rPr lang="en-US" altLang="de-DE" sz="2400" dirty="0">
                <a:solidFill>
                  <a:srgbClr val="FFFFFF"/>
                </a:solidFill>
                <a:latin typeface="+mn-lt"/>
              </a:rPr>
              <a:t> π</a:t>
            </a:r>
            <a:r>
              <a:rPr lang="el-GR" altLang="de-DE" sz="2400" dirty="0">
                <a:solidFill>
                  <a:srgbClr val="FFFFFF"/>
                </a:solidFill>
                <a:latin typeface="+mn-lt"/>
              </a:rPr>
              <a:t>.χ. ρατσισμός</a:t>
            </a:r>
            <a:r>
              <a:rPr lang="en-US" altLang="de-DE" sz="2400" dirty="0">
                <a:solidFill>
                  <a:srgbClr val="FFFFFF"/>
                </a:solidFill>
                <a:latin typeface="+mn-lt"/>
              </a:rPr>
              <a:t>), υπ</a:t>
            </a:r>
            <a:r>
              <a:rPr lang="en-US" altLang="de-DE" sz="2400" dirty="0" err="1">
                <a:solidFill>
                  <a:srgbClr val="FFFFFF"/>
                </a:solidFill>
                <a:latin typeface="+mn-lt"/>
              </a:rPr>
              <a:t>εργενίκευση</a:t>
            </a:r>
            <a:r>
              <a:rPr lang="en-US" altLang="de-DE" sz="2400" dirty="0">
                <a:solidFill>
                  <a:srgbClr val="FFFFFF"/>
                </a:solidFill>
                <a:latin typeface="+mn-lt"/>
              </a:rPr>
              <a:t> (</a:t>
            </a:r>
            <a:r>
              <a:rPr lang="de-DE" altLang="de-DE" sz="2400" dirty="0">
                <a:solidFill>
                  <a:srgbClr val="FFFFFF"/>
                </a:solidFill>
                <a:latin typeface="+mn-lt"/>
              </a:rPr>
              <a:t>«</a:t>
            </a:r>
            <a:r>
              <a:rPr lang="el-GR" altLang="de-DE" sz="2400" dirty="0">
                <a:solidFill>
                  <a:srgbClr val="FFFFFF"/>
                </a:solidFill>
                <a:latin typeface="+mn-lt"/>
              </a:rPr>
              <a:t>έχοντας δει ένα-τα έχουμε δει όλα</a:t>
            </a:r>
            <a:r>
              <a:rPr lang="de-DE" altLang="ko-KR" sz="2400" dirty="0">
                <a:solidFill>
                  <a:srgbClr val="FFFFFF"/>
                </a:solidFill>
                <a:latin typeface="+mn-lt"/>
              </a:rPr>
              <a:t>»</a:t>
            </a:r>
            <a:r>
              <a:rPr lang="en-US" altLang="ja-JP" sz="2400" dirty="0">
                <a:solidFill>
                  <a:srgbClr val="FFFFFF"/>
                </a:solidFill>
                <a:latin typeface="+mn-lt"/>
              </a:rPr>
              <a:t>),</a:t>
            </a:r>
            <a:r>
              <a:rPr lang="el-GR" altLang="ja-JP" sz="2400" dirty="0">
                <a:solidFill>
                  <a:srgbClr val="FFFFFF"/>
                </a:solidFill>
                <a:latin typeface="+mn-lt"/>
              </a:rPr>
              <a:t> </a:t>
            </a:r>
            <a:r>
              <a:rPr lang="en-US" altLang="ja-JP" sz="2400" dirty="0" err="1">
                <a:solidFill>
                  <a:srgbClr val="FFFFFF"/>
                </a:solidFill>
                <a:latin typeface="+mn-lt"/>
              </a:rPr>
              <a:t>δεν</a:t>
            </a:r>
            <a:r>
              <a:rPr lang="en-US" altLang="ja-JP" sz="2400" dirty="0">
                <a:solidFill>
                  <a:srgbClr val="FFFFFF"/>
                </a:solidFill>
                <a:latin typeface="+mn-lt"/>
              </a:rPr>
              <a:t> </a:t>
            </a:r>
            <a:r>
              <a:rPr lang="en-US" altLang="ja-JP" sz="2400" dirty="0" err="1">
                <a:solidFill>
                  <a:srgbClr val="FFFFFF"/>
                </a:solidFill>
                <a:latin typeface="+mn-lt"/>
              </a:rPr>
              <a:t>δίδετ</a:t>
            </a:r>
            <a:r>
              <a:rPr lang="en-US" altLang="ja-JP" sz="2400" dirty="0">
                <a:solidFill>
                  <a:srgbClr val="FFFFFF"/>
                </a:solidFill>
                <a:latin typeface="+mn-lt"/>
              </a:rPr>
              <a:t>αι </a:t>
            </a:r>
            <a:r>
              <a:rPr lang="el-GR" altLang="ja-JP" sz="2400" dirty="0">
                <a:solidFill>
                  <a:srgbClr val="FFFFFF"/>
                </a:solidFill>
                <a:latin typeface="+mn-lt"/>
              </a:rPr>
              <a:t>σε κάποιον</a:t>
            </a:r>
            <a:r>
              <a:rPr lang="en-US" altLang="ja-JP" sz="2400" dirty="0">
                <a:solidFill>
                  <a:srgbClr val="FFFFFF"/>
                </a:solidFill>
                <a:latin typeface="+mn-lt"/>
              </a:rPr>
              <a:t> </a:t>
            </a:r>
            <a:r>
              <a:rPr lang="en-US" altLang="ja-JP" sz="2400" dirty="0" err="1">
                <a:solidFill>
                  <a:srgbClr val="FFFFFF"/>
                </a:solidFill>
                <a:latin typeface="+mn-lt"/>
              </a:rPr>
              <a:t>μι</a:t>
            </a:r>
            <a:r>
              <a:rPr lang="en-US" altLang="ja-JP" sz="2400" dirty="0">
                <a:solidFill>
                  <a:srgbClr val="FFFFFF"/>
                </a:solidFill>
                <a:latin typeface="+mn-lt"/>
              </a:rPr>
              <a:t>α δεύτερη ευκαιρία</a:t>
            </a:r>
            <a:r>
              <a:rPr lang="el-GR" altLang="ja-JP" sz="2400" dirty="0">
                <a:solidFill>
                  <a:srgbClr val="FFFFFF"/>
                </a:solidFill>
                <a:latin typeface="+mn-lt"/>
              </a:rPr>
              <a:t> την οποία μπορεί και να</a:t>
            </a:r>
            <a:r>
              <a:rPr lang="en-US" altLang="ja-JP" sz="2400" dirty="0">
                <a:solidFill>
                  <a:srgbClr val="FFFFFF"/>
                </a:solidFill>
                <a:latin typeface="+mn-lt"/>
              </a:rPr>
              <a:t> </a:t>
            </a:r>
            <a:r>
              <a:rPr lang="el-GR" altLang="ja-JP" sz="2400" dirty="0">
                <a:solidFill>
                  <a:srgbClr val="FFFFFF"/>
                </a:solidFill>
                <a:latin typeface="+mn-lt"/>
              </a:rPr>
              <a:t>άξιζε.</a:t>
            </a:r>
            <a:endParaRPr lang="en-US" sz="2400" dirty="0">
              <a:solidFill>
                <a:srgbClr val="FFFFFF"/>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224624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el-GR" altLang="de-DE" sz="1400" b="0" dirty="0">
                <a:solidFill>
                  <a:srgbClr val="333333"/>
                </a:solidFill>
                <a:latin typeface="+mn-lt"/>
                <a:ea typeface="+mn-ea"/>
              </a:rPr>
              <a:t>*Βλέπετε μόνο ό,τι θέλετε εσείς να δείτε</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a:t>
            </a:r>
            <a:r>
              <a:rPr lang="de-DE" altLang="ko-KR" sz="2400" dirty="0">
                <a:solidFill>
                  <a:srgbClr val="333333"/>
                </a:solidFill>
                <a:latin typeface="+mn-lt"/>
              </a:rPr>
              <a:t>«</a:t>
            </a:r>
            <a:r>
              <a:rPr lang="el-GR" altLang="ja-JP" sz="2400" dirty="0">
                <a:solidFill>
                  <a:srgbClr val="333333"/>
                </a:solidFill>
                <a:latin typeface="+mn-lt"/>
              </a:rPr>
              <a:t>η πεποίθηση πως </a:t>
            </a:r>
            <a:r>
              <a:rPr lang="en-US" altLang="ja-JP" sz="2400" dirty="0">
                <a:solidFill>
                  <a:srgbClr val="333333"/>
                </a:solidFill>
                <a:latin typeface="+mn-lt"/>
              </a:rPr>
              <a:t>η π</a:t>
            </a:r>
            <a:r>
              <a:rPr lang="en-US" altLang="ja-JP" sz="2400" dirty="0" err="1">
                <a:solidFill>
                  <a:srgbClr val="333333"/>
                </a:solidFill>
                <a:latin typeface="+mn-lt"/>
              </a:rPr>
              <a:t>ρώτη</a:t>
            </a:r>
            <a:r>
              <a:rPr lang="en-US" altLang="ja-JP" sz="2400" dirty="0">
                <a:solidFill>
                  <a:srgbClr val="333333"/>
                </a:solidFill>
                <a:latin typeface="+mn-lt"/>
              </a:rPr>
              <a:t> </a:t>
            </a:r>
            <a:r>
              <a:rPr lang="en-US" altLang="ja-JP" sz="2400" dirty="0" err="1">
                <a:solidFill>
                  <a:srgbClr val="333333"/>
                </a:solidFill>
                <a:latin typeface="+mn-lt"/>
              </a:rPr>
              <a:t>εντύ</a:t>
            </a:r>
            <a:r>
              <a:rPr lang="en-US" altLang="ja-JP" sz="2400" dirty="0">
                <a:solidFill>
                  <a:srgbClr val="333333"/>
                </a:solidFill>
                <a:latin typeface="+mn-lt"/>
              </a:rPr>
              <a:t>πωση είναι η </a:t>
            </a:r>
            <a:r>
              <a:rPr lang="el-GR" altLang="ja-JP" sz="2400" dirty="0">
                <a:solidFill>
                  <a:srgbClr val="333333"/>
                </a:solidFill>
                <a:latin typeface="+mn-lt"/>
              </a:rPr>
              <a:t>σημαντικότερη</a:t>
            </a:r>
            <a:r>
              <a:rPr lang="de-DE" altLang="ko-KR" sz="2400" dirty="0">
                <a:solidFill>
                  <a:srgbClr val="333333"/>
                </a:solidFill>
                <a:latin typeface="+mn-lt"/>
              </a:rPr>
              <a:t>»</a:t>
            </a:r>
            <a:r>
              <a:rPr lang="en-US" altLang="ja-JP" sz="2400" dirty="0">
                <a:solidFill>
                  <a:srgbClr val="333333"/>
                </a:solidFill>
                <a:latin typeface="+mn-lt"/>
              </a:rPr>
              <a:t>)</a:t>
            </a:r>
            <a:endParaRPr lang="el-GR" altLang="ja-JP"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Λόγοι</a:t>
            </a:r>
            <a:r>
              <a:rPr lang="en-US" altLang="de-DE" sz="2400" dirty="0">
                <a:solidFill>
                  <a:srgbClr val="004992"/>
                </a:solidFill>
                <a:latin typeface="+mn-lt"/>
              </a:rPr>
              <a:t>:</a:t>
            </a:r>
            <a:r>
              <a:rPr lang="en-US" altLang="de-DE" sz="2400" dirty="0">
                <a:solidFill>
                  <a:srgbClr val="333333"/>
                </a:solidFill>
                <a:latin typeface="+mn-lt"/>
              </a:rPr>
              <a:t> T</a:t>
            </a:r>
            <a:r>
              <a:rPr lang="el-GR" altLang="de-DE" sz="2400" dirty="0">
                <a:solidFill>
                  <a:srgbClr val="333333"/>
                </a:solidFill>
                <a:latin typeface="+mn-lt"/>
              </a:rPr>
              <a:t>εμπελιά</a:t>
            </a:r>
            <a:r>
              <a:rPr lang="en-US" altLang="de-DE" sz="2400" dirty="0">
                <a:solidFill>
                  <a:srgbClr val="333333"/>
                </a:solidFill>
                <a:latin typeface="+mn-lt"/>
              </a:rPr>
              <a:t>, </a:t>
            </a:r>
            <a:r>
              <a:rPr lang="de-DE" altLang="de-DE" sz="2400" dirty="0">
                <a:solidFill>
                  <a:srgbClr val="333333"/>
                </a:solidFill>
                <a:latin typeface="+mn-lt"/>
              </a:rPr>
              <a:t>«</a:t>
            </a:r>
            <a:r>
              <a:rPr lang="el-GR" altLang="de-DE" sz="2400" dirty="0">
                <a:solidFill>
                  <a:srgbClr val="333333"/>
                </a:solidFill>
                <a:latin typeface="+mn-lt"/>
              </a:rPr>
              <a:t>ανάγκη για επιβεβαίωση</a:t>
            </a:r>
            <a:r>
              <a:rPr lang="de-DE" altLang="ko-KR" sz="2400" dirty="0">
                <a:solidFill>
                  <a:srgbClr val="333333"/>
                </a:solidFill>
                <a:latin typeface="+mn-lt"/>
              </a:rPr>
              <a:t>»</a:t>
            </a:r>
            <a:r>
              <a:rPr lang="el-GR" altLang="ja-JP" sz="2400" dirty="0">
                <a:solidFill>
                  <a:srgbClr val="333333"/>
                </a:solidFill>
                <a:latin typeface="+mn-lt"/>
              </a:rPr>
              <a:t>*</a:t>
            </a:r>
            <a:r>
              <a:rPr lang="en-US" altLang="ja-JP" sz="2400" dirty="0">
                <a:solidFill>
                  <a:srgbClr val="333333"/>
                </a:solidFill>
                <a:latin typeface="+mn-lt"/>
              </a:rPr>
              <a:t>, </a:t>
            </a:r>
            <a:r>
              <a:rPr lang="el-GR" altLang="ja-JP" sz="2400" dirty="0">
                <a:solidFill>
                  <a:srgbClr val="333333"/>
                </a:solidFill>
                <a:latin typeface="+mn-lt"/>
              </a:rPr>
              <a:t>η</a:t>
            </a:r>
            <a:r>
              <a:rPr lang="en-US" altLang="ja-JP" sz="2400" dirty="0">
                <a:solidFill>
                  <a:srgbClr val="333333"/>
                </a:solidFill>
                <a:latin typeface="+mn-lt"/>
              </a:rPr>
              <a:t> επιπ</a:t>
            </a:r>
            <a:r>
              <a:rPr lang="en-US" altLang="ja-JP" sz="2400" dirty="0" err="1">
                <a:solidFill>
                  <a:srgbClr val="333333"/>
                </a:solidFill>
                <a:latin typeface="+mn-lt"/>
              </a:rPr>
              <a:t>ολ</a:t>
            </a:r>
            <a:r>
              <a:rPr lang="en-US" altLang="ja-JP" sz="2400" dirty="0">
                <a:solidFill>
                  <a:srgbClr val="333333"/>
                </a:solidFill>
                <a:latin typeface="+mn-lt"/>
              </a:rPr>
              <a:t>αιότητα</a:t>
            </a:r>
            <a:r>
              <a:rPr lang="el-GR" altLang="ja-JP" sz="2400" dirty="0">
                <a:solidFill>
                  <a:srgbClr val="333333"/>
                </a:solidFill>
                <a:latin typeface="+mn-lt"/>
              </a:rPr>
              <a:t>, πολλές φορές </a:t>
            </a:r>
            <a:r>
              <a:rPr lang="en-US" altLang="ja-JP" sz="2400" dirty="0">
                <a:solidFill>
                  <a:srgbClr val="333333"/>
                </a:solidFill>
                <a:latin typeface="+mn-lt"/>
              </a:rPr>
              <a:t>β</a:t>
            </a:r>
            <a:r>
              <a:rPr lang="en-US" altLang="ja-JP" sz="2400" dirty="0" err="1">
                <a:solidFill>
                  <a:srgbClr val="333333"/>
                </a:solidFill>
                <a:latin typeface="+mn-lt"/>
              </a:rPr>
              <a:t>οηθά</a:t>
            </a:r>
            <a:r>
              <a:rPr lang="en-US" altLang="ja-JP" sz="2400" dirty="0">
                <a:solidFill>
                  <a:srgbClr val="333333"/>
                </a:solidFill>
                <a:latin typeface="+mn-lt"/>
              </a:rPr>
              <a:t> </a:t>
            </a:r>
            <a:r>
              <a:rPr lang="en-US" altLang="ja-JP" sz="2400" dirty="0" err="1">
                <a:solidFill>
                  <a:srgbClr val="333333"/>
                </a:solidFill>
                <a:latin typeface="+mn-lt"/>
              </a:rPr>
              <a:t>στο</a:t>
            </a:r>
            <a:r>
              <a:rPr lang="en-US" altLang="ja-JP" sz="2400" dirty="0">
                <a:solidFill>
                  <a:srgbClr val="333333"/>
                </a:solidFill>
                <a:latin typeface="+mn-lt"/>
              </a:rPr>
              <a:t> </a:t>
            </a:r>
            <a:r>
              <a:rPr lang="el-GR" altLang="ja-JP" sz="2400" dirty="0">
                <a:solidFill>
                  <a:srgbClr val="333333"/>
                </a:solidFill>
                <a:latin typeface="+mn-lt"/>
              </a:rPr>
              <a:t>να</a:t>
            </a:r>
            <a:r>
              <a:rPr lang="en-US" altLang="ja-JP" sz="2400" dirty="0">
                <a:solidFill>
                  <a:srgbClr val="333333"/>
                </a:solidFill>
                <a:latin typeface="+mn-lt"/>
              </a:rPr>
              <a:t> π</a:t>
            </a:r>
            <a:r>
              <a:rPr lang="en-US" altLang="ja-JP" sz="2400" dirty="0" err="1">
                <a:solidFill>
                  <a:srgbClr val="333333"/>
                </a:solidFill>
                <a:latin typeface="+mn-lt"/>
              </a:rPr>
              <a:t>ροσ</a:t>
            </a:r>
            <a:r>
              <a:rPr lang="en-US" altLang="ja-JP" sz="2400" dirty="0">
                <a:solidFill>
                  <a:srgbClr val="333333"/>
                </a:solidFill>
                <a:latin typeface="+mn-lt"/>
              </a:rPr>
              <a:t>ανατο</a:t>
            </a:r>
            <a:r>
              <a:rPr lang="el-GR" altLang="ja-JP" sz="2400" dirty="0">
                <a:solidFill>
                  <a:srgbClr val="333333"/>
                </a:solidFill>
                <a:latin typeface="+mn-lt"/>
              </a:rPr>
              <a:t>λιστεί κάποιος </a:t>
            </a:r>
            <a:r>
              <a:rPr lang="en-US" altLang="ja-JP" sz="2400" dirty="0" err="1">
                <a:solidFill>
                  <a:srgbClr val="333333"/>
                </a:solidFill>
                <a:latin typeface="+mn-lt"/>
              </a:rPr>
              <a:t>σε</a:t>
            </a:r>
            <a:r>
              <a:rPr lang="en-US" altLang="ja-JP" sz="2400" dirty="0">
                <a:solidFill>
                  <a:srgbClr val="333333"/>
                </a:solidFill>
                <a:latin typeface="+mn-lt"/>
              </a:rPr>
              <a:t> </a:t>
            </a:r>
            <a:r>
              <a:rPr lang="en-US" altLang="ja-JP" sz="2400" dirty="0" err="1">
                <a:solidFill>
                  <a:srgbClr val="333333"/>
                </a:solidFill>
                <a:latin typeface="+mn-lt"/>
              </a:rPr>
              <a:t>έν</a:t>
            </a:r>
            <a:r>
              <a:rPr lang="en-US" altLang="ja-JP" sz="2400" dirty="0">
                <a:solidFill>
                  <a:srgbClr val="333333"/>
                </a:solidFill>
                <a:latin typeface="+mn-lt"/>
              </a:rPr>
              <a:t>α</a:t>
            </a:r>
            <a:r>
              <a:rPr lang="el-GR" altLang="ja-JP" sz="2400" dirty="0">
                <a:solidFill>
                  <a:srgbClr val="333333"/>
                </a:solidFill>
                <a:latin typeface="+mn-lt"/>
              </a:rPr>
              <a:t>ν</a:t>
            </a:r>
            <a:r>
              <a:rPr lang="en-US" altLang="ja-JP" sz="2400" dirty="0">
                <a:solidFill>
                  <a:srgbClr val="333333"/>
                </a:solidFill>
                <a:latin typeface="+mn-lt"/>
              </a:rPr>
              <a:t> π</a:t>
            </a:r>
            <a:r>
              <a:rPr lang="el-GR" altLang="ja-JP" sz="2400" dirty="0">
                <a:solidFill>
                  <a:srgbClr val="333333"/>
                </a:solidFill>
                <a:latin typeface="+mn-lt"/>
              </a:rPr>
              <a:t>ερί</a:t>
            </a:r>
            <a:r>
              <a:rPr lang="en-US" altLang="ja-JP" sz="2400" dirty="0">
                <a:solidFill>
                  <a:srgbClr val="333333"/>
                </a:solidFill>
                <a:latin typeface="+mn-lt"/>
              </a:rPr>
              <a:t>π</a:t>
            </a:r>
            <a:r>
              <a:rPr lang="en-US" altLang="ja-JP" sz="2400" dirty="0" err="1">
                <a:solidFill>
                  <a:srgbClr val="333333"/>
                </a:solidFill>
                <a:latin typeface="+mn-lt"/>
              </a:rPr>
              <a:t>λοκο</a:t>
            </a:r>
            <a:r>
              <a:rPr lang="en-US" altLang="ja-JP" sz="2400" dirty="0">
                <a:solidFill>
                  <a:srgbClr val="333333"/>
                </a:solidFill>
                <a:latin typeface="+mn-lt"/>
              </a:rPr>
              <a:t> </a:t>
            </a:r>
            <a:r>
              <a:rPr lang="en-US" altLang="ja-JP" sz="2400" dirty="0" err="1">
                <a:solidFill>
                  <a:srgbClr val="333333"/>
                </a:solidFill>
                <a:latin typeface="+mn-lt"/>
              </a:rPr>
              <a:t>κόσμο</a:t>
            </a:r>
            <a:r>
              <a:rPr lang="en-US" altLang="ja-JP" sz="2400" dirty="0">
                <a:solidFill>
                  <a:srgbClr val="333333"/>
                </a:solidFill>
                <a:latin typeface="+mn-lt"/>
              </a:rPr>
              <a:t>, </a:t>
            </a:r>
            <a:r>
              <a:rPr lang="el-GR" altLang="ja-JP" sz="2400" dirty="0">
                <a:solidFill>
                  <a:srgbClr val="333333"/>
                </a:solidFill>
                <a:latin typeface="+mn-lt"/>
              </a:rPr>
              <a:t>υπ</a:t>
            </a:r>
            <a:r>
              <a:rPr lang="en-US" altLang="ja-JP" sz="2400" dirty="0" err="1">
                <a:solidFill>
                  <a:srgbClr val="333333"/>
                </a:solidFill>
                <a:latin typeface="+mn-lt"/>
              </a:rPr>
              <a:t>ερηφάνει</a:t>
            </a:r>
            <a:r>
              <a:rPr lang="en-US" altLang="ja-JP" sz="2400" dirty="0">
                <a:solidFill>
                  <a:srgbClr val="333333"/>
                </a:solidFill>
                <a:latin typeface="+mn-lt"/>
              </a:rPr>
              <a:t>α</a:t>
            </a:r>
            <a:r>
              <a:rPr lang="el-GR" altLang="ja-JP" sz="2400" dirty="0">
                <a:solidFill>
                  <a:srgbClr val="333333"/>
                </a:solidFill>
                <a:latin typeface="+mn-lt"/>
              </a:rPr>
              <a:t>.</a:t>
            </a:r>
            <a:endParaRPr lang="en-US" altLang="ja-JP"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rPr>
              <a:t>Προ</a:t>
            </a:r>
            <a:r>
              <a:rPr lang="en-US" altLang="de-DE" sz="2400" dirty="0">
                <a:solidFill>
                  <a:srgbClr val="004992"/>
                </a:solidFill>
              </a:rPr>
              <a:t>βλήματα: ;;;</a:t>
            </a:r>
            <a:r>
              <a:rPr lang="en-US" altLang="de-DE" sz="2400" dirty="0">
                <a:solidFill>
                  <a:srgbClr val="FFFFFF"/>
                </a:solidFill>
              </a:rPr>
              <a:t> </a:t>
            </a:r>
            <a:r>
              <a:rPr lang="el-GR" altLang="de-DE" sz="2400" dirty="0">
                <a:solidFill>
                  <a:srgbClr val="FFFFFF"/>
                </a:solidFill>
              </a:rPr>
              <a:t>Διατήρηση λανθασμένων αντιλήψεων (→</a:t>
            </a:r>
            <a:r>
              <a:rPr lang="en-US" altLang="de-DE" sz="2400" dirty="0">
                <a:solidFill>
                  <a:srgbClr val="FFFFFF"/>
                </a:solidFill>
              </a:rPr>
              <a:t> π</a:t>
            </a:r>
            <a:r>
              <a:rPr lang="el-GR" altLang="de-DE" sz="2400" dirty="0">
                <a:solidFill>
                  <a:srgbClr val="FFFFFF"/>
                </a:solidFill>
              </a:rPr>
              <a:t>.χ. ρατσισμός</a:t>
            </a:r>
            <a:r>
              <a:rPr lang="en-US" altLang="de-DE" sz="2400" dirty="0">
                <a:solidFill>
                  <a:srgbClr val="FFFFFF"/>
                </a:solidFill>
              </a:rPr>
              <a:t>), υπ</a:t>
            </a:r>
            <a:r>
              <a:rPr lang="en-US" altLang="de-DE" sz="2400" dirty="0" err="1">
                <a:solidFill>
                  <a:srgbClr val="FFFFFF"/>
                </a:solidFill>
              </a:rPr>
              <a:t>εργενίκευση</a:t>
            </a:r>
            <a:r>
              <a:rPr lang="en-US" altLang="de-DE" sz="2400" dirty="0">
                <a:solidFill>
                  <a:srgbClr val="FFFFFF"/>
                </a:solidFill>
              </a:rPr>
              <a:t> (</a:t>
            </a:r>
            <a:r>
              <a:rPr lang="de-DE" altLang="de-DE" sz="2400" dirty="0">
                <a:solidFill>
                  <a:srgbClr val="FFFFFF"/>
                </a:solidFill>
              </a:rPr>
              <a:t>«</a:t>
            </a:r>
            <a:r>
              <a:rPr lang="el-GR" altLang="de-DE" sz="2400" dirty="0">
                <a:solidFill>
                  <a:srgbClr val="FFFFFF"/>
                </a:solidFill>
              </a:rPr>
              <a:t>έχοντας δει ένα-τα έχουμε δει όλα</a:t>
            </a:r>
            <a:r>
              <a:rPr lang="de-DE" altLang="ko-KR" sz="2400" dirty="0">
                <a:solidFill>
                  <a:srgbClr val="FFFFFF"/>
                </a:solidFill>
              </a:rPr>
              <a:t>»</a:t>
            </a:r>
            <a:r>
              <a:rPr lang="en-US" altLang="ja-JP" sz="2400" dirty="0">
                <a:solidFill>
                  <a:srgbClr val="FFFFFF"/>
                </a:solidFill>
              </a:rPr>
              <a:t>),</a:t>
            </a:r>
            <a:r>
              <a:rPr lang="el-GR" altLang="ja-JP" sz="2400" dirty="0">
                <a:solidFill>
                  <a:srgbClr val="FFFFFF"/>
                </a:solidFill>
              </a:rPr>
              <a:t> </a:t>
            </a:r>
            <a:r>
              <a:rPr lang="en-US" altLang="ja-JP" sz="2400" dirty="0" err="1">
                <a:solidFill>
                  <a:srgbClr val="FFFFFF"/>
                </a:solidFill>
              </a:rPr>
              <a:t>δεν</a:t>
            </a:r>
            <a:r>
              <a:rPr lang="en-US" altLang="ja-JP" sz="2400" dirty="0">
                <a:solidFill>
                  <a:srgbClr val="FFFFFF"/>
                </a:solidFill>
              </a:rPr>
              <a:t> </a:t>
            </a:r>
            <a:r>
              <a:rPr lang="en-US" altLang="ja-JP" sz="2400" dirty="0" err="1">
                <a:solidFill>
                  <a:srgbClr val="FFFFFF"/>
                </a:solidFill>
              </a:rPr>
              <a:t>δίδετ</a:t>
            </a:r>
            <a:r>
              <a:rPr lang="en-US" altLang="ja-JP" sz="2400" dirty="0">
                <a:solidFill>
                  <a:srgbClr val="FFFFFF"/>
                </a:solidFill>
              </a:rPr>
              <a:t>αι </a:t>
            </a:r>
            <a:r>
              <a:rPr lang="el-GR" altLang="ja-JP" sz="2400" dirty="0">
                <a:solidFill>
                  <a:srgbClr val="FFFFFF"/>
                </a:solidFill>
              </a:rPr>
              <a:t>σε κάποιον</a:t>
            </a:r>
            <a:r>
              <a:rPr lang="en-US" altLang="ja-JP" sz="2400" dirty="0">
                <a:solidFill>
                  <a:srgbClr val="FFFFFF"/>
                </a:solidFill>
              </a:rPr>
              <a:t> </a:t>
            </a:r>
            <a:r>
              <a:rPr lang="en-US" altLang="ja-JP" sz="2400" dirty="0" err="1">
                <a:solidFill>
                  <a:srgbClr val="FFFFFF"/>
                </a:solidFill>
              </a:rPr>
              <a:t>μι</a:t>
            </a:r>
            <a:r>
              <a:rPr lang="en-US" altLang="ja-JP" sz="2400" dirty="0">
                <a:solidFill>
                  <a:srgbClr val="FFFFFF"/>
                </a:solidFill>
              </a:rPr>
              <a:t>α δεύτερη ευκαιρία</a:t>
            </a:r>
            <a:r>
              <a:rPr lang="el-GR" altLang="ja-JP" sz="2400" dirty="0">
                <a:solidFill>
                  <a:srgbClr val="FFFFFF"/>
                </a:solidFill>
              </a:rPr>
              <a:t> την οποία μπορεί και να</a:t>
            </a:r>
            <a:r>
              <a:rPr lang="en-US" altLang="ja-JP" sz="2400" dirty="0">
                <a:solidFill>
                  <a:srgbClr val="FFFFFF"/>
                </a:solidFill>
              </a:rPr>
              <a:t> </a:t>
            </a:r>
            <a:r>
              <a:rPr lang="el-GR" altLang="ja-JP" sz="2400" dirty="0">
                <a:solidFill>
                  <a:srgbClr val="FFFFFF"/>
                </a:solidFill>
              </a:rPr>
              <a:t>άξιζε.</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1840657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el-GR" altLang="de-DE" sz="1400" b="0" dirty="0">
                <a:solidFill>
                  <a:srgbClr val="333333"/>
                </a:solidFill>
                <a:latin typeface="+mn-lt"/>
                <a:ea typeface="+mn-ea"/>
              </a:rPr>
              <a:t>*Βλέπετε μόνο ό,τι θέλετε εσείς να δείτε</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Αλλάζοντας Πεποιθήσεις</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l-GR" altLang="de-DE" sz="2400" dirty="0">
                <a:solidFill>
                  <a:srgbClr val="333333"/>
                </a:solidFill>
                <a:latin typeface="+mn-lt"/>
              </a:rPr>
              <a:t>Οι άνθρωποι τείνουν</a:t>
            </a:r>
            <a:r>
              <a:rPr lang="en-US" altLang="de-DE" sz="2400" dirty="0">
                <a:solidFill>
                  <a:srgbClr val="333333"/>
                </a:solidFill>
                <a:latin typeface="+mn-lt"/>
              </a:rPr>
              <a:t> να </a:t>
            </a:r>
            <a:r>
              <a:rPr lang="el-GR" altLang="de-DE" sz="2400" dirty="0">
                <a:solidFill>
                  <a:srgbClr val="333333"/>
                </a:solidFill>
                <a:latin typeface="+mn-lt"/>
              </a:rPr>
              <a:t>πιστεύουν ότι η πρώτη εντύπωση είναι αυτή που μετράει </a:t>
            </a:r>
            <a:r>
              <a:rPr lang="en-US" altLang="de-DE" sz="2400" dirty="0">
                <a:solidFill>
                  <a:srgbClr val="333333"/>
                </a:solidFill>
                <a:latin typeface="+mn-lt"/>
              </a:rPr>
              <a:t>(</a:t>
            </a:r>
            <a:r>
              <a:rPr lang="el-GR" altLang="de-DE" sz="2400" dirty="0">
                <a:solidFill>
                  <a:srgbClr val="333333"/>
                </a:solidFill>
                <a:latin typeface="+mn-lt"/>
              </a:rPr>
              <a:t>π</a:t>
            </a:r>
            <a:r>
              <a:rPr lang="en-US" altLang="de-DE" sz="2400" dirty="0">
                <a:solidFill>
                  <a:srgbClr val="333333"/>
                </a:solidFill>
                <a:latin typeface="+mn-lt"/>
              </a:rPr>
              <a:t>.χ. </a:t>
            </a:r>
            <a:r>
              <a:rPr lang="el-GR" altLang="de-DE" sz="2400" dirty="0">
                <a:solidFill>
                  <a:srgbClr val="333333"/>
                </a:solidFill>
                <a:latin typeface="+mn-lt"/>
              </a:rPr>
              <a:t>προκαταλήψεις</a:t>
            </a:r>
            <a:r>
              <a:rPr lang="en-US" altLang="de-DE" sz="2400" dirty="0">
                <a:solidFill>
                  <a:srgbClr val="333333"/>
                </a:solidFill>
                <a:latin typeface="+mn-lt"/>
              </a:rPr>
              <a:t>, </a:t>
            </a:r>
            <a:r>
              <a:rPr lang="de-DE" altLang="ko-KR" sz="2400" dirty="0">
                <a:solidFill>
                  <a:srgbClr val="333333"/>
                </a:solidFill>
                <a:latin typeface="+mn-lt"/>
              </a:rPr>
              <a:t>«</a:t>
            </a:r>
            <a:r>
              <a:rPr lang="el-GR" altLang="ja-JP" sz="2400" dirty="0">
                <a:solidFill>
                  <a:srgbClr val="333333"/>
                </a:solidFill>
                <a:latin typeface="+mn-lt"/>
              </a:rPr>
              <a:t>η πεποίθηση πως </a:t>
            </a:r>
            <a:r>
              <a:rPr lang="en-US" altLang="ja-JP" sz="2400" dirty="0">
                <a:solidFill>
                  <a:srgbClr val="333333"/>
                </a:solidFill>
                <a:latin typeface="+mn-lt"/>
              </a:rPr>
              <a:t>η π</a:t>
            </a:r>
            <a:r>
              <a:rPr lang="en-US" altLang="ja-JP" sz="2400" dirty="0" err="1">
                <a:solidFill>
                  <a:srgbClr val="333333"/>
                </a:solidFill>
                <a:latin typeface="+mn-lt"/>
              </a:rPr>
              <a:t>ρώτη</a:t>
            </a:r>
            <a:r>
              <a:rPr lang="en-US" altLang="ja-JP" sz="2400" dirty="0">
                <a:solidFill>
                  <a:srgbClr val="333333"/>
                </a:solidFill>
                <a:latin typeface="+mn-lt"/>
              </a:rPr>
              <a:t> </a:t>
            </a:r>
            <a:r>
              <a:rPr lang="en-US" altLang="ja-JP" sz="2400" dirty="0" err="1">
                <a:solidFill>
                  <a:srgbClr val="333333"/>
                </a:solidFill>
                <a:latin typeface="+mn-lt"/>
              </a:rPr>
              <a:t>εντύ</a:t>
            </a:r>
            <a:r>
              <a:rPr lang="en-US" altLang="ja-JP" sz="2400" dirty="0">
                <a:solidFill>
                  <a:srgbClr val="333333"/>
                </a:solidFill>
                <a:latin typeface="+mn-lt"/>
              </a:rPr>
              <a:t>πωση είναι η </a:t>
            </a:r>
            <a:r>
              <a:rPr lang="el-GR" altLang="ja-JP" sz="2400" dirty="0">
                <a:solidFill>
                  <a:srgbClr val="333333"/>
                </a:solidFill>
                <a:latin typeface="+mn-lt"/>
              </a:rPr>
              <a:t>σημαντικότερη</a:t>
            </a:r>
            <a:r>
              <a:rPr lang="de-DE" altLang="ko-KR" sz="2400" dirty="0">
                <a:solidFill>
                  <a:srgbClr val="333333"/>
                </a:solidFill>
                <a:latin typeface="+mn-lt"/>
              </a:rPr>
              <a:t>»</a:t>
            </a:r>
            <a:r>
              <a:rPr lang="en-US" altLang="ja-JP" sz="2400" dirty="0">
                <a:solidFill>
                  <a:srgbClr val="333333"/>
                </a:solidFill>
                <a:latin typeface="+mn-lt"/>
              </a:rPr>
              <a:t>)</a:t>
            </a:r>
            <a:endParaRPr lang="el-GR" altLang="ja-JP"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Λόγοι</a:t>
            </a:r>
            <a:r>
              <a:rPr lang="en-US" altLang="de-DE" sz="2400" dirty="0">
                <a:solidFill>
                  <a:srgbClr val="004992"/>
                </a:solidFill>
                <a:latin typeface="+mn-lt"/>
              </a:rPr>
              <a:t>:</a:t>
            </a:r>
            <a:r>
              <a:rPr lang="en-US" altLang="de-DE" sz="2400" dirty="0">
                <a:solidFill>
                  <a:srgbClr val="333333"/>
                </a:solidFill>
                <a:latin typeface="+mn-lt"/>
              </a:rPr>
              <a:t> T</a:t>
            </a:r>
            <a:r>
              <a:rPr lang="el-GR" altLang="de-DE" sz="2400" dirty="0">
                <a:solidFill>
                  <a:srgbClr val="333333"/>
                </a:solidFill>
                <a:latin typeface="+mn-lt"/>
              </a:rPr>
              <a:t>εμπελιά</a:t>
            </a:r>
            <a:r>
              <a:rPr lang="en-US" altLang="de-DE" sz="2400" dirty="0">
                <a:solidFill>
                  <a:srgbClr val="333333"/>
                </a:solidFill>
                <a:latin typeface="+mn-lt"/>
              </a:rPr>
              <a:t>, </a:t>
            </a:r>
            <a:r>
              <a:rPr lang="de-DE" altLang="de-DE" sz="2400" dirty="0">
                <a:solidFill>
                  <a:srgbClr val="333333"/>
                </a:solidFill>
                <a:latin typeface="+mn-lt"/>
              </a:rPr>
              <a:t>«</a:t>
            </a:r>
            <a:r>
              <a:rPr lang="el-GR" altLang="de-DE" sz="2400" dirty="0">
                <a:solidFill>
                  <a:srgbClr val="333333"/>
                </a:solidFill>
                <a:latin typeface="+mn-lt"/>
              </a:rPr>
              <a:t>ανάγκη για επιβεβαίωση</a:t>
            </a:r>
            <a:r>
              <a:rPr lang="de-DE" altLang="ko-KR" sz="2400" dirty="0">
                <a:solidFill>
                  <a:srgbClr val="333333"/>
                </a:solidFill>
                <a:latin typeface="+mn-lt"/>
              </a:rPr>
              <a:t>»</a:t>
            </a:r>
            <a:r>
              <a:rPr lang="el-GR" altLang="ja-JP" sz="2400" dirty="0">
                <a:solidFill>
                  <a:srgbClr val="333333"/>
                </a:solidFill>
                <a:latin typeface="+mn-lt"/>
              </a:rPr>
              <a:t>*</a:t>
            </a:r>
            <a:r>
              <a:rPr lang="en-US" altLang="ja-JP" sz="2400" dirty="0">
                <a:solidFill>
                  <a:srgbClr val="333333"/>
                </a:solidFill>
                <a:latin typeface="+mn-lt"/>
              </a:rPr>
              <a:t>, </a:t>
            </a:r>
            <a:r>
              <a:rPr lang="el-GR" altLang="ja-JP" sz="2400" dirty="0">
                <a:solidFill>
                  <a:srgbClr val="333333"/>
                </a:solidFill>
                <a:latin typeface="+mn-lt"/>
              </a:rPr>
              <a:t>η</a:t>
            </a:r>
            <a:r>
              <a:rPr lang="en-US" altLang="ja-JP" sz="2400" dirty="0">
                <a:solidFill>
                  <a:srgbClr val="333333"/>
                </a:solidFill>
                <a:latin typeface="+mn-lt"/>
              </a:rPr>
              <a:t> επιπ</a:t>
            </a:r>
            <a:r>
              <a:rPr lang="en-US" altLang="ja-JP" sz="2400" dirty="0" err="1">
                <a:solidFill>
                  <a:srgbClr val="333333"/>
                </a:solidFill>
                <a:latin typeface="+mn-lt"/>
              </a:rPr>
              <a:t>ολ</a:t>
            </a:r>
            <a:r>
              <a:rPr lang="en-US" altLang="ja-JP" sz="2400" dirty="0">
                <a:solidFill>
                  <a:srgbClr val="333333"/>
                </a:solidFill>
                <a:latin typeface="+mn-lt"/>
              </a:rPr>
              <a:t>αιότητα</a:t>
            </a:r>
            <a:r>
              <a:rPr lang="el-GR" altLang="ja-JP" sz="2400" dirty="0">
                <a:solidFill>
                  <a:srgbClr val="333333"/>
                </a:solidFill>
                <a:latin typeface="+mn-lt"/>
              </a:rPr>
              <a:t>, πολλές φορές </a:t>
            </a:r>
            <a:r>
              <a:rPr lang="en-US" altLang="ja-JP" sz="2400" dirty="0">
                <a:solidFill>
                  <a:srgbClr val="333333"/>
                </a:solidFill>
                <a:latin typeface="+mn-lt"/>
              </a:rPr>
              <a:t>β</a:t>
            </a:r>
            <a:r>
              <a:rPr lang="en-US" altLang="ja-JP" sz="2400" dirty="0" err="1">
                <a:solidFill>
                  <a:srgbClr val="333333"/>
                </a:solidFill>
                <a:latin typeface="+mn-lt"/>
              </a:rPr>
              <a:t>οηθά</a:t>
            </a:r>
            <a:r>
              <a:rPr lang="en-US" altLang="ja-JP" sz="2400" dirty="0">
                <a:solidFill>
                  <a:srgbClr val="333333"/>
                </a:solidFill>
                <a:latin typeface="+mn-lt"/>
              </a:rPr>
              <a:t> </a:t>
            </a:r>
            <a:r>
              <a:rPr lang="en-US" altLang="ja-JP" sz="2400" dirty="0" err="1">
                <a:solidFill>
                  <a:srgbClr val="333333"/>
                </a:solidFill>
                <a:latin typeface="+mn-lt"/>
              </a:rPr>
              <a:t>στο</a:t>
            </a:r>
            <a:r>
              <a:rPr lang="en-US" altLang="ja-JP" sz="2400" dirty="0">
                <a:solidFill>
                  <a:srgbClr val="333333"/>
                </a:solidFill>
                <a:latin typeface="+mn-lt"/>
              </a:rPr>
              <a:t> </a:t>
            </a:r>
            <a:r>
              <a:rPr lang="el-GR" altLang="ja-JP" sz="2400" dirty="0">
                <a:solidFill>
                  <a:srgbClr val="333333"/>
                </a:solidFill>
                <a:latin typeface="+mn-lt"/>
              </a:rPr>
              <a:t>να</a:t>
            </a:r>
            <a:r>
              <a:rPr lang="en-US" altLang="ja-JP" sz="2400" dirty="0">
                <a:solidFill>
                  <a:srgbClr val="333333"/>
                </a:solidFill>
                <a:latin typeface="+mn-lt"/>
              </a:rPr>
              <a:t> π</a:t>
            </a:r>
            <a:r>
              <a:rPr lang="en-US" altLang="ja-JP" sz="2400" dirty="0" err="1">
                <a:solidFill>
                  <a:srgbClr val="333333"/>
                </a:solidFill>
                <a:latin typeface="+mn-lt"/>
              </a:rPr>
              <a:t>ροσ</a:t>
            </a:r>
            <a:r>
              <a:rPr lang="en-US" altLang="ja-JP" sz="2400" dirty="0">
                <a:solidFill>
                  <a:srgbClr val="333333"/>
                </a:solidFill>
                <a:latin typeface="+mn-lt"/>
              </a:rPr>
              <a:t>ανατο</a:t>
            </a:r>
            <a:r>
              <a:rPr lang="el-GR" altLang="ja-JP" sz="2400" dirty="0">
                <a:solidFill>
                  <a:srgbClr val="333333"/>
                </a:solidFill>
                <a:latin typeface="+mn-lt"/>
              </a:rPr>
              <a:t>λιστεί κάποιος </a:t>
            </a:r>
            <a:r>
              <a:rPr lang="en-US" altLang="ja-JP" sz="2400" dirty="0" err="1">
                <a:solidFill>
                  <a:srgbClr val="333333"/>
                </a:solidFill>
                <a:latin typeface="+mn-lt"/>
              </a:rPr>
              <a:t>σε</a:t>
            </a:r>
            <a:r>
              <a:rPr lang="en-US" altLang="ja-JP" sz="2400" dirty="0">
                <a:solidFill>
                  <a:srgbClr val="333333"/>
                </a:solidFill>
                <a:latin typeface="+mn-lt"/>
              </a:rPr>
              <a:t> </a:t>
            </a:r>
            <a:r>
              <a:rPr lang="en-US" altLang="ja-JP" sz="2400" dirty="0" err="1">
                <a:solidFill>
                  <a:srgbClr val="333333"/>
                </a:solidFill>
                <a:latin typeface="+mn-lt"/>
              </a:rPr>
              <a:t>έν</a:t>
            </a:r>
            <a:r>
              <a:rPr lang="en-US" altLang="ja-JP" sz="2400" dirty="0">
                <a:solidFill>
                  <a:srgbClr val="333333"/>
                </a:solidFill>
                <a:latin typeface="+mn-lt"/>
              </a:rPr>
              <a:t>α</a:t>
            </a:r>
            <a:r>
              <a:rPr lang="el-GR" altLang="ja-JP" sz="2400" dirty="0">
                <a:solidFill>
                  <a:srgbClr val="333333"/>
                </a:solidFill>
                <a:latin typeface="+mn-lt"/>
              </a:rPr>
              <a:t>ν</a:t>
            </a:r>
            <a:r>
              <a:rPr lang="en-US" altLang="ja-JP" sz="2400" dirty="0">
                <a:solidFill>
                  <a:srgbClr val="333333"/>
                </a:solidFill>
                <a:latin typeface="+mn-lt"/>
              </a:rPr>
              <a:t> π</a:t>
            </a:r>
            <a:r>
              <a:rPr lang="el-GR" altLang="ja-JP" sz="2400" dirty="0">
                <a:solidFill>
                  <a:srgbClr val="333333"/>
                </a:solidFill>
                <a:latin typeface="+mn-lt"/>
              </a:rPr>
              <a:t>ερί</a:t>
            </a:r>
            <a:r>
              <a:rPr lang="en-US" altLang="ja-JP" sz="2400" dirty="0">
                <a:solidFill>
                  <a:srgbClr val="333333"/>
                </a:solidFill>
                <a:latin typeface="+mn-lt"/>
              </a:rPr>
              <a:t>π</a:t>
            </a:r>
            <a:r>
              <a:rPr lang="en-US" altLang="ja-JP" sz="2400" dirty="0" err="1">
                <a:solidFill>
                  <a:srgbClr val="333333"/>
                </a:solidFill>
                <a:latin typeface="+mn-lt"/>
              </a:rPr>
              <a:t>λοκο</a:t>
            </a:r>
            <a:r>
              <a:rPr lang="en-US" altLang="ja-JP" sz="2400" dirty="0">
                <a:solidFill>
                  <a:srgbClr val="333333"/>
                </a:solidFill>
                <a:latin typeface="+mn-lt"/>
              </a:rPr>
              <a:t> </a:t>
            </a:r>
            <a:r>
              <a:rPr lang="en-US" altLang="ja-JP" sz="2400" dirty="0" err="1">
                <a:solidFill>
                  <a:srgbClr val="333333"/>
                </a:solidFill>
                <a:latin typeface="+mn-lt"/>
              </a:rPr>
              <a:t>κόσμο</a:t>
            </a:r>
            <a:r>
              <a:rPr lang="en-US" altLang="ja-JP" sz="2400" dirty="0">
                <a:solidFill>
                  <a:srgbClr val="333333"/>
                </a:solidFill>
                <a:latin typeface="+mn-lt"/>
              </a:rPr>
              <a:t>, </a:t>
            </a:r>
            <a:r>
              <a:rPr lang="el-GR" altLang="ja-JP" sz="2400" dirty="0">
                <a:solidFill>
                  <a:srgbClr val="333333"/>
                </a:solidFill>
                <a:latin typeface="+mn-lt"/>
              </a:rPr>
              <a:t>υπ</a:t>
            </a:r>
            <a:r>
              <a:rPr lang="en-US" altLang="ja-JP" sz="2400" dirty="0" err="1">
                <a:solidFill>
                  <a:srgbClr val="333333"/>
                </a:solidFill>
                <a:latin typeface="+mn-lt"/>
              </a:rPr>
              <a:t>ερηφάνει</a:t>
            </a:r>
            <a:r>
              <a:rPr lang="en-US" altLang="ja-JP" sz="2400" dirty="0">
                <a:solidFill>
                  <a:srgbClr val="333333"/>
                </a:solidFill>
                <a:latin typeface="+mn-lt"/>
              </a:rPr>
              <a:t>α</a:t>
            </a:r>
            <a:r>
              <a:rPr lang="el-GR" altLang="ja-JP" sz="2400" dirty="0">
                <a:solidFill>
                  <a:srgbClr val="333333"/>
                </a:solidFill>
                <a:latin typeface="+mn-lt"/>
              </a:rPr>
              <a:t>.</a:t>
            </a:r>
            <a:endParaRPr lang="en-US" altLang="ja-JP" sz="24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latin typeface="+mn-lt"/>
              </a:rPr>
              <a:t>Προ</a:t>
            </a:r>
            <a:r>
              <a:rPr lang="en-US" altLang="de-DE" sz="2400" dirty="0">
                <a:solidFill>
                  <a:srgbClr val="004992"/>
                </a:solidFill>
                <a:latin typeface="+mn-lt"/>
              </a:rPr>
              <a:t>βλήματα:</a:t>
            </a:r>
            <a:r>
              <a:rPr lang="en-US" altLang="de-DE" sz="2400" dirty="0">
                <a:solidFill>
                  <a:srgbClr val="333333"/>
                </a:solidFill>
                <a:latin typeface="+mn-lt"/>
              </a:rPr>
              <a:t> </a:t>
            </a:r>
            <a:r>
              <a:rPr lang="el-GR" altLang="de-DE" sz="2400" dirty="0">
                <a:solidFill>
                  <a:srgbClr val="333333"/>
                </a:solidFill>
                <a:latin typeface="+mn-lt"/>
              </a:rPr>
              <a:t>Διατήρηση λανθασμένων αντιλήψεων (→</a:t>
            </a:r>
            <a:r>
              <a:rPr lang="en-US" altLang="de-DE" sz="2400" dirty="0">
                <a:solidFill>
                  <a:srgbClr val="333333"/>
                </a:solidFill>
                <a:latin typeface="+mn-lt"/>
              </a:rPr>
              <a:t> π</a:t>
            </a:r>
            <a:r>
              <a:rPr lang="el-GR" altLang="de-DE" sz="2400" dirty="0">
                <a:solidFill>
                  <a:srgbClr val="333333"/>
                </a:solidFill>
                <a:latin typeface="+mn-lt"/>
              </a:rPr>
              <a:t>.χ. ρατσισμός</a:t>
            </a:r>
            <a:r>
              <a:rPr lang="en-US" altLang="de-DE" sz="2400" dirty="0">
                <a:solidFill>
                  <a:srgbClr val="333333"/>
                </a:solidFill>
                <a:latin typeface="+mn-lt"/>
              </a:rPr>
              <a:t>), υπ</a:t>
            </a:r>
            <a:r>
              <a:rPr lang="en-US" altLang="de-DE" sz="2400" dirty="0" err="1">
                <a:solidFill>
                  <a:srgbClr val="333333"/>
                </a:solidFill>
                <a:latin typeface="+mn-lt"/>
              </a:rPr>
              <a:t>εργενίκευση</a:t>
            </a:r>
            <a:r>
              <a:rPr lang="en-US" altLang="de-DE" sz="2400" dirty="0">
                <a:solidFill>
                  <a:srgbClr val="333333"/>
                </a:solidFill>
                <a:latin typeface="+mn-lt"/>
              </a:rPr>
              <a:t> (</a:t>
            </a:r>
            <a:r>
              <a:rPr lang="de-DE" altLang="de-DE" sz="2400" dirty="0">
                <a:solidFill>
                  <a:srgbClr val="333333"/>
                </a:solidFill>
                <a:latin typeface="+mn-lt"/>
              </a:rPr>
              <a:t>«</a:t>
            </a:r>
            <a:r>
              <a:rPr lang="el-GR" altLang="de-DE" sz="2400" dirty="0">
                <a:solidFill>
                  <a:srgbClr val="333333"/>
                </a:solidFill>
                <a:latin typeface="+mn-lt"/>
              </a:rPr>
              <a:t>έχοντας δει ένα-τα έχουμε δει όλα</a:t>
            </a:r>
            <a:r>
              <a:rPr lang="de-DE" altLang="ko-KR" sz="2400" dirty="0">
                <a:solidFill>
                  <a:srgbClr val="333333"/>
                </a:solidFill>
                <a:latin typeface="+mn-lt"/>
              </a:rPr>
              <a:t>»</a:t>
            </a:r>
            <a:r>
              <a:rPr lang="en-US" altLang="ja-JP" sz="2400" dirty="0">
                <a:solidFill>
                  <a:srgbClr val="333333"/>
                </a:solidFill>
                <a:latin typeface="+mn-lt"/>
              </a:rPr>
              <a:t>),</a:t>
            </a:r>
            <a:r>
              <a:rPr lang="el-GR" altLang="ja-JP" sz="2400" dirty="0">
                <a:solidFill>
                  <a:srgbClr val="333333"/>
                </a:solidFill>
                <a:latin typeface="+mn-lt"/>
              </a:rPr>
              <a:t> </a:t>
            </a:r>
            <a:r>
              <a:rPr lang="en-US" altLang="ja-JP" sz="2400" dirty="0" err="1">
                <a:solidFill>
                  <a:srgbClr val="333333"/>
                </a:solidFill>
                <a:latin typeface="+mn-lt"/>
              </a:rPr>
              <a:t>δεν</a:t>
            </a:r>
            <a:r>
              <a:rPr lang="en-US" altLang="ja-JP" sz="2400" dirty="0">
                <a:solidFill>
                  <a:srgbClr val="333333"/>
                </a:solidFill>
                <a:latin typeface="+mn-lt"/>
              </a:rPr>
              <a:t> </a:t>
            </a:r>
            <a:r>
              <a:rPr lang="en-US" altLang="ja-JP" sz="2400" dirty="0" err="1">
                <a:solidFill>
                  <a:srgbClr val="333333"/>
                </a:solidFill>
                <a:latin typeface="+mn-lt"/>
              </a:rPr>
              <a:t>δίδετ</a:t>
            </a:r>
            <a:r>
              <a:rPr lang="en-US" altLang="ja-JP" sz="2400" dirty="0">
                <a:solidFill>
                  <a:srgbClr val="333333"/>
                </a:solidFill>
                <a:latin typeface="+mn-lt"/>
              </a:rPr>
              <a:t>αι </a:t>
            </a:r>
            <a:r>
              <a:rPr lang="el-GR" altLang="ja-JP" sz="2400" dirty="0">
                <a:solidFill>
                  <a:srgbClr val="333333"/>
                </a:solidFill>
                <a:latin typeface="+mn-lt"/>
              </a:rPr>
              <a:t>σε κάποιον</a:t>
            </a:r>
            <a:r>
              <a:rPr lang="en-US" altLang="ja-JP" sz="2400" dirty="0">
                <a:solidFill>
                  <a:srgbClr val="333333"/>
                </a:solidFill>
                <a:latin typeface="+mn-lt"/>
              </a:rPr>
              <a:t> </a:t>
            </a:r>
            <a:r>
              <a:rPr lang="en-US" altLang="ja-JP" sz="2400" dirty="0" err="1">
                <a:solidFill>
                  <a:srgbClr val="333333"/>
                </a:solidFill>
                <a:latin typeface="+mn-lt"/>
              </a:rPr>
              <a:t>μι</a:t>
            </a:r>
            <a:r>
              <a:rPr lang="en-US" altLang="ja-JP" sz="2400" dirty="0">
                <a:solidFill>
                  <a:srgbClr val="333333"/>
                </a:solidFill>
                <a:latin typeface="+mn-lt"/>
              </a:rPr>
              <a:t>α δεύτερη ευκαιρία</a:t>
            </a:r>
            <a:r>
              <a:rPr lang="el-GR" altLang="ja-JP" sz="2400" dirty="0">
                <a:solidFill>
                  <a:srgbClr val="333333"/>
                </a:solidFill>
                <a:latin typeface="+mn-lt"/>
              </a:rPr>
              <a:t> την οποία μπορεί και να</a:t>
            </a:r>
            <a:r>
              <a:rPr lang="en-US" altLang="ja-JP" sz="2400" dirty="0">
                <a:solidFill>
                  <a:srgbClr val="333333"/>
                </a:solidFill>
                <a:latin typeface="+mn-lt"/>
              </a:rPr>
              <a:t> </a:t>
            </a:r>
            <a:r>
              <a:rPr lang="el-GR" altLang="ja-JP" sz="2400" dirty="0">
                <a:solidFill>
                  <a:srgbClr val="333333"/>
                </a:solidFill>
                <a:latin typeface="+mn-lt"/>
              </a:rPr>
              <a:t>άξιζε.</a:t>
            </a:r>
            <a:endParaRPr 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372565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Φράσεις ανθρώπων που έκαναν λανθασμένες προβλέψεις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ko-KR" sz="1600" dirty="0">
                <a:solidFill>
                  <a:srgbClr val="004992"/>
                </a:solidFill>
              </a:rPr>
              <a:t>«</a:t>
            </a:r>
            <a:r>
              <a:rPr lang="el-GR" altLang="ko-KR" sz="1600" dirty="0">
                <a:solidFill>
                  <a:srgbClr val="004992"/>
                </a:solidFill>
              </a:rPr>
              <a:t>Οι Λογικές και υπεύθυνες γυναίκες δε θέλουν να ψηφίζουν</a:t>
            </a:r>
            <a:r>
              <a:rPr lang="de-DE" altLang="ko-KR" sz="1600" dirty="0">
                <a:solidFill>
                  <a:srgbClr val="004992"/>
                </a:solidFill>
              </a:rPr>
              <a:t>.»</a:t>
            </a:r>
            <a:br>
              <a:rPr lang="de-DE" altLang="ko-KR" sz="1600" dirty="0">
                <a:solidFill>
                  <a:srgbClr val="004992"/>
                </a:solidFill>
              </a:rPr>
            </a:br>
            <a:r>
              <a:rPr lang="el-GR" altLang="de-DE" sz="1600" dirty="0">
                <a:solidFill>
                  <a:srgbClr val="333333"/>
                </a:solidFill>
              </a:rPr>
              <a:t>Γκρόβερ Κλίβελαντ </a:t>
            </a:r>
            <a:r>
              <a:rPr lang="en-US" altLang="de-DE" sz="1600" dirty="0">
                <a:solidFill>
                  <a:srgbClr val="333333"/>
                </a:solidFill>
              </a:rPr>
              <a:t>Grover Cleveland, </a:t>
            </a:r>
            <a:r>
              <a:rPr lang="el-GR" altLang="de-DE" sz="1600" dirty="0">
                <a:solidFill>
                  <a:srgbClr val="333333"/>
                </a:solidFill>
              </a:rPr>
              <a:t>πρώην πρόεδρος των Ηνωμένων Πολιτειών της Αμερικής, </a:t>
            </a:r>
            <a:r>
              <a:rPr lang="en-US" altLang="de-DE" sz="1600" dirty="0">
                <a:solidFill>
                  <a:srgbClr val="333333"/>
                </a:solidFill>
              </a:rPr>
              <a:t>1905</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Αυτό το»</a:t>
            </a:r>
            <a:r>
              <a:rPr lang="en-US" altLang="ko-KR" sz="1600" dirty="0">
                <a:solidFill>
                  <a:srgbClr val="004992"/>
                </a:solidFill>
              </a:rPr>
              <a:t> </a:t>
            </a:r>
            <a:r>
              <a:rPr lang="el-GR" altLang="ko-KR" sz="1600" dirty="0">
                <a:solidFill>
                  <a:srgbClr val="004992"/>
                </a:solidFill>
              </a:rPr>
              <a:t>τηλέφωνο</a:t>
            </a:r>
            <a:r>
              <a:rPr lang="en-US" altLang="ko-KR" sz="1600" dirty="0">
                <a:solidFill>
                  <a:srgbClr val="004992"/>
                </a:solidFill>
              </a:rPr>
              <a:t> </a:t>
            </a:r>
            <a:r>
              <a:rPr lang="de-DE" altLang="ko-KR" sz="1600" dirty="0">
                <a:solidFill>
                  <a:srgbClr val="004992"/>
                </a:solidFill>
              </a:rPr>
              <a:t>«</a:t>
            </a:r>
            <a:r>
              <a:rPr lang="el-GR" altLang="ko-KR" sz="1600" dirty="0">
                <a:solidFill>
                  <a:srgbClr val="004992"/>
                </a:solidFill>
              </a:rPr>
              <a:t>έχει πάρα πολλά μειονεκτήματα έτσι ώστε να θεωρηθεί σοβαρά ως μέσο επικοινωνίας. Η συσκευή εγγενώς δεν έχει καμία αξία για μας</a:t>
            </a:r>
            <a:r>
              <a:rPr lang="de-DE" altLang="ko-KR" sz="1600" dirty="0">
                <a:solidFill>
                  <a:srgbClr val="004992"/>
                </a:solidFill>
              </a:rPr>
              <a:t>.»</a:t>
            </a:r>
            <a:br>
              <a:rPr lang="de-DE" altLang="ko-KR" sz="1600" dirty="0">
                <a:solidFill>
                  <a:srgbClr val="004992"/>
                </a:solidFill>
              </a:rPr>
            </a:br>
            <a:r>
              <a:rPr lang="el-GR" altLang="ko-KR" sz="1600" dirty="0">
                <a:solidFill>
                  <a:srgbClr val="333333"/>
                </a:solidFill>
              </a:rPr>
              <a:t>Γουέστερν Γιούνιον</a:t>
            </a:r>
            <a:r>
              <a:rPr lang="de-DE" altLang="ko-KR" sz="1600" dirty="0">
                <a:solidFill>
                  <a:srgbClr val="333333"/>
                </a:solidFill>
              </a:rPr>
              <a:t>, </a:t>
            </a:r>
            <a:r>
              <a:rPr lang="el-GR" altLang="ko-KR" sz="1600" dirty="0">
                <a:solidFill>
                  <a:srgbClr val="333333"/>
                </a:solidFill>
              </a:rPr>
              <a:t>κορυφαία εταιρία χρηματοοικονομικών υπηρεσιών και επικοινωνιών</a:t>
            </a:r>
            <a:r>
              <a:rPr lang="de-DE" altLang="ko-KR" sz="1600" dirty="0">
                <a:solidFill>
                  <a:srgbClr val="333333"/>
                </a:solidFill>
              </a:rPr>
              <a:t>, 1876</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Θα πάρει πάνω από μία γενεά μέχρι η πρώτη επανδρωμένη αποστολή να προσγειωθεί στο φεγγάρι.</a:t>
            </a:r>
            <a:r>
              <a:rPr lang="de-DE" altLang="ko-KR" sz="1600" dirty="0">
                <a:solidFill>
                  <a:srgbClr val="004992"/>
                </a:solidFill>
              </a:rPr>
              <a:t>»</a:t>
            </a:r>
            <a:endParaRPr lang="el-GR" altLang="ko-KR" sz="1600" dirty="0">
              <a:solidFill>
                <a:srgbClr val="004992"/>
              </a:solidFill>
            </a:endParaRPr>
          </a:p>
          <a:p>
            <a:pPr lvl="0" defTabSz="914400" eaLnBrk="0" fontAlgn="base" hangingPunct="0">
              <a:lnSpc>
                <a:spcPct val="100000"/>
              </a:lnSpc>
              <a:spcBef>
                <a:spcPts val="0"/>
              </a:spcBef>
            </a:pPr>
            <a:r>
              <a:rPr lang="el-GR" altLang="ko-KR" sz="1600" dirty="0">
                <a:solidFill>
                  <a:srgbClr val="333333"/>
                </a:solidFill>
              </a:rPr>
              <a:t>Χάρολντ Σπένσερ</a:t>
            </a:r>
            <a:r>
              <a:rPr lang="de-DE" altLang="ko-KR" sz="1600" dirty="0">
                <a:solidFill>
                  <a:srgbClr val="333333"/>
                </a:solidFill>
              </a:rPr>
              <a:t>, </a:t>
            </a:r>
            <a:r>
              <a:rPr lang="el-GR" altLang="ko-KR" sz="1600" dirty="0">
                <a:solidFill>
                  <a:srgbClr val="333333"/>
                </a:solidFill>
              </a:rPr>
              <a:t>Αστρονόμος</a:t>
            </a:r>
            <a:r>
              <a:rPr lang="de-DE" altLang="ko-KR" sz="1600" dirty="0">
                <a:solidFill>
                  <a:srgbClr val="333333"/>
                </a:solidFill>
              </a:rPr>
              <a:t>, 1957 (</a:t>
            </a:r>
            <a:r>
              <a:rPr lang="el-GR" altLang="ko-KR" sz="1600" dirty="0">
                <a:solidFill>
                  <a:srgbClr val="333333"/>
                </a:solidFill>
              </a:rPr>
              <a:t>η προσγείωση στο φεγγάρι συνέβη 12 χρόνια αργότερα)</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Το άλογο είναι εδώ για να παραμείνει αλλά το αυτοκίνητο είναι μόνο μια νέα εφεύρεση - ένα καπρίτσιο.</a:t>
            </a:r>
            <a:r>
              <a:rPr lang="de-DE" altLang="ko-KR" sz="1600" dirty="0">
                <a:solidFill>
                  <a:srgbClr val="004992"/>
                </a:solidFill>
              </a:rPr>
              <a:t>»</a:t>
            </a:r>
          </a:p>
          <a:p>
            <a:pPr lvl="0" defTabSz="914400" eaLnBrk="0" fontAlgn="base" hangingPunct="0">
              <a:lnSpc>
                <a:spcPct val="100000"/>
              </a:lnSpc>
              <a:spcBef>
                <a:spcPts val="0"/>
              </a:spcBef>
            </a:pPr>
            <a:r>
              <a:rPr lang="el-GR" altLang="ko-KR" sz="1600" dirty="0">
                <a:solidFill>
                  <a:srgbClr val="333333"/>
                </a:solidFill>
              </a:rPr>
              <a:t>Ο πρόεδρος της τράπεζας Μίτσιγκαν Σάιβινγκς (</a:t>
            </a:r>
            <a:r>
              <a:rPr lang="en-US" altLang="ko-KR" sz="1600" dirty="0">
                <a:solidFill>
                  <a:srgbClr val="333333"/>
                </a:solidFill>
              </a:rPr>
              <a:t>Michigan Savings Bank</a:t>
            </a:r>
            <a:r>
              <a:rPr lang="el-GR" altLang="ko-KR" sz="1600" dirty="0">
                <a:solidFill>
                  <a:srgbClr val="333333"/>
                </a:solidFill>
              </a:rPr>
              <a:t>)</a:t>
            </a:r>
            <a:r>
              <a:rPr lang="en-US" altLang="ko-KR" sz="1600" dirty="0">
                <a:solidFill>
                  <a:srgbClr val="333333"/>
                </a:solidFill>
              </a:rPr>
              <a:t> </a:t>
            </a:r>
            <a:r>
              <a:rPr lang="el-GR" altLang="ko-KR" sz="1600" dirty="0">
                <a:solidFill>
                  <a:srgbClr val="333333"/>
                </a:solidFill>
              </a:rPr>
              <a:t>σχετικά με την επένδυση στην εταιρεία Φορντ,</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Οι ακτίνες Χ θα αποδειχτούν απάτη</a:t>
            </a:r>
            <a:r>
              <a:rPr lang="de-DE" altLang="ko-KR" sz="1600" dirty="0">
                <a:solidFill>
                  <a:srgbClr val="004992"/>
                </a:solidFill>
              </a:rPr>
              <a:t>.»</a:t>
            </a:r>
          </a:p>
          <a:p>
            <a:pPr lvl="0" defTabSz="914400" fontAlgn="base">
              <a:lnSpc>
                <a:spcPct val="100000"/>
              </a:lnSpc>
              <a:spcBef>
                <a:spcPts val="0"/>
              </a:spcBef>
            </a:pPr>
            <a:r>
              <a:rPr lang="el-GR" altLang="de-DE" sz="1600" dirty="0">
                <a:solidFill>
                  <a:srgbClr val="333333"/>
                </a:solidFill>
              </a:rPr>
              <a:t>Λόρδος Κέλβιν, Πρόεδρος της Βασιλικής Εταιρίας, 1883</a:t>
            </a:r>
          </a:p>
          <a:p>
            <a:pPr lvl="0" defTabSz="914400" fontAlgn="base">
              <a:lnSpc>
                <a:spcPct val="100000"/>
              </a:lnSpc>
              <a:spcBef>
                <a:spcPts val="1200"/>
              </a:spcBef>
            </a:pPr>
            <a:r>
              <a:rPr lang="de-DE" altLang="de-DE" sz="1600" dirty="0">
                <a:solidFill>
                  <a:srgbClr val="004992"/>
                </a:solidFill>
              </a:rPr>
              <a:t>«</a:t>
            </a:r>
            <a:r>
              <a:rPr lang="el-GR" altLang="de-DE" sz="1600" dirty="0">
                <a:solidFill>
                  <a:srgbClr val="004992"/>
                </a:solidFill>
              </a:rPr>
              <a:t>Ο φωνόγραφος δεν έχει καθόλου εμπορική αξία</a:t>
            </a:r>
            <a:r>
              <a:rPr lang="de-DE" altLang="de-DE" sz="1600" dirty="0">
                <a:solidFill>
                  <a:srgbClr val="004992"/>
                </a:solidFill>
              </a:rPr>
              <a:t>.</a:t>
            </a:r>
            <a:r>
              <a:rPr lang="de-DE" altLang="ko-KR" sz="1600" dirty="0">
                <a:solidFill>
                  <a:srgbClr val="004992"/>
                </a:solidFill>
              </a:rPr>
              <a:t>»</a:t>
            </a:r>
            <a:endParaRPr lang="el-GR" altLang="ja-JP" sz="1600" dirty="0">
              <a:solidFill>
                <a:srgbClr val="004992"/>
              </a:solidFill>
            </a:endParaRPr>
          </a:p>
          <a:p>
            <a:pPr lvl="0" defTabSz="914400" fontAlgn="base">
              <a:lnSpc>
                <a:spcPct val="100000"/>
              </a:lnSpc>
              <a:spcBef>
                <a:spcPts val="0"/>
              </a:spcBef>
            </a:pPr>
            <a:r>
              <a:rPr lang="el-GR" altLang="de-DE" sz="1600" dirty="0">
                <a:solidFill>
                  <a:srgbClr val="333333"/>
                </a:solidFill>
              </a:rPr>
              <a:t>Τόμας Έντισον, διάσημος αμερικάνος εφευρέτης, δεκαετία του 1880 </a:t>
            </a:r>
            <a:r>
              <a:rPr lang="de-DE" altLang="de-DE" sz="1600" dirty="0">
                <a:solidFill>
                  <a:srgbClr val="333333"/>
                </a:solidFill>
              </a:rPr>
              <a:t>(</a:t>
            </a:r>
            <a:r>
              <a:rPr lang="el-GR" altLang="de-DE" sz="1600" dirty="0">
                <a:solidFill>
                  <a:srgbClr val="333333"/>
                </a:solidFill>
              </a:rPr>
              <a:t>φωνόγραφος = η πρώτη συσκευή ηχογράφησης</a:t>
            </a:r>
            <a:r>
              <a:rPr lang="de-DE"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Φράσεις ανθρώπων που έκαναν λανθασμένες προβλέψεις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ko-KR" sz="1600" dirty="0">
                <a:solidFill>
                  <a:srgbClr val="004992"/>
                </a:solidFill>
              </a:rPr>
              <a:t>«</a:t>
            </a:r>
            <a:r>
              <a:rPr lang="el-GR" altLang="ko-KR" sz="1600" dirty="0">
                <a:solidFill>
                  <a:srgbClr val="004992"/>
                </a:solidFill>
              </a:rPr>
              <a:t>Οι Λογικές και υπεύθυνες γυναίκες δε θέλουν να ψηφίζουν</a:t>
            </a:r>
            <a:r>
              <a:rPr lang="de-DE" altLang="ko-KR" sz="1600" dirty="0">
                <a:solidFill>
                  <a:srgbClr val="004992"/>
                </a:solidFill>
              </a:rPr>
              <a:t>.»</a:t>
            </a:r>
            <a:br>
              <a:rPr lang="de-DE" altLang="ko-KR" sz="1600" dirty="0">
                <a:solidFill>
                  <a:srgbClr val="004992"/>
                </a:solidFill>
              </a:rPr>
            </a:br>
            <a:r>
              <a:rPr lang="el-GR" altLang="de-DE" sz="1600" dirty="0">
                <a:solidFill>
                  <a:srgbClr val="333333"/>
                </a:solidFill>
              </a:rPr>
              <a:t>Γκρόβερ Κλίβελαντ </a:t>
            </a:r>
            <a:r>
              <a:rPr lang="en-US" altLang="de-DE" sz="1600" dirty="0">
                <a:solidFill>
                  <a:srgbClr val="333333"/>
                </a:solidFill>
              </a:rPr>
              <a:t>Grover Cleveland, </a:t>
            </a:r>
            <a:r>
              <a:rPr lang="el-GR" altLang="de-DE" sz="1600" dirty="0">
                <a:solidFill>
                  <a:srgbClr val="333333"/>
                </a:solidFill>
              </a:rPr>
              <a:t>πρώην πρόεδρος των Ηνωμένων Πολιτειών της Αμερικής, </a:t>
            </a:r>
            <a:r>
              <a:rPr lang="en-US" altLang="de-DE" sz="1600" dirty="0">
                <a:solidFill>
                  <a:srgbClr val="333333"/>
                </a:solidFill>
              </a:rPr>
              <a:t>1905</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Αυτό το»</a:t>
            </a:r>
            <a:r>
              <a:rPr lang="en-US" altLang="ko-KR" sz="1600" dirty="0">
                <a:solidFill>
                  <a:srgbClr val="004992"/>
                </a:solidFill>
              </a:rPr>
              <a:t> </a:t>
            </a:r>
            <a:r>
              <a:rPr lang="el-GR" altLang="ko-KR" sz="1600" dirty="0">
                <a:solidFill>
                  <a:srgbClr val="004992"/>
                </a:solidFill>
              </a:rPr>
              <a:t>τηλέφωνο</a:t>
            </a:r>
            <a:r>
              <a:rPr lang="en-US" altLang="ko-KR" sz="1600" dirty="0">
                <a:solidFill>
                  <a:srgbClr val="004992"/>
                </a:solidFill>
              </a:rPr>
              <a:t> </a:t>
            </a:r>
            <a:r>
              <a:rPr lang="el-GR" altLang="ko-KR" sz="1600" dirty="0">
                <a:solidFill>
                  <a:srgbClr val="004992"/>
                </a:solidFill>
              </a:rPr>
              <a:t>“έχει πάρα πολλά μειονεκτήματα έτσι ώστε να θεωρηθεί σοβαρά ως μέσο επικοινωνίας. Η συσκευή εγγενώς δεν έχει καμία αξία για μας</a:t>
            </a:r>
            <a:r>
              <a:rPr lang="de-DE" altLang="ko-KR" sz="1600" dirty="0">
                <a:solidFill>
                  <a:srgbClr val="004992"/>
                </a:solidFill>
              </a:rPr>
              <a:t>.»</a:t>
            </a:r>
            <a:br>
              <a:rPr lang="de-DE" altLang="ko-KR" sz="1600" dirty="0">
                <a:solidFill>
                  <a:srgbClr val="004992"/>
                </a:solidFill>
              </a:rPr>
            </a:br>
            <a:r>
              <a:rPr lang="el-GR" altLang="ko-KR" sz="1600" dirty="0">
                <a:solidFill>
                  <a:srgbClr val="333333"/>
                </a:solidFill>
              </a:rPr>
              <a:t>Γουέστερν Γιούνιον</a:t>
            </a:r>
            <a:r>
              <a:rPr lang="de-DE" altLang="ko-KR" sz="1600" dirty="0">
                <a:solidFill>
                  <a:srgbClr val="333333"/>
                </a:solidFill>
              </a:rPr>
              <a:t>, </a:t>
            </a:r>
            <a:r>
              <a:rPr lang="el-GR" altLang="ko-KR" sz="1600" dirty="0">
                <a:solidFill>
                  <a:srgbClr val="333333"/>
                </a:solidFill>
              </a:rPr>
              <a:t>κορυφαία εταιρία χρηματοοικονομικών υπηρεσιών και επικοινωνιών</a:t>
            </a:r>
            <a:r>
              <a:rPr lang="de-DE" altLang="ko-KR" sz="1600" dirty="0">
                <a:solidFill>
                  <a:srgbClr val="333333"/>
                </a:solidFill>
              </a:rPr>
              <a:t>, 1876</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Θα πάρει πάνω από μία γενεά μέχρι η πρώτη επανδρωμένη αποστολή να προσγειωθεί στο φεγγάρι.</a:t>
            </a:r>
            <a:r>
              <a:rPr lang="de-DE" altLang="ko-KR" sz="1600" dirty="0">
                <a:solidFill>
                  <a:srgbClr val="004992"/>
                </a:solidFill>
              </a:rPr>
              <a:t>»</a:t>
            </a:r>
            <a:endParaRPr lang="el-GR" altLang="ko-KR" sz="1600" dirty="0">
              <a:solidFill>
                <a:srgbClr val="004992"/>
              </a:solidFill>
            </a:endParaRPr>
          </a:p>
          <a:p>
            <a:pPr lvl="0" defTabSz="914400" eaLnBrk="0" fontAlgn="base" hangingPunct="0">
              <a:lnSpc>
                <a:spcPct val="100000"/>
              </a:lnSpc>
              <a:spcBef>
                <a:spcPts val="0"/>
              </a:spcBef>
            </a:pPr>
            <a:r>
              <a:rPr lang="el-GR" altLang="ko-KR" sz="1600" dirty="0">
                <a:solidFill>
                  <a:srgbClr val="333333"/>
                </a:solidFill>
              </a:rPr>
              <a:t>Χάρολντ Σπένσερ</a:t>
            </a:r>
            <a:r>
              <a:rPr lang="de-DE" altLang="ko-KR" sz="1600" dirty="0">
                <a:solidFill>
                  <a:srgbClr val="333333"/>
                </a:solidFill>
              </a:rPr>
              <a:t>, </a:t>
            </a:r>
            <a:r>
              <a:rPr lang="el-GR" altLang="ko-KR" sz="1600" dirty="0">
                <a:solidFill>
                  <a:srgbClr val="333333"/>
                </a:solidFill>
              </a:rPr>
              <a:t>Αστρονόμος</a:t>
            </a:r>
            <a:r>
              <a:rPr lang="de-DE" altLang="ko-KR" sz="1600" dirty="0">
                <a:solidFill>
                  <a:srgbClr val="333333"/>
                </a:solidFill>
              </a:rPr>
              <a:t>, 1957 (</a:t>
            </a:r>
            <a:r>
              <a:rPr lang="el-GR" altLang="ko-KR" sz="1600" dirty="0">
                <a:solidFill>
                  <a:srgbClr val="333333"/>
                </a:solidFill>
              </a:rPr>
              <a:t>η προσγείωση στο φεγγάρι συνέβη 12 χρόνια αργότερα)</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Το άλογο είναι εδώ για να παραμείνει αλλά το αυτοκίνητο είναι μόνο μια νέα εφεύρεση - ένα καπρίτσιο.</a:t>
            </a:r>
            <a:r>
              <a:rPr lang="de-DE" altLang="ko-KR" sz="1600" dirty="0">
                <a:solidFill>
                  <a:srgbClr val="004992"/>
                </a:solidFill>
              </a:rPr>
              <a:t>»</a:t>
            </a:r>
          </a:p>
          <a:p>
            <a:pPr lvl="0" defTabSz="914400" eaLnBrk="0" fontAlgn="base" hangingPunct="0">
              <a:lnSpc>
                <a:spcPct val="100000"/>
              </a:lnSpc>
              <a:spcBef>
                <a:spcPts val="0"/>
              </a:spcBef>
            </a:pPr>
            <a:r>
              <a:rPr lang="el-GR" altLang="ko-KR" sz="1600" dirty="0">
                <a:solidFill>
                  <a:srgbClr val="333333"/>
                </a:solidFill>
              </a:rPr>
              <a:t>Ο πρόεδρος της τράπεζας Μίτσιγκαν Σάιβινγκς (</a:t>
            </a:r>
            <a:r>
              <a:rPr lang="en-US" altLang="ko-KR" sz="1600" dirty="0">
                <a:solidFill>
                  <a:srgbClr val="333333"/>
                </a:solidFill>
              </a:rPr>
              <a:t>Michigan Savings Bank</a:t>
            </a:r>
            <a:r>
              <a:rPr lang="el-GR" altLang="ko-KR" sz="1600" dirty="0">
                <a:solidFill>
                  <a:srgbClr val="333333"/>
                </a:solidFill>
              </a:rPr>
              <a:t>)</a:t>
            </a:r>
            <a:r>
              <a:rPr lang="en-US" altLang="ko-KR" sz="1600" dirty="0">
                <a:solidFill>
                  <a:srgbClr val="333333"/>
                </a:solidFill>
              </a:rPr>
              <a:t> </a:t>
            </a:r>
            <a:r>
              <a:rPr lang="el-GR" altLang="ko-KR" sz="1600" dirty="0">
                <a:solidFill>
                  <a:srgbClr val="333333"/>
                </a:solidFill>
              </a:rPr>
              <a:t>σχετικά με την επένδυση στην εταιρεία Φορντ,</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a:t>
            </a:r>
            <a:r>
              <a:rPr lang="el-GR" altLang="ko-KR" sz="1600" dirty="0">
                <a:solidFill>
                  <a:srgbClr val="004992"/>
                </a:solidFill>
              </a:rPr>
              <a:t>Οι ακτίνες Χ θα αποδειχτούν απάτη</a:t>
            </a:r>
            <a:r>
              <a:rPr lang="de-DE" altLang="ko-KR" sz="1600" dirty="0">
                <a:solidFill>
                  <a:srgbClr val="004992"/>
                </a:solidFill>
              </a:rPr>
              <a:t>.»</a:t>
            </a:r>
          </a:p>
          <a:p>
            <a:pPr lvl="0" defTabSz="914400" fontAlgn="base">
              <a:lnSpc>
                <a:spcPct val="100000"/>
              </a:lnSpc>
              <a:spcBef>
                <a:spcPts val="0"/>
              </a:spcBef>
            </a:pPr>
            <a:r>
              <a:rPr lang="el-GR" altLang="de-DE" sz="1600" dirty="0">
                <a:solidFill>
                  <a:srgbClr val="333333"/>
                </a:solidFill>
              </a:rPr>
              <a:t>Λόρδος Κέλβιν, Πρόεδρος της Βασιλικής Εταιρίας, 1883</a:t>
            </a:r>
          </a:p>
          <a:p>
            <a:pPr lvl="0" defTabSz="914400" fontAlgn="base">
              <a:lnSpc>
                <a:spcPct val="100000"/>
              </a:lnSpc>
              <a:spcBef>
                <a:spcPts val="1200"/>
              </a:spcBef>
            </a:pPr>
            <a:r>
              <a:rPr lang="de-DE" altLang="de-DE" sz="1600" dirty="0">
                <a:solidFill>
                  <a:srgbClr val="004992"/>
                </a:solidFill>
              </a:rPr>
              <a:t>«</a:t>
            </a:r>
            <a:r>
              <a:rPr lang="el-GR" altLang="de-DE" sz="1600" dirty="0">
                <a:solidFill>
                  <a:srgbClr val="004992"/>
                </a:solidFill>
              </a:rPr>
              <a:t>Ο φωνόγραφος δεν έχει καθόλου εμπορική αξία</a:t>
            </a:r>
            <a:r>
              <a:rPr lang="de-DE" altLang="de-DE" sz="1600" dirty="0">
                <a:solidFill>
                  <a:srgbClr val="004992"/>
                </a:solidFill>
              </a:rPr>
              <a:t>.</a:t>
            </a:r>
            <a:r>
              <a:rPr lang="de-DE" altLang="ko-KR" sz="1600" dirty="0">
                <a:solidFill>
                  <a:srgbClr val="004992"/>
                </a:solidFill>
              </a:rPr>
              <a:t>»</a:t>
            </a:r>
            <a:endParaRPr lang="el-GR" altLang="ja-JP" sz="1600" dirty="0">
              <a:solidFill>
                <a:srgbClr val="004992"/>
              </a:solidFill>
            </a:endParaRPr>
          </a:p>
          <a:p>
            <a:pPr lvl="0" defTabSz="914400" fontAlgn="base">
              <a:lnSpc>
                <a:spcPct val="100000"/>
              </a:lnSpc>
              <a:spcBef>
                <a:spcPts val="0"/>
              </a:spcBef>
            </a:pPr>
            <a:r>
              <a:rPr lang="el-GR" altLang="de-DE" sz="1600" dirty="0">
                <a:solidFill>
                  <a:srgbClr val="333333"/>
                </a:solidFill>
              </a:rPr>
              <a:t>Τόμας Έντισον, διάσημος αμερικάνος εφευρέτης, δεκαετία του 1880 </a:t>
            </a:r>
            <a:r>
              <a:rPr lang="de-DE" altLang="de-DE" sz="1600" dirty="0">
                <a:solidFill>
                  <a:srgbClr val="333333"/>
                </a:solidFill>
              </a:rPr>
              <a:t>(</a:t>
            </a:r>
            <a:r>
              <a:rPr lang="el-GR" altLang="de-DE" sz="1600" dirty="0">
                <a:solidFill>
                  <a:srgbClr val="333333"/>
                </a:solidFill>
              </a:rPr>
              <a:t>φωνόγραφος = η πρώτη συσκευή ηχογράφησης</a:t>
            </a:r>
            <a:r>
              <a:rPr lang="de-DE"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7</a:t>
            </a:fld>
            <a:endParaRPr lang="de-DE" altLang="de-DE">
              <a:latin typeface="+mn-lt"/>
              <a:ea typeface="+mn-ea"/>
            </a:endParaRPr>
          </a:p>
        </p:txBody>
      </p:sp>
      <p:sp>
        <p:nvSpPr>
          <p:cNvPr id="6" name="Rectangle 4"/>
          <p:cNvSpPr>
            <a:spLocks noChangeArrowheads="1"/>
          </p:cNvSpPr>
          <p:nvPr/>
        </p:nvSpPr>
        <p:spPr bwMode="auto">
          <a:xfrm>
            <a:off x="408955" y="6205304"/>
            <a:ext cx="113760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l-GR" altLang="de-DE" sz="1600" b="0" dirty="0">
                <a:solidFill>
                  <a:srgbClr val="004992"/>
                </a:solidFill>
                <a:latin typeface="+mn-lt"/>
                <a:ea typeface="+mn-ea"/>
              </a:rPr>
              <a:t>Πρέπει να είμαστε ανοιχτοί σε νέες εμπειρίες – οι καιροί αλλάζουν και κανείς δε μπορεί να προβλέψει τι θα φέρει το μέλλον.  </a:t>
            </a:r>
          </a:p>
        </p:txBody>
      </p:sp>
    </p:spTree>
    <p:extLst>
      <p:ext uri="{BB962C8B-B14F-4D97-AF65-F5344CB8AC3E}">
        <p14:creationId xmlns:p14="http://schemas.microsoft.com/office/powerpoint/2010/main" val="217760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a:t>
            </a:r>
            <a:r>
              <a:rPr lang="en-US" sz="3600" dirty="0">
                <a:latin typeface="+mn-lt"/>
                <a:ea typeface="+mn-ea"/>
                <a:cs typeface="+mn-cs"/>
              </a:rPr>
              <a:t>«</a:t>
            </a:r>
            <a:r>
              <a:rPr lang="el-GR" sz="3600" dirty="0">
                <a:latin typeface="+mn-lt"/>
                <a:ea typeface="+mn-ea"/>
                <a:cs typeface="+mn-cs"/>
              </a:rPr>
              <a:t>σε δράση</a:t>
            </a:r>
            <a:r>
              <a:rPr lang="en-US" sz="3600" dirty="0">
                <a:latin typeface="+mn-lt"/>
                <a:ea typeface="+mn-ea"/>
                <a:cs typeface="+mn-cs"/>
              </a:rPr>
              <a:t>»</a:t>
            </a:r>
            <a:r>
              <a:rPr lang="el-GR" sz="3600" dirty="0">
                <a:latin typeface="+mn-lt"/>
                <a:ea typeface="+mn-ea"/>
                <a:cs typeface="+mn-cs"/>
              </a:rPr>
              <a:t> (</a:t>
            </a:r>
            <a:r>
              <a:rPr lang="en-US" sz="3600" dirty="0"/>
              <a:t>«</a:t>
            </a:r>
            <a:r>
              <a:rPr lang="el-GR" sz="3600" dirty="0">
                <a:latin typeface="+mn-lt"/>
                <a:ea typeface="+mn-ea"/>
                <a:cs typeface="+mn-cs"/>
              </a:rPr>
              <a:t>φοράω παρωπίδες</a:t>
            </a:r>
            <a:r>
              <a:rPr lang="en-US" sz="3600" dirty="0">
                <a:latin typeface="+mn-lt"/>
                <a:ea typeface="+mn-ea"/>
                <a:cs typeface="+mn-cs"/>
              </a:rPr>
              <a:t>»</a:t>
            </a:r>
            <a:r>
              <a:rPr lang="el-G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8</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313213623"/>
              </p:ext>
            </p:extLst>
          </p:nvPr>
        </p:nvGraphicFramePr>
        <p:xfrm>
          <a:off x="408955" y="2204864"/>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ea typeface="ＭＳ Ｐゴシック" pitchFamily="34" charset="-128"/>
                        </a:rPr>
                        <a:t>τομέας</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παραδείγματα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γεωγραφία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ιατρική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οικονομία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a:t>
            </a:r>
            <a:r>
              <a:rPr lang="en-US" sz="3600" dirty="0">
                <a:latin typeface="+mn-lt"/>
                <a:ea typeface="+mn-ea"/>
                <a:cs typeface="+mn-cs"/>
              </a:rPr>
              <a:t>«</a:t>
            </a:r>
            <a:r>
              <a:rPr lang="el-GR" sz="3600" dirty="0">
                <a:latin typeface="+mn-lt"/>
                <a:ea typeface="+mn-ea"/>
                <a:cs typeface="+mn-cs"/>
              </a:rPr>
              <a:t>σε δράση</a:t>
            </a:r>
            <a:r>
              <a:rPr lang="en-US" sz="3600" dirty="0">
                <a:latin typeface="+mn-lt"/>
                <a:ea typeface="+mn-ea"/>
                <a:cs typeface="+mn-cs"/>
              </a:rPr>
              <a:t>»</a:t>
            </a:r>
            <a:r>
              <a:rPr lang="el-GR" sz="3600" dirty="0">
                <a:latin typeface="+mn-lt"/>
                <a:ea typeface="+mn-ea"/>
                <a:cs typeface="+mn-cs"/>
              </a:rPr>
              <a:t> (</a:t>
            </a:r>
            <a:r>
              <a:rPr lang="en-US" sz="3600" dirty="0"/>
              <a:t>«</a:t>
            </a:r>
            <a:r>
              <a:rPr lang="el-GR" sz="3600" dirty="0">
                <a:latin typeface="+mn-lt"/>
                <a:ea typeface="+mn-ea"/>
                <a:cs typeface="+mn-cs"/>
              </a:rPr>
              <a:t>φοράω παρωπίδες</a:t>
            </a:r>
            <a:r>
              <a:rPr lang="en-US" sz="3600" dirty="0">
                <a:latin typeface="+mn-lt"/>
                <a:ea typeface="+mn-ea"/>
                <a:cs typeface="+mn-cs"/>
              </a:rPr>
              <a:t>»</a:t>
            </a:r>
            <a:r>
              <a:rPr lang="el-G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9</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2369332499"/>
              </p:ext>
            </p:extLst>
          </p:nvPr>
        </p:nvGraphicFramePr>
        <p:xfrm>
          <a:off x="408955" y="2204864"/>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ea typeface="ＭＳ Ｐゴシック" pitchFamily="34" charset="-128"/>
                        </a:rPr>
                        <a:t>τομέας</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παραδείγματα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γεωγραφία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altLang="ja-JP" sz="1800" b="0" i="0" u="none" strike="noStrike" cap="none" normalizeH="0" baseline="0" dirty="0">
                          <a:ln>
                            <a:noFill/>
                          </a:ln>
                          <a:solidFill>
                            <a:srgbClr val="333333"/>
                          </a:solidFill>
                          <a:effectLst/>
                          <a:latin typeface="Calibri Light"/>
                          <a:ea typeface="MS Mincho" pitchFamily="49" charset="-128"/>
                        </a:rPr>
                        <a:t>Ο ήλιος περιστρέφεται γύρω από την ακίνητη γη! Αυτή η άποψη εθεωρείτο απόλυτα αληθινή από την Καθολική Εκκλησία στους μεσαιωνικούς χρόνους, αν και ευυπόληπτοι επιστήμονες, όπως ο Γαλιλαίος Γαλιλέι, ήταν ικανοί να παράσχουν αποδείξεις για το αντίθετό. Η αλήθεια, ότι η γη περιστρέφεται γύρω από τον ήλιο, εθεωρείτο ακόμα και βλασφημία εκείνη την εποχή.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ιατρική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οικονομία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31246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a:t>
            </a:r>
            <a:r>
              <a:rPr lang="en-US" sz="3600" dirty="0"/>
              <a:t>«</a:t>
            </a:r>
            <a:r>
              <a:rPr lang="el-GR" sz="3600" dirty="0">
                <a:latin typeface="+mn-lt"/>
                <a:ea typeface="+mn-ea"/>
                <a:cs typeface="+mn-cs"/>
              </a:rPr>
              <a:t>σε δράση» (</a:t>
            </a:r>
            <a:r>
              <a:rPr lang="en-US" sz="3600" dirty="0">
                <a:latin typeface="+mn-lt"/>
                <a:ea typeface="+mn-ea"/>
                <a:cs typeface="+mn-cs"/>
              </a:rPr>
              <a:t>«</a:t>
            </a:r>
            <a:r>
              <a:rPr lang="el-GR" sz="3600" dirty="0">
                <a:latin typeface="+mn-lt"/>
                <a:ea typeface="+mn-ea"/>
                <a:cs typeface="+mn-cs"/>
              </a:rPr>
              <a:t>φοράω παρωπίδες</a:t>
            </a:r>
            <a:r>
              <a:rPr lang="en-US" sz="3600" dirty="0">
                <a:latin typeface="+mn-lt"/>
                <a:ea typeface="+mn-ea"/>
                <a:cs typeface="+mn-cs"/>
              </a:rPr>
              <a:t>»</a:t>
            </a:r>
            <a:r>
              <a:rPr lang="el-G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10</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2319120229"/>
              </p:ext>
            </p:extLst>
          </p:nvPr>
        </p:nvGraphicFramePr>
        <p:xfrm>
          <a:off x="408955" y="2204864"/>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ea typeface="ＭＳ Ｐゴシック" pitchFamily="34" charset="-128"/>
                        </a:rPr>
                        <a:t>τομέας</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παραδείγματα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γεωγραφία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altLang="ja-JP" sz="1800" b="0" i="0" u="none" strike="noStrike" cap="none" normalizeH="0" baseline="0" dirty="0">
                          <a:ln>
                            <a:noFill/>
                          </a:ln>
                          <a:solidFill>
                            <a:srgbClr val="333333"/>
                          </a:solidFill>
                          <a:effectLst/>
                          <a:latin typeface="Calibri Light"/>
                          <a:ea typeface="MS Mincho" pitchFamily="49" charset="-128"/>
                        </a:rPr>
                        <a:t>Ο ήλιος περιστρέφεται γύρω από την ακίνητη γη! Αυτή η άποψη εθεωρείτο απόλυτα αληθινή από την Καθολική Εκκλησία στους μεσαιωνικούς χρόνους, αν και ευυπόληπτοι επιστήμονες, όπως ο Γαλιλαίος Γαλιλέι, ήταν ικανοί να παράσχουν αποδείξεις για το αντίθετό. Η αλήθεια, ότι η γη περιστρέφεται γύρω από τον ήλιο, εθεωρείτο ακόμα και βλασφημία εκείνη την εποχή.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ιατρική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Calibri Light"/>
                          <a:ea typeface="ＭＳ Ｐゴシック" pitchFamily="34" charset="-128"/>
                        </a:rPr>
                        <a:t>Στο παρελθόν, επικίνδυνα φάρμακα κυκλοφορούσαν στην αγορά για μεγάλο χρονικό διάστημα παρά τις έγκαιρες προειδοποιήσεις (παραδείγματα: το σκάνδαλο με την τερατογόνο δράση της θαλιδομίδης στην Ευρώπη∙ το σκάνδαλο με τις αγγειακές βλάβες της Ροφεκοξίμπης στη Βόρεια Αμερική).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οικονομία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l-GR"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6510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Ακαμψία σκέψης </a:t>
            </a:r>
            <a:r>
              <a:rPr lang="en-US" sz="3600" dirty="0">
                <a:latin typeface="+mn-lt"/>
                <a:ea typeface="+mn-ea"/>
                <a:cs typeface="+mn-cs"/>
              </a:rPr>
              <a:t>«</a:t>
            </a:r>
            <a:r>
              <a:rPr lang="el-GR" sz="3600" dirty="0">
                <a:latin typeface="+mn-lt"/>
                <a:ea typeface="+mn-ea"/>
                <a:cs typeface="+mn-cs"/>
              </a:rPr>
              <a:t>σε δράση</a:t>
            </a:r>
            <a:r>
              <a:rPr lang="en-US" sz="3600" dirty="0">
                <a:latin typeface="+mn-lt"/>
                <a:ea typeface="+mn-ea"/>
                <a:cs typeface="+mn-cs"/>
              </a:rPr>
              <a:t>»</a:t>
            </a:r>
            <a:r>
              <a:rPr lang="el-GR" sz="3600" dirty="0">
                <a:latin typeface="+mn-lt"/>
                <a:ea typeface="+mn-ea"/>
                <a:cs typeface="+mn-cs"/>
              </a:rPr>
              <a:t> (</a:t>
            </a:r>
            <a:r>
              <a:rPr lang="en-US" sz="3600" dirty="0">
                <a:latin typeface="+mn-lt"/>
                <a:ea typeface="+mn-ea"/>
                <a:cs typeface="+mn-cs"/>
              </a:rPr>
              <a:t>«</a:t>
            </a:r>
            <a:r>
              <a:rPr lang="el-GR" sz="3600" dirty="0">
                <a:latin typeface="+mn-lt"/>
                <a:ea typeface="+mn-ea"/>
                <a:cs typeface="+mn-cs"/>
              </a:rPr>
              <a:t>φοράω παρωπίδες</a:t>
            </a:r>
            <a:r>
              <a:rPr lang="en-US" sz="3600" dirty="0">
                <a:latin typeface="+mn-lt"/>
                <a:ea typeface="+mn-ea"/>
                <a:cs typeface="+mn-cs"/>
              </a:rPr>
              <a:t>»</a:t>
            </a:r>
            <a:r>
              <a:rPr lang="el-G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11</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4070856026"/>
              </p:ext>
            </p:extLst>
          </p:nvPr>
        </p:nvGraphicFramePr>
        <p:xfrm>
          <a:off x="408955" y="2204864"/>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ea typeface="ＭＳ Ｐゴシック" pitchFamily="34" charset="-128"/>
                        </a:rPr>
                        <a:t>τομέας</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παραδείγματα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γεωγραφία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altLang="ja-JP" sz="1800" b="0" i="0" u="none" strike="noStrike" cap="none" normalizeH="0" baseline="0" dirty="0">
                          <a:ln>
                            <a:noFill/>
                          </a:ln>
                          <a:solidFill>
                            <a:srgbClr val="333333"/>
                          </a:solidFill>
                          <a:effectLst/>
                          <a:latin typeface="Calibri Light"/>
                          <a:ea typeface="MS Mincho" pitchFamily="49" charset="-128"/>
                        </a:rPr>
                        <a:t>Ο ήλιος περιστρέφεται γύρω από την ακίνητη γη! Αυτή η άποψη εθεωρείτο απόλυτα αληθινή από την Καθολική Εκκλησία στους μεσαιωνικούς χρόνους, αν και ευυπόληπτοι επιστήμονες, όπως ο Γαλιλαίος Γαλιλέι, ήταν ικανοί να παράσχουν αποδείξεις για το αντίθετό. Η αλήθεια, ότι η γη περιστρέφεται γύρω από τον ήλιο, εθεωρείτο ακόμα και βλασφημία εκείνη την εποχή.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ιατρική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Calibri Light"/>
                          <a:ea typeface="ＭＳ Ｐゴシック" pitchFamily="34" charset="-128"/>
                        </a:rPr>
                        <a:t>Στο παρελθόν, επικίνδυνα φάρμακα κυκλοφορούσαν στην αγορά για μεγάλο χρονικό διάστημα παρά τις έγκαιρες προειδοποιήσεις (παραδείγματα: το σκάνδαλο με την τερατογόνο δράση της θαλιδομίδης στην Ευρώπη∙ το σκάνδαλο με τις αγγειακές βλάβες της Ροφεκοξίμπης στη Βόρεια Αμερική).</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rPr>
                        <a:t>οικονομία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Calibri Light"/>
                          <a:ea typeface="ＭＳ Ｐゴシック" pitchFamily="34" charset="-128"/>
                        </a:rPr>
                        <a:t>Χάσιμο νέων ευκαιριών για ανάπτυξη∙ εμμονή σε ξεπερασμένες επιχειρηματικές στρατηγικές∙ πώληση ξεπερασμένων προϊόντων (π.χ. φωτογραφικό φιλμ, γραφομηχανές)∙ αδιαφορία για τις νέες τεχνολογίες (π.χ. μια εταιρία που δεν έχει ιστοσελίδα στο ίντερνετ).</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879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de-DE" altLang="de-DE" sz="3600">
                <a:solidFill>
                  <a:schemeClr val="accent1"/>
                </a:solidFill>
                <a:latin typeface="+mn-lt"/>
                <a:ea typeface="+mn-ea"/>
                <a:cs typeface="+mn-cs"/>
              </a:rPr>
              <a:t>Γιατί το κάνουμε αυτό;</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ψύχωση</a:t>
            </a:r>
            <a:r>
              <a:rPr lang="en-US" altLang="de-DE" sz="2400" dirty="0">
                <a:solidFill>
                  <a:srgbClr val="333333"/>
                </a:solidFill>
              </a:rPr>
              <a:t> </a:t>
            </a:r>
            <a:r>
              <a:rPr lang="en-US" altLang="de-DE" sz="2400" dirty="0" err="1">
                <a:solidFill>
                  <a:srgbClr val="333333"/>
                </a:solidFill>
              </a:rPr>
              <a:t>συνεχί</a:t>
            </a:r>
            <a:r>
              <a:rPr lang="el-GR" altLang="de-DE" sz="2400" dirty="0">
                <a:solidFill>
                  <a:srgbClr val="333333"/>
                </a:solidFill>
              </a:rPr>
              <a:t>ζουν</a:t>
            </a:r>
            <a:r>
              <a:rPr lang="en-US" altLang="de-DE" sz="2400" dirty="0">
                <a:solidFill>
                  <a:srgbClr val="333333"/>
                </a:solidFill>
              </a:rPr>
              <a:t> να </a:t>
            </a:r>
            <a:r>
              <a:rPr lang="el-GR" altLang="de-DE" sz="2400" dirty="0">
                <a:solidFill>
                  <a:srgbClr val="333333"/>
                </a:solidFill>
              </a:rPr>
              <a:t>εμμένουν</a:t>
            </a:r>
            <a:r>
              <a:rPr lang="en-US" altLang="de-DE" sz="2400" dirty="0">
                <a:solidFill>
                  <a:srgbClr val="333333"/>
                </a:solidFill>
              </a:rPr>
              <a:t> </a:t>
            </a:r>
            <a:r>
              <a:rPr lang="el-GR" altLang="de-DE" sz="2400" dirty="0">
                <a:solidFill>
                  <a:srgbClr val="333333"/>
                </a:solidFill>
              </a:rPr>
              <a:t>σ</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γνώμη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l-GR" altLang="de-DE" sz="2400" dirty="0">
                <a:solidFill>
                  <a:srgbClr val="333333"/>
                </a:solidFill>
              </a:rPr>
              <a:t>σ</a:t>
            </a:r>
            <a:r>
              <a:rPr lang="en-US" altLang="de-DE" sz="2400" dirty="0" err="1">
                <a:solidFill>
                  <a:srgbClr val="333333"/>
                </a:solidFill>
              </a:rPr>
              <a:t>τις</a:t>
            </a:r>
            <a:r>
              <a:rPr lang="en-US" altLang="de-DE" sz="2400" dirty="0">
                <a:solidFill>
                  <a:srgbClr val="333333"/>
                </a:solidFill>
              </a:rPr>
              <a:t> πεπ</a:t>
            </a:r>
            <a:r>
              <a:rPr lang="en-US" altLang="de-DE" sz="2400" dirty="0" err="1">
                <a:solidFill>
                  <a:srgbClr val="333333"/>
                </a:solidFill>
              </a:rPr>
              <a:t>οιθήσεις</a:t>
            </a:r>
            <a:r>
              <a:rPr lang="en-US" altLang="de-DE" sz="2400" dirty="0">
                <a:solidFill>
                  <a:srgbClr val="333333"/>
                </a:solidFill>
              </a:rPr>
              <a:t> </a:t>
            </a:r>
            <a:r>
              <a:rPr lang="el-GR" altLang="de-DE" sz="2400" dirty="0">
                <a:solidFill>
                  <a:srgbClr val="333333"/>
                </a:solidFill>
              </a:rPr>
              <a:t>τους πανω 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γεγονός, ακόμη και όταν έρχονται αντιμέτωποι με </a:t>
            </a:r>
            <a:r>
              <a:rPr lang="de-DE" altLang="de-DE" sz="2400" dirty="0">
                <a:solidFill>
                  <a:srgbClr val="333333"/>
                </a:solidFill>
              </a:rPr>
              <a:t>πληροφορίες που α</a:t>
            </a:r>
            <a:r>
              <a:rPr lang="el-GR" altLang="de-DE" sz="2400" dirty="0">
                <a:solidFill>
                  <a:srgbClr val="333333"/>
                </a:solidFill>
              </a:rPr>
              <a:t>μφισβητούν </a:t>
            </a:r>
            <a:r>
              <a:rPr lang="de-DE" altLang="de-DE" sz="2400" dirty="0">
                <a:solidFill>
                  <a:srgbClr val="333333"/>
                </a:solidFill>
              </a:rPr>
              <a:t>αυτή την πεποίθηση</a:t>
            </a:r>
            <a:r>
              <a:rPr lang="en-US" altLang="de-DE" sz="2400" dirty="0">
                <a:solidFill>
                  <a:srgbClr val="333333"/>
                </a:solidFill>
              </a:rPr>
              <a:t>.</a:t>
            </a:r>
          </a:p>
          <a:p>
            <a:pPr lvl="0" defTabSz="914400" fontAlgn="base"/>
            <a:r>
              <a:rPr lang="en-US" altLang="de-DE" sz="2400" dirty="0" err="1">
                <a:solidFill>
                  <a:srgbClr val="004992"/>
                </a:solidFill>
              </a:rPr>
              <a:t>Αυτό</a:t>
            </a:r>
            <a:r>
              <a:rPr lang="en-US" altLang="de-DE" sz="2400" dirty="0">
                <a:solidFill>
                  <a:srgbClr val="004992"/>
                </a:solidFill>
              </a:rPr>
              <a:t> μπ</a:t>
            </a:r>
            <a:r>
              <a:rPr lang="en-US" altLang="de-DE" sz="2400" dirty="0" err="1">
                <a:solidFill>
                  <a:srgbClr val="004992"/>
                </a:solidFill>
              </a:rPr>
              <a:t>ορεί</a:t>
            </a:r>
            <a:r>
              <a:rPr lang="en-US" altLang="de-DE" sz="2400" dirty="0">
                <a:solidFill>
                  <a:srgbClr val="004992"/>
                </a:solidFill>
              </a:rPr>
              <a:t> να </a:t>
            </a:r>
            <a:r>
              <a:rPr lang="en-US" altLang="de-DE" sz="2400" dirty="0" err="1">
                <a:solidFill>
                  <a:srgbClr val="004992"/>
                </a:solidFill>
              </a:rPr>
              <a:t>οδηγήσει</a:t>
            </a:r>
            <a:r>
              <a:rPr lang="en-US" altLang="de-DE" sz="2400" dirty="0">
                <a:solidFill>
                  <a:srgbClr val="004992"/>
                </a:solidFill>
              </a:rPr>
              <a:t> </a:t>
            </a:r>
            <a:r>
              <a:rPr lang="en-US" altLang="de-DE" sz="2400" dirty="0" err="1">
                <a:solidFill>
                  <a:srgbClr val="004992"/>
                </a:solidFill>
              </a:rPr>
              <a:t>σε</a:t>
            </a:r>
            <a:r>
              <a:rPr lang="el-GR" altLang="de-DE" sz="2400" dirty="0">
                <a:solidFill>
                  <a:srgbClr val="004992"/>
                </a:solidFill>
              </a:rPr>
              <a:t> διαπροσωπικά </a:t>
            </a:r>
            <a:r>
              <a:rPr lang="en-US" altLang="de-DE" sz="2400" dirty="0">
                <a:solidFill>
                  <a:srgbClr val="004992"/>
                </a:solidFill>
              </a:rPr>
              <a:t>π</a:t>
            </a:r>
            <a:r>
              <a:rPr lang="en-US" altLang="de-DE" sz="2400" dirty="0" err="1">
                <a:solidFill>
                  <a:srgbClr val="004992"/>
                </a:solidFill>
              </a:rPr>
              <a:t>ρο</a:t>
            </a:r>
            <a:r>
              <a:rPr lang="en-US" altLang="de-DE" sz="2400" dirty="0">
                <a:solidFill>
                  <a:srgbClr val="004992"/>
                </a:solidFill>
              </a:rPr>
              <a:t>βλήματα και μπορεί να εμποδί</a:t>
            </a:r>
            <a:r>
              <a:rPr lang="el-GR" altLang="de-DE" sz="2400" dirty="0">
                <a:solidFill>
                  <a:srgbClr val="004992"/>
                </a:solidFill>
              </a:rPr>
              <a:t>σ</a:t>
            </a:r>
            <a:r>
              <a:rPr lang="en-US" altLang="de-DE" sz="2400" dirty="0" err="1">
                <a:solidFill>
                  <a:srgbClr val="004992"/>
                </a:solidFill>
              </a:rPr>
              <a:t>ει</a:t>
            </a:r>
            <a:r>
              <a:rPr lang="en-US" altLang="de-DE" sz="2400" dirty="0">
                <a:solidFill>
                  <a:srgbClr val="004992"/>
                </a:solidFill>
              </a:rPr>
              <a:t> </a:t>
            </a:r>
            <a:r>
              <a:rPr lang="en-US" altLang="de-DE" sz="2400" dirty="0" err="1">
                <a:solidFill>
                  <a:srgbClr val="004992"/>
                </a:solidFill>
              </a:rPr>
              <a:t>μι</a:t>
            </a:r>
            <a:r>
              <a:rPr lang="en-US" altLang="de-DE" sz="2400" dirty="0">
                <a:solidFill>
                  <a:srgbClr val="004992"/>
                </a:solidFill>
              </a:rPr>
              <a:t>α υγιή</a:t>
            </a:r>
            <a:r>
              <a:rPr lang="el-GR" altLang="de-DE" sz="2400" dirty="0">
                <a:solidFill>
                  <a:srgbClr val="004992"/>
                </a:solidFill>
              </a:rPr>
              <a:t>ς και </a:t>
            </a:r>
            <a:r>
              <a:rPr lang="en-US" altLang="de-DE" sz="2400" dirty="0" err="1">
                <a:solidFill>
                  <a:srgbClr val="004992"/>
                </a:solidFill>
              </a:rPr>
              <a:t>ρε</a:t>
            </a:r>
            <a:r>
              <a:rPr lang="en-US" altLang="de-DE" sz="2400" dirty="0">
                <a:solidFill>
                  <a:srgbClr val="004992"/>
                </a:solidFill>
              </a:rPr>
              <a:t>αλιστική εικόνα του περιβάλλοντος.</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507C0B1-2C0F-4346-B2D0-73444A196EF9}" type="slidenum">
              <a:rPr lang="de-DE" altLang="de-DE" smtClean="0">
                <a:latin typeface="+mn-lt"/>
                <a:ea typeface="+mn-ea"/>
              </a:rPr>
              <a:pPr>
                <a:def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7"/>
          <p:cNvSpPr>
            <a:spLocks noGrp="1" noChangeArrowheads="1"/>
          </p:cNvSpPr>
          <p:nvPr>
            <p:ph type="title"/>
          </p:nvPr>
        </p:nvSpPr>
        <p:spPr/>
        <p:txBody>
          <a:bodyPr/>
          <a:lstStyle/>
          <a:p>
            <a:pPr eaLnBrk="1" hangingPunct="1"/>
            <a:r>
              <a:rPr lang="el-GR" altLang="de-DE" sz="3600">
                <a:solidFill>
                  <a:srgbClr val="004992"/>
                </a:solidFill>
                <a:latin typeface="+mn-lt"/>
                <a:ea typeface="+mn-ea"/>
                <a:cs typeface="+mn-cs"/>
              </a:rPr>
              <a:t>Πώς οι άκαμπτες πεποιθήσεις προωθούν παρερμηνείες κατά τη διάρκεια της ψύχωσης - παραδείγματα</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Απ</a:t>
            </a:r>
            <a:r>
              <a:rPr lang="en-US" altLang="de-DE" sz="2400" dirty="0" err="1">
                <a:solidFill>
                  <a:srgbClr val="333333"/>
                </a:solidFill>
              </a:rPr>
              <a:t>οφεύγ</a:t>
            </a:r>
            <a:r>
              <a:rPr lang="el-GR" altLang="de-DE" sz="2400" dirty="0">
                <a:solidFill>
                  <a:srgbClr val="333333"/>
                </a:solidFill>
              </a:rPr>
              <a:t>ετε</a:t>
            </a:r>
            <a:r>
              <a:rPr lang="en-US" altLang="de-DE" sz="2400" dirty="0">
                <a:solidFill>
                  <a:srgbClr val="333333"/>
                </a:solidFill>
              </a:rPr>
              <a:t> </a:t>
            </a:r>
            <a:r>
              <a:rPr lang="el-GR" altLang="de-DE" sz="2400" dirty="0">
                <a:solidFill>
                  <a:srgbClr val="333333"/>
                </a:solidFill>
              </a:rPr>
              <a:t>σ</a:t>
            </a:r>
            <a:r>
              <a:rPr lang="en-US" altLang="de-DE" sz="2400" dirty="0" err="1">
                <a:solidFill>
                  <a:srgbClr val="333333"/>
                </a:solidFill>
              </a:rPr>
              <a:t>υζητήσεις</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φίλους</a:t>
            </a:r>
            <a:r>
              <a:rPr lang="en-US" altLang="de-DE" sz="2400" dirty="0">
                <a:solidFill>
                  <a:srgbClr val="333333"/>
                </a:solidFill>
              </a:rPr>
              <a:t> και </a:t>
            </a:r>
            <a:r>
              <a:rPr lang="en-US" altLang="de-DE" sz="2400" dirty="0" err="1">
                <a:solidFill>
                  <a:srgbClr val="333333"/>
                </a:solidFill>
              </a:rPr>
              <a:t>συγγενείς</a:t>
            </a:r>
            <a:r>
              <a:rPr lang="en-US" altLang="de-DE" sz="2400" dirty="0">
                <a:solidFill>
                  <a:srgbClr val="333333"/>
                </a:solidFill>
              </a:rPr>
              <a:t> </a:t>
            </a:r>
            <a:r>
              <a:rPr lang="el-GR" altLang="de-DE" sz="2400" dirty="0">
                <a:solidFill>
                  <a:srgbClr val="333333"/>
                </a:solidFill>
              </a:rPr>
              <a:t>για συγκεκριμένα θέματα</a:t>
            </a:r>
            <a:r>
              <a:rPr lang="en-US" altLang="de-DE" sz="2400" dirty="0">
                <a:solidFill>
                  <a:srgbClr val="333333"/>
                </a:solidFill>
              </a:rPr>
              <a:t> </a:t>
            </a:r>
            <a:r>
              <a:rPr lang="en-US" altLang="de-DE" sz="2400" dirty="0" err="1">
                <a:solidFill>
                  <a:srgbClr val="333333"/>
                </a:solidFill>
              </a:rPr>
              <a:t>γι</a:t>
            </a:r>
            <a:r>
              <a:rPr lang="en-US" altLang="de-DE" sz="2400" dirty="0">
                <a:solidFill>
                  <a:srgbClr val="333333"/>
                </a:solidFill>
              </a:rPr>
              <a:t>ατί περιμέν</a:t>
            </a:r>
            <a:r>
              <a:rPr lang="el-GR" altLang="de-DE" sz="2400" dirty="0">
                <a:solidFill>
                  <a:srgbClr val="333333"/>
                </a:solidFill>
              </a:rPr>
              <a:t>ε</a:t>
            </a:r>
            <a:r>
              <a:rPr lang="en-US" altLang="de-DE" sz="2400" dirty="0" err="1">
                <a:solidFill>
                  <a:srgbClr val="333333"/>
                </a:solidFill>
              </a:rPr>
              <a:t>τε</a:t>
            </a:r>
            <a:r>
              <a:rPr lang="en-US" altLang="de-DE" sz="2400" dirty="0">
                <a:solidFill>
                  <a:srgbClr val="333333"/>
                </a:solidFill>
              </a:rPr>
              <a:t>/φ</a:t>
            </a:r>
            <a:r>
              <a:rPr lang="el-GR" altLang="de-DE" sz="2400" dirty="0">
                <a:solidFill>
                  <a:srgbClr val="333333"/>
                </a:solidFill>
              </a:rPr>
              <a:t>οβάστε κάποια ενδεχόμενη </a:t>
            </a:r>
            <a:r>
              <a:rPr lang="en-US" altLang="de-DE" sz="2400" dirty="0" err="1">
                <a:solidFill>
                  <a:srgbClr val="333333"/>
                </a:solidFill>
              </a:rPr>
              <a:t>δι</a:t>
            </a:r>
            <a:r>
              <a:rPr lang="en-US" altLang="de-DE" sz="2400" dirty="0">
                <a:solidFill>
                  <a:srgbClr val="333333"/>
                </a:solidFill>
              </a:rPr>
              <a:t>αφωνία</a:t>
            </a:r>
            <a:r>
              <a:rPr lang="el-GR" altLang="de-DE" sz="2400" dirty="0">
                <a:solidFill>
                  <a:srgbClr val="333333"/>
                </a:solidFill>
              </a:rPr>
              <a:t> ή</a:t>
            </a:r>
            <a:r>
              <a:rPr lang="en-US" altLang="de-DE" sz="2400" dirty="0">
                <a:solidFill>
                  <a:srgbClr val="333333"/>
                </a:solidFill>
              </a:rPr>
              <a:t> </a:t>
            </a:r>
            <a:r>
              <a:rPr lang="el-GR" altLang="de-DE" sz="2400" dirty="0">
                <a:solidFill>
                  <a:srgbClr val="333333"/>
                </a:solidFill>
              </a:rPr>
              <a:t>γιατί δεν εμπιστεύεστε</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a:t>
            </a:r>
            <a:r>
              <a:rPr lang="en-US" altLang="de-DE" sz="2400" dirty="0" err="1">
                <a:solidFill>
                  <a:srgbClr val="333333"/>
                </a:solidFill>
              </a:rPr>
              <a:t>άλλους</a:t>
            </a:r>
            <a:r>
              <a:rPr lang="en-US" altLang="de-DE" sz="2400" dirty="0">
                <a:solidFill>
                  <a:srgbClr val="333333"/>
                </a:solidFill>
              </a:rPr>
              <a:t> πια.</a:t>
            </a:r>
          </a:p>
          <a:p>
            <a:pPr marL="342900" lvl="0" indent="-342900" defTabSz="914400" fontAlgn="base">
              <a:buClr>
                <a:srgbClr val="333333"/>
              </a:buClr>
              <a:buFont typeface="WingDings"/>
              <a:buChar char=""/>
            </a:pPr>
            <a:r>
              <a:rPr lang="el-GR" altLang="de-DE" sz="2400" dirty="0">
                <a:solidFill>
                  <a:srgbClr val="333333"/>
                </a:solidFill>
              </a:rPr>
              <a:t>Η διαφωνία ή η αμφισβήτηση εκλαμβάνεται σαν εχθρική πρόκληση.</a:t>
            </a: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π</a:t>
            </a:r>
            <a:r>
              <a:rPr lang="en-US" altLang="de-DE" sz="2400" dirty="0" err="1">
                <a:solidFill>
                  <a:srgbClr val="333333"/>
                </a:solidFill>
              </a:rPr>
              <a:t>ληροφορίες</a:t>
            </a:r>
            <a:r>
              <a:rPr lang="el-GR" altLang="de-DE" sz="2400" dirty="0">
                <a:solidFill>
                  <a:srgbClr val="333333"/>
                </a:solidFill>
              </a:rPr>
              <a:t> σας</a:t>
            </a:r>
            <a:r>
              <a:rPr lang="en-US" altLang="de-DE" sz="2400" dirty="0">
                <a:solidFill>
                  <a:srgbClr val="333333"/>
                </a:solidFill>
              </a:rPr>
              <a:t> π</a:t>
            </a:r>
            <a:r>
              <a:rPr lang="en-US" altLang="de-DE" sz="2400" dirty="0" err="1">
                <a:solidFill>
                  <a:srgbClr val="333333"/>
                </a:solidFill>
              </a:rPr>
              <a:t>ροέρχοντ</a:t>
            </a:r>
            <a:r>
              <a:rPr lang="en-US" altLang="de-DE" sz="2400" dirty="0">
                <a:solidFill>
                  <a:srgbClr val="333333"/>
                </a:solidFill>
              </a:rPr>
              <a:t>αι από μία μόνο πηγή</a:t>
            </a:r>
            <a:r>
              <a:rPr lang="el-GR" altLang="de-DE" sz="2400" dirty="0">
                <a:solidFill>
                  <a:srgbClr val="333333"/>
                </a:solidFill>
              </a:rPr>
              <a:t> πληροφόρησης</a:t>
            </a:r>
            <a:r>
              <a:rPr lang="en-US" altLang="de-DE" sz="2400" dirty="0">
                <a:solidFill>
                  <a:srgbClr val="333333"/>
                </a:solidFill>
              </a:rPr>
              <a:t> (π.χ. </a:t>
            </a:r>
            <a:r>
              <a:rPr lang="el-GR" altLang="de-DE" sz="2400" dirty="0">
                <a:solidFill>
                  <a:srgbClr val="333333"/>
                </a:solidFill>
              </a:rPr>
              <a:t>ιστοσελίδες </a:t>
            </a:r>
            <a:r>
              <a:rPr lang="en-US" altLang="de-DE" sz="2400" dirty="0" err="1">
                <a:solidFill>
                  <a:srgbClr val="333333"/>
                </a:solidFill>
              </a:rPr>
              <a:t>στο</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αδίκτυο σχετικά με</a:t>
            </a:r>
            <a:r>
              <a:rPr lang="el-GR" altLang="de-DE" sz="2400" dirty="0">
                <a:solidFill>
                  <a:srgbClr val="333333"/>
                </a:solidFill>
              </a:rPr>
              <a:t> </a:t>
            </a:r>
            <a:r>
              <a:rPr lang="en-US" altLang="de-DE" sz="2400" dirty="0" err="1">
                <a:solidFill>
                  <a:srgbClr val="333333"/>
                </a:solidFill>
              </a:rPr>
              <a:t>θεωρίες</a:t>
            </a:r>
            <a:r>
              <a:rPr lang="en-US" altLang="de-DE" sz="2400" dirty="0">
                <a:solidFill>
                  <a:srgbClr val="333333"/>
                </a:solidFill>
              </a:rPr>
              <a:t> </a:t>
            </a:r>
            <a:r>
              <a:rPr lang="en-US" altLang="de-DE" sz="2400" dirty="0" err="1">
                <a:solidFill>
                  <a:srgbClr val="333333"/>
                </a:solidFill>
              </a:rPr>
              <a:t>συνωμοσί</a:t>
            </a:r>
            <a:r>
              <a:rPr lang="en-US" altLang="de-DE" sz="2400" dirty="0">
                <a:solidFill>
                  <a:srgbClr val="333333"/>
                </a:solidFill>
              </a:rPr>
              <a:t>ας), </a:t>
            </a:r>
            <a:r>
              <a:rPr lang="el-GR" altLang="de-DE" sz="2400" dirty="0">
                <a:solidFill>
                  <a:srgbClr val="333333"/>
                </a:solidFill>
              </a:rPr>
              <a:t>ενώ δεν λαμβάνετε υπ’ όψιν σας πληροφορίες από </a:t>
            </a:r>
            <a:r>
              <a:rPr lang="en-US" altLang="de-DE" sz="2400" dirty="0" err="1">
                <a:solidFill>
                  <a:srgbClr val="333333"/>
                </a:solidFill>
              </a:rPr>
              <a:t>άλλ</a:t>
            </a:r>
            <a:r>
              <a:rPr lang="en-US" altLang="de-DE" sz="2400" dirty="0">
                <a:solidFill>
                  <a:srgbClr val="333333"/>
                </a:solidFill>
              </a:rPr>
              <a:t>α πιο σοβαρά μέσα ενημέρωσης (π.χ. </a:t>
            </a:r>
            <a:r>
              <a:rPr lang="el-GR" altLang="de-DE" sz="2400" dirty="0">
                <a:solidFill>
                  <a:srgbClr val="333333"/>
                </a:solidFill>
              </a:rPr>
              <a:t>ειδήσεις</a:t>
            </a:r>
            <a:r>
              <a:rPr lang="en-US" altLang="de-DE" sz="2400" dirty="0">
                <a:solidFill>
                  <a:srgbClr val="333333"/>
                </a:solidFill>
              </a:rPr>
              <a:t>)</a:t>
            </a:r>
            <a:r>
              <a:rPr lang="el-GR" altLang="de-DE" sz="2400" dirty="0">
                <a:solidFill>
                  <a:srgbClr val="333333"/>
                </a:solidFill>
              </a:rPr>
              <a:t>.</a:t>
            </a:r>
          </a:p>
          <a:p>
            <a:pPr lvl="0" algn="ctr" defTabSz="914400" fontAlgn="base"/>
            <a:r>
              <a:rPr lang="el-GR" altLang="de-DE" sz="2400" dirty="0">
                <a:solidFill>
                  <a:srgbClr val="004992"/>
                </a:solidFill>
              </a:rPr>
              <a:t>Μπορεί κάποιος να συνεισφέρει με μια σύντομη προσωπική εμπειρία;</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507C0B1-2C0F-4346-B2D0-73444A196EF9}" type="slidenum">
              <a:rPr lang="de-DE" altLang="de-DE" smtClean="0">
                <a:latin typeface="+mn-lt"/>
                <a:ea typeface="+mn-ea"/>
              </a:rPr>
              <a:pPr>
                <a:def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Rectangle 6"/>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Οι τρεις παρακάτω εικόνες ανήκουν σε μια συγκεκριμένη κατηγορία. Ποια κατηγορία είναι αυτή;</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14</a:t>
            </a:fld>
            <a:endParaRPr lang="de-DE" altLang="de-DE">
              <a:latin typeface="+mn-lt"/>
              <a:ea typeface="+mn-ea"/>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l-GR" sz="2400" dirty="0">
                <a:solidFill>
                  <a:srgbClr val="333333"/>
                </a:solidFill>
              </a:rPr>
              <a:t>Εάν είστε σίγουροι για την κατηγορία αυτή, δώστε την απάντησή σας.</a:t>
            </a:r>
          </a:p>
          <a:p>
            <a:pPr algn="ctr" fontAlgn="auto">
              <a:lnSpc>
                <a:spcPct val="100000"/>
              </a:lnSpc>
              <a:spcBef>
                <a:spcPts val="1200"/>
              </a:spcBef>
              <a:buClr>
                <a:srgbClr val="333333"/>
              </a:buClr>
            </a:pPr>
            <a:r>
              <a:rPr lang="el-GR" sz="2400" dirty="0">
                <a:solidFill>
                  <a:srgbClr val="333333"/>
                </a:solidFill>
              </a:rPr>
              <a:t>Θα λάβετε ως απάντηση ένα </a:t>
            </a:r>
            <a:r>
              <a:rPr lang="de-DE" altLang="ko-KR" sz="2400" dirty="0">
                <a:solidFill>
                  <a:srgbClr val="333333"/>
                </a:solidFill>
                <a:latin typeface="+mn-lt"/>
              </a:rPr>
              <a:t>«</a:t>
            </a:r>
            <a:r>
              <a:rPr lang="el-GR" sz="2400" dirty="0">
                <a:solidFill>
                  <a:srgbClr val="333333"/>
                </a:solidFill>
              </a:rPr>
              <a:t>ναι» ή ένα </a:t>
            </a:r>
            <a:r>
              <a:rPr lang="de-DE" altLang="ko-KR" sz="2400" dirty="0">
                <a:solidFill>
                  <a:srgbClr val="333333"/>
                </a:solidFill>
                <a:latin typeface="+mn-lt"/>
              </a:rPr>
              <a:t>«</a:t>
            </a:r>
            <a:r>
              <a:rPr lang="el-GR" sz="2400" dirty="0">
                <a:solidFill>
                  <a:srgbClr val="333333"/>
                </a:solidFill>
              </a:rPr>
              <a:t>όχι».</a:t>
            </a:r>
          </a:p>
          <a:p>
            <a:pPr algn="ctr" fontAlgn="auto">
              <a:lnSpc>
                <a:spcPct val="100000"/>
              </a:lnSpc>
              <a:spcBef>
                <a:spcPts val="1200"/>
              </a:spcBef>
              <a:buClr>
                <a:srgbClr val="333333"/>
              </a:buClr>
            </a:pPr>
            <a:r>
              <a:rPr lang="el-GR" sz="2400" dirty="0">
                <a:solidFill>
                  <a:srgbClr val="333333"/>
                </a:solidFill>
              </a:rPr>
              <a:t>Παρακαλούμε προτείνετε και άλλα αντικείμενα που πιθανώς θα ταίριαζαν έτσι ώστε να ελέγξετε την υπόθεσή σας για την κατηγορία.</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Κατηγορία: Τροφή!</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15</a:t>
            </a:fld>
            <a:endParaRPr lang="de-DE" altLang="de-DE">
              <a:latin typeface="+mn-lt"/>
              <a:ea typeface="+mn-ea"/>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el-GR" altLang="de-DE" sz="1800" b="0">
                <a:solidFill>
                  <a:srgbClr val="333333"/>
                </a:solidFill>
                <a:latin typeface="Calibri Light"/>
              </a:rPr>
              <a:t>Περαιτέρω επιλογές:</a:t>
            </a:r>
            <a:endParaRPr lang="de-DE" altLang="de-DE" sz="2400" b="0" dirty="0">
              <a:solidFill>
                <a:srgbClr val="333333"/>
              </a:solidFill>
              <a:latin typeface="Calibri Light"/>
            </a:endParaRPr>
          </a:p>
        </p:txBody>
      </p:sp>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l-GR" b="1" dirty="0">
                <a:solidFill>
                  <a:srgbClr val="333333"/>
                </a:solidFill>
              </a:rPr>
              <a:t>Σύνηθες λάθος: </a:t>
            </a:r>
            <a:r>
              <a:rPr lang="el-GR" dirty="0">
                <a:solidFill>
                  <a:srgbClr val="333333"/>
                </a:solidFill>
              </a:rPr>
              <a:t>Οι περισσότεροι άνθρωποι ψάχνουν για πληροφορίες που να επιβεβαιώνουν κάποια υπόθεσή τους παρά το αντίθετο, να προσπαθούν, δηλαδή, να βρούνε πληροφορίες που να διαψεύδουν κάποια υπόθεσή τους (ανάγκη για επιβεβαίωση). Στην περίπτωση αυτή η φαινομενικά σωστή κατηγορία είναι: τα φρούτα.</a:t>
            </a:r>
          </a:p>
          <a:p>
            <a:pPr fontAlgn="auto">
              <a:lnSpc>
                <a:spcPct val="100000"/>
              </a:lnSpc>
              <a:spcBef>
                <a:spcPts val="1200"/>
              </a:spcBef>
              <a:defRPr/>
            </a:pPr>
            <a:r>
              <a:rPr lang="el-GR" dirty="0">
                <a:solidFill>
                  <a:srgbClr val="333333"/>
                </a:solidFill>
              </a:rPr>
              <a:t>Συχνά, εναλλακτικές εκτιμήσεις/σκέψεις δε λαμβάνονται υπόψη.</a:t>
            </a:r>
            <a:r>
              <a:rPr lang="en-US" dirty="0">
                <a:solidFill>
                  <a:srgbClr val="333333"/>
                </a:solidFill>
              </a:rPr>
              <a:t> </a:t>
            </a:r>
            <a:r>
              <a:rPr lang="el-GR" dirty="0">
                <a:solidFill>
                  <a:srgbClr val="333333"/>
                </a:solidFill>
              </a:rPr>
              <a:t>Παραδείγματα από την καθημερινή ζωή:</a:t>
            </a:r>
          </a:p>
          <a:p>
            <a:pPr marL="285750" indent="-285750" fontAlgn="auto">
              <a:lnSpc>
                <a:spcPct val="100000"/>
              </a:lnSpc>
              <a:spcBef>
                <a:spcPts val="600"/>
              </a:spcBef>
              <a:buClr>
                <a:srgbClr val="333333"/>
              </a:buClr>
              <a:buFont typeface="WingDings"/>
              <a:buChar char=""/>
              <a:defRPr/>
            </a:pPr>
            <a:r>
              <a:rPr lang="el-GR" dirty="0">
                <a:solidFill>
                  <a:srgbClr val="333333"/>
                </a:solidFill>
              </a:rPr>
              <a:t>διαβάζει κάποιος μόνο εκείνες τις εφημερίδες που συμφωνούν με τη γνώμη του.</a:t>
            </a:r>
          </a:p>
          <a:p>
            <a:pPr marL="285750" indent="-285750" fontAlgn="auto">
              <a:lnSpc>
                <a:spcPct val="100000"/>
              </a:lnSpc>
              <a:spcBef>
                <a:spcPts val="600"/>
              </a:spcBef>
              <a:buClr>
                <a:srgbClr val="333333"/>
              </a:buClr>
              <a:buFont typeface="WingDings"/>
              <a:buChar char=""/>
              <a:defRPr/>
            </a:pPr>
            <a:r>
              <a:rPr lang="el-GR" dirty="0">
                <a:solidFill>
                  <a:srgbClr val="333333"/>
                </a:solidFill>
              </a:rPr>
              <a:t>προτιμά κάποιος να αποφεύγει την επαφή με ανθρώπους που σκέφτονται διαφορετικά από αυτόν, παρά να συζητά αντίθετες απόψεις.</a:t>
            </a:r>
          </a:p>
          <a:p>
            <a:pPr fontAlgn="auto">
              <a:lnSpc>
                <a:spcPct val="100000"/>
              </a:lnSpc>
              <a:spcBef>
                <a:spcPts val="1200"/>
              </a:spcBef>
              <a:defRPr/>
            </a:pPr>
            <a:r>
              <a:rPr lang="el-GR" dirty="0">
                <a:solidFill>
                  <a:srgbClr val="004992"/>
                </a:solidFill>
              </a:rPr>
              <a:t>Αυτό μπορεί να οδηγήσει σε μονόπλευρες πεποιθήσεις, ακόμα και στην ενίσχυση λανθασμενων κρίσεων.</a:t>
            </a:r>
            <a:endParaRPr lang="de-DE" dirty="0">
              <a:solidFill>
                <a:srgbClr val="00499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err="1">
                <a:solidFill>
                  <a:srgbClr val="333333"/>
                </a:solidFill>
              </a:rPr>
              <a:t>ερμηνείες</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a:solidFill>
                  <a:srgbClr val="333333"/>
                </a:solidFill>
              </a:rPr>
              <a:t>ο</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17</a:t>
            </a:fld>
            <a:endParaRPr lang="de-DE" altLang="de-DE">
              <a:latin typeface="+mn-lt"/>
              <a:ea typeface="+mn-ea"/>
            </a:endParaRPr>
          </a:p>
        </p:txBody>
      </p:sp>
    </p:spTree>
    <p:extLst>
      <p:ext uri="{BB962C8B-B14F-4D97-AF65-F5344CB8AC3E}">
        <p14:creationId xmlns:p14="http://schemas.microsoft.com/office/powerpoint/2010/main" val="1015074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dirty="0">
                <a:solidFill>
                  <a:srgbClr val="333333"/>
                </a:solidFill>
              </a:rPr>
              <a:t>ο</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Μετά από κάθε φωτογραφία, θα σας ζητείται να αξιολογήσετε την λογικοφάνεια ή την πιθανότητα κάθε προτεινόμενης εναλλακτικής ερμηνείας. Αυτό πρέπει να γίνεται κάθε φορά μου μια νέα φωτογραφία </a:t>
            </a:r>
            <a:r>
              <a:rPr lang="el-GR" altLang="de-DE" sz="2400">
                <a:solidFill>
                  <a:srgbClr val="333333"/>
                </a:solidFill>
              </a:rPr>
              <a:t>αποκαλύπτεται.</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18</a:t>
            </a:fld>
            <a:endParaRPr lang="de-DE" altLang="de-DE">
              <a:latin typeface="+mn-lt"/>
              <a:ea typeface="+mn-ea"/>
            </a:endParaRPr>
          </a:p>
        </p:txBody>
      </p:sp>
    </p:spTree>
    <p:extLst>
      <p:ext uri="{BB962C8B-B14F-4D97-AF65-F5344CB8AC3E}">
        <p14:creationId xmlns:p14="http://schemas.microsoft.com/office/powerpoint/2010/main" val="118508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θα </a:t>
            </a:r>
            <a:r>
              <a:rPr lang="el-GR" altLang="de-DE" sz="2400" dirty="0">
                <a:solidFill>
                  <a:srgbClr val="333333"/>
                </a:solidFill>
              </a:rPr>
              <a:t>σας δείξουμε τ</a:t>
            </a:r>
            <a:r>
              <a:rPr lang="en-US" altLang="de-DE" sz="2400" dirty="0" err="1">
                <a:solidFill>
                  <a:srgbClr val="333333"/>
                </a:solidFill>
              </a:rPr>
              <a:t>ρεις</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που απεικονίζουν ένα σενάριο,</a:t>
            </a:r>
            <a:r>
              <a:rPr lang="el-GR" altLang="de-DE" sz="2400" dirty="0">
                <a:solidFill>
                  <a:srgbClr val="333333"/>
                </a:solidFill>
              </a:rPr>
              <a:t> μαζί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δι</a:t>
            </a:r>
            <a:r>
              <a:rPr lang="el-GR" altLang="de-DE" sz="2400" dirty="0">
                <a:solidFill>
                  <a:srgbClr val="333333"/>
                </a:solidFill>
              </a:rPr>
              <a:t>αφορετικέ</a:t>
            </a:r>
            <a:r>
              <a:rPr lang="en-US" altLang="de-DE" sz="2400" dirty="0">
                <a:solidFill>
                  <a:srgbClr val="333333"/>
                </a:solidFill>
              </a:rPr>
              <a:t>ς</a:t>
            </a:r>
            <a:r>
              <a:rPr lang="el-GR" altLang="de-DE" sz="2400" dirty="0">
                <a:solidFill>
                  <a:srgbClr val="333333"/>
                </a:solidFill>
              </a:rPr>
              <a:t> εναλλακτικές</a:t>
            </a:r>
            <a:r>
              <a:rPr lang="en-US" altLang="de-DE" sz="2400" dirty="0">
                <a:solidFill>
                  <a:srgbClr val="333333"/>
                </a:solidFill>
              </a:rPr>
              <a:t> </a:t>
            </a:r>
            <a:r>
              <a:rPr lang="en-US" altLang="de-DE" sz="2400" dirty="0" err="1">
                <a:solidFill>
                  <a:srgbClr val="333333"/>
                </a:solidFill>
              </a:rPr>
              <a:t>ερμηνείες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φωτογρ</a:t>
            </a:r>
            <a:r>
              <a:rPr lang="en-US" altLang="de-DE" sz="2400" dirty="0">
                <a:solidFill>
                  <a:srgbClr val="333333"/>
                </a:solidFill>
              </a:rPr>
              <a:t>αφίες εμφανίζονται </a:t>
            </a:r>
            <a:r>
              <a:rPr lang="el-GR" altLang="de-DE" sz="2400" dirty="0">
                <a:solidFill>
                  <a:srgbClr val="333333"/>
                </a:solidFill>
              </a:rPr>
              <a:t>μ</a:t>
            </a:r>
            <a:r>
              <a:rPr lang="en-US" altLang="de-DE" sz="2400" dirty="0">
                <a:solidFill>
                  <a:srgbClr val="333333"/>
                </a:solidFill>
              </a:rPr>
              <a:t>ε α</a:t>
            </a:r>
            <a:r>
              <a:rPr lang="en-US" altLang="de-DE" sz="2400" dirty="0" err="1">
                <a:solidFill>
                  <a:srgbClr val="333333"/>
                </a:solidFill>
              </a:rPr>
              <a:t>ντίστροφη</a:t>
            </a:r>
            <a:r>
              <a:rPr lang="en-US" altLang="de-DE" sz="2400" dirty="0">
                <a:solidFill>
                  <a:srgbClr val="333333"/>
                </a:solidFill>
              </a:rPr>
              <a:t> </a:t>
            </a:r>
            <a:r>
              <a:rPr lang="en-US" altLang="de-DE" sz="2400" dirty="0" err="1">
                <a:solidFill>
                  <a:srgbClr val="333333"/>
                </a:solidFill>
              </a:rPr>
              <a:t>σειρά</a:t>
            </a:r>
            <a:r>
              <a:rPr lang="en-US" altLang="de-DE" sz="2400" dirty="0">
                <a:solidFill>
                  <a:srgbClr val="333333"/>
                </a:solidFill>
              </a:rPr>
              <a:t>, </a:t>
            </a:r>
            <a:r>
              <a:rPr lang="el-GR" altLang="de-DE" sz="2400" dirty="0">
                <a:solidFill>
                  <a:srgbClr val="333333"/>
                </a:solidFill>
              </a:rPr>
              <a:t>το τελευταίο γεγονός</a:t>
            </a:r>
            <a:r>
              <a:rPr lang="en-US" altLang="de-DE" sz="2400" dirty="0">
                <a:solidFill>
                  <a:srgbClr val="333333"/>
                </a:solidFill>
              </a:rPr>
              <a:t> </a:t>
            </a:r>
            <a:r>
              <a:rPr lang="en-US" altLang="de-DE" sz="2400" dirty="0" err="1">
                <a:solidFill>
                  <a:srgbClr val="333333"/>
                </a:solidFill>
              </a:rPr>
              <a:t>εμφ</a:t>
            </a:r>
            <a:r>
              <a:rPr lang="en-US" altLang="de-DE" sz="2400" dirty="0">
                <a:solidFill>
                  <a:srgbClr val="333333"/>
                </a:solidFill>
              </a:rPr>
              <a:t>ανίζ</a:t>
            </a:r>
            <a:r>
              <a:rPr lang="el-GR" altLang="de-DE" sz="2400" dirty="0">
                <a:solidFill>
                  <a:srgbClr val="333333"/>
                </a:solidFill>
              </a:rPr>
              <a:t>εται </a:t>
            </a:r>
            <a:r>
              <a:rPr lang="en-US" altLang="de-DE" sz="2400" dirty="0">
                <a:solidFill>
                  <a:srgbClr val="333333"/>
                </a:solidFill>
              </a:rPr>
              <a:t>π</a:t>
            </a:r>
            <a:r>
              <a:rPr lang="en-US" altLang="de-DE" sz="2400" dirty="0" err="1">
                <a:solidFill>
                  <a:srgbClr val="333333"/>
                </a:solidFill>
              </a:rPr>
              <a:t>ρώτ</a:t>
            </a:r>
            <a:r>
              <a:rPr lang="el-GR" altLang="de-DE" sz="2400" dirty="0">
                <a:solidFill>
                  <a:srgbClr val="333333"/>
                </a:solidFill>
              </a:rPr>
              <a:t>ο</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Μετά από κάθε φωτογραφία, θα σας ζητείται να αξιολογήσετε την λογικοφάνεια ή την πιθανότητα κάθε προτεινόμενης εναλλακτικής ερμηνείας. Αυτό πρέπει να γίνεται κάθε φορά μου μια νέα φωτογραφία αποκαλύπτεται.</a:t>
            </a:r>
          </a:p>
          <a:p>
            <a:pPr marL="342900" lvl="0" indent="-342900" defTabSz="914400" fontAlgn="base">
              <a:buClr>
                <a:srgbClr val="333333"/>
              </a:buClr>
              <a:buFont typeface="WingDings"/>
              <a:buChar char=""/>
            </a:pPr>
            <a:r>
              <a:rPr lang="en-GB" altLang="ko-KR" sz="2400" dirty="0">
                <a:solidFill>
                  <a:srgbClr val="333333"/>
                </a:solidFill>
              </a:rPr>
              <a:t>Παρακα</a:t>
            </a:r>
            <a:r>
              <a:rPr lang="en-GB" altLang="ko-KR" sz="2400" dirty="0" err="1">
                <a:solidFill>
                  <a:srgbClr val="333333"/>
                </a:solidFill>
              </a:rPr>
              <a:t>λείσ</a:t>
            </a:r>
            <a:r>
              <a:rPr lang="el-GR" altLang="ko-KR" sz="2400" dirty="0">
                <a:solidFill>
                  <a:srgbClr val="333333"/>
                </a:solidFill>
              </a:rPr>
              <a:t>τ</a:t>
            </a:r>
            <a:r>
              <a:rPr lang="en-GB" altLang="ko-KR" sz="2400" dirty="0">
                <a:solidFill>
                  <a:srgbClr val="333333"/>
                </a:solidFill>
              </a:rPr>
              <a:t>ε να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a:t>
            </a:r>
            <a:r>
              <a:rPr lang="el-GR" altLang="ko-KR" sz="2400" dirty="0">
                <a:solidFill>
                  <a:srgbClr val="333333"/>
                </a:solidFill>
              </a:rPr>
              <a:t> σας το κάτα</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σίγουροι</a:t>
            </a:r>
            <a:r>
              <a:rPr lang="en-GB" altLang="ko-KR" sz="2400" dirty="0">
                <a:solidFill>
                  <a:srgbClr val="333333"/>
                </a:solidFill>
              </a:rPr>
              <a:t> </a:t>
            </a:r>
            <a:r>
              <a:rPr lang="en-GB" altLang="ko-KR" sz="2400" dirty="0" err="1">
                <a:solidFill>
                  <a:srgbClr val="333333"/>
                </a:solidFill>
              </a:rPr>
              <a:t>είστε</a:t>
            </a:r>
            <a:r>
              <a:rPr lang="el-GR" altLang="ko-KR" sz="2400" dirty="0">
                <a:solidFill>
                  <a:srgbClr val="333333"/>
                </a:solidFill>
              </a:rPr>
              <a:t> με την εκτίμηση</a:t>
            </a:r>
            <a:r>
              <a:rPr lang="en-GB" altLang="ko-KR" sz="2400" dirty="0">
                <a:solidFill>
                  <a:srgbClr val="333333"/>
                </a:solidFill>
              </a:rPr>
              <a:t> σας.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3480004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μπορεί να έχει συμβεί;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20</a:t>
            </a:fld>
            <a:endParaRPr lang="de-DE" altLang="de-DE">
              <a:latin typeface="+mn-lt"/>
              <a:ea typeface="+mn-ea"/>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κυνηγός καρχαριών και μόλις έχει σκοτώσει έναν καρχαρία</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κάνει μια έρευνα για τους καρχαρίες.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δοκιμάζει τη νέα, σε στυλ καρχαρία, σανίδα του σερφ.</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τους τρόμαξε όλους με ένα ψεύτικο κεφάλι καρχαρία</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21</a:t>
            </a:fld>
            <a:endParaRPr lang="de-DE" altLang="de-DE">
              <a:latin typeface="+mn-lt"/>
              <a:ea typeface="+mn-ea"/>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0"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κυνηγός καρχαριών και μόλις έχει σκοτώσει έναν καρχαρία</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κάνει μια έρευνα για τους καρχαρίες.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δοκιμάζει τη νέα, σε στυλ καρχαρία, σανίδα του σερφ.</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τους τρόμαξε όλους με ένα ψεύτικο κεφάλι καρχαρία</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22</a:t>
            </a:fld>
            <a:endParaRPr lang="de-DE" altLang="de-DE">
              <a:latin typeface="+mn-lt"/>
              <a:ea typeface="+mn-ea"/>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23</a:t>
            </a:fld>
            <a:endParaRPr lang="de-DE" altLang="de-DE">
              <a:latin typeface="+mn-lt"/>
              <a:ea typeface="+mn-ea"/>
            </a:endParaRPr>
          </a:p>
        </p:txBody>
      </p:sp>
      <p:sp>
        <p:nvSpPr>
          <p:cNvPr id="51211"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κυνηγός καρχαριών και μόλις έχει σκοτώσει έναν καρχαρία</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κάνει μια έρευνα για τους καρχαρίες.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δοκιμάζει τη νέα, σε στυλ καρχαρία, σανίδα του σερφ.</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τους τρόμαξε όλους με ένα ψεύτικο κεφάλι καρχαρία</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8"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κυνηγός καρχαριών και μόλις έχει σκοτώσει έναν καρχαρία</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κάνει μια έρευνα για τους καρχαρίες.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δοκιμάζει τη νέα, σε στυλ καρχαρία, σανίδα του σερφ.</a:t>
            </a: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άνδρας μόλις τους τρόμαξε όλους με ένα ψεύτικο κεφάλι καρχαρία</a:t>
            </a:r>
            <a:r>
              <a:rPr lang="en-US" altLang="de-DE" sz="1800" b="0" dirty="0">
                <a:solidFill>
                  <a:srgbClr val="004992"/>
                </a:solidFill>
                <a:latin typeface="+mn-lt"/>
                <a:ea typeface="+mn-ea"/>
              </a:rPr>
              <a:t>.</a:t>
            </a:r>
            <a:endParaRPr lang="de-DE" altLang="de-DE" sz="18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24</a:t>
            </a:fld>
            <a:endParaRPr lang="de-DE" altLang="de-DE">
              <a:latin typeface="+mn-lt"/>
              <a:ea typeface="+mn-ea"/>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25</a:t>
            </a:fld>
            <a:endParaRPr lang="de-DE" altLang="de-DE">
              <a:latin typeface="+mn-lt"/>
              <a:ea typeface="+mn-ea"/>
            </a:endParaRPr>
          </a:p>
        </p:txBody>
      </p:sp>
      <p:sp>
        <p:nvSpPr>
          <p:cNvPr id="55302"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σε υπερένταση γιατί καθυστέρησε να έρθει στην πρόβα.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μόλις έχει βάλει τις φωνές στον άνδρα που βρίσκεται στη πρώτη σειρά γιατί τραγουδά φάλτσα.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στην πρώτη σειρά μόλις είπε στον διπλανό της ότι είναι ερωτευμένη με το μαέστρο.</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νευρικός γιατί δεν μπορεί να βρει την μπαγκέτα του</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26</a:t>
            </a:fld>
            <a:endParaRPr lang="de-DE" altLang="de-DE">
              <a:latin typeface="+mn-lt"/>
              <a:ea typeface="+mn-ea"/>
            </a:endParaRPr>
          </a:p>
        </p:txBody>
      </p:sp>
      <p:sp>
        <p:nvSpPr>
          <p:cNvPr id="57353"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σε υπερένταση γιατί καθυστέρησε να έρθει στην πρόβα.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μόλις έχει βάλει τις φωνές στον άνδρα που βρίσκεται στη πρώτη σειρά γιατί τραγουδά φάλτσα.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στην πρώτη σειρά μόλις είπε στον διπλανό της ότι είναι ερωτευμένη με το μαέστρο.</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νευρικός γιατί δεν μπορεί να βρει την μπαγκέτα του</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27</a:t>
            </a:fld>
            <a:endParaRPr lang="de-DE" altLang="de-DE">
              <a:latin typeface="+mn-lt"/>
              <a:ea typeface="+mn-ea"/>
            </a:endParaRPr>
          </a:p>
        </p:txBody>
      </p:sp>
      <p:sp>
        <p:nvSpPr>
          <p:cNvPr id="59403"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σε υπερένταση γιατί καθυστέρησε να έρθει στην πρόβα.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μόλις έχει βάλει τις φωνές στον άνδρα που βρίσκεται στη πρώτη σειρά γιατί τραγουδά φάλτσα.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στην πρώτη σειρά μόλις είπε στον διπλανό της ότι είναι ερωτευμένη με το μαέστρο.</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νευρικός γιατί δεν μπορεί να βρει την μπαγκέτα του</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σε υπερένταση γιατί καθυστέρησε να έρθει στην πρόβα.</a:t>
            </a: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μαέστρος μόλις έχει βάλει τις φωνές στον άνδρα που βρίσκεται στη πρώτη σειρά γιατί τραγουδά φάλτσα.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στην πρώτη σειρά μόλις είπε στον διπλανό της ότι είναι ερωτευμένη με το μαέστρο.</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μαέστρος είναι νευρικός γιατί δεν μπορεί να βρει την μπαγκέτα του</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28</a:t>
            </a:fld>
            <a:endParaRPr lang="de-DE" altLang="de-DE">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5"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κατασκεύασε έναν φράχτη για το σκύλο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αγοράζει ένα σκύλο φύλακα.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ξεφύγει από το σκύλο που γαυγίζει.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παίζει με το σκύλο του γείτονα.</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29</a:t>
            </a:fld>
            <a:endParaRPr lang="de-DE" altLang="de-DE">
              <a:latin typeface="+mn-lt"/>
              <a:ea typeface="+mn-ea"/>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30</a:t>
            </a:fld>
            <a:endParaRPr lang="de-DE" altLang="de-DE">
              <a:latin typeface="+mn-lt"/>
              <a:ea typeface="+mn-ea"/>
            </a:endParaRPr>
          </a:p>
        </p:txBody>
      </p:sp>
      <p:sp>
        <p:nvSpPr>
          <p:cNvPr id="65549"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κατασκεύασε έναν φράχτη για το σκύλο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αγοράζει ένα σκύλο φύλακα.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ξεφύγει από το σκύλο που γαυγίζει.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παίζει με το σκύλο του γείτονα.</a:t>
            </a:r>
            <a:endParaRPr lang="de-DE" altLang="de-DE" sz="1800" b="0" dirty="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31</a:t>
            </a:fld>
            <a:endParaRPr lang="de-DE" altLang="de-DE">
              <a:latin typeface="+mn-lt"/>
              <a:ea typeface="+mn-ea"/>
            </a:endParaRPr>
          </a:p>
        </p:txBody>
      </p:sp>
      <p:sp>
        <p:nvSpPr>
          <p:cNvPr id="67600"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κατασκεύασε έναν φράχτη για το σκύλο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αγοράζει ένα σκύλο φύλακα.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ξεφύγει από το σκύλο που γαυγίζει.</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παίζει με το σκύλο του γείτονα.</a:t>
            </a:r>
            <a:endParaRPr lang="de-DE" altLang="de-DE" sz="1800" b="0" dirty="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7"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κατασκεύασε έναν φράχτη για το σκύλο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αγοράζει ένα σκύλο φύλακα.</a:t>
            </a:r>
            <a:endParaRPr lang="en-US"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άνδρας μόλις έχει ξεφύγει από το σκύλο που γαυγίζει.</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παίζει με το σκύλο του γείτονα.</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32</a:t>
            </a:fld>
            <a:endParaRPr lang="de-DE" altLang="de-DE">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33</a:t>
            </a:fld>
            <a:endParaRPr lang="de-DE" altLang="de-DE">
              <a:latin typeface="+mn-lt"/>
              <a:ea typeface="+mn-ea"/>
            </a:endParaRPr>
          </a:p>
        </p:txBody>
      </p:sp>
      <p:sp>
        <p:nvSpPr>
          <p:cNvPr id="71686"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να πουλήσει τα ρούχα της σε ένα κατάστημα μεταχειρισμένων ρούχων.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μια βόλτα μια όμορφη ανοιξιάτικη μέρα.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μόλις τελείωσε τη μπουγάδα της σε ένα πλυντήριο ρούχων.</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βγάζει έξω τα σκουπίδια της.</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34</a:t>
            </a:fld>
            <a:endParaRPr lang="de-DE" altLang="de-DE">
              <a:latin typeface="+mn-lt"/>
              <a:ea typeface="+mn-ea"/>
            </a:endParaRPr>
          </a:p>
        </p:txBody>
      </p:sp>
      <p:sp>
        <p:nvSpPr>
          <p:cNvPr id="73739"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να πουλήσει τα ρούχα της σε ένα κατάστημα μεταχειρισμένων </a:t>
            </a:r>
            <a:r>
              <a:rPr lang="el-GR" altLang="de-DE" sz="1800" b="0">
                <a:solidFill>
                  <a:srgbClr val="333333"/>
                </a:solidFill>
                <a:latin typeface="+mn-lt"/>
                <a:ea typeface="+mn-ea"/>
              </a:rPr>
              <a:t>ρούχων.</a:t>
            </a:r>
          </a:p>
          <a:p>
            <a:pPr eaLnBrk="1" hangingPunct="1">
              <a:spcBef>
                <a:spcPts val="1200"/>
              </a:spcBef>
              <a:spcAft>
                <a:spcPts val="0"/>
              </a:spcAft>
              <a:buClr>
                <a:srgbClr val="333333"/>
              </a:buClr>
              <a:buFont typeface="WingDings"/>
              <a:buAutoNum type="arabicPeriod"/>
            </a:pPr>
            <a:r>
              <a:rPr lang="el-GR" altLang="de-DE" sz="1800" b="0">
                <a:solidFill>
                  <a:srgbClr val="333333"/>
                </a:solidFill>
                <a:latin typeface="+mn-lt"/>
                <a:ea typeface="+mn-ea"/>
              </a:rPr>
              <a:t>Η </a:t>
            </a:r>
            <a:r>
              <a:rPr lang="el-GR" altLang="de-DE" sz="1800" b="0" dirty="0">
                <a:solidFill>
                  <a:srgbClr val="333333"/>
                </a:solidFill>
                <a:latin typeface="+mn-lt"/>
                <a:ea typeface="+mn-ea"/>
              </a:rPr>
              <a:t>γυναίκα πηγαίνει μια βόλτα μια όμορφη ανοιξιάτικη </a:t>
            </a:r>
            <a:r>
              <a:rPr lang="el-GR" altLang="de-DE" sz="1800" b="0">
                <a:solidFill>
                  <a:srgbClr val="333333"/>
                </a:solidFill>
                <a:latin typeface="+mn-lt"/>
                <a:ea typeface="+mn-ea"/>
              </a:rPr>
              <a:t>μέρα.</a:t>
            </a:r>
          </a:p>
          <a:p>
            <a:pPr eaLnBrk="1" hangingPunct="1">
              <a:spcBef>
                <a:spcPts val="1200"/>
              </a:spcBef>
              <a:spcAft>
                <a:spcPts val="0"/>
              </a:spcAft>
              <a:buClr>
                <a:srgbClr val="333333"/>
              </a:buClr>
              <a:buFont typeface="WingDings"/>
              <a:buAutoNum type="arabicPeriod"/>
            </a:pPr>
            <a:r>
              <a:rPr lang="el-GR" altLang="de-DE" sz="1800" b="0">
                <a:solidFill>
                  <a:srgbClr val="333333"/>
                </a:solidFill>
                <a:latin typeface="+mn-lt"/>
                <a:ea typeface="+mn-ea"/>
              </a:rPr>
              <a:t>Η </a:t>
            </a:r>
            <a:r>
              <a:rPr lang="el-GR" altLang="de-DE" sz="1800" b="0" dirty="0">
                <a:solidFill>
                  <a:srgbClr val="333333"/>
                </a:solidFill>
                <a:latin typeface="+mn-lt"/>
                <a:ea typeface="+mn-ea"/>
              </a:rPr>
              <a:t>γυναίκα μόλις τελείωσε τη μπουγάδα της σε ένα πλυντήριο ρούχων.</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βγάζει έξω τα σκουπίδια της.</a:t>
            </a: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35</a:t>
            </a:fld>
            <a:endParaRPr lang="de-DE" altLang="de-DE">
              <a:latin typeface="+mn-lt"/>
              <a:ea typeface="+mn-ea"/>
            </a:endParaRPr>
          </a:p>
        </p:txBody>
      </p:sp>
      <p:sp>
        <p:nvSpPr>
          <p:cNvPr id="75793"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να πουλήσει τα ρούχα της σε ένα κατάστημα μεταχειρισμένων ρούχων.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μια βόλτα μια όμορφη ανοιξιάτικη μέρα.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μόλις τελείωσε τη μπουγάδα της σε ένα πλυντήριο ρούχων.</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βγάζει έξω τα σκουπίδια της.</a:t>
            </a: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40"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να πουλήσει τα ρούχα της σε ένα κατάστημα μεταχειρισμένων ρούχων.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πηγαίνει μια βόλτα μια όμορφη ανοιξιάτικη μέρα.</a:t>
            </a: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Η γυναίκα μόλις τελείωσε τη μπουγάδα της σε ένα πλυντήριο ρούχων.</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γυναίκα βγάζει έξω τα σκουπίδια της.</a:t>
            </a:r>
          </a:p>
        </p:txBody>
      </p:sp>
      <p:sp>
        <p:nvSpPr>
          <p:cNvPr id="4" name="Footer Placeholder 3"/>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36</a:t>
            </a:fld>
            <a:endParaRPr lang="de-DE" altLang="de-DE">
              <a:latin typeface="+mn-lt"/>
              <a:ea typeface="+mn-ea"/>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ληστεύει τον άλλον άνδρα.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δίνει στο φίλο του ένα σοκολατένιο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ρωτάει τον άλλον άνδρα αν έχασε ένα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παίζει </a:t>
            </a:r>
            <a:r>
              <a:rPr lang="de-DE" altLang="ko-KR" sz="1800" b="0" dirty="0">
                <a:solidFill>
                  <a:srgbClr val="333333"/>
                </a:solidFill>
                <a:latin typeface="+mn-lt"/>
                <a:ea typeface="+mn-ea"/>
              </a:rPr>
              <a:t>«</a:t>
            </a:r>
            <a:r>
              <a:rPr lang="el-GR" altLang="de-DE" sz="1800" b="0" dirty="0">
                <a:solidFill>
                  <a:srgbClr val="333333"/>
                </a:solidFill>
                <a:latin typeface="+mn-lt"/>
                <a:ea typeface="+mn-ea"/>
              </a:rPr>
              <a:t>κλέφτες και αστυνόμοι» με το φίλο του</a:t>
            </a:r>
            <a:r>
              <a:rPr lang="en-US"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37</a:t>
            </a:fld>
            <a:endParaRPr lang="de-DE" altLang="de-DE">
              <a:latin typeface="+mn-lt"/>
              <a:ea typeface="+mn-ea"/>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7"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ληστεύει τον άλλον άνδρα.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δίνει στο φίλο του ένα σοκολατένιο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ρωτάει τον άλλον άνδρα αν έχασε ένα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παίζει </a:t>
            </a:r>
            <a:r>
              <a:rPr lang="de-DE" altLang="ko-KR" sz="1800" b="0" dirty="0">
                <a:solidFill>
                  <a:srgbClr val="333333"/>
                </a:solidFill>
                <a:latin typeface="+mn-lt"/>
                <a:ea typeface="+mn-ea"/>
              </a:rPr>
              <a:t>«</a:t>
            </a:r>
            <a:r>
              <a:rPr lang="el-GR" altLang="de-DE" sz="1800" b="0" dirty="0">
                <a:solidFill>
                  <a:srgbClr val="333333"/>
                </a:solidFill>
                <a:latin typeface="+mn-lt"/>
                <a:ea typeface="+mn-ea"/>
              </a:rPr>
              <a:t>κλέφτες και αστυνόμοι» με το φίλο του</a:t>
            </a:r>
            <a:r>
              <a:rPr lang="en-US"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38</a:t>
            </a:fld>
            <a:endParaRPr lang="de-DE" altLang="de-DE">
              <a:latin typeface="+mn-lt"/>
              <a:ea typeface="+mn-ea"/>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7"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ληστεύει τον άλλον άνδρα.</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δίνει στο φίλο του ένα σοκολατένιο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ρωτάει τον άλλον άνδρα αν έχασε ένα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παίζει </a:t>
            </a:r>
            <a:r>
              <a:rPr lang="de-DE" altLang="ko-KR" sz="1800" b="0" dirty="0">
                <a:solidFill>
                  <a:srgbClr val="333333"/>
                </a:solidFill>
                <a:latin typeface="+mn-lt"/>
                <a:ea typeface="+mn-ea"/>
              </a:rPr>
              <a:t>«</a:t>
            </a:r>
            <a:r>
              <a:rPr lang="el-GR" altLang="de-DE" sz="1800" b="0" dirty="0">
                <a:solidFill>
                  <a:srgbClr val="333333"/>
                </a:solidFill>
                <a:latin typeface="+mn-lt"/>
                <a:ea typeface="+mn-ea"/>
              </a:rPr>
              <a:t>κλέφτες και αστυνόμοι» με το φίλο του</a:t>
            </a:r>
            <a:r>
              <a:rPr lang="en-US"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39</a:t>
            </a:fld>
            <a:endParaRPr lang="de-DE" altLang="de-DE">
              <a:latin typeface="+mn-lt"/>
              <a:ea typeface="+mn-ea"/>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4"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άνδρας στα αριστερά ληστεύει τον άλλον άνδρα.</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δίνει στο φίλο του ένα σοκολατένιο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ρωτάει τον άλλον άνδρα αν έχασε ένα πιστόλι.</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στα αριστερά παίζει </a:t>
            </a:r>
            <a:r>
              <a:rPr lang="de-DE" altLang="ko-KR" sz="1800" b="0" dirty="0">
                <a:solidFill>
                  <a:srgbClr val="333333"/>
                </a:solidFill>
                <a:latin typeface="+mn-lt"/>
                <a:ea typeface="+mn-ea"/>
              </a:rPr>
              <a:t>«</a:t>
            </a:r>
            <a:r>
              <a:rPr lang="el-GR" altLang="de-DE" sz="1800" b="0" dirty="0">
                <a:solidFill>
                  <a:srgbClr val="333333"/>
                </a:solidFill>
                <a:latin typeface="+mn-lt"/>
                <a:ea typeface="+mn-ea"/>
              </a:rPr>
              <a:t>κλέφτες και αστυνόμοι» με το φίλο του</a:t>
            </a:r>
            <a:r>
              <a:rPr lang="en-US"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40</a:t>
            </a:fld>
            <a:endParaRPr lang="de-DE" altLang="de-DE">
              <a:latin typeface="+mn-lt"/>
              <a:ea typeface="+mn-ea"/>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C70CDEAD-A379-4A96-B3A4-7B94B42B4DD5}" type="slidenum">
              <a:rPr lang="de-DE" altLang="de-DE" smtClean="0">
                <a:latin typeface="+mn-lt"/>
                <a:ea typeface="+mn-ea"/>
              </a:rPr>
              <a:pPr>
                <a:defRPr/>
              </a:pPr>
              <a:t>41</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973613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γελά γιατί η κόρη του πήγε για κολύμπι ντυμένη</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τιμώρησε την κόρη του στέλνοντάς την έξω χωρίς ομπρέλα.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είναι ιδρωμένο γιατί άργησε και ανησυχεί ότι θα τιμωρηθεί.</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Παρά τη συμβουλή του πατέρα της, το κορίτσι έφυγε από το σπίτι χωρίς ομπρέλα.</a:t>
            </a:r>
            <a:endParaRPr lang="en-CA"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42</a:t>
            </a:fld>
            <a:endParaRPr lang="de-DE" altLang="de-DE">
              <a:latin typeface="+mn-lt"/>
              <a:ea typeface="+mn-ea"/>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8"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γελά γιατί η κόρη του πήγε για κολύμπι ντυμένη</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τιμώρησε την κόρη του στέλνοντάς την έξω χωρίς ομπρέλα.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είναι ιδρωμένο γιατί άργησε και ανησυχεί ότι θα τιμωρηθεί.</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Παρά τη συμβουλή του πατέρα της, το κορίτσι έφυγε από το σπίτι χωρίς ομπρέλα.</a:t>
            </a:r>
            <a:endParaRPr lang="en-CA" altLang="de-DE" sz="1800" b="0" dirty="0">
              <a:solidFill>
                <a:srgbClr val="333333"/>
              </a:solidFill>
              <a:latin typeface="+mn-lt"/>
              <a:ea typeface="+mn-ea"/>
            </a:endParaRPr>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43</a:t>
            </a:fld>
            <a:endParaRPr lang="de-DE" altLang="de-DE">
              <a:latin typeface="+mn-lt"/>
              <a:ea typeface="+mn-ea"/>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0"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γελά γιατί η κόρη του πήγε για κολύμπι ντυμένη</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τιμώρησε την κόρη του στέλνοντάς την έξω χωρίς ομπρέλα.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είναι ιδρωμένο γιατί άργησε και ανησυχεί ότι θα τιμωρηθεί.</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Παρά τη συμβουλή του πατέρα της, το κορίτσι έφυγε από το σπίτι χωρίς ομπρέλα.</a:t>
            </a:r>
            <a:endParaRPr lang="en-CA"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44</a:t>
            </a:fld>
            <a:endParaRPr lang="de-DE" altLang="de-DE">
              <a:latin typeface="+mn-lt"/>
              <a:ea typeface="+mn-ea"/>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7"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γελά γιατί η κόρη του πήγε για κολύμπι ντυμένη</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πατέρας τιμώρησε την κόρη του στέλνοντάς την έξω χωρίς ομπρέλα.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Το κορίτσι είναι ιδρωμένο γιατί άργησε και ανησυχεί ότι θα τιμωρηθεί.</a:t>
            </a:r>
            <a:endParaRPr lang="en-CA"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Παρά τη συμβουλή του πατέρα της, το κορίτσι έφυγε από το σπίτι χωρίς ομπρέλα.</a:t>
            </a:r>
            <a:endParaRPr lang="en-CA" altLang="de-DE" sz="18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45</a:t>
            </a:fld>
            <a:endParaRPr lang="de-DE" altLang="de-DE">
              <a:latin typeface="+mn-lt"/>
              <a:ea typeface="+mn-ea"/>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ψάχνει για τα κοσμήματα του βασιλιά που έπεσαν μέσα στο νερό.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αγκιστρώνει ψάρια στο καλάμι ψαρέματος του βασιλιά έτσι ώστε αυτός να απολαμβάνει το ψάρεμα.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φώναξε τον υπηρέτη του να κουβαλήσει το καλάθι των ψαριών.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επιβλέπει την αποστολή του δύτη στο βυθό της θάλασσας.</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46</a:t>
            </a:fld>
            <a:endParaRPr lang="de-DE" altLang="de-DE">
              <a:latin typeface="+mn-lt"/>
              <a:ea typeface="+mn-ea"/>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5"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ψάχνει για τα κοσμήματα του βασιλιά που έπεσαν μέσα στο νερό.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αγκιστρώνει ψάρια στο καλάμι ψαρέματος του βασιλιά έτσι ώστε αυτός να απολαμβάνει το ψάρεμα.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φώναξε τον υπηρέτη του να κουβαλήσει το καλάθι των ψαριών.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επιβλέπει την αποστολή του δύτη στο βυθό της θάλασσας.</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47</a:t>
            </a:fld>
            <a:endParaRPr lang="de-DE" altLang="de-DE">
              <a:latin typeface="+mn-lt"/>
              <a:ea typeface="+mn-ea"/>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6"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ψάχνει για τα κοσμήματα του βασιλιά που έπεσαν μέσα στο νερό.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αγκιστρώνει ψάρια στο καλάμι ψαρέματος του βασιλιά έτσι ώστε αυτός να απολαμβάνει το ψάρεμα.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φώναξε τον υπηρέτη του να κουβαλήσει το καλάθι των ψαριών.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επιβλέπει την αποστολή του δύτη στο βυθό της θάλασσας.</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48</a:t>
            </a:fld>
            <a:endParaRPr lang="de-DE" altLang="de-DE">
              <a:latin typeface="+mn-lt"/>
              <a:ea typeface="+mn-ea"/>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3"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δύτης ψάχνει για τα κοσμήματα του βασιλιά που έπεσαν μέσα στο νερό.</a:t>
            </a:r>
            <a:endParaRPr lang="de-DE"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δύτης αγκιστρώνει ψάρια στο καλάμι ψαρέματος του βασιλιά έτσι ώστε αυτός να απολαμβάνει το ψάρεμα.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φώναξε τον υπηρέτη του να κουβαλήσει το καλάθι των ψαριών.</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βασιλιάς επιβλέπει την αποστολή του δύτη στο βυθό της θάλασσας.</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49</a:t>
            </a:fld>
            <a:endParaRPr lang="de-DE" altLang="de-DE">
              <a:latin typeface="+mn-lt"/>
              <a:ea typeface="+mn-ea"/>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50</a:t>
            </a:fld>
            <a:endParaRPr lang="de-DE" altLang="de-DE">
              <a:latin typeface="+mn-lt"/>
              <a:ea typeface="+mn-ea"/>
            </a:endParaRPr>
          </a:p>
        </p:txBody>
      </p:sp>
      <p:sp>
        <p:nvSpPr>
          <p:cNvPr id="105477" name="Text Box 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συστήσει το γιό του σε έναν γείτονα.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Οι φίλοι αποχαιρετίζονται μετά από τις κοινές τους διακοπές στην κατασκήνωση.</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ζητά από τα αγόρια να συμφιλιωθούν μετά από έναν καυγά.</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θέλει να περπατήσει στο πεζοδρόμιο αλλά τα αγόρια εμποδίζουν το δρόμο του.</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51</a:t>
            </a:fld>
            <a:endParaRPr lang="de-DE" altLang="de-DE">
              <a:latin typeface="+mn-lt"/>
              <a:ea typeface="+mn-ea"/>
            </a:endParaRPr>
          </a:p>
        </p:txBody>
      </p:sp>
      <p:sp>
        <p:nvSpPr>
          <p:cNvPr id="107527" name="Text Box 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συστήσει το γιό του σε έναν γείτονα.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Οι φίλοι αποχαιρετίζονται μετά από τις κοινές τους διακοπές στην κατασκήνωση.</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ζητά από τα αγόρια να συμφιλιωθούν μετά από έναν καυγά.</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θέλει να περπατήσει στο πεζοδρόμιο αλλά τα αγόρια εμποδίζουν το δρόμο του.</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52</a:t>
            </a:fld>
            <a:endParaRPr lang="de-DE" altLang="de-DE">
              <a:latin typeface="+mn-lt"/>
              <a:ea typeface="+mn-ea"/>
            </a:endParaRPr>
          </a:p>
        </p:txBody>
      </p:sp>
      <p:sp>
        <p:nvSpPr>
          <p:cNvPr id="109578" name="Text Box 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συστήσει το γιό του σε έναν γείτονα.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Οι φίλοι αποχαιρετίζονται μετά από τις κοινές τους διακοπές στην κατασκήνωση.</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ζητά από τα αγόρια να συμφιλιωθούν μετά από έναν καυγά.</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θέλει να περπατήσει στο πεζοδρόμιο αλλά τα αγόρια εμποδίζουν το δρόμο του.</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5" name="Text Box 3"/>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συστήσει το γιό του σε έναν γείτονα.</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Οι φίλοι αποχαιρετίζονται μετά από τις κοινές τους διακοπές στην κατασκήνωση.</a:t>
            </a: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άνδρας ζητά από τα αγόρια να συμφιλιωθούν μετά από έναν καυγά.</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θέλει να περπατήσει στο πεζοδρόμιο αλλά τα αγόρια εμποδίζουν το δρόμο του.</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53</a:t>
            </a:fld>
            <a:endParaRPr lang="de-DE" altLang="de-DE">
              <a:latin typeface="+mn-lt"/>
              <a:ea typeface="+mn-ea"/>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καντάδα του νεαρού άνδρα ενόχλησε τον πατέρα της φίλης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είναι καθ’ οδόν για την πρόβα του συγκροτήματος.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μόλις έχει παίξει ένα τραγουδάκι για τα γενέθλια του πατέρα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μουσικός του δρόμου είναι θυμωμένος γιατί δεν πήρε χρήματα για το τελευταίο του τραγούδι.</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54</a:t>
            </a:fld>
            <a:endParaRPr lang="de-DE" altLang="de-DE">
              <a:latin typeface="+mn-lt"/>
              <a:ea typeface="+mn-ea"/>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55</a:t>
            </a:fld>
            <a:endParaRPr lang="de-DE" altLang="de-DE">
              <a:latin typeface="+mn-lt"/>
              <a:ea typeface="+mn-ea"/>
            </a:endParaRPr>
          </a:p>
        </p:txBody>
      </p:sp>
      <p:sp>
        <p:nvSpPr>
          <p:cNvPr id="115719"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καντάδα του νεαρού άνδρα ενόχλησε τον πατέρα της φίλης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είναι καθ’ οδόν για την πρόβα του συγκροτήματος.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μόλις έχει παίξει ένα τραγουδάκι για τα γενέθλια του πατέρα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μουσικός του δρόμου είναι θυμωμένος γιατί δεν πήρε χρήματα για το τελευταίο του τραγούδι.</a:t>
            </a:r>
            <a:endParaRPr lang="de-DE" altLang="de-DE" sz="1800" b="0" dirty="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Η καντάδα του νεαρού άνδρα ενόχλησε τον πατέρα της φίλης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είναι καθ’ οδόν για την πρόβα του συγκροτήματος.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μόλις έχει παίξει ένα τραγουδάκι για τα γενέθλια του πατέρα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μουσικός του δρόμου είναι θυμωμένος γιατί δεν πήρε χρήματα για το τελευταίο του τραγούδι.</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56</a:t>
            </a:fld>
            <a:endParaRPr lang="de-DE" altLang="de-DE">
              <a:latin typeface="+mn-lt"/>
              <a:ea typeface="+mn-ea"/>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4"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Η καντάδα του νεαρού άνδρα ενόχλησε τον πατέρα της φίλης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είναι καθ’ οδόν για την πρόβα του συγκροτήματος.</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νεαρός άνδρας μόλις έχει παίξει ένα τραγουδάκι για τα γενέθλια του πατέρα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μουσικός του δρόμου είναι θυμωμένος γιατί δεν πήρε χρήματα για το τελευταίο του τραγούδι.</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57</a:t>
            </a:fld>
            <a:endParaRPr lang="de-DE" altLang="de-DE">
              <a:latin typeface="+mn-lt"/>
              <a:ea typeface="+mn-ea"/>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πιθανή βρίσκετε κάθε επιλογή;</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58</a:t>
            </a:fld>
            <a:endParaRPr lang="de-DE" altLang="de-DE">
              <a:latin typeface="+mn-lt"/>
              <a:ea typeface="+mn-ea"/>
            </a:endParaRPr>
          </a:p>
        </p:txBody>
      </p:sp>
      <p:sp>
        <p:nvSpPr>
          <p:cNvPr id="12186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μυστικός αστυνομικός που παρακολουθεί κάποιον από το παράθυρο.</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επισκευάζει μια ρωγμή στο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πλένει το παλιό βρώμικο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κατασκευάσει ένα σπίτι και τώρα το βάφει.</a:t>
            </a:r>
            <a:endParaRPr lang="en-US" altLang="de-DE" sz="1800" b="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Πόσο άλλαξε την άποψή σας η νέα φωτογραφία;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59</a:t>
            </a:fld>
            <a:endParaRPr lang="de-DE" altLang="de-DE">
              <a:latin typeface="+mn-lt"/>
              <a:ea typeface="+mn-ea"/>
            </a:endParaRPr>
          </a:p>
        </p:txBody>
      </p:sp>
      <p:sp>
        <p:nvSpPr>
          <p:cNvPr id="12391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μυστικός αστυνομικός που παρακολουθεί κάποιον από το παράθυρο.</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επισκευάζει μια ρωγμή στο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πλένει το παλιό βρώμικο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κατασκευάσει ένα σπίτι και τώρα το βάφει.</a:t>
            </a:r>
            <a:endParaRPr lang="en-US" altLang="de-DE" sz="1800" b="0" dirty="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αξιολογείστε ξανά την πιθανότητα!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60</a:t>
            </a:fld>
            <a:endParaRPr lang="de-DE" altLang="de-DE">
              <a:latin typeface="+mn-lt"/>
              <a:ea typeface="+mn-ea"/>
            </a:endParaRPr>
          </a:p>
        </p:txBody>
      </p:sp>
      <p:sp>
        <p:nvSpPr>
          <p:cNvPr id="12596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μυστικός αστυνομικός που παρακολουθεί κάποιον από το παράθυρο.</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επισκευάζει μια ρωγμή στο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πλένει το παλιό βρώμικο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μόλις έχει κατασκευάσει ένα σπίτι και τώρα το βάφει.</a:t>
            </a:r>
            <a:endParaRPr lang="en-US" altLang="de-DE" sz="1800" b="0" dirty="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είναι μυστικός αστυνομικός που παρακολουθεί κάποιον από το παράθυρο.</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επισκευάζει μια ρωγμή στο σπίτι του.</a:t>
            </a:r>
          </a:p>
          <a:p>
            <a:pPr eaLnBrk="1" hangingPunct="1">
              <a:spcBef>
                <a:spcPts val="1200"/>
              </a:spcBef>
              <a:spcAft>
                <a:spcPts val="0"/>
              </a:spcAft>
              <a:buClr>
                <a:srgbClr val="333333"/>
              </a:buClr>
              <a:buFont typeface="WingDings"/>
              <a:buAutoNum type="arabicPeriod"/>
            </a:pPr>
            <a:r>
              <a:rPr lang="el-GR" altLang="de-DE" sz="1800" b="0" dirty="0">
                <a:solidFill>
                  <a:srgbClr val="333333"/>
                </a:solidFill>
                <a:latin typeface="+mn-lt"/>
                <a:ea typeface="+mn-ea"/>
              </a:rPr>
              <a:t>Ο άνδρας πλένει το παλιό βρώμικο σπίτι του.</a:t>
            </a:r>
          </a:p>
          <a:p>
            <a:pPr eaLnBrk="1" hangingPunct="1">
              <a:spcBef>
                <a:spcPts val="1200"/>
              </a:spcBef>
              <a:spcAft>
                <a:spcPts val="0"/>
              </a:spcAft>
              <a:buClr>
                <a:srgbClr val="004992"/>
              </a:buClr>
              <a:buFont typeface="WingDings"/>
              <a:buAutoNum type="arabicPeriod"/>
            </a:pPr>
            <a:r>
              <a:rPr lang="el-GR" altLang="de-DE" sz="1800" b="0" dirty="0">
                <a:solidFill>
                  <a:srgbClr val="004992"/>
                </a:solidFill>
                <a:latin typeface="+mn-lt"/>
                <a:ea typeface="+mn-ea"/>
              </a:rPr>
              <a:t>Ο άνδρας μόλις έχει κατασκευάσει ένα σπίτι και τώρα το βάφει.</a:t>
            </a:r>
            <a:endParaRPr lang="en-US" altLang="de-DE" sz="18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61</a:t>
            </a:fld>
            <a:endParaRPr lang="de-DE" altLang="de-DE">
              <a:latin typeface="+mn-lt"/>
              <a:ea typeface="+mn-ea"/>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 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 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l-GR" altLang="de-DE" sz="2400" dirty="0">
              <a:solidFill>
                <a:srgbClr val="333333"/>
              </a:solidFill>
            </a:endParaRPr>
          </a:p>
          <a:p>
            <a:pPr marL="342900" lvl="0" indent="-342900" defTabSz="914400" fontAlgn="base">
              <a:buClr>
                <a:srgbClr val="333333"/>
              </a:buClr>
              <a:buFont typeface="WingDings"/>
              <a:buChar char=""/>
            </a:pPr>
            <a:r>
              <a:rPr lang="en-AU" altLang="de-DE" sz="2400" dirty="0">
                <a:solidFill>
                  <a:srgbClr val="333333"/>
                </a:solidFill>
              </a:rPr>
              <a:t>Θα π</a:t>
            </a:r>
            <a:r>
              <a:rPr lang="en-AU" altLang="de-DE" sz="2400" dirty="0" err="1">
                <a:solidFill>
                  <a:srgbClr val="333333"/>
                </a:solidFill>
              </a:rPr>
              <a:t>ρέ</a:t>
            </a:r>
            <a:r>
              <a:rPr lang="en-AU" altLang="de-DE" sz="2400" dirty="0">
                <a:solidFill>
                  <a:srgbClr val="333333"/>
                </a:solidFill>
              </a:rPr>
              <a:t>πει πάντα να λαμβάνε</a:t>
            </a:r>
            <a:r>
              <a:rPr lang="el-GR" altLang="de-DE" sz="2400" dirty="0">
                <a:solidFill>
                  <a:srgbClr val="333333"/>
                </a:solidFill>
              </a:rPr>
              <a:t>τε</a:t>
            </a:r>
            <a:r>
              <a:rPr lang="en-AU" altLang="de-DE" sz="2400" dirty="0">
                <a:solidFill>
                  <a:srgbClr val="333333"/>
                </a:solidFill>
              </a:rPr>
              <a:t> υπ</a:t>
            </a:r>
            <a:r>
              <a:rPr lang="en-AU" altLang="de-DE" sz="2400" dirty="0" err="1">
                <a:solidFill>
                  <a:srgbClr val="333333"/>
                </a:solidFill>
              </a:rPr>
              <a:t>όψ</a:t>
            </a:r>
            <a:r>
              <a:rPr lang="el-GR" altLang="de-DE" sz="2400" dirty="0">
                <a:solidFill>
                  <a:srgbClr val="333333"/>
                </a:solidFill>
              </a:rPr>
              <a:t>ιν σας εναλλακτικές</a:t>
            </a:r>
            <a:r>
              <a:rPr lang="en-AU" altLang="de-DE" sz="2400" dirty="0">
                <a:solidFill>
                  <a:srgbClr val="333333"/>
                </a:solidFill>
              </a:rPr>
              <a:t> </a:t>
            </a:r>
            <a:r>
              <a:rPr lang="en-AU" altLang="de-DE" sz="2400" dirty="0" err="1">
                <a:solidFill>
                  <a:srgbClr val="333333"/>
                </a:solidFill>
              </a:rPr>
              <a:t>ερμηνείες</a:t>
            </a:r>
            <a:r>
              <a:rPr lang="en-AU" altLang="de-DE" sz="2400" dirty="0">
                <a:solidFill>
                  <a:srgbClr val="333333"/>
                </a:solidFill>
              </a:rPr>
              <a:t>/υπ</a:t>
            </a:r>
            <a:r>
              <a:rPr lang="en-AU" altLang="de-DE" sz="2400" dirty="0" err="1">
                <a:solidFill>
                  <a:srgbClr val="333333"/>
                </a:solidFill>
              </a:rPr>
              <a:t>οθέσεις</a:t>
            </a:r>
            <a:r>
              <a:rPr lang="en-AU" altLang="de-DE" sz="2400" dirty="0">
                <a:solidFill>
                  <a:srgbClr val="333333"/>
                </a:solidFill>
              </a:rPr>
              <a:t> και να π</a:t>
            </a:r>
            <a:r>
              <a:rPr lang="en-AU" altLang="de-DE" sz="2400" dirty="0" err="1">
                <a:solidFill>
                  <a:srgbClr val="333333"/>
                </a:solidFill>
              </a:rPr>
              <a:t>ροσ</a:t>
            </a:r>
            <a:r>
              <a:rPr lang="en-AU" altLang="de-DE" sz="2400" dirty="0">
                <a:solidFill>
                  <a:srgbClr val="333333"/>
                </a:solidFill>
              </a:rPr>
              <a:t>αρμό</a:t>
            </a:r>
            <a:r>
              <a:rPr lang="el-GR" altLang="de-DE" sz="2400" dirty="0">
                <a:solidFill>
                  <a:srgbClr val="333333"/>
                </a:solidFill>
              </a:rPr>
              <a:t>ζετε </a:t>
            </a:r>
            <a:r>
              <a:rPr lang="en-AU" altLang="de-DE" sz="2400" dirty="0" err="1">
                <a:solidFill>
                  <a:srgbClr val="333333"/>
                </a:solidFill>
              </a:rPr>
              <a:t>τις</a:t>
            </a:r>
            <a:r>
              <a:rPr lang="en-AU" altLang="de-DE" sz="2400" dirty="0">
                <a:solidFill>
                  <a:srgbClr val="333333"/>
                </a:solidFill>
              </a:rPr>
              <a:t> πεπ</a:t>
            </a:r>
            <a:r>
              <a:rPr lang="en-AU" altLang="de-DE" sz="2400" dirty="0" err="1">
                <a:solidFill>
                  <a:srgbClr val="333333"/>
                </a:solidFill>
              </a:rPr>
              <a:t>οιθήσεις</a:t>
            </a:r>
            <a:r>
              <a:rPr lang="en-AU" altLang="de-DE" sz="2400" dirty="0">
                <a:solidFill>
                  <a:srgbClr val="333333"/>
                </a:solidFill>
              </a:rPr>
              <a:t> σας</a:t>
            </a:r>
            <a:r>
              <a:rPr lang="el-GR" altLang="de-DE" sz="2400" dirty="0">
                <a:solidFill>
                  <a:srgbClr val="333333"/>
                </a:solidFill>
              </a:rPr>
              <a:t> </a:t>
            </a:r>
            <a:r>
              <a:rPr lang="en-AU" altLang="de-DE" sz="2400" dirty="0">
                <a:solidFill>
                  <a:srgbClr val="333333"/>
                </a:solidFill>
              </a:rPr>
              <a:t>α</a:t>
            </a:r>
            <a:r>
              <a:rPr lang="en-AU" altLang="de-DE" sz="2400" dirty="0" err="1">
                <a:solidFill>
                  <a:srgbClr val="333333"/>
                </a:solidFill>
              </a:rPr>
              <a:t>νάλογ</a:t>
            </a:r>
            <a:r>
              <a:rPr lang="en-AU" altLang="de-DE" sz="2400" dirty="0">
                <a:solidFill>
                  <a:srgbClr val="333333"/>
                </a:solidFill>
              </a:rPr>
              <a:t>α</a:t>
            </a:r>
            <a:r>
              <a:rPr lang="el-GR" altLang="de-DE" sz="2400" dirty="0">
                <a:solidFill>
                  <a:srgbClr val="333333"/>
                </a:solidFill>
              </a:rPr>
              <a:t> με </a:t>
            </a:r>
            <a:r>
              <a:rPr lang="el-GR" altLang="de-DE" sz="2400">
                <a:solidFill>
                  <a:srgbClr val="333333"/>
                </a:solidFill>
              </a:rPr>
              <a:t>αυτές.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63</a:t>
            </a:fld>
            <a:endParaRPr lang="de-DE" altLang="de-DE">
              <a:latin typeface="+mn-lt"/>
              <a:ea typeface="+mn-ea"/>
            </a:endParaRPr>
          </a:p>
        </p:txBody>
      </p:sp>
    </p:spTree>
    <p:extLst>
      <p:ext uri="{BB962C8B-B14F-4D97-AF65-F5344CB8AC3E}">
        <p14:creationId xmlns:p14="http://schemas.microsoft.com/office/powerpoint/2010/main" val="2741720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Μερικές</a:t>
            </a:r>
            <a:r>
              <a:rPr lang="en-GB" altLang="de-DE" sz="2400" dirty="0">
                <a:solidFill>
                  <a:srgbClr val="333333"/>
                </a:solidFill>
              </a:rPr>
              <a:t> </a:t>
            </a:r>
            <a:r>
              <a:rPr lang="en-GB" altLang="de-DE" sz="2400" dirty="0" err="1">
                <a:solidFill>
                  <a:srgbClr val="333333"/>
                </a:solidFill>
              </a:rPr>
              <a:t>φορές</a:t>
            </a:r>
            <a:r>
              <a:rPr lang="en-GB" altLang="de-DE" sz="2400" dirty="0">
                <a:solidFill>
                  <a:srgbClr val="333333"/>
                </a:solidFill>
              </a:rPr>
              <a:t>, τα </a:t>
            </a:r>
            <a:r>
              <a:rPr lang="en-GB" altLang="de-DE" sz="2400" dirty="0" err="1">
                <a:solidFill>
                  <a:srgbClr val="333333"/>
                </a:solidFill>
              </a:rPr>
              <a:t>γεγονότ</a:t>
            </a:r>
            <a:r>
              <a:rPr lang="en-GB" altLang="de-DE" sz="2400" dirty="0">
                <a:solidFill>
                  <a:srgbClr val="333333"/>
                </a:solidFill>
              </a:rPr>
              <a:t>α </a:t>
            </a:r>
            <a:r>
              <a:rPr lang="el-GR" altLang="de-DE" sz="2400" dirty="0">
                <a:solidFill>
                  <a:srgbClr val="333333"/>
                </a:solidFill>
              </a:rPr>
              <a:t>εξελίσσονται </a:t>
            </a:r>
            <a:r>
              <a:rPr lang="en-AU" altLang="de-DE" sz="2400" dirty="0">
                <a:solidFill>
                  <a:srgbClr val="333333"/>
                </a:solidFill>
              </a:rPr>
              <a:t>π</a:t>
            </a:r>
            <a:r>
              <a:rPr lang="en-AU" altLang="de-DE" sz="2400" dirty="0" err="1">
                <a:solidFill>
                  <a:srgbClr val="333333"/>
                </a:solidFill>
              </a:rPr>
              <a:t>ολύ</a:t>
            </a:r>
            <a:r>
              <a:rPr lang="en-AU" altLang="de-DE" sz="2400" dirty="0">
                <a:solidFill>
                  <a:srgbClr val="333333"/>
                </a:solidFill>
              </a:rPr>
              <a:t> </a:t>
            </a:r>
            <a:r>
              <a:rPr lang="en-AU" altLang="de-DE" sz="2400" dirty="0" err="1">
                <a:solidFill>
                  <a:srgbClr val="333333"/>
                </a:solidFill>
              </a:rPr>
              <a:t>δι</a:t>
            </a:r>
            <a:r>
              <a:rPr lang="en-AU" altLang="de-DE" sz="2400" dirty="0">
                <a:solidFill>
                  <a:srgbClr val="333333"/>
                </a:solidFill>
              </a:rPr>
              <a:t>αφορετικά απ</a:t>
            </a:r>
            <a:r>
              <a:rPr lang="el-GR" altLang="de-DE" sz="2400" dirty="0">
                <a:solidFill>
                  <a:srgbClr val="333333"/>
                </a:solidFill>
              </a:rPr>
              <a:t>ό όσο τα περιμέναμε</a:t>
            </a:r>
            <a:r>
              <a:rPr lang="en-AU" altLang="de-DE" sz="2400" dirty="0">
                <a:solidFill>
                  <a:srgbClr val="333333"/>
                </a:solidFill>
              </a:rPr>
              <a:t>: </a:t>
            </a:r>
            <a:r>
              <a:rPr lang="el-GR" altLang="de-DE" sz="2400" dirty="0">
                <a:solidFill>
                  <a:srgbClr val="333333"/>
                </a:solidFill>
              </a:rPr>
              <a:t>Οι γ</a:t>
            </a:r>
            <a:r>
              <a:rPr lang="en-AU" altLang="de-DE" sz="2400" dirty="0" err="1">
                <a:solidFill>
                  <a:srgbClr val="333333"/>
                </a:solidFill>
              </a:rPr>
              <a:t>ρήγορ</a:t>
            </a:r>
            <a:r>
              <a:rPr lang="el-GR" altLang="de-DE" sz="2400" dirty="0">
                <a:solidFill>
                  <a:srgbClr val="333333"/>
                </a:solidFill>
              </a:rPr>
              <a:t>ες</a:t>
            </a:r>
            <a:r>
              <a:rPr lang="en-AU" altLang="de-DE" sz="2400" dirty="0">
                <a:solidFill>
                  <a:srgbClr val="333333"/>
                </a:solidFill>
              </a:rPr>
              <a:t> απ</a:t>
            </a:r>
            <a:r>
              <a:rPr lang="en-AU" altLang="de-DE" sz="2400" dirty="0" err="1">
                <a:solidFill>
                  <a:srgbClr val="333333"/>
                </a:solidFill>
              </a:rPr>
              <a:t>οφάσεις</a:t>
            </a:r>
            <a:r>
              <a:rPr lang="en-AU" altLang="de-DE" sz="2400" dirty="0">
                <a:solidFill>
                  <a:srgbClr val="333333"/>
                </a:solidFill>
              </a:rPr>
              <a:t> </a:t>
            </a:r>
            <a:r>
              <a:rPr lang="en-AU" altLang="de-DE" sz="2400" dirty="0" err="1">
                <a:solidFill>
                  <a:srgbClr val="333333"/>
                </a:solidFill>
              </a:rPr>
              <a:t>συχνά</a:t>
            </a:r>
            <a:r>
              <a:rPr lang="en-AU" altLang="de-DE" sz="2400" dirty="0">
                <a:solidFill>
                  <a:srgbClr val="333333"/>
                </a:solidFill>
              </a:rPr>
              <a:t> </a:t>
            </a:r>
            <a:r>
              <a:rPr lang="en-AU" altLang="de-DE" sz="2400" dirty="0" err="1">
                <a:solidFill>
                  <a:srgbClr val="333333"/>
                </a:solidFill>
              </a:rPr>
              <a:t>οδηγ</a:t>
            </a:r>
            <a:r>
              <a:rPr lang="el-GR" altLang="de-DE" sz="2400" dirty="0">
                <a:solidFill>
                  <a:srgbClr val="333333"/>
                </a:solidFill>
              </a:rPr>
              <a:t>ουν</a:t>
            </a:r>
            <a:r>
              <a:rPr lang="en-AU" altLang="de-DE" sz="2400" dirty="0">
                <a:solidFill>
                  <a:srgbClr val="333333"/>
                </a:solidFill>
              </a:rPr>
              <a:t> </a:t>
            </a:r>
            <a:r>
              <a:rPr lang="en-AU" altLang="de-DE" sz="2400" dirty="0" err="1">
                <a:solidFill>
                  <a:srgbClr val="333333"/>
                </a:solidFill>
              </a:rPr>
              <a:t>σε</a:t>
            </a:r>
            <a:r>
              <a:rPr lang="en-AU" altLang="de-DE" sz="2400" dirty="0">
                <a:solidFill>
                  <a:srgbClr val="333333"/>
                </a:solidFill>
              </a:rPr>
              <a:t> </a:t>
            </a:r>
            <a:r>
              <a:rPr lang="en-AU" altLang="de-DE" sz="2400" dirty="0" err="1">
                <a:solidFill>
                  <a:srgbClr val="333333"/>
                </a:solidFill>
              </a:rPr>
              <a:t>λάθος</a:t>
            </a:r>
            <a:r>
              <a:rPr lang="en-AU" altLang="de-DE" sz="2400" dirty="0">
                <a:solidFill>
                  <a:srgbClr val="333333"/>
                </a:solidFill>
              </a:rPr>
              <a:t> </a:t>
            </a:r>
            <a:r>
              <a:rPr lang="en-AU" altLang="de-DE" sz="2400" dirty="0" err="1">
                <a:solidFill>
                  <a:srgbClr val="333333"/>
                </a:solidFill>
              </a:rPr>
              <a:t>συμ</a:t>
            </a:r>
            <a:r>
              <a:rPr lang="en-AU" altLang="de-DE" sz="2400" dirty="0">
                <a:solidFill>
                  <a:srgbClr val="333333"/>
                </a:solidFill>
              </a:rPr>
              <a:t>περάσματα.</a:t>
            </a:r>
            <a:endParaRPr lang="el-GR" altLang="de-DE" sz="2400" dirty="0">
              <a:solidFill>
                <a:srgbClr val="333333"/>
              </a:solidFill>
            </a:endParaRPr>
          </a:p>
          <a:p>
            <a:pPr marL="342900" lvl="0" indent="-342900" defTabSz="914400" fontAlgn="base">
              <a:buClr>
                <a:srgbClr val="333333"/>
              </a:buClr>
              <a:buFont typeface="WingDings"/>
              <a:buChar char=""/>
            </a:pPr>
            <a:r>
              <a:rPr lang="en-AU" altLang="de-DE" sz="2400" dirty="0">
                <a:solidFill>
                  <a:srgbClr val="333333"/>
                </a:solidFill>
              </a:rPr>
              <a:t>Θα π</a:t>
            </a:r>
            <a:r>
              <a:rPr lang="en-AU" altLang="de-DE" sz="2400" dirty="0" err="1">
                <a:solidFill>
                  <a:srgbClr val="333333"/>
                </a:solidFill>
              </a:rPr>
              <a:t>ρέ</a:t>
            </a:r>
            <a:r>
              <a:rPr lang="en-AU" altLang="de-DE" sz="2400" dirty="0">
                <a:solidFill>
                  <a:srgbClr val="333333"/>
                </a:solidFill>
              </a:rPr>
              <a:t>πει πάντα να λαμβάνε</a:t>
            </a:r>
            <a:r>
              <a:rPr lang="el-GR" altLang="de-DE" sz="2400" dirty="0">
                <a:solidFill>
                  <a:srgbClr val="333333"/>
                </a:solidFill>
              </a:rPr>
              <a:t>τε</a:t>
            </a:r>
            <a:r>
              <a:rPr lang="en-AU" altLang="de-DE" sz="2400" dirty="0">
                <a:solidFill>
                  <a:srgbClr val="333333"/>
                </a:solidFill>
              </a:rPr>
              <a:t> υπ</a:t>
            </a:r>
            <a:r>
              <a:rPr lang="en-AU" altLang="de-DE" sz="2400" dirty="0" err="1">
                <a:solidFill>
                  <a:srgbClr val="333333"/>
                </a:solidFill>
              </a:rPr>
              <a:t>όψ</a:t>
            </a:r>
            <a:r>
              <a:rPr lang="el-GR" altLang="de-DE" sz="2400" dirty="0">
                <a:solidFill>
                  <a:srgbClr val="333333"/>
                </a:solidFill>
              </a:rPr>
              <a:t>ιν σας εναλλακτικές</a:t>
            </a:r>
            <a:r>
              <a:rPr lang="en-AU" altLang="de-DE" sz="2400" dirty="0">
                <a:solidFill>
                  <a:srgbClr val="333333"/>
                </a:solidFill>
              </a:rPr>
              <a:t> </a:t>
            </a:r>
            <a:r>
              <a:rPr lang="en-AU" altLang="de-DE" sz="2400" dirty="0" err="1">
                <a:solidFill>
                  <a:srgbClr val="333333"/>
                </a:solidFill>
              </a:rPr>
              <a:t>ερμηνείες</a:t>
            </a:r>
            <a:r>
              <a:rPr lang="en-AU" altLang="de-DE" sz="2400" dirty="0">
                <a:solidFill>
                  <a:srgbClr val="333333"/>
                </a:solidFill>
              </a:rPr>
              <a:t>/υπ</a:t>
            </a:r>
            <a:r>
              <a:rPr lang="en-AU" altLang="de-DE" sz="2400" dirty="0" err="1">
                <a:solidFill>
                  <a:srgbClr val="333333"/>
                </a:solidFill>
              </a:rPr>
              <a:t>οθέσεις</a:t>
            </a:r>
            <a:r>
              <a:rPr lang="en-AU" altLang="de-DE" sz="2400" dirty="0">
                <a:solidFill>
                  <a:srgbClr val="333333"/>
                </a:solidFill>
              </a:rPr>
              <a:t> και να π</a:t>
            </a:r>
            <a:r>
              <a:rPr lang="en-AU" altLang="de-DE" sz="2400" dirty="0" err="1">
                <a:solidFill>
                  <a:srgbClr val="333333"/>
                </a:solidFill>
              </a:rPr>
              <a:t>ροσ</a:t>
            </a:r>
            <a:r>
              <a:rPr lang="en-AU" altLang="de-DE" sz="2400" dirty="0">
                <a:solidFill>
                  <a:srgbClr val="333333"/>
                </a:solidFill>
              </a:rPr>
              <a:t>αρμό</a:t>
            </a:r>
            <a:r>
              <a:rPr lang="el-GR" altLang="de-DE" sz="2400" dirty="0">
                <a:solidFill>
                  <a:srgbClr val="333333"/>
                </a:solidFill>
              </a:rPr>
              <a:t>ζετε </a:t>
            </a:r>
            <a:r>
              <a:rPr lang="en-AU" altLang="de-DE" sz="2400" dirty="0" err="1">
                <a:solidFill>
                  <a:srgbClr val="333333"/>
                </a:solidFill>
              </a:rPr>
              <a:t>τις</a:t>
            </a:r>
            <a:r>
              <a:rPr lang="en-AU" altLang="de-DE" sz="2400" dirty="0">
                <a:solidFill>
                  <a:srgbClr val="333333"/>
                </a:solidFill>
              </a:rPr>
              <a:t> πεπ</a:t>
            </a:r>
            <a:r>
              <a:rPr lang="en-AU" altLang="de-DE" sz="2400" dirty="0" err="1">
                <a:solidFill>
                  <a:srgbClr val="333333"/>
                </a:solidFill>
              </a:rPr>
              <a:t>οιθήσεις</a:t>
            </a:r>
            <a:r>
              <a:rPr lang="en-AU" altLang="de-DE" sz="2400" dirty="0">
                <a:solidFill>
                  <a:srgbClr val="333333"/>
                </a:solidFill>
              </a:rPr>
              <a:t> σας</a:t>
            </a:r>
            <a:r>
              <a:rPr lang="el-GR" altLang="de-DE" sz="2400" dirty="0">
                <a:solidFill>
                  <a:srgbClr val="333333"/>
                </a:solidFill>
              </a:rPr>
              <a:t> </a:t>
            </a:r>
            <a:r>
              <a:rPr lang="en-AU" altLang="de-DE" sz="2400" dirty="0">
                <a:solidFill>
                  <a:srgbClr val="333333"/>
                </a:solidFill>
              </a:rPr>
              <a:t>α</a:t>
            </a:r>
            <a:r>
              <a:rPr lang="en-AU" altLang="de-DE" sz="2400" dirty="0" err="1">
                <a:solidFill>
                  <a:srgbClr val="333333"/>
                </a:solidFill>
              </a:rPr>
              <a:t>νάλογ</a:t>
            </a:r>
            <a:r>
              <a:rPr lang="en-AU" altLang="de-DE" sz="2400" dirty="0">
                <a:solidFill>
                  <a:srgbClr val="333333"/>
                </a:solidFill>
              </a:rPr>
              <a:t>α</a:t>
            </a:r>
            <a:r>
              <a:rPr lang="el-GR" altLang="de-DE" sz="2400" dirty="0">
                <a:solidFill>
                  <a:srgbClr val="333333"/>
                </a:solidFill>
              </a:rPr>
              <a:t> με αυτές.</a:t>
            </a:r>
          </a:p>
          <a:p>
            <a:pPr marL="342900" lvl="0" indent="-342900" defTabSz="914400" fontAlgn="base">
              <a:buClr>
                <a:srgbClr val="333333"/>
              </a:buClr>
              <a:buFont typeface="WingDings"/>
              <a:buChar char=""/>
            </a:pPr>
            <a:r>
              <a:rPr lang="el-GR" altLang="de-DE" sz="2400" dirty="0">
                <a:solidFill>
                  <a:srgbClr val="333333"/>
                </a:solidFill>
              </a:rPr>
              <a:t>Αναζητείστε</a:t>
            </a:r>
            <a:r>
              <a:rPr lang="en-AU" altLang="de-DE" sz="2400" dirty="0">
                <a:solidFill>
                  <a:srgbClr val="333333"/>
                </a:solidFill>
              </a:rPr>
              <a:t> </a:t>
            </a:r>
            <a:r>
              <a:rPr lang="en-AU" altLang="de-DE" sz="2400" dirty="0" err="1">
                <a:solidFill>
                  <a:srgbClr val="333333"/>
                </a:solidFill>
              </a:rPr>
              <a:t>όσ</a:t>
            </a:r>
            <a:r>
              <a:rPr lang="el-GR" altLang="de-DE" sz="2400" dirty="0">
                <a:solidFill>
                  <a:srgbClr val="333333"/>
                </a:solidFill>
              </a:rPr>
              <a:t>ο το δυνατόν περισσότερες </a:t>
            </a:r>
            <a:r>
              <a:rPr lang="en-AU" altLang="de-DE" sz="2400" dirty="0">
                <a:solidFill>
                  <a:srgbClr val="333333"/>
                </a:solidFill>
              </a:rPr>
              <a:t>π</a:t>
            </a:r>
            <a:r>
              <a:rPr lang="en-AU" altLang="de-DE" sz="2400" dirty="0" err="1">
                <a:solidFill>
                  <a:srgbClr val="333333"/>
                </a:solidFill>
              </a:rPr>
              <a:t>ληροφορίες</a:t>
            </a:r>
            <a:r>
              <a:rPr lang="el-GR" altLang="de-DE" sz="2400" dirty="0">
                <a:solidFill>
                  <a:srgbClr val="333333"/>
                </a:solidFill>
              </a:rPr>
              <a:t> για να επιβεβαιώσετε κάποια σημαντική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64</a:t>
            </a:fld>
            <a:endParaRPr lang="de-DE" altLang="de-DE">
              <a:latin typeface="+mn-lt"/>
              <a:ea typeface="+mn-ea"/>
            </a:endParaRPr>
          </a:p>
        </p:txBody>
      </p:sp>
    </p:spTree>
    <p:extLst>
      <p:ext uri="{BB962C8B-B14F-4D97-AF65-F5344CB8AC3E}">
        <p14:creationId xmlns:p14="http://schemas.microsoft.com/office/powerpoint/2010/main" val="28400676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διατηρουν ψευδείς πεποιθήσεις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διατηρουν ψευδείς πεποιθήσεις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Η Φανή σχίζει τα λάστιχα των συναδέλφων της!</a:t>
            </a:r>
            <a:endParaRPr lang="en-US" altLang="de-DE" sz="2000" dirty="0">
              <a:solidFill>
                <a:srgbClr val="333333"/>
              </a:solidFill>
            </a:endParaRPr>
          </a:p>
          <a:p>
            <a:pPr lvl="0" defTabSz="914400" fontAlgn="base">
              <a:lnSpc>
                <a:spcPct val="100000"/>
              </a:lnSpc>
              <a:spcBef>
                <a:spcPts val="1200"/>
              </a:spcBef>
            </a:pPr>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Η Φανή αισθάνεται ότι την παρενοχλούν.</a:t>
            </a:r>
          </a:p>
          <a:p>
            <a:pPr lvl="0" defTabSz="914400" fontAlgn="base">
              <a:lnSpc>
                <a:spcPct val="100000"/>
              </a:lnSpc>
              <a:spcBef>
                <a:spcPts val="1200"/>
              </a:spcBef>
            </a:pPr>
            <a:r>
              <a:rPr lang="el-GR" altLang="de-DE" sz="2000" dirty="0">
                <a:solidFill>
                  <a:srgbClr val="004992"/>
                </a:solidFill>
              </a:rPr>
              <a:t>Αλλά:</a:t>
            </a:r>
            <a:r>
              <a:rPr lang="de-DE" altLang="de-DE" sz="2000" dirty="0">
                <a:solidFill>
                  <a:srgbClr val="004992"/>
                </a:solidFill>
              </a:rPr>
              <a:t> </a:t>
            </a:r>
            <a:r>
              <a:rPr lang="el-GR" altLang="de-DE" sz="2000" dirty="0">
                <a:solidFill>
                  <a:srgbClr val="333333"/>
                </a:solidFill>
              </a:rPr>
              <a:t>Αν και κάποιοι συνάδελφοί της είχαν κάνει κάποια ειρωνικά σχόλια για τη Φανή, αυτή τους τσουβάλιασε όλους μαζί και ενεπλάκη ολοκληρωτικά στη θεωρία συνομωσίας της. Παρέβλεψε πως κάποιοι συνάδελφοί της είχαν συμπεριφερθεί απολύτως δίκαια απέναντί της.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66</a:t>
            </a:fld>
            <a:endParaRPr lang="de-DE" altLang="de-DE">
              <a:latin typeface="+mn-lt"/>
              <a:ea typeface="+mn-ea"/>
            </a:endParaRPr>
          </a:p>
        </p:txBody>
      </p:sp>
    </p:spTree>
    <p:extLst>
      <p:ext uri="{BB962C8B-B14F-4D97-AF65-F5344CB8AC3E}">
        <p14:creationId xmlns:p14="http://schemas.microsoft.com/office/powerpoint/2010/main" val="31047022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σχέση έχει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a:t>
            </a:r>
            <a:r>
              <a:rPr lang="el-GR" altLang="de-DE" sz="2000" dirty="0">
                <a:solidFill>
                  <a:srgbClr val="333333"/>
                </a:solidFill>
              </a:rPr>
              <a:t> πολλοί </a:t>
            </a:r>
            <a:r>
              <a:rPr lang="en-AU" altLang="de-DE" sz="2000" dirty="0" err="1">
                <a:solidFill>
                  <a:srgbClr val="333333"/>
                </a:solidFill>
              </a:rPr>
              <a:t>άνθρω</a:t>
            </a:r>
            <a:r>
              <a:rPr lang="en-AU" altLang="de-DE" sz="2000" dirty="0">
                <a:solidFill>
                  <a:srgbClr val="333333"/>
                </a:solidFill>
              </a:rPr>
              <a:t>ποι μπορούν να διατηρουν ψευδείς πεποιθήσεις και</a:t>
            </a:r>
            <a:r>
              <a:rPr lang="el-GR" altLang="de-DE" sz="2000" dirty="0">
                <a:solidFill>
                  <a:srgbClr val="333333"/>
                </a:solidFill>
              </a:rPr>
              <a:t> να</a:t>
            </a:r>
            <a:r>
              <a:rPr lang="en-AU" altLang="de-DE" sz="2000" dirty="0">
                <a:solidFill>
                  <a:srgbClr val="333333"/>
                </a:solidFill>
              </a:rPr>
              <a:t> α</a:t>
            </a:r>
            <a:r>
              <a:rPr lang="en-AU" altLang="de-DE" sz="2000" dirty="0" err="1">
                <a:solidFill>
                  <a:srgbClr val="333333"/>
                </a:solidFill>
              </a:rPr>
              <a:t>γνοούν</a:t>
            </a:r>
            <a:r>
              <a:rPr lang="en-AU" altLang="de-DE" sz="2000" dirty="0">
                <a:solidFill>
                  <a:srgbClr val="333333"/>
                </a:solidFill>
              </a:rPr>
              <a:t> </a:t>
            </a:r>
            <a:r>
              <a:rPr lang="el-GR" altLang="de-DE" sz="2000" dirty="0">
                <a:solidFill>
                  <a:srgbClr val="333333"/>
                </a:solidFill>
              </a:rPr>
              <a:t>κάποια ενδεχόμενα </a:t>
            </a:r>
            <a:r>
              <a:rPr lang="en-AU" altLang="de-DE" sz="2000" dirty="0">
                <a:solidFill>
                  <a:srgbClr val="333333"/>
                </a:solidFill>
              </a:rPr>
              <a:t>α</a:t>
            </a:r>
            <a:r>
              <a:rPr lang="en-AU" altLang="de-DE" sz="2000" dirty="0" err="1">
                <a:solidFill>
                  <a:srgbClr val="333333"/>
                </a:solidFill>
              </a:rPr>
              <a:t>ντε</a:t>
            </a:r>
            <a:r>
              <a:rPr lang="en-AU" altLang="de-DE" sz="2000" dirty="0">
                <a:solidFill>
                  <a:srgbClr val="333333"/>
                </a:solidFill>
              </a:rPr>
              <a:t>πιχειρήματα. </a:t>
            </a:r>
            <a:r>
              <a:rPr lang="en-AU" altLang="de-DE" sz="2000" dirty="0" err="1">
                <a:solidFill>
                  <a:srgbClr val="333333"/>
                </a:solidFill>
              </a:rPr>
              <a:t>Σε</a:t>
            </a:r>
            <a:r>
              <a:rPr lang="en-AU" altLang="de-DE" sz="2000" dirty="0">
                <a:solidFill>
                  <a:srgbClr val="333333"/>
                </a:solidFill>
              </a:rPr>
              <a:t> </a:t>
            </a:r>
            <a:r>
              <a:rPr lang="en-AU" altLang="de-DE" sz="2000" dirty="0" err="1">
                <a:solidFill>
                  <a:srgbClr val="333333"/>
                </a:solidFill>
              </a:rPr>
              <a:t>ορισμένες</a:t>
            </a:r>
            <a:r>
              <a:rPr lang="en-AU" altLang="de-DE" sz="2000" dirty="0">
                <a:solidFill>
                  <a:srgbClr val="333333"/>
                </a:solidFill>
              </a:rPr>
              <a:t> π</a:t>
            </a:r>
            <a:r>
              <a:rPr lang="en-AU" altLang="de-DE" sz="2000" dirty="0" err="1">
                <a:solidFill>
                  <a:srgbClr val="333333"/>
                </a:solidFill>
              </a:rPr>
              <a:t>ερι</a:t>
            </a:r>
            <a:r>
              <a:rPr lang="en-AU" altLang="de-DE" sz="2000" dirty="0">
                <a:solidFill>
                  <a:srgbClr val="333333"/>
                </a:solidFill>
              </a:rPr>
              <a:t>πτώσεις, αυτό μπορεί να έχει δραματικές συνέπειες.</a:t>
            </a: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Η Φανή σχίζει τα λάστιχα των συναδέλφων της!</a:t>
            </a:r>
            <a:endParaRPr lang="en-US" altLang="de-DE" sz="2000" dirty="0">
              <a:solidFill>
                <a:srgbClr val="333333"/>
              </a:solidFill>
            </a:endParaRPr>
          </a:p>
          <a:p>
            <a:pPr lvl="0" defTabSz="914400" fontAlgn="base">
              <a:lnSpc>
                <a:spcPct val="100000"/>
              </a:lnSpc>
              <a:spcBef>
                <a:spcPts val="1200"/>
              </a:spcBef>
            </a:pPr>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Η Φανή αισθάνεται ότι την παρενοχλούν.</a:t>
            </a:r>
          </a:p>
          <a:p>
            <a:pPr lvl="0" defTabSz="914400" fontAlgn="base">
              <a:lnSpc>
                <a:spcPct val="100000"/>
              </a:lnSpc>
              <a:spcBef>
                <a:spcPts val="1200"/>
              </a:spcBef>
            </a:pPr>
            <a:r>
              <a:rPr lang="el-GR" altLang="de-DE" sz="2000" dirty="0">
                <a:solidFill>
                  <a:srgbClr val="004992"/>
                </a:solidFill>
              </a:rPr>
              <a:t>Αλλά:</a:t>
            </a:r>
            <a:r>
              <a:rPr lang="de-DE" altLang="de-DE" sz="2000" dirty="0">
                <a:solidFill>
                  <a:srgbClr val="004992"/>
                </a:solidFill>
              </a:rPr>
              <a:t> </a:t>
            </a:r>
            <a:r>
              <a:rPr lang="el-GR" altLang="de-DE" sz="2000" dirty="0">
                <a:solidFill>
                  <a:srgbClr val="333333"/>
                </a:solidFill>
              </a:rPr>
              <a:t>Αν και κάποιοι συνάδελφοί της είχαν κάνει κάποια ειρωνικά σχόλια για τη Φανή, αυτή τους τσουβάλιασε όλους μαζί και ενεπλάκη ολοκληρωτικά στη θεωρία συνομωσίας της. Παρέβλεψε πως κάποιοι συνάδελφοί της είχαν συμπεριφερθεί απολύτως δίκαια απέναντί της.</a:t>
            </a:r>
          </a:p>
          <a:p>
            <a:pPr lvl="0" defTabSz="914400" fontAlgn="base"/>
            <a:r>
              <a:rPr lang="en-AU" altLang="de-DE" sz="2000" dirty="0" err="1">
                <a:solidFill>
                  <a:srgbClr val="333333"/>
                </a:solidFill>
              </a:rPr>
              <a:t>Είν</a:t>
            </a:r>
            <a:r>
              <a:rPr lang="en-AU" altLang="de-DE" sz="2000" dirty="0">
                <a:solidFill>
                  <a:srgbClr val="333333"/>
                </a:solidFill>
              </a:rPr>
              <a:t>αι δύσκολο </a:t>
            </a:r>
            <a:r>
              <a:rPr lang="el-GR" altLang="de-DE" sz="2000" dirty="0">
                <a:solidFill>
                  <a:srgbClr val="333333"/>
                </a:solidFill>
              </a:rPr>
              <a:t>κάποιος </a:t>
            </a:r>
            <a:r>
              <a:rPr lang="en-AU" altLang="de-DE" sz="2000" dirty="0">
                <a:solidFill>
                  <a:srgbClr val="333333"/>
                </a:solidFill>
              </a:rPr>
              <a:t>να </a:t>
            </a:r>
            <a:r>
              <a:rPr lang="en-AU" altLang="de-DE" sz="2000" dirty="0" err="1">
                <a:solidFill>
                  <a:srgbClr val="333333"/>
                </a:solidFill>
              </a:rPr>
              <a:t>κρ</a:t>
            </a:r>
            <a:r>
              <a:rPr lang="en-AU" altLang="de-DE" sz="2000" dirty="0">
                <a:solidFill>
                  <a:srgbClr val="333333"/>
                </a:solidFill>
              </a:rPr>
              <a:t>ατήσει </a:t>
            </a:r>
            <a:r>
              <a:rPr lang="el-GR" altLang="de-DE" sz="2000" dirty="0">
                <a:solidFill>
                  <a:srgbClr val="333333"/>
                </a:solidFill>
              </a:rPr>
              <a:t>τη ψυχραιμία του </a:t>
            </a:r>
            <a:r>
              <a:rPr lang="en-AU" altLang="de-DE" sz="2000" dirty="0" err="1">
                <a:solidFill>
                  <a:srgbClr val="333333"/>
                </a:solidFill>
              </a:rPr>
              <a:t>ότ</a:t>
            </a:r>
            <a:r>
              <a:rPr lang="en-AU" altLang="de-DE" sz="2000" dirty="0">
                <a:solidFill>
                  <a:srgbClr val="333333"/>
                </a:solidFill>
              </a:rPr>
              <a:t>αν νιώθ</a:t>
            </a:r>
            <a:r>
              <a:rPr lang="el-GR" altLang="de-DE" sz="2000" dirty="0">
                <a:solidFill>
                  <a:srgbClr val="333333"/>
                </a:solidFill>
              </a:rPr>
              <a:t>ει</a:t>
            </a:r>
            <a:r>
              <a:rPr lang="en-AU" altLang="de-DE" sz="2000" dirty="0">
                <a:solidFill>
                  <a:srgbClr val="333333"/>
                </a:solidFill>
              </a:rPr>
              <a:t> </a:t>
            </a:r>
            <a:r>
              <a:rPr lang="el-GR" altLang="de-DE" sz="2000" dirty="0">
                <a:solidFill>
                  <a:srgbClr val="333333"/>
                </a:solidFill>
              </a:rPr>
              <a:t>ότι</a:t>
            </a:r>
            <a:r>
              <a:rPr lang="en-AU" altLang="de-DE" sz="2000" dirty="0">
                <a:solidFill>
                  <a:srgbClr val="333333"/>
                </a:solidFill>
              </a:rPr>
              <a:t> απ</a:t>
            </a:r>
            <a:r>
              <a:rPr lang="en-AU" altLang="de-DE" sz="2000" dirty="0" err="1">
                <a:solidFill>
                  <a:srgbClr val="333333"/>
                </a:solidFill>
              </a:rPr>
              <a:t>ειλ</a:t>
            </a:r>
            <a:r>
              <a:rPr lang="el-GR" altLang="de-DE" sz="2000" dirty="0">
                <a:solidFill>
                  <a:srgbClr val="333333"/>
                </a:solidFill>
              </a:rPr>
              <a:t>είτ</a:t>
            </a:r>
            <a:r>
              <a:rPr lang="en-AU" altLang="de-DE" sz="2000" dirty="0">
                <a:solidFill>
                  <a:srgbClr val="333333"/>
                </a:solidFill>
              </a:rPr>
              <a:t>αι. </a:t>
            </a:r>
            <a:r>
              <a:rPr lang="en-AU" altLang="de-DE" sz="2000" dirty="0" err="1">
                <a:solidFill>
                  <a:srgbClr val="333333"/>
                </a:solidFill>
              </a:rPr>
              <a:t>Έτσι</a:t>
            </a:r>
            <a:r>
              <a:rPr lang="en-AU" altLang="de-DE" sz="2000" dirty="0">
                <a:solidFill>
                  <a:srgbClr val="333333"/>
                </a:solidFill>
              </a:rPr>
              <a:t>, να </a:t>
            </a:r>
            <a:r>
              <a:rPr lang="en-AU" altLang="de-DE" sz="2000" dirty="0" err="1">
                <a:solidFill>
                  <a:srgbClr val="333333"/>
                </a:solidFill>
              </a:rPr>
              <a:t>είστε</a:t>
            </a:r>
            <a:r>
              <a:rPr lang="en-AU" altLang="de-DE" sz="2000" dirty="0">
                <a:solidFill>
                  <a:srgbClr val="333333"/>
                </a:solidFill>
              </a:rPr>
              <a:t> π</a:t>
            </a:r>
            <a:r>
              <a:rPr lang="en-AU" altLang="de-DE" sz="2000" dirty="0" err="1">
                <a:solidFill>
                  <a:srgbClr val="333333"/>
                </a:solidFill>
              </a:rPr>
              <a:t>ροσεκτικοί</a:t>
            </a:r>
            <a:r>
              <a:rPr lang="en-AU" altLang="de-DE" sz="2000" dirty="0">
                <a:solidFill>
                  <a:srgbClr val="333333"/>
                </a:solidFill>
              </a:rPr>
              <a:t> </a:t>
            </a:r>
            <a:r>
              <a:rPr lang="en-AU" altLang="de-DE" sz="2000" dirty="0" err="1">
                <a:solidFill>
                  <a:srgbClr val="333333"/>
                </a:solidFill>
              </a:rPr>
              <a:t>σχετικά</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τις</a:t>
            </a:r>
            <a:r>
              <a:rPr lang="en-AU" altLang="de-DE" sz="2000" dirty="0">
                <a:solidFill>
                  <a:srgbClr val="333333"/>
                </a:solidFill>
              </a:rPr>
              <a:t> απ</a:t>
            </a:r>
            <a:r>
              <a:rPr lang="en-AU" altLang="de-DE" sz="2000" dirty="0" err="1">
                <a:solidFill>
                  <a:srgbClr val="333333"/>
                </a:solidFill>
              </a:rPr>
              <a:t>οφάσεις</a:t>
            </a:r>
            <a:r>
              <a:rPr lang="en-AU" altLang="de-DE" sz="2000" dirty="0">
                <a:solidFill>
                  <a:srgbClr val="333333"/>
                </a:solidFill>
              </a:rPr>
              <a:t> </a:t>
            </a:r>
            <a:r>
              <a:rPr lang="el-GR" altLang="de-DE" sz="2000" dirty="0">
                <a:solidFill>
                  <a:srgbClr val="333333"/>
                </a:solidFill>
              </a:rPr>
              <a:t>που παίρνετε</a:t>
            </a:r>
            <a:r>
              <a:rPr lang="en-AU" altLang="de-DE" sz="2000" dirty="0">
                <a:solidFill>
                  <a:srgbClr val="333333"/>
                </a:solidFill>
              </a:rPr>
              <a:t> και </a:t>
            </a:r>
            <a:r>
              <a:rPr lang="el-GR" altLang="de-DE" sz="2000" dirty="0">
                <a:solidFill>
                  <a:srgbClr val="333333"/>
                </a:solidFill>
              </a:rPr>
              <a:t>να ζητάτε από </a:t>
            </a:r>
            <a:r>
              <a:rPr lang="en-AU" altLang="de-DE" sz="2000" dirty="0" err="1">
                <a:solidFill>
                  <a:srgbClr val="333333"/>
                </a:solidFill>
              </a:rPr>
              <a:t>τους</a:t>
            </a:r>
            <a:r>
              <a:rPr lang="en-AU" altLang="de-DE" sz="2000" dirty="0">
                <a:solidFill>
                  <a:srgbClr val="333333"/>
                </a:solidFill>
              </a:rPr>
              <a:t> α</a:t>
            </a:r>
            <a:r>
              <a:rPr lang="en-AU" altLang="de-DE" sz="2000" dirty="0" err="1">
                <a:solidFill>
                  <a:srgbClr val="333333"/>
                </a:solidFill>
              </a:rPr>
              <a:t>νθρώ</a:t>
            </a:r>
            <a:r>
              <a:rPr lang="en-AU" altLang="de-DE" sz="2000" dirty="0">
                <a:solidFill>
                  <a:srgbClr val="333333"/>
                </a:solidFill>
              </a:rPr>
              <a:t>πους που εμπιστεύεστε </a:t>
            </a:r>
            <a:r>
              <a:rPr lang="el-GR" altLang="de-DE" sz="2000" dirty="0">
                <a:solidFill>
                  <a:srgbClr val="333333"/>
                </a:solidFill>
              </a:rPr>
              <a:t>τις</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βουλές</a:t>
            </a:r>
            <a:r>
              <a:rPr lang="el-GR" altLang="de-DE" sz="2000" dirty="0">
                <a:solidFill>
                  <a:srgbClr val="333333"/>
                </a:solidFill>
              </a:rPr>
              <a:t> τους</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67</a:t>
            </a:fld>
            <a:endParaRPr lang="de-DE" altLang="de-DE">
              <a:latin typeface="+mn-lt"/>
              <a:ea typeface="+mn-ea"/>
            </a:endParaRPr>
          </a:p>
        </p:txBody>
      </p:sp>
    </p:spTree>
    <p:extLst>
      <p:ext uri="{BB962C8B-B14F-4D97-AF65-F5344CB8AC3E}">
        <p14:creationId xmlns:p14="http://schemas.microsoft.com/office/powerpoint/2010/main" val="35955628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C70CDEAD-A379-4A96-B3A4-7B94B42B4DD5}" type="slidenum">
              <a:rPr lang="de-DE" altLang="de-DE" smtClean="0">
                <a:latin typeface="+mn-lt"/>
                <a:ea typeface="+mn-ea"/>
              </a:rPr>
              <a:pPr>
                <a:defRPr/>
              </a:pPr>
              <a:t>68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latin typeface="+mn-lt"/>
                <a:ea typeface="+mn-ea"/>
              </a:rPr>
              <a:t>www.uke.de/mct_app</a:t>
            </a:r>
            <a:endParaRPr lang="de-DE" sz="1800"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5542101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3 – Αλλάζοντας Πεποιθήσεις</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4FEE297-7FBC-4EF4-83A2-A8D22593543E}" type="slidenum">
              <a:rPr lang="de-DE" altLang="de-DE" smtClean="0">
                <a:latin typeface="+mn-lt"/>
                <a:ea typeface="+mn-ea"/>
              </a:rPr>
              <a:pPr>
                <a:defRPr/>
              </a:pPr>
              <a:t>69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443377665"/>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155158">
                  <a:extLst>
                    <a:ext uri="{9D8B030D-6E8A-4147-A177-3AD203B41FA5}">
                      <a16:colId xmlns:a16="http://schemas.microsoft.com/office/drawing/2014/main" val="20001"/>
                    </a:ext>
                  </a:extLst>
                </a:gridCol>
                <a:gridCol w="1811748">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5554</Words>
  <Application>Microsoft Office PowerPoint</Application>
  <PresentationFormat>Benutzerdefiniert</PresentationFormat>
  <Paragraphs>682</Paragraphs>
  <Slides>69</Slides>
  <Notes>69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69</vt:i4>
      </vt:variant>
    </vt:vector>
  </HeadingPairs>
  <TitlesOfParts>
    <vt:vector size="75" baseType="lpstr">
      <vt:lpstr>Symbol</vt:lpstr>
      <vt:lpstr>Calibri Light</vt:lpstr>
      <vt:lpstr>Arial</vt:lpstr>
      <vt:lpstr>WingDings</vt:lpstr>
      <vt:lpstr>UKE_PPT-Vorlage_16zu9</vt:lpstr>
      <vt:lpstr>1_UKE_PPT-Vorlage_16zu9</vt:lpstr>
      <vt:lpstr>ΜΓΘ 3 B – Αλλάζοντας Πεποιθήσεις</vt:lpstr>
      <vt:lpstr>Αλλάζοντας Πεποιθήσεις</vt:lpstr>
      <vt:lpstr>Αλλάζοντας Πεποιθήσεις</vt:lpstr>
      <vt:lpstr>Αλλάζοντας Πεποιθήσεις</vt:lpstr>
      <vt:lpstr>Αλλάζοντας Πεποιθήσεις</vt:lpstr>
      <vt:lpstr>Φράσεις ανθρώπων που έκαναν λανθασμένες προβλέψεις</vt:lpstr>
      <vt:lpstr>Φράσεις ανθρώπων που έκαναν λανθασμένες προβλέψεις</vt:lpstr>
      <vt:lpstr>Ακαμψία σκέψης «σε δράση» («φοράω παρωπίδες»)</vt:lpstr>
      <vt:lpstr>Ακαμψία σκέψης «σε δράση» («φοράω παρωπίδες»)</vt:lpstr>
      <vt:lpstr>Ακαμψία σκέψης «σε δράση» («φοράω παρωπίδες»)</vt:lpstr>
      <vt:lpstr>Ακαμψία σκέψης «σε δράση» («φοράω παρωπίδες»)</vt:lpstr>
      <vt:lpstr>Γιατί το κάνουμε αυτό;</vt:lpstr>
      <vt:lpstr>Πώς οι άκαμπτες πεποιθήσεις προωθούν παρερμηνείες κατά τη διάρκεια της ψύχωσης - παραδείγματα</vt:lpstr>
      <vt:lpstr>Οι τρεις παρακάτω εικόνες ανήκουν σε μια συγκεκριμένη κατηγορία. Ποια κατηγορία είναι αυτή;</vt:lpstr>
      <vt:lpstr>Κατηγορία: Τροφή!</vt:lpstr>
      <vt:lpstr>Άσκηση</vt:lpstr>
      <vt:lpstr>Άσκηση</vt:lpstr>
      <vt:lpstr>Άσκηση</vt:lpstr>
      <vt:lpstr>Άσκηση</vt:lpstr>
      <vt:lpstr>Τι μπορεί να έχει συμβεί;</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προαιρετικά: Βίντεο Κλιπ</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Πόσο πιθανή βρίσκετε κάθε επιλογή;</vt:lpstr>
      <vt:lpstr>Πόσο άλλαξε την άποψή σας η νέα φωτογραφία;</vt:lpstr>
      <vt:lpstr>Παρακαλώ αξιολογείστε ξανά την πιθανότητα!</vt:lpstr>
      <vt:lpstr>PowerPoint-Präsentation</vt:lpstr>
      <vt:lpstr>Εφαρμογή στην καθημερινή ζωή</vt:lpstr>
      <vt:lpstr>Εφαρμογή στην καθημερινή ζωή</vt:lpstr>
      <vt:lpstr>Εφαρμογή στην καθημερινή ζωή</vt:lpstr>
      <vt:lpstr>Τι σχέση έχει αυτό με τη ψύχωση;</vt:lpstr>
      <vt:lpstr>Τι σχέση έχει αυτό με τη ψύχωση;</vt:lpstr>
      <vt:lpstr>Τι σχέση έχει αυτό με τη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306</cp:revision>
  <dcterms:created xsi:type="dcterms:W3CDTF">2004-06-30T16:15:23Z</dcterms:created>
  <dcterms:modified xsi:type="dcterms:W3CDTF">2022-05-12T13:19:24Z</dcterms:modified>
</cp:coreProperties>
</file>