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93" r:id="rId1"/>
    <p:sldMasterId id="2147483806" r:id="rId2"/>
  </p:sldMasterIdLst>
  <p:notesMasterIdLst>
    <p:notesMasterId r:id="rId58"/>
  </p:notesMasterIdLst>
  <p:handoutMasterIdLst>
    <p:handoutMasterId r:id="rId59"/>
  </p:handoutMasterIdLst>
  <p:sldIdLst>
    <p:sldId id="473" r:id="rId3"/>
    <p:sldId id="311" r:id="rId4"/>
    <p:sldId id="312" r:id="rId5"/>
    <p:sldId id="374" r:id="rId6"/>
    <p:sldId id="420" r:id="rId7"/>
    <p:sldId id="449" r:id="rId8"/>
    <p:sldId id="321" r:id="rId9"/>
    <p:sldId id="422" r:id="rId10"/>
    <p:sldId id="451" r:id="rId11"/>
    <p:sldId id="450" r:id="rId12"/>
    <p:sldId id="418" r:id="rId13"/>
    <p:sldId id="452" r:id="rId14"/>
    <p:sldId id="424" r:id="rId15"/>
    <p:sldId id="455" r:id="rId16"/>
    <p:sldId id="454" r:id="rId17"/>
    <p:sldId id="453" r:id="rId18"/>
    <p:sldId id="355" r:id="rId19"/>
    <p:sldId id="379" r:id="rId20"/>
    <p:sldId id="457" r:id="rId21"/>
    <p:sldId id="456" r:id="rId22"/>
    <p:sldId id="328" r:id="rId23"/>
    <p:sldId id="430" r:id="rId24"/>
    <p:sldId id="459" r:id="rId25"/>
    <p:sldId id="458" r:id="rId26"/>
    <p:sldId id="394" r:id="rId27"/>
    <p:sldId id="460" r:id="rId28"/>
    <p:sldId id="408" r:id="rId29"/>
    <p:sldId id="419" r:id="rId30"/>
    <p:sldId id="409" r:id="rId31"/>
    <p:sldId id="410" r:id="rId32"/>
    <p:sldId id="411" r:id="rId33"/>
    <p:sldId id="431" r:id="rId34"/>
    <p:sldId id="474" r:id="rId35"/>
    <p:sldId id="447" r:id="rId36"/>
    <p:sldId id="360" r:id="rId37"/>
    <p:sldId id="433" r:id="rId38"/>
    <p:sldId id="462" r:id="rId39"/>
    <p:sldId id="461" r:id="rId40"/>
    <p:sldId id="443" r:id="rId41"/>
    <p:sldId id="464" r:id="rId42"/>
    <p:sldId id="463" r:id="rId43"/>
    <p:sldId id="436" r:id="rId44"/>
    <p:sldId id="467" r:id="rId45"/>
    <p:sldId id="466" r:id="rId46"/>
    <p:sldId id="465" r:id="rId47"/>
    <p:sldId id="438" r:id="rId48"/>
    <p:sldId id="470" r:id="rId49"/>
    <p:sldId id="469" r:id="rId50"/>
    <p:sldId id="468" r:id="rId51"/>
    <p:sldId id="442" r:id="rId52"/>
    <p:sldId id="472" r:id="rId53"/>
    <p:sldId id="471" r:id="rId54"/>
    <p:sldId id="448" r:id="rId55"/>
    <p:sldId id="413" r:id="rId56"/>
    <p:sldId id="414" r:id="rId57"/>
  </p:sldIdLst>
  <p:sldSz cx="12195175" cy="6858000"/>
  <p:notesSz cx="7099300" cy="10234613"/>
  <p:embeddedFontLst>
    <p:embeddedFont>
      <p:font typeface="Calibri Light" panose="020F0302020204030204" pitchFamily="34" charset="0"/>
      <p:regular r:id="rId60"/>
      <p:italic r:id="rId61"/>
    </p:embeddedFont>
  </p:embeddedFontLst>
  <p:defaultTextStyle>
    <a:defPPr>
      <a:defRPr lang="de-DE"/>
    </a:defPPr>
    <a:lvl1pPr algn="l" rtl="0" fontAlgn="base">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928">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3333CC"/>
    <a:srgbClr val="66FF33"/>
    <a:srgbClr val="FFFF00"/>
    <a:srgbClr val="FF0000"/>
    <a:srgbClr val="ADC0CB"/>
    <a:srgbClr val="FFCC99"/>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606" autoAdjust="0"/>
    <p:restoredTop sz="94660"/>
  </p:normalViewPr>
  <p:slideViewPr>
    <p:cSldViewPr>
      <p:cViewPr varScale="1">
        <p:scale>
          <a:sx n="67" d="100"/>
          <a:sy n="67" d="100"/>
        </p:scale>
        <p:origin x="812" y="52"/>
      </p:cViewPr>
      <p:guideLst>
        <p:guide orient="horz" pos="2928"/>
        <p:guide pos="2880"/>
        <p:guide pos="384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657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font" Target="fonts/font2.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font" Target="fonts/font1.fntdata"/><Relationship Id="rId65"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ea typeface="+mn-ea"/>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ea typeface="+mn-ea"/>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ea typeface="+mn-ea"/>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D3282DAA-0BEE-4001-ABD6-72F8CD4271AA}" type="slidenum">
              <a:rPr lang="en-GB" altLang="de-DE"/>
              <a:pPr/>
              <a:t>‹Nr.›</a:t>
            </a:fld>
            <a:endParaRPr lang="en-GB" altLang="de-DE"/>
          </a:p>
        </p:txBody>
      </p:sp>
    </p:spTree>
    <p:extLst>
      <p:ext uri="{BB962C8B-B14F-4D97-AF65-F5344CB8AC3E}">
        <p14:creationId xmlns:p14="http://schemas.microsoft.com/office/powerpoint/2010/main" val="25433889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ea typeface="+mn-ea"/>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ea typeface="+mn-ea"/>
              </a:defRPr>
            </a:lvl1pPr>
          </a:lstStyle>
          <a:p>
            <a:pPr>
              <a:defRPr/>
            </a:pPr>
            <a:endParaRPr lang="de-DE"/>
          </a:p>
        </p:txBody>
      </p:sp>
      <p:sp>
        <p:nvSpPr>
          <p:cNvPr id="7168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ea typeface="+mn-ea"/>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6A2F3A95-0680-4D07-A1E5-9FD42A172CA1}" type="slidenum">
              <a:rPr lang="de-DE" altLang="de-DE"/>
              <a:pPr/>
              <a:t>‹Nr.›</a:t>
            </a:fld>
            <a:endParaRPr lang="de-DE" altLang="de-DE"/>
          </a:p>
        </p:txBody>
      </p:sp>
    </p:spTree>
    <p:extLst>
      <p:ext uri="{BB962C8B-B14F-4D97-AF65-F5344CB8AC3E}">
        <p14:creationId xmlns:p14="http://schemas.microsoft.com/office/powerpoint/2010/main" val="60176302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7E8685D-D500-489A-852A-D0AB212E2C16}" type="slidenum">
              <a:rPr lang="de-DE" altLang="de-DE" sz="1300"/>
              <a:pPr eaLnBrk="1" hangingPunct="1">
                <a:spcBef>
                  <a:spcPct val="0"/>
                </a:spcBef>
              </a:pPr>
              <a:t>2</a:t>
            </a:fld>
            <a:endParaRPr lang="de-DE"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6969536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CE56FFC-2FEF-41C4-BF60-961F675BBDC1}" type="slidenum">
              <a:rPr lang="de-DE" altLang="de-DE" sz="1300"/>
              <a:pPr eaLnBrk="1" hangingPunct="1">
                <a:spcBef>
                  <a:spcPct val="0"/>
                </a:spcBef>
              </a:pPr>
              <a:t>3</a:t>
            </a:fld>
            <a:endParaRPr lang="de-DE" altLang="de-DE" sz="1300"/>
          </a:p>
        </p:txBody>
      </p:sp>
      <p:sp>
        <p:nvSpPr>
          <p:cNvPr id="74755" name="Rectangle 1026"/>
          <p:cNvSpPr>
            <a:spLocks noGrp="1" noRot="1" noChangeAspect="1" noChangeArrowheads="1" noTextEdit="1"/>
          </p:cNvSpPr>
          <p:nvPr>
            <p:ph type="sldImg"/>
          </p:nvPr>
        </p:nvSpPr>
        <p:spPr>
          <a:xfrm>
            <a:off x="138113" y="768350"/>
            <a:ext cx="6823075" cy="3836988"/>
          </a:xfrm>
          <a:ln/>
        </p:spPr>
      </p:sp>
      <p:sp>
        <p:nvSpPr>
          <p:cNvPr id="7475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943192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FB7B4A4-79B1-467F-B570-AD29C87D0A1C}" type="slidenum">
              <a:rPr lang="de-DE" altLang="de-DE" sz="1300"/>
              <a:pPr eaLnBrk="1" hangingPunct="1">
                <a:spcBef>
                  <a:spcPct val="0"/>
                </a:spcBef>
              </a:pPr>
              <a:t>4</a:t>
            </a:fld>
            <a:endParaRPr lang="de-DE"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4657502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1048457-0CEA-441B-A1CE-677E63C9C251}" type="slidenum">
              <a:rPr lang="de-DE" altLang="de-DE" sz="1300"/>
              <a:pPr eaLnBrk="1" hangingPunct="1">
                <a:spcBef>
                  <a:spcPct val="0"/>
                </a:spcBef>
              </a:pPr>
              <a:t>5</a:t>
            </a:fld>
            <a:endParaRPr lang="de-DE"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9997451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1048457-0CEA-441B-A1CE-677E63C9C251}" type="slidenum">
              <a:rPr lang="de-DE" altLang="de-DE" sz="1300"/>
              <a:pPr eaLnBrk="1" hangingPunct="1">
                <a:spcBef>
                  <a:spcPct val="0"/>
                </a:spcBef>
              </a:pPr>
              <a:t>6</a:t>
            </a:fld>
            <a:endParaRPr lang="de-DE"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9997451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FE74BBD-9F04-42CB-844E-E8DF8B77DF54}" type="slidenum">
              <a:rPr lang="de-DE" altLang="de-DE" sz="1300"/>
              <a:pPr eaLnBrk="1" hangingPunct="1">
                <a:spcBef>
                  <a:spcPct val="0"/>
                </a:spcBef>
              </a:pPr>
              <a:t>7</a:t>
            </a:fld>
            <a:endParaRPr lang="de-DE" altLang="de-DE" sz="1300"/>
          </a:p>
        </p:txBody>
      </p:sp>
      <p:sp>
        <p:nvSpPr>
          <p:cNvPr id="78851" name="Rectangle 1026"/>
          <p:cNvSpPr>
            <a:spLocks noGrp="1" noRot="1" noChangeAspect="1" noChangeArrowheads="1" noTextEdit="1"/>
          </p:cNvSpPr>
          <p:nvPr>
            <p:ph type="sldImg"/>
          </p:nvPr>
        </p:nvSpPr>
        <p:spPr>
          <a:xfrm>
            <a:off x="138113" y="768350"/>
            <a:ext cx="6823075" cy="3836988"/>
          </a:xfrm>
          <a:ln/>
        </p:spPr>
      </p:sp>
      <p:sp>
        <p:nvSpPr>
          <p:cNvPr id="7885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7635220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9C2BAA7-DC49-4BA3-9AE8-77EBD06F5CB8}" type="slidenum">
              <a:rPr lang="de-DE" altLang="de-DE" sz="1300"/>
              <a:pPr eaLnBrk="1" hangingPunct="1">
                <a:spcBef>
                  <a:spcPct val="0"/>
                </a:spcBef>
              </a:pPr>
              <a:t>8</a:t>
            </a:fld>
            <a:endParaRPr lang="de-DE"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6346137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9C2BAA7-DC49-4BA3-9AE8-77EBD06F5CB8}" type="slidenum">
              <a:rPr lang="de-DE" altLang="de-DE" sz="1300"/>
              <a:pPr eaLnBrk="1" hangingPunct="1">
                <a:spcBef>
                  <a:spcPct val="0"/>
                </a:spcBef>
              </a:pPr>
              <a:t>9</a:t>
            </a:fld>
            <a:endParaRPr lang="de-DE"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6346137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9C2BAA7-DC49-4BA3-9AE8-77EBD06F5CB8}" type="slidenum">
              <a:rPr lang="de-DE" altLang="de-DE" sz="1300"/>
              <a:pPr eaLnBrk="1" hangingPunct="1">
                <a:spcBef>
                  <a:spcPct val="0"/>
                </a:spcBef>
              </a:pPr>
              <a:t>10</a:t>
            </a:fld>
            <a:endParaRPr lang="de-DE"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6346137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94B97FC3-EF24-4336-AF77-97D88BB1B135}" type="slidenum">
              <a:rPr lang="de-DE" altLang="de-DE" sz="1300"/>
              <a:pPr eaLnBrk="1" hangingPunct="1">
                <a:spcBef>
                  <a:spcPct val="0"/>
                </a:spcBef>
              </a:pPr>
              <a:t>11</a:t>
            </a:fld>
            <a:endParaRPr lang="de-DE"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7770319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pPr/>
              <a:t>12</a:t>
            </a:fld>
            <a:endParaRPr lang="de-DE" dirty="0"/>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256315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4D9DFDF-C072-4BC1-BADC-B71BAFEA6D1B}" type="slidenum">
              <a:rPr lang="de-DE" altLang="de-DE" sz="1300"/>
              <a:pPr eaLnBrk="1" hangingPunct="1">
                <a:spcBef>
                  <a:spcPct val="0"/>
                </a:spcBef>
              </a:pPr>
              <a:t>13</a:t>
            </a:fld>
            <a:endParaRPr lang="de-DE"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9761177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4D9DFDF-C072-4BC1-BADC-B71BAFEA6D1B}" type="slidenum">
              <a:rPr lang="de-DE" altLang="de-DE" sz="1300"/>
              <a:pPr eaLnBrk="1" hangingPunct="1">
                <a:spcBef>
                  <a:spcPct val="0"/>
                </a:spcBef>
              </a:pPr>
              <a:t>14</a:t>
            </a:fld>
            <a:endParaRPr lang="de-DE"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9761177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4D9DFDF-C072-4BC1-BADC-B71BAFEA6D1B}" type="slidenum">
              <a:rPr lang="de-DE" altLang="de-DE" sz="1300"/>
              <a:pPr eaLnBrk="1" hangingPunct="1">
                <a:spcBef>
                  <a:spcPct val="0"/>
                </a:spcBef>
              </a:pPr>
              <a:t>15</a:t>
            </a:fld>
            <a:endParaRPr lang="de-DE"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9761177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4D9DFDF-C072-4BC1-BADC-B71BAFEA6D1B}" type="slidenum">
              <a:rPr lang="de-DE" altLang="de-DE" sz="1300"/>
              <a:pPr eaLnBrk="1" hangingPunct="1">
                <a:spcBef>
                  <a:spcPct val="0"/>
                </a:spcBef>
              </a:pPr>
              <a:t>16</a:t>
            </a:fld>
            <a:endParaRPr lang="de-DE"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9761177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1BFE409-8AE4-4C4D-84D3-55DA4D3B75EF}" type="slidenum">
              <a:rPr lang="de-DE" altLang="de-DE" sz="1300"/>
              <a:pPr eaLnBrk="1" hangingPunct="1">
                <a:spcBef>
                  <a:spcPct val="0"/>
                </a:spcBef>
              </a:pPr>
              <a:t>17</a:t>
            </a:fld>
            <a:endParaRPr lang="de-DE"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1383499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91CA21D0-8E2C-45CA-9D1C-B58D322533DA}" type="slidenum">
              <a:rPr lang="de-DE" altLang="de-DE" sz="1300"/>
              <a:pPr eaLnBrk="1" hangingPunct="1">
                <a:spcBef>
                  <a:spcPct val="0"/>
                </a:spcBef>
              </a:pPr>
              <a:t>18</a:t>
            </a:fld>
            <a:endParaRPr lang="de-DE" altLang="de-DE" sz="1300"/>
          </a:p>
        </p:txBody>
      </p:sp>
      <p:sp>
        <p:nvSpPr>
          <p:cNvPr id="92163" name="Rectangle 2050"/>
          <p:cNvSpPr>
            <a:spLocks noGrp="1" noRot="1" noChangeAspect="1" noChangeArrowheads="1" noTextEdit="1"/>
          </p:cNvSpPr>
          <p:nvPr>
            <p:ph type="sldImg"/>
          </p:nvPr>
        </p:nvSpPr>
        <p:spPr>
          <a:xfrm>
            <a:off x="138113" y="768350"/>
            <a:ext cx="6823075" cy="3836988"/>
          </a:xfrm>
          <a:ln/>
        </p:spPr>
      </p:sp>
      <p:sp>
        <p:nvSpPr>
          <p:cNvPr id="92164"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7331300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91CA21D0-8E2C-45CA-9D1C-B58D322533DA}" type="slidenum">
              <a:rPr lang="de-DE" altLang="de-DE" sz="1300"/>
              <a:pPr eaLnBrk="1" hangingPunct="1">
                <a:spcBef>
                  <a:spcPct val="0"/>
                </a:spcBef>
              </a:pPr>
              <a:t>19</a:t>
            </a:fld>
            <a:endParaRPr lang="de-DE" altLang="de-DE" sz="1300"/>
          </a:p>
        </p:txBody>
      </p:sp>
      <p:sp>
        <p:nvSpPr>
          <p:cNvPr id="92163" name="Rectangle 2050"/>
          <p:cNvSpPr>
            <a:spLocks noGrp="1" noRot="1" noChangeAspect="1" noChangeArrowheads="1" noTextEdit="1"/>
          </p:cNvSpPr>
          <p:nvPr>
            <p:ph type="sldImg"/>
          </p:nvPr>
        </p:nvSpPr>
        <p:spPr>
          <a:xfrm>
            <a:off x="138113" y="768350"/>
            <a:ext cx="6823075" cy="3836988"/>
          </a:xfrm>
          <a:ln/>
        </p:spPr>
      </p:sp>
      <p:sp>
        <p:nvSpPr>
          <p:cNvPr id="92164"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7331300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91CA21D0-8E2C-45CA-9D1C-B58D322533DA}" type="slidenum">
              <a:rPr lang="de-DE" altLang="de-DE" sz="1300"/>
              <a:pPr eaLnBrk="1" hangingPunct="1">
                <a:spcBef>
                  <a:spcPct val="0"/>
                </a:spcBef>
              </a:pPr>
              <a:t>20</a:t>
            </a:fld>
            <a:endParaRPr lang="de-DE" altLang="de-DE" sz="1300"/>
          </a:p>
        </p:txBody>
      </p:sp>
      <p:sp>
        <p:nvSpPr>
          <p:cNvPr id="92163" name="Rectangle 2050"/>
          <p:cNvSpPr>
            <a:spLocks noGrp="1" noRot="1" noChangeAspect="1" noChangeArrowheads="1" noTextEdit="1"/>
          </p:cNvSpPr>
          <p:nvPr>
            <p:ph type="sldImg"/>
          </p:nvPr>
        </p:nvSpPr>
        <p:spPr>
          <a:xfrm>
            <a:off x="138113" y="768350"/>
            <a:ext cx="6823075" cy="3836988"/>
          </a:xfrm>
          <a:ln/>
        </p:spPr>
      </p:sp>
      <p:sp>
        <p:nvSpPr>
          <p:cNvPr id="92164"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7331300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FBBB817-1213-40EF-B908-D1D3174A5F7D}" type="slidenum">
              <a:rPr lang="de-DE" altLang="de-DE" sz="1300"/>
              <a:pPr eaLnBrk="1" hangingPunct="1">
                <a:spcBef>
                  <a:spcPct val="0"/>
                </a:spcBef>
              </a:pPr>
              <a:t>21</a:t>
            </a:fld>
            <a:endParaRPr lang="de-DE"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5382853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B08F793-E679-4927-B801-D9EC471619BC}" type="slidenum">
              <a:rPr lang="de-DE" altLang="de-DE" sz="1300"/>
              <a:pPr eaLnBrk="1" hangingPunct="1">
                <a:spcBef>
                  <a:spcPct val="0"/>
                </a:spcBef>
              </a:pPr>
              <a:t>22</a:t>
            </a:fld>
            <a:endParaRPr lang="de-DE"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6766053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B08F793-E679-4927-B801-D9EC471619BC}" type="slidenum">
              <a:rPr lang="de-DE" altLang="de-DE" sz="1300"/>
              <a:pPr eaLnBrk="1" hangingPunct="1">
                <a:spcBef>
                  <a:spcPct val="0"/>
                </a:spcBef>
              </a:pPr>
              <a:t>23</a:t>
            </a:fld>
            <a:endParaRPr lang="de-DE"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6766053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B08F793-E679-4927-B801-D9EC471619BC}" type="slidenum">
              <a:rPr lang="de-DE" altLang="de-DE" sz="1300"/>
              <a:pPr eaLnBrk="1" hangingPunct="1">
                <a:spcBef>
                  <a:spcPct val="0"/>
                </a:spcBef>
              </a:pPr>
              <a:t>24</a:t>
            </a:fld>
            <a:endParaRPr lang="de-DE"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6766053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2D28E92-1B92-46D1-86C7-85331A7AF38D}" type="slidenum">
              <a:rPr lang="de-DE" altLang="de-DE" sz="1300"/>
              <a:pPr eaLnBrk="1" hangingPunct="1">
                <a:spcBef>
                  <a:spcPct val="0"/>
                </a:spcBef>
              </a:pPr>
              <a:t>25</a:t>
            </a:fld>
            <a:endParaRPr lang="de-DE"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3478164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2D28E92-1B92-46D1-86C7-85331A7AF38D}" type="slidenum">
              <a:rPr lang="de-DE" altLang="de-DE" sz="1300"/>
              <a:pPr eaLnBrk="1" hangingPunct="1">
                <a:spcBef>
                  <a:spcPct val="0"/>
                </a:spcBef>
              </a:pPr>
              <a:t>26</a:t>
            </a:fld>
            <a:endParaRPr lang="de-DE"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3478164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9398B0C2-FB00-48D0-BAF4-0D2E14579B24}" type="slidenum">
              <a:rPr lang="de-DE" altLang="de-DE" sz="1300"/>
              <a:pPr eaLnBrk="1" hangingPunct="1">
                <a:spcBef>
                  <a:spcPct val="0"/>
                </a:spcBef>
              </a:pPr>
              <a:t>27</a:t>
            </a:fld>
            <a:endParaRPr lang="de-DE"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1109579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39AB6CA-6D61-47EC-AE71-9467288B00ED}" type="slidenum">
              <a:rPr lang="de-DE" altLang="de-DE" sz="1300"/>
              <a:pPr eaLnBrk="1" hangingPunct="1">
                <a:spcBef>
                  <a:spcPct val="0"/>
                </a:spcBef>
              </a:pPr>
              <a:t>28</a:t>
            </a:fld>
            <a:endParaRPr lang="de-DE"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3136312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9CDE7010-C24E-415A-ACFA-0ADB630E5148}" type="slidenum">
              <a:rPr lang="de-DE" altLang="de-DE" sz="1300"/>
              <a:pPr eaLnBrk="1" hangingPunct="1">
                <a:spcBef>
                  <a:spcPct val="0"/>
                </a:spcBef>
              </a:pPr>
              <a:t>29</a:t>
            </a:fld>
            <a:endParaRPr lang="de-DE" altLang="de-DE"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4606855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ED2B758-0E9F-43CD-9ADB-E229944A9FF7}" type="slidenum">
              <a:rPr lang="de-DE" altLang="de-DE" sz="1300"/>
              <a:pPr eaLnBrk="1" hangingPunct="1">
                <a:spcBef>
                  <a:spcPct val="0"/>
                </a:spcBef>
              </a:pPr>
              <a:t>30</a:t>
            </a:fld>
            <a:endParaRPr lang="de-DE"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4758893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70E30DF-E59A-4F19-944B-840A7A532369}" type="slidenum">
              <a:rPr lang="de-DE" altLang="de-DE" sz="1300"/>
              <a:pPr eaLnBrk="1" hangingPunct="1">
                <a:spcBef>
                  <a:spcPct val="0"/>
                </a:spcBef>
              </a:pPr>
              <a:t>31</a:t>
            </a:fld>
            <a:endParaRPr lang="de-DE" altLang="de-DE" sz="1300"/>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7277885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C45F5AA-2D2C-4BC6-8115-F613284FC8C2}" type="slidenum">
              <a:rPr lang="de-DE" altLang="de-DE" sz="1300"/>
              <a:pPr eaLnBrk="1" hangingPunct="1">
                <a:spcBef>
                  <a:spcPct val="0"/>
                </a:spcBef>
              </a:pPr>
              <a:t>32</a:t>
            </a:fld>
            <a:endParaRPr lang="de-DE"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58863144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C45F5AA-2D2C-4BC6-8115-F613284FC8C2}" type="slidenum">
              <a:rPr lang="de-DE" altLang="de-DE" sz="1300"/>
              <a:pPr eaLnBrk="1" hangingPunct="1">
                <a:spcBef>
                  <a:spcPct val="0"/>
                </a:spcBef>
              </a:pPr>
              <a:t>33</a:t>
            </a:fld>
            <a:endParaRPr lang="de-DE"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58863144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E64796C-63CB-4FCB-95D0-642BC02418A5}" type="slidenum">
              <a:rPr lang="de-DE" altLang="de-DE" sz="1300"/>
              <a:pPr eaLnBrk="1" hangingPunct="1">
                <a:spcBef>
                  <a:spcPct val="0"/>
                </a:spcBef>
              </a:pPr>
              <a:t>35</a:t>
            </a:fld>
            <a:endParaRPr lang="de-DE"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72267770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8DE912F-CC7A-477E-A7FA-D27BAE3F7B2A}" type="slidenum">
              <a:rPr lang="de-DE" altLang="de-DE" sz="1300"/>
              <a:pPr eaLnBrk="1" hangingPunct="1">
                <a:spcBef>
                  <a:spcPct val="0"/>
                </a:spcBef>
              </a:pPr>
              <a:t>36</a:t>
            </a:fld>
            <a:endParaRPr lang="de-DE"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96905542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8DE912F-CC7A-477E-A7FA-D27BAE3F7B2A}" type="slidenum">
              <a:rPr lang="de-DE" altLang="de-DE" sz="1300"/>
              <a:pPr eaLnBrk="1" hangingPunct="1">
                <a:spcBef>
                  <a:spcPct val="0"/>
                </a:spcBef>
              </a:pPr>
              <a:t>37</a:t>
            </a:fld>
            <a:endParaRPr lang="de-DE"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96905542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8DE912F-CC7A-477E-A7FA-D27BAE3F7B2A}" type="slidenum">
              <a:rPr lang="de-DE" altLang="de-DE" sz="1300"/>
              <a:pPr eaLnBrk="1" hangingPunct="1">
                <a:spcBef>
                  <a:spcPct val="0"/>
                </a:spcBef>
              </a:pPr>
              <a:t>38</a:t>
            </a:fld>
            <a:endParaRPr lang="de-DE"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96905542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E692A34-81C4-45CF-BE1E-86E8873B1E02}" type="slidenum">
              <a:rPr lang="de-DE" altLang="de-DE" sz="1300"/>
              <a:pPr eaLnBrk="1" hangingPunct="1">
                <a:spcBef>
                  <a:spcPct val="0"/>
                </a:spcBef>
              </a:pPr>
              <a:t>39</a:t>
            </a:fld>
            <a:endParaRPr lang="de-DE" altLang="de-DE" sz="1300"/>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2208890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E692A34-81C4-45CF-BE1E-86E8873B1E02}" type="slidenum">
              <a:rPr lang="de-DE" altLang="de-DE" sz="1300"/>
              <a:pPr eaLnBrk="1" hangingPunct="1">
                <a:spcBef>
                  <a:spcPct val="0"/>
                </a:spcBef>
              </a:pPr>
              <a:t>40</a:t>
            </a:fld>
            <a:endParaRPr lang="de-DE" altLang="de-DE" sz="1300"/>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2208890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E692A34-81C4-45CF-BE1E-86E8873B1E02}" type="slidenum">
              <a:rPr lang="de-DE" altLang="de-DE" sz="1300"/>
              <a:pPr eaLnBrk="1" hangingPunct="1">
                <a:spcBef>
                  <a:spcPct val="0"/>
                </a:spcBef>
              </a:pPr>
              <a:t>41</a:t>
            </a:fld>
            <a:endParaRPr lang="de-DE" altLang="de-DE" sz="1300"/>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2208890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9E15273-CDD1-4A9D-8B11-A9BBA01B800E}" type="slidenum">
              <a:rPr lang="de-DE" altLang="de-DE" sz="1300"/>
              <a:pPr eaLnBrk="1" hangingPunct="1">
                <a:spcBef>
                  <a:spcPct val="0"/>
                </a:spcBef>
              </a:pPr>
              <a:t>42</a:t>
            </a:fld>
            <a:endParaRPr lang="de-DE" altLang="de-DE" sz="1300"/>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83690192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9E15273-CDD1-4A9D-8B11-A9BBA01B800E}" type="slidenum">
              <a:rPr lang="de-DE" altLang="de-DE" sz="1300"/>
              <a:pPr eaLnBrk="1" hangingPunct="1">
                <a:spcBef>
                  <a:spcPct val="0"/>
                </a:spcBef>
              </a:pPr>
              <a:t>43</a:t>
            </a:fld>
            <a:endParaRPr lang="de-DE" altLang="de-DE" sz="1300"/>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83690192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9E15273-CDD1-4A9D-8B11-A9BBA01B800E}" type="slidenum">
              <a:rPr lang="de-DE" altLang="de-DE" sz="1300"/>
              <a:pPr eaLnBrk="1" hangingPunct="1">
                <a:spcBef>
                  <a:spcPct val="0"/>
                </a:spcBef>
              </a:pPr>
              <a:t>44</a:t>
            </a:fld>
            <a:endParaRPr lang="de-DE" altLang="de-DE" sz="1300"/>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83690192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9E15273-CDD1-4A9D-8B11-A9BBA01B800E}" type="slidenum">
              <a:rPr lang="de-DE" altLang="de-DE" sz="1300"/>
              <a:pPr eaLnBrk="1" hangingPunct="1">
                <a:spcBef>
                  <a:spcPct val="0"/>
                </a:spcBef>
              </a:pPr>
              <a:t>45</a:t>
            </a:fld>
            <a:endParaRPr lang="de-DE" altLang="de-DE" sz="1300"/>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83690192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9CBEB54-FCD5-4F83-AE48-A9C6947CF486}" type="slidenum">
              <a:rPr lang="de-DE" altLang="de-DE" sz="1300"/>
              <a:pPr eaLnBrk="1" hangingPunct="1">
                <a:spcBef>
                  <a:spcPct val="0"/>
                </a:spcBef>
              </a:pPr>
              <a:t>46</a:t>
            </a:fld>
            <a:endParaRPr lang="de-DE" altLang="de-DE" sz="1300"/>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58904093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9CBEB54-FCD5-4F83-AE48-A9C6947CF486}" type="slidenum">
              <a:rPr lang="de-DE" altLang="de-DE" sz="1300"/>
              <a:pPr eaLnBrk="1" hangingPunct="1">
                <a:spcBef>
                  <a:spcPct val="0"/>
                </a:spcBef>
              </a:pPr>
              <a:t>47</a:t>
            </a:fld>
            <a:endParaRPr lang="de-DE" altLang="de-DE" sz="1300"/>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58904093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9CBEB54-FCD5-4F83-AE48-A9C6947CF486}" type="slidenum">
              <a:rPr lang="de-DE" altLang="de-DE" sz="1300"/>
              <a:pPr eaLnBrk="1" hangingPunct="1">
                <a:spcBef>
                  <a:spcPct val="0"/>
                </a:spcBef>
              </a:pPr>
              <a:t>48</a:t>
            </a:fld>
            <a:endParaRPr lang="de-DE" altLang="de-DE" sz="1300"/>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58904093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9CBEB54-FCD5-4F83-AE48-A9C6947CF486}" type="slidenum">
              <a:rPr lang="de-DE" altLang="de-DE" sz="1300"/>
              <a:pPr eaLnBrk="1" hangingPunct="1">
                <a:spcBef>
                  <a:spcPct val="0"/>
                </a:spcBef>
              </a:pPr>
              <a:t>49</a:t>
            </a:fld>
            <a:endParaRPr lang="de-DE" altLang="de-DE" sz="1300"/>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58904093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4485D5B-C467-43C3-83E0-191AE10B3CE8}" type="slidenum">
              <a:rPr lang="de-DE" altLang="de-DE" sz="1300"/>
              <a:pPr eaLnBrk="1" hangingPunct="1">
                <a:spcBef>
                  <a:spcPct val="0"/>
                </a:spcBef>
              </a:pPr>
              <a:t>50</a:t>
            </a:fld>
            <a:endParaRPr lang="de-DE" altLang="de-DE" sz="1300"/>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50419731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4485D5B-C467-43C3-83E0-191AE10B3CE8}" type="slidenum">
              <a:rPr lang="de-DE" altLang="de-DE" sz="1300"/>
              <a:pPr eaLnBrk="1" hangingPunct="1">
                <a:spcBef>
                  <a:spcPct val="0"/>
                </a:spcBef>
              </a:pPr>
              <a:t>51</a:t>
            </a:fld>
            <a:endParaRPr lang="de-DE" altLang="de-DE" sz="1300"/>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50419731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4485D5B-C467-43C3-83E0-191AE10B3CE8}" type="slidenum">
              <a:rPr lang="de-DE" altLang="de-DE" sz="1300"/>
              <a:pPr eaLnBrk="1" hangingPunct="1">
                <a:spcBef>
                  <a:spcPct val="0"/>
                </a:spcBef>
              </a:pPr>
              <a:t>52</a:t>
            </a:fld>
            <a:endParaRPr lang="de-DE" altLang="de-DE" sz="1300"/>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50419731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6BF1A4A-4307-4637-AAEB-BD9381CB333A}" type="slidenum">
              <a:rPr lang="de-DE" altLang="de-DE" sz="1300"/>
              <a:pPr eaLnBrk="1" hangingPunct="1">
                <a:spcBef>
                  <a:spcPct val="0"/>
                </a:spcBef>
              </a:pPr>
              <a:t>54</a:t>
            </a:fld>
            <a:endParaRPr lang="de-DE" altLang="de-DE" sz="1300"/>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8097581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3089694-62DB-451C-8668-1B51425A380F}" type="slidenum">
              <a:rPr lang="de-DE" altLang="de-DE" sz="1300"/>
              <a:pPr eaLnBrk="1" hangingPunct="1">
                <a:spcBef>
                  <a:spcPct val="0"/>
                </a:spcBef>
              </a:pPr>
              <a:t>55</a:t>
            </a:fld>
            <a:endParaRPr lang="de-DE" altLang="de-DE" sz="1300"/>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81396563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l-GR" altLang="ko-KR" dirty="0">
                <a:solidFill>
                  <a:srgbClr val="004992"/>
                </a:solidFill>
              </a:rPr>
              <a:t>Μεταγνωστική Θεραπεία (ΜΓΘ)</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l-GR" altLang="ko-KR" sz="1000" dirty="0">
                <a:latin typeface="+mj-lt"/>
              </a:rPr>
              <a:t>Η χρήση εικόνων σε αυτή την ενότητα επιτράπηκε ευγενικά σε εμάς, από τους καλλιτέχνες ,δηλ. τους κατόχους πνευματικών δικαιωμάτων για αυτές τις εικόνες. Για λεπτομέρειες (καλλιτέχνης, τίτλος εικόνας) παρακαλούμε ανατρέξτε στο τέλος αυτής της παρουσίασης. </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l-GR"/>
              <a:t>Μεταγνωστική Θεραπεία 8 – Αυτοεκτίμηση &amp; Διάθεση</a:t>
            </a:r>
            <a:endParaRPr lang="de-DE"/>
          </a:p>
        </p:txBody>
      </p:sp>
      <p:sp>
        <p:nvSpPr>
          <p:cNvPr id="4" name="Slide Number Placeholder 3"/>
          <p:cNvSpPr>
            <a:spLocks noGrp="1"/>
          </p:cNvSpPr>
          <p:nvPr>
            <p:ph type="sldNum" sz="quarter" idx="12"/>
          </p:nvPr>
        </p:nvSpPr>
        <p:spPr bwMode="gray"/>
        <p:txBody>
          <a:bodyPr/>
          <a:lstStyle>
            <a:lvl1pPr>
              <a:defRPr b="0"/>
            </a:lvl1pPr>
          </a:lstStyle>
          <a:p>
            <a:fld id="{273C0225-C919-49CF-B090-9952020E27DA}"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el-GR"/>
              <a:t>Μεταγνωστική Θεραπεία 8 – Αυτοεκτίμηση &amp; Διάθεση</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EAE87ECB-6FCE-439F-88BD-1C219D139510}"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l-GR"/>
              <a:t>Μεταγνωστική Θεραπεία 8 – Αυτοεκτίμηση &amp; Διάθεση</a:t>
            </a:r>
            <a:endParaRPr lang="de-DE"/>
          </a:p>
        </p:txBody>
      </p:sp>
      <p:sp>
        <p:nvSpPr>
          <p:cNvPr id="7" name="Slide Number Placeholder 6"/>
          <p:cNvSpPr>
            <a:spLocks noGrp="1"/>
          </p:cNvSpPr>
          <p:nvPr>
            <p:ph type="sldNum" sz="quarter" idx="12"/>
          </p:nvPr>
        </p:nvSpPr>
        <p:spPr bwMode="gray"/>
        <p:txBody>
          <a:bodyPr/>
          <a:lstStyle>
            <a:lvl1pPr>
              <a:defRPr b="0"/>
            </a:lvl1pPr>
          </a:lstStyle>
          <a:p>
            <a:fld id="{98274B9E-416C-4564-AA12-A6E8C6287877}"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l-GR"/>
              <a:t>Μεταγνωστική Θεραπεία 8 – Αυτοεκτίμηση &amp; Διάθεση</a:t>
            </a:r>
            <a:endParaRPr lang="de-DE"/>
          </a:p>
        </p:txBody>
      </p:sp>
      <p:sp>
        <p:nvSpPr>
          <p:cNvPr id="7" name="Slide Number Placeholder 6"/>
          <p:cNvSpPr>
            <a:spLocks noGrp="1"/>
          </p:cNvSpPr>
          <p:nvPr>
            <p:ph type="sldNum" sz="quarter" idx="12"/>
          </p:nvPr>
        </p:nvSpPr>
        <p:spPr bwMode="gray"/>
        <p:txBody>
          <a:bodyPr/>
          <a:lstStyle>
            <a:lvl1pPr>
              <a:defRPr b="0"/>
            </a:lvl1pPr>
          </a:lstStyle>
          <a:p>
            <a:fld id="{273C0225-C919-49CF-B090-9952020E27DA}"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el-GR"/>
              <a:t>Μεταγνωστική Θεραπεία 8 – Αυτοεκτίμηση &amp; Διάθεση</a:t>
            </a:r>
            <a:endParaRPr lang="de-DE"/>
          </a:p>
        </p:txBody>
      </p:sp>
      <p:sp>
        <p:nvSpPr>
          <p:cNvPr id="7" name="Slide Number Placeholder 6"/>
          <p:cNvSpPr>
            <a:spLocks noGrp="1"/>
          </p:cNvSpPr>
          <p:nvPr>
            <p:ph type="sldNum" sz="quarter" idx="12"/>
          </p:nvPr>
        </p:nvSpPr>
        <p:spPr bwMode="gray"/>
        <p:txBody>
          <a:bodyPr/>
          <a:lstStyle>
            <a:lvl1pPr>
              <a:defRPr b="0"/>
            </a:lvl1pPr>
          </a:lstStyle>
          <a:p>
            <a:fld id="{273C0225-C919-49CF-B090-9952020E27DA}"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el-GR"/>
              <a:t>Μεταγνωστική Θεραπεία 8 – Αυτοεκτίμηση &amp; Διάθεση</a:t>
            </a:r>
            <a:endParaRPr lang="de-DE"/>
          </a:p>
        </p:txBody>
      </p:sp>
      <p:sp>
        <p:nvSpPr>
          <p:cNvPr id="5" name="Slide Number Placeholder 4"/>
          <p:cNvSpPr>
            <a:spLocks noGrp="1"/>
          </p:cNvSpPr>
          <p:nvPr>
            <p:ph type="sldNum" sz="quarter" idx="12"/>
          </p:nvPr>
        </p:nvSpPr>
        <p:spPr bwMode="gray"/>
        <p:txBody>
          <a:bodyPr/>
          <a:lstStyle>
            <a:lvl1pPr>
              <a:defRPr b="0"/>
            </a:lvl1pPr>
          </a:lstStyle>
          <a:p>
            <a:fld id="{914F1912-8053-4566-AB6C-925B49767976}"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l-GR"/>
              <a:t>Μεταγνωστική Θεραπεία 8 – Αυτοεκτίμηση &amp; Διάθεση</a:t>
            </a:r>
            <a:endParaRPr lang="de-DE"/>
          </a:p>
        </p:txBody>
      </p:sp>
      <p:sp>
        <p:nvSpPr>
          <p:cNvPr id="4" name="Slide Number Placeholder 3"/>
          <p:cNvSpPr>
            <a:spLocks noGrp="1"/>
          </p:cNvSpPr>
          <p:nvPr>
            <p:ph type="sldNum" sz="quarter" idx="12"/>
          </p:nvPr>
        </p:nvSpPr>
        <p:spPr bwMode="gray"/>
        <p:txBody>
          <a:bodyPr/>
          <a:lstStyle>
            <a:lvl1pPr>
              <a:defRPr b="0"/>
            </a:lvl1pPr>
          </a:lstStyle>
          <a:p>
            <a:fld id="{3CF74B13-4926-4FAD-99A8-85B0D88C5AFD}"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852089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986592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l-GR" altLang="ko-KR" dirty="0">
                <a:solidFill>
                  <a:srgbClr val="004992"/>
                </a:solidFill>
              </a:rPr>
              <a:t>Μεταγνωστική Θεραπεία (ΜΓΘ)</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b="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el-GR" altLang="ko-KR" sz="1000" b="0" dirty="0">
                <a:solidFill>
                  <a:srgbClr val="333333"/>
                </a:solidFill>
                <a:latin typeface="Calibri Light"/>
              </a:rPr>
              <a:t>Η χρήση εικόνων σε αυτή την ενότητα επιτράπηκε ευγενικά σε εμάς, από τους καλλιτέχνες ,δηλ. τους κατόχους πνευματικών δικαιωμάτων για αυτές τις εικόνες. Για λεπτομέρειες (καλλιτέχνης, τίτλος εικόνας) παρακαλούμε ανατρέξτε στο τέλος αυτής της παρουσίασης. </a:t>
            </a:r>
            <a:endParaRPr lang="es-ES" altLang="de-DE" sz="1000" b="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7551415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11472918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79037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Tree>
    <p:extLst>
      <p:ext uri="{BB962C8B-B14F-4D97-AF65-F5344CB8AC3E}">
        <p14:creationId xmlns:p14="http://schemas.microsoft.com/office/powerpoint/2010/main" val="9320642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1715809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2924121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2070456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5013838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2632562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054854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el-GR"/>
              <a:t>Μεταγνωστική Θεραπεία 8 – Αυτοεκτίμηση &amp; Διάθεση</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273C0225-C919-49CF-B090-9952020E27DA}"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 id="2147483805"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b="0">
                <a:solidFill>
                  <a:srgbClr val="333333"/>
                </a:solidFill>
              </a:rPr>
              <a:t>Entrenamiento Metacognitivo 8 – Stimmung</a:t>
            </a:r>
            <a:endParaRPr lang="de-DE" b="0"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b="0" smtClean="0">
                <a:solidFill>
                  <a:srgbClr val="333333"/>
                </a:solidFill>
              </a:rPr>
              <a:pPr defTabSz="457123" fontAlgn="auto">
                <a:spcBef>
                  <a:spcPts val="0"/>
                </a:spcBef>
                <a:spcAft>
                  <a:spcPts val="0"/>
                </a:spcAft>
              </a:pPr>
              <a:t>‹Nr.›</a:t>
            </a:fld>
            <a:endParaRPr lang="de-DE" b="0"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100434616"/>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817" r:id="rId11"/>
    <p:sldLayoutId id="2147483818"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3.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ja-JP" dirty="0"/>
              <a:t>ΜΓΘ</a:t>
            </a:r>
            <a:r>
              <a:rPr lang="en-US" altLang="ja-JP" dirty="0"/>
              <a:t> </a:t>
            </a:r>
            <a:r>
              <a:rPr lang="el-GR" altLang="ja-JP"/>
              <a:t>8 Β</a:t>
            </a:r>
            <a:r>
              <a:rPr lang="en-US" altLang="ja-JP">
                <a:latin typeface="Calibri Light"/>
              </a:rPr>
              <a:t> </a:t>
            </a:r>
            <a:r>
              <a:rPr lang="en-US" altLang="ja-JP" dirty="0">
                <a:latin typeface="Calibri Light"/>
              </a:rPr>
              <a:t>– </a:t>
            </a:r>
            <a:r>
              <a:rPr lang="el-GR" altLang="ko-KR" dirty="0"/>
              <a:t>Αυτοεκτίμηση &amp; Διάθεση</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Georgiou &amp; Bozikas </a:t>
            </a:r>
            <a:r>
              <a:rPr lang="nl-NL" sz="1600" dirty="0">
                <a:solidFill>
                  <a:srgbClr val="004992"/>
                </a:solidFill>
              </a:rPr>
              <a:t>(2|22)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8967436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Συμπτώματα κατάθλιψης;</a:t>
            </a:r>
            <a:endParaRPr lang="en-US" sz="3600" dirty="0">
              <a:solidFill>
                <a:srgbClr val="004992"/>
              </a:solidFill>
              <a:latin typeface="+mn-lt"/>
              <a:ea typeface="+mn-ea"/>
              <a:cs typeface="+mn-cs"/>
            </a:endParaRPr>
          </a:p>
        </p:txBody>
      </p:sp>
      <p:pic>
        <p:nvPicPr>
          <p:cNvPr id="7" name="Picture 8">
            <a:extLst>
              <a:ext uri="{FF2B5EF4-FFF2-40B4-BE49-F238E27FC236}">
                <a16:creationId xmlns:a16="http://schemas.microsoft.com/office/drawing/2014/main" id="{97E7A7EA-D2A8-4EB6-8BD8-2C06F947BB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58370" y="2520944"/>
            <a:ext cx="5241172" cy="393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9459">
            <a:extLst>
              <a:ext uri="{FF2B5EF4-FFF2-40B4-BE49-F238E27FC236}">
                <a16:creationId xmlns:a16="http://schemas.microsoft.com/office/drawing/2014/main" id="{836F050D-5D12-4B58-B822-F57ADE429C0D}"/>
              </a:ext>
            </a:extLst>
          </p:cNvPr>
          <p:cNvSpPr txBox="1">
            <a:spLocks noChangeArrowheads="1"/>
          </p:cNvSpPr>
          <p:nvPr/>
        </p:nvSpPr>
        <p:spPr bwMode="auto">
          <a:xfrm>
            <a:off x="3458369" y="2059279"/>
            <a:ext cx="52411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ClrTx/>
              <a:buFontTx/>
              <a:buNone/>
            </a:pPr>
            <a:r>
              <a:rPr lang="de-DE" altLang="de-DE" sz="2400" b="0" dirty="0">
                <a:solidFill>
                  <a:srgbClr val="004992"/>
                </a:solidFill>
                <a:latin typeface="Calibri Light"/>
              </a:rPr>
              <a:t>;;;</a:t>
            </a:r>
          </a:p>
        </p:txBody>
      </p:sp>
      <p:sp>
        <p:nvSpPr>
          <p:cNvPr id="5" name="Footer Placeholder 4"/>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9" name="Slide Number Placeholder 8"/>
          <p:cNvSpPr>
            <a:spLocks noGrp="1"/>
          </p:cNvSpPr>
          <p:nvPr>
            <p:ph type="sldNum" sz="quarter" idx="12"/>
          </p:nvPr>
        </p:nvSpPr>
        <p:spPr/>
        <p:txBody>
          <a:bodyPr/>
          <a:lstStyle/>
          <a:p>
            <a:fld id="{914F1912-8053-4566-AB6C-925B49767976}"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Συμπτώματα κατάθλιψης;</a:t>
            </a:r>
            <a:endParaRPr lang="en-US" sz="3600">
              <a:latin typeface="+mn-lt"/>
              <a:ea typeface="+mn-ea"/>
              <a:cs typeface="+mn-cs"/>
            </a:endParaRPr>
          </a:p>
        </p:txBody>
      </p:sp>
      <p:sp>
        <p:nvSpPr>
          <p:cNvPr id="5" name="Content Placeholder 4"/>
          <p:cNvSpPr>
            <a:spLocks noGrp="1"/>
          </p:cNvSpPr>
          <p:nvPr>
            <p:ph idx="1"/>
          </p:nvPr>
        </p:nvSpPr>
        <p:spPr/>
        <p:txBody>
          <a:bodyPr/>
          <a:lstStyle/>
          <a:p>
            <a:pPr marL="457200" lvl="0" indent="-457200" defTabSz="914400" fontAlgn="base">
              <a:buFont typeface="+mj-lt"/>
              <a:buAutoNum type="arabicPeriod"/>
            </a:pPr>
            <a:r>
              <a:rPr lang="el-GR" altLang="de-DE" sz="2400" dirty="0">
                <a:solidFill>
                  <a:srgbClr val="333333"/>
                </a:solidFill>
              </a:rPr>
              <a:t>Θλίψη, καταθλιπτική διάθεση</a:t>
            </a:r>
            <a:endParaRPr lang="de-DE" altLang="de-DE" sz="2400" dirty="0">
              <a:solidFill>
                <a:srgbClr val="333333"/>
              </a:solidFill>
            </a:endParaRPr>
          </a:p>
          <a:p>
            <a:pPr marL="457200" lvl="0" indent="-457200" defTabSz="914400" fontAlgn="base">
              <a:buFont typeface="+mj-lt"/>
              <a:buAutoNum type="arabicPeriod"/>
            </a:pPr>
            <a:r>
              <a:rPr lang="el-GR" altLang="de-DE" sz="2400" dirty="0">
                <a:solidFill>
                  <a:srgbClr val="333333"/>
                </a:solidFill>
              </a:rPr>
              <a:t>Φτωχή κινητοποίηση και κίνητρο</a:t>
            </a:r>
            <a:endParaRPr lang="de-DE" altLang="de-DE" sz="2400" dirty="0">
              <a:solidFill>
                <a:srgbClr val="333333"/>
              </a:solidFill>
            </a:endParaRPr>
          </a:p>
          <a:p>
            <a:pPr marL="457200" lvl="0" indent="-457200" defTabSz="914400" fontAlgn="base">
              <a:buFont typeface="+mj-lt"/>
              <a:buAutoNum type="arabicPeriod"/>
            </a:pPr>
            <a:r>
              <a:rPr lang="el-GR" altLang="de-DE" sz="2400" dirty="0">
                <a:solidFill>
                  <a:srgbClr val="333333"/>
                </a:solidFill>
              </a:rPr>
              <a:t>Χαμηλή αυτοεκτίμηση</a:t>
            </a:r>
            <a:r>
              <a:rPr lang="de-DE" altLang="de-DE" sz="2400" dirty="0">
                <a:solidFill>
                  <a:srgbClr val="333333"/>
                </a:solidFill>
              </a:rPr>
              <a:t>, </a:t>
            </a:r>
            <a:r>
              <a:rPr lang="el-GR" altLang="de-DE" sz="2400" dirty="0">
                <a:solidFill>
                  <a:srgbClr val="333333"/>
                </a:solidFill>
              </a:rPr>
              <a:t>φόβος απόρριψης</a:t>
            </a:r>
            <a:endParaRPr lang="de-DE" altLang="de-DE" sz="2400" dirty="0">
              <a:solidFill>
                <a:srgbClr val="333333"/>
              </a:solidFill>
            </a:endParaRPr>
          </a:p>
          <a:p>
            <a:pPr marL="457200" lvl="0" indent="-457200" defTabSz="914400" fontAlgn="base">
              <a:buFont typeface="+mj-lt"/>
              <a:buAutoNum type="arabicPeriod"/>
            </a:pPr>
            <a:r>
              <a:rPr lang="el-GR" altLang="de-DE" sz="2400" dirty="0">
                <a:solidFill>
                  <a:srgbClr val="333333"/>
                </a:solidFill>
              </a:rPr>
              <a:t>Φόβοι</a:t>
            </a:r>
            <a:r>
              <a:rPr lang="de-DE" altLang="de-DE" sz="2400" dirty="0">
                <a:solidFill>
                  <a:srgbClr val="333333"/>
                </a:solidFill>
              </a:rPr>
              <a:t> (</a:t>
            </a:r>
            <a:r>
              <a:rPr lang="el-GR" altLang="de-DE" sz="2400" dirty="0">
                <a:solidFill>
                  <a:srgbClr val="333333"/>
                </a:solidFill>
              </a:rPr>
              <a:t>π.χ.</a:t>
            </a:r>
            <a:r>
              <a:rPr lang="de-DE" altLang="de-DE" sz="2400" dirty="0">
                <a:solidFill>
                  <a:srgbClr val="333333"/>
                </a:solidFill>
              </a:rPr>
              <a:t> </a:t>
            </a:r>
            <a:r>
              <a:rPr lang="el-GR" altLang="de-DE" sz="2400" dirty="0">
                <a:solidFill>
                  <a:srgbClr val="333333"/>
                </a:solidFill>
              </a:rPr>
              <a:t>σχετικά με το μέλλον</a:t>
            </a:r>
            <a:r>
              <a:rPr lang="de-DE" altLang="de-DE" sz="2400" dirty="0">
                <a:solidFill>
                  <a:srgbClr val="333333"/>
                </a:solidFill>
              </a:rPr>
              <a:t>)</a:t>
            </a:r>
          </a:p>
          <a:p>
            <a:pPr marL="457200" lvl="0" indent="-457200" defTabSz="914400" fontAlgn="base">
              <a:buFont typeface="+mj-lt"/>
              <a:buAutoNum type="arabicPeriod"/>
            </a:pPr>
            <a:r>
              <a:rPr lang="el-GR" altLang="de-DE" sz="2400" dirty="0">
                <a:solidFill>
                  <a:srgbClr val="333333"/>
                </a:solidFill>
              </a:rPr>
              <a:t>Διαταραχές ύπνου, πόνος</a:t>
            </a:r>
            <a:endParaRPr lang="de-DE" altLang="de-DE" sz="2400" dirty="0">
              <a:solidFill>
                <a:srgbClr val="333333"/>
              </a:solidFill>
            </a:endParaRPr>
          </a:p>
          <a:p>
            <a:pPr marL="457200" lvl="0" indent="-457200" defTabSz="914400" fontAlgn="base">
              <a:buFont typeface="+mj-lt"/>
              <a:buAutoNum type="arabicPeriod"/>
            </a:pPr>
            <a:r>
              <a:rPr lang="el-GR" altLang="de-DE" sz="2400" dirty="0">
                <a:solidFill>
                  <a:srgbClr val="333333"/>
                </a:solidFill>
              </a:rPr>
              <a:t>Γνωστικά ελλείμματα</a:t>
            </a:r>
            <a:r>
              <a:rPr lang="de-DE" altLang="de-DE" sz="2400" dirty="0">
                <a:solidFill>
                  <a:srgbClr val="333333"/>
                </a:solidFill>
              </a:rPr>
              <a:t> (</a:t>
            </a:r>
            <a:r>
              <a:rPr lang="el-GR" altLang="de-DE" sz="2400" dirty="0">
                <a:solidFill>
                  <a:srgbClr val="333333"/>
                </a:solidFill>
              </a:rPr>
              <a:t>φτωχή συγκέντρωση και μνήμη</a:t>
            </a:r>
            <a:r>
              <a:rPr lang="de-DE" altLang="de-DE" sz="2400" dirty="0">
                <a:solidFill>
                  <a:srgbClr val="333333"/>
                </a:solidFill>
              </a:rPr>
              <a:t>)</a:t>
            </a:r>
          </a:p>
          <a:p>
            <a:pPr lvl="0" defTabSz="914400" fontAlgn="base"/>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7" name="Slide Number Placeholder 6"/>
          <p:cNvSpPr>
            <a:spLocks noGrp="1"/>
          </p:cNvSpPr>
          <p:nvPr>
            <p:ph type="sldNum" sz="quarter" idx="12"/>
          </p:nvPr>
        </p:nvSpPr>
        <p:spPr/>
        <p:txBody>
          <a:bodyPr/>
          <a:lstStyle/>
          <a:p>
            <a:fld id="{EAE87ECB-6FCE-439F-88BD-1C219D139510}" type="slidenum">
              <a:rPr lang="de-DE" altLang="de-DE" smtClean="0"/>
              <a:pPr/>
              <a:t>3</a:t>
            </a:fld>
            <a:endParaRPr lang="de-DE" alt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sz="3600">
                <a:solidFill>
                  <a:srgbClr val="004992"/>
                </a:solidFill>
                <a:latin typeface="+mn-lt"/>
                <a:ea typeface="+mn-ea"/>
                <a:cs typeface="+mn-cs"/>
              </a:rPr>
              <a:t>Θεραπευτικές επιλογές για την κατάθλιψη;</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r>
              <a:rPr lang="el-GR" altLang="de-DE" sz="2400" dirty="0">
                <a:solidFill>
                  <a:srgbClr val="004992"/>
                </a:solidFill>
              </a:rPr>
              <a:t>;;;</a:t>
            </a:r>
            <a:endParaRPr lang="en-US" sz="2400" dirty="0"/>
          </a:p>
        </p:txBody>
      </p:sp>
      <p:sp>
        <p:nvSpPr>
          <p:cNvPr id="6" name="Footer Placeholder 5"/>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7" name="Slide Number Placeholder 6"/>
          <p:cNvSpPr>
            <a:spLocks noGrp="1"/>
          </p:cNvSpPr>
          <p:nvPr>
            <p:ph type="sldNum" sz="quarter" idx="12"/>
          </p:nvPr>
        </p:nvSpPr>
        <p:spPr/>
        <p:txBody>
          <a:bodyPr/>
          <a:lstStyle/>
          <a:p>
            <a:fld id="{EAE87ECB-6FCE-439F-88BD-1C219D139510}" type="slidenum">
              <a:rPr lang="de-DE" altLang="de-DE" smtClean="0"/>
              <a:pPr/>
              <a:t>4</a:t>
            </a:fld>
            <a:endParaRPr lang="de-DE" altLang="de-D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3" name="Rectangle 11"/>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Θεραπευτικές επιλογές για την κατάθλιψη;</a:t>
            </a:r>
            <a:endParaRPr lang="de-DE" altLang="de-DE" sz="3600">
              <a:latin typeface="+mn-lt"/>
              <a:ea typeface="+mn-ea"/>
              <a:cs typeface="+mn-cs"/>
            </a:endParaRPr>
          </a:p>
        </p:txBody>
      </p:sp>
      <p:sp>
        <p:nvSpPr>
          <p:cNvPr id="20482"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el-GR" altLang="de-DE" sz="2400" dirty="0">
                <a:solidFill>
                  <a:srgbClr val="004992"/>
                </a:solidFill>
              </a:rPr>
              <a:t>Ψυχοθεραπεία</a:t>
            </a:r>
            <a:r>
              <a:rPr lang="de-DE" altLang="de-DE" sz="2400" dirty="0">
                <a:solidFill>
                  <a:srgbClr val="004992"/>
                </a:solidFill>
              </a:rPr>
              <a:t>/</a:t>
            </a:r>
            <a:r>
              <a:rPr lang="el-GR" altLang="de-DE" sz="2400" dirty="0">
                <a:solidFill>
                  <a:srgbClr val="004992"/>
                </a:solidFill>
              </a:rPr>
              <a:t>εαυτός</a:t>
            </a:r>
            <a:r>
              <a:rPr lang="de-DE" altLang="de-DE" sz="2400" dirty="0">
                <a:solidFill>
                  <a:srgbClr val="004992"/>
                </a:solidFill>
              </a:rPr>
              <a:t>: </a:t>
            </a:r>
            <a:r>
              <a:rPr lang="el-GR" altLang="de-DE" sz="2400" dirty="0">
                <a:solidFill>
                  <a:srgbClr val="333333"/>
                </a:solidFill>
              </a:rPr>
              <a:t>π.χ</a:t>
            </a:r>
            <a:r>
              <a:rPr lang="de-DE" altLang="de-DE" sz="2400" dirty="0">
                <a:solidFill>
                  <a:srgbClr val="333333"/>
                </a:solidFill>
              </a:rPr>
              <a:t>. </a:t>
            </a:r>
            <a:r>
              <a:rPr lang="el-GR" altLang="de-DE" sz="2400" dirty="0">
                <a:solidFill>
                  <a:srgbClr val="333333"/>
                </a:solidFill>
              </a:rPr>
              <a:t>γνωστική</a:t>
            </a:r>
            <a:r>
              <a:rPr lang="de-DE" altLang="de-DE" sz="2400" dirty="0">
                <a:solidFill>
                  <a:srgbClr val="333333"/>
                </a:solidFill>
              </a:rPr>
              <a:t>-</a:t>
            </a:r>
            <a:r>
              <a:rPr lang="el-GR" altLang="de-DE" sz="2400" dirty="0">
                <a:solidFill>
                  <a:srgbClr val="333333"/>
                </a:solidFill>
              </a:rPr>
              <a:t>συμπεριφορική</a:t>
            </a:r>
            <a:r>
              <a:rPr lang="de-DE" altLang="de-DE" sz="2400" dirty="0">
                <a:solidFill>
                  <a:srgbClr val="333333"/>
                </a:solidFill>
              </a:rPr>
              <a:t> </a:t>
            </a:r>
            <a:r>
              <a:rPr lang="el-GR" altLang="de-DE" sz="2400" dirty="0">
                <a:solidFill>
                  <a:srgbClr val="333333"/>
                </a:solidFill>
              </a:rPr>
              <a:t>παρέμβαση</a:t>
            </a:r>
            <a:r>
              <a:rPr lang="de-DE" altLang="de-DE" sz="2400" dirty="0">
                <a:solidFill>
                  <a:srgbClr val="333333"/>
                </a:solidFill>
              </a:rPr>
              <a:t>. </a:t>
            </a:r>
            <a:r>
              <a:rPr lang="el-GR" altLang="de-DE" sz="2400" dirty="0">
                <a:solidFill>
                  <a:srgbClr val="333333"/>
                </a:solidFill>
              </a:rPr>
              <a:t>Προβλήματα και</a:t>
            </a:r>
            <a:r>
              <a:rPr lang="de-DE" altLang="de-DE" sz="2400" dirty="0">
                <a:solidFill>
                  <a:srgbClr val="333333"/>
                </a:solidFill>
              </a:rPr>
              <a:t> </a:t>
            </a:r>
            <a:r>
              <a:rPr lang="el-GR" altLang="de-DE" sz="2400" dirty="0">
                <a:solidFill>
                  <a:srgbClr val="333333"/>
                </a:solidFill>
              </a:rPr>
              <a:t>βαθύτερα</a:t>
            </a:r>
            <a:r>
              <a:rPr lang="de-DE" altLang="de-DE" sz="2400" dirty="0">
                <a:solidFill>
                  <a:srgbClr val="333333"/>
                </a:solidFill>
              </a:rPr>
              <a:t> </a:t>
            </a:r>
            <a:r>
              <a:rPr lang="el-GR" altLang="de-DE" sz="2400" dirty="0">
                <a:solidFill>
                  <a:srgbClr val="333333"/>
                </a:solidFill>
              </a:rPr>
              <a:t>δυσλειτουργικά</a:t>
            </a:r>
            <a:r>
              <a:rPr lang="de-DE" altLang="de-DE" sz="2400" dirty="0">
                <a:solidFill>
                  <a:srgbClr val="333333"/>
                </a:solidFill>
              </a:rPr>
              <a:t> </a:t>
            </a:r>
            <a:r>
              <a:rPr lang="el-GR" altLang="de-DE" sz="2400" dirty="0">
                <a:solidFill>
                  <a:srgbClr val="333333"/>
                </a:solidFill>
              </a:rPr>
              <a:t>σχήματα</a:t>
            </a:r>
            <a:r>
              <a:rPr lang="de-DE" altLang="de-DE" sz="2400" dirty="0">
                <a:solidFill>
                  <a:srgbClr val="333333"/>
                </a:solidFill>
              </a:rPr>
              <a:t> (</a:t>
            </a:r>
            <a:r>
              <a:rPr lang="el-GR" altLang="de-DE" sz="2400" dirty="0">
                <a:solidFill>
                  <a:srgbClr val="333333"/>
                </a:solidFill>
              </a:rPr>
              <a:t>π</a:t>
            </a:r>
            <a:r>
              <a:rPr lang="de-DE" altLang="de-DE" sz="2400" dirty="0">
                <a:solidFill>
                  <a:srgbClr val="333333"/>
                </a:solidFill>
              </a:rPr>
              <a:t>.</a:t>
            </a:r>
            <a:r>
              <a:rPr lang="el-GR" altLang="de-DE" sz="2400" dirty="0">
                <a:solidFill>
                  <a:srgbClr val="333333"/>
                </a:solidFill>
              </a:rPr>
              <a:t>χ</a:t>
            </a:r>
            <a:r>
              <a:rPr lang="de-DE" altLang="de-DE" sz="2400" dirty="0">
                <a:solidFill>
                  <a:srgbClr val="333333"/>
                </a:solidFill>
              </a:rPr>
              <a:t>. </a:t>
            </a:r>
            <a:r>
              <a:rPr lang="en-US" altLang="de-DE" sz="2400" dirty="0">
                <a:solidFill>
                  <a:srgbClr val="333333"/>
                </a:solidFill>
              </a:rPr>
              <a:t>«</a:t>
            </a:r>
            <a:r>
              <a:rPr lang="el-GR" altLang="ja-JP" sz="2400" dirty="0">
                <a:solidFill>
                  <a:srgbClr val="333333"/>
                </a:solidFill>
              </a:rPr>
              <a:t>είμαι ανάξιος</a:t>
            </a:r>
            <a:r>
              <a:rPr lang="en-US" altLang="de-DE" sz="2400" dirty="0">
                <a:solidFill>
                  <a:srgbClr val="333333"/>
                </a:solidFill>
              </a:rPr>
              <a:t>»</a:t>
            </a:r>
            <a:r>
              <a:rPr lang="de-DE" altLang="ja-JP" sz="2400" dirty="0">
                <a:solidFill>
                  <a:srgbClr val="333333"/>
                </a:solidFill>
              </a:rPr>
              <a:t>) </a:t>
            </a:r>
            <a:r>
              <a:rPr lang="el-GR" altLang="ja-JP" sz="2400" dirty="0">
                <a:solidFill>
                  <a:srgbClr val="333333"/>
                </a:solidFill>
              </a:rPr>
              <a:t>γίνονται στόχος. Τα σχήματα αυτά με τη σειρά τους</a:t>
            </a:r>
            <a:r>
              <a:rPr lang="de-DE" altLang="ja-JP" sz="2400" dirty="0">
                <a:solidFill>
                  <a:srgbClr val="333333"/>
                </a:solidFill>
              </a:rPr>
              <a:t> </a:t>
            </a:r>
            <a:r>
              <a:rPr lang="el-GR" altLang="ja-JP" sz="2400" dirty="0">
                <a:solidFill>
                  <a:srgbClr val="333333"/>
                </a:solidFill>
              </a:rPr>
              <a:t>προκαλούν άλλες σκέψεις</a:t>
            </a:r>
            <a:r>
              <a:rPr lang="de-DE" altLang="ja-JP" sz="2400" dirty="0">
                <a:solidFill>
                  <a:srgbClr val="333333"/>
                </a:solidFill>
              </a:rPr>
              <a:t> (</a:t>
            </a:r>
            <a:r>
              <a:rPr lang="en-US" altLang="de-DE" sz="2400" dirty="0">
                <a:solidFill>
                  <a:srgbClr val="333333"/>
                </a:solidFill>
              </a:rPr>
              <a:t>«</a:t>
            </a:r>
            <a:r>
              <a:rPr lang="el-GR" altLang="ja-JP" sz="2400" dirty="0">
                <a:solidFill>
                  <a:srgbClr val="333333"/>
                </a:solidFill>
              </a:rPr>
              <a:t>Κανείς δε με συμπαθεί</a:t>
            </a:r>
            <a:r>
              <a:rPr lang="en-US" altLang="de-DE" sz="2400" dirty="0">
                <a:solidFill>
                  <a:srgbClr val="333333"/>
                </a:solidFill>
              </a:rPr>
              <a:t>»</a:t>
            </a:r>
            <a:r>
              <a:rPr lang="de-DE" altLang="ja-JP" sz="2400" dirty="0">
                <a:solidFill>
                  <a:srgbClr val="333333"/>
                </a:solidFill>
              </a:rPr>
              <a:t>) </a:t>
            </a:r>
            <a:r>
              <a:rPr lang="el-GR" altLang="ja-JP" sz="2400" dirty="0">
                <a:solidFill>
                  <a:srgbClr val="333333"/>
                </a:solidFill>
              </a:rPr>
              <a:t>οδηγώντας σε μια αλληλουχία αρνητικών σκέψεων</a:t>
            </a:r>
            <a:r>
              <a:rPr lang="de-DE" altLang="ja-JP" sz="2400" dirty="0">
                <a:solidFill>
                  <a:srgbClr val="333333"/>
                </a:solidFill>
              </a:rPr>
              <a:t>. </a:t>
            </a:r>
            <a:r>
              <a:rPr lang="el-GR" altLang="ja-JP" sz="2400" dirty="0">
                <a:solidFill>
                  <a:srgbClr val="333333"/>
                </a:solidFill>
              </a:rPr>
              <a:t>Η αναδόμηση αυτών των ιδεών έχει</a:t>
            </a:r>
            <a:r>
              <a:rPr lang="de-DE" altLang="ja-JP" sz="2400" dirty="0">
                <a:solidFill>
                  <a:srgbClr val="333333"/>
                </a:solidFill>
              </a:rPr>
              <a:t> </a:t>
            </a:r>
            <a:r>
              <a:rPr lang="el-GR" altLang="ja-JP" sz="2400" b="1" dirty="0">
                <a:solidFill>
                  <a:srgbClr val="004992"/>
                </a:solidFill>
              </a:rPr>
              <a:t>μακροπρόθεσμες επιπτώσεις</a:t>
            </a:r>
            <a:r>
              <a:rPr lang="de-DE" altLang="ja-JP" sz="2400" dirty="0">
                <a:solidFill>
                  <a:srgbClr val="333333"/>
                </a:solidFill>
              </a:rPr>
              <a:t>.</a:t>
            </a:r>
            <a:endParaRPr lang="de-DE" altLang="de-DE" sz="2400" dirty="0">
              <a:solidFill>
                <a:srgbClr val="333333"/>
              </a:solidFill>
            </a:endParaRPr>
          </a:p>
        </p:txBody>
      </p:sp>
      <p:pic>
        <p:nvPicPr>
          <p:cNvPr id="8" name="Picture 9" descr="Freud's couch, genuine article - saschapohflepp - flickr - bearbeitet - cc">
            <a:extLst>
              <a:ext uri="{FF2B5EF4-FFF2-40B4-BE49-F238E27FC236}">
                <a16:creationId xmlns:a16="http://schemas.microsoft.com/office/drawing/2014/main" id="{60FC54E7-23A5-4D30-8C2F-DA3D04E884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9095" y="4557996"/>
            <a:ext cx="2926080" cy="2300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5" name="Slide Number Placeholder 4"/>
          <p:cNvSpPr>
            <a:spLocks noGrp="1"/>
          </p:cNvSpPr>
          <p:nvPr>
            <p:ph type="sldNum" sz="quarter" idx="12"/>
          </p:nvPr>
        </p:nvSpPr>
        <p:spPr/>
        <p:txBody>
          <a:bodyPr/>
          <a:lstStyle/>
          <a:p>
            <a:fld id="{EAE87ECB-6FCE-439F-88BD-1C219D139510}" type="slidenum">
              <a:rPr lang="de-DE" altLang="de-DE" smtClean="0"/>
              <a:pPr/>
              <a:t>5</a:t>
            </a:fld>
            <a:endParaRPr lang="de-DE" alt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3" name="Rectangle 11"/>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Θεραπευτικές επιλογές για την κατάθλιψη;</a:t>
            </a:r>
            <a:endParaRPr lang="de-DE" altLang="de-DE" sz="3600">
              <a:latin typeface="+mn-lt"/>
              <a:ea typeface="+mn-ea"/>
              <a:cs typeface="+mn-cs"/>
            </a:endParaRPr>
          </a:p>
        </p:txBody>
      </p:sp>
      <p:sp>
        <p:nvSpPr>
          <p:cNvPr id="20482"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el-GR" altLang="de-DE" sz="2400" dirty="0">
                <a:solidFill>
                  <a:srgbClr val="004992"/>
                </a:solidFill>
              </a:rPr>
              <a:t>Ψυχοθεραπεία</a:t>
            </a:r>
            <a:r>
              <a:rPr lang="de-DE" altLang="de-DE" sz="2400" dirty="0">
                <a:solidFill>
                  <a:srgbClr val="004992"/>
                </a:solidFill>
              </a:rPr>
              <a:t>/</a:t>
            </a:r>
            <a:r>
              <a:rPr lang="el-GR" altLang="de-DE" sz="2400" dirty="0">
                <a:solidFill>
                  <a:srgbClr val="004992"/>
                </a:solidFill>
              </a:rPr>
              <a:t>εαυτός</a:t>
            </a:r>
            <a:r>
              <a:rPr lang="de-DE" altLang="de-DE" sz="2400" dirty="0">
                <a:solidFill>
                  <a:srgbClr val="004992"/>
                </a:solidFill>
              </a:rPr>
              <a:t>: </a:t>
            </a:r>
            <a:r>
              <a:rPr lang="el-GR" altLang="de-DE" sz="2400" dirty="0">
                <a:solidFill>
                  <a:srgbClr val="333333"/>
                </a:solidFill>
              </a:rPr>
              <a:t>π.χ</a:t>
            </a:r>
            <a:r>
              <a:rPr lang="de-DE" altLang="de-DE" sz="2400" dirty="0">
                <a:solidFill>
                  <a:srgbClr val="333333"/>
                </a:solidFill>
              </a:rPr>
              <a:t>. </a:t>
            </a:r>
            <a:r>
              <a:rPr lang="el-GR" altLang="de-DE" sz="2400" dirty="0">
                <a:solidFill>
                  <a:srgbClr val="333333"/>
                </a:solidFill>
              </a:rPr>
              <a:t>γνωστική</a:t>
            </a:r>
            <a:r>
              <a:rPr lang="de-DE" altLang="de-DE" sz="2400" dirty="0">
                <a:solidFill>
                  <a:srgbClr val="333333"/>
                </a:solidFill>
              </a:rPr>
              <a:t>-</a:t>
            </a:r>
            <a:r>
              <a:rPr lang="el-GR" altLang="de-DE" sz="2400" dirty="0">
                <a:solidFill>
                  <a:srgbClr val="333333"/>
                </a:solidFill>
              </a:rPr>
              <a:t>συμπεριφορική</a:t>
            </a:r>
            <a:r>
              <a:rPr lang="de-DE" altLang="de-DE" sz="2400" dirty="0">
                <a:solidFill>
                  <a:srgbClr val="333333"/>
                </a:solidFill>
              </a:rPr>
              <a:t> </a:t>
            </a:r>
            <a:r>
              <a:rPr lang="el-GR" altLang="de-DE" sz="2400" dirty="0">
                <a:solidFill>
                  <a:srgbClr val="333333"/>
                </a:solidFill>
              </a:rPr>
              <a:t>παρέμβαση</a:t>
            </a:r>
            <a:r>
              <a:rPr lang="de-DE" altLang="de-DE" sz="2400" dirty="0">
                <a:solidFill>
                  <a:srgbClr val="333333"/>
                </a:solidFill>
              </a:rPr>
              <a:t>. </a:t>
            </a:r>
            <a:r>
              <a:rPr lang="el-GR" altLang="de-DE" sz="2400" dirty="0">
                <a:solidFill>
                  <a:srgbClr val="333333"/>
                </a:solidFill>
              </a:rPr>
              <a:t>Προβλήματα και</a:t>
            </a:r>
            <a:r>
              <a:rPr lang="de-DE" altLang="de-DE" sz="2400" dirty="0">
                <a:solidFill>
                  <a:srgbClr val="333333"/>
                </a:solidFill>
              </a:rPr>
              <a:t> </a:t>
            </a:r>
            <a:r>
              <a:rPr lang="el-GR" altLang="de-DE" sz="2400" dirty="0">
                <a:solidFill>
                  <a:srgbClr val="333333"/>
                </a:solidFill>
              </a:rPr>
              <a:t>βαθύτερα</a:t>
            </a:r>
            <a:r>
              <a:rPr lang="de-DE" altLang="de-DE" sz="2400" dirty="0">
                <a:solidFill>
                  <a:srgbClr val="333333"/>
                </a:solidFill>
              </a:rPr>
              <a:t> </a:t>
            </a:r>
            <a:r>
              <a:rPr lang="el-GR" altLang="de-DE" sz="2400" dirty="0">
                <a:solidFill>
                  <a:srgbClr val="333333"/>
                </a:solidFill>
              </a:rPr>
              <a:t>δυσλειτουργικά</a:t>
            </a:r>
            <a:r>
              <a:rPr lang="de-DE" altLang="de-DE" sz="2400" dirty="0">
                <a:solidFill>
                  <a:srgbClr val="333333"/>
                </a:solidFill>
              </a:rPr>
              <a:t> </a:t>
            </a:r>
            <a:r>
              <a:rPr lang="el-GR" altLang="de-DE" sz="2400" dirty="0">
                <a:solidFill>
                  <a:srgbClr val="333333"/>
                </a:solidFill>
              </a:rPr>
              <a:t>σχήματα</a:t>
            </a:r>
            <a:r>
              <a:rPr lang="de-DE" altLang="de-DE" sz="2400" dirty="0">
                <a:solidFill>
                  <a:srgbClr val="333333"/>
                </a:solidFill>
              </a:rPr>
              <a:t> (</a:t>
            </a:r>
            <a:r>
              <a:rPr lang="el-GR" altLang="de-DE" sz="2400" dirty="0">
                <a:solidFill>
                  <a:srgbClr val="333333"/>
                </a:solidFill>
              </a:rPr>
              <a:t>π</a:t>
            </a:r>
            <a:r>
              <a:rPr lang="de-DE" altLang="de-DE" sz="2400" dirty="0">
                <a:solidFill>
                  <a:srgbClr val="333333"/>
                </a:solidFill>
              </a:rPr>
              <a:t>.</a:t>
            </a:r>
            <a:r>
              <a:rPr lang="el-GR" altLang="de-DE" sz="2400" dirty="0">
                <a:solidFill>
                  <a:srgbClr val="333333"/>
                </a:solidFill>
              </a:rPr>
              <a:t>χ</a:t>
            </a:r>
            <a:r>
              <a:rPr lang="de-DE" altLang="de-DE" sz="2400" dirty="0">
                <a:solidFill>
                  <a:srgbClr val="333333"/>
                </a:solidFill>
              </a:rPr>
              <a:t>. </a:t>
            </a:r>
            <a:r>
              <a:rPr lang="en-US" altLang="de-DE" sz="2400" dirty="0">
                <a:solidFill>
                  <a:srgbClr val="333333"/>
                </a:solidFill>
              </a:rPr>
              <a:t>«</a:t>
            </a:r>
            <a:r>
              <a:rPr lang="el-GR" altLang="ja-JP" sz="2400" dirty="0">
                <a:solidFill>
                  <a:srgbClr val="333333"/>
                </a:solidFill>
              </a:rPr>
              <a:t>είμαι ανάξιος</a:t>
            </a:r>
            <a:r>
              <a:rPr lang="en-US" altLang="de-DE" sz="2400" dirty="0">
                <a:solidFill>
                  <a:srgbClr val="333333"/>
                </a:solidFill>
              </a:rPr>
              <a:t>»</a:t>
            </a:r>
            <a:r>
              <a:rPr lang="de-DE" altLang="ja-JP" sz="2400" dirty="0">
                <a:solidFill>
                  <a:srgbClr val="333333"/>
                </a:solidFill>
              </a:rPr>
              <a:t>) </a:t>
            </a:r>
            <a:r>
              <a:rPr lang="el-GR" altLang="ja-JP" sz="2400" dirty="0">
                <a:solidFill>
                  <a:srgbClr val="333333"/>
                </a:solidFill>
              </a:rPr>
              <a:t>γίνονται στόχος. Τα σχήματα αυτά με τη σειρά τους</a:t>
            </a:r>
            <a:r>
              <a:rPr lang="de-DE" altLang="ja-JP" sz="2400" dirty="0">
                <a:solidFill>
                  <a:srgbClr val="333333"/>
                </a:solidFill>
              </a:rPr>
              <a:t> </a:t>
            </a:r>
            <a:r>
              <a:rPr lang="el-GR" altLang="ja-JP" sz="2400" dirty="0">
                <a:solidFill>
                  <a:srgbClr val="333333"/>
                </a:solidFill>
              </a:rPr>
              <a:t>προκαλούν άλλες σκέψεις</a:t>
            </a:r>
            <a:r>
              <a:rPr lang="de-DE" altLang="ja-JP" sz="2400" dirty="0">
                <a:solidFill>
                  <a:srgbClr val="333333"/>
                </a:solidFill>
              </a:rPr>
              <a:t> (</a:t>
            </a:r>
            <a:r>
              <a:rPr lang="en-US" altLang="de-DE" sz="2400" dirty="0">
                <a:solidFill>
                  <a:srgbClr val="333333"/>
                </a:solidFill>
              </a:rPr>
              <a:t>«</a:t>
            </a:r>
            <a:r>
              <a:rPr lang="el-GR" altLang="ja-JP" sz="2400" dirty="0">
                <a:solidFill>
                  <a:srgbClr val="333333"/>
                </a:solidFill>
              </a:rPr>
              <a:t>Κανείς δε με συμπαθεί</a:t>
            </a:r>
            <a:r>
              <a:rPr lang="en-US" altLang="de-DE" sz="2400" dirty="0">
                <a:solidFill>
                  <a:srgbClr val="333333"/>
                </a:solidFill>
              </a:rPr>
              <a:t>»</a:t>
            </a:r>
            <a:r>
              <a:rPr lang="de-DE" altLang="ja-JP" sz="2400" dirty="0">
                <a:solidFill>
                  <a:srgbClr val="333333"/>
                </a:solidFill>
              </a:rPr>
              <a:t>) </a:t>
            </a:r>
            <a:r>
              <a:rPr lang="el-GR" altLang="ja-JP" sz="2400" dirty="0">
                <a:solidFill>
                  <a:srgbClr val="333333"/>
                </a:solidFill>
              </a:rPr>
              <a:t>οδηγώντας σε μια αλληλουχία αρνητικών σκέψεων</a:t>
            </a:r>
            <a:r>
              <a:rPr lang="de-DE" altLang="ja-JP" sz="2400" dirty="0">
                <a:solidFill>
                  <a:srgbClr val="333333"/>
                </a:solidFill>
              </a:rPr>
              <a:t>. </a:t>
            </a:r>
            <a:r>
              <a:rPr lang="el-GR" altLang="ja-JP" sz="2400" dirty="0">
                <a:solidFill>
                  <a:srgbClr val="333333"/>
                </a:solidFill>
              </a:rPr>
              <a:t>Η αναδόμηση αυτών των ιδεών έχει</a:t>
            </a:r>
            <a:r>
              <a:rPr lang="de-DE" altLang="ja-JP" sz="2400" dirty="0">
                <a:solidFill>
                  <a:srgbClr val="333333"/>
                </a:solidFill>
              </a:rPr>
              <a:t> </a:t>
            </a:r>
            <a:r>
              <a:rPr lang="el-GR" altLang="ja-JP" sz="2400" b="1" dirty="0">
                <a:solidFill>
                  <a:srgbClr val="004992"/>
                </a:solidFill>
              </a:rPr>
              <a:t>μακροπρόθεσμες επιπτώσεις</a:t>
            </a:r>
            <a:r>
              <a:rPr lang="de-DE" altLang="ja-JP" sz="2400" dirty="0">
                <a:solidFill>
                  <a:srgbClr val="333333"/>
                </a:solidFill>
              </a:rPr>
              <a:t>.</a:t>
            </a:r>
          </a:p>
          <a:p>
            <a:pPr marL="342900" indent="-342900" eaLnBrk="1" hangingPunct="1">
              <a:buClr>
                <a:srgbClr val="333333"/>
              </a:buClr>
              <a:buFont typeface="WingDings"/>
              <a:buChar char=""/>
            </a:pPr>
            <a:r>
              <a:rPr lang="el-GR" altLang="de-DE" sz="2400" dirty="0">
                <a:solidFill>
                  <a:srgbClr val="004992"/>
                </a:solidFill>
              </a:rPr>
              <a:t>Φαρμακευτική αγωγή</a:t>
            </a:r>
            <a:r>
              <a:rPr lang="de-DE" altLang="de-DE" sz="2400" dirty="0">
                <a:solidFill>
                  <a:srgbClr val="004992"/>
                </a:solidFill>
              </a:rPr>
              <a:t> (</a:t>
            </a:r>
            <a:r>
              <a:rPr lang="el-GR" altLang="de-DE" sz="2400" dirty="0">
                <a:solidFill>
                  <a:srgbClr val="004992"/>
                </a:solidFill>
              </a:rPr>
              <a:t>αντικαταθλιπτικά</a:t>
            </a:r>
            <a:r>
              <a:rPr lang="de-DE" altLang="de-DE" sz="2400" dirty="0">
                <a:solidFill>
                  <a:srgbClr val="004992"/>
                </a:solidFill>
              </a:rPr>
              <a:t>): </a:t>
            </a:r>
            <a:r>
              <a:rPr lang="el-GR" altLang="de-DE" sz="2400" dirty="0">
                <a:solidFill>
                  <a:srgbClr val="333333"/>
                </a:solidFill>
              </a:rPr>
              <a:t>πολύ σημαντικά</a:t>
            </a:r>
            <a:br>
              <a:rPr lang="en-US" altLang="de-DE" sz="2400" dirty="0">
                <a:solidFill>
                  <a:srgbClr val="333333"/>
                </a:solidFill>
              </a:rPr>
            </a:br>
            <a:r>
              <a:rPr lang="el-GR" altLang="de-DE" sz="2400" dirty="0">
                <a:solidFill>
                  <a:srgbClr val="333333"/>
                </a:solidFill>
              </a:rPr>
              <a:t>για σοβαρή κατάθλιψη και για να υποστηρίξουν την</a:t>
            </a:r>
            <a:br>
              <a:rPr lang="en-US" altLang="de-DE" sz="2400" dirty="0">
                <a:solidFill>
                  <a:srgbClr val="333333"/>
                </a:solidFill>
              </a:rPr>
            </a:br>
            <a:r>
              <a:rPr lang="el-GR" altLang="de-DE" sz="2400" dirty="0">
                <a:solidFill>
                  <a:srgbClr val="333333"/>
                </a:solidFill>
              </a:rPr>
              <a:t>ψυχοθεραπευτική παρέμβαση</a:t>
            </a:r>
            <a:r>
              <a:rPr lang="de-DE" altLang="de-DE" sz="2400" dirty="0">
                <a:solidFill>
                  <a:srgbClr val="333333"/>
                </a:solidFill>
              </a:rPr>
              <a:t>. </a:t>
            </a:r>
            <a:r>
              <a:rPr lang="el-GR" altLang="de-DE" sz="2400" dirty="0">
                <a:solidFill>
                  <a:srgbClr val="333333"/>
                </a:solidFill>
              </a:rPr>
              <a:t>Ωστόσο,</a:t>
            </a:r>
            <a:r>
              <a:rPr lang="de-DE" altLang="de-DE" sz="2400" dirty="0">
                <a:solidFill>
                  <a:srgbClr val="333333"/>
                </a:solidFill>
              </a:rPr>
              <a:t> </a:t>
            </a:r>
            <a:r>
              <a:rPr lang="el-GR" altLang="de-DE" sz="2400" dirty="0">
                <a:solidFill>
                  <a:srgbClr val="333333"/>
                </a:solidFill>
              </a:rPr>
              <a:t>η φαρμακευτική</a:t>
            </a:r>
            <a:br>
              <a:rPr lang="en-US" altLang="de-DE" sz="2400" dirty="0">
                <a:solidFill>
                  <a:srgbClr val="333333"/>
                </a:solidFill>
              </a:rPr>
            </a:br>
            <a:r>
              <a:rPr lang="el-GR" altLang="de-DE" sz="2400" dirty="0">
                <a:solidFill>
                  <a:srgbClr val="333333"/>
                </a:solidFill>
              </a:rPr>
              <a:t>αγωγή βοηθάει μόνο στο βαθμό που λαμβάνεται τακτικά</a:t>
            </a:r>
            <a:r>
              <a:rPr lang="de-DE" altLang="de-DE" sz="2400" dirty="0">
                <a:solidFill>
                  <a:srgbClr val="333333"/>
                </a:solidFill>
              </a:rPr>
              <a:t>.</a:t>
            </a:r>
          </a:p>
        </p:txBody>
      </p:sp>
      <p:pic>
        <p:nvPicPr>
          <p:cNvPr id="8" name="Picture 9" descr="Freud's couch, genuine article - saschapohflepp - flickr - bearbeitet - cc">
            <a:extLst>
              <a:ext uri="{FF2B5EF4-FFF2-40B4-BE49-F238E27FC236}">
                <a16:creationId xmlns:a16="http://schemas.microsoft.com/office/drawing/2014/main" id="{60FC54E7-23A5-4D30-8C2F-DA3D04E884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9095" y="4557996"/>
            <a:ext cx="2926080" cy="2300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5" name="Slide Number Placeholder 4"/>
          <p:cNvSpPr>
            <a:spLocks noGrp="1"/>
          </p:cNvSpPr>
          <p:nvPr>
            <p:ph type="sldNum" sz="quarter" idx="12"/>
          </p:nvPr>
        </p:nvSpPr>
        <p:spPr/>
        <p:txBody>
          <a:bodyPr/>
          <a:lstStyle/>
          <a:p>
            <a:fld id="{EAE87ECB-6FCE-439F-88BD-1C219D139510}" type="slidenum">
              <a:rPr lang="de-DE" altLang="de-DE" smtClean="0"/>
              <a:pPr/>
              <a:t>6</a:t>
            </a:fld>
            <a:endParaRPr lang="de-DE" altLang="de-DE"/>
          </a:p>
        </p:txBody>
      </p:sp>
    </p:spTree>
    <p:extLst>
      <p:ext uri="{BB962C8B-B14F-4D97-AF65-F5344CB8AC3E}">
        <p14:creationId xmlns:p14="http://schemas.microsoft.com/office/powerpoint/2010/main" val="15196682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Γιατί το κάνουμε αυτό;</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el-GR" altLang="de-DE" sz="2400">
                <a:solidFill>
                  <a:srgbClr val="333333"/>
                </a:solidFill>
              </a:rPr>
              <a:t>Πολλοί άνθρωποι με προβλήματα ψυχικής υγείας</a:t>
            </a:r>
            <a:r>
              <a:rPr lang="en-US" altLang="de-DE" sz="2400" dirty="0">
                <a:solidFill>
                  <a:srgbClr val="333333"/>
                </a:solidFill>
              </a:rPr>
              <a:t> </a:t>
            </a:r>
            <a:r>
              <a:rPr lang="el-GR" altLang="de-DE" sz="2400" dirty="0">
                <a:solidFill>
                  <a:srgbClr val="333333"/>
                </a:solidFill>
              </a:rPr>
              <a:t>εμφανίζουν γνωστικές διαστρεβλώσεις</a:t>
            </a:r>
            <a:r>
              <a:rPr lang="en-US" altLang="de-DE" sz="2400" dirty="0">
                <a:solidFill>
                  <a:srgbClr val="333333"/>
                </a:solidFill>
              </a:rPr>
              <a:t> </a:t>
            </a:r>
            <a:r>
              <a:rPr lang="el-GR" altLang="de-DE" sz="2400" dirty="0">
                <a:solidFill>
                  <a:srgbClr val="333333"/>
                </a:solidFill>
              </a:rPr>
              <a:t>που μπορεί να </a:t>
            </a:r>
            <a:r>
              <a:rPr lang="el-GR" altLang="de-DE" sz="2400" dirty="0">
                <a:solidFill>
                  <a:srgbClr val="004992"/>
                </a:solidFill>
              </a:rPr>
              <a:t>οδηγήσουν σε κατάθλιψη</a:t>
            </a:r>
            <a:r>
              <a:rPr lang="en-US" altLang="de-DE" sz="2400" dirty="0">
                <a:solidFill>
                  <a:srgbClr val="333333"/>
                </a:solidFill>
              </a:rPr>
              <a:t>.</a:t>
            </a:r>
          </a:p>
          <a:p>
            <a:pPr lvl="0" defTabSz="914400" fontAlgn="base"/>
            <a:r>
              <a:rPr lang="el-GR" altLang="de-DE" sz="2400" dirty="0">
                <a:solidFill>
                  <a:srgbClr val="333333"/>
                </a:solidFill>
              </a:rPr>
              <a:t>Αυτές οι γνωστικές διαστρεβλώσεις μπορούν να αλλάξουν μέσα από εντατική και συνεχή εκπαίδευση</a:t>
            </a:r>
            <a:r>
              <a:rPr lang="en-US" altLang="de-DE" sz="2400" dirty="0">
                <a:solidFill>
                  <a:srgbClr val="333333"/>
                </a:solidFill>
              </a:rPr>
              <a:t>.</a:t>
            </a:r>
            <a:endParaRPr lang="en-US" sz="2400" dirty="0"/>
          </a:p>
        </p:txBody>
      </p:sp>
      <p:sp>
        <p:nvSpPr>
          <p:cNvPr id="5" name="Footer Placeholder 4"/>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6" name="Slide Number Placeholder 5"/>
          <p:cNvSpPr>
            <a:spLocks noGrp="1"/>
          </p:cNvSpPr>
          <p:nvPr>
            <p:ph type="sldNum" sz="quarter" idx="12"/>
          </p:nvPr>
        </p:nvSpPr>
        <p:spPr/>
        <p:txBody>
          <a:bodyPr/>
          <a:lstStyle/>
          <a:p>
            <a:fld id="{EAE87ECB-6FCE-439F-88BD-1C219D139510}" type="slidenum">
              <a:rPr lang="de-DE" altLang="de-DE" smtClean="0"/>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Ψύχωση και Κατάθλιψη</a:t>
            </a:r>
            <a:br>
              <a:rPr lang="el-GR" sz="3600">
                <a:solidFill>
                  <a:srgbClr val="004992"/>
                </a:solidFill>
                <a:latin typeface="+mn-lt"/>
                <a:ea typeface="+mn-ea"/>
                <a:cs typeface="+mn-cs"/>
              </a:rPr>
            </a:br>
            <a:r>
              <a:rPr lang="el-GR">
                <a:solidFill>
                  <a:srgbClr val="004992"/>
                </a:solidFill>
                <a:latin typeface="+mn-lt"/>
                <a:ea typeface="+mn-ea"/>
                <a:cs typeface="+mn-cs"/>
              </a:rPr>
              <a:t>Επιδράσεις της ψύχωσης στην αυτοεκτίμηση</a:t>
            </a:r>
            <a:endParaRPr lang="en-US">
              <a:solidFill>
                <a:srgbClr val="004992"/>
              </a:solidFill>
              <a:latin typeface="+mn-lt"/>
              <a:ea typeface="+mn-ea"/>
              <a:cs typeface="+mn-cs"/>
            </a:endParaRP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1742243840"/>
              </p:ext>
            </p:extLst>
          </p:nvPr>
        </p:nvGraphicFramePr>
        <p:xfrm>
          <a:off x="408955" y="2708920"/>
          <a:ext cx="8686800" cy="3901418"/>
        </p:xfrm>
        <a:graphic>
          <a:graphicData uri="http://schemas.openxmlformats.org/drawingml/2006/table">
            <a:tbl>
              <a:tblPr>
                <a:tableStyleId>{21E4AEA4-8DFA-4A89-87EB-49C32662AFE0}</a:tableStyleId>
              </a:tblPr>
              <a:tblGrid>
                <a:gridCol w="3816424">
                  <a:extLst>
                    <a:ext uri="{9D8B030D-6E8A-4147-A177-3AD203B41FA5}">
                      <a16:colId xmlns:a16="http://schemas.microsoft.com/office/drawing/2014/main" val="20000"/>
                    </a:ext>
                  </a:extLst>
                </a:gridCol>
                <a:gridCol w="4870376">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Αρνητικές επιδράσεις της ψύχωσης στη διάθεση</a:t>
                      </a:r>
                      <a:endParaRPr kumimoji="0" lang="fr-FR"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sng" strike="noStrike" cap="none" normalizeH="0" baseline="0" dirty="0">
                          <a:ln>
                            <a:noFill/>
                          </a:ln>
                          <a:solidFill>
                            <a:srgbClr val="333333"/>
                          </a:solidFill>
                          <a:effectLst/>
                          <a:latin typeface="Calibri Light"/>
                        </a:rPr>
                        <a:t>Βραχυπρόθεσμες</a:t>
                      </a:r>
                      <a:r>
                        <a:rPr kumimoji="0" lang="el-GR" sz="2000" b="0" i="0" u="none" strike="noStrike" cap="none" normalizeH="0" baseline="0" dirty="0">
                          <a:ln>
                            <a:noFill/>
                          </a:ln>
                          <a:solidFill>
                            <a:srgbClr val="333333"/>
                          </a:solidFill>
                          <a:effectLst/>
                          <a:latin typeface="Calibri Light"/>
                        </a:rPr>
                        <a:t> θετικές επιδράσεις της ψύχωσης στη διάθεση</a:t>
                      </a:r>
                      <a:endParaRPr kumimoji="0" lang="fr-FR"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757418"/>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7387" y="2757418"/>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6" name="Slide Number Placeholder 5"/>
          <p:cNvSpPr>
            <a:spLocks noGrp="1"/>
          </p:cNvSpPr>
          <p:nvPr>
            <p:ph type="sldNum" sz="quarter" idx="12"/>
          </p:nvPr>
        </p:nvSpPr>
        <p:spPr/>
        <p:txBody>
          <a:bodyPr/>
          <a:lstStyle/>
          <a:p>
            <a:fld id="{914F1912-8053-4566-AB6C-925B49767976}" type="slidenum">
              <a:rPr lang="de-DE" altLang="de-DE" smtClean="0"/>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Ψύχωση και Κατάθλιψη</a:t>
            </a:r>
            <a:br>
              <a:rPr lang="el-GR" sz="3600">
                <a:solidFill>
                  <a:srgbClr val="004992"/>
                </a:solidFill>
                <a:latin typeface="+mn-lt"/>
                <a:ea typeface="+mn-ea"/>
                <a:cs typeface="+mn-cs"/>
              </a:rPr>
            </a:br>
            <a:r>
              <a:rPr lang="el-GR">
                <a:solidFill>
                  <a:srgbClr val="004992"/>
                </a:solidFill>
                <a:latin typeface="+mn-lt"/>
                <a:ea typeface="+mn-ea"/>
                <a:cs typeface="+mn-cs"/>
              </a:rPr>
              <a:t>Επιδράσεις της ψύχωσης στην αυτοεκτίμηση</a:t>
            </a:r>
            <a:endParaRPr lang="en-US">
              <a:solidFill>
                <a:srgbClr val="004992"/>
              </a:solidFill>
              <a:latin typeface="+mn-lt"/>
              <a:ea typeface="+mn-ea"/>
              <a:cs typeface="+mn-cs"/>
            </a:endParaRP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573306999"/>
              </p:ext>
            </p:extLst>
          </p:nvPr>
        </p:nvGraphicFramePr>
        <p:xfrm>
          <a:off x="408955" y="2708920"/>
          <a:ext cx="8686800" cy="3901418"/>
        </p:xfrm>
        <a:graphic>
          <a:graphicData uri="http://schemas.openxmlformats.org/drawingml/2006/table">
            <a:tbl>
              <a:tblPr>
                <a:tableStyleId>{21E4AEA4-8DFA-4A89-87EB-49C32662AFE0}</a:tableStyleId>
              </a:tblPr>
              <a:tblGrid>
                <a:gridCol w="3816424">
                  <a:extLst>
                    <a:ext uri="{9D8B030D-6E8A-4147-A177-3AD203B41FA5}">
                      <a16:colId xmlns:a16="http://schemas.microsoft.com/office/drawing/2014/main" val="20000"/>
                    </a:ext>
                  </a:extLst>
                </a:gridCol>
                <a:gridCol w="4870376">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Αρνητικές επιδράσεις της ψύχωσης στη διάθεση</a:t>
                      </a:r>
                      <a:endParaRPr kumimoji="0" lang="fr-FR"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sng" strike="noStrike" cap="none" normalizeH="0" baseline="0" dirty="0">
                          <a:ln>
                            <a:noFill/>
                          </a:ln>
                          <a:solidFill>
                            <a:srgbClr val="333333"/>
                          </a:solidFill>
                          <a:effectLst/>
                          <a:latin typeface="Calibri Light"/>
                        </a:rPr>
                        <a:t>Βραχυπρόθεσμες</a:t>
                      </a:r>
                      <a:r>
                        <a:rPr kumimoji="0" lang="el-GR" sz="2000" b="0" i="0" u="none" strike="noStrike" cap="none" normalizeH="0" baseline="0" dirty="0">
                          <a:ln>
                            <a:noFill/>
                          </a:ln>
                          <a:solidFill>
                            <a:srgbClr val="333333"/>
                          </a:solidFill>
                          <a:effectLst/>
                          <a:latin typeface="Calibri Light"/>
                        </a:rPr>
                        <a:t> θετικές επιδράσεις της ψύχωσης στη διάθεση</a:t>
                      </a:r>
                      <a:endParaRPr kumimoji="0" lang="fr-FR"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Κατά την ψύχωση: βίωμα διαρκούς απειλής</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Calibri Light"/>
                        </a:rPr>
                        <a:t>Κατά την ψύχωση: ενοχλητικές και προσβλητικές φωνές</a:t>
                      </a:r>
                      <a:endParaRPr kumimoji="0" lang="de-DE" sz="2000" b="0" i="0" u="none" strike="noStrike" cap="none" normalizeH="0" baseline="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Μετά την ψύχωση: αισθήματα ντροπής, το μέλλον μοιάζει </a:t>
                      </a:r>
                      <a:r>
                        <a:rPr lang="en-US" altLang="de-DE" sz="2000" dirty="0">
                          <a:solidFill>
                            <a:srgbClr val="333333"/>
                          </a:solidFill>
                        </a:rPr>
                        <a:t>«</a:t>
                      </a:r>
                      <a:r>
                        <a:rPr kumimoji="0" lang="el-GR" sz="2000" b="0" i="0" u="none" strike="noStrike" cap="none" normalizeH="0" baseline="0" dirty="0">
                          <a:ln>
                            <a:noFill/>
                          </a:ln>
                          <a:solidFill>
                            <a:srgbClr val="333333"/>
                          </a:solidFill>
                          <a:effectLst/>
                          <a:latin typeface="Calibri Light"/>
                        </a:rPr>
                        <a:t>κομμάτια</a:t>
                      </a:r>
                      <a:r>
                        <a:rPr lang="en-US" altLang="de-DE" sz="2000" dirty="0">
                          <a:solidFill>
                            <a:srgbClr val="333333"/>
                          </a:solidFill>
                        </a:rPr>
                        <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757418"/>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7387" y="2757418"/>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6" name="Slide Number Placeholder 5"/>
          <p:cNvSpPr>
            <a:spLocks noGrp="1"/>
          </p:cNvSpPr>
          <p:nvPr>
            <p:ph type="sldNum" sz="quarter" idx="12"/>
          </p:nvPr>
        </p:nvSpPr>
        <p:spPr/>
        <p:txBody>
          <a:bodyPr/>
          <a:lstStyle/>
          <a:p>
            <a:fld id="{914F1912-8053-4566-AB6C-925B49767976}" type="slidenum">
              <a:rPr lang="de-DE" altLang="de-DE" smtClean="0"/>
              <a:pPr/>
              <a:t>9</a:t>
            </a:fld>
            <a:endParaRPr lang="de-DE" altLang="de-DE"/>
          </a:p>
        </p:txBody>
      </p:sp>
    </p:spTree>
    <p:extLst>
      <p:ext uri="{BB962C8B-B14F-4D97-AF65-F5344CB8AC3E}">
        <p14:creationId xmlns:p14="http://schemas.microsoft.com/office/powerpoint/2010/main" val="5713578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Ψύχωση και Κατάθλιψη</a:t>
            </a:r>
            <a:br>
              <a:rPr lang="el-GR" sz="3600">
                <a:solidFill>
                  <a:srgbClr val="004992"/>
                </a:solidFill>
                <a:latin typeface="+mn-lt"/>
                <a:ea typeface="+mn-ea"/>
                <a:cs typeface="+mn-cs"/>
              </a:rPr>
            </a:br>
            <a:r>
              <a:rPr lang="el-GR">
                <a:solidFill>
                  <a:srgbClr val="004992"/>
                </a:solidFill>
                <a:latin typeface="+mn-lt"/>
                <a:ea typeface="+mn-ea"/>
                <a:cs typeface="+mn-cs"/>
              </a:rPr>
              <a:t>Επιδράσεις της ψύχωσης στην αυτοεκτίμηση</a:t>
            </a:r>
            <a:endParaRPr lang="en-US">
              <a:solidFill>
                <a:srgbClr val="004992"/>
              </a:solidFill>
              <a:latin typeface="+mn-lt"/>
              <a:ea typeface="+mn-ea"/>
              <a:cs typeface="+mn-cs"/>
            </a:endParaRP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1715779333"/>
              </p:ext>
            </p:extLst>
          </p:nvPr>
        </p:nvGraphicFramePr>
        <p:xfrm>
          <a:off x="408955" y="2708920"/>
          <a:ext cx="8686800" cy="3901418"/>
        </p:xfrm>
        <a:graphic>
          <a:graphicData uri="http://schemas.openxmlformats.org/drawingml/2006/table">
            <a:tbl>
              <a:tblPr>
                <a:tableStyleId>{21E4AEA4-8DFA-4A89-87EB-49C32662AFE0}</a:tableStyleId>
              </a:tblPr>
              <a:tblGrid>
                <a:gridCol w="3816424">
                  <a:extLst>
                    <a:ext uri="{9D8B030D-6E8A-4147-A177-3AD203B41FA5}">
                      <a16:colId xmlns:a16="http://schemas.microsoft.com/office/drawing/2014/main" val="20000"/>
                    </a:ext>
                  </a:extLst>
                </a:gridCol>
                <a:gridCol w="4870376">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Αρνητικές επιδράσεις της ψύχωσης στη διάθεση</a:t>
                      </a:r>
                      <a:endParaRPr kumimoji="0" lang="fr-FR"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sng" strike="noStrike" cap="none" normalizeH="0" baseline="0" dirty="0">
                          <a:ln>
                            <a:noFill/>
                          </a:ln>
                          <a:solidFill>
                            <a:srgbClr val="333333"/>
                          </a:solidFill>
                          <a:effectLst/>
                          <a:latin typeface="Calibri Light"/>
                        </a:rPr>
                        <a:t>Βραχυπρόθεσμες</a:t>
                      </a:r>
                      <a:r>
                        <a:rPr kumimoji="0" lang="el-GR" sz="2000" b="0" i="0" u="none" strike="noStrike" cap="none" normalizeH="0" baseline="0" dirty="0">
                          <a:ln>
                            <a:noFill/>
                          </a:ln>
                          <a:solidFill>
                            <a:srgbClr val="333333"/>
                          </a:solidFill>
                          <a:effectLst/>
                          <a:latin typeface="Calibri Light"/>
                        </a:rPr>
                        <a:t> θετικές επιδράσεις της ψύχωσης στη διάθεση</a:t>
                      </a:r>
                      <a:endParaRPr kumimoji="0" lang="fr-FR"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Κατά την ψύχωση: βίωμα διαρκούς απειλής</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Κατά την ψύχωση: έξαψη, ενθουσιασμός, </a:t>
                      </a:r>
                      <a:r>
                        <a:rPr lang="en-US" altLang="de-DE" sz="2000" dirty="0">
                          <a:solidFill>
                            <a:srgbClr val="333333"/>
                          </a:solidFill>
                        </a:rPr>
                        <a:t>«</a:t>
                      </a:r>
                      <a:r>
                        <a:rPr kumimoji="0" lang="el-GR" sz="2000" b="0" i="0" u="none" strike="noStrike" cap="none" normalizeH="0" baseline="0" dirty="0">
                          <a:ln>
                            <a:noFill/>
                          </a:ln>
                          <a:solidFill>
                            <a:srgbClr val="333333"/>
                          </a:solidFill>
                          <a:effectLst/>
                          <a:latin typeface="Calibri Light"/>
                        </a:rPr>
                        <a:t>επιτέλους κάτι γίνεται</a:t>
                      </a:r>
                      <a:r>
                        <a:rPr lang="en-US" altLang="de-DE" sz="2000" dirty="0">
                          <a:solidFill>
                            <a:srgbClr val="333333"/>
                          </a:solidFill>
                        </a:rPr>
                        <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Calibri Light"/>
                        </a:rPr>
                        <a:t>Κατά την ψύχωση: ενοχλητικές και προσβλητικές φωνές</a:t>
                      </a:r>
                      <a:endParaRPr kumimoji="0" lang="de-DE" sz="2000" b="0" i="0" u="none" strike="noStrike" cap="none" normalizeH="0" baseline="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Κατά την ψύχωση: φωνές που κολακεύουν</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Μετά την ψύχωση: αισθήματα ντροπής, το μέλλον μοιάζει </a:t>
                      </a:r>
                      <a:r>
                        <a:rPr lang="en-US" altLang="de-DE" sz="2000" dirty="0">
                          <a:solidFill>
                            <a:srgbClr val="333333"/>
                          </a:solidFill>
                        </a:rPr>
                        <a:t>«</a:t>
                      </a:r>
                      <a:r>
                        <a:rPr kumimoji="0" lang="el-GR" sz="2000" b="0" i="0" u="none" strike="noStrike" cap="none" normalizeH="0" baseline="0" dirty="0">
                          <a:ln>
                            <a:noFill/>
                          </a:ln>
                          <a:solidFill>
                            <a:srgbClr val="333333"/>
                          </a:solidFill>
                          <a:effectLst/>
                          <a:latin typeface="Calibri Light"/>
                        </a:rPr>
                        <a:t>κομμάτια</a:t>
                      </a:r>
                      <a:r>
                        <a:rPr lang="en-US" altLang="de-DE" sz="2000" dirty="0">
                          <a:solidFill>
                            <a:srgbClr val="333333"/>
                          </a:solidFill>
                        </a:rPr>
                        <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Κατά τη διάρκεια των παραληρητικών ιδεών (μεγαλείου): αίσθηση δύναμης, ταλέντου, σημαντικότητας (ισχυροί εχθροί) και πεπρωμένου</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757418"/>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7387" y="2757418"/>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6" name="Slide Number Placeholder 5"/>
          <p:cNvSpPr>
            <a:spLocks noGrp="1"/>
          </p:cNvSpPr>
          <p:nvPr>
            <p:ph type="sldNum" sz="quarter" idx="12"/>
          </p:nvPr>
        </p:nvSpPr>
        <p:spPr/>
        <p:txBody>
          <a:bodyPr/>
          <a:lstStyle/>
          <a:p>
            <a:fld id="{914F1912-8053-4566-AB6C-925B49767976}" type="slidenum">
              <a:rPr lang="de-DE" altLang="de-DE" smtClean="0"/>
              <a:pPr/>
              <a:t>10</a:t>
            </a:fld>
            <a:endParaRPr lang="de-DE" altLang="de-DE"/>
          </a:p>
        </p:txBody>
      </p:sp>
    </p:spTree>
    <p:extLst>
      <p:ext uri="{BB962C8B-B14F-4D97-AF65-F5344CB8AC3E}">
        <p14:creationId xmlns:p14="http://schemas.microsoft.com/office/powerpoint/2010/main" val="23159742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Ψύχωση και Κατάθλιψη</a:t>
            </a:r>
            <a:br>
              <a:rPr lang="el-GR" sz="3600">
                <a:solidFill>
                  <a:srgbClr val="004992"/>
                </a:solidFill>
                <a:latin typeface="+mn-lt"/>
                <a:ea typeface="+mn-ea"/>
                <a:cs typeface="+mn-cs"/>
              </a:rPr>
            </a:br>
            <a:r>
              <a:rPr lang="el-GR">
                <a:solidFill>
                  <a:srgbClr val="004992"/>
                </a:solidFill>
                <a:latin typeface="+mn-lt"/>
                <a:ea typeface="+mn-ea"/>
                <a:cs typeface="+mn-cs"/>
              </a:rPr>
              <a:t>Επιδράσεις της ψύχωσης στην αυτοεκτίμηση</a:t>
            </a:r>
            <a:endParaRPr lang="en-US">
              <a:solidFill>
                <a:srgbClr val="004992"/>
              </a:solidFill>
              <a:latin typeface="+mn-lt"/>
              <a:ea typeface="+mn-ea"/>
              <a:cs typeface="+mn-cs"/>
            </a:endParaRPr>
          </a:p>
        </p:txBody>
      </p:sp>
      <p:sp>
        <p:nvSpPr>
          <p:cNvPr id="5" name="Content Placeholder 4"/>
          <p:cNvSpPr>
            <a:spLocks noGrp="1"/>
          </p:cNvSpPr>
          <p:nvPr>
            <p:ph idx="1"/>
          </p:nvPr>
        </p:nvSpPr>
        <p:spPr>
          <a:xfrm>
            <a:off x="408955" y="2204864"/>
            <a:ext cx="8686800" cy="4248000"/>
          </a:xfrm>
        </p:spPr>
        <p:txBody>
          <a:bodyPr/>
          <a:lstStyle/>
          <a:p>
            <a:pPr lvl="0" defTabSz="914400" fontAlgn="base">
              <a:buClr>
                <a:srgbClr val="004992"/>
              </a:buClr>
              <a:defRPr/>
            </a:pPr>
            <a:r>
              <a:rPr lang="el-GR" sz="2000" dirty="0">
                <a:solidFill>
                  <a:srgbClr val="333333"/>
                </a:solidFill>
              </a:rPr>
              <a:t>Οι </a:t>
            </a:r>
            <a:r>
              <a:rPr lang="el-GR" sz="2000" b="1" i="1" dirty="0">
                <a:solidFill>
                  <a:srgbClr val="333333"/>
                </a:solidFill>
              </a:rPr>
              <a:t>βραχυπρόθεσμες θετικές επιδράσεις </a:t>
            </a:r>
            <a:r>
              <a:rPr lang="el-GR" sz="2000" dirty="0">
                <a:solidFill>
                  <a:srgbClr val="333333"/>
                </a:solidFill>
              </a:rPr>
              <a:t>της ψύχωσης στην αυτοεκτίμηση</a:t>
            </a:r>
            <a:r>
              <a:rPr lang="de-DE" sz="2000" dirty="0">
                <a:solidFill>
                  <a:srgbClr val="333333"/>
                </a:solidFill>
              </a:rPr>
              <a:t> </a:t>
            </a:r>
            <a:r>
              <a:rPr lang="el-GR" sz="2000" dirty="0">
                <a:solidFill>
                  <a:srgbClr val="333333"/>
                </a:solidFill>
              </a:rPr>
              <a:t>γενικά ξεθωριάζουν από τις </a:t>
            </a:r>
            <a:r>
              <a:rPr lang="el-GR" sz="2000" b="1" i="1" dirty="0">
                <a:solidFill>
                  <a:srgbClr val="333333"/>
                </a:solidFill>
              </a:rPr>
              <a:t>μακροπρόθεσμες επιπτώσεις της ψύχωσης</a:t>
            </a:r>
            <a:r>
              <a:rPr lang="el-GR" sz="2000" dirty="0">
                <a:solidFill>
                  <a:srgbClr val="333333"/>
                </a:solidFill>
              </a:rPr>
              <a:t>, παραδείγματα</a:t>
            </a:r>
            <a:r>
              <a:rPr lang="de-DE" sz="2000" dirty="0">
                <a:solidFill>
                  <a:srgbClr val="333333"/>
                </a:solidFill>
              </a:rPr>
              <a:t>:</a:t>
            </a:r>
            <a:endParaRPr lang="el-GR" sz="2000" dirty="0">
              <a:solidFill>
                <a:srgbClr val="333333"/>
              </a:solidFill>
            </a:endParaRPr>
          </a:p>
          <a:p>
            <a:pPr marL="342900" lvl="0" indent="-342900" defTabSz="914400" fontAlgn="base">
              <a:buClr>
                <a:srgbClr val="333333"/>
              </a:buClr>
              <a:buFont typeface="WingDings"/>
              <a:buChar char=""/>
              <a:defRPr/>
            </a:pPr>
            <a:r>
              <a:rPr lang="el-GR" sz="2000" dirty="0">
                <a:solidFill>
                  <a:srgbClr val="333333"/>
                </a:solidFill>
              </a:rPr>
              <a:t>χρέη</a:t>
            </a:r>
            <a:r>
              <a:rPr lang="de-DE" sz="2000" dirty="0">
                <a:solidFill>
                  <a:srgbClr val="333333"/>
                </a:solidFill>
              </a:rPr>
              <a:t>: </a:t>
            </a:r>
            <a:r>
              <a:rPr lang="el-GR" sz="2000" dirty="0">
                <a:solidFill>
                  <a:srgbClr val="333333"/>
                </a:solidFill>
              </a:rPr>
              <a:t>όταν ένα άτομο με ψύχωση</a:t>
            </a:r>
            <a:r>
              <a:rPr lang="de-DE" sz="2000" dirty="0">
                <a:solidFill>
                  <a:srgbClr val="333333"/>
                </a:solidFill>
              </a:rPr>
              <a:t> </a:t>
            </a:r>
            <a:r>
              <a:rPr lang="el-GR" sz="2000" dirty="0">
                <a:solidFill>
                  <a:srgbClr val="333333"/>
                </a:solidFill>
              </a:rPr>
              <a:t>λανθασμένα πιστεύει</a:t>
            </a:r>
            <a:r>
              <a:rPr lang="de-DE" sz="2000" dirty="0">
                <a:solidFill>
                  <a:srgbClr val="333333"/>
                </a:solidFill>
              </a:rPr>
              <a:t> </a:t>
            </a:r>
            <a:r>
              <a:rPr lang="el-GR" sz="2000" dirty="0">
                <a:solidFill>
                  <a:srgbClr val="333333"/>
                </a:solidFill>
              </a:rPr>
              <a:t>ότι είναι πλούσιο ή διάσημο</a:t>
            </a:r>
            <a:endParaRPr 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el-GR" sz="2000" dirty="0">
                <a:solidFill>
                  <a:srgbClr val="333333"/>
                </a:solidFill>
              </a:rPr>
              <a:t>μοναξιά</a:t>
            </a:r>
            <a:r>
              <a:rPr lang="de-DE" sz="2000" dirty="0">
                <a:solidFill>
                  <a:srgbClr val="333333"/>
                </a:solidFill>
              </a:rPr>
              <a:t>: </a:t>
            </a:r>
            <a:r>
              <a:rPr lang="el-GR" sz="2000" dirty="0">
                <a:solidFill>
                  <a:srgbClr val="333333"/>
                </a:solidFill>
              </a:rPr>
              <a:t>μερικοί φίλοι</a:t>
            </a:r>
            <a:r>
              <a:rPr lang="de-DE" sz="2000" dirty="0">
                <a:solidFill>
                  <a:srgbClr val="333333"/>
                </a:solidFill>
              </a:rPr>
              <a:t> </a:t>
            </a:r>
            <a:r>
              <a:rPr lang="el-GR" sz="2000" dirty="0">
                <a:solidFill>
                  <a:srgbClr val="333333"/>
                </a:solidFill>
              </a:rPr>
              <a:t>μπορεί να γύρισαν την πλάτη τους στο άτομο</a:t>
            </a:r>
            <a:endParaRPr 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el-GR" sz="2000" dirty="0">
                <a:solidFill>
                  <a:srgbClr val="333333"/>
                </a:solidFill>
              </a:rPr>
              <a:t>εργασιακή κατάσταση</a:t>
            </a:r>
            <a:r>
              <a:rPr lang="de-DE" sz="2000" dirty="0">
                <a:solidFill>
                  <a:srgbClr val="333333"/>
                </a:solidFill>
              </a:rPr>
              <a:t>: </a:t>
            </a:r>
            <a:r>
              <a:rPr lang="el-GR" sz="2000" dirty="0">
                <a:solidFill>
                  <a:srgbClr val="333333"/>
                </a:solidFill>
              </a:rPr>
              <a:t>απώλεια εργασίας</a:t>
            </a:r>
            <a:r>
              <a:rPr lang="de-DE" sz="2000" dirty="0">
                <a:solidFill>
                  <a:srgbClr val="333333"/>
                </a:solidFill>
              </a:rPr>
              <a:t> </a:t>
            </a:r>
            <a:r>
              <a:rPr lang="el-GR" sz="2000" dirty="0">
                <a:solidFill>
                  <a:srgbClr val="333333"/>
                </a:solidFill>
              </a:rPr>
              <a:t>εξαιτίας ακατάλληλης συμπεριφοράς στο γραφείο</a:t>
            </a:r>
            <a:endParaRPr lang="de-DE" sz="2000" dirty="0">
              <a:solidFill>
                <a:srgbClr val="333333"/>
              </a:solidFill>
            </a:endParaRPr>
          </a:p>
          <a:p>
            <a:pPr lvl="0" defTabSz="914400" fontAlgn="base">
              <a:defRPr/>
            </a:pPr>
            <a:r>
              <a:rPr lang="el-GR" sz="2000" dirty="0">
                <a:solidFill>
                  <a:srgbClr val="333333"/>
                </a:solidFill>
              </a:rPr>
              <a:t>Είναι πολύ επικίνδυνη</a:t>
            </a:r>
            <a:r>
              <a:rPr lang="de-DE" sz="2000" dirty="0">
                <a:solidFill>
                  <a:srgbClr val="333333"/>
                </a:solidFill>
              </a:rPr>
              <a:t> </a:t>
            </a:r>
            <a:r>
              <a:rPr lang="el-GR" sz="2000" dirty="0">
                <a:solidFill>
                  <a:srgbClr val="333333"/>
                </a:solidFill>
              </a:rPr>
              <a:t>η διακοπή της φαρμακευτικής αγωγής χωρίς ιατρική συμβουλή</a:t>
            </a:r>
            <a:r>
              <a:rPr lang="de-DE" sz="2000" dirty="0">
                <a:solidFill>
                  <a:srgbClr val="333333"/>
                </a:solidFill>
              </a:rPr>
              <a:t> </a:t>
            </a:r>
            <a:r>
              <a:rPr lang="el-GR" sz="2000" dirty="0">
                <a:solidFill>
                  <a:srgbClr val="333333"/>
                </a:solidFill>
              </a:rPr>
              <a:t>μόνο και μόνο για να επισκεφτεί ξανά κανείς τον απειλητικό, αν και συναρπαστικό κόσμο, της ψύχωσης. Ιδιαίτερα</a:t>
            </a:r>
            <a:r>
              <a:rPr lang="de-DE" sz="2000" dirty="0">
                <a:solidFill>
                  <a:srgbClr val="333333"/>
                </a:solidFill>
              </a:rPr>
              <a:t> </a:t>
            </a:r>
            <a:r>
              <a:rPr lang="el-GR" sz="2000" dirty="0">
                <a:solidFill>
                  <a:srgbClr val="333333"/>
                </a:solidFill>
              </a:rPr>
              <a:t>όταν ο φόβος</a:t>
            </a:r>
            <a:r>
              <a:rPr lang="de-DE" sz="2000" dirty="0">
                <a:solidFill>
                  <a:srgbClr val="333333"/>
                </a:solidFill>
              </a:rPr>
              <a:t> </a:t>
            </a:r>
            <a:r>
              <a:rPr lang="el-GR" sz="2000" dirty="0">
                <a:solidFill>
                  <a:srgbClr val="333333"/>
                </a:solidFill>
              </a:rPr>
              <a:t>είναι συχνά</a:t>
            </a:r>
            <a:r>
              <a:rPr lang="de-DE" sz="2000" dirty="0">
                <a:solidFill>
                  <a:srgbClr val="333333"/>
                </a:solidFill>
              </a:rPr>
              <a:t> </a:t>
            </a:r>
            <a:r>
              <a:rPr lang="el-GR" sz="2000" dirty="0">
                <a:solidFill>
                  <a:srgbClr val="333333"/>
                </a:solidFill>
              </a:rPr>
              <a:t>κυρίαρχος</a:t>
            </a:r>
            <a:r>
              <a:rPr lang="de-DE" sz="2000" dirty="0">
                <a:solidFill>
                  <a:srgbClr val="333333"/>
                </a:solidFill>
              </a:rPr>
              <a:t> </a:t>
            </a:r>
            <a:r>
              <a:rPr lang="el-GR" sz="2000" dirty="0">
                <a:solidFill>
                  <a:srgbClr val="333333"/>
                </a:solidFill>
              </a:rPr>
              <a:t>κατά την ψύχωση</a:t>
            </a:r>
            <a:r>
              <a:rPr lang="de-DE" sz="2000" dirty="0">
                <a:solidFill>
                  <a:srgbClr val="333333"/>
                </a:solidFill>
              </a:rPr>
              <a:t>!</a:t>
            </a:r>
            <a:endParaRPr lang="en-US" sz="2000" dirty="0"/>
          </a:p>
        </p:txBody>
      </p:sp>
      <p:pic>
        <p:nvPicPr>
          <p:cNvPr id="8"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9" name="Slide Number Placeholder 8"/>
          <p:cNvSpPr>
            <a:spLocks noGrp="1"/>
          </p:cNvSpPr>
          <p:nvPr>
            <p:ph type="sldNum" sz="quarter" idx="12"/>
          </p:nvPr>
        </p:nvSpPr>
        <p:spPr/>
        <p:txBody>
          <a:bodyPr/>
          <a:lstStyle/>
          <a:p>
            <a:fld id="{EAE87ECB-6FCE-439F-88BD-1C219D139510}" type="slidenum">
              <a:rPr lang="de-DE" altLang="de-DE" smtClean="0"/>
              <a:pPr/>
              <a:t>11</a:t>
            </a:fld>
            <a:endParaRPr lang="de-DE" altLang="de-DE"/>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feld 15"/>
          <p:cNvSpPr txBox="1"/>
          <p:nvPr/>
        </p:nvSpPr>
        <p:spPr>
          <a:xfrm>
            <a:off x="3558224" y="5115160"/>
            <a:ext cx="5761584" cy="1292662"/>
          </a:xfrm>
          <a:prstGeom prst="rect">
            <a:avLst/>
          </a:prstGeom>
          <a:noFill/>
        </p:spPr>
        <p:txBody>
          <a:bodyPr wrap="square" rtlCol="0">
            <a:spAutoFit/>
          </a:bodyPr>
          <a:lstStyle/>
          <a:p>
            <a:pPr marL="182558"/>
            <a:r>
              <a:rPr lang="de-DE" dirty="0">
                <a:solidFill>
                  <a:schemeClr val="bg1"/>
                </a:solidFill>
              </a:rPr>
              <a:t>... viele wichtige Erinnerungen gehen ebenfalls verloren </a:t>
            </a:r>
            <a:br>
              <a:rPr lang="de-DE" dirty="0">
                <a:solidFill>
                  <a:schemeClr val="bg1"/>
                </a:solidFill>
              </a:rPr>
            </a:br>
            <a:r>
              <a:rPr lang="de-DE" dirty="0">
                <a:solidFill>
                  <a:schemeClr val="bg1"/>
                </a:solidFill>
              </a:rPr>
              <a:t>(Termine, Urlaubserinnerungen, Schulwissen ...).</a:t>
            </a:r>
            <a:endParaRPr lang="de-DE" b="1" dirty="0">
              <a:solidFill>
                <a:schemeClr val="bg1"/>
              </a:solidFill>
            </a:endParaRPr>
          </a:p>
          <a:p>
            <a:pPr algn="ctr"/>
            <a:endParaRPr lang="de-DE" sz="2400" dirty="0">
              <a:solidFill>
                <a:schemeClr val="bg1"/>
              </a:solidFill>
            </a:endParaRPr>
          </a:p>
        </p:txBody>
      </p:sp>
      <p:sp>
        <p:nvSpPr>
          <p:cNvPr id="21" name="Titel 1">
            <a:extLst>
              <a:ext uri="{FF2B5EF4-FFF2-40B4-BE49-F238E27FC236}">
                <a16:creationId xmlns:a16="http://schemas.microsoft.com/office/drawing/2014/main" id="{2B40BB36-ADDC-7C48-90C6-98C3B159DE6C}"/>
              </a:ext>
            </a:extLst>
          </p:cNvPr>
          <p:cNvSpPr txBox="1">
            <a:spLocks/>
          </p:cNvSpPr>
          <p:nvPr/>
        </p:nvSpPr>
        <p:spPr>
          <a:xfrm>
            <a:off x="0" y="846000"/>
            <a:ext cx="12195175" cy="6012000"/>
          </a:xfrm>
          <a:prstGeom prst="rect">
            <a:avLst/>
          </a:prstGeom>
          <a:solidFill>
            <a:srgbClr val="8BB3CE">
              <a:alpha val="60000"/>
            </a:srgbClr>
          </a:solidFill>
        </p:spPr>
        <p:txBody>
          <a:bodyPr vert="horz" lIns="91440" tIns="45720" rIns="91440" bIns="45720" rtlCol="0" anchor="ctr" anchorCtr="0">
            <a:normAutofit/>
          </a:bodyPr>
          <a:lstStyle/>
          <a:p>
            <a:pPr marL="190500" lvl="0" algn="ctr" defTabSz="914377">
              <a:lnSpc>
                <a:spcPct val="90000"/>
              </a:lnSpc>
              <a:spcBef>
                <a:spcPct val="0"/>
              </a:spcBef>
              <a:defRPr/>
            </a:pPr>
            <a:endParaRPr kumimoji="0" lang="de-DE" sz="3600" b="0" i="0" u="none" strike="noStrike" kern="1200" cap="none" spc="0" normalizeH="0" baseline="0" noProof="0" dirty="0">
              <a:ln>
                <a:noFill/>
              </a:ln>
              <a:effectLst/>
              <a:uLnTx/>
              <a:uFillTx/>
              <a:latin typeface="+mj-lt"/>
              <a:ea typeface="+mj-ea"/>
              <a:cs typeface="+mj-cs"/>
            </a:endParaRPr>
          </a:p>
        </p:txBody>
      </p:sp>
      <p:sp>
        <p:nvSpPr>
          <p:cNvPr id="2" name="Textfeld 1"/>
          <p:cNvSpPr txBox="1"/>
          <p:nvPr/>
        </p:nvSpPr>
        <p:spPr bwMode="gray">
          <a:xfrm>
            <a:off x="8054" y="906432"/>
            <a:ext cx="6809613" cy="5951568"/>
          </a:xfrm>
          <a:prstGeom prst="rect">
            <a:avLst/>
          </a:prstGeom>
          <a:noFill/>
        </p:spPr>
        <p:txBody>
          <a:bodyPr wrap="square" lIns="0" tIns="0" rIns="0" bIns="0" rtlCol="0" anchor="ctr">
            <a:noAutofit/>
          </a:bodyPr>
          <a:lstStyle/>
          <a:p>
            <a:pPr marL="190500" lvl="0" algn="ctr" defTabSz="914377">
              <a:lnSpc>
                <a:spcPct val="90000"/>
              </a:lnSpc>
              <a:defRPr/>
            </a:pPr>
            <a:r>
              <a:rPr lang="el-GR" sz="3600" dirty="0">
                <a:solidFill>
                  <a:srgbClr val="333333"/>
                </a:solidFill>
                <a:latin typeface="Calibri Light"/>
              </a:rPr>
              <a:t>Ποιες είναι οι χαρακτηριστικές σκέψεις και οι τρόποι που σκέφτονται οι άνθρωποι με </a:t>
            </a:r>
            <a:r>
              <a:rPr lang="el-GR" sz="3600" dirty="0">
                <a:solidFill>
                  <a:srgbClr val="004992"/>
                </a:solidFill>
                <a:latin typeface="Calibri Light"/>
              </a:rPr>
              <a:t>κατάθλιψη </a:t>
            </a:r>
            <a:r>
              <a:rPr lang="el-GR" sz="3600" dirty="0">
                <a:solidFill>
                  <a:srgbClr val="333333"/>
                </a:solidFill>
                <a:latin typeface="Calibri Light"/>
              </a:rPr>
              <a:t>και </a:t>
            </a:r>
            <a:r>
              <a:rPr lang="el-GR" sz="3600" dirty="0">
                <a:solidFill>
                  <a:srgbClr val="004992"/>
                </a:solidFill>
                <a:latin typeface="Calibri Light"/>
              </a:rPr>
              <a:t>χαμηλή αυτοεκτίμηση</a:t>
            </a:r>
            <a:r>
              <a:rPr lang="el-GR" sz="3600" dirty="0">
                <a:solidFill>
                  <a:srgbClr val="333333"/>
                </a:solidFill>
                <a:latin typeface="Calibri Light"/>
              </a:rPr>
              <a:t>;</a:t>
            </a:r>
            <a:endParaRPr lang="de-DE" dirty="0" err="1">
              <a:solidFill>
                <a:srgbClr val="333333"/>
              </a:solidFill>
              <a:latin typeface="+mj-lt"/>
            </a:endParaRPr>
          </a:p>
        </p:txBody>
      </p:sp>
      <p:pic>
        <p:nvPicPr>
          <p:cNvPr id="11" name="Picture 5" descr="despair ">
            <a:extLst>
              <a:ext uri="{FF2B5EF4-FFF2-40B4-BE49-F238E27FC236}">
                <a16:creationId xmlns:a16="http://schemas.microsoft.com/office/drawing/2014/main" id="{BCED4017-665A-48BD-940C-00F6F69DD8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6617" y="850392"/>
            <a:ext cx="5178558" cy="6007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6" name="Slide Number Placeholder 5"/>
          <p:cNvSpPr>
            <a:spLocks noGrp="1"/>
          </p:cNvSpPr>
          <p:nvPr>
            <p:ph type="sldNum" sz="quarter" idx="12"/>
          </p:nvPr>
        </p:nvSpPr>
        <p:spPr/>
        <p:txBody>
          <a:bodyPr/>
          <a:lstStyle/>
          <a:p>
            <a:fld id="{EAE87ECB-6FCE-439F-88BD-1C219D139510}" type="slidenum">
              <a:rPr lang="de-DE" altLang="de-DE" smtClean="0"/>
              <a:pPr/>
              <a:t>12</a:t>
            </a:fld>
            <a:endParaRPr lang="de-DE" altLang="de-DE"/>
          </a:p>
        </p:txBody>
      </p:sp>
    </p:spTree>
    <p:extLst>
      <p:ext uri="{BB962C8B-B14F-4D97-AF65-F5344CB8AC3E}">
        <p14:creationId xmlns:p14="http://schemas.microsoft.com/office/powerpoint/2010/main" val="5374760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altLang="de-DE" sz="3600">
                <a:solidFill>
                  <a:srgbClr val="004992"/>
                </a:solidFill>
                <a:latin typeface="+mn-lt"/>
                <a:ea typeface="+mn-ea"/>
                <a:cs typeface="+mn-cs"/>
              </a:rPr>
              <a:t>1. Υπεργενίκευση</a:t>
            </a:r>
            <a:br>
              <a:rPr lang="el-GR" altLang="de-DE" sz="3600">
                <a:solidFill>
                  <a:srgbClr val="004992"/>
                </a:solidFill>
                <a:latin typeface="+mn-lt"/>
                <a:ea typeface="+mn-ea"/>
                <a:cs typeface="+mn-cs"/>
              </a:rPr>
            </a:br>
            <a:r>
              <a:rPr lang="el-GR" altLang="de-DE">
                <a:solidFill>
                  <a:srgbClr val="004992"/>
                </a:solidFill>
                <a:latin typeface="+mn-lt"/>
                <a:ea typeface="+mn-ea"/>
                <a:cs typeface="+mn-cs"/>
              </a:rPr>
              <a:t>Ποιά θα ήταν μια πιο ρεαλιστική και βοηθητική εκτίμηση;</a:t>
            </a:r>
            <a:endParaRPr lang="de-DE" altLang="de-DE">
              <a:solidFill>
                <a:srgbClr val="004992"/>
              </a:solidFill>
              <a:latin typeface="+mn-lt"/>
              <a:ea typeface="+mn-ea"/>
              <a:cs typeface="+mn-cs"/>
            </a:endParaRPr>
          </a:p>
        </p:txBody>
      </p:sp>
      <p:graphicFrame>
        <p:nvGraphicFramePr>
          <p:cNvPr id="7"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2560179667"/>
              </p:ext>
            </p:extLst>
          </p:nvPr>
        </p:nvGraphicFramePr>
        <p:xfrm>
          <a:off x="408955" y="2203704"/>
          <a:ext cx="11338560" cy="3429000"/>
        </p:xfrm>
        <a:graphic>
          <a:graphicData uri="http://schemas.openxmlformats.org/drawingml/2006/table">
            <a:tbl>
              <a:tblPr>
                <a:tableStyleId>{21E4AEA4-8DFA-4A89-87EB-49C32662AFE0}</a:tableStyleId>
              </a:tblPr>
              <a:tblGrid>
                <a:gridCol w="4598416">
                  <a:extLst>
                    <a:ext uri="{9D8B030D-6E8A-4147-A177-3AD203B41FA5}">
                      <a16:colId xmlns:a16="http://schemas.microsoft.com/office/drawing/2014/main" val="20000"/>
                    </a:ext>
                  </a:extLst>
                </a:gridCol>
                <a:gridCol w="674014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ea typeface="ＭＳ Ｐゴシック" pitchFamily="34" charset="-128"/>
                        </a:rPr>
                        <a:t>Γεγονός </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1" i="1" u="none" strike="noStrike" cap="none" normalizeH="0" baseline="0" dirty="0">
                          <a:ln>
                            <a:noFill/>
                          </a:ln>
                          <a:solidFill>
                            <a:srgbClr val="333333"/>
                          </a:solidFill>
                          <a:effectLst/>
                          <a:latin typeface="Calibri Light"/>
                          <a:ea typeface="ＭＳ Ｐゴシック" pitchFamily="34" charset="-128"/>
                        </a:rPr>
                        <a:t>Λανθασμένη Γενίκευση</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ea typeface="ＭＳ Ｐゴシック" pitchFamily="34" charset="-128"/>
                        </a:rPr>
                        <a:t>Θετική/εποικοδομητική εκτίμηση</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lang="en-US" altLang="de-DE" sz="2000" dirty="0">
                          <a:solidFill>
                            <a:srgbClr val="333333"/>
                          </a:solidFill>
                        </a:rPr>
                        <a:t>«</a:t>
                      </a:r>
                      <a:r>
                        <a:rPr kumimoji="0" lang="el-GR" sz="2000" b="0" i="0" u="none" strike="noStrike" cap="none" normalizeH="0" baseline="0" dirty="0">
                          <a:ln>
                            <a:noFill/>
                          </a:ln>
                          <a:solidFill>
                            <a:srgbClr val="333333"/>
                          </a:solidFill>
                          <a:effectLst/>
                          <a:latin typeface="Calibri Light"/>
                          <a:ea typeface="ＭＳ Ｐゴシック" pitchFamily="34" charset="-128"/>
                        </a:rPr>
                        <a:t>Ζυγίζω πολλά κιλά</a:t>
                      </a:r>
                      <a:r>
                        <a:rPr lang="en-US" altLang="de-DE" sz="2000" dirty="0">
                          <a:solidFill>
                            <a:srgbClr val="333333"/>
                          </a:solidFill>
                        </a:rPr>
                        <a:t>»</a:t>
                      </a:r>
                      <a:r>
                        <a:rPr kumimoji="0" lang="el-GR" sz="2000" b="0" i="0" u="none" strike="noStrike" cap="none" normalizeH="0" baseline="0" dirty="0">
                          <a:ln>
                            <a:noFill/>
                          </a:ln>
                          <a:solidFill>
                            <a:srgbClr val="333333"/>
                          </a:solidFill>
                          <a:effectLst/>
                          <a:latin typeface="Calibri Light"/>
                          <a:ea typeface="ＭＳ Ｐゴシック" pitchFamily="34" charset="-128"/>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lang="en-US" altLang="de-DE" sz="2000" dirty="0">
                          <a:solidFill>
                            <a:srgbClr val="333333"/>
                          </a:solidFill>
                        </a:rPr>
                        <a:t>«</a:t>
                      </a:r>
                      <a:r>
                        <a:rPr kumimoji="0" lang="el-GR" sz="2000" b="0" i="0" u="none" strike="noStrike" cap="none" normalizeH="0" baseline="0" dirty="0">
                          <a:ln>
                            <a:noFill/>
                          </a:ln>
                          <a:solidFill>
                            <a:srgbClr val="333333"/>
                          </a:solidFill>
                          <a:effectLst/>
                          <a:latin typeface="Calibri Light"/>
                          <a:ea typeface="ＭＳ Ｐゴシック" pitchFamily="34" charset="-128"/>
                        </a:rPr>
                        <a:t>Η μύτη μου είναι γαμψή</a:t>
                      </a:r>
                      <a:r>
                        <a:rPr lang="en-US" altLang="de-DE" sz="2000" dirty="0">
                          <a:solidFill>
                            <a:srgbClr val="333333"/>
                          </a:solidFill>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lang="en-US" altLang="de-DE" sz="2000" b="1" dirty="0">
                          <a:solidFill>
                            <a:srgbClr val="333333"/>
                          </a:solidFill>
                        </a:rPr>
                        <a:t>«</a:t>
                      </a:r>
                      <a:r>
                        <a:rPr kumimoji="0" lang="el-GR" sz="2000" b="1" i="1" u="none" strike="noStrike" cap="none" normalizeH="0" baseline="0" dirty="0">
                          <a:ln>
                            <a:noFill/>
                          </a:ln>
                          <a:solidFill>
                            <a:srgbClr val="333333"/>
                          </a:solidFill>
                          <a:effectLst/>
                          <a:latin typeface="Calibri Light"/>
                          <a:ea typeface="ＭＳ Ｐゴシック" pitchFamily="34" charset="-128"/>
                        </a:rPr>
                        <a:t>Είμαι άσχημος/η</a:t>
                      </a:r>
                      <a:r>
                        <a:rPr lang="en-US" altLang="de-DE" sz="2000" b="1" dirty="0">
                          <a:solidFill>
                            <a:srgbClr val="333333"/>
                          </a:solidFill>
                        </a:rPr>
                        <a:t>»</a:t>
                      </a:r>
                      <a:endParaRPr kumimoji="0" lang="el-GR"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Calibri Light"/>
                          <a:ea typeface="ＭＳ Ｐゴシック" pitchFamily="34" charset="-128"/>
                        </a:rPr>
                        <a:t>Μια συνέντευξη για δουλειά δεν πήγε όπως θα ήθελα.</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lang="en-US" altLang="de-DE" sz="2000" b="1" dirty="0">
                          <a:solidFill>
                            <a:srgbClr val="333333"/>
                          </a:solidFill>
                        </a:rPr>
                        <a:t>«</a:t>
                      </a:r>
                      <a:r>
                        <a:rPr kumimoji="0" lang="el-GR" sz="2000" b="1" i="1" u="none" strike="noStrike" cap="none" normalizeH="0" baseline="0" dirty="0">
                          <a:ln>
                            <a:noFill/>
                          </a:ln>
                          <a:solidFill>
                            <a:srgbClr val="333333"/>
                          </a:solidFill>
                          <a:effectLst/>
                          <a:latin typeface="Calibri Light"/>
                          <a:ea typeface="ＭＳ Ｐゴシック" pitchFamily="34" charset="-128"/>
                        </a:rPr>
                        <a:t>Ποτέ δε θα ξαναβρώ δουλειά</a:t>
                      </a:r>
                      <a:r>
                        <a:rPr lang="en-US" altLang="de-DE" sz="2000" b="1" dirty="0">
                          <a:solidFill>
                            <a:srgbClr val="333333"/>
                          </a:solidFill>
                        </a:rPr>
                        <a:t>»</a:t>
                      </a:r>
                      <a:endParaRPr kumimoji="0" lang="el-GR"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5" name="Slide Number Placeholder 4"/>
          <p:cNvSpPr>
            <a:spLocks noGrp="1"/>
          </p:cNvSpPr>
          <p:nvPr>
            <p:ph type="sldNum" sz="quarter" idx="12"/>
          </p:nvPr>
        </p:nvSpPr>
        <p:spPr/>
        <p:txBody>
          <a:bodyPr/>
          <a:lstStyle/>
          <a:p>
            <a:fld id="{914F1912-8053-4566-AB6C-925B49767976}"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altLang="de-DE" sz="3600">
                <a:solidFill>
                  <a:srgbClr val="004992"/>
                </a:solidFill>
                <a:latin typeface="+mn-lt"/>
                <a:ea typeface="+mn-ea"/>
                <a:cs typeface="+mn-cs"/>
              </a:rPr>
              <a:t>1. Υπεργενίκευση</a:t>
            </a:r>
            <a:br>
              <a:rPr lang="el-GR" altLang="de-DE" sz="3600">
                <a:solidFill>
                  <a:srgbClr val="004992"/>
                </a:solidFill>
                <a:latin typeface="+mn-lt"/>
                <a:ea typeface="+mn-ea"/>
                <a:cs typeface="+mn-cs"/>
              </a:rPr>
            </a:br>
            <a:r>
              <a:rPr lang="el-GR" altLang="de-DE">
                <a:solidFill>
                  <a:srgbClr val="004992"/>
                </a:solidFill>
                <a:latin typeface="+mn-lt"/>
                <a:ea typeface="+mn-ea"/>
                <a:cs typeface="+mn-cs"/>
              </a:rPr>
              <a:t>Ποιά θα ήταν μια πιο ρεαλιστική και βοηθητική εκτίμηση;</a:t>
            </a:r>
            <a:endParaRPr lang="de-DE" altLang="de-DE">
              <a:solidFill>
                <a:srgbClr val="004992"/>
              </a:solidFill>
              <a:latin typeface="+mn-lt"/>
              <a:ea typeface="+mn-ea"/>
              <a:cs typeface="+mn-cs"/>
            </a:endParaRPr>
          </a:p>
        </p:txBody>
      </p:sp>
      <p:graphicFrame>
        <p:nvGraphicFramePr>
          <p:cNvPr id="7"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1206055524"/>
              </p:ext>
            </p:extLst>
          </p:nvPr>
        </p:nvGraphicFramePr>
        <p:xfrm>
          <a:off x="408955" y="2203704"/>
          <a:ext cx="11338560" cy="3429000"/>
        </p:xfrm>
        <a:graphic>
          <a:graphicData uri="http://schemas.openxmlformats.org/drawingml/2006/table">
            <a:tbl>
              <a:tblPr>
                <a:tableStyleId>{21E4AEA4-8DFA-4A89-87EB-49C32662AFE0}</a:tableStyleId>
              </a:tblPr>
              <a:tblGrid>
                <a:gridCol w="4598416">
                  <a:extLst>
                    <a:ext uri="{9D8B030D-6E8A-4147-A177-3AD203B41FA5}">
                      <a16:colId xmlns:a16="http://schemas.microsoft.com/office/drawing/2014/main" val="20000"/>
                    </a:ext>
                  </a:extLst>
                </a:gridCol>
                <a:gridCol w="674014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ea typeface="ＭＳ Ｐゴシック" pitchFamily="34" charset="-128"/>
                        </a:rPr>
                        <a:t>Γεγονός </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1" i="1" u="none" strike="noStrike" cap="none" normalizeH="0" baseline="0" dirty="0">
                          <a:ln>
                            <a:noFill/>
                          </a:ln>
                          <a:solidFill>
                            <a:srgbClr val="333333"/>
                          </a:solidFill>
                          <a:effectLst/>
                          <a:latin typeface="Calibri Light"/>
                          <a:ea typeface="ＭＳ Ｐゴシック" pitchFamily="34" charset="-128"/>
                        </a:rPr>
                        <a:t>Λανθασμένη Γενίκευση</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ea typeface="ＭＳ Ｐゴシック" pitchFamily="34" charset="-128"/>
                        </a:rPr>
                        <a:t>Θετική/εποικοδομητική εκτίμηση</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lang="en-US" altLang="de-DE" sz="2000" dirty="0">
                          <a:solidFill>
                            <a:srgbClr val="333333"/>
                          </a:solidFill>
                        </a:rPr>
                        <a:t>«</a:t>
                      </a:r>
                      <a:r>
                        <a:rPr kumimoji="0" lang="el-GR" sz="2000" b="0" i="0" u="none" strike="noStrike" cap="none" normalizeH="0" baseline="0" dirty="0">
                          <a:ln>
                            <a:noFill/>
                          </a:ln>
                          <a:solidFill>
                            <a:srgbClr val="333333"/>
                          </a:solidFill>
                          <a:effectLst/>
                          <a:latin typeface="+mn-lt"/>
                          <a:ea typeface="ＭＳ Ｐゴシック" pitchFamily="34" charset="-128"/>
                        </a:rPr>
                        <a:t>Ζυγίζω πολλά κιλά</a:t>
                      </a:r>
                      <a:r>
                        <a:rPr lang="en-US" altLang="de-DE" sz="2000" dirty="0">
                          <a:solidFill>
                            <a:srgbClr val="333333"/>
                          </a:solidFill>
                        </a:rPr>
                        <a:t>»</a:t>
                      </a:r>
                      <a:r>
                        <a:rPr kumimoji="0" lang="el-GR" sz="2000" b="0" i="0" u="none" strike="noStrike" cap="none" normalizeH="0" baseline="0" dirty="0">
                          <a:ln>
                            <a:noFill/>
                          </a:ln>
                          <a:solidFill>
                            <a:srgbClr val="333333"/>
                          </a:solidFill>
                          <a:effectLst/>
                          <a:latin typeface="+mn-lt"/>
                          <a:ea typeface="ＭＳ Ｐゴシック" pitchFamily="34" charset="-128"/>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lang="en-US" altLang="de-DE" sz="2000" dirty="0">
                          <a:solidFill>
                            <a:srgbClr val="333333"/>
                          </a:solidFill>
                        </a:rPr>
                        <a:t>«</a:t>
                      </a:r>
                      <a:r>
                        <a:rPr kumimoji="0" lang="el-GR" sz="2000" b="0" i="0" u="none" strike="noStrike" cap="none" normalizeH="0" baseline="0" dirty="0">
                          <a:ln>
                            <a:noFill/>
                          </a:ln>
                          <a:solidFill>
                            <a:srgbClr val="333333"/>
                          </a:solidFill>
                          <a:effectLst/>
                          <a:latin typeface="+mn-lt"/>
                          <a:ea typeface="ＭＳ Ｐゴシック" pitchFamily="34" charset="-128"/>
                        </a:rPr>
                        <a:t>Η μύτη μου είναι γαμψή</a:t>
                      </a:r>
                      <a:r>
                        <a:rPr lang="en-US" altLang="de-DE" sz="2000" dirty="0">
                          <a:solidFill>
                            <a:srgbClr val="333333"/>
                          </a:solidFill>
                        </a:rPr>
                        <a:t>»</a:t>
                      </a:r>
                      <a:endParaRPr kumimoji="0" lang="de-DE" sz="2000" b="0" i="0" u="none" strike="noStrike" cap="none" normalizeH="0" baseline="0" dirty="0">
                        <a:ln>
                          <a:noFill/>
                        </a:ln>
                        <a:solidFill>
                          <a:srgbClr val="333333"/>
                        </a:solidFill>
                        <a:effectLst/>
                        <a:latin typeface="+mn-l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lang="en-US" altLang="de-DE" sz="2000" b="1" dirty="0">
                          <a:solidFill>
                            <a:srgbClr val="333333"/>
                          </a:solidFill>
                        </a:rPr>
                        <a:t>«</a:t>
                      </a:r>
                      <a:r>
                        <a:rPr kumimoji="0" lang="el-GR" sz="2000" b="1" i="1" u="none" strike="noStrike" cap="none" normalizeH="0" baseline="0" dirty="0">
                          <a:ln>
                            <a:noFill/>
                          </a:ln>
                          <a:solidFill>
                            <a:srgbClr val="333333"/>
                          </a:solidFill>
                          <a:effectLst/>
                          <a:latin typeface="Calibri Light"/>
                          <a:ea typeface="ＭＳ Ｐゴシック" pitchFamily="34" charset="-128"/>
                        </a:rPr>
                        <a:t>Είμαι άσχημος/η</a:t>
                      </a:r>
                      <a:r>
                        <a:rPr lang="en-US" altLang="de-DE" sz="2000" b="1" dirty="0">
                          <a:solidFill>
                            <a:srgbClr val="333333"/>
                          </a:solidFill>
                        </a:rPr>
                        <a:t>»</a:t>
                      </a:r>
                      <a:endParaRPr kumimoji="0" lang="el-GR"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lang="en-US" altLang="de-DE" sz="2000" dirty="0">
                          <a:solidFill>
                            <a:srgbClr val="333333"/>
                          </a:solidFill>
                        </a:rPr>
                        <a:t>«</a:t>
                      </a:r>
                      <a:r>
                        <a:rPr kumimoji="0" lang="el-GR" sz="2000" b="0" i="0" u="none" strike="noStrike" cap="none" normalizeH="0" baseline="0" dirty="0">
                          <a:ln>
                            <a:noFill/>
                          </a:ln>
                          <a:solidFill>
                            <a:srgbClr val="333333"/>
                          </a:solidFill>
                          <a:effectLst/>
                          <a:latin typeface="Calibri Light"/>
                          <a:ea typeface="ＭＳ Ｐゴシック" pitchFamily="34" charset="-128"/>
                        </a:rPr>
                        <a:t>Δεν είμαι άσχημος/η εξαιτίας μόνο μιας ατέλειας, υπάρχουν κάποια σημεία που μου αρέσουν πολύ πάνω μου, όπως για παράδειγμα τα μάτια μου</a:t>
                      </a:r>
                      <a:r>
                        <a:rPr lang="en-US" altLang="de-DE" sz="2000" dirty="0">
                          <a:solidFill>
                            <a:srgbClr val="333333"/>
                          </a:solidFill>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Calibri Light"/>
                          <a:ea typeface="ＭＳ Ｐゴシック" pitchFamily="34" charset="-128"/>
                        </a:rPr>
                        <a:t>Μια συνέντευξη για δουλειά δεν πήγε όπως θα ήθελα.</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lang="en-US" altLang="de-DE" sz="2000" b="1" dirty="0">
                          <a:solidFill>
                            <a:srgbClr val="333333"/>
                          </a:solidFill>
                        </a:rPr>
                        <a:t>«</a:t>
                      </a:r>
                      <a:r>
                        <a:rPr kumimoji="0" lang="el-GR" sz="2000" b="1" i="1" u="none" strike="noStrike" cap="none" normalizeH="0" baseline="0" dirty="0">
                          <a:ln>
                            <a:noFill/>
                          </a:ln>
                          <a:solidFill>
                            <a:srgbClr val="333333"/>
                          </a:solidFill>
                          <a:effectLst/>
                          <a:latin typeface="+mn-lt"/>
                          <a:ea typeface="ＭＳ Ｐゴシック" pitchFamily="34" charset="-128"/>
                        </a:rPr>
                        <a:t>Ποτέ δε θα ξαναβρώ δουλειά</a:t>
                      </a:r>
                      <a:r>
                        <a:rPr lang="en-US" altLang="de-DE" sz="2000" b="1" dirty="0">
                          <a:solidFill>
                            <a:srgbClr val="333333"/>
                          </a:solidFill>
                        </a:rPr>
                        <a:t>»</a:t>
                      </a:r>
                      <a:endParaRPr kumimoji="0" lang="el-GR" sz="2000" b="1" i="1" u="none" strike="noStrike" cap="none" normalizeH="0" baseline="0" dirty="0">
                        <a:ln>
                          <a:noFill/>
                        </a:ln>
                        <a:solidFill>
                          <a:srgbClr val="333333"/>
                        </a:solidFill>
                        <a:effectLst/>
                        <a:latin typeface="+mn-l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004992"/>
                          </a:solidFill>
                          <a:effectLst/>
                          <a:latin typeface="+mn-lt"/>
                          <a:ea typeface="ＭＳ Ｐゴシック" pitchFamily="34" charset="-128"/>
                        </a:rPr>
                        <a:t>;;;</a:t>
                      </a:r>
                      <a:endParaRPr kumimoji="0" lang="de-DE" sz="2000" b="0" i="0" u="none" strike="noStrike" cap="none" normalizeH="0" baseline="0" dirty="0">
                        <a:ln>
                          <a:noFill/>
                        </a:ln>
                        <a:solidFill>
                          <a:srgbClr val="004992"/>
                        </a:solidFill>
                        <a:effectLst/>
                        <a:latin typeface="+mn-l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5" name="Slide Number Placeholder 4"/>
          <p:cNvSpPr>
            <a:spLocks noGrp="1"/>
          </p:cNvSpPr>
          <p:nvPr>
            <p:ph type="sldNum" sz="quarter" idx="12"/>
          </p:nvPr>
        </p:nvSpPr>
        <p:spPr/>
        <p:txBody>
          <a:bodyPr/>
          <a:lstStyle/>
          <a:p>
            <a:fld id="{914F1912-8053-4566-AB6C-925B49767976}" type="slidenum">
              <a:rPr lang="de-DE" altLang="de-DE" smtClean="0"/>
              <a:pPr/>
              <a:t>14</a:t>
            </a:fld>
            <a:endParaRPr lang="de-DE" altLang="de-DE"/>
          </a:p>
        </p:txBody>
      </p:sp>
    </p:spTree>
    <p:extLst>
      <p:ext uri="{BB962C8B-B14F-4D97-AF65-F5344CB8AC3E}">
        <p14:creationId xmlns:p14="http://schemas.microsoft.com/office/powerpoint/2010/main" val="40681134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altLang="de-DE" sz="3600">
                <a:solidFill>
                  <a:srgbClr val="004992"/>
                </a:solidFill>
                <a:latin typeface="+mn-lt"/>
                <a:ea typeface="+mn-ea"/>
                <a:cs typeface="+mn-cs"/>
              </a:rPr>
              <a:t>1. Υπεργενίκευση</a:t>
            </a:r>
            <a:br>
              <a:rPr lang="el-GR" altLang="de-DE" sz="3600">
                <a:solidFill>
                  <a:srgbClr val="004992"/>
                </a:solidFill>
                <a:latin typeface="+mn-lt"/>
                <a:ea typeface="+mn-ea"/>
                <a:cs typeface="+mn-cs"/>
              </a:rPr>
            </a:br>
            <a:r>
              <a:rPr lang="el-GR" altLang="de-DE">
                <a:solidFill>
                  <a:srgbClr val="004992"/>
                </a:solidFill>
                <a:latin typeface="+mn-lt"/>
                <a:ea typeface="+mn-ea"/>
                <a:cs typeface="+mn-cs"/>
              </a:rPr>
              <a:t>Ποιά θα ήταν μια πιο ρεαλιστική και βοηθητική εκτίμηση;</a:t>
            </a:r>
            <a:endParaRPr lang="de-DE" altLang="de-DE">
              <a:solidFill>
                <a:srgbClr val="004992"/>
              </a:solidFill>
              <a:latin typeface="+mn-lt"/>
              <a:ea typeface="+mn-ea"/>
              <a:cs typeface="+mn-cs"/>
            </a:endParaRPr>
          </a:p>
        </p:txBody>
      </p:sp>
      <p:graphicFrame>
        <p:nvGraphicFramePr>
          <p:cNvPr id="7"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1644272363"/>
              </p:ext>
            </p:extLst>
          </p:nvPr>
        </p:nvGraphicFramePr>
        <p:xfrm>
          <a:off x="408955" y="2203704"/>
          <a:ext cx="11338560" cy="3429000"/>
        </p:xfrm>
        <a:graphic>
          <a:graphicData uri="http://schemas.openxmlformats.org/drawingml/2006/table">
            <a:tbl>
              <a:tblPr>
                <a:tableStyleId>{21E4AEA4-8DFA-4A89-87EB-49C32662AFE0}</a:tableStyleId>
              </a:tblPr>
              <a:tblGrid>
                <a:gridCol w="4598416">
                  <a:extLst>
                    <a:ext uri="{9D8B030D-6E8A-4147-A177-3AD203B41FA5}">
                      <a16:colId xmlns:a16="http://schemas.microsoft.com/office/drawing/2014/main" val="20000"/>
                    </a:ext>
                  </a:extLst>
                </a:gridCol>
                <a:gridCol w="674014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ea typeface="ＭＳ Ｐゴシック" pitchFamily="34" charset="-128"/>
                        </a:rPr>
                        <a:t>Γεγονός </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1" i="1" u="none" strike="noStrike" cap="none" normalizeH="0" baseline="0" dirty="0">
                          <a:ln>
                            <a:noFill/>
                          </a:ln>
                          <a:solidFill>
                            <a:srgbClr val="333333"/>
                          </a:solidFill>
                          <a:effectLst/>
                          <a:latin typeface="Calibri Light"/>
                          <a:ea typeface="ＭＳ Ｐゴシック" pitchFamily="34" charset="-128"/>
                        </a:rPr>
                        <a:t>Λανθασμένη Γενίκευση</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ea typeface="ＭＳ Ｐゴシック" pitchFamily="34" charset="-128"/>
                        </a:rPr>
                        <a:t>Θετική/εποικοδομητική εκτίμηση</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lang="en-US" altLang="de-DE" sz="2000" dirty="0">
                          <a:solidFill>
                            <a:srgbClr val="333333"/>
                          </a:solidFill>
                        </a:rPr>
                        <a:t>«</a:t>
                      </a:r>
                      <a:r>
                        <a:rPr kumimoji="0" lang="el-GR" sz="2000" b="0" i="0" u="none" strike="noStrike" cap="none" normalizeH="0" baseline="0" dirty="0">
                          <a:ln>
                            <a:noFill/>
                          </a:ln>
                          <a:solidFill>
                            <a:srgbClr val="333333"/>
                          </a:solidFill>
                          <a:effectLst/>
                          <a:latin typeface="+mn-lt"/>
                          <a:ea typeface="ＭＳ Ｐゴシック" pitchFamily="34" charset="-128"/>
                        </a:rPr>
                        <a:t>Ζυγίζω πολλά κιλά</a:t>
                      </a:r>
                      <a:r>
                        <a:rPr lang="en-US" altLang="de-DE" sz="2000" dirty="0">
                          <a:solidFill>
                            <a:srgbClr val="333333"/>
                          </a:solidFill>
                        </a:rPr>
                        <a:t>»</a:t>
                      </a:r>
                      <a:r>
                        <a:rPr kumimoji="0" lang="el-GR" sz="2000" b="0" i="0" u="none" strike="noStrike" cap="none" normalizeH="0" baseline="0" dirty="0">
                          <a:ln>
                            <a:noFill/>
                          </a:ln>
                          <a:solidFill>
                            <a:srgbClr val="333333"/>
                          </a:solidFill>
                          <a:effectLst/>
                          <a:latin typeface="+mn-lt"/>
                          <a:ea typeface="ＭＳ Ｐゴシック" pitchFamily="34" charset="-128"/>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lang="en-US" altLang="de-DE" sz="2000" dirty="0">
                          <a:solidFill>
                            <a:srgbClr val="333333"/>
                          </a:solidFill>
                        </a:rPr>
                        <a:t>«</a:t>
                      </a:r>
                      <a:r>
                        <a:rPr kumimoji="0" lang="el-GR" sz="2000" b="0" i="0" u="none" strike="noStrike" cap="none" normalizeH="0" baseline="0" dirty="0">
                          <a:ln>
                            <a:noFill/>
                          </a:ln>
                          <a:solidFill>
                            <a:srgbClr val="333333"/>
                          </a:solidFill>
                          <a:effectLst/>
                          <a:latin typeface="+mn-lt"/>
                          <a:ea typeface="ＭＳ Ｐゴシック" pitchFamily="34" charset="-128"/>
                        </a:rPr>
                        <a:t>Η μύτη μου είναι γαμψή</a:t>
                      </a:r>
                      <a:r>
                        <a:rPr lang="en-US" altLang="de-DE" sz="2000" dirty="0">
                          <a:solidFill>
                            <a:srgbClr val="333333"/>
                          </a:solidFill>
                        </a:rPr>
                        <a:t>»</a:t>
                      </a:r>
                      <a:endParaRPr kumimoji="0" lang="de-DE" sz="2000" b="0" i="0" u="none" strike="noStrike" cap="none" normalizeH="0" baseline="0" dirty="0">
                        <a:ln>
                          <a:noFill/>
                        </a:ln>
                        <a:solidFill>
                          <a:srgbClr val="333333"/>
                        </a:solidFill>
                        <a:effectLst/>
                        <a:latin typeface="+mn-l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lang="en-US" altLang="de-DE" sz="2000" b="1" dirty="0">
                          <a:solidFill>
                            <a:schemeClr val="tx1"/>
                          </a:solidFill>
                        </a:rPr>
                        <a:t>«</a:t>
                      </a:r>
                      <a:r>
                        <a:rPr kumimoji="0" lang="el-GR" sz="2000" b="1" i="1" u="none" strike="noStrike" cap="none" normalizeH="0" baseline="0" dirty="0">
                          <a:ln>
                            <a:noFill/>
                          </a:ln>
                          <a:solidFill>
                            <a:schemeClr val="tx1"/>
                          </a:solidFill>
                          <a:effectLst/>
                          <a:latin typeface="Calibri Light"/>
                          <a:ea typeface="ＭＳ Ｐゴシック" pitchFamily="34" charset="-128"/>
                        </a:rPr>
                        <a:t>Είμαι άσχημος/η</a:t>
                      </a:r>
                      <a:r>
                        <a:rPr lang="en-US" altLang="de-DE" sz="2000" b="1" dirty="0">
                          <a:solidFill>
                            <a:schemeClr val="tx1"/>
                          </a:solidFill>
                        </a:rPr>
                        <a:t>»</a:t>
                      </a:r>
                      <a:endParaRPr kumimoji="0" lang="el-GR" sz="2000" b="1" i="1" u="none" strike="noStrike" cap="none" normalizeH="0" baseline="0" dirty="0">
                        <a:ln>
                          <a:noFill/>
                        </a:ln>
                        <a:solidFill>
                          <a:schemeClr val="tx1"/>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lang="en-US" altLang="de-DE" sz="2000" dirty="0">
                          <a:solidFill>
                            <a:srgbClr val="333333"/>
                          </a:solidFill>
                        </a:rPr>
                        <a:t>«</a:t>
                      </a:r>
                      <a:r>
                        <a:rPr kumimoji="0" lang="el-GR" sz="2000" b="0" i="0" u="none" strike="noStrike" cap="none" normalizeH="0" baseline="0" dirty="0">
                          <a:ln>
                            <a:noFill/>
                          </a:ln>
                          <a:solidFill>
                            <a:srgbClr val="333333"/>
                          </a:solidFill>
                          <a:effectLst/>
                          <a:latin typeface="Calibri Light"/>
                          <a:ea typeface="ＭＳ Ｐゴシック" pitchFamily="34" charset="-128"/>
                        </a:rPr>
                        <a:t>Δεν είμαι άσχημος/η εξαιτίας μόνο μιας ατέλειας, υπάρχουν κάποια σημεία που μου αρέσουν πολύ πάνω μου, όπως για παράδειγμα τα μάτια μου</a:t>
                      </a:r>
                      <a:r>
                        <a:rPr lang="en-US" altLang="de-DE" sz="2000" dirty="0">
                          <a:solidFill>
                            <a:srgbClr val="333333"/>
                          </a:solidFill>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Calibri Light"/>
                          <a:ea typeface="ＭＳ Ｐゴシック" pitchFamily="34" charset="-128"/>
                        </a:rPr>
                        <a:t>Μια συνέντευξη για δουλειά δεν πήγε όπως θα ήθελα.</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lang="en-US" altLang="de-DE" sz="2000" b="1" dirty="0">
                          <a:solidFill>
                            <a:srgbClr val="333333"/>
                          </a:solidFill>
                        </a:rPr>
                        <a:t>«</a:t>
                      </a:r>
                      <a:r>
                        <a:rPr kumimoji="0" lang="el-GR" sz="2000" b="1" i="1" u="none" strike="noStrike" cap="none" normalizeH="0" baseline="0" dirty="0">
                          <a:ln>
                            <a:noFill/>
                          </a:ln>
                          <a:solidFill>
                            <a:srgbClr val="333333"/>
                          </a:solidFill>
                          <a:effectLst/>
                          <a:latin typeface="Calibri Light"/>
                          <a:ea typeface="ＭＳ Ｐゴシック" pitchFamily="34" charset="-128"/>
                        </a:rPr>
                        <a:t>Ποτέ δε θα ξαναβρώ δουλειά</a:t>
                      </a:r>
                      <a:r>
                        <a:rPr lang="en-US" altLang="de-DE" sz="2000" b="1" dirty="0">
                          <a:solidFill>
                            <a:srgbClr val="333333"/>
                          </a:solidFill>
                        </a:rPr>
                        <a:t>»</a:t>
                      </a:r>
                      <a:endParaRPr kumimoji="0" lang="el-GR"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lang="en-US" altLang="de-DE" sz="2000" dirty="0">
                          <a:solidFill>
                            <a:srgbClr val="333333"/>
                          </a:solidFill>
                        </a:rPr>
                        <a:t>«</a:t>
                      </a:r>
                      <a:r>
                        <a:rPr kumimoji="0" lang="el-GR" sz="2000" b="0" i="0" u="none" strike="noStrike" cap="none" normalizeH="0" baseline="0" dirty="0">
                          <a:ln>
                            <a:noFill/>
                          </a:ln>
                          <a:solidFill>
                            <a:srgbClr val="333333"/>
                          </a:solidFill>
                          <a:effectLst/>
                          <a:latin typeface="Calibri Light"/>
                          <a:ea typeface="ＭＳ Ｐゴシック" pitchFamily="34" charset="-128"/>
                        </a:rPr>
                        <a:t>Πώς μπορώ να βελτιωθώ για την επόμενη συνέντευξη μου;</a:t>
                      </a:r>
                      <a:r>
                        <a:rPr lang="en-US" altLang="de-DE" sz="2000" dirty="0">
                          <a:solidFill>
                            <a:srgbClr val="333333"/>
                          </a:solidFill>
                        </a:rPr>
                        <a:t>» «</a:t>
                      </a:r>
                      <a:r>
                        <a:rPr kumimoji="0" lang="el-GR" sz="2000" b="0" i="0" u="none" strike="noStrike" cap="none" normalizeH="0" baseline="0" dirty="0">
                          <a:ln>
                            <a:noFill/>
                          </a:ln>
                          <a:solidFill>
                            <a:srgbClr val="333333"/>
                          </a:solidFill>
                          <a:effectLst/>
                          <a:latin typeface="Calibri Light"/>
                          <a:ea typeface="ＭＳ Ｐゴシック" pitchFamily="34" charset="-128"/>
                        </a:rPr>
                        <a:t>r my next interview?</a:t>
                      </a:r>
                      <a:r>
                        <a:rPr lang="en-US" altLang="de-DE" sz="2000" dirty="0">
                          <a:solidFill>
                            <a:srgbClr val="333333"/>
                          </a:solidFill>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5" name="Slide Number Placeholder 4"/>
          <p:cNvSpPr>
            <a:spLocks noGrp="1"/>
          </p:cNvSpPr>
          <p:nvPr>
            <p:ph type="sldNum" sz="quarter" idx="12"/>
          </p:nvPr>
        </p:nvSpPr>
        <p:spPr/>
        <p:txBody>
          <a:bodyPr/>
          <a:lstStyle/>
          <a:p>
            <a:fld id="{914F1912-8053-4566-AB6C-925B49767976}" type="slidenum">
              <a:rPr lang="de-DE" altLang="de-DE" smtClean="0"/>
              <a:pPr/>
              <a:t>15</a:t>
            </a:fld>
            <a:endParaRPr lang="de-DE" altLang="de-DE"/>
          </a:p>
        </p:txBody>
      </p:sp>
    </p:spTree>
    <p:extLst>
      <p:ext uri="{BB962C8B-B14F-4D97-AF65-F5344CB8AC3E}">
        <p14:creationId xmlns:p14="http://schemas.microsoft.com/office/powerpoint/2010/main" val="42799414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altLang="de-DE" sz="3600">
                <a:solidFill>
                  <a:srgbClr val="004992"/>
                </a:solidFill>
                <a:latin typeface="+mn-lt"/>
                <a:ea typeface="+mn-ea"/>
                <a:cs typeface="+mn-cs"/>
              </a:rPr>
              <a:t>1. Υπεργενίκευση</a:t>
            </a:r>
            <a:br>
              <a:rPr lang="el-GR" altLang="de-DE" sz="3600">
                <a:solidFill>
                  <a:srgbClr val="004992"/>
                </a:solidFill>
                <a:latin typeface="+mn-lt"/>
                <a:ea typeface="+mn-ea"/>
                <a:cs typeface="+mn-cs"/>
              </a:rPr>
            </a:br>
            <a:r>
              <a:rPr lang="el-GR" altLang="de-DE">
                <a:solidFill>
                  <a:srgbClr val="004992"/>
                </a:solidFill>
                <a:latin typeface="+mn-lt"/>
                <a:ea typeface="+mn-ea"/>
                <a:cs typeface="+mn-cs"/>
              </a:rPr>
              <a:t>Ποιά θα ήταν μια πιο ρεαλιστική και βοηθητική εκτίμηση;</a:t>
            </a:r>
            <a:endParaRPr lang="de-DE" altLang="de-DE">
              <a:solidFill>
                <a:srgbClr val="004992"/>
              </a:solidFill>
              <a:latin typeface="+mn-lt"/>
              <a:ea typeface="+mn-ea"/>
              <a:cs typeface="+mn-cs"/>
            </a:endParaRPr>
          </a:p>
        </p:txBody>
      </p:sp>
      <p:sp>
        <p:nvSpPr>
          <p:cNvPr id="30737" name="Rectangle 19"/>
          <p:cNvSpPr>
            <a:spLocks noChangeArrowheads="1"/>
          </p:cNvSpPr>
          <p:nvPr/>
        </p:nvSpPr>
        <p:spPr bwMode="auto">
          <a:xfrm>
            <a:off x="408955" y="5818038"/>
            <a:ext cx="11376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9pPr>
          </a:lstStyle>
          <a:p>
            <a:pPr marL="0" indent="0" eaLnBrk="1" hangingPunct="1">
              <a:lnSpc>
                <a:spcPct val="105000"/>
              </a:lnSpc>
              <a:spcBef>
                <a:spcPts val="1999"/>
              </a:spcBef>
              <a:spcAft>
                <a:spcPts val="0"/>
              </a:spcAft>
              <a:buNone/>
            </a:pPr>
            <a:r>
              <a:rPr lang="el-GR" altLang="de-DE" sz="2000" b="0" dirty="0">
                <a:solidFill>
                  <a:srgbClr val="004992"/>
                </a:solidFill>
                <a:latin typeface="+mn-lt"/>
                <a:ea typeface="+mn-ea"/>
              </a:rPr>
              <a:t>Επιτρέψτε λάθη</a:t>
            </a:r>
            <a:r>
              <a:rPr lang="en-US" altLang="de-DE" sz="2000" b="0" dirty="0">
                <a:solidFill>
                  <a:srgbClr val="004992"/>
                </a:solidFill>
                <a:latin typeface="+mn-lt"/>
                <a:ea typeface="+mn-ea"/>
              </a:rPr>
              <a:t>: </a:t>
            </a:r>
            <a:r>
              <a:rPr lang="el-GR" altLang="de-DE" sz="2000" b="0" dirty="0">
                <a:solidFill>
                  <a:srgbClr val="333333"/>
                </a:solidFill>
                <a:latin typeface="+mn-lt"/>
                <a:ea typeface="+mn-ea"/>
              </a:rPr>
              <a:t>Κανείς δεν είναι τέλειος</a:t>
            </a:r>
            <a:r>
              <a:rPr lang="en-US" altLang="de-DE" sz="2000" b="0" dirty="0">
                <a:solidFill>
                  <a:srgbClr val="333333"/>
                </a:solidFill>
                <a:latin typeface="+mn-lt"/>
                <a:ea typeface="+mn-ea"/>
              </a:rPr>
              <a:t>! </a:t>
            </a:r>
            <a:r>
              <a:rPr lang="el-GR" altLang="de-DE" sz="2000" b="0" dirty="0">
                <a:solidFill>
                  <a:srgbClr val="333333"/>
                </a:solidFill>
                <a:latin typeface="+mn-lt"/>
                <a:ea typeface="+mn-ea"/>
              </a:rPr>
              <a:t>Αν τραυλίζεις κάποιες φορές,</a:t>
            </a:r>
            <a:r>
              <a:rPr lang="en-US" altLang="de-DE" sz="2000" b="0" dirty="0">
                <a:solidFill>
                  <a:srgbClr val="333333"/>
                </a:solidFill>
                <a:latin typeface="+mn-lt"/>
                <a:ea typeface="+mn-ea"/>
              </a:rPr>
              <a:t> </a:t>
            </a:r>
            <a:r>
              <a:rPr lang="el-GR" altLang="de-DE" sz="2000" b="0" dirty="0">
                <a:solidFill>
                  <a:srgbClr val="333333"/>
                </a:solidFill>
                <a:latin typeface="+mn-lt"/>
                <a:ea typeface="+mn-ea"/>
              </a:rPr>
              <a:t>δε σημαίνει ότι δεν μπορείς να εκφραστείς</a:t>
            </a:r>
            <a:r>
              <a:rPr lang="en-US" altLang="de-DE" sz="2000" b="0" dirty="0">
                <a:solidFill>
                  <a:srgbClr val="333333"/>
                </a:solidFill>
                <a:latin typeface="+mn-lt"/>
                <a:ea typeface="+mn-ea"/>
              </a:rPr>
              <a:t>. </a:t>
            </a:r>
            <a:r>
              <a:rPr lang="el-GR" altLang="de-DE" sz="2000" b="0" dirty="0">
                <a:solidFill>
                  <a:srgbClr val="333333"/>
                </a:solidFill>
                <a:latin typeface="+mn-lt"/>
                <a:ea typeface="+mn-ea"/>
              </a:rPr>
              <a:t>Αν κάποιες φορές κάνεις κάποιο λάθος</a:t>
            </a:r>
            <a:r>
              <a:rPr lang="en-US" altLang="de-DE" sz="2000" b="0" dirty="0">
                <a:solidFill>
                  <a:srgbClr val="333333"/>
                </a:solidFill>
                <a:latin typeface="+mn-lt"/>
                <a:ea typeface="+mn-ea"/>
              </a:rPr>
              <a:t>, </a:t>
            </a:r>
            <a:r>
              <a:rPr lang="el-GR" altLang="de-DE" sz="2000" b="0" dirty="0">
                <a:solidFill>
                  <a:srgbClr val="333333"/>
                </a:solidFill>
                <a:latin typeface="+mn-lt"/>
                <a:ea typeface="+mn-ea"/>
              </a:rPr>
              <a:t>δε σημαίνει ότι είσαι</a:t>
            </a:r>
            <a:r>
              <a:rPr lang="en-US" altLang="de-DE" sz="2000" b="0" dirty="0">
                <a:solidFill>
                  <a:srgbClr val="333333"/>
                </a:solidFill>
                <a:latin typeface="+mn-lt"/>
                <a:ea typeface="+mn-ea"/>
              </a:rPr>
              <a:t> </a:t>
            </a:r>
            <a:r>
              <a:rPr lang="el-GR" altLang="de-DE" sz="2000" b="0" dirty="0">
                <a:solidFill>
                  <a:srgbClr val="333333"/>
                </a:solidFill>
                <a:latin typeface="+mn-lt"/>
                <a:ea typeface="+mn-ea"/>
              </a:rPr>
              <a:t>απρόσεχτος</a:t>
            </a:r>
            <a:r>
              <a:rPr lang="en-US" altLang="de-DE" sz="2000" b="0" dirty="0">
                <a:solidFill>
                  <a:srgbClr val="333333"/>
                </a:solidFill>
                <a:latin typeface="+mn-lt"/>
                <a:ea typeface="+mn-ea"/>
              </a:rPr>
              <a:t>.</a:t>
            </a:r>
          </a:p>
        </p:txBody>
      </p:sp>
      <p:graphicFrame>
        <p:nvGraphicFramePr>
          <p:cNvPr id="7"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3839933353"/>
              </p:ext>
            </p:extLst>
          </p:nvPr>
        </p:nvGraphicFramePr>
        <p:xfrm>
          <a:off x="408955" y="2203704"/>
          <a:ext cx="11338560" cy="3429000"/>
        </p:xfrm>
        <a:graphic>
          <a:graphicData uri="http://schemas.openxmlformats.org/drawingml/2006/table">
            <a:tbl>
              <a:tblPr>
                <a:tableStyleId>{21E4AEA4-8DFA-4A89-87EB-49C32662AFE0}</a:tableStyleId>
              </a:tblPr>
              <a:tblGrid>
                <a:gridCol w="4598416">
                  <a:extLst>
                    <a:ext uri="{9D8B030D-6E8A-4147-A177-3AD203B41FA5}">
                      <a16:colId xmlns:a16="http://schemas.microsoft.com/office/drawing/2014/main" val="20000"/>
                    </a:ext>
                  </a:extLst>
                </a:gridCol>
                <a:gridCol w="674014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ea typeface="ＭＳ Ｐゴシック" pitchFamily="34" charset="-128"/>
                        </a:rPr>
                        <a:t>Γεγονός </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1" i="1" u="none" strike="noStrike" cap="none" normalizeH="0" baseline="0" dirty="0">
                          <a:ln>
                            <a:noFill/>
                          </a:ln>
                          <a:solidFill>
                            <a:srgbClr val="333333"/>
                          </a:solidFill>
                          <a:effectLst/>
                          <a:latin typeface="Calibri Light"/>
                          <a:ea typeface="ＭＳ Ｐゴシック" pitchFamily="34" charset="-128"/>
                        </a:rPr>
                        <a:t>Λανθασμένη Γενίκευση</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ea typeface="ＭＳ Ｐゴシック" pitchFamily="34" charset="-128"/>
                        </a:rPr>
                        <a:t>Θετική/εποικοδομητική εκτίμηση</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lang="en-US" altLang="de-DE" sz="2000" dirty="0">
                          <a:solidFill>
                            <a:srgbClr val="333333"/>
                          </a:solidFill>
                        </a:rPr>
                        <a:t>«</a:t>
                      </a:r>
                      <a:r>
                        <a:rPr kumimoji="0" lang="el-GR" sz="2000" b="0" i="0" u="none" strike="noStrike" cap="none" normalizeH="0" baseline="0" dirty="0">
                          <a:ln>
                            <a:noFill/>
                          </a:ln>
                          <a:solidFill>
                            <a:srgbClr val="333333"/>
                          </a:solidFill>
                          <a:effectLst/>
                          <a:latin typeface="+mn-lt"/>
                          <a:ea typeface="ＭＳ Ｐゴシック" pitchFamily="34" charset="-128"/>
                        </a:rPr>
                        <a:t>Ζυγίζω πολλά κιλά</a:t>
                      </a:r>
                      <a:r>
                        <a:rPr lang="en-US" altLang="de-DE" sz="2000" dirty="0">
                          <a:solidFill>
                            <a:srgbClr val="333333"/>
                          </a:solidFill>
                        </a:rPr>
                        <a:t>»</a:t>
                      </a:r>
                      <a:r>
                        <a:rPr kumimoji="0" lang="el-GR" sz="2000" b="0" i="0" u="none" strike="noStrike" cap="none" normalizeH="0" baseline="0" dirty="0">
                          <a:ln>
                            <a:noFill/>
                          </a:ln>
                          <a:solidFill>
                            <a:srgbClr val="333333"/>
                          </a:solidFill>
                          <a:effectLst/>
                          <a:latin typeface="+mn-lt"/>
                          <a:ea typeface="ＭＳ Ｐゴシック" pitchFamily="34" charset="-128"/>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lang="en-US" altLang="de-DE" sz="2000" dirty="0">
                          <a:solidFill>
                            <a:srgbClr val="333333"/>
                          </a:solidFill>
                        </a:rPr>
                        <a:t>«</a:t>
                      </a:r>
                      <a:r>
                        <a:rPr kumimoji="0" lang="el-GR" sz="2000" b="0" i="0" u="none" strike="noStrike" cap="none" normalizeH="0" baseline="0" dirty="0">
                          <a:ln>
                            <a:noFill/>
                          </a:ln>
                          <a:solidFill>
                            <a:srgbClr val="333333"/>
                          </a:solidFill>
                          <a:effectLst/>
                          <a:latin typeface="+mn-lt"/>
                          <a:ea typeface="ＭＳ Ｐゴシック" pitchFamily="34" charset="-128"/>
                        </a:rPr>
                        <a:t>Η μύτη μου είναι γαμψή</a:t>
                      </a:r>
                      <a:r>
                        <a:rPr lang="en-US" altLang="de-DE" sz="2000" dirty="0">
                          <a:solidFill>
                            <a:srgbClr val="333333"/>
                          </a:solidFill>
                        </a:rPr>
                        <a:t>»</a:t>
                      </a:r>
                      <a:endParaRPr kumimoji="0" lang="de-DE" sz="2000" b="0" i="0" u="none" strike="noStrike" cap="none" normalizeH="0" baseline="0" dirty="0">
                        <a:ln>
                          <a:noFill/>
                        </a:ln>
                        <a:solidFill>
                          <a:srgbClr val="333333"/>
                        </a:solidFill>
                        <a:effectLst/>
                        <a:latin typeface="+mn-l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lang="en-US" altLang="de-DE" sz="2000" b="1" dirty="0">
                          <a:solidFill>
                            <a:srgbClr val="333333"/>
                          </a:solidFill>
                        </a:rPr>
                        <a:t>«</a:t>
                      </a:r>
                      <a:r>
                        <a:rPr kumimoji="0" lang="el-GR" sz="2000" b="1" i="1" u="none" strike="noStrike" cap="none" normalizeH="0" baseline="0" dirty="0">
                          <a:ln>
                            <a:noFill/>
                          </a:ln>
                          <a:solidFill>
                            <a:srgbClr val="333333"/>
                          </a:solidFill>
                          <a:effectLst/>
                          <a:latin typeface="Calibri Light"/>
                          <a:ea typeface="ＭＳ Ｐゴシック" pitchFamily="34" charset="-128"/>
                        </a:rPr>
                        <a:t>Είμαι άσχημος/η</a:t>
                      </a:r>
                      <a:r>
                        <a:rPr lang="en-US" altLang="de-DE" sz="2000" b="1" dirty="0">
                          <a:solidFill>
                            <a:srgbClr val="333333"/>
                          </a:solidFill>
                        </a:rPr>
                        <a:t>»</a:t>
                      </a:r>
                      <a:endParaRPr kumimoji="0" lang="el-GR"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ea typeface="ＭＳ Ｐゴシック" pitchFamily="34" charset="-128"/>
                        </a:rPr>
                        <a:t>“Δεν είμαι άσχημος/η εξαιτίας μόνο μιας ατέλειας, υπάρχουν κάποια σημεία που μου αρέσουν πολύ πάνω μου, όπως για παράδειγμα τα μάτια μου”</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Calibri Light"/>
                          <a:ea typeface="ＭＳ Ｐゴシック" pitchFamily="34" charset="-128"/>
                        </a:rPr>
                        <a:t>Μια συνέντευξη για δουλειά δεν πήγε όπως θα ήθελα.</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lang="en-US" altLang="de-DE" sz="2000" b="1" dirty="0">
                          <a:solidFill>
                            <a:srgbClr val="333333"/>
                          </a:solidFill>
                        </a:rPr>
                        <a:t>«</a:t>
                      </a:r>
                      <a:r>
                        <a:rPr kumimoji="0" lang="el-GR" sz="2000" b="1" i="1" u="none" strike="noStrike" cap="none" normalizeH="0" baseline="0" dirty="0">
                          <a:ln>
                            <a:noFill/>
                          </a:ln>
                          <a:solidFill>
                            <a:srgbClr val="333333"/>
                          </a:solidFill>
                          <a:effectLst/>
                          <a:latin typeface="Calibri Light"/>
                          <a:ea typeface="ＭＳ Ｐゴシック" pitchFamily="34" charset="-128"/>
                        </a:rPr>
                        <a:t>Ποτέ δε θα ξαναβρώ δουλειά</a:t>
                      </a:r>
                      <a:r>
                        <a:rPr lang="en-US" altLang="de-DE" sz="2000" b="1" dirty="0">
                          <a:solidFill>
                            <a:srgbClr val="333333"/>
                          </a:solidFill>
                        </a:rPr>
                        <a:t>»</a:t>
                      </a:r>
                      <a:endParaRPr kumimoji="0" lang="el-GR"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lang="en-US" altLang="de-DE" sz="2000" dirty="0">
                          <a:solidFill>
                            <a:srgbClr val="333333"/>
                          </a:solidFill>
                        </a:rPr>
                        <a:t>«</a:t>
                      </a:r>
                      <a:r>
                        <a:rPr kumimoji="0" lang="el-GR" sz="2000" b="0" i="0" u="none" strike="noStrike" cap="none" normalizeH="0" baseline="0" dirty="0">
                          <a:ln>
                            <a:noFill/>
                          </a:ln>
                          <a:solidFill>
                            <a:srgbClr val="333333"/>
                          </a:solidFill>
                          <a:effectLst/>
                          <a:latin typeface="Calibri Light"/>
                          <a:ea typeface="ＭＳ Ｐゴシック" pitchFamily="34" charset="-128"/>
                        </a:rPr>
                        <a:t>Πώς μπορώ να βελτιωθώ για την επόμενη συνέντευξη μου;</a:t>
                      </a:r>
                      <a:r>
                        <a:rPr lang="en-US" altLang="de-DE" sz="2000" dirty="0">
                          <a:solidFill>
                            <a:srgbClr val="333333"/>
                          </a:solidFill>
                        </a:rPr>
                        <a:t>» «</a:t>
                      </a:r>
                      <a:r>
                        <a:rPr kumimoji="0" lang="el-GR" sz="2000" b="0" i="0" u="none" strike="noStrike" cap="none" normalizeH="0" baseline="0" dirty="0">
                          <a:ln>
                            <a:noFill/>
                          </a:ln>
                          <a:solidFill>
                            <a:srgbClr val="333333"/>
                          </a:solidFill>
                          <a:effectLst/>
                          <a:latin typeface="Calibri Light"/>
                          <a:ea typeface="ＭＳ Ｐゴシック" pitchFamily="34" charset="-128"/>
                        </a:rPr>
                        <a:t>r my next interview?“</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5" name="Slide Number Placeholder 4"/>
          <p:cNvSpPr>
            <a:spLocks noGrp="1"/>
          </p:cNvSpPr>
          <p:nvPr>
            <p:ph type="sldNum" sz="quarter" idx="12"/>
          </p:nvPr>
        </p:nvSpPr>
        <p:spPr/>
        <p:txBody>
          <a:bodyPr/>
          <a:lstStyle/>
          <a:p>
            <a:fld id="{914F1912-8053-4566-AB6C-925B49767976}" type="slidenum">
              <a:rPr lang="de-DE" altLang="de-DE" smtClean="0"/>
              <a:pPr/>
              <a:t>16</a:t>
            </a:fld>
            <a:endParaRPr lang="de-DE" altLang="de-DE"/>
          </a:p>
        </p:txBody>
      </p:sp>
    </p:spTree>
    <p:extLst>
      <p:ext uri="{BB962C8B-B14F-4D97-AF65-F5344CB8AC3E}">
        <p14:creationId xmlns:p14="http://schemas.microsoft.com/office/powerpoint/2010/main" val="27205866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Αντ’ αυτού: μη γενικεύεις από μία μόνο ατέλεια σε όλες ανεξαιρέτως!</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l-GR" altLang="de-DE" sz="2400" dirty="0">
                <a:solidFill>
                  <a:srgbClr val="333333"/>
                </a:solidFill>
              </a:rPr>
              <a:t>Κάθε άνθρωπος είναι περίπλοκος</a:t>
            </a:r>
            <a:r>
              <a:rPr lang="en-GB" altLang="de-DE" sz="2400" dirty="0">
                <a:solidFill>
                  <a:srgbClr val="333333"/>
                </a:solidFill>
              </a:rPr>
              <a:t> – </a:t>
            </a:r>
            <a:r>
              <a:rPr lang="el-GR" altLang="de-DE" sz="2400" dirty="0">
                <a:solidFill>
                  <a:srgbClr val="333333"/>
                </a:solidFill>
              </a:rPr>
              <a:t>όπως ένα ψηφιδωτό</a:t>
            </a:r>
            <a:r>
              <a:rPr lang="en-GB" altLang="de-DE" sz="2400" dirty="0">
                <a:solidFill>
                  <a:srgbClr val="333333"/>
                </a:solidFill>
              </a:rPr>
              <a:t>:</a:t>
            </a:r>
            <a:r>
              <a:rPr lang="el-GR" altLang="de-DE" sz="2400" dirty="0">
                <a:solidFill>
                  <a:srgbClr val="333333"/>
                </a:solidFill>
              </a:rPr>
              <a:t> είμαστε φτιαγμένοι από πολλά μικρά κομμάτια που είναι και καλά και κακά</a:t>
            </a:r>
            <a:r>
              <a:rPr lang="en-GB" altLang="de-DE" sz="2400" dirty="0">
                <a:solidFill>
                  <a:srgbClr val="333333"/>
                </a:solidFill>
              </a:rPr>
              <a:t>.</a:t>
            </a:r>
            <a:endParaRPr lang="de-DE" altLang="de-DE" sz="2400" dirty="0">
              <a:solidFill>
                <a:srgbClr val="333333"/>
              </a:solidFill>
            </a:endParaRPr>
          </a:p>
          <a:p>
            <a:pPr lvl="0" defTabSz="914400" fontAlgn="base"/>
            <a:r>
              <a:rPr lang="el-GR" altLang="de-DE" sz="2400" dirty="0">
                <a:solidFill>
                  <a:srgbClr val="333333"/>
                </a:solidFill>
              </a:rPr>
              <a:t>Επιπλέον</a:t>
            </a:r>
            <a:r>
              <a:rPr lang="en-GB" altLang="de-DE" sz="2400" dirty="0">
                <a:solidFill>
                  <a:srgbClr val="333333"/>
                </a:solidFill>
              </a:rPr>
              <a:t>, </a:t>
            </a:r>
            <a:r>
              <a:rPr lang="el-GR" altLang="de-DE" sz="2400" dirty="0">
                <a:solidFill>
                  <a:srgbClr val="333333"/>
                </a:solidFill>
              </a:rPr>
              <a:t>υπάρχουν πολλοί διαφορετικοί τρόποι</a:t>
            </a:r>
            <a:r>
              <a:rPr lang="en-GB" altLang="de-DE" sz="2400" dirty="0">
                <a:solidFill>
                  <a:srgbClr val="333333"/>
                </a:solidFill>
              </a:rPr>
              <a:t> </a:t>
            </a:r>
            <a:r>
              <a:rPr lang="el-GR" altLang="de-DE" sz="2400" dirty="0">
                <a:solidFill>
                  <a:srgbClr val="333333"/>
                </a:solidFill>
              </a:rPr>
              <a:t>να καθοριστούν τα ανθρώπινα χαρακτηριστικά</a:t>
            </a:r>
            <a:r>
              <a:rPr lang="de-DE" altLang="de-DE" sz="2400" dirty="0">
                <a:solidFill>
                  <a:srgbClr val="333333"/>
                </a:solidFill>
              </a:rPr>
              <a:t>:</a:t>
            </a:r>
          </a:p>
          <a:p>
            <a:pPr lvl="0" defTabSz="914400" fontAlgn="base"/>
            <a:r>
              <a:rPr lang="el-GR" altLang="de-DE" sz="2400" dirty="0">
                <a:solidFill>
                  <a:srgbClr val="004992"/>
                </a:solidFill>
              </a:rPr>
              <a:t>Τι είναι ευτυχία; </a:t>
            </a:r>
            <a:r>
              <a:rPr lang="el-GR" altLang="de-DE" sz="2400" dirty="0">
                <a:solidFill>
                  <a:srgbClr val="333333"/>
                </a:solidFill>
              </a:rPr>
              <a:t>Πλούτος</a:t>
            </a:r>
            <a:r>
              <a:rPr lang="en-GB" altLang="de-DE" sz="2400" dirty="0">
                <a:solidFill>
                  <a:srgbClr val="333333"/>
                </a:solidFill>
              </a:rPr>
              <a:t>, </a:t>
            </a:r>
            <a:r>
              <a:rPr lang="el-GR" altLang="de-DE" sz="2400" dirty="0">
                <a:solidFill>
                  <a:srgbClr val="333333"/>
                </a:solidFill>
              </a:rPr>
              <a:t>πολλοί φίλοι</a:t>
            </a:r>
            <a:r>
              <a:rPr lang="en-GB" altLang="de-DE" sz="2400" dirty="0">
                <a:solidFill>
                  <a:srgbClr val="333333"/>
                </a:solidFill>
              </a:rPr>
              <a:t>, </a:t>
            </a:r>
            <a:r>
              <a:rPr lang="el-GR" altLang="de-DE" sz="2400" dirty="0">
                <a:solidFill>
                  <a:srgbClr val="333333"/>
                </a:solidFill>
              </a:rPr>
              <a:t>υγεία</a:t>
            </a:r>
            <a:r>
              <a:rPr lang="en-GB" altLang="de-DE" sz="2400" dirty="0">
                <a:solidFill>
                  <a:srgbClr val="333333"/>
                </a:solidFill>
              </a:rPr>
              <a:t>, </a:t>
            </a:r>
            <a:r>
              <a:rPr lang="el-GR" altLang="de-DE" sz="2400" dirty="0">
                <a:solidFill>
                  <a:srgbClr val="333333"/>
                </a:solidFill>
              </a:rPr>
              <a:t>επιτυχία</a:t>
            </a:r>
            <a:r>
              <a:rPr lang="en-GB" altLang="de-DE" sz="2400" dirty="0">
                <a:solidFill>
                  <a:srgbClr val="333333"/>
                </a:solidFill>
              </a:rPr>
              <a:t>,</a:t>
            </a:r>
            <a:r>
              <a:rPr lang="el-GR" altLang="de-DE" sz="2400" dirty="0">
                <a:solidFill>
                  <a:srgbClr val="333333"/>
                </a:solidFill>
              </a:rPr>
              <a:t> χαρά;;;</a:t>
            </a:r>
            <a:endParaRPr lang="en-GB" altLang="de-DE" sz="2400" dirty="0">
              <a:solidFill>
                <a:srgbClr val="333333"/>
              </a:solidFill>
            </a:endParaRPr>
          </a:p>
          <a:p>
            <a:pPr lvl="0" defTabSz="914400" fontAlgn="base"/>
            <a:r>
              <a:rPr lang="el-GR" altLang="de-DE" sz="2400" dirty="0">
                <a:solidFill>
                  <a:srgbClr val="004992"/>
                </a:solidFill>
              </a:rPr>
              <a:t>Τι είναι ευφυΐα;</a:t>
            </a:r>
            <a:r>
              <a:rPr lang="en-GB" altLang="de-DE" sz="2400" dirty="0">
                <a:solidFill>
                  <a:srgbClr val="333333"/>
                </a:solidFill>
              </a:rPr>
              <a:t> </a:t>
            </a:r>
            <a:r>
              <a:rPr lang="el-GR" altLang="de-DE" sz="2400" dirty="0">
                <a:solidFill>
                  <a:srgbClr val="333333"/>
                </a:solidFill>
              </a:rPr>
              <a:t>Εξαιρετική σχολική επίδοση</a:t>
            </a:r>
            <a:r>
              <a:rPr lang="en-GB" altLang="de-DE" sz="2400" dirty="0">
                <a:solidFill>
                  <a:srgbClr val="333333"/>
                </a:solidFill>
              </a:rPr>
              <a:t>, </a:t>
            </a:r>
            <a:r>
              <a:rPr lang="el-GR" altLang="de-DE" sz="2400" dirty="0">
                <a:solidFill>
                  <a:srgbClr val="333333"/>
                </a:solidFill>
              </a:rPr>
              <a:t>πανεπιστημιακό</a:t>
            </a:r>
            <a:br>
              <a:rPr lang="el-GR" altLang="de-DE" sz="2400" dirty="0">
                <a:solidFill>
                  <a:srgbClr val="333333"/>
                </a:solidFill>
              </a:rPr>
            </a:br>
            <a:r>
              <a:rPr lang="el-GR" altLang="de-DE" sz="2400" dirty="0">
                <a:solidFill>
                  <a:srgbClr val="333333"/>
                </a:solidFill>
              </a:rPr>
              <a:t>πτυχίο</a:t>
            </a:r>
            <a:r>
              <a:rPr lang="en-GB" altLang="de-DE" sz="2400" dirty="0">
                <a:solidFill>
                  <a:srgbClr val="333333"/>
                </a:solidFill>
              </a:rPr>
              <a:t>, </a:t>
            </a:r>
            <a:r>
              <a:rPr lang="el-GR" altLang="de-DE" sz="2400" dirty="0">
                <a:solidFill>
                  <a:srgbClr val="333333"/>
                </a:solidFill>
              </a:rPr>
              <a:t>καλές κοινωνικές σχέσεις;;;</a:t>
            </a:r>
            <a:endParaRPr lang="en-US" sz="2400" dirty="0"/>
          </a:p>
        </p:txBody>
      </p:sp>
      <p:pic>
        <p:nvPicPr>
          <p:cNvPr id="8" name="Picture 7"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9" name="Slide Number Placeholder 8"/>
          <p:cNvSpPr>
            <a:spLocks noGrp="1"/>
          </p:cNvSpPr>
          <p:nvPr>
            <p:ph type="sldNum" sz="quarter" idx="12"/>
          </p:nvPr>
        </p:nvSpPr>
        <p:spPr/>
        <p:txBody>
          <a:bodyPr/>
          <a:lstStyle/>
          <a:p>
            <a:fld id="{EAE87ECB-6FCE-439F-88BD-1C219D139510}"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altLang="de-DE" sz="3600">
                <a:solidFill>
                  <a:srgbClr val="004992"/>
                </a:solidFill>
                <a:latin typeface="+mn-lt"/>
                <a:ea typeface="+mn-ea"/>
                <a:cs typeface="+mn-cs"/>
              </a:rPr>
              <a:t>2. Επιλεκτική αντίληψη</a:t>
            </a:r>
            <a:br>
              <a:rPr lang="el-GR" altLang="de-DE" sz="3600">
                <a:solidFill>
                  <a:srgbClr val="004992"/>
                </a:solidFill>
                <a:latin typeface="+mn-lt"/>
                <a:ea typeface="+mn-ea"/>
                <a:cs typeface="+mn-cs"/>
              </a:rPr>
            </a:br>
            <a:r>
              <a:rPr lang="el-GR" altLang="de-DE">
                <a:solidFill>
                  <a:srgbClr val="004992"/>
                </a:solidFill>
                <a:latin typeface="+mn-lt"/>
                <a:ea typeface="+mn-ea"/>
                <a:cs typeface="+mn-cs"/>
              </a:rPr>
              <a:t>Ποιά θα ήταν μια πιο ρεαλιστική και βοηθητική εκτίμηση;</a:t>
            </a:r>
            <a:endParaRPr lang="de-DE" altLang="de-DE">
              <a:solidFill>
                <a:srgbClr val="004992"/>
              </a:solidFill>
              <a:latin typeface="+mn-lt"/>
              <a:ea typeface="+mn-ea"/>
              <a:cs typeface="+mn-cs"/>
            </a:endParaRPr>
          </a:p>
        </p:txBody>
      </p:sp>
      <p:graphicFrame>
        <p:nvGraphicFramePr>
          <p:cNvPr id="9"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826695450"/>
              </p:ext>
            </p:extLst>
          </p:nvPr>
        </p:nvGraphicFramePr>
        <p:xfrm>
          <a:off x="408955" y="2834640"/>
          <a:ext cx="11375105" cy="246888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Γεγονός </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Calibri Light"/>
                        </a:rPr>
                        <a:t>Επιλεκτική ερμηνεία</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Calibri Light"/>
                        </a:rPr>
                        <a:t>Ολιστική εκτίμηση</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Calibri Light"/>
                          <a:ea typeface="ＭＳ Ｐゴシック" pitchFamily="34" charset="-128"/>
                        </a:rPr>
                        <a:t>Τραυλίζεις σε μια συζήτηση</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2000" b="0" i="0" u="none" strike="noStrike" cap="none" normalizeH="0" baseline="0">
                          <a:ln>
                            <a:noFill/>
                          </a:ln>
                          <a:solidFill>
                            <a:srgbClr val="333333"/>
                          </a:solidFill>
                          <a:effectLst/>
                          <a:latin typeface="Calibri Light"/>
                          <a:ea typeface="ＭＳ Ｐゴシック" pitchFamily="34" charset="-128"/>
                        </a:rPr>
                        <a:t>Θυμωμένος με τον εαυτό σου</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dirty="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Calibri Light"/>
                          <a:ea typeface="ＭＳ Ｐゴシック" pitchFamily="34" charset="-128"/>
                        </a:rPr>
                        <a:t>Έκανες ένα γλυκό, που δεν ήταν νόστιμο</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lang="en-US" altLang="de-DE" sz="2000" b="0" dirty="0">
                          <a:solidFill>
                            <a:schemeClr val="tx1"/>
                          </a:solidFill>
                          <a:latin typeface="+mn-lt"/>
                          <a:ea typeface="+mn-ea"/>
                        </a:rPr>
                        <a:t>«</a:t>
                      </a:r>
                      <a:r>
                        <a:rPr kumimoji="0" lang="el-GR" sz="2000" b="0" i="0" u="none" strike="noStrike" cap="none" normalizeH="0" baseline="0" dirty="0">
                          <a:ln>
                            <a:noFill/>
                          </a:ln>
                          <a:solidFill>
                            <a:srgbClr val="333333"/>
                          </a:solidFill>
                          <a:effectLst/>
                          <a:latin typeface="Calibri Light"/>
                          <a:ea typeface="ＭＳ Ｐゴシック" pitchFamily="34" charset="-128"/>
                        </a:rPr>
                        <a:t>Έπρεπε να συμβεί αυτό σε μένα!</a:t>
                      </a:r>
                      <a:r>
                        <a:rPr lang="en-US" altLang="de-DE" sz="2000" dirty="0">
                          <a:solidFill>
                            <a:srgbClr val="333333"/>
                          </a:solidFill>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dirty="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5" name="Slide Number Placeholder 4"/>
          <p:cNvSpPr>
            <a:spLocks noGrp="1"/>
          </p:cNvSpPr>
          <p:nvPr>
            <p:ph type="sldNum" sz="quarter" idx="12"/>
          </p:nvPr>
        </p:nvSpPr>
        <p:spPr/>
        <p:txBody>
          <a:bodyPr/>
          <a:lstStyle/>
          <a:p>
            <a:fld id="{914F1912-8053-4566-AB6C-925B49767976}"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altLang="de-DE" sz="3600">
                <a:solidFill>
                  <a:srgbClr val="004992"/>
                </a:solidFill>
                <a:latin typeface="+mn-lt"/>
                <a:ea typeface="+mn-ea"/>
                <a:cs typeface="+mn-cs"/>
              </a:rPr>
              <a:t>2. Επιλεκτική αντίληψη</a:t>
            </a:r>
            <a:br>
              <a:rPr lang="el-GR" altLang="de-DE" sz="3600">
                <a:solidFill>
                  <a:srgbClr val="004992"/>
                </a:solidFill>
                <a:latin typeface="+mn-lt"/>
                <a:ea typeface="+mn-ea"/>
                <a:cs typeface="+mn-cs"/>
              </a:rPr>
            </a:br>
            <a:r>
              <a:rPr lang="el-GR" altLang="de-DE">
                <a:solidFill>
                  <a:srgbClr val="004992"/>
                </a:solidFill>
                <a:latin typeface="+mn-lt"/>
                <a:ea typeface="+mn-ea"/>
                <a:cs typeface="+mn-cs"/>
              </a:rPr>
              <a:t>Ποιά θα ήταν μια πιο ρεαλιστική και βοηθητική εκτίμηση;</a:t>
            </a:r>
            <a:endParaRPr lang="de-DE" altLang="de-DE">
              <a:solidFill>
                <a:srgbClr val="004992"/>
              </a:solidFill>
              <a:latin typeface="+mn-lt"/>
              <a:ea typeface="+mn-ea"/>
              <a:cs typeface="+mn-cs"/>
            </a:endParaRPr>
          </a:p>
        </p:txBody>
      </p:sp>
      <p:graphicFrame>
        <p:nvGraphicFramePr>
          <p:cNvPr id="9"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1711829094"/>
              </p:ext>
            </p:extLst>
          </p:nvPr>
        </p:nvGraphicFramePr>
        <p:xfrm>
          <a:off x="408955" y="2834640"/>
          <a:ext cx="11375105" cy="246888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Γεγονός </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Calibri Light"/>
                        </a:rPr>
                        <a:t>Επιλεκτική ερμηνεία</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Calibri Light"/>
                        </a:rPr>
                        <a:t>Ολιστική εκτίμηση</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Calibri Light"/>
                          <a:ea typeface="ＭＳ Ｐゴシック" pitchFamily="34" charset="-128"/>
                        </a:rPr>
                        <a:t>Τραυλίζεις σε μια συζήτηση</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2000" b="0" i="0" u="none" strike="noStrike" cap="none" normalizeH="0" baseline="0">
                          <a:ln>
                            <a:noFill/>
                          </a:ln>
                          <a:solidFill>
                            <a:srgbClr val="333333"/>
                          </a:solidFill>
                          <a:effectLst/>
                          <a:latin typeface="Calibri Light"/>
                          <a:ea typeface="ＭＳ Ｐゴシック" pitchFamily="34" charset="-128"/>
                        </a:rPr>
                        <a:t>Θυμωμένος με τον εαυτό σου</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lang="en-US" altLang="de-DE" sz="2000" b="0" dirty="0">
                          <a:solidFill>
                            <a:schemeClr val="tx1"/>
                          </a:solidFill>
                          <a:latin typeface="+mn-lt"/>
                          <a:ea typeface="+mn-ea"/>
                        </a:rPr>
                        <a:t>«</a:t>
                      </a:r>
                      <a:r>
                        <a:rPr kumimoji="0" lang="el-GR" sz="2000" b="0" i="0" u="none" strike="noStrike" cap="none" normalizeH="0" baseline="0" dirty="0">
                          <a:ln>
                            <a:noFill/>
                          </a:ln>
                          <a:solidFill>
                            <a:srgbClr val="333333"/>
                          </a:solidFill>
                          <a:effectLst/>
                          <a:latin typeface="Calibri Light"/>
                          <a:ea typeface="ＭＳ Ｐゴシック" pitchFamily="34" charset="-128"/>
                        </a:rPr>
                        <a:t>Αυτό συμβαίνει και σε άλλους και πέραν του τραυλίσματος η συμβολή μου εκτιμήθηκε.</a:t>
                      </a:r>
                      <a:r>
                        <a:rPr lang="en-US" altLang="de-DE" sz="2000" dirty="0">
                          <a:solidFill>
                            <a:srgbClr val="333333"/>
                          </a:solidFill>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Calibri Light"/>
                          <a:ea typeface="ＭＳ Ｐゴシック" pitchFamily="34" charset="-128"/>
                        </a:rPr>
                        <a:t>Έκανες ένα γλυκό, που δεν ήταν νόστιμο</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lang="en-US" altLang="de-DE" sz="2000" b="0" dirty="0">
                          <a:solidFill>
                            <a:schemeClr val="tx1"/>
                          </a:solidFill>
                          <a:latin typeface="+mn-lt"/>
                          <a:ea typeface="+mn-ea"/>
                        </a:rPr>
                        <a:t>«</a:t>
                      </a:r>
                      <a:r>
                        <a:rPr kumimoji="0" lang="el-GR" sz="2000" b="0" i="0" u="none" strike="noStrike" cap="none" normalizeH="0" baseline="0" dirty="0">
                          <a:ln>
                            <a:noFill/>
                          </a:ln>
                          <a:solidFill>
                            <a:srgbClr val="333333"/>
                          </a:solidFill>
                          <a:effectLst/>
                          <a:latin typeface="Calibri Light"/>
                          <a:ea typeface="ＭＳ Ｐゴシック" pitchFamily="34" charset="-128"/>
                        </a:rPr>
                        <a:t>Έπρεπε να συμβεί αυτό σε μένα!</a:t>
                      </a:r>
                      <a:r>
                        <a:rPr lang="en-US" altLang="de-DE" sz="2000" dirty="0">
                          <a:solidFill>
                            <a:srgbClr val="333333"/>
                          </a:solidFill>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dirty="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5" name="Slide Number Placeholder 4"/>
          <p:cNvSpPr>
            <a:spLocks noGrp="1"/>
          </p:cNvSpPr>
          <p:nvPr>
            <p:ph type="sldNum" sz="quarter" idx="12"/>
          </p:nvPr>
        </p:nvSpPr>
        <p:spPr/>
        <p:txBody>
          <a:bodyPr/>
          <a:lstStyle/>
          <a:p>
            <a:fld id="{914F1912-8053-4566-AB6C-925B49767976}" type="slidenum">
              <a:rPr lang="de-DE" altLang="de-DE" smtClean="0"/>
              <a:pPr/>
              <a:t>19</a:t>
            </a:fld>
            <a:endParaRPr lang="de-DE" altLang="de-DE"/>
          </a:p>
        </p:txBody>
      </p:sp>
    </p:spTree>
    <p:extLst>
      <p:ext uri="{BB962C8B-B14F-4D97-AF65-F5344CB8AC3E}">
        <p14:creationId xmlns:p14="http://schemas.microsoft.com/office/powerpoint/2010/main" val="19083439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altLang="de-DE" sz="3600">
                <a:solidFill>
                  <a:srgbClr val="004992"/>
                </a:solidFill>
                <a:latin typeface="+mn-lt"/>
                <a:ea typeface="+mn-ea"/>
                <a:cs typeface="+mn-cs"/>
              </a:rPr>
              <a:t>2. Επιλεκτική αντίληψη</a:t>
            </a:r>
            <a:br>
              <a:rPr lang="el-GR" altLang="de-DE" sz="3600">
                <a:solidFill>
                  <a:srgbClr val="004992"/>
                </a:solidFill>
                <a:latin typeface="+mn-lt"/>
                <a:ea typeface="+mn-ea"/>
                <a:cs typeface="+mn-cs"/>
              </a:rPr>
            </a:br>
            <a:r>
              <a:rPr lang="el-GR" altLang="de-DE">
                <a:solidFill>
                  <a:srgbClr val="004992"/>
                </a:solidFill>
                <a:latin typeface="+mn-lt"/>
                <a:ea typeface="+mn-ea"/>
                <a:cs typeface="+mn-cs"/>
              </a:rPr>
              <a:t>Ποιά θα ήταν μια πιο ρεαλιστική και βοηθητική εκτίμηση;</a:t>
            </a:r>
            <a:endParaRPr lang="de-DE" altLang="de-DE">
              <a:solidFill>
                <a:srgbClr val="004992"/>
              </a:solidFill>
              <a:latin typeface="+mn-lt"/>
              <a:ea typeface="+mn-ea"/>
              <a:cs typeface="+mn-cs"/>
            </a:endParaRPr>
          </a:p>
        </p:txBody>
      </p:sp>
      <p:sp>
        <p:nvSpPr>
          <p:cNvPr id="34839" name="Rectangle 31"/>
          <p:cNvSpPr>
            <a:spLocks noChangeArrowheads="1"/>
          </p:cNvSpPr>
          <p:nvPr/>
        </p:nvSpPr>
        <p:spPr bwMode="auto">
          <a:xfrm>
            <a:off x="408954" y="5530006"/>
            <a:ext cx="11376000"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105000"/>
              </a:lnSpc>
              <a:spcBef>
                <a:spcPts val="1999"/>
              </a:spcBef>
              <a:buFont typeface="Wingdings" panose="05000000000000000000" pitchFamily="2" charset="2"/>
              <a:buNone/>
            </a:pPr>
            <a:r>
              <a:rPr lang="en-US" altLang="de-DE" sz="2000" b="0" dirty="0">
                <a:solidFill>
                  <a:srgbClr val="004992"/>
                </a:solidFill>
                <a:latin typeface="+mn-lt"/>
                <a:ea typeface="+mn-ea"/>
              </a:rPr>
              <a:t>«</a:t>
            </a:r>
            <a:r>
              <a:rPr lang="el-GR" altLang="ja-JP" sz="2000" b="0" dirty="0">
                <a:solidFill>
                  <a:srgbClr val="004992"/>
                </a:solidFill>
                <a:latin typeface="+mn-lt"/>
                <a:ea typeface="+mn-ea"/>
              </a:rPr>
              <a:t>Διάβασμα της σκέψης</a:t>
            </a:r>
            <a:r>
              <a:rPr lang="en-US" altLang="de-DE" sz="2000" b="0" dirty="0">
                <a:solidFill>
                  <a:srgbClr val="004992"/>
                </a:solidFill>
                <a:latin typeface="+mn-lt"/>
                <a:ea typeface="+mn-ea"/>
              </a:rPr>
              <a:t>»</a:t>
            </a:r>
            <a:r>
              <a:rPr lang="en-US" altLang="ja-JP" sz="2000" b="0" dirty="0">
                <a:solidFill>
                  <a:srgbClr val="004992"/>
                </a:solidFill>
                <a:latin typeface="+mn-lt"/>
                <a:ea typeface="+mn-ea"/>
              </a:rPr>
              <a:t>:</a:t>
            </a:r>
            <a:r>
              <a:rPr lang="en-US" altLang="ja-JP" sz="2000" b="0" dirty="0">
                <a:solidFill>
                  <a:srgbClr val="333333"/>
                </a:solidFill>
                <a:latin typeface="+mn-lt"/>
                <a:ea typeface="+mn-ea"/>
              </a:rPr>
              <a:t> </a:t>
            </a:r>
            <a:r>
              <a:rPr lang="el-GR" altLang="ja-JP" sz="2000" b="0" dirty="0">
                <a:solidFill>
                  <a:srgbClr val="333333"/>
                </a:solidFill>
                <a:latin typeface="+mn-lt"/>
                <a:ea typeface="+mn-ea"/>
              </a:rPr>
              <a:t>Αποφύγετε το να ερμηνεύετε με υπερβολικό τρόπο τη συμπεριφορά των άλλων</a:t>
            </a:r>
            <a:r>
              <a:rPr lang="en-US" altLang="ja-JP" sz="2000" b="0" dirty="0">
                <a:solidFill>
                  <a:srgbClr val="333333"/>
                </a:solidFill>
                <a:latin typeface="+mn-lt"/>
                <a:ea typeface="+mn-ea"/>
              </a:rPr>
              <a:t>.</a:t>
            </a:r>
            <a:r>
              <a:rPr lang="de-DE" altLang="ja-JP" sz="2000" b="0" dirty="0">
                <a:solidFill>
                  <a:srgbClr val="333333"/>
                </a:solidFill>
                <a:latin typeface="+mn-lt"/>
                <a:ea typeface="+mn-ea"/>
              </a:rPr>
              <a:t> </a:t>
            </a:r>
            <a:r>
              <a:rPr lang="el-GR" altLang="ja-JP" sz="2000" b="0" dirty="0">
                <a:solidFill>
                  <a:srgbClr val="333333"/>
                </a:solidFill>
                <a:latin typeface="+mn-lt"/>
                <a:ea typeface="+mn-ea"/>
              </a:rPr>
              <a:t>Μπορεί να υπάρχουν πολλές εξηγήσεις για μια κατάσταση</a:t>
            </a:r>
            <a:r>
              <a:rPr lang="de-DE" altLang="ja-JP" sz="2000" b="0" dirty="0">
                <a:solidFill>
                  <a:srgbClr val="333333"/>
                </a:solidFill>
                <a:latin typeface="+mn-lt"/>
                <a:ea typeface="+mn-ea"/>
              </a:rPr>
              <a:t>!</a:t>
            </a:r>
            <a:r>
              <a:rPr lang="en-US" altLang="ja-JP" sz="2000" b="0" dirty="0">
                <a:solidFill>
                  <a:srgbClr val="333333"/>
                </a:solidFill>
                <a:latin typeface="+mn-lt"/>
                <a:ea typeface="+mn-ea"/>
              </a:rPr>
              <a:t> 	</a:t>
            </a:r>
          </a:p>
        </p:txBody>
      </p:sp>
      <p:graphicFrame>
        <p:nvGraphicFramePr>
          <p:cNvPr id="9"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317992717"/>
              </p:ext>
            </p:extLst>
          </p:nvPr>
        </p:nvGraphicFramePr>
        <p:xfrm>
          <a:off x="408955" y="2834640"/>
          <a:ext cx="11375105" cy="246888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Γεγονός </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Calibri Light"/>
                        </a:rPr>
                        <a:t>Επιλεκτική ερμηνεία</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Calibri Light"/>
                        </a:rPr>
                        <a:t>Ολιστική εκτίμηση</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Calibri Light"/>
                          <a:ea typeface="ＭＳ Ｐゴシック" pitchFamily="34" charset="-128"/>
                        </a:rPr>
                        <a:t>Τραυλίζεις σε μια συζήτηση</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2000" b="0" i="0" u="none" strike="noStrike" cap="none" normalizeH="0" baseline="0">
                          <a:ln>
                            <a:noFill/>
                          </a:ln>
                          <a:solidFill>
                            <a:srgbClr val="333333"/>
                          </a:solidFill>
                          <a:effectLst/>
                          <a:latin typeface="Calibri Light"/>
                          <a:ea typeface="ＭＳ Ｐゴシック" pitchFamily="34" charset="-128"/>
                        </a:rPr>
                        <a:t>Θυμωμένος με τον εαυτό σου</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lang="en-US" altLang="de-DE" sz="2000" b="0" dirty="0">
                          <a:solidFill>
                            <a:schemeClr val="tx1"/>
                          </a:solidFill>
                          <a:latin typeface="+mn-lt"/>
                          <a:ea typeface="+mn-ea"/>
                        </a:rPr>
                        <a:t>«</a:t>
                      </a:r>
                      <a:r>
                        <a:rPr kumimoji="0" lang="el-GR" sz="2000" b="0" i="0" u="none" strike="noStrike" cap="none" normalizeH="0" baseline="0" dirty="0">
                          <a:ln>
                            <a:noFill/>
                          </a:ln>
                          <a:solidFill>
                            <a:schemeClr val="tx1"/>
                          </a:solidFill>
                          <a:effectLst/>
                          <a:latin typeface="Calibri Light"/>
                          <a:ea typeface="ＭＳ Ｐゴシック" pitchFamily="34" charset="-128"/>
                        </a:rPr>
                        <a:t>Αυτό </a:t>
                      </a:r>
                      <a:r>
                        <a:rPr kumimoji="0" lang="el-GR" sz="2000" b="0" i="0" u="none" strike="noStrike" cap="none" normalizeH="0" baseline="0" dirty="0">
                          <a:ln>
                            <a:noFill/>
                          </a:ln>
                          <a:solidFill>
                            <a:srgbClr val="333333"/>
                          </a:solidFill>
                          <a:effectLst/>
                          <a:latin typeface="Calibri Light"/>
                          <a:ea typeface="ＭＳ Ｐゴシック" pitchFamily="34" charset="-128"/>
                        </a:rPr>
                        <a:t>συμβαίνει και σε άλλους και πέραν του τραυλίσματος η συμβολή μου εκτιμήθηκε.</a:t>
                      </a:r>
                      <a:r>
                        <a:rPr lang="en-US" altLang="de-DE" sz="2000" dirty="0">
                          <a:solidFill>
                            <a:srgbClr val="333333"/>
                          </a:solidFill>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Calibri Light"/>
                          <a:ea typeface="ＭＳ Ｐゴシック" pitchFamily="34" charset="-128"/>
                        </a:rPr>
                        <a:t>Έκανες ένα γλυκό, που δεν ήταν νόστιμο</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lang="en-US" altLang="de-DE" sz="2000" b="0" dirty="0">
                          <a:solidFill>
                            <a:schemeClr val="tx1"/>
                          </a:solidFill>
                          <a:latin typeface="+mn-lt"/>
                          <a:ea typeface="+mn-ea"/>
                        </a:rPr>
                        <a:t>«</a:t>
                      </a:r>
                      <a:r>
                        <a:rPr kumimoji="0" lang="el-GR" sz="2000" b="0" i="0" u="none" strike="noStrike" cap="none" normalizeH="0" baseline="0" dirty="0">
                          <a:ln>
                            <a:noFill/>
                          </a:ln>
                          <a:solidFill>
                            <a:srgbClr val="333333"/>
                          </a:solidFill>
                          <a:effectLst/>
                          <a:latin typeface="Calibri Light"/>
                          <a:ea typeface="ＭＳ Ｐゴシック" pitchFamily="34" charset="-128"/>
                        </a:rPr>
                        <a:t>Έπρεπε να συμβεί αυτό σε μένα!</a:t>
                      </a:r>
                      <a:r>
                        <a:rPr lang="en-US" altLang="de-DE" sz="2000" dirty="0">
                          <a:solidFill>
                            <a:srgbClr val="333333"/>
                          </a:solidFill>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ea typeface="ＭＳ Ｐゴシック" pitchFamily="34" charset="-128"/>
                        </a:rPr>
                        <a:t>Το κυρίως πιάτο ήταν πολύ νόστιμο, καλή συζήτηση στη διάρκεια του γεύματος</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5" name="Slide Number Placeholder 4"/>
          <p:cNvSpPr>
            <a:spLocks noGrp="1"/>
          </p:cNvSpPr>
          <p:nvPr>
            <p:ph type="sldNum" sz="quarter" idx="12"/>
          </p:nvPr>
        </p:nvSpPr>
        <p:spPr/>
        <p:txBody>
          <a:bodyPr/>
          <a:lstStyle/>
          <a:p>
            <a:fld id="{914F1912-8053-4566-AB6C-925B49767976}" type="slidenum">
              <a:rPr lang="de-DE" altLang="de-DE" smtClean="0"/>
              <a:pPr/>
              <a:t>20</a:t>
            </a:fld>
            <a:endParaRPr lang="de-DE" altLang="de-DE"/>
          </a:p>
        </p:txBody>
      </p:sp>
    </p:spTree>
    <p:extLst>
      <p:ext uri="{BB962C8B-B14F-4D97-AF65-F5344CB8AC3E}">
        <p14:creationId xmlns:p14="http://schemas.microsoft.com/office/powerpoint/2010/main" val="25397865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altLang="de-DE" sz="3600">
                <a:solidFill>
                  <a:srgbClr val="004992"/>
                </a:solidFill>
                <a:latin typeface="+mn-lt"/>
                <a:ea typeface="+mn-ea"/>
                <a:cs typeface="+mn-cs"/>
              </a:rPr>
              <a:t>3. Εφαρμόζοντας τα δικά σας κριτήρια ως το απόλυτο μέτρο σύγκρισης</a:t>
            </a:r>
            <a:endParaRPr lang="de-DE" altLang="de-DE" sz="3600">
              <a:solidFill>
                <a:srgbClr val="004992"/>
              </a:solidFill>
              <a:latin typeface="+mn-lt"/>
              <a:ea typeface="+mn-ea"/>
              <a:cs typeface="+mn-cs"/>
            </a:endParaRPr>
          </a:p>
        </p:txBody>
      </p:sp>
      <p:sp>
        <p:nvSpPr>
          <p:cNvPr id="35843" name="Rectangle 3"/>
          <p:cNvSpPr>
            <a:spLocks noGrp="1" noChangeArrowheads="1"/>
          </p:cNvSpPr>
          <p:nvPr>
            <p:ph idx="1"/>
          </p:nvPr>
        </p:nvSpPr>
        <p:spPr/>
        <p:txBody>
          <a:bodyPr>
            <a:noAutofit/>
          </a:bodyPr>
          <a:lstStyle/>
          <a:p>
            <a:pPr eaLnBrk="1" hangingPunct="1"/>
            <a:r>
              <a:rPr lang="el-GR" altLang="de-DE" sz="2400" dirty="0">
                <a:solidFill>
                  <a:srgbClr val="004992"/>
                </a:solidFill>
              </a:rPr>
              <a:t>Υπάρχει διαφορά ανάμεσα στο πώς εγώ κρίνω τον εαυτό μου και στο πώς με κρίνουν οι άλλοι</a:t>
            </a:r>
            <a:r>
              <a:rPr lang="de-DE" altLang="de-DE" sz="2400" dirty="0">
                <a:solidFill>
                  <a:srgbClr val="004992"/>
                </a:solidFill>
              </a:rPr>
              <a:t>!</a:t>
            </a:r>
          </a:p>
          <a:p>
            <a:pPr marL="342900" lvl="1" indent="-342900" eaLnBrk="1" hangingPunct="1">
              <a:spcBef>
                <a:spcPts val="1999"/>
              </a:spcBef>
              <a:spcAft>
                <a:spcPts val="0"/>
              </a:spcAft>
              <a:buClr>
                <a:srgbClr val="333333"/>
              </a:buClr>
              <a:buFont typeface="WingDings"/>
              <a:buChar char=""/>
            </a:pPr>
            <a:r>
              <a:rPr lang="el-GR" altLang="de-DE" sz="2400" dirty="0">
                <a:solidFill>
                  <a:srgbClr val="333333"/>
                </a:solidFill>
                <a:latin typeface="+mn-lt"/>
              </a:rPr>
              <a:t>Αν θεωρώ τον εαυτό μου ανάξιο</a:t>
            </a:r>
            <a:r>
              <a:rPr lang="de-DE" altLang="de-DE" sz="2400" dirty="0">
                <a:solidFill>
                  <a:srgbClr val="333333"/>
                </a:solidFill>
                <a:latin typeface="+mn-lt"/>
              </a:rPr>
              <a:t>, </a:t>
            </a:r>
            <a:r>
              <a:rPr lang="el-GR" altLang="de-DE" sz="2400" dirty="0">
                <a:solidFill>
                  <a:srgbClr val="333333"/>
                </a:solidFill>
                <a:latin typeface="+mn-lt"/>
              </a:rPr>
              <a:t>άσχημο</a:t>
            </a:r>
            <a:r>
              <a:rPr lang="de-DE" altLang="de-DE" sz="2400" dirty="0">
                <a:solidFill>
                  <a:srgbClr val="333333"/>
                </a:solidFill>
                <a:latin typeface="+mn-lt"/>
              </a:rPr>
              <a:t> </a:t>
            </a:r>
            <a:r>
              <a:rPr lang="el-GR" altLang="de-DE" sz="2400" dirty="0">
                <a:solidFill>
                  <a:srgbClr val="333333"/>
                </a:solidFill>
                <a:latin typeface="+mn-lt"/>
              </a:rPr>
              <a:t>κ</a:t>
            </a:r>
            <a:r>
              <a:rPr lang="de-DE" altLang="de-DE" sz="2400" dirty="0">
                <a:solidFill>
                  <a:srgbClr val="333333"/>
                </a:solidFill>
                <a:latin typeface="+mn-lt"/>
              </a:rPr>
              <a:t>.</a:t>
            </a:r>
            <a:r>
              <a:rPr lang="el-GR" altLang="de-DE" sz="2400" dirty="0">
                <a:solidFill>
                  <a:srgbClr val="333333"/>
                </a:solidFill>
                <a:latin typeface="+mn-lt"/>
              </a:rPr>
              <a:t>λ.π., δεν σημαίνει πως και οι άλλοι μοιράζονται αναγκαστικά αυτή την άποψη</a:t>
            </a:r>
            <a:r>
              <a:rPr lang="de-DE" altLang="de-DE" sz="2400" dirty="0">
                <a:solidFill>
                  <a:srgbClr val="333333"/>
                </a:solidFill>
                <a:latin typeface="+mn-lt"/>
              </a:rPr>
              <a:t>.</a:t>
            </a:r>
          </a:p>
          <a:p>
            <a:pPr marL="342900" lvl="1" indent="-342900" eaLnBrk="1" hangingPunct="1">
              <a:spcBef>
                <a:spcPts val="1999"/>
              </a:spcBef>
              <a:spcAft>
                <a:spcPts val="0"/>
              </a:spcAft>
              <a:buClr>
                <a:srgbClr val="333333"/>
              </a:buClr>
              <a:buFont typeface="WingDings"/>
              <a:buChar char=""/>
            </a:pPr>
            <a:r>
              <a:rPr lang="el-GR" altLang="de-DE" sz="2400" dirty="0">
                <a:solidFill>
                  <a:srgbClr val="333333"/>
                </a:solidFill>
                <a:latin typeface="+mn-lt"/>
              </a:rPr>
              <a:t>Υπάρχουν συχνά</a:t>
            </a:r>
            <a:r>
              <a:rPr lang="de-DE" altLang="de-DE" sz="2400" dirty="0">
                <a:solidFill>
                  <a:srgbClr val="333333"/>
                </a:solidFill>
                <a:latin typeface="+mn-lt"/>
              </a:rPr>
              <a:t> </a:t>
            </a:r>
            <a:r>
              <a:rPr lang="el-GR" altLang="de-DE" sz="2400" dirty="0">
                <a:solidFill>
                  <a:srgbClr val="333333"/>
                </a:solidFill>
                <a:latin typeface="+mn-lt"/>
              </a:rPr>
              <a:t>πολλές γνώμες</a:t>
            </a:r>
            <a:r>
              <a:rPr lang="de-DE" altLang="de-DE" sz="2400" dirty="0">
                <a:solidFill>
                  <a:srgbClr val="333333"/>
                </a:solidFill>
                <a:latin typeface="+mn-lt"/>
              </a:rPr>
              <a:t>/</a:t>
            </a:r>
            <a:r>
              <a:rPr lang="el-GR" altLang="de-DE" sz="2400" dirty="0">
                <a:solidFill>
                  <a:srgbClr val="333333"/>
                </a:solidFill>
                <a:latin typeface="+mn-lt"/>
              </a:rPr>
              <a:t>αποφάσεις/προτιμήσεις</a:t>
            </a:r>
            <a:r>
              <a:rPr lang="de-DE" altLang="de-DE" sz="2400" dirty="0">
                <a:solidFill>
                  <a:srgbClr val="333333"/>
                </a:solidFill>
                <a:latin typeface="+mn-lt"/>
              </a:rPr>
              <a:t>. </a:t>
            </a:r>
            <a:r>
              <a:rPr lang="el-GR" altLang="de-DE" sz="2400" dirty="0">
                <a:solidFill>
                  <a:srgbClr val="333333"/>
                </a:solidFill>
                <a:latin typeface="+mn-lt"/>
              </a:rPr>
              <a:t>Οι άλλοι μπορεί να μη συμφωνούν με τη δική μου αντίληψη για την ευφυΐα ή την εμφάνιση, κ.λ.π.</a:t>
            </a:r>
            <a:endParaRPr lang="de-DE" altLang="de-DE" sz="2400" dirty="0">
              <a:solidFill>
                <a:srgbClr val="333333"/>
              </a:solidFill>
              <a:latin typeface="+mn-lt"/>
            </a:endParaRPr>
          </a:p>
        </p:txBody>
      </p:sp>
      <p:sp>
        <p:nvSpPr>
          <p:cNvPr id="4" name="Footer Placeholder 3"/>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5" name="Slide Number Placeholder 4"/>
          <p:cNvSpPr>
            <a:spLocks noGrp="1"/>
          </p:cNvSpPr>
          <p:nvPr>
            <p:ph type="sldNum" sz="quarter" idx="12"/>
          </p:nvPr>
        </p:nvSpPr>
        <p:spPr/>
        <p:txBody>
          <a:bodyPr/>
          <a:lstStyle/>
          <a:p>
            <a:fld id="{EAE87ECB-6FCE-439F-88BD-1C219D139510}" type="slidenum">
              <a:rPr lang="de-DE" altLang="de-DE" smtClean="0"/>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l-GR" sz="3600" dirty="0">
                <a:solidFill>
                  <a:srgbClr val="004992"/>
                </a:solidFill>
                <a:latin typeface="+mn-lt"/>
                <a:ea typeface="+mn-ea"/>
                <a:cs typeface="+mn-cs"/>
              </a:rPr>
              <a:t>4. Απόρριψη της θετικής ανατροφοδότησης, αλλά άκριτη αποδοχή της αρνητικής ανατροφοδότησης!</a:t>
            </a:r>
            <a:br>
              <a:rPr lang="el-GR" sz="3600" dirty="0">
                <a:solidFill>
                  <a:srgbClr val="004992"/>
                </a:solidFill>
                <a:latin typeface="+mn-lt"/>
                <a:ea typeface="+mn-ea"/>
                <a:cs typeface="+mn-cs"/>
              </a:rPr>
            </a:br>
            <a:r>
              <a:rPr lang="el-GR" dirty="0">
                <a:solidFill>
                  <a:srgbClr val="004992"/>
                </a:solidFill>
                <a:latin typeface="+mn-lt"/>
                <a:ea typeface="+mn-ea"/>
                <a:cs typeface="+mn-cs"/>
              </a:rPr>
              <a:t>Ποια θα ήταν μια πιο ρεαλιστική και βοηθητική εκτίμηση;</a:t>
            </a:r>
            <a:endParaRPr lang="en-US"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5" name="Slide Number Placeholder 4"/>
          <p:cNvSpPr>
            <a:spLocks noGrp="1"/>
          </p:cNvSpPr>
          <p:nvPr>
            <p:ph type="sldNum" sz="quarter" idx="12"/>
          </p:nvPr>
        </p:nvSpPr>
        <p:spPr/>
        <p:txBody>
          <a:bodyPr/>
          <a:lstStyle/>
          <a:p>
            <a:fld id="{914F1912-8053-4566-AB6C-925B49767976}" type="slidenum">
              <a:rPr lang="de-DE" altLang="de-DE" smtClean="0"/>
              <a:pPr/>
              <a:t>22</a:t>
            </a:fld>
            <a:endParaRPr lang="de-DE" altLang="de-DE"/>
          </a:p>
        </p:txBody>
      </p:sp>
      <p:graphicFrame>
        <p:nvGraphicFramePr>
          <p:cNvPr id="10"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3622613364"/>
              </p:ext>
            </p:extLst>
          </p:nvPr>
        </p:nvGraphicFramePr>
        <p:xfrm>
          <a:off x="411480" y="2612383"/>
          <a:ext cx="11375136" cy="3886200"/>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Γεγονός </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1" i="1" u="none" strike="noStrike" cap="none" normalizeH="0" baseline="0" dirty="0">
                          <a:ln>
                            <a:noFill/>
                          </a:ln>
                          <a:solidFill>
                            <a:srgbClr val="333333"/>
                          </a:solidFill>
                          <a:effectLst/>
                          <a:latin typeface="Calibri Light"/>
                        </a:rPr>
                        <a:t>Καταθλιπτική εκτίμηση</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Θετική/εποικοδομητική εκτίμηση</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Δέχεσαι επαίνους</a:t>
                      </a:r>
                      <a:br>
                        <a:rPr kumimoji="0" lang="el-GR" sz="2000" b="0" i="0" u="none" strike="noStrike" cap="none" normalizeH="0" baseline="0" dirty="0">
                          <a:ln>
                            <a:noFill/>
                          </a:ln>
                          <a:solidFill>
                            <a:srgbClr val="333333"/>
                          </a:solidFill>
                          <a:effectLst/>
                          <a:latin typeface="Calibri Light"/>
                        </a:rPr>
                      </a:br>
                      <a:r>
                        <a:rPr kumimoji="0" lang="el-GR" sz="2000" b="0" i="0" u="none" strike="noStrike" cap="none" normalizeH="0" baseline="0" dirty="0">
                          <a:ln>
                            <a:noFill/>
                          </a:ln>
                          <a:solidFill>
                            <a:srgbClr val="333333"/>
                          </a:solidFill>
                          <a:effectLst/>
                          <a:latin typeface="Calibri Light"/>
                        </a:rPr>
                        <a:t>για την επίδοσή</a:t>
                      </a:r>
                      <a:br>
                        <a:rPr kumimoji="0" lang="el-GR" sz="2000" b="0" i="0" u="none" strike="noStrike" cap="none" normalizeH="0" baseline="0" dirty="0">
                          <a:ln>
                            <a:noFill/>
                          </a:ln>
                          <a:solidFill>
                            <a:srgbClr val="333333"/>
                          </a:solidFill>
                          <a:effectLst/>
                          <a:latin typeface="Calibri Light"/>
                        </a:rPr>
                      </a:br>
                      <a:r>
                        <a:rPr kumimoji="0" lang="el-GR" sz="2000" b="0" i="0" u="none" strike="noStrike" cap="none" normalizeH="0" baseline="0" dirty="0">
                          <a:ln>
                            <a:noFill/>
                          </a:ln>
                          <a:solidFill>
                            <a:srgbClr val="333333"/>
                          </a:solidFill>
                          <a:effectLst/>
                          <a:latin typeface="Calibri Light"/>
                        </a:rPr>
                        <a:t>σου.</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lang="en-US" altLang="de-DE" sz="2000" b="1" dirty="0">
                          <a:solidFill>
                            <a:schemeClr val="tx1"/>
                          </a:solidFill>
                          <a:latin typeface="+mn-lt"/>
                          <a:ea typeface="+mn-ea"/>
                        </a:rPr>
                        <a:t>«</a:t>
                      </a:r>
                      <a:r>
                        <a:rPr kumimoji="0" lang="el-GR" sz="2000" b="1" i="1" u="none" strike="noStrike" cap="none" normalizeH="0" baseline="0" dirty="0">
                          <a:ln>
                            <a:noFill/>
                          </a:ln>
                          <a:solidFill>
                            <a:srgbClr val="333333"/>
                          </a:solidFill>
                          <a:effectLst/>
                          <a:latin typeface="Calibri Light"/>
                        </a:rPr>
                        <a:t>Αυτός προσπαθεί απλά να με κολακεύσει—είναι ανειλικρινής;</a:t>
                      </a:r>
                      <a:r>
                        <a:rPr lang="en-US" altLang="de-DE" sz="2000" b="1" dirty="0">
                          <a:solidFill>
                            <a:srgbClr val="333333"/>
                          </a:solidFill>
                        </a:rPr>
                        <a:t>»</a:t>
                      </a:r>
                      <a:r>
                        <a:rPr kumimoji="0" lang="el-GR" sz="2000" b="1" i="1" u="none" strike="noStrike" cap="none" normalizeH="0" baseline="0" dirty="0">
                          <a:ln>
                            <a:noFill/>
                          </a:ln>
                          <a:solidFill>
                            <a:srgbClr val="333333"/>
                          </a:solidFill>
                          <a:effectLst/>
                          <a:latin typeface="Calibri Light"/>
                        </a:rPr>
                        <a:t> </a:t>
                      </a:r>
                      <a:r>
                        <a:rPr lang="en-US" altLang="de-DE" sz="2000" b="1" dirty="0">
                          <a:solidFill>
                            <a:schemeClr val="tx1"/>
                          </a:solidFill>
                          <a:latin typeface="+mn-lt"/>
                          <a:ea typeface="+mn-ea"/>
                        </a:rPr>
                        <a:t>«</a:t>
                      </a:r>
                      <a:r>
                        <a:rPr kumimoji="0" lang="el-GR" sz="2000" b="1" i="1" u="none" strike="noStrike" cap="none" normalizeH="0" baseline="0" dirty="0">
                          <a:ln>
                            <a:noFill/>
                          </a:ln>
                          <a:solidFill>
                            <a:srgbClr val="333333"/>
                          </a:solidFill>
                          <a:effectLst/>
                          <a:latin typeface="Calibri Light"/>
                        </a:rPr>
                        <a:t>Μόνο αυτός/αυτή σκέφτεται με αυτό τον τρόπο…</a:t>
                      </a:r>
                      <a:r>
                        <a:rPr lang="en-US" altLang="de-DE" sz="2000" b="1" dirty="0">
                          <a:solidFill>
                            <a:srgbClr val="333333"/>
                          </a:solidFill>
                        </a:rPr>
                        <a:t>»</a:t>
                      </a:r>
                      <a:endParaRPr kumimoji="0" lang="el-GR"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Calibri Light"/>
                        </a:rPr>
                        <a:t>Επικρίνεσαι!</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lang="en-US" altLang="de-DE" sz="2000" b="1" dirty="0">
                          <a:solidFill>
                            <a:schemeClr val="tx1"/>
                          </a:solidFill>
                          <a:latin typeface="+mn-lt"/>
                          <a:ea typeface="+mn-ea"/>
                        </a:rPr>
                        <a:t>«</a:t>
                      </a:r>
                      <a:r>
                        <a:rPr kumimoji="0" lang="el-GR" sz="2000" b="1" i="1" u="none" strike="noStrike" cap="none" normalizeH="0" baseline="0" dirty="0">
                          <a:ln>
                            <a:noFill/>
                          </a:ln>
                          <a:solidFill>
                            <a:srgbClr val="333333"/>
                          </a:solidFill>
                          <a:effectLst/>
                          <a:latin typeface="Calibri Light"/>
                        </a:rPr>
                        <a:t>Έχω εκτεθεί, Είμαι ανάξιος...</a:t>
                      </a:r>
                      <a:r>
                        <a:rPr lang="en-US" altLang="de-DE" sz="2000" b="1" dirty="0">
                          <a:solidFill>
                            <a:srgbClr val="333333"/>
                          </a:solidFill>
                        </a:rPr>
                        <a:t>»</a:t>
                      </a:r>
                      <a:endParaRPr kumimoji="0" lang="el-GR"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004992"/>
                          </a:solidFill>
                          <a:effectLst/>
                          <a:latin typeface="Calibri Light"/>
                        </a:rPr>
                        <a:t> </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28262" y="5009728"/>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90756" y="3429000"/>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l-GR" sz="3600" dirty="0">
                <a:solidFill>
                  <a:srgbClr val="004992"/>
                </a:solidFill>
                <a:latin typeface="+mn-lt"/>
                <a:ea typeface="+mn-ea"/>
                <a:cs typeface="+mn-cs"/>
              </a:rPr>
              <a:t>4. Απόρριψη της θετικής ανατροφοδότησης, αλλά άκριτη αποδοχή της αρνητικής ανατροφοδότησης!</a:t>
            </a:r>
            <a:br>
              <a:rPr lang="el-GR" sz="3600" dirty="0">
                <a:solidFill>
                  <a:srgbClr val="004992"/>
                </a:solidFill>
                <a:latin typeface="+mn-lt"/>
                <a:ea typeface="+mn-ea"/>
                <a:cs typeface="+mn-cs"/>
              </a:rPr>
            </a:br>
            <a:r>
              <a:rPr lang="el-GR" dirty="0">
                <a:solidFill>
                  <a:srgbClr val="004992"/>
                </a:solidFill>
                <a:latin typeface="+mn-lt"/>
                <a:ea typeface="+mn-ea"/>
                <a:cs typeface="+mn-cs"/>
              </a:rPr>
              <a:t>Ποια θα ήταν μια πιο ρεαλιστική και βοηθητική εκτίμηση;</a:t>
            </a:r>
            <a:endParaRPr lang="en-US"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5" name="Slide Number Placeholder 4"/>
          <p:cNvSpPr>
            <a:spLocks noGrp="1"/>
          </p:cNvSpPr>
          <p:nvPr>
            <p:ph type="sldNum" sz="quarter" idx="12"/>
          </p:nvPr>
        </p:nvSpPr>
        <p:spPr/>
        <p:txBody>
          <a:bodyPr/>
          <a:lstStyle/>
          <a:p>
            <a:fld id="{914F1912-8053-4566-AB6C-925B49767976}" type="slidenum">
              <a:rPr lang="de-DE" altLang="de-DE" smtClean="0"/>
              <a:pPr/>
              <a:t>23</a:t>
            </a:fld>
            <a:endParaRPr lang="de-DE" altLang="de-DE"/>
          </a:p>
        </p:txBody>
      </p:sp>
      <p:graphicFrame>
        <p:nvGraphicFramePr>
          <p:cNvPr id="10"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124335672"/>
              </p:ext>
            </p:extLst>
          </p:nvPr>
        </p:nvGraphicFramePr>
        <p:xfrm>
          <a:off x="411480" y="2612383"/>
          <a:ext cx="11375136" cy="3886200"/>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Γεγονός </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1" i="1" u="none" strike="noStrike" cap="none" normalizeH="0" baseline="0" dirty="0">
                          <a:ln>
                            <a:noFill/>
                          </a:ln>
                          <a:solidFill>
                            <a:srgbClr val="333333"/>
                          </a:solidFill>
                          <a:effectLst/>
                          <a:latin typeface="Calibri Light"/>
                        </a:rPr>
                        <a:t>Καταθλιπτική εκτίμηση</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Θετική/εποικοδομητική εκτίμηση</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Δέχεσαι επαίνους</a:t>
                      </a:r>
                      <a:br>
                        <a:rPr kumimoji="0" lang="el-GR" sz="2000" b="0" i="0" u="none" strike="noStrike" cap="none" normalizeH="0" baseline="0" dirty="0">
                          <a:ln>
                            <a:noFill/>
                          </a:ln>
                          <a:solidFill>
                            <a:srgbClr val="333333"/>
                          </a:solidFill>
                          <a:effectLst/>
                          <a:latin typeface="Calibri Light"/>
                        </a:rPr>
                      </a:br>
                      <a:r>
                        <a:rPr kumimoji="0" lang="el-GR" sz="2000" b="0" i="0" u="none" strike="noStrike" cap="none" normalizeH="0" baseline="0" dirty="0">
                          <a:ln>
                            <a:noFill/>
                          </a:ln>
                          <a:solidFill>
                            <a:srgbClr val="333333"/>
                          </a:solidFill>
                          <a:effectLst/>
                          <a:latin typeface="Calibri Light"/>
                        </a:rPr>
                        <a:t>για την επίδοσή</a:t>
                      </a:r>
                      <a:br>
                        <a:rPr kumimoji="0" lang="el-GR" sz="2000" b="0" i="0" u="none" strike="noStrike" cap="none" normalizeH="0" baseline="0" dirty="0">
                          <a:ln>
                            <a:noFill/>
                          </a:ln>
                          <a:solidFill>
                            <a:srgbClr val="333333"/>
                          </a:solidFill>
                          <a:effectLst/>
                          <a:latin typeface="Calibri Light"/>
                        </a:rPr>
                      </a:br>
                      <a:r>
                        <a:rPr kumimoji="0" lang="el-GR" sz="2000" b="0" i="0" u="none" strike="noStrike" cap="none" normalizeH="0" baseline="0" dirty="0">
                          <a:ln>
                            <a:noFill/>
                          </a:ln>
                          <a:solidFill>
                            <a:srgbClr val="333333"/>
                          </a:solidFill>
                          <a:effectLst/>
                          <a:latin typeface="Calibri Light"/>
                        </a:rPr>
                        <a:t>σου.</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lang="en-US" altLang="de-DE" sz="2000" b="1" dirty="0">
                          <a:solidFill>
                            <a:schemeClr val="tx1"/>
                          </a:solidFill>
                          <a:latin typeface="+mn-lt"/>
                          <a:ea typeface="+mn-ea"/>
                        </a:rPr>
                        <a:t>«</a:t>
                      </a:r>
                      <a:r>
                        <a:rPr kumimoji="0" lang="el-GR" sz="2000" b="1" i="1" u="none" strike="noStrike" cap="none" normalizeH="0" baseline="0" dirty="0">
                          <a:ln>
                            <a:noFill/>
                          </a:ln>
                          <a:solidFill>
                            <a:srgbClr val="333333"/>
                          </a:solidFill>
                          <a:effectLst/>
                          <a:latin typeface="Calibri Light"/>
                        </a:rPr>
                        <a:t>Αυτός προσπαθεί απλά να με κολακεύσει—είναι ανειλικρινής;</a:t>
                      </a:r>
                      <a:r>
                        <a:rPr lang="en-US" altLang="de-DE" sz="2000" b="1" dirty="0">
                          <a:solidFill>
                            <a:srgbClr val="333333"/>
                          </a:solidFill>
                        </a:rPr>
                        <a:t>»</a:t>
                      </a:r>
                      <a:r>
                        <a:rPr kumimoji="0" lang="de-DE" sz="2000" b="1" i="1" u="none" strike="noStrike" cap="none" normalizeH="0" baseline="0" dirty="0">
                          <a:ln>
                            <a:noFill/>
                          </a:ln>
                          <a:solidFill>
                            <a:srgbClr val="333333"/>
                          </a:solidFill>
                          <a:effectLst/>
                          <a:latin typeface="Calibri Light"/>
                        </a:rPr>
                        <a:t> </a:t>
                      </a:r>
                      <a:r>
                        <a:rPr lang="en-US" altLang="de-DE" sz="2000" b="1" dirty="0">
                          <a:solidFill>
                            <a:schemeClr val="tx1"/>
                          </a:solidFill>
                          <a:latin typeface="+mn-lt"/>
                          <a:ea typeface="+mn-ea"/>
                        </a:rPr>
                        <a:t>«</a:t>
                      </a:r>
                      <a:r>
                        <a:rPr kumimoji="0" lang="el-GR" sz="2000" b="1" i="1" u="none" strike="noStrike" cap="none" normalizeH="0" baseline="0" dirty="0">
                          <a:ln>
                            <a:noFill/>
                          </a:ln>
                          <a:solidFill>
                            <a:srgbClr val="333333"/>
                          </a:solidFill>
                          <a:effectLst/>
                          <a:latin typeface="Calibri Light"/>
                        </a:rPr>
                        <a:t>Μόνο αυτός/αυτή σκέφτεται με αυτό τον τρόπο…</a:t>
                      </a:r>
                      <a:r>
                        <a:rPr lang="en-US" altLang="de-DE" sz="2000" b="1" dirty="0">
                          <a:solidFill>
                            <a:srgbClr val="333333"/>
                          </a:solidFill>
                        </a:rPr>
                        <a:t>»</a:t>
                      </a:r>
                      <a:endParaRPr kumimoji="0" lang="el-GR"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lang="en-US" altLang="de-DE" sz="2000" b="0" dirty="0">
                          <a:solidFill>
                            <a:schemeClr val="tx1"/>
                          </a:solidFill>
                          <a:latin typeface="+mn-lt"/>
                          <a:ea typeface="+mn-ea"/>
                        </a:rPr>
                        <a:t>«</a:t>
                      </a:r>
                      <a:r>
                        <a:rPr kumimoji="0" lang="el-GR" sz="2000" b="0" i="0" u="none" strike="noStrike" cap="none" normalizeH="0" baseline="0" dirty="0">
                          <a:ln>
                            <a:noFill/>
                          </a:ln>
                          <a:solidFill>
                            <a:srgbClr val="333333"/>
                          </a:solidFill>
                          <a:effectLst/>
                          <a:latin typeface="Calibri Light"/>
                        </a:rPr>
                        <a:t>Είναι σπουδαίο που κάποιος αναγνωρίζει το επίτευγμά μου</a:t>
                      </a:r>
                      <a:r>
                        <a:rPr lang="en-US" altLang="de-DE" sz="2000" dirty="0">
                          <a:solidFill>
                            <a:srgbClr val="333333"/>
                          </a:solidFill>
                        </a:rPr>
                        <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Calibri Light"/>
                        </a:rPr>
                        <a:t>Επικρίνεσαι!</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lang="en-US" altLang="de-DE" sz="2000" b="1" dirty="0">
                          <a:solidFill>
                            <a:schemeClr val="tx1"/>
                          </a:solidFill>
                          <a:latin typeface="+mn-lt"/>
                          <a:ea typeface="+mn-ea"/>
                        </a:rPr>
                        <a:t>«</a:t>
                      </a:r>
                      <a:r>
                        <a:rPr kumimoji="0" lang="el-GR" sz="2000" b="1" i="1" u="none" strike="noStrike" cap="none" normalizeH="0" baseline="0" dirty="0">
                          <a:ln>
                            <a:noFill/>
                          </a:ln>
                          <a:solidFill>
                            <a:srgbClr val="333333"/>
                          </a:solidFill>
                          <a:effectLst/>
                          <a:latin typeface="+mn-lt"/>
                        </a:rPr>
                        <a:t>Έχω εκτεθεί, Είμαι ανάξιος...</a:t>
                      </a:r>
                      <a:r>
                        <a:rPr lang="en-US" altLang="de-DE" sz="2000" b="1" dirty="0">
                          <a:solidFill>
                            <a:srgbClr val="333333"/>
                          </a:solidFill>
                        </a:rPr>
                        <a:t>»</a:t>
                      </a:r>
                      <a:endParaRPr kumimoji="0" lang="el-GR" sz="2000" b="1" i="1" u="none" strike="noStrike" cap="none" normalizeH="0" baseline="0" dirty="0">
                        <a:ln>
                          <a:noFill/>
                        </a:ln>
                        <a:solidFill>
                          <a:srgbClr val="333333"/>
                        </a:solidFill>
                        <a:effectLst/>
                        <a:latin typeface="+mn-l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004992"/>
                          </a:solidFill>
                          <a:effectLst/>
                          <a:latin typeface="+mn-lt"/>
                        </a:rPr>
                        <a:t> </a:t>
                      </a:r>
                      <a:endParaRPr kumimoji="0" lang="de-DE" sz="2000" b="0" i="0" u="none" strike="noStrike" cap="none" normalizeH="0" baseline="0" dirty="0">
                        <a:ln>
                          <a:noFill/>
                        </a:ln>
                        <a:solidFill>
                          <a:srgbClr val="004992"/>
                        </a:solidFill>
                        <a:effectLst/>
                        <a:latin typeface="+mn-l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28262" y="5009728"/>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90756" y="3429000"/>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07726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l-GR" sz="3600" dirty="0">
                <a:solidFill>
                  <a:srgbClr val="004992"/>
                </a:solidFill>
                <a:latin typeface="+mn-lt"/>
                <a:ea typeface="+mn-ea"/>
                <a:cs typeface="+mn-cs"/>
              </a:rPr>
              <a:t>4. Απόρριψη της θετικής ανατροφοδότησης, αλλά άκριτη αποδοχή της αρνητικής ανατροφοδότησης!</a:t>
            </a:r>
            <a:br>
              <a:rPr lang="el-GR" sz="3600" dirty="0">
                <a:solidFill>
                  <a:srgbClr val="004992"/>
                </a:solidFill>
                <a:latin typeface="+mn-lt"/>
                <a:ea typeface="+mn-ea"/>
                <a:cs typeface="+mn-cs"/>
              </a:rPr>
            </a:br>
            <a:r>
              <a:rPr lang="el-GR" dirty="0">
                <a:solidFill>
                  <a:srgbClr val="004992"/>
                </a:solidFill>
                <a:latin typeface="+mn-lt"/>
                <a:ea typeface="+mn-ea"/>
                <a:cs typeface="+mn-cs"/>
              </a:rPr>
              <a:t>Ποια θα ήταν μια πιο ρεαλιστική και βοηθητική εκτίμηση;</a:t>
            </a:r>
            <a:endParaRPr lang="en-US"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5" name="Slide Number Placeholder 4"/>
          <p:cNvSpPr>
            <a:spLocks noGrp="1"/>
          </p:cNvSpPr>
          <p:nvPr>
            <p:ph type="sldNum" sz="quarter" idx="12"/>
          </p:nvPr>
        </p:nvSpPr>
        <p:spPr/>
        <p:txBody>
          <a:bodyPr/>
          <a:lstStyle/>
          <a:p>
            <a:fld id="{914F1912-8053-4566-AB6C-925B49767976}" type="slidenum">
              <a:rPr lang="de-DE" altLang="de-DE" smtClean="0"/>
              <a:pPr/>
              <a:t>24</a:t>
            </a:fld>
            <a:endParaRPr lang="de-DE" altLang="de-DE"/>
          </a:p>
        </p:txBody>
      </p:sp>
      <p:graphicFrame>
        <p:nvGraphicFramePr>
          <p:cNvPr id="10"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3648132297"/>
              </p:ext>
            </p:extLst>
          </p:nvPr>
        </p:nvGraphicFramePr>
        <p:xfrm>
          <a:off x="411480" y="2612383"/>
          <a:ext cx="11375136" cy="3886200"/>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Γεγονός </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1" i="1" u="none" strike="noStrike" cap="none" normalizeH="0" baseline="0" dirty="0">
                          <a:ln>
                            <a:noFill/>
                          </a:ln>
                          <a:solidFill>
                            <a:srgbClr val="333333"/>
                          </a:solidFill>
                          <a:effectLst/>
                          <a:latin typeface="Calibri Light"/>
                        </a:rPr>
                        <a:t>Καταθλιπτική εκτίμηση</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Θετική/εποικοδομητική εκτίμηση</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Δέχεσαι επαίνους</a:t>
                      </a:r>
                      <a:br>
                        <a:rPr kumimoji="0" lang="el-GR" sz="2000" b="0" i="0" u="none" strike="noStrike" cap="none" normalizeH="0" baseline="0" dirty="0">
                          <a:ln>
                            <a:noFill/>
                          </a:ln>
                          <a:solidFill>
                            <a:srgbClr val="333333"/>
                          </a:solidFill>
                          <a:effectLst/>
                          <a:latin typeface="Calibri Light"/>
                        </a:rPr>
                      </a:br>
                      <a:r>
                        <a:rPr kumimoji="0" lang="el-GR" sz="2000" b="0" i="0" u="none" strike="noStrike" cap="none" normalizeH="0" baseline="0" dirty="0">
                          <a:ln>
                            <a:noFill/>
                          </a:ln>
                          <a:solidFill>
                            <a:srgbClr val="333333"/>
                          </a:solidFill>
                          <a:effectLst/>
                          <a:latin typeface="Calibri Light"/>
                        </a:rPr>
                        <a:t>για την επίδοσή</a:t>
                      </a:r>
                      <a:br>
                        <a:rPr kumimoji="0" lang="el-GR" sz="2000" b="0" i="0" u="none" strike="noStrike" cap="none" normalizeH="0" baseline="0" dirty="0">
                          <a:ln>
                            <a:noFill/>
                          </a:ln>
                          <a:solidFill>
                            <a:srgbClr val="333333"/>
                          </a:solidFill>
                          <a:effectLst/>
                          <a:latin typeface="Calibri Light"/>
                        </a:rPr>
                      </a:br>
                      <a:r>
                        <a:rPr kumimoji="0" lang="el-GR" sz="2000" b="0" i="0" u="none" strike="noStrike" cap="none" normalizeH="0" baseline="0" dirty="0">
                          <a:ln>
                            <a:noFill/>
                          </a:ln>
                          <a:solidFill>
                            <a:srgbClr val="333333"/>
                          </a:solidFill>
                          <a:effectLst/>
                          <a:latin typeface="Calibri Light"/>
                        </a:rPr>
                        <a:t>σου.</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lang="en-US" altLang="de-DE" sz="2000" b="1" dirty="0">
                          <a:solidFill>
                            <a:schemeClr val="tx1"/>
                          </a:solidFill>
                          <a:latin typeface="+mn-lt"/>
                          <a:ea typeface="+mn-ea"/>
                        </a:rPr>
                        <a:t>«</a:t>
                      </a:r>
                      <a:r>
                        <a:rPr kumimoji="0" lang="el-GR" sz="2000" b="1" i="1" u="none" strike="noStrike" cap="none" normalizeH="0" baseline="0" dirty="0">
                          <a:ln>
                            <a:noFill/>
                          </a:ln>
                          <a:solidFill>
                            <a:srgbClr val="333333"/>
                          </a:solidFill>
                          <a:effectLst/>
                          <a:latin typeface="Calibri Light"/>
                        </a:rPr>
                        <a:t>Αυτός προσπαθεί απλά να με κολακεύσει—είναι ανειλικρινής;</a:t>
                      </a:r>
                      <a:r>
                        <a:rPr lang="en-US" altLang="de-DE" sz="2000" b="1" dirty="0">
                          <a:solidFill>
                            <a:srgbClr val="333333"/>
                          </a:solidFill>
                        </a:rPr>
                        <a:t>»</a:t>
                      </a:r>
                      <a:r>
                        <a:rPr kumimoji="0" lang="el-GR" sz="2000" b="1" i="1" u="none" strike="noStrike" cap="none" normalizeH="0" baseline="0" dirty="0">
                          <a:ln>
                            <a:noFill/>
                          </a:ln>
                          <a:solidFill>
                            <a:srgbClr val="333333"/>
                          </a:solidFill>
                          <a:effectLst/>
                          <a:latin typeface="Calibri Light"/>
                        </a:rPr>
                        <a:t> </a:t>
                      </a:r>
                      <a:r>
                        <a:rPr lang="en-US" altLang="de-DE" sz="2000" b="1" dirty="0">
                          <a:solidFill>
                            <a:schemeClr val="tx1"/>
                          </a:solidFill>
                          <a:latin typeface="+mn-lt"/>
                          <a:ea typeface="+mn-ea"/>
                        </a:rPr>
                        <a:t>«</a:t>
                      </a:r>
                      <a:r>
                        <a:rPr kumimoji="0" lang="el-GR" sz="2000" b="1" i="1" u="none" strike="noStrike" cap="none" normalizeH="0" baseline="0" dirty="0">
                          <a:ln>
                            <a:noFill/>
                          </a:ln>
                          <a:solidFill>
                            <a:srgbClr val="333333"/>
                          </a:solidFill>
                          <a:effectLst/>
                          <a:latin typeface="Calibri Light"/>
                        </a:rPr>
                        <a:t>Μόνο αυτός/αυτή σκέφτεται με αυτό τον τρόπο…</a:t>
                      </a:r>
                      <a:r>
                        <a:rPr lang="en-US" altLang="de-DE" sz="2000" b="1" dirty="0">
                          <a:solidFill>
                            <a:srgbClr val="333333"/>
                          </a:solidFill>
                        </a:rPr>
                        <a:t>»</a:t>
                      </a:r>
                      <a:endParaRPr kumimoji="0" lang="el-GR"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lang="en-US" altLang="de-DE" sz="2000" b="0" dirty="0">
                          <a:solidFill>
                            <a:schemeClr val="tx1"/>
                          </a:solidFill>
                          <a:latin typeface="+mn-lt"/>
                          <a:ea typeface="+mn-ea"/>
                        </a:rPr>
                        <a:t>«</a:t>
                      </a:r>
                      <a:r>
                        <a:rPr kumimoji="0" lang="el-GR" sz="2000" b="0" i="0" u="none" strike="noStrike" cap="none" normalizeH="0" baseline="0" dirty="0">
                          <a:ln>
                            <a:noFill/>
                          </a:ln>
                          <a:solidFill>
                            <a:srgbClr val="333333"/>
                          </a:solidFill>
                          <a:effectLst/>
                          <a:latin typeface="Calibri Light"/>
                        </a:rPr>
                        <a:t>Είναι σπουδαίο που κάποιος αναγνωρίζει το επίτευγμά μου</a:t>
                      </a:r>
                      <a:r>
                        <a:rPr lang="en-US" altLang="de-DE" sz="2000" dirty="0">
                          <a:solidFill>
                            <a:srgbClr val="333333"/>
                          </a:solidFill>
                        </a:rPr>
                        <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Calibri Light"/>
                        </a:rPr>
                        <a:t>Επικρίνεσαι!</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lang="en-US" altLang="de-DE" sz="2000" b="1" dirty="0">
                          <a:solidFill>
                            <a:schemeClr val="tx1"/>
                          </a:solidFill>
                          <a:latin typeface="+mn-lt"/>
                          <a:ea typeface="+mn-ea"/>
                        </a:rPr>
                        <a:t>«</a:t>
                      </a:r>
                      <a:r>
                        <a:rPr kumimoji="0" lang="el-GR" sz="2000" b="1" i="1" u="none" strike="noStrike" cap="none" normalizeH="0" baseline="0" dirty="0">
                          <a:ln>
                            <a:noFill/>
                          </a:ln>
                          <a:solidFill>
                            <a:srgbClr val="333333"/>
                          </a:solidFill>
                          <a:effectLst/>
                          <a:latin typeface="Calibri Light"/>
                        </a:rPr>
                        <a:t>Έχω εκτεθεί, Είμαι ανάξιος...</a:t>
                      </a:r>
                      <a:r>
                        <a:rPr lang="en-US" altLang="de-DE" sz="2000" b="1" dirty="0">
                          <a:solidFill>
                            <a:srgbClr val="333333"/>
                          </a:solidFill>
                        </a:rPr>
                        <a:t>»</a:t>
                      </a:r>
                      <a:endParaRPr kumimoji="0" lang="el-GR"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lang="en-US" altLang="de-DE" sz="2000" b="0" dirty="0">
                          <a:solidFill>
                            <a:schemeClr val="tx1"/>
                          </a:solidFill>
                          <a:latin typeface="+mn-lt"/>
                          <a:ea typeface="+mn-ea"/>
                        </a:rPr>
                        <a:t>«</a:t>
                      </a:r>
                      <a:r>
                        <a:rPr kumimoji="0" lang="el-GR" sz="2000" b="0" i="0" u="none" strike="noStrike" cap="none" normalizeH="0" baseline="0" dirty="0">
                          <a:ln>
                            <a:noFill/>
                          </a:ln>
                          <a:solidFill>
                            <a:srgbClr val="333333"/>
                          </a:solidFill>
                          <a:effectLst/>
                          <a:latin typeface="Calibri Light"/>
                        </a:rPr>
                        <a:t>Το άλλο άτομο μπορεί να είχε μια κακή μέρα</a:t>
                      </a:r>
                      <a:r>
                        <a:rPr kumimoji="0" lang="de-DE" sz="2000" b="0" i="0" u="none" strike="noStrike" cap="none" normalizeH="0" baseline="0" dirty="0">
                          <a:ln>
                            <a:noFill/>
                          </a:ln>
                          <a:solidFill>
                            <a:srgbClr val="333333"/>
                          </a:solidFill>
                          <a:effectLst/>
                          <a:latin typeface="Calibri Light"/>
                        </a:rPr>
                        <a:t>.</a:t>
                      </a:r>
                      <a:r>
                        <a:rPr lang="en-US" altLang="de-DE" sz="2000" dirty="0">
                          <a:solidFill>
                            <a:srgbClr val="333333"/>
                          </a:solidFill>
                        </a:rPr>
                        <a:t>»</a:t>
                      </a:r>
                      <a:br>
                        <a:rPr kumimoji="0" lang="de-DE" sz="2000" b="0" i="0" u="none" strike="noStrike" cap="none" normalizeH="0" baseline="0" dirty="0">
                          <a:ln>
                            <a:noFill/>
                          </a:ln>
                          <a:solidFill>
                            <a:srgbClr val="333333"/>
                          </a:solidFill>
                          <a:effectLst/>
                          <a:latin typeface="Calibri Light"/>
                        </a:rPr>
                      </a:br>
                      <a:r>
                        <a:rPr lang="en-US" altLang="de-DE" sz="2000" b="0" dirty="0">
                          <a:solidFill>
                            <a:schemeClr val="tx1"/>
                          </a:solidFill>
                          <a:latin typeface="+mn-lt"/>
                          <a:ea typeface="+mn-ea"/>
                        </a:rPr>
                        <a:t>«</a:t>
                      </a:r>
                      <a:r>
                        <a:rPr kumimoji="0" lang="el-GR" sz="2000" b="0" i="0" u="none" strike="noStrike" cap="none" normalizeH="0" baseline="0" dirty="0">
                          <a:ln>
                            <a:noFill/>
                          </a:ln>
                          <a:solidFill>
                            <a:srgbClr val="333333"/>
                          </a:solidFill>
                          <a:effectLst/>
                          <a:latin typeface="Calibri Light"/>
                        </a:rPr>
                        <a:t>Μπορώ να επωφεληθώ από την ανατροφοδότηση;</a:t>
                      </a:r>
                      <a:r>
                        <a:rPr lang="en-US" altLang="de-DE" sz="2000" dirty="0">
                          <a:solidFill>
                            <a:srgbClr val="333333"/>
                          </a:solidFill>
                        </a:rPr>
                        <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28262" y="5009728"/>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90756" y="3429000"/>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52327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altLang="de-DE" sz="3600" dirty="0">
                <a:solidFill>
                  <a:srgbClr val="004992"/>
                </a:solidFill>
                <a:latin typeface="+mn-lt"/>
                <a:ea typeface="+mn-ea"/>
                <a:cs typeface="+mn-cs"/>
              </a:rPr>
              <a:t>5</a:t>
            </a:r>
            <a:r>
              <a:rPr lang="el-GR" altLang="de-DE" sz="3600">
                <a:solidFill>
                  <a:srgbClr val="004992"/>
                </a:solidFill>
                <a:latin typeface="+mn-lt"/>
                <a:ea typeface="+mn-ea"/>
                <a:cs typeface="+mn-cs"/>
              </a:rPr>
              <a:t>. “Σκέψη </a:t>
            </a:r>
            <a:r>
              <a:rPr lang="el-GR" altLang="de-DE" sz="3600" dirty="0">
                <a:solidFill>
                  <a:srgbClr val="004992"/>
                </a:solidFill>
                <a:latin typeface="+mn-lt"/>
                <a:ea typeface="+mn-ea"/>
                <a:cs typeface="+mn-cs"/>
              </a:rPr>
              <a:t>του Όλα </a:t>
            </a:r>
            <a:r>
              <a:rPr lang="el-GR" altLang="de-DE" sz="3600">
                <a:solidFill>
                  <a:srgbClr val="004992"/>
                </a:solidFill>
                <a:latin typeface="+mn-lt"/>
                <a:ea typeface="+mn-ea"/>
                <a:cs typeface="+mn-cs"/>
              </a:rPr>
              <a:t>ή Τίποτα”/ </a:t>
            </a:r>
            <a:r>
              <a:rPr lang="el-GR" altLang="de-DE" sz="3600" dirty="0">
                <a:solidFill>
                  <a:srgbClr val="004992"/>
                </a:solidFill>
                <a:latin typeface="+mn-lt"/>
                <a:ea typeface="+mn-ea"/>
                <a:cs typeface="+mn-cs"/>
              </a:rPr>
              <a:t>Καταστροφική σκέψη</a:t>
            </a:r>
            <a:br>
              <a:rPr lang="el-GR" altLang="de-DE" sz="3600" dirty="0">
                <a:solidFill>
                  <a:srgbClr val="004992"/>
                </a:solidFill>
                <a:latin typeface="+mn-lt"/>
                <a:ea typeface="+mn-ea"/>
                <a:cs typeface="+mn-cs"/>
              </a:rPr>
            </a:br>
            <a:r>
              <a:rPr lang="el-GR" altLang="de-DE" dirty="0">
                <a:solidFill>
                  <a:srgbClr val="004992"/>
                </a:solidFill>
                <a:latin typeface="+mn-lt"/>
                <a:ea typeface="+mn-ea"/>
                <a:cs typeface="+mn-cs"/>
              </a:rPr>
              <a:t>Ποια θα ήταν μια πιο ρεαλιστική και βοηθητική εκτίμηση;</a:t>
            </a:r>
            <a:endParaRPr lang="de-DE" altLang="de-DE" dirty="0">
              <a:solidFill>
                <a:srgbClr val="004992"/>
              </a:solidFill>
              <a:latin typeface="+mn-lt"/>
              <a:ea typeface="+mn-ea"/>
              <a:cs typeface="+mn-cs"/>
            </a:endParaRPr>
          </a:p>
        </p:txBody>
      </p:sp>
      <p:graphicFrame>
        <p:nvGraphicFramePr>
          <p:cNvPr id="8" name="Group 48">
            <a:extLst>
              <a:ext uri="{FF2B5EF4-FFF2-40B4-BE49-F238E27FC236}">
                <a16:creationId xmlns:a16="http://schemas.microsoft.com/office/drawing/2014/main" id="{0A2BD3DC-2A04-4616-A60C-E921AAEC851E}"/>
              </a:ext>
            </a:extLst>
          </p:cNvPr>
          <p:cNvGraphicFramePr>
            <a:graphicFrameLocks noGrp="1"/>
          </p:cNvGraphicFramePr>
          <p:nvPr>
            <p:extLst>
              <p:ext uri="{D42A27DB-BD31-4B8C-83A1-F6EECF244321}">
                <p14:modId xmlns:p14="http://schemas.microsoft.com/office/powerpoint/2010/main" val="530929452"/>
              </p:ext>
            </p:extLst>
          </p:nvPr>
        </p:nvGraphicFramePr>
        <p:xfrm>
          <a:off x="408955" y="2204864"/>
          <a:ext cx="11376000" cy="17830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Γεγονός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1" i="1" u="none" strike="noStrike" cap="none" normalizeH="0" baseline="0" dirty="0">
                          <a:ln>
                            <a:noFill/>
                          </a:ln>
                          <a:solidFill>
                            <a:srgbClr val="333333"/>
                          </a:solidFill>
                          <a:effectLst/>
                          <a:latin typeface="Calibri Light"/>
                        </a:rPr>
                        <a:t>Καταθλιπτική εκτίμηση</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Θετική/εποικοδομητική αξιολόγηση</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Calibri Light"/>
                          <a:ea typeface="ＭＳ Ｐゴシック" pitchFamily="34" charset="-128"/>
                        </a:rPr>
                        <a:t>Το αφεντικό σου δε σε χαιρετάει. </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lang="en-US" altLang="de-DE" sz="2000" b="1" dirty="0">
                          <a:solidFill>
                            <a:schemeClr val="tx1"/>
                          </a:solidFill>
                          <a:latin typeface="+mn-lt"/>
                          <a:ea typeface="+mn-ea"/>
                        </a:rPr>
                        <a:t>«</a:t>
                      </a:r>
                      <a:r>
                        <a:rPr kumimoji="0" lang="el-GR" sz="2000" b="1" i="1" u="none" strike="noStrike" cap="none" normalizeH="0" baseline="0" dirty="0">
                          <a:ln>
                            <a:noFill/>
                          </a:ln>
                          <a:solidFill>
                            <a:srgbClr val="333333"/>
                          </a:solidFill>
                          <a:effectLst/>
                          <a:latin typeface="Calibri Light"/>
                          <a:ea typeface="ＭＳ Ｐゴシック" pitchFamily="34" charset="-128"/>
                        </a:rPr>
                        <a:t>Θα με απολύσει</a:t>
                      </a:r>
                      <a:r>
                        <a:rPr lang="en-US" altLang="de-DE" sz="2000" b="1" dirty="0">
                          <a:solidFill>
                            <a:srgbClr val="333333"/>
                          </a:solidFill>
                        </a:rPr>
                        <a:t>»</a:t>
                      </a:r>
                      <a:endParaRPr kumimoji="0" lang="el-GR"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004992"/>
                          </a:solidFill>
                          <a:effectLst/>
                          <a:latin typeface="Calibri Light"/>
                          <a:ea typeface="ＭＳ Ｐゴシック" pitchFamily="34" charset="-128"/>
                        </a:rPr>
                        <a:t>;;;</a:t>
                      </a:r>
                      <a:endParaRPr kumimoji="0" lang="en-US"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1" descr="sadness - P Keigan - flickr - ccc - nicht bearbeitbar">
            <a:extLst>
              <a:ext uri="{FF2B5EF4-FFF2-40B4-BE49-F238E27FC236}">
                <a16:creationId xmlns:a16="http://schemas.microsoft.com/office/drawing/2014/main" id="{A9BA137A-964C-4F10-8F66-8CF39A9C21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4175" y="4667250"/>
            <a:ext cx="2921000"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5" name="Slide Number Placeholder 4"/>
          <p:cNvSpPr>
            <a:spLocks noGrp="1"/>
          </p:cNvSpPr>
          <p:nvPr>
            <p:ph type="sldNum" sz="quarter" idx="12"/>
          </p:nvPr>
        </p:nvSpPr>
        <p:spPr/>
        <p:txBody>
          <a:bodyPr/>
          <a:lstStyle/>
          <a:p>
            <a:fld id="{914F1912-8053-4566-AB6C-925B49767976}" type="slidenum">
              <a:rPr lang="de-DE" altLang="de-DE" smtClean="0"/>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altLang="de-DE" sz="3600" dirty="0">
                <a:solidFill>
                  <a:srgbClr val="004992"/>
                </a:solidFill>
                <a:latin typeface="+mn-lt"/>
                <a:ea typeface="+mn-ea"/>
                <a:cs typeface="+mn-cs"/>
              </a:rPr>
              <a:t>5</a:t>
            </a:r>
            <a:r>
              <a:rPr lang="el-GR" altLang="de-DE" sz="3600">
                <a:solidFill>
                  <a:srgbClr val="004992"/>
                </a:solidFill>
                <a:latin typeface="+mn-lt"/>
                <a:ea typeface="+mn-ea"/>
                <a:cs typeface="+mn-cs"/>
              </a:rPr>
              <a:t>. “Σκέψη </a:t>
            </a:r>
            <a:r>
              <a:rPr lang="el-GR" altLang="de-DE" sz="3600" dirty="0">
                <a:solidFill>
                  <a:srgbClr val="004992"/>
                </a:solidFill>
                <a:latin typeface="+mn-lt"/>
                <a:ea typeface="+mn-ea"/>
                <a:cs typeface="+mn-cs"/>
              </a:rPr>
              <a:t>του Όλα </a:t>
            </a:r>
            <a:r>
              <a:rPr lang="el-GR" altLang="de-DE" sz="3600">
                <a:solidFill>
                  <a:srgbClr val="004992"/>
                </a:solidFill>
                <a:latin typeface="+mn-lt"/>
                <a:ea typeface="+mn-ea"/>
                <a:cs typeface="+mn-cs"/>
              </a:rPr>
              <a:t>ή Τίποτα”/ </a:t>
            </a:r>
            <a:r>
              <a:rPr lang="el-GR" altLang="de-DE" sz="3600" dirty="0">
                <a:solidFill>
                  <a:srgbClr val="004992"/>
                </a:solidFill>
                <a:latin typeface="+mn-lt"/>
                <a:ea typeface="+mn-ea"/>
                <a:cs typeface="+mn-cs"/>
              </a:rPr>
              <a:t>Καταστροφική σκέψη</a:t>
            </a:r>
            <a:br>
              <a:rPr lang="el-GR" altLang="de-DE" sz="3600" dirty="0">
                <a:solidFill>
                  <a:srgbClr val="004992"/>
                </a:solidFill>
                <a:latin typeface="+mn-lt"/>
                <a:ea typeface="+mn-ea"/>
                <a:cs typeface="+mn-cs"/>
              </a:rPr>
            </a:br>
            <a:r>
              <a:rPr lang="el-GR" altLang="de-DE" dirty="0">
                <a:solidFill>
                  <a:srgbClr val="004992"/>
                </a:solidFill>
                <a:latin typeface="+mn-lt"/>
                <a:ea typeface="+mn-ea"/>
                <a:cs typeface="+mn-cs"/>
              </a:rPr>
              <a:t>Ποια θα ήταν μια πιο ρεαλιστική και βοηθητική εκτίμηση;</a:t>
            </a:r>
            <a:endParaRPr lang="de-DE" altLang="de-DE" dirty="0">
              <a:solidFill>
                <a:srgbClr val="004992"/>
              </a:solidFill>
              <a:latin typeface="+mn-lt"/>
              <a:ea typeface="+mn-ea"/>
              <a:cs typeface="+mn-cs"/>
            </a:endParaRPr>
          </a:p>
        </p:txBody>
      </p:sp>
      <p:graphicFrame>
        <p:nvGraphicFramePr>
          <p:cNvPr id="8" name="Group 48">
            <a:extLst>
              <a:ext uri="{FF2B5EF4-FFF2-40B4-BE49-F238E27FC236}">
                <a16:creationId xmlns:a16="http://schemas.microsoft.com/office/drawing/2014/main" id="{0A2BD3DC-2A04-4616-A60C-E921AAEC851E}"/>
              </a:ext>
            </a:extLst>
          </p:cNvPr>
          <p:cNvGraphicFramePr>
            <a:graphicFrameLocks noGrp="1"/>
          </p:cNvGraphicFramePr>
          <p:nvPr>
            <p:extLst>
              <p:ext uri="{D42A27DB-BD31-4B8C-83A1-F6EECF244321}">
                <p14:modId xmlns:p14="http://schemas.microsoft.com/office/powerpoint/2010/main" val="4159905509"/>
              </p:ext>
            </p:extLst>
          </p:nvPr>
        </p:nvGraphicFramePr>
        <p:xfrm>
          <a:off x="408955" y="2204864"/>
          <a:ext cx="11376000" cy="17830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Γεγονός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1" i="1" u="none" strike="noStrike" cap="none" normalizeH="0" baseline="0" dirty="0">
                          <a:ln>
                            <a:noFill/>
                          </a:ln>
                          <a:solidFill>
                            <a:srgbClr val="333333"/>
                          </a:solidFill>
                          <a:effectLst/>
                          <a:latin typeface="Calibri Light"/>
                        </a:rPr>
                        <a:t>Καταθλιπτική εκτίμηση</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Θετική/εποικοδομητική αξιολόγηση</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Calibri Light"/>
                          <a:ea typeface="ＭＳ Ｐゴシック" pitchFamily="34" charset="-128"/>
                        </a:rPr>
                        <a:t>Το αφεντικό σου δε σε χαιρετάει. </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lang="en-US" altLang="de-DE" sz="2000" b="1" dirty="0">
                          <a:solidFill>
                            <a:schemeClr val="tx1"/>
                          </a:solidFill>
                          <a:latin typeface="+mn-lt"/>
                          <a:ea typeface="+mn-ea"/>
                        </a:rPr>
                        <a:t>«</a:t>
                      </a:r>
                      <a:r>
                        <a:rPr kumimoji="0" lang="el-GR" sz="2000" b="1" i="1" u="none" strike="noStrike" cap="none" normalizeH="0" baseline="0" dirty="0">
                          <a:ln>
                            <a:noFill/>
                          </a:ln>
                          <a:solidFill>
                            <a:srgbClr val="333333"/>
                          </a:solidFill>
                          <a:effectLst/>
                          <a:latin typeface="Calibri Light"/>
                          <a:ea typeface="ＭＳ Ｐゴシック" pitchFamily="34" charset="-128"/>
                        </a:rPr>
                        <a:t>Θα με απολύσει</a:t>
                      </a:r>
                      <a:r>
                        <a:rPr lang="en-US" altLang="de-DE" sz="2000" b="1" dirty="0">
                          <a:solidFill>
                            <a:srgbClr val="333333"/>
                          </a:solidFill>
                        </a:rPr>
                        <a:t>»</a:t>
                      </a:r>
                      <a:endParaRPr kumimoji="0" lang="el-GR"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lang="en-US" altLang="de-DE" sz="2000" b="0" dirty="0">
                          <a:solidFill>
                            <a:schemeClr val="tx1"/>
                          </a:solidFill>
                          <a:latin typeface="+mn-lt"/>
                          <a:ea typeface="+mn-ea"/>
                        </a:rPr>
                        <a:t>«</a:t>
                      </a:r>
                      <a:r>
                        <a:rPr kumimoji="0" lang="el-GR" sz="2000" b="0" i="0" u="none" strike="noStrike" cap="none" normalizeH="0" baseline="0" dirty="0">
                          <a:ln>
                            <a:noFill/>
                          </a:ln>
                          <a:solidFill>
                            <a:srgbClr val="333333"/>
                          </a:solidFill>
                          <a:effectLst/>
                          <a:latin typeface="Calibri Light"/>
                          <a:ea typeface="ＭＳ Ｐゴシック" pitchFamily="34" charset="-128"/>
                        </a:rPr>
                        <a:t>Με είδε; Ίσως είχε κακή μέρα;</a:t>
                      </a:r>
                      <a:r>
                        <a:rPr lang="en-US" altLang="de-DE" sz="2000" dirty="0">
                          <a:solidFill>
                            <a:srgbClr val="333333"/>
                          </a:solidFill>
                        </a:rPr>
                        <a:t>»</a:t>
                      </a:r>
                      <a:endParaRPr kumimoji="0" lang="en-US"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1" descr="sadness - P Keigan - flickr - ccc - nicht bearbeitbar">
            <a:extLst>
              <a:ext uri="{FF2B5EF4-FFF2-40B4-BE49-F238E27FC236}">
                <a16:creationId xmlns:a16="http://schemas.microsoft.com/office/drawing/2014/main" id="{A9BA137A-964C-4F10-8F66-8CF39A9C21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4175" y="4667250"/>
            <a:ext cx="2921000"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5" name="Slide Number Placeholder 4"/>
          <p:cNvSpPr>
            <a:spLocks noGrp="1"/>
          </p:cNvSpPr>
          <p:nvPr>
            <p:ph type="sldNum" sz="quarter" idx="12"/>
          </p:nvPr>
        </p:nvSpPr>
        <p:spPr/>
        <p:txBody>
          <a:bodyPr/>
          <a:lstStyle/>
          <a:p>
            <a:fld id="{914F1912-8053-4566-AB6C-925B49767976}" type="slidenum">
              <a:rPr lang="de-DE" altLang="de-DE" smtClean="0"/>
              <a:pPr/>
              <a:t>26</a:t>
            </a:fld>
            <a:endParaRPr lang="de-DE" altLang="de-DE"/>
          </a:p>
        </p:txBody>
      </p:sp>
    </p:spTree>
    <p:extLst>
      <p:ext uri="{BB962C8B-B14F-4D97-AF65-F5344CB8AC3E}">
        <p14:creationId xmlns:p14="http://schemas.microsoft.com/office/powerpoint/2010/main" val="36271872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altLang="de-DE" sz="3600">
                <a:solidFill>
                  <a:srgbClr val="004992"/>
                </a:solidFill>
                <a:latin typeface="+mn-lt"/>
                <a:ea typeface="+mn-ea"/>
                <a:cs typeface="+mn-cs"/>
              </a:rPr>
              <a:t>6. Καταστολή των αρνητικών σκέψεων</a:t>
            </a:r>
            <a:br>
              <a:rPr lang="el-GR" altLang="de-DE" sz="3600">
                <a:solidFill>
                  <a:srgbClr val="004992"/>
                </a:solidFill>
                <a:latin typeface="+mn-lt"/>
                <a:ea typeface="+mn-ea"/>
                <a:cs typeface="+mn-cs"/>
              </a:rPr>
            </a:br>
            <a:r>
              <a:rPr lang="el-GR" altLang="de-DE">
                <a:solidFill>
                  <a:srgbClr val="004992"/>
                </a:solidFill>
                <a:latin typeface="+mn-lt"/>
                <a:ea typeface="+mn-ea"/>
                <a:cs typeface="+mn-cs"/>
              </a:rPr>
              <a:t>Ποια θα ήταν μια πιο ρεαλιστική εκτίμηση;</a:t>
            </a:r>
            <a:endParaRPr lang="de-DE" altLang="de-DE">
              <a:solidFill>
                <a:srgbClr val="004992"/>
              </a:solidFill>
              <a:latin typeface="+mn-lt"/>
              <a:ea typeface="+mn-ea"/>
              <a:cs typeface="+mn-cs"/>
            </a:endParaRPr>
          </a:p>
        </p:txBody>
      </p:sp>
      <p:graphicFrame>
        <p:nvGraphicFramePr>
          <p:cNvPr id="8"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3156589858"/>
              </p:ext>
            </p:extLst>
          </p:nvPr>
        </p:nvGraphicFramePr>
        <p:xfrm>
          <a:off x="408955" y="2204864"/>
          <a:ext cx="11376000" cy="233172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Γεγονός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1" i="1" u="none" strike="noStrike" cap="none" normalizeH="0" baseline="0" dirty="0">
                          <a:ln>
                            <a:noFill/>
                          </a:ln>
                          <a:solidFill>
                            <a:srgbClr val="333333"/>
                          </a:solidFill>
                          <a:effectLst/>
                          <a:latin typeface="Calibri Light"/>
                        </a:rPr>
                        <a:t>Καταθλιπτική εκτίμηση</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Θετική/εποικοδομητική αξιολόγηση</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Έχεις επαναλαμβανόμενες αρνητικές σκέψεις (π.χ. </a:t>
                      </a:r>
                      <a:r>
                        <a:rPr lang="en-US" altLang="de-DE" sz="2000" b="0" dirty="0">
                          <a:solidFill>
                            <a:schemeClr val="tx1"/>
                          </a:solidFill>
                          <a:latin typeface="+mn-lt"/>
                          <a:ea typeface="+mn-ea"/>
                        </a:rPr>
                        <a:t>«</a:t>
                      </a:r>
                      <a:r>
                        <a:rPr kumimoji="0" lang="el-GR" sz="2000" b="0" i="0" u="none" strike="noStrike" cap="none" normalizeH="0" baseline="0" dirty="0">
                          <a:ln>
                            <a:noFill/>
                          </a:ln>
                          <a:solidFill>
                            <a:srgbClr val="333333"/>
                          </a:solidFill>
                          <a:effectLst/>
                          <a:latin typeface="Calibri Light"/>
                        </a:rPr>
                        <a:t>ανόητος</a:t>
                      </a:r>
                      <a:r>
                        <a:rPr lang="en-US" altLang="de-DE" sz="2000" dirty="0">
                          <a:solidFill>
                            <a:srgbClr val="333333"/>
                          </a:solidFill>
                        </a:rPr>
                        <a:t>»</a:t>
                      </a:r>
                      <a:r>
                        <a:rPr kumimoji="0" lang="el-GR" sz="2000" b="0" i="0" u="none" strike="noStrike" cap="none" normalizeH="0" baseline="0" dirty="0">
                          <a:ln>
                            <a:noFill/>
                          </a:ln>
                          <a:solidFill>
                            <a:srgbClr val="333333"/>
                          </a:solidFill>
                          <a:effectLst/>
                          <a:latin typeface="Calibri Light"/>
                        </a:rPr>
                        <a:t>, </a:t>
                      </a:r>
                      <a:r>
                        <a:rPr lang="en-US" altLang="de-DE" sz="2000" b="0" dirty="0">
                          <a:solidFill>
                            <a:schemeClr val="tx1"/>
                          </a:solidFill>
                          <a:latin typeface="+mn-lt"/>
                          <a:ea typeface="+mn-ea"/>
                        </a:rPr>
                        <a:t>«</a:t>
                      </a:r>
                      <a:r>
                        <a:rPr kumimoji="0" lang="el-GR" sz="2000" b="0" i="0" u="none" strike="noStrike" cap="none" normalizeH="0" baseline="0" dirty="0">
                          <a:ln>
                            <a:noFill/>
                          </a:ln>
                          <a:solidFill>
                            <a:srgbClr val="333333"/>
                          </a:solidFill>
                          <a:effectLst/>
                          <a:latin typeface="Calibri Light"/>
                        </a:rPr>
                        <a:t>χαζός</a:t>
                      </a:r>
                      <a:r>
                        <a:rPr lang="en-US" altLang="de-DE" sz="2000" dirty="0">
                          <a:solidFill>
                            <a:srgbClr val="333333"/>
                          </a:solidFill>
                        </a:rPr>
                        <a:t>»</a:t>
                      </a:r>
                      <a:r>
                        <a:rPr kumimoji="0" lang="el-GR" sz="2000" b="0" i="0" u="none" strike="noStrike" cap="none" normalizeH="0" baseline="0" dirty="0">
                          <a:ln>
                            <a:noFill/>
                          </a:ln>
                          <a:solidFill>
                            <a:srgbClr val="333333"/>
                          </a:solidFill>
                          <a:effectLst/>
                          <a:latin typeface="Calibri Light"/>
                        </a:rPr>
                        <a:t>, </a:t>
                      </a:r>
                      <a:r>
                        <a:rPr lang="en-US" altLang="de-DE" sz="2000" b="0" dirty="0">
                          <a:solidFill>
                            <a:schemeClr val="tx1"/>
                          </a:solidFill>
                          <a:latin typeface="+mn-lt"/>
                          <a:ea typeface="+mn-ea"/>
                        </a:rPr>
                        <a:t>«</a:t>
                      </a:r>
                      <a:r>
                        <a:rPr kumimoji="0" lang="el-GR" sz="2000" b="0" i="0" u="none" strike="noStrike" cap="none" normalizeH="0" baseline="0" dirty="0">
                          <a:ln>
                            <a:noFill/>
                          </a:ln>
                          <a:solidFill>
                            <a:srgbClr val="333333"/>
                          </a:solidFill>
                          <a:effectLst/>
                          <a:latin typeface="Calibri Light"/>
                        </a:rPr>
                        <a:t>είσαι πολύ άσχημος</a:t>
                      </a:r>
                      <a:r>
                        <a:rPr lang="en-US" altLang="de-DE" sz="2000" dirty="0">
                          <a:solidFill>
                            <a:srgbClr val="333333"/>
                          </a:solidFill>
                        </a:rPr>
                        <a:t>»</a:t>
                      </a:r>
                      <a:r>
                        <a:rPr kumimoji="0" lang="el-GR"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Calibri Light"/>
                        </a:rPr>
                        <a:t>«</a:t>
                      </a:r>
                      <a:r>
                        <a:rPr kumimoji="0" lang="el-GR" sz="2000" b="1" i="1" u="none" strike="noStrike" cap="none" normalizeH="0" baseline="0" dirty="0">
                          <a:ln>
                            <a:noFill/>
                          </a:ln>
                          <a:solidFill>
                            <a:srgbClr val="333333"/>
                          </a:solidFill>
                          <a:effectLst/>
                          <a:latin typeface="Calibri Light"/>
                        </a:rPr>
                        <a:t>Δεν πρέπει να κάνω αυτές τις αρνητικές σκέψεις</a:t>
                      </a:r>
                      <a:r>
                        <a:rPr kumimoji="0" lang="en-US" sz="2000" b="1" i="1" u="none" strike="noStrike" cap="none" normalizeH="0" baseline="0" dirty="0">
                          <a:ln>
                            <a:noFill/>
                          </a:ln>
                          <a:solidFill>
                            <a:srgbClr val="333333"/>
                          </a:solidFill>
                          <a:effectLst/>
                          <a:latin typeface="Calibri Light"/>
                        </a:rPr>
                        <a:t>» </a:t>
                      </a:r>
                      <a:r>
                        <a:rPr kumimoji="0" lang="el-GR" sz="2000" b="1" i="1" u="none" strike="noStrike" cap="none" normalizeH="0" baseline="0" dirty="0">
                          <a:ln>
                            <a:noFill/>
                          </a:ln>
                          <a:solidFill>
                            <a:srgbClr val="333333"/>
                          </a:solidFill>
                          <a:effectLst/>
                          <a:latin typeface="Calibri Light"/>
                        </a:rPr>
                        <a:t>…αλλά αυτό δε λειτουργεί (</a:t>
                      </a:r>
                      <a:r>
                        <a:rPr kumimoji="0" lang="el-GR" sz="2000" b="1" i="1" u="none" strike="noStrike" cap="none" normalizeH="0" baseline="0" dirty="0">
                          <a:ln>
                            <a:noFill/>
                          </a:ln>
                          <a:solidFill>
                            <a:srgbClr val="333333"/>
                          </a:solidFill>
                          <a:effectLst/>
                          <a:latin typeface="Times New Roman"/>
                          <a:sym typeface="Wingdings" panose="05000000000000000000" pitchFamily="2" charset="2"/>
                        </a:rPr>
                        <a:t>→</a:t>
                      </a:r>
                      <a:r>
                        <a:rPr kumimoji="0" lang="el-GR" sz="2000" b="1" i="1" u="none" strike="noStrike" cap="none" normalizeH="0" baseline="0" dirty="0">
                          <a:ln>
                            <a:noFill/>
                          </a:ln>
                          <a:solidFill>
                            <a:srgbClr val="333333"/>
                          </a:solidFill>
                          <a:effectLst/>
                          <a:latin typeface="Calibri Light"/>
                        </a:rPr>
                        <a:t> δείτε την επόμενη άσκηση).</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42" descr="Coulrophobia - Tarnishedrose - flickr - cc_noncommercial">
            <a:extLst>
              <a:ext uri="{FF2B5EF4-FFF2-40B4-BE49-F238E27FC236}">
                <a16:creationId xmlns:a16="http://schemas.microsoft.com/office/drawing/2014/main" id="{FD87A611-EAA5-477D-A7DE-8E57DCC78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1652" y="4663440"/>
            <a:ext cx="148352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5" name="Slide Number Placeholder 4"/>
          <p:cNvSpPr>
            <a:spLocks noGrp="1"/>
          </p:cNvSpPr>
          <p:nvPr>
            <p:ph type="sldNum" sz="quarter" idx="12"/>
          </p:nvPr>
        </p:nvSpPr>
        <p:spPr/>
        <p:txBody>
          <a:bodyPr/>
          <a:lstStyle/>
          <a:p>
            <a:fld id="{914F1912-8053-4566-AB6C-925B49767976}"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altLang="de-DE" sz="3600" dirty="0">
                <a:solidFill>
                  <a:srgbClr val="004992"/>
                </a:solidFill>
                <a:latin typeface="+mn-lt"/>
                <a:ea typeface="+mn-ea"/>
                <a:cs typeface="+mn-cs"/>
              </a:rPr>
              <a:t>6. Καταστολή των αρνητικών σκέψεων</a:t>
            </a:r>
            <a:br>
              <a:rPr lang="el-GR" altLang="de-DE" sz="3600" dirty="0">
                <a:solidFill>
                  <a:srgbClr val="004992"/>
                </a:solidFill>
                <a:latin typeface="+mn-lt"/>
                <a:ea typeface="+mn-ea"/>
                <a:cs typeface="+mn-cs"/>
              </a:rPr>
            </a:br>
            <a:r>
              <a:rPr lang="el-GR" altLang="de-DE" dirty="0">
                <a:solidFill>
                  <a:srgbClr val="004992"/>
                </a:solidFill>
                <a:latin typeface="+mn-lt"/>
                <a:ea typeface="+mn-ea"/>
                <a:cs typeface="+mn-cs"/>
              </a:rPr>
              <a:t>Ποια θα ήταν μια πιο ρεαλιστική εκτίμηση;</a:t>
            </a:r>
            <a:endParaRPr lang="de-DE" altLang="de-DE" dirty="0">
              <a:solidFill>
                <a:srgbClr val="004992"/>
              </a:solidFill>
              <a:latin typeface="+mn-lt"/>
              <a:ea typeface="+mn-ea"/>
              <a:cs typeface="+mn-cs"/>
            </a:endParaRPr>
          </a:p>
        </p:txBody>
      </p:sp>
      <p:graphicFrame>
        <p:nvGraphicFramePr>
          <p:cNvPr id="6"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2435482728"/>
              </p:ext>
            </p:extLst>
          </p:nvPr>
        </p:nvGraphicFramePr>
        <p:xfrm>
          <a:off x="408955" y="2204864"/>
          <a:ext cx="11376000" cy="288036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Γεγονός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1" i="1" u="none" strike="noStrike" cap="none" normalizeH="0" baseline="0" dirty="0">
                          <a:ln>
                            <a:noFill/>
                          </a:ln>
                          <a:solidFill>
                            <a:srgbClr val="333333"/>
                          </a:solidFill>
                          <a:effectLst/>
                          <a:latin typeface="Calibri Light"/>
                        </a:rPr>
                        <a:t>Καταθλιπτική εκτίμηση</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Θετική/εποικοδομητική αξιολόγηση</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Έχεις επαναλαμβανόμενες αρνητικές σκέψεις (π.χ. </a:t>
                      </a:r>
                      <a:r>
                        <a:rPr lang="en-US" altLang="de-DE" sz="2000" b="0" dirty="0">
                          <a:solidFill>
                            <a:schemeClr val="tx1"/>
                          </a:solidFill>
                          <a:latin typeface="+mn-lt"/>
                          <a:ea typeface="+mn-ea"/>
                        </a:rPr>
                        <a:t>«</a:t>
                      </a:r>
                      <a:r>
                        <a:rPr kumimoji="0" lang="el-GR" sz="2000" b="0" i="0" u="none" strike="noStrike" cap="none" normalizeH="0" baseline="0" dirty="0">
                          <a:ln>
                            <a:noFill/>
                          </a:ln>
                          <a:solidFill>
                            <a:srgbClr val="333333"/>
                          </a:solidFill>
                          <a:effectLst/>
                          <a:latin typeface="Calibri Light"/>
                        </a:rPr>
                        <a:t>ανόητος</a:t>
                      </a:r>
                      <a:r>
                        <a:rPr lang="en-US" altLang="de-DE" sz="2000" dirty="0">
                          <a:solidFill>
                            <a:srgbClr val="333333"/>
                          </a:solidFill>
                        </a:rPr>
                        <a:t>»</a:t>
                      </a:r>
                      <a:r>
                        <a:rPr kumimoji="0" lang="el-GR" sz="2000" b="0" i="0" u="none" strike="noStrike" cap="none" normalizeH="0" baseline="0" dirty="0">
                          <a:ln>
                            <a:noFill/>
                          </a:ln>
                          <a:solidFill>
                            <a:srgbClr val="333333"/>
                          </a:solidFill>
                          <a:effectLst/>
                          <a:latin typeface="Calibri Light"/>
                        </a:rPr>
                        <a:t>, </a:t>
                      </a:r>
                      <a:r>
                        <a:rPr lang="en-US" altLang="de-DE" sz="2000" b="0" dirty="0">
                          <a:solidFill>
                            <a:schemeClr val="tx1"/>
                          </a:solidFill>
                          <a:latin typeface="+mn-lt"/>
                          <a:ea typeface="+mn-ea"/>
                        </a:rPr>
                        <a:t>«</a:t>
                      </a:r>
                      <a:r>
                        <a:rPr kumimoji="0" lang="el-GR" sz="2000" b="0" i="0" u="none" strike="noStrike" cap="none" normalizeH="0" baseline="0" dirty="0">
                          <a:ln>
                            <a:noFill/>
                          </a:ln>
                          <a:solidFill>
                            <a:srgbClr val="333333"/>
                          </a:solidFill>
                          <a:effectLst/>
                          <a:latin typeface="Calibri Light"/>
                        </a:rPr>
                        <a:t>χαζός</a:t>
                      </a:r>
                      <a:r>
                        <a:rPr lang="en-US" altLang="de-DE" sz="2000" dirty="0">
                          <a:solidFill>
                            <a:srgbClr val="333333"/>
                          </a:solidFill>
                        </a:rPr>
                        <a:t>»</a:t>
                      </a:r>
                      <a:r>
                        <a:rPr kumimoji="0" lang="el-GR" sz="2000" b="0" i="0" u="none" strike="noStrike" cap="none" normalizeH="0" baseline="0" dirty="0">
                          <a:ln>
                            <a:noFill/>
                          </a:ln>
                          <a:solidFill>
                            <a:srgbClr val="333333"/>
                          </a:solidFill>
                          <a:effectLst/>
                          <a:latin typeface="Calibri Light"/>
                        </a:rPr>
                        <a:t>, </a:t>
                      </a:r>
                      <a:r>
                        <a:rPr lang="en-US" altLang="de-DE" sz="2000" b="0" dirty="0">
                          <a:solidFill>
                            <a:schemeClr val="tx1"/>
                          </a:solidFill>
                          <a:latin typeface="+mn-lt"/>
                          <a:ea typeface="+mn-ea"/>
                        </a:rPr>
                        <a:t>«</a:t>
                      </a:r>
                      <a:r>
                        <a:rPr kumimoji="0" lang="el-GR" sz="2000" b="0" i="0" u="none" strike="noStrike" cap="none" normalizeH="0" baseline="0" dirty="0">
                          <a:ln>
                            <a:noFill/>
                          </a:ln>
                          <a:solidFill>
                            <a:srgbClr val="333333"/>
                          </a:solidFill>
                          <a:effectLst/>
                          <a:latin typeface="Calibri Light"/>
                        </a:rPr>
                        <a:t>είσαι πολύ άσχημος</a:t>
                      </a:r>
                      <a:r>
                        <a:rPr lang="en-US" altLang="de-DE" sz="2000" dirty="0">
                          <a:solidFill>
                            <a:srgbClr val="333333"/>
                          </a:solidFill>
                        </a:rPr>
                        <a:t>»</a:t>
                      </a:r>
                      <a:r>
                        <a:rPr kumimoji="0" lang="el-GR"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Calibri Light"/>
                        </a:rPr>
                        <a:t>«</a:t>
                      </a:r>
                      <a:r>
                        <a:rPr kumimoji="0" lang="el-GR" sz="2000" b="1" i="1" u="none" strike="noStrike" cap="none" normalizeH="0" baseline="0" dirty="0">
                          <a:ln>
                            <a:noFill/>
                          </a:ln>
                          <a:solidFill>
                            <a:srgbClr val="333333"/>
                          </a:solidFill>
                          <a:effectLst/>
                          <a:latin typeface="Calibri Light"/>
                        </a:rPr>
                        <a:t>Δεν πρέπει να κάνω αυτές τις αρνητικές σκέψεις</a:t>
                      </a:r>
                      <a:r>
                        <a:rPr kumimoji="0" lang="en-US" sz="2000" b="1" i="1" u="none" strike="noStrike" cap="none" normalizeH="0" baseline="0" dirty="0">
                          <a:ln>
                            <a:noFill/>
                          </a:ln>
                          <a:solidFill>
                            <a:srgbClr val="333333"/>
                          </a:solidFill>
                          <a:effectLst/>
                          <a:latin typeface="Calibri Light"/>
                        </a:rPr>
                        <a:t>» </a:t>
                      </a:r>
                      <a:r>
                        <a:rPr kumimoji="0" lang="el-GR" sz="2000" b="1" i="1" u="none" strike="noStrike" cap="none" normalizeH="0" baseline="0" dirty="0">
                          <a:ln>
                            <a:noFill/>
                          </a:ln>
                          <a:solidFill>
                            <a:srgbClr val="333333"/>
                          </a:solidFill>
                          <a:effectLst/>
                          <a:latin typeface="Calibri Light"/>
                        </a:rPr>
                        <a:t>…αλλά αυτό δε λειτουργεί (</a:t>
                      </a:r>
                      <a:r>
                        <a:rPr kumimoji="0" lang="el-GR" sz="2000" b="1" i="1" u="none" strike="noStrike" cap="none" normalizeH="0" baseline="0" dirty="0">
                          <a:ln>
                            <a:noFill/>
                          </a:ln>
                          <a:solidFill>
                            <a:srgbClr val="333333"/>
                          </a:solidFill>
                          <a:effectLst/>
                          <a:latin typeface="Times New Roman"/>
                          <a:sym typeface="Wingdings" panose="05000000000000000000" pitchFamily="2" charset="2"/>
                        </a:rPr>
                        <a:t>→</a:t>
                      </a:r>
                      <a:r>
                        <a:rPr kumimoji="0" lang="el-GR" sz="2000" b="1" i="1" u="none" strike="noStrike" cap="none" normalizeH="0" baseline="0" dirty="0">
                          <a:ln>
                            <a:noFill/>
                          </a:ln>
                          <a:solidFill>
                            <a:srgbClr val="333333"/>
                          </a:solidFill>
                          <a:effectLst/>
                          <a:latin typeface="Calibri Light"/>
                        </a:rPr>
                        <a:t> δείτε την επόμενη άσκηση).</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Αναρωτήσου αν οι σκέψεις είναι δικαιολογημένες. Τι αντικρούει αυτές τις σκέψεις; Απέσπασε την προσοχή σου επιδιώκοντας ευχάριστες δραστηριότητες</a:t>
                      </a:r>
                      <a:endParaRPr kumimoji="0" lang="fr-F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4" name="Footer Placeholder 3"/>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5" name="Slide Number Placeholder 4"/>
          <p:cNvSpPr>
            <a:spLocks noGrp="1"/>
          </p:cNvSpPr>
          <p:nvPr>
            <p:ph type="sldNum" sz="quarter" idx="12"/>
          </p:nvPr>
        </p:nvSpPr>
        <p:spPr/>
        <p:txBody>
          <a:bodyPr/>
          <a:lstStyle/>
          <a:p>
            <a:fld id="{914F1912-8053-4566-AB6C-925B49767976}"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altLang="de-DE" sz="3600" dirty="0">
                <a:solidFill>
                  <a:srgbClr val="004992"/>
                </a:solidFill>
                <a:latin typeface="+mn-lt"/>
                <a:ea typeface="+mn-ea"/>
                <a:cs typeface="+mn-cs"/>
              </a:rPr>
              <a:t>6. Καταστολή των αρνητικών σκέψεων</a:t>
            </a:r>
            <a:br>
              <a:rPr lang="el-GR" altLang="de-DE" sz="3600" dirty="0">
                <a:solidFill>
                  <a:srgbClr val="004992"/>
                </a:solidFill>
                <a:latin typeface="+mn-lt"/>
                <a:ea typeface="+mn-ea"/>
                <a:cs typeface="+mn-cs"/>
              </a:rPr>
            </a:br>
            <a:r>
              <a:rPr lang="el-GR" altLang="de-DE" dirty="0">
                <a:solidFill>
                  <a:srgbClr val="004992"/>
                </a:solidFill>
                <a:latin typeface="+mn-lt"/>
                <a:ea typeface="+mn-ea"/>
                <a:cs typeface="+mn-cs"/>
              </a:rPr>
              <a:t>Άσκηση</a:t>
            </a:r>
            <a:endParaRPr lang="de-DE" altLang="de-DE" dirty="0">
              <a:solidFill>
                <a:srgbClr val="004992"/>
              </a:solidFill>
              <a:latin typeface="+mn-lt"/>
              <a:ea typeface="+mn-ea"/>
              <a:cs typeface="+mn-cs"/>
            </a:endParaRPr>
          </a:p>
        </p:txBody>
      </p:sp>
      <p:sp>
        <p:nvSpPr>
          <p:cNvPr id="4" name="Content Placeholder 3"/>
          <p:cNvSpPr>
            <a:spLocks noGrp="1"/>
          </p:cNvSpPr>
          <p:nvPr>
            <p:ph idx="1"/>
          </p:nvPr>
        </p:nvSpPr>
        <p:spPr/>
        <p:txBody>
          <a:bodyPr/>
          <a:lstStyle/>
          <a:p>
            <a:r>
              <a:rPr lang="el-GR" sz="2400" dirty="0">
                <a:solidFill>
                  <a:srgbClr val="333333"/>
                </a:solidFill>
              </a:rPr>
              <a:t>Δεν είναι δυνατό να καταστείλεις εσκεμμένα τις σκέψεις που σε αναστατώνουν.</a:t>
            </a:r>
            <a:br>
              <a:rPr lang="el-GR" sz="2400" dirty="0">
                <a:solidFill>
                  <a:srgbClr val="333333"/>
                </a:solidFill>
              </a:rPr>
            </a:br>
            <a:r>
              <a:rPr lang="el-GR" sz="2400" dirty="0">
                <a:solidFill>
                  <a:srgbClr val="333333"/>
                </a:solidFill>
              </a:rPr>
              <a:t>Το να προσπαθείς να μην σκεφτείς κάτι οδηγεί σε αύξηση αυτού του είδους των σκέψεων.</a:t>
            </a:r>
          </a:p>
          <a:p>
            <a:r>
              <a:rPr lang="el-GR" sz="2400" dirty="0">
                <a:solidFill>
                  <a:srgbClr val="333333"/>
                </a:solidFill>
              </a:rPr>
              <a:t>Δοκίμασέ το! </a:t>
            </a:r>
            <a:br>
              <a:rPr lang="el-GR" sz="2400" dirty="0">
                <a:solidFill>
                  <a:srgbClr val="333333"/>
                </a:solidFill>
              </a:rPr>
            </a:br>
            <a:r>
              <a:rPr lang="el-GR" sz="2400" dirty="0">
                <a:solidFill>
                  <a:srgbClr val="004992"/>
                </a:solidFill>
              </a:rPr>
              <a:t>Μη σκεφτείς μια πολική αρκούδα στο επόμενο λεπτό!</a:t>
            </a:r>
            <a:endParaRPr lang="en-US" sz="2400" dirty="0">
              <a:solidFill>
                <a:srgbClr val="004992"/>
              </a:solidFill>
            </a:endParaRPr>
          </a:p>
        </p:txBody>
      </p:sp>
      <p:sp>
        <p:nvSpPr>
          <p:cNvPr id="5" name="Footer Placeholder 4"/>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6" name="Slide Number Placeholder 5"/>
          <p:cNvSpPr>
            <a:spLocks noGrp="1"/>
          </p:cNvSpPr>
          <p:nvPr>
            <p:ph type="sldNum" sz="quarter" idx="12"/>
          </p:nvPr>
        </p:nvSpPr>
        <p:spPr/>
        <p:txBody>
          <a:bodyPr/>
          <a:lstStyle/>
          <a:p>
            <a:fld id="{EAE87ECB-6FCE-439F-88BD-1C219D139510}"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3"/>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altLang="de-DE" sz="3600" dirty="0">
                <a:solidFill>
                  <a:srgbClr val="004992"/>
                </a:solidFill>
                <a:latin typeface="+mn-lt"/>
                <a:ea typeface="+mn-ea"/>
                <a:cs typeface="+mn-cs"/>
              </a:rPr>
              <a:t>6. Καταστολή των αρνητικών σκέψεων</a:t>
            </a:r>
            <a:br>
              <a:rPr lang="el-GR" altLang="de-DE" sz="3600" dirty="0">
                <a:solidFill>
                  <a:srgbClr val="004992"/>
                </a:solidFill>
                <a:latin typeface="+mn-lt"/>
                <a:ea typeface="+mn-ea"/>
                <a:cs typeface="+mn-cs"/>
              </a:rPr>
            </a:br>
            <a:r>
              <a:rPr lang="el-GR" altLang="de-DE" dirty="0">
                <a:solidFill>
                  <a:srgbClr val="004992"/>
                </a:solidFill>
                <a:latin typeface="+mn-lt"/>
                <a:ea typeface="+mn-ea"/>
                <a:cs typeface="+mn-cs"/>
              </a:rPr>
              <a:t>Δουλεύει; Όχι!</a:t>
            </a:r>
            <a:endParaRPr lang="de-DE" altLang="de-DE" dirty="0">
              <a:solidFill>
                <a:srgbClr val="004992"/>
              </a:solidFill>
              <a:latin typeface="+mn-lt"/>
              <a:ea typeface="+mn-ea"/>
              <a:cs typeface="+mn-cs"/>
            </a:endParaRPr>
          </a:p>
        </p:txBody>
      </p:sp>
      <p:sp>
        <p:nvSpPr>
          <p:cNvPr id="4" name="Content Placeholder 3"/>
          <p:cNvSpPr>
            <a:spLocks noGrp="1"/>
          </p:cNvSpPr>
          <p:nvPr>
            <p:ph idx="1"/>
          </p:nvPr>
        </p:nvSpPr>
        <p:spPr/>
        <p:txBody>
          <a:bodyPr/>
          <a:lstStyle/>
          <a:p>
            <a:r>
              <a:rPr lang="el-GR" sz="2400" dirty="0">
                <a:solidFill>
                  <a:srgbClr val="333333"/>
                </a:solidFill>
              </a:rPr>
              <a:t>Οι περισσότεροι από εσάς πιθανώς σκεφτήκατε μια πολική αρκούδα και/ή κάτι που έχει να κάνει με πολική αρκούδα (π.χ. ζωολογικό κήπο, χιόνι, Αρκτική κ.λ.π.)</a:t>
            </a:r>
          </a:p>
          <a:p>
            <a:r>
              <a:rPr lang="el-GR" sz="2400" dirty="0">
                <a:solidFill>
                  <a:srgbClr val="333333"/>
                </a:solidFill>
              </a:rPr>
              <a:t>Το αποτέλεσμα αυτό γίνεται ακόμη πιο ισχυρό αν κάποιος προσπαθήσει εσκεμμένα να καταστείλει τις σκέψεις που τον αναστατώνουν (</a:t>
            </a:r>
            <a:r>
              <a:rPr lang="en-US" altLang="de-DE" sz="2400" b="0" dirty="0">
                <a:solidFill>
                  <a:schemeClr val="tx1"/>
                </a:solidFill>
                <a:latin typeface="+mn-lt"/>
                <a:ea typeface="+mn-ea"/>
              </a:rPr>
              <a:t>«</a:t>
            </a:r>
            <a:r>
              <a:rPr lang="el-GR" sz="2400" dirty="0">
                <a:solidFill>
                  <a:srgbClr val="333333"/>
                </a:solidFill>
              </a:rPr>
              <a:t>είμαι αποτυχημένος</a:t>
            </a:r>
            <a:r>
              <a:rPr lang="en-US" altLang="de-DE" sz="2400" dirty="0">
                <a:solidFill>
                  <a:srgbClr val="333333"/>
                </a:solidFill>
              </a:rPr>
              <a:t>»</a:t>
            </a:r>
            <a:r>
              <a:rPr lang="el-GR" sz="2400" dirty="0">
                <a:solidFill>
                  <a:srgbClr val="333333"/>
                </a:solidFill>
              </a:rPr>
              <a:t> κ.λ.π.). Αυτές οι σκέψεις μετά μπορεί να γίνουν τόσο ισχυρές που φαίνονται παράξενες ή ανεξέλεγκτες!</a:t>
            </a:r>
            <a:endParaRPr lang="en-US" sz="2400" dirty="0">
              <a:solidFill>
                <a:srgbClr val="333333"/>
              </a:solidFill>
            </a:endParaRPr>
          </a:p>
        </p:txBody>
      </p:sp>
      <p:pic>
        <p:nvPicPr>
          <p:cNvPr id="7" name="Picture 5" descr="Polar Bear - Itshears - flickr - ccc_bearbeitbar">
            <a:extLst>
              <a:ext uri="{FF2B5EF4-FFF2-40B4-BE49-F238E27FC236}">
                <a16:creationId xmlns:a16="http://schemas.microsoft.com/office/drawing/2014/main" id="{FCCDD657-37AE-4BE5-A6DE-54E816AFDE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91015" y="4754880"/>
            <a:ext cx="2804160" cy="2103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8" name="Slide Number Placeholder 7"/>
          <p:cNvSpPr>
            <a:spLocks noGrp="1"/>
          </p:cNvSpPr>
          <p:nvPr>
            <p:ph type="sldNum" sz="quarter" idx="12"/>
          </p:nvPr>
        </p:nvSpPr>
        <p:spPr/>
        <p:txBody>
          <a:bodyPr/>
          <a:lstStyle/>
          <a:p>
            <a:fld id="{EAE87ECB-6FCE-439F-88BD-1C219D139510}"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5" name="Rectangle 5"/>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Αντ’ αυτού:</a:t>
            </a:r>
            <a:endParaRPr lang="de-DE" altLang="de-DE" sz="3600">
              <a:latin typeface="+mn-lt"/>
              <a:ea typeface="+mn-ea"/>
              <a:cs typeface="+mn-cs"/>
            </a:endParaRPr>
          </a:p>
        </p:txBody>
      </p:sp>
      <p:sp>
        <p:nvSpPr>
          <p:cNvPr id="46082" name="Rectangle 2"/>
          <p:cNvSpPr>
            <a:spLocks noGrp="1" noChangeArrowheads="1"/>
          </p:cNvSpPr>
          <p:nvPr>
            <p:ph idx="1"/>
          </p:nvPr>
        </p:nvSpPr>
        <p:spPr/>
        <p:txBody>
          <a:bodyPr>
            <a:noAutofit/>
          </a:bodyPr>
          <a:lstStyle/>
          <a:p>
            <a:pPr eaLnBrk="1" hangingPunct="1"/>
            <a:r>
              <a:rPr lang="el-GR" altLang="de-DE" sz="2400" dirty="0">
                <a:solidFill>
                  <a:srgbClr val="333333"/>
                </a:solidFill>
              </a:rPr>
              <a:t>Εάν ενοχλείσαι από ισχυρές αρνητικές σκέψεις</a:t>
            </a:r>
            <a:r>
              <a:rPr lang="de-DE" altLang="de-DE" sz="2400" dirty="0">
                <a:solidFill>
                  <a:srgbClr val="333333"/>
                </a:solidFill>
              </a:rPr>
              <a:t>, </a:t>
            </a:r>
            <a:r>
              <a:rPr lang="el-GR" altLang="de-DE" sz="2400" dirty="0">
                <a:solidFill>
                  <a:srgbClr val="333333"/>
                </a:solidFill>
              </a:rPr>
              <a:t>μην προσπαθήσεις ενεργά να τις καταπιέσεις </a:t>
            </a:r>
            <a:r>
              <a:rPr lang="de-DE" altLang="de-DE" sz="2400" dirty="0">
                <a:solidFill>
                  <a:srgbClr val="333333"/>
                </a:solidFill>
              </a:rPr>
              <a:t>(</a:t>
            </a:r>
            <a:r>
              <a:rPr lang="el-GR" altLang="de-DE" sz="2400" dirty="0">
                <a:solidFill>
                  <a:srgbClr val="333333"/>
                </a:solidFill>
              </a:rPr>
              <a:t>αυτό απλά τις αυξάνει</a:t>
            </a:r>
            <a:r>
              <a:rPr lang="de-DE" altLang="de-DE" sz="2400" dirty="0">
                <a:solidFill>
                  <a:srgbClr val="333333"/>
                </a:solidFill>
              </a:rPr>
              <a:t>), </a:t>
            </a:r>
            <a:r>
              <a:rPr lang="el-GR" altLang="de-DE" sz="2400" dirty="0">
                <a:solidFill>
                  <a:srgbClr val="333333"/>
                </a:solidFill>
              </a:rPr>
              <a:t>αλλά παρατήρησε το τι σου συμβαίνει μέσα σου χωρίς να παρέμβεις </a:t>
            </a:r>
            <a:r>
              <a:rPr lang="de-DE" altLang="de-DE" sz="2400" dirty="0">
                <a:solidFill>
                  <a:srgbClr val="333333"/>
                </a:solidFill>
              </a:rPr>
              <a:t>– </a:t>
            </a:r>
            <a:r>
              <a:rPr lang="el-GR" altLang="de-DE" sz="2400" dirty="0">
                <a:solidFill>
                  <a:srgbClr val="333333"/>
                </a:solidFill>
              </a:rPr>
              <a:t>όπως κάποιος που παρακολουθεί με ασφάλεια πίσω από το παράθυρο την καταιγίδα.</a:t>
            </a:r>
            <a:endParaRPr lang="de-DE" altLang="de-DE" sz="2400" dirty="0">
              <a:solidFill>
                <a:srgbClr val="333333"/>
              </a:solidFill>
            </a:endParaRPr>
          </a:p>
          <a:p>
            <a:pPr eaLnBrk="1" hangingPunct="1"/>
            <a:r>
              <a:rPr lang="el-GR" altLang="de-DE" sz="2400" dirty="0">
                <a:solidFill>
                  <a:srgbClr val="004992"/>
                </a:solidFill>
              </a:rPr>
              <a:t>Οι σκέψεις θα φύγουν, όπως τα βαριά γκρίζα σύννεφα.</a:t>
            </a:r>
            <a:endParaRPr lang="de-DE" altLang="de-DE" sz="2400" dirty="0">
              <a:solidFill>
                <a:srgbClr val="004992"/>
              </a:solidFill>
            </a:endParaRPr>
          </a:p>
        </p:txBody>
      </p:sp>
      <p:pic>
        <p:nvPicPr>
          <p:cNvPr id="9" name="Picture 5" descr="sorm through a dirty window - Brenda Anderson - flickr - cc_bearbeitba_3r">
            <a:extLst>
              <a:ext uri="{FF2B5EF4-FFF2-40B4-BE49-F238E27FC236}">
                <a16:creationId xmlns:a16="http://schemas.microsoft.com/office/drawing/2014/main" id="{6219FAA4-DB72-4A25-9DF2-A8760F4DC5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84923" y="4114800"/>
            <a:ext cx="241025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5" name="Slide Number Placeholder 4"/>
          <p:cNvSpPr>
            <a:spLocks noGrp="1"/>
          </p:cNvSpPr>
          <p:nvPr>
            <p:ph type="sldNum" sz="quarter" idx="12"/>
          </p:nvPr>
        </p:nvSpPr>
        <p:spPr/>
        <p:txBody>
          <a:bodyPr/>
          <a:lstStyle/>
          <a:p>
            <a:fld id="{EAE87ECB-6FCE-439F-88BD-1C219D139510}"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7. Επιπλέον διαστρεβλώσεις της σκέψης.</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a:lnSpc>
                <a:spcPct val="100000"/>
              </a:lnSpc>
              <a:spcBef>
                <a:spcPts val="1200"/>
              </a:spcBef>
            </a:pPr>
            <a:r>
              <a:rPr lang="el-GR" altLang="de-DE" sz="2000" b="1" dirty="0">
                <a:solidFill>
                  <a:srgbClr val="004992"/>
                </a:solidFill>
              </a:rPr>
              <a:t>Σύγκριση με άλλους ανθρώπους</a:t>
            </a:r>
            <a:r>
              <a:rPr lang="en-US" altLang="de-DE" sz="2000" b="1" dirty="0">
                <a:solidFill>
                  <a:srgbClr val="004992"/>
                </a:solidFill>
              </a:rPr>
              <a:t>:</a:t>
            </a:r>
            <a:endParaRPr lang="de-DE" altLang="de-DE" sz="2000" b="1" dirty="0">
              <a:solidFill>
                <a:srgbClr val="004992"/>
              </a:solidFill>
            </a:endParaRPr>
          </a:p>
          <a:p>
            <a:pPr marL="342900" lvl="1" indent="-342900" defTabSz="914400">
              <a:lnSpc>
                <a:spcPct val="100000"/>
              </a:lnSpc>
              <a:spcBef>
                <a:spcPts val="1200"/>
              </a:spcBef>
              <a:spcAft>
                <a:spcPts val="0"/>
              </a:spcAft>
              <a:buClr>
                <a:srgbClr val="333333"/>
              </a:buClr>
              <a:buFont typeface="WingDings"/>
              <a:buChar char=""/>
            </a:pPr>
            <a:r>
              <a:rPr lang="el-GR" altLang="de-DE" sz="2000" dirty="0">
                <a:solidFill>
                  <a:srgbClr val="333333"/>
                </a:solidFill>
                <a:latin typeface="+mn-lt"/>
              </a:rPr>
              <a:t>Μη συγκρίνεις τον εαυτό σου τόσο πολύ με τους άλλους</a:t>
            </a:r>
            <a:r>
              <a:rPr lang="en-US" altLang="de-DE" sz="2000" dirty="0">
                <a:solidFill>
                  <a:srgbClr val="333333"/>
                </a:solidFill>
                <a:latin typeface="+mn-lt"/>
              </a:rPr>
              <a:t>!</a:t>
            </a:r>
          </a:p>
          <a:p>
            <a:pPr marL="342900" lvl="1" indent="-342900" defTabSz="914400">
              <a:lnSpc>
                <a:spcPct val="100000"/>
              </a:lnSpc>
              <a:spcBef>
                <a:spcPts val="1200"/>
              </a:spcBef>
              <a:spcAft>
                <a:spcPts val="0"/>
              </a:spcAft>
              <a:buClr>
                <a:srgbClr val="333333"/>
              </a:buClr>
              <a:buFont typeface="WingDings"/>
              <a:buChar char=""/>
            </a:pPr>
            <a:r>
              <a:rPr lang="el-GR" altLang="de-DE" sz="2000" dirty="0">
                <a:solidFill>
                  <a:srgbClr val="333333"/>
                </a:solidFill>
                <a:latin typeface="+mn-lt"/>
              </a:rPr>
              <a:t>Πάντα θα υπάρχουν άνθρωποι που είναι ελκυστικότεροι, πιο επιτυχημένοι</a:t>
            </a:r>
            <a:r>
              <a:rPr lang="en-US" altLang="de-DE" sz="2000" dirty="0">
                <a:solidFill>
                  <a:srgbClr val="333333"/>
                </a:solidFill>
                <a:latin typeface="+mn-lt"/>
              </a:rPr>
              <a:t>, </a:t>
            </a:r>
            <a:r>
              <a:rPr lang="el-GR" altLang="de-DE" sz="2000" dirty="0">
                <a:solidFill>
                  <a:srgbClr val="333333"/>
                </a:solidFill>
                <a:latin typeface="+mn-lt"/>
              </a:rPr>
              <a:t>και δημοφιλέστεροι</a:t>
            </a:r>
            <a:r>
              <a:rPr lang="en-US" altLang="de-DE" sz="2000" dirty="0">
                <a:solidFill>
                  <a:srgbClr val="333333"/>
                </a:solidFill>
                <a:latin typeface="+mn-lt"/>
              </a:rPr>
              <a:t>. </a:t>
            </a:r>
            <a:r>
              <a:rPr lang="el-GR" altLang="de-DE" sz="2000" dirty="0">
                <a:solidFill>
                  <a:srgbClr val="333333"/>
                </a:solidFill>
                <a:latin typeface="+mn-lt"/>
              </a:rPr>
              <a:t>Ωστόσο, αν κοιτάξεις προσεκτικά αυτούς τους </a:t>
            </a:r>
            <a:r>
              <a:rPr lang="en-US" altLang="de-DE" sz="2000" dirty="0">
                <a:solidFill>
                  <a:srgbClr val="333333"/>
                </a:solidFill>
                <a:latin typeface="+mn-lt"/>
              </a:rPr>
              <a:t>«</a:t>
            </a:r>
            <a:r>
              <a:rPr lang="el-GR" altLang="ja-JP" sz="2000" dirty="0">
                <a:solidFill>
                  <a:srgbClr val="333333"/>
                </a:solidFill>
                <a:latin typeface="+mn-lt"/>
              </a:rPr>
              <a:t>τυχερούς</a:t>
            </a:r>
            <a:r>
              <a:rPr lang="en-US" altLang="de-DE" sz="2000" dirty="0">
                <a:solidFill>
                  <a:srgbClr val="333333"/>
                </a:solidFill>
                <a:latin typeface="+mn-lt"/>
              </a:rPr>
              <a:t>»</a:t>
            </a:r>
            <a:r>
              <a:rPr lang="en-US" altLang="ja-JP" sz="2000" dirty="0">
                <a:solidFill>
                  <a:srgbClr val="333333"/>
                </a:solidFill>
                <a:latin typeface="+mn-lt"/>
              </a:rPr>
              <a:t> </a:t>
            </a:r>
            <a:r>
              <a:rPr lang="el-GR" altLang="ja-JP" sz="2000" dirty="0">
                <a:solidFill>
                  <a:srgbClr val="333333"/>
                </a:solidFill>
                <a:latin typeface="+mn-lt"/>
              </a:rPr>
              <a:t>,</a:t>
            </a:r>
            <a:r>
              <a:rPr lang="en-US" altLang="ja-JP" sz="2000" dirty="0">
                <a:solidFill>
                  <a:srgbClr val="333333"/>
                </a:solidFill>
                <a:latin typeface="+mn-lt"/>
              </a:rPr>
              <a:t> </a:t>
            </a:r>
            <a:r>
              <a:rPr lang="el-GR" altLang="ja-JP" sz="2000" dirty="0">
                <a:solidFill>
                  <a:srgbClr val="333333"/>
                </a:solidFill>
                <a:latin typeface="+mn-lt"/>
              </a:rPr>
              <a:t>θα αναγνωρίσεις ότι ακόμη και αυτοί έχουν τις αδυναμίες και τα προβλήματά τους.</a:t>
            </a:r>
            <a:endParaRPr lang="en-US" altLang="ja-JP" sz="2000" dirty="0">
              <a:solidFill>
                <a:srgbClr val="333333"/>
              </a:solidFill>
              <a:latin typeface="+mn-lt"/>
            </a:endParaRPr>
          </a:p>
        </p:txBody>
      </p:sp>
      <p:sp>
        <p:nvSpPr>
          <p:cNvPr id="9" name="Footer Placeholder 8"/>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10" name="Slide Number Placeholder 9"/>
          <p:cNvSpPr>
            <a:spLocks noGrp="1"/>
          </p:cNvSpPr>
          <p:nvPr>
            <p:ph type="sldNum" sz="quarter" idx="12"/>
          </p:nvPr>
        </p:nvSpPr>
        <p:spPr/>
        <p:txBody>
          <a:bodyPr/>
          <a:lstStyle/>
          <a:p>
            <a:fld id="{EAE87ECB-6FCE-439F-88BD-1C219D139510}"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7. Επιπλέον διαστρεβλώσεις της σκέψης.</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a:lnSpc>
                <a:spcPct val="100000"/>
              </a:lnSpc>
              <a:spcBef>
                <a:spcPts val="1200"/>
              </a:spcBef>
            </a:pPr>
            <a:r>
              <a:rPr lang="el-GR" altLang="de-DE" sz="2000" b="1" dirty="0">
                <a:solidFill>
                  <a:srgbClr val="004992"/>
                </a:solidFill>
              </a:rPr>
              <a:t>Σύγκριση με άλλους ανθρώπους</a:t>
            </a:r>
            <a:r>
              <a:rPr lang="en-US" altLang="de-DE" sz="2000" b="1" dirty="0">
                <a:solidFill>
                  <a:srgbClr val="004992"/>
                </a:solidFill>
              </a:rPr>
              <a:t>:</a:t>
            </a:r>
            <a:endParaRPr lang="de-DE" altLang="de-DE" sz="2000" b="1" dirty="0">
              <a:solidFill>
                <a:srgbClr val="004992"/>
              </a:solidFill>
            </a:endParaRPr>
          </a:p>
          <a:p>
            <a:pPr marL="342900" lvl="1" indent="-342900" defTabSz="914400">
              <a:lnSpc>
                <a:spcPct val="100000"/>
              </a:lnSpc>
              <a:spcBef>
                <a:spcPts val="1200"/>
              </a:spcBef>
              <a:spcAft>
                <a:spcPts val="0"/>
              </a:spcAft>
              <a:buClr>
                <a:srgbClr val="333333"/>
              </a:buClr>
              <a:buFont typeface="WingDings"/>
              <a:buChar char=""/>
            </a:pPr>
            <a:r>
              <a:rPr lang="el-GR" altLang="de-DE" sz="2000" dirty="0">
                <a:solidFill>
                  <a:srgbClr val="333333"/>
                </a:solidFill>
                <a:latin typeface="+mn-lt"/>
              </a:rPr>
              <a:t>Μη συγκρίνεις τον εαυτό σου τόσο πολύ με τους άλλους</a:t>
            </a:r>
            <a:r>
              <a:rPr lang="en-US" altLang="de-DE" sz="2000" dirty="0">
                <a:solidFill>
                  <a:srgbClr val="333333"/>
                </a:solidFill>
                <a:latin typeface="+mn-lt"/>
              </a:rPr>
              <a:t>!</a:t>
            </a:r>
          </a:p>
          <a:p>
            <a:pPr marL="342900" lvl="1" indent="-342900" defTabSz="914400">
              <a:lnSpc>
                <a:spcPct val="100000"/>
              </a:lnSpc>
              <a:spcBef>
                <a:spcPts val="1200"/>
              </a:spcBef>
              <a:spcAft>
                <a:spcPts val="0"/>
              </a:spcAft>
              <a:buClr>
                <a:srgbClr val="333333"/>
              </a:buClr>
              <a:buFont typeface="WingDings"/>
              <a:buChar char=""/>
            </a:pPr>
            <a:r>
              <a:rPr lang="el-GR" altLang="de-DE" sz="2000" dirty="0">
                <a:solidFill>
                  <a:srgbClr val="333333"/>
                </a:solidFill>
                <a:latin typeface="+mn-lt"/>
              </a:rPr>
              <a:t>Πάντα θα υπάρχουν άνθρωποι που είναι ελκυστικότεροι, πιο επιτυχημένοι</a:t>
            </a:r>
            <a:r>
              <a:rPr lang="en-US" altLang="de-DE" sz="2000" dirty="0">
                <a:solidFill>
                  <a:srgbClr val="333333"/>
                </a:solidFill>
                <a:latin typeface="+mn-lt"/>
              </a:rPr>
              <a:t>, </a:t>
            </a:r>
            <a:r>
              <a:rPr lang="el-GR" altLang="de-DE" sz="2000" dirty="0">
                <a:solidFill>
                  <a:srgbClr val="333333"/>
                </a:solidFill>
                <a:latin typeface="+mn-lt"/>
              </a:rPr>
              <a:t>και δημοφιλέστεροι</a:t>
            </a:r>
            <a:r>
              <a:rPr lang="en-US" altLang="de-DE" sz="2000" dirty="0">
                <a:solidFill>
                  <a:srgbClr val="333333"/>
                </a:solidFill>
                <a:latin typeface="+mn-lt"/>
              </a:rPr>
              <a:t>. </a:t>
            </a:r>
            <a:r>
              <a:rPr lang="el-GR" altLang="de-DE" sz="2000" dirty="0">
                <a:solidFill>
                  <a:srgbClr val="333333"/>
                </a:solidFill>
                <a:latin typeface="+mn-lt"/>
              </a:rPr>
              <a:t>Ωστόσο, αν κοιτάξεις προσεκτικά αυτούς τους </a:t>
            </a:r>
            <a:r>
              <a:rPr lang="en-US" altLang="de-DE" sz="2000" dirty="0">
                <a:solidFill>
                  <a:srgbClr val="333333"/>
                </a:solidFill>
                <a:latin typeface="+mn-lt"/>
              </a:rPr>
              <a:t>«</a:t>
            </a:r>
            <a:r>
              <a:rPr lang="el-GR" altLang="ja-JP" sz="2000" dirty="0">
                <a:solidFill>
                  <a:srgbClr val="333333"/>
                </a:solidFill>
                <a:latin typeface="+mn-lt"/>
              </a:rPr>
              <a:t>τυχερούς</a:t>
            </a:r>
            <a:r>
              <a:rPr lang="en-US" altLang="de-DE" sz="2000" dirty="0">
                <a:solidFill>
                  <a:srgbClr val="333333"/>
                </a:solidFill>
                <a:latin typeface="+mn-lt"/>
              </a:rPr>
              <a:t>»</a:t>
            </a:r>
            <a:r>
              <a:rPr lang="en-US" altLang="ja-JP" sz="2000" dirty="0">
                <a:solidFill>
                  <a:srgbClr val="333333"/>
                </a:solidFill>
                <a:latin typeface="+mn-lt"/>
              </a:rPr>
              <a:t> </a:t>
            </a:r>
            <a:r>
              <a:rPr lang="el-GR" altLang="ja-JP" sz="2000" dirty="0">
                <a:solidFill>
                  <a:srgbClr val="333333"/>
                </a:solidFill>
                <a:latin typeface="+mn-lt"/>
              </a:rPr>
              <a:t>,</a:t>
            </a:r>
            <a:r>
              <a:rPr lang="en-US" altLang="ja-JP" sz="2000" dirty="0">
                <a:solidFill>
                  <a:srgbClr val="333333"/>
                </a:solidFill>
                <a:latin typeface="+mn-lt"/>
              </a:rPr>
              <a:t> </a:t>
            </a:r>
            <a:r>
              <a:rPr lang="el-GR" altLang="ja-JP" sz="2000" dirty="0">
                <a:solidFill>
                  <a:srgbClr val="333333"/>
                </a:solidFill>
                <a:latin typeface="+mn-lt"/>
              </a:rPr>
              <a:t>θα αναγνωρίσεις ότι ακόμη και αυτοί έχουν τις αδυναμίες και τα προβλήματά τους.</a:t>
            </a:r>
            <a:endParaRPr lang="en-US" altLang="ja-JP" sz="2000" dirty="0">
              <a:solidFill>
                <a:srgbClr val="333333"/>
              </a:solidFill>
              <a:latin typeface="+mn-lt"/>
            </a:endParaRPr>
          </a:p>
          <a:p>
            <a:pPr lvl="0" defTabSz="914400">
              <a:lnSpc>
                <a:spcPct val="100000"/>
              </a:lnSpc>
              <a:spcBef>
                <a:spcPts val="1200"/>
              </a:spcBef>
            </a:pPr>
            <a:r>
              <a:rPr lang="el-GR" altLang="de-DE" sz="2000" b="1" dirty="0">
                <a:solidFill>
                  <a:srgbClr val="004992"/>
                </a:solidFill>
              </a:rPr>
              <a:t>Απόλυτες απαιτήσεις</a:t>
            </a:r>
            <a:r>
              <a:rPr lang="en-US" altLang="de-DE" sz="2000" b="1" dirty="0">
                <a:solidFill>
                  <a:srgbClr val="004992"/>
                </a:solidFill>
              </a:rPr>
              <a:t>:</a:t>
            </a:r>
          </a:p>
          <a:p>
            <a:pPr marL="342900" lvl="1" indent="-342900" defTabSz="914400">
              <a:lnSpc>
                <a:spcPct val="100000"/>
              </a:lnSpc>
              <a:spcBef>
                <a:spcPts val="1200"/>
              </a:spcBef>
              <a:spcAft>
                <a:spcPts val="0"/>
              </a:spcAft>
              <a:buClr>
                <a:srgbClr val="333333"/>
              </a:buClr>
              <a:buFont typeface="WingDings"/>
              <a:buChar char=""/>
            </a:pPr>
            <a:r>
              <a:rPr lang="el-GR" altLang="de-DE" sz="2000" b="1" dirty="0">
                <a:solidFill>
                  <a:srgbClr val="333333"/>
                </a:solidFill>
                <a:latin typeface="+mn-lt"/>
              </a:rPr>
              <a:t>Μη</a:t>
            </a:r>
            <a:r>
              <a:rPr lang="el-GR" altLang="de-DE" sz="2000" dirty="0">
                <a:solidFill>
                  <a:srgbClr val="333333"/>
                </a:solidFill>
                <a:latin typeface="+mn-lt"/>
              </a:rPr>
              <a:t> βάζεις τόσο υψηλές απαιτήσεις στον εαυτό σου όπως</a:t>
            </a:r>
            <a:r>
              <a:rPr lang="en-US" altLang="de-DE" sz="2000" dirty="0">
                <a:solidFill>
                  <a:srgbClr val="333333"/>
                </a:solidFill>
                <a:latin typeface="+mn-lt"/>
              </a:rPr>
              <a:t>:</a:t>
            </a:r>
          </a:p>
          <a:p>
            <a:pPr lvl="2" defTabSz="914400">
              <a:lnSpc>
                <a:spcPct val="100000"/>
              </a:lnSpc>
              <a:spcBef>
                <a:spcPts val="1200"/>
              </a:spcBef>
              <a:spcAft>
                <a:spcPts val="0"/>
              </a:spcAft>
              <a:buClr>
                <a:srgbClr val="FFFFFF"/>
              </a:buClr>
              <a:buFont typeface="WingDings"/>
              <a:buChar char=""/>
            </a:pPr>
            <a:r>
              <a:rPr lang="en-US" altLang="de-DE" sz="2000" dirty="0">
                <a:solidFill>
                  <a:srgbClr val="333333"/>
                </a:solidFill>
                <a:latin typeface="+mn-lt"/>
              </a:rPr>
              <a:t>«</a:t>
            </a:r>
            <a:r>
              <a:rPr lang="el-GR" altLang="de-DE" sz="2000" dirty="0">
                <a:solidFill>
                  <a:srgbClr val="333333"/>
                </a:solidFill>
                <a:latin typeface="+mn-lt"/>
              </a:rPr>
              <a:t>Πρέπει πάντα να είμαι εμφανίσιμος/η</a:t>
            </a:r>
            <a:r>
              <a:rPr lang="en-US" altLang="de-DE" sz="2000" dirty="0">
                <a:solidFill>
                  <a:srgbClr val="333333"/>
                </a:solidFill>
                <a:latin typeface="+mn-lt"/>
              </a:rPr>
              <a:t>»</a:t>
            </a:r>
            <a:endParaRPr lang="de-DE" altLang="ja-JP" sz="2000" dirty="0">
              <a:solidFill>
                <a:srgbClr val="333333"/>
              </a:solidFill>
              <a:latin typeface="+mn-lt"/>
            </a:endParaRPr>
          </a:p>
          <a:p>
            <a:pPr lvl="2" defTabSz="914400">
              <a:lnSpc>
                <a:spcPct val="100000"/>
              </a:lnSpc>
              <a:spcBef>
                <a:spcPts val="1200"/>
              </a:spcBef>
              <a:spcAft>
                <a:spcPts val="0"/>
              </a:spcAft>
              <a:buClr>
                <a:srgbClr val="FFFFFF"/>
              </a:buClr>
              <a:buFont typeface="WingDings"/>
              <a:buChar char=""/>
            </a:pPr>
            <a:r>
              <a:rPr lang="en-US" altLang="de-DE" sz="2000" dirty="0">
                <a:solidFill>
                  <a:srgbClr val="333333"/>
                </a:solidFill>
                <a:latin typeface="+mn-lt"/>
              </a:rPr>
              <a:t>«</a:t>
            </a:r>
            <a:r>
              <a:rPr lang="el-GR" altLang="de-DE" sz="2000" dirty="0">
                <a:solidFill>
                  <a:srgbClr val="333333"/>
                </a:solidFill>
                <a:latin typeface="+mn-lt"/>
              </a:rPr>
              <a:t>Πρέπει πάντα να φαίνομαι έξυπνος/η</a:t>
            </a:r>
            <a:r>
              <a:rPr lang="de-DE" altLang="ja-JP" sz="2000" dirty="0">
                <a:solidFill>
                  <a:srgbClr val="333333"/>
                </a:solidFill>
                <a:latin typeface="+mn-lt"/>
              </a:rPr>
              <a:t>»</a:t>
            </a:r>
          </a:p>
          <a:p>
            <a:pPr lvl="2" defTabSz="914400">
              <a:lnSpc>
                <a:spcPct val="100000"/>
              </a:lnSpc>
              <a:spcBef>
                <a:spcPts val="1200"/>
              </a:spcBef>
              <a:spcAft>
                <a:spcPts val="0"/>
              </a:spcAft>
              <a:buClr>
                <a:srgbClr val="FFFFFF"/>
              </a:buClr>
              <a:buFont typeface="WingDings"/>
              <a:buChar char=""/>
            </a:pPr>
            <a:r>
              <a:rPr lang="en-US" altLang="de-DE" sz="2000" dirty="0">
                <a:solidFill>
                  <a:srgbClr val="333333"/>
                </a:solidFill>
                <a:latin typeface="+mn-lt"/>
              </a:rPr>
              <a:t>«</a:t>
            </a:r>
            <a:r>
              <a:rPr lang="el-GR" altLang="de-DE" sz="2000" dirty="0">
                <a:solidFill>
                  <a:srgbClr val="333333"/>
                </a:solidFill>
                <a:latin typeface="+mn-lt"/>
              </a:rPr>
              <a:t>Πρέπει πάντα να είμαι ο πιο διασκεδαστικός/η</a:t>
            </a:r>
            <a:r>
              <a:rPr lang="en-US" altLang="de-DE" sz="2000" dirty="0">
                <a:solidFill>
                  <a:srgbClr val="333333"/>
                </a:solidFill>
                <a:latin typeface="+mn-lt"/>
              </a:rPr>
              <a:t>»</a:t>
            </a:r>
            <a:endParaRPr lang="en-US" sz="2000" dirty="0">
              <a:solidFill>
                <a:srgbClr val="333333"/>
              </a:solidFill>
              <a:latin typeface="+mn-lt"/>
            </a:endParaRPr>
          </a:p>
        </p:txBody>
      </p:sp>
      <p:pic>
        <p:nvPicPr>
          <p:cNvPr id="8" name="Picture 8" descr="goodbye dandelion">
            <a:extLst>
              <a:ext uri="{FF2B5EF4-FFF2-40B4-BE49-F238E27FC236}">
                <a16:creationId xmlns:a16="http://schemas.microsoft.com/office/drawing/2014/main" id="{9DBA6EB9-79B0-4957-BD74-E54C035BB6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16834" y="4114798"/>
            <a:ext cx="1978341" cy="2743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10" name="Slide Number Placeholder 9"/>
          <p:cNvSpPr>
            <a:spLocks noGrp="1"/>
          </p:cNvSpPr>
          <p:nvPr>
            <p:ph type="sldNum" sz="quarter" idx="12"/>
          </p:nvPr>
        </p:nvSpPr>
        <p:spPr/>
        <p:txBody>
          <a:bodyPr/>
          <a:lstStyle/>
          <a:p>
            <a:fld id="{EAE87ECB-6FCE-439F-88BD-1C219D139510}" type="slidenum">
              <a:rPr lang="de-DE" altLang="de-DE" smtClean="0"/>
              <a:pPr/>
              <a:t>33</a:t>
            </a:fld>
            <a:endParaRPr lang="de-DE" altLang="de-DE"/>
          </a:p>
        </p:txBody>
      </p:sp>
    </p:spTree>
    <p:extLst>
      <p:ext uri="{BB962C8B-B14F-4D97-AF65-F5344CB8AC3E}">
        <p14:creationId xmlns:p14="http://schemas.microsoft.com/office/powerpoint/2010/main" val="17936796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l-GR" altLang="ko-KR" sz="3600" spc="-5" dirty="0">
                <a:latin typeface="+mn-lt"/>
                <a:ea typeface="+mn-ea"/>
                <a:cs typeface="+mn-cs"/>
              </a:rPr>
              <a:t>προαιρετικά: Βίντεο Κλιπ</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l-GR" altLang="ko-KR" sz="2400" dirty="0">
                <a:solidFill>
                  <a:srgbClr val="004992"/>
                </a:solidFill>
              </a:rPr>
              <a:t>προαιρετικά: Παρουσιάσεις βίντεο κλιπ που αφορούν το σημερινό θέμα είναι διαθέσιμες στην ακόλουθη ιστοσελίδα</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l-GR" altLang="ko-KR" sz="2400" dirty="0">
                <a:solidFill>
                  <a:srgbClr val="333333"/>
                </a:solidFill>
              </a:rPr>
              <a:t>Μετά το βίντεο μπορείτε να συζητήσετε πως αυτό σχετίζεται με το σημερινό θέμα</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latin typeface="+mn-lt"/>
                <a:ea typeface="+mn-ea"/>
              </a:rPr>
              <a:t>[</a:t>
            </a:r>
            <a:r>
              <a:rPr lang="el-GR" altLang="ko-KR" b="0" i="1" spc="-5" dirty="0">
                <a:solidFill>
                  <a:srgbClr val="333333"/>
                </a:solidFill>
                <a:latin typeface="+mn-lt"/>
                <a:ea typeface="+mn-ea"/>
              </a:rPr>
              <a:t>για τους εκπαιδευτές</a:t>
            </a:r>
            <a:r>
              <a:rPr lang="en-US" altLang="ko-KR" b="0" i="1" spc="-5" dirty="0">
                <a:solidFill>
                  <a:srgbClr val="333333"/>
                </a:solidFill>
                <a:latin typeface="+mn-lt"/>
                <a:ea typeface="+mn-ea"/>
              </a:rPr>
              <a:t>:</a:t>
            </a:r>
            <a:endParaRPr b="0" dirty="0">
              <a:solidFill>
                <a:srgbClr val="333333"/>
              </a:solidFill>
              <a:latin typeface="+mn-lt"/>
              <a:ea typeface="+mn-ea"/>
            </a:endParaRPr>
          </a:p>
          <a:p>
            <a:pPr marL="12700" marR="5080" defTabSz="914400" eaLnBrk="0" fontAlgn="base" hangingPunct="0">
              <a:spcBef>
                <a:spcPts val="800"/>
              </a:spcBef>
              <a:spcAft>
                <a:spcPct val="0"/>
              </a:spcAft>
            </a:pPr>
            <a:r>
              <a:rPr lang="el-GR" altLang="ko-KR" b="0" dirty="0">
                <a:solidFill>
                  <a:srgbClr val="333333"/>
                </a:solidFill>
                <a:latin typeface="+mn-lt"/>
                <a:ea typeface="+mn-ea"/>
              </a:rPr>
              <a:t>Κάποια αποσπάσματα</a:t>
            </a:r>
            <a:r>
              <a:rPr lang="en-US" altLang="ko-KR" b="0" dirty="0">
                <a:solidFill>
                  <a:srgbClr val="333333"/>
                </a:solidFill>
                <a:latin typeface="+mn-lt"/>
                <a:ea typeface="+mn-ea"/>
              </a:rPr>
              <a:t> </a:t>
            </a:r>
            <a:r>
              <a:rPr lang="el-GR" altLang="ko-KR" b="0" dirty="0">
                <a:solidFill>
                  <a:srgbClr val="333333"/>
                </a:solidFill>
                <a:latin typeface="+mn-lt"/>
                <a:ea typeface="+mn-ea"/>
              </a:rPr>
              <a:t>ταινιών περιέχουν γλώσσα που δεν είναι κατάλληλη για όλα τα ακροατήρια και για όλους τους πολιτισμούς. Ελέγξτε εκ των</a:t>
            </a:r>
            <a:r>
              <a:rPr lang="en-US" altLang="ko-KR" b="0" dirty="0">
                <a:solidFill>
                  <a:srgbClr val="333333"/>
                </a:solidFill>
                <a:latin typeface="+mn-lt"/>
                <a:ea typeface="+mn-ea"/>
              </a:rPr>
              <a:t> </a:t>
            </a:r>
            <a:r>
              <a:rPr lang="el-GR" altLang="ko-KR" b="0" dirty="0">
                <a:solidFill>
                  <a:srgbClr val="333333"/>
                </a:solidFill>
                <a:latin typeface="+mn-lt"/>
                <a:ea typeface="+mn-ea"/>
              </a:rPr>
              <a:t>προτέρων προσεκτικά τα βίντεο πριν τα δείξετε</a:t>
            </a:r>
            <a:r>
              <a:rPr lang="de-DE" b="0" dirty="0">
                <a:solidFill>
                  <a:srgbClr val="333333"/>
                </a:solidFill>
                <a:latin typeface="+mn-lt"/>
                <a:ea typeface="+mn-ea"/>
              </a:rPr>
              <a:t>]</a:t>
            </a:r>
          </a:p>
        </p:txBody>
      </p:sp>
      <p:sp>
        <p:nvSpPr>
          <p:cNvPr id="5" name="Footer Placeholder 4"/>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6" name="Slide Number Placeholder 5"/>
          <p:cNvSpPr>
            <a:spLocks noGrp="1"/>
          </p:cNvSpPr>
          <p:nvPr>
            <p:ph type="sldNum" sz="quarter" idx="12"/>
          </p:nvPr>
        </p:nvSpPr>
        <p:spPr/>
        <p:txBody>
          <a:bodyPr/>
          <a:lstStyle/>
          <a:p>
            <a:fld id="{EAE87ECB-6FCE-439F-88BD-1C219D139510}" type="slidenum">
              <a:rPr lang="de-DE" altLang="de-DE" smtClean="0"/>
              <a:pPr/>
              <a:t>34</a:t>
            </a:fld>
            <a:endParaRPr lang="de-DE" altLang="de-DE"/>
          </a:p>
        </p:txBody>
      </p:sp>
      <p:grpSp>
        <p:nvGrpSpPr>
          <p:cNvPr id="21" name="Group 20"/>
          <p:cNvGrpSpPr/>
          <p:nvPr/>
        </p:nvGrpSpPr>
        <p:grpSpPr>
          <a:xfrm>
            <a:off x="9875318" y="4383231"/>
            <a:ext cx="1838137" cy="1828164"/>
            <a:chOff x="9875318" y="4383231"/>
            <a:chExt cx="1838137" cy="1828164"/>
          </a:xfrm>
        </p:grpSpPr>
        <p:sp>
          <p:nvSpPr>
            <p:cNvPr id="27"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34380833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Να γνωρίζεις τα δυνατά σου σημεία</a:t>
            </a:r>
            <a:endParaRPr lang="en-US" sz="3600">
              <a:latin typeface="+mn-lt"/>
              <a:ea typeface="+mn-ea"/>
              <a:cs typeface="+mn-cs"/>
            </a:endParaRPr>
          </a:p>
        </p:txBody>
      </p:sp>
      <p:sp>
        <p:nvSpPr>
          <p:cNvPr id="50178" name="Rectangle 3"/>
          <p:cNvSpPr>
            <a:spLocks noGrp="1" noChangeArrowheads="1"/>
          </p:cNvSpPr>
          <p:nvPr>
            <p:ph idx="1"/>
          </p:nvPr>
        </p:nvSpPr>
        <p:spPr/>
        <p:txBody>
          <a:bodyPr>
            <a:noAutofit/>
          </a:bodyPr>
          <a:lstStyle/>
          <a:p>
            <a:pPr marL="457200" indent="-457200" eaLnBrk="1" hangingPunct="1">
              <a:buClr>
                <a:srgbClr val="333333"/>
              </a:buClr>
              <a:buFont typeface="WingDings"/>
              <a:buChar char=""/>
            </a:pPr>
            <a:r>
              <a:rPr lang="el-GR" altLang="de-DE" sz="2400" dirty="0">
                <a:solidFill>
                  <a:srgbClr val="333333"/>
                </a:solidFill>
              </a:rPr>
              <a:t>Αντί να εστιάζεις στις αδυναμίες σου</a:t>
            </a:r>
            <a:r>
              <a:rPr lang="en-US" altLang="de-DE" sz="2400" dirty="0">
                <a:solidFill>
                  <a:srgbClr val="333333"/>
                </a:solidFill>
              </a:rPr>
              <a:t>, </a:t>
            </a:r>
            <a:r>
              <a:rPr lang="el-GR" altLang="de-DE" sz="2400" dirty="0">
                <a:solidFill>
                  <a:srgbClr val="333333"/>
                </a:solidFill>
              </a:rPr>
              <a:t>δώσε έμφαση στα</a:t>
            </a:r>
            <a:br>
              <a:rPr lang="el-GR" altLang="de-DE" sz="2400" dirty="0">
                <a:solidFill>
                  <a:srgbClr val="333333"/>
                </a:solidFill>
              </a:rPr>
            </a:br>
            <a:r>
              <a:rPr lang="el-GR" altLang="de-DE" sz="2400" dirty="0">
                <a:solidFill>
                  <a:srgbClr val="333333"/>
                </a:solidFill>
              </a:rPr>
              <a:t>δυνατά σου σημεία</a:t>
            </a:r>
            <a:r>
              <a:rPr lang="en-US" altLang="de-DE" sz="2400" dirty="0">
                <a:solidFill>
                  <a:srgbClr val="333333"/>
                </a:solidFill>
              </a:rPr>
              <a:t>.</a:t>
            </a:r>
          </a:p>
          <a:p>
            <a:pPr marL="457200" indent="-457200" eaLnBrk="1" hangingPunct="1">
              <a:buClr>
                <a:srgbClr val="000000"/>
              </a:buClr>
              <a:buFont typeface="WingDings"/>
              <a:buChar char=""/>
            </a:pPr>
            <a:r>
              <a:rPr lang="el-GR" altLang="de-DE" sz="2400" dirty="0">
                <a:solidFill>
                  <a:srgbClr val="333333"/>
                </a:solidFill>
              </a:rPr>
              <a:t>Κάθε άνθρωπος έχει ισχυρά σημεία για τα οποία μπορεί να είναι υπερήφανος</a:t>
            </a:r>
            <a:r>
              <a:rPr lang="en-US" altLang="de-DE" sz="2400" dirty="0">
                <a:solidFill>
                  <a:srgbClr val="333333"/>
                </a:solidFill>
              </a:rPr>
              <a:t> </a:t>
            </a:r>
            <a:r>
              <a:rPr lang="el-GR" altLang="de-DE" sz="2400" dirty="0">
                <a:solidFill>
                  <a:srgbClr val="333333"/>
                </a:solidFill>
              </a:rPr>
              <a:t>και δεν είναι κοινά σε όλους</a:t>
            </a:r>
            <a:br>
              <a:rPr lang="en-US" altLang="de-DE" sz="2400" dirty="0">
                <a:solidFill>
                  <a:srgbClr val="333333"/>
                </a:solidFill>
              </a:rPr>
            </a:br>
            <a:r>
              <a:rPr lang="en-US" altLang="de-DE" sz="2400" i="1" dirty="0">
                <a:solidFill>
                  <a:srgbClr val="004992"/>
                </a:solidFill>
              </a:rPr>
              <a:t>…</a:t>
            </a:r>
            <a:r>
              <a:rPr lang="el-GR" altLang="de-DE" sz="2400" i="1" dirty="0">
                <a:solidFill>
                  <a:srgbClr val="004992"/>
                </a:solidFill>
              </a:rPr>
              <a:t>αυτά δε χρειάζεται να είναι παγκόσμια ρεκόρ ή διάσημες ανακαλύψεις</a:t>
            </a:r>
            <a:endParaRPr lang="en-US" altLang="de-DE" sz="2400" dirty="0">
              <a:solidFill>
                <a:srgbClr val="004992"/>
              </a:solidFill>
            </a:endParaRPr>
          </a:p>
        </p:txBody>
      </p:sp>
      <p:pic>
        <p:nvPicPr>
          <p:cNvPr id="8"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6" name="Slide Number Placeholder 5"/>
          <p:cNvSpPr>
            <a:spLocks noGrp="1"/>
          </p:cNvSpPr>
          <p:nvPr>
            <p:ph type="sldNum" sz="quarter" idx="12"/>
          </p:nvPr>
        </p:nvSpPr>
        <p:spPr/>
        <p:txBody>
          <a:bodyPr/>
          <a:lstStyle/>
          <a:p>
            <a:fld id="{EAE87ECB-6FCE-439F-88BD-1C219D139510}"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Rectangle 1032"/>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Να γνωρίζεις τα δυνατά σου σημεία</a:t>
            </a:r>
            <a:endParaRPr lang="en-US" altLang="de-DE" sz="3600">
              <a:latin typeface="+mn-lt"/>
              <a:ea typeface="+mn-ea"/>
              <a:cs typeface="+mn-cs"/>
            </a:endParaRPr>
          </a:p>
        </p:txBody>
      </p:sp>
      <p:sp>
        <p:nvSpPr>
          <p:cNvPr id="53250" name="Rectangle 1026"/>
          <p:cNvSpPr>
            <a:spLocks noGrp="1" noChangeArrowheads="1"/>
          </p:cNvSpPr>
          <p:nvPr>
            <p:ph idx="1"/>
          </p:nvPr>
        </p:nvSpPr>
        <p:spPr/>
        <p:txBody>
          <a:bodyPr>
            <a:noAutofit/>
          </a:bodyPr>
          <a:lstStyle/>
          <a:p>
            <a:pPr marL="457200" indent="-457200" eaLnBrk="1" hangingPunct="1">
              <a:buClr>
                <a:srgbClr val="004992"/>
              </a:buClr>
              <a:buFont typeface="+mj-lt"/>
              <a:buAutoNum type="arabicPeriod"/>
            </a:pPr>
            <a:r>
              <a:rPr lang="el-GR" altLang="de-DE" sz="2400" dirty="0">
                <a:solidFill>
                  <a:srgbClr val="004992"/>
                </a:solidFill>
              </a:rPr>
              <a:t>Εξέτασε τα δικά σου δυνατά σημεία</a:t>
            </a:r>
            <a:r>
              <a:rPr lang="en-US" altLang="de-DE" sz="2400" dirty="0">
                <a:solidFill>
                  <a:srgbClr val="004992"/>
                </a:solidFill>
              </a:rPr>
              <a:t>.</a:t>
            </a:r>
            <a:br>
              <a:rPr lang="en-US" altLang="de-DE" sz="2400" dirty="0">
                <a:solidFill>
                  <a:srgbClr val="333333"/>
                </a:solidFill>
              </a:rPr>
            </a:br>
            <a:r>
              <a:rPr lang="el-GR" altLang="de-DE" sz="2400" i="1" dirty="0">
                <a:solidFill>
                  <a:srgbClr val="333333"/>
                </a:solidFill>
              </a:rPr>
              <a:t>τι ικανότητες έχω;</a:t>
            </a:r>
            <a:r>
              <a:rPr lang="en-US" altLang="de-DE" sz="2400" i="1" dirty="0">
                <a:solidFill>
                  <a:srgbClr val="333333"/>
                </a:solidFill>
              </a:rPr>
              <a:t> </a:t>
            </a:r>
            <a:r>
              <a:rPr lang="el-GR" altLang="de-DE" sz="2400" i="1" dirty="0">
                <a:solidFill>
                  <a:srgbClr val="333333"/>
                </a:solidFill>
              </a:rPr>
              <a:t>Γιατί με έχουν επαινέσει στο παρελθόν;</a:t>
            </a:r>
            <a:br>
              <a:rPr lang="el-GR" altLang="de-DE" sz="2400" i="1" dirty="0">
                <a:solidFill>
                  <a:srgbClr val="333333"/>
                </a:solidFill>
              </a:rPr>
            </a:br>
            <a:r>
              <a:rPr lang="el-GR" altLang="de-DE" sz="1600" i="1" dirty="0">
                <a:solidFill>
                  <a:srgbClr val="333333"/>
                </a:solidFill>
              </a:rPr>
              <a:t>Π.χ. είμαι πολύ υπομονετικός…</a:t>
            </a:r>
            <a:endParaRPr lang="de-DE" altLang="de-DE" sz="2400" i="1" dirty="0">
              <a:solidFill>
                <a:srgbClr val="333333"/>
              </a:solidFill>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5" name="Slide Number Placeholder 4"/>
          <p:cNvSpPr>
            <a:spLocks noGrp="1"/>
          </p:cNvSpPr>
          <p:nvPr>
            <p:ph type="sldNum" sz="quarter" idx="12"/>
          </p:nvPr>
        </p:nvSpPr>
        <p:spPr/>
        <p:txBody>
          <a:bodyPr/>
          <a:lstStyle/>
          <a:p>
            <a:fld id="{EAE87ECB-6FCE-439F-88BD-1C219D139510}"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Rectangle 1032"/>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Να γνωρίζεις τα δυνατά σου σημεία</a:t>
            </a:r>
            <a:endParaRPr lang="en-US" altLang="de-DE" sz="3600">
              <a:latin typeface="+mn-lt"/>
              <a:ea typeface="+mn-ea"/>
              <a:cs typeface="+mn-cs"/>
            </a:endParaRPr>
          </a:p>
        </p:txBody>
      </p:sp>
      <p:sp>
        <p:nvSpPr>
          <p:cNvPr id="53250" name="Rectangle 1026"/>
          <p:cNvSpPr>
            <a:spLocks noGrp="1" noChangeArrowheads="1"/>
          </p:cNvSpPr>
          <p:nvPr>
            <p:ph idx="1"/>
          </p:nvPr>
        </p:nvSpPr>
        <p:spPr/>
        <p:txBody>
          <a:bodyPr>
            <a:noAutofit/>
          </a:bodyPr>
          <a:lstStyle/>
          <a:p>
            <a:pPr marL="457200" indent="-457200" eaLnBrk="1" hangingPunct="1">
              <a:buClr>
                <a:srgbClr val="004992"/>
              </a:buClr>
              <a:buFont typeface="+mj-lt"/>
              <a:buAutoNum type="arabicPeriod"/>
            </a:pPr>
            <a:r>
              <a:rPr lang="el-GR" altLang="de-DE" sz="2400" dirty="0">
                <a:solidFill>
                  <a:srgbClr val="004992"/>
                </a:solidFill>
              </a:rPr>
              <a:t>Εξέτασε τα δικά σου δυνατά σημεία</a:t>
            </a:r>
            <a:r>
              <a:rPr lang="en-US" altLang="de-DE" sz="2400" dirty="0">
                <a:solidFill>
                  <a:srgbClr val="004992"/>
                </a:solidFill>
              </a:rPr>
              <a:t>.</a:t>
            </a:r>
            <a:br>
              <a:rPr lang="en-US" altLang="de-DE" sz="2400" dirty="0">
                <a:solidFill>
                  <a:srgbClr val="333333"/>
                </a:solidFill>
              </a:rPr>
            </a:br>
            <a:r>
              <a:rPr lang="el-GR" altLang="de-DE" sz="2400" i="1" dirty="0">
                <a:solidFill>
                  <a:srgbClr val="333333"/>
                </a:solidFill>
              </a:rPr>
              <a:t>τι ικανότητες έχω;</a:t>
            </a:r>
            <a:r>
              <a:rPr lang="en-US" altLang="de-DE" sz="2400" i="1" dirty="0">
                <a:solidFill>
                  <a:srgbClr val="333333"/>
                </a:solidFill>
              </a:rPr>
              <a:t> </a:t>
            </a:r>
            <a:r>
              <a:rPr lang="el-GR" altLang="de-DE" sz="2400" i="1" dirty="0">
                <a:solidFill>
                  <a:srgbClr val="333333"/>
                </a:solidFill>
              </a:rPr>
              <a:t>Γιατί με έχουν επαινέσει στο παρελθόν;</a:t>
            </a:r>
            <a:br>
              <a:rPr lang="el-GR" altLang="de-DE" sz="2400" i="1" dirty="0">
                <a:solidFill>
                  <a:srgbClr val="333333"/>
                </a:solidFill>
              </a:rPr>
            </a:br>
            <a:r>
              <a:rPr lang="el-GR" altLang="de-DE" sz="1600" i="1" dirty="0">
                <a:solidFill>
                  <a:srgbClr val="333333"/>
                </a:solidFill>
              </a:rPr>
              <a:t>Π.χ. είμαι πολύ υπομονετικός…</a:t>
            </a:r>
            <a:endParaRPr lang="en-US" altLang="de-DE" sz="2400" i="1" dirty="0">
              <a:solidFill>
                <a:srgbClr val="333333"/>
              </a:solidFill>
            </a:endParaRPr>
          </a:p>
          <a:p>
            <a:pPr marL="457200" indent="-457200" eaLnBrk="1" hangingPunct="1">
              <a:buClr>
                <a:srgbClr val="004992"/>
              </a:buClr>
              <a:buFont typeface="+mj-lt"/>
              <a:buAutoNum type="arabicPeriod"/>
            </a:pPr>
            <a:r>
              <a:rPr lang="el-GR" altLang="de-DE" sz="2400" dirty="0">
                <a:solidFill>
                  <a:srgbClr val="004992"/>
                </a:solidFill>
              </a:rPr>
              <a:t>Φαντάσου συγκεκριμένες καταστάσεις</a:t>
            </a:r>
            <a:r>
              <a:rPr lang="en-US" altLang="de-DE" sz="2400" dirty="0">
                <a:solidFill>
                  <a:srgbClr val="004992"/>
                </a:solidFill>
              </a:rPr>
              <a:t>.</a:t>
            </a:r>
            <a:br>
              <a:rPr lang="en-US" altLang="de-DE" sz="2400" dirty="0">
                <a:solidFill>
                  <a:srgbClr val="333333"/>
                </a:solidFill>
              </a:rPr>
            </a:br>
            <a:r>
              <a:rPr lang="el-GR" altLang="de-DE" sz="2400" dirty="0">
                <a:solidFill>
                  <a:srgbClr val="333333"/>
                </a:solidFill>
              </a:rPr>
              <a:t>Πότε και πού;</a:t>
            </a:r>
            <a:r>
              <a:rPr lang="en-US" altLang="de-DE" sz="2400" i="1" dirty="0">
                <a:solidFill>
                  <a:srgbClr val="333333"/>
                </a:solidFill>
              </a:rPr>
              <a:t> </a:t>
            </a:r>
            <a:r>
              <a:rPr lang="el-GR" altLang="de-DE" sz="2400" i="1" dirty="0">
                <a:solidFill>
                  <a:srgbClr val="333333"/>
                </a:solidFill>
              </a:rPr>
              <a:t>Τι έκανα και ποιος μου έδωσε ανατροφοδότηση;</a:t>
            </a:r>
            <a:br>
              <a:rPr lang="el-GR" altLang="de-DE" sz="2400" i="1" dirty="0">
                <a:solidFill>
                  <a:srgbClr val="333333"/>
                </a:solidFill>
              </a:rPr>
            </a:br>
            <a:r>
              <a:rPr lang="el-GR" altLang="de-DE" sz="1600" i="1" dirty="0">
                <a:solidFill>
                  <a:srgbClr val="333333"/>
                </a:solidFill>
              </a:rPr>
              <a:t>Π.χ.</a:t>
            </a:r>
            <a:r>
              <a:rPr lang="de-DE" altLang="de-DE" sz="1600" i="1" dirty="0">
                <a:solidFill>
                  <a:srgbClr val="333333"/>
                </a:solidFill>
              </a:rPr>
              <a:t> </a:t>
            </a:r>
            <a:r>
              <a:rPr lang="el-GR" altLang="de-DE" sz="1600" i="1" dirty="0">
                <a:solidFill>
                  <a:srgbClr val="333333"/>
                </a:solidFill>
              </a:rPr>
              <a:t>πρόσφατα βοήθησα την ανιψιά μου στα μαθηματικά και πήρε καλό </a:t>
            </a:r>
            <a:r>
              <a:rPr lang="el-GR" altLang="de-DE" sz="1600" i="1">
                <a:solidFill>
                  <a:srgbClr val="333333"/>
                </a:solidFill>
              </a:rPr>
              <a:t>βαθμό…</a:t>
            </a:r>
            <a:endParaRPr lang="de-DE" altLang="de-DE" sz="2400" i="1" dirty="0">
              <a:solidFill>
                <a:srgbClr val="333333"/>
              </a:solidFill>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5" name="Slide Number Placeholder 4"/>
          <p:cNvSpPr>
            <a:spLocks noGrp="1"/>
          </p:cNvSpPr>
          <p:nvPr>
            <p:ph type="sldNum" sz="quarter" idx="12"/>
          </p:nvPr>
        </p:nvSpPr>
        <p:spPr/>
        <p:txBody>
          <a:bodyPr/>
          <a:lstStyle/>
          <a:p>
            <a:fld id="{EAE87ECB-6FCE-439F-88BD-1C219D139510}" type="slidenum">
              <a:rPr lang="de-DE" altLang="de-DE" smtClean="0"/>
              <a:pPr/>
              <a:t>37</a:t>
            </a:fld>
            <a:endParaRPr lang="de-DE" altLang="de-DE"/>
          </a:p>
        </p:txBody>
      </p:sp>
    </p:spTree>
    <p:extLst>
      <p:ext uri="{BB962C8B-B14F-4D97-AF65-F5344CB8AC3E}">
        <p14:creationId xmlns:p14="http://schemas.microsoft.com/office/powerpoint/2010/main" val="7327028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Rectangle 1032"/>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Να γνωρίζεις τα δυνατά σου σημεία</a:t>
            </a:r>
            <a:endParaRPr lang="en-US" altLang="de-DE" sz="3600">
              <a:latin typeface="+mn-lt"/>
              <a:ea typeface="+mn-ea"/>
              <a:cs typeface="+mn-cs"/>
            </a:endParaRPr>
          </a:p>
        </p:txBody>
      </p:sp>
      <p:sp>
        <p:nvSpPr>
          <p:cNvPr id="53250" name="Rectangle 1026"/>
          <p:cNvSpPr>
            <a:spLocks noGrp="1" noChangeArrowheads="1"/>
          </p:cNvSpPr>
          <p:nvPr>
            <p:ph idx="1"/>
          </p:nvPr>
        </p:nvSpPr>
        <p:spPr/>
        <p:txBody>
          <a:bodyPr>
            <a:noAutofit/>
          </a:bodyPr>
          <a:lstStyle/>
          <a:p>
            <a:pPr marL="457200" indent="-457200" eaLnBrk="1" hangingPunct="1">
              <a:buClr>
                <a:srgbClr val="004992"/>
              </a:buClr>
              <a:buFont typeface="+mj-lt"/>
              <a:buAutoNum type="arabicPeriod"/>
            </a:pPr>
            <a:r>
              <a:rPr lang="el-GR" altLang="de-DE" sz="2400" dirty="0">
                <a:solidFill>
                  <a:srgbClr val="004992"/>
                </a:solidFill>
              </a:rPr>
              <a:t>Εξέτασε τα δικά σου δυνατά σημεία</a:t>
            </a:r>
            <a:r>
              <a:rPr lang="en-US" altLang="de-DE" sz="2400" dirty="0">
                <a:solidFill>
                  <a:srgbClr val="004992"/>
                </a:solidFill>
              </a:rPr>
              <a:t>.</a:t>
            </a:r>
            <a:br>
              <a:rPr lang="en-US" altLang="de-DE" sz="2400" dirty="0">
                <a:solidFill>
                  <a:srgbClr val="333333"/>
                </a:solidFill>
              </a:rPr>
            </a:br>
            <a:r>
              <a:rPr lang="el-GR" altLang="de-DE" sz="2400" i="1" dirty="0">
                <a:solidFill>
                  <a:srgbClr val="333333"/>
                </a:solidFill>
              </a:rPr>
              <a:t>τι ικανότητες έχω;</a:t>
            </a:r>
            <a:r>
              <a:rPr lang="en-US" altLang="de-DE" sz="2400" i="1" dirty="0">
                <a:solidFill>
                  <a:srgbClr val="333333"/>
                </a:solidFill>
              </a:rPr>
              <a:t> </a:t>
            </a:r>
            <a:r>
              <a:rPr lang="el-GR" altLang="de-DE" sz="2400" i="1" dirty="0">
                <a:solidFill>
                  <a:srgbClr val="333333"/>
                </a:solidFill>
              </a:rPr>
              <a:t>Γιατί με έχουν επαινέσει στο παρελθόν;</a:t>
            </a:r>
            <a:br>
              <a:rPr lang="el-GR" altLang="de-DE" sz="2400" i="1" dirty="0">
                <a:solidFill>
                  <a:srgbClr val="333333"/>
                </a:solidFill>
              </a:rPr>
            </a:br>
            <a:r>
              <a:rPr lang="el-GR" altLang="de-DE" sz="1600" i="1" dirty="0">
                <a:solidFill>
                  <a:srgbClr val="333333"/>
                </a:solidFill>
              </a:rPr>
              <a:t>Π.χ. είμαι πολύ υπομονετικός…</a:t>
            </a:r>
            <a:endParaRPr lang="en-US" altLang="de-DE" sz="2400" i="1" dirty="0">
              <a:solidFill>
                <a:srgbClr val="333333"/>
              </a:solidFill>
            </a:endParaRPr>
          </a:p>
          <a:p>
            <a:pPr marL="457200" indent="-457200" eaLnBrk="1" hangingPunct="1">
              <a:buClr>
                <a:srgbClr val="004992"/>
              </a:buClr>
              <a:buFont typeface="+mj-lt"/>
              <a:buAutoNum type="arabicPeriod"/>
            </a:pPr>
            <a:r>
              <a:rPr lang="el-GR" altLang="de-DE" sz="2400" dirty="0">
                <a:solidFill>
                  <a:srgbClr val="004992"/>
                </a:solidFill>
              </a:rPr>
              <a:t>Φαντάσου συγκεκριμένες καταστάσεις</a:t>
            </a:r>
            <a:r>
              <a:rPr lang="en-US" altLang="de-DE" sz="2400" dirty="0">
                <a:solidFill>
                  <a:srgbClr val="004992"/>
                </a:solidFill>
              </a:rPr>
              <a:t>.</a:t>
            </a:r>
            <a:br>
              <a:rPr lang="en-US" altLang="de-DE" sz="2400" dirty="0">
                <a:solidFill>
                  <a:srgbClr val="333333"/>
                </a:solidFill>
              </a:rPr>
            </a:br>
            <a:r>
              <a:rPr lang="el-GR" altLang="de-DE" sz="2400" dirty="0">
                <a:solidFill>
                  <a:srgbClr val="333333"/>
                </a:solidFill>
              </a:rPr>
              <a:t>Πότε και πού;</a:t>
            </a:r>
            <a:r>
              <a:rPr lang="en-US" altLang="de-DE" sz="2400" i="1" dirty="0">
                <a:solidFill>
                  <a:srgbClr val="333333"/>
                </a:solidFill>
              </a:rPr>
              <a:t> </a:t>
            </a:r>
            <a:r>
              <a:rPr lang="el-GR" altLang="de-DE" sz="2400" i="1" dirty="0">
                <a:solidFill>
                  <a:srgbClr val="333333"/>
                </a:solidFill>
              </a:rPr>
              <a:t>Τι έκανα και ποιος μου έδωσε ανατροφοδότηση;</a:t>
            </a:r>
            <a:br>
              <a:rPr lang="el-GR" altLang="de-DE" sz="2400" i="1" dirty="0">
                <a:solidFill>
                  <a:srgbClr val="333333"/>
                </a:solidFill>
              </a:rPr>
            </a:br>
            <a:r>
              <a:rPr lang="el-GR" altLang="de-DE" sz="1600" i="1" dirty="0">
                <a:solidFill>
                  <a:srgbClr val="333333"/>
                </a:solidFill>
              </a:rPr>
              <a:t>Π.χ.</a:t>
            </a:r>
            <a:r>
              <a:rPr lang="de-DE" altLang="de-DE" sz="1600" i="1" dirty="0">
                <a:solidFill>
                  <a:srgbClr val="333333"/>
                </a:solidFill>
              </a:rPr>
              <a:t> </a:t>
            </a:r>
            <a:r>
              <a:rPr lang="el-GR" altLang="de-DE" sz="1600" i="1" dirty="0">
                <a:solidFill>
                  <a:srgbClr val="333333"/>
                </a:solidFill>
              </a:rPr>
              <a:t>πρόσφατα βοήθησα την ανιψιά μου στα μαθηματικά και πήρε καλό βαθμό…</a:t>
            </a:r>
            <a:endParaRPr lang="en-US" altLang="de-DE" sz="1600" i="1" dirty="0">
              <a:solidFill>
                <a:srgbClr val="333333"/>
              </a:solidFill>
            </a:endParaRPr>
          </a:p>
          <a:p>
            <a:pPr marL="457200" indent="-457200" eaLnBrk="1" hangingPunct="1">
              <a:buClr>
                <a:srgbClr val="004992"/>
              </a:buClr>
              <a:buFont typeface="+mj-lt"/>
              <a:buAutoNum type="arabicPeriod"/>
            </a:pPr>
            <a:r>
              <a:rPr lang="el-GR" altLang="de-DE" sz="2400" dirty="0">
                <a:solidFill>
                  <a:srgbClr val="004992"/>
                </a:solidFill>
              </a:rPr>
              <a:t>Γράψε το</a:t>
            </a:r>
            <a:r>
              <a:rPr lang="en-US" altLang="de-DE" sz="2400" dirty="0">
                <a:solidFill>
                  <a:srgbClr val="004992"/>
                </a:solidFill>
              </a:rPr>
              <a:t>!</a:t>
            </a:r>
            <a:br>
              <a:rPr lang="en-US" altLang="de-DE" sz="2400" dirty="0">
                <a:solidFill>
                  <a:srgbClr val="333333"/>
                </a:solidFill>
              </a:rPr>
            </a:br>
            <a:r>
              <a:rPr lang="el-GR" altLang="de-DE" sz="2400" i="1" dirty="0">
                <a:solidFill>
                  <a:srgbClr val="333333"/>
                </a:solidFill>
              </a:rPr>
              <a:t>Διάβαζέ το συχνά και εξέλιξέ το</a:t>
            </a:r>
            <a:r>
              <a:rPr lang="en-US" altLang="de-DE" sz="2400" i="1" dirty="0">
                <a:solidFill>
                  <a:srgbClr val="333333"/>
                </a:solidFill>
              </a:rPr>
              <a:t>. </a:t>
            </a:r>
            <a:r>
              <a:rPr lang="el-GR" altLang="de-DE" sz="2400" i="1" dirty="0">
                <a:solidFill>
                  <a:srgbClr val="333333"/>
                </a:solidFill>
              </a:rPr>
              <a:t>Σε περίπτωση κρίσης</a:t>
            </a:r>
            <a:r>
              <a:rPr lang="en-US" altLang="de-DE" sz="2400" i="1" dirty="0">
                <a:solidFill>
                  <a:srgbClr val="333333"/>
                </a:solidFill>
              </a:rPr>
              <a:t>, </a:t>
            </a:r>
            <a:r>
              <a:rPr lang="el-GR" altLang="de-DE" sz="2400" i="1" dirty="0">
                <a:solidFill>
                  <a:srgbClr val="333333"/>
                </a:solidFill>
              </a:rPr>
              <a:t>πήγαινε πίσω σε αυτές τις μνήμες </a:t>
            </a:r>
            <a:r>
              <a:rPr lang="en-US" altLang="de-DE" sz="2400" i="1" dirty="0">
                <a:solidFill>
                  <a:srgbClr val="333333"/>
                </a:solidFill>
              </a:rPr>
              <a:t>(</a:t>
            </a:r>
            <a:r>
              <a:rPr lang="el-GR" altLang="de-DE" sz="2400" i="1" dirty="0">
                <a:solidFill>
                  <a:srgbClr val="333333"/>
                </a:solidFill>
              </a:rPr>
              <a:t>π.χ</a:t>
            </a:r>
            <a:r>
              <a:rPr lang="en-US" altLang="de-DE" sz="2400" i="1" dirty="0">
                <a:solidFill>
                  <a:srgbClr val="333333"/>
                </a:solidFill>
              </a:rPr>
              <a:t>. </a:t>
            </a:r>
            <a:r>
              <a:rPr lang="el-GR" altLang="de-DE" sz="2400" i="1" dirty="0">
                <a:solidFill>
                  <a:srgbClr val="333333"/>
                </a:solidFill>
              </a:rPr>
              <a:t>όταν σκέφτεσαι ότι δεν αξίζεις</a:t>
            </a:r>
            <a:r>
              <a:rPr lang="en-US" altLang="de-DE" sz="2400" i="1" dirty="0">
                <a:solidFill>
                  <a:srgbClr val="333333"/>
                </a:solidFill>
              </a:rPr>
              <a:t>).</a:t>
            </a:r>
            <a:br>
              <a:rPr lang="el-GR" altLang="de-DE" sz="2400" i="1" dirty="0">
                <a:solidFill>
                  <a:srgbClr val="333333"/>
                </a:solidFill>
              </a:rPr>
            </a:br>
            <a:r>
              <a:rPr lang="el-GR" altLang="de-DE" sz="1600" i="1" dirty="0">
                <a:solidFill>
                  <a:srgbClr val="333333"/>
                </a:solidFill>
              </a:rPr>
              <a:t>Π.χ</a:t>
            </a:r>
            <a:r>
              <a:rPr lang="de-DE" altLang="de-DE" sz="1600" i="1" dirty="0">
                <a:solidFill>
                  <a:srgbClr val="333333"/>
                </a:solidFill>
              </a:rPr>
              <a:t>. </a:t>
            </a:r>
            <a:r>
              <a:rPr lang="el-GR" altLang="de-DE" sz="1600" i="1" dirty="0">
                <a:solidFill>
                  <a:srgbClr val="333333"/>
                </a:solidFill>
              </a:rPr>
              <a:t>γράψε πράγματα που πήγαν καλά ή επαίνους που έλαβες</a:t>
            </a:r>
            <a:r>
              <a:rPr lang="de-DE" altLang="de-DE" sz="1600" i="1" dirty="0">
                <a:solidFill>
                  <a:srgbClr val="333333"/>
                </a:solidFill>
              </a:rPr>
              <a:t>...</a:t>
            </a:r>
            <a:endParaRPr lang="de-DE" altLang="de-DE" sz="2400" i="1" dirty="0">
              <a:solidFill>
                <a:srgbClr val="333333"/>
              </a:solidFill>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5" name="Slide Number Placeholder 4"/>
          <p:cNvSpPr>
            <a:spLocks noGrp="1"/>
          </p:cNvSpPr>
          <p:nvPr>
            <p:ph type="sldNum" sz="quarter" idx="12"/>
          </p:nvPr>
        </p:nvSpPr>
        <p:spPr/>
        <p:txBody>
          <a:bodyPr/>
          <a:lstStyle/>
          <a:p>
            <a:fld id="{EAE87ECB-6FCE-439F-88BD-1C219D139510}" type="slidenum">
              <a:rPr lang="de-DE" altLang="de-DE" smtClean="0"/>
              <a:pPr/>
              <a:t>38</a:t>
            </a:fld>
            <a:endParaRPr lang="de-DE" altLang="de-DE"/>
          </a:p>
        </p:txBody>
      </p:sp>
    </p:spTree>
    <p:extLst>
      <p:ext uri="{BB962C8B-B14F-4D97-AF65-F5344CB8AC3E}">
        <p14:creationId xmlns:p14="http://schemas.microsoft.com/office/powerpoint/2010/main" val="12862856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Συμβουλές για να βελτιώσεις την καταθλιπτική διάθεση/χαμηλή αυτοεκτίμηση</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l-GR" altLang="de-DE" sz="2400">
                <a:solidFill>
                  <a:srgbClr val="333333"/>
                </a:solidFill>
              </a:rPr>
              <a:t>Κάθε απόγευμα</a:t>
            </a:r>
            <a:r>
              <a:rPr lang="de-DE" altLang="de-DE" sz="2400" dirty="0">
                <a:solidFill>
                  <a:srgbClr val="333333"/>
                </a:solidFill>
              </a:rPr>
              <a:t>, </a:t>
            </a:r>
            <a:r>
              <a:rPr lang="el-GR" altLang="de-DE" sz="2400" dirty="0">
                <a:solidFill>
                  <a:srgbClr val="333333"/>
                </a:solidFill>
              </a:rPr>
              <a:t>σημείωνε μερικά θετικά πράγματα της ημέρας </a:t>
            </a:r>
            <a:r>
              <a:rPr lang="en-US" altLang="de-DE" sz="2400" dirty="0">
                <a:solidFill>
                  <a:srgbClr val="333333"/>
                </a:solidFill>
              </a:rPr>
              <a:t>(</a:t>
            </a:r>
            <a:r>
              <a:rPr lang="el-GR" altLang="de-DE" sz="2400" dirty="0">
                <a:solidFill>
                  <a:srgbClr val="333333"/>
                </a:solidFill>
              </a:rPr>
              <a:t>μέχρι</a:t>
            </a:r>
            <a:r>
              <a:rPr lang="en-US" altLang="de-DE" sz="2400" dirty="0">
                <a:solidFill>
                  <a:srgbClr val="333333"/>
                </a:solidFill>
              </a:rPr>
              <a:t> 5). </a:t>
            </a:r>
            <a:r>
              <a:rPr lang="el-GR" altLang="de-DE" sz="2400" dirty="0">
                <a:solidFill>
                  <a:srgbClr val="333333"/>
                </a:solidFill>
              </a:rPr>
              <a:t>Στη συνέχεια</a:t>
            </a:r>
            <a:r>
              <a:rPr lang="en-US" altLang="de-DE" sz="2400" dirty="0">
                <a:solidFill>
                  <a:srgbClr val="333333"/>
                </a:solidFill>
              </a:rPr>
              <a:t>, </a:t>
            </a:r>
            <a:r>
              <a:rPr lang="el-GR" altLang="de-DE" sz="2400" dirty="0">
                <a:solidFill>
                  <a:srgbClr val="333333"/>
                </a:solidFill>
              </a:rPr>
              <a:t>επεξεργάσου αυτά τα πράγματα στο </a:t>
            </a:r>
            <a:r>
              <a:rPr lang="el-GR" altLang="de-DE" sz="2400">
                <a:solidFill>
                  <a:srgbClr val="333333"/>
                </a:solidFill>
              </a:rPr>
              <a:t>μυαλό</a:t>
            </a:r>
            <a:r>
              <a:rPr lang="en-US"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9" name="Slide Number Placeholder 8"/>
          <p:cNvSpPr>
            <a:spLocks noGrp="1"/>
          </p:cNvSpPr>
          <p:nvPr>
            <p:ph type="sldNum" sz="quarter" idx="12"/>
          </p:nvPr>
        </p:nvSpPr>
        <p:spPr/>
        <p:txBody>
          <a:bodyPr/>
          <a:lstStyle/>
          <a:p>
            <a:fld id="{EAE87ECB-6FCE-439F-88BD-1C219D139510}"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Συμβουλές για να βελτιώσεις την καταθλιπτική διάθεση/χαμηλή αυτοεκτίμηση</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l-GR" altLang="de-DE" sz="2400" dirty="0">
                <a:solidFill>
                  <a:srgbClr val="333333"/>
                </a:solidFill>
              </a:rPr>
              <a:t>Κάθε απόγευμα</a:t>
            </a:r>
            <a:r>
              <a:rPr lang="de-DE" altLang="de-DE" sz="2400" dirty="0">
                <a:solidFill>
                  <a:srgbClr val="333333"/>
                </a:solidFill>
              </a:rPr>
              <a:t>, </a:t>
            </a:r>
            <a:r>
              <a:rPr lang="el-GR" altLang="de-DE" sz="2400" dirty="0">
                <a:solidFill>
                  <a:srgbClr val="333333"/>
                </a:solidFill>
              </a:rPr>
              <a:t>σημείωνε μερικά θετικά πράγματα της ημέρας </a:t>
            </a:r>
            <a:r>
              <a:rPr lang="en-US" altLang="de-DE" sz="2400" dirty="0">
                <a:solidFill>
                  <a:srgbClr val="333333"/>
                </a:solidFill>
              </a:rPr>
              <a:t>(</a:t>
            </a:r>
            <a:r>
              <a:rPr lang="el-GR" altLang="de-DE" sz="2400" dirty="0">
                <a:solidFill>
                  <a:srgbClr val="333333"/>
                </a:solidFill>
              </a:rPr>
              <a:t>μέχρι</a:t>
            </a:r>
            <a:r>
              <a:rPr lang="en-US" altLang="de-DE" sz="2400" dirty="0">
                <a:solidFill>
                  <a:srgbClr val="333333"/>
                </a:solidFill>
              </a:rPr>
              <a:t> 5). </a:t>
            </a:r>
            <a:r>
              <a:rPr lang="el-GR" altLang="de-DE" sz="2400" dirty="0">
                <a:solidFill>
                  <a:srgbClr val="333333"/>
                </a:solidFill>
              </a:rPr>
              <a:t>Στη συνέχεια</a:t>
            </a:r>
            <a:r>
              <a:rPr lang="en-US" altLang="de-DE" sz="2400" dirty="0">
                <a:solidFill>
                  <a:srgbClr val="333333"/>
                </a:solidFill>
              </a:rPr>
              <a:t>, </a:t>
            </a:r>
            <a:r>
              <a:rPr lang="el-GR" altLang="de-DE" sz="2400" dirty="0">
                <a:solidFill>
                  <a:srgbClr val="333333"/>
                </a:solidFill>
              </a:rPr>
              <a:t>επεξεργάσου αυτά τα πράγματα στο μυαλό</a:t>
            </a:r>
            <a:r>
              <a:rPr lang="en-US" altLang="de-DE" sz="2400" dirty="0">
                <a:solidFill>
                  <a:srgbClr val="333333"/>
                </a:solidFill>
              </a:rPr>
              <a:t>.</a:t>
            </a:r>
          </a:p>
          <a:p>
            <a:pPr marL="342900" lvl="0" indent="-342900" defTabSz="914400" fontAlgn="base">
              <a:buClr>
                <a:srgbClr val="333333"/>
              </a:buClr>
              <a:buFont typeface="WingDings"/>
              <a:buChar char=""/>
            </a:pPr>
            <a:r>
              <a:rPr lang="el-GR" altLang="de-DE" sz="2400" dirty="0">
                <a:solidFill>
                  <a:srgbClr val="333333"/>
                </a:solidFill>
              </a:rPr>
              <a:t>Πες στον εαυτό σου μπροστά στον καθρέφτη</a:t>
            </a:r>
            <a:r>
              <a:rPr lang="en-US" altLang="de-DE" sz="2400" dirty="0">
                <a:solidFill>
                  <a:srgbClr val="333333"/>
                </a:solidFill>
              </a:rPr>
              <a:t>: </a:t>
            </a:r>
            <a:r>
              <a:rPr lang="de-DE" altLang="de-DE" sz="2400" dirty="0">
                <a:solidFill>
                  <a:srgbClr val="333333"/>
                </a:solidFill>
              </a:rPr>
              <a:t>«</a:t>
            </a:r>
            <a:r>
              <a:rPr lang="el-GR" altLang="de-DE" sz="2400" dirty="0">
                <a:solidFill>
                  <a:srgbClr val="333333"/>
                </a:solidFill>
              </a:rPr>
              <a:t>Μου αρέσει ο εαυτός μου</a:t>
            </a:r>
            <a:r>
              <a:rPr lang="de-DE" altLang="ja-JP" sz="2400" dirty="0">
                <a:solidFill>
                  <a:srgbClr val="333333"/>
                </a:solidFill>
              </a:rPr>
              <a:t>»</a:t>
            </a:r>
            <a:r>
              <a:rPr lang="en-US" altLang="ja-JP" sz="2400" dirty="0">
                <a:solidFill>
                  <a:srgbClr val="333333"/>
                </a:solidFill>
              </a:rPr>
              <a:t> </a:t>
            </a:r>
            <a:r>
              <a:rPr lang="el-GR" altLang="ja-JP" sz="2400" dirty="0">
                <a:solidFill>
                  <a:srgbClr val="333333"/>
                </a:solidFill>
              </a:rPr>
              <a:t>ή</a:t>
            </a:r>
            <a:r>
              <a:rPr lang="en-US" altLang="ja-JP" sz="2400" dirty="0">
                <a:solidFill>
                  <a:srgbClr val="333333"/>
                </a:solidFill>
              </a:rPr>
              <a:t> </a:t>
            </a:r>
            <a:r>
              <a:rPr lang="de-DE" altLang="ja-JP" sz="2400" dirty="0">
                <a:solidFill>
                  <a:srgbClr val="333333"/>
                </a:solidFill>
              </a:rPr>
              <a:t>«</a:t>
            </a:r>
            <a:r>
              <a:rPr lang="el-GR" altLang="ja-JP" sz="2400" dirty="0">
                <a:solidFill>
                  <a:srgbClr val="333333"/>
                </a:solidFill>
              </a:rPr>
              <a:t>Μου αρέσεις</a:t>
            </a:r>
            <a:r>
              <a:rPr lang="en-US" altLang="ja-JP" sz="2400" dirty="0">
                <a:solidFill>
                  <a:srgbClr val="333333"/>
                </a:solidFill>
              </a:rPr>
              <a:t>!</a:t>
            </a:r>
            <a:r>
              <a:rPr lang="de-DE" altLang="ja-JP" sz="2400" dirty="0">
                <a:solidFill>
                  <a:srgbClr val="333333"/>
                </a:solidFill>
              </a:rPr>
              <a:t>»</a:t>
            </a:r>
            <a:r>
              <a:rPr lang="en-US" altLang="ja-JP" sz="2400" dirty="0">
                <a:solidFill>
                  <a:srgbClr val="333333"/>
                </a:solidFill>
              </a:rPr>
              <a:t> (</a:t>
            </a:r>
            <a:r>
              <a:rPr lang="el-GR" altLang="ja-JP" sz="2400" dirty="0">
                <a:solidFill>
                  <a:srgbClr val="333333"/>
                </a:solidFill>
              </a:rPr>
              <a:t>σημείωση</a:t>
            </a:r>
            <a:r>
              <a:rPr lang="en-US" altLang="ja-JP" sz="2400" dirty="0">
                <a:solidFill>
                  <a:srgbClr val="333333"/>
                </a:solidFill>
              </a:rPr>
              <a:t>: </a:t>
            </a:r>
            <a:r>
              <a:rPr lang="el-GR" altLang="ja-JP" sz="2400" dirty="0">
                <a:solidFill>
                  <a:srgbClr val="333333"/>
                </a:solidFill>
              </a:rPr>
              <a:t>Αρχικά</a:t>
            </a:r>
            <a:r>
              <a:rPr lang="en-US" altLang="ja-JP" sz="2400" dirty="0">
                <a:solidFill>
                  <a:srgbClr val="333333"/>
                </a:solidFill>
              </a:rPr>
              <a:t>, </a:t>
            </a:r>
            <a:r>
              <a:rPr lang="el-GR" altLang="ja-JP" sz="2400" dirty="0">
                <a:solidFill>
                  <a:srgbClr val="333333"/>
                </a:solidFill>
              </a:rPr>
              <a:t>μπορεί να νιώσεις κάπως ανόητος όταν το κάνεις!</a:t>
            </a:r>
            <a:r>
              <a:rPr lang="en-US" altLang="ja-JP" sz="2400" dirty="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9" name="Slide Number Placeholder 8"/>
          <p:cNvSpPr>
            <a:spLocks noGrp="1"/>
          </p:cNvSpPr>
          <p:nvPr>
            <p:ph type="sldNum" sz="quarter" idx="12"/>
          </p:nvPr>
        </p:nvSpPr>
        <p:spPr/>
        <p:txBody>
          <a:bodyPr/>
          <a:lstStyle/>
          <a:p>
            <a:fld id="{EAE87ECB-6FCE-439F-88BD-1C219D139510}" type="slidenum">
              <a:rPr lang="de-DE" altLang="de-DE" smtClean="0"/>
              <a:pPr/>
              <a:t>40</a:t>
            </a:fld>
            <a:endParaRPr lang="de-DE" altLang="de-DE"/>
          </a:p>
        </p:txBody>
      </p:sp>
    </p:spTree>
    <p:extLst>
      <p:ext uri="{BB962C8B-B14F-4D97-AF65-F5344CB8AC3E}">
        <p14:creationId xmlns:p14="http://schemas.microsoft.com/office/powerpoint/2010/main" val="37729917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Συμβουλές για να βελτιώσεις την καταθλιπτική διάθεση/χαμηλή αυτοεκτίμηση</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l-GR" altLang="de-DE" sz="2400" dirty="0">
                <a:solidFill>
                  <a:srgbClr val="333333"/>
                </a:solidFill>
              </a:rPr>
              <a:t>Κάθε απόγευμα</a:t>
            </a:r>
            <a:r>
              <a:rPr lang="de-DE" altLang="de-DE" sz="2400" dirty="0">
                <a:solidFill>
                  <a:srgbClr val="333333"/>
                </a:solidFill>
              </a:rPr>
              <a:t>, </a:t>
            </a:r>
            <a:r>
              <a:rPr lang="el-GR" altLang="de-DE" sz="2400" dirty="0">
                <a:solidFill>
                  <a:srgbClr val="333333"/>
                </a:solidFill>
              </a:rPr>
              <a:t>σημείωνε μερικά θετικά πράγματα της ημέρας </a:t>
            </a:r>
            <a:r>
              <a:rPr lang="en-US" altLang="de-DE" sz="2400" dirty="0">
                <a:solidFill>
                  <a:srgbClr val="333333"/>
                </a:solidFill>
              </a:rPr>
              <a:t>(</a:t>
            </a:r>
            <a:r>
              <a:rPr lang="el-GR" altLang="de-DE" sz="2400" dirty="0">
                <a:solidFill>
                  <a:srgbClr val="333333"/>
                </a:solidFill>
              </a:rPr>
              <a:t>μέχρι</a:t>
            </a:r>
            <a:r>
              <a:rPr lang="en-US" altLang="de-DE" sz="2400" dirty="0">
                <a:solidFill>
                  <a:srgbClr val="333333"/>
                </a:solidFill>
              </a:rPr>
              <a:t> 5). </a:t>
            </a:r>
            <a:r>
              <a:rPr lang="el-GR" altLang="de-DE" sz="2400" dirty="0">
                <a:solidFill>
                  <a:srgbClr val="333333"/>
                </a:solidFill>
              </a:rPr>
              <a:t>Στη συνέχεια</a:t>
            </a:r>
            <a:r>
              <a:rPr lang="en-US" altLang="de-DE" sz="2400" dirty="0">
                <a:solidFill>
                  <a:srgbClr val="333333"/>
                </a:solidFill>
              </a:rPr>
              <a:t>, </a:t>
            </a:r>
            <a:r>
              <a:rPr lang="el-GR" altLang="de-DE" sz="2400" dirty="0">
                <a:solidFill>
                  <a:srgbClr val="333333"/>
                </a:solidFill>
              </a:rPr>
              <a:t>επεξεργάσου αυτά τα πράγματα στο μυαλό</a:t>
            </a:r>
            <a:r>
              <a:rPr lang="en-US" altLang="de-DE" sz="2400" dirty="0">
                <a:solidFill>
                  <a:srgbClr val="333333"/>
                </a:solidFill>
              </a:rPr>
              <a:t>.</a:t>
            </a:r>
          </a:p>
          <a:p>
            <a:pPr marL="342900" lvl="0" indent="-342900" defTabSz="914400" fontAlgn="base">
              <a:buClr>
                <a:srgbClr val="333333"/>
              </a:buClr>
              <a:buFont typeface="WingDings"/>
              <a:buChar char=""/>
            </a:pPr>
            <a:r>
              <a:rPr lang="el-GR" altLang="de-DE" sz="2400" dirty="0">
                <a:solidFill>
                  <a:srgbClr val="333333"/>
                </a:solidFill>
              </a:rPr>
              <a:t>Πες στον εαυτό σου μπροστά στον καθρέφτη</a:t>
            </a:r>
            <a:r>
              <a:rPr lang="en-US" altLang="de-DE" sz="2400" dirty="0">
                <a:solidFill>
                  <a:srgbClr val="333333"/>
                </a:solidFill>
              </a:rPr>
              <a:t>: </a:t>
            </a:r>
            <a:r>
              <a:rPr lang="de-DE" altLang="de-DE" sz="2400" dirty="0">
                <a:solidFill>
                  <a:srgbClr val="333333"/>
                </a:solidFill>
              </a:rPr>
              <a:t>«</a:t>
            </a:r>
            <a:r>
              <a:rPr lang="el-GR" altLang="de-DE" sz="2400" dirty="0">
                <a:solidFill>
                  <a:srgbClr val="333333"/>
                </a:solidFill>
              </a:rPr>
              <a:t>Μου αρέσει ο εαυτός μου</a:t>
            </a:r>
            <a:r>
              <a:rPr lang="de-DE" altLang="ja-JP" sz="2400" dirty="0">
                <a:solidFill>
                  <a:srgbClr val="333333"/>
                </a:solidFill>
              </a:rPr>
              <a:t>»</a:t>
            </a:r>
            <a:r>
              <a:rPr lang="en-US" altLang="ja-JP" sz="2400" dirty="0">
                <a:solidFill>
                  <a:srgbClr val="333333"/>
                </a:solidFill>
              </a:rPr>
              <a:t> </a:t>
            </a:r>
            <a:r>
              <a:rPr lang="el-GR" altLang="ja-JP" sz="2400" dirty="0">
                <a:solidFill>
                  <a:srgbClr val="333333"/>
                </a:solidFill>
              </a:rPr>
              <a:t>ή</a:t>
            </a:r>
            <a:r>
              <a:rPr lang="en-US" altLang="ja-JP" sz="2400" dirty="0">
                <a:solidFill>
                  <a:srgbClr val="333333"/>
                </a:solidFill>
              </a:rPr>
              <a:t> </a:t>
            </a:r>
            <a:r>
              <a:rPr lang="de-DE" altLang="ja-JP" sz="2400" dirty="0">
                <a:solidFill>
                  <a:srgbClr val="333333"/>
                </a:solidFill>
              </a:rPr>
              <a:t>«</a:t>
            </a:r>
            <a:r>
              <a:rPr lang="el-GR" altLang="ja-JP" sz="2400" dirty="0">
                <a:solidFill>
                  <a:srgbClr val="333333"/>
                </a:solidFill>
              </a:rPr>
              <a:t>Μου αρέσεις</a:t>
            </a:r>
            <a:r>
              <a:rPr lang="en-US" altLang="ja-JP" sz="2400" dirty="0">
                <a:solidFill>
                  <a:srgbClr val="333333"/>
                </a:solidFill>
              </a:rPr>
              <a:t>!</a:t>
            </a:r>
            <a:r>
              <a:rPr lang="de-DE" altLang="ja-JP" sz="2400" dirty="0">
                <a:solidFill>
                  <a:srgbClr val="333333"/>
                </a:solidFill>
              </a:rPr>
              <a:t>»</a:t>
            </a:r>
            <a:r>
              <a:rPr lang="en-US" altLang="ja-JP" sz="2400" dirty="0">
                <a:solidFill>
                  <a:srgbClr val="333333"/>
                </a:solidFill>
              </a:rPr>
              <a:t> (</a:t>
            </a:r>
            <a:r>
              <a:rPr lang="el-GR" altLang="ja-JP" sz="2400" dirty="0">
                <a:solidFill>
                  <a:srgbClr val="333333"/>
                </a:solidFill>
              </a:rPr>
              <a:t>σημείωση</a:t>
            </a:r>
            <a:r>
              <a:rPr lang="en-US" altLang="ja-JP" sz="2400" dirty="0">
                <a:solidFill>
                  <a:srgbClr val="333333"/>
                </a:solidFill>
              </a:rPr>
              <a:t>: </a:t>
            </a:r>
            <a:r>
              <a:rPr lang="el-GR" altLang="ja-JP" sz="2400" dirty="0">
                <a:solidFill>
                  <a:srgbClr val="333333"/>
                </a:solidFill>
              </a:rPr>
              <a:t>Αρχικά</a:t>
            </a:r>
            <a:r>
              <a:rPr lang="en-US" altLang="ja-JP" sz="2400" dirty="0">
                <a:solidFill>
                  <a:srgbClr val="333333"/>
                </a:solidFill>
              </a:rPr>
              <a:t>, </a:t>
            </a:r>
            <a:r>
              <a:rPr lang="el-GR" altLang="ja-JP" sz="2400" dirty="0">
                <a:solidFill>
                  <a:srgbClr val="333333"/>
                </a:solidFill>
              </a:rPr>
              <a:t>μπορεί να νιώσεις κάπως ανόητος όταν το κάνεις!</a:t>
            </a:r>
            <a:r>
              <a:rPr lang="en-US" altLang="ja-JP" sz="2400" dirty="0">
                <a:solidFill>
                  <a:srgbClr val="333333"/>
                </a:solidFill>
              </a:rPr>
              <a:t>)</a:t>
            </a:r>
          </a:p>
          <a:p>
            <a:pPr marL="342900" lvl="0" indent="-342900" defTabSz="914400" fontAlgn="base">
              <a:buClr>
                <a:srgbClr val="333333"/>
              </a:buClr>
              <a:buFont typeface="WingDings"/>
              <a:buChar char=""/>
            </a:pPr>
            <a:r>
              <a:rPr lang="el-GR" altLang="de-DE" sz="2400" dirty="0">
                <a:solidFill>
                  <a:srgbClr val="333333"/>
                </a:solidFill>
              </a:rPr>
              <a:t>Αποδέξου τους επαίνους και γράψε τους για να τους χρησιμοποιήσεις ως σημεία αναφοράς στις δύσκολες στιγμές</a:t>
            </a:r>
            <a:r>
              <a:rPr lang="en-US" altLang="de-DE" sz="2400" dirty="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9" name="Slide Number Placeholder 8"/>
          <p:cNvSpPr>
            <a:spLocks noGrp="1"/>
          </p:cNvSpPr>
          <p:nvPr>
            <p:ph type="sldNum" sz="quarter" idx="12"/>
          </p:nvPr>
        </p:nvSpPr>
        <p:spPr/>
        <p:txBody>
          <a:bodyPr/>
          <a:lstStyle/>
          <a:p>
            <a:fld id="{EAE87ECB-6FCE-439F-88BD-1C219D139510}" type="slidenum">
              <a:rPr lang="de-DE" altLang="de-DE" smtClean="0"/>
              <a:pPr/>
              <a:t>41</a:t>
            </a:fld>
            <a:endParaRPr lang="de-DE" altLang="de-DE"/>
          </a:p>
        </p:txBody>
      </p:sp>
    </p:spTree>
    <p:extLst>
      <p:ext uri="{BB962C8B-B14F-4D97-AF65-F5344CB8AC3E}">
        <p14:creationId xmlns:p14="http://schemas.microsoft.com/office/powerpoint/2010/main" val="41395099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Συμβουλές για να βελτιώσεις την καταθλιπτική διάθεση/χαμηλή αυτοεκτίμηση</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l-GR" altLang="de-DE" sz="2400">
                <a:solidFill>
                  <a:srgbClr val="333333"/>
                </a:solidFill>
              </a:rPr>
              <a:t>Προσπάθησε να θυμάσαι καταστάσεις</a:t>
            </a:r>
            <a:r>
              <a:rPr lang="en-US" altLang="de-DE" sz="2400" dirty="0">
                <a:solidFill>
                  <a:srgbClr val="333333"/>
                </a:solidFill>
              </a:rPr>
              <a:t>, </a:t>
            </a:r>
            <a:r>
              <a:rPr lang="el-GR" altLang="de-DE" sz="2400" dirty="0">
                <a:solidFill>
                  <a:srgbClr val="333333"/>
                </a:solidFill>
              </a:rPr>
              <a:t>στις οποίες ένιωσες πολύ καλά –</a:t>
            </a:r>
            <a:r>
              <a:rPr lang="en-US" altLang="de-DE" sz="2400" dirty="0">
                <a:solidFill>
                  <a:srgbClr val="333333"/>
                </a:solidFill>
              </a:rPr>
              <a:t> </a:t>
            </a:r>
            <a:r>
              <a:rPr lang="el-GR" altLang="de-DE" sz="2400" dirty="0">
                <a:solidFill>
                  <a:srgbClr val="333333"/>
                </a:solidFill>
              </a:rPr>
              <a:t>προσπάθησε να τις ανακαλέσεις με όλες σου τις αισθήσεις (όραση</a:t>
            </a:r>
            <a:r>
              <a:rPr lang="en-US" altLang="de-DE" sz="2400" dirty="0">
                <a:solidFill>
                  <a:srgbClr val="333333"/>
                </a:solidFill>
              </a:rPr>
              <a:t>, </a:t>
            </a:r>
            <a:r>
              <a:rPr lang="el-GR" altLang="de-DE" sz="2400" dirty="0">
                <a:solidFill>
                  <a:srgbClr val="333333"/>
                </a:solidFill>
              </a:rPr>
              <a:t>αφή</a:t>
            </a:r>
            <a:r>
              <a:rPr lang="en-US" altLang="de-DE" sz="2400" dirty="0">
                <a:solidFill>
                  <a:srgbClr val="333333"/>
                </a:solidFill>
              </a:rPr>
              <a:t>,</a:t>
            </a:r>
            <a:r>
              <a:rPr lang="el-GR" altLang="de-DE" sz="2400" dirty="0">
                <a:solidFill>
                  <a:srgbClr val="333333"/>
                </a:solidFill>
              </a:rPr>
              <a:t> όσφρηση</a:t>
            </a:r>
            <a:r>
              <a:rPr lang="en-US" altLang="de-DE" sz="2400" dirty="0">
                <a:solidFill>
                  <a:srgbClr val="333333"/>
                </a:solidFill>
              </a:rPr>
              <a:t>...), </a:t>
            </a:r>
            <a:r>
              <a:rPr lang="el-GR" altLang="de-DE" sz="2400" dirty="0">
                <a:solidFill>
                  <a:srgbClr val="333333"/>
                </a:solidFill>
              </a:rPr>
              <a:t>ίσως με τη βοήθεια ενός άλμπουμ </a:t>
            </a:r>
            <a:r>
              <a:rPr lang="el-GR" altLang="de-DE" sz="2400">
                <a:solidFill>
                  <a:srgbClr val="333333"/>
                </a:solidFill>
              </a:rPr>
              <a:t>φωτογραφιών</a:t>
            </a:r>
            <a:r>
              <a:rPr lang="en-US"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9" name="Slide Number Placeholder 8"/>
          <p:cNvSpPr>
            <a:spLocks noGrp="1"/>
          </p:cNvSpPr>
          <p:nvPr>
            <p:ph type="sldNum" sz="quarter" idx="12"/>
          </p:nvPr>
        </p:nvSpPr>
        <p:spPr/>
        <p:txBody>
          <a:bodyPr/>
          <a:lstStyle/>
          <a:p>
            <a:fld id="{EAE87ECB-6FCE-439F-88BD-1C219D139510}"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Συμβουλές για να βελτιώσεις την καταθλιπτική διάθεση/χαμηλή αυτοεκτίμηση</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l-GR" altLang="de-DE" sz="2400">
                <a:solidFill>
                  <a:srgbClr val="333333"/>
                </a:solidFill>
              </a:rPr>
              <a:t>Προσπάθησε να θυμάσαι καταστάσεις</a:t>
            </a:r>
            <a:r>
              <a:rPr lang="en-US" altLang="de-DE" sz="2400" dirty="0">
                <a:solidFill>
                  <a:srgbClr val="333333"/>
                </a:solidFill>
              </a:rPr>
              <a:t>, </a:t>
            </a:r>
            <a:r>
              <a:rPr lang="el-GR" altLang="de-DE" sz="2400" dirty="0">
                <a:solidFill>
                  <a:srgbClr val="333333"/>
                </a:solidFill>
              </a:rPr>
              <a:t>στις οποίες ένιωσες πολύ καλά –</a:t>
            </a:r>
            <a:r>
              <a:rPr lang="en-US" altLang="de-DE" sz="2400" dirty="0">
                <a:solidFill>
                  <a:srgbClr val="333333"/>
                </a:solidFill>
              </a:rPr>
              <a:t> </a:t>
            </a:r>
            <a:r>
              <a:rPr lang="el-GR" altLang="de-DE" sz="2400" dirty="0">
                <a:solidFill>
                  <a:srgbClr val="333333"/>
                </a:solidFill>
              </a:rPr>
              <a:t>προσπάθησε να τις ανακαλέσεις με όλες σου τις αισθήσεις (όραση</a:t>
            </a:r>
            <a:r>
              <a:rPr lang="en-US" altLang="de-DE" sz="2400" dirty="0">
                <a:solidFill>
                  <a:srgbClr val="333333"/>
                </a:solidFill>
              </a:rPr>
              <a:t>, </a:t>
            </a:r>
            <a:r>
              <a:rPr lang="el-GR" altLang="de-DE" sz="2400" dirty="0">
                <a:solidFill>
                  <a:srgbClr val="333333"/>
                </a:solidFill>
              </a:rPr>
              <a:t>αφή</a:t>
            </a:r>
            <a:r>
              <a:rPr lang="en-US" altLang="de-DE" sz="2400" dirty="0">
                <a:solidFill>
                  <a:srgbClr val="333333"/>
                </a:solidFill>
              </a:rPr>
              <a:t>,</a:t>
            </a:r>
            <a:r>
              <a:rPr lang="el-GR" altLang="de-DE" sz="2400" dirty="0">
                <a:solidFill>
                  <a:srgbClr val="333333"/>
                </a:solidFill>
              </a:rPr>
              <a:t> όσφρηση</a:t>
            </a:r>
            <a:r>
              <a:rPr lang="en-US" altLang="de-DE" sz="2400" dirty="0">
                <a:solidFill>
                  <a:srgbClr val="333333"/>
                </a:solidFill>
              </a:rPr>
              <a:t>...), </a:t>
            </a:r>
            <a:r>
              <a:rPr lang="el-GR" altLang="de-DE" sz="2400" dirty="0">
                <a:solidFill>
                  <a:srgbClr val="333333"/>
                </a:solidFill>
              </a:rPr>
              <a:t>ίσως με τη βοήθεια ενός άλμπουμ φωτογραφιών</a:t>
            </a:r>
            <a:r>
              <a:rPr lang="en-US" altLang="de-DE" sz="2400" dirty="0">
                <a:solidFill>
                  <a:srgbClr val="333333"/>
                </a:solidFill>
              </a:rPr>
              <a:t>.</a:t>
            </a:r>
          </a:p>
          <a:p>
            <a:pPr marL="342900" lvl="0" indent="-342900" defTabSz="914400" fontAlgn="base">
              <a:buClr>
                <a:srgbClr val="333333"/>
              </a:buClr>
              <a:buFont typeface="WingDings"/>
              <a:buChar char=""/>
            </a:pPr>
            <a:r>
              <a:rPr lang="el-GR" altLang="de-DE" sz="2400" dirty="0">
                <a:solidFill>
                  <a:srgbClr val="333333"/>
                </a:solidFill>
              </a:rPr>
              <a:t>Κάνε πράγματα που πραγματικά απολαμβάνεις</a:t>
            </a:r>
            <a:r>
              <a:rPr lang="en-US" altLang="de-DE" sz="2400" dirty="0">
                <a:solidFill>
                  <a:srgbClr val="333333"/>
                </a:solidFill>
              </a:rPr>
              <a:t> –</a:t>
            </a:r>
            <a:r>
              <a:rPr lang="el-GR" altLang="de-DE" sz="2400" dirty="0">
                <a:solidFill>
                  <a:srgbClr val="333333"/>
                </a:solidFill>
              </a:rPr>
              <a:t> καλύτερα μαζί με άλλους</a:t>
            </a:r>
            <a:r>
              <a:rPr lang="en-US" altLang="de-DE" sz="2400" dirty="0">
                <a:solidFill>
                  <a:srgbClr val="333333"/>
                </a:solidFill>
              </a:rPr>
              <a:t> (</a:t>
            </a:r>
            <a:r>
              <a:rPr lang="el-GR" altLang="de-DE" sz="2400" dirty="0">
                <a:solidFill>
                  <a:srgbClr val="333333"/>
                </a:solidFill>
              </a:rPr>
              <a:t>π.χ</a:t>
            </a:r>
            <a:r>
              <a:rPr lang="en-US" altLang="de-DE" sz="2400" dirty="0">
                <a:solidFill>
                  <a:srgbClr val="333333"/>
                </a:solidFill>
              </a:rPr>
              <a:t>. </a:t>
            </a:r>
            <a:r>
              <a:rPr lang="el-GR" altLang="de-DE" sz="2400" dirty="0">
                <a:solidFill>
                  <a:srgbClr val="333333"/>
                </a:solidFill>
              </a:rPr>
              <a:t>ταινίες</a:t>
            </a:r>
            <a:r>
              <a:rPr lang="en-US" altLang="de-DE" sz="2400" dirty="0">
                <a:solidFill>
                  <a:srgbClr val="333333"/>
                </a:solidFill>
              </a:rPr>
              <a:t>, </a:t>
            </a:r>
            <a:r>
              <a:rPr lang="el-GR" altLang="de-DE" sz="2400" dirty="0">
                <a:solidFill>
                  <a:srgbClr val="333333"/>
                </a:solidFill>
              </a:rPr>
              <a:t>το να πας για </a:t>
            </a:r>
            <a:r>
              <a:rPr lang="el-GR" altLang="de-DE" sz="2400">
                <a:solidFill>
                  <a:srgbClr val="333333"/>
                </a:solidFill>
              </a:rPr>
              <a:t>καφέ</a:t>
            </a:r>
            <a:r>
              <a:rPr lang="en-US"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9" name="Slide Number Placeholder 8"/>
          <p:cNvSpPr>
            <a:spLocks noGrp="1"/>
          </p:cNvSpPr>
          <p:nvPr>
            <p:ph type="sldNum" sz="quarter" idx="12"/>
          </p:nvPr>
        </p:nvSpPr>
        <p:spPr/>
        <p:txBody>
          <a:bodyPr/>
          <a:lstStyle/>
          <a:p>
            <a:fld id="{EAE87ECB-6FCE-439F-88BD-1C219D139510}" type="slidenum">
              <a:rPr lang="de-DE" altLang="de-DE" smtClean="0"/>
              <a:pPr/>
              <a:t>43</a:t>
            </a:fld>
            <a:endParaRPr lang="de-DE" altLang="de-DE"/>
          </a:p>
        </p:txBody>
      </p:sp>
    </p:spTree>
    <p:extLst>
      <p:ext uri="{BB962C8B-B14F-4D97-AF65-F5344CB8AC3E}">
        <p14:creationId xmlns:p14="http://schemas.microsoft.com/office/powerpoint/2010/main" val="41480556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Συμβουλές για να βελτιώσεις την καταθλιπτική διάθεση/χαμηλή αυτοεκτίμηση</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l-GR" altLang="de-DE" sz="2400">
                <a:solidFill>
                  <a:srgbClr val="333333"/>
                </a:solidFill>
              </a:rPr>
              <a:t>Προσπάθησε να θυμάσαι καταστάσεις</a:t>
            </a:r>
            <a:r>
              <a:rPr lang="en-US" altLang="de-DE" sz="2400" dirty="0">
                <a:solidFill>
                  <a:srgbClr val="333333"/>
                </a:solidFill>
              </a:rPr>
              <a:t>, </a:t>
            </a:r>
            <a:r>
              <a:rPr lang="el-GR" altLang="de-DE" sz="2400" dirty="0">
                <a:solidFill>
                  <a:srgbClr val="333333"/>
                </a:solidFill>
              </a:rPr>
              <a:t>στις οποίες ένιωσες πολύ καλά –</a:t>
            </a:r>
            <a:r>
              <a:rPr lang="en-US" altLang="de-DE" sz="2400" dirty="0">
                <a:solidFill>
                  <a:srgbClr val="333333"/>
                </a:solidFill>
              </a:rPr>
              <a:t> </a:t>
            </a:r>
            <a:r>
              <a:rPr lang="el-GR" altLang="de-DE" sz="2400" dirty="0">
                <a:solidFill>
                  <a:srgbClr val="333333"/>
                </a:solidFill>
              </a:rPr>
              <a:t>προσπάθησε να τις ανακαλέσεις με όλες σου τις αισθήσεις (όραση</a:t>
            </a:r>
            <a:r>
              <a:rPr lang="en-US" altLang="de-DE" sz="2400" dirty="0">
                <a:solidFill>
                  <a:srgbClr val="333333"/>
                </a:solidFill>
              </a:rPr>
              <a:t>, </a:t>
            </a:r>
            <a:r>
              <a:rPr lang="el-GR" altLang="de-DE" sz="2400" dirty="0">
                <a:solidFill>
                  <a:srgbClr val="333333"/>
                </a:solidFill>
              </a:rPr>
              <a:t>αφή</a:t>
            </a:r>
            <a:r>
              <a:rPr lang="en-US" altLang="de-DE" sz="2400" dirty="0">
                <a:solidFill>
                  <a:srgbClr val="333333"/>
                </a:solidFill>
              </a:rPr>
              <a:t>,</a:t>
            </a:r>
            <a:r>
              <a:rPr lang="el-GR" altLang="de-DE" sz="2400" dirty="0">
                <a:solidFill>
                  <a:srgbClr val="333333"/>
                </a:solidFill>
              </a:rPr>
              <a:t> όσφρηση</a:t>
            </a:r>
            <a:r>
              <a:rPr lang="en-US" altLang="de-DE" sz="2400" dirty="0">
                <a:solidFill>
                  <a:srgbClr val="333333"/>
                </a:solidFill>
              </a:rPr>
              <a:t>...), </a:t>
            </a:r>
            <a:r>
              <a:rPr lang="el-GR" altLang="de-DE" sz="2400" dirty="0">
                <a:solidFill>
                  <a:srgbClr val="333333"/>
                </a:solidFill>
              </a:rPr>
              <a:t>ίσως με τη βοήθεια ενός άλμπουμ φωτογραφιών</a:t>
            </a:r>
            <a:r>
              <a:rPr lang="en-US" altLang="de-DE" sz="2400" dirty="0">
                <a:solidFill>
                  <a:srgbClr val="333333"/>
                </a:solidFill>
              </a:rPr>
              <a:t>.</a:t>
            </a:r>
          </a:p>
          <a:p>
            <a:pPr marL="342900" lvl="0" indent="-342900" defTabSz="914400" fontAlgn="base">
              <a:buClr>
                <a:srgbClr val="333333"/>
              </a:buClr>
              <a:buFont typeface="WingDings"/>
              <a:buChar char=""/>
            </a:pPr>
            <a:r>
              <a:rPr lang="el-GR" altLang="de-DE" sz="2400" dirty="0">
                <a:solidFill>
                  <a:srgbClr val="333333"/>
                </a:solidFill>
              </a:rPr>
              <a:t>Κάνε πράγματα που πραγματικά απολαμβάνεις</a:t>
            </a:r>
            <a:r>
              <a:rPr lang="en-US" altLang="de-DE" sz="2400" dirty="0">
                <a:solidFill>
                  <a:srgbClr val="333333"/>
                </a:solidFill>
              </a:rPr>
              <a:t> –</a:t>
            </a:r>
            <a:r>
              <a:rPr lang="el-GR" altLang="de-DE" sz="2400" dirty="0">
                <a:solidFill>
                  <a:srgbClr val="333333"/>
                </a:solidFill>
              </a:rPr>
              <a:t> καλύτερα μαζί με άλλους</a:t>
            </a:r>
            <a:r>
              <a:rPr lang="en-US" altLang="de-DE" sz="2400" dirty="0">
                <a:solidFill>
                  <a:srgbClr val="333333"/>
                </a:solidFill>
              </a:rPr>
              <a:t> (</a:t>
            </a:r>
            <a:r>
              <a:rPr lang="el-GR" altLang="de-DE" sz="2400" dirty="0">
                <a:solidFill>
                  <a:srgbClr val="333333"/>
                </a:solidFill>
              </a:rPr>
              <a:t>π.χ</a:t>
            </a:r>
            <a:r>
              <a:rPr lang="en-US" altLang="de-DE" sz="2400" dirty="0">
                <a:solidFill>
                  <a:srgbClr val="333333"/>
                </a:solidFill>
              </a:rPr>
              <a:t>. </a:t>
            </a:r>
            <a:r>
              <a:rPr lang="el-GR" altLang="de-DE" sz="2400" dirty="0">
                <a:solidFill>
                  <a:srgbClr val="333333"/>
                </a:solidFill>
              </a:rPr>
              <a:t>ταινίες</a:t>
            </a:r>
            <a:r>
              <a:rPr lang="en-US" altLang="de-DE" sz="2400" dirty="0">
                <a:solidFill>
                  <a:srgbClr val="333333"/>
                </a:solidFill>
              </a:rPr>
              <a:t>, </a:t>
            </a:r>
            <a:r>
              <a:rPr lang="el-GR" altLang="de-DE" sz="2400" dirty="0">
                <a:solidFill>
                  <a:srgbClr val="333333"/>
                </a:solidFill>
              </a:rPr>
              <a:t>το να πας για καφέ</a:t>
            </a:r>
            <a:r>
              <a:rPr lang="en-US" altLang="de-DE" sz="2400" dirty="0">
                <a:solidFill>
                  <a:srgbClr val="333333"/>
                </a:solidFill>
              </a:rPr>
              <a:t>).</a:t>
            </a:r>
          </a:p>
          <a:p>
            <a:pPr marL="342900" lvl="0" indent="-342900" defTabSz="914400" fontAlgn="base">
              <a:buClr>
                <a:srgbClr val="333333"/>
              </a:buClr>
              <a:buFont typeface="WingDings"/>
              <a:buChar char=""/>
            </a:pPr>
            <a:r>
              <a:rPr lang="el-GR" altLang="de-DE" sz="2400" dirty="0">
                <a:solidFill>
                  <a:srgbClr val="333333"/>
                </a:solidFill>
              </a:rPr>
              <a:t>Ασκήσου</a:t>
            </a:r>
            <a:r>
              <a:rPr lang="en-US" altLang="de-DE" sz="2400" dirty="0">
                <a:solidFill>
                  <a:srgbClr val="333333"/>
                </a:solidFill>
              </a:rPr>
              <a:t> (</a:t>
            </a:r>
            <a:r>
              <a:rPr lang="el-GR" altLang="de-DE" sz="2400" dirty="0">
                <a:solidFill>
                  <a:srgbClr val="333333"/>
                </a:solidFill>
              </a:rPr>
              <a:t>τουλάχιστον</a:t>
            </a:r>
            <a:r>
              <a:rPr lang="en-US" altLang="de-DE" sz="2400" dirty="0">
                <a:solidFill>
                  <a:srgbClr val="333333"/>
                </a:solidFill>
              </a:rPr>
              <a:t> 20 </a:t>
            </a:r>
            <a:r>
              <a:rPr lang="el-GR" altLang="de-DE" sz="2400" dirty="0">
                <a:solidFill>
                  <a:srgbClr val="333333"/>
                </a:solidFill>
              </a:rPr>
              <a:t>λεπτά</a:t>
            </a:r>
            <a:r>
              <a:rPr lang="en-US" altLang="de-DE" sz="2400" dirty="0">
                <a:solidFill>
                  <a:srgbClr val="333333"/>
                </a:solidFill>
              </a:rPr>
              <a:t>) – </a:t>
            </a:r>
            <a:r>
              <a:rPr lang="el-GR" altLang="de-DE" sz="2400" dirty="0">
                <a:solidFill>
                  <a:srgbClr val="333333"/>
                </a:solidFill>
              </a:rPr>
              <a:t>χωρίς να εξαντληθείς </a:t>
            </a:r>
            <a:r>
              <a:rPr lang="en-US" altLang="de-DE" sz="2400" dirty="0">
                <a:solidFill>
                  <a:srgbClr val="333333"/>
                </a:solidFill>
              </a:rPr>
              <a:t>– </a:t>
            </a:r>
            <a:r>
              <a:rPr lang="el-GR" altLang="de-DE" sz="2400" dirty="0">
                <a:solidFill>
                  <a:srgbClr val="333333"/>
                </a:solidFill>
              </a:rPr>
              <a:t>εάν είναι δυνατόν κάνε κάποια άσκηση αντοχής</a:t>
            </a:r>
            <a:r>
              <a:rPr lang="en-US" altLang="de-DE" sz="2400" dirty="0">
                <a:solidFill>
                  <a:srgbClr val="333333"/>
                </a:solidFill>
              </a:rPr>
              <a:t>, </a:t>
            </a:r>
            <a:r>
              <a:rPr lang="el-GR" altLang="de-DE" sz="2400" dirty="0">
                <a:solidFill>
                  <a:srgbClr val="333333"/>
                </a:solidFill>
              </a:rPr>
              <a:t>για παράδειγμα</a:t>
            </a:r>
            <a:r>
              <a:rPr lang="en-US" altLang="de-DE" sz="2400" dirty="0">
                <a:solidFill>
                  <a:srgbClr val="333333"/>
                </a:solidFill>
              </a:rPr>
              <a:t>, </a:t>
            </a:r>
            <a:r>
              <a:rPr lang="el-GR" altLang="de-DE" sz="2400" dirty="0">
                <a:solidFill>
                  <a:srgbClr val="333333"/>
                </a:solidFill>
              </a:rPr>
              <a:t>μια μεγάλη βόλτα ή </a:t>
            </a:r>
            <a:r>
              <a:rPr lang="el-GR" altLang="de-DE" sz="2400">
                <a:solidFill>
                  <a:srgbClr val="333333"/>
                </a:solidFill>
              </a:rPr>
              <a:t>τζόκινγκ</a:t>
            </a:r>
            <a:r>
              <a:rPr lang="en-US"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9" name="Slide Number Placeholder 8"/>
          <p:cNvSpPr>
            <a:spLocks noGrp="1"/>
          </p:cNvSpPr>
          <p:nvPr>
            <p:ph type="sldNum" sz="quarter" idx="12"/>
          </p:nvPr>
        </p:nvSpPr>
        <p:spPr/>
        <p:txBody>
          <a:bodyPr/>
          <a:lstStyle/>
          <a:p>
            <a:fld id="{EAE87ECB-6FCE-439F-88BD-1C219D139510}" type="slidenum">
              <a:rPr lang="de-DE" altLang="de-DE" smtClean="0"/>
              <a:pPr/>
              <a:t>44</a:t>
            </a:fld>
            <a:endParaRPr lang="de-DE" altLang="de-DE"/>
          </a:p>
        </p:txBody>
      </p:sp>
    </p:spTree>
    <p:extLst>
      <p:ext uri="{BB962C8B-B14F-4D97-AF65-F5344CB8AC3E}">
        <p14:creationId xmlns:p14="http://schemas.microsoft.com/office/powerpoint/2010/main" val="23225729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Συμβουλές για να βελτιώσεις την καταθλιπτική διάθεση/χαμηλή αυτοεκτίμηση</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l-GR" altLang="de-DE" sz="2400">
                <a:solidFill>
                  <a:srgbClr val="333333"/>
                </a:solidFill>
              </a:rPr>
              <a:t>Προσπάθησε να θυμάσαι καταστάσεις</a:t>
            </a:r>
            <a:r>
              <a:rPr lang="en-US" altLang="de-DE" sz="2400" dirty="0">
                <a:solidFill>
                  <a:srgbClr val="333333"/>
                </a:solidFill>
              </a:rPr>
              <a:t>, </a:t>
            </a:r>
            <a:r>
              <a:rPr lang="el-GR" altLang="de-DE" sz="2400" dirty="0">
                <a:solidFill>
                  <a:srgbClr val="333333"/>
                </a:solidFill>
              </a:rPr>
              <a:t>στις οποίες ένιωσες πολύ καλά –</a:t>
            </a:r>
            <a:r>
              <a:rPr lang="en-US" altLang="de-DE" sz="2400" dirty="0">
                <a:solidFill>
                  <a:srgbClr val="333333"/>
                </a:solidFill>
              </a:rPr>
              <a:t> </a:t>
            </a:r>
            <a:r>
              <a:rPr lang="el-GR" altLang="de-DE" sz="2400" dirty="0">
                <a:solidFill>
                  <a:srgbClr val="333333"/>
                </a:solidFill>
              </a:rPr>
              <a:t>προσπάθησε να τις ανακαλέσεις με όλες σου τις αισθήσεις (όραση</a:t>
            </a:r>
            <a:r>
              <a:rPr lang="en-US" altLang="de-DE" sz="2400" dirty="0">
                <a:solidFill>
                  <a:srgbClr val="333333"/>
                </a:solidFill>
              </a:rPr>
              <a:t>, </a:t>
            </a:r>
            <a:r>
              <a:rPr lang="el-GR" altLang="de-DE" sz="2400" dirty="0">
                <a:solidFill>
                  <a:srgbClr val="333333"/>
                </a:solidFill>
              </a:rPr>
              <a:t>αφή</a:t>
            </a:r>
            <a:r>
              <a:rPr lang="en-US" altLang="de-DE" sz="2400" dirty="0">
                <a:solidFill>
                  <a:srgbClr val="333333"/>
                </a:solidFill>
              </a:rPr>
              <a:t>,</a:t>
            </a:r>
            <a:r>
              <a:rPr lang="el-GR" altLang="de-DE" sz="2400" dirty="0">
                <a:solidFill>
                  <a:srgbClr val="333333"/>
                </a:solidFill>
              </a:rPr>
              <a:t> όσφρηση</a:t>
            </a:r>
            <a:r>
              <a:rPr lang="en-US" altLang="de-DE" sz="2400" dirty="0">
                <a:solidFill>
                  <a:srgbClr val="333333"/>
                </a:solidFill>
              </a:rPr>
              <a:t>...), </a:t>
            </a:r>
            <a:r>
              <a:rPr lang="el-GR" altLang="de-DE" sz="2400" dirty="0">
                <a:solidFill>
                  <a:srgbClr val="333333"/>
                </a:solidFill>
              </a:rPr>
              <a:t>ίσως με τη βοήθεια ενός άλμπουμ φωτογραφιών</a:t>
            </a:r>
            <a:r>
              <a:rPr lang="en-US" altLang="de-DE" sz="2400" dirty="0">
                <a:solidFill>
                  <a:srgbClr val="333333"/>
                </a:solidFill>
              </a:rPr>
              <a:t>.</a:t>
            </a:r>
          </a:p>
          <a:p>
            <a:pPr marL="342900" lvl="0" indent="-342900" defTabSz="914400" fontAlgn="base">
              <a:buClr>
                <a:srgbClr val="333333"/>
              </a:buClr>
              <a:buFont typeface="WingDings"/>
              <a:buChar char=""/>
            </a:pPr>
            <a:r>
              <a:rPr lang="el-GR" altLang="de-DE" sz="2400" dirty="0">
                <a:solidFill>
                  <a:srgbClr val="333333"/>
                </a:solidFill>
              </a:rPr>
              <a:t>Κάνε πράγματα που πραγματικά απολαμβάνεις</a:t>
            </a:r>
            <a:r>
              <a:rPr lang="en-US" altLang="de-DE" sz="2400" dirty="0">
                <a:solidFill>
                  <a:srgbClr val="333333"/>
                </a:solidFill>
              </a:rPr>
              <a:t> –</a:t>
            </a:r>
            <a:r>
              <a:rPr lang="el-GR" altLang="de-DE" sz="2400" dirty="0">
                <a:solidFill>
                  <a:srgbClr val="333333"/>
                </a:solidFill>
              </a:rPr>
              <a:t> καλύτερα μαζί με άλλους</a:t>
            </a:r>
            <a:r>
              <a:rPr lang="en-US" altLang="de-DE" sz="2400" dirty="0">
                <a:solidFill>
                  <a:srgbClr val="333333"/>
                </a:solidFill>
              </a:rPr>
              <a:t> (</a:t>
            </a:r>
            <a:r>
              <a:rPr lang="el-GR" altLang="de-DE" sz="2400" dirty="0">
                <a:solidFill>
                  <a:srgbClr val="333333"/>
                </a:solidFill>
              </a:rPr>
              <a:t>π.χ</a:t>
            </a:r>
            <a:r>
              <a:rPr lang="en-US" altLang="de-DE" sz="2400" dirty="0">
                <a:solidFill>
                  <a:srgbClr val="333333"/>
                </a:solidFill>
              </a:rPr>
              <a:t>. </a:t>
            </a:r>
            <a:r>
              <a:rPr lang="el-GR" altLang="de-DE" sz="2400" dirty="0">
                <a:solidFill>
                  <a:srgbClr val="333333"/>
                </a:solidFill>
              </a:rPr>
              <a:t>ταινίες</a:t>
            </a:r>
            <a:r>
              <a:rPr lang="en-US" altLang="de-DE" sz="2400" dirty="0">
                <a:solidFill>
                  <a:srgbClr val="333333"/>
                </a:solidFill>
              </a:rPr>
              <a:t>, </a:t>
            </a:r>
            <a:r>
              <a:rPr lang="el-GR" altLang="de-DE" sz="2400" dirty="0">
                <a:solidFill>
                  <a:srgbClr val="333333"/>
                </a:solidFill>
              </a:rPr>
              <a:t>το να πας για καφέ</a:t>
            </a:r>
            <a:r>
              <a:rPr lang="en-US" altLang="de-DE" sz="2400" dirty="0">
                <a:solidFill>
                  <a:srgbClr val="333333"/>
                </a:solidFill>
              </a:rPr>
              <a:t>).</a:t>
            </a:r>
          </a:p>
          <a:p>
            <a:pPr marL="342900" lvl="0" indent="-342900" defTabSz="914400" fontAlgn="base">
              <a:buClr>
                <a:srgbClr val="333333"/>
              </a:buClr>
              <a:buFont typeface="WingDings"/>
              <a:buChar char=""/>
            </a:pPr>
            <a:r>
              <a:rPr lang="el-GR" altLang="de-DE" sz="2400" dirty="0">
                <a:solidFill>
                  <a:srgbClr val="333333"/>
                </a:solidFill>
              </a:rPr>
              <a:t>Ασκήσου</a:t>
            </a:r>
            <a:r>
              <a:rPr lang="en-US" altLang="de-DE" sz="2400" dirty="0">
                <a:solidFill>
                  <a:srgbClr val="333333"/>
                </a:solidFill>
              </a:rPr>
              <a:t> (</a:t>
            </a:r>
            <a:r>
              <a:rPr lang="el-GR" altLang="de-DE" sz="2400" dirty="0">
                <a:solidFill>
                  <a:srgbClr val="333333"/>
                </a:solidFill>
              </a:rPr>
              <a:t>τουλάχιστον</a:t>
            </a:r>
            <a:r>
              <a:rPr lang="en-US" altLang="de-DE" sz="2400" dirty="0">
                <a:solidFill>
                  <a:srgbClr val="333333"/>
                </a:solidFill>
              </a:rPr>
              <a:t> 20 </a:t>
            </a:r>
            <a:r>
              <a:rPr lang="el-GR" altLang="de-DE" sz="2400" dirty="0">
                <a:solidFill>
                  <a:srgbClr val="333333"/>
                </a:solidFill>
              </a:rPr>
              <a:t>λεπτά</a:t>
            </a:r>
            <a:r>
              <a:rPr lang="en-US" altLang="de-DE" sz="2400" dirty="0">
                <a:solidFill>
                  <a:srgbClr val="333333"/>
                </a:solidFill>
              </a:rPr>
              <a:t>) – </a:t>
            </a:r>
            <a:r>
              <a:rPr lang="el-GR" altLang="de-DE" sz="2400" dirty="0">
                <a:solidFill>
                  <a:srgbClr val="333333"/>
                </a:solidFill>
              </a:rPr>
              <a:t>χωρίς να εξαντληθείς </a:t>
            </a:r>
            <a:r>
              <a:rPr lang="en-US" altLang="de-DE" sz="2400" dirty="0">
                <a:solidFill>
                  <a:srgbClr val="333333"/>
                </a:solidFill>
              </a:rPr>
              <a:t>– </a:t>
            </a:r>
            <a:r>
              <a:rPr lang="el-GR" altLang="de-DE" sz="2400" dirty="0">
                <a:solidFill>
                  <a:srgbClr val="333333"/>
                </a:solidFill>
              </a:rPr>
              <a:t>εάν είναι δυνατόν κάνε κάποια άσκηση αντοχής</a:t>
            </a:r>
            <a:r>
              <a:rPr lang="en-US" altLang="de-DE" sz="2400" dirty="0">
                <a:solidFill>
                  <a:srgbClr val="333333"/>
                </a:solidFill>
              </a:rPr>
              <a:t>, </a:t>
            </a:r>
            <a:r>
              <a:rPr lang="el-GR" altLang="de-DE" sz="2400" dirty="0">
                <a:solidFill>
                  <a:srgbClr val="333333"/>
                </a:solidFill>
              </a:rPr>
              <a:t>για παράδειγμα</a:t>
            </a:r>
            <a:r>
              <a:rPr lang="en-US" altLang="de-DE" sz="2400" dirty="0">
                <a:solidFill>
                  <a:srgbClr val="333333"/>
                </a:solidFill>
              </a:rPr>
              <a:t>, </a:t>
            </a:r>
            <a:r>
              <a:rPr lang="el-GR" altLang="de-DE" sz="2400" dirty="0">
                <a:solidFill>
                  <a:srgbClr val="333333"/>
                </a:solidFill>
              </a:rPr>
              <a:t>μια μεγάλη βόλτα ή τζόκινγκ</a:t>
            </a:r>
            <a:r>
              <a:rPr lang="en-US" altLang="de-DE" sz="2400" dirty="0">
                <a:solidFill>
                  <a:srgbClr val="333333"/>
                </a:solidFill>
              </a:rPr>
              <a:t>.</a:t>
            </a:r>
            <a:endParaRPr lang="el-GR" altLang="de-DE" sz="2400" dirty="0">
              <a:solidFill>
                <a:srgbClr val="333333"/>
              </a:solidFill>
            </a:endParaRPr>
          </a:p>
          <a:p>
            <a:pPr marL="342900" lvl="0" indent="-342900" defTabSz="914400" fontAlgn="base">
              <a:buClr>
                <a:srgbClr val="333333"/>
              </a:buClr>
              <a:buFont typeface="WingDings"/>
              <a:buChar char=""/>
            </a:pPr>
            <a:r>
              <a:rPr lang="el-GR" altLang="de-DE" sz="2400" dirty="0">
                <a:solidFill>
                  <a:srgbClr val="333333"/>
                </a:solidFill>
              </a:rPr>
              <a:t>Άκου την αγαπημένη σου μουσική</a:t>
            </a:r>
            <a:r>
              <a:rPr lang="de-DE" altLang="de-DE" sz="2400" dirty="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9" name="Slide Number Placeholder 8"/>
          <p:cNvSpPr>
            <a:spLocks noGrp="1"/>
          </p:cNvSpPr>
          <p:nvPr>
            <p:ph type="sldNum" sz="quarter" idx="12"/>
          </p:nvPr>
        </p:nvSpPr>
        <p:spPr/>
        <p:txBody>
          <a:bodyPr/>
          <a:lstStyle/>
          <a:p>
            <a:fld id="{EAE87ECB-6FCE-439F-88BD-1C219D139510}" type="slidenum">
              <a:rPr lang="de-DE" altLang="de-DE" smtClean="0"/>
              <a:pPr/>
              <a:t>45</a:t>
            </a:fld>
            <a:endParaRPr lang="de-DE" altLang="de-DE"/>
          </a:p>
        </p:txBody>
      </p:sp>
    </p:spTree>
    <p:extLst>
      <p:ext uri="{BB962C8B-B14F-4D97-AF65-F5344CB8AC3E}">
        <p14:creationId xmlns:p14="http://schemas.microsoft.com/office/powerpoint/2010/main" val="38408109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Εφαρμογή στην καθημερινή ζωή</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l-GR" altLang="de-DE" sz="2400" b="1" dirty="0">
                <a:solidFill>
                  <a:srgbClr val="333333"/>
                </a:solidFill>
              </a:rPr>
              <a:t>Εκπαιδευτικοί στόχοι</a:t>
            </a:r>
            <a:r>
              <a:rPr lang="de-DE" altLang="de-DE" sz="2400" b="1" dirty="0">
                <a:solidFill>
                  <a:srgbClr val="333333"/>
                </a:solidFill>
              </a:rPr>
              <a:t>:</a:t>
            </a:r>
          </a:p>
          <a:p>
            <a:pPr marL="342900" lvl="0" indent="-342900" defTabSz="914400" fontAlgn="base">
              <a:buClr>
                <a:srgbClr val="333333"/>
              </a:buClr>
              <a:buFont typeface="WingDings"/>
              <a:buChar char=""/>
            </a:pPr>
            <a:r>
              <a:rPr lang="el-GR" altLang="de-DE" sz="2400" dirty="0">
                <a:solidFill>
                  <a:srgbClr val="333333"/>
                </a:solidFill>
              </a:rPr>
              <a:t>Η κατάθλιψη δεν είναι αναπόφευκτη και μοιραία.</a:t>
            </a:r>
            <a:endParaRPr lang="en-US" sz="2400" dirty="0"/>
          </a:p>
        </p:txBody>
      </p:sp>
      <p:sp>
        <p:nvSpPr>
          <p:cNvPr id="6" name="Footer Placeholder 5"/>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7" name="Slide Number Placeholder 6"/>
          <p:cNvSpPr>
            <a:spLocks noGrp="1"/>
          </p:cNvSpPr>
          <p:nvPr>
            <p:ph type="sldNum" sz="quarter" idx="12"/>
          </p:nvPr>
        </p:nvSpPr>
        <p:spPr/>
        <p:txBody>
          <a:bodyPr/>
          <a:lstStyle/>
          <a:p>
            <a:fld id="{EAE87ECB-6FCE-439F-88BD-1C219D139510}" type="slidenum">
              <a:rPr lang="de-DE"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Εφαρμογή στην καθημερινή ζωή</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l-GR" altLang="de-DE" sz="2400" b="1" dirty="0">
                <a:solidFill>
                  <a:srgbClr val="333333"/>
                </a:solidFill>
              </a:rPr>
              <a:t>Εκπαιδευτικοί στόχοι</a:t>
            </a:r>
            <a:r>
              <a:rPr lang="de-DE" altLang="de-DE" sz="2400" b="1" dirty="0">
                <a:solidFill>
                  <a:srgbClr val="333333"/>
                </a:solidFill>
              </a:rPr>
              <a:t>:</a:t>
            </a:r>
          </a:p>
          <a:p>
            <a:pPr marL="342900" lvl="0" indent="-342900" defTabSz="914400" fontAlgn="base">
              <a:buClr>
                <a:srgbClr val="333333"/>
              </a:buClr>
              <a:buFont typeface="WingDings"/>
              <a:buChar char=""/>
            </a:pPr>
            <a:r>
              <a:rPr lang="el-GR" altLang="de-DE" sz="2400" dirty="0">
                <a:solidFill>
                  <a:srgbClr val="333333"/>
                </a:solidFill>
              </a:rPr>
              <a:t>Η κατάθλιψη δεν είναι αναπόφευκτη και μοιραία.</a:t>
            </a:r>
          </a:p>
          <a:p>
            <a:pPr marL="342900" lvl="0" indent="-342900" defTabSz="914400" fontAlgn="base">
              <a:buClr>
                <a:srgbClr val="333333"/>
              </a:buClr>
              <a:buFont typeface="WingDings"/>
              <a:buChar char=""/>
            </a:pPr>
            <a:r>
              <a:rPr lang="el-GR" altLang="de-DE" sz="2400" dirty="0">
                <a:solidFill>
                  <a:srgbClr val="333333"/>
                </a:solidFill>
              </a:rPr>
              <a:t>Ενημερώσου για τις τυπικές καταθλιπτικές διαστρεβλώσεις που συζητήθηκαν στις προηγούμενες διαφάνειες και προσπάθησε να τις τροποποιήσεις </a:t>
            </a:r>
            <a:r>
              <a:rPr lang="en-GB" altLang="de-DE" sz="2400" dirty="0">
                <a:solidFill>
                  <a:srgbClr val="333333"/>
                </a:solidFill>
              </a:rPr>
              <a:t>(</a:t>
            </a:r>
            <a:r>
              <a:rPr lang="el-GR" altLang="de-DE" sz="2400" dirty="0">
                <a:solidFill>
                  <a:srgbClr val="333333"/>
                </a:solidFill>
              </a:rPr>
              <a:t>δες το </a:t>
            </a:r>
            <a:r>
              <a:rPr lang="el-GR" altLang="de-DE" sz="2400">
                <a:solidFill>
                  <a:srgbClr val="333333"/>
                </a:solidFill>
              </a:rPr>
              <a:t>φυλλάδιο</a:t>
            </a:r>
            <a:r>
              <a:rPr lang="en-GB"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7" name="Slide Number Placeholder 6"/>
          <p:cNvSpPr>
            <a:spLocks noGrp="1"/>
          </p:cNvSpPr>
          <p:nvPr>
            <p:ph type="sldNum" sz="quarter" idx="12"/>
          </p:nvPr>
        </p:nvSpPr>
        <p:spPr/>
        <p:txBody>
          <a:bodyPr/>
          <a:lstStyle/>
          <a:p>
            <a:fld id="{EAE87ECB-6FCE-439F-88BD-1C219D139510}" type="slidenum">
              <a:rPr lang="de-DE" altLang="de-DE" smtClean="0"/>
              <a:pPr/>
              <a:t>47</a:t>
            </a:fld>
            <a:endParaRPr lang="de-DE" altLang="de-DE"/>
          </a:p>
        </p:txBody>
      </p:sp>
    </p:spTree>
    <p:extLst>
      <p:ext uri="{BB962C8B-B14F-4D97-AF65-F5344CB8AC3E}">
        <p14:creationId xmlns:p14="http://schemas.microsoft.com/office/powerpoint/2010/main" val="211152869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Εφαρμογή στην καθημερινή ζωή</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l-GR" altLang="de-DE" sz="2400" b="1" dirty="0">
                <a:solidFill>
                  <a:srgbClr val="333333"/>
                </a:solidFill>
              </a:rPr>
              <a:t>Εκπαιδευτικοί στόχοι</a:t>
            </a:r>
            <a:r>
              <a:rPr lang="de-DE" altLang="de-DE" sz="2400" b="1" dirty="0">
                <a:solidFill>
                  <a:srgbClr val="333333"/>
                </a:solidFill>
              </a:rPr>
              <a:t>:</a:t>
            </a:r>
          </a:p>
          <a:p>
            <a:pPr marL="342900" lvl="0" indent="-342900" defTabSz="914400" fontAlgn="base">
              <a:buClr>
                <a:srgbClr val="333333"/>
              </a:buClr>
              <a:buFont typeface="WingDings"/>
              <a:buChar char=""/>
            </a:pPr>
            <a:r>
              <a:rPr lang="el-GR" altLang="de-DE" sz="2400" dirty="0">
                <a:solidFill>
                  <a:srgbClr val="333333"/>
                </a:solidFill>
              </a:rPr>
              <a:t>Η κατάθλιψη δεν είναι αναπόφευκτη και μοιραία.</a:t>
            </a:r>
          </a:p>
          <a:p>
            <a:pPr marL="342900" lvl="0" indent="-342900" defTabSz="914400" fontAlgn="base">
              <a:buClr>
                <a:srgbClr val="333333"/>
              </a:buClr>
              <a:buFont typeface="WingDings"/>
              <a:buChar char=""/>
            </a:pPr>
            <a:r>
              <a:rPr lang="el-GR" altLang="de-DE" sz="2400" dirty="0">
                <a:solidFill>
                  <a:srgbClr val="333333"/>
                </a:solidFill>
              </a:rPr>
              <a:t>Ενημερώσου για τις τυπικές καταθλιπτικές διαστρεβλώσεις που συζητήθηκαν στις προηγούμενες διαφάνειες και προσπάθησε να τις τροποποιήσεις </a:t>
            </a:r>
            <a:r>
              <a:rPr lang="en-GB" altLang="de-DE" sz="2400" dirty="0">
                <a:solidFill>
                  <a:srgbClr val="333333"/>
                </a:solidFill>
              </a:rPr>
              <a:t>(</a:t>
            </a:r>
            <a:r>
              <a:rPr lang="el-GR" altLang="de-DE" sz="2400" dirty="0">
                <a:solidFill>
                  <a:srgbClr val="333333"/>
                </a:solidFill>
              </a:rPr>
              <a:t>δες το φυλλάδιο</a:t>
            </a:r>
            <a:r>
              <a:rPr lang="en-GB" altLang="de-DE" sz="2400" dirty="0">
                <a:solidFill>
                  <a:srgbClr val="333333"/>
                </a:solidFill>
              </a:rPr>
              <a:t>).</a:t>
            </a:r>
            <a:endParaRPr lang="el-GR" altLang="de-DE" sz="2400" dirty="0">
              <a:solidFill>
                <a:srgbClr val="333333"/>
              </a:solidFill>
            </a:endParaRPr>
          </a:p>
          <a:p>
            <a:pPr marL="342900" lvl="0" indent="-342900" defTabSz="914400" fontAlgn="base">
              <a:buClr>
                <a:srgbClr val="333333"/>
              </a:buClr>
              <a:buFont typeface="WingDings"/>
              <a:buChar char=""/>
            </a:pPr>
            <a:r>
              <a:rPr lang="el-GR" altLang="de-DE" sz="2400" dirty="0">
                <a:solidFill>
                  <a:srgbClr val="333333"/>
                </a:solidFill>
              </a:rPr>
              <a:t>Χρησιμοποίησε συνεχώς τουλάχιστον κάποιες από τις προαναφερθείσες συμβουλές για να μειώσεις την καταθλιπτική διάθεση</a:t>
            </a:r>
            <a:r>
              <a:rPr lang="en-US" altLang="de-DE" sz="2400" dirty="0">
                <a:solidFill>
                  <a:srgbClr val="333333"/>
                </a:solidFill>
              </a:rPr>
              <a:t>/ </a:t>
            </a:r>
            <a:r>
              <a:rPr lang="el-GR" altLang="de-DE" sz="2400" dirty="0">
                <a:solidFill>
                  <a:srgbClr val="333333"/>
                </a:solidFill>
              </a:rPr>
              <a:t>χαμηλή </a:t>
            </a:r>
            <a:r>
              <a:rPr lang="el-GR" altLang="de-DE" sz="2400">
                <a:solidFill>
                  <a:srgbClr val="333333"/>
                </a:solidFill>
              </a:rPr>
              <a:t>αυτοεκτίμηση</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7" name="Slide Number Placeholder 6"/>
          <p:cNvSpPr>
            <a:spLocks noGrp="1"/>
          </p:cNvSpPr>
          <p:nvPr>
            <p:ph type="sldNum" sz="quarter" idx="12"/>
          </p:nvPr>
        </p:nvSpPr>
        <p:spPr/>
        <p:txBody>
          <a:bodyPr/>
          <a:lstStyle/>
          <a:p>
            <a:fld id="{EAE87ECB-6FCE-439F-88BD-1C219D139510}" type="slidenum">
              <a:rPr lang="de-DE" altLang="de-DE" smtClean="0"/>
              <a:pPr/>
              <a:t>48</a:t>
            </a:fld>
            <a:endParaRPr lang="de-DE" altLang="de-DE"/>
          </a:p>
        </p:txBody>
      </p:sp>
    </p:spTree>
    <p:extLst>
      <p:ext uri="{BB962C8B-B14F-4D97-AF65-F5344CB8AC3E}">
        <p14:creationId xmlns:p14="http://schemas.microsoft.com/office/powerpoint/2010/main" val="160807684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Εφαρμογή στην καθημερινή ζωή</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l-GR" altLang="de-DE" sz="2400" b="1" dirty="0">
                <a:solidFill>
                  <a:srgbClr val="333333"/>
                </a:solidFill>
              </a:rPr>
              <a:t>Εκπαιδευτικοί στόχοι</a:t>
            </a:r>
            <a:r>
              <a:rPr lang="de-DE" altLang="de-DE" sz="2400" b="1" dirty="0">
                <a:solidFill>
                  <a:srgbClr val="333333"/>
                </a:solidFill>
              </a:rPr>
              <a:t>:</a:t>
            </a:r>
          </a:p>
          <a:p>
            <a:pPr marL="342900" lvl="0" indent="-342900" defTabSz="914400" fontAlgn="base">
              <a:buClr>
                <a:srgbClr val="333333"/>
              </a:buClr>
              <a:buFont typeface="WingDings"/>
              <a:buChar char=""/>
            </a:pPr>
            <a:r>
              <a:rPr lang="el-GR" altLang="de-DE" sz="2400" dirty="0">
                <a:solidFill>
                  <a:srgbClr val="333333"/>
                </a:solidFill>
              </a:rPr>
              <a:t>Η κατάθλιψη δεν είναι αναπόφευκτη και μοιραία.</a:t>
            </a:r>
          </a:p>
          <a:p>
            <a:pPr marL="342900" lvl="0" indent="-342900" defTabSz="914400" fontAlgn="base">
              <a:buClr>
                <a:srgbClr val="333333"/>
              </a:buClr>
              <a:buFont typeface="WingDings"/>
              <a:buChar char=""/>
            </a:pPr>
            <a:r>
              <a:rPr lang="el-GR" altLang="de-DE" sz="2400" dirty="0">
                <a:solidFill>
                  <a:srgbClr val="333333"/>
                </a:solidFill>
              </a:rPr>
              <a:t>Ενημερώσου για τις τυπικές καταθλιπτικές διαστρεβλώσεις που συζητήθηκαν στις προηγούμενες διαφάνειες και προσπάθησε να τις τροποποιήσεις </a:t>
            </a:r>
            <a:r>
              <a:rPr lang="en-GB" altLang="de-DE" sz="2400" dirty="0">
                <a:solidFill>
                  <a:srgbClr val="333333"/>
                </a:solidFill>
              </a:rPr>
              <a:t>(</a:t>
            </a:r>
            <a:r>
              <a:rPr lang="el-GR" altLang="de-DE" sz="2400" dirty="0">
                <a:solidFill>
                  <a:srgbClr val="333333"/>
                </a:solidFill>
              </a:rPr>
              <a:t>δες το φυλλάδιο</a:t>
            </a:r>
            <a:r>
              <a:rPr lang="en-GB" altLang="de-DE" sz="2400" dirty="0">
                <a:solidFill>
                  <a:srgbClr val="333333"/>
                </a:solidFill>
              </a:rPr>
              <a:t>).</a:t>
            </a:r>
            <a:endParaRPr lang="el-GR" altLang="de-DE" sz="2400" dirty="0">
              <a:solidFill>
                <a:srgbClr val="333333"/>
              </a:solidFill>
            </a:endParaRPr>
          </a:p>
          <a:p>
            <a:pPr marL="342900" lvl="0" indent="-342900" defTabSz="914400" fontAlgn="base">
              <a:buClr>
                <a:srgbClr val="333333"/>
              </a:buClr>
              <a:buFont typeface="WingDings"/>
              <a:buChar char=""/>
            </a:pPr>
            <a:r>
              <a:rPr lang="el-GR" altLang="de-DE" sz="2400" dirty="0">
                <a:solidFill>
                  <a:srgbClr val="333333"/>
                </a:solidFill>
              </a:rPr>
              <a:t>Χρησιμοποίησε συνεχώς τουλάχιστον κάποιες από τις προαναφερθείσες συμβουλές για να μειώσεις την καταθλιπτική διάθεση</a:t>
            </a:r>
            <a:r>
              <a:rPr lang="en-US" altLang="de-DE" sz="2400" dirty="0">
                <a:solidFill>
                  <a:srgbClr val="333333"/>
                </a:solidFill>
              </a:rPr>
              <a:t>/ </a:t>
            </a:r>
            <a:r>
              <a:rPr lang="el-GR" altLang="de-DE" sz="2400" dirty="0">
                <a:solidFill>
                  <a:srgbClr val="333333"/>
                </a:solidFill>
              </a:rPr>
              <a:t>χαμηλή αυτοεκτίμηση</a:t>
            </a:r>
            <a:r>
              <a:rPr lang="en-US"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el-GR" altLang="de-DE" sz="2400" dirty="0">
                <a:solidFill>
                  <a:srgbClr val="333333"/>
                </a:solidFill>
              </a:rPr>
              <a:t>Σε περίπτωση σοβαρών καταθλιπτικών συμπτωμάτων επικοινώνησε με έναν γενικό ιατρό, ψυχολόγο ή ψυχίατρο.</a:t>
            </a:r>
            <a:endParaRPr lang="en-US" sz="2400" dirty="0"/>
          </a:p>
        </p:txBody>
      </p:sp>
      <p:sp>
        <p:nvSpPr>
          <p:cNvPr id="6" name="Footer Placeholder 5"/>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7" name="Slide Number Placeholder 6"/>
          <p:cNvSpPr>
            <a:spLocks noGrp="1"/>
          </p:cNvSpPr>
          <p:nvPr>
            <p:ph type="sldNum" sz="quarter" idx="12"/>
          </p:nvPr>
        </p:nvSpPr>
        <p:spPr/>
        <p:txBody>
          <a:bodyPr/>
          <a:lstStyle/>
          <a:p>
            <a:fld id="{EAE87ECB-6FCE-439F-88BD-1C219D139510}" type="slidenum">
              <a:rPr lang="de-DE" altLang="de-DE" smtClean="0"/>
              <a:pPr/>
              <a:t>49</a:t>
            </a:fld>
            <a:endParaRPr lang="de-DE" altLang="de-DE"/>
          </a:p>
        </p:txBody>
      </p:sp>
    </p:spTree>
    <p:extLst>
      <p:ext uri="{BB962C8B-B14F-4D97-AF65-F5344CB8AC3E}">
        <p14:creationId xmlns:p14="http://schemas.microsoft.com/office/powerpoint/2010/main" val="170928527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Πώς σχετίζεται αυτό με την ψύχωση;</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l-GR" altLang="de-DE" dirty="0">
                <a:solidFill>
                  <a:srgbClr val="333333"/>
                </a:solidFill>
              </a:rPr>
              <a:t>Πολλοί άνθρωποι με ψύχωση έχουν χαμηλή αυτοεκτίμηση</a:t>
            </a:r>
            <a:r>
              <a:rPr lang="en-AU" altLang="de-DE" dirty="0">
                <a:solidFill>
                  <a:srgbClr val="333333"/>
                </a:solidFill>
              </a:rPr>
              <a:t>, </a:t>
            </a:r>
            <a:r>
              <a:rPr lang="el-GR" altLang="de-DE" dirty="0">
                <a:solidFill>
                  <a:srgbClr val="333333"/>
                </a:solidFill>
              </a:rPr>
              <a:t>ιδιαιτέρως </a:t>
            </a:r>
            <a:r>
              <a:rPr lang="el-GR" altLang="de-DE" i="1" dirty="0">
                <a:solidFill>
                  <a:srgbClr val="333333"/>
                </a:solidFill>
              </a:rPr>
              <a:t>μετά</a:t>
            </a:r>
            <a:r>
              <a:rPr lang="en-AU" altLang="de-DE" i="1" dirty="0">
                <a:solidFill>
                  <a:srgbClr val="333333"/>
                </a:solidFill>
              </a:rPr>
              <a:t> </a:t>
            </a:r>
            <a:r>
              <a:rPr lang="el-GR" altLang="de-DE" dirty="0">
                <a:solidFill>
                  <a:srgbClr val="333333"/>
                </a:solidFill>
              </a:rPr>
              <a:t>από ένα ψυχωτικό επεισόδιο</a:t>
            </a:r>
            <a:r>
              <a:rPr lang="en-AU" altLang="de-DE" dirty="0">
                <a:solidFill>
                  <a:srgbClr val="333333"/>
                </a:solidFill>
              </a:rPr>
              <a:t> (</a:t>
            </a:r>
            <a:r>
              <a:rPr lang="el-GR" altLang="de-DE" dirty="0">
                <a:solidFill>
                  <a:srgbClr val="333333"/>
                </a:solidFill>
              </a:rPr>
              <a:t>αίσθημα ντροπής,</a:t>
            </a:r>
            <a:r>
              <a:rPr lang="en-AU" altLang="de-DE" dirty="0">
                <a:solidFill>
                  <a:srgbClr val="333333"/>
                </a:solidFill>
              </a:rPr>
              <a:t> </a:t>
            </a:r>
            <a:r>
              <a:rPr lang="el-GR" altLang="de-DE" dirty="0">
                <a:solidFill>
                  <a:srgbClr val="333333"/>
                </a:solidFill>
              </a:rPr>
              <a:t>φόβος απομάκρυνσης φίλων</a:t>
            </a:r>
            <a:r>
              <a:rPr lang="en-AU" altLang="de-DE" dirty="0">
                <a:solidFill>
                  <a:srgbClr val="333333"/>
                </a:solidFill>
              </a:rPr>
              <a:t>).</a:t>
            </a:r>
            <a:endParaRPr lang="el-GR" altLang="de-DE" dirty="0">
              <a:solidFill>
                <a:srgbClr val="333333"/>
              </a:solidFill>
            </a:endParaRPr>
          </a:p>
        </p:txBody>
      </p:sp>
      <p:sp>
        <p:nvSpPr>
          <p:cNvPr id="6" name="Footer Placeholder 5"/>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7" name="Slide Number Placeholder 6"/>
          <p:cNvSpPr>
            <a:spLocks noGrp="1"/>
          </p:cNvSpPr>
          <p:nvPr>
            <p:ph type="sldNum" sz="quarter" idx="12"/>
          </p:nvPr>
        </p:nvSpPr>
        <p:spPr/>
        <p:txBody>
          <a:bodyPr/>
          <a:lstStyle/>
          <a:p>
            <a:fld id="{EAE87ECB-6FCE-439F-88BD-1C219D139510}" type="slidenum">
              <a:rPr lang="de-DE" altLang="de-DE" smtClean="0"/>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Πώς σχετίζεται αυτό με την ψύχωση;</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l-GR" altLang="de-DE" dirty="0">
                <a:solidFill>
                  <a:srgbClr val="333333"/>
                </a:solidFill>
              </a:rPr>
              <a:t>Πολλοί άνθρωποι με ψύχωση έχουν χαμηλή αυτοεκτίμηση</a:t>
            </a:r>
            <a:r>
              <a:rPr lang="en-AU" altLang="de-DE" dirty="0">
                <a:solidFill>
                  <a:srgbClr val="333333"/>
                </a:solidFill>
              </a:rPr>
              <a:t>, </a:t>
            </a:r>
            <a:r>
              <a:rPr lang="el-GR" altLang="de-DE" dirty="0">
                <a:solidFill>
                  <a:srgbClr val="333333"/>
                </a:solidFill>
              </a:rPr>
              <a:t>ιδιαιτέρως </a:t>
            </a:r>
            <a:r>
              <a:rPr lang="el-GR" altLang="de-DE" i="1" dirty="0">
                <a:solidFill>
                  <a:srgbClr val="333333"/>
                </a:solidFill>
              </a:rPr>
              <a:t>μετά</a:t>
            </a:r>
            <a:r>
              <a:rPr lang="en-AU" altLang="de-DE" i="1" dirty="0">
                <a:solidFill>
                  <a:srgbClr val="333333"/>
                </a:solidFill>
              </a:rPr>
              <a:t> </a:t>
            </a:r>
            <a:r>
              <a:rPr lang="el-GR" altLang="de-DE" dirty="0">
                <a:solidFill>
                  <a:srgbClr val="333333"/>
                </a:solidFill>
              </a:rPr>
              <a:t>από ένα ψυχωτικό επεισόδιο</a:t>
            </a:r>
            <a:r>
              <a:rPr lang="en-AU" altLang="de-DE" dirty="0">
                <a:solidFill>
                  <a:srgbClr val="333333"/>
                </a:solidFill>
              </a:rPr>
              <a:t> (</a:t>
            </a:r>
            <a:r>
              <a:rPr lang="el-GR" altLang="de-DE" dirty="0">
                <a:solidFill>
                  <a:srgbClr val="333333"/>
                </a:solidFill>
              </a:rPr>
              <a:t>αίσθημα ντροπής,</a:t>
            </a:r>
            <a:r>
              <a:rPr lang="en-AU" altLang="de-DE" dirty="0">
                <a:solidFill>
                  <a:srgbClr val="333333"/>
                </a:solidFill>
              </a:rPr>
              <a:t> </a:t>
            </a:r>
            <a:r>
              <a:rPr lang="el-GR" altLang="de-DE" dirty="0">
                <a:solidFill>
                  <a:srgbClr val="333333"/>
                </a:solidFill>
              </a:rPr>
              <a:t>φόβος απομάκρυνσης φίλων</a:t>
            </a:r>
            <a:r>
              <a:rPr lang="en-AU" altLang="de-DE" dirty="0">
                <a:solidFill>
                  <a:srgbClr val="333333"/>
                </a:solidFill>
              </a:rPr>
              <a:t>).</a:t>
            </a:r>
            <a:endParaRPr lang="el-GR" altLang="de-DE" dirty="0">
              <a:solidFill>
                <a:srgbClr val="333333"/>
              </a:solidFill>
            </a:endParaRPr>
          </a:p>
          <a:p>
            <a:pPr lvl="0" defTabSz="914400" fontAlgn="base">
              <a:lnSpc>
                <a:spcPct val="100000"/>
              </a:lnSpc>
              <a:spcBef>
                <a:spcPts val="1200"/>
              </a:spcBef>
            </a:pPr>
            <a:r>
              <a:rPr lang="el-GR" altLang="de-DE" dirty="0">
                <a:solidFill>
                  <a:srgbClr val="333333"/>
                </a:solidFill>
              </a:rPr>
              <a:t>Στην οξεία ψύχωση</a:t>
            </a:r>
            <a:r>
              <a:rPr lang="en-AU" altLang="de-DE" dirty="0">
                <a:solidFill>
                  <a:srgbClr val="333333"/>
                </a:solidFill>
              </a:rPr>
              <a:t>, </a:t>
            </a:r>
            <a:r>
              <a:rPr lang="el-GR" altLang="de-DE" dirty="0">
                <a:solidFill>
                  <a:srgbClr val="333333"/>
                </a:solidFill>
              </a:rPr>
              <a:t>μερικοί άνθρωποι αναφέρουν φόβο αλλά και άλλα αισθήματα</a:t>
            </a:r>
            <a:r>
              <a:rPr lang="en-AU" altLang="de-DE"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de-DE" altLang="de-DE" dirty="0">
                <a:solidFill>
                  <a:srgbClr val="004992"/>
                </a:solidFill>
              </a:rPr>
              <a:t> </a:t>
            </a:r>
            <a:r>
              <a:rPr lang="el-GR" altLang="de-DE" dirty="0">
                <a:solidFill>
                  <a:srgbClr val="004992"/>
                </a:solidFill>
              </a:rPr>
              <a:t>Έξαψης </a:t>
            </a:r>
            <a:r>
              <a:rPr lang="en-AU" altLang="de-DE" dirty="0">
                <a:solidFill>
                  <a:srgbClr val="004992"/>
                </a:solidFill>
              </a:rPr>
              <a:t>(«</a:t>
            </a:r>
            <a:r>
              <a:rPr lang="el-GR" altLang="ja-JP" dirty="0">
                <a:solidFill>
                  <a:srgbClr val="004992"/>
                </a:solidFill>
              </a:rPr>
              <a:t>επιτέλους κάτι συμβαίνει</a:t>
            </a:r>
            <a:r>
              <a:rPr lang="en-AU" altLang="de-DE" dirty="0">
                <a:solidFill>
                  <a:srgbClr val="004992"/>
                </a:solidFill>
              </a:rPr>
              <a:t>»</a:t>
            </a:r>
            <a:r>
              <a:rPr lang="en-AU" altLang="ja-JP" dirty="0">
                <a:solidFill>
                  <a:srgbClr val="004992"/>
                </a:solidFill>
              </a:rPr>
              <a:t>)</a:t>
            </a:r>
          </a:p>
          <a:p>
            <a:pPr marL="285750" lvl="0" indent="-285750" defTabSz="914400" fontAlgn="base">
              <a:lnSpc>
                <a:spcPct val="100000"/>
              </a:lnSpc>
              <a:spcBef>
                <a:spcPts val="1200"/>
              </a:spcBef>
              <a:buClr>
                <a:srgbClr val="333333"/>
              </a:buClr>
              <a:buFont typeface="WingDings"/>
              <a:buChar char=""/>
            </a:pPr>
            <a:r>
              <a:rPr lang="el-GR" altLang="de-DE" dirty="0">
                <a:solidFill>
                  <a:srgbClr val="004992"/>
                </a:solidFill>
              </a:rPr>
              <a:t>Αίσθησης πεπρωμένου</a:t>
            </a:r>
            <a:r>
              <a:rPr lang="en-AU" altLang="de-DE" dirty="0">
                <a:solidFill>
                  <a:srgbClr val="004992"/>
                </a:solidFill>
              </a:rPr>
              <a:t> (</a:t>
            </a:r>
            <a:r>
              <a:rPr lang="el-GR" altLang="de-DE" dirty="0">
                <a:solidFill>
                  <a:srgbClr val="004992"/>
                </a:solidFill>
              </a:rPr>
              <a:t>εκπλήρωση μίας αποστολή</a:t>
            </a:r>
            <a:r>
              <a:rPr lang="en-AU" altLang="de-DE" dirty="0">
                <a:solidFill>
                  <a:srgbClr val="004992"/>
                </a:solidFill>
              </a:rPr>
              <a:t>, </a:t>
            </a:r>
            <a:r>
              <a:rPr lang="el-GR" altLang="de-DE" dirty="0">
                <a:solidFill>
                  <a:srgbClr val="004992"/>
                </a:solidFill>
              </a:rPr>
              <a:t>αίσθηση σημαντικότητας</a:t>
            </a:r>
            <a:r>
              <a:rPr lang="en-AU" altLang="de-DE" dirty="0">
                <a:solidFill>
                  <a:srgbClr val="004992"/>
                </a:solidFill>
              </a:rPr>
              <a:t>)</a:t>
            </a:r>
          </a:p>
        </p:txBody>
      </p:sp>
      <p:sp>
        <p:nvSpPr>
          <p:cNvPr id="6" name="Footer Placeholder 5"/>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7" name="Slide Number Placeholder 6"/>
          <p:cNvSpPr>
            <a:spLocks noGrp="1"/>
          </p:cNvSpPr>
          <p:nvPr>
            <p:ph type="sldNum" sz="quarter" idx="12"/>
          </p:nvPr>
        </p:nvSpPr>
        <p:spPr/>
        <p:txBody>
          <a:bodyPr/>
          <a:lstStyle/>
          <a:p>
            <a:fld id="{EAE87ECB-6FCE-439F-88BD-1C219D139510}" type="slidenum">
              <a:rPr lang="de-DE" altLang="de-DE" smtClean="0"/>
              <a:pPr/>
              <a:t>51</a:t>
            </a:fld>
            <a:endParaRPr lang="de-DE" altLang="de-DE"/>
          </a:p>
        </p:txBody>
      </p:sp>
    </p:spTree>
    <p:extLst>
      <p:ext uri="{BB962C8B-B14F-4D97-AF65-F5344CB8AC3E}">
        <p14:creationId xmlns:p14="http://schemas.microsoft.com/office/powerpoint/2010/main" val="8186959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Πώς σχετίζεται αυτό με την ψύχωση;</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l-GR" altLang="de-DE" dirty="0">
                <a:solidFill>
                  <a:srgbClr val="333333"/>
                </a:solidFill>
              </a:rPr>
              <a:t>Πολλοί άνθρωποι με ψύχωση έχουν χαμηλή αυτοεκτίμηση</a:t>
            </a:r>
            <a:r>
              <a:rPr lang="en-AU" altLang="de-DE" dirty="0">
                <a:solidFill>
                  <a:srgbClr val="333333"/>
                </a:solidFill>
              </a:rPr>
              <a:t>, </a:t>
            </a:r>
            <a:r>
              <a:rPr lang="el-GR" altLang="de-DE" dirty="0">
                <a:solidFill>
                  <a:srgbClr val="333333"/>
                </a:solidFill>
              </a:rPr>
              <a:t>ιδιαιτέρως </a:t>
            </a:r>
            <a:r>
              <a:rPr lang="el-GR" altLang="de-DE" i="1" dirty="0">
                <a:solidFill>
                  <a:srgbClr val="333333"/>
                </a:solidFill>
              </a:rPr>
              <a:t>μετά</a:t>
            </a:r>
            <a:r>
              <a:rPr lang="en-AU" altLang="de-DE" i="1" dirty="0">
                <a:solidFill>
                  <a:srgbClr val="333333"/>
                </a:solidFill>
              </a:rPr>
              <a:t> </a:t>
            </a:r>
            <a:r>
              <a:rPr lang="el-GR" altLang="de-DE" dirty="0">
                <a:solidFill>
                  <a:srgbClr val="333333"/>
                </a:solidFill>
              </a:rPr>
              <a:t>από ένα ψυχωτικό επεισόδιο</a:t>
            </a:r>
            <a:r>
              <a:rPr lang="en-AU" altLang="de-DE" dirty="0">
                <a:solidFill>
                  <a:srgbClr val="333333"/>
                </a:solidFill>
              </a:rPr>
              <a:t> (</a:t>
            </a:r>
            <a:r>
              <a:rPr lang="el-GR" altLang="de-DE" dirty="0">
                <a:solidFill>
                  <a:srgbClr val="333333"/>
                </a:solidFill>
              </a:rPr>
              <a:t>αίσθημα ντροπής,</a:t>
            </a:r>
            <a:r>
              <a:rPr lang="en-AU" altLang="de-DE" dirty="0">
                <a:solidFill>
                  <a:srgbClr val="333333"/>
                </a:solidFill>
              </a:rPr>
              <a:t> </a:t>
            </a:r>
            <a:r>
              <a:rPr lang="el-GR" altLang="de-DE" dirty="0">
                <a:solidFill>
                  <a:srgbClr val="333333"/>
                </a:solidFill>
              </a:rPr>
              <a:t>φόβος απομάκρυνσης φίλων</a:t>
            </a:r>
            <a:r>
              <a:rPr lang="en-AU" altLang="de-DE" dirty="0">
                <a:solidFill>
                  <a:srgbClr val="333333"/>
                </a:solidFill>
              </a:rPr>
              <a:t>).</a:t>
            </a:r>
            <a:endParaRPr lang="el-GR" altLang="de-DE" dirty="0">
              <a:solidFill>
                <a:srgbClr val="333333"/>
              </a:solidFill>
            </a:endParaRPr>
          </a:p>
          <a:p>
            <a:pPr lvl="0" defTabSz="914400" fontAlgn="base">
              <a:lnSpc>
                <a:spcPct val="100000"/>
              </a:lnSpc>
              <a:spcBef>
                <a:spcPts val="1200"/>
              </a:spcBef>
            </a:pPr>
            <a:r>
              <a:rPr lang="el-GR" altLang="de-DE" dirty="0">
                <a:solidFill>
                  <a:srgbClr val="333333"/>
                </a:solidFill>
              </a:rPr>
              <a:t>Στην οξεία ψύχωση</a:t>
            </a:r>
            <a:r>
              <a:rPr lang="en-AU" altLang="de-DE" dirty="0">
                <a:solidFill>
                  <a:srgbClr val="333333"/>
                </a:solidFill>
              </a:rPr>
              <a:t>, </a:t>
            </a:r>
            <a:r>
              <a:rPr lang="el-GR" altLang="de-DE" dirty="0">
                <a:solidFill>
                  <a:srgbClr val="333333"/>
                </a:solidFill>
              </a:rPr>
              <a:t>μερικοί άνθρωποι αναφέρουν φόβο αλλά και άλλα αισθήματα</a:t>
            </a:r>
            <a:r>
              <a:rPr lang="en-AU" altLang="de-DE"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de-DE" altLang="de-DE" dirty="0">
                <a:solidFill>
                  <a:srgbClr val="004992"/>
                </a:solidFill>
              </a:rPr>
              <a:t> </a:t>
            </a:r>
            <a:r>
              <a:rPr lang="el-GR" altLang="de-DE" dirty="0">
                <a:solidFill>
                  <a:srgbClr val="004992"/>
                </a:solidFill>
              </a:rPr>
              <a:t>Έξαψης </a:t>
            </a:r>
            <a:r>
              <a:rPr lang="en-AU" altLang="de-DE" dirty="0">
                <a:solidFill>
                  <a:srgbClr val="004992"/>
                </a:solidFill>
              </a:rPr>
              <a:t>(«</a:t>
            </a:r>
            <a:r>
              <a:rPr lang="el-GR" altLang="ja-JP" dirty="0">
                <a:solidFill>
                  <a:srgbClr val="004992"/>
                </a:solidFill>
              </a:rPr>
              <a:t>επιτέλους κάτι συμβαίνει</a:t>
            </a:r>
            <a:r>
              <a:rPr lang="en-AU" altLang="de-DE" dirty="0">
                <a:solidFill>
                  <a:srgbClr val="004992"/>
                </a:solidFill>
              </a:rPr>
              <a:t>»</a:t>
            </a:r>
            <a:r>
              <a:rPr lang="en-AU" altLang="ja-JP" dirty="0">
                <a:solidFill>
                  <a:srgbClr val="004992"/>
                </a:solidFill>
              </a:rPr>
              <a:t>)</a:t>
            </a:r>
          </a:p>
          <a:p>
            <a:pPr marL="285750" lvl="0" indent="-285750" defTabSz="914400" fontAlgn="base">
              <a:lnSpc>
                <a:spcPct val="100000"/>
              </a:lnSpc>
              <a:spcBef>
                <a:spcPts val="1200"/>
              </a:spcBef>
              <a:buClr>
                <a:srgbClr val="333333"/>
              </a:buClr>
              <a:buFont typeface="WingDings"/>
              <a:buChar char=""/>
            </a:pPr>
            <a:r>
              <a:rPr lang="el-GR" altLang="de-DE" dirty="0">
                <a:solidFill>
                  <a:srgbClr val="004992"/>
                </a:solidFill>
              </a:rPr>
              <a:t>Αίσθησης πεπρωμένου</a:t>
            </a:r>
            <a:r>
              <a:rPr lang="en-AU" altLang="de-DE" dirty="0">
                <a:solidFill>
                  <a:srgbClr val="004992"/>
                </a:solidFill>
              </a:rPr>
              <a:t> (</a:t>
            </a:r>
            <a:r>
              <a:rPr lang="el-GR" altLang="de-DE" dirty="0">
                <a:solidFill>
                  <a:srgbClr val="004992"/>
                </a:solidFill>
              </a:rPr>
              <a:t>εκπλήρωση μίας αποστολή</a:t>
            </a:r>
            <a:r>
              <a:rPr lang="en-AU" altLang="de-DE" dirty="0">
                <a:solidFill>
                  <a:srgbClr val="004992"/>
                </a:solidFill>
              </a:rPr>
              <a:t>, </a:t>
            </a:r>
            <a:r>
              <a:rPr lang="el-GR" altLang="de-DE" dirty="0">
                <a:solidFill>
                  <a:srgbClr val="004992"/>
                </a:solidFill>
              </a:rPr>
              <a:t>αίσθηση σημαντικότητας</a:t>
            </a:r>
            <a:r>
              <a:rPr lang="en-AU" altLang="de-DE" dirty="0">
                <a:solidFill>
                  <a:srgbClr val="004992"/>
                </a:solidFill>
              </a:rPr>
              <a:t>)</a:t>
            </a:r>
          </a:p>
          <a:p>
            <a:pPr lvl="0" defTabSz="914400" fontAlgn="base">
              <a:lnSpc>
                <a:spcPct val="100000"/>
              </a:lnSpc>
              <a:spcBef>
                <a:spcPts val="1200"/>
              </a:spcBef>
            </a:pPr>
            <a:r>
              <a:rPr lang="el-GR" altLang="de-DE" dirty="0">
                <a:solidFill>
                  <a:srgbClr val="004992"/>
                </a:solidFill>
              </a:rPr>
              <a:t>Παράδειγμα</a:t>
            </a:r>
            <a:r>
              <a:rPr lang="en-AU" altLang="de-DE" dirty="0">
                <a:solidFill>
                  <a:srgbClr val="004992"/>
                </a:solidFill>
              </a:rPr>
              <a:t>:</a:t>
            </a:r>
            <a:r>
              <a:rPr lang="en-US" altLang="de-DE" dirty="0">
                <a:solidFill>
                  <a:srgbClr val="004992"/>
                </a:solidFill>
              </a:rPr>
              <a:t> </a:t>
            </a:r>
            <a:r>
              <a:rPr lang="el-GR" altLang="de-DE" dirty="0">
                <a:solidFill>
                  <a:srgbClr val="333333"/>
                </a:solidFill>
              </a:rPr>
              <a:t>Ο χάκερ</a:t>
            </a:r>
            <a:r>
              <a:rPr lang="en-US" altLang="de-DE" dirty="0">
                <a:solidFill>
                  <a:srgbClr val="333333"/>
                </a:solidFill>
              </a:rPr>
              <a:t> </a:t>
            </a:r>
            <a:r>
              <a:rPr lang="el-GR" altLang="de-DE" dirty="0">
                <a:solidFill>
                  <a:srgbClr val="333333"/>
                </a:solidFill>
              </a:rPr>
              <a:t>Νίκος Δώρης</a:t>
            </a:r>
            <a:r>
              <a:rPr lang="en-US" altLang="de-DE" dirty="0">
                <a:solidFill>
                  <a:srgbClr val="333333"/>
                </a:solidFill>
              </a:rPr>
              <a:t> </a:t>
            </a:r>
            <a:r>
              <a:rPr lang="el-GR" altLang="de-DE" dirty="0">
                <a:solidFill>
                  <a:srgbClr val="333333"/>
                </a:solidFill>
              </a:rPr>
              <a:t>πίστευε ότι η μυστική οργάνωση των πεφωτισμένων</a:t>
            </a:r>
            <a:r>
              <a:rPr lang="en-US" altLang="de-DE" dirty="0">
                <a:solidFill>
                  <a:srgbClr val="333333"/>
                </a:solidFill>
              </a:rPr>
              <a:t> </a:t>
            </a:r>
            <a:r>
              <a:rPr lang="el-GR" altLang="de-DE" dirty="0">
                <a:solidFill>
                  <a:srgbClr val="333333"/>
                </a:solidFill>
              </a:rPr>
              <a:t>τον καταδίωκε</a:t>
            </a:r>
            <a:r>
              <a:rPr lang="en-US" altLang="de-DE" dirty="0">
                <a:solidFill>
                  <a:srgbClr val="333333"/>
                </a:solidFill>
              </a:rPr>
              <a:t>. </a:t>
            </a:r>
            <a:r>
              <a:rPr lang="el-GR" altLang="de-DE" dirty="0">
                <a:solidFill>
                  <a:srgbClr val="333333"/>
                </a:solidFill>
              </a:rPr>
              <a:t>Μία από τις </a:t>
            </a:r>
            <a:r>
              <a:rPr lang="en-US" altLang="de-DE" dirty="0">
                <a:solidFill>
                  <a:srgbClr val="333333"/>
                </a:solidFill>
              </a:rPr>
              <a:t>«</a:t>
            </a:r>
            <a:r>
              <a:rPr lang="el-GR" altLang="ja-JP" dirty="0">
                <a:solidFill>
                  <a:srgbClr val="333333"/>
                </a:solidFill>
              </a:rPr>
              <a:t>αποδείξεις</a:t>
            </a:r>
            <a:r>
              <a:rPr lang="en-US" altLang="de-DE" dirty="0">
                <a:solidFill>
                  <a:srgbClr val="333333"/>
                </a:solidFill>
              </a:rPr>
              <a:t>»</a:t>
            </a:r>
            <a:r>
              <a:rPr lang="en-US" altLang="ja-JP" dirty="0">
                <a:solidFill>
                  <a:srgbClr val="333333"/>
                </a:solidFill>
              </a:rPr>
              <a:t>: </a:t>
            </a:r>
            <a:r>
              <a:rPr lang="el-GR" altLang="ja-JP" dirty="0">
                <a:solidFill>
                  <a:srgbClr val="333333"/>
                </a:solidFill>
              </a:rPr>
              <a:t>συναντούσε συχνά τον αριθμό </a:t>
            </a:r>
            <a:r>
              <a:rPr lang="en-US" altLang="ja-JP" dirty="0">
                <a:solidFill>
                  <a:srgbClr val="333333"/>
                </a:solidFill>
              </a:rPr>
              <a:t>23 – </a:t>
            </a:r>
            <a:r>
              <a:rPr lang="el-GR" altLang="ja-JP" dirty="0">
                <a:solidFill>
                  <a:srgbClr val="333333"/>
                </a:solidFill>
              </a:rPr>
              <a:t>που κατά τον ίδιο είναι ο αριθμός των πεφωτισμένων</a:t>
            </a:r>
            <a:endParaRPr lang="en-US" altLang="ja-JP" dirty="0">
              <a:solidFill>
                <a:srgbClr val="333333"/>
              </a:solidFill>
            </a:endParaRPr>
          </a:p>
          <a:p>
            <a:pPr lvl="0" defTabSz="914400" fontAlgn="base">
              <a:lnSpc>
                <a:spcPct val="100000"/>
              </a:lnSpc>
              <a:spcBef>
                <a:spcPts val="1200"/>
              </a:spcBef>
            </a:pPr>
            <a:r>
              <a:rPr lang="el-GR" altLang="de-DE" dirty="0">
                <a:solidFill>
                  <a:srgbClr val="004992"/>
                </a:solidFill>
              </a:rPr>
              <a:t>Ερμηνεία</a:t>
            </a:r>
            <a:r>
              <a:rPr lang="en-US" altLang="de-DE" dirty="0">
                <a:solidFill>
                  <a:srgbClr val="004992"/>
                </a:solidFill>
              </a:rPr>
              <a:t>: </a:t>
            </a:r>
            <a:r>
              <a:rPr lang="el-GR" altLang="de-DE" dirty="0">
                <a:solidFill>
                  <a:srgbClr val="333333"/>
                </a:solidFill>
              </a:rPr>
              <a:t>Φόβος και απειλή</a:t>
            </a:r>
            <a:r>
              <a:rPr lang="en-US" altLang="de-DE" dirty="0">
                <a:solidFill>
                  <a:srgbClr val="333333"/>
                </a:solidFill>
              </a:rPr>
              <a:t>. </a:t>
            </a:r>
            <a:r>
              <a:rPr lang="el-GR" altLang="de-DE" dirty="0">
                <a:solidFill>
                  <a:srgbClr val="333333"/>
                </a:solidFill>
              </a:rPr>
              <a:t>Αλλά και ένα αίσθημα σημαντικότητας και αποφασιστικότητα να αγωνιστεί ενάντια στον κόσμο της συνωμοσίας των πεφωτισμένων</a:t>
            </a:r>
            <a:r>
              <a:rPr lang="en-US" altLang="de-DE" dirty="0">
                <a:solidFill>
                  <a:srgbClr val="333333"/>
                </a:solidFill>
              </a:rPr>
              <a:t>.</a:t>
            </a:r>
          </a:p>
          <a:p>
            <a:pPr lvl="0" defTabSz="914400" fontAlgn="base">
              <a:lnSpc>
                <a:spcPct val="100000"/>
              </a:lnSpc>
              <a:spcBef>
                <a:spcPts val="1200"/>
              </a:spcBef>
            </a:pPr>
            <a:r>
              <a:rPr lang="el-GR" altLang="de-DE" dirty="0">
                <a:solidFill>
                  <a:srgbClr val="004992"/>
                </a:solidFill>
              </a:rPr>
              <a:t>Αλλά</a:t>
            </a:r>
            <a:r>
              <a:rPr lang="en-US" altLang="de-DE" dirty="0">
                <a:solidFill>
                  <a:srgbClr val="004992"/>
                </a:solidFill>
              </a:rPr>
              <a:t>: </a:t>
            </a:r>
            <a:r>
              <a:rPr lang="el-GR" altLang="de-DE" dirty="0">
                <a:solidFill>
                  <a:srgbClr val="333333"/>
                </a:solidFill>
              </a:rPr>
              <a:t>Ο Νίκος εμπλεκόταν όλο και περισσότερο στις θεωρίες συνωμοσίας.</a:t>
            </a:r>
            <a:r>
              <a:rPr lang="en-US" altLang="de-DE" dirty="0">
                <a:solidFill>
                  <a:srgbClr val="333333"/>
                </a:solidFill>
              </a:rPr>
              <a:t> </a:t>
            </a:r>
            <a:r>
              <a:rPr lang="el-GR" altLang="de-DE" dirty="0">
                <a:solidFill>
                  <a:srgbClr val="333333"/>
                </a:solidFill>
              </a:rPr>
              <a:t>Λόγω τις περιορισμένης οπτικής του για τον κόσμο, δεν αντιλήφθηκε ότι ο αριθμός 23 δεν συναντάται πιο συχνά από τους άλλους αριθμούς και ότι, επίσης, είναι αμφίβολης σημασίας.</a:t>
            </a:r>
            <a:endParaRPr lang="en-US" dirty="0">
              <a:solidFill>
                <a:srgbClr val="333333"/>
              </a:solidFill>
            </a:endParaRPr>
          </a:p>
        </p:txBody>
      </p:sp>
      <p:sp>
        <p:nvSpPr>
          <p:cNvPr id="6" name="Footer Placeholder 5"/>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7" name="Slide Number Placeholder 6"/>
          <p:cNvSpPr>
            <a:spLocks noGrp="1"/>
          </p:cNvSpPr>
          <p:nvPr>
            <p:ph type="sldNum" sz="quarter" idx="12"/>
          </p:nvPr>
        </p:nvSpPr>
        <p:spPr/>
        <p:txBody>
          <a:bodyPr/>
          <a:lstStyle/>
          <a:p>
            <a:fld id="{EAE87ECB-6FCE-439F-88BD-1C219D139510}" type="slidenum">
              <a:rPr lang="de-DE" altLang="de-DE" smtClean="0"/>
              <a:pPr/>
              <a:t>52</a:t>
            </a:fld>
            <a:endParaRPr lang="de-DE" altLang="de-DE"/>
          </a:p>
        </p:txBody>
      </p:sp>
    </p:spTree>
    <p:extLst>
      <p:ext uri="{BB962C8B-B14F-4D97-AF65-F5344CB8AC3E}">
        <p14:creationId xmlns:p14="http://schemas.microsoft.com/office/powerpoint/2010/main" val="399461831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l-GR" altLang="ko-KR" sz="3600" dirty="0">
                <a:latin typeface="+mn-lt"/>
                <a:ea typeface="+mn-ea"/>
                <a:cs typeface="+mn-cs"/>
              </a:rPr>
              <a:t>Σας ευχαριστούμε για την προσοχή σας</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l-GR" altLang="ko-KR" i="1" dirty="0">
                <a:solidFill>
                  <a:srgbClr val="004992"/>
                </a:solidFill>
              </a:rPr>
              <a:t>για τους εκπαιδευτές</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l-GR" altLang="ko-KR" dirty="0">
                <a:solidFill>
                  <a:srgbClr val="004992"/>
                </a:solidFill>
              </a:rPr>
              <a:t>Παρακαλείστε να μοιράσετε φύλλα εργασίας. Παρουσιάστε την εφαρμογή μας COGITO (κατεβάστε την δωρεάν)</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ea typeface="+mn-ea"/>
              </a:rPr>
              <a:t>www.uke.de/mct_app</a:t>
            </a:r>
            <a:endParaRPr lang="de-DE" b="0" dirty="0">
              <a:solidFill>
                <a:srgbClr val="333333"/>
              </a:solidFill>
              <a:latin typeface="+mn-lt"/>
              <a:ea typeface="+mn-e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7" name="Footer Placeholder 6"/>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8" name="Slide Number Placeholder 7"/>
          <p:cNvSpPr>
            <a:spLocks noGrp="1"/>
          </p:cNvSpPr>
          <p:nvPr>
            <p:ph type="sldNum" sz="quarter" idx="12"/>
          </p:nvPr>
        </p:nvSpPr>
        <p:spPr/>
        <p:txBody>
          <a:bodyPr/>
          <a:lstStyle/>
          <a:p>
            <a:fld id="{EAE87ECB-6FCE-439F-88BD-1C219D139510}" type="slidenum">
              <a:rPr lang="de-DE" altLang="de-DE" smtClean="0"/>
              <a:pPr/>
              <a:t>53</a:t>
            </a:fld>
            <a:endParaRPr lang="de-DE" altLang="de-DE"/>
          </a:p>
        </p:txBody>
      </p:sp>
    </p:spTree>
    <p:extLst>
      <p:ext uri="{BB962C8B-B14F-4D97-AF65-F5344CB8AC3E}">
        <p14:creationId xmlns:p14="http://schemas.microsoft.com/office/powerpoint/2010/main" val="113270775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780564775"/>
              </p:ext>
            </p:extLst>
          </p:nvPr>
        </p:nvGraphicFramePr>
        <p:xfrm>
          <a:off x="408954" y="2011680"/>
          <a:ext cx="11375999" cy="4297666"/>
        </p:xfrm>
        <a:graphic>
          <a:graphicData uri="http://schemas.openxmlformats.org/drawingml/2006/table">
            <a:tbl>
              <a:tblPr>
                <a:tableStyleId>{21E4AEA4-8DFA-4A89-87EB-49C32662AFE0}</a:tableStyleId>
              </a:tblPr>
              <a:tblGrid>
                <a:gridCol w="1800201">
                  <a:extLst>
                    <a:ext uri="{9D8B030D-6E8A-4147-A177-3AD203B41FA5}">
                      <a16:colId xmlns:a16="http://schemas.microsoft.com/office/drawing/2014/main" val="20000"/>
                    </a:ext>
                  </a:extLst>
                </a:gridCol>
                <a:gridCol w="1069461">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lonesome:cycler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Tell me when, I'll meet you there, by the trees</a:t>
                      </a:r>
                      <a:endParaRPr kumimoji="0" lang="de-DE"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Dark clouds/dunkle Wolken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Saschapohflepp</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Freud’s couch, genuine article</a:t>
                      </a:r>
                      <a:endParaRPr kumimoji="0" lang="de-DE"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Freud´s couch/Freud`s Sofa</a:t>
                      </a:r>
                      <a:endParaRPr kumimoji="0" lang="en-US"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Viciarg</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http://viciarg.deviantart.com/</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bare</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PP (only for use in MCT/ausschließlich für die Verwendung im MKT)</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Psychosis &amp; Depression/Psychose &amp; Depression</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altLang="de-DE" sz="1000" b="0" i="0" u="none" strike="noStrike" cap="none" normalizeH="0" baseline="0">
                          <a:ln>
                            <a:noFill/>
                          </a:ln>
                          <a:solidFill>
                            <a:srgbClr val="333333"/>
                          </a:solidFill>
                          <a:effectLst/>
                          <a:latin typeface="Calibri Light"/>
                          <a:ea typeface="ＭＳ Ｐゴシック" pitchFamily="34" charset="-128"/>
                        </a:rPr>
                        <a:t>a c h a n</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altLang="de-DE" sz="1000" b="0" i="0" u="none" strike="noStrike" cap="none" normalizeH="0" baseline="0">
                          <a:ln>
                            <a:noFill/>
                          </a:ln>
                          <a:solidFill>
                            <a:srgbClr val="333333"/>
                          </a:solidFill>
                          <a:effectLst/>
                          <a:latin typeface="Calibri Light"/>
                          <a:ea typeface="ＭＳ Ｐゴシック" pitchFamily="34" charset="-128"/>
                        </a:rPr>
                        <a:t>despair….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Desperate man/verzweifelter Mann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Lady-bug</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Kaleidoscope Mosaic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Mosaic/</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Mosaik</a:t>
                      </a:r>
                      <a:endParaRPr kumimoji="0" lang="de-DE"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Matteo_dudek</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Tunnel of nothing</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Tunnel/Tunnel</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studio 520</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Austin says thumbs up!</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Thumbs up/Daumen hoch</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studio 520</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Austin says thumbs down!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Thumbs down/Daumen runter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 Keigan</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Sadness</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Catastrophic thinking/Katastrophendenken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2" name="Footer Placeholder 1"/>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5" name="Slide Number Placeholder 4"/>
          <p:cNvSpPr>
            <a:spLocks noGrp="1"/>
          </p:cNvSpPr>
          <p:nvPr>
            <p:ph type="sldNum" sz="quarter" idx="12"/>
          </p:nvPr>
        </p:nvSpPr>
        <p:spPr/>
        <p:txBody>
          <a:bodyPr/>
          <a:lstStyle/>
          <a:p>
            <a:fld id="{3CF74B13-4926-4FAD-99A8-85B0D88C5AFD}" type="slidenum">
              <a:rPr lang="de-DE" altLang="de-DE" smtClean="0"/>
              <a:pPr/>
              <a:t>54</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the «fair use» 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525451887"/>
              </p:ext>
            </p:extLst>
          </p:nvPr>
        </p:nvGraphicFramePr>
        <p:xfrm>
          <a:off x="408954" y="2011680"/>
          <a:ext cx="11375999" cy="3261334"/>
        </p:xfrm>
        <a:graphic>
          <a:graphicData uri="http://schemas.openxmlformats.org/drawingml/2006/table">
            <a:tbl>
              <a:tblPr>
                <a:tableStyleId>{21E4AEA4-8DFA-4A89-87EB-49C32662AFE0}</a:tableStyleId>
              </a:tblPr>
              <a:tblGrid>
                <a:gridCol w="1800201">
                  <a:extLst>
                    <a:ext uri="{9D8B030D-6E8A-4147-A177-3AD203B41FA5}">
                      <a16:colId xmlns:a16="http://schemas.microsoft.com/office/drawing/2014/main" val="20000"/>
                    </a:ext>
                  </a:extLst>
                </a:gridCol>
                <a:gridCol w="1069461">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Tarnishedrose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 Coulrophobia VII ::</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Fear of clowns/Angst vor Clown</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Itshears</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000" b="0" i="0" u="none" strike="noStrike" cap="none" normalizeH="0" baseline="0">
                          <a:ln>
                            <a:noFill/>
                          </a:ln>
                          <a:solidFill>
                            <a:srgbClr val="333333"/>
                          </a:solidFill>
                          <a:effectLst/>
                          <a:latin typeface="Calibri Light"/>
                          <a:ea typeface="ＭＳ Ｐゴシック" pitchFamily="34" charset="-128"/>
                        </a:rPr>
                        <a:t>Polar Bear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Polar bear/Eisbär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Brenda Anderson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storm through a dirty window</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Window with thunderclouds/Fenster mit Gewitterwolken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*Saffy*</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Goodbye Dandelion. Sorry for delays i'm a bit overwhelmed.</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Barbie doll/ Barbiepuppe</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c.a.muller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JUMPING</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Jumping/Springen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GreyArea</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Smiley Face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Smiley</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2" name="Footer Placeholder 1"/>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5" name="Slide Number Placeholder 4"/>
          <p:cNvSpPr>
            <a:spLocks noGrp="1"/>
          </p:cNvSpPr>
          <p:nvPr>
            <p:ph type="sldNum" sz="quarter" idx="12"/>
          </p:nvPr>
        </p:nvSpPr>
        <p:spPr/>
        <p:txBody>
          <a:bodyPr/>
          <a:lstStyle/>
          <a:p>
            <a:fld id="{3CF74B13-4926-4FAD-99A8-85B0D88C5AFD}" type="slidenum">
              <a:rPr lang="de-DE" altLang="de-DE" smtClean="0"/>
              <a:pPr/>
              <a:t>55</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the «</a:t>
            </a:r>
            <a:r>
              <a:rPr lang="en-GB" altLang="de-DE" sz="1200" b="0">
                <a:solidFill>
                  <a:srgbClr val="333333"/>
                </a:solidFill>
                <a:latin typeface="Calibri Light"/>
              </a:rPr>
              <a:t>fair use» </a:t>
            </a:r>
            <a:r>
              <a:rPr lang="en-GB" altLang="de-DE" sz="1200" b="0" dirty="0">
                <a:solidFill>
                  <a:srgbClr val="333333"/>
                </a:solidFill>
                <a:latin typeface="Calibri Light"/>
              </a:rPr>
              <a:t>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Θέμα του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Θέμα του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4670</Words>
  <Application>Microsoft Office PowerPoint</Application>
  <PresentationFormat>Benutzerdefiniert</PresentationFormat>
  <Paragraphs>559</Paragraphs>
  <Slides>55</Slides>
  <Notes>55</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55</vt:i4>
      </vt:variant>
    </vt:vector>
  </HeadingPairs>
  <TitlesOfParts>
    <vt:vector size="63" baseType="lpstr">
      <vt:lpstr>Calibri Light</vt:lpstr>
      <vt:lpstr>Times New Roman</vt:lpstr>
      <vt:lpstr>Wingdings</vt:lpstr>
      <vt:lpstr>Arial</vt:lpstr>
      <vt:lpstr>Wingdings</vt:lpstr>
      <vt:lpstr>Symbol</vt:lpstr>
      <vt:lpstr>UKE_PPT-Vorlage_16zu9</vt:lpstr>
      <vt:lpstr>1_UKE_PPT-Vorlage_16zu9</vt:lpstr>
      <vt:lpstr>ΜΓΘ 8 Β – Αυτοεκτίμηση &amp; Διάθεση</vt:lpstr>
      <vt:lpstr>Συμπτώματα κατάθλιψης;</vt:lpstr>
      <vt:lpstr>Συμπτώματα κατάθλιψης;</vt:lpstr>
      <vt:lpstr>Θεραπευτικές επιλογές για την κατάθλιψη;</vt:lpstr>
      <vt:lpstr>Θεραπευτικές επιλογές για την κατάθλιψη;</vt:lpstr>
      <vt:lpstr>Θεραπευτικές επιλογές για την κατάθλιψη;</vt:lpstr>
      <vt:lpstr>Γιατί το κάνουμε αυτό;</vt:lpstr>
      <vt:lpstr>Ψύχωση και Κατάθλιψη Επιδράσεις της ψύχωσης στην αυτοεκτίμηση</vt:lpstr>
      <vt:lpstr>Ψύχωση και Κατάθλιψη Επιδράσεις της ψύχωσης στην αυτοεκτίμηση</vt:lpstr>
      <vt:lpstr>Ψύχωση και Κατάθλιψη Επιδράσεις της ψύχωσης στην αυτοεκτίμηση</vt:lpstr>
      <vt:lpstr>Ψύχωση και Κατάθλιψη Επιδράσεις της ψύχωσης στην αυτοεκτίμηση</vt:lpstr>
      <vt:lpstr>PowerPoint-Präsentation</vt:lpstr>
      <vt:lpstr>1. Υπεργενίκευση Ποιά θα ήταν μια πιο ρεαλιστική και βοηθητική εκτίμηση;</vt:lpstr>
      <vt:lpstr>1. Υπεργενίκευση Ποιά θα ήταν μια πιο ρεαλιστική και βοηθητική εκτίμηση;</vt:lpstr>
      <vt:lpstr>1. Υπεργενίκευση Ποιά θα ήταν μια πιο ρεαλιστική και βοηθητική εκτίμηση;</vt:lpstr>
      <vt:lpstr>1. Υπεργενίκευση Ποιά θα ήταν μια πιο ρεαλιστική και βοηθητική εκτίμηση;</vt:lpstr>
      <vt:lpstr>Αντ’ αυτού: μη γενικεύεις από μία μόνο ατέλεια σε όλες ανεξαιρέτως!</vt:lpstr>
      <vt:lpstr>2. Επιλεκτική αντίληψη Ποιά θα ήταν μια πιο ρεαλιστική και βοηθητική εκτίμηση;</vt:lpstr>
      <vt:lpstr>2. Επιλεκτική αντίληψη Ποιά θα ήταν μια πιο ρεαλιστική και βοηθητική εκτίμηση;</vt:lpstr>
      <vt:lpstr>2. Επιλεκτική αντίληψη Ποιά θα ήταν μια πιο ρεαλιστική και βοηθητική εκτίμηση;</vt:lpstr>
      <vt:lpstr>3. Εφαρμόζοντας τα δικά σας κριτήρια ως το απόλυτο μέτρο σύγκρισης</vt:lpstr>
      <vt:lpstr>4. Απόρριψη της θετικής ανατροφοδότησης, αλλά άκριτη αποδοχή της αρνητικής ανατροφοδότησης! Ποια θα ήταν μια πιο ρεαλιστική και βοηθητική εκτίμηση;</vt:lpstr>
      <vt:lpstr>4. Απόρριψη της θετικής ανατροφοδότησης, αλλά άκριτη αποδοχή της αρνητικής ανατροφοδότησης! Ποια θα ήταν μια πιο ρεαλιστική και βοηθητική εκτίμηση;</vt:lpstr>
      <vt:lpstr>4. Απόρριψη της θετικής ανατροφοδότησης, αλλά άκριτη αποδοχή της αρνητικής ανατροφοδότησης! Ποια θα ήταν μια πιο ρεαλιστική και βοηθητική εκτίμηση;</vt:lpstr>
      <vt:lpstr>5. “Σκέψη του Όλα ή Τίποτα”/ Καταστροφική σκέψη Ποια θα ήταν μια πιο ρεαλιστική και βοηθητική εκτίμηση;</vt:lpstr>
      <vt:lpstr>5. “Σκέψη του Όλα ή Τίποτα”/ Καταστροφική σκέψη Ποια θα ήταν μια πιο ρεαλιστική και βοηθητική εκτίμηση;</vt:lpstr>
      <vt:lpstr>6. Καταστολή των αρνητικών σκέψεων Ποια θα ήταν μια πιο ρεαλιστική εκτίμηση;</vt:lpstr>
      <vt:lpstr>6. Καταστολή των αρνητικών σκέψεων Ποια θα ήταν μια πιο ρεαλιστική εκτίμηση;</vt:lpstr>
      <vt:lpstr>6. Καταστολή των αρνητικών σκέψεων Άσκηση</vt:lpstr>
      <vt:lpstr>6. Καταστολή των αρνητικών σκέψεων Δουλεύει; Όχι!</vt:lpstr>
      <vt:lpstr>Αντ’ αυτού:</vt:lpstr>
      <vt:lpstr>7. Επιπλέον διαστρεβλώσεις της σκέψης.</vt:lpstr>
      <vt:lpstr>7. Επιπλέον διαστρεβλώσεις της σκέψης.</vt:lpstr>
      <vt:lpstr>προαιρετικά: Βίντεο Κλιπ</vt:lpstr>
      <vt:lpstr>Να γνωρίζεις τα δυνατά σου σημεία</vt:lpstr>
      <vt:lpstr>Να γνωρίζεις τα δυνατά σου σημεία</vt:lpstr>
      <vt:lpstr>Να γνωρίζεις τα δυνατά σου σημεία</vt:lpstr>
      <vt:lpstr>Να γνωρίζεις τα δυνατά σου σημεία</vt:lpstr>
      <vt:lpstr>Συμβουλές για να βελτιώσεις την καταθλιπτική διάθεση/χαμηλή αυτοεκτίμηση</vt:lpstr>
      <vt:lpstr>Συμβουλές για να βελτιώσεις την καταθλιπτική διάθεση/χαμηλή αυτοεκτίμηση</vt:lpstr>
      <vt:lpstr>Συμβουλές για να βελτιώσεις την καταθλιπτική διάθεση/χαμηλή αυτοεκτίμηση</vt:lpstr>
      <vt:lpstr>Συμβουλές για να βελτιώσεις την καταθλιπτική διάθεση/χαμηλή αυτοεκτίμηση</vt:lpstr>
      <vt:lpstr>Συμβουλές για να βελτιώσεις την καταθλιπτική διάθεση/χαμηλή αυτοεκτίμηση</vt:lpstr>
      <vt:lpstr>Συμβουλές για να βελτιώσεις την καταθλιπτική διάθεση/χαμηλή αυτοεκτίμηση</vt:lpstr>
      <vt:lpstr>Συμβουλές για να βελτιώσεις την καταθλιπτική διάθεση/χαμηλή αυτοεκτίμηση</vt:lpstr>
      <vt:lpstr>Εφαρμογή στην καθημερινή ζωή</vt:lpstr>
      <vt:lpstr>Εφαρμογή στην καθημερινή ζωή</vt:lpstr>
      <vt:lpstr>Εφαρμογή στην καθημερινή ζωή</vt:lpstr>
      <vt:lpstr>Εφαρμογή στην καθημερινή ζωή</vt:lpstr>
      <vt:lpstr>Πώς σχετίζεται αυτό με την ψύχωση;</vt:lpstr>
      <vt:lpstr>Πώς σχετίζεται αυτό με την ψύχωση;</vt:lpstr>
      <vt:lpstr>Πώς σχετίζεται αυτό με την ψύχωση;</vt:lpstr>
      <vt:lpstr>Σας ευχαριστούμε για την προσοχή σας</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285</cp:revision>
  <dcterms:created xsi:type="dcterms:W3CDTF">2004-06-30T16:15:23Z</dcterms:created>
  <dcterms:modified xsi:type="dcterms:W3CDTF">2022-05-14T10:38:15Z</dcterms:modified>
</cp:coreProperties>
</file>