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59" r:id="rId1"/>
    <p:sldMasterId id="2147483872" r:id="rId2"/>
  </p:sldMasterIdLst>
  <p:notesMasterIdLst>
    <p:notesMasterId r:id="rId58"/>
  </p:notesMasterIdLst>
  <p:handoutMasterIdLst>
    <p:handoutMasterId r:id="rId59"/>
  </p:handoutMasterIdLst>
  <p:sldIdLst>
    <p:sldId id="460" r:id="rId3"/>
    <p:sldId id="321" r:id="rId4"/>
    <p:sldId id="311" r:id="rId5"/>
    <p:sldId id="312" r:id="rId6"/>
    <p:sldId id="434" r:id="rId7"/>
    <p:sldId id="463" r:id="rId8"/>
    <p:sldId id="462" r:id="rId9"/>
    <p:sldId id="461" r:id="rId10"/>
    <p:sldId id="404" r:id="rId11"/>
    <p:sldId id="438" r:id="rId12"/>
    <p:sldId id="437" r:id="rId13"/>
    <p:sldId id="351" r:id="rId14"/>
    <p:sldId id="439" r:id="rId15"/>
    <p:sldId id="407" r:id="rId16"/>
    <p:sldId id="441" r:id="rId17"/>
    <p:sldId id="440" r:id="rId18"/>
    <p:sldId id="355" r:id="rId19"/>
    <p:sldId id="357" r:id="rId20"/>
    <p:sldId id="443" r:id="rId21"/>
    <p:sldId id="442" r:id="rId22"/>
    <p:sldId id="328" r:id="rId23"/>
    <p:sldId id="358" r:id="rId24"/>
    <p:sldId id="445" r:id="rId25"/>
    <p:sldId id="444" r:id="rId26"/>
    <p:sldId id="375" r:id="rId27"/>
    <p:sldId id="446" r:id="rId28"/>
    <p:sldId id="392" r:id="rId29"/>
    <p:sldId id="388" r:id="rId30"/>
    <p:sldId id="389" r:id="rId31"/>
    <p:sldId id="390" r:id="rId32"/>
    <p:sldId id="391" r:id="rId33"/>
    <p:sldId id="408" r:id="rId34"/>
    <p:sldId id="447" r:id="rId35"/>
    <p:sldId id="432" r:id="rId36"/>
    <p:sldId id="360" r:id="rId37"/>
    <p:sldId id="410" r:id="rId38"/>
    <p:sldId id="449" r:id="rId39"/>
    <p:sldId id="448" r:id="rId40"/>
    <p:sldId id="412" r:id="rId41"/>
    <p:sldId id="451" r:id="rId42"/>
    <p:sldId id="450" r:id="rId43"/>
    <p:sldId id="426" r:id="rId44"/>
    <p:sldId id="454" r:id="rId45"/>
    <p:sldId id="453" r:id="rId46"/>
    <p:sldId id="452" r:id="rId47"/>
    <p:sldId id="418" r:id="rId48"/>
    <p:sldId id="457" r:id="rId49"/>
    <p:sldId id="456" r:id="rId50"/>
    <p:sldId id="455" r:id="rId51"/>
    <p:sldId id="421" r:id="rId52"/>
    <p:sldId id="459" r:id="rId53"/>
    <p:sldId id="458" r:id="rId54"/>
    <p:sldId id="433" r:id="rId55"/>
    <p:sldId id="423" r:id="rId56"/>
    <p:sldId id="424" r:id="rId57"/>
  </p:sldIdLst>
  <p:sldSz cx="12195175" cy="6858000"/>
  <p:notesSz cx="7099300" cy="10234613"/>
  <p:embeddedFontLst>
    <p:embeddedFont>
      <p:font typeface="Calibri Light" panose="020F0302020204030204" pitchFamily="34" charset="0"/>
      <p:regular r:id="rId60"/>
      <p:italic r:id="rId61"/>
    </p:embeddedFont>
    <p:embeddedFont>
      <p:font typeface="ＭＳ Ｐゴシック" panose="020B0600070205080204" pitchFamily="34" charset="-128"/>
      <p:regular r:id="rId62"/>
    </p:embeddedFont>
    <p:embeddedFont>
      <p:font typeface="ＭＳ Ｐゴシック" panose="020B0600070205080204" pitchFamily="34" charset="-128"/>
      <p:regular r:id="rId62"/>
    </p:embeddedFont>
  </p:embeddedFontLst>
  <p:defaultTextStyle>
    <a:defPPr>
      <a:defRPr lang="de-DE"/>
    </a:defPPr>
    <a:lvl1pPr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58">
          <p15:clr>
            <a:srgbClr val="A4A3A4"/>
          </p15:clr>
        </p15:guide>
        <p15:guide id="2" pos="2880">
          <p15:clr>
            <a:srgbClr val="A4A3A4"/>
          </p15:clr>
        </p15:guide>
        <p15:guide id="3"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FFFF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97" autoAdjust="0"/>
    <p:restoredTop sz="94660"/>
  </p:normalViewPr>
  <p:slideViewPr>
    <p:cSldViewPr>
      <p:cViewPr varScale="1">
        <p:scale>
          <a:sx n="120" d="100"/>
          <a:sy n="120" d="100"/>
        </p:scale>
        <p:origin x="264" y="126"/>
      </p:cViewPr>
      <p:guideLst>
        <p:guide orient="horz" pos="3158"/>
        <p:guide pos="288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70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en-GB"/>
          </a:p>
        </p:txBody>
      </p:sp>
      <p:sp>
        <p:nvSpPr>
          <p:cNvPr id="270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en-GB"/>
          </a:p>
        </p:txBody>
      </p:sp>
      <p:sp>
        <p:nvSpPr>
          <p:cNvPr id="270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F2C8ECA-883E-4808-AB7C-AE0320640122}" type="slidenum">
              <a:rPr lang="en-GB" altLang="de-DE"/>
              <a:pPr/>
              <a:t>‹Nr.›</a:t>
            </a:fld>
            <a:endParaRPr lang="en-GB" altLang="de-DE"/>
          </a:p>
        </p:txBody>
      </p:sp>
    </p:spTree>
    <p:extLst>
      <p:ext uri="{BB962C8B-B14F-4D97-AF65-F5344CB8AC3E}">
        <p14:creationId xmlns:p14="http://schemas.microsoft.com/office/powerpoint/2010/main" val="3945382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ea typeface="+mn-ea"/>
              </a:defRPr>
            </a:lvl1pPr>
          </a:lstStyle>
          <a:p>
            <a:pPr>
              <a:defRPr/>
            </a:pPr>
            <a:endParaRPr lang="de-DE"/>
          </a:p>
        </p:txBody>
      </p:sp>
      <p:sp>
        <p:nvSpPr>
          <p:cNvPr id="209923"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ea typeface="+mn-ea"/>
              </a:defRPr>
            </a:lvl1pPr>
          </a:lstStyle>
          <a:p>
            <a:pPr>
              <a:defRPr/>
            </a:pPr>
            <a:endParaRPr lang="de-DE"/>
          </a:p>
        </p:txBody>
      </p:sp>
      <p:sp>
        <p:nvSpPr>
          <p:cNvPr id="72708"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5"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9926"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ea typeface="+mn-ea"/>
              </a:defRPr>
            </a:lvl1pPr>
          </a:lstStyle>
          <a:p>
            <a:pPr>
              <a:defRPr/>
            </a:pPr>
            <a:endParaRPr lang="de-DE"/>
          </a:p>
        </p:txBody>
      </p:sp>
      <p:sp>
        <p:nvSpPr>
          <p:cNvPr id="209927"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8AF2B868-10E7-4C76-ABF4-C121A34AF61A}" type="slidenum">
              <a:rPr lang="de-DE" altLang="de-DE"/>
              <a:pPr/>
              <a:t>‹Nr.›</a:t>
            </a:fld>
            <a:endParaRPr lang="de-DE" altLang="de-DE"/>
          </a:p>
        </p:txBody>
      </p:sp>
    </p:spTree>
    <p:extLst>
      <p:ext uri="{BB962C8B-B14F-4D97-AF65-F5344CB8AC3E}">
        <p14:creationId xmlns:p14="http://schemas.microsoft.com/office/powerpoint/2010/main" val="5030768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AB76EACF-6616-46A9-8729-FD98F6C7A94F}" type="slidenum">
              <a:rPr lang="de-DE" altLang="de-DE" sz="1300"/>
              <a:pPr eaLnBrk="1" hangingPunct="1">
                <a:spcBef>
                  <a:spcPct val="0"/>
                </a:spcBef>
              </a:pPr>
              <a:t>2</a:t>
            </a:fld>
            <a:endParaRPr lang="de-DE" altLang="de-DE" sz="1300"/>
          </a:p>
        </p:txBody>
      </p:sp>
      <p:sp>
        <p:nvSpPr>
          <p:cNvPr id="74755" name="Rectangle 2"/>
          <p:cNvSpPr>
            <a:spLocks noGrp="1" noRot="1" noChangeAspect="1" noChangeArrowheads="1" noTextEdit="1"/>
          </p:cNvSpPr>
          <p:nvPr>
            <p:ph type="sldImg"/>
          </p:nvPr>
        </p:nvSpPr>
        <p:spPr>
          <a:xfrm>
            <a:off x="138113" y="768350"/>
            <a:ext cx="6823075" cy="3836988"/>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40509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C044A8A-BD54-487D-B69A-991B34D1047A}" type="slidenum">
              <a:rPr lang="de-DE" altLang="de-DE" sz="1300"/>
              <a:pPr eaLnBrk="1" hangingPunct="1">
                <a:spcBef>
                  <a:spcPct val="0"/>
                </a:spcBef>
              </a:pPr>
              <a:t>3</a:t>
            </a:fld>
            <a:endParaRPr lang="de-DE" altLang="de-DE" sz="1300"/>
          </a:p>
        </p:txBody>
      </p:sp>
      <p:sp>
        <p:nvSpPr>
          <p:cNvPr id="75779" name="Rectangle 2"/>
          <p:cNvSpPr>
            <a:spLocks noGrp="1" noRot="1" noChangeAspect="1" noChangeArrowheads="1" noTextEdit="1"/>
          </p:cNvSpPr>
          <p:nvPr>
            <p:ph type="sldImg"/>
          </p:nvPr>
        </p:nvSpPr>
        <p:spPr>
          <a:xfrm>
            <a:off x="138113" y="768350"/>
            <a:ext cx="6823075"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45647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2E9F59E-81F9-40D5-BB47-B7414F0C6349}" type="slidenum">
              <a:rPr lang="de-DE" altLang="de-DE" sz="1300"/>
              <a:pPr eaLnBrk="1" hangingPunct="1">
                <a:spcBef>
                  <a:spcPct val="0"/>
                </a:spcBef>
              </a:pPr>
              <a:t>4</a:t>
            </a:fld>
            <a:endParaRPr lang="de-DE" altLang="de-DE" sz="1300"/>
          </a:p>
        </p:txBody>
      </p:sp>
      <p:sp>
        <p:nvSpPr>
          <p:cNvPr id="76803" name="Rectangle 2"/>
          <p:cNvSpPr>
            <a:spLocks noGrp="1" noRot="1" noChangeAspect="1" noChangeArrowheads="1" noTextEdit="1"/>
          </p:cNvSpPr>
          <p:nvPr>
            <p:ph type="sldImg"/>
          </p:nvPr>
        </p:nvSpPr>
        <p:spPr>
          <a:xfrm>
            <a:off x="138113" y="768350"/>
            <a:ext cx="6823075" cy="3836988"/>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24161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00BC0D-B614-4BCA-ABF8-339D70A608F1}" type="slidenum">
              <a:rPr lang="de-DE" altLang="de-DE" sz="1300"/>
              <a:pPr eaLnBrk="1" hangingPunct="1">
                <a:spcBef>
                  <a:spcPct val="0"/>
                </a:spcBef>
              </a:pPr>
              <a:t>5</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7415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00BC0D-B614-4BCA-ABF8-339D70A608F1}" type="slidenum">
              <a:rPr lang="de-DE" altLang="de-DE" sz="1300"/>
              <a:pPr eaLnBrk="1" hangingPunct="1">
                <a:spcBef>
                  <a:spcPct val="0"/>
                </a:spcBef>
              </a:pPr>
              <a:t>6</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7415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00BC0D-B614-4BCA-ABF8-339D70A608F1}" type="slidenum">
              <a:rPr lang="de-DE" altLang="de-DE" sz="1300"/>
              <a:pPr eaLnBrk="1" hangingPunct="1">
                <a:spcBef>
                  <a:spcPct val="0"/>
                </a:spcBef>
              </a:pPr>
              <a:t>7</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7415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D00BC0D-B614-4BCA-ABF8-339D70A608F1}" type="slidenum">
              <a:rPr lang="de-DE" altLang="de-DE" sz="1300"/>
              <a:pPr eaLnBrk="1" hangingPunct="1">
                <a:spcBef>
                  <a:spcPct val="0"/>
                </a:spcBef>
              </a:pPr>
              <a:t>8</a:t>
            </a:fld>
            <a:endParaRPr lang="de-DE" altLang="de-DE" sz="1300"/>
          </a:p>
        </p:txBody>
      </p:sp>
      <p:sp>
        <p:nvSpPr>
          <p:cNvPr id="80899" name="Rectangle 2"/>
          <p:cNvSpPr>
            <a:spLocks noGrp="1" noRot="1" noChangeAspect="1" noChangeArrowheads="1" noTextEdit="1"/>
          </p:cNvSpPr>
          <p:nvPr>
            <p:ph type="sldImg"/>
          </p:nvPr>
        </p:nvSpPr>
        <p:spPr>
          <a:xfrm>
            <a:off x="138113" y="768350"/>
            <a:ext cx="6823075" cy="3836988"/>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67415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E8A86B-81DA-442E-8E53-063C986DE220}" type="slidenum">
              <a:rPr lang="de-DE" altLang="de-DE" sz="1300"/>
              <a:pPr eaLnBrk="1" hangingPunct="1">
                <a:spcBef>
                  <a:spcPct val="0"/>
                </a:spcBef>
              </a:pPr>
              <a:t>9</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25322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E8A86B-81DA-442E-8E53-063C986DE220}" type="slidenum">
              <a:rPr lang="de-DE" altLang="de-DE" sz="1300"/>
              <a:pPr eaLnBrk="1" hangingPunct="1">
                <a:spcBef>
                  <a:spcPct val="0"/>
                </a:spcBef>
              </a:pPr>
              <a:t>10</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25322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1E8A86B-81DA-442E-8E53-063C986DE220}" type="slidenum">
              <a:rPr lang="de-DE" altLang="de-DE" sz="1300"/>
              <a:pPr eaLnBrk="1" hangingPunct="1">
                <a:spcBef>
                  <a:spcPct val="0"/>
                </a:spcBef>
              </a:pPr>
              <a:t>11</a:t>
            </a:fld>
            <a:endParaRPr lang="de-DE" altLang="de-DE" sz="1300"/>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25322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E09DE16-1BEB-4230-A836-BA5736FD5F9A}" type="slidenum">
              <a:rPr lang="de-DE" altLang="de-DE" sz="1300"/>
              <a:pPr eaLnBrk="1" hangingPunct="1">
                <a:spcBef>
                  <a:spcPct val="0"/>
                </a:spcBef>
              </a:pPr>
              <a:t>12</a:t>
            </a:fld>
            <a:endParaRPr lang="de-DE" altLang="de-DE" sz="1300"/>
          </a:p>
        </p:txBody>
      </p:sp>
      <p:sp>
        <p:nvSpPr>
          <p:cNvPr id="84995" name="Rectangle 2"/>
          <p:cNvSpPr>
            <a:spLocks noGrp="1" noRot="1" noChangeAspect="1" noChangeArrowheads="1" noTextEdit="1"/>
          </p:cNvSpPr>
          <p:nvPr>
            <p:ph type="sldImg"/>
          </p:nvPr>
        </p:nvSpPr>
        <p:spPr>
          <a:xfrm>
            <a:off x="138113" y="768350"/>
            <a:ext cx="6823075" cy="3836988"/>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16094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pPr/>
              <a:t>13</a:t>
            </a:fld>
            <a:endParaRPr lang="de-DE" dirty="0"/>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2563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0B79EC-DBCD-4DBD-BC62-D0E73F60D3A1}" type="slidenum">
              <a:rPr lang="de-DE" altLang="de-DE" sz="1300"/>
              <a:pPr eaLnBrk="1" hangingPunct="1">
                <a:spcBef>
                  <a:spcPct val="0"/>
                </a:spcBef>
              </a:pPr>
              <a:t>14</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4535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0B79EC-DBCD-4DBD-BC62-D0E73F60D3A1}" type="slidenum">
              <a:rPr lang="de-DE" altLang="de-DE" sz="1300"/>
              <a:pPr eaLnBrk="1" hangingPunct="1">
                <a:spcBef>
                  <a:spcPct val="0"/>
                </a:spcBef>
              </a:pPr>
              <a:t>15</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45351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560B79EC-DBCD-4DBD-BC62-D0E73F60D3A1}" type="slidenum">
              <a:rPr lang="de-DE" altLang="de-DE" sz="1300"/>
              <a:pPr eaLnBrk="1" hangingPunct="1">
                <a:spcBef>
                  <a:spcPct val="0"/>
                </a:spcBef>
              </a:pPr>
              <a:t>16</a:t>
            </a:fld>
            <a:endParaRPr lang="de-DE" altLang="de-DE" sz="1300"/>
          </a:p>
        </p:txBody>
      </p:sp>
      <p:sp>
        <p:nvSpPr>
          <p:cNvPr id="89091" name="Rectangle 2"/>
          <p:cNvSpPr>
            <a:spLocks noGrp="1" noRot="1" noChangeAspect="1" noChangeArrowheads="1" noTextEdit="1"/>
          </p:cNvSpPr>
          <p:nvPr>
            <p:ph type="sldImg"/>
          </p:nvPr>
        </p:nvSpPr>
        <p:spPr>
          <a:xfrm>
            <a:off x="138113" y="768350"/>
            <a:ext cx="6823075" cy="3836988"/>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45351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896461D-0A0C-4F7F-9F7F-33CD552F842D}" type="slidenum">
              <a:rPr lang="de-DE" altLang="de-DE" sz="1300"/>
              <a:pPr eaLnBrk="1" hangingPunct="1">
                <a:spcBef>
                  <a:spcPct val="0"/>
                </a:spcBef>
              </a:pPr>
              <a:t>17</a:t>
            </a:fld>
            <a:endParaRPr lang="de-DE"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3413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3775DC-F6F9-4CF0-B791-F70C330F2D2B}" type="slidenum">
              <a:rPr lang="de-DE" altLang="de-DE" sz="1300"/>
              <a:pPr eaLnBrk="1" hangingPunct="1">
                <a:spcBef>
                  <a:spcPct val="0"/>
                </a:spcBef>
              </a:pPr>
              <a:t>18</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4388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3775DC-F6F9-4CF0-B791-F70C330F2D2B}" type="slidenum">
              <a:rPr lang="de-DE" altLang="de-DE" sz="1300"/>
              <a:pPr eaLnBrk="1" hangingPunct="1">
                <a:spcBef>
                  <a:spcPct val="0"/>
                </a:spcBef>
              </a:pPr>
              <a:t>19</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4388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73775DC-F6F9-4CF0-B791-F70C330F2D2B}" type="slidenum">
              <a:rPr lang="de-DE" altLang="de-DE" sz="1300"/>
              <a:pPr eaLnBrk="1" hangingPunct="1">
                <a:spcBef>
                  <a:spcPct val="0"/>
                </a:spcBef>
              </a:pPr>
              <a:t>20</a:t>
            </a:fld>
            <a:endParaRPr lang="de-DE" altLang="de-DE" sz="1300"/>
          </a:p>
        </p:txBody>
      </p:sp>
      <p:sp>
        <p:nvSpPr>
          <p:cNvPr id="93187" name="Rectangle 2"/>
          <p:cNvSpPr>
            <a:spLocks noGrp="1" noRot="1" noChangeAspect="1" noChangeArrowheads="1" noTextEdit="1"/>
          </p:cNvSpPr>
          <p:nvPr>
            <p:ph type="sldImg"/>
          </p:nvPr>
        </p:nvSpPr>
        <p:spPr>
          <a:xfrm>
            <a:off x="138113" y="768350"/>
            <a:ext cx="6823075"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4388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B107F156-E4E6-4758-88F3-9A595884C4C1}" type="slidenum">
              <a:rPr lang="de-DE" altLang="de-DE" sz="1300"/>
              <a:pPr eaLnBrk="1" hangingPunct="1">
                <a:spcBef>
                  <a:spcPct val="0"/>
                </a:spcBef>
              </a:pPr>
              <a:t>21</a:t>
            </a:fld>
            <a:endParaRPr lang="de-DE"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39581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6CD41E-88DE-403B-9409-87FA56DE68E2}" type="slidenum">
              <a:rPr lang="de-DE" altLang="de-DE" sz="1300"/>
              <a:pPr eaLnBrk="1" hangingPunct="1">
                <a:spcBef>
                  <a:spcPct val="0"/>
                </a:spcBef>
              </a:pPr>
              <a:t>22</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72382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6CD41E-88DE-403B-9409-87FA56DE68E2}" type="slidenum">
              <a:rPr lang="de-DE" altLang="de-DE" sz="1300"/>
              <a:pPr eaLnBrk="1" hangingPunct="1">
                <a:spcBef>
                  <a:spcPct val="0"/>
                </a:spcBef>
              </a:pPr>
              <a:t>23</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72382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776CD41E-88DE-403B-9409-87FA56DE68E2}" type="slidenum">
              <a:rPr lang="de-DE" altLang="de-DE" sz="1300"/>
              <a:pPr eaLnBrk="1" hangingPunct="1">
                <a:spcBef>
                  <a:spcPct val="0"/>
                </a:spcBef>
              </a:pPr>
              <a:t>24</a:t>
            </a:fld>
            <a:endParaRPr lang="de-DE"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72382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6F6375-5BD4-495A-9F38-DE8DF10C7EBE}" type="slidenum">
              <a:rPr lang="de-DE" altLang="de-DE" sz="1300"/>
              <a:pPr eaLnBrk="1" hangingPunct="1">
                <a:spcBef>
                  <a:spcPct val="0"/>
                </a:spcBef>
              </a:pPr>
              <a:t>25</a:t>
            </a:fld>
            <a:endParaRPr lang="de-DE" altLang="de-DE" sz="1300"/>
          </a:p>
        </p:txBody>
      </p:sp>
      <p:sp>
        <p:nvSpPr>
          <p:cNvPr id="99331" name="Rectangle 3074"/>
          <p:cNvSpPr>
            <a:spLocks noGrp="1" noRot="1" noChangeAspect="1" noChangeArrowheads="1" noTextEdit="1"/>
          </p:cNvSpPr>
          <p:nvPr>
            <p:ph type="sldImg"/>
          </p:nvPr>
        </p:nvSpPr>
        <p:spPr>
          <a:xfrm>
            <a:off x="138113" y="768350"/>
            <a:ext cx="6823075" cy="3836988"/>
          </a:xfrm>
          <a:ln/>
        </p:spPr>
      </p:sp>
      <p:sp>
        <p:nvSpPr>
          <p:cNvPr id="9933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42181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16F6375-5BD4-495A-9F38-DE8DF10C7EBE}" type="slidenum">
              <a:rPr lang="de-DE" altLang="de-DE" sz="1300"/>
              <a:pPr eaLnBrk="1" hangingPunct="1">
                <a:spcBef>
                  <a:spcPct val="0"/>
                </a:spcBef>
              </a:pPr>
              <a:t>26</a:t>
            </a:fld>
            <a:endParaRPr lang="de-DE" altLang="de-DE" sz="1300"/>
          </a:p>
        </p:txBody>
      </p:sp>
      <p:sp>
        <p:nvSpPr>
          <p:cNvPr id="99331" name="Rectangle 3074"/>
          <p:cNvSpPr>
            <a:spLocks noGrp="1" noRot="1" noChangeAspect="1" noChangeArrowheads="1" noTextEdit="1"/>
          </p:cNvSpPr>
          <p:nvPr>
            <p:ph type="sldImg"/>
          </p:nvPr>
        </p:nvSpPr>
        <p:spPr>
          <a:xfrm>
            <a:off x="138113" y="768350"/>
            <a:ext cx="6823075" cy="3836988"/>
          </a:xfrm>
          <a:ln/>
        </p:spPr>
      </p:sp>
      <p:sp>
        <p:nvSpPr>
          <p:cNvPr id="99332" name="Rectangle 307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42181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46143E15-E9B9-4B38-BAC9-98429E3100C4}" type="slidenum">
              <a:rPr lang="de-DE" altLang="de-DE" sz="1300"/>
              <a:pPr eaLnBrk="1" hangingPunct="1">
                <a:spcBef>
                  <a:spcPct val="0"/>
                </a:spcBef>
              </a:pPr>
              <a:t>27</a:t>
            </a:fld>
            <a:endParaRPr lang="de-DE" altLang="de-DE" sz="1300"/>
          </a:p>
        </p:txBody>
      </p:sp>
      <p:sp>
        <p:nvSpPr>
          <p:cNvPr id="100355" name="Rectangle 2"/>
          <p:cNvSpPr>
            <a:spLocks noGrp="1" noRot="1" noChangeAspect="1" noChangeArrowheads="1" noTextEdit="1"/>
          </p:cNvSpPr>
          <p:nvPr>
            <p:ph type="sldImg"/>
          </p:nvPr>
        </p:nvSpPr>
        <p:spPr>
          <a:xfrm>
            <a:off x="138113" y="768350"/>
            <a:ext cx="6823075" cy="3836988"/>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de-DE">
              <a:ea typeface="ＭＳ Ｐゴシック" panose="020B0600070205080204" pitchFamily="34" charset="-128"/>
            </a:endParaRPr>
          </a:p>
        </p:txBody>
      </p:sp>
    </p:spTree>
    <p:extLst>
      <p:ext uri="{BB962C8B-B14F-4D97-AF65-F5344CB8AC3E}">
        <p14:creationId xmlns:p14="http://schemas.microsoft.com/office/powerpoint/2010/main" val="3899130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61903161-87FA-41D0-A57F-2F54CB30181D}" type="slidenum">
              <a:rPr lang="de-DE" altLang="de-DE" sz="1300"/>
              <a:pPr eaLnBrk="1" hangingPunct="1">
                <a:spcBef>
                  <a:spcPct val="0"/>
                </a:spcBef>
              </a:pPr>
              <a:t>28</a:t>
            </a:fld>
            <a:endParaRPr lang="de-DE"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72859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0F45B5BD-30BB-4F35-A9E2-8B4370625AF5}" type="slidenum">
              <a:rPr lang="de-DE" altLang="de-DE" sz="1300"/>
              <a:pPr eaLnBrk="1" hangingPunct="1">
                <a:spcBef>
                  <a:spcPct val="0"/>
                </a:spcBef>
              </a:pPr>
              <a:t>29</a:t>
            </a:fld>
            <a:endParaRPr lang="de-DE" altLang="de-DE" sz="1300"/>
          </a:p>
        </p:txBody>
      </p:sp>
      <p:sp>
        <p:nvSpPr>
          <p:cNvPr id="102403" name="Rectangle 2"/>
          <p:cNvSpPr>
            <a:spLocks noGrp="1" noRot="1" noChangeAspect="1" noChangeArrowheads="1" noTextEdit="1"/>
          </p:cNvSpPr>
          <p:nvPr>
            <p:ph type="sldImg"/>
          </p:nvPr>
        </p:nvSpPr>
        <p:spPr>
          <a:xfrm>
            <a:off x="138113" y="768350"/>
            <a:ext cx="6823075"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628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2CF4F06-A27F-4D30-BE75-8BE7C45D0FCB}" type="slidenum">
              <a:rPr lang="de-DE" altLang="de-DE" sz="1300"/>
              <a:pPr eaLnBrk="1" hangingPunct="1">
                <a:spcBef>
                  <a:spcPct val="0"/>
                </a:spcBef>
              </a:pPr>
              <a:t>30</a:t>
            </a:fld>
            <a:endParaRPr lang="de-DE" altLang="de-DE" sz="1300"/>
          </a:p>
        </p:txBody>
      </p:sp>
      <p:sp>
        <p:nvSpPr>
          <p:cNvPr id="103427" name="Rectangle 2"/>
          <p:cNvSpPr>
            <a:spLocks noGrp="1" noRot="1" noChangeAspect="1" noChangeArrowheads="1" noTextEdit="1"/>
          </p:cNvSpPr>
          <p:nvPr>
            <p:ph type="sldImg"/>
          </p:nvPr>
        </p:nvSpPr>
        <p:spPr>
          <a:xfrm>
            <a:off x="138113" y="768350"/>
            <a:ext cx="6823075"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0019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CF05C28-261F-4B19-AF61-4853943F033B}" type="slidenum">
              <a:rPr lang="de-DE" altLang="de-DE" sz="1300"/>
              <a:pPr eaLnBrk="1" hangingPunct="1">
                <a:spcBef>
                  <a:spcPct val="0"/>
                </a:spcBef>
              </a:pPr>
              <a:t>31</a:t>
            </a:fld>
            <a:endParaRPr lang="de-DE" altLang="de-DE" sz="1300"/>
          </a:p>
        </p:txBody>
      </p:sp>
      <p:sp>
        <p:nvSpPr>
          <p:cNvPr id="104451" name="Rectangle 2"/>
          <p:cNvSpPr>
            <a:spLocks noGrp="1" noRot="1" noChangeAspect="1" noChangeArrowheads="1" noTextEdit="1"/>
          </p:cNvSpPr>
          <p:nvPr>
            <p:ph type="sldImg"/>
          </p:nvPr>
        </p:nvSpPr>
        <p:spPr>
          <a:xfrm>
            <a:off x="138113" y="768350"/>
            <a:ext cx="6823075"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de-DE">
              <a:ea typeface="ＭＳ Ｐゴシック" panose="020B0600070205080204" pitchFamily="34" charset="-128"/>
            </a:endParaRPr>
          </a:p>
        </p:txBody>
      </p:sp>
    </p:spTree>
    <p:extLst>
      <p:ext uri="{BB962C8B-B14F-4D97-AF65-F5344CB8AC3E}">
        <p14:creationId xmlns:p14="http://schemas.microsoft.com/office/powerpoint/2010/main" val="1448530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7FBC58-C57D-4AB9-ACAE-C2A61C41ED6C}" type="slidenum">
              <a:rPr lang="de-DE" altLang="de-DE" sz="1300"/>
              <a:pPr eaLnBrk="1" hangingPunct="1">
                <a:spcBef>
                  <a:spcPct val="0"/>
                </a:spcBef>
              </a:pPr>
              <a:t>32</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26720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DE7FBC58-C57D-4AB9-ACAE-C2A61C41ED6C}" type="slidenum">
              <a:rPr lang="de-DE" altLang="de-DE" sz="1300"/>
              <a:pPr eaLnBrk="1" hangingPunct="1">
                <a:spcBef>
                  <a:spcPct val="0"/>
                </a:spcBef>
              </a:pPr>
              <a:t>33</a:t>
            </a:fld>
            <a:endParaRPr lang="de-DE" altLang="de-DE" sz="1300"/>
          </a:p>
        </p:txBody>
      </p:sp>
      <p:sp>
        <p:nvSpPr>
          <p:cNvPr id="106499" name="Rectangle 2"/>
          <p:cNvSpPr>
            <a:spLocks noGrp="1" noRot="1" noChangeAspect="1" noChangeArrowheads="1" noTextEdit="1"/>
          </p:cNvSpPr>
          <p:nvPr>
            <p:ph type="sldImg"/>
          </p:nvPr>
        </p:nvSpPr>
        <p:spPr>
          <a:xfrm>
            <a:off x="138113" y="768350"/>
            <a:ext cx="6823075"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12672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34</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66D11B6-5D54-4E24-93E7-738C01AEA367}" type="slidenum">
              <a:rPr lang="de-DE" altLang="de-DE" sz="1300"/>
              <a:pPr eaLnBrk="1" hangingPunct="1">
                <a:spcBef>
                  <a:spcPct val="0"/>
                </a:spcBef>
              </a:pPr>
              <a:t>35</a:t>
            </a:fld>
            <a:endParaRPr lang="de-DE"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03856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6F50830-F179-4DDB-930A-1D691D715751}" type="slidenum">
              <a:rPr lang="de-DE" altLang="de-DE" sz="1300"/>
              <a:pPr eaLnBrk="1" hangingPunct="1">
                <a:spcBef>
                  <a:spcPct val="0"/>
                </a:spcBef>
              </a:pPr>
              <a:t>36</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7079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6F50830-F179-4DDB-930A-1D691D715751}" type="slidenum">
              <a:rPr lang="de-DE" altLang="de-DE" sz="1300"/>
              <a:pPr eaLnBrk="1" hangingPunct="1">
                <a:spcBef>
                  <a:spcPct val="0"/>
                </a:spcBef>
              </a:pPr>
              <a:t>37</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7079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6F50830-F179-4DDB-930A-1D691D715751}" type="slidenum">
              <a:rPr lang="de-DE" altLang="de-DE" sz="1300"/>
              <a:pPr eaLnBrk="1" hangingPunct="1">
                <a:spcBef>
                  <a:spcPct val="0"/>
                </a:spcBef>
              </a:pPr>
              <a:t>38</a:t>
            </a:fld>
            <a:endParaRPr lang="de-DE" altLang="de-DE" sz="1300"/>
          </a:p>
        </p:txBody>
      </p:sp>
      <p:sp>
        <p:nvSpPr>
          <p:cNvPr id="11059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7079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864F06-83C7-41EB-80E8-3E156A5C4431}" type="slidenum">
              <a:rPr lang="de-DE" altLang="de-DE" sz="1300"/>
              <a:pPr eaLnBrk="1" hangingPunct="1">
                <a:spcBef>
                  <a:spcPct val="0"/>
                </a:spcBef>
              </a:pPr>
              <a:t>39</a:t>
            </a:fld>
            <a:endParaRPr lang="de-DE" altLang="de-DE" sz="1300"/>
          </a:p>
        </p:txBody>
      </p:sp>
      <p:sp>
        <p:nvSpPr>
          <p:cNvPr id="113667" name="Rectangle 1026"/>
          <p:cNvSpPr>
            <a:spLocks noGrp="1" noRot="1" noChangeAspect="1" noChangeArrowheads="1" noTextEdit="1"/>
          </p:cNvSpPr>
          <p:nvPr>
            <p:ph type="sldImg"/>
          </p:nvPr>
        </p:nvSpPr>
        <p:spPr>
          <a:xfrm>
            <a:off x="138113" y="768350"/>
            <a:ext cx="6823075" cy="3836988"/>
          </a:xfrm>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04363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864F06-83C7-41EB-80E8-3E156A5C4431}" type="slidenum">
              <a:rPr lang="de-DE" altLang="de-DE" sz="1300"/>
              <a:pPr eaLnBrk="1" hangingPunct="1">
                <a:spcBef>
                  <a:spcPct val="0"/>
                </a:spcBef>
              </a:pPr>
              <a:t>40</a:t>
            </a:fld>
            <a:endParaRPr lang="de-DE" altLang="de-DE" sz="1300"/>
          </a:p>
        </p:txBody>
      </p:sp>
      <p:sp>
        <p:nvSpPr>
          <p:cNvPr id="113667" name="Rectangle 1026"/>
          <p:cNvSpPr>
            <a:spLocks noGrp="1" noRot="1" noChangeAspect="1" noChangeArrowheads="1" noTextEdit="1"/>
          </p:cNvSpPr>
          <p:nvPr>
            <p:ph type="sldImg"/>
          </p:nvPr>
        </p:nvSpPr>
        <p:spPr>
          <a:xfrm>
            <a:off x="138113" y="768350"/>
            <a:ext cx="6823075" cy="3836988"/>
          </a:xfrm>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043635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F864F06-83C7-41EB-80E8-3E156A5C4431}" type="slidenum">
              <a:rPr lang="de-DE" altLang="de-DE" sz="1300"/>
              <a:pPr eaLnBrk="1" hangingPunct="1">
                <a:spcBef>
                  <a:spcPct val="0"/>
                </a:spcBef>
              </a:pPr>
              <a:t>41</a:t>
            </a:fld>
            <a:endParaRPr lang="de-DE" altLang="de-DE" sz="1300"/>
          </a:p>
        </p:txBody>
      </p:sp>
      <p:sp>
        <p:nvSpPr>
          <p:cNvPr id="113667" name="Rectangle 1026"/>
          <p:cNvSpPr>
            <a:spLocks noGrp="1" noRot="1" noChangeAspect="1" noChangeArrowheads="1" noTextEdit="1"/>
          </p:cNvSpPr>
          <p:nvPr>
            <p:ph type="sldImg"/>
          </p:nvPr>
        </p:nvSpPr>
        <p:spPr>
          <a:xfrm>
            <a:off x="138113" y="768350"/>
            <a:ext cx="6823075" cy="3836988"/>
          </a:xfrm>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043635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074583B-9685-41FA-9564-F3DC11CF1B0D}" type="slidenum">
              <a:rPr lang="de-DE" altLang="de-DE" sz="1300"/>
              <a:pPr algn="r" eaLnBrk="1" hangingPunct="1">
                <a:spcBef>
                  <a:spcPct val="0"/>
                </a:spcBef>
              </a:pPr>
              <a:t>42</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46636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074583B-9685-41FA-9564-F3DC11CF1B0D}" type="slidenum">
              <a:rPr lang="de-DE" altLang="de-DE" sz="1300"/>
              <a:pPr algn="r" eaLnBrk="1" hangingPunct="1">
                <a:spcBef>
                  <a:spcPct val="0"/>
                </a:spcBef>
              </a:pPr>
              <a:t>43</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46636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074583B-9685-41FA-9564-F3DC11CF1B0D}" type="slidenum">
              <a:rPr lang="de-DE" altLang="de-DE" sz="1300"/>
              <a:pPr algn="r" eaLnBrk="1" hangingPunct="1">
                <a:spcBef>
                  <a:spcPct val="0"/>
                </a:spcBef>
              </a:pPr>
              <a:t>44</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46636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9074583B-9685-41FA-9564-F3DC11CF1B0D}" type="slidenum">
              <a:rPr lang="de-DE" altLang="de-DE" sz="1300"/>
              <a:pPr algn="r" eaLnBrk="1" hangingPunct="1">
                <a:spcBef>
                  <a:spcPct val="0"/>
                </a:spcBef>
              </a:pPr>
              <a:t>45</a:t>
            </a:fld>
            <a:endParaRPr lang="de-DE" altLang="de-DE" sz="1300"/>
          </a:p>
        </p:txBody>
      </p:sp>
      <p:sp>
        <p:nvSpPr>
          <p:cNvPr id="117763" name="Rectangle 2"/>
          <p:cNvSpPr>
            <a:spLocks noGrp="1" noRot="1" noChangeAspect="1" noChangeArrowheads="1" noTextEdit="1"/>
          </p:cNvSpPr>
          <p:nvPr>
            <p:ph type="sldImg"/>
          </p:nvPr>
        </p:nvSpPr>
        <p:spPr>
          <a:xfrm>
            <a:off x="138113" y="768350"/>
            <a:ext cx="6823075"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46636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69FBF5-15D7-45CB-9A93-2609417C1C80}" type="slidenum">
              <a:rPr lang="de-DE" altLang="de-DE" sz="1300"/>
              <a:pPr eaLnBrk="1" hangingPunct="1">
                <a:spcBef>
                  <a:spcPct val="0"/>
                </a:spcBef>
              </a:pPr>
              <a:t>46</a:t>
            </a:fld>
            <a:endParaRPr lang="de-DE" altLang="de-DE" sz="1300"/>
          </a:p>
        </p:txBody>
      </p:sp>
      <p:sp>
        <p:nvSpPr>
          <p:cNvPr id="121859" name="Rectangle 2050"/>
          <p:cNvSpPr>
            <a:spLocks noGrp="1" noRot="1" noChangeAspect="1" noChangeArrowheads="1" noTextEdit="1"/>
          </p:cNvSpPr>
          <p:nvPr>
            <p:ph type="sldImg"/>
          </p:nvPr>
        </p:nvSpPr>
        <p:spPr>
          <a:xfrm>
            <a:off x="138113" y="768350"/>
            <a:ext cx="6823075" cy="3836988"/>
          </a:xfrm>
          <a:ln/>
        </p:spPr>
      </p:sp>
      <p:sp>
        <p:nvSpPr>
          <p:cNvPr id="1218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86535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69FBF5-15D7-45CB-9A93-2609417C1C80}" type="slidenum">
              <a:rPr lang="de-DE" altLang="de-DE" sz="1300"/>
              <a:pPr eaLnBrk="1" hangingPunct="1">
                <a:spcBef>
                  <a:spcPct val="0"/>
                </a:spcBef>
              </a:pPr>
              <a:t>47</a:t>
            </a:fld>
            <a:endParaRPr lang="de-DE" altLang="de-DE" sz="1300"/>
          </a:p>
        </p:txBody>
      </p:sp>
      <p:sp>
        <p:nvSpPr>
          <p:cNvPr id="121859" name="Rectangle 2050"/>
          <p:cNvSpPr>
            <a:spLocks noGrp="1" noRot="1" noChangeAspect="1" noChangeArrowheads="1" noTextEdit="1"/>
          </p:cNvSpPr>
          <p:nvPr>
            <p:ph type="sldImg"/>
          </p:nvPr>
        </p:nvSpPr>
        <p:spPr>
          <a:xfrm>
            <a:off x="138113" y="768350"/>
            <a:ext cx="6823075" cy="3836988"/>
          </a:xfrm>
          <a:ln/>
        </p:spPr>
      </p:sp>
      <p:sp>
        <p:nvSpPr>
          <p:cNvPr id="1218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8653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69FBF5-15D7-45CB-9A93-2609417C1C80}" type="slidenum">
              <a:rPr lang="de-DE" altLang="de-DE" sz="1300"/>
              <a:pPr eaLnBrk="1" hangingPunct="1">
                <a:spcBef>
                  <a:spcPct val="0"/>
                </a:spcBef>
              </a:pPr>
              <a:t>48</a:t>
            </a:fld>
            <a:endParaRPr lang="de-DE" altLang="de-DE" sz="1300"/>
          </a:p>
        </p:txBody>
      </p:sp>
      <p:sp>
        <p:nvSpPr>
          <p:cNvPr id="121859" name="Rectangle 2050"/>
          <p:cNvSpPr>
            <a:spLocks noGrp="1" noRot="1" noChangeAspect="1" noChangeArrowheads="1" noTextEdit="1"/>
          </p:cNvSpPr>
          <p:nvPr>
            <p:ph type="sldImg"/>
          </p:nvPr>
        </p:nvSpPr>
        <p:spPr>
          <a:xfrm>
            <a:off x="138113" y="768350"/>
            <a:ext cx="6823075" cy="3836988"/>
          </a:xfrm>
          <a:ln/>
        </p:spPr>
      </p:sp>
      <p:sp>
        <p:nvSpPr>
          <p:cNvPr id="1218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86535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2A69FBF5-15D7-45CB-9A93-2609417C1C80}" type="slidenum">
              <a:rPr lang="de-DE" altLang="de-DE" sz="1300"/>
              <a:pPr eaLnBrk="1" hangingPunct="1">
                <a:spcBef>
                  <a:spcPct val="0"/>
                </a:spcBef>
              </a:pPr>
              <a:t>49</a:t>
            </a:fld>
            <a:endParaRPr lang="de-DE" altLang="de-DE" sz="1300"/>
          </a:p>
        </p:txBody>
      </p:sp>
      <p:sp>
        <p:nvSpPr>
          <p:cNvPr id="121859" name="Rectangle 2050"/>
          <p:cNvSpPr>
            <a:spLocks noGrp="1" noRot="1" noChangeAspect="1" noChangeArrowheads="1" noTextEdit="1"/>
          </p:cNvSpPr>
          <p:nvPr>
            <p:ph type="sldImg"/>
          </p:nvPr>
        </p:nvSpPr>
        <p:spPr>
          <a:xfrm>
            <a:off x="138113" y="768350"/>
            <a:ext cx="6823075" cy="3836988"/>
          </a:xfrm>
          <a:ln/>
        </p:spPr>
      </p:sp>
      <p:sp>
        <p:nvSpPr>
          <p:cNvPr id="121860"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8653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EEEA29-6ABB-422E-841F-BD7B51492434}" type="slidenum">
              <a:rPr lang="de-DE" altLang="de-DE" sz="1300"/>
              <a:pPr eaLnBrk="1" hangingPunct="1">
                <a:spcBef>
                  <a:spcPct val="0"/>
                </a:spcBef>
              </a:pPr>
              <a:t>50</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64851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EEEA29-6ABB-422E-841F-BD7B51492434}" type="slidenum">
              <a:rPr lang="de-DE" altLang="de-DE" sz="1300"/>
              <a:pPr eaLnBrk="1" hangingPunct="1">
                <a:spcBef>
                  <a:spcPct val="0"/>
                </a:spcBef>
              </a:pPr>
              <a:t>51</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648514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9FEEEA29-6ABB-422E-841F-BD7B51492434}" type="slidenum">
              <a:rPr lang="de-DE" altLang="de-DE" sz="1300"/>
              <a:pPr eaLnBrk="1" hangingPunct="1">
                <a:spcBef>
                  <a:spcPct val="0"/>
                </a:spcBef>
              </a:pPr>
              <a:t>52</a:t>
            </a:fld>
            <a:endParaRPr lang="de-DE" altLang="de-DE" sz="1300"/>
          </a:p>
        </p:txBody>
      </p:sp>
      <p:sp>
        <p:nvSpPr>
          <p:cNvPr id="124931" name="Rectangle 2"/>
          <p:cNvSpPr>
            <a:spLocks noGrp="1" noRot="1" noChangeAspect="1" noChangeArrowheads="1" noTextEdit="1"/>
          </p:cNvSpPr>
          <p:nvPr>
            <p:ph type="sldImg"/>
          </p:nvPr>
        </p:nvSpPr>
        <p:spPr>
          <a:xfrm>
            <a:off x="138113" y="768350"/>
            <a:ext cx="6823075"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648514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53</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C9B6A7F6-4637-4F55-AA9F-622C650450D6}" type="slidenum">
              <a:rPr lang="de-DE" altLang="de-DE" sz="1300">
                <a:solidFill>
                  <a:srgbClr val="000000"/>
                </a:solidFill>
              </a:rPr>
              <a:pPr eaLnBrk="1" hangingPunct="1">
                <a:spcBef>
                  <a:spcPct val="0"/>
                </a:spcBef>
              </a:pPr>
              <a:t>54</a:t>
            </a:fld>
            <a:endParaRPr lang="de-DE" altLang="de-DE" sz="1300">
              <a:solidFill>
                <a:srgbClr val="000000"/>
              </a:solidFill>
            </a:endParaRPr>
          </a:p>
        </p:txBody>
      </p:sp>
      <p:sp>
        <p:nvSpPr>
          <p:cNvPr id="126979" name="Rectangle 2"/>
          <p:cNvSpPr>
            <a:spLocks noGrp="1" noRot="1" noChangeAspect="1" noChangeArrowheads="1" noTextEdit="1"/>
          </p:cNvSpPr>
          <p:nvPr>
            <p:ph type="sldImg"/>
          </p:nvPr>
        </p:nvSpPr>
        <p:spPr>
          <a:xfrm>
            <a:off x="138113" y="768350"/>
            <a:ext cx="6823075"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073862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eaLnBrk="0" hangingPunct="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fld id="{FE78E835-A6A7-407F-B639-3026B6762B2C}" type="slidenum">
              <a:rPr lang="de-DE" altLang="de-DE" sz="1300">
                <a:solidFill>
                  <a:srgbClr val="000000"/>
                </a:solidFill>
              </a:rPr>
              <a:pPr eaLnBrk="1" hangingPunct="1">
                <a:spcBef>
                  <a:spcPct val="0"/>
                </a:spcBef>
              </a:pPr>
              <a:t>55</a:t>
            </a:fld>
            <a:endParaRPr lang="de-DE" altLang="de-DE" sz="1300">
              <a:solidFill>
                <a:srgbClr val="000000"/>
              </a:solidFill>
            </a:endParaRPr>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6076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4" name="Slide Number Placeholder 3"/>
          <p:cNvSpPr>
            <a:spLocks noGrp="1"/>
          </p:cNvSpPr>
          <p:nvPr>
            <p:ph type="sldNum" sz="quarter" idx="12"/>
          </p:nvPr>
        </p:nvSpPr>
        <p:spPr bwMode="gray"/>
        <p:txBody>
          <a:bodyPr/>
          <a:lstStyle>
            <a:lvl1pPr>
              <a:defRPr b="0"/>
            </a:lvl1pPr>
          </a:lstStyle>
          <a:p>
            <a:fld id="{988C3DD8-F348-429B-96AC-E623426DE3EF}" type="slidenum">
              <a:rPr lang="de-DE" altLang="de-DE" smtClean="0"/>
              <a:pPr/>
              <a:t>‹Nr.›</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1C5ECFF5-78AF-4532-A628-ACC3F8E0960A}" type="slidenum">
              <a:rPr lang="de-DE" altLang="de-DE" smtClean="0"/>
              <a:pPr/>
              <a:t>‹Nr.›</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01B56FC0-B301-4208-9E51-4C486ABDAE1C}" type="slidenum">
              <a:rPr lang="de-DE" altLang="de-DE" smtClean="0"/>
              <a:pPr/>
              <a:t>‹Nr.›</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988C3DD8-F348-429B-96AC-E623426DE3E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bwMode="gray"/>
        <p:txBody>
          <a:bodyPr/>
          <a:lstStyle>
            <a:lvl1pPr>
              <a:defRPr b="0"/>
            </a:lvl1pPr>
          </a:lstStyle>
          <a:p>
            <a:fld id="{988C3DD8-F348-429B-96AC-E623426DE3EF}" type="slidenum">
              <a:rPr lang="de-DE" altLang="de-DE" smtClean="0"/>
              <a:pPr/>
              <a:t>‹Nr.›</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bwMode="gray"/>
        <p:txBody>
          <a:bodyPr/>
          <a:lstStyle>
            <a:lvl1pPr>
              <a:defRPr b="0"/>
            </a:lvl1pPr>
          </a:lstStyle>
          <a:p>
            <a:fld id="{DBD0ABCB-78E1-415D-9C7A-C2B05379AEA0}" type="slidenum">
              <a:rPr lang="de-DE" altLang="de-DE" smtClean="0"/>
              <a:pPr/>
              <a:t>‹Nr.›</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8 – Αυτοεκτίμηση &amp; Διάθεση</a:t>
            </a:r>
            <a:endParaRPr lang="de-DE"/>
          </a:p>
        </p:txBody>
      </p:sp>
      <p:sp>
        <p:nvSpPr>
          <p:cNvPr id="4" name="Slide Number Placeholder 3"/>
          <p:cNvSpPr>
            <a:spLocks noGrp="1"/>
          </p:cNvSpPr>
          <p:nvPr>
            <p:ph type="sldNum" sz="quarter" idx="12"/>
          </p:nvPr>
        </p:nvSpPr>
        <p:spPr bwMode="gray"/>
        <p:txBody>
          <a:bodyPr/>
          <a:lstStyle>
            <a:lvl1pPr>
              <a:defRPr b="0"/>
            </a:lvl1pPr>
          </a:lstStyle>
          <a:p>
            <a:fld id="{1C992E0E-4384-4C84-A354-088C2CB4FDC2}" type="slidenum">
              <a:rPr lang="de-DE" altLang="de-DE" smtClean="0"/>
              <a:pPr/>
              <a:t>‹Nr.›</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19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1866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b="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b="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b="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656924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4289802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96685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r>
              <a:rPr lang="de-DE" dirty="0"/>
              <a:t/>
            </a: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Tree>
    <p:extLst>
      <p:ext uri="{BB962C8B-B14F-4D97-AF65-F5344CB8AC3E}">
        <p14:creationId xmlns:p14="http://schemas.microsoft.com/office/powerpoint/2010/main" val="2355368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496691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1367661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1031163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36928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22515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b="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883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988C3DD8-F348-429B-96AC-E623426DE3EF}" type="slidenum">
              <a:rPr lang="de-DE" altLang="de-DE" smtClean="0"/>
              <a:pPr/>
              <a:t>‹Nr.›</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b="0">
                <a:solidFill>
                  <a:srgbClr val="333333"/>
                </a:solidFill>
              </a:rPr>
              <a:t>Entrenamiento Metacognitivo 8 – Stimmung</a:t>
            </a:r>
            <a:endParaRPr lang="de-DE" b="0"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b="0" smtClean="0">
                <a:solidFill>
                  <a:srgbClr val="333333"/>
                </a:solidFill>
              </a:rPr>
              <a:pPr defTabSz="457123" fontAlgn="auto">
                <a:spcBef>
                  <a:spcPts val="0"/>
                </a:spcBef>
                <a:spcAft>
                  <a:spcPts val="0"/>
                </a:spcAft>
              </a:pPr>
              <a:t>‹Nr.›</a:t>
            </a:fld>
            <a:endParaRPr lang="de-DE" b="0"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b="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75304753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t>8 Α</a:t>
            </a:r>
            <a:r>
              <a:rPr lang="en-US" altLang="ja-JP" dirty="0">
                <a:latin typeface="Calibri Light"/>
              </a:rPr>
              <a:t> – </a:t>
            </a:r>
            <a:r>
              <a:rPr lang="el-GR" altLang="ko-KR"/>
              <a:t>Αυτοεκτίμηση &amp; Διάθεση</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(2|22)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123834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a:solidFill>
                  <a:srgbClr val="333333"/>
                </a:solidFill>
              </a:rPr>
              <a:t>Πολλοί άνθρωποι με προβλήματα ψυχικής υγείας</a:t>
            </a:r>
            <a:r>
              <a:rPr lang="en-US" altLang="de-DE" sz="2400" dirty="0">
                <a:solidFill>
                  <a:srgbClr val="333333"/>
                </a:solidFill>
              </a:rPr>
              <a:t> </a:t>
            </a:r>
            <a:r>
              <a:rPr lang="el-GR" altLang="de-DE" sz="2400" dirty="0">
                <a:solidFill>
                  <a:srgbClr val="333333"/>
                </a:solidFill>
              </a:rPr>
              <a:t>παρουσιάζουν γνωστικές διαστρεβλώσεις που μπορεί να </a:t>
            </a:r>
            <a:r>
              <a:rPr lang="el-GR" altLang="de-DE" sz="2400" dirty="0">
                <a:solidFill>
                  <a:srgbClr val="004992"/>
                </a:solidFill>
              </a:rPr>
              <a:t>οδηγήσουν σε κατάθλιψη</a:t>
            </a:r>
            <a:r>
              <a:rPr lang="en-US" altLang="de-DE" sz="2400" dirty="0">
                <a:solidFill>
                  <a:srgbClr val="333333"/>
                </a:solidFill>
              </a:rPr>
              <a:t>.</a:t>
            </a:r>
          </a:p>
          <a:p>
            <a:pPr lvl="0" defTabSz="914400" fontAlgn="base"/>
            <a:r>
              <a:rPr lang="el-GR" altLang="de-DE" sz="2400" dirty="0">
                <a:solidFill>
                  <a:srgbClr val="333333"/>
                </a:solidFill>
              </a:rPr>
              <a:t>Αυτές οι γνωστικές διαστρεβλώσεις μπορούν να αλλάξουν μέσα από εντατική και συνεχόμενη εκπαίδευση</a:t>
            </a:r>
            <a:r>
              <a:rPr lang="en-US" altLang="de-DE" sz="2400" dirty="0">
                <a:solidFill>
                  <a:srgbClr val="333333"/>
                </a:solidFill>
              </a:rPr>
              <a:t>.</a:t>
            </a:r>
            <a:endParaRPr lang="en-US" sz="2400" dirty="0"/>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2</a:t>
            </a:fld>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Συμπτώματα κατάθλιψης;</a:t>
            </a:r>
            <a:endParaRPr lang="en-US" sz="3600" dirty="0">
              <a:solidFill>
                <a:srgbClr val="004992"/>
              </a:solidFill>
              <a:latin typeface="+mn-lt"/>
              <a:ea typeface="+mn-ea"/>
              <a:cs typeface="+mn-cs"/>
            </a:endParaRPr>
          </a:p>
        </p:txBody>
      </p:sp>
      <p:pic>
        <p:nvPicPr>
          <p:cNvPr id="7" name="Picture 4" descr="bearbeitet">
            <a:extLst>
              <a:ext uri="{FF2B5EF4-FFF2-40B4-BE49-F238E27FC236}">
                <a16:creationId xmlns:a16="http://schemas.microsoft.com/office/drawing/2014/main" id="{1499207F-CF66-4440-98EE-130757EA8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48" y="2520944"/>
            <a:ext cx="5174414"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6147">
            <a:extLst>
              <a:ext uri="{FF2B5EF4-FFF2-40B4-BE49-F238E27FC236}">
                <a16:creationId xmlns:a16="http://schemas.microsoft.com/office/drawing/2014/main" id="{416EB4E4-FACD-477F-9E50-063681292200}"/>
              </a:ext>
            </a:extLst>
          </p:cNvPr>
          <p:cNvSpPr txBox="1">
            <a:spLocks noChangeArrowheads="1"/>
          </p:cNvSpPr>
          <p:nvPr/>
        </p:nvSpPr>
        <p:spPr bwMode="auto">
          <a:xfrm>
            <a:off x="3491748" y="2028501"/>
            <a:ext cx="51744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400" b="0" dirty="0">
                <a:solidFill>
                  <a:srgbClr val="004992"/>
                </a:solidFill>
                <a:latin typeface="Calibri Light"/>
              </a:rPr>
              <a:t>;;;</a:t>
            </a: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DBD0ABCB-78E1-415D-9C7A-C2B05379AEA0}" type="slidenum">
              <a:rPr lang="de-DE" altLang="de-DE" smtClean="0"/>
              <a:pPr/>
              <a:t>3</a:t>
            </a:fld>
            <a:endParaRPr lang="de-DE" alt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Συμπτώματα κατάθλιψης;</a:t>
            </a:r>
            <a:endParaRPr lang="en-US" sz="3600">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Font typeface="+mj-lt"/>
              <a:buAutoNum type="arabicPeriod"/>
            </a:pPr>
            <a:r>
              <a:rPr lang="el-GR" altLang="de-DE" sz="2400" dirty="0">
                <a:solidFill>
                  <a:srgbClr val="333333"/>
                </a:solidFill>
              </a:rPr>
              <a:t>Θλίψη, καταθλιπτική διάθεση</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Φτωχή κινητοποίηση και κίνητρο</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Χαμηλή αυτοεκτίμηση</a:t>
            </a:r>
            <a:r>
              <a:rPr lang="de-DE" altLang="de-DE" sz="2400" dirty="0">
                <a:solidFill>
                  <a:srgbClr val="333333"/>
                </a:solidFill>
              </a:rPr>
              <a:t>, </a:t>
            </a:r>
            <a:r>
              <a:rPr lang="el-GR" altLang="de-DE" sz="2400" dirty="0">
                <a:solidFill>
                  <a:srgbClr val="333333"/>
                </a:solidFill>
              </a:rPr>
              <a:t>φόβος απόρριψης</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Φόβοι</a:t>
            </a:r>
            <a:r>
              <a:rPr lang="de-DE" altLang="de-DE" sz="2400" dirty="0">
                <a:solidFill>
                  <a:srgbClr val="333333"/>
                </a:solidFill>
              </a:rPr>
              <a:t> (</a:t>
            </a:r>
            <a:r>
              <a:rPr lang="el-GR" altLang="de-DE" sz="2400" dirty="0">
                <a:solidFill>
                  <a:srgbClr val="333333"/>
                </a:solidFill>
              </a:rPr>
              <a:t>π.χ.</a:t>
            </a:r>
            <a:r>
              <a:rPr lang="de-DE" altLang="de-DE" sz="2400" dirty="0">
                <a:solidFill>
                  <a:srgbClr val="333333"/>
                </a:solidFill>
              </a:rPr>
              <a:t> </a:t>
            </a:r>
            <a:r>
              <a:rPr lang="el-GR" altLang="de-DE" sz="2400" dirty="0">
                <a:solidFill>
                  <a:srgbClr val="333333"/>
                </a:solidFill>
              </a:rPr>
              <a:t>σχετικά με το μέλλον</a:t>
            </a:r>
            <a:r>
              <a:rPr lang="de-DE" altLang="de-DE" sz="2400" dirty="0">
                <a:solidFill>
                  <a:srgbClr val="333333"/>
                </a:solidFill>
              </a:rPr>
              <a:t>)</a:t>
            </a:r>
          </a:p>
          <a:p>
            <a:pPr marL="457200" lvl="0" indent="-457200" defTabSz="914400" fontAlgn="base">
              <a:buFont typeface="+mj-lt"/>
              <a:buAutoNum type="arabicPeriod"/>
            </a:pPr>
            <a:r>
              <a:rPr lang="el-GR" altLang="de-DE" sz="2400" dirty="0">
                <a:solidFill>
                  <a:srgbClr val="333333"/>
                </a:solidFill>
              </a:rPr>
              <a:t>Διαταραχές ύπνου, πόνος</a:t>
            </a:r>
            <a:endParaRPr lang="de-DE" altLang="de-DE" sz="2400" dirty="0">
              <a:solidFill>
                <a:srgbClr val="333333"/>
              </a:solidFill>
            </a:endParaRPr>
          </a:p>
          <a:p>
            <a:pPr marL="457200" lvl="0" indent="-457200" defTabSz="914400" fontAlgn="base">
              <a:buFont typeface="+mj-lt"/>
              <a:buAutoNum type="arabicPeriod"/>
            </a:pPr>
            <a:r>
              <a:rPr lang="el-GR" altLang="de-DE" sz="2400" dirty="0">
                <a:solidFill>
                  <a:srgbClr val="333333"/>
                </a:solidFill>
              </a:rPr>
              <a:t>Γνωστικά ελλείμματα</a:t>
            </a:r>
            <a:r>
              <a:rPr lang="de-DE" altLang="de-DE" sz="2400" dirty="0">
                <a:solidFill>
                  <a:srgbClr val="333333"/>
                </a:solidFill>
              </a:rPr>
              <a:t> (</a:t>
            </a:r>
            <a:r>
              <a:rPr lang="el-GR" altLang="de-DE" sz="2400" dirty="0">
                <a:solidFill>
                  <a:srgbClr val="333333"/>
                </a:solidFill>
              </a:rPr>
              <a:t>φτωχή συγκέντρωση και μνήμη</a:t>
            </a:r>
            <a:r>
              <a:rPr lang="de-DE" altLang="de-DE" sz="2400" dirty="0">
                <a:solidFill>
                  <a:srgbClr val="333333"/>
                </a:solidFill>
              </a:rPr>
              <a:t>)</a:t>
            </a:r>
          </a:p>
          <a:p>
            <a:pPr lvl="0" defTabSz="914400" fontAlgn="base"/>
            <a:r>
              <a:rPr lang="de-DE" altLang="de-DE"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4</a:t>
            </a:fld>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Γεννήθηκα έτσι... Έγινα έτσι;</a:t>
            </a:r>
            <a:endParaRPr lang="de-DE" altLang="de-DE" sz="3600" dirty="0">
              <a:solidFill>
                <a:srgbClr val="004992"/>
              </a:solidFill>
              <a:latin typeface="+mn-lt"/>
              <a:ea typeface="+mn-ea"/>
              <a:cs typeface="+mn-cs"/>
            </a:endParaRPr>
          </a:p>
        </p:txBody>
      </p:sp>
      <p:sp>
        <p:nvSpPr>
          <p:cNvPr id="23554" name="Rectangle 2"/>
          <p:cNvSpPr>
            <a:spLocks noGrp="1" noChangeArrowheads="1"/>
          </p:cNvSpPr>
          <p:nvPr>
            <p:ph idx="1"/>
          </p:nvPr>
        </p:nvSpPr>
        <p:spPr>
          <a:xfrm>
            <a:off x="408955" y="2204864"/>
            <a:ext cx="8412480" cy="4248000"/>
          </a:xfrm>
        </p:spPr>
        <p:txBody>
          <a:bodyPr>
            <a:noAutofit/>
          </a:bodyPr>
          <a:lstStyle/>
          <a:p>
            <a:pPr eaLnBrk="1" hangingPunct="1">
              <a:buClr>
                <a:srgbClr val="333333"/>
              </a:buClr>
            </a:pPr>
            <a:r>
              <a:rPr lang="el-GR" altLang="de-DE" sz="2400" dirty="0">
                <a:solidFill>
                  <a:srgbClr val="333333"/>
                </a:solidFill>
              </a:rPr>
              <a:t>Είναι προκαθορισμένο το αν είμαστε χαρούμενοι ή λυπημένοι;</a:t>
            </a:r>
            <a:r>
              <a:rPr lang="de-DE" altLang="de-DE" sz="2400" dirty="0">
                <a:solidFill>
                  <a:srgbClr val="333333"/>
                </a:solidFill>
              </a:rPr>
              <a:t> </a:t>
            </a:r>
            <a:r>
              <a:rPr lang="el-GR" altLang="de-DE" sz="2400" dirty="0">
                <a:solidFill>
                  <a:srgbClr val="333333"/>
                </a:solidFill>
              </a:rPr>
              <a:t>Η συναισθηματική μας κατάσταση αλλάζει με τον χρόνο;</a:t>
            </a:r>
            <a:endParaRPr lang="el-GR"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5</a:t>
            </a:fld>
            <a:endParaRPr lang="de-DE" altLang="de-DE"/>
          </a:p>
        </p:txBody>
      </p:sp>
    </p:spTree>
    <p:extLst>
      <p:ext uri="{BB962C8B-B14F-4D97-AF65-F5344CB8AC3E}">
        <p14:creationId xmlns:p14="http://schemas.microsoft.com/office/powerpoint/2010/main" val="203683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Γεννήθηκα έτσι... Έγινα έτσι;</a:t>
            </a:r>
            <a:endParaRPr lang="de-DE" altLang="de-DE" sz="3600" dirty="0">
              <a:solidFill>
                <a:srgbClr val="004992"/>
              </a:solidFill>
              <a:latin typeface="+mn-lt"/>
              <a:ea typeface="+mn-ea"/>
              <a:cs typeface="+mn-cs"/>
            </a:endParaRPr>
          </a:p>
        </p:txBody>
      </p:sp>
      <p:sp>
        <p:nvSpPr>
          <p:cNvPr id="23554" name="Rectangle 2"/>
          <p:cNvSpPr>
            <a:spLocks noGrp="1" noChangeArrowheads="1"/>
          </p:cNvSpPr>
          <p:nvPr>
            <p:ph idx="1"/>
          </p:nvPr>
        </p:nvSpPr>
        <p:spPr>
          <a:xfrm>
            <a:off x="408955" y="2204864"/>
            <a:ext cx="8412480" cy="4248000"/>
          </a:xfrm>
        </p:spPr>
        <p:txBody>
          <a:bodyPr>
            <a:noAutofit/>
          </a:bodyPr>
          <a:lstStyle/>
          <a:p>
            <a:pPr eaLnBrk="1" hangingPunct="1">
              <a:buClr>
                <a:srgbClr val="333333"/>
              </a:buClr>
            </a:pPr>
            <a:r>
              <a:rPr lang="el-GR" altLang="de-DE" sz="2400" dirty="0">
                <a:solidFill>
                  <a:srgbClr val="333333"/>
                </a:solidFill>
              </a:rPr>
              <a:t>Είναι προκαθορισμένο το αν είμαστε χαρούμενοι ή λυπημένοι;</a:t>
            </a:r>
            <a:r>
              <a:rPr lang="de-DE" altLang="de-DE" sz="2400" dirty="0">
                <a:solidFill>
                  <a:srgbClr val="333333"/>
                </a:solidFill>
              </a:rPr>
              <a:t> </a:t>
            </a:r>
            <a:r>
              <a:rPr lang="el-GR" altLang="de-DE" sz="2400" dirty="0">
                <a:solidFill>
                  <a:srgbClr val="333333"/>
                </a:solidFill>
              </a:rPr>
              <a:t>Η συναισθηματική μας κατάσταση αλλάζει με τον χρόνο;</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004992"/>
                </a:solidFill>
              </a:rPr>
              <a:t>«φύση»</a:t>
            </a:r>
            <a:r>
              <a:rPr lang="de-DE" altLang="de-DE" sz="2400" dirty="0">
                <a:solidFill>
                  <a:srgbClr val="004992"/>
                </a:solidFill>
              </a:rPr>
              <a:t>: </a:t>
            </a:r>
            <a:r>
              <a:rPr lang="el-GR" altLang="de-DE" sz="2400" dirty="0">
                <a:solidFill>
                  <a:srgbClr val="333333"/>
                </a:solidFill>
              </a:rPr>
              <a:t>Υπάρχουν στοιχεία για μια γενετική προδιάθεση των καταθλιπτικών σκέψεων και της χαμηλής αυτοεκτίμησης</a:t>
            </a:r>
            <a:r>
              <a:rPr lang="de-DE" altLang="de-DE" sz="2400" dirty="0">
                <a:solidFill>
                  <a:srgbClr val="333333"/>
                </a:solidFill>
              </a:rPr>
              <a:t>.</a:t>
            </a:r>
            <a:endParaRPr lang="el-GR"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6</a:t>
            </a:fld>
            <a:endParaRPr lang="de-DE" altLang="de-DE"/>
          </a:p>
        </p:txBody>
      </p:sp>
    </p:spTree>
    <p:extLst>
      <p:ext uri="{BB962C8B-B14F-4D97-AF65-F5344CB8AC3E}">
        <p14:creationId xmlns:p14="http://schemas.microsoft.com/office/powerpoint/2010/main" val="275927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Γεννήθηκα έτσι... Έγινα έτσι;</a:t>
            </a:r>
            <a:endParaRPr lang="de-DE" altLang="de-DE" sz="3600" dirty="0">
              <a:solidFill>
                <a:srgbClr val="004992"/>
              </a:solidFill>
              <a:latin typeface="+mn-lt"/>
              <a:ea typeface="+mn-ea"/>
              <a:cs typeface="+mn-cs"/>
            </a:endParaRPr>
          </a:p>
        </p:txBody>
      </p:sp>
      <p:sp>
        <p:nvSpPr>
          <p:cNvPr id="23554" name="Rectangle 2"/>
          <p:cNvSpPr>
            <a:spLocks noGrp="1" noChangeArrowheads="1"/>
          </p:cNvSpPr>
          <p:nvPr>
            <p:ph idx="1"/>
          </p:nvPr>
        </p:nvSpPr>
        <p:spPr>
          <a:xfrm>
            <a:off x="408955" y="2204864"/>
            <a:ext cx="8412480" cy="4248000"/>
          </a:xfrm>
        </p:spPr>
        <p:txBody>
          <a:bodyPr>
            <a:noAutofit/>
          </a:bodyPr>
          <a:lstStyle/>
          <a:p>
            <a:pPr eaLnBrk="1" hangingPunct="1">
              <a:buClr>
                <a:srgbClr val="333333"/>
              </a:buClr>
            </a:pPr>
            <a:r>
              <a:rPr lang="el-GR" altLang="de-DE" sz="2400" dirty="0">
                <a:solidFill>
                  <a:srgbClr val="333333"/>
                </a:solidFill>
              </a:rPr>
              <a:t>Είναι προκαθορισμένο το αν είμαστε χαρούμενοι ή λυπημένοι;</a:t>
            </a:r>
            <a:r>
              <a:rPr lang="de-DE" altLang="de-DE" sz="2400" dirty="0">
                <a:solidFill>
                  <a:srgbClr val="333333"/>
                </a:solidFill>
              </a:rPr>
              <a:t> </a:t>
            </a:r>
            <a:r>
              <a:rPr lang="el-GR" altLang="de-DE" sz="2400" dirty="0">
                <a:solidFill>
                  <a:srgbClr val="333333"/>
                </a:solidFill>
              </a:rPr>
              <a:t>Η συναισθηματική μας κατάσταση αλλάζει με τον χρόνο;</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004992"/>
                </a:solidFill>
              </a:rPr>
              <a:t>«φύση»</a:t>
            </a:r>
            <a:r>
              <a:rPr lang="de-DE" altLang="de-DE" sz="2400" dirty="0">
                <a:solidFill>
                  <a:srgbClr val="004992"/>
                </a:solidFill>
              </a:rPr>
              <a:t>: </a:t>
            </a:r>
            <a:r>
              <a:rPr lang="el-GR" altLang="de-DE" sz="2400" dirty="0">
                <a:solidFill>
                  <a:srgbClr val="333333"/>
                </a:solidFill>
              </a:rPr>
              <a:t>Υπάρχουν στοιχεία για μια γενετική προδιάθεση των καταθλιπτικών σκέψεων και της χαμηλής αυτοεκτίμησης</a:t>
            </a:r>
            <a:r>
              <a:rPr lang="de-DE" altLang="de-DE" sz="2400" dirty="0">
                <a:solidFill>
                  <a:srgbClr val="333333"/>
                </a:solidFill>
              </a:rPr>
              <a:t>.</a:t>
            </a:r>
          </a:p>
          <a:p>
            <a:pPr marL="342900" indent="-342900">
              <a:buClr>
                <a:srgbClr val="333333"/>
              </a:buClr>
              <a:buFont typeface="WingDings"/>
              <a:buChar char=""/>
            </a:pPr>
            <a:r>
              <a:rPr lang="el-GR" altLang="de-DE" sz="2400" dirty="0">
                <a:solidFill>
                  <a:srgbClr val="004992"/>
                </a:solidFill>
              </a:rPr>
              <a:t>«ανατροφή»</a:t>
            </a:r>
            <a:r>
              <a:rPr lang="de-DE" altLang="de-DE" sz="2400" dirty="0">
                <a:solidFill>
                  <a:srgbClr val="004992"/>
                </a:solidFill>
              </a:rPr>
              <a:t>:</a:t>
            </a:r>
            <a:r>
              <a:rPr lang="el-GR" altLang="de-DE" sz="2400" dirty="0">
                <a:solidFill>
                  <a:srgbClr val="004992"/>
                </a:solidFill>
              </a:rPr>
              <a:t> </a:t>
            </a:r>
            <a:r>
              <a:rPr lang="el-GR" altLang="de-DE" sz="2400" dirty="0">
                <a:solidFill>
                  <a:srgbClr val="333333"/>
                </a:solidFill>
              </a:rPr>
              <a:t>Επικριτικοί και αμελείς γονείς, Καθώς και τραυματικά γεγονότα ζωής μπορεί να οδηγήσουν σε μια αρνητική εικόνα για τον εαυτό.</a:t>
            </a:r>
            <a:endParaRPr lang="el-GR"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7</a:t>
            </a:fld>
            <a:endParaRPr lang="de-DE" altLang="de-DE"/>
          </a:p>
        </p:txBody>
      </p:sp>
    </p:spTree>
    <p:extLst>
      <p:ext uri="{BB962C8B-B14F-4D97-AF65-F5344CB8AC3E}">
        <p14:creationId xmlns:p14="http://schemas.microsoft.com/office/powerpoint/2010/main" val="1442384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7" name="Rectangle 9"/>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Γεννήθηκα έτσι... Έγινα έτσι;</a:t>
            </a:r>
            <a:endParaRPr lang="de-DE" altLang="de-DE" sz="3600" dirty="0">
              <a:solidFill>
                <a:srgbClr val="004992"/>
              </a:solidFill>
              <a:latin typeface="+mn-lt"/>
              <a:ea typeface="+mn-ea"/>
              <a:cs typeface="+mn-cs"/>
            </a:endParaRPr>
          </a:p>
        </p:txBody>
      </p:sp>
      <p:sp>
        <p:nvSpPr>
          <p:cNvPr id="23554" name="Rectangle 2"/>
          <p:cNvSpPr>
            <a:spLocks noGrp="1" noChangeArrowheads="1"/>
          </p:cNvSpPr>
          <p:nvPr>
            <p:ph idx="1"/>
          </p:nvPr>
        </p:nvSpPr>
        <p:spPr>
          <a:xfrm>
            <a:off x="408955" y="2204864"/>
            <a:ext cx="8412480" cy="4248000"/>
          </a:xfrm>
        </p:spPr>
        <p:txBody>
          <a:bodyPr>
            <a:noAutofit/>
          </a:bodyPr>
          <a:lstStyle/>
          <a:p>
            <a:pPr eaLnBrk="1" hangingPunct="1">
              <a:buClr>
                <a:srgbClr val="333333"/>
              </a:buClr>
            </a:pPr>
            <a:r>
              <a:rPr lang="el-GR" altLang="de-DE" sz="2400" dirty="0">
                <a:solidFill>
                  <a:srgbClr val="333333"/>
                </a:solidFill>
              </a:rPr>
              <a:t>Είναι προκαθορισμένο το αν είμαστε χαρούμενοι ή λυπημένοι;</a:t>
            </a:r>
            <a:r>
              <a:rPr lang="de-DE" altLang="de-DE" sz="2400" dirty="0">
                <a:solidFill>
                  <a:srgbClr val="333333"/>
                </a:solidFill>
              </a:rPr>
              <a:t> </a:t>
            </a:r>
            <a:r>
              <a:rPr lang="el-GR" altLang="de-DE" sz="2400" dirty="0">
                <a:solidFill>
                  <a:srgbClr val="333333"/>
                </a:solidFill>
              </a:rPr>
              <a:t>Η συναισθηματική μας κατάσταση αλλάζει με τον χρόνο;</a:t>
            </a:r>
            <a:endParaRPr lang="de-DE" altLang="de-DE" sz="2400" dirty="0">
              <a:solidFill>
                <a:srgbClr val="333333"/>
              </a:solidFill>
            </a:endParaRPr>
          </a:p>
          <a:p>
            <a:pPr marL="342900" indent="-342900" eaLnBrk="1" hangingPunct="1">
              <a:buClr>
                <a:srgbClr val="333333"/>
              </a:buClr>
              <a:buFont typeface="WingDings"/>
              <a:buChar char=""/>
            </a:pPr>
            <a:r>
              <a:rPr lang="el-GR" altLang="de-DE" sz="2400" dirty="0">
                <a:solidFill>
                  <a:srgbClr val="004992"/>
                </a:solidFill>
              </a:rPr>
              <a:t>«φύση»</a:t>
            </a:r>
            <a:r>
              <a:rPr lang="de-DE" altLang="de-DE" sz="2400" dirty="0">
                <a:solidFill>
                  <a:srgbClr val="004992"/>
                </a:solidFill>
              </a:rPr>
              <a:t>: </a:t>
            </a:r>
            <a:r>
              <a:rPr lang="el-GR" altLang="de-DE" sz="2400" dirty="0">
                <a:solidFill>
                  <a:srgbClr val="333333"/>
                </a:solidFill>
              </a:rPr>
              <a:t>Υπάρχουν στοιχεία για μια γενετική προδιάθεση των καταθλιπτικών σκέψεων και της χαμηλής αυτοεκτίμησης</a:t>
            </a:r>
            <a:r>
              <a:rPr lang="de-DE" altLang="de-DE" sz="2400" dirty="0">
                <a:solidFill>
                  <a:srgbClr val="333333"/>
                </a:solidFill>
              </a:rPr>
              <a:t>.</a:t>
            </a:r>
          </a:p>
          <a:p>
            <a:pPr marL="342900" indent="-342900">
              <a:buClr>
                <a:srgbClr val="333333"/>
              </a:buClr>
              <a:buFont typeface="WingDings"/>
              <a:buChar char=""/>
            </a:pPr>
            <a:r>
              <a:rPr lang="el-GR" altLang="de-DE" sz="2400" dirty="0">
                <a:solidFill>
                  <a:srgbClr val="004992"/>
                </a:solidFill>
              </a:rPr>
              <a:t>«ανατροφή»</a:t>
            </a:r>
            <a:r>
              <a:rPr lang="de-DE" altLang="de-DE" sz="2400" dirty="0">
                <a:solidFill>
                  <a:srgbClr val="004992"/>
                </a:solidFill>
              </a:rPr>
              <a:t>:</a:t>
            </a:r>
            <a:r>
              <a:rPr lang="el-GR" altLang="de-DE" sz="2400" dirty="0">
                <a:solidFill>
                  <a:srgbClr val="004992"/>
                </a:solidFill>
              </a:rPr>
              <a:t> </a:t>
            </a:r>
            <a:r>
              <a:rPr lang="el-GR" altLang="de-DE" sz="2400" dirty="0">
                <a:solidFill>
                  <a:srgbClr val="333333"/>
                </a:solidFill>
              </a:rPr>
              <a:t>Επικριτικοί και αμελείς γονείς, Καθώς και τραυματικά γεγονότα ζωής μπορεί να οδηγήσουν σε μια αρνητική εικόνα για τον εαυτό.</a:t>
            </a:r>
          </a:p>
          <a:p>
            <a:pPr lvl="0" defTabSz="914400" fontAlgn="base">
              <a:buClr>
                <a:srgbClr val="333333"/>
              </a:buClr>
            </a:pPr>
            <a:r>
              <a:rPr lang="el-GR" altLang="de-DE" sz="2400" b="1" dirty="0">
                <a:solidFill>
                  <a:srgbClr val="004992"/>
                </a:solidFill>
              </a:rPr>
              <a:t>Αλλά</a:t>
            </a:r>
            <a:r>
              <a:rPr lang="de-DE" altLang="de-DE" sz="2400" dirty="0">
                <a:solidFill>
                  <a:srgbClr val="004992"/>
                </a:solidFill>
              </a:rPr>
              <a:t>: </a:t>
            </a:r>
            <a:r>
              <a:rPr lang="el-GR" altLang="de-DE" sz="2400" dirty="0">
                <a:solidFill>
                  <a:srgbClr val="004992"/>
                </a:solidFill>
              </a:rPr>
              <a:t>οι καταθλιπτικές δομές της σκέψης μπορούν να αλλάξουν</a:t>
            </a:r>
            <a:r>
              <a:rPr lang="de-DE" altLang="de-DE" sz="2400" dirty="0">
                <a:solidFill>
                  <a:srgbClr val="004992"/>
                </a:solidFill>
              </a:rPr>
              <a:t>. </a:t>
            </a:r>
            <a:r>
              <a:rPr lang="el-GR" altLang="de-DE" sz="2400" dirty="0">
                <a:solidFill>
                  <a:srgbClr val="004992"/>
                </a:solidFill>
              </a:rPr>
              <a:t>Η κατάθλιψη δεν είναι μια μη αναστρέψιμη κατάσταση</a:t>
            </a:r>
            <a:r>
              <a:rPr lang="de-DE" altLang="de-DE" sz="2400" dirty="0">
                <a:solidFill>
                  <a:srgbClr val="004992"/>
                </a:solidFill>
              </a:rPr>
              <a:t>!</a:t>
            </a:r>
            <a:endParaRPr lang="el-GR" altLang="de-DE" sz="2400" dirty="0">
              <a:solidFill>
                <a:srgbClr val="004992"/>
              </a:solidFill>
            </a:endParaRPr>
          </a:p>
        </p:txBody>
      </p:sp>
      <p:pic>
        <p:nvPicPr>
          <p:cNvPr id="9" name="Picture 4" descr="Dispair - littledan77 - flickr -cc">
            <a:extLst>
              <a:ext uri="{FF2B5EF4-FFF2-40B4-BE49-F238E27FC236}">
                <a16:creationId xmlns:a16="http://schemas.microsoft.com/office/drawing/2014/main" id="{F7C0BF1C-3965-4E56-9A66-8066670FF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2920" y="3179617"/>
            <a:ext cx="2452255" cy="367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8</a:t>
            </a:fld>
            <a:endParaRPr lang="de-DE" altLang="de-DE"/>
          </a:p>
        </p:txBody>
      </p:sp>
    </p:spTree>
    <p:extLst>
      <p:ext uri="{BB962C8B-B14F-4D97-AF65-F5344CB8AC3E}">
        <p14:creationId xmlns:p14="http://schemas.microsoft.com/office/powerpoint/2010/main" val="3888622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54910678"/>
              </p:ext>
            </p:extLst>
          </p:nvPr>
        </p:nvGraphicFramePr>
        <p:xfrm>
          <a:off x="408955" y="2276872"/>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DBD0ABCB-78E1-415D-9C7A-C2B05379AEA0}" type="slidenum">
              <a:rPr lang="de-DE" altLang="de-DE" smtClean="0"/>
              <a:pPr/>
              <a:t>9</a:t>
            </a:fld>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4029288481"/>
              </p:ext>
            </p:extLst>
          </p:nvPr>
        </p:nvGraphicFramePr>
        <p:xfrm>
          <a:off x="408955" y="2276872"/>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βίωμα διαρκούς απειλής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Κατά την ψύχωση: ενοχλητικές και προσβλητικές φωνές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Μετά την ψύχωση: αισθήματα ντροπής, το μέλλον μοιάζει «κομμάτια»</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DBD0ABCB-78E1-415D-9C7A-C2B05379AEA0}" type="slidenum">
              <a:rPr lang="de-DE" altLang="de-DE" smtClean="0"/>
              <a:pPr/>
              <a:t>10</a:t>
            </a:fld>
            <a:endParaRPr lang="de-DE" altLang="de-DE"/>
          </a:p>
        </p:txBody>
      </p:sp>
    </p:spTree>
    <p:extLst>
      <p:ext uri="{BB962C8B-B14F-4D97-AF65-F5344CB8AC3E}">
        <p14:creationId xmlns:p14="http://schemas.microsoft.com/office/powerpoint/2010/main" val="2258049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graphicFrame>
        <p:nvGraphicFramePr>
          <p:cNvPr id="12" name="Group 30">
            <a:extLst>
              <a:ext uri="{FF2B5EF4-FFF2-40B4-BE49-F238E27FC236}">
                <a16:creationId xmlns:a16="http://schemas.microsoft.com/office/drawing/2014/main" id="{C8483F35-FE12-4C2E-8970-87E3CBC8837D}"/>
              </a:ext>
            </a:extLst>
          </p:cNvPr>
          <p:cNvGraphicFramePr>
            <a:graphicFrameLocks noGrp="1"/>
          </p:cNvGraphicFramePr>
          <p:nvPr>
            <p:extLst>
              <p:ext uri="{D42A27DB-BD31-4B8C-83A1-F6EECF244321}">
                <p14:modId xmlns:p14="http://schemas.microsoft.com/office/powerpoint/2010/main" val="2445664350"/>
              </p:ext>
            </p:extLst>
          </p:nvPr>
        </p:nvGraphicFramePr>
        <p:xfrm>
          <a:off x="408955" y="2276872"/>
          <a:ext cx="8686800" cy="3901418"/>
        </p:xfrm>
        <a:graphic>
          <a:graphicData uri="http://schemas.openxmlformats.org/drawingml/2006/table">
            <a:tbl>
              <a:tblPr>
                <a:tableStyleId>{21E4AEA4-8DFA-4A89-87EB-49C32662AFE0}</a:tableStyleId>
              </a:tblPr>
              <a:tblGrid>
                <a:gridCol w="3816424">
                  <a:extLst>
                    <a:ext uri="{9D8B030D-6E8A-4147-A177-3AD203B41FA5}">
                      <a16:colId xmlns:a16="http://schemas.microsoft.com/office/drawing/2014/main" val="20000"/>
                    </a:ext>
                  </a:extLst>
                </a:gridCol>
                <a:gridCol w="4870376">
                  <a:extLst>
                    <a:ext uri="{9D8B030D-6E8A-4147-A177-3AD203B41FA5}">
                      <a16:colId xmlns:a16="http://schemas.microsoft.com/office/drawing/2014/main" val="20001"/>
                    </a:ext>
                  </a:extLst>
                </a:gridCol>
              </a:tblGrid>
              <a:tr h="457200">
                <a:tc>
                  <a:txBody>
                    <a:bodyPr/>
                    <a:lstStyle/>
                    <a:p>
                      <a:pPr marL="62230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Αρνητικές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712788"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sng" strike="noStrike" cap="none" normalizeH="0" baseline="0" dirty="0">
                          <a:ln>
                            <a:noFill/>
                          </a:ln>
                          <a:solidFill>
                            <a:srgbClr val="333333"/>
                          </a:solidFill>
                          <a:effectLst/>
                          <a:latin typeface="Calibri Light"/>
                        </a:rPr>
                        <a:t>Βραχυπρόθεσμες</a:t>
                      </a:r>
                      <a:r>
                        <a:rPr kumimoji="0" lang="el-GR" sz="2000" b="0" i="0" u="none" strike="noStrike" cap="none" normalizeH="0" baseline="0" dirty="0">
                          <a:ln>
                            <a:noFill/>
                          </a:ln>
                          <a:solidFill>
                            <a:srgbClr val="333333"/>
                          </a:solidFill>
                          <a:effectLst/>
                          <a:latin typeface="Calibri Light"/>
                        </a:rPr>
                        <a:t> θετικές επιδράσεις της ψύχωσης στη διάθεση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βίωμα διαρκούς απειλής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έξαψη, ενθουσιασμός, </a:t>
                      </a:r>
                      <a:r>
                        <a:rPr lang="en-US" altLang="de-DE" sz="2000" dirty="0">
                          <a:solidFill>
                            <a:srgbClr val="333333"/>
                          </a:solidFill>
                        </a:rPr>
                        <a:t>«</a:t>
                      </a:r>
                      <a:r>
                        <a:rPr kumimoji="0" lang="el-GR" sz="2000" b="0" i="0" u="none" strike="noStrike" cap="none" normalizeH="0" baseline="0" dirty="0">
                          <a:ln>
                            <a:noFill/>
                          </a:ln>
                          <a:solidFill>
                            <a:srgbClr val="333333"/>
                          </a:solidFill>
                          <a:effectLst/>
                          <a:latin typeface="Calibri Light"/>
                        </a:rPr>
                        <a:t>επιτέλους κάτι γίνετα</a:t>
                      </a:r>
                      <a:r>
                        <a:rPr kumimoji="0" lang="el-GR" sz="2000" b="0" i="0" u="none" strike="noStrike" cap="none" normalizeH="0" baseline="0" dirty="0">
                          <a:ln>
                            <a:noFill/>
                          </a:ln>
                          <a:solidFill>
                            <a:schemeClr val="tx1"/>
                          </a:solidFill>
                          <a:effectLst/>
                          <a:latin typeface="Calibri Light"/>
                        </a:rPr>
                        <a:t>ι</a:t>
                      </a:r>
                      <a:r>
                        <a:rPr lang="el-GR" altLang="de-DE" sz="2000" dirty="0">
                          <a:solidFill>
                            <a:schemeClr val="tx1"/>
                          </a:solidFill>
                        </a:rPr>
                        <a:t>»</a:t>
                      </a:r>
                      <a:endParaRPr kumimoji="0" lang="de-DE" sz="2000" b="0" i="0" u="none" strike="noStrike" cap="none" normalizeH="0" baseline="0" dirty="0">
                        <a:ln>
                          <a:noFill/>
                        </a:ln>
                        <a:solidFill>
                          <a:schemeClr val="tx1"/>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Κατά την ψύχωση: ενοχλητικές και προσβλητικές φωνές</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την ψύχωση: φωνές που κολακεύουν</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Μετά την ψύχωση: αισθήματα ντροπής, το μέλλον μοιάζει «κομμάτια»</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Κατά τη διάρκεια των παραληρητικών ιδεών (μεγαλείου): αίσθηση δύναμης, ταλέντου, σημαντικότητας (ισχυροί εχθροί) και πεπρωμένου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pic>
        <p:nvPicPr>
          <p:cNvPr id="13" name="Picture 22" descr="nachteil">
            <a:extLst>
              <a:ext uri="{FF2B5EF4-FFF2-40B4-BE49-F238E27FC236}">
                <a16:creationId xmlns:a16="http://schemas.microsoft.com/office/drawing/2014/main" id="{0F7B57DF-4F20-4FAD-B336-61267E528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 y="2325370"/>
            <a:ext cx="44265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daumen">
            <a:extLst>
              <a:ext uri="{FF2B5EF4-FFF2-40B4-BE49-F238E27FC236}">
                <a16:creationId xmlns:a16="http://schemas.microsoft.com/office/drawing/2014/main" id="{0CDE0EDE-9792-4A40-BE02-E4A287F79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87" y="232537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DBD0ABCB-78E1-415D-9C7A-C2B05379AEA0}" type="slidenum">
              <a:rPr lang="de-DE" altLang="de-DE" smtClean="0"/>
              <a:pPr/>
              <a:t>11</a:t>
            </a:fld>
            <a:endParaRPr lang="de-DE" altLang="de-DE"/>
          </a:p>
        </p:txBody>
      </p:sp>
    </p:spTree>
    <p:extLst>
      <p:ext uri="{BB962C8B-B14F-4D97-AF65-F5344CB8AC3E}">
        <p14:creationId xmlns:p14="http://schemas.microsoft.com/office/powerpoint/2010/main" val="95179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Ψύχωση και Κατάθλιψη</a:t>
            </a:r>
            <a:br>
              <a:rPr lang="el-GR" sz="3600">
                <a:solidFill>
                  <a:srgbClr val="004992"/>
                </a:solidFill>
                <a:latin typeface="+mn-lt"/>
                <a:ea typeface="+mn-ea"/>
                <a:cs typeface="+mn-cs"/>
              </a:rPr>
            </a:br>
            <a:r>
              <a:rPr lang="el-GR">
                <a:solidFill>
                  <a:srgbClr val="004992"/>
                </a:solidFill>
                <a:latin typeface="+mn-lt"/>
                <a:ea typeface="+mn-ea"/>
                <a:cs typeface="+mn-cs"/>
              </a:rPr>
              <a:t>Επιδράσεις της ψύχωσης στην αυτοεκτίμηση</a:t>
            </a:r>
            <a:endParaRPr lang="en-US">
              <a:solidFill>
                <a:srgbClr val="004992"/>
              </a:solidFill>
              <a:latin typeface="+mn-lt"/>
              <a:ea typeface="+mn-ea"/>
              <a:cs typeface="+mn-cs"/>
            </a:endParaRPr>
          </a:p>
        </p:txBody>
      </p:sp>
      <p:sp>
        <p:nvSpPr>
          <p:cNvPr id="5" name="Content Placeholder 4"/>
          <p:cNvSpPr>
            <a:spLocks noGrp="1"/>
          </p:cNvSpPr>
          <p:nvPr>
            <p:ph idx="1"/>
          </p:nvPr>
        </p:nvSpPr>
        <p:spPr>
          <a:xfrm>
            <a:off x="408955" y="2204864"/>
            <a:ext cx="8686800" cy="4248000"/>
          </a:xfrm>
        </p:spPr>
        <p:txBody>
          <a:bodyPr/>
          <a:lstStyle/>
          <a:p>
            <a:pPr lvl="0" defTabSz="914400" fontAlgn="base">
              <a:lnSpc>
                <a:spcPct val="100000"/>
              </a:lnSpc>
              <a:spcBef>
                <a:spcPts val="1200"/>
              </a:spcBef>
              <a:buClr>
                <a:srgbClr val="004992"/>
              </a:buClr>
            </a:pPr>
            <a:r>
              <a:rPr lang="el-GR" altLang="de-DE" sz="2000" dirty="0">
                <a:solidFill>
                  <a:srgbClr val="333333"/>
                </a:solidFill>
              </a:rPr>
              <a:t>Οι </a:t>
            </a:r>
            <a:r>
              <a:rPr lang="el-GR" altLang="de-DE" sz="2000" b="1" i="1" dirty="0">
                <a:solidFill>
                  <a:srgbClr val="333333"/>
                </a:solidFill>
              </a:rPr>
              <a:t>βραχυπρόθεσμες θετικές επιδράσεις </a:t>
            </a:r>
            <a:r>
              <a:rPr lang="el-GR" altLang="de-DE" sz="2000" dirty="0">
                <a:solidFill>
                  <a:srgbClr val="333333"/>
                </a:solidFill>
              </a:rPr>
              <a:t>της ψύχωσης στην αυτοεκτίμηση</a:t>
            </a:r>
            <a:r>
              <a:rPr lang="de-DE" altLang="de-DE" sz="2000" dirty="0">
                <a:solidFill>
                  <a:srgbClr val="333333"/>
                </a:solidFill>
              </a:rPr>
              <a:t> </a:t>
            </a:r>
            <a:r>
              <a:rPr lang="el-GR" altLang="de-DE" sz="2000" dirty="0">
                <a:solidFill>
                  <a:srgbClr val="333333"/>
                </a:solidFill>
              </a:rPr>
              <a:t>γενικά ξεθωριάζουν από τις </a:t>
            </a:r>
            <a:r>
              <a:rPr lang="el-GR" altLang="de-DE" sz="2000" b="1" i="1" dirty="0">
                <a:solidFill>
                  <a:srgbClr val="333333"/>
                </a:solidFill>
              </a:rPr>
              <a:t>μακροπρόθεσμες επιπτώσεις της ψύχωσης</a:t>
            </a:r>
            <a:r>
              <a:rPr lang="el-GR" altLang="de-DE" sz="2000" dirty="0">
                <a:solidFill>
                  <a:srgbClr val="333333"/>
                </a:solidFill>
              </a:rPr>
              <a:t>, παραδείγματα</a:t>
            </a:r>
            <a:r>
              <a:rPr lang="de-DE" altLang="de-DE" sz="2000" dirty="0">
                <a:solidFill>
                  <a:srgbClr val="333333"/>
                </a:solidFill>
              </a:rPr>
              <a:t>:</a:t>
            </a:r>
            <a:endParaRPr lang="el-GR"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χρέη</a:t>
            </a:r>
            <a:r>
              <a:rPr lang="de-DE" altLang="de-DE" sz="2000" dirty="0">
                <a:solidFill>
                  <a:srgbClr val="333333"/>
                </a:solidFill>
              </a:rPr>
              <a:t>: </a:t>
            </a:r>
            <a:r>
              <a:rPr lang="el-GR" altLang="de-DE" sz="2000" dirty="0">
                <a:solidFill>
                  <a:srgbClr val="333333"/>
                </a:solidFill>
              </a:rPr>
              <a:t>όταν ένα άτομο με ψύχωση</a:t>
            </a:r>
            <a:r>
              <a:rPr lang="de-DE" altLang="de-DE" sz="2000" dirty="0">
                <a:solidFill>
                  <a:srgbClr val="333333"/>
                </a:solidFill>
              </a:rPr>
              <a:t> </a:t>
            </a:r>
            <a:r>
              <a:rPr lang="el-GR" altLang="de-DE" sz="2000" dirty="0">
                <a:solidFill>
                  <a:srgbClr val="333333"/>
                </a:solidFill>
              </a:rPr>
              <a:t>λανθασμένα πιστεύει</a:t>
            </a:r>
            <a:r>
              <a:rPr lang="de-DE" altLang="de-DE" sz="2000" dirty="0">
                <a:solidFill>
                  <a:srgbClr val="333333"/>
                </a:solidFill>
              </a:rPr>
              <a:t> </a:t>
            </a:r>
            <a:r>
              <a:rPr lang="el-GR" altLang="de-DE" sz="2000" dirty="0">
                <a:solidFill>
                  <a:srgbClr val="333333"/>
                </a:solidFill>
              </a:rPr>
              <a:t>ότι είναι πλούσιο</a:t>
            </a:r>
            <a:r>
              <a:rPr lang="de-DE" altLang="de-DE" sz="2000" dirty="0">
                <a:solidFill>
                  <a:srgbClr val="333333"/>
                </a:solidFill>
              </a:rPr>
              <a:t> </a:t>
            </a:r>
            <a:r>
              <a:rPr lang="el-GR" altLang="de-DE" sz="2000" dirty="0">
                <a:solidFill>
                  <a:srgbClr val="333333"/>
                </a:solidFill>
              </a:rPr>
              <a:t>ή</a:t>
            </a:r>
            <a:r>
              <a:rPr lang="de-DE" altLang="de-DE" sz="2000" dirty="0">
                <a:solidFill>
                  <a:srgbClr val="333333"/>
                </a:solidFill>
              </a:rPr>
              <a:t> </a:t>
            </a:r>
            <a:r>
              <a:rPr lang="el-GR" altLang="de-DE" sz="2000" dirty="0">
                <a:solidFill>
                  <a:srgbClr val="333333"/>
                </a:solidFill>
              </a:rPr>
              <a:t>διάσημο</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μοναξιά</a:t>
            </a:r>
            <a:r>
              <a:rPr lang="de-DE" altLang="de-DE" sz="2000" dirty="0">
                <a:solidFill>
                  <a:srgbClr val="333333"/>
                </a:solidFill>
              </a:rPr>
              <a:t>: </a:t>
            </a:r>
            <a:r>
              <a:rPr lang="el-GR" altLang="de-DE" sz="2000" dirty="0">
                <a:solidFill>
                  <a:srgbClr val="333333"/>
                </a:solidFill>
              </a:rPr>
              <a:t>μερικοί φίλοι</a:t>
            </a:r>
            <a:r>
              <a:rPr lang="de-DE" altLang="de-DE" sz="2000" dirty="0">
                <a:solidFill>
                  <a:srgbClr val="333333"/>
                </a:solidFill>
              </a:rPr>
              <a:t> </a:t>
            </a:r>
            <a:r>
              <a:rPr lang="el-GR" altLang="de-DE" sz="2000" dirty="0">
                <a:solidFill>
                  <a:srgbClr val="333333"/>
                </a:solidFill>
              </a:rPr>
              <a:t>μπορεί να γύρισαν την πλάτη τους στο άτομο</a:t>
            </a:r>
            <a:endParaRPr lang="de-DE" altLang="de-DE" sz="20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333333"/>
                </a:solidFill>
              </a:rPr>
              <a:t>εργασιακή κατάσταση</a:t>
            </a:r>
            <a:r>
              <a:rPr lang="de-DE" altLang="de-DE" sz="2000" dirty="0">
                <a:solidFill>
                  <a:srgbClr val="333333"/>
                </a:solidFill>
              </a:rPr>
              <a:t>: </a:t>
            </a:r>
            <a:r>
              <a:rPr lang="el-GR" altLang="de-DE" sz="2000" dirty="0">
                <a:solidFill>
                  <a:srgbClr val="333333"/>
                </a:solidFill>
              </a:rPr>
              <a:t>απώλεια εργασίας</a:t>
            </a:r>
            <a:r>
              <a:rPr lang="de-DE" altLang="de-DE" sz="2000" dirty="0">
                <a:solidFill>
                  <a:srgbClr val="333333"/>
                </a:solidFill>
              </a:rPr>
              <a:t> </a:t>
            </a:r>
            <a:r>
              <a:rPr lang="el-GR" altLang="de-DE" sz="2000" dirty="0">
                <a:solidFill>
                  <a:srgbClr val="333333"/>
                </a:solidFill>
              </a:rPr>
              <a:t>εξαιτίας ακατάλληλης συμπεριφοράς στο γραφείο</a:t>
            </a:r>
            <a:endParaRPr lang="de-DE" altLang="de-DE" sz="2000" dirty="0">
              <a:solidFill>
                <a:srgbClr val="333333"/>
              </a:solidFill>
            </a:endParaRPr>
          </a:p>
          <a:p>
            <a:pPr lvl="0" defTabSz="914400" fontAlgn="base"/>
            <a:r>
              <a:rPr lang="el-GR" altLang="de-DE" sz="2000" dirty="0">
                <a:solidFill>
                  <a:srgbClr val="333333"/>
                </a:solidFill>
              </a:rPr>
              <a:t>Είναι πολύ επικίνδυνη</a:t>
            </a:r>
            <a:r>
              <a:rPr lang="de-DE" altLang="de-DE" sz="2000" dirty="0">
                <a:solidFill>
                  <a:srgbClr val="333333"/>
                </a:solidFill>
              </a:rPr>
              <a:t> </a:t>
            </a:r>
            <a:r>
              <a:rPr lang="el-GR" altLang="de-DE" sz="2000" dirty="0">
                <a:solidFill>
                  <a:srgbClr val="333333"/>
                </a:solidFill>
              </a:rPr>
              <a:t>η διακοπή της φαρμακευτικής αγωγής χωρίς ιατρική συμβουλή</a:t>
            </a:r>
            <a:r>
              <a:rPr lang="de-DE" altLang="de-DE" sz="2000" dirty="0">
                <a:solidFill>
                  <a:srgbClr val="333333"/>
                </a:solidFill>
              </a:rPr>
              <a:t> </a:t>
            </a:r>
            <a:r>
              <a:rPr lang="el-GR" altLang="de-DE" sz="2000" dirty="0">
                <a:solidFill>
                  <a:srgbClr val="333333"/>
                </a:solidFill>
              </a:rPr>
              <a:t>μόνο και μόνο για να επισκεφτεί ξανά κανείς τον απειλητικό, αν και συναρπαστικό κόσμο, της ψύχωσης. Ιδιαίτερα</a:t>
            </a:r>
            <a:r>
              <a:rPr lang="de-DE" altLang="de-DE" sz="2000" dirty="0">
                <a:solidFill>
                  <a:srgbClr val="333333"/>
                </a:solidFill>
              </a:rPr>
              <a:t> </a:t>
            </a:r>
            <a:r>
              <a:rPr lang="el-GR" altLang="de-DE" sz="2000" dirty="0">
                <a:solidFill>
                  <a:srgbClr val="333333"/>
                </a:solidFill>
              </a:rPr>
              <a:t>όταν ο φόβος</a:t>
            </a:r>
            <a:r>
              <a:rPr lang="de-DE" altLang="de-DE" sz="2000" dirty="0">
                <a:solidFill>
                  <a:srgbClr val="333333"/>
                </a:solidFill>
              </a:rPr>
              <a:t> </a:t>
            </a:r>
            <a:r>
              <a:rPr lang="el-GR" altLang="de-DE" sz="2000" dirty="0">
                <a:solidFill>
                  <a:srgbClr val="333333"/>
                </a:solidFill>
              </a:rPr>
              <a:t>είναι συχνά</a:t>
            </a:r>
            <a:r>
              <a:rPr lang="de-DE" altLang="de-DE" sz="2000" dirty="0">
                <a:solidFill>
                  <a:srgbClr val="333333"/>
                </a:solidFill>
              </a:rPr>
              <a:t> </a:t>
            </a:r>
            <a:r>
              <a:rPr lang="el-GR" altLang="de-DE" sz="2000" dirty="0">
                <a:solidFill>
                  <a:srgbClr val="333333"/>
                </a:solidFill>
              </a:rPr>
              <a:t>κυρίαρχος</a:t>
            </a:r>
            <a:r>
              <a:rPr lang="de-DE" altLang="de-DE" sz="2000" dirty="0">
                <a:solidFill>
                  <a:srgbClr val="333333"/>
                </a:solidFill>
              </a:rPr>
              <a:t> </a:t>
            </a:r>
            <a:r>
              <a:rPr lang="el-GR" altLang="de-DE" sz="2000" dirty="0">
                <a:solidFill>
                  <a:srgbClr val="333333"/>
                </a:solidFill>
              </a:rPr>
              <a:t>κατά την ψύχωση</a:t>
            </a:r>
            <a:r>
              <a:rPr lang="de-DE" altLang="de-DE" sz="2000" dirty="0">
                <a:solidFill>
                  <a:srgbClr val="333333"/>
                </a:solidFill>
              </a:rPr>
              <a:t>!</a:t>
            </a:r>
            <a:endParaRPr lang="en-US" sz="2000" dirty="0"/>
          </a:p>
        </p:txBody>
      </p:sp>
      <p:pic>
        <p:nvPicPr>
          <p:cNvPr id="8" name="Picture 24" descr="Bare_by_viciarg">
            <a:extLst>
              <a:ext uri="{FF2B5EF4-FFF2-40B4-BE49-F238E27FC236}">
                <a16:creationId xmlns:a16="http://schemas.microsoft.com/office/drawing/2014/main" id="{F1BBAADE-05B8-4333-B363-76050EED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032" y="3515143"/>
            <a:ext cx="2507143" cy="3342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12</a:t>
            </a:fld>
            <a:endParaRPr lang="de-DE" alt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3558224" y="5115160"/>
            <a:ext cx="5761584" cy="1015663"/>
          </a:xfrm>
          <a:prstGeom prst="rect">
            <a:avLst/>
          </a:prstGeom>
          <a:noFill/>
        </p:spPr>
        <p:txBody>
          <a:bodyPr wrap="square" rtlCol="0">
            <a:noAutofit/>
          </a:bodyPr>
          <a:lstStyle/>
          <a:p>
            <a:pPr marL="182558"/>
            <a:r>
              <a:rPr lang="de-DE" dirty="0">
                <a:solidFill>
                  <a:schemeClr val="bg1"/>
                </a:solidFill>
                <a:latin typeface="Calibri Light"/>
              </a:rPr>
              <a:t>... viele wichtige Erinnerungen gehen ebenfalls verloren </a:t>
            </a:r>
            <a:br>
              <a:rPr lang="de-DE" dirty="0">
                <a:solidFill>
                  <a:schemeClr val="bg1"/>
                </a:solidFill>
                <a:latin typeface="Calibri Light"/>
              </a:rPr>
            </a:br>
            <a:r>
              <a:rPr lang="de-DE" dirty="0">
                <a:solidFill>
                  <a:schemeClr val="bg1"/>
                </a:solidFill>
                <a:latin typeface="Calibri Light"/>
              </a:rPr>
              <a:t>(Termine, Urlaubserinnerungen,  Schulwissen ...).</a:t>
            </a:r>
            <a:endParaRPr lang="de-DE" b="1" dirty="0">
              <a:solidFill>
                <a:schemeClr val="bg1"/>
              </a:solidFill>
              <a:latin typeface="Calibri Light"/>
            </a:endParaRPr>
          </a:p>
        </p:txBody>
      </p:sp>
      <p:sp>
        <p:nvSpPr>
          <p:cNvPr id="21" name="Titel 1">
            <a:extLst>
              <a:ext uri="{FF2B5EF4-FFF2-40B4-BE49-F238E27FC236}">
                <a16:creationId xmlns:a16="http://schemas.microsoft.com/office/drawing/2014/main" id="{2B40BB36-ADDC-7C48-90C6-98C3B159DE6C}"/>
              </a:ext>
            </a:extLst>
          </p:cNvPr>
          <p:cNvSpPr txBox="1">
            <a:spLocks/>
          </p:cNvSpPr>
          <p:nvPr/>
        </p:nvSpPr>
        <p:spPr>
          <a:xfrm>
            <a:off x="0" y="846000"/>
            <a:ext cx="12195175" cy="6012000"/>
          </a:xfrm>
          <a:prstGeom prst="rect">
            <a:avLst/>
          </a:prstGeom>
          <a:solidFill>
            <a:srgbClr val="8BB3CE">
              <a:alpha val="60000"/>
            </a:srgbClr>
          </a:solidFill>
        </p:spPr>
        <p:txBody>
          <a:bodyPr vert="horz" lIns="91440" tIns="45720" rIns="91440" bIns="45720" rtlCol="0" anchor="ctr" anchorCtr="0">
            <a:normAutofit/>
          </a:bodyPr>
          <a:lstStyle/>
          <a:p>
            <a:pPr marL="190500" lvl="0" algn="ctr" defTabSz="914377">
              <a:lnSpc>
                <a:spcPct val="90000"/>
              </a:lnSpc>
              <a:spcBef>
                <a:spcPct val="0"/>
              </a:spcBef>
              <a:defRPr/>
            </a:pPr>
            <a:endParaRPr kumimoji="0" lang="de-DE" sz="3600" b="0" i="0" u="none" strike="noStrike" kern="1200" cap="none" spc="0" normalizeH="0" baseline="0" noProof="0" dirty="0">
              <a:ln>
                <a:noFill/>
              </a:ln>
              <a:effectLst/>
              <a:uLnTx/>
              <a:uFillTx/>
              <a:latin typeface="+mj-lt"/>
              <a:ea typeface="+mj-ea"/>
              <a:cs typeface="+mj-cs"/>
            </a:endParaRPr>
          </a:p>
        </p:txBody>
      </p:sp>
      <p:sp>
        <p:nvSpPr>
          <p:cNvPr id="9" name="object 3"/>
          <p:cNvSpPr/>
          <p:nvPr/>
        </p:nvSpPr>
        <p:spPr>
          <a:xfrm>
            <a:off x="8185819" y="844502"/>
            <a:ext cx="4009357" cy="6007549"/>
          </a:xfrm>
          <a:prstGeom prst="rect">
            <a:avLst/>
          </a:prstGeom>
          <a:blipFill>
            <a:blip r:embed="rId3" cstate="print"/>
            <a:stretch>
              <a:fillRect/>
            </a:stretch>
          </a:blipFill>
        </p:spPr>
        <p:txBody>
          <a:bodyPr wrap="square" lIns="0" tIns="0" rIns="0" bIns="0" rtlCol="0"/>
          <a:lstStyle/>
          <a:p>
            <a:endParaRPr/>
          </a:p>
        </p:txBody>
      </p:sp>
      <p:sp>
        <p:nvSpPr>
          <p:cNvPr id="2" name="Textfeld 1"/>
          <p:cNvSpPr txBox="1"/>
          <p:nvPr/>
        </p:nvSpPr>
        <p:spPr bwMode="gray">
          <a:xfrm>
            <a:off x="120923" y="906432"/>
            <a:ext cx="7772400" cy="5951568"/>
          </a:xfrm>
          <a:prstGeom prst="rect">
            <a:avLst/>
          </a:prstGeom>
          <a:noFill/>
        </p:spPr>
        <p:txBody>
          <a:bodyPr wrap="square" lIns="0" tIns="0" rIns="0" bIns="0" rtlCol="0" anchor="ctr">
            <a:noAutofit/>
          </a:bodyPr>
          <a:lstStyle/>
          <a:p>
            <a:pPr marL="190500" lvl="0" algn="ctr" defTabSz="914377">
              <a:lnSpc>
                <a:spcPct val="90000"/>
              </a:lnSpc>
              <a:defRPr/>
            </a:pPr>
            <a:r>
              <a:rPr lang="el-GR" sz="3600" dirty="0">
                <a:solidFill>
                  <a:srgbClr val="333333"/>
                </a:solidFill>
                <a:latin typeface="Calibri Light"/>
              </a:rPr>
              <a:t>Ποιες είναι οι χαρακτηριστικές σκέψεις και οι τρόποι που σκέφτονται οι άνθρωποι με </a:t>
            </a:r>
            <a:r>
              <a:rPr lang="el-GR" sz="3600" dirty="0">
                <a:solidFill>
                  <a:srgbClr val="004992"/>
                </a:solidFill>
                <a:latin typeface="Calibri Light"/>
              </a:rPr>
              <a:t>κατάθλιψη </a:t>
            </a:r>
            <a:r>
              <a:rPr lang="el-GR" sz="3600" dirty="0">
                <a:solidFill>
                  <a:srgbClr val="333333"/>
                </a:solidFill>
                <a:latin typeface="Calibri Light"/>
              </a:rPr>
              <a:t>και </a:t>
            </a:r>
            <a:r>
              <a:rPr lang="el-GR" sz="3600" dirty="0">
                <a:solidFill>
                  <a:srgbClr val="004992"/>
                </a:solidFill>
                <a:latin typeface="Calibri Light"/>
              </a:rPr>
              <a:t>χαμηλή αυτοεκτίμηση</a:t>
            </a:r>
            <a:r>
              <a:rPr lang="el-GR" sz="3600" dirty="0">
                <a:solidFill>
                  <a:srgbClr val="333333"/>
                </a:solidFill>
                <a:latin typeface="Calibri Light"/>
              </a:rPr>
              <a:t>;</a:t>
            </a:r>
            <a:endParaRPr lang="de-DE" sz="36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4" name="Slide Number Placeholder 3"/>
          <p:cNvSpPr>
            <a:spLocks noGrp="1"/>
          </p:cNvSpPr>
          <p:nvPr>
            <p:ph type="sldNum" sz="quarter" idx="12"/>
          </p:nvPr>
        </p:nvSpPr>
        <p:spPr/>
        <p:txBody>
          <a:bodyPr/>
          <a:lstStyle/>
          <a:p>
            <a:fld id="{1C5ECFF5-78AF-4532-A628-ACC3F8E0960A}" type="slidenum">
              <a:rPr lang="de-DE" altLang="de-DE" smtClean="0"/>
              <a:pPr/>
              <a:t>13</a:t>
            </a:fld>
            <a:endParaRPr lang="de-DE" altLang="de-DE"/>
          </a:p>
        </p:txBody>
      </p:sp>
    </p:spTree>
    <p:extLst>
      <p:ext uri="{BB962C8B-B14F-4D97-AF65-F5344CB8AC3E}">
        <p14:creationId xmlns:p14="http://schemas.microsoft.com/office/powerpoint/2010/main" val="966405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278566608"/>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Έχεις χρησιμοποιήσει μια ξένη λέξη εσφαλμένα, δεν καταλαβαίνεις το βιβλίο.</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χαζός”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Αποτυχία σε διαγώνισμα</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“Είμαι αποτυχημένος!”</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Επικρίνεσαι σε μια συζήτηση.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ανάξιος”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14</a:t>
            </a:fld>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3240739142"/>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Έχεις χρησιμοποιήσει μια ξένη λέξη εσφαλμένα, δεν καταλαβαίνεις το βιβλίο.</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χαζός”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“Κανείς δεν είναι τέλειος”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“Ενδιαφέρομαι πραγματικά για το βιβλίο αυτό;”</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Αποτυχία σε διαγώνισμα</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“Είμαι αποτυχημένος!”</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“Την </a:t>
                      </a:r>
                      <a:r>
                        <a:rPr kumimoji="0" lang="el-GR" sz="2000" b="0" i="0" u="none" strike="noStrike" cap="none" normalizeH="0" baseline="0" dirty="0">
                          <a:ln>
                            <a:noFill/>
                          </a:ln>
                          <a:solidFill>
                            <a:srgbClr val="333333"/>
                          </a:solidFill>
                          <a:effectLst/>
                          <a:latin typeface="Calibri Light"/>
                        </a:rPr>
                        <a:t>επόμενη φορά θα διαβάσω </a:t>
                      </a:r>
                      <a:r>
                        <a:rPr kumimoji="0" lang="el-GR" sz="2000" b="0" i="0" u="none" strike="noStrike" cap="none" normalizeH="0" baseline="0">
                          <a:ln>
                            <a:noFill/>
                          </a:ln>
                          <a:solidFill>
                            <a:srgbClr val="333333"/>
                          </a:solidFill>
                          <a:effectLst/>
                          <a:latin typeface="Calibri Light"/>
                        </a:rPr>
                        <a:t>περισσότερο.”</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Επικρίνεσαι σε μια συζήτηση.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ανάξιος”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“Ίσως ο άλλος να έχει δίκαιο, ίσως μάθω κάτι από αυτό;”</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15</a:t>
            </a:fld>
            <a:endParaRPr lang="de-DE" altLang="de-DE"/>
          </a:p>
        </p:txBody>
      </p:sp>
    </p:spTree>
    <p:extLst>
      <p:ext uri="{BB962C8B-B14F-4D97-AF65-F5344CB8AC3E}">
        <p14:creationId xmlns:p14="http://schemas.microsoft.com/office/powerpoint/2010/main" val="2798570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1. Υπεργενίκευση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sp>
        <p:nvSpPr>
          <p:cNvPr id="31764" name="Rectangle 22"/>
          <p:cNvSpPr>
            <a:spLocks noChangeArrowheads="1"/>
          </p:cNvSpPr>
          <p:nvPr/>
        </p:nvSpPr>
        <p:spPr bwMode="auto">
          <a:xfrm>
            <a:off x="408955" y="5951021"/>
            <a:ext cx="1137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Font typeface="Wingdings" panose="05000000000000000000" pitchFamily="2" charset="2"/>
              <a:buNone/>
            </a:pPr>
            <a:r>
              <a:rPr lang="el-GR" altLang="de-DE" sz="2000" b="0" dirty="0">
                <a:solidFill>
                  <a:srgbClr val="004992"/>
                </a:solidFill>
                <a:latin typeface="+mn-lt"/>
                <a:ea typeface="+mn-ea"/>
              </a:rPr>
              <a:t>Επιτρέψτε λάθη</a:t>
            </a:r>
            <a:r>
              <a:rPr lang="en-US" altLang="de-DE" sz="2000" b="0" dirty="0">
                <a:solidFill>
                  <a:srgbClr val="004992"/>
                </a:solidFill>
                <a:latin typeface="+mn-lt"/>
                <a:ea typeface="+mn-ea"/>
              </a:rPr>
              <a:t>:</a:t>
            </a:r>
            <a:r>
              <a:rPr lang="en-US" altLang="de-DE" sz="2000" b="0" dirty="0">
                <a:solidFill>
                  <a:srgbClr val="333333"/>
                </a:solidFill>
                <a:latin typeface="+mn-lt"/>
                <a:ea typeface="+mn-ea"/>
              </a:rPr>
              <a:t> </a:t>
            </a:r>
            <a:r>
              <a:rPr lang="el-GR" altLang="de-DE" sz="2000" b="0" dirty="0">
                <a:solidFill>
                  <a:srgbClr val="333333"/>
                </a:solidFill>
                <a:latin typeface="+mn-lt"/>
                <a:ea typeface="+mn-ea"/>
              </a:rPr>
              <a:t>Κανείς δεν είναι τέλειος</a:t>
            </a:r>
            <a:r>
              <a:rPr lang="en-US" altLang="de-DE" sz="2000" b="0" dirty="0">
                <a:solidFill>
                  <a:srgbClr val="333333"/>
                </a:solidFill>
                <a:latin typeface="+mn-lt"/>
                <a:ea typeface="+mn-ea"/>
              </a:rPr>
              <a:t>! </a:t>
            </a:r>
            <a:r>
              <a:rPr lang="el-GR" altLang="de-DE" sz="2000" b="0" dirty="0">
                <a:solidFill>
                  <a:srgbClr val="333333"/>
                </a:solidFill>
                <a:latin typeface="+mn-lt"/>
                <a:ea typeface="+mn-ea"/>
              </a:rPr>
              <a:t>Αν τραυλίζεις κάποιες φορές,</a:t>
            </a:r>
            <a:r>
              <a:rPr lang="en-US" altLang="de-DE" sz="2000" b="0" dirty="0">
                <a:solidFill>
                  <a:srgbClr val="333333"/>
                </a:solidFill>
                <a:latin typeface="+mn-lt"/>
                <a:ea typeface="+mn-ea"/>
              </a:rPr>
              <a:t> </a:t>
            </a:r>
            <a:r>
              <a:rPr lang="el-GR" altLang="de-DE" sz="2000" b="0" dirty="0">
                <a:solidFill>
                  <a:srgbClr val="333333"/>
                </a:solidFill>
                <a:latin typeface="+mn-lt"/>
                <a:ea typeface="+mn-ea"/>
              </a:rPr>
              <a:t>δε σημαίνει ότι δεν μπορείς να εκφραστείς</a:t>
            </a:r>
            <a:r>
              <a:rPr lang="en-US" altLang="de-DE" sz="2000" b="0" dirty="0">
                <a:solidFill>
                  <a:srgbClr val="333333"/>
                </a:solidFill>
                <a:latin typeface="+mn-lt"/>
                <a:ea typeface="+mn-ea"/>
              </a:rPr>
              <a:t>. </a:t>
            </a:r>
            <a:r>
              <a:rPr lang="el-GR" altLang="de-DE" sz="2000" b="0" dirty="0">
                <a:solidFill>
                  <a:srgbClr val="333333"/>
                </a:solidFill>
                <a:latin typeface="+mn-lt"/>
                <a:ea typeface="+mn-ea"/>
              </a:rPr>
              <a:t>Αν κάποιες φορές κάνεις κάποιο λάθος</a:t>
            </a:r>
            <a:r>
              <a:rPr lang="en-US" altLang="de-DE" sz="2000" b="0" dirty="0">
                <a:solidFill>
                  <a:srgbClr val="333333"/>
                </a:solidFill>
                <a:latin typeface="+mn-lt"/>
                <a:ea typeface="+mn-ea"/>
              </a:rPr>
              <a:t>, </a:t>
            </a:r>
            <a:r>
              <a:rPr lang="el-GR" altLang="de-DE" sz="2000" b="0" dirty="0">
                <a:solidFill>
                  <a:srgbClr val="333333"/>
                </a:solidFill>
                <a:latin typeface="+mn-lt"/>
                <a:ea typeface="+mn-ea"/>
              </a:rPr>
              <a:t>δε σημαίνει ότι είσαι</a:t>
            </a:r>
            <a:r>
              <a:rPr lang="en-US" altLang="de-DE" sz="2000" b="0" dirty="0">
                <a:solidFill>
                  <a:srgbClr val="333333"/>
                </a:solidFill>
                <a:latin typeface="+mn-lt"/>
                <a:ea typeface="+mn-ea"/>
              </a:rPr>
              <a:t> </a:t>
            </a:r>
            <a:r>
              <a:rPr lang="el-GR" altLang="de-DE" sz="2000" b="0" dirty="0">
                <a:solidFill>
                  <a:srgbClr val="333333"/>
                </a:solidFill>
                <a:latin typeface="+mn-lt"/>
                <a:ea typeface="+mn-ea"/>
              </a:rPr>
              <a:t>απρόσεχτος</a:t>
            </a:r>
            <a:r>
              <a:rPr lang="en-US" altLang="de-DE" sz="2000" b="0" dirty="0">
                <a:solidFill>
                  <a:srgbClr val="333333"/>
                </a:solidFill>
                <a:latin typeface="+mn-lt"/>
                <a:ea typeface="+mn-ea"/>
              </a:rPr>
              <a:t>.</a:t>
            </a:r>
          </a:p>
        </p:txBody>
      </p:sp>
      <p:graphicFrame>
        <p:nvGraphicFramePr>
          <p:cNvPr id="7" name="Group 1027">
            <a:extLst>
              <a:ext uri="{FF2B5EF4-FFF2-40B4-BE49-F238E27FC236}">
                <a16:creationId xmlns:a16="http://schemas.microsoft.com/office/drawing/2014/main" id="{B0CA5927-F8C3-42A8-8D90-2882AC7478B4}"/>
              </a:ext>
            </a:extLst>
          </p:cNvPr>
          <p:cNvGraphicFramePr>
            <a:graphicFrameLocks noGrp="1"/>
          </p:cNvGraphicFramePr>
          <p:nvPr>
            <p:extLst>
              <p:ext uri="{D42A27DB-BD31-4B8C-83A1-F6EECF244321}">
                <p14:modId xmlns:p14="http://schemas.microsoft.com/office/powerpoint/2010/main" val="1691423880"/>
              </p:ext>
            </p:extLst>
          </p:nvPr>
        </p:nvGraphicFramePr>
        <p:xfrm>
          <a:off x="408955" y="2204864"/>
          <a:ext cx="11376000" cy="3596650"/>
        </p:xfrm>
        <a:graphic>
          <a:graphicData uri="http://schemas.openxmlformats.org/drawingml/2006/table">
            <a:tbl>
              <a:tblPr>
                <a:tableStyleId>{21E4AEA4-8DFA-4A89-87EB-49C32662AFE0}</a:tableStyleId>
              </a:tblPr>
              <a:tblGrid>
                <a:gridCol w="4613600">
                  <a:extLst>
                    <a:ext uri="{9D8B030D-6E8A-4147-A177-3AD203B41FA5}">
                      <a16:colId xmlns:a16="http://schemas.microsoft.com/office/drawing/2014/main" val="20000"/>
                    </a:ext>
                  </a:extLst>
                </a:gridCol>
                <a:gridCol w="67624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Λανθασμένη Γενίκευση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18872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Έχεις χρησιμοποιήσει μια ξένη λέξη εσφαλμένα, δεν καταλαβαίνεις το βιβλίο.</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χαζός”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“Κανείς δεν είναι τέλειος”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“Ενδιαφέρομαι πραγματικά για το βιβλίο αυτό;”</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Αποτυχία σε διαγώνισμα</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αποτυχημένος!”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“Την επόμενη φορά θα διαβάσω περισσότερο.”</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8229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Επικρίνεσαι σε μια συζήτηση.</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“Είμαι ανάξιος”</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“Ίσως ο άλλος να έχει δίκαιο, ίσως μάθω κάτι από αυτό;”</a:t>
                      </a:r>
                      <a:endParaRPr kumimoji="0" lang="de-DE" sz="2000" b="0" i="0" u="none" strike="noStrike" cap="none" normalizeH="0" baseline="0" dirty="0">
                        <a:ln>
                          <a:noFill/>
                        </a:ln>
                        <a:solidFill>
                          <a:srgbClr val="333333"/>
                        </a:solidFill>
                        <a:effectLst/>
                        <a:latin typeface="Calibri Light"/>
                      </a:endParaRPr>
                    </a:p>
                  </a:txBody>
                  <a:tcPr marL="121952" marR="121952" marT="45725" marB="4572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16</a:t>
            </a:fld>
            <a:endParaRPr lang="de-DE" altLang="de-DE"/>
          </a:p>
        </p:txBody>
      </p:sp>
    </p:spTree>
    <p:extLst>
      <p:ext uri="{BB962C8B-B14F-4D97-AF65-F5344CB8AC3E}">
        <p14:creationId xmlns:p14="http://schemas.microsoft.com/office/powerpoint/2010/main" val="345689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Αντ’ αυτού: μη γενικεύεις από μία μόνο ατέλεια σε όλες ανεξαιρέτως!</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dirty="0">
                <a:solidFill>
                  <a:srgbClr val="333333"/>
                </a:solidFill>
              </a:rPr>
              <a:t>Κάθε άνθρωπος είναι περίπλοκος</a:t>
            </a:r>
            <a:r>
              <a:rPr lang="en-GB" altLang="de-DE" sz="2400" dirty="0">
                <a:solidFill>
                  <a:srgbClr val="333333"/>
                </a:solidFill>
              </a:rPr>
              <a:t> – </a:t>
            </a:r>
            <a:r>
              <a:rPr lang="el-GR" altLang="de-DE" sz="2400" dirty="0">
                <a:solidFill>
                  <a:srgbClr val="333333"/>
                </a:solidFill>
              </a:rPr>
              <a:t>όπως ένα ψηφιδωτό</a:t>
            </a:r>
            <a:r>
              <a:rPr lang="en-GB" altLang="de-DE" sz="2400" dirty="0">
                <a:solidFill>
                  <a:srgbClr val="333333"/>
                </a:solidFill>
              </a:rPr>
              <a:t>:</a:t>
            </a:r>
            <a:r>
              <a:rPr lang="el-GR" altLang="de-DE" sz="2400" dirty="0">
                <a:solidFill>
                  <a:srgbClr val="333333"/>
                </a:solidFill>
              </a:rPr>
              <a:t> είμαστε φτιαγμένοι από πολλά μικρά κομμάτια που είναι και καλά και κακά</a:t>
            </a:r>
            <a:r>
              <a:rPr lang="en-GB" altLang="de-DE" sz="2400" dirty="0">
                <a:solidFill>
                  <a:srgbClr val="333333"/>
                </a:solidFill>
              </a:rPr>
              <a:t>.</a:t>
            </a:r>
            <a:endParaRPr lang="de-DE" altLang="de-DE" sz="2400" dirty="0">
              <a:solidFill>
                <a:srgbClr val="333333"/>
              </a:solidFill>
            </a:endParaRPr>
          </a:p>
          <a:p>
            <a:pPr lvl="0" defTabSz="914400" fontAlgn="base"/>
            <a:r>
              <a:rPr lang="el-GR" altLang="de-DE" sz="2400" dirty="0">
                <a:solidFill>
                  <a:srgbClr val="333333"/>
                </a:solidFill>
              </a:rPr>
              <a:t>Επιπλέον</a:t>
            </a:r>
            <a:r>
              <a:rPr lang="en-GB" altLang="de-DE" sz="2400" dirty="0">
                <a:solidFill>
                  <a:srgbClr val="333333"/>
                </a:solidFill>
              </a:rPr>
              <a:t>, </a:t>
            </a:r>
            <a:r>
              <a:rPr lang="el-GR" altLang="de-DE" sz="2400" dirty="0">
                <a:solidFill>
                  <a:srgbClr val="333333"/>
                </a:solidFill>
              </a:rPr>
              <a:t>υπάρχουν πολλοί διαφορετικοί τρόποι</a:t>
            </a:r>
            <a:r>
              <a:rPr lang="en-GB" altLang="de-DE" sz="2400" dirty="0">
                <a:solidFill>
                  <a:srgbClr val="333333"/>
                </a:solidFill>
              </a:rPr>
              <a:t> </a:t>
            </a:r>
            <a:r>
              <a:rPr lang="el-GR" altLang="de-DE" sz="2400" dirty="0">
                <a:solidFill>
                  <a:srgbClr val="333333"/>
                </a:solidFill>
              </a:rPr>
              <a:t>να καθοριστούν τα ανθρώπινα χαρακτηριστικά</a:t>
            </a:r>
            <a:r>
              <a:rPr lang="de-DE" altLang="de-DE" sz="2400" dirty="0">
                <a:solidFill>
                  <a:srgbClr val="333333"/>
                </a:solidFill>
              </a:rPr>
              <a:t>:</a:t>
            </a:r>
          </a:p>
          <a:p>
            <a:pPr lvl="0" defTabSz="914400" fontAlgn="base"/>
            <a:r>
              <a:rPr lang="el-GR" altLang="de-DE" sz="2400" dirty="0">
                <a:solidFill>
                  <a:srgbClr val="004992"/>
                </a:solidFill>
              </a:rPr>
              <a:t>Τι είναι έλξη;</a:t>
            </a:r>
            <a:r>
              <a:rPr lang="de-DE" altLang="de-DE" sz="2400" dirty="0">
                <a:solidFill>
                  <a:srgbClr val="333333"/>
                </a:solidFill>
              </a:rPr>
              <a:t> </a:t>
            </a:r>
            <a:r>
              <a:rPr lang="el-GR" altLang="de-DE" sz="2400" dirty="0">
                <a:solidFill>
                  <a:srgbClr val="333333"/>
                </a:solidFill>
              </a:rPr>
              <a:t>Εσωτερική ή εξωτερική ομορφιά, ένα τέλειο σώμα;;;</a:t>
            </a:r>
          </a:p>
          <a:p>
            <a:pPr lvl="0" defTabSz="914400" fontAlgn="base"/>
            <a:r>
              <a:rPr lang="el-GR" altLang="de-DE" sz="2400" dirty="0">
                <a:solidFill>
                  <a:srgbClr val="004992"/>
                </a:solidFill>
              </a:rPr>
              <a:t>Τι είναι επιτυχία;</a:t>
            </a:r>
            <a:r>
              <a:rPr lang="de-DE" altLang="de-DE" sz="2400" dirty="0">
                <a:solidFill>
                  <a:srgbClr val="333333"/>
                </a:solidFill>
              </a:rPr>
              <a:t> </a:t>
            </a:r>
            <a:r>
              <a:rPr lang="el-GR" altLang="de-DE" sz="2400" dirty="0">
                <a:solidFill>
                  <a:srgbClr val="333333"/>
                </a:solidFill>
              </a:rPr>
              <a:t>Καριέρα</a:t>
            </a:r>
            <a:r>
              <a:rPr lang="en-GB" altLang="de-DE" sz="2400" dirty="0">
                <a:solidFill>
                  <a:srgbClr val="333333"/>
                </a:solidFill>
              </a:rPr>
              <a:t>, </a:t>
            </a:r>
            <a:r>
              <a:rPr lang="el-GR" altLang="de-DE" sz="2400" dirty="0">
                <a:solidFill>
                  <a:srgbClr val="333333"/>
                </a:solidFill>
              </a:rPr>
              <a:t>πολλοί φίλοι</a:t>
            </a:r>
            <a:r>
              <a:rPr lang="en-GB" altLang="de-DE" sz="2400" dirty="0">
                <a:solidFill>
                  <a:srgbClr val="333333"/>
                </a:solidFill>
              </a:rPr>
              <a:t>, </a:t>
            </a:r>
            <a:r>
              <a:rPr lang="el-GR" altLang="de-DE" sz="2400" dirty="0">
                <a:solidFill>
                  <a:srgbClr val="333333"/>
                </a:solidFill>
              </a:rPr>
              <a:t>ικανοποίηση από τον</a:t>
            </a:r>
            <a:br>
              <a:rPr lang="el-GR" altLang="de-DE" sz="2400" dirty="0">
                <a:solidFill>
                  <a:srgbClr val="333333"/>
                </a:solidFill>
              </a:rPr>
            </a:br>
            <a:r>
              <a:rPr lang="el-GR" altLang="de-DE" sz="2400" dirty="0">
                <a:solidFill>
                  <a:srgbClr val="333333"/>
                </a:solidFill>
              </a:rPr>
              <a:t>εαυτό και τη ζωή;;;</a:t>
            </a:r>
            <a:endParaRPr lang="en-US" sz="2400" dirty="0"/>
          </a:p>
        </p:txBody>
      </p:sp>
      <p:pic>
        <p:nvPicPr>
          <p:cNvPr id="8" name="Picture 8" descr="Lady-bug - flickr - Kaleidoscope Mosaic - cclicense">
            <a:extLst>
              <a:ext uri="{FF2B5EF4-FFF2-40B4-BE49-F238E27FC236}">
                <a16:creationId xmlns:a16="http://schemas.microsoft.com/office/drawing/2014/main" id="{B5D9EA91-F30B-4523-A16F-029B38AD1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4775" y="4931359"/>
            <a:ext cx="3200400" cy="192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3835090007"/>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Ένας καλός φίλος δεν έρχεται στα γενέθλιά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Απογοήτευση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Άτομα που στέκονται μαζί. Κοιτάζουν προς την κατεύθυνση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“Με κοροϊδεύουν.”</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792740360"/>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Ένας καλός φίλος δεν έρχεται στα γενέθλιά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Απογοήτευση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Σπουδαίο πάρτι, ήρθαν άλλοι και πραγματικά διασκέδασαν</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Άτομα που στέκονται μαζί. Κοιτάζουν προς την κατεύθυνση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“Με κοροϊδεύουν.”</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19</a:t>
            </a:fld>
            <a:endParaRPr lang="de-DE" altLang="de-DE"/>
          </a:p>
        </p:txBody>
      </p:sp>
    </p:spTree>
    <p:extLst>
      <p:ext uri="{BB962C8B-B14F-4D97-AF65-F5344CB8AC3E}">
        <p14:creationId xmlns:p14="http://schemas.microsoft.com/office/powerpoint/2010/main" val="3977677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2. Επιλεκτική αντίληψη</a:t>
            </a:r>
            <a:br>
              <a:rPr lang="el-GR" altLang="de-DE" sz="3600">
                <a:solidFill>
                  <a:srgbClr val="004992"/>
                </a:solidFill>
                <a:latin typeface="+mn-lt"/>
                <a:ea typeface="+mn-ea"/>
                <a:cs typeface="+mn-cs"/>
              </a:rPr>
            </a:br>
            <a:r>
              <a:rPr lang="el-GR" altLang="de-DE">
                <a:solidFill>
                  <a:srgbClr val="004992"/>
                </a:solidFill>
                <a:latin typeface="+mn-lt"/>
                <a:ea typeface="+mn-ea"/>
                <a:cs typeface="+mn-cs"/>
              </a:rPr>
              <a:t>Τι θα ήταν μια πιο ρεαλιστική και βοηθητική εκτίμηση;</a:t>
            </a:r>
            <a:endParaRPr lang="de-DE" altLang="de-DE">
              <a:solidFill>
                <a:srgbClr val="004992"/>
              </a:solidFill>
              <a:latin typeface="+mn-lt"/>
              <a:ea typeface="+mn-ea"/>
              <a:cs typeface="+mn-cs"/>
            </a:endParaRPr>
          </a:p>
        </p:txBody>
      </p:sp>
      <p:graphicFrame>
        <p:nvGraphicFramePr>
          <p:cNvPr id="9" name="Group 1050">
            <a:extLst>
              <a:ext uri="{FF2B5EF4-FFF2-40B4-BE49-F238E27FC236}">
                <a16:creationId xmlns:a16="http://schemas.microsoft.com/office/drawing/2014/main" id="{D34F7E3F-07ED-49DE-8E7F-0AE992932C82}"/>
              </a:ext>
            </a:extLst>
          </p:cNvPr>
          <p:cNvGraphicFramePr>
            <a:graphicFrameLocks noGrp="1"/>
          </p:cNvGraphicFramePr>
          <p:nvPr>
            <p:extLst>
              <p:ext uri="{D42A27DB-BD31-4B8C-83A1-F6EECF244321}">
                <p14:modId xmlns:p14="http://schemas.microsoft.com/office/powerpoint/2010/main" val="2072304729"/>
              </p:ext>
            </p:extLst>
          </p:nvPr>
        </p:nvGraphicFramePr>
        <p:xfrm>
          <a:off x="408955" y="2834640"/>
          <a:ext cx="11376000" cy="2651760"/>
        </p:xfrm>
        <a:graphic>
          <a:graphicData uri="http://schemas.openxmlformats.org/drawingml/2006/table">
            <a:tbl>
              <a:tblPr>
                <a:tableStyleId>{21E4AEA4-8DFA-4A89-87EB-49C32662AFE0}</a:tableStyleId>
              </a:tblPr>
              <a:tblGrid>
                <a:gridCol w="3078583">
                  <a:extLst>
                    <a:ext uri="{9D8B030D-6E8A-4147-A177-3AD203B41FA5}">
                      <a16:colId xmlns:a16="http://schemas.microsoft.com/office/drawing/2014/main" val="20000"/>
                    </a:ext>
                  </a:extLst>
                </a:gridCol>
                <a:gridCol w="2407786">
                  <a:extLst>
                    <a:ext uri="{9D8B030D-6E8A-4147-A177-3AD203B41FA5}">
                      <a16:colId xmlns:a16="http://schemas.microsoft.com/office/drawing/2014/main" val="20001"/>
                    </a:ext>
                  </a:extLst>
                </a:gridCol>
                <a:gridCol w="588963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Επιλεκτική ερμηνεία</a:t>
                      </a:r>
                      <a:endParaRPr kumimoji="0" lang="de-DE" sz="2000" b="0" i="0" u="none" strike="noStrike" cap="none" normalizeH="0" baseline="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Ολιστική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Ένας καλός φίλος δεν έρχεται στα γενέθλιά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Απογοήτευση </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Σπουδαίο πάρτι, ήρθαν άλλοι και πραγματικά διασκέδασαν</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097280">
                <a:tc>
                  <a:txBody>
                    <a:bodyPr/>
                    <a:lstStyle/>
                    <a:p>
                      <a:pPr marL="0" marR="0" lvl="0" indent="0" algn="l" defTabSz="914400" rtl="0" eaLnBrk="1" fontAlgn="base" latinLnBrk="0" hangingPunct="1">
                        <a:lnSpc>
                          <a:spcPct val="100000"/>
                        </a:lnSpc>
                        <a:spcBef>
                          <a:spcPct val="5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Άτομα που στέκονται μαζί. Κοιτάζουν προς την κατεύθυνση σου.</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“Με κοροϊδεύουν.”</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Με κοιτάζουν τυχαία ή με μπερδεύουν με κάποιον άλλο.</a:t>
                      </a:r>
                      <a:endParaRPr kumimoji="0" lang="de-DE" sz="2000" b="0" i="0" u="none" strike="noStrike" cap="none" normalizeH="0" baseline="0" dirty="0">
                        <a:ln>
                          <a:noFill/>
                        </a:ln>
                        <a:solidFill>
                          <a:srgbClr val="333333"/>
                        </a:solidFill>
                        <a:effectLst/>
                        <a:latin typeface="Calibri Light"/>
                      </a:endParaRPr>
                    </a:p>
                  </a:txBody>
                  <a:tcPr marL="121952" marR="121952" marT="45726" marB="4572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0" name="Picture 24" descr="Ride on - Bold&amp;Blond - flickr - cc_noncommercial">
            <a:extLst>
              <a:ext uri="{FF2B5EF4-FFF2-40B4-BE49-F238E27FC236}">
                <a16:creationId xmlns:a16="http://schemas.microsoft.com/office/drawing/2014/main" id="{1183FEA2-BFF6-4A52-8E23-F4E4A4F8D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3830" y="914400"/>
            <a:ext cx="247134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 29">
            <a:extLst>
              <a:ext uri="{FF2B5EF4-FFF2-40B4-BE49-F238E27FC236}">
                <a16:creationId xmlns:a16="http://schemas.microsoft.com/office/drawing/2014/main" id="{AA5387A8-A96F-4FFD-A5B2-72BB44FF9EC0}"/>
              </a:ext>
            </a:extLst>
          </p:cNvPr>
          <p:cNvSpPr>
            <a:spLocks noChangeArrowheads="1"/>
          </p:cNvSpPr>
          <p:nvPr/>
        </p:nvSpPr>
        <p:spPr bwMode="auto">
          <a:xfrm>
            <a:off x="408955" y="5674022"/>
            <a:ext cx="1137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rgbClr val="006699"/>
              </a:buClr>
              <a:buFont typeface="Wingdings" panose="05000000000000000000" pitchFamily="2" charset="2"/>
              <a:buChar char="Ø"/>
              <a:defRPr sz="2800">
                <a:solidFill>
                  <a:schemeClr val="tx1"/>
                </a:solidFill>
                <a:latin typeface="Arial" panose="020B0604020202020204" pitchFamily="34" charset="0"/>
              </a:defRPr>
            </a:lvl2pPr>
            <a:lvl3pPr marL="1143000" indent="-228600">
              <a:spcBef>
                <a:spcPct val="20000"/>
              </a:spcBef>
              <a:buClr>
                <a:srgbClr val="006699"/>
              </a:buClr>
              <a:buFont typeface="Wingdings" panose="05000000000000000000" pitchFamily="2" charset="2"/>
              <a:buChar char="Ø"/>
              <a:defRPr sz="2400">
                <a:solidFill>
                  <a:schemeClr val="tx1"/>
                </a:solidFill>
                <a:latin typeface="Arial" panose="020B0604020202020204" pitchFamily="34" charset="0"/>
              </a:defRPr>
            </a:lvl3pPr>
            <a:lvl4pPr marL="16002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4pPr>
            <a:lvl5pPr marL="2057400" indent="-228600">
              <a:spcBef>
                <a:spcPct val="20000"/>
              </a:spcBef>
              <a:buClr>
                <a:srgbClr val="006699"/>
              </a:buClr>
              <a:buFont typeface="Wingdings" panose="05000000000000000000" pitchFamily="2" charset="2"/>
              <a:buChar char="Ø"/>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699"/>
              </a:buClr>
              <a:buFont typeface="Wingdings" panose="05000000000000000000" pitchFamily="2" charset="2"/>
              <a:buChar char="Ø"/>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l-GR" altLang="de-DE" sz="2000" b="0">
                <a:solidFill>
                  <a:srgbClr val="004992"/>
                </a:solidFill>
                <a:latin typeface="Calibri Light"/>
              </a:rPr>
              <a:t>“Διάβασμα της σκέψης”: </a:t>
            </a:r>
            <a:r>
              <a:rPr lang="el-GR" altLang="de-DE" sz="2000" b="0" dirty="0">
                <a:solidFill>
                  <a:srgbClr val="333333"/>
                </a:solidFill>
                <a:latin typeface="Calibri Light"/>
              </a:rPr>
              <a:t>Αποφύγετε το να ερμηνεύεται με υπερβολικό τρόπο τη συμπεριφορά των άλλων. Μπορεί να υπάρχουν πολλές εξηγήσεις για μια κατάσταση! </a:t>
            </a:r>
            <a:endParaRPr lang="en-US" altLang="de-DE" sz="2000" b="0" dirty="0">
              <a:solidFill>
                <a:srgbClr val="333333"/>
              </a:solidFill>
              <a:latin typeface="Calibri Light"/>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20</a:t>
            </a:fld>
            <a:endParaRPr lang="de-DE" altLang="de-DE"/>
          </a:p>
        </p:txBody>
      </p:sp>
    </p:spTree>
    <p:extLst>
      <p:ext uri="{BB962C8B-B14F-4D97-AF65-F5344CB8AC3E}">
        <p14:creationId xmlns:p14="http://schemas.microsoft.com/office/powerpoint/2010/main" val="254425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3. Εφαρμόζοντας τα δικά σας κριτήρια ως το απόλυτο μέτρο σύγκρισης</a:t>
            </a:r>
            <a:endParaRPr lang="de-DE" altLang="de-DE" sz="3600">
              <a:solidFill>
                <a:srgbClr val="004992"/>
              </a:solidFill>
              <a:latin typeface="+mn-lt"/>
              <a:ea typeface="+mn-ea"/>
              <a:cs typeface="+mn-cs"/>
            </a:endParaRPr>
          </a:p>
        </p:txBody>
      </p:sp>
      <p:sp>
        <p:nvSpPr>
          <p:cNvPr id="36867" name="Rectangle 3"/>
          <p:cNvSpPr>
            <a:spLocks noGrp="1" noChangeArrowheads="1"/>
          </p:cNvSpPr>
          <p:nvPr>
            <p:ph idx="1"/>
          </p:nvPr>
        </p:nvSpPr>
        <p:spPr/>
        <p:txBody>
          <a:bodyPr>
            <a:noAutofit/>
          </a:bodyPr>
          <a:lstStyle/>
          <a:p>
            <a:pPr eaLnBrk="1" hangingPunct="1"/>
            <a:r>
              <a:rPr lang="el-GR" altLang="de-DE" sz="2400" dirty="0">
                <a:solidFill>
                  <a:srgbClr val="004992"/>
                </a:solidFill>
              </a:rPr>
              <a:t>Υπάρχει διαφορά ανάμεσα στο πώς εγώ κρίνω τον εαυτό μου και στο πώς με κρίνουν οι άλλοι</a:t>
            </a:r>
            <a:r>
              <a:rPr lang="de-DE" altLang="de-DE" sz="2400" dirty="0">
                <a:solidFill>
                  <a:srgbClr val="004992"/>
                </a:solidFill>
              </a:rPr>
              <a:t>!</a:t>
            </a:r>
          </a:p>
          <a:p>
            <a:pPr marL="342900" lvl="1" indent="-342900" eaLnBrk="1" hangingPunct="1">
              <a:spcBef>
                <a:spcPts val="1999"/>
              </a:spcBef>
              <a:spcAft>
                <a:spcPts val="0"/>
              </a:spcAft>
              <a:buClr>
                <a:srgbClr val="333333"/>
              </a:buClr>
              <a:buFont typeface="WingDings"/>
              <a:buChar char=""/>
            </a:pPr>
            <a:r>
              <a:rPr lang="el-GR" altLang="de-DE" sz="2400" dirty="0">
                <a:solidFill>
                  <a:srgbClr val="333333"/>
                </a:solidFill>
                <a:latin typeface="+mn-lt"/>
              </a:rPr>
              <a:t>Αν θεωρώ τον εαυτό μου ανάξιο</a:t>
            </a:r>
            <a:r>
              <a:rPr lang="de-DE" altLang="de-DE" sz="2400" dirty="0">
                <a:solidFill>
                  <a:srgbClr val="333333"/>
                </a:solidFill>
                <a:latin typeface="+mn-lt"/>
              </a:rPr>
              <a:t>, </a:t>
            </a:r>
            <a:r>
              <a:rPr lang="el-GR" altLang="de-DE" sz="2400" dirty="0">
                <a:solidFill>
                  <a:srgbClr val="333333"/>
                </a:solidFill>
                <a:latin typeface="+mn-lt"/>
              </a:rPr>
              <a:t>άσχημο</a:t>
            </a:r>
            <a:r>
              <a:rPr lang="de-DE" altLang="de-DE" sz="2400" dirty="0">
                <a:solidFill>
                  <a:srgbClr val="333333"/>
                </a:solidFill>
                <a:latin typeface="+mn-lt"/>
              </a:rPr>
              <a:t> </a:t>
            </a:r>
            <a:r>
              <a:rPr lang="el-GR" altLang="de-DE" sz="2400" dirty="0">
                <a:solidFill>
                  <a:srgbClr val="333333"/>
                </a:solidFill>
                <a:latin typeface="+mn-lt"/>
              </a:rPr>
              <a:t>κ</a:t>
            </a:r>
            <a:r>
              <a:rPr lang="de-DE" altLang="de-DE" sz="2400" dirty="0">
                <a:solidFill>
                  <a:srgbClr val="333333"/>
                </a:solidFill>
                <a:latin typeface="+mn-lt"/>
              </a:rPr>
              <a:t>.</a:t>
            </a:r>
            <a:r>
              <a:rPr lang="el-GR" altLang="de-DE" sz="2400" dirty="0">
                <a:solidFill>
                  <a:srgbClr val="333333"/>
                </a:solidFill>
                <a:latin typeface="+mn-lt"/>
              </a:rPr>
              <a:t>λ.π., δεν σημαίνει πως και οι άλλοι μοιράζονται αναγκαστικά αυτή την άποψη</a:t>
            </a:r>
            <a:r>
              <a:rPr lang="de-DE" altLang="de-DE" sz="2400" dirty="0">
                <a:solidFill>
                  <a:srgbClr val="333333"/>
                </a:solidFill>
                <a:latin typeface="+mn-lt"/>
              </a:rPr>
              <a:t>.</a:t>
            </a:r>
          </a:p>
          <a:p>
            <a:pPr marL="342900" lvl="1" indent="-342900" eaLnBrk="1" hangingPunct="1">
              <a:spcBef>
                <a:spcPts val="1999"/>
              </a:spcBef>
              <a:spcAft>
                <a:spcPts val="0"/>
              </a:spcAft>
              <a:buClr>
                <a:srgbClr val="333333"/>
              </a:buClr>
              <a:buFont typeface="WingDings"/>
              <a:buChar char=""/>
            </a:pPr>
            <a:r>
              <a:rPr lang="el-GR" altLang="de-DE" sz="2400" dirty="0">
                <a:solidFill>
                  <a:srgbClr val="333333"/>
                </a:solidFill>
                <a:latin typeface="+mn-lt"/>
              </a:rPr>
              <a:t>Υπάρχουν συχνά</a:t>
            </a:r>
            <a:r>
              <a:rPr lang="de-DE" altLang="de-DE" sz="2400" dirty="0">
                <a:solidFill>
                  <a:srgbClr val="333333"/>
                </a:solidFill>
                <a:latin typeface="+mn-lt"/>
              </a:rPr>
              <a:t> </a:t>
            </a:r>
            <a:r>
              <a:rPr lang="el-GR" altLang="de-DE" sz="2400" dirty="0">
                <a:solidFill>
                  <a:srgbClr val="333333"/>
                </a:solidFill>
                <a:latin typeface="+mn-lt"/>
              </a:rPr>
              <a:t>πολλές γνώμες</a:t>
            </a:r>
            <a:r>
              <a:rPr lang="de-DE" altLang="de-DE" sz="2400" dirty="0">
                <a:solidFill>
                  <a:srgbClr val="333333"/>
                </a:solidFill>
                <a:latin typeface="+mn-lt"/>
              </a:rPr>
              <a:t>/</a:t>
            </a:r>
            <a:r>
              <a:rPr lang="el-GR" altLang="de-DE" sz="2400" dirty="0">
                <a:solidFill>
                  <a:srgbClr val="333333"/>
                </a:solidFill>
                <a:latin typeface="+mn-lt"/>
              </a:rPr>
              <a:t>αποφάσεις/προτιμήσεις</a:t>
            </a:r>
            <a:r>
              <a:rPr lang="de-DE" altLang="de-DE" sz="2400" dirty="0">
                <a:solidFill>
                  <a:srgbClr val="333333"/>
                </a:solidFill>
                <a:latin typeface="+mn-lt"/>
              </a:rPr>
              <a:t>. </a:t>
            </a:r>
            <a:r>
              <a:rPr lang="el-GR" altLang="de-DE" sz="2400" dirty="0">
                <a:solidFill>
                  <a:srgbClr val="333333"/>
                </a:solidFill>
                <a:latin typeface="+mn-lt"/>
              </a:rPr>
              <a:t>Οι άλλοι μπορεί να μη συμφωνούν με τη δική μου αντίληψη για την ευφυΐα ή την εμφάνιση, κ.λ.π.</a:t>
            </a:r>
            <a:endParaRPr lang="de-DE" altLang="de-DE" sz="2400" dirty="0">
              <a:solidFill>
                <a:srgbClr val="333333"/>
              </a:solidFill>
              <a:latin typeface="+mn-lt"/>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a:solidFill>
                  <a:srgbClr val="004992"/>
                </a:solidFill>
                <a:latin typeface="+mn-lt"/>
                <a:ea typeface="+mn-ea"/>
                <a:cs typeface="+mn-cs"/>
              </a:rPr>
            </a:br>
            <a:r>
              <a:rPr lang="el-GR">
                <a:solidFill>
                  <a:srgbClr val="004992"/>
                </a:solidFill>
                <a:latin typeface="+mn-lt"/>
                <a:ea typeface="+mn-ea"/>
                <a:cs typeface="+mn-cs"/>
              </a:rPr>
              <a:t>Ποια θα ήταν μια πιο ρεαλιστική και βοηθητική εκτίμηση;</a:t>
            </a:r>
            <a:endParaRPr lang="en-US">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22</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860299468"/>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Δέχεσαι επαίνους για την επίδοσή 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“Αυτός </a:t>
                      </a:r>
                      <a:r>
                        <a:rPr kumimoji="0" lang="el-GR" sz="2000" b="1" i="1" u="none" strike="noStrike" cap="none" normalizeH="0" baseline="0" dirty="0">
                          <a:ln>
                            <a:noFill/>
                          </a:ln>
                          <a:solidFill>
                            <a:srgbClr val="333333"/>
                          </a:solidFill>
                          <a:effectLst/>
                          <a:latin typeface="Calibri Light"/>
                        </a:rPr>
                        <a:t>προσπαθεί απλά να με </a:t>
                      </a:r>
                      <a:r>
                        <a:rPr kumimoji="0" lang="el-GR" sz="2000" b="1" i="1" u="none" strike="noStrike" cap="none" normalizeH="0" baseline="0">
                          <a:ln>
                            <a:noFill/>
                          </a:ln>
                          <a:solidFill>
                            <a:srgbClr val="333333"/>
                          </a:solidFill>
                          <a:effectLst/>
                          <a:latin typeface="Calibri Light"/>
                        </a:rPr>
                        <a:t>κολακεύσει—είναι ανειλικρινής”; “Μόνο </a:t>
                      </a:r>
                      <a:r>
                        <a:rPr kumimoji="0" lang="el-GR" sz="2000" b="1" i="1" u="none" strike="noStrike" cap="none" normalizeH="0" baseline="0" dirty="0">
                          <a:ln>
                            <a:noFill/>
                          </a:ln>
                          <a:solidFill>
                            <a:srgbClr val="333333"/>
                          </a:solidFill>
                          <a:effectLst/>
                          <a:latin typeface="Calibri Light"/>
                        </a:rPr>
                        <a:t>αυτός/αυτή σκέφτεται με αυτό τον </a:t>
                      </a:r>
                      <a:r>
                        <a:rPr kumimoji="0" lang="el-GR" sz="2000" b="1" i="1" u="none" strike="noStrike" cap="none" normalizeH="0" baseline="0">
                          <a:ln>
                            <a:noFill/>
                          </a:ln>
                          <a:solidFill>
                            <a:srgbClr val="333333"/>
                          </a:solidFill>
                          <a:effectLst/>
                          <a:latin typeface="Calibri Light"/>
                        </a:rPr>
                        <a:t>τρόπο…” </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“Έχω </a:t>
                      </a:r>
                      <a:r>
                        <a:rPr kumimoji="0" lang="el-GR" sz="2000" b="1" i="1" u="none" strike="noStrike" cap="none" normalizeH="0" baseline="0" dirty="0">
                          <a:ln>
                            <a:noFill/>
                          </a:ln>
                          <a:solidFill>
                            <a:srgbClr val="333333"/>
                          </a:solidFill>
                          <a:effectLst/>
                          <a:latin typeface="Calibri Light"/>
                        </a:rPr>
                        <a:t>εκτεθεί, Είμαι </a:t>
                      </a:r>
                      <a:r>
                        <a:rPr kumimoji="0" lang="el-GR" sz="2000" b="1" i="1" u="none" strike="noStrike" cap="none" normalizeH="0" baseline="0">
                          <a:ln>
                            <a:noFill/>
                          </a:ln>
                          <a:solidFill>
                            <a:srgbClr val="333333"/>
                          </a:solidFill>
                          <a:effectLst/>
                          <a:latin typeface="Calibri Light"/>
                        </a:rPr>
                        <a:t>ανάξιος...” </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a:solidFill>
                  <a:srgbClr val="004992"/>
                </a:solidFill>
                <a:latin typeface="+mn-lt"/>
                <a:ea typeface="+mn-ea"/>
                <a:cs typeface="+mn-cs"/>
              </a:rPr>
            </a:br>
            <a:r>
              <a:rPr lang="el-GR">
                <a:solidFill>
                  <a:srgbClr val="004992"/>
                </a:solidFill>
                <a:latin typeface="+mn-lt"/>
                <a:ea typeface="+mn-ea"/>
                <a:cs typeface="+mn-cs"/>
              </a:rPr>
              <a:t>Ποια θα ήταν μια πιο ρεαλιστική και βοηθητική εκτίμηση;</a:t>
            </a:r>
            <a:endParaRPr lang="en-US">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23</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2081411550"/>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Δέχεσαι επαίνους για την επίδοσή 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“Αυτός </a:t>
                      </a:r>
                      <a:r>
                        <a:rPr kumimoji="0" lang="el-GR" sz="2000" b="1" i="1" u="none" strike="noStrike" cap="none" normalizeH="0" baseline="0" dirty="0">
                          <a:ln>
                            <a:noFill/>
                          </a:ln>
                          <a:solidFill>
                            <a:srgbClr val="333333"/>
                          </a:solidFill>
                          <a:effectLst/>
                          <a:latin typeface="Calibri Light"/>
                        </a:rPr>
                        <a:t>προσπαθεί απλά να με </a:t>
                      </a:r>
                      <a:r>
                        <a:rPr kumimoji="0" lang="el-GR" sz="2000" b="1" i="1" u="none" strike="noStrike" cap="none" normalizeH="0" baseline="0">
                          <a:ln>
                            <a:noFill/>
                          </a:ln>
                          <a:solidFill>
                            <a:srgbClr val="333333"/>
                          </a:solidFill>
                          <a:effectLst/>
                          <a:latin typeface="Calibri Light"/>
                        </a:rPr>
                        <a:t>κολακεύσει—είναι ανειλικρινής”; “Μόνο </a:t>
                      </a:r>
                      <a:r>
                        <a:rPr kumimoji="0" lang="el-GR" sz="2000" b="1" i="1" u="none" strike="noStrike" cap="none" normalizeH="0" baseline="0" dirty="0">
                          <a:ln>
                            <a:noFill/>
                          </a:ln>
                          <a:solidFill>
                            <a:srgbClr val="333333"/>
                          </a:solidFill>
                          <a:effectLst/>
                          <a:latin typeface="Calibri Light"/>
                        </a:rPr>
                        <a:t>αυτός/αυτή σκέφτεται με αυτό τον </a:t>
                      </a:r>
                      <a:r>
                        <a:rPr kumimoji="0" lang="el-GR" sz="2000" b="1" i="1" u="none" strike="noStrike" cap="none" normalizeH="0" baseline="0">
                          <a:ln>
                            <a:noFill/>
                          </a:ln>
                          <a:solidFill>
                            <a:srgbClr val="333333"/>
                          </a:solidFill>
                          <a:effectLst/>
                          <a:latin typeface="Calibri Light"/>
                        </a:rPr>
                        <a:t>τρόπο…” </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“Είναι </a:t>
                      </a:r>
                      <a:r>
                        <a:rPr kumimoji="0" lang="el-GR" sz="2000" b="0" i="0" u="none" strike="noStrike" cap="none" normalizeH="0" baseline="0" dirty="0">
                          <a:ln>
                            <a:noFill/>
                          </a:ln>
                          <a:solidFill>
                            <a:srgbClr val="333333"/>
                          </a:solidFill>
                          <a:effectLst/>
                          <a:latin typeface="Calibri Light"/>
                        </a:rPr>
                        <a:t>σπουδαίο που κάποιος αναγνωρίζει το </a:t>
                      </a:r>
                      <a:r>
                        <a:rPr kumimoji="0" lang="el-GR" sz="2000" b="0" i="0" u="none" strike="noStrike" cap="none" normalizeH="0" baseline="0">
                          <a:ln>
                            <a:noFill/>
                          </a:ln>
                          <a:solidFill>
                            <a:srgbClr val="333333"/>
                          </a:solidFill>
                          <a:effectLst/>
                          <a:latin typeface="Calibri Light"/>
                        </a:rPr>
                        <a:t>επίτευγμά μου”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mn-lt"/>
                        </a:rPr>
                        <a:t>“Έχω </a:t>
                      </a:r>
                      <a:r>
                        <a:rPr kumimoji="0" lang="el-GR" sz="2000" b="1" i="1" u="none" strike="noStrike" cap="none" normalizeH="0" baseline="0" dirty="0">
                          <a:ln>
                            <a:noFill/>
                          </a:ln>
                          <a:solidFill>
                            <a:srgbClr val="333333"/>
                          </a:solidFill>
                          <a:effectLst/>
                          <a:latin typeface="+mn-lt"/>
                        </a:rPr>
                        <a:t>εκτεθεί, Είμαι </a:t>
                      </a:r>
                      <a:r>
                        <a:rPr kumimoji="0" lang="el-GR" sz="2000" b="1" i="1" u="none" strike="noStrike" cap="none" normalizeH="0" baseline="0">
                          <a:ln>
                            <a:noFill/>
                          </a:ln>
                          <a:solidFill>
                            <a:srgbClr val="333333"/>
                          </a:solidFill>
                          <a:effectLst/>
                          <a:latin typeface="+mn-lt"/>
                        </a:rPr>
                        <a:t>ανάξιος...” </a:t>
                      </a:r>
                      <a:endParaRPr kumimoji="0" lang="el-GR" sz="2000" b="1" i="1" u="none" strike="noStrike" cap="none" normalizeH="0" baseline="0" dirty="0">
                        <a:ln>
                          <a:noFill/>
                        </a:ln>
                        <a:solidFill>
                          <a:srgbClr val="333333"/>
                        </a:solidFill>
                        <a:effectLst/>
                        <a:latin typeface="+mn-l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mn-lt"/>
                        </a:rPr>
                        <a:t>;;;</a:t>
                      </a:r>
                      <a:endParaRPr kumimoji="0" lang="de-DE" sz="2000" b="0" i="0" u="none" strike="noStrike" cap="none" normalizeH="0" baseline="0" dirty="0">
                        <a:ln>
                          <a:noFill/>
                        </a:ln>
                        <a:solidFill>
                          <a:srgbClr val="004992"/>
                        </a:solidFill>
                        <a:effectLst/>
                        <a:latin typeface="+mn-l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86972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4. Απόρριψη της θετικής ανατροφοδότησης, αλλά άκριτη αποδοχή της αρνητικής ανατροφοδότησης!</a:t>
            </a:r>
            <a:br>
              <a:rPr lang="el-GR" sz="3600">
                <a:solidFill>
                  <a:srgbClr val="004992"/>
                </a:solidFill>
                <a:latin typeface="+mn-lt"/>
                <a:ea typeface="+mn-ea"/>
                <a:cs typeface="+mn-cs"/>
              </a:rPr>
            </a:br>
            <a:r>
              <a:rPr lang="el-GR">
                <a:solidFill>
                  <a:srgbClr val="004992"/>
                </a:solidFill>
                <a:latin typeface="+mn-lt"/>
                <a:ea typeface="+mn-ea"/>
                <a:cs typeface="+mn-cs"/>
              </a:rPr>
              <a:t>Ποια θα ήταν μια πιο ρεαλιστική και βοηθητική εκτίμηση;</a:t>
            </a:r>
            <a:endParaRPr lang="en-US">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24</a:t>
            </a:fld>
            <a:endParaRPr lang="de-DE" altLang="de-DE"/>
          </a:p>
        </p:txBody>
      </p:sp>
      <p:pic>
        <p:nvPicPr>
          <p:cNvPr id="12" name="Picture 6" descr="Big Thumbs Up - Oldmaison - flickr - ccc">
            <a:extLst>
              <a:ext uri="{FF2B5EF4-FFF2-40B4-BE49-F238E27FC236}">
                <a16:creationId xmlns:a16="http://schemas.microsoft.com/office/drawing/2014/main" id="{B530AC12-76F8-4598-88EB-21985911C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5" y="3573016"/>
            <a:ext cx="1657781"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omplaints thumbs down-784494 - Oldmaison - flickr - cc">
            <a:extLst>
              <a:ext uri="{FF2B5EF4-FFF2-40B4-BE49-F238E27FC236}">
                <a16:creationId xmlns:a16="http://schemas.microsoft.com/office/drawing/2014/main" id="{03FAD2BA-5E41-45A5-AD47-8AA8003CBF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5" y="4977730"/>
            <a:ext cx="2017709"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0">
            <a:extLst>
              <a:ext uri="{FF2B5EF4-FFF2-40B4-BE49-F238E27FC236}">
                <a16:creationId xmlns:a16="http://schemas.microsoft.com/office/drawing/2014/main" id="{2351E47E-D4F0-42B6-A47D-58F1E2DFE846}"/>
              </a:ext>
            </a:extLst>
          </p:cNvPr>
          <p:cNvGraphicFramePr>
            <a:graphicFrameLocks noGrp="1"/>
          </p:cNvGraphicFramePr>
          <p:nvPr>
            <p:extLst>
              <p:ext uri="{D42A27DB-BD31-4B8C-83A1-F6EECF244321}">
                <p14:modId xmlns:p14="http://schemas.microsoft.com/office/powerpoint/2010/main" val="488155514"/>
              </p:ext>
            </p:extLst>
          </p:nvPr>
        </p:nvGraphicFramePr>
        <p:xfrm>
          <a:off x="1812737" y="2834640"/>
          <a:ext cx="9972219" cy="3505178"/>
        </p:xfrm>
        <a:graphic>
          <a:graphicData uri="http://schemas.openxmlformats.org/drawingml/2006/table">
            <a:tbl>
              <a:tblPr>
                <a:tableStyleId>{21E4AEA4-8DFA-4A89-87EB-49C32662AFE0}</a:tableStyleId>
              </a:tblPr>
              <a:tblGrid>
                <a:gridCol w="3278538">
                  <a:extLst>
                    <a:ext uri="{9D8B030D-6E8A-4147-A177-3AD203B41FA5}">
                      <a16:colId xmlns:a16="http://schemas.microsoft.com/office/drawing/2014/main" val="20000"/>
                    </a:ext>
                  </a:extLst>
                </a:gridCol>
                <a:gridCol w="6693681">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Δέχεσαι επαίνους για την επίδοσή σου.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“Αυτός </a:t>
                      </a:r>
                      <a:r>
                        <a:rPr kumimoji="0" lang="el-GR" sz="2000" b="1" i="1" u="none" strike="noStrike" cap="none" normalizeH="0" baseline="0" dirty="0">
                          <a:ln>
                            <a:noFill/>
                          </a:ln>
                          <a:solidFill>
                            <a:srgbClr val="333333"/>
                          </a:solidFill>
                          <a:effectLst/>
                          <a:latin typeface="Calibri Light"/>
                        </a:rPr>
                        <a:t>προσπαθεί απλά να με </a:t>
                      </a:r>
                      <a:r>
                        <a:rPr kumimoji="0" lang="el-GR" sz="2000" b="1" i="1" u="none" strike="noStrike" cap="none" normalizeH="0" baseline="0">
                          <a:ln>
                            <a:noFill/>
                          </a:ln>
                          <a:solidFill>
                            <a:srgbClr val="333333"/>
                          </a:solidFill>
                          <a:effectLst/>
                          <a:latin typeface="Calibri Light"/>
                        </a:rPr>
                        <a:t>κολακεύσει—είναι ανειλικρινής”; “Μόνο </a:t>
                      </a:r>
                      <a:r>
                        <a:rPr kumimoji="0" lang="el-GR" sz="2000" b="1" i="1" u="none" strike="noStrike" cap="none" normalizeH="0" baseline="0" dirty="0">
                          <a:ln>
                            <a:noFill/>
                          </a:ln>
                          <a:solidFill>
                            <a:srgbClr val="333333"/>
                          </a:solidFill>
                          <a:effectLst/>
                          <a:latin typeface="Calibri Light"/>
                        </a:rPr>
                        <a:t>αυτός/αυτή σκέφτεται με αυτό τον </a:t>
                      </a:r>
                      <a:r>
                        <a:rPr kumimoji="0" lang="el-GR" sz="2000" b="1" i="1" u="none" strike="noStrike" cap="none" normalizeH="0" baseline="0">
                          <a:ln>
                            <a:noFill/>
                          </a:ln>
                          <a:solidFill>
                            <a:srgbClr val="333333"/>
                          </a:solidFill>
                          <a:effectLst/>
                          <a:latin typeface="Calibri Light"/>
                        </a:rPr>
                        <a:t>τρόπο…” </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“Είναι </a:t>
                      </a:r>
                      <a:r>
                        <a:rPr kumimoji="0" lang="el-GR" sz="2000" b="0" i="0" u="none" strike="noStrike" cap="none" normalizeH="0" baseline="0" dirty="0">
                          <a:ln>
                            <a:noFill/>
                          </a:ln>
                          <a:solidFill>
                            <a:srgbClr val="333333"/>
                          </a:solidFill>
                          <a:effectLst/>
                          <a:latin typeface="Calibri Light"/>
                        </a:rPr>
                        <a:t>σπουδαίο που κάποιος αναγνωρίζει το </a:t>
                      </a:r>
                      <a:r>
                        <a:rPr kumimoji="0" lang="el-GR" sz="2000" b="0" i="0" u="none" strike="noStrike" cap="none" normalizeH="0" baseline="0">
                          <a:ln>
                            <a:noFill/>
                          </a:ln>
                          <a:solidFill>
                            <a:srgbClr val="333333"/>
                          </a:solidFill>
                          <a:effectLst/>
                          <a:latin typeface="Calibri Light"/>
                        </a:rPr>
                        <a:t>επίτευγμά μου”</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Επικρίνεσαι!</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“Έχω </a:t>
                      </a:r>
                      <a:r>
                        <a:rPr kumimoji="0" lang="el-GR" sz="2000" b="1" i="1" u="none" strike="noStrike" cap="none" normalizeH="0" baseline="0" dirty="0">
                          <a:ln>
                            <a:noFill/>
                          </a:ln>
                          <a:solidFill>
                            <a:srgbClr val="333333"/>
                          </a:solidFill>
                          <a:effectLst/>
                          <a:latin typeface="Calibri Light"/>
                        </a:rPr>
                        <a:t>εκτεθεί, Είμαι </a:t>
                      </a:r>
                      <a:r>
                        <a:rPr kumimoji="0" lang="el-GR" sz="2000" b="1" i="1" u="none" strike="noStrike" cap="none" normalizeH="0" baseline="0">
                          <a:ln>
                            <a:noFill/>
                          </a:ln>
                          <a:solidFill>
                            <a:srgbClr val="333333"/>
                          </a:solidFill>
                          <a:effectLst/>
                          <a:latin typeface="Calibri Light"/>
                        </a:rPr>
                        <a:t>ανάξιος...” </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“Το </a:t>
                      </a:r>
                      <a:r>
                        <a:rPr kumimoji="0" lang="el-GR" sz="2000" b="0" i="0" u="none" strike="noStrike" cap="none" normalizeH="0" baseline="0" dirty="0">
                          <a:ln>
                            <a:noFill/>
                          </a:ln>
                          <a:solidFill>
                            <a:srgbClr val="333333"/>
                          </a:solidFill>
                          <a:effectLst/>
                          <a:latin typeface="Calibri Light"/>
                        </a:rPr>
                        <a:t>άλλο άτομο μπορεί να είχε μια </a:t>
                      </a:r>
                      <a:r>
                        <a:rPr kumimoji="0" lang="el-GR" sz="2000" b="0" i="0" u="none" strike="noStrike" cap="none" normalizeH="0" baseline="0">
                          <a:ln>
                            <a:noFill/>
                          </a:ln>
                          <a:solidFill>
                            <a:srgbClr val="333333"/>
                          </a:solidFill>
                          <a:effectLst/>
                          <a:latin typeface="Calibri Light"/>
                        </a:rPr>
                        <a:t>κακή μέρα”. “Μπορώ </a:t>
                      </a:r>
                      <a:r>
                        <a:rPr kumimoji="0" lang="el-GR" sz="2000" b="0" i="0" u="none" strike="noStrike" cap="none" normalizeH="0" baseline="0" dirty="0">
                          <a:ln>
                            <a:noFill/>
                          </a:ln>
                          <a:solidFill>
                            <a:srgbClr val="333333"/>
                          </a:solidFill>
                          <a:effectLst/>
                          <a:latin typeface="Calibri Light"/>
                        </a:rPr>
                        <a:t>να επωφεληθώ από την ανατροφοδότηση</a:t>
                      </a:r>
                      <a:r>
                        <a:rPr kumimoji="0" lang="el-GR" sz="2000" b="0" i="0" u="none" strike="noStrike" cap="none" normalizeH="0" baseline="0">
                          <a:ln>
                            <a:noFill/>
                          </a:ln>
                          <a:solidFill>
                            <a:srgbClr val="333333"/>
                          </a:solidFill>
                          <a:effectLst/>
                          <a:latin typeface="Calibri Light"/>
                        </a:rPr>
                        <a:t>; ”</a:t>
                      </a:r>
                      <a:endParaRPr kumimoji="0" lang="de-DE" sz="2000" b="0" i="0" u="none" strike="noStrike" cap="none" normalizeH="0" baseline="0" dirty="0">
                        <a:ln>
                          <a:noFill/>
                        </a:ln>
                        <a:solidFill>
                          <a:srgbClr val="333333"/>
                        </a:solidFill>
                        <a:effectLst/>
                        <a:latin typeface="Calibri Light"/>
                      </a:endParaRPr>
                    </a:p>
                  </a:txBody>
                  <a:tcPr marL="121952" marR="121952" marT="45709" marB="45709"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61010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5</a:t>
            </a:r>
            <a:r>
              <a:rPr lang="el-GR" sz="3600">
                <a:solidFill>
                  <a:srgbClr val="004992"/>
                </a:solidFill>
                <a:latin typeface="+mn-lt"/>
                <a:ea typeface="+mn-ea"/>
                <a:cs typeface="+mn-cs"/>
              </a:rPr>
              <a:t>. “Σκέψη </a:t>
            </a:r>
            <a:r>
              <a:rPr lang="el-GR" sz="3600" dirty="0">
                <a:solidFill>
                  <a:srgbClr val="004992"/>
                </a:solidFill>
                <a:latin typeface="+mn-lt"/>
                <a:ea typeface="+mn-ea"/>
                <a:cs typeface="+mn-cs"/>
              </a:rPr>
              <a:t>του Όλα </a:t>
            </a:r>
            <a:r>
              <a:rPr lang="el-GR" sz="3600">
                <a:solidFill>
                  <a:srgbClr val="004992"/>
                </a:solidFill>
                <a:latin typeface="+mn-lt"/>
                <a:ea typeface="+mn-ea"/>
                <a:cs typeface="+mn-cs"/>
              </a:rPr>
              <a:t>ή Τίποτα”/ </a:t>
            </a:r>
            <a:r>
              <a:rPr lang="el-GR" sz="3600" dirty="0">
                <a:solidFill>
                  <a:srgbClr val="004992"/>
                </a:solidFill>
                <a:latin typeface="+mn-lt"/>
                <a:ea typeface="+mn-ea"/>
                <a:cs typeface="+mn-cs"/>
              </a:rPr>
              <a:t>Καταστροφική σκέψη</a:t>
            </a:r>
            <a:br>
              <a:rPr lang="el-GR" sz="3600" dirty="0">
                <a:solidFill>
                  <a:srgbClr val="004992"/>
                </a:solidFill>
                <a:latin typeface="+mn-lt"/>
                <a:ea typeface="+mn-ea"/>
                <a:cs typeface="+mn-cs"/>
              </a:rPr>
            </a:br>
            <a:r>
              <a:rPr lang="el-GR" dirty="0">
                <a:solidFill>
                  <a:srgbClr val="004992"/>
                </a:solidFill>
                <a:latin typeface="+mn-lt"/>
                <a:ea typeface="+mn-ea"/>
                <a:cs typeface="+mn-cs"/>
              </a:rPr>
              <a:t>Ποια θα ήταν μια πιο ρεαλιστική και βοηθητική εκτίμηση;</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25</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203776813"/>
              </p:ext>
            </p:extLst>
          </p:nvPr>
        </p:nvGraphicFramePr>
        <p:xfrm>
          <a:off x="408955" y="2204864"/>
          <a:ext cx="11376000" cy="185928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Ανακαλύπτεις μια σκουρόχρωμη κηλίδα στο δέρμα σου.</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“Έχω </a:t>
                      </a:r>
                      <a:r>
                        <a:rPr kumimoji="0" lang="el-GR" sz="2000" b="1" i="1" u="none" strike="noStrike" cap="none" normalizeH="0" baseline="0" dirty="0">
                          <a:ln>
                            <a:noFill/>
                          </a:ln>
                          <a:solidFill>
                            <a:srgbClr val="333333"/>
                          </a:solidFill>
                          <a:effectLst/>
                          <a:latin typeface="Calibri Light"/>
                        </a:rPr>
                        <a:t>καρκίνο, </a:t>
                      </a:r>
                      <a:r>
                        <a:rPr kumimoji="0" lang="el-GR" sz="2000" b="1" i="1" u="none" strike="noStrike" cap="none" normalizeH="0" baseline="0">
                          <a:ln>
                            <a:noFill/>
                          </a:ln>
                          <a:solidFill>
                            <a:srgbClr val="333333"/>
                          </a:solidFill>
                          <a:effectLst/>
                          <a:latin typeface="Calibri Light"/>
                        </a:rPr>
                        <a:t>θα πεθάνω”</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dirty="0">
                <a:solidFill>
                  <a:srgbClr val="004992"/>
                </a:solidFill>
                <a:latin typeface="+mn-lt"/>
                <a:ea typeface="+mn-ea"/>
                <a:cs typeface="+mn-cs"/>
              </a:rPr>
              <a:t>5</a:t>
            </a:r>
            <a:r>
              <a:rPr lang="el-GR" sz="3600">
                <a:solidFill>
                  <a:srgbClr val="004992"/>
                </a:solidFill>
                <a:latin typeface="+mn-lt"/>
                <a:ea typeface="+mn-ea"/>
                <a:cs typeface="+mn-cs"/>
              </a:rPr>
              <a:t>. “Σκέψη </a:t>
            </a:r>
            <a:r>
              <a:rPr lang="el-GR" sz="3600" dirty="0">
                <a:solidFill>
                  <a:srgbClr val="004992"/>
                </a:solidFill>
                <a:latin typeface="+mn-lt"/>
                <a:ea typeface="+mn-ea"/>
                <a:cs typeface="+mn-cs"/>
              </a:rPr>
              <a:t>του Όλα </a:t>
            </a:r>
            <a:r>
              <a:rPr lang="el-GR" sz="3600">
                <a:solidFill>
                  <a:srgbClr val="004992"/>
                </a:solidFill>
                <a:latin typeface="+mn-lt"/>
                <a:ea typeface="+mn-ea"/>
                <a:cs typeface="+mn-cs"/>
              </a:rPr>
              <a:t>ή Τίποτα”/ </a:t>
            </a:r>
            <a:r>
              <a:rPr lang="el-GR" sz="3600" dirty="0">
                <a:solidFill>
                  <a:srgbClr val="004992"/>
                </a:solidFill>
                <a:latin typeface="+mn-lt"/>
                <a:ea typeface="+mn-ea"/>
                <a:cs typeface="+mn-cs"/>
              </a:rPr>
              <a:t>Καταστροφική σκέψη</a:t>
            </a:r>
            <a:br>
              <a:rPr lang="el-GR" sz="3600" dirty="0">
                <a:solidFill>
                  <a:srgbClr val="004992"/>
                </a:solidFill>
                <a:latin typeface="+mn-lt"/>
                <a:ea typeface="+mn-ea"/>
                <a:cs typeface="+mn-cs"/>
              </a:rPr>
            </a:br>
            <a:r>
              <a:rPr lang="el-GR" dirty="0">
                <a:solidFill>
                  <a:srgbClr val="004992"/>
                </a:solidFill>
                <a:latin typeface="+mn-lt"/>
                <a:ea typeface="+mn-ea"/>
                <a:cs typeface="+mn-cs"/>
              </a:rPr>
              <a:t>Ποια θα ήταν μια πιο ρεαλιστική και βοηθητική εκτίμηση;</a:t>
            </a:r>
            <a:endParaRPr lang="en-US" dirty="0">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26</a:t>
            </a:fld>
            <a:endParaRPr lang="de-DE" altLang="de-DE"/>
          </a:p>
        </p:txBody>
      </p:sp>
      <p:graphicFrame>
        <p:nvGraphicFramePr>
          <p:cNvPr id="9" name="Group 48">
            <a:extLst>
              <a:ext uri="{FF2B5EF4-FFF2-40B4-BE49-F238E27FC236}">
                <a16:creationId xmlns:a16="http://schemas.microsoft.com/office/drawing/2014/main" id="{87DB5DFE-1848-49EF-996E-C8C8B7878045}"/>
              </a:ext>
            </a:extLst>
          </p:cNvPr>
          <p:cNvGraphicFramePr>
            <a:graphicFrameLocks noGrp="1"/>
          </p:cNvGraphicFramePr>
          <p:nvPr>
            <p:extLst>
              <p:ext uri="{D42A27DB-BD31-4B8C-83A1-F6EECF244321}">
                <p14:modId xmlns:p14="http://schemas.microsoft.com/office/powerpoint/2010/main" val="3381739368"/>
              </p:ext>
            </p:extLst>
          </p:nvPr>
        </p:nvGraphicFramePr>
        <p:xfrm>
          <a:off x="408955" y="2204864"/>
          <a:ext cx="11376000" cy="185928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 εποικοδομητική αξιολόγηση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Ανακαλύπτεις μια σκουρόχρωμη κηλίδα στο δέρμα σου.</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“Έχω </a:t>
                      </a:r>
                      <a:r>
                        <a:rPr kumimoji="0" lang="el-GR" sz="2000" b="1" i="1" u="none" strike="noStrike" cap="none" normalizeH="0" baseline="0" dirty="0">
                          <a:ln>
                            <a:noFill/>
                          </a:ln>
                          <a:solidFill>
                            <a:srgbClr val="333333"/>
                          </a:solidFill>
                          <a:effectLst/>
                          <a:latin typeface="Calibri Light"/>
                        </a:rPr>
                        <a:t>καρκίνο, </a:t>
                      </a:r>
                      <a:r>
                        <a:rPr kumimoji="0" lang="el-GR" sz="2000" b="1" i="1" u="none" strike="noStrike" cap="none" normalizeH="0" baseline="0">
                          <a:ln>
                            <a:noFill/>
                          </a:ln>
                          <a:solidFill>
                            <a:srgbClr val="333333"/>
                          </a:solidFill>
                          <a:effectLst/>
                          <a:latin typeface="Calibri Light"/>
                        </a:rPr>
                        <a:t>θα πεθάνω”</a:t>
                      </a:r>
                      <a:endParaRPr kumimoji="0" lang="el-GR" sz="2000" b="1" i="1" u="none" strike="noStrike" cap="none" normalizeH="0" baseline="0" dirty="0">
                        <a:ln>
                          <a:noFill/>
                        </a:ln>
                        <a:solidFill>
                          <a:srgbClr val="333333"/>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Ρώτησε κάποιον άλλο ή συμβουλέψου έναν γιατρό</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623" y="4664281"/>
            <a:ext cx="3273552" cy="2193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890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6. Καταστολή των αρνητικών σκέψεων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Ποια θα ήταν μια πιο ρεαλιστική και βοηθητική εκτίμηση;</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27</a:t>
            </a:fld>
            <a:endParaRPr lang="de-DE" altLang="de-DE"/>
          </a:p>
        </p:txBody>
      </p:sp>
      <p:graphicFrame>
        <p:nvGraphicFramePr>
          <p:cNvPr id="9"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2015185837"/>
              </p:ext>
            </p:extLst>
          </p:nvPr>
        </p:nvGraphicFramePr>
        <p:xfrm>
          <a:off x="408955" y="2204864"/>
          <a:ext cx="11376000" cy="185928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0972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Έχεις επαναλαμβανόμενες αρνητικές σκέψεις (π.χ. “είσαι ανάξιος”, “αποτυχημένος”, “είσαι χαζός”).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“Δεν </a:t>
                      </a:r>
                      <a:r>
                        <a:rPr kumimoji="0" lang="el-GR" sz="2000" b="1" i="1" u="none" strike="noStrike" cap="none" normalizeH="0" baseline="0" dirty="0">
                          <a:ln>
                            <a:noFill/>
                          </a:ln>
                          <a:solidFill>
                            <a:srgbClr val="333333"/>
                          </a:solidFill>
                          <a:effectLst/>
                          <a:latin typeface="Calibri Light"/>
                        </a:rPr>
                        <a:t>πρέπει να κάνω αυτές τις </a:t>
                      </a:r>
                      <a:r>
                        <a:rPr kumimoji="0" lang="el-GR" sz="2000" b="1" i="1" u="none" strike="noStrike" cap="none" normalizeH="0" baseline="0">
                          <a:ln>
                            <a:noFill/>
                          </a:ln>
                          <a:solidFill>
                            <a:srgbClr val="333333"/>
                          </a:solidFill>
                          <a:effectLst/>
                          <a:latin typeface="Calibri Light"/>
                        </a:rPr>
                        <a:t>αρνητικές σκέψεις” </a:t>
                      </a:r>
                      <a:r>
                        <a:rPr kumimoji="0" lang="el-GR" sz="2000" b="1" i="1" u="none" strike="noStrike" cap="none" normalizeH="0" baseline="0" dirty="0">
                          <a:ln>
                            <a:noFill/>
                          </a:ln>
                          <a:solidFill>
                            <a:srgbClr val="333333"/>
                          </a:solidFill>
                          <a:effectLst/>
                          <a:latin typeface="Calibri Light"/>
                        </a:rPr>
                        <a:t>…αλλά αυτό δε </a:t>
                      </a:r>
                      <a:r>
                        <a:rPr kumimoji="0" lang="el-GR" sz="2000" b="1" i="1" u="none" strike="noStrike" cap="none" normalizeH="0" baseline="0">
                          <a:ln>
                            <a:noFill/>
                          </a:ln>
                          <a:solidFill>
                            <a:srgbClr val="333333"/>
                          </a:solidFill>
                          <a:effectLst/>
                          <a:latin typeface="Calibri Light"/>
                        </a:rPr>
                        <a:t>λειτουργεί (</a:t>
                      </a:r>
                      <a:r>
                        <a:rPr kumimoji="0" lang="el-GR" sz="2000" b="1" i="1" u="none" strike="noStrike" cap="none" normalizeH="0" baseline="0">
                          <a:ln>
                            <a:noFill/>
                          </a:ln>
                          <a:solidFill>
                            <a:srgbClr val="333333"/>
                          </a:solidFill>
                          <a:effectLst/>
                          <a:latin typeface="Times New Roman"/>
                          <a:sym typeface="Wingdings" panose="05000000000000000000" pitchFamily="2" charset="2"/>
                        </a:rPr>
                        <a:t>→</a:t>
                      </a:r>
                      <a:r>
                        <a:rPr kumimoji="0" lang="el-GR" sz="2000" b="1" i="1" u="none" strike="noStrike" cap="none" normalizeH="0" baseline="0">
                          <a:ln>
                            <a:noFill/>
                          </a:ln>
                          <a:solidFill>
                            <a:srgbClr val="333333"/>
                          </a:solidFill>
                          <a:effectLst/>
                          <a:latin typeface="Calibri Light"/>
                        </a:rPr>
                        <a:t> </a:t>
                      </a:r>
                      <a:r>
                        <a:rPr kumimoji="0" lang="el-GR" sz="2000" b="1" i="1" u="none" strike="noStrike" cap="none" normalizeH="0" baseline="0" dirty="0">
                          <a:ln>
                            <a:noFill/>
                          </a:ln>
                          <a:solidFill>
                            <a:srgbClr val="333333"/>
                          </a:solidFill>
                          <a:effectLst/>
                          <a:latin typeface="Calibri Light"/>
                        </a:rPr>
                        <a:t>δείτε την επόμενη άσκηση).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0" name="Picture 42" descr="Coulrophobia - Tarnishedrose - flickr - cc_noncommercial">
            <a:extLst>
              <a:ext uri="{FF2B5EF4-FFF2-40B4-BE49-F238E27FC236}">
                <a16:creationId xmlns:a16="http://schemas.microsoft.com/office/drawing/2014/main" id="{FD87A611-EAA5-477D-A7DE-8E57DCC78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52" y="4663440"/>
            <a:ext cx="1483523"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6. Καταστολή των αρνητικών σκέψεων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Ποια θα ήταν μια πιο ρεαλιστική και βοηθητική εκτίμηση;</a:t>
            </a:r>
            <a:endParaRPr lang="de-DE" altLang="de-DE">
              <a:solidFill>
                <a:srgbClr val="004992"/>
              </a:solidFill>
              <a:latin typeface="+mn-lt"/>
              <a:ea typeface="+mn-ea"/>
              <a:cs typeface="+mn-cs"/>
            </a:endParaRPr>
          </a:p>
        </p:txBody>
      </p:sp>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DBD0ABCB-78E1-415D-9C7A-C2B05379AEA0}" type="slidenum">
              <a:rPr lang="de-DE" altLang="de-DE" smtClean="0"/>
              <a:pPr/>
              <a:t>28</a:t>
            </a:fld>
            <a:endParaRPr lang="de-DE" altLang="de-DE"/>
          </a:p>
        </p:txBody>
      </p:sp>
      <p:graphicFrame>
        <p:nvGraphicFramePr>
          <p:cNvPr id="6" name="Group 33">
            <a:extLst>
              <a:ext uri="{FF2B5EF4-FFF2-40B4-BE49-F238E27FC236}">
                <a16:creationId xmlns:a16="http://schemas.microsoft.com/office/drawing/2014/main" id="{24E9BA93-ED9F-4E13-9B47-5F21DD81E0A9}"/>
              </a:ext>
            </a:extLst>
          </p:cNvPr>
          <p:cNvGraphicFramePr>
            <a:graphicFrameLocks noGrp="1"/>
          </p:cNvGraphicFramePr>
          <p:nvPr>
            <p:extLst>
              <p:ext uri="{D42A27DB-BD31-4B8C-83A1-F6EECF244321}">
                <p14:modId xmlns:p14="http://schemas.microsoft.com/office/powerpoint/2010/main" val="435251718"/>
              </p:ext>
            </p:extLst>
          </p:nvPr>
        </p:nvGraphicFramePr>
        <p:xfrm>
          <a:off x="408955" y="2204864"/>
          <a:ext cx="11376000" cy="2590800"/>
        </p:xfrm>
        <a:graphic>
          <a:graphicData uri="http://schemas.openxmlformats.org/drawingml/2006/table">
            <a:tbl>
              <a:tblPr>
                <a:tableStyleId>{21E4AEA4-8DFA-4A89-87EB-49C32662AFE0}</a:tableStyleId>
              </a:tblPr>
              <a:tblGrid>
                <a:gridCol w="5184576">
                  <a:extLst>
                    <a:ext uri="{9D8B030D-6E8A-4147-A177-3AD203B41FA5}">
                      <a16:colId xmlns:a16="http://schemas.microsoft.com/office/drawing/2014/main" val="20000"/>
                    </a:ext>
                  </a:extLst>
                </a:gridCol>
                <a:gridCol w="6191424">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Γεγονός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dirty="0">
                          <a:ln>
                            <a:noFill/>
                          </a:ln>
                          <a:solidFill>
                            <a:srgbClr val="333333"/>
                          </a:solidFill>
                          <a:effectLst/>
                          <a:latin typeface="Calibri Light"/>
                        </a:rPr>
                        <a:t>Καταθλιπτική εκτίμηση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Θετική/εποικοδομητική εκτίμηση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a:ln>
                            <a:noFill/>
                          </a:ln>
                          <a:solidFill>
                            <a:srgbClr val="333333"/>
                          </a:solidFill>
                          <a:effectLst/>
                          <a:latin typeface="Calibri Light"/>
                        </a:rPr>
                        <a:t>Έχεις επαναλαμβανόμενες αρνητικές σκέψεις (π.χ. “είσαι ανάξιος”, “αποτυχημένος”, “είσαι χαζός”).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1" i="1" u="none" strike="noStrike" cap="none" normalizeH="0" baseline="0">
                          <a:ln>
                            <a:noFill/>
                          </a:ln>
                          <a:solidFill>
                            <a:srgbClr val="333333"/>
                          </a:solidFill>
                          <a:effectLst/>
                          <a:latin typeface="Calibri Light"/>
                        </a:rPr>
                        <a:t>“Δεν </a:t>
                      </a:r>
                      <a:r>
                        <a:rPr kumimoji="0" lang="el-GR" sz="2000" b="1" i="1" u="none" strike="noStrike" cap="none" normalizeH="0" baseline="0" dirty="0">
                          <a:ln>
                            <a:noFill/>
                          </a:ln>
                          <a:solidFill>
                            <a:srgbClr val="333333"/>
                          </a:solidFill>
                          <a:effectLst/>
                          <a:latin typeface="Calibri Light"/>
                        </a:rPr>
                        <a:t>πρέπει να κάνω αυτές τις </a:t>
                      </a:r>
                      <a:r>
                        <a:rPr kumimoji="0" lang="el-GR" sz="2000" b="1" i="1" u="none" strike="noStrike" cap="none" normalizeH="0" baseline="0">
                          <a:ln>
                            <a:noFill/>
                          </a:ln>
                          <a:solidFill>
                            <a:srgbClr val="333333"/>
                          </a:solidFill>
                          <a:effectLst/>
                          <a:latin typeface="Calibri Light"/>
                        </a:rPr>
                        <a:t>αρνητικές σκέψεις” </a:t>
                      </a:r>
                      <a:r>
                        <a:rPr kumimoji="0" lang="el-GR" sz="2000" b="1" i="1" u="none" strike="noStrike" cap="none" normalizeH="0" baseline="0" dirty="0">
                          <a:ln>
                            <a:noFill/>
                          </a:ln>
                          <a:solidFill>
                            <a:srgbClr val="333333"/>
                          </a:solidFill>
                          <a:effectLst/>
                          <a:latin typeface="Calibri Light"/>
                        </a:rPr>
                        <a:t>…αλλά αυτό δε </a:t>
                      </a:r>
                      <a:r>
                        <a:rPr kumimoji="0" lang="el-GR" sz="2000" b="1" i="1" u="none" strike="noStrike" cap="none" normalizeH="0" baseline="0">
                          <a:ln>
                            <a:noFill/>
                          </a:ln>
                          <a:solidFill>
                            <a:srgbClr val="333333"/>
                          </a:solidFill>
                          <a:effectLst/>
                          <a:latin typeface="Calibri Light"/>
                        </a:rPr>
                        <a:t>λειτουργεί (</a:t>
                      </a:r>
                      <a:r>
                        <a:rPr kumimoji="0" lang="el-GR" sz="2000" b="1" i="1" u="none" strike="noStrike" cap="none" normalizeH="0" baseline="0">
                          <a:ln>
                            <a:noFill/>
                          </a:ln>
                          <a:solidFill>
                            <a:srgbClr val="333333"/>
                          </a:solidFill>
                          <a:effectLst/>
                          <a:latin typeface="Times New Roman"/>
                          <a:sym typeface="Wingdings" panose="05000000000000000000" pitchFamily="2" charset="2"/>
                        </a:rPr>
                        <a:t>→</a:t>
                      </a:r>
                      <a:r>
                        <a:rPr kumimoji="0" lang="el-GR" sz="2000" b="1" i="1" u="none" strike="noStrike" cap="none" normalizeH="0" baseline="0">
                          <a:ln>
                            <a:noFill/>
                          </a:ln>
                          <a:solidFill>
                            <a:srgbClr val="333333"/>
                          </a:solidFill>
                          <a:effectLst/>
                          <a:latin typeface="Calibri Light"/>
                        </a:rPr>
                        <a:t> </a:t>
                      </a:r>
                      <a:r>
                        <a:rPr kumimoji="0" lang="el-GR" sz="2000" b="1" i="1" u="none" strike="noStrike" cap="none" normalizeH="0" baseline="0" dirty="0">
                          <a:ln>
                            <a:noFill/>
                          </a:ln>
                          <a:solidFill>
                            <a:srgbClr val="333333"/>
                          </a:solidFill>
                          <a:effectLst/>
                          <a:latin typeface="Calibri Light"/>
                        </a:rPr>
                        <a:t>δείτε την επόμενη άσκηση).</a:t>
                      </a:r>
                    </a:p>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l-GR" sz="2000" b="0" i="0" u="none" strike="noStrike" cap="none" normalizeH="0" baseline="0" dirty="0">
                          <a:ln>
                            <a:noFill/>
                          </a:ln>
                          <a:solidFill>
                            <a:srgbClr val="333333"/>
                          </a:solidFill>
                          <a:effectLst/>
                          <a:latin typeface="Calibri Light"/>
                        </a:rPr>
                        <a:t>Αναρωτήσου αν οι σκέψεις είναι δικαιολογημένες. Τι αντικρούει αυτές τις σκέψεις; Απέσπασε την προσοχή σου επιδιώκοντας ευχάριστες δραστηριότητες</a:t>
                      </a:r>
                      <a:endParaRPr kumimoji="0" lang="es-E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dirty="0">
                <a:solidFill>
                  <a:srgbClr val="004992"/>
                </a:solidFill>
                <a:latin typeface="+mn-lt"/>
                <a:ea typeface="+mn-ea"/>
                <a:cs typeface="+mn-cs"/>
              </a:rPr>
              <a:t>6. Καταστολή των αρνητικών σκέψεων</a:t>
            </a:r>
            <a:br>
              <a:rPr lang="el-GR" altLang="de-DE" sz="3600" dirty="0">
                <a:solidFill>
                  <a:srgbClr val="004992"/>
                </a:solidFill>
                <a:latin typeface="+mn-lt"/>
                <a:ea typeface="+mn-ea"/>
                <a:cs typeface="+mn-cs"/>
              </a:rPr>
            </a:br>
            <a:r>
              <a:rPr lang="el-GR" altLang="de-DE" dirty="0">
                <a:solidFill>
                  <a:srgbClr val="004992"/>
                </a:solidFill>
                <a:latin typeface="+mn-lt"/>
                <a:ea typeface="+mn-ea"/>
                <a:cs typeface="+mn-cs"/>
              </a:rPr>
              <a:t>Άσκηση</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l-GR" sz="2400" dirty="0">
                <a:solidFill>
                  <a:srgbClr val="333333"/>
                </a:solidFill>
              </a:rPr>
              <a:t>Δεν είναι δυνατό να καταστείλεις εσκεμμένα τις σκέψεις που σε αναστατώνουν.</a:t>
            </a:r>
            <a:br>
              <a:rPr lang="el-GR" sz="2400" dirty="0">
                <a:solidFill>
                  <a:srgbClr val="333333"/>
                </a:solidFill>
              </a:rPr>
            </a:br>
            <a:r>
              <a:rPr lang="el-GR" sz="2400" dirty="0">
                <a:solidFill>
                  <a:srgbClr val="333333"/>
                </a:solidFill>
              </a:rPr>
              <a:t>Το να προσπαθείς να μην σκεφτείς κάτι οδηγεί σε αύξηση αυτού του είδους των σκέψεων.</a:t>
            </a:r>
          </a:p>
          <a:p>
            <a:r>
              <a:rPr lang="el-GR" sz="2400" dirty="0">
                <a:solidFill>
                  <a:srgbClr val="333333"/>
                </a:solidFill>
              </a:rPr>
              <a:t>Δοκίμασέ το!</a:t>
            </a:r>
            <a:br>
              <a:rPr lang="el-GR" sz="2400" dirty="0">
                <a:solidFill>
                  <a:srgbClr val="333333"/>
                </a:solidFill>
              </a:rPr>
            </a:br>
            <a:r>
              <a:rPr lang="el-GR" sz="2400" dirty="0">
                <a:solidFill>
                  <a:srgbClr val="004992"/>
                </a:solidFill>
              </a:rPr>
              <a:t>Μη σκεφτείς έναν ελέφαντα στο επόμενο λεπτό!</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29</a:t>
            </a:fld>
            <a:endParaRPr lang="de-DE" alt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altLang="de-DE" sz="3600">
                <a:solidFill>
                  <a:srgbClr val="004992"/>
                </a:solidFill>
                <a:latin typeface="+mn-lt"/>
                <a:ea typeface="+mn-ea"/>
                <a:cs typeface="+mn-cs"/>
              </a:rPr>
              <a:t>6. Καταστολή των αρνητικών σκέψεων</a:t>
            </a:r>
            <a:br>
              <a:rPr lang="el-GR" altLang="de-DE" sz="3600">
                <a:solidFill>
                  <a:srgbClr val="004992"/>
                </a:solidFill>
                <a:latin typeface="+mn-lt"/>
                <a:ea typeface="+mn-ea"/>
                <a:cs typeface="+mn-cs"/>
              </a:rPr>
            </a:br>
            <a:r>
              <a:rPr lang="el-GR" altLang="de-DE">
                <a:solidFill>
                  <a:srgbClr val="004992"/>
                </a:solidFill>
                <a:latin typeface="+mn-lt"/>
                <a:ea typeface="+mn-ea"/>
                <a:cs typeface="+mn-cs"/>
              </a:rPr>
              <a:t>Δουλεύει; Όχι!</a:t>
            </a:r>
            <a:endParaRPr lang="de-DE" altLang="de-DE" dirty="0">
              <a:solidFill>
                <a:srgbClr val="004992"/>
              </a:solidFill>
              <a:latin typeface="+mn-lt"/>
              <a:ea typeface="+mn-ea"/>
              <a:cs typeface="+mn-cs"/>
            </a:endParaRPr>
          </a:p>
        </p:txBody>
      </p:sp>
      <p:sp>
        <p:nvSpPr>
          <p:cNvPr id="4" name="Content Placeholder 3"/>
          <p:cNvSpPr>
            <a:spLocks noGrp="1"/>
          </p:cNvSpPr>
          <p:nvPr>
            <p:ph idx="1"/>
          </p:nvPr>
        </p:nvSpPr>
        <p:spPr/>
        <p:txBody>
          <a:bodyPr/>
          <a:lstStyle/>
          <a:p>
            <a:r>
              <a:rPr lang="el-GR" sz="2400" dirty="0">
                <a:solidFill>
                  <a:srgbClr val="333333"/>
                </a:solidFill>
              </a:rPr>
              <a:t>Οι περισσότεροι από εσάς πιθανώς σκεφτήκατε έναν ελέφαντα και/ή κάτι που έχει να κάνει με ελέφαντα (π.χ. ζωολογικό κήπο, σαφάρι, Αφρική κ.λ.π.)</a:t>
            </a:r>
          </a:p>
          <a:p>
            <a:r>
              <a:rPr lang="el-GR" sz="2400" dirty="0">
                <a:solidFill>
                  <a:srgbClr val="333333"/>
                </a:solidFill>
              </a:rPr>
              <a:t>Το αποτέλεσμα αυτό γίνεται ακόμη πιο ισχυρό αν κάποιος προσπαθήσει εσκεμμένα να καταστείλει τις σκέψεις που τον </a:t>
            </a:r>
            <a:r>
              <a:rPr lang="el-GR" sz="2400">
                <a:solidFill>
                  <a:srgbClr val="333333"/>
                </a:solidFill>
              </a:rPr>
              <a:t>αναστατώνουν (“είμαι αποτυχημένος” </a:t>
            </a:r>
            <a:r>
              <a:rPr lang="el-GR" sz="2400" dirty="0">
                <a:solidFill>
                  <a:srgbClr val="333333"/>
                </a:solidFill>
              </a:rPr>
              <a:t>κ.λ.π.). Αυτές οι σκέψεις μετά μπορεί να γίνουν τόσο ισχυρές που φαίνονται παράξενες ή ανεξέλεγκτες!</a:t>
            </a:r>
            <a:endParaRPr lang="en-US" sz="2400" dirty="0">
              <a:solidFill>
                <a:srgbClr val="333333"/>
              </a:solidFill>
            </a:endParaRPr>
          </a:p>
        </p:txBody>
      </p:sp>
      <p:pic>
        <p:nvPicPr>
          <p:cNvPr id="7" name="Picture 6">
            <a:extLst>
              <a:ext uri="{FF2B5EF4-FFF2-40B4-BE49-F238E27FC236}">
                <a16:creationId xmlns:a16="http://schemas.microsoft.com/office/drawing/2014/main" id="{BF3607A4-8041-422C-9E0F-2F545CE7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1975" y="4751222"/>
            <a:ext cx="2743200" cy="210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8" name="Slide Number Placeholder 7"/>
          <p:cNvSpPr>
            <a:spLocks noGrp="1"/>
          </p:cNvSpPr>
          <p:nvPr>
            <p:ph type="sldNum" sz="quarter" idx="12"/>
          </p:nvPr>
        </p:nvSpPr>
        <p:spPr/>
        <p:txBody>
          <a:bodyPr/>
          <a:lstStyle/>
          <a:p>
            <a:fld id="{1C5ECFF5-78AF-4532-A628-ACC3F8E0960A}" type="slidenum">
              <a:rPr lang="de-DE" altLang="de-DE" smtClean="0"/>
              <a:pPr/>
              <a:t>30</a:t>
            </a:fld>
            <a:endParaRPr lang="de-DE" alt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Αντ’ αυτού:</a:t>
            </a:r>
            <a:endParaRPr lang="de-DE" altLang="de-DE" sz="3600">
              <a:latin typeface="+mn-lt"/>
              <a:ea typeface="+mn-ea"/>
              <a:cs typeface="+mn-cs"/>
            </a:endParaRPr>
          </a:p>
        </p:txBody>
      </p:sp>
      <p:sp>
        <p:nvSpPr>
          <p:cNvPr id="47107" name="Rectangle 3"/>
          <p:cNvSpPr>
            <a:spLocks noGrp="1" noChangeArrowheads="1"/>
          </p:cNvSpPr>
          <p:nvPr>
            <p:ph idx="1"/>
          </p:nvPr>
        </p:nvSpPr>
        <p:spPr/>
        <p:txBody>
          <a:bodyPr>
            <a:noAutofit/>
          </a:bodyPr>
          <a:lstStyle/>
          <a:p>
            <a:pPr eaLnBrk="1" hangingPunct="1"/>
            <a:r>
              <a:rPr lang="el-GR" altLang="de-DE" sz="2400" dirty="0">
                <a:solidFill>
                  <a:srgbClr val="333333"/>
                </a:solidFill>
              </a:rPr>
              <a:t>Εάν ενοχλείσαι από ισχυρές αρνητικές σκέψεις</a:t>
            </a:r>
            <a:r>
              <a:rPr lang="de-DE" altLang="de-DE" sz="2400" dirty="0">
                <a:solidFill>
                  <a:srgbClr val="333333"/>
                </a:solidFill>
              </a:rPr>
              <a:t>, </a:t>
            </a:r>
            <a:r>
              <a:rPr lang="el-GR" altLang="de-DE" sz="2400" dirty="0">
                <a:solidFill>
                  <a:srgbClr val="333333"/>
                </a:solidFill>
              </a:rPr>
              <a:t>μην προσπαθήσεις ενεργά να τις καταπιέσεις </a:t>
            </a:r>
            <a:r>
              <a:rPr lang="de-DE" altLang="de-DE" sz="2400" dirty="0">
                <a:solidFill>
                  <a:srgbClr val="333333"/>
                </a:solidFill>
              </a:rPr>
              <a:t>(</a:t>
            </a:r>
            <a:r>
              <a:rPr lang="el-GR" altLang="de-DE" sz="2400" dirty="0">
                <a:solidFill>
                  <a:srgbClr val="333333"/>
                </a:solidFill>
              </a:rPr>
              <a:t>αυτό απλά τις αυξάνει</a:t>
            </a:r>
            <a:r>
              <a:rPr lang="de-DE" altLang="de-DE" sz="2400" dirty="0">
                <a:solidFill>
                  <a:srgbClr val="333333"/>
                </a:solidFill>
              </a:rPr>
              <a:t>), </a:t>
            </a:r>
            <a:r>
              <a:rPr lang="el-GR" altLang="de-DE" sz="2400" dirty="0">
                <a:solidFill>
                  <a:srgbClr val="333333"/>
                </a:solidFill>
              </a:rPr>
              <a:t>αλλά παρατήρησε το τι σου συμβαίνει μέσα σου χωρίς να παρέμβεις </a:t>
            </a:r>
            <a:r>
              <a:rPr lang="de-DE" altLang="de-DE" sz="2400" dirty="0">
                <a:solidFill>
                  <a:srgbClr val="333333"/>
                </a:solidFill>
              </a:rPr>
              <a:t>– </a:t>
            </a:r>
            <a:r>
              <a:rPr lang="el-GR" altLang="de-DE" sz="2400" dirty="0">
                <a:solidFill>
                  <a:srgbClr val="333333"/>
                </a:solidFill>
              </a:rPr>
              <a:t>όπως ένας επισκέπτης στον ζωολογικό κήπο που παρατηρεί ένα επικίνδυνο ζώο από απόσταση ασφαλείας.</a:t>
            </a:r>
            <a:endParaRPr lang="de-DE" altLang="de-DE" sz="2400" dirty="0">
              <a:solidFill>
                <a:srgbClr val="333333"/>
              </a:solidFill>
            </a:endParaRPr>
          </a:p>
          <a:p>
            <a:pPr eaLnBrk="1" hangingPunct="1"/>
            <a:r>
              <a:rPr lang="el-GR" altLang="de-DE" sz="2400" dirty="0">
                <a:solidFill>
                  <a:srgbClr val="004992"/>
                </a:solidFill>
              </a:rPr>
              <a:t>Οι σκέψεις θα κατευναστούν σχεδόν αυτόματα.</a:t>
            </a:r>
            <a:endParaRPr lang="de-DE" altLang="de-DE" sz="2400" dirty="0">
              <a:solidFill>
                <a:srgbClr val="004992"/>
              </a:solidFill>
            </a:endParaRPr>
          </a:p>
        </p:txBody>
      </p:sp>
      <p:pic>
        <p:nvPicPr>
          <p:cNvPr id="8" name="Picture 4">
            <a:extLst>
              <a:ext uri="{FF2B5EF4-FFF2-40B4-BE49-F238E27FC236}">
                <a16:creationId xmlns:a16="http://schemas.microsoft.com/office/drawing/2014/main" id="{A49E8917-0F7C-4A22-97C7-E5E33578A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1061" y="4114799"/>
            <a:ext cx="2214114"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31</a:t>
            </a:fld>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7. Επιπλέον διαστρεβλώσεις της σκέψης.</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l-GR" altLang="de-DE" sz="2000" b="1" dirty="0">
                <a:solidFill>
                  <a:srgbClr val="004992"/>
                </a:solidFill>
              </a:rPr>
              <a:t>Σύγκριση με άλλους ανθρώπους</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Μη συγκρίνεις τον εαυτό σου τόσο πολύ με τους άλλους</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Πάντα θα υπάρχουν άνθρωποι που είναι ελκυστικότεροι, πιο επιτυχημένοι</a:t>
            </a:r>
            <a:r>
              <a:rPr lang="en-US" altLang="de-DE" sz="2000" dirty="0">
                <a:solidFill>
                  <a:srgbClr val="333333"/>
                </a:solidFill>
                <a:latin typeface="+mn-lt"/>
              </a:rPr>
              <a:t>, </a:t>
            </a:r>
            <a:r>
              <a:rPr lang="el-GR" altLang="de-DE" sz="2000" dirty="0">
                <a:solidFill>
                  <a:srgbClr val="333333"/>
                </a:solidFill>
                <a:latin typeface="+mn-lt"/>
              </a:rPr>
              <a:t>και δημοφιλέστεροι</a:t>
            </a:r>
            <a:r>
              <a:rPr lang="en-US" altLang="de-DE" sz="2000" dirty="0">
                <a:solidFill>
                  <a:srgbClr val="333333"/>
                </a:solidFill>
                <a:latin typeface="+mn-lt"/>
              </a:rPr>
              <a:t>. </a:t>
            </a:r>
            <a:r>
              <a:rPr lang="el-GR" altLang="de-DE" sz="2000" dirty="0">
                <a:solidFill>
                  <a:srgbClr val="333333"/>
                </a:solidFill>
                <a:latin typeface="+mn-lt"/>
              </a:rPr>
              <a:t>Ωστόσο, αν κοιτάξεις προσεκτικά αυτούς τους </a:t>
            </a:r>
            <a:r>
              <a:rPr lang="en-US" altLang="de-DE" sz="2000" dirty="0" smtClean="0">
                <a:solidFill>
                  <a:srgbClr val="333333"/>
                </a:solidFill>
                <a:latin typeface="+mn-lt"/>
              </a:rPr>
              <a:t>«</a:t>
            </a:r>
            <a:r>
              <a:rPr lang="el-GR" altLang="ja-JP" sz="2000" dirty="0" smtClean="0">
                <a:solidFill>
                  <a:srgbClr val="333333"/>
                </a:solidFill>
                <a:latin typeface="+mn-lt"/>
              </a:rPr>
              <a:t>τυχερούς</a:t>
            </a:r>
            <a:r>
              <a:rPr lang="en-US" altLang="de-DE" sz="2000" dirty="0" smtClean="0">
                <a:solidFill>
                  <a:srgbClr val="333333"/>
                </a:solidFill>
                <a:latin typeface="+mn-lt"/>
              </a:rPr>
              <a:t>»</a:t>
            </a:r>
            <a:r>
              <a:rPr lang="en-US" altLang="ja-JP" sz="2000" dirty="0" smtClean="0">
                <a:solidFill>
                  <a:srgbClr val="333333"/>
                </a:solidFill>
                <a:latin typeface="+mn-lt"/>
              </a:rPr>
              <a:t> </a:t>
            </a:r>
            <a:r>
              <a:rPr lang="el-GR" altLang="ja-JP"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θα αναγνωρίσεις ότι ακόμη και αυτοί έχουν τις αδυναμίες και τα προβλήματά τους.</a:t>
            </a:r>
            <a:endParaRPr lang="en-US" altLang="ja-JP" sz="2000" dirty="0">
              <a:solidFill>
                <a:srgbClr val="333333"/>
              </a:solidFill>
              <a:latin typeface="+mn-lt"/>
            </a:endParaRPr>
          </a:p>
        </p:txBody>
      </p:sp>
      <p:sp>
        <p:nvSpPr>
          <p:cNvPr id="9" name="Footer Placeholder 8"/>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10" name="Slide Number Placeholder 9"/>
          <p:cNvSpPr>
            <a:spLocks noGrp="1"/>
          </p:cNvSpPr>
          <p:nvPr>
            <p:ph type="sldNum" sz="quarter" idx="12"/>
          </p:nvPr>
        </p:nvSpPr>
        <p:spPr/>
        <p:txBody>
          <a:bodyPr/>
          <a:lstStyle/>
          <a:p>
            <a:fld id="{1C5ECFF5-78AF-4532-A628-ACC3F8E0960A}" type="slidenum">
              <a:rPr lang="de-DE" altLang="de-DE" smtClean="0"/>
              <a:pPr/>
              <a:t>32</a:t>
            </a:fld>
            <a:endParaRPr lang="de-DE" alt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7. Επιπλέον διαστρεβλώσεις της σκέψης.</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a:lnSpc>
                <a:spcPct val="100000"/>
              </a:lnSpc>
              <a:spcBef>
                <a:spcPts val="1200"/>
              </a:spcBef>
            </a:pPr>
            <a:r>
              <a:rPr lang="el-GR" altLang="de-DE" sz="2000" b="1" dirty="0">
                <a:solidFill>
                  <a:srgbClr val="004992"/>
                </a:solidFill>
              </a:rPr>
              <a:t>Σύγκριση με άλλους ανθρώπους</a:t>
            </a:r>
            <a:r>
              <a:rPr lang="en-US" altLang="de-DE" sz="2000" b="1" dirty="0">
                <a:solidFill>
                  <a:srgbClr val="004992"/>
                </a:solidFill>
              </a:rPr>
              <a:t>:</a:t>
            </a:r>
            <a:endParaRPr lang="de-DE" altLang="de-DE" sz="2000" b="1" dirty="0">
              <a:solidFill>
                <a:srgbClr val="004992"/>
              </a:solidFill>
            </a:endParaRP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Μη συγκρίνεις τον εαυτό σου τόσο πολύ με τους άλλους</a:t>
            </a:r>
            <a:r>
              <a:rPr lang="en-US" altLang="de-DE" sz="2000" dirty="0">
                <a:solidFill>
                  <a:srgbClr val="333333"/>
                </a:solidFill>
                <a:latin typeface="+mn-lt"/>
              </a:rPr>
              <a:t>!</a:t>
            </a:r>
          </a:p>
          <a:p>
            <a:pPr marL="342900" lvl="1" indent="-342900" defTabSz="914400">
              <a:lnSpc>
                <a:spcPct val="100000"/>
              </a:lnSpc>
              <a:spcBef>
                <a:spcPts val="1200"/>
              </a:spcBef>
              <a:spcAft>
                <a:spcPts val="0"/>
              </a:spcAft>
              <a:buClr>
                <a:srgbClr val="333333"/>
              </a:buClr>
              <a:buFont typeface="WingDings"/>
              <a:buChar char=""/>
            </a:pPr>
            <a:r>
              <a:rPr lang="el-GR" altLang="de-DE" sz="2000" dirty="0">
                <a:solidFill>
                  <a:srgbClr val="333333"/>
                </a:solidFill>
                <a:latin typeface="+mn-lt"/>
              </a:rPr>
              <a:t>Πάντα θα υπάρχουν άνθρωποι που είναι ελκυστικότεροι, πιο επιτυχημένοι</a:t>
            </a:r>
            <a:r>
              <a:rPr lang="en-US" altLang="de-DE" sz="2000" dirty="0">
                <a:solidFill>
                  <a:srgbClr val="333333"/>
                </a:solidFill>
                <a:latin typeface="+mn-lt"/>
              </a:rPr>
              <a:t>, </a:t>
            </a:r>
            <a:r>
              <a:rPr lang="el-GR" altLang="de-DE" sz="2000" dirty="0">
                <a:solidFill>
                  <a:srgbClr val="333333"/>
                </a:solidFill>
                <a:latin typeface="+mn-lt"/>
              </a:rPr>
              <a:t>και δημοφιλέστεροι</a:t>
            </a:r>
            <a:r>
              <a:rPr lang="en-US" altLang="de-DE" sz="2000" dirty="0">
                <a:solidFill>
                  <a:srgbClr val="333333"/>
                </a:solidFill>
                <a:latin typeface="+mn-lt"/>
              </a:rPr>
              <a:t>. </a:t>
            </a:r>
            <a:r>
              <a:rPr lang="el-GR" altLang="de-DE" sz="2000" dirty="0">
                <a:solidFill>
                  <a:srgbClr val="333333"/>
                </a:solidFill>
                <a:latin typeface="+mn-lt"/>
              </a:rPr>
              <a:t>Ωστόσο, αν κοιτάξεις προσεκτικά αυτούς τους </a:t>
            </a:r>
            <a:r>
              <a:rPr lang="en-US" altLang="de-DE" sz="2000" dirty="0" smtClean="0">
                <a:solidFill>
                  <a:srgbClr val="333333"/>
                </a:solidFill>
                <a:latin typeface="+mn-lt"/>
              </a:rPr>
              <a:t>«</a:t>
            </a:r>
            <a:r>
              <a:rPr lang="el-GR" altLang="ja-JP" sz="2000" dirty="0" smtClean="0">
                <a:solidFill>
                  <a:srgbClr val="333333"/>
                </a:solidFill>
                <a:latin typeface="+mn-lt"/>
              </a:rPr>
              <a:t>τυχερούς</a:t>
            </a:r>
            <a:r>
              <a:rPr lang="en-US" altLang="de-DE" sz="2000" dirty="0" smtClean="0">
                <a:solidFill>
                  <a:srgbClr val="333333"/>
                </a:solidFill>
                <a:latin typeface="+mn-lt"/>
              </a:rPr>
              <a:t>»</a:t>
            </a:r>
            <a:r>
              <a:rPr lang="en-US" altLang="ja-JP" sz="2000" dirty="0" smtClean="0">
                <a:solidFill>
                  <a:srgbClr val="333333"/>
                </a:solidFill>
                <a:latin typeface="+mn-lt"/>
              </a:rPr>
              <a:t> </a:t>
            </a:r>
            <a:r>
              <a:rPr lang="el-GR" altLang="ja-JP" sz="2000" dirty="0">
                <a:solidFill>
                  <a:srgbClr val="333333"/>
                </a:solidFill>
                <a:latin typeface="+mn-lt"/>
              </a:rPr>
              <a:t>,</a:t>
            </a:r>
            <a:r>
              <a:rPr lang="en-US" altLang="ja-JP" sz="2000" dirty="0">
                <a:solidFill>
                  <a:srgbClr val="333333"/>
                </a:solidFill>
                <a:latin typeface="+mn-lt"/>
              </a:rPr>
              <a:t> </a:t>
            </a:r>
            <a:r>
              <a:rPr lang="el-GR" altLang="ja-JP" sz="2000" dirty="0">
                <a:solidFill>
                  <a:srgbClr val="333333"/>
                </a:solidFill>
                <a:latin typeface="+mn-lt"/>
              </a:rPr>
              <a:t>θα αναγνωρίσεις ότι ακόμη και αυτοί έχουν τις αδυναμίες και τα προβλήματά τους.</a:t>
            </a:r>
            <a:endParaRPr lang="en-US" altLang="ja-JP" sz="2000" dirty="0">
              <a:solidFill>
                <a:srgbClr val="333333"/>
              </a:solidFill>
              <a:latin typeface="+mn-lt"/>
            </a:endParaRPr>
          </a:p>
          <a:p>
            <a:pPr lvl="0" defTabSz="914400"/>
            <a:r>
              <a:rPr lang="el-GR" altLang="de-DE" sz="2000" b="1" dirty="0">
                <a:solidFill>
                  <a:srgbClr val="004992"/>
                </a:solidFill>
              </a:rPr>
              <a:t>Απόλυτες απαιτήσεις</a:t>
            </a:r>
            <a:r>
              <a:rPr lang="en-US" altLang="de-DE" sz="2000" b="1" dirty="0">
                <a:solidFill>
                  <a:srgbClr val="004992"/>
                </a:solidFill>
              </a:rPr>
              <a:t>:</a:t>
            </a:r>
          </a:p>
          <a:p>
            <a:pPr marL="342900" lvl="1" indent="-342900" defTabSz="914400">
              <a:lnSpc>
                <a:spcPct val="100000"/>
              </a:lnSpc>
              <a:spcBef>
                <a:spcPts val="1200"/>
              </a:spcBef>
              <a:spcAft>
                <a:spcPts val="0"/>
              </a:spcAft>
              <a:buClr>
                <a:srgbClr val="333333"/>
              </a:buClr>
              <a:buFont typeface="WingDings"/>
              <a:buChar char=""/>
            </a:pPr>
            <a:r>
              <a:rPr lang="el-GR" altLang="de-DE" sz="2000" b="1" dirty="0">
                <a:solidFill>
                  <a:srgbClr val="333333"/>
                </a:solidFill>
                <a:latin typeface="+mn-lt"/>
              </a:rPr>
              <a:t>Μη</a:t>
            </a:r>
            <a:r>
              <a:rPr lang="el-GR" altLang="de-DE" sz="2000" dirty="0">
                <a:solidFill>
                  <a:srgbClr val="333333"/>
                </a:solidFill>
                <a:latin typeface="+mn-lt"/>
              </a:rPr>
              <a:t> βάζεις τόσο υψηλές απαιτήσεις στον εαυτό σου όπως</a:t>
            </a:r>
            <a:r>
              <a:rPr lang="en-US" altLang="de-DE" sz="2000" dirty="0">
                <a:solidFill>
                  <a:srgbClr val="333333"/>
                </a:solidFill>
                <a:latin typeface="+mn-lt"/>
              </a:rPr>
              <a:t>:</a:t>
            </a:r>
          </a:p>
          <a:p>
            <a:pPr lvl="2" defTabSz="914400">
              <a:lnSpc>
                <a:spcPct val="100000"/>
              </a:lnSpc>
              <a:spcBef>
                <a:spcPts val="1200"/>
              </a:spcBef>
              <a:spcAft>
                <a:spcPts val="0"/>
              </a:spcAft>
              <a:buClr>
                <a:srgbClr val="FFFFFF"/>
              </a:buClr>
              <a:buFont typeface="WingDings"/>
              <a:buChar char=""/>
            </a:pPr>
            <a:r>
              <a:rPr lang="en-US" altLang="de-DE" sz="2000" dirty="0" smtClean="0">
                <a:solidFill>
                  <a:srgbClr val="333333"/>
                </a:solidFill>
                <a:latin typeface="+mn-lt"/>
              </a:rPr>
              <a:t>«</a:t>
            </a:r>
            <a:r>
              <a:rPr lang="el-GR" altLang="ja-JP" sz="2000" dirty="0" smtClean="0">
                <a:solidFill>
                  <a:srgbClr val="333333"/>
                </a:solidFill>
                <a:latin typeface="+mn-lt"/>
              </a:rPr>
              <a:t>Πρέπει </a:t>
            </a:r>
            <a:r>
              <a:rPr lang="el-GR" altLang="ja-JP" sz="2000" dirty="0">
                <a:solidFill>
                  <a:srgbClr val="333333"/>
                </a:solidFill>
                <a:latin typeface="+mn-lt"/>
              </a:rPr>
              <a:t>πάντα να είμαι </a:t>
            </a:r>
            <a:r>
              <a:rPr lang="el-GR" altLang="ja-JP" sz="2000" dirty="0" smtClean="0">
                <a:solidFill>
                  <a:srgbClr val="333333"/>
                </a:solidFill>
                <a:latin typeface="+mn-lt"/>
              </a:rPr>
              <a:t>εμφανίσιμος/η</a:t>
            </a:r>
            <a:r>
              <a:rPr lang="en-US" altLang="de-DE" sz="2000" dirty="0" smtClean="0">
                <a:solidFill>
                  <a:srgbClr val="333333"/>
                </a:solidFill>
                <a:latin typeface="+mn-lt"/>
              </a:rPr>
              <a:t>»</a:t>
            </a:r>
            <a:endParaRPr lang="en-US"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dirty="0" smtClean="0">
                <a:solidFill>
                  <a:srgbClr val="333333"/>
                </a:solidFill>
              </a:rPr>
              <a:t>«</a:t>
            </a:r>
            <a:r>
              <a:rPr lang="el-GR" altLang="ja-JP" sz="2000" dirty="0" smtClean="0">
                <a:solidFill>
                  <a:srgbClr val="333333"/>
                </a:solidFill>
                <a:latin typeface="+mn-lt"/>
              </a:rPr>
              <a:t>Πρέπει </a:t>
            </a:r>
            <a:r>
              <a:rPr lang="el-GR" altLang="ja-JP" sz="2000" dirty="0">
                <a:solidFill>
                  <a:srgbClr val="333333"/>
                </a:solidFill>
                <a:latin typeface="+mn-lt"/>
              </a:rPr>
              <a:t>πάντα να φαίνομαι </a:t>
            </a:r>
            <a:r>
              <a:rPr lang="el-GR" altLang="ja-JP" sz="2000" dirty="0" smtClean="0">
                <a:solidFill>
                  <a:srgbClr val="333333"/>
                </a:solidFill>
                <a:latin typeface="+mn-lt"/>
              </a:rPr>
              <a:t>έξυπνος/η</a:t>
            </a:r>
            <a:r>
              <a:rPr lang="en-US" altLang="de-DE" sz="2000" dirty="0" smtClean="0">
                <a:solidFill>
                  <a:srgbClr val="333333"/>
                </a:solidFill>
                <a:latin typeface="+mn-lt"/>
              </a:rPr>
              <a:t>»</a:t>
            </a:r>
            <a:endParaRPr lang="de-DE" altLang="ja-JP" sz="2000" dirty="0">
              <a:solidFill>
                <a:srgbClr val="333333"/>
              </a:solidFill>
              <a:latin typeface="+mn-lt"/>
            </a:endParaRPr>
          </a:p>
          <a:p>
            <a:pPr lvl="2" defTabSz="914400">
              <a:lnSpc>
                <a:spcPct val="100000"/>
              </a:lnSpc>
              <a:spcBef>
                <a:spcPts val="1200"/>
              </a:spcBef>
              <a:spcAft>
                <a:spcPts val="0"/>
              </a:spcAft>
              <a:buClr>
                <a:srgbClr val="FFFFFF"/>
              </a:buClr>
              <a:buFont typeface="WingDings"/>
              <a:buChar char=""/>
            </a:pPr>
            <a:r>
              <a:rPr lang="en-US" altLang="de-DE" sz="2000" dirty="0" smtClean="0">
                <a:solidFill>
                  <a:srgbClr val="333333"/>
                </a:solidFill>
              </a:rPr>
              <a:t>«</a:t>
            </a:r>
            <a:r>
              <a:rPr lang="el-GR" altLang="ja-JP" sz="2000" dirty="0" smtClean="0">
                <a:solidFill>
                  <a:srgbClr val="333333"/>
                </a:solidFill>
                <a:latin typeface="+mn-lt"/>
              </a:rPr>
              <a:t>Πρέπει </a:t>
            </a:r>
            <a:r>
              <a:rPr lang="el-GR" altLang="ja-JP" sz="2000" dirty="0">
                <a:solidFill>
                  <a:srgbClr val="333333"/>
                </a:solidFill>
                <a:latin typeface="+mn-lt"/>
              </a:rPr>
              <a:t>πάντα να είμαι ο πιο </a:t>
            </a:r>
            <a:r>
              <a:rPr lang="el-GR" altLang="ja-JP" sz="2000" dirty="0" smtClean="0">
                <a:solidFill>
                  <a:srgbClr val="333333"/>
                </a:solidFill>
                <a:latin typeface="+mn-lt"/>
              </a:rPr>
              <a:t>διασκεδαστικός/η</a:t>
            </a:r>
            <a:r>
              <a:rPr lang="en-US" altLang="de-DE" sz="2000" dirty="0" smtClean="0">
                <a:solidFill>
                  <a:srgbClr val="333333"/>
                </a:solidFill>
                <a:latin typeface="+mn-lt"/>
              </a:rPr>
              <a:t>»</a:t>
            </a:r>
            <a:endParaRPr lang="en-US" sz="2000" dirty="0">
              <a:solidFill>
                <a:srgbClr val="333333"/>
              </a:solidFill>
              <a:latin typeface="+mn-lt"/>
            </a:endParaRPr>
          </a:p>
        </p:txBody>
      </p:sp>
      <p:pic>
        <p:nvPicPr>
          <p:cNvPr id="8" name="Picture 18" descr="Barbie@2_bearbeitet_4 - treesee flickr">
            <a:extLst>
              <a:ext uri="{FF2B5EF4-FFF2-40B4-BE49-F238E27FC236}">
                <a16:creationId xmlns:a16="http://schemas.microsoft.com/office/drawing/2014/main" id="{499E280B-0996-47C0-9C96-1FDAA6960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509" y="4114799"/>
            <a:ext cx="2402666"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10" name="Slide Number Placeholder 9"/>
          <p:cNvSpPr>
            <a:spLocks noGrp="1"/>
          </p:cNvSpPr>
          <p:nvPr>
            <p:ph type="sldNum" sz="quarter" idx="12"/>
          </p:nvPr>
        </p:nvSpPr>
        <p:spPr/>
        <p:txBody>
          <a:bodyPr/>
          <a:lstStyle/>
          <a:p>
            <a:fld id="{1C5ECFF5-78AF-4532-A628-ACC3F8E0960A}" type="slidenum">
              <a:rPr lang="de-DE" altLang="de-DE" smtClean="0"/>
              <a:pPr/>
              <a:t>33</a:t>
            </a:fld>
            <a:endParaRPr lang="de-DE" altLang="de-DE"/>
          </a:p>
        </p:txBody>
      </p:sp>
    </p:spTree>
    <p:extLst>
      <p:ext uri="{BB962C8B-B14F-4D97-AF65-F5344CB8AC3E}">
        <p14:creationId xmlns:p14="http://schemas.microsoft.com/office/powerpoint/2010/main" val="2280387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b="0" spc="-5" dirty="0">
                <a:solidFill>
                  <a:srgbClr val="333333"/>
                </a:solidFill>
                <a:latin typeface="+mn-lt"/>
                <a:ea typeface="+mn-ea"/>
              </a:rPr>
              <a:t>[</a:t>
            </a:r>
            <a:r>
              <a:rPr lang="el-GR" altLang="ko-KR" b="0" i="1" spc="-5" dirty="0">
                <a:solidFill>
                  <a:srgbClr val="333333"/>
                </a:solidFill>
                <a:latin typeface="+mn-lt"/>
                <a:ea typeface="+mn-ea"/>
              </a:rPr>
              <a:t>για τους εκπαιδευτές</a:t>
            </a:r>
            <a:r>
              <a:rPr lang="en-US" altLang="ko-KR" b="0" i="1" spc="-5" dirty="0">
                <a:solidFill>
                  <a:srgbClr val="333333"/>
                </a:solidFill>
                <a:latin typeface="+mn-lt"/>
                <a:ea typeface="+mn-ea"/>
              </a:rPr>
              <a:t>:</a:t>
            </a:r>
            <a:endParaRPr b="0" dirty="0">
              <a:solidFill>
                <a:srgbClr val="333333"/>
              </a:solidFill>
              <a:latin typeface="+mn-lt"/>
              <a:ea typeface="+mn-ea"/>
            </a:endParaRPr>
          </a:p>
          <a:p>
            <a:pPr marL="12700" marR="5080" defTabSz="914400" eaLnBrk="0" fontAlgn="base" hangingPunct="0">
              <a:spcBef>
                <a:spcPts val="800"/>
              </a:spcBef>
              <a:spcAft>
                <a:spcPct val="0"/>
              </a:spcAft>
            </a:pPr>
            <a:r>
              <a:rPr lang="el-GR" altLang="ko-KR" b="0" dirty="0">
                <a:solidFill>
                  <a:srgbClr val="333333"/>
                </a:solidFill>
                <a:latin typeface="+mn-lt"/>
                <a:ea typeface="+mn-ea"/>
              </a:rPr>
              <a:t>Κάποια αποσπάσματα</a:t>
            </a:r>
            <a:r>
              <a:rPr lang="en-US" altLang="ko-KR" b="0" dirty="0">
                <a:solidFill>
                  <a:srgbClr val="333333"/>
                </a:solidFill>
                <a:latin typeface="+mn-lt"/>
                <a:ea typeface="+mn-ea"/>
              </a:rPr>
              <a:t> </a:t>
            </a:r>
            <a:r>
              <a:rPr lang="el-GR" altLang="ko-KR" b="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b="0" dirty="0">
                <a:solidFill>
                  <a:srgbClr val="333333"/>
                </a:solidFill>
                <a:latin typeface="+mn-lt"/>
                <a:ea typeface="+mn-ea"/>
              </a:rPr>
              <a:t> </a:t>
            </a:r>
            <a:r>
              <a:rPr lang="el-GR" altLang="ko-KR" b="0" dirty="0">
                <a:solidFill>
                  <a:srgbClr val="333333"/>
                </a:solidFill>
                <a:latin typeface="+mn-lt"/>
                <a:ea typeface="+mn-ea"/>
              </a:rPr>
              <a:t>προτέρων προσεκτικά τα βίντεο πριν τα δείξετε</a:t>
            </a:r>
            <a:r>
              <a:rPr lang="de-DE" b="0" dirty="0">
                <a:solidFill>
                  <a:srgbClr val="333333"/>
                </a:solidFill>
                <a:latin typeface="+mn-lt"/>
                <a:ea typeface="+mn-ea"/>
              </a:rPr>
              <a:t>]</a:t>
            </a:r>
          </a:p>
        </p:txBody>
      </p:sp>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34</a:t>
            </a:fld>
            <a:endParaRPr lang="de-DE" altLang="de-DE"/>
          </a:p>
        </p:txBody>
      </p:sp>
      <p:grpSp>
        <p:nvGrpSpPr>
          <p:cNvPr id="21" name="Group 20"/>
          <p:cNvGrpSpPr/>
          <p:nvPr/>
        </p:nvGrpSpPr>
        <p:grpSpPr>
          <a:xfrm>
            <a:off x="9875318" y="4383231"/>
            <a:ext cx="1838137" cy="1828164"/>
            <a:chOff x="9875318" y="4383231"/>
            <a:chExt cx="1838137" cy="1828164"/>
          </a:xfrm>
        </p:grpSpPr>
        <p:sp>
          <p:nvSpPr>
            <p:cNvPr id="27"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1059004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033"/>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Να γνωρίζεις τα δυνατά σου σημεία</a:t>
            </a:r>
            <a:endParaRPr lang="en-US" altLang="de-DE" sz="3600">
              <a:latin typeface="+mn-lt"/>
              <a:ea typeface="+mn-ea"/>
              <a:cs typeface="+mn-cs"/>
            </a:endParaRPr>
          </a:p>
        </p:txBody>
      </p:sp>
      <p:sp>
        <p:nvSpPr>
          <p:cNvPr id="51202" name="Rectangle 1027"/>
          <p:cNvSpPr>
            <a:spLocks noGrp="1" noChangeArrowheads="1"/>
          </p:cNvSpPr>
          <p:nvPr>
            <p:ph idx="1"/>
          </p:nvPr>
        </p:nvSpPr>
        <p:spPr/>
        <p:txBody>
          <a:bodyPr>
            <a:noAutofit/>
          </a:bodyPr>
          <a:lstStyle/>
          <a:p>
            <a:pPr marL="457200" indent="-457200" eaLnBrk="1" hangingPunct="1">
              <a:buClr>
                <a:srgbClr val="333333"/>
              </a:buClr>
              <a:buFont typeface="WingDings"/>
              <a:buChar char=""/>
            </a:pPr>
            <a:r>
              <a:rPr lang="el-GR" altLang="de-DE" sz="2400" dirty="0">
                <a:solidFill>
                  <a:srgbClr val="333333"/>
                </a:solidFill>
              </a:rPr>
              <a:t>Αντί να εστιάζεις στις αδυναμίες σου</a:t>
            </a:r>
            <a:r>
              <a:rPr lang="en-US" altLang="de-DE" sz="2400" dirty="0">
                <a:solidFill>
                  <a:srgbClr val="333333"/>
                </a:solidFill>
              </a:rPr>
              <a:t>, </a:t>
            </a:r>
            <a:r>
              <a:rPr lang="el-GR" altLang="de-DE" sz="2400" dirty="0">
                <a:solidFill>
                  <a:srgbClr val="333333"/>
                </a:solidFill>
              </a:rPr>
              <a:t>δώσε έμφαση στα</a:t>
            </a:r>
            <a:br>
              <a:rPr lang="el-GR" altLang="de-DE" sz="2400" dirty="0">
                <a:solidFill>
                  <a:srgbClr val="333333"/>
                </a:solidFill>
              </a:rPr>
            </a:br>
            <a:r>
              <a:rPr lang="el-GR" altLang="de-DE" sz="2400" dirty="0">
                <a:solidFill>
                  <a:srgbClr val="333333"/>
                </a:solidFill>
              </a:rPr>
              <a:t>δυνατά σου σημεία</a:t>
            </a:r>
            <a:r>
              <a:rPr lang="en-US" altLang="de-DE" sz="2400" dirty="0">
                <a:solidFill>
                  <a:srgbClr val="333333"/>
                </a:solidFill>
              </a:rPr>
              <a:t>.</a:t>
            </a:r>
          </a:p>
          <a:p>
            <a:pPr marL="457200" indent="-457200" eaLnBrk="1" hangingPunct="1">
              <a:buClr>
                <a:srgbClr val="333333"/>
              </a:buClr>
              <a:buFont typeface="WingDings"/>
              <a:buChar char=""/>
            </a:pPr>
            <a:r>
              <a:rPr lang="el-GR" altLang="de-DE" sz="2400" dirty="0">
                <a:solidFill>
                  <a:srgbClr val="333333"/>
                </a:solidFill>
              </a:rPr>
              <a:t>Κάθε άνθρωπος έχει ισχυρά σημεία για τα οποία μπορεί να είναι υπερήφανος</a:t>
            </a:r>
            <a:r>
              <a:rPr lang="en-US" altLang="de-DE" sz="2400" dirty="0">
                <a:solidFill>
                  <a:srgbClr val="333333"/>
                </a:solidFill>
              </a:rPr>
              <a:t> </a:t>
            </a:r>
            <a:r>
              <a:rPr lang="el-GR" altLang="de-DE" sz="2400" dirty="0">
                <a:solidFill>
                  <a:srgbClr val="333333"/>
                </a:solidFill>
              </a:rPr>
              <a:t>και δεν είναι κοινά σε όλους</a:t>
            </a:r>
            <a:r>
              <a:rPr lang="en-US" altLang="de-DE" sz="2400" dirty="0">
                <a:solidFill>
                  <a:srgbClr val="333333"/>
                </a:solidFill>
              </a:rPr>
              <a:t/>
            </a:r>
            <a:br>
              <a:rPr lang="en-US" altLang="de-DE" sz="2400" dirty="0">
                <a:solidFill>
                  <a:srgbClr val="333333"/>
                </a:solidFill>
              </a:rPr>
            </a:br>
            <a:r>
              <a:rPr lang="en-US" altLang="de-DE" sz="2400" i="1" dirty="0">
                <a:solidFill>
                  <a:srgbClr val="004992"/>
                </a:solidFill>
              </a:rPr>
              <a:t>…</a:t>
            </a:r>
            <a:r>
              <a:rPr lang="el-GR" altLang="de-DE" sz="2400" i="1" dirty="0">
                <a:solidFill>
                  <a:srgbClr val="004992"/>
                </a:solidFill>
              </a:rPr>
              <a:t>αυτά δε χρειάζεται να είναι παγκόσμια ρεκόρ ή διάσημες ανακαλύψεις</a:t>
            </a:r>
            <a:endParaRPr lang="en-US" altLang="de-DE" sz="2400" dirty="0">
              <a:solidFill>
                <a:srgbClr val="004992"/>
              </a:solidFill>
            </a:endParaRPr>
          </a:p>
        </p:txBody>
      </p:sp>
      <p:pic>
        <p:nvPicPr>
          <p:cNvPr id="8" name="Picture 10" descr="JUMPING - c a muller - flickr - cc_noncommercial">
            <a:extLst>
              <a:ext uri="{FF2B5EF4-FFF2-40B4-BE49-F238E27FC236}">
                <a16:creationId xmlns:a16="http://schemas.microsoft.com/office/drawing/2014/main" id="{49805A46-E6B6-47DA-AEB9-B97179F06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5ECFF5-78AF-4532-A628-ACC3F8E0960A}" type="slidenum">
              <a:rPr lang="de-DE" altLang="de-DE" smtClean="0"/>
              <a:pPr/>
              <a:t>35</a:t>
            </a:fld>
            <a:endParaRPr lang="de-DE" alt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Να γνωρίζεις τα δυνατά σου σημεία</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457200" indent="-457200" eaLnBrk="1" hangingPunct="1">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 </a:t>
            </a:r>
            <a:br>
              <a:rPr lang="en-US" altLang="de-DE" sz="2400" dirty="0">
                <a:solidFill>
                  <a:srgbClr val="004992"/>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έχω ταλέντο σε τεχνικά </a:t>
            </a:r>
            <a:r>
              <a:rPr lang="el-GR" altLang="de-DE" sz="1600" i="1">
                <a:solidFill>
                  <a:srgbClr val="333333"/>
                </a:solidFill>
              </a:rPr>
              <a:t>θέματα</a:t>
            </a:r>
            <a:r>
              <a:rPr lang="de-DE" altLang="de-DE" sz="1600" i="1">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36</a:t>
            </a:fld>
            <a:endParaRPr lang="de-DE" altLang="de-D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Να γνωρίζεις τα δυνατά σου σημεία</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457200" indent="-457200" eaLnBrk="1" hangingPunct="1">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 </a:t>
            </a:r>
            <a:br>
              <a:rPr lang="en-US" altLang="de-DE" sz="2400" dirty="0">
                <a:solidFill>
                  <a:srgbClr val="004992"/>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έχω ταλέντο σε τεχνικά θέματα</a:t>
            </a:r>
            <a:r>
              <a:rPr lang="de-DE" altLang="de-DE" sz="1600" i="1" dirty="0">
                <a:solidFill>
                  <a:srgbClr val="333333"/>
                </a:solidFill>
              </a:rPr>
              <a:t>...</a:t>
            </a:r>
            <a:endParaRPr lang="en-US" altLang="de-DE" sz="2400" i="1" dirty="0">
              <a:solidFill>
                <a:srgbClr val="333333"/>
              </a:solidFill>
            </a:endParaRPr>
          </a:p>
          <a:p>
            <a:pPr marL="457200" indent="-457200" eaLnBrk="1" hangingPunct="1">
              <a:buFont typeface="+mj-lt"/>
              <a:buAutoNum type="arabicPeriod"/>
            </a:pPr>
            <a:r>
              <a:rPr lang="el-GR" altLang="de-DE" sz="2400" dirty="0">
                <a:solidFill>
                  <a:srgbClr val="004992"/>
                </a:solidFill>
              </a:rPr>
              <a:t>Φαντάσου συγκεκριμένες καταστάσεις</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l-GR" altLang="de-DE" sz="2400" dirty="0">
                <a:solidFill>
                  <a:srgbClr val="333333"/>
                </a:solidFill>
              </a:rPr>
              <a:t>Πότε και πού;</a:t>
            </a:r>
            <a:r>
              <a:rPr lang="en-US" altLang="de-DE" sz="2400" i="1" dirty="0">
                <a:solidFill>
                  <a:srgbClr val="333333"/>
                </a:solidFill>
              </a:rPr>
              <a:t> </a:t>
            </a:r>
            <a:r>
              <a:rPr lang="el-GR" altLang="de-DE" sz="2400" i="1" dirty="0">
                <a:solidFill>
                  <a:srgbClr val="333333"/>
                </a:solidFill>
              </a:rPr>
              <a:t>Τι έκανα και ποιος μου έδωσε ανατροφοδότηση;</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την προηγούμενη εβδομάδα βοήθησα έναν φίλο να διακοσμήσει το διαμέρισμά του</a:t>
            </a:r>
            <a:r>
              <a:rPr lang="de-DE" altLang="de-DE" sz="1600" i="1" dirty="0">
                <a:solidFill>
                  <a:srgbClr val="333333"/>
                </a:solidFill>
              </a:rPr>
              <a:t>. </a:t>
            </a:r>
            <a:r>
              <a:rPr lang="el-GR" altLang="de-DE" sz="1600" i="1" dirty="0">
                <a:solidFill>
                  <a:srgbClr val="333333"/>
                </a:solidFill>
              </a:rPr>
              <a:t>Ήταν σημαντική βοήθεια για </a:t>
            </a:r>
            <a:r>
              <a:rPr lang="el-GR" altLang="de-DE" sz="1600" i="1">
                <a:solidFill>
                  <a:srgbClr val="333333"/>
                </a:solidFill>
              </a:rPr>
              <a:t>εκείνον…</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37</a:t>
            </a:fld>
            <a:endParaRPr lang="de-DE" altLang="de-DE"/>
          </a:p>
        </p:txBody>
      </p:sp>
    </p:spTree>
    <p:extLst>
      <p:ext uri="{BB962C8B-B14F-4D97-AF65-F5344CB8AC3E}">
        <p14:creationId xmlns:p14="http://schemas.microsoft.com/office/powerpoint/2010/main" val="2920189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Να γνωρίζεις τα δυνατά σου σημεία</a:t>
            </a:r>
            <a:endParaRPr lang="en-US" sz="3600">
              <a:latin typeface="+mn-lt"/>
              <a:ea typeface="+mn-ea"/>
              <a:cs typeface="+mn-cs"/>
            </a:endParaRPr>
          </a:p>
        </p:txBody>
      </p:sp>
      <p:sp>
        <p:nvSpPr>
          <p:cNvPr id="54274" name="Rectangle 2"/>
          <p:cNvSpPr>
            <a:spLocks noGrp="1" noChangeArrowheads="1"/>
          </p:cNvSpPr>
          <p:nvPr>
            <p:ph idx="1"/>
          </p:nvPr>
        </p:nvSpPr>
        <p:spPr/>
        <p:txBody>
          <a:bodyPr>
            <a:noAutofit/>
          </a:bodyPr>
          <a:lstStyle/>
          <a:p>
            <a:pPr marL="457200" indent="-457200" eaLnBrk="1" hangingPunct="1">
              <a:buFont typeface="+mj-lt"/>
              <a:buAutoNum type="arabicPeriod"/>
            </a:pPr>
            <a:r>
              <a:rPr lang="el-GR" altLang="de-DE" sz="2400" dirty="0">
                <a:solidFill>
                  <a:srgbClr val="004992"/>
                </a:solidFill>
              </a:rPr>
              <a:t>Εξέτασε τα δικά σου δυνατά σημεία</a:t>
            </a:r>
            <a:r>
              <a:rPr lang="en-US" altLang="de-DE" sz="2400" dirty="0">
                <a:solidFill>
                  <a:srgbClr val="004992"/>
                </a:solidFill>
              </a:rPr>
              <a:t>. </a:t>
            </a:r>
            <a:br>
              <a:rPr lang="en-US" altLang="de-DE" sz="2400" dirty="0">
                <a:solidFill>
                  <a:srgbClr val="004992"/>
                </a:solidFill>
              </a:rPr>
            </a:br>
            <a:r>
              <a:rPr lang="el-GR" altLang="de-DE" sz="2400" i="1" dirty="0">
                <a:solidFill>
                  <a:srgbClr val="333333"/>
                </a:solidFill>
              </a:rPr>
              <a:t>Τι ικανότητες έχω;</a:t>
            </a:r>
            <a:r>
              <a:rPr lang="en-US" altLang="de-DE" sz="2400" i="1" dirty="0">
                <a:solidFill>
                  <a:srgbClr val="333333"/>
                </a:solidFill>
              </a:rPr>
              <a:t> </a:t>
            </a:r>
            <a:r>
              <a:rPr lang="el-GR" altLang="de-DE" sz="2400" i="1" dirty="0">
                <a:solidFill>
                  <a:srgbClr val="333333"/>
                </a:solidFill>
              </a:rPr>
              <a:t>Γιατί με έχουν επαινέσει στο παρελθόν;</a:t>
            </a:r>
            <a:br>
              <a:rPr lang="el-GR" altLang="de-DE" sz="2400" i="1" dirty="0">
                <a:solidFill>
                  <a:srgbClr val="333333"/>
                </a:solidFill>
              </a:rPr>
            </a:br>
            <a:r>
              <a:rPr lang="el-GR" altLang="de-DE" sz="1600" i="1" dirty="0">
                <a:solidFill>
                  <a:srgbClr val="333333"/>
                </a:solidFill>
              </a:rPr>
              <a:t>Π.χ. έχω ταλέντο σε τεχνικά θέματα</a:t>
            </a:r>
            <a:r>
              <a:rPr lang="de-DE" altLang="de-DE" sz="1600" i="1" dirty="0">
                <a:solidFill>
                  <a:srgbClr val="333333"/>
                </a:solidFill>
              </a:rPr>
              <a:t>...</a:t>
            </a:r>
            <a:endParaRPr lang="en-US" altLang="de-DE" sz="2400" i="1" dirty="0">
              <a:solidFill>
                <a:srgbClr val="333333"/>
              </a:solidFill>
            </a:endParaRPr>
          </a:p>
          <a:p>
            <a:pPr marL="457200" indent="-457200" eaLnBrk="1" hangingPunct="1">
              <a:buFont typeface="+mj-lt"/>
              <a:buAutoNum type="arabicPeriod"/>
            </a:pPr>
            <a:r>
              <a:rPr lang="el-GR" altLang="de-DE" sz="2400" dirty="0">
                <a:solidFill>
                  <a:srgbClr val="004992"/>
                </a:solidFill>
              </a:rPr>
              <a:t>Φαντάσου συγκεκριμένες καταστάσεις</a:t>
            </a:r>
            <a:r>
              <a:rPr lang="en-US" altLang="de-DE" sz="2400" dirty="0">
                <a:solidFill>
                  <a:srgbClr val="004992"/>
                </a:solidFill>
              </a:rPr>
              <a:t>.</a:t>
            </a:r>
            <a:r>
              <a:rPr lang="en-US" altLang="de-DE" sz="2400" dirty="0">
                <a:solidFill>
                  <a:srgbClr val="333333"/>
                </a:solidFill>
              </a:rPr>
              <a:t> </a:t>
            </a:r>
            <a:br>
              <a:rPr lang="en-US" altLang="de-DE" sz="2400" dirty="0">
                <a:solidFill>
                  <a:srgbClr val="333333"/>
                </a:solidFill>
              </a:rPr>
            </a:br>
            <a:r>
              <a:rPr lang="el-GR" altLang="de-DE" sz="2400" dirty="0">
                <a:solidFill>
                  <a:srgbClr val="333333"/>
                </a:solidFill>
              </a:rPr>
              <a:t>Πότε και πού;</a:t>
            </a:r>
            <a:r>
              <a:rPr lang="en-US" altLang="de-DE" sz="2400" i="1" dirty="0">
                <a:solidFill>
                  <a:srgbClr val="333333"/>
                </a:solidFill>
              </a:rPr>
              <a:t> </a:t>
            </a:r>
            <a:r>
              <a:rPr lang="el-GR" altLang="de-DE" sz="2400" i="1" dirty="0">
                <a:solidFill>
                  <a:srgbClr val="333333"/>
                </a:solidFill>
              </a:rPr>
              <a:t>Τι έκανα και ποιος μου έδωσε ανατροφοδότηση;</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την προηγούμενη εβδομάδα βοήθησα έναν φίλο να διακοσμήσει το διαμέρισμά του</a:t>
            </a:r>
            <a:r>
              <a:rPr lang="de-DE" altLang="de-DE" sz="1600" i="1" dirty="0">
                <a:solidFill>
                  <a:srgbClr val="333333"/>
                </a:solidFill>
              </a:rPr>
              <a:t>. </a:t>
            </a:r>
            <a:r>
              <a:rPr lang="el-GR" altLang="de-DE" sz="1600" i="1" dirty="0">
                <a:solidFill>
                  <a:srgbClr val="333333"/>
                </a:solidFill>
              </a:rPr>
              <a:t>Ήταν σημαντική βοήθεια για εκείνον…</a:t>
            </a:r>
            <a:endParaRPr lang="en-US" altLang="de-DE" sz="1600" i="1" dirty="0">
              <a:solidFill>
                <a:srgbClr val="333333"/>
              </a:solidFill>
            </a:endParaRPr>
          </a:p>
          <a:p>
            <a:pPr marL="457200" indent="-457200" eaLnBrk="1" hangingPunct="1">
              <a:buFont typeface="+mj-lt"/>
              <a:buAutoNum type="arabicPeriod"/>
            </a:pPr>
            <a:r>
              <a:rPr lang="el-GR" altLang="de-DE" sz="2400" dirty="0">
                <a:solidFill>
                  <a:srgbClr val="004992"/>
                </a:solidFill>
              </a:rPr>
              <a:t>Γράψε το</a:t>
            </a:r>
            <a:r>
              <a:rPr lang="en-US" altLang="de-DE" sz="2400" dirty="0">
                <a:solidFill>
                  <a:srgbClr val="004992"/>
                </a:solidFill>
              </a:rPr>
              <a:t>!</a:t>
            </a:r>
            <a:br>
              <a:rPr lang="en-US" altLang="de-DE" sz="2400" dirty="0">
                <a:solidFill>
                  <a:srgbClr val="004992"/>
                </a:solidFill>
              </a:rPr>
            </a:br>
            <a:r>
              <a:rPr lang="el-GR" altLang="de-DE" sz="2400" i="1" dirty="0">
                <a:solidFill>
                  <a:srgbClr val="333333"/>
                </a:solidFill>
              </a:rPr>
              <a:t>Διάβαζέ το συχνά και εξέλιξέ το</a:t>
            </a:r>
            <a:r>
              <a:rPr lang="en-US" altLang="de-DE" sz="2400" i="1" dirty="0">
                <a:solidFill>
                  <a:srgbClr val="333333"/>
                </a:solidFill>
              </a:rPr>
              <a:t>. </a:t>
            </a:r>
            <a:r>
              <a:rPr lang="el-GR" altLang="de-DE" sz="2400" i="1" dirty="0">
                <a:solidFill>
                  <a:srgbClr val="333333"/>
                </a:solidFill>
              </a:rPr>
              <a:t>Σε περίπτωση κρίσης</a:t>
            </a:r>
            <a:r>
              <a:rPr lang="en-US" altLang="de-DE" sz="2400" i="1" dirty="0">
                <a:solidFill>
                  <a:srgbClr val="333333"/>
                </a:solidFill>
              </a:rPr>
              <a:t>, </a:t>
            </a:r>
            <a:r>
              <a:rPr lang="el-GR" altLang="de-DE" sz="2400" i="1" dirty="0">
                <a:solidFill>
                  <a:srgbClr val="333333"/>
                </a:solidFill>
              </a:rPr>
              <a:t>πήγαινε πίσω σε αυτές τις μνήμες </a:t>
            </a:r>
            <a:r>
              <a:rPr lang="en-US" altLang="de-DE" sz="2400" i="1" dirty="0">
                <a:solidFill>
                  <a:srgbClr val="333333"/>
                </a:solidFill>
              </a:rPr>
              <a:t>(</a:t>
            </a:r>
            <a:r>
              <a:rPr lang="el-GR" altLang="de-DE" sz="2400" i="1" dirty="0">
                <a:solidFill>
                  <a:srgbClr val="333333"/>
                </a:solidFill>
              </a:rPr>
              <a:t>π.χ</a:t>
            </a:r>
            <a:r>
              <a:rPr lang="en-US" altLang="de-DE" sz="2400" i="1" dirty="0">
                <a:solidFill>
                  <a:srgbClr val="333333"/>
                </a:solidFill>
              </a:rPr>
              <a:t>. </a:t>
            </a:r>
            <a:r>
              <a:rPr lang="el-GR" altLang="de-DE" sz="2400" i="1" dirty="0">
                <a:solidFill>
                  <a:srgbClr val="333333"/>
                </a:solidFill>
              </a:rPr>
              <a:t>όταν σκέφτεσαι ότι δεν αξίζεις</a:t>
            </a:r>
            <a:r>
              <a:rPr lang="en-US" altLang="de-DE" sz="2400" i="1" dirty="0">
                <a:solidFill>
                  <a:srgbClr val="333333"/>
                </a:solidFill>
              </a:rPr>
              <a:t>).</a:t>
            </a:r>
            <a:r>
              <a:rPr lang="el-GR" altLang="de-DE" sz="2400" i="1" dirty="0">
                <a:solidFill>
                  <a:srgbClr val="333333"/>
                </a:solidFill>
              </a:rPr>
              <a:t/>
            </a:r>
            <a:br>
              <a:rPr lang="el-GR" altLang="de-DE" sz="2400" i="1" dirty="0">
                <a:solidFill>
                  <a:srgbClr val="333333"/>
                </a:solidFill>
              </a:rPr>
            </a:br>
            <a:r>
              <a:rPr lang="el-GR" altLang="de-DE" sz="1600" i="1" dirty="0">
                <a:solidFill>
                  <a:srgbClr val="333333"/>
                </a:solidFill>
              </a:rPr>
              <a:t>Π.χ</a:t>
            </a:r>
            <a:r>
              <a:rPr lang="de-DE" altLang="de-DE" sz="1600" i="1" dirty="0">
                <a:solidFill>
                  <a:srgbClr val="333333"/>
                </a:solidFill>
              </a:rPr>
              <a:t>. </a:t>
            </a:r>
            <a:r>
              <a:rPr lang="el-GR" altLang="de-DE" sz="1600" i="1" dirty="0">
                <a:solidFill>
                  <a:srgbClr val="333333"/>
                </a:solidFill>
              </a:rPr>
              <a:t>γράψε πράγματα που πήγαν καλά ή επαίνους φιλοφρονήσεις που έλαβες</a:t>
            </a:r>
            <a:r>
              <a:rPr lang="de-DE" altLang="de-DE" sz="1600" i="1" dirty="0">
                <a:solidFill>
                  <a:srgbClr val="333333"/>
                </a:solidFill>
              </a:rPr>
              <a:t>...</a:t>
            </a:r>
            <a:endParaRPr lang="de-DE" altLang="de-DE" sz="2400" i="1" dirty="0">
              <a:solidFill>
                <a:srgbClr val="333333"/>
              </a:solidFill>
            </a:endParaRPr>
          </a:p>
        </p:txBody>
      </p:sp>
      <p:pic>
        <p:nvPicPr>
          <p:cNvPr id="8" name="Picture 12" descr="JUMPING - c a muller - flickr - cc_noncommercial">
            <a:extLst>
              <a:ext uri="{FF2B5EF4-FFF2-40B4-BE49-F238E27FC236}">
                <a16:creationId xmlns:a16="http://schemas.microsoft.com/office/drawing/2014/main" id="{429E93DC-B416-49F7-9400-30765E3D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8953" y="914400"/>
            <a:ext cx="2966222" cy="197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6" name="Slide Number Placeholder 5"/>
          <p:cNvSpPr>
            <a:spLocks noGrp="1"/>
          </p:cNvSpPr>
          <p:nvPr>
            <p:ph type="sldNum" sz="quarter" idx="12"/>
          </p:nvPr>
        </p:nvSpPr>
        <p:spPr/>
        <p:txBody>
          <a:bodyPr/>
          <a:lstStyle/>
          <a:p>
            <a:fld id="{1C5ECFF5-78AF-4532-A628-ACC3F8E0960A}" type="slidenum">
              <a:rPr lang="de-DE" altLang="de-DE" smtClean="0"/>
              <a:pPr/>
              <a:t>38</a:t>
            </a:fld>
            <a:endParaRPr lang="de-DE" altLang="de-DE"/>
          </a:p>
        </p:txBody>
      </p:sp>
    </p:spTree>
    <p:extLst>
      <p:ext uri="{BB962C8B-B14F-4D97-AF65-F5344CB8AC3E}">
        <p14:creationId xmlns:p14="http://schemas.microsoft.com/office/powerpoint/2010/main" val="2056451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Συμβουλές για να βελτιώσεις την καταθλιπτική διάθεση/χαμηλή αυτοεκτίμηση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el-GR" altLang="de-DE" sz="2400" dirty="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της ημέρας</a:t>
            </a:r>
            <a:r>
              <a:rPr lang="en-US" altLang="de-DE" sz="2400" dirty="0">
                <a:solidFill>
                  <a:srgbClr val="333333"/>
                </a:solidFill>
              </a:rPr>
              <a:t>. </a:t>
            </a:r>
            <a:r>
              <a:rPr lang="el-GR" altLang="de-DE" sz="2400" dirty="0">
                <a:solidFill>
                  <a:srgbClr val="333333"/>
                </a:solidFill>
              </a:rPr>
              <a:t>Μετά</a:t>
            </a:r>
            <a:r>
              <a:rPr lang="en-US" altLang="de-DE" sz="2400" dirty="0">
                <a:solidFill>
                  <a:srgbClr val="333333"/>
                </a:solidFill>
              </a:rPr>
              <a:t>, </a:t>
            </a:r>
            <a:r>
              <a:rPr lang="el-GR" altLang="de-DE" sz="2400" dirty="0">
                <a:solidFill>
                  <a:srgbClr val="333333"/>
                </a:solidFill>
              </a:rPr>
              <a:t>επεξεργάσου αυτά τα πράγματα στο μυαλό</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39</a:t>
            </a:fld>
            <a:endParaRPr lang="de-DE" alt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Συμβουλές για να βελτιώσεις την καταθλιπτική διάθεση/χαμηλή αυτοεκτίμηση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el-GR" altLang="de-DE" sz="2400" dirty="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της ημέρας</a:t>
            </a:r>
            <a:r>
              <a:rPr lang="en-US" altLang="de-DE" sz="2400" dirty="0">
                <a:solidFill>
                  <a:srgbClr val="333333"/>
                </a:solidFill>
              </a:rPr>
              <a:t>. </a:t>
            </a:r>
            <a:r>
              <a:rPr lang="el-GR" altLang="de-DE" sz="2400" dirty="0">
                <a:solidFill>
                  <a:srgbClr val="333333"/>
                </a:solidFill>
              </a:rPr>
              <a:t>Μετά</a:t>
            </a:r>
            <a:r>
              <a:rPr lang="en-US" altLang="de-DE" sz="2400" dirty="0">
                <a:solidFill>
                  <a:srgbClr val="333333"/>
                </a:solidFill>
              </a:rPr>
              <a:t>, </a:t>
            </a:r>
            <a:r>
              <a:rPr lang="el-GR" altLang="de-DE" sz="2400" dirty="0">
                <a:solidFill>
                  <a:srgbClr val="333333"/>
                </a:solidFill>
              </a:rPr>
              <a:t>επεξεργάσου αυτά τα πράγματα στο μυαλό</a:t>
            </a:r>
            <a:r>
              <a:rPr lang="en-US" altLang="de-DE" sz="2400" dirty="0">
                <a:solidFill>
                  <a:srgbClr val="333333"/>
                </a:solidFill>
              </a:rPr>
              <a:t>.</a:t>
            </a:r>
          </a:p>
          <a:p>
            <a:pPr marL="457200" lvl="0" indent="-457200" defTabSz="914400" fontAlgn="base">
              <a:buClr>
                <a:srgbClr val="333333"/>
              </a:buClr>
              <a:buFont typeface="WingDings"/>
              <a:buChar char=""/>
            </a:pPr>
            <a:r>
              <a:rPr lang="el-GR" altLang="de-DE" sz="2400" dirty="0">
                <a:solidFill>
                  <a:srgbClr val="333333"/>
                </a:solidFill>
              </a:rPr>
              <a:t>Πες στον εαυτό σου μπροστά στον καθρέφτη</a:t>
            </a:r>
            <a:r>
              <a:rPr lang="en-US" altLang="de-DE" sz="2400" dirty="0">
                <a:solidFill>
                  <a:srgbClr val="333333"/>
                </a:solidFill>
              </a:rPr>
              <a:t>: </a:t>
            </a:r>
            <a:r>
              <a:rPr lang="en-US" altLang="de-DE" sz="2400" dirty="0" smtClean="0">
                <a:solidFill>
                  <a:srgbClr val="333333"/>
                </a:solidFill>
              </a:rPr>
              <a:t>«</a:t>
            </a:r>
            <a:r>
              <a:rPr lang="el-GR" altLang="ja-JP" sz="2400" dirty="0" smtClean="0">
                <a:solidFill>
                  <a:srgbClr val="333333"/>
                </a:solidFill>
              </a:rPr>
              <a:t>Μου </a:t>
            </a:r>
            <a:r>
              <a:rPr lang="el-GR" altLang="ja-JP" sz="2400" dirty="0">
                <a:solidFill>
                  <a:srgbClr val="333333"/>
                </a:solidFill>
              </a:rPr>
              <a:t>αρέσει ο εαυτός </a:t>
            </a:r>
            <a:r>
              <a:rPr lang="el-GR" altLang="ja-JP" sz="2400" dirty="0" smtClean="0">
                <a:solidFill>
                  <a:srgbClr val="333333"/>
                </a:solidFill>
              </a:rPr>
              <a:t>μου</a:t>
            </a:r>
            <a:r>
              <a:rPr lang="en-US" altLang="de-DE" sz="2400" dirty="0" smtClean="0">
                <a:solidFill>
                  <a:srgbClr val="333333"/>
                </a:solidFill>
              </a:rPr>
              <a:t>»</a:t>
            </a:r>
            <a:r>
              <a:rPr lang="en-US" altLang="ja-JP" sz="2400" dirty="0" smtClean="0">
                <a:solidFill>
                  <a:srgbClr val="333333"/>
                </a:solidFill>
              </a:rPr>
              <a:t> </a:t>
            </a:r>
            <a:r>
              <a:rPr lang="el-GR" altLang="ja-JP" sz="2400" dirty="0">
                <a:solidFill>
                  <a:srgbClr val="333333"/>
                </a:solidFill>
              </a:rPr>
              <a:t>ή</a:t>
            </a:r>
            <a:r>
              <a:rPr lang="en-US" altLang="ja-JP" sz="2400" dirty="0">
                <a:solidFill>
                  <a:srgbClr val="333333"/>
                </a:solidFill>
              </a:rPr>
              <a:t> </a:t>
            </a:r>
            <a:r>
              <a:rPr lang="en-US" altLang="de-DE" sz="2400" dirty="0" smtClean="0">
                <a:solidFill>
                  <a:srgbClr val="333333"/>
                </a:solidFill>
              </a:rPr>
              <a:t>«</a:t>
            </a:r>
            <a:r>
              <a:rPr lang="el-GR" altLang="ja-JP" sz="2400" dirty="0" smtClean="0">
                <a:solidFill>
                  <a:srgbClr val="333333"/>
                </a:solidFill>
              </a:rPr>
              <a:t>Μου αρέσεις</a:t>
            </a:r>
            <a:r>
              <a:rPr lang="en-US" altLang="de-DE" sz="2400" dirty="0" smtClean="0">
                <a:solidFill>
                  <a:srgbClr val="333333"/>
                </a:solidFill>
              </a:rPr>
              <a:t>»</a:t>
            </a:r>
            <a:r>
              <a:rPr lang="en-US" altLang="ja-JP" sz="2400" dirty="0" smtClean="0">
                <a:solidFill>
                  <a:srgbClr val="333333"/>
                </a:solidFill>
              </a:rPr>
              <a:t>! </a:t>
            </a:r>
            <a:r>
              <a:rPr lang="en-US" altLang="ja-JP" sz="2400" dirty="0">
                <a:solidFill>
                  <a:srgbClr val="333333"/>
                </a:solidFill>
              </a:rPr>
              <a:t>(</a:t>
            </a:r>
            <a:r>
              <a:rPr lang="el-GR" altLang="ja-JP" sz="2400" dirty="0">
                <a:solidFill>
                  <a:srgbClr val="333333"/>
                </a:solidFill>
              </a:rPr>
              <a:t>σημείωση</a:t>
            </a:r>
            <a:r>
              <a:rPr lang="en-US" altLang="ja-JP" sz="2400" dirty="0">
                <a:solidFill>
                  <a:srgbClr val="333333"/>
                </a:solidFill>
              </a:rPr>
              <a:t>: </a:t>
            </a:r>
            <a:r>
              <a:rPr lang="el-GR" altLang="ja-JP" sz="2400" dirty="0">
                <a:solidFill>
                  <a:srgbClr val="333333"/>
                </a:solidFill>
              </a:rPr>
              <a:t>Αρχικά</a:t>
            </a:r>
            <a:r>
              <a:rPr lang="en-US" altLang="ja-JP" sz="2400" dirty="0">
                <a:solidFill>
                  <a:srgbClr val="333333"/>
                </a:solidFill>
              </a:rPr>
              <a:t>, </a:t>
            </a:r>
            <a:r>
              <a:rPr lang="el-GR" altLang="ja-JP" sz="2400" dirty="0">
                <a:solidFill>
                  <a:srgbClr val="333333"/>
                </a:solidFill>
              </a:rPr>
              <a:t>μπορεί να νιώσεις κάπως ανόητος όταν το κάνεις!</a:t>
            </a:r>
            <a:r>
              <a:rPr lang="de-DE" altLang="ja-JP"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40</a:t>
            </a:fld>
            <a:endParaRPr lang="de-DE" altLang="de-DE"/>
          </a:p>
        </p:txBody>
      </p:sp>
    </p:spTree>
    <p:extLst>
      <p:ext uri="{BB962C8B-B14F-4D97-AF65-F5344CB8AC3E}">
        <p14:creationId xmlns:p14="http://schemas.microsoft.com/office/powerpoint/2010/main" val="820789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Συμβουλές για να βελτιώσεις την καταθλιπτική διάθεση/χαμηλή αυτοεκτίμηση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457200" lvl="0" indent="-457200" defTabSz="914400" fontAlgn="base">
              <a:buClr>
                <a:srgbClr val="333333"/>
              </a:buClr>
              <a:buFont typeface="WingDings"/>
              <a:buChar char=""/>
            </a:pPr>
            <a:r>
              <a:rPr lang="el-GR" altLang="de-DE" sz="2400" dirty="0">
                <a:solidFill>
                  <a:srgbClr val="333333"/>
                </a:solidFill>
              </a:rPr>
              <a:t>Κάθε απόγευμα</a:t>
            </a:r>
            <a:r>
              <a:rPr lang="de-DE" altLang="de-DE" sz="2400" dirty="0">
                <a:solidFill>
                  <a:srgbClr val="333333"/>
                </a:solidFill>
              </a:rPr>
              <a:t>, </a:t>
            </a:r>
            <a:r>
              <a:rPr lang="el-GR" altLang="de-DE" sz="2400" dirty="0">
                <a:solidFill>
                  <a:srgbClr val="333333"/>
                </a:solidFill>
              </a:rPr>
              <a:t>σημείωνε μερικά θετικά πράγματα </a:t>
            </a:r>
            <a:r>
              <a:rPr lang="en-US" altLang="de-DE" sz="2400" dirty="0">
                <a:solidFill>
                  <a:srgbClr val="333333"/>
                </a:solidFill>
              </a:rPr>
              <a:t>(</a:t>
            </a:r>
            <a:r>
              <a:rPr lang="el-GR" altLang="de-DE" sz="2400" dirty="0">
                <a:solidFill>
                  <a:srgbClr val="333333"/>
                </a:solidFill>
              </a:rPr>
              <a:t>μέχρι</a:t>
            </a:r>
            <a:r>
              <a:rPr lang="en-US" altLang="de-DE" sz="2400" dirty="0">
                <a:solidFill>
                  <a:srgbClr val="333333"/>
                </a:solidFill>
              </a:rPr>
              <a:t> 5) </a:t>
            </a:r>
            <a:r>
              <a:rPr lang="el-GR" altLang="de-DE" sz="2400" dirty="0">
                <a:solidFill>
                  <a:srgbClr val="333333"/>
                </a:solidFill>
              </a:rPr>
              <a:t>της ημέρας</a:t>
            </a:r>
            <a:r>
              <a:rPr lang="en-US" altLang="de-DE" sz="2400" dirty="0">
                <a:solidFill>
                  <a:srgbClr val="333333"/>
                </a:solidFill>
              </a:rPr>
              <a:t>. </a:t>
            </a:r>
            <a:r>
              <a:rPr lang="el-GR" altLang="de-DE" sz="2400" dirty="0">
                <a:solidFill>
                  <a:srgbClr val="333333"/>
                </a:solidFill>
              </a:rPr>
              <a:t>Μετά</a:t>
            </a:r>
            <a:r>
              <a:rPr lang="en-US" altLang="de-DE" sz="2400" dirty="0">
                <a:solidFill>
                  <a:srgbClr val="333333"/>
                </a:solidFill>
              </a:rPr>
              <a:t>, </a:t>
            </a:r>
            <a:r>
              <a:rPr lang="el-GR" altLang="de-DE" sz="2400" dirty="0">
                <a:solidFill>
                  <a:srgbClr val="333333"/>
                </a:solidFill>
              </a:rPr>
              <a:t>επεξεργάσου αυτά τα πράγματα στο μυαλό</a:t>
            </a:r>
            <a:r>
              <a:rPr lang="en-US" altLang="de-DE" sz="2400" dirty="0">
                <a:solidFill>
                  <a:srgbClr val="333333"/>
                </a:solidFill>
              </a:rPr>
              <a:t>.</a:t>
            </a:r>
          </a:p>
          <a:p>
            <a:pPr marL="457200" lvl="0" indent="-457200" defTabSz="914400" fontAlgn="base">
              <a:buClr>
                <a:srgbClr val="333333"/>
              </a:buClr>
              <a:buFont typeface="WingDings"/>
              <a:buChar char=""/>
            </a:pPr>
            <a:r>
              <a:rPr lang="el-GR" altLang="de-DE" sz="2400" dirty="0">
                <a:solidFill>
                  <a:srgbClr val="333333"/>
                </a:solidFill>
              </a:rPr>
              <a:t>Πες στον εαυτό σου μπροστά στον καθρέφτη</a:t>
            </a:r>
            <a:r>
              <a:rPr lang="en-US" altLang="de-DE" sz="2400" dirty="0">
                <a:solidFill>
                  <a:srgbClr val="333333"/>
                </a:solidFill>
              </a:rPr>
              <a:t>: </a:t>
            </a:r>
            <a:r>
              <a:rPr lang="en-US" altLang="de-DE" sz="2400" dirty="0" smtClean="0">
                <a:solidFill>
                  <a:srgbClr val="333333"/>
                </a:solidFill>
              </a:rPr>
              <a:t>«</a:t>
            </a:r>
            <a:r>
              <a:rPr lang="el-GR" altLang="ja-JP" sz="2400" dirty="0" smtClean="0">
                <a:solidFill>
                  <a:srgbClr val="333333"/>
                </a:solidFill>
              </a:rPr>
              <a:t>Μου </a:t>
            </a:r>
            <a:r>
              <a:rPr lang="el-GR" altLang="ja-JP" sz="2400" dirty="0">
                <a:solidFill>
                  <a:srgbClr val="333333"/>
                </a:solidFill>
              </a:rPr>
              <a:t>αρέσει ο εαυτός </a:t>
            </a:r>
            <a:r>
              <a:rPr lang="el-GR" altLang="ja-JP" sz="2400" dirty="0" smtClean="0">
                <a:solidFill>
                  <a:srgbClr val="333333"/>
                </a:solidFill>
              </a:rPr>
              <a:t>μου</a:t>
            </a:r>
            <a:r>
              <a:rPr lang="en-US" altLang="de-DE" sz="2400" dirty="0" smtClean="0">
                <a:solidFill>
                  <a:srgbClr val="333333"/>
                </a:solidFill>
              </a:rPr>
              <a:t>»</a:t>
            </a:r>
            <a:r>
              <a:rPr lang="en-US" altLang="ja-JP" sz="2400" dirty="0" smtClean="0">
                <a:solidFill>
                  <a:srgbClr val="333333"/>
                </a:solidFill>
              </a:rPr>
              <a:t> </a:t>
            </a:r>
            <a:r>
              <a:rPr lang="el-GR" altLang="ja-JP" sz="2400" dirty="0">
                <a:solidFill>
                  <a:srgbClr val="333333"/>
                </a:solidFill>
              </a:rPr>
              <a:t>ή</a:t>
            </a:r>
            <a:r>
              <a:rPr lang="en-US" altLang="ja-JP" sz="2400" dirty="0">
                <a:solidFill>
                  <a:srgbClr val="333333"/>
                </a:solidFill>
              </a:rPr>
              <a:t> </a:t>
            </a:r>
            <a:r>
              <a:rPr lang="en-US" altLang="de-DE" sz="2400" dirty="0" smtClean="0">
                <a:solidFill>
                  <a:srgbClr val="333333"/>
                </a:solidFill>
              </a:rPr>
              <a:t>«</a:t>
            </a:r>
            <a:r>
              <a:rPr lang="el-GR" altLang="ja-JP" sz="2400" dirty="0" smtClean="0">
                <a:solidFill>
                  <a:srgbClr val="333333"/>
                </a:solidFill>
              </a:rPr>
              <a:t>Μου αρέσεις</a:t>
            </a:r>
            <a:r>
              <a:rPr lang="en-US" altLang="de-DE" sz="2400" dirty="0" smtClean="0">
                <a:solidFill>
                  <a:srgbClr val="333333"/>
                </a:solidFill>
              </a:rPr>
              <a:t>»</a:t>
            </a:r>
            <a:r>
              <a:rPr lang="en-US" altLang="ja-JP" sz="2400" dirty="0" smtClean="0">
                <a:solidFill>
                  <a:srgbClr val="333333"/>
                </a:solidFill>
              </a:rPr>
              <a:t>! </a:t>
            </a:r>
            <a:r>
              <a:rPr lang="en-US" altLang="ja-JP" sz="2400" dirty="0">
                <a:solidFill>
                  <a:srgbClr val="333333"/>
                </a:solidFill>
              </a:rPr>
              <a:t>(</a:t>
            </a:r>
            <a:r>
              <a:rPr lang="el-GR" altLang="ja-JP" sz="2400" dirty="0">
                <a:solidFill>
                  <a:srgbClr val="333333"/>
                </a:solidFill>
              </a:rPr>
              <a:t>σημείωση</a:t>
            </a:r>
            <a:r>
              <a:rPr lang="en-US" altLang="ja-JP" sz="2400" dirty="0">
                <a:solidFill>
                  <a:srgbClr val="333333"/>
                </a:solidFill>
              </a:rPr>
              <a:t>: </a:t>
            </a:r>
            <a:r>
              <a:rPr lang="el-GR" altLang="ja-JP" sz="2400" dirty="0">
                <a:solidFill>
                  <a:srgbClr val="333333"/>
                </a:solidFill>
              </a:rPr>
              <a:t>Αρχικά</a:t>
            </a:r>
            <a:r>
              <a:rPr lang="en-US" altLang="ja-JP" sz="2400" dirty="0">
                <a:solidFill>
                  <a:srgbClr val="333333"/>
                </a:solidFill>
              </a:rPr>
              <a:t>, </a:t>
            </a:r>
            <a:r>
              <a:rPr lang="el-GR" altLang="ja-JP" sz="2400" dirty="0">
                <a:solidFill>
                  <a:srgbClr val="333333"/>
                </a:solidFill>
              </a:rPr>
              <a:t>μπορεί να νιώσεις κάπως ανόητος όταν το κάνεις!</a:t>
            </a:r>
            <a:r>
              <a:rPr lang="de-DE" altLang="ja-JP" sz="2400" dirty="0">
                <a:solidFill>
                  <a:srgbClr val="333333"/>
                </a:solidFill>
              </a:rPr>
              <a:t>)</a:t>
            </a:r>
            <a:endParaRPr lang="en-US" altLang="ja-JP" sz="2400" dirty="0">
              <a:solidFill>
                <a:srgbClr val="333333"/>
              </a:solidFill>
            </a:endParaRPr>
          </a:p>
          <a:p>
            <a:pPr marL="457200" lvl="0" indent="-457200" defTabSz="914400" fontAlgn="base">
              <a:buClr>
                <a:srgbClr val="333333"/>
              </a:buClr>
              <a:buFont typeface="WingDings"/>
              <a:buChar char=""/>
            </a:pPr>
            <a:r>
              <a:rPr lang="el-GR" altLang="de-DE" sz="2400" dirty="0">
                <a:solidFill>
                  <a:srgbClr val="333333"/>
                </a:solidFill>
              </a:rPr>
              <a:t>Αποδέξου τους επαίνους και γράψε τους για να τις χρησιμοποιήσεις ως σημεία αναφοράς στις δύσκολες στιγμές</a:t>
            </a:r>
            <a:r>
              <a:rPr lang="en-US"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41</a:t>
            </a:fld>
            <a:endParaRPr lang="de-DE" altLang="de-DE"/>
          </a:p>
        </p:txBody>
      </p:sp>
    </p:spTree>
    <p:extLst>
      <p:ext uri="{BB962C8B-B14F-4D97-AF65-F5344CB8AC3E}">
        <p14:creationId xmlns:p14="http://schemas.microsoft.com/office/powerpoint/2010/main" val="24523956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a:t>
            </a:r>
            <a:r>
              <a:rPr lang="el-GR" altLang="de-DE" sz="2400">
                <a:solidFill>
                  <a:srgbClr val="333333"/>
                </a:solidFill>
              </a:rPr>
              <a:t>φωτογραφιών</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a:t>
            </a:r>
            <a:r>
              <a:rPr lang="el-GR" altLang="de-DE" sz="2400">
                <a:solidFill>
                  <a:srgbClr val="333333"/>
                </a:solidFill>
              </a:rPr>
              <a:t>καφέ</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43</a:t>
            </a:fld>
            <a:endParaRPr lang="de-DE" altLang="de-DE"/>
          </a:p>
        </p:txBody>
      </p:sp>
    </p:spTree>
    <p:extLst>
      <p:ext uri="{BB962C8B-B14F-4D97-AF65-F5344CB8AC3E}">
        <p14:creationId xmlns:p14="http://schemas.microsoft.com/office/powerpoint/2010/main" val="3022303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καφέ</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Ασκήσου</a:t>
            </a:r>
            <a:r>
              <a:rPr lang="en-US" altLang="de-DE" sz="2400" dirty="0">
                <a:solidFill>
                  <a:srgbClr val="333333"/>
                </a:solidFill>
              </a:rPr>
              <a:t> (</a:t>
            </a:r>
            <a:r>
              <a:rPr lang="el-GR" altLang="de-DE" sz="2400" dirty="0">
                <a:solidFill>
                  <a:srgbClr val="333333"/>
                </a:solidFill>
              </a:rPr>
              <a:t>τουλάχιστον</a:t>
            </a:r>
            <a:r>
              <a:rPr lang="en-US" altLang="de-DE" sz="2400" dirty="0">
                <a:solidFill>
                  <a:srgbClr val="333333"/>
                </a:solidFill>
              </a:rPr>
              <a:t> 20 </a:t>
            </a:r>
            <a:r>
              <a:rPr lang="el-GR" altLang="de-DE" sz="2400" dirty="0">
                <a:solidFill>
                  <a:srgbClr val="333333"/>
                </a:solidFill>
              </a:rPr>
              <a:t>λεπτά</a:t>
            </a:r>
            <a:r>
              <a:rPr lang="en-US" altLang="de-DE" sz="2400" dirty="0">
                <a:solidFill>
                  <a:srgbClr val="333333"/>
                </a:solidFill>
              </a:rPr>
              <a:t>) – </a:t>
            </a:r>
            <a:r>
              <a:rPr lang="el-GR" altLang="de-DE" sz="2400" dirty="0">
                <a:solidFill>
                  <a:srgbClr val="333333"/>
                </a:solidFill>
              </a:rPr>
              <a:t>χωρίς να εξαντληθείς </a:t>
            </a:r>
            <a:r>
              <a:rPr lang="en-US" altLang="de-DE" sz="2400" dirty="0">
                <a:solidFill>
                  <a:srgbClr val="333333"/>
                </a:solidFill>
              </a:rPr>
              <a:t>– </a:t>
            </a:r>
            <a:r>
              <a:rPr lang="el-GR" altLang="de-DE" sz="2400" dirty="0">
                <a:solidFill>
                  <a:srgbClr val="333333"/>
                </a:solidFill>
              </a:rPr>
              <a:t>εάν είναι δυνατόν κάνε κάποια άσκηση αντοχής</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μεγάλη βόλτα ή </a:t>
            </a:r>
            <a:r>
              <a:rPr lang="el-GR" altLang="de-DE" sz="2400">
                <a:solidFill>
                  <a:srgbClr val="333333"/>
                </a:solidFill>
              </a:rPr>
              <a:t>τζοκινγκ</a:t>
            </a:r>
            <a:r>
              <a:rPr lang="en-US" altLang="de-DE" sz="240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44</a:t>
            </a:fld>
            <a:endParaRPr lang="de-DE" altLang="de-DE"/>
          </a:p>
        </p:txBody>
      </p:sp>
    </p:spTree>
    <p:extLst>
      <p:ext uri="{BB962C8B-B14F-4D97-AF65-F5344CB8AC3E}">
        <p14:creationId xmlns:p14="http://schemas.microsoft.com/office/powerpoint/2010/main" val="3223949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Συμβουλές για να βελτιώσεις την καταθλιπτική διάθεση/χαμηλή αυτοεκτίμηση</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a:solidFill>
                  <a:srgbClr val="333333"/>
                </a:solidFill>
              </a:rPr>
              <a:t>Προσπάθησε να θυμάσαι καταστάσεις</a:t>
            </a:r>
            <a:r>
              <a:rPr lang="en-US" altLang="de-DE" sz="2400" dirty="0">
                <a:solidFill>
                  <a:srgbClr val="333333"/>
                </a:solidFill>
              </a:rPr>
              <a:t>, </a:t>
            </a:r>
            <a:r>
              <a:rPr lang="el-GR" altLang="de-DE" sz="2400" dirty="0">
                <a:solidFill>
                  <a:srgbClr val="333333"/>
                </a:solidFill>
              </a:rPr>
              <a:t>στις οποίες ένιωσες πολύ καλά –</a:t>
            </a:r>
            <a:r>
              <a:rPr lang="en-US" altLang="de-DE" sz="2400" dirty="0">
                <a:solidFill>
                  <a:srgbClr val="333333"/>
                </a:solidFill>
              </a:rPr>
              <a:t> </a:t>
            </a:r>
            <a:r>
              <a:rPr lang="el-GR" altLang="de-DE" sz="2400" dirty="0">
                <a:solidFill>
                  <a:srgbClr val="333333"/>
                </a:solidFill>
              </a:rPr>
              <a:t>προσπάθησε να τις ανακαλέσεις με όλες σου τις αισθήσεις (όραση</a:t>
            </a:r>
            <a:r>
              <a:rPr lang="en-US" altLang="de-DE" sz="2400" dirty="0">
                <a:solidFill>
                  <a:srgbClr val="333333"/>
                </a:solidFill>
              </a:rPr>
              <a:t>, </a:t>
            </a:r>
            <a:r>
              <a:rPr lang="el-GR" altLang="de-DE" sz="2400" dirty="0">
                <a:solidFill>
                  <a:srgbClr val="333333"/>
                </a:solidFill>
              </a:rPr>
              <a:t>αφή</a:t>
            </a:r>
            <a:r>
              <a:rPr lang="en-US" altLang="de-DE" sz="2400" dirty="0">
                <a:solidFill>
                  <a:srgbClr val="333333"/>
                </a:solidFill>
              </a:rPr>
              <a:t>,</a:t>
            </a:r>
            <a:r>
              <a:rPr lang="el-GR" altLang="de-DE" sz="2400" dirty="0">
                <a:solidFill>
                  <a:srgbClr val="333333"/>
                </a:solidFill>
              </a:rPr>
              <a:t> όσφρηση</a:t>
            </a:r>
            <a:r>
              <a:rPr lang="en-US" altLang="de-DE" sz="2400" dirty="0">
                <a:solidFill>
                  <a:srgbClr val="333333"/>
                </a:solidFill>
              </a:rPr>
              <a:t>...), </a:t>
            </a:r>
            <a:r>
              <a:rPr lang="el-GR" altLang="de-DE" sz="2400" dirty="0">
                <a:solidFill>
                  <a:srgbClr val="333333"/>
                </a:solidFill>
              </a:rPr>
              <a:t>ίσως με τη βοήθεια ενός άλμπουμ φωτογραφιών</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Κάνε πράγματα που πραγματικά απολαμβάνεις</a:t>
            </a:r>
            <a:r>
              <a:rPr lang="en-US" altLang="de-DE" sz="2400" dirty="0">
                <a:solidFill>
                  <a:srgbClr val="333333"/>
                </a:solidFill>
              </a:rPr>
              <a:t> –</a:t>
            </a:r>
            <a:r>
              <a:rPr lang="el-GR" altLang="de-DE" sz="2400" dirty="0">
                <a:solidFill>
                  <a:srgbClr val="333333"/>
                </a:solidFill>
              </a:rPr>
              <a:t> καλύτερα μαζί με άλλους</a:t>
            </a:r>
            <a:r>
              <a:rPr lang="en-US" altLang="de-DE" sz="2400" dirty="0">
                <a:solidFill>
                  <a:srgbClr val="333333"/>
                </a:solidFill>
              </a:rPr>
              <a:t> (</a:t>
            </a:r>
            <a:r>
              <a:rPr lang="el-GR" altLang="de-DE" sz="2400" dirty="0">
                <a:solidFill>
                  <a:srgbClr val="333333"/>
                </a:solidFill>
              </a:rPr>
              <a:t>π.χ</a:t>
            </a:r>
            <a:r>
              <a:rPr lang="en-US" altLang="de-DE" sz="2400" dirty="0">
                <a:solidFill>
                  <a:srgbClr val="333333"/>
                </a:solidFill>
              </a:rPr>
              <a:t>. </a:t>
            </a:r>
            <a:r>
              <a:rPr lang="el-GR" altLang="de-DE" sz="2400" dirty="0">
                <a:solidFill>
                  <a:srgbClr val="333333"/>
                </a:solidFill>
              </a:rPr>
              <a:t>ταινίες</a:t>
            </a:r>
            <a:r>
              <a:rPr lang="en-US" altLang="de-DE" sz="2400" dirty="0">
                <a:solidFill>
                  <a:srgbClr val="333333"/>
                </a:solidFill>
              </a:rPr>
              <a:t>, </a:t>
            </a:r>
            <a:r>
              <a:rPr lang="el-GR" altLang="de-DE" sz="2400" dirty="0">
                <a:solidFill>
                  <a:srgbClr val="333333"/>
                </a:solidFill>
              </a:rPr>
              <a:t>το να πας για καφέ</a:t>
            </a:r>
            <a:r>
              <a:rPr lang="en-US" altLang="de-DE" sz="2400"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Ασκήσου</a:t>
            </a:r>
            <a:r>
              <a:rPr lang="en-US" altLang="de-DE" sz="2400" dirty="0">
                <a:solidFill>
                  <a:srgbClr val="333333"/>
                </a:solidFill>
              </a:rPr>
              <a:t> (</a:t>
            </a:r>
            <a:r>
              <a:rPr lang="el-GR" altLang="de-DE" sz="2400" dirty="0">
                <a:solidFill>
                  <a:srgbClr val="333333"/>
                </a:solidFill>
              </a:rPr>
              <a:t>τουλάχιστον</a:t>
            </a:r>
            <a:r>
              <a:rPr lang="en-US" altLang="de-DE" sz="2400" dirty="0">
                <a:solidFill>
                  <a:srgbClr val="333333"/>
                </a:solidFill>
              </a:rPr>
              <a:t> 20 </a:t>
            </a:r>
            <a:r>
              <a:rPr lang="el-GR" altLang="de-DE" sz="2400" dirty="0">
                <a:solidFill>
                  <a:srgbClr val="333333"/>
                </a:solidFill>
              </a:rPr>
              <a:t>λεπτά</a:t>
            </a:r>
            <a:r>
              <a:rPr lang="en-US" altLang="de-DE" sz="2400" dirty="0">
                <a:solidFill>
                  <a:srgbClr val="333333"/>
                </a:solidFill>
              </a:rPr>
              <a:t>) – </a:t>
            </a:r>
            <a:r>
              <a:rPr lang="el-GR" altLang="de-DE" sz="2400" dirty="0">
                <a:solidFill>
                  <a:srgbClr val="333333"/>
                </a:solidFill>
              </a:rPr>
              <a:t>χωρίς να εξαντληθείς </a:t>
            </a:r>
            <a:r>
              <a:rPr lang="en-US" altLang="de-DE" sz="2400" dirty="0">
                <a:solidFill>
                  <a:srgbClr val="333333"/>
                </a:solidFill>
              </a:rPr>
              <a:t>– </a:t>
            </a:r>
            <a:r>
              <a:rPr lang="el-GR" altLang="de-DE" sz="2400" dirty="0">
                <a:solidFill>
                  <a:srgbClr val="333333"/>
                </a:solidFill>
              </a:rPr>
              <a:t>εάν είναι δυνατόν κάνε κάποια άσκηση αντοχής</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μεγάλη βόλτα ή τζοκινγκ</a:t>
            </a:r>
            <a:r>
              <a:rPr lang="en-US" altLang="de-DE" sz="2400" dirty="0">
                <a:solidFill>
                  <a:srgbClr val="333333"/>
                </a:solidFill>
              </a:rPr>
              <a:t>.</a:t>
            </a:r>
            <a:endParaRPr lang="el-GR"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Άκου την αγαπημένη σου μουσική</a:t>
            </a:r>
            <a:r>
              <a:rPr lang="de-DE" altLang="de-DE" sz="2400" dirty="0">
                <a:solidFill>
                  <a:srgbClr val="333333"/>
                </a:solidFill>
              </a:rPr>
              <a:t>.</a:t>
            </a:r>
            <a:endParaRPr lang="en-US" sz="2400" dirty="0"/>
          </a:p>
        </p:txBody>
      </p:sp>
      <p:pic>
        <p:nvPicPr>
          <p:cNvPr id="8" name="Picture 5" descr="GreyArea - flickr - Smiley Face - cclicense">
            <a:extLst>
              <a:ext uri="{FF2B5EF4-FFF2-40B4-BE49-F238E27FC236}">
                <a16:creationId xmlns:a16="http://schemas.microsoft.com/office/drawing/2014/main" id="{CFC32921-1B87-4A2C-9CCF-7043FCEE12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70555" y="98072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9" name="Slide Number Placeholder 8"/>
          <p:cNvSpPr>
            <a:spLocks noGrp="1"/>
          </p:cNvSpPr>
          <p:nvPr>
            <p:ph type="sldNum" sz="quarter" idx="12"/>
          </p:nvPr>
        </p:nvSpPr>
        <p:spPr/>
        <p:txBody>
          <a:bodyPr/>
          <a:lstStyle/>
          <a:p>
            <a:fld id="{1C5ECFF5-78AF-4532-A628-ACC3F8E0960A}" type="slidenum">
              <a:rPr lang="de-DE" altLang="de-DE" smtClean="0"/>
              <a:pPr/>
              <a:t>45</a:t>
            </a:fld>
            <a:endParaRPr lang="de-DE" altLang="de-DE"/>
          </a:p>
        </p:txBody>
      </p:sp>
    </p:spTree>
    <p:extLst>
      <p:ext uri="{BB962C8B-B14F-4D97-AF65-F5344CB8AC3E}">
        <p14:creationId xmlns:p14="http://schemas.microsoft.com/office/powerpoint/2010/main" val="4339876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a:t>
            </a:r>
            <a:r>
              <a:rPr lang="el-GR" altLang="de-DE" sz="2400">
                <a:solidFill>
                  <a:srgbClr val="333333"/>
                </a:solidFill>
              </a:rPr>
              <a:t>φυλλάδιο</a:t>
            </a:r>
            <a:r>
              <a:rPr lang="en-GB"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47</a:t>
            </a:fld>
            <a:endParaRPr lang="de-DE" altLang="de-DE"/>
          </a:p>
        </p:txBody>
      </p:sp>
    </p:spTree>
    <p:extLst>
      <p:ext uri="{BB962C8B-B14F-4D97-AF65-F5344CB8AC3E}">
        <p14:creationId xmlns:p14="http://schemas.microsoft.com/office/powerpoint/2010/main" val="21183590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φυλλάδιο</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Χρησιμοποίησε συνεχώς τουλάχιστον κάποιες από τις προαναφερθείσες συμβουλές για να μειώσεις την καταθλιπτική διάθεση</a:t>
            </a:r>
            <a:r>
              <a:rPr lang="en-US" altLang="de-DE" sz="2400" dirty="0">
                <a:solidFill>
                  <a:srgbClr val="333333"/>
                </a:solidFill>
              </a:rPr>
              <a:t>/ </a:t>
            </a:r>
            <a:r>
              <a:rPr lang="el-GR" altLang="de-DE" sz="2400" dirty="0">
                <a:solidFill>
                  <a:srgbClr val="333333"/>
                </a:solidFill>
              </a:rPr>
              <a:t>χαμηλή </a:t>
            </a:r>
            <a:r>
              <a:rPr lang="el-GR" altLang="de-DE" sz="2400">
                <a:solidFill>
                  <a:srgbClr val="333333"/>
                </a:solidFill>
              </a:rPr>
              <a:t>αυτοεκτίμηση</a:t>
            </a:r>
            <a:r>
              <a:rPr lang="en-US" altLang="de-DE" sz="240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48</a:t>
            </a:fld>
            <a:endParaRPr lang="de-DE" altLang="de-DE"/>
          </a:p>
        </p:txBody>
      </p:sp>
    </p:spTree>
    <p:extLst>
      <p:ext uri="{BB962C8B-B14F-4D97-AF65-F5344CB8AC3E}">
        <p14:creationId xmlns:p14="http://schemas.microsoft.com/office/powerpoint/2010/main" val="710657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buClr>
                <a:srgbClr val="333333"/>
              </a:buClr>
              <a:buFont typeface="WingDings"/>
              <a:buChar char=""/>
            </a:pPr>
            <a:r>
              <a:rPr lang="el-GR" altLang="de-DE" sz="2400" dirty="0">
                <a:solidFill>
                  <a:srgbClr val="333333"/>
                </a:solidFill>
              </a:rPr>
              <a:t>Η κατάθλιψη δεν είναι αναπόφευκτη και μοιραία.</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Ενημερώσου για τις τυπικές καταθλιπτικές διαστρεβλώσεις που συζητήθηκαν στις προηγούμενες διαφάνειες και προσπάθησε να τις τροποποιήσεις </a:t>
            </a:r>
            <a:r>
              <a:rPr lang="en-GB" altLang="de-DE" sz="2400" dirty="0">
                <a:solidFill>
                  <a:srgbClr val="333333"/>
                </a:solidFill>
              </a:rPr>
              <a:t>(</a:t>
            </a:r>
            <a:r>
              <a:rPr lang="el-GR" altLang="de-DE" sz="2400" dirty="0">
                <a:solidFill>
                  <a:srgbClr val="333333"/>
                </a:solidFill>
              </a:rPr>
              <a:t>δες το φυλλάδιο</a:t>
            </a:r>
            <a:r>
              <a:rPr lang="en-GB"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Χρησιμοποίησε συνεχώς τουλάχιστον κάποιες από τις προαναφερθείσες συμβουλές για να μειώσεις την καταθλιπτική διάθεση</a:t>
            </a:r>
            <a:r>
              <a:rPr lang="en-US" altLang="de-DE" sz="2400" dirty="0">
                <a:solidFill>
                  <a:srgbClr val="333333"/>
                </a:solidFill>
              </a:rPr>
              <a:t>/ </a:t>
            </a:r>
            <a:r>
              <a:rPr lang="el-GR" altLang="de-DE" sz="2400" dirty="0">
                <a:solidFill>
                  <a:srgbClr val="333333"/>
                </a:solidFill>
              </a:rPr>
              <a:t>χαμηλή αυτοεκτίμηση</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Σε περίπτωση σοβαρών καταθλιπτικών συμπτωμάτων επικοινώνησε με έναν γενικό ιατρό, ψυχολόγο ή ψυχίατρο.</a:t>
            </a:r>
            <a:endParaRPr lang="en-US" sz="2400" dirty="0"/>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49</a:t>
            </a:fld>
            <a:endParaRPr lang="de-DE" altLang="de-DE"/>
          </a:p>
        </p:txBody>
      </p:sp>
    </p:spTree>
    <p:extLst>
      <p:ext uri="{BB962C8B-B14F-4D97-AF65-F5344CB8AC3E}">
        <p14:creationId xmlns:p14="http://schemas.microsoft.com/office/powerpoint/2010/main" val="1068521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Πολλοί άνθρωποι με ψύχωση έχουν χαμηλή αυτοεκτίμηση</a:t>
            </a:r>
            <a:r>
              <a:rPr lang="en-AU" altLang="de-DE" sz="2000" dirty="0">
                <a:solidFill>
                  <a:srgbClr val="333333"/>
                </a:solidFill>
              </a:rPr>
              <a:t>, </a:t>
            </a:r>
            <a:r>
              <a:rPr lang="el-GR" altLang="de-DE" sz="2000" dirty="0">
                <a:solidFill>
                  <a:srgbClr val="333333"/>
                </a:solidFill>
              </a:rPr>
              <a:t>ιδιαιτέρως </a:t>
            </a:r>
            <a:r>
              <a:rPr lang="el-GR" altLang="de-DE" sz="2000" i="1" dirty="0">
                <a:solidFill>
                  <a:srgbClr val="333333"/>
                </a:solidFill>
              </a:rPr>
              <a:t>μετά</a:t>
            </a:r>
            <a:r>
              <a:rPr lang="en-AU" altLang="de-DE" sz="2000" i="1" dirty="0">
                <a:solidFill>
                  <a:srgbClr val="333333"/>
                </a:solidFill>
              </a:rPr>
              <a:t> </a:t>
            </a:r>
            <a:r>
              <a:rPr lang="el-GR" altLang="de-DE" sz="2000" dirty="0">
                <a:solidFill>
                  <a:srgbClr val="333333"/>
                </a:solidFill>
              </a:rPr>
              <a:t>από ένα ψυχωτικό επεισόδιο</a:t>
            </a:r>
            <a:r>
              <a:rPr lang="en-AU" altLang="de-DE" sz="2000" dirty="0">
                <a:solidFill>
                  <a:srgbClr val="333333"/>
                </a:solidFill>
              </a:rPr>
              <a:t> (</a:t>
            </a:r>
            <a:r>
              <a:rPr lang="el-GR" altLang="de-DE" sz="2000" dirty="0">
                <a:solidFill>
                  <a:srgbClr val="333333"/>
                </a:solidFill>
              </a:rPr>
              <a:t>αίσθημα ντροπής,</a:t>
            </a:r>
            <a:r>
              <a:rPr lang="en-AU" altLang="de-DE" sz="2000" dirty="0">
                <a:solidFill>
                  <a:srgbClr val="333333"/>
                </a:solidFill>
              </a:rPr>
              <a:t> </a:t>
            </a:r>
            <a:r>
              <a:rPr lang="el-GR" altLang="de-DE" sz="2000" dirty="0">
                <a:solidFill>
                  <a:srgbClr val="333333"/>
                </a:solidFill>
              </a:rPr>
              <a:t>φόβος απομάκρυνσης φίλων</a:t>
            </a:r>
            <a:r>
              <a:rPr lang="en-AU" altLang="de-DE" sz="2000" dirty="0">
                <a:solidFill>
                  <a:srgbClr val="333333"/>
                </a:solidFill>
              </a:rPr>
              <a:t>).</a:t>
            </a:r>
            <a:endParaRPr lang="el-GR" altLang="de-DE" sz="2000" dirty="0">
              <a:solidFill>
                <a:srgbClr val="333333"/>
              </a:solidFill>
            </a:endParaRP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50</a:t>
            </a:fld>
            <a:endParaRPr lang="de-DE" altLang="de-DE"/>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Πολλοί άνθρωποι με ψύχωση έχουν χαμηλή αυτοεκτίμηση</a:t>
            </a:r>
            <a:r>
              <a:rPr lang="en-AU" altLang="de-DE" sz="2000" dirty="0">
                <a:solidFill>
                  <a:srgbClr val="333333"/>
                </a:solidFill>
              </a:rPr>
              <a:t>, </a:t>
            </a:r>
            <a:r>
              <a:rPr lang="el-GR" altLang="de-DE" sz="2000" dirty="0">
                <a:solidFill>
                  <a:srgbClr val="333333"/>
                </a:solidFill>
              </a:rPr>
              <a:t>ιδιαιτέρως </a:t>
            </a:r>
            <a:r>
              <a:rPr lang="el-GR" altLang="de-DE" sz="2000" i="1" dirty="0">
                <a:solidFill>
                  <a:srgbClr val="333333"/>
                </a:solidFill>
              </a:rPr>
              <a:t>μετά</a:t>
            </a:r>
            <a:r>
              <a:rPr lang="en-AU" altLang="de-DE" sz="2000" i="1" dirty="0">
                <a:solidFill>
                  <a:srgbClr val="333333"/>
                </a:solidFill>
              </a:rPr>
              <a:t> </a:t>
            </a:r>
            <a:r>
              <a:rPr lang="el-GR" altLang="de-DE" sz="2000" dirty="0">
                <a:solidFill>
                  <a:srgbClr val="333333"/>
                </a:solidFill>
              </a:rPr>
              <a:t>από ένα ψυχωτικό επεισόδιο</a:t>
            </a:r>
            <a:r>
              <a:rPr lang="en-AU" altLang="de-DE" sz="2000" dirty="0">
                <a:solidFill>
                  <a:srgbClr val="333333"/>
                </a:solidFill>
              </a:rPr>
              <a:t> (</a:t>
            </a:r>
            <a:r>
              <a:rPr lang="el-GR" altLang="de-DE" sz="2000" dirty="0">
                <a:solidFill>
                  <a:srgbClr val="333333"/>
                </a:solidFill>
              </a:rPr>
              <a:t>αίσθημα ντροπής,</a:t>
            </a:r>
            <a:r>
              <a:rPr lang="en-AU" altLang="de-DE" sz="2000" dirty="0">
                <a:solidFill>
                  <a:srgbClr val="333333"/>
                </a:solidFill>
              </a:rPr>
              <a:t> </a:t>
            </a:r>
            <a:r>
              <a:rPr lang="el-GR" altLang="de-DE" sz="2000" dirty="0">
                <a:solidFill>
                  <a:srgbClr val="333333"/>
                </a:solidFill>
              </a:rPr>
              <a:t>φόβος απομάκρυνσης φίλων</a:t>
            </a:r>
            <a:r>
              <a:rPr lang="en-AU" altLang="de-DE" sz="2000" dirty="0">
                <a:solidFill>
                  <a:srgbClr val="333333"/>
                </a:solidFill>
              </a:rPr>
              <a:t>).</a:t>
            </a:r>
            <a:endParaRPr lang="el-GR" altLang="de-DE" sz="2000" dirty="0">
              <a:solidFill>
                <a:srgbClr val="333333"/>
              </a:solidFill>
            </a:endParaRPr>
          </a:p>
          <a:p>
            <a:pPr lvl="0" defTabSz="914400" fontAlgn="base">
              <a:lnSpc>
                <a:spcPct val="100000"/>
              </a:lnSpc>
              <a:spcBef>
                <a:spcPts val="1200"/>
              </a:spcBef>
            </a:pPr>
            <a:r>
              <a:rPr lang="el-GR" altLang="de-DE" sz="2000" dirty="0">
                <a:solidFill>
                  <a:srgbClr val="333333"/>
                </a:solidFill>
              </a:rPr>
              <a:t>Στην οξεία ψύχωση</a:t>
            </a:r>
            <a:r>
              <a:rPr lang="en-AU" altLang="de-DE" sz="2000" dirty="0">
                <a:solidFill>
                  <a:srgbClr val="333333"/>
                </a:solidFill>
              </a:rPr>
              <a:t>, </a:t>
            </a:r>
            <a:r>
              <a:rPr lang="el-GR" altLang="de-DE" sz="2000" dirty="0">
                <a:solidFill>
                  <a:srgbClr val="333333"/>
                </a:solidFill>
              </a:rPr>
              <a:t>μερικοί άνθρωποι αναφέρουν φόβο αλλά και άλλα αισθήματα</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Έξαψη </a:t>
            </a:r>
            <a:r>
              <a:rPr lang="en-AU" altLang="de-DE" sz="2000" dirty="0" smtClean="0">
                <a:solidFill>
                  <a:srgbClr val="004992"/>
                </a:solidFill>
              </a:rPr>
              <a:t>(«</a:t>
            </a:r>
            <a:r>
              <a:rPr lang="el-GR" altLang="ja-JP" sz="2000" dirty="0" smtClean="0">
                <a:solidFill>
                  <a:srgbClr val="004992"/>
                </a:solidFill>
              </a:rPr>
              <a:t>επιτέλους </a:t>
            </a:r>
            <a:r>
              <a:rPr lang="el-GR" altLang="ja-JP" sz="2000" dirty="0">
                <a:solidFill>
                  <a:srgbClr val="004992"/>
                </a:solidFill>
              </a:rPr>
              <a:t>κάτι </a:t>
            </a:r>
            <a:r>
              <a:rPr lang="el-GR" altLang="ja-JP" sz="2000" dirty="0" smtClean="0">
                <a:solidFill>
                  <a:srgbClr val="004992"/>
                </a:solidFill>
              </a:rPr>
              <a:t>συμβαίνει</a:t>
            </a:r>
            <a:r>
              <a:rPr lang="en-AU" altLang="de-DE" sz="2000" dirty="0" smtClean="0">
                <a:solidFill>
                  <a:srgbClr val="004992"/>
                </a:solidFill>
              </a:rPr>
              <a:t>»</a:t>
            </a:r>
            <a:r>
              <a:rPr lang="en-AU" altLang="ja-JP" sz="2000" dirty="0" smtClean="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Αίσθηση πεπρωμένου</a:t>
            </a:r>
            <a:r>
              <a:rPr lang="en-AU" altLang="de-DE" sz="2000" dirty="0">
                <a:solidFill>
                  <a:srgbClr val="004992"/>
                </a:solidFill>
              </a:rPr>
              <a:t> (</a:t>
            </a:r>
            <a:r>
              <a:rPr lang="el-GR" altLang="de-DE" sz="2000" dirty="0">
                <a:solidFill>
                  <a:srgbClr val="004992"/>
                </a:solidFill>
              </a:rPr>
              <a:t>εκπλήρωση μίας αποστολή</a:t>
            </a:r>
            <a:r>
              <a:rPr lang="en-AU" altLang="de-DE" sz="2000" dirty="0">
                <a:solidFill>
                  <a:srgbClr val="004992"/>
                </a:solidFill>
              </a:rPr>
              <a:t>, </a:t>
            </a:r>
            <a:r>
              <a:rPr lang="el-GR" altLang="de-DE" sz="2000" dirty="0">
                <a:solidFill>
                  <a:srgbClr val="004992"/>
                </a:solidFill>
              </a:rPr>
              <a:t>αίσθηση σημαντικότητας</a:t>
            </a:r>
            <a:r>
              <a:rPr lang="en-AU" altLang="de-DE" sz="2000" dirty="0">
                <a:solidFill>
                  <a:srgbClr val="004992"/>
                </a:solidFill>
              </a:rPr>
              <a:t>)</a:t>
            </a: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51</a:t>
            </a:fld>
            <a:endParaRPr lang="de-DE" altLang="de-DE"/>
          </a:p>
        </p:txBody>
      </p:sp>
    </p:spTree>
    <p:extLst>
      <p:ext uri="{BB962C8B-B14F-4D97-AF65-F5344CB8AC3E}">
        <p14:creationId xmlns:p14="http://schemas.microsoft.com/office/powerpoint/2010/main" val="22028986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000" dirty="0">
                <a:solidFill>
                  <a:srgbClr val="333333"/>
                </a:solidFill>
              </a:rPr>
              <a:t>Πολλοί άνθρωποι με ψύχωση έχουν χαμηλή αυτοεκτίμηση</a:t>
            </a:r>
            <a:r>
              <a:rPr lang="en-AU" altLang="de-DE" sz="2000" dirty="0">
                <a:solidFill>
                  <a:srgbClr val="333333"/>
                </a:solidFill>
              </a:rPr>
              <a:t>, </a:t>
            </a:r>
            <a:r>
              <a:rPr lang="el-GR" altLang="de-DE" sz="2000" dirty="0">
                <a:solidFill>
                  <a:srgbClr val="333333"/>
                </a:solidFill>
              </a:rPr>
              <a:t>ιδιαιτέρως </a:t>
            </a:r>
            <a:r>
              <a:rPr lang="el-GR" altLang="de-DE" sz="2000" i="1" dirty="0">
                <a:solidFill>
                  <a:srgbClr val="333333"/>
                </a:solidFill>
              </a:rPr>
              <a:t>μετά</a:t>
            </a:r>
            <a:r>
              <a:rPr lang="en-AU" altLang="de-DE" sz="2000" i="1" dirty="0">
                <a:solidFill>
                  <a:srgbClr val="333333"/>
                </a:solidFill>
              </a:rPr>
              <a:t> </a:t>
            </a:r>
            <a:r>
              <a:rPr lang="el-GR" altLang="de-DE" sz="2000" dirty="0">
                <a:solidFill>
                  <a:srgbClr val="333333"/>
                </a:solidFill>
              </a:rPr>
              <a:t>από ένα ψυχωτικό επεισόδιο</a:t>
            </a:r>
            <a:r>
              <a:rPr lang="en-AU" altLang="de-DE" sz="2000" dirty="0">
                <a:solidFill>
                  <a:srgbClr val="333333"/>
                </a:solidFill>
              </a:rPr>
              <a:t> (</a:t>
            </a:r>
            <a:r>
              <a:rPr lang="el-GR" altLang="de-DE" sz="2000" dirty="0">
                <a:solidFill>
                  <a:srgbClr val="333333"/>
                </a:solidFill>
              </a:rPr>
              <a:t>αίσθημα ντροπής,</a:t>
            </a:r>
            <a:r>
              <a:rPr lang="en-AU" altLang="de-DE" sz="2000" dirty="0">
                <a:solidFill>
                  <a:srgbClr val="333333"/>
                </a:solidFill>
              </a:rPr>
              <a:t> </a:t>
            </a:r>
            <a:r>
              <a:rPr lang="el-GR" altLang="de-DE" sz="2000" dirty="0">
                <a:solidFill>
                  <a:srgbClr val="333333"/>
                </a:solidFill>
              </a:rPr>
              <a:t>φόβος απομάκρυνσης φίλων</a:t>
            </a:r>
            <a:r>
              <a:rPr lang="en-AU" altLang="de-DE" sz="2000" dirty="0">
                <a:solidFill>
                  <a:srgbClr val="333333"/>
                </a:solidFill>
              </a:rPr>
              <a:t>).</a:t>
            </a:r>
            <a:endParaRPr lang="el-GR" altLang="de-DE" sz="2000" dirty="0">
              <a:solidFill>
                <a:srgbClr val="333333"/>
              </a:solidFill>
            </a:endParaRPr>
          </a:p>
          <a:p>
            <a:pPr lvl="0" defTabSz="914400" fontAlgn="base">
              <a:lnSpc>
                <a:spcPct val="100000"/>
              </a:lnSpc>
              <a:spcBef>
                <a:spcPts val="1200"/>
              </a:spcBef>
            </a:pPr>
            <a:r>
              <a:rPr lang="el-GR" altLang="de-DE" sz="2000" dirty="0">
                <a:solidFill>
                  <a:srgbClr val="333333"/>
                </a:solidFill>
              </a:rPr>
              <a:t>Στην οξεία ψύχωση</a:t>
            </a:r>
            <a:r>
              <a:rPr lang="en-AU" altLang="de-DE" sz="2000" dirty="0">
                <a:solidFill>
                  <a:srgbClr val="333333"/>
                </a:solidFill>
              </a:rPr>
              <a:t>, </a:t>
            </a:r>
            <a:r>
              <a:rPr lang="el-GR" altLang="de-DE" sz="2000" dirty="0">
                <a:solidFill>
                  <a:srgbClr val="333333"/>
                </a:solidFill>
              </a:rPr>
              <a:t>μερικοί άνθρωποι αναφέρουν φόβο αλλά και άλλα αισθήματα</a:t>
            </a:r>
            <a:r>
              <a:rPr lang="en-AU" altLang="de-DE" sz="2000" dirty="0">
                <a:solidFill>
                  <a:srgbClr val="333333"/>
                </a:solidFill>
              </a:rPr>
              <a:t>:</a:t>
            </a: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Έξαψη </a:t>
            </a:r>
            <a:r>
              <a:rPr lang="en-AU" altLang="de-DE" sz="2000" dirty="0" smtClean="0">
                <a:solidFill>
                  <a:srgbClr val="004992"/>
                </a:solidFill>
              </a:rPr>
              <a:t>(«</a:t>
            </a:r>
            <a:r>
              <a:rPr lang="el-GR" altLang="ja-JP" sz="2000" dirty="0" smtClean="0">
                <a:solidFill>
                  <a:srgbClr val="004992"/>
                </a:solidFill>
              </a:rPr>
              <a:t>επιτέλους </a:t>
            </a:r>
            <a:r>
              <a:rPr lang="el-GR" altLang="ja-JP" sz="2000" dirty="0">
                <a:solidFill>
                  <a:srgbClr val="004992"/>
                </a:solidFill>
              </a:rPr>
              <a:t>κάτι </a:t>
            </a:r>
            <a:r>
              <a:rPr lang="el-GR" altLang="ja-JP" sz="2000" dirty="0" smtClean="0">
                <a:solidFill>
                  <a:srgbClr val="004992"/>
                </a:solidFill>
              </a:rPr>
              <a:t>συμβαίνει</a:t>
            </a:r>
            <a:r>
              <a:rPr lang="en-AU" altLang="de-DE" sz="2000" dirty="0" smtClean="0">
                <a:solidFill>
                  <a:srgbClr val="004992"/>
                </a:solidFill>
              </a:rPr>
              <a:t>»</a:t>
            </a:r>
            <a:r>
              <a:rPr lang="en-AU" altLang="ja-JP" sz="2000" dirty="0" smtClean="0">
                <a:solidFill>
                  <a:srgbClr val="004992"/>
                </a:solidFill>
              </a:rPr>
              <a:t>)</a:t>
            </a:r>
            <a:endParaRPr lang="en-AU" altLang="ja-JP" sz="2000" dirty="0">
              <a:solidFill>
                <a:srgbClr val="004992"/>
              </a:solidFill>
            </a:endParaRPr>
          </a:p>
          <a:p>
            <a:pPr marL="342900" lvl="0" indent="-342900" defTabSz="914400" fontAlgn="base">
              <a:lnSpc>
                <a:spcPct val="100000"/>
              </a:lnSpc>
              <a:spcBef>
                <a:spcPts val="1200"/>
              </a:spcBef>
              <a:buClr>
                <a:srgbClr val="333333"/>
              </a:buClr>
              <a:buFont typeface="WingDings"/>
              <a:buChar char=""/>
            </a:pPr>
            <a:r>
              <a:rPr lang="el-GR" altLang="de-DE" sz="2000" dirty="0">
                <a:solidFill>
                  <a:srgbClr val="004992"/>
                </a:solidFill>
              </a:rPr>
              <a:t>Αίσθηση πεπρωμένου</a:t>
            </a:r>
            <a:r>
              <a:rPr lang="en-AU" altLang="de-DE" sz="2000" dirty="0">
                <a:solidFill>
                  <a:srgbClr val="004992"/>
                </a:solidFill>
              </a:rPr>
              <a:t> (</a:t>
            </a:r>
            <a:r>
              <a:rPr lang="el-GR" altLang="de-DE" sz="2000" dirty="0">
                <a:solidFill>
                  <a:srgbClr val="004992"/>
                </a:solidFill>
              </a:rPr>
              <a:t>εκπλήρωση μίας αποστολή</a:t>
            </a:r>
            <a:r>
              <a:rPr lang="en-AU" altLang="de-DE" sz="2000" dirty="0">
                <a:solidFill>
                  <a:srgbClr val="004992"/>
                </a:solidFill>
              </a:rPr>
              <a:t>, </a:t>
            </a:r>
            <a:r>
              <a:rPr lang="el-GR" altLang="de-DE" sz="2000" dirty="0">
                <a:solidFill>
                  <a:srgbClr val="004992"/>
                </a:solidFill>
              </a:rPr>
              <a:t>αίσθηση σημαντικότητας</a:t>
            </a:r>
            <a:r>
              <a:rPr lang="en-AU" altLang="de-DE" sz="2000" dirty="0">
                <a:solidFill>
                  <a:srgbClr val="004992"/>
                </a:solidFill>
              </a:rPr>
              <a:t>)</a:t>
            </a:r>
          </a:p>
          <a:p>
            <a:pPr lvl="0" defTabSz="914400" fontAlgn="base">
              <a:lnSpc>
                <a:spcPct val="100000"/>
              </a:lnSpc>
              <a:spcBef>
                <a:spcPts val="1200"/>
              </a:spcBef>
            </a:pPr>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Ο Νίκος νιώθει ότι καταδιώκεται από τις μυστικές υπηρεσίες</a:t>
            </a:r>
            <a:r>
              <a:rPr lang="en-AU" altLang="de-DE" sz="2000" dirty="0">
                <a:solidFill>
                  <a:srgbClr val="333333"/>
                </a:solidFill>
              </a:rPr>
              <a:t>. </a:t>
            </a:r>
            <a:r>
              <a:rPr lang="el-GR" altLang="de-DE" sz="2000" dirty="0">
                <a:solidFill>
                  <a:srgbClr val="333333"/>
                </a:solidFill>
              </a:rPr>
              <a:t>Στο δρόμο για τη δουλειά</a:t>
            </a:r>
            <a:r>
              <a:rPr lang="en-AU" altLang="de-DE" sz="2000" dirty="0">
                <a:solidFill>
                  <a:srgbClr val="333333"/>
                </a:solidFill>
              </a:rPr>
              <a:t>, </a:t>
            </a:r>
            <a:r>
              <a:rPr lang="el-GR" altLang="de-DE" sz="2000" dirty="0">
                <a:solidFill>
                  <a:srgbClr val="333333"/>
                </a:solidFill>
              </a:rPr>
              <a:t>ένας άντρας μπαίνει στο ίδιο κουπέ του τρένου με τον Νίκο για 3 μέρες στη σειρά</a:t>
            </a:r>
            <a:r>
              <a:rPr lang="en-AU" altLang="de-DE" sz="2000" dirty="0">
                <a:solidFill>
                  <a:srgbClr val="333333"/>
                </a:solidFill>
              </a:rPr>
              <a:t>.</a:t>
            </a:r>
          </a:p>
          <a:p>
            <a:pPr lvl="0" defTabSz="914400" fontAlgn="base">
              <a:lnSpc>
                <a:spcPct val="100000"/>
              </a:lnSpc>
              <a:spcBef>
                <a:spcPts val="1200"/>
              </a:spcBef>
            </a:pPr>
            <a:r>
              <a:rPr lang="el-GR" altLang="de-DE" sz="2000" dirty="0">
                <a:solidFill>
                  <a:srgbClr val="004992"/>
                </a:solidFill>
              </a:rPr>
              <a:t>Συναισθήματα</a:t>
            </a:r>
            <a:r>
              <a:rPr lang="en-AU" altLang="de-DE" sz="2000" dirty="0">
                <a:solidFill>
                  <a:srgbClr val="004992"/>
                </a:solidFill>
              </a:rPr>
              <a:t>: </a:t>
            </a:r>
            <a:r>
              <a:rPr lang="el-GR" altLang="de-DE" sz="2000" dirty="0">
                <a:solidFill>
                  <a:srgbClr val="333333"/>
                </a:solidFill>
              </a:rPr>
              <a:t>Φόβος και απειλή</a:t>
            </a:r>
            <a:r>
              <a:rPr lang="en-AU" altLang="de-DE" sz="2000" dirty="0">
                <a:solidFill>
                  <a:srgbClr val="333333"/>
                </a:solidFill>
              </a:rPr>
              <a:t>. </a:t>
            </a:r>
            <a:r>
              <a:rPr lang="el-GR" altLang="de-DE" sz="2000" dirty="0">
                <a:solidFill>
                  <a:srgbClr val="333333"/>
                </a:solidFill>
              </a:rPr>
              <a:t>Αλλά και</a:t>
            </a:r>
            <a:r>
              <a:rPr lang="en-AU" altLang="de-DE" sz="2000" dirty="0">
                <a:solidFill>
                  <a:srgbClr val="333333"/>
                </a:solidFill>
              </a:rPr>
              <a:t>: </a:t>
            </a:r>
            <a:r>
              <a:rPr lang="el-GR" altLang="de-DE" sz="2000" dirty="0">
                <a:solidFill>
                  <a:srgbClr val="333333"/>
                </a:solidFill>
              </a:rPr>
              <a:t>«εάν μπαίνουν σε τέτοιον κόπο για μένα</a:t>
            </a:r>
            <a:r>
              <a:rPr lang="en-AU" altLang="de-DE" sz="2000" dirty="0">
                <a:solidFill>
                  <a:srgbClr val="333333"/>
                </a:solidFill>
              </a:rPr>
              <a:t>, </a:t>
            </a:r>
            <a:r>
              <a:rPr lang="el-GR" altLang="de-DE" sz="2000" dirty="0">
                <a:solidFill>
                  <a:srgbClr val="333333"/>
                </a:solidFill>
              </a:rPr>
              <a:t>είμαι πιθανά κάτι σαν τον </a:t>
            </a:r>
            <a:r>
              <a:rPr lang="en-AU" altLang="de-DE" sz="2000" dirty="0">
                <a:solidFill>
                  <a:srgbClr val="333333"/>
                </a:solidFill>
              </a:rPr>
              <a:t>James Bond</a:t>
            </a:r>
            <a:r>
              <a:rPr lang="el-GR" altLang="de-DE" sz="2000" dirty="0">
                <a:solidFill>
                  <a:srgbClr val="333333"/>
                </a:solidFill>
              </a:rPr>
              <a:t>,</a:t>
            </a:r>
            <a:r>
              <a:rPr lang="en-AU" altLang="de-DE" sz="2000" dirty="0">
                <a:solidFill>
                  <a:srgbClr val="333333"/>
                </a:solidFill>
              </a:rPr>
              <a:t> </a:t>
            </a:r>
            <a:r>
              <a:rPr lang="el-GR" altLang="de-DE" sz="2000" dirty="0">
                <a:solidFill>
                  <a:srgbClr val="333333"/>
                </a:solidFill>
              </a:rPr>
              <a:t>από την άλλη πλευρά ίσως θέλουν και να με προσλάβουν».</a:t>
            </a:r>
            <a:endParaRPr lang="en-AU" altLang="de-DE" sz="2000" dirty="0">
              <a:solidFill>
                <a:srgbClr val="333333"/>
              </a:solidFill>
            </a:endParaRPr>
          </a:p>
          <a:p>
            <a:pPr lvl="0" defTabSz="914400" fontAlgn="base">
              <a:lnSpc>
                <a:spcPct val="100000"/>
              </a:lnSpc>
              <a:spcBef>
                <a:spcPts val="1200"/>
              </a:spcBef>
            </a:pPr>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Είναι απλά σύμπτωση</a:t>
            </a:r>
            <a:r>
              <a:rPr lang="en-AU" altLang="de-DE" sz="2000" dirty="0">
                <a:solidFill>
                  <a:srgbClr val="333333"/>
                </a:solidFill>
              </a:rPr>
              <a:t>! </a:t>
            </a:r>
            <a:r>
              <a:rPr lang="el-GR" altLang="de-DE" sz="2000" dirty="0">
                <a:solidFill>
                  <a:srgbClr val="333333"/>
                </a:solidFill>
              </a:rPr>
              <a:t>Πιθανώς</a:t>
            </a:r>
            <a:r>
              <a:rPr lang="en-AU" altLang="de-DE" sz="2000" dirty="0">
                <a:solidFill>
                  <a:srgbClr val="333333"/>
                </a:solidFill>
              </a:rPr>
              <a:t>, </a:t>
            </a:r>
            <a:r>
              <a:rPr lang="el-GR" altLang="de-DE" sz="2000" dirty="0">
                <a:solidFill>
                  <a:srgbClr val="333333"/>
                </a:solidFill>
              </a:rPr>
              <a:t>και οι δύο άντρες απλά έτυχε να μπουν στο ίδιο κουπέ του τρένου στα πλαίσια της καθημερινής τους ρουτίνας</a:t>
            </a:r>
            <a:r>
              <a:rPr lang="en-AU" altLang="de-DE" sz="2000" dirty="0">
                <a:solidFill>
                  <a:srgbClr val="333333"/>
                </a:solidFill>
              </a:rPr>
              <a:t>.</a:t>
            </a:r>
            <a:endParaRPr lang="en-US" sz="2000" dirty="0">
              <a:solidFill>
                <a:srgbClr val="333333"/>
              </a:solidFill>
            </a:endParaRPr>
          </a:p>
        </p:txBody>
      </p:sp>
      <p:sp>
        <p:nvSpPr>
          <p:cNvPr id="6" name="Footer Placeholder 5"/>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7" name="Slide Number Placeholder 6"/>
          <p:cNvSpPr>
            <a:spLocks noGrp="1"/>
          </p:cNvSpPr>
          <p:nvPr>
            <p:ph type="sldNum" sz="quarter" idx="12"/>
          </p:nvPr>
        </p:nvSpPr>
        <p:spPr/>
        <p:txBody>
          <a:bodyPr/>
          <a:lstStyle/>
          <a:p>
            <a:fld id="{1C5ECFF5-78AF-4532-A628-ACC3F8E0960A}" type="slidenum">
              <a:rPr lang="de-DE" altLang="de-DE" smtClean="0"/>
              <a:pPr/>
              <a:t>52</a:t>
            </a:fld>
            <a:endParaRPr lang="de-DE" altLang="de-DE"/>
          </a:p>
        </p:txBody>
      </p:sp>
    </p:spTree>
    <p:extLst>
      <p:ext uri="{BB962C8B-B14F-4D97-AF65-F5344CB8AC3E}">
        <p14:creationId xmlns:p14="http://schemas.microsoft.com/office/powerpoint/2010/main" val="2918700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b="0" spc="-10" dirty="0">
                <a:solidFill>
                  <a:srgbClr val="333333"/>
                </a:solidFill>
                <a:latin typeface="+mn-lt"/>
                <a:ea typeface="+mn-ea"/>
              </a:rPr>
              <a:t>www.uke.de/mct_app</a:t>
            </a:r>
            <a:endParaRPr lang="de-DE" b="0" dirty="0">
              <a:solidFill>
                <a:srgbClr val="333333"/>
              </a:solidFill>
              <a:latin typeface="+mn-lt"/>
              <a:ea typeface="+mn-e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8" name="Slide Number Placeholder 7"/>
          <p:cNvSpPr>
            <a:spLocks noGrp="1"/>
          </p:cNvSpPr>
          <p:nvPr>
            <p:ph type="sldNum" sz="quarter" idx="12"/>
          </p:nvPr>
        </p:nvSpPr>
        <p:spPr/>
        <p:txBody>
          <a:bodyPr/>
          <a:lstStyle/>
          <a:p>
            <a:fld id="{1C5ECFF5-78AF-4532-A628-ACC3F8E0960A}" type="slidenum">
              <a:rPr lang="de-DE" altLang="de-DE" smtClean="0"/>
              <a:pPr/>
              <a:t>53</a:t>
            </a:fld>
            <a:endParaRPr lang="de-DE" altLang="de-DE"/>
          </a:p>
        </p:txBody>
      </p:sp>
    </p:spTree>
    <p:extLst>
      <p:ext uri="{BB962C8B-B14F-4D97-AF65-F5344CB8AC3E}">
        <p14:creationId xmlns:p14="http://schemas.microsoft.com/office/powerpoint/2010/main" val="2255423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768314257"/>
              </p:ext>
            </p:extLst>
          </p:nvPr>
        </p:nvGraphicFramePr>
        <p:xfrm>
          <a:off x="408954" y="2011680"/>
          <a:ext cx="11375999" cy="44500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lonesome:cycler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It rained for weeks</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Dark clouds/dunkle Wolken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Littledan77</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Dispair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 was born that way…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/Ich bin halt so geboren....</a:t>
                      </a:r>
                      <a:endParaRPr kumimoji="0" lang="de-DE" altLang="de-DE" sz="1000" b="0" i="0" u="none" strike="noStrike" cap="none" normalizeH="0" baseline="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Viciarg</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http://viciarg.deviantart.com/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bare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PP (only for use in MCT/ausschließlich für die Verwendung im MKT)</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Psychosis &amp; Depression/Psychose &amp; Depression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C♥rm3n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yourewonderingandthinking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Brooding/Grübeln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Lady-bug</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Kaleidoscope Mosaic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Mosaik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Bold&amp;Blond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Ride 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Tunnel/Tunnel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Felipe Morin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The Prison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Person in the eye/Person im Auge</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Big thumbs Up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Thumbs up/Daumen hoch</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Oldmaison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altLang="de-DE" sz="1000" b="0" i="0" u="none" strike="noStrike" cap="none" normalizeH="0" baseline="0">
                          <a:ln>
                            <a:noFill/>
                          </a:ln>
                          <a:solidFill>
                            <a:srgbClr val="333333"/>
                          </a:solidFill>
                          <a:effectLst/>
                          <a:latin typeface="Calibri Light"/>
                          <a:ea typeface="MS PGothic" pitchFamily="34" charset="-128"/>
                        </a:rPr>
                        <a:t>Complaints thumbs down-784494</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dirty="0">
                          <a:ln>
                            <a:noFill/>
                          </a:ln>
                          <a:solidFill>
                            <a:srgbClr val="333333"/>
                          </a:solidFill>
                          <a:effectLst/>
                          <a:latin typeface="Calibri Light"/>
                          <a:ea typeface="MS PGothic" pitchFamily="34" charset="-128"/>
                        </a:rPr>
                        <a:t>Thumbs down/Daumen runter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bl>
          </a:graphicData>
        </a:graphic>
      </p:graphicFrame>
      <p:sp>
        <p:nvSpPr>
          <p:cNvPr id="2" name="Footer Placeholder 1"/>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992E0E-4384-4C84-A354-088C2CB4FDC2}" type="slidenum">
              <a:rPr lang="de-DE" altLang="de-DE" smtClean="0"/>
              <a:pPr/>
              <a:t>54</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a:t>
            </a:r>
            <a:r>
              <a:rPr lang="en-GB" altLang="de-DE" sz="1200" b="0" dirty="0" smtClean="0">
                <a:solidFill>
                  <a:srgbClr val="333333"/>
                </a:solidFill>
                <a:latin typeface="Calibri Light"/>
              </a:rPr>
              <a:t>«fair use» </a:t>
            </a:r>
            <a:r>
              <a:rPr lang="en-GB" altLang="de-DE" sz="1200" b="0" dirty="0">
                <a:solidFill>
                  <a:srgbClr val="333333"/>
                </a:solidFill>
                <a:latin typeface="Calibri Light"/>
              </a:rPr>
              <a:t>policy.</a:t>
            </a:r>
            <a:r>
              <a:rPr lang="de-DE" altLang="de-DE" sz="1200" b="0" dirty="0">
                <a:solidFill>
                  <a:srgbClr val="333333"/>
                </a:solidFill>
                <a:latin typeface="Calibri Light"/>
              </a:rPr>
              <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260109670"/>
              </p:ext>
            </p:extLst>
          </p:nvPr>
        </p:nvGraphicFramePr>
        <p:xfrm>
          <a:off x="408954" y="2011680"/>
          <a:ext cx="11375999" cy="350520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Fotograf/Künstler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LunaDiRimmel</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 room.</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Panic/Panik</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40">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1000" b="0" i="0" u="none" strike="noStrike" cap="none" normalizeH="0" baseline="0">
                          <a:ln>
                            <a:noFill/>
                          </a:ln>
                          <a:solidFill>
                            <a:srgbClr val="333333"/>
                          </a:solidFill>
                          <a:effectLst/>
                          <a:latin typeface="Calibri Light"/>
                          <a:ea typeface="MS PGothic" pitchFamily="34" charset="-128"/>
                        </a:rPr>
                        <a:t>Tarnishedrose</a:t>
                      </a:r>
                      <a:endParaRPr kumimoji="0" lang="en-GB"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flickr</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 Coulrophobia VII ::</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000" b="0" i="0" u="none" strike="noStrike" cap="none" normalizeH="0" baseline="0">
                          <a:ln>
                            <a:noFill/>
                          </a:ln>
                          <a:solidFill>
                            <a:srgbClr val="333333"/>
                          </a:solidFill>
                          <a:effectLst/>
                          <a:latin typeface="Calibri Light"/>
                          <a:ea typeface="MS PGothic" pitchFamily="34" charset="-128"/>
                        </a:rPr>
                        <a:t>CC</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lvl1pPr eaLnBrk="0" hangingPunct="0">
                        <a:spcBef>
                          <a:spcPct val="20000"/>
                        </a:spcBef>
                        <a:buClr>
                          <a:srgbClr val="006699"/>
                        </a:buClr>
                        <a:buFont typeface="Wingdings" pitchFamily="2" charset="2"/>
                        <a:defRPr sz="2800">
                          <a:solidFill>
                            <a:schemeClr val="tx1"/>
                          </a:solidFill>
                          <a:latin typeface="Arial" charset="0"/>
                          <a:ea typeface="MS PGothic" pitchFamily="34" charset="-128"/>
                        </a:defRPr>
                      </a:lvl1pPr>
                      <a:lvl2pPr marL="742950" indent="-285750" eaLnBrk="0" hangingPunct="0">
                        <a:spcBef>
                          <a:spcPct val="20000"/>
                        </a:spcBef>
                        <a:buClr>
                          <a:srgbClr val="006699"/>
                        </a:buClr>
                        <a:buFont typeface="Wingdings" pitchFamily="2" charset="2"/>
                        <a:defRPr sz="2400">
                          <a:solidFill>
                            <a:schemeClr val="tx1"/>
                          </a:solidFill>
                          <a:latin typeface="Arial" charset="0"/>
                          <a:ea typeface="MS PGothic" pitchFamily="34" charset="-128"/>
                        </a:defRPr>
                      </a:lvl2pPr>
                      <a:lvl3pPr marL="1143000" indent="-228600" eaLnBrk="0" hangingPunct="0">
                        <a:spcBef>
                          <a:spcPct val="20000"/>
                        </a:spcBef>
                        <a:buClr>
                          <a:srgbClr val="006699"/>
                        </a:buClr>
                        <a:buFont typeface="Wingdings" pitchFamily="2" charset="2"/>
                        <a:defRPr sz="2000">
                          <a:solidFill>
                            <a:schemeClr val="tx1"/>
                          </a:solidFill>
                          <a:latin typeface="Arial" charset="0"/>
                          <a:ea typeface="MS PGothic" pitchFamily="34" charset="-128"/>
                        </a:defRPr>
                      </a:lvl3pPr>
                      <a:lvl4pPr marL="16002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4pPr>
                      <a:lvl5pPr marL="2057400" indent="-228600" eaLnBrk="0" hangingPunct="0">
                        <a:spcBef>
                          <a:spcPct val="20000"/>
                        </a:spcBef>
                        <a:buClr>
                          <a:srgbClr val="006699"/>
                        </a:buClr>
                        <a:buFont typeface="Wingdings" pitchFamily="2" charset="2"/>
                        <a:defRPr>
                          <a:solidFill>
                            <a:schemeClr val="tx1"/>
                          </a:solidFill>
                          <a:latin typeface="Arial" charset="0"/>
                          <a:ea typeface="MS PGothic" pitchFamily="34" charset="-128"/>
                        </a:defRPr>
                      </a:lvl5pPr>
                      <a:lvl6pPr marL="25146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6pPr>
                      <a:lvl7pPr marL="29718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7pPr>
                      <a:lvl8pPr marL="34290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8pPr>
                      <a:lvl9pPr marL="3886200" indent="-228600" eaLnBrk="0" fontAlgn="base" hangingPunct="0">
                        <a:spcBef>
                          <a:spcPct val="20000"/>
                        </a:spcBef>
                        <a:spcAft>
                          <a:spcPct val="0"/>
                        </a:spcAft>
                        <a:buClr>
                          <a:srgbClr val="006699"/>
                        </a:buClr>
                        <a:buFont typeface="Wingdings" pitchFamily="2" charset="2"/>
                        <a:defRPr>
                          <a:solidFill>
                            <a:schemeClr val="tx1"/>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000" b="0" i="0" u="none" strike="noStrike" cap="none" normalizeH="0" baseline="0">
                          <a:ln>
                            <a:noFill/>
                          </a:ln>
                          <a:solidFill>
                            <a:srgbClr val="333333"/>
                          </a:solidFill>
                          <a:effectLst/>
                          <a:latin typeface="Calibri Light"/>
                          <a:ea typeface="MS PGothic" pitchFamily="34" charset="-128"/>
                        </a:rPr>
                        <a:t>Fear of clowns/Angst vor Clown</a:t>
                      </a:r>
                      <a:endParaRPr kumimoji="0" lang="de-DE" altLang="de-DE" sz="1000" b="0" i="0" u="none" strike="noStrike" cap="none" normalizeH="0" baseline="0" dirty="0">
                        <a:ln>
                          <a:noFill/>
                        </a:ln>
                        <a:solidFill>
                          <a:srgbClr val="333333"/>
                        </a:solidFill>
                        <a:effectLst/>
                        <a:latin typeface="Calibri Light"/>
                        <a:ea typeface="MS PGothic"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exfordy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Addo Elephant National</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Park</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Elephant/Elefant</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furryscaly</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Fierce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Leopard behind fence/ Leopard hinter Zaun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Oldmaison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Barbie@2</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Barbie/Barbie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c.a.muller</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Jumping/Springen</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62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GreyArea</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Smiley Face</a:t>
                      </a:r>
                      <a:endParaRPr kumimoji="0" lang="de-DE" sz="1000" b="0" i="0" u="none" strike="noStrike" cap="none" normalizeH="0" baseline="0" dirty="0">
                        <a:ln>
                          <a:noFill/>
                        </a:ln>
                        <a:solidFill>
                          <a:srgbClr val="333333"/>
                        </a:solidFill>
                        <a:effectLst/>
                        <a:latin typeface="Calibri Light"/>
                        <a:ea typeface="ＭＳ Ｐゴシック" pitchFamily="34" charset="-128"/>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ea typeface="ＭＳ Ｐゴシック" pitchFamily="34" charset="-128"/>
                        </a:rPr>
                        <a:t>CC</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Calibri Light"/>
                          <a:ea typeface="ＭＳ Ｐゴシック" pitchFamily="34" charset="-128"/>
                        </a:rPr>
                        <a:t>Smiley</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pPr>
              <a:defRPr/>
            </a:pPr>
            <a:r>
              <a:rPr lang="el-GR"/>
              <a:t>Μεταγνωστική Θεραπεία 8 – Αυτοεκτίμηση &amp; Διάθεση</a:t>
            </a:r>
            <a:endParaRPr lang="de-DE"/>
          </a:p>
        </p:txBody>
      </p:sp>
      <p:sp>
        <p:nvSpPr>
          <p:cNvPr id="5" name="Slide Number Placeholder 4"/>
          <p:cNvSpPr>
            <a:spLocks noGrp="1"/>
          </p:cNvSpPr>
          <p:nvPr>
            <p:ph type="sldNum" sz="quarter" idx="12"/>
          </p:nvPr>
        </p:nvSpPr>
        <p:spPr/>
        <p:txBody>
          <a:bodyPr/>
          <a:lstStyle/>
          <a:p>
            <a:fld id="{1C992E0E-4384-4C84-A354-088C2CB4FDC2}" type="slidenum">
              <a:rPr lang="de-DE" altLang="de-DE" smtClean="0"/>
              <a:pPr/>
              <a:t>55</a:t>
            </a:fld>
            <a:endParaRPr lang="de-DE" altLang="de-DE"/>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b="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b="0" dirty="0">
                <a:solidFill>
                  <a:srgbClr val="333333"/>
                </a:solidFill>
                <a:latin typeface="Calibri Light"/>
              </a:rPr>
              <a:t>A full list can be obtained via </a:t>
            </a:r>
            <a:r>
              <a:rPr lang="de-DE" altLang="de-DE" sz="1200" b="0" u="sng" dirty="0">
                <a:solidFill>
                  <a:srgbClr val="333333"/>
                </a:solidFill>
                <a:latin typeface="Calibri Light"/>
              </a:rPr>
              <a:t>www.uke.de/mct</a:t>
            </a:r>
            <a:r>
              <a:rPr lang="de-DE" altLang="de-DE" sz="1200" b="0" dirty="0">
                <a:solidFill>
                  <a:srgbClr val="333333"/>
                </a:solidFill>
                <a:latin typeface="Calibri Light"/>
              </a:rPr>
              <a:t>. </a:t>
            </a:r>
            <a:r>
              <a:rPr lang="en-GB" altLang="de-DE" sz="1200" b="0" dirty="0">
                <a:solidFill>
                  <a:srgbClr val="333333"/>
                </a:solidFill>
                <a:latin typeface="Calibri Light"/>
              </a:rPr>
              <a:t>If we have involuntarily breached copyright, please</a:t>
            </a:r>
            <a:r>
              <a:rPr lang="de-DE" altLang="de-DE" sz="1200" b="0" dirty="0">
                <a:solidFill>
                  <a:srgbClr val="333333"/>
                </a:solidFill>
                <a:latin typeface="Calibri Light"/>
              </a:rPr>
              <a:t> accept our apologies. In this case, we kindly ask creators for their</a:t>
            </a:r>
            <a:r>
              <a:rPr lang="en-GB" altLang="de-DE" sz="1200" b="0" dirty="0">
                <a:solidFill>
                  <a:srgbClr val="333333"/>
                </a:solidFill>
                <a:latin typeface="Calibri Light"/>
              </a:rPr>
              <a:t> permission to use their work under the </a:t>
            </a:r>
            <a:r>
              <a:rPr lang="en-GB" altLang="de-DE" sz="1200" b="0" dirty="0" smtClean="0">
                <a:solidFill>
                  <a:srgbClr val="333333"/>
                </a:solidFill>
                <a:latin typeface="Calibri Light"/>
              </a:rPr>
              <a:t>«fair use» </a:t>
            </a:r>
            <a:r>
              <a:rPr lang="en-GB" altLang="de-DE" sz="1200" b="0" dirty="0">
                <a:solidFill>
                  <a:srgbClr val="333333"/>
                </a:solidFill>
                <a:latin typeface="Calibri Light"/>
              </a:rPr>
              <a:t>policy.</a:t>
            </a:r>
            <a:r>
              <a:rPr lang="de-DE" altLang="de-DE" sz="1200" b="0" dirty="0">
                <a:solidFill>
                  <a:srgbClr val="333333"/>
                </a:solidFill>
                <a:latin typeface="Calibri Light"/>
              </a:rPr>
              <a:t/>
            </a:r>
            <a:br>
              <a:rPr lang="de-DE" altLang="de-DE" sz="1200" b="0" dirty="0">
                <a:solidFill>
                  <a:srgbClr val="333333"/>
                </a:solidFill>
                <a:latin typeface="Calibri Light"/>
              </a:rPr>
            </a:br>
            <a:r>
              <a:rPr lang="de-DE" altLang="de-DE" sz="1200" b="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b="0" u="sng" dirty="0">
                <a:solidFill>
                  <a:srgbClr val="333333"/>
                </a:solidFill>
                <a:latin typeface="Calibri Light"/>
              </a:rPr>
              <a:t>www.uke.de/mkt</a:t>
            </a:r>
            <a:r>
              <a:rPr lang="de-DE" altLang="de-DE" sz="1200" b="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3719</Words>
  <Application>Microsoft Office PowerPoint</Application>
  <PresentationFormat>Benutzerdefiniert</PresentationFormat>
  <Paragraphs>570</Paragraphs>
  <Slides>55</Slides>
  <Notes>55</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55</vt:i4>
      </vt:variant>
    </vt:vector>
  </HeadingPairs>
  <TitlesOfParts>
    <vt:vector size="65" baseType="lpstr">
      <vt:lpstr>Calibri Light</vt:lpstr>
      <vt:lpstr>ＭＳ Ｐゴシック</vt:lpstr>
      <vt:lpstr>WingDings</vt:lpstr>
      <vt:lpstr>WingDings</vt:lpstr>
      <vt:lpstr>ＭＳ Ｐゴシック</vt:lpstr>
      <vt:lpstr>Arial</vt:lpstr>
      <vt:lpstr>Times New Roman</vt:lpstr>
      <vt:lpstr>Symbol</vt:lpstr>
      <vt:lpstr>UKE_PPT-Vorlage_16zu9</vt:lpstr>
      <vt:lpstr>1_UKE_PPT-Vorlage_16zu9</vt:lpstr>
      <vt:lpstr>ΜΓΘ 8 Α – Αυτοεκτίμηση &amp; Διάθεση</vt:lpstr>
      <vt:lpstr>Γιατί το κάνουμε αυτό;</vt:lpstr>
      <vt:lpstr>Συμπτώματα κατάθλιψης;</vt:lpstr>
      <vt:lpstr>Συμπτώματα κατάθλιψης;</vt:lpstr>
      <vt:lpstr>Γεννήθηκα έτσι... Έγινα έτσι;</vt:lpstr>
      <vt:lpstr>Γεννήθηκα έτσι... Έγινα έτσι;</vt:lpstr>
      <vt:lpstr>Γεννήθηκα έτσι... Έγινα έτσι;</vt:lpstr>
      <vt:lpstr>Γεννήθηκα έτσι... Έγινα έτσι;</vt:lpstr>
      <vt:lpstr>Ψύχωση και Κατάθλιψη Επιδράσεις της ψύχωσης στην αυτοεκτίμηση</vt:lpstr>
      <vt:lpstr>Ψύχωση και Κατάθλιψη Επιδράσεις της ψύχωσης στην αυτοεκτίμηση</vt:lpstr>
      <vt:lpstr>Ψύχωση και Κατάθλιψη Επιδράσεις της ψύχωσης στην αυτοεκτίμηση</vt:lpstr>
      <vt:lpstr>Ψύχωση και Κατάθλιψη Επιδράσεις της ψύχωσης στην αυτοεκτίμηση</vt:lpstr>
      <vt:lpstr>PowerPoint-Präsentation</vt:lpstr>
      <vt:lpstr>1. Υπεργενίκευση Τι θα ήταν μια πιο ρεαλιστική και βοηθητική εκτίμηση;</vt:lpstr>
      <vt:lpstr>1. Υπεργενίκευση Τι θα ήταν μια πιο ρεαλιστική και βοηθητική εκτίμηση;</vt:lpstr>
      <vt:lpstr>1. Υπεργενίκευση Τι θα ήταν μια πιο ρεαλιστική και βοηθητική εκτίμηση;</vt:lpstr>
      <vt:lpstr>Αντ’ αυτού: μη γενικεύεις από μία μόνο ατέλεια σε όλες ανεξαιρέτως!</vt:lpstr>
      <vt:lpstr>2. Επιλεκτική αντίληψη Τι θα ήταν μια πιο ρεαλιστική και βοηθητική εκτίμηση;</vt:lpstr>
      <vt:lpstr>2. Επιλεκτική αντίληψη Τι θα ήταν μια πιο ρεαλιστική και βοηθητική εκτίμηση;</vt:lpstr>
      <vt:lpstr>2. Επιλεκτική αντίληψη Τι θα ήταν μια πιο ρεαλιστική και βοηθητική εκτίμηση;</vt:lpstr>
      <vt:lpstr>3. Εφαρμόζοντας τα δικά σας κριτήρια ως το απόλυτο μέτρο σύγκρισης</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4. Απόρριψη της θετικής ανατροφοδότησης, αλλά άκριτη αποδοχή της αρνητικής ανατροφοδότησης! Ποια θα ήταν μια πιο ρεαλιστική και βοηθητική εκτίμηση;</vt:lpstr>
      <vt:lpstr>5. “Σκέψη του Όλα ή Τίποτα”/ Καταστροφική σκέψη Ποια θα ήταν μια πιο ρεαλιστική και βοηθητική εκτίμηση;</vt:lpstr>
      <vt:lpstr>5. “Σκέψη του Όλα ή Τίποτα”/ Καταστροφική σκέψη Ποια θα ήταν μια πιο ρεαλιστική και βοηθητική εκτίμηση;</vt:lpstr>
      <vt:lpstr>6. Καταστολή των αρνητικών σκέψεων Ποια θα ήταν μια πιο ρεαλιστική και βοηθητική εκτίμηση;</vt:lpstr>
      <vt:lpstr>6. Καταστολή των αρνητικών σκέψεων Ποια θα ήταν μια πιο ρεαλιστική και βοηθητική εκτίμηση;</vt:lpstr>
      <vt:lpstr>6. Καταστολή των αρνητικών σκέψεων Άσκηση</vt:lpstr>
      <vt:lpstr>6. Καταστολή των αρνητικών σκέψεων Δουλεύει; Όχι!</vt:lpstr>
      <vt:lpstr>Αντ’ αυτού:</vt:lpstr>
      <vt:lpstr>7. Επιπλέον διαστρεβλώσεις της σκέψης.</vt:lpstr>
      <vt:lpstr>7. Επιπλέον διαστρεβλώσεις της σκέψης.</vt:lpstr>
      <vt:lpstr>προαιρετικά: Βίντεο Κλιπ</vt:lpstr>
      <vt:lpstr>Να γνωρίζεις τα δυνατά σου σημεία</vt:lpstr>
      <vt:lpstr>Να γνωρίζεις τα δυνατά σου σημεία</vt:lpstr>
      <vt:lpstr>Να γνωρίζεις τα δυνατά σου σημεία</vt:lpstr>
      <vt:lpstr>Να γνωρίζεις τα δυνατά σου σημεία</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Συμβουλές για να βελτιώσεις την καταθλιπτική διάθεση/χαμηλή αυτοεκτίμηση</vt:lpstr>
      <vt:lpstr>Εφαρμογή στην καθημερινή ζωή</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Πώς σχετίζεται αυτό με την ψύχωση;</vt:lpstr>
      <vt:lpstr>Πώς σχετίζεται αυτό με την ψύχωση;</vt:lpstr>
      <vt:lpstr>Σας ευχαριστούμε για την προσοχή σας</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Steffen Moritz</cp:lastModifiedBy>
  <cp:revision>378</cp:revision>
  <dcterms:created xsi:type="dcterms:W3CDTF">2004-06-30T16:15:23Z</dcterms:created>
  <dcterms:modified xsi:type="dcterms:W3CDTF">2022-03-03T16:38:48Z</dcterms:modified>
</cp:coreProperties>
</file>