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 id="2147483680" r:id="rId2"/>
  </p:sldMasterIdLst>
  <p:notesMasterIdLst>
    <p:notesMasterId r:id="rId61"/>
  </p:notesMasterIdLst>
  <p:handoutMasterIdLst>
    <p:handoutMasterId r:id="rId62"/>
  </p:handoutMasterIdLst>
  <p:sldIdLst>
    <p:sldId id="962" r:id="rId3"/>
    <p:sldId id="940" r:id="rId4"/>
    <p:sldId id="949" r:id="rId5"/>
    <p:sldId id="948" r:id="rId6"/>
    <p:sldId id="864" r:id="rId7"/>
    <p:sldId id="868" r:id="rId8"/>
    <p:sldId id="942" r:id="rId9"/>
    <p:sldId id="808" r:id="rId10"/>
    <p:sldId id="809" r:id="rId11"/>
    <p:sldId id="869" r:id="rId12"/>
    <p:sldId id="950" r:id="rId13"/>
    <p:sldId id="872" r:id="rId14"/>
    <p:sldId id="873" r:id="rId15"/>
    <p:sldId id="951" r:id="rId16"/>
    <p:sldId id="964" r:id="rId17"/>
    <p:sldId id="963" r:id="rId18"/>
    <p:sldId id="932" r:id="rId19"/>
    <p:sldId id="953" r:id="rId20"/>
    <p:sldId id="933" r:id="rId21"/>
    <p:sldId id="955" r:id="rId22"/>
    <p:sldId id="954" r:id="rId23"/>
    <p:sldId id="922" r:id="rId24"/>
    <p:sldId id="956" r:id="rId25"/>
    <p:sldId id="833" r:id="rId26"/>
    <p:sldId id="888" r:id="rId27"/>
    <p:sldId id="835" r:id="rId28"/>
    <p:sldId id="836" r:id="rId29"/>
    <p:sldId id="837" r:id="rId30"/>
    <p:sldId id="839" r:id="rId31"/>
    <p:sldId id="840" r:id="rId32"/>
    <p:sldId id="846" r:id="rId33"/>
    <p:sldId id="945" r:id="rId34"/>
    <p:sldId id="848" r:id="rId35"/>
    <p:sldId id="889" r:id="rId36"/>
    <p:sldId id="890" r:id="rId37"/>
    <p:sldId id="957" r:id="rId38"/>
    <p:sldId id="967" r:id="rId39"/>
    <p:sldId id="966" r:id="rId40"/>
    <p:sldId id="965" r:id="rId41"/>
    <p:sldId id="895" r:id="rId42"/>
    <p:sldId id="896" r:id="rId43"/>
    <p:sldId id="897" r:id="rId44"/>
    <p:sldId id="898" r:id="rId45"/>
    <p:sldId id="899" r:id="rId46"/>
    <p:sldId id="900" r:id="rId47"/>
    <p:sldId id="901" r:id="rId48"/>
    <p:sldId id="902" r:id="rId49"/>
    <p:sldId id="903" r:id="rId50"/>
    <p:sldId id="904" r:id="rId51"/>
    <p:sldId id="905" r:id="rId52"/>
    <p:sldId id="914" r:id="rId53"/>
    <p:sldId id="961" r:id="rId54"/>
    <p:sldId id="960" r:id="rId55"/>
    <p:sldId id="908" r:id="rId56"/>
    <p:sldId id="939" r:id="rId57"/>
    <p:sldId id="947" r:id="rId58"/>
    <p:sldId id="917" r:id="rId59"/>
    <p:sldId id="918" r:id="rId60"/>
  </p:sldIdLst>
  <p:sldSz cx="12195175" cy="6858000"/>
  <p:notesSz cx="6781800" cy="9926638"/>
  <p:embeddedFontLst>
    <p:embeddedFont>
      <p:font typeface="Calibri Light" panose="020F0302020204030204" pitchFamily="34" charset="0"/>
      <p:regular r:id="rId63"/>
      <p:italic r:id="rId64"/>
    </p:embeddedFont>
  </p:embeddedFontLst>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49">
          <p15:clr>
            <a:srgbClr val="A4A3A4"/>
          </p15:clr>
        </p15:guide>
        <p15:guide id="3" pos="332">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00FFCC"/>
    <a:srgbClr val="FF0066"/>
    <a:srgbClr val="CCECFF"/>
    <a:srgbClr val="8DC6FF"/>
    <a:srgbClr val="3399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76" autoAdjust="0"/>
    <p:restoredTop sz="94660"/>
  </p:normalViewPr>
  <p:slideViewPr>
    <p:cSldViewPr>
      <p:cViewPr varScale="1">
        <p:scale>
          <a:sx n="67" d="100"/>
          <a:sy n="67" d="100"/>
        </p:scale>
        <p:origin x="792" y="44"/>
      </p:cViewPr>
      <p:guideLst>
        <p:guide orient="horz" pos="3339"/>
        <p:guide pos="249"/>
        <p:guide pos="3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142"/>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1.fntdata"/><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2.fntdata"/><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32CB693A-A2B4-417C-BA27-64D1752EC600}" type="slidenum">
              <a:rPr lang="en-GB" altLang="de-DE"/>
              <a:pPr/>
              <a:t>‹Nr.›</a:t>
            </a:fld>
            <a:endParaRPr lang="en-GB" altLang="de-DE"/>
          </a:p>
        </p:txBody>
      </p:sp>
    </p:spTree>
    <p:extLst>
      <p:ext uri="{BB962C8B-B14F-4D97-AF65-F5344CB8AC3E}">
        <p14:creationId xmlns:p14="http://schemas.microsoft.com/office/powerpoint/2010/main" val="3821510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6144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122B40F1-FB74-4F39-A408-35FEA159F5A4}" type="slidenum">
              <a:rPr lang="de-DE" altLang="de-DE"/>
              <a:pPr/>
              <a:t>‹Nr.›</a:t>
            </a:fld>
            <a:endParaRPr lang="de-DE" altLang="de-DE"/>
          </a:p>
        </p:txBody>
      </p:sp>
    </p:spTree>
    <p:extLst>
      <p:ext uri="{BB962C8B-B14F-4D97-AF65-F5344CB8AC3E}">
        <p14:creationId xmlns:p14="http://schemas.microsoft.com/office/powerpoint/2010/main" val="14357994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2</a:t>
            </a:fld>
            <a:endParaRPr lang="de-DE" altLang="de-DE"/>
          </a:p>
        </p:txBody>
      </p:sp>
    </p:spTree>
    <p:extLst>
      <p:ext uri="{BB962C8B-B14F-4D97-AF65-F5344CB8AC3E}">
        <p14:creationId xmlns:p14="http://schemas.microsoft.com/office/powerpoint/2010/main" val="3993508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3</a:t>
            </a:fld>
            <a:endParaRPr lang="de-DE" altLang="de-DE"/>
          </a:p>
        </p:txBody>
      </p:sp>
    </p:spTree>
    <p:extLst>
      <p:ext uri="{BB962C8B-B14F-4D97-AF65-F5344CB8AC3E}">
        <p14:creationId xmlns:p14="http://schemas.microsoft.com/office/powerpoint/2010/main" val="240121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4</a:t>
            </a:fld>
            <a:endParaRPr lang="de-DE" altLang="de-DE"/>
          </a:p>
        </p:txBody>
      </p:sp>
    </p:spTree>
    <p:extLst>
      <p:ext uri="{BB962C8B-B14F-4D97-AF65-F5344CB8AC3E}">
        <p14:creationId xmlns:p14="http://schemas.microsoft.com/office/powerpoint/2010/main" val="2434833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5</a:t>
            </a:fld>
            <a:endParaRPr lang="de-DE" altLang="de-DE"/>
          </a:p>
        </p:txBody>
      </p:sp>
    </p:spTree>
    <p:extLst>
      <p:ext uri="{BB962C8B-B14F-4D97-AF65-F5344CB8AC3E}">
        <p14:creationId xmlns:p14="http://schemas.microsoft.com/office/powerpoint/2010/main" val="4289161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6</a:t>
            </a:fld>
            <a:endParaRPr lang="de-DE" altLang="de-DE"/>
          </a:p>
        </p:txBody>
      </p:sp>
    </p:spTree>
    <p:extLst>
      <p:ext uri="{BB962C8B-B14F-4D97-AF65-F5344CB8AC3E}">
        <p14:creationId xmlns:p14="http://schemas.microsoft.com/office/powerpoint/2010/main" val="2101947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7</a:t>
            </a:fld>
            <a:endParaRPr lang="de-DE" altLang="de-DE"/>
          </a:p>
        </p:txBody>
      </p:sp>
    </p:spTree>
    <p:extLst>
      <p:ext uri="{BB962C8B-B14F-4D97-AF65-F5344CB8AC3E}">
        <p14:creationId xmlns:p14="http://schemas.microsoft.com/office/powerpoint/2010/main" val="1855388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8</a:t>
            </a:fld>
            <a:endParaRPr lang="de-DE" altLang="de-DE"/>
          </a:p>
        </p:txBody>
      </p:sp>
    </p:spTree>
    <p:extLst>
      <p:ext uri="{BB962C8B-B14F-4D97-AF65-F5344CB8AC3E}">
        <p14:creationId xmlns:p14="http://schemas.microsoft.com/office/powerpoint/2010/main" val="3901581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9</a:t>
            </a:fld>
            <a:endParaRPr lang="de-DE" altLang="de-DE"/>
          </a:p>
        </p:txBody>
      </p:sp>
    </p:spTree>
    <p:extLst>
      <p:ext uri="{BB962C8B-B14F-4D97-AF65-F5344CB8AC3E}">
        <p14:creationId xmlns:p14="http://schemas.microsoft.com/office/powerpoint/2010/main" val="3091226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10</a:t>
            </a:fld>
            <a:endParaRPr lang="de-DE" altLang="de-DE"/>
          </a:p>
        </p:txBody>
      </p:sp>
    </p:spTree>
    <p:extLst>
      <p:ext uri="{BB962C8B-B14F-4D97-AF65-F5344CB8AC3E}">
        <p14:creationId xmlns:p14="http://schemas.microsoft.com/office/powerpoint/2010/main" val="1375971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11</a:t>
            </a:fld>
            <a:endParaRPr lang="de-DE" altLang="de-DE"/>
          </a:p>
        </p:txBody>
      </p:sp>
    </p:spTree>
    <p:extLst>
      <p:ext uri="{BB962C8B-B14F-4D97-AF65-F5344CB8AC3E}">
        <p14:creationId xmlns:p14="http://schemas.microsoft.com/office/powerpoint/2010/main" val="3416631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12</a:t>
            </a:fld>
            <a:endParaRPr lang="de-DE" altLang="de-DE"/>
          </a:p>
        </p:txBody>
      </p:sp>
    </p:spTree>
    <p:extLst>
      <p:ext uri="{BB962C8B-B14F-4D97-AF65-F5344CB8AC3E}">
        <p14:creationId xmlns:p14="http://schemas.microsoft.com/office/powerpoint/2010/main" val="1878248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13</a:t>
            </a:fld>
            <a:endParaRPr lang="de-DE" altLang="de-DE"/>
          </a:p>
        </p:txBody>
      </p:sp>
    </p:spTree>
    <p:extLst>
      <p:ext uri="{BB962C8B-B14F-4D97-AF65-F5344CB8AC3E}">
        <p14:creationId xmlns:p14="http://schemas.microsoft.com/office/powerpoint/2010/main" val="3408721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14</a:t>
            </a:fld>
            <a:endParaRPr lang="de-DE" altLang="de-DE"/>
          </a:p>
        </p:txBody>
      </p:sp>
    </p:spTree>
    <p:extLst>
      <p:ext uri="{BB962C8B-B14F-4D97-AF65-F5344CB8AC3E}">
        <p14:creationId xmlns:p14="http://schemas.microsoft.com/office/powerpoint/2010/main" val="1945659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15</a:t>
            </a:fld>
            <a:endParaRPr lang="de-DE" altLang="de-DE"/>
          </a:p>
        </p:txBody>
      </p:sp>
    </p:spTree>
    <p:extLst>
      <p:ext uri="{BB962C8B-B14F-4D97-AF65-F5344CB8AC3E}">
        <p14:creationId xmlns:p14="http://schemas.microsoft.com/office/powerpoint/2010/main" val="19456590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16</a:t>
            </a:fld>
            <a:endParaRPr lang="de-DE" altLang="de-DE"/>
          </a:p>
        </p:txBody>
      </p:sp>
    </p:spTree>
    <p:extLst>
      <p:ext uri="{BB962C8B-B14F-4D97-AF65-F5344CB8AC3E}">
        <p14:creationId xmlns:p14="http://schemas.microsoft.com/office/powerpoint/2010/main" val="1945659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17</a:t>
            </a:fld>
            <a:endParaRPr lang="de-DE" altLang="de-DE"/>
          </a:p>
        </p:txBody>
      </p:sp>
    </p:spTree>
    <p:extLst>
      <p:ext uri="{BB962C8B-B14F-4D97-AF65-F5344CB8AC3E}">
        <p14:creationId xmlns:p14="http://schemas.microsoft.com/office/powerpoint/2010/main" val="2041616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18</a:t>
            </a:fld>
            <a:endParaRPr lang="de-DE" altLang="de-DE"/>
          </a:p>
        </p:txBody>
      </p:sp>
    </p:spTree>
    <p:extLst>
      <p:ext uri="{BB962C8B-B14F-4D97-AF65-F5344CB8AC3E}">
        <p14:creationId xmlns:p14="http://schemas.microsoft.com/office/powerpoint/2010/main" val="485269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19</a:t>
            </a:fld>
            <a:endParaRPr lang="de-DE" altLang="de-DE"/>
          </a:p>
        </p:txBody>
      </p:sp>
    </p:spTree>
    <p:extLst>
      <p:ext uri="{BB962C8B-B14F-4D97-AF65-F5344CB8AC3E}">
        <p14:creationId xmlns:p14="http://schemas.microsoft.com/office/powerpoint/2010/main" val="2201316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20</a:t>
            </a:fld>
            <a:endParaRPr lang="de-DE" altLang="de-DE"/>
          </a:p>
        </p:txBody>
      </p:sp>
    </p:spTree>
    <p:extLst>
      <p:ext uri="{BB962C8B-B14F-4D97-AF65-F5344CB8AC3E}">
        <p14:creationId xmlns:p14="http://schemas.microsoft.com/office/powerpoint/2010/main" val="4033026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21</a:t>
            </a:fld>
            <a:endParaRPr lang="de-DE" altLang="de-DE"/>
          </a:p>
        </p:txBody>
      </p:sp>
    </p:spTree>
    <p:extLst>
      <p:ext uri="{BB962C8B-B14F-4D97-AF65-F5344CB8AC3E}">
        <p14:creationId xmlns:p14="http://schemas.microsoft.com/office/powerpoint/2010/main" val="14419485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22</a:t>
            </a:fld>
            <a:endParaRPr lang="de-DE" altLang="de-DE"/>
          </a:p>
        </p:txBody>
      </p:sp>
    </p:spTree>
    <p:extLst>
      <p:ext uri="{BB962C8B-B14F-4D97-AF65-F5344CB8AC3E}">
        <p14:creationId xmlns:p14="http://schemas.microsoft.com/office/powerpoint/2010/main" val="21793123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23</a:t>
            </a:fld>
            <a:endParaRPr lang="de-DE" altLang="de-DE"/>
          </a:p>
        </p:txBody>
      </p:sp>
    </p:spTree>
    <p:extLst>
      <p:ext uri="{BB962C8B-B14F-4D97-AF65-F5344CB8AC3E}">
        <p14:creationId xmlns:p14="http://schemas.microsoft.com/office/powerpoint/2010/main" val="3287829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24</a:t>
            </a:fld>
            <a:endParaRPr lang="de-DE" altLang="de-DE"/>
          </a:p>
        </p:txBody>
      </p:sp>
    </p:spTree>
    <p:extLst>
      <p:ext uri="{BB962C8B-B14F-4D97-AF65-F5344CB8AC3E}">
        <p14:creationId xmlns:p14="http://schemas.microsoft.com/office/powerpoint/2010/main" val="31258096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25</a:t>
            </a:fld>
            <a:endParaRPr lang="de-DE" altLang="de-DE"/>
          </a:p>
        </p:txBody>
      </p:sp>
    </p:spTree>
    <p:extLst>
      <p:ext uri="{BB962C8B-B14F-4D97-AF65-F5344CB8AC3E}">
        <p14:creationId xmlns:p14="http://schemas.microsoft.com/office/powerpoint/2010/main" val="20698189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26</a:t>
            </a:fld>
            <a:endParaRPr lang="de-DE" altLang="de-DE"/>
          </a:p>
        </p:txBody>
      </p:sp>
    </p:spTree>
    <p:extLst>
      <p:ext uri="{BB962C8B-B14F-4D97-AF65-F5344CB8AC3E}">
        <p14:creationId xmlns:p14="http://schemas.microsoft.com/office/powerpoint/2010/main" val="42631166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27</a:t>
            </a:fld>
            <a:endParaRPr lang="de-DE" altLang="de-DE"/>
          </a:p>
        </p:txBody>
      </p:sp>
    </p:spTree>
    <p:extLst>
      <p:ext uri="{BB962C8B-B14F-4D97-AF65-F5344CB8AC3E}">
        <p14:creationId xmlns:p14="http://schemas.microsoft.com/office/powerpoint/2010/main" val="22483842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 Θέση εικόνας διαφάνειας"/>
          <p:cNvSpPr>
            <a:spLocks noGrp="1" noRot="1" noChangeAspect="1" noTextEdit="1"/>
          </p:cNvSpPr>
          <p:nvPr>
            <p:ph type="sldImg"/>
          </p:nvPr>
        </p:nvSpPr>
        <p:spPr>
          <a:xfrm>
            <a:off x="82550" y="744538"/>
            <a:ext cx="6618288" cy="3722687"/>
          </a:xfrm>
          <a:ln/>
        </p:spPr>
      </p:sp>
      <p:sp>
        <p:nvSpPr>
          <p:cNvPr id="62467"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de-DE">
              <a:ea typeface="ＭＳ Ｐゴシック" panose="020B0600070205080204" pitchFamily="34" charset="-128"/>
            </a:endParaRPr>
          </a:p>
        </p:txBody>
      </p:sp>
      <p:sp>
        <p:nvSpPr>
          <p:cNvPr id="62468"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7623551-FE1D-4263-845C-09A5431BAF6C}" type="slidenum">
              <a:rPr lang="de-DE" altLang="de-DE" sz="1300"/>
              <a:pPr eaLnBrk="1" hangingPunct="1">
                <a:spcBef>
                  <a:spcPct val="0"/>
                </a:spcBef>
              </a:pPr>
              <a:t>28</a:t>
            </a:fld>
            <a:endParaRPr lang="de-DE" altLang="de-DE" sz="1300"/>
          </a:p>
        </p:txBody>
      </p:sp>
    </p:spTree>
    <p:extLst>
      <p:ext uri="{BB962C8B-B14F-4D97-AF65-F5344CB8AC3E}">
        <p14:creationId xmlns:p14="http://schemas.microsoft.com/office/powerpoint/2010/main" val="4003211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29</a:t>
            </a:fld>
            <a:endParaRPr lang="de-DE" altLang="de-DE"/>
          </a:p>
        </p:txBody>
      </p:sp>
    </p:spTree>
    <p:extLst>
      <p:ext uri="{BB962C8B-B14F-4D97-AF65-F5344CB8AC3E}">
        <p14:creationId xmlns:p14="http://schemas.microsoft.com/office/powerpoint/2010/main" val="23532514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30</a:t>
            </a:fld>
            <a:endParaRPr lang="de-DE" altLang="de-DE"/>
          </a:p>
        </p:txBody>
      </p:sp>
    </p:spTree>
    <p:extLst>
      <p:ext uri="{BB962C8B-B14F-4D97-AF65-F5344CB8AC3E}">
        <p14:creationId xmlns:p14="http://schemas.microsoft.com/office/powerpoint/2010/main" val="34843061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31</a:t>
            </a:fld>
            <a:endParaRPr lang="de-DE" altLang="de-DE"/>
          </a:p>
        </p:txBody>
      </p:sp>
    </p:spTree>
    <p:extLst>
      <p:ext uri="{BB962C8B-B14F-4D97-AF65-F5344CB8AC3E}">
        <p14:creationId xmlns:p14="http://schemas.microsoft.com/office/powerpoint/2010/main" val="35634710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32</a:t>
            </a:fld>
            <a:endParaRPr lang="de-DE" altLang="de-DE"/>
          </a:p>
        </p:txBody>
      </p:sp>
    </p:spTree>
    <p:extLst>
      <p:ext uri="{BB962C8B-B14F-4D97-AF65-F5344CB8AC3E}">
        <p14:creationId xmlns:p14="http://schemas.microsoft.com/office/powerpoint/2010/main" val="2738615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33</a:t>
            </a:fld>
            <a:endParaRPr lang="de-DE" altLang="de-DE"/>
          </a:p>
        </p:txBody>
      </p:sp>
    </p:spTree>
    <p:extLst>
      <p:ext uri="{BB962C8B-B14F-4D97-AF65-F5344CB8AC3E}">
        <p14:creationId xmlns:p14="http://schemas.microsoft.com/office/powerpoint/2010/main" val="26629978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34</a:t>
            </a:fld>
            <a:endParaRPr lang="de-DE" altLang="de-DE"/>
          </a:p>
        </p:txBody>
      </p:sp>
    </p:spTree>
    <p:extLst>
      <p:ext uri="{BB962C8B-B14F-4D97-AF65-F5344CB8AC3E}">
        <p14:creationId xmlns:p14="http://schemas.microsoft.com/office/powerpoint/2010/main" val="7995469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35</a:t>
            </a:fld>
            <a:endParaRPr lang="de-DE" altLang="de-DE"/>
          </a:p>
        </p:txBody>
      </p:sp>
    </p:spTree>
    <p:extLst>
      <p:ext uri="{BB962C8B-B14F-4D97-AF65-F5344CB8AC3E}">
        <p14:creationId xmlns:p14="http://schemas.microsoft.com/office/powerpoint/2010/main" val="28181047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36</a:t>
            </a:fld>
            <a:endParaRPr lang="de-DE" altLang="de-DE"/>
          </a:p>
        </p:txBody>
      </p:sp>
    </p:spTree>
    <p:extLst>
      <p:ext uri="{BB962C8B-B14F-4D97-AF65-F5344CB8AC3E}">
        <p14:creationId xmlns:p14="http://schemas.microsoft.com/office/powerpoint/2010/main" val="41383494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37</a:t>
            </a:fld>
            <a:endParaRPr lang="de-DE" altLang="de-DE"/>
          </a:p>
        </p:txBody>
      </p:sp>
    </p:spTree>
    <p:extLst>
      <p:ext uri="{BB962C8B-B14F-4D97-AF65-F5344CB8AC3E}">
        <p14:creationId xmlns:p14="http://schemas.microsoft.com/office/powerpoint/2010/main" val="41383494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38</a:t>
            </a:fld>
            <a:endParaRPr lang="de-DE" altLang="de-DE"/>
          </a:p>
        </p:txBody>
      </p:sp>
    </p:spTree>
    <p:extLst>
      <p:ext uri="{BB962C8B-B14F-4D97-AF65-F5344CB8AC3E}">
        <p14:creationId xmlns:p14="http://schemas.microsoft.com/office/powerpoint/2010/main" val="4138349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39</a:t>
            </a:fld>
            <a:endParaRPr lang="de-DE" altLang="de-DE"/>
          </a:p>
        </p:txBody>
      </p:sp>
    </p:spTree>
    <p:extLst>
      <p:ext uri="{BB962C8B-B14F-4D97-AF65-F5344CB8AC3E}">
        <p14:creationId xmlns:p14="http://schemas.microsoft.com/office/powerpoint/2010/main" val="41383494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40</a:t>
            </a:fld>
            <a:endParaRPr lang="de-DE" altLang="de-DE"/>
          </a:p>
        </p:txBody>
      </p:sp>
    </p:spTree>
    <p:extLst>
      <p:ext uri="{BB962C8B-B14F-4D97-AF65-F5344CB8AC3E}">
        <p14:creationId xmlns:p14="http://schemas.microsoft.com/office/powerpoint/2010/main" val="33469364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41</a:t>
            </a:fld>
            <a:endParaRPr lang="de-DE" altLang="de-DE"/>
          </a:p>
        </p:txBody>
      </p:sp>
    </p:spTree>
    <p:extLst>
      <p:ext uri="{BB962C8B-B14F-4D97-AF65-F5344CB8AC3E}">
        <p14:creationId xmlns:p14="http://schemas.microsoft.com/office/powerpoint/2010/main" val="34567345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42</a:t>
            </a:fld>
            <a:endParaRPr lang="de-DE" altLang="de-DE"/>
          </a:p>
        </p:txBody>
      </p:sp>
    </p:spTree>
    <p:extLst>
      <p:ext uri="{BB962C8B-B14F-4D97-AF65-F5344CB8AC3E}">
        <p14:creationId xmlns:p14="http://schemas.microsoft.com/office/powerpoint/2010/main" val="41656655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43</a:t>
            </a:fld>
            <a:endParaRPr lang="de-DE" altLang="de-DE"/>
          </a:p>
        </p:txBody>
      </p:sp>
    </p:spTree>
    <p:extLst>
      <p:ext uri="{BB962C8B-B14F-4D97-AF65-F5344CB8AC3E}">
        <p14:creationId xmlns:p14="http://schemas.microsoft.com/office/powerpoint/2010/main" val="23292522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44</a:t>
            </a:fld>
            <a:endParaRPr lang="de-DE" altLang="de-DE"/>
          </a:p>
        </p:txBody>
      </p:sp>
    </p:spTree>
    <p:extLst>
      <p:ext uri="{BB962C8B-B14F-4D97-AF65-F5344CB8AC3E}">
        <p14:creationId xmlns:p14="http://schemas.microsoft.com/office/powerpoint/2010/main" val="29339901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45</a:t>
            </a:fld>
            <a:endParaRPr lang="de-DE" altLang="de-DE"/>
          </a:p>
        </p:txBody>
      </p:sp>
    </p:spTree>
    <p:extLst>
      <p:ext uri="{BB962C8B-B14F-4D97-AF65-F5344CB8AC3E}">
        <p14:creationId xmlns:p14="http://schemas.microsoft.com/office/powerpoint/2010/main" val="36114488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46</a:t>
            </a:fld>
            <a:endParaRPr lang="de-DE" altLang="de-DE"/>
          </a:p>
        </p:txBody>
      </p:sp>
    </p:spTree>
    <p:extLst>
      <p:ext uri="{BB962C8B-B14F-4D97-AF65-F5344CB8AC3E}">
        <p14:creationId xmlns:p14="http://schemas.microsoft.com/office/powerpoint/2010/main" val="29775072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47</a:t>
            </a:fld>
            <a:endParaRPr lang="de-DE" altLang="de-DE"/>
          </a:p>
        </p:txBody>
      </p:sp>
    </p:spTree>
    <p:extLst>
      <p:ext uri="{BB962C8B-B14F-4D97-AF65-F5344CB8AC3E}">
        <p14:creationId xmlns:p14="http://schemas.microsoft.com/office/powerpoint/2010/main" val="1556299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48</a:t>
            </a:fld>
            <a:endParaRPr lang="de-DE" altLang="de-DE"/>
          </a:p>
        </p:txBody>
      </p:sp>
    </p:spTree>
    <p:extLst>
      <p:ext uri="{BB962C8B-B14F-4D97-AF65-F5344CB8AC3E}">
        <p14:creationId xmlns:p14="http://schemas.microsoft.com/office/powerpoint/2010/main" val="2396981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49</a:t>
            </a:fld>
            <a:endParaRPr lang="de-DE" altLang="de-DE"/>
          </a:p>
        </p:txBody>
      </p:sp>
    </p:spTree>
    <p:extLst>
      <p:ext uri="{BB962C8B-B14F-4D97-AF65-F5344CB8AC3E}">
        <p14:creationId xmlns:p14="http://schemas.microsoft.com/office/powerpoint/2010/main" val="27174104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50</a:t>
            </a:fld>
            <a:endParaRPr lang="de-DE" altLang="de-DE"/>
          </a:p>
        </p:txBody>
      </p:sp>
    </p:spTree>
    <p:extLst>
      <p:ext uri="{BB962C8B-B14F-4D97-AF65-F5344CB8AC3E}">
        <p14:creationId xmlns:p14="http://schemas.microsoft.com/office/powerpoint/2010/main" val="29877054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51</a:t>
            </a:fld>
            <a:endParaRPr lang="de-DE" altLang="de-DE"/>
          </a:p>
        </p:txBody>
      </p:sp>
    </p:spTree>
    <p:extLst>
      <p:ext uri="{BB962C8B-B14F-4D97-AF65-F5344CB8AC3E}">
        <p14:creationId xmlns:p14="http://schemas.microsoft.com/office/powerpoint/2010/main" val="9769395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52</a:t>
            </a:fld>
            <a:endParaRPr lang="de-DE" altLang="de-DE"/>
          </a:p>
        </p:txBody>
      </p:sp>
    </p:spTree>
    <p:extLst>
      <p:ext uri="{BB962C8B-B14F-4D97-AF65-F5344CB8AC3E}">
        <p14:creationId xmlns:p14="http://schemas.microsoft.com/office/powerpoint/2010/main" val="25887835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53</a:t>
            </a:fld>
            <a:endParaRPr lang="de-DE" altLang="de-DE"/>
          </a:p>
        </p:txBody>
      </p:sp>
    </p:spTree>
    <p:extLst>
      <p:ext uri="{BB962C8B-B14F-4D97-AF65-F5344CB8AC3E}">
        <p14:creationId xmlns:p14="http://schemas.microsoft.com/office/powerpoint/2010/main" val="4233243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54</a:t>
            </a:fld>
            <a:endParaRPr lang="de-DE" altLang="de-DE"/>
          </a:p>
        </p:txBody>
      </p:sp>
    </p:spTree>
    <p:extLst>
      <p:ext uri="{BB962C8B-B14F-4D97-AF65-F5344CB8AC3E}">
        <p14:creationId xmlns:p14="http://schemas.microsoft.com/office/powerpoint/2010/main" val="19581296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2B40F1-FB74-4F39-A408-35FEA159F5A4}" type="slidenum">
              <a:rPr lang="de-DE" altLang="de-DE" smtClean="0"/>
              <a:pPr/>
              <a:t>55</a:t>
            </a:fld>
            <a:endParaRPr lang="de-DE" altLang="de-DE"/>
          </a:p>
        </p:txBody>
      </p:sp>
    </p:spTree>
    <p:extLst>
      <p:ext uri="{BB962C8B-B14F-4D97-AF65-F5344CB8AC3E}">
        <p14:creationId xmlns:p14="http://schemas.microsoft.com/office/powerpoint/2010/main" val="37427600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19645C8-69CB-4587-AAB7-A1D7AEE85871}" type="slidenum">
              <a:rPr lang="en-US" altLang="de-DE" sz="1300"/>
              <a:pPr eaLnBrk="1" hangingPunct="1">
                <a:spcBef>
                  <a:spcPct val="0"/>
                </a:spcBef>
              </a:pPr>
              <a:t>57</a:t>
            </a:fld>
            <a:endParaRPr lang="en-US" altLang="de-DE" sz="1300"/>
          </a:p>
        </p:txBody>
      </p:sp>
      <p:sp>
        <p:nvSpPr>
          <p:cNvPr id="63491" name="Rectangle 2"/>
          <p:cNvSpPr>
            <a:spLocks noGrp="1" noRot="1" noChangeAspect="1" noChangeArrowheads="1" noTextEdit="1"/>
          </p:cNvSpPr>
          <p:nvPr>
            <p:ph type="sldImg"/>
          </p:nvPr>
        </p:nvSpPr>
        <p:spPr>
          <a:xfrm>
            <a:off x="82550" y="744538"/>
            <a:ext cx="6616700" cy="3722687"/>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Tree>
    <p:extLst>
      <p:ext uri="{BB962C8B-B14F-4D97-AF65-F5344CB8AC3E}">
        <p14:creationId xmlns:p14="http://schemas.microsoft.com/office/powerpoint/2010/main" val="34955125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3C0A4ED-D734-4D40-A8BF-109E232F8A1C}" type="slidenum">
              <a:rPr lang="en-US" altLang="de-DE" sz="1300"/>
              <a:pPr eaLnBrk="1" hangingPunct="1">
                <a:spcBef>
                  <a:spcPct val="0"/>
                </a:spcBef>
              </a:pPr>
              <a:t>58</a:t>
            </a:fld>
            <a:endParaRPr lang="en-US" altLang="de-DE" sz="1300"/>
          </a:p>
        </p:txBody>
      </p:sp>
      <p:sp>
        <p:nvSpPr>
          <p:cNvPr id="64515" name="Rectangle 2"/>
          <p:cNvSpPr>
            <a:spLocks noGrp="1" noRot="1" noChangeAspect="1" noChangeArrowheads="1" noTextEdit="1"/>
          </p:cNvSpPr>
          <p:nvPr>
            <p:ph type="sldImg"/>
          </p:nvPr>
        </p:nvSpPr>
        <p:spPr>
          <a:xfrm>
            <a:off x="82550" y="744538"/>
            <a:ext cx="6616700" cy="372268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Tree>
    <p:extLst>
      <p:ext uri="{BB962C8B-B14F-4D97-AF65-F5344CB8AC3E}">
        <p14:creationId xmlns:p14="http://schemas.microsoft.com/office/powerpoint/2010/main" val="27889328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1 – Απόδοση αιτίαςΑπόδοση ευθυνών και επαίνου</a:t>
            </a:r>
            <a:endParaRPr lang="de-DE"/>
          </a:p>
        </p:txBody>
      </p:sp>
      <p:sp>
        <p:nvSpPr>
          <p:cNvPr id="4" name="Slide Number Placeholder 3"/>
          <p:cNvSpPr>
            <a:spLocks noGrp="1"/>
          </p:cNvSpPr>
          <p:nvPr>
            <p:ph type="sldNum" sz="quarter" idx="12"/>
          </p:nvPr>
        </p:nvSpPr>
        <p:spPr bwMode="gray"/>
        <p:txBody>
          <a:bodyPr/>
          <a:lstStyle>
            <a:lvl1pPr>
              <a:defRPr b="0"/>
            </a:lvl1pPr>
          </a:lstStyle>
          <a:p>
            <a:fld id="{83440978-40B1-4215-8387-8D95144C9AB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1 – Απόδοση αιτίαςΑπόδοση ευθυνών και επαίνου</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A1F36A69-FCF2-4BB4-9A9B-A24F93F37B05}"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1 – Απόδοση αιτίαςΑπόδοση ευθυνών και επαίνου</a:t>
            </a:r>
            <a:endParaRPr lang="de-DE"/>
          </a:p>
        </p:txBody>
      </p:sp>
      <p:sp>
        <p:nvSpPr>
          <p:cNvPr id="7" name="Slide Number Placeholder 6"/>
          <p:cNvSpPr>
            <a:spLocks noGrp="1"/>
          </p:cNvSpPr>
          <p:nvPr>
            <p:ph type="sldNum" sz="quarter" idx="12"/>
          </p:nvPr>
        </p:nvSpPr>
        <p:spPr bwMode="gray"/>
        <p:txBody>
          <a:bodyPr/>
          <a:lstStyle>
            <a:lvl1pPr>
              <a:defRPr b="0"/>
            </a:lvl1pPr>
          </a:lstStyle>
          <a:p>
            <a:fld id="{CC41C5BB-8D07-4525-831B-F4B795B48655}"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1 – Απόδοση αιτίαςΑπόδοση ευθυνών και επαίνου</a:t>
            </a:r>
            <a:endParaRPr lang="de-DE"/>
          </a:p>
        </p:txBody>
      </p:sp>
      <p:sp>
        <p:nvSpPr>
          <p:cNvPr id="7" name="Slide Number Placeholder 6"/>
          <p:cNvSpPr>
            <a:spLocks noGrp="1"/>
          </p:cNvSpPr>
          <p:nvPr>
            <p:ph type="sldNum" sz="quarter" idx="12"/>
          </p:nvPr>
        </p:nvSpPr>
        <p:spPr bwMode="gray"/>
        <p:txBody>
          <a:bodyPr/>
          <a:lstStyle>
            <a:lvl1pPr>
              <a:defRPr b="0"/>
            </a:lvl1pPr>
          </a:lstStyle>
          <a:p>
            <a:fld id="{83440978-40B1-4215-8387-8D95144C9AB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1 – Απόδοση αιτίαςΑπόδοση ευθυνών και επαίνου</a:t>
            </a:r>
            <a:endParaRPr lang="de-DE"/>
          </a:p>
        </p:txBody>
      </p:sp>
      <p:sp>
        <p:nvSpPr>
          <p:cNvPr id="7" name="Slide Number Placeholder 6"/>
          <p:cNvSpPr>
            <a:spLocks noGrp="1"/>
          </p:cNvSpPr>
          <p:nvPr>
            <p:ph type="sldNum" sz="quarter" idx="12"/>
          </p:nvPr>
        </p:nvSpPr>
        <p:spPr bwMode="gray"/>
        <p:txBody>
          <a:bodyPr/>
          <a:lstStyle>
            <a:lvl1pPr>
              <a:defRPr b="0"/>
            </a:lvl1pPr>
          </a:lstStyle>
          <a:p>
            <a:fld id="{83440978-40B1-4215-8387-8D95144C9AB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1 – Απόδοση αιτίαςΑπόδοση ευθυνών και επαίνου</a:t>
            </a:r>
            <a:endParaRPr lang="de-DE"/>
          </a:p>
        </p:txBody>
      </p:sp>
      <p:sp>
        <p:nvSpPr>
          <p:cNvPr id="5" name="Slide Number Placeholder 4"/>
          <p:cNvSpPr>
            <a:spLocks noGrp="1"/>
          </p:cNvSpPr>
          <p:nvPr>
            <p:ph type="sldNum" sz="quarter" idx="12"/>
          </p:nvPr>
        </p:nvSpPr>
        <p:spPr bwMode="gray"/>
        <p:txBody>
          <a:bodyPr/>
          <a:lstStyle>
            <a:lvl1pPr>
              <a:defRPr b="0"/>
            </a:lvl1pPr>
          </a:lstStyle>
          <a:p>
            <a:fld id="{57D5E7AC-5E17-45AF-8D15-5B224F186961}"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1 – Απόδοση αιτίαςΑπόδοση ευθυνών και επαίνου</a:t>
            </a:r>
            <a:endParaRPr lang="de-DE"/>
          </a:p>
        </p:txBody>
      </p:sp>
      <p:sp>
        <p:nvSpPr>
          <p:cNvPr id="4" name="Slide Number Placeholder 3"/>
          <p:cNvSpPr>
            <a:spLocks noGrp="1"/>
          </p:cNvSpPr>
          <p:nvPr>
            <p:ph type="sldNum" sz="quarter" idx="12"/>
          </p:nvPr>
        </p:nvSpPr>
        <p:spPr bwMode="gray"/>
        <p:txBody>
          <a:bodyPr/>
          <a:lstStyle>
            <a:lvl1pPr>
              <a:defRPr b="0"/>
            </a:lvl1pPr>
          </a:lstStyle>
          <a:p>
            <a:fld id="{70CB9C66-1502-4DF5-85F8-591DB443DFF6}"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6311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9222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1315226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08390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162499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2715661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79604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326613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649740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801843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294013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3204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1 – Απόδοση αιτίαςΑπόδοση ευθυνών και επαίνου</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3440978-40B1-4215-8387-8D95144C9AB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70398715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n-US" altLang="ja-JP" dirty="0">
                <a:latin typeface="Calibri Light"/>
              </a:rPr>
              <a:t>1 A – </a:t>
            </a:r>
            <a:r>
              <a:rPr lang="el-GR" altLang="ko-KR" dirty="0"/>
              <a:t>Απόδοση αιτίαςΑπόδοση ευθυνών και επαίνου</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a:solidFill>
                  <a:srgbClr val="004992"/>
                </a:solidFill>
              </a:rPr>
              <a:t>(4|22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43198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 Τίτλος"/>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latin typeface="+mn-lt"/>
                <a:ea typeface="+mn-ea"/>
                <a:cs typeface="+mn-cs"/>
              </a:rPr>
              <a:t>Απόδοση αιτίας:</a:t>
            </a:r>
            <a:r>
              <a:rPr lang="en-US" altLang="de-DE" sz="3600" dirty="0">
                <a:latin typeface="+mn-lt"/>
                <a:ea typeface="+mn-ea"/>
                <a:cs typeface="+mn-cs"/>
              </a:rPr>
              <a:t> </a:t>
            </a:r>
            <a:r>
              <a:rPr lang="el-GR" altLang="de-DE" sz="3600" dirty="0">
                <a:latin typeface="+mn-lt"/>
                <a:ea typeface="+mn-ea"/>
                <a:cs typeface="+mn-cs"/>
              </a:rPr>
              <a:t>Απόδοση ευθυνών και επαίνου</a:t>
            </a:r>
          </a:p>
        </p:txBody>
      </p:sp>
      <p:sp>
        <p:nvSpPr>
          <p:cNvPr id="5123" name="2 - Θέση περιεχομένου"/>
          <p:cNvSpPr>
            <a:spLocks noGrp="1"/>
          </p:cNvSpPr>
          <p:nvPr>
            <p:ph idx="1"/>
          </p:nvPr>
        </p:nvSpPr>
        <p:spPr/>
        <p:txBody>
          <a:bodyPr>
            <a:noAutofit/>
          </a:bodyPr>
          <a:lstStyle/>
          <a:p>
            <a:r>
              <a:rPr lang="el-GR" altLang="de-DE" sz="2400" dirty="0">
                <a:solidFill>
                  <a:srgbClr val="333333"/>
                </a:solidFill>
              </a:rPr>
              <a:t>Απόδοση αιτίας = βγάζοντας συμπεράσματα για τις αιτίες των γεγονότων</a:t>
            </a:r>
            <a:r>
              <a:rPr lang="en-US" altLang="de-DE" sz="2400" dirty="0">
                <a:solidFill>
                  <a:srgbClr val="333333"/>
                </a:solidFill>
              </a:rPr>
              <a:t> </a:t>
            </a:r>
            <a:r>
              <a:rPr lang="el-GR" altLang="de-DE" sz="2400" dirty="0">
                <a:solidFill>
                  <a:srgbClr val="333333"/>
                </a:solidFill>
              </a:rPr>
              <a:t>(π.χ. απόδοση ευθυνών και επαίνου)</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 Τίτλος"/>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latin typeface="+mn-lt"/>
                <a:ea typeface="+mn-ea"/>
                <a:cs typeface="+mn-cs"/>
              </a:rPr>
              <a:t>Απόδοση αιτίας:</a:t>
            </a:r>
            <a:r>
              <a:rPr lang="en-US" altLang="de-DE" sz="3600" dirty="0">
                <a:latin typeface="+mn-lt"/>
                <a:ea typeface="+mn-ea"/>
                <a:cs typeface="+mn-cs"/>
              </a:rPr>
              <a:t> </a:t>
            </a:r>
            <a:r>
              <a:rPr lang="el-GR" altLang="de-DE" sz="3600" dirty="0">
                <a:latin typeface="+mn-lt"/>
                <a:ea typeface="+mn-ea"/>
                <a:cs typeface="+mn-cs"/>
              </a:rPr>
              <a:t>Απόδοση ευθυνών και επαίνου</a:t>
            </a:r>
          </a:p>
        </p:txBody>
      </p:sp>
      <p:sp>
        <p:nvSpPr>
          <p:cNvPr id="5123" name="2 - Θέση περιεχομένου"/>
          <p:cNvSpPr>
            <a:spLocks noGrp="1"/>
          </p:cNvSpPr>
          <p:nvPr>
            <p:ph idx="1"/>
          </p:nvPr>
        </p:nvSpPr>
        <p:spPr/>
        <p:txBody>
          <a:bodyPr>
            <a:noAutofit/>
          </a:bodyPr>
          <a:lstStyle/>
          <a:p>
            <a:r>
              <a:rPr lang="el-GR" altLang="de-DE" sz="2400" dirty="0">
                <a:solidFill>
                  <a:srgbClr val="333333"/>
                </a:solidFill>
              </a:rPr>
              <a:t>Απόδοση αιτίας = βγάζοντας συμπεράσματα για τις αιτίες των γεγονότων</a:t>
            </a:r>
            <a:r>
              <a:rPr lang="en-US" altLang="de-DE" sz="2400" dirty="0">
                <a:solidFill>
                  <a:srgbClr val="333333"/>
                </a:solidFill>
              </a:rPr>
              <a:t> </a:t>
            </a:r>
            <a:r>
              <a:rPr lang="el-GR" altLang="de-DE" sz="2400" dirty="0">
                <a:solidFill>
                  <a:srgbClr val="333333"/>
                </a:solidFill>
              </a:rPr>
              <a:t>(π.χ. απόδοση ευθυνών και επαίνου)</a:t>
            </a:r>
          </a:p>
          <a:p>
            <a:r>
              <a:rPr lang="el-GR" altLang="de-DE" sz="2400" dirty="0">
                <a:solidFill>
                  <a:srgbClr val="333333"/>
                </a:solidFill>
              </a:rPr>
              <a:t>Συχνά παραβλέπουμε την ιδέα ότι το ίδιο γεγονός μπορεί</a:t>
            </a:r>
            <a:r>
              <a:rPr lang="en-US" altLang="de-DE" sz="2400" dirty="0">
                <a:solidFill>
                  <a:srgbClr val="333333"/>
                </a:solidFill>
              </a:rPr>
              <a:t> </a:t>
            </a:r>
            <a:r>
              <a:rPr lang="el-GR" altLang="de-DE" sz="2400" dirty="0">
                <a:solidFill>
                  <a:srgbClr val="333333"/>
                </a:solidFill>
              </a:rPr>
              <a:t>να έχει πολλές διαφορετικές </a:t>
            </a:r>
            <a:r>
              <a:rPr lang="el-GR" altLang="de-DE" sz="2400">
                <a:solidFill>
                  <a:srgbClr val="333333"/>
                </a:solidFill>
              </a:rPr>
              <a:t>αιτίες.</a:t>
            </a:r>
            <a:endParaRPr lang="el-GR"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296984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 Τίτλος"/>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latin typeface="+mn-lt"/>
                <a:ea typeface="+mn-ea"/>
                <a:cs typeface="+mn-cs"/>
              </a:rPr>
              <a:t>Απόδοση αιτίας:</a:t>
            </a:r>
            <a:r>
              <a:rPr lang="en-US" altLang="de-DE" sz="3600" dirty="0">
                <a:latin typeface="+mn-lt"/>
                <a:ea typeface="+mn-ea"/>
                <a:cs typeface="+mn-cs"/>
              </a:rPr>
              <a:t> </a:t>
            </a:r>
            <a:r>
              <a:rPr lang="el-GR" altLang="de-DE" sz="3600" dirty="0">
                <a:latin typeface="+mn-lt"/>
                <a:ea typeface="+mn-ea"/>
                <a:cs typeface="+mn-cs"/>
              </a:rPr>
              <a:t>Απόδοση ευθυνών και επαίνου</a:t>
            </a:r>
          </a:p>
        </p:txBody>
      </p:sp>
      <p:sp>
        <p:nvSpPr>
          <p:cNvPr id="5123" name="2 - Θέση περιεχομένου"/>
          <p:cNvSpPr>
            <a:spLocks noGrp="1"/>
          </p:cNvSpPr>
          <p:nvPr>
            <p:ph idx="1"/>
          </p:nvPr>
        </p:nvSpPr>
        <p:spPr/>
        <p:txBody>
          <a:bodyPr>
            <a:noAutofit/>
          </a:bodyPr>
          <a:lstStyle/>
          <a:p>
            <a:r>
              <a:rPr lang="el-GR" altLang="de-DE" sz="2400" dirty="0">
                <a:solidFill>
                  <a:srgbClr val="333333"/>
                </a:solidFill>
              </a:rPr>
              <a:t>Απόδοση αιτίας = βγάζοντας συμπεράσματα για τις αιτίες των γεγονότων</a:t>
            </a:r>
            <a:r>
              <a:rPr lang="en-US" altLang="de-DE" sz="2400" dirty="0">
                <a:solidFill>
                  <a:srgbClr val="333333"/>
                </a:solidFill>
              </a:rPr>
              <a:t> </a:t>
            </a:r>
            <a:r>
              <a:rPr lang="el-GR" altLang="de-DE" sz="2400" dirty="0">
                <a:solidFill>
                  <a:srgbClr val="333333"/>
                </a:solidFill>
              </a:rPr>
              <a:t>(π.χ. απόδοση ευθυνών και επαίνου)</a:t>
            </a:r>
          </a:p>
          <a:p>
            <a:r>
              <a:rPr lang="el-GR" altLang="de-DE" sz="2400" dirty="0">
                <a:solidFill>
                  <a:srgbClr val="333333"/>
                </a:solidFill>
              </a:rPr>
              <a:t>Συχνά παραβλέπουμε την ιδέα ότι το ίδιο γεγονός μπορεί</a:t>
            </a:r>
            <a:r>
              <a:rPr lang="en-US" altLang="de-DE" sz="2400" dirty="0">
                <a:solidFill>
                  <a:srgbClr val="333333"/>
                </a:solidFill>
              </a:rPr>
              <a:t> </a:t>
            </a:r>
            <a:r>
              <a:rPr lang="el-GR" altLang="de-DE" sz="2400" dirty="0">
                <a:solidFill>
                  <a:srgbClr val="333333"/>
                </a:solidFill>
              </a:rPr>
              <a:t>να έχει πολλές διαφορετικές αιτίες.</a:t>
            </a:r>
          </a:p>
          <a:p>
            <a:r>
              <a:rPr lang="el-GR" altLang="de-DE" sz="2400" b="1" dirty="0">
                <a:solidFill>
                  <a:srgbClr val="004992"/>
                </a:solidFill>
              </a:rPr>
              <a:t>Ποιες αιτίες μπορεί να έχουν συμβάλλει στην</a:t>
            </a:r>
            <a:r>
              <a:rPr lang="en-US" altLang="de-DE" sz="2400" b="1" dirty="0">
                <a:solidFill>
                  <a:srgbClr val="004992"/>
                </a:solidFill>
              </a:rPr>
              <a:t> </a:t>
            </a:r>
            <a:r>
              <a:rPr lang="el-GR" altLang="de-DE" sz="2400" b="1" dirty="0">
                <a:solidFill>
                  <a:srgbClr val="004992"/>
                </a:solidFill>
              </a:rPr>
              <a:t>ακόλουθη κατάσταση</a:t>
            </a:r>
            <a:r>
              <a:rPr lang="en-US" altLang="de-DE" sz="2400" b="1" dirty="0">
                <a:solidFill>
                  <a:srgbClr val="004992"/>
                </a:solidFill>
              </a:rPr>
              <a:t>;</a:t>
            </a:r>
          </a:p>
          <a:p>
            <a:r>
              <a:rPr lang="el-GR" altLang="de-DE" sz="2400" dirty="0">
                <a:solidFill>
                  <a:srgbClr val="333333"/>
                </a:solidFill>
              </a:rPr>
              <a:t>Κανονίσατε μια συνάντηση με ένα φίλο σας, αλλά αυτός δεν</a:t>
            </a:r>
            <a:r>
              <a:rPr lang="en-US" altLang="de-DE" sz="2400" dirty="0">
                <a:solidFill>
                  <a:srgbClr val="333333"/>
                </a:solidFill>
              </a:rPr>
              <a:t> </a:t>
            </a:r>
            <a:r>
              <a:rPr lang="el-GR" altLang="de-DE" sz="2400" dirty="0">
                <a:solidFill>
                  <a:srgbClr val="333333"/>
                </a:solidFill>
              </a:rPr>
              <a:t>εμφανίστηκε.</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2144518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Αίτια</a:t>
            </a:r>
          </a:p>
        </p:txBody>
      </p:sp>
      <p:sp>
        <p:nvSpPr>
          <p:cNvPr id="6147" name="2 - Θέση περιεχομένου"/>
          <p:cNvSpPr>
            <a:spLocks noGrp="1"/>
          </p:cNvSpPr>
          <p:nvPr>
            <p:ph idx="1"/>
          </p:nvPr>
        </p:nvSpPr>
        <p:spPr/>
        <p:txBody>
          <a:bodyPr>
            <a:noAutofit/>
          </a:bodyPr>
          <a:lstStyle/>
          <a:p>
            <a:r>
              <a:rPr lang="el-GR" altLang="de-DE" sz="2400" dirty="0">
                <a:solidFill>
                  <a:srgbClr val="333333"/>
                </a:solidFill>
              </a:rPr>
              <a:t>Γιατί ο φίλος σας έστησε;</a:t>
            </a:r>
            <a:endParaRPr lang="en-US" altLang="de-DE" sz="2400" dirty="0">
              <a:solidFill>
                <a:srgbClr val="333333"/>
              </a:solidFill>
            </a:endParaRPr>
          </a:p>
          <a:p>
            <a:r>
              <a:rPr lang="el-GR" altLang="de-DE" sz="2400" dirty="0">
                <a:solidFill>
                  <a:srgbClr val="004992"/>
                </a:solidFill>
              </a:rPr>
              <a:t>Πιθανά αίτια γι αυτή τη συμπεριφορά…</a:t>
            </a:r>
            <a:endParaRPr lang="de-DE" altLang="de-DE" sz="2400" dirty="0">
              <a:solidFill>
                <a:srgbClr val="004992"/>
              </a:solidFill>
            </a:endParaRPr>
          </a:p>
          <a:p>
            <a:r>
              <a:rPr lang="el-GR"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5</a:t>
            </a:fld>
            <a:endParaRPr lang="de-DE" altLang="de-DE">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Αίτια</a:t>
            </a:r>
          </a:p>
        </p:txBody>
      </p:sp>
      <p:sp>
        <p:nvSpPr>
          <p:cNvPr id="7171" name="2 - Θέση περιεχομένου"/>
          <p:cNvSpPr>
            <a:spLocks noGrp="1"/>
          </p:cNvSpPr>
          <p:nvPr>
            <p:ph idx="1"/>
          </p:nvPr>
        </p:nvSpPr>
        <p:spPr/>
        <p:txBody>
          <a:bodyPr>
            <a:noAutofit/>
          </a:bodyPr>
          <a:lstStyle/>
          <a:p>
            <a:r>
              <a:rPr lang="el-GR" altLang="de-DE" sz="2400" dirty="0">
                <a:solidFill>
                  <a:srgbClr val="333333"/>
                </a:solidFill>
              </a:rPr>
              <a:t>Γιατί ο φίλος σας έστησε;</a:t>
            </a:r>
            <a:endParaRPr lang="en-US" altLang="de-DE" sz="2400" dirty="0">
              <a:solidFill>
                <a:srgbClr val="333333"/>
              </a:solidFill>
            </a:endParaRPr>
          </a:p>
          <a:p>
            <a:r>
              <a:rPr lang="el-GR" altLang="de-DE" sz="2400" dirty="0">
                <a:solidFill>
                  <a:srgbClr val="004992"/>
                </a:solidFill>
              </a:rPr>
              <a:t>Πιθανά αίτια γι αυτή τη συμπεριφορά…</a:t>
            </a:r>
            <a:endParaRPr lang="de-DE" altLang="de-DE" sz="2400" dirty="0">
              <a:solidFill>
                <a:srgbClr val="004992"/>
              </a:solidFill>
            </a:endParaRPr>
          </a:p>
          <a:p>
            <a:pPr marL="342900" lvl="1" indent="-342900">
              <a:spcBef>
                <a:spcPts val="1999"/>
              </a:spcBef>
              <a:spcAft>
                <a:spcPts val="0"/>
              </a:spcAft>
              <a:buClr>
                <a:srgbClr val="333333"/>
              </a:buClr>
              <a:buFont typeface="WingDings"/>
              <a:buChar char=""/>
            </a:pPr>
            <a:r>
              <a:rPr lang="el-GR" altLang="de-DE" sz="2400" dirty="0">
                <a:solidFill>
                  <a:srgbClr val="333333"/>
                </a:solidFill>
                <a:latin typeface="+mn-lt"/>
              </a:rPr>
              <a:t>Δεν είμαι σημαντικός γι αυτόν.</a:t>
            </a:r>
          </a:p>
          <a:p>
            <a:pPr marL="342900" lvl="1" indent="-342900">
              <a:spcBef>
                <a:spcPts val="1999"/>
              </a:spcBef>
              <a:spcAft>
                <a:spcPts val="0"/>
              </a:spcAft>
              <a:buClr>
                <a:srgbClr val="333333"/>
              </a:buClr>
              <a:buFont typeface="WingDings"/>
              <a:buChar char=""/>
            </a:pPr>
            <a:r>
              <a:rPr lang="el-GR" altLang="de-DE" sz="2400" dirty="0">
                <a:solidFill>
                  <a:srgbClr val="333333"/>
                </a:solidFill>
                <a:latin typeface="+mn-lt"/>
              </a:rPr>
              <a:t>Είναι ξεχασιάρης - Χάνει την αίσθηση του χρόνου.</a:t>
            </a:r>
          </a:p>
          <a:p>
            <a:pPr marL="342900" lvl="1" indent="-342900">
              <a:spcBef>
                <a:spcPts val="1999"/>
              </a:spcBef>
              <a:spcAft>
                <a:spcPts val="0"/>
              </a:spcAft>
              <a:buClr>
                <a:srgbClr val="333333"/>
              </a:buClr>
              <a:buFont typeface="WingDings"/>
              <a:buChar char=""/>
            </a:pPr>
            <a:r>
              <a:rPr lang="el-GR" altLang="de-DE" sz="2400" dirty="0">
                <a:solidFill>
                  <a:srgbClr val="333333"/>
                </a:solidFill>
                <a:latin typeface="+mn-lt"/>
              </a:rPr>
              <a:t>Το αυτοκίνητο του χάλασε.</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Αίτια</a:t>
            </a:r>
          </a:p>
        </p:txBody>
      </p:sp>
      <p:sp>
        <p:nvSpPr>
          <p:cNvPr id="8195" name="2 - Θέση περιεχομένου"/>
          <p:cNvSpPr>
            <a:spLocks noGrp="1"/>
          </p:cNvSpPr>
          <p:nvPr>
            <p:ph idx="1"/>
          </p:nvPr>
        </p:nvSpPr>
        <p:spPr/>
        <p:txBody>
          <a:bodyPr>
            <a:noAutofit/>
          </a:bodyPr>
          <a:lstStyle/>
          <a:p>
            <a:r>
              <a:rPr lang="el-GR" altLang="de-DE" sz="2400" dirty="0">
                <a:solidFill>
                  <a:srgbClr val="333333"/>
                </a:solidFill>
              </a:rPr>
              <a:t>Γιατί ο φίλος σας έστησε;</a:t>
            </a:r>
            <a:endParaRPr lang="en-US" altLang="de-DE" sz="2400" dirty="0">
              <a:solidFill>
                <a:srgbClr val="333333"/>
              </a:solidFill>
            </a:endParaRPr>
          </a:p>
          <a:p>
            <a:r>
              <a:rPr lang="el-GR" altLang="de-DE" sz="2400" dirty="0">
                <a:solidFill>
                  <a:srgbClr val="004992"/>
                </a:solidFill>
              </a:rPr>
              <a:t>Πιθανά αίτια γι αυτή τη συμπεριφορά…</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7</a:t>
            </a:fld>
            <a:endParaRPr lang="de-DE" altLang="de-DE">
              <a:latin typeface="+mn-lt"/>
              <a:ea typeface="+mn-ea"/>
            </a:endParaRPr>
          </a:p>
        </p:txBody>
      </p:sp>
      <p:graphicFrame>
        <p:nvGraphicFramePr>
          <p:cNvPr id="7" name="Group 68"/>
          <p:cNvGraphicFramePr>
            <a:graphicFrameLocks/>
          </p:cNvGraphicFramePr>
          <p:nvPr>
            <p:extLst>
              <p:ext uri="{D42A27DB-BD31-4B8C-83A1-F6EECF244321}">
                <p14:modId xmlns:p14="http://schemas.microsoft.com/office/powerpoint/2010/main" val="4284355413"/>
              </p:ext>
            </p:extLst>
          </p:nvPr>
        </p:nvGraphicFramePr>
        <p:xfrm>
          <a:off x="408955" y="3429000"/>
          <a:ext cx="11376000" cy="247812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0" i="0" u="none" strike="noStrike" cap="none" normalizeH="0" baseline="0" dirty="0">
                          <a:ln>
                            <a:noFill/>
                          </a:ln>
                          <a:solidFill>
                            <a:srgbClr val="004992"/>
                          </a:solidFill>
                          <a:effectLst/>
                          <a:latin typeface="+mn-lt"/>
                          <a:ea typeface="+mn-ea"/>
                          <a:cs typeface="+mn-cs"/>
                        </a:rPr>
                        <a:t>…ο εαυτός μου </a:t>
                      </a:r>
                    </a:p>
                  </a:txBody>
                  <a:tcPr marL="121952" marR="121952" marT="45707" marB="45707"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0" i="0" u="none" strike="noStrike" cap="none" normalizeH="0" baseline="0" dirty="0">
                          <a:ln>
                            <a:noFill/>
                          </a:ln>
                          <a:solidFill>
                            <a:srgbClr val="333333"/>
                          </a:solidFill>
                          <a:effectLst/>
                          <a:latin typeface="+mn-lt"/>
                          <a:ea typeface="+mn-ea"/>
                          <a:cs typeface="+mn-cs"/>
                        </a:rPr>
                        <a:t>Δεν είμαι σημαντικός γι αυτόν</a:t>
                      </a:r>
                      <a:endParaRPr kumimoji="0" lang="el-GR" sz="18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004992"/>
                          </a:solidFill>
                          <a:effectLst/>
                          <a:latin typeface="+mn-lt"/>
                          <a:ea typeface="+mn-ea"/>
                          <a:cs typeface="+mn-cs"/>
                        </a:rPr>
                        <a:t>..</a:t>
                      </a:r>
                      <a:r>
                        <a:rPr kumimoji="0" lang="el-GR" sz="2400" b="0" i="0" u="none" strike="noStrike" cap="none" normalizeH="0" baseline="0" dirty="0">
                          <a:ln>
                            <a:noFill/>
                          </a:ln>
                          <a:solidFill>
                            <a:srgbClr val="004992"/>
                          </a:solidFill>
                          <a:effectLst/>
                          <a:latin typeface="+mn-lt"/>
                          <a:ea typeface="+mn-ea"/>
                          <a:cs typeface="+mn-cs"/>
                        </a:rPr>
                        <a:t>.άλλοι </a:t>
                      </a:r>
                    </a:p>
                  </a:txBody>
                  <a:tcPr marL="121952" marR="121952" marT="45707" marB="45707"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0" i="0" u="none" strike="noStrike" cap="none" normalizeH="0" baseline="0">
                          <a:ln>
                            <a:noFill/>
                          </a:ln>
                          <a:solidFill>
                            <a:srgbClr val="333333"/>
                          </a:solidFill>
                          <a:effectLst/>
                          <a:latin typeface="+mn-lt"/>
                          <a:ea typeface="+mn-ea"/>
                          <a:cs typeface="+mn-cs"/>
                        </a:rPr>
                        <a:t>Είναι ξεχασιάρης - έχασε την αίσθηση του χρόνου</a:t>
                      </a:r>
                    </a:p>
                  </a:txBody>
                  <a:tcPr marL="121952" marR="121952" marT="45707" marB="45707"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0" i="0" u="none" strike="noStrike" cap="none" normalizeH="0" baseline="0" dirty="0">
                          <a:ln>
                            <a:noFill/>
                          </a:ln>
                          <a:solidFill>
                            <a:srgbClr val="004992"/>
                          </a:solidFill>
                          <a:effectLst/>
                          <a:latin typeface="+mn-lt"/>
                          <a:ea typeface="+mn-ea"/>
                          <a:cs typeface="+mn-cs"/>
                        </a:rPr>
                        <a:t>…κατάσταση ή</a:t>
                      </a:r>
                      <a:r>
                        <a:rPr kumimoji="0" lang="en-US" sz="2400" b="0" i="0" u="none" strike="noStrike" cap="none" normalizeH="0" baseline="0" dirty="0">
                          <a:ln>
                            <a:noFill/>
                          </a:ln>
                          <a:solidFill>
                            <a:srgbClr val="004992"/>
                          </a:solidFill>
                          <a:effectLst/>
                          <a:latin typeface="+mn-lt"/>
                          <a:ea typeface="+mn-ea"/>
                          <a:cs typeface="+mn-cs"/>
                        </a:rPr>
                        <a:t> </a:t>
                      </a:r>
                      <a:r>
                        <a:rPr kumimoji="0" lang="el-GR" sz="2400" b="0" i="0" u="none" strike="noStrike" cap="none" normalizeH="0" baseline="0" dirty="0">
                          <a:ln>
                            <a:noFill/>
                          </a:ln>
                          <a:solidFill>
                            <a:srgbClr val="004992"/>
                          </a:solidFill>
                          <a:effectLst/>
                          <a:latin typeface="+mn-lt"/>
                          <a:ea typeface="+mn-ea"/>
                          <a:cs typeface="+mn-cs"/>
                        </a:rPr>
                        <a:t>συμβάν</a:t>
                      </a:r>
                    </a:p>
                  </a:txBody>
                  <a:tcPr marL="121952" marR="121952" marT="45707" marB="45707"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0" i="0" u="none" strike="noStrike" cap="none" normalizeH="0" baseline="0" dirty="0">
                          <a:ln>
                            <a:noFill/>
                          </a:ln>
                          <a:solidFill>
                            <a:srgbClr val="333333"/>
                          </a:solidFill>
                          <a:effectLst/>
                          <a:latin typeface="+mn-lt"/>
                          <a:ea typeface="+mn-ea"/>
                          <a:cs typeface="+mn-cs"/>
                        </a:rPr>
                        <a:t>Το αυτοκίνητό του χάλασε</a:t>
                      </a:r>
                    </a:p>
                  </a:txBody>
                  <a:tcPr marL="121952" marR="121952" marT="45707" marB="45707"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Απόδοση ευθυνών και επαίνου</a:t>
            </a:r>
          </a:p>
        </p:txBody>
      </p:sp>
      <p:sp>
        <p:nvSpPr>
          <p:cNvPr id="9219" name="2 - Θέση περιεχομένου"/>
          <p:cNvSpPr>
            <a:spLocks noGrp="1"/>
          </p:cNvSpPr>
          <p:nvPr>
            <p:ph idx="1"/>
          </p:nvPr>
        </p:nvSpPr>
        <p:spPr/>
        <p:txBody>
          <a:bodyPr>
            <a:noAutofit/>
          </a:bodyPr>
          <a:lstStyle/>
          <a:p>
            <a:r>
              <a:rPr lang="el-GR" altLang="de-DE" sz="2400" dirty="0">
                <a:solidFill>
                  <a:srgbClr val="333333"/>
                </a:solidFill>
              </a:rPr>
              <a:t>Όπως δείχνει το προηγούμενο παράδειγμα, τα γεγονότα μπορεί να έχουν προκληθεί από πολλές διαφορετικές αιτίες.</a:t>
            </a:r>
          </a:p>
          <a:p>
            <a:r>
              <a:rPr lang="el-GR" altLang="de-DE" sz="2400" dirty="0">
                <a:solidFill>
                  <a:srgbClr val="333333"/>
                </a:solidFill>
              </a:rPr>
              <a:t>Στις περισσότερες περιπτώσεις, αρκετοί παράγοντες συμβάλουν </a:t>
            </a:r>
            <a:r>
              <a:rPr lang="el-GR" altLang="de-DE" sz="2400" i="1" dirty="0">
                <a:solidFill>
                  <a:srgbClr val="333333"/>
                </a:solidFill>
              </a:rPr>
              <a:t>ταυτόχρονα</a:t>
            </a:r>
            <a:r>
              <a:rPr lang="el-GR" altLang="de-DE" sz="2400" dirty="0">
                <a:solidFill>
                  <a:srgbClr val="333333"/>
                </a:solidFill>
              </a:rPr>
              <a:t> σε μια κατάσταση.</a:t>
            </a:r>
          </a:p>
          <a:p>
            <a:r>
              <a:rPr lang="el-GR" altLang="de-DE" sz="2400" dirty="0">
                <a:solidFill>
                  <a:srgbClr val="333333"/>
                </a:solidFill>
              </a:rPr>
              <a:t>Παρ’</a:t>
            </a:r>
            <a:r>
              <a:rPr lang="el-GR" altLang="ja-JP" sz="2400" dirty="0">
                <a:solidFill>
                  <a:srgbClr val="333333"/>
                </a:solidFill>
              </a:rPr>
              <a:t> όλα αυτά, πολλοί άνθρωποι προτιμούν να δίνουν μονομερείς εξηγήσεις (π.χ. κατηγορούμε άλλους αντί για τον εαυτό μας ή το αντίστροφο).</a:t>
            </a:r>
            <a:endParaRPr lang="en-US"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8</a:t>
            </a:fld>
            <a:endParaRPr lang="de-DE" altLang="de-DE">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 Τίτλος"/>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ja-JP" sz="3600" dirty="0">
                <a:solidFill>
                  <a:srgbClr val="004992"/>
                </a:solidFill>
                <a:latin typeface="+mn-lt"/>
                <a:ea typeface="+mn-ea"/>
                <a:cs typeface="+mn-cs"/>
              </a:rPr>
              <a:t>Εξέρχεστε από το νοσοκομείο χωρίς σημαντική βελτίωση.</a:t>
            </a:r>
            <a:endParaRPr lang="el-GR" altLang="de-DE" sz="3600" dirty="0">
              <a:solidFill>
                <a:srgbClr val="004992"/>
              </a:solidFill>
              <a:latin typeface="+mn-lt"/>
              <a:ea typeface="+mn-ea"/>
              <a:cs typeface="+mn-cs"/>
            </a:endParaRPr>
          </a:p>
        </p:txBody>
      </p:sp>
      <p:sp>
        <p:nvSpPr>
          <p:cNvPr id="10243" name="2 - Θέση περιεχομένου"/>
          <p:cNvSpPr>
            <a:spLocks noGrp="1"/>
          </p:cNvSpPr>
          <p:nvPr>
            <p:ph idx="1"/>
          </p:nvPr>
        </p:nvSpPr>
        <p:spPr/>
        <p:txBody>
          <a:bodyPr>
            <a:noAutofit/>
          </a:bodyPr>
          <a:lstStyle/>
          <a:p>
            <a:r>
              <a:rPr lang="el-GR" altLang="de-DE" sz="2400" dirty="0">
                <a:solidFill>
                  <a:srgbClr val="004992"/>
                </a:solidFill>
              </a:rPr>
              <a:t>Αίτια…</a:t>
            </a:r>
          </a:p>
          <a:p>
            <a:pPr>
              <a:buClr>
                <a:srgbClr val="333333"/>
              </a:buClr>
            </a:pPr>
            <a:r>
              <a:rPr lang="el-GR" altLang="de-DE" sz="2400" dirty="0">
                <a:solidFill>
                  <a:srgbClr val="333333"/>
                </a:solidFill>
              </a:rPr>
              <a:t>… ο εαυτός μου</a:t>
            </a:r>
          </a:p>
          <a:p>
            <a:pPr>
              <a:buClr>
                <a:srgbClr val="333333"/>
              </a:buClr>
            </a:pPr>
            <a:r>
              <a:rPr lang="el-GR" altLang="de-DE" sz="2400" dirty="0">
                <a:solidFill>
                  <a:srgbClr val="333333"/>
                </a:solidFill>
              </a:rPr>
              <a:t>… οι άλλοι</a:t>
            </a:r>
          </a:p>
          <a:p>
            <a:pPr>
              <a:buClr>
                <a:srgbClr val="333333"/>
              </a:buClr>
            </a:pPr>
            <a:r>
              <a:rPr lang="el-GR" altLang="de-DE" sz="2400" dirty="0">
                <a:solidFill>
                  <a:srgbClr val="333333"/>
                </a:solidFill>
              </a:rPr>
              <a:t>… μια κατάσταση ή ένα συμβάν</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9</a:t>
            </a:fld>
            <a:endParaRPr lang="de-DE" altLang="de-DE">
              <a:latin typeface="+mn-lt"/>
              <a:ea typeface="+mn-ea"/>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200">
                <a:latin typeface="Calibri Light"/>
              </a:rPr>
              <a:t>Σταμάτα να με ακολουθείς</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 Τίτλος"/>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ja-JP" sz="3600" dirty="0">
                <a:latin typeface="+mn-lt"/>
                <a:ea typeface="+mn-ea"/>
                <a:cs typeface="+mn-cs"/>
              </a:rPr>
              <a:t>Εξέρχεστε από το νοσοκομείο χωρίς σημαντική βελτίωση.</a:t>
            </a:r>
            <a:endParaRPr lang="el-GR" altLang="de-DE" sz="3600" dirty="0">
              <a:latin typeface="+mn-lt"/>
              <a:ea typeface="+mn-ea"/>
              <a:cs typeface="+mn-cs"/>
            </a:endParaRPr>
          </a:p>
        </p:txBody>
      </p:sp>
      <p:sp>
        <p:nvSpPr>
          <p:cNvPr id="11267" name="2 - Θέση περιεχομένου"/>
          <p:cNvSpPr>
            <a:spLocks noGrp="1"/>
          </p:cNvSpPr>
          <p:nvPr>
            <p:ph idx="1"/>
          </p:nvPr>
        </p:nvSpPr>
        <p:spPr>
          <a:solidFill>
            <a:schemeClr val="bg1"/>
          </a:solidFill>
        </p:spPr>
        <p:txBody>
          <a:bodyPr>
            <a:noAutofit/>
          </a:bodyPr>
          <a:lstStyle/>
          <a:p>
            <a:pPr>
              <a:lnSpc>
                <a:spcPct val="100000"/>
              </a:lnSpc>
              <a:spcBef>
                <a:spcPts val="0"/>
              </a:spcBef>
            </a:pPr>
            <a:r>
              <a:rPr lang="el-GR" altLang="de-DE" sz="1600" b="1" dirty="0">
                <a:solidFill>
                  <a:srgbClr val="004992"/>
                </a:solidFill>
              </a:rPr>
              <a:t>Αίτια…</a:t>
            </a:r>
          </a:p>
          <a:p>
            <a:pPr>
              <a:lnSpc>
                <a:spcPct val="100000"/>
              </a:lnSpc>
              <a:spcBef>
                <a:spcPts val="1200"/>
              </a:spcBef>
            </a:pPr>
            <a:r>
              <a:rPr lang="el-GR" altLang="de-DE" sz="1600" b="1" dirty="0">
                <a:solidFill>
                  <a:srgbClr val="004992"/>
                </a:solidFill>
              </a:rPr>
              <a:t>…ο εαυτός μου</a:t>
            </a:r>
            <a:r>
              <a:rPr lang="en-US" altLang="de-DE" sz="1600" b="1" dirty="0">
                <a:solidFill>
                  <a:srgbClr val="004992"/>
                </a:solidFill>
              </a:rPr>
              <a:t>:</a:t>
            </a:r>
            <a:endParaRPr lang="el-GR" altLang="de-DE" sz="1600" b="1" dirty="0">
              <a:solidFill>
                <a:srgbClr val="004992"/>
              </a:solidFill>
            </a:endParaRPr>
          </a:p>
          <a:p>
            <a:pPr>
              <a:lnSpc>
                <a:spcPct val="100000"/>
              </a:lnSpc>
              <a:spcBef>
                <a:spcPts val="0"/>
              </a:spcBef>
            </a:pPr>
            <a:r>
              <a:rPr lang="el-GR" altLang="de-DE" sz="1600" i="1" dirty="0">
                <a:solidFill>
                  <a:srgbClr val="333333"/>
                </a:solidFill>
              </a:rPr>
              <a:t>(μπορεί να αλλάξει σε κάποιο βαθμό)</a:t>
            </a:r>
          </a:p>
          <a:p>
            <a:pPr marL="285750" indent="-285750">
              <a:lnSpc>
                <a:spcPct val="100000"/>
              </a:lnSpc>
              <a:spcBef>
                <a:spcPts val="0"/>
              </a:spcBef>
              <a:buClr>
                <a:srgbClr val="333333"/>
              </a:buClr>
              <a:buFont typeface="WingDings"/>
              <a:buChar char=""/>
            </a:pPr>
            <a:r>
              <a:rPr lang="el-GR" altLang="de-DE" sz="1600" dirty="0">
                <a:solidFill>
                  <a:srgbClr val="333333"/>
                </a:solidFill>
              </a:rPr>
              <a:t>Δεν είχα ισχυρό κίνητρο για να αλλάξω.</a:t>
            </a:r>
          </a:p>
          <a:p>
            <a:pPr marL="285750" indent="-285750">
              <a:lnSpc>
                <a:spcPct val="100000"/>
              </a:lnSpc>
              <a:spcBef>
                <a:spcPts val="0"/>
              </a:spcBef>
              <a:buClr>
                <a:srgbClr val="333333"/>
              </a:buClr>
              <a:buFont typeface="WingDings"/>
              <a:buChar char=""/>
            </a:pPr>
            <a:r>
              <a:rPr lang="el-GR" altLang="de-DE" sz="1600" dirty="0">
                <a:solidFill>
                  <a:srgbClr val="333333"/>
                </a:solidFill>
              </a:rPr>
              <a:t>Δε πίστεψα στην ανάρρωσή μου.</a:t>
            </a:r>
          </a:p>
          <a:p>
            <a:pPr>
              <a:lnSpc>
                <a:spcPct val="100000"/>
              </a:lnSpc>
              <a:spcBef>
                <a:spcPts val="1200"/>
              </a:spcBef>
            </a:pPr>
            <a:r>
              <a:rPr lang="el-GR" altLang="de-DE" sz="1600" i="1" dirty="0">
                <a:solidFill>
                  <a:srgbClr val="333333"/>
                </a:solidFill>
              </a:rPr>
              <a:t>(περισσότερο δύσκολο να αλλάξω)</a:t>
            </a:r>
          </a:p>
          <a:p>
            <a:pPr marL="285750" indent="-285750">
              <a:lnSpc>
                <a:spcPct val="100000"/>
              </a:lnSpc>
              <a:spcBef>
                <a:spcPts val="0"/>
              </a:spcBef>
              <a:buClr>
                <a:srgbClr val="333333"/>
              </a:buClr>
              <a:buFont typeface="WingDings"/>
              <a:buChar char=""/>
            </a:pPr>
            <a:r>
              <a:rPr lang="el-GR" altLang="de-DE" sz="1600" dirty="0">
                <a:solidFill>
                  <a:srgbClr val="333333"/>
                </a:solidFill>
              </a:rPr>
              <a:t>Είμαι αθεράπευτος.</a:t>
            </a:r>
          </a:p>
          <a:p>
            <a:pPr marL="285750" indent="-285750">
              <a:lnSpc>
                <a:spcPct val="100000"/>
              </a:lnSpc>
              <a:spcBef>
                <a:spcPts val="0"/>
              </a:spcBef>
              <a:buClr>
                <a:srgbClr val="333333"/>
              </a:buClr>
              <a:buFont typeface="WingDings"/>
              <a:buChar char=""/>
            </a:pPr>
            <a:r>
              <a:rPr lang="el-GR" altLang="de-DE" sz="1600" dirty="0">
                <a:solidFill>
                  <a:srgbClr val="333333"/>
                </a:solidFill>
              </a:rPr>
              <a:t>Έχω κακά γονίδια.</a:t>
            </a:r>
          </a:p>
          <a:p>
            <a:pPr>
              <a:lnSpc>
                <a:spcPct val="100000"/>
              </a:lnSpc>
              <a:spcBef>
                <a:spcPts val="1200"/>
              </a:spcBef>
            </a:pPr>
            <a:r>
              <a:rPr lang="el-GR" altLang="de-DE" sz="1600" b="1" dirty="0">
                <a:solidFill>
                  <a:srgbClr val="004992"/>
                </a:solidFill>
              </a:rPr>
              <a:t>… οι άλλοι</a:t>
            </a:r>
          </a:p>
          <a:p>
            <a:pPr marL="285750" indent="-285750">
              <a:lnSpc>
                <a:spcPct val="100000"/>
              </a:lnSpc>
              <a:spcBef>
                <a:spcPts val="0"/>
              </a:spcBef>
              <a:buClr>
                <a:srgbClr val="333333"/>
              </a:buClr>
              <a:buFont typeface="WingDings"/>
              <a:buChar char=""/>
            </a:pPr>
            <a:r>
              <a:rPr lang="el-GR" altLang="de-DE" sz="1600" dirty="0">
                <a:solidFill>
                  <a:srgbClr val="333333"/>
                </a:solidFill>
              </a:rPr>
              <a:t>Οι γιατροί σε αυτό το νοσοκομείο έχουν κακή φήμη.</a:t>
            </a:r>
          </a:p>
          <a:p>
            <a:pPr marL="285750" indent="-285750">
              <a:lnSpc>
                <a:spcPct val="100000"/>
              </a:lnSpc>
              <a:spcBef>
                <a:spcPts val="0"/>
              </a:spcBef>
              <a:buClr>
                <a:srgbClr val="333333"/>
              </a:buClr>
              <a:buFont typeface="WingDings"/>
              <a:buChar char=""/>
            </a:pPr>
            <a:r>
              <a:rPr lang="el-GR" altLang="de-DE" sz="1600" dirty="0">
                <a:solidFill>
                  <a:srgbClr val="333333"/>
                </a:solidFill>
              </a:rPr>
              <a:t>Το ιατρικό προσωπικό θα μπορούσε να μου είχε δώσει μεγαλύτερη προσοχή και περισσότερο χρόνο.</a:t>
            </a:r>
          </a:p>
          <a:p>
            <a:pPr>
              <a:lnSpc>
                <a:spcPct val="100000"/>
              </a:lnSpc>
              <a:spcBef>
                <a:spcPts val="1200"/>
              </a:spcBef>
            </a:pPr>
            <a:r>
              <a:rPr lang="el-GR" altLang="de-DE" sz="1600" b="1" dirty="0">
                <a:solidFill>
                  <a:srgbClr val="004992"/>
                </a:solidFill>
              </a:rPr>
              <a:t>… μιας κατάστασης η συμβάντος</a:t>
            </a:r>
          </a:p>
          <a:p>
            <a:pPr marL="285750" indent="-285750">
              <a:lnSpc>
                <a:spcPct val="100000"/>
              </a:lnSpc>
              <a:spcBef>
                <a:spcPts val="0"/>
              </a:spcBef>
              <a:buClr>
                <a:srgbClr val="333333"/>
              </a:buClr>
              <a:buFont typeface="WingDings"/>
              <a:buChar char=""/>
            </a:pPr>
            <a:r>
              <a:rPr lang="el-GR" altLang="de-DE" sz="1600" dirty="0">
                <a:solidFill>
                  <a:srgbClr val="333333"/>
                </a:solidFill>
              </a:rPr>
              <a:t>Ίσως θα μπορούσα να αναρρώσω καλύτερα αν δε μοιραζόμουνα το δωμάτιο μου με 6 ακόμα ασθενείς.</a:t>
            </a:r>
          </a:p>
          <a:p>
            <a:pPr marL="285750" indent="-285750">
              <a:lnSpc>
                <a:spcPct val="100000"/>
              </a:lnSpc>
              <a:spcBef>
                <a:spcPts val="0"/>
              </a:spcBef>
              <a:buClr>
                <a:srgbClr val="333333"/>
              </a:buClr>
              <a:buFont typeface="WingDings"/>
              <a:buChar char=""/>
            </a:pPr>
            <a:r>
              <a:rPr lang="el-GR" altLang="de-DE" sz="1600" dirty="0">
                <a:solidFill>
                  <a:srgbClr val="333333"/>
                </a:solidFill>
              </a:rPr>
              <a:t>Αν το νοσοκομείο ήταν καλύτερα εξοπλισμένο, θα μπορούσα να είχα αναρρώσει.</a:t>
            </a:r>
          </a:p>
          <a:p>
            <a:pPr marL="285750" indent="-285750">
              <a:lnSpc>
                <a:spcPct val="100000"/>
              </a:lnSpc>
              <a:spcBef>
                <a:spcPts val="0"/>
              </a:spcBef>
              <a:buClr>
                <a:srgbClr val="333333"/>
              </a:buClr>
              <a:buFont typeface="WingDings"/>
              <a:buChar char=""/>
            </a:pPr>
            <a:r>
              <a:rPr lang="el-GR" altLang="de-DE" sz="1600" dirty="0">
                <a:solidFill>
                  <a:srgbClr val="333333"/>
                </a:solidFill>
              </a:rPr>
              <a:t>Μερικές φορές η διαδικασία ανάρρωσης παίρνει περισσότερο χρόνο.</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10</a:t>
            </a:fld>
            <a:endParaRPr lang="de-DE" altLang="de-DE">
              <a:latin typeface="+mn-lt"/>
              <a:ea typeface="+mn-ea"/>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200">
                <a:latin typeface="Calibri Light"/>
              </a:rPr>
              <a:t>Σταμάτα να με ακολουθείς</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 Τίτλος"/>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ja-JP" sz="3600" dirty="0">
                <a:latin typeface="+mn-lt"/>
                <a:ea typeface="+mn-ea"/>
                <a:cs typeface="+mn-cs"/>
              </a:rPr>
              <a:t>Εξέρχεστε από το νοσοκομείο χωρίς σημαντική βελτίωση.</a:t>
            </a:r>
            <a:endParaRPr lang="el-GR" altLang="de-DE" sz="3600" dirty="0">
              <a:latin typeface="+mn-lt"/>
              <a:ea typeface="+mn-ea"/>
              <a:cs typeface="+mn-cs"/>
            </a:endParaRPr>
          </a:p>
        </p:txBody>
      </p:sp>
      <p:sp>
        <p:nvSpPr>
          <p:cNvPr id="11267" name="2 - Θέση περιεχομένου"/>
          <p:cNvSpPr>
            <a:spLocks noGrp="1"/>
          </p:cNvSpPr>
          <p:nvPr>
            <p:ph idx="1"/>
          </p:nvPr>
        </p:nvSpPr>
        <p:spPr>
          <a:solidFill>
            <a:schemeClr val="bg1"/>
          </a:solidFill>
        </p:spPr>
        <p:txBody>
          <a:bodyPr>
            <a:noAutofit/>
          </a:bodyPr>
          <a:lstStyle/>
          <a:p>
            <a:pPr>
              <a:lnSpc>
                <a:spcPct val="100000"/>
              </a:lnSpc>
              <a:spcBef>
                <a:spcPts val="0"/>
              </a:spcBef>
            </a:pPr>
            <a:r>
              <a:rPr lang="el-GR" altLang="de-DE" sz="1600" b="1" dirty="0">
                <a:solidFill>
                  <a:srgbClr val="004992"/>
                </a:solidFill>
              </a:rPr>
              <a:t>Αίτια…</a:t>
            </a:r>
          </a:p>
          <a:p>
            <a:pPr>
              <a:lnSpc>
                <a:spcPct val="100000"/>
              </a:lnSpc>
              <a:spcBef>
                <a:spcPts val="1200"/>
              </a:spcBef>
            </a:pPr>
            <a:r>
              <a:rPr lang="el-GR" altLang="de-DE" sz="1600" b="1" dirty="0">
                <a:solidFill>
                  <a:srgbClr val="004992"/>
                </a:solidFill>
              </a:rPr>
              <a:t>…ο εαυτός μου</a:t>
            </a:r>
            <a:r>
              <a:rPr lang="en-US" altLang="de-DE" sz="1600" b="1" dirty="0">
                <a:solidFill>
                  <a:srgbClr val="004992"/>
                </a:solidFill>
              </a:rPr>
              <a:t>:</a:t>
            </a:r>
            <a:endParaRPr lang="el-GR" altLang="de-DE" sz="1600" b="1" dirty="0">
              <a:solidFill>
                <a:srgbClr val="004992"/>
              </a:solidFill>
            </a:endParaRPr>
          </a:p>
          <a:p>
            <a:pPr>
              <a:lnSpc>
                <a:spcPct val="100000"/>
              </a:lnSpc>
              <a:spcBef>
                <a:spcPts val="0"/>
              </a:spcBef>
            </a:pPr>
            <a:r>
              <a:rPr lang="el-GR" altLang="de-DE" sz="1600" i="1" dirty="0">
                <a:solidFill>
                  <a:srgbClr val="333333"/>
                </a:solidFill>
              </a:rPr>
              <a:t>(μπορεί να αλλάξει σε κάποιο βαθμό)</a:t>
            </a:r>
          </a:p>
          <a:p>
            <a:pPr marL="285750" indent="-285750">
              <a:lnSpc>
                <a:spcPct val="100000"/>
              </a:lnSpc>
              <a:spcBef>
                <a:spcPts val="0"/>
              </a:spcBef>
              <a:buClr>
                <a:srgbClr val="333333"/>
              </a:buClr>
              <a:buFont typeface="WingDings"/>
              <a:buChar char=""/>
            </a:pPr>
            <a:r>
              <a:rPr lang="el-GR" altLang="de-DE" sz="1600" dirty="0">
                <a:solidFill>
                  <a:srgbClr val="333333"/>
                </a:solidFill>
              </a:rPr>
              <a:t>Δεν είχα ισχυρό κίνητρο για να αλλάξω.</a:t>
            </a:r>
          </a:p>
          <a:p>
            <a:pPr marL="285750" indent="-285750">
              <a:lnSpc>
                <a:spcPct val="100000"/>
              </a:lnSpc>
              <a:spcBef>
                <a:spcPts val="0"/>
              </a:spcBef>
              <a:buClr>
                <a:srgbClr val="333333"/>
              </a:buClr>
              <a:buFont typeface="WingDings"/>
              <a:buChar char=""/>
            </a:pPr>
            <a:r>
              <a:rPr lang="el-GR" altLang="de-DE" sz="1600" dirty="0">
                <a:solidFill>
                  <a:srgbClr val="333333"/>
                </a:solidFill>
              </a:rPr>
              <a:t>Δε πίστεψα στην ανάρρωσή μου.</a:t>
            </a:r>
          </a:p>
          <a:p>
            <a:pPr>
              <a:lnSpc>
                <a:spcPct val="100000"/>
              </a:lnSpc>
              <a:spcBef>
                <a:spcPts val="1200"/>
              </a:spcBef>
            </a:pPr>
            <a:r>
              <a:rPr lang="el-GR" altLang="de-DE" sz="1600" i="1" dirty="0">
                <a:solidFill>
                  <a:srgbClr val="333333"/>
                </a:solidFill>
              </a:rPr>
              <a:t>(περισσότερο δύσκολο να αλλάξω)</a:t>
            </a:r>
          </a:p>
          <a:p>
            <a:pPr marL="285750" indent="-285750">
              <a:lnSpc>
                <a:spcPct val="100000"/>
              </a:lnSpc>
              <a:spcBef>
                <a:spcPts val="0"/>
              </a:spcBef>
              <a:buClr>
                <a:srgbClr val="333333"/>
              </a:buClr>
              <a:buFont typeface="WingDings"/>
              <a:buChar char=""/>
            </a:pPr>
            <a:r>
              <a:rPr lang="el-GR" altLang="de-DE" sz="1600" dirty="0">
                <a:solidFill>
                  <a:srgbClr val="333333"/>
                </a:solidFill>
              </a:rPr>
              <a:t>Είμαι αθεράπευτος.</a:t>
            </a:r>
          </a:p>
          <a:p>
            <a:pPr marL="285750" indent="-285750">
              <a:lnSpc>
                <a:spcPct val="100000"/>
              </a:lnSpc>
              <a:spcBef>
                <a:spcPts val="0"/>
              </a:spcBef>
              <a:buClr>
                <a:srgbClr val="333333"/>
              </a:buClr>
              <a:buFont typeface="WingDings"/>
              <a:buChar char=""/>
            </a:pPr>
            <a:r>
              <a:rPr lang="el-GR" altLang="de-DE" sz="1600" dirty="0">
                <a:solidFill>
                  <a:srgbClr val="333333"/>
                </a:solidFill>
              </a:rPr>
              <a:t>Έχω κακά γονίδια.</a:t>
            </a:r>
          </a:p>
          <a:p>
            <a:pPr>
              <a:lnSpc>
                <a:spcPct val="100000"/>
              </a:lnSpc>
              <a:spcBef>
                <a:spcPts val="1200"/>
              </a:spcBef>
            </a:pPr>
            <a:r>
              <a:rPr lang="el-GR" altLang="de-DE" sz="1600" b="1" dirty="0">
                <a:solidFill>
                  <a:srgbClr val="004992"/>
                </a:solidFill>
              </a:rPr>
              <a:t>… οι άλλοι</a:t>
            </a:r>
          </a:p>
          <a:p>
            <a:pPr marL="285750" indent="-285750">
              <a:lnSpc>
                <a:spcPct val="100000"/>
              </a:lnSpc>
              <a:spcBef>
                <a:spcPts val="0"/>
              </a:spcBef>
              <a:buClr>
                <a:srgbClr val="333333"/>
              </a:buClr>
              <a:buFont typeface="WingDings"/>
              <a:buChar char=""/>
            </a:pPr>
            <a:r>
              <a:rPr lang="el-GR" altLang="de-DE" sz="1600" dirty="0">
                <a:solidFill>
                  <a:srgbClr val="333333"/>
                </a:solidFill>
              </a:rPr>
              <a:t>Οι γιατροί σε αυτό το νοσοκομείο έχουν κακή φήμη.</a:t>
            </a:r>
          </a:p>
          <a:p>
            <a:pPr marL="285750" indent="-285750">
              <a:lnSpc>
                <a:spcPct val="100000"/>
              </a:lnSpc>
              <a:spcBef>
                <a:spcPts val="0"/>
              </a:spcBef>
              <a:buClr>
                <a:srgbClr val="333333"/>
              </a:buClr>
              <a:buFont typeface="WingDings"/>
              <a:buChar char=""/>
            </a:pPr>
            <a:r>
              <a:rPr lang="el-GR" altLang="de-DE" sz="1600" dirty="0">
                <a:solidFill>
                  <a:srgbClr val="333333"/>
                </a:solidFill>
              </a:rPr>
              <a:t>Το ιατρικό προσωπικό θα μπορούσε να μου είχε δώσει μεγαλύτερη προσοχή και περισσότερο χρόνο.</a:t>
            </a:r>
          </a:p>
          <a:p>
            <a:pPr>
              <a:lnSpc>
                <a:spcPct val="100000"/>
              </a:lnSpc>
              <a:spcBef>
                <a:spcPts val="1200"/>
              </a:spcBef>
            </a:pPr>
            <a:r>
              <a:rPr lang="el-GR" altLang="de-DE" sz="1600" b="1" dirty="0">
                <a:solidFill>
                  <a:srgbClr val="004992"/>
                </a:solidFill>
              </a:rPr>
              <a:t>… μιας κατάστασης η συμβάντος</a:t>
            </a:r>
          </a:p>
          <a:p>
            <a:pPr marL="285750" indent="-285750">
              <a:lnSpc>
                <a:spcPct val="100000"/>
              </a:lnSpc>
              <a:spcBef>
                <a:spcPts val="0"/>
              </a:spcBef>
              <a:buClr>
                <a:srgbClr val="333333"/>
              </a:buClr>
              <a:buFont typeface="WingDings"/>
              <a:buChar char=""/>
            </a:pPr>
            <a:r>
              <a:rPr lang="el-GR" altLang="de-DE" sz="1600" dirty="0">
                <a:solidFill>
                  <a:srgbClr val="333333"/>
                </a:solidFill>
              </a:rPr>
              <a:t>Ίσως θα μπορούσα να αναρρώσω καλύτερα αν δε μοιραζόμουνα το δωμάτιο μου με 6 ακόμα ασθενείς.</a:t>
            </a:r>
          </a:p>
          <a:p>
            <a:pPr marL="285750" indent="-285750">
              <a:lnSpc>
                <a:spcPct val="100000"/>
              </a:lnSpc>
              <a:spcBef>
                <a:spcPts val="0"/>
              </a:spcBef>
              <a:buClr>
                <a:srgbClr val="333333"/>
              </a:buClr>
              <a:buFont typeface="WingDings"/>
              <a:buChar char=""/>
            </a:pPr>
            <a:r>
              <a:rPr lang="el-GR" altLang="de-DE" sz="1600" dirty="0">
                <a:solidFill>
                  <a:srgbClr val="333333"/>
                </a:solidFill>
              </a:rPr>
              <a:t>Αν το νοσοκομείο ήταν καλύτερα εξοπλισμένο, θα μπορούσα να είχα αναρρώσει.</a:t>
            </a:r>
          </a:p>
          <a:p>
            <a:pPr marL="285750" indent="-285750">
              <a:lnSpc>
                <a:spcPct val="100000"/>
              </a:lnSpc>
              <a:spcBef>
                <a:spcPts val="0"/>
              </a:spcBef>
              <a:buClr>
                <a:srgbClr val="333333"/>
              </a:buClr>
              <a:buFont typeface="WingDings"/>
              <a:buChar char=""/>
            </a:pPr>
            <a:r>
              <a:rPr lang="el-GR" altLang="de-DE" sz="1600" dirty="0">
                <a:solidFill>
                  <a:srgbClr val="333333"/>
                </a:solidFill>
              </a:rPr>
              <a:t>Μερικές φορές η διαδικασία ανάρρωσης παίρνει περισσότερο χρόνο.</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11</a:t>
            </a:fld>
            <a:endParaRPr lang="de-DE" altLang="de-DE">
              <a:latin typeface="+mn-lt"/>
              <a:ea typeface="+mn-ea"/>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800" b="1">
                <a:solidFill>
                  <a:srgbClr val="FF0000"/>
                </a:solidFill>
                <a:latin typeface="Calibri Light"/>
              </a:rPr>
              <a:t>Προσοχή: μονόπλευρες επεξηγήσεις</a:t>
            </a:r>
            <a:endParaRPr lang="en-US" altLang="de-DE" sz="2800" b="1" dirty="0">
              <a:solidFill>
                <a:srgbClr val="FF0000"/>
              </a:solidFill>
              <a:latin typeface="Calibri Light"/>
            </a:endParaRPr>
          </a:p>
        </p:txBody>
      </p:sp>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200">
                <a:latin typeface="Calibri Light"/>
              </a:rPr>
              <a:t>Σταμάτα να με ακολουθείς</a:t>
            </a:r>
            <a:endParaRPr lang="de-DE" altLang="de-DE" sz="1200" dirty="0">
              <a:latin typeface="Calibri Light"/>
            </a:endParaRPr>
          </a:p>
        </p:txBody>
      </p:sp>
    </p:spTree>
    <p:extLst>
      <p:ext uri="{BB962C8B-B14F-4D97-AF65-F5344CB8AC3E}">
        <p14:creationId xmlns:p14="http://schemas.microsoft.com/office/powerpoint/2010/main" val="3376844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1 - Τίτλος"/>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ja-JP" sz="3600" dirty="0">
                <a:latin typeface="+mn-lt"/>
                <a:ea typeface="+mn-ea"/>
                <a:cs typeface="+mn-cs"/>
              </a:rPr>
              <a:t>Εξέρχεστε από το νοσοκομείο χωρίς σημαντική βελτίωση.</a:t>
            </a:r>
            <a:endParaRPr lang="el-GR" altLang="de-DE" sz="3600" dirty="0">
              <a:latin typeface="+mn-lt"/>
              <a:ea typeface="+mn-ea"/>
              <a:cs typeface="+mn-cs"/>
            </a:endParaRPr>
          </a:p>
        </p:txBody>
      </p:sp>
      <p:sp>
        <p:nvSpPr>
          <p:cNvPr id="13314" name="2 - Θέση περιεχομένου"/>
          <p:cNvSpPr>
            <a:spLocks noGrp="1"/>
          </p:cNvSpPr>
          <p:nvPr>
            <p:ph idx="1"/>
          </p:nvPr>
        </p:nvSpPr>
        <p:spPr>
          <a:xfrm>
            <a:off x="408955" y="2204864"/>
            <a:ext cx="8046720" cy="4248000"/>
          </a:xfrm>
        </p:spPr>
        <p:txBody>
          <a:bodyPr>
            <a:noAutofit/>
          </a:bodyPr>
          <a:lstStyle/>
          <a:p>
            <a:r>
              <a:rPr lang="el-GR" altLang="de-DE" sz="2000" dirty="0">
                <a:solidFill>
                  <a:srgbClr val="004992"/>
                </a:solidFill>
              </a:rPr>
              <a:t>Τώρα, παρακαλούμε να σκεφτείτε μερικές απαντήσεις οι οποίες περιλαμβάνουν μια σειρά από διαφορετικές αιτίες (όσον αφορά τους άλλους, την κατάσταση και τον εαυτό σας).</a:t>
            </a:r>
          </a:p>
          <a:p>
            <a:r>
              <a:rPr lang="el-GR" altLang="de-DE" sz="2000" dirty="0">
                <a:solidFill>
                  <a:srgbClr val="333333"/>
                </a:solidFill>
              </a:rPr>
              <a:t>;;;</a:t>
            </a:r>
          </a:p>
          <a:p>
            <a:r>
              <a:rPr lang="el-GR" altLang="de-DE" sz="2000" dirty="0">
                <a:solidFill>
                  <a:srgbClr val="333333"/>
                </a:solidFill>
              </a:rPr>
              <a:t>;;;</a:t>
            </a:r>
          </a:p>
          <a:p>
            <a:r>
              <a:rPr lang="el-GR" altLang="de-DE" sz="2000" dirty="0">
                <a:solidFill>
                  <a:srgbClr val="333333"/>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12</a:t>
            </a:fld>
            <a:endParaRPr lang="de-DE" altLang="de-DE">
              <a:latin typeface="+mn-lt"/>
              <a:ea typeface="+mn-ea"/>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200">
                <a:latin typeface="Calibri Light"/>
              </a:rPr>
              <a:t>Σταμάτα να με ακολουθείς</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 Τίτλος"/>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ja-JP" sz="3600" dirty="0">
                <a:latin typeface="+mn-lt"/>
                <a:ea typeface="+mn-ea"/>
                <a:cs typeface="+mn-cs"/>
              </a:rPr>
              <a:t>Εξέρχεστε από το νοσοκομείο χωρίς σημαντική βελτίωση.</a:t>
            </a:r>
            <a:endParaRPr lang="el-GR" altLang="de-DE" sz="3600" dirty="0">
              <a:latin typeface="+mn-lt"/>
              <a:ea typeface="+mn-ea"/>
              <a:cs typeface="+mn-cs"/>
            </a:endParaRPr>
          </a:p>
        </p:txBody>
      </p:sp>
      <p:sp>
        <p:nvSpPr>
          <p:cNvPr id="14339" name="2 - Θέση περιεχομένου"/>
          <p:cNvSpPr>
            <a:spLocks noGrp="1"/>
          </p:cNvSpPr>
          <p:nvPr>
            <p:ph idx="1"/>
          </p:nvPr>
        </p:nvSpPr>
        <p:spPr>
          <a:xfrm>
            <a:off x="408955" y="2204864"/>
            <a:ext cx="8046720" cy="4248000"/>
          </a:xfrm>
        </p:spPr>
        <p:txBody>
          <a:bodyPr>
            <a:noAutofit/>
          </a:bodyPr>
          <a:lstStyle/>
          <a:p>
            <a:r>
              <a:rPr lang="el-GR" altLang="de-DE" sz="2000" dirty="0">
                <a:solidFill>
                  <a:srgbClr val="004992"/>
                </a:solidFill>
              </a:rPr>
              <a:t>Τώρα, παρακαλούμε να σκεφτείτε μερικές απαντήσεις οι οποίες περιλαμβάνουν μια σειρά από διαφορετικές αιτίες (όσον αφορά τους άλλους, την κατάσταση και τον εαυτό σας).</a:t>
            </a:r>
          </a:p>
          <a:p>
            <a:pPr marL="342900" indent="-342900">
              <a:buClr>
                <a:srgbClr val="333333"/>
              </a:buClr>
              <a:buFont typeface="WingDings"/>
              <a:buChar char=""/>
            </a:pPr>
            <a:r>
              <a:rPr lang="el-GR" altLang="de-DE" sz="2000" dirty="0">
                <a:solidFill>
                  <a:srgbClr val="333333"/>
                </a:solidFill>
              </a:rPr>
              <a:t>«Το ιατρικό προσωπικό αφιέρωσε πολύ λίγο χρόνο σε εμένα. Από την άλλη πλευρά, θα μπορούσα να είχα απαιτήσει περισσότερη υποστήριξη και επίσης θα έπρεπε να είχα συμμετάσχει πιο συχνά στις ομαδικές συνεδρίες. Με αυτόν τον τρόπο η νοσηλεία θα ήταν πιο επιτυχημένη».</a:t>
            </a:r>
          </a:p>
          <a:p>
            <a:pPr marL="342900" indent="-342900">
              <a:buClr>
                <a:srgbClr val="333333"/>
              </a:buClr>
              <a:buFont typeface="WingDings"/>
              <a:buChar char=""/>
            </a:pPr>
            <a:r>
              <a:rPr lang="el-GR" altLang="de-DE" sz="2000" dirty="0">
                <a:solidFill>
                  <a:srgbClr val="333333"/>
                </a:solidFill>
              </a:rPr>
              <a:t>«Ίσως θα μπορούσα να είμαι πιο υπομονετικός κατά τη διάρκεια της θεραπευτικής διαδικασίας. Σίγουρα μπορώ στο μέλλον να βοηθηθώ από πολύ ικανούς θεραπευτές».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13</a:t>
            </a:fld>
            <a:endParaRPr lang="de-DE" altLang="de-DE">
              <a:latin typeface="+mn-lt"/>
              <a:ea typeface="+mn-ea"/>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200">
                <a:latin typeface="Calibri Light"/>
              </a:rPr>
              <a:t>Σταμάτα να με ακολουθείς</a:t>
            </a:r>
            <a:endParaRPr lang="de-DE" altLang="de-DE" sz="12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1 - Τίτλος"/>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dirty="0">
                <a:latin typeface="+mn-lt"/>
                <a:ea typeface="+mn-ea"/>
                <a:cs typeface="+mn-cs"/>
              </a:rPr>
              <a:t>Επιπτώσεις ορισμένων τρόπων απόδοσης αιτίας σε αρνητικά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14</a:t>
            </a:fld>
            <a:endParaRPr lang="de-DE" alt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1534767796"/>
              </p:ext>
            </p:extLst>
          </p:nvPr>
        </p:nvGraphicFramePr>
        <p:xfrm>
          <a:off x="408955" y="4221088"/>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Τρόπος απόδοσης αιτίας: ο εαυτός μου</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(π.χ «Αυτό ήταν όντως δικό μου λάθος!Πρέπει να ζητήσω συγνώμη από τους οπαδούς μου»)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a:ln>
                            <a:noFill/>
                          </a:ln>
                          <a:solidFill>
                            <a:srgbClr val="333333"/>
                          </a:solidFill>
                          <a:effectLst/>
                          <a:latin typeface="Calibri Light"/>
                          <a:cs typeface="Times New Roman" pitchFamily="18" charset="0"/>
                        </a:rPr>
                        <a:t>Μειονέκτημα:</a:t>
                      </a:r>
                      <a:r>
                        <a:rPr kumimoji="0" lang="el-GR" sz="1800" b="0" i="0" u="none" strike="noStrike" cap="none" normalizeH="0" baseline="0">
                          <a:ln>
                            <a:noFill/>
                          </a:ln>
                          <a:solidFill>
                            <a:srgbClr val="333333"/>
                          </a:solidFill>
                          <a:effectLst/>
                          <a:latin typeface="Calibri Light"/>
                          <a:cs typeface="Times New Roman" pitchFamily="18" charset="0"/>
                        </a:rPr>
                        <a:t> </a:t>
                      </a:r>
                      <a:r>
                        <a:rPr kumimoji="0" lang="el-GR" sz="1800" b="0" i="0" u="none" strike="noStrike" cap="none" normalizeH="0" baseline="0">
                          <a:ln>
                            <a:noFill/>
                          </a:ln>
                          <a:solidFill>
                            <a:srgbClr val="004992"/>
                          </a:solidFill>
                          <a:effectLst/>
                          <a:latin typeface="Calibri Light"/>
                          <a:cs typeface="Times New Roman" pitchFamily="18" charset="0"/>
                        </a:rPr>
                        <a:t>;;;</a:t>
                      </a:r>
                      <a:r>
                        <a:rPr kumimoji="0" lang="el-GR" sz="1800" b="0" i="0" u="none" strike="noStrike" cap="none" normalizeH="0" baseline="0">
                          <a:ln>
                            <a:noFill/>
                          </a:ln>
                          <a:solidFill>
                            <a:srgbClr val="FFFFFF"/>
                          </a:solidFill>
                          <a:effectLst/>
                          <a:latin typeface="Calibri Light"/>
                          <a:cs typeface="Times New Roman" pitchFamily="18" charset="0"/>
                        </a:rPr>
                        <a:t> </a:t>
                      </a:r>
                      <a:r>
                        <a:rPr kumimoji="0" lang="el-GR" sz="1800" b="0" i="0" u="none" strike="noStrike" cap="none" normalizeH="0" baseline="0" dirty="0">
                          <a:ln>
                            <a:noFill/>
                          </a:ln>
                          <a:solidFill>
                            <a:srgbClr val="FFFFFF"/>
                          </a:solidFill>
                          <a:effectLst/>
                          <a:latin typeface="Calibri Light"/>
                          <a:cs typeface="Times New Roman" pitchFamily="18" charset="0"/>
                        </a:rPr>
                        <a:t>περιορίζει την αυτοπεποίθηση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a:ln>
                            <a:noFill/>
                          </a:ln>
                          <a:solidFill>
                            <a:srgbClr val="333333"/>
                          </a:solidFill>
                          <a:effectLst/>
                          <a:latin typeface="Calibri Light"/>
                          <a:cs typeface="Times New Roman" pitchFamily="18" charset="0"/>
                        </a:rPr>
                        <a:t>Πλεονέκτημα:</a:t>
                      </a:r>
                      <a:r>
                        <a:rPr kumimoji="0" lang="el-GR" sz="1800" b="0" i="0" u="none" strike="noStrike" cap="none" normalizeH="0" baseline="0">
                          <a:ln>
                            <a:noFill/>
                          </a:ln>
                          <a:solidFill>
                            <a:srgbClr val="333333"/>
                          </a:solidFill>
                          <a:effectLst/>
                          <a:latin typeface="Calibri Light"/>
                          <a:cs typeface="Times New Roman" pitchFamily="18" charset="0"/>
                        </a:rPr>
                        <a:t> </a:t>
                      </a:r>
                      <a:r>
                        <a:rPr kumimoji="0" lang="el-GR" sz="1800" b="0" i="0" u="none" strike="noStrike" cap="none" normalizeH="0" baseline="0">
                          <a:ln>
                            <a:noFill/>
                          </a:ln>
                          <a:solidFill>
                            <a:srgbClr val="004992"/>
                          </a:solidFill>
                          <a:effectLst/>
                          <a:latin typeface="Calibri Light"/>
                          <a:cs typeface="Times New Roman" pitchFamily="18" charset="0"/>
                        </a:rPr>
                        <a:t>;;;</a:t>
                      </a:r>
                      <a:r>
                        <a:rPr kumimoji="0" lang="el-GR" sz="1800" b="0" i="0" u="none" strike="noStrike" cap="none" normalizeH="0" baseline="0">
                          <a:ln>
                            <a:noFill/>
                          </a:ln>
                          <a:solidFill>
                            <a:srgbClr val="FFFFFF"/>
                          </a:solidFill>
                          <a:effectLst/>
                          <a:latin typeface="Calibri Light"/>
                          <a:cs typeface="Times New Roman" pitchFamily="18" charset="0"/>
                        </a:rPr>
                        <a:t> </a:t>
                      </a:r>
                      <a:r>
                        <a:rPr kumimoji="0" lang="el-GR" sz="1800" b="0" i="0" u="none" strike="noStrike" cap="none" normalizeH="0" baseline="0" dirty="0">
                          <a:ln>
                            <a:noFill/>
                          </a:ln>
                          <a:solidFill>
                            <a:srgbClr val="FFFFFF"/>
                          </a:solidFill>
                          <a:effectLst/>
                          <a:latin typeface="Calibri Light"/>
                          <a:cs typeface="Times New Roman" pitchFamily="18" charset="0"/>
                        </a:rPr>
                        <a:t>η ανάληψης ευθύνης θεωρείται ευγενική πράξη (ευ αγωνίζεσθε)</a:t>
                      </a:r>
                      <a:endParaRPr kumimoji="0" lang="en-GB" sz="16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Τρόπος απόδοσης αιτίας: οι άλλοι/οι καταστάσεις</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(π.χ «Αυτό ήταν λάθος του τερματοφύλακα. «Οτιδήποτε μπορεί να συμβεί σε έναν ποδοσφαιρικό αγώνα»)</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Μειονέκτημα:</a:t>
                      </a:r>
                      <a:r>
                        <a:rPr kumimoji="0" lang="el-GR" sz="1800" b="0" i="0" u="none" strike="noStrike" cap="none" normalizeH="0" baseline="0" dirty="0">
                          <a:ln>
                            <a:noFill/>
                          </a:ln>
                          <a:solidFill>
                            <a:srgbClr val="333333"/>
                          </a:solidFill>
                          <a:effectLst/>
                          <a:latin typeface="Calibri Light"/>
                          <a:cs typeface="Times New Roman" pitchFamily="18" charset="0"/>
                        </a:rPr>
                        <a:t> </a:t>
                      </a:r>
                      <a:r>
                        <a:rPr kumimoji="0" lang="el-GR" sz="1800" b="0" i="0" u="none" strike="noStrike" cap="none" normalizeH="0" baseline="0" dirty="0">
                          <a:ln>
                            <a:noFill/>
                          </a:ln>
                          <a:solidFill>
                            <a:srgbClr val="004992"/>
                          </a:solidFill>
                          <a:effectLst/>
                          <a:latin typeface="Calibri Light"/>
                          <a:cs typeface="Times New Roman" pitchFamily="18" charset="0"/>
                        </a:rPr>
                        <a:t>;;;</a:t>
                      </a:r>
                      <a:r>
                        <a:rPr kumimoji="0" lang="el-GR" sz="1800" b="0" i="0" u="none" strike="noStrike" cap="none" normalizeH="0" baseline="0" dirty="0">
                          <a:ln>
                            <a:noFill/>
                          </a:ln>
                          <a:solidFill>
                            <a:srgbClr val="E3EFF8"/>
                          </a:solidFill>
                          <a:effectLst/>
                          <a:latin typeface="Calibri Light"/>
                          <a:cs typeface="Times New Roman" pitchFamily="18" charset="0"/>
                        </a:rPr>
                        <a:t> το να μεταθέτεις την ευθύνη σε άλλους είναι αγένεια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Πλεονέκτημα:</a:t>
                      </a:r>
                      <a:r>
                        <a:rPr kumimoji="0" lang="el-GR" sz="1800" b="0" i="0" u="none" strike="noStrike" cap="none" normalizeH="0" baseline="0" dirty="0">
                          <a:ln>
                            <a:noFill/>
                          </a:ln>
                          <a:solidFill>
                            <a:srgbClr val="333333"/>
                          </a:solidFill>
                          <a:effectLst/>
                          <a:latin typeface="Calibri Light"/>
                          <a:cs typeface="Times New Roman" pitchFamily="18" charset="0"/>
                        </a:rPr>
                        <a:t> </a:t>
                      </a:r>
                      <a:r>
                        <a:rPr kumimoji="0" lang="el-GR" sz="1800" b="0" i="0" u="none" strike="noStrike" cap="none" normalizeH="0" baseline="0" dirty="0">
                          <a:ln>
                            <a:noFill/>
                          </a:ln>
                          <a:solidFill>
                            <a:srgbClr val="004992"/>
                          </a:solidFill>
                          <a:effectLst/>
                          <a:latin typeface="Calibri Light"/>
                          <a:cs typeface="Times New Roman" pitchFamily="18" charset="0"/>
                        </a:rPr>
                        <a:t>;;;</a:t>
                      </a:r>
                      <a:r>
                        <a:rPr kumimoji="0" lang="el-GR" sz="1800" b="0" i="0" u="none" strike="noStrike" cap="none" normalizeH="0" baseline="0" dirty="0">
                          <a:ln>
                            <a:noFill/>
                          </a:ln>
                          <a:solidFill>
                            <a:srgbClr val="E3EFF8"/>
                          </a:solidFill>
                          <a:effectLst/>
                          <a:latin typeface="Calibri Light"/>
                          <a:cs typeface="Times New Roman" pitchFamily="18" charset="0"/>
                        </a:rPr>
                        <a:t> δεν απειλείται η αυτοπεποίθηση</a:t>
                      </a:r>
                      <a:endParaRPr kumimoji="0" lang="en-GB" sz="18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4"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800">
                <a:latin typeface="Calibri Light"/>
              </a:rPr>
              <a:t>Αν παίζατε καλύτερα, δεν θα έβαζε γκολ η άλλη ομάδα. </a:t>
            </a:r>
            <a:endParaRPr lang="en-CA" altLang="de-DE" sz="1800">
              <a:latin typeface="Calibri Light"/>
            </a:endParaRPr>
          </a:p>
        </p:txBody>
      </p:sp>
    </p:spTree>
    <p:extLst>
      <p:ext uri="{BB962C8B-B14F-4D97-AF65-F5344CB8AC3E}">
        <p14:creationId xmlns:p14="http://schemas.microsoft.com/office/powerpoint/2010/main" val="2554215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1 - Τίτλος"/>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dirty="0">
                <a:latin typeface="+mn-lt"/>
                <a:ea typeface="+mn-ea"/>
                <a:cs typeface="+mn-cs"/>
              </a:rPr>
              <a:t>Επιπτώσεις ορισμένων τρόπων απόδοσης αιτίας σε αρνητικά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15</a:t>
            </a:fld>
            <a:endParaRPr lang="de-DE" alt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927230807"/>
              </p:ext>
            </p:extLst>
          </p:nvPr>
        </p:nvGraphicFramePr>
        <p:xfrm>
          <a:off x="408955" y="4221088"/>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Τρόπος απόδοσης αιτίας: ο εαυτός μου</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(π.χ «Αυτό ήταν όντως δικό μου λάθος!Πρέπει να ζητήσω συγνώμη από τους οπαδούς μου»)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Μειονέκτημα:</a:t>
                      </a:r>
                      <a:r>
                        <a:rPr kumimoji="0" lang="el-GR" sz="1800" b="0" i="0" u="none" strike="noStrike" cap="none" normalizeH="0" baseline="0" dirty="0">
                          <a:ln>
                            <a:noFill/>
                          </a:ln>
                          <a:solidFill>
                            <a:srgbClr val="333333"/>
                          </a:solidFill>
                          <a:effectLst/>
                          <a:latin typeface="Calibri Light"/>
                          <a:cs typeface="Times New Roman" pitchFamily="18" charset="0"/>
                        </a:rPr>
                        <a:t> περιορίζει την αυτοπεποίθηση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Πλεονέκτημα:</a:t>
                      </a:r>
                      <a:r>
                        <a:rPr kumimoji="0" lang="el-GR" sz="1800" b="0" i="0" u="none" strike="noStrike" cap="none" normalizeH="0" baseline="0" dirty="0">
                          <a:ln>
                            <a:noFill/>
                          </a:ln>
                          <a:solidFill>
                            <a:srgbClr val="333333"/>
                          </a:solidFill>
                          <a:effectLst/>
                          <a:latin typeface="Calibri Light"/>
                          <a:cs typeface="Times New Roman" pitchFamily="18" charset="0"/>
                        </a:rPr>
                        <a:t> η ανάληψης ευθύνης θεωρείται ευγενική πράξη (ευ αγωνίζεσθε)</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Τρόπος απόδοσης αιτίας: οι άλλοι/οι καταστάσεις</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(π.χ «Αυτό ήταν λάθος του τερματοφύλακα. «Οτιδήποτε μπορεί να συμβεί σε έναν ποδοσφαιρικό αγώνα»)</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Μειονέκτημα:</a:t>
                      </a:r>
                      <a:r>
                        <a:rPr kumimoji="0" lang="el-GR" sz="1800" b="0" i="0" u="none" strike="noStrike" cap="none" normalizeH="0" baseline="0" dirty="0">
                          <a:ln>
                            <a:noFill/>
                          </a:ln>
                          <a:solidFill>
                            <a:srgbClr val="333333"/>
                          </a:solidFill>
                          <a:effectLst/>
                          <a:latin typeface="Calibri Light"/>
                          <a:cs typeface="Times New Roman" pitchFamily="18" charset="0"/>
                        </a:rPr>
                        <a:t> </a:t>
                      </a:r>
                      <a:r>
                        <a:rPr kumimoji="0" lang="el-GR" sz="1800" b="0" i="0" u="none" strike="noStrike" cap="none" normalizeH="0" baseline="0" dirty="0">
                          <a:ln>
                            <a:noFill/>
                          </a:ln>
                          <a:solidFill>
                            <a:srgbClr val="004992"/>
                          </a:solidFill>
                          <a:effectLst/>
                          <a:latin typeface="Calibri Light"/>
                          <a:cs typeface="Times New Roman" pitchFamily="18" charset="0"/>
                        </a:rPr>
                        <a:t>;;;</a:t>
                      </a:r>
                      <a:r>
                        <a:rPr kumimoji="0" lang="el-GR" sz="1800" b="0" i="0" u="none" strike="noStrike" cap="none" normalizeH="0" baseline="0" dirty="0">
                          <a:ln>
                            <a:noFill/>
                          </a:ln>
                          <a:solidFill>
                            <a:srgbClr val="E3EFF8"/>
                          </a:solidFill>
                          <a:effectLst/>
                          <a:latin typeface="Calibri Light"/>
                          <a:cs typeface="Times New Roman" pitchFamily="18" charset="0"/>
                        </a:rPr>
                        <a:t> το να μεταθέτεις την ευθύνη σε άλλους είναι αγένεια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Πλεονέκτημα:</a:t>
                      </a:r>
                      <a:r>
                        <a:rPr kumimoji="0" lang="el-GR" sz="1800" b="0" i="0" u="none" strike="noStrike" cap="none" normalizeH="0" baseline="0" dirty="0">
                          <a:ln>
                            <a:noFill/>
                          </a:ln>
                          <a:solidFill>
                            <a:srgbClr val="333333"/>
                          </a:solidFill>
                          <a:effectLst/>
                          <a:latin typeface="Calibri Light"/>
                          <a:cs typeface="Times New Roman" pitchFamily="18" charset="0"/>
                        </a:rPr>
                        <a:t> </a:t>
                      </a:r>
                      <a:r>
                        <a:rPr kumimoji="0" lang="el-GR" sz="1800" b="0" i="0" u="none" strike="noStrike" cap="none" normalizeH="0" baseline="0" dirty="0">
                          <a:ln>
                            <a:noFill/>
                          </a:ln>
                          <a:solidFill>
                            <a:srgbClr val="004992"/>
                          </a:solidFill>
                          <a:effectLst/>
                          <a:latin typeface="Calibri Light"/>
                          <a:cs typeface="Times New Roman" pitchFamily="18" charset="0"/>
                        </a:rPr>
                        <a:t>;;;</a:t>
                      </a:r>
                      <a:r>
                        <a:rPr kumimoji="0" lang="el-GR" sz="1800" b="0" i="0" u="none" strike="noStrike" cap="none" normalizeH="0" baseline="0" dirty="0">
                          <a:ln>
                            <a:noFill/>
                          </a:ln>
                          <a:solidFill>
                            <a:srgbClr val="E3EFF8"/>
                          </a:solidFill>
                          <a:effectLst/>
                          <a:latin typeface="Calibri Light"/>
                          <a:cs typeface="Times New Roman" pitchFamily="18" charset="0"/>
                        </a:rPr>
                        <a:t> δεν απειλείται η αυτοπεποίθηση</a:t>
                      </a:r>
                      <a:endParaRPr kumimoji="0" lang="en-GB" sz="18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4"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800">
                <a:latin typeface="Calibri Light"/>
              </a:rPr>
              <a:t>Αν παίζατε καλύτερα, δεν θα έβαζε γκολ η άλλη ομάδα. </a:t>
            </a:r>
            <a:endParaRPr lang="en-CA" altLang="de-DE" sz="1800">
              <a:latin typeface="Calibri Light"/>
            </a:endParaRPr>
          </a:p>
        </p:txBody>
      </p:sp>
    </p:spTree>
    <p:extLst>
      <p:ext uri="{BB962C8B-B14F-4D97-AF65-F5344CB8AC3E}">
        <p14:creationId xmlns:p14="http://schemas.microsoft.com/office/powerpoint/2010/main" val="3514189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1 - Τίτλος"/>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dirty="0">
                <a:latin typeface="+mn-lt"/>
                <a:ea typeface="+mn-ea"/>
                <a:cs typeface="+mn-cs"/>
              </a:rPr>
              <a:t>Επιπτώσεις ορισμένων τρόπων απόδοσης αιτίας σε αρνητικά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16</a:t>
            </a:fld>
            <a:endParaRPr lang="de-DE" alt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3878739832"/>
              </p:ext>
            </p:extLst>
          </p:nvPr>
        </p:nvGraphicFramePr>
        <p:xfrm>
          <a:off x="408955" y="4221088"/>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Τρόπος απόδοσης αιτίας: ο εαυτός μου</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(π.χ «Αυτό ήταν όντως δικό μου λάθος!Πρέπει να ζητήσω συγνώμη από τους οπαδούς μου»)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Μειονέκτημα:</a:t>
                      </a:r>
                      <a:r>
                        <a:rPr kumimoji="0" lang="el-GR" sz="1800" b="0" i="0" u="none" strike="noStrike" cap="none" normalizeH="0" baseline="0" dirty="0">
                          <a:ln>
                            <a:noFill/>
                          </a:ln>
                          <a:solidFill>
                            <a:srgbClr val="333333"/>
                          </a:solidFill>
                          <a:effectLst/>
                          <a:latin typeface="Calibri Light"/>
                          <a:cs typeface="Times New Roman" pitchFamily="18" charset="0"/>
                        </a:rPr>
                        <a:t> περιορίζει την αυτοπεποίθηση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Πλεονέκτημα:</a:t>
                      </a:r>
                      <a:r>
                        <a:rPr kumimoji="0" lang="el-GR" sz="1800" b="0" i="0" u="none" strike="noStrike" cap="none" normalizeH="0" baseline="0" dirty="0">
                          <a:ln>
                            <a:noFill/>
                          </a:ln>
                          <a:solidFill>
                            <a:srgbClr val="333333"/>
                          </a:solidFill>
                          <a:effectLst/>
                          <a:latin typeface="Calibri Light"/>
                          <a:cs typeface="Times New Roman" pitchFamily="18" charset="0"/>
                        </a:rPr>
                        <a:t> η ανάληψης ευθύνης θεωρείται ευγενική πράξη (ευ αγωνίζεσθε)</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Τρόπος απόδοσης αιτίας: οι άλλοι/οι καταστάσεις</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(π.χ «Αυτό ήταν λάθος του τερματοφύλακα. «Οτιδήποτε μπορεί να συμβεί σε έναν ποδοσφαιρικό αγώνα»)</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Μειονέκτημα:</a:t>
                      </a:r>
                      <a:r>
                        <a:rPr kumimoji="0" lang="el-GR" sz="1800" b="0" i="0" u="none" strike="noStrike" cap="none" normalizeH="0" baseline="0" dirty="0">
                          <a:ln>
                            <a:noFill/>
                          </a:ln>
                          <a:solidFill>
                            <a:srgbClr val="333333"/>
                          </a:solidFill>
                          <a:effectLst/>
                          <a:latin typeface="Calibri Light"/>
                          <a:cs typeface="Times New Roman" pitchFamily="18" charset="0"/>
                        </a:rPr>
                        <a:t> το να μεταθέτεις την ευθύνη σε άλλους είναι αγένεια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Πλεονέκτημα:</a:t>
                      </a:r>
                      <a:r>
                        <a:rPr kumimoji="0" lang="el-GR" sz="1800" b="0" i="0" u="none" strike="noStrike" cap="none" normalizeH="0" baseline="0" dirty="0">
                          <a:ln>
                            <a:noFill/>
                          </a:ln>
                          <a:solidFill>
                            <a:srgbClr val="333333"/>
                          </a:solidFill>
                          <a:effectLst/>
                          <a:latin typeface="Calibri Light"/>
                          <a:cs typeface="Times New Roman" pitchFamily="18" charset="0"/>
                        </a:rPr>
                        <a:t> δεν απειλείται η αυτοπεποίθηση</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4"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800">
                <a:latin typeface="Calibri Light"/>
              </a:rPr>
              <a:t>Αν παίζατε καλύτερα, δεν θα έβαζε γκολ η άλλη ομάδα. </a:t>
            </a:r>
            <a:endParaRPr lang="en-CA" altLang="de-DE" sz="1800">
              <a:latin typeface="Calibri Light"/>
            </a:endParaRPr>
          </a:p>
        </p:txBody>
      </p:sp>
    </p:spTree>
    <p:extLst>
      <p:ext uri="{BB962C8B-B14F-4D97-AF65-F5344CB8AC3E}">
        <p14:creationId xmlns:p14="http://schemas.microsoft.com/office/powerpoint/2010/main" val="1193793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9" name="1 - Τίτλος"/>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dirty="0">
                <a:latin typeface="+mn-lt"/>
                <a:ea typeface="+mn-ea"/>
                <a:cs typeface="+mn-cs"/>
              </a:rPr>
              <a:t>Επιπτώσεις ορισμένων τρόπων απόδοσης αιτίας σε αρνητικά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17</a:t>
            </a:fld>
            <a:endParaRPr lang="de-DE" altLang="de-DE">
              <a:latin typeface="+mn-lt"/>
              <a:ea typeface="+mn-ea"/>
            </a:endParaRPr>
          </a:p>
        </p:txBody>
      </p:sp>
      <p:graphicFrame>
        <p:nvGraphicFramePr>
          <p:cNvPr id="12" name="Group 38"/>
          <p:cNvGraphicFramePr>
            <a:graphicFrameLocks noGrp="1"/>
          </p:cNvGraphicFramePr>
          <p:nvPr>
            <p:extLst>
              <p:ext uri="{D42A27DB-BD31-4B8C-83A1-F6EECF244321}">
                <p14:modId xmlns:p14="http://schemas.microsoft.com/office/powerpoint/2010/main" val="3566744775"/>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Πιο ισορροπημένες απαντήσεις (π.χ. όσον αφορά τους άλλους, την κατάσταση και τον εαυτό σας):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mn-lt"/>
                          <a:cs typeface="Times New Roman" pitchFamily="18" charset="0"/>
                        </a:rPr>
                        <a:t>;;</a:t>
                      </a:r>
                      <a:r>
                        <a:rPr kumimoji="0" lang="el-GR"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4"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800">
                <a:latin typeface="Calibri Light"/>
              </a:rPr>
              <a:t>Αν παίζατε καλύτερα, δεν θα έβαζε γκολ η άλλη ομάδα. </a:t>
            </a:r>
            <a:endParaRPr lang="en-CA" altLang="de-DE" sz="180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9" name="1 - Τίτλος"/>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dirty="0">
                <a:latin typeface="+mn-lt"/>
                <a:ea typeface="+mn-ea"/>
                <a:cs typeface="+mn-cs"/>
              </a:rPr>
              <a:t>Επιπτώσεις ορισμένων τρόπων απόδοσης αιτίας σε αρνητικά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18</a:t>
            </a:fld>
            <a:endParaRPr lang="de-DE" altLang="de-DE">
              <a:latin typeface="+mn-lt"/>
              <a:ea typeface="+mn-ea"/>
            </a:endParaRPr>
          </a:p>
        </p:txBody>
      </p:sp>
      <p:graphicFrame>
        <p:nvGraphicFramePr>
          <p:cNvPr id="12" name="Group 38"/>
          <p:cNvGraphicFramePr>
            <a:graphicFrameLocks noGrp="1"/>
          </p:cNvGraphicFramePr>
          <p:nvPr>
            <p:extLst>
              <p:ext uri="{D42A27DB-BD31-4B8C-83A1-F6EECF244321}">
                <p14:modId xmlns:p14="http://schemas.microsoft.com/office/powerpoint/2010/main" val="4047447235"/>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Πιο ισορροπημένες απαντήσεις (π.χ. όσον αφορά τους άλλους, την κατάσταση και τον εαυτό σας):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«Η απόδοση μου σ’ αυτό τον αγώνα ήταν μειωμένη αλλά θα βελτιωθώ με τον καιρό. Πρέπει να θυμάμαι ότι στον σημερινό αγώνα, εμπόδισα κάποιες από τις ευκαιρίες για γκολ των αντιπάλων μας»</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«Κάποια άλλη μέρα, εγώ και οι συμπαίκτες μου θα παίξουμε καλύτερα και ας ελπίσουμε ότι τότε θα υπάρξουν μεγάλες νίκες»</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4"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1800">
                <a:latin typeface="Calibri Light"/>
              </a:rPr>
              <a:t>Αν παίζατε καλύτερα, δεν θα έβαζε γκολ η άλλη ομάδα. </a:t>
            </a:r>
            <a:endParaRPr lang="en-CA" altLang="de-DE" sz="1800">
              <a:latin typeface="Calibri Light"/>
            </a:endParaRPr>
          </a:p>
        </p:txBody>
      </p:sp>
    </p:spTree>
    <p:extLst>
      <p:ext uri="{BB962C8B-B14F-4D97-AF65-F5344CB8AC3E}">
        <p14:creationId xmlns:p14="http://schemas.microsoft.com/office/powerpoint/2010/main" val="4091406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4" name="1 - Τίτλος"/>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dirty="0">
                <a:latin typeface="+mn-lt"/>
                <a:ea typeface="+mn-ea"/>
                <a:cs typeface="+mn-cs"/>
              </a:rPr>
              <a:t>Επιπτώσεις ορισμένων τρόπων απόδοσης αιτίας σε θετικά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19</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2732542770"/>
              </p:ext>
            </p:extLst>
          </p:nvPr>
        </p:nvGraphicFramePr>
        <p:xfrm>
          <a:off x="408955" y="4297680"/>
          <a:ext cx="11376000" cy="24384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Τρόπος απόδοσης ευθυνών: ο εαυτός μου</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(π.χ «</a:t>
                      </a:r>
                      <a:r>
                        <a:rPr kumimoji="0" lang="el-GR" sz="1800" b="0" i="0" u="none" strike="noStrike" cap="none" normalizeH="0" baseline="0" dirty="0">
                          <a:ln>
                            <a:noFill/>
                          </a:ln>
                          <a:solidFill>
                            <a:srgbClr val="333333"/>
                          </a:solidFill>
                          <a:effectLst/>
                          <a:latin typeface="Calibri Light"/>
                          <a:cs typeface="Times New Roman" pitchFamily="18" charset="0"/>
                        </a:rPr>
                        <a:t>Όπως είπατε και προηγουμένως, είμαι εξαιρετικά ταλαντούχος»)</a:t>
                      </a:r>
                      <a:endParaRPr kumimoji="0" lang="en-GB" sz="14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l-GR" sz="1800" b="1" i="0" u="none" strike="noStrike" cap="none" normalizeH="0" baseline="0" dirty="0">
                          <a:ln>
                            <a:noFill/>
                          </a:ln>
                          <a:solidFill>
                            <a:srgbClr val="333333"/>
                          </a:solidFill>
                          <a:effectLst/>
                          <a:latin typeface="Calibri Light"/>
                          <a:cs typeface="Times New Roman" pitchFamily="18" charset="0"/>
                        </a:rPr>
                        <a:t>Μειονέκτημα :</a:t>
                      </a:r>
                      <a:r>
                        <a:rPr kumimoji="0" lang="el-GR" sz="1800" b="0" i="0" u="none" strike="noStrike" cap="none" normalizeH="0" baseline="0" dirty="0">
                          <a:ln>
                            <a:noFill/>
                          </a:ln>
                          <a:solidFill>
                            <a:srgbClr val="333333"/>
                          </a:solidFill>
                          <a:effectLst/>
                          <a:latin typeface="Calibri Light"/>
                          <a:cs typeface="Times New Roman" pitchFamily="18" charset="0"/>
                        </a:rPr>
                        <a:t> </a:t>
                      </a:r>
                      <a:r>
                        <a:rPr kumimoji="0" lang="el-GR" sz="1800" b="0" i="0" u="none" strike="noStrike" cap="none" normalizeH="0" baseline="0" dirty="0">
                          <a:ln>
                            <a:noFill/>
                          </a:ln>
                          <a:solidFill>
                            <a:srgbClr val="004992"/>
                          </a:solidFill>
                          <a:effectLst/>
                          <a:latin typeface="Calibri Light"/>
                          <a:cs typeface="Times New Roman" pitchFamily="18" charset="0"/>
                        </a:rPr>
                        <a:t>;;;</a:t>
                      </a:r>
                      <a:r>
                        <a:rPr kumimoji="0" lang="el-GR" sz="1800" b="0" i="0" u="none" strike="noStrike" cap="none" normalizeH="0" baseline="0" dirty="0">
                          <a:ln>
                            <a:noFill/>
                          </a:ln>
                          <a:solidFill>
                            <a:srgbClr val="FFFFFF"/>
                          </a:solidFill>
                          <a:effectLst/>
                          <a:latin typeface="Calibri Light"/>
                          <a:cs typeface="Times New Roman" pitchFamily="18" charset="0"/>
                        </a:rPr>
                        <a:t> ο αυτοέπαινος δείχνει αλαζονεία</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l-GR" sz="1800" b="1" i="0" u="none" strike="noStrike" cap="none" normalizeH="0" baseline="0" dirty="0">
                          <a:ln>
                            <a:noFill/>
                          </a:ln>
                          <a:solidFill>
                            <a:srgbClr val="333333"/>
                          </a:solidFill>
                          <a:effectLst/>
                          <a:latin typeface="Calibri Light"/>
                          <a:cs typeface="Times New Roman" pitchFamily="18" charset="0"/>
                        </a:rPr>
                        <a:t>Πλεονέκτημα:</a:t>
                      </a:r>
                      <a:r>
                        <a:rPr kumimoji="0" lang="el-GR" sz="1800" b="0" i="0" u="none" strike="noStrike" cap="none" normalizeH="0" baseline="0" dirty="0">
                          <a:ln>
                            <a:noFill/>
                          </a:ln>
                          <a:solidFill>
                            <a:srgbClr val="333333"/>
                          </a:solidFill>
                          <a:effectLst/>
                          <a:latin typeface="Calibri Light"/>
                          <a:cs typeface="Times New Roman" pitchFamily="18" charset="0"/>
                        </a:rPr>
                        <a:t> </a:t>
                      </a:r>
                      <a:r>
                        <a:rPr kumimoji="0" lang="el-GR" sz="1800" b="0" i="0" u="none" strike="noStrike" cap="none" normalizeH="0" baseline="0" dirty="0">
                          <a:ln>
                            <a:noFill/>
                          </a:ln>
                          <a:solidFill>
                            <a:srgbClr val="004992"/>
                          </a:solidFill>
                          <a:effectLst/>
                          <a:latin typeface="Calibri Light"/>
                          <a:cs typeface="Times New Roman" pitchFamily="18" charset="0"/>
                        </a:rPr>
                        <a:t>;;;</a:t>
                      </a:r>
                      <a:r>
                        <a:rPr kumimoji="0" lang="el-GR" sz="1800" b="0" i="0" u="none" strike="noStrike" cap="none" normalizeH="0" baseline="0" dirty="0">
                          <a:ln>
                            <a:noFill/>
                          </a:ln>
                          <a:solidFill>
                            <a:srgbClr val="FFFFFF"/>
                          </a:solidFill>
                          <a:effectLst/>
                          <a:latin typeface="Calibri Light"/>
                          <a:cs typeface="Times New Roman" pitchFamily="18" charset="0"/>
                        </a:rPr>
                        <a:t> Αυξάνει την αυτοπεποίθηση </a:t>
                      </a:r>
                      <a:endParaRPr kumimoji="0" lang="en-US" sz="16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Τρόπος απόδοσης ευθυνών: οι άλλοι/οι καταστάσεις</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(π.χ «</a:t>
                      </a:r>
                      <a:r>
                        <a:rPr kumimoji="0" lang="el-GR" sz="1800" b="0" i="0" u="none" strike="noStrike" cap="none" normalizeH="0" baseline="0" dirty="0">
                          <a:ln>
                            <a:noFill/>
                          </a:ln>
                          <a:solidFill>
                            <a:srgbClr val="333333"/>
                          </a:solidFill>
                          <a:effectLst/>
                          <a:latin typeface="Calibri Light"/>
                          <a:cs typeface="Times New Roman" pitchFamily="18" charset="0"/>
                        </a:rPr>
                        <a:t>Οφείλω τα πάντα στους δασκάλους μου και στους γονείς μου»)</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Μειονέκτημα:</a:t>
                      </a:r>
                      <a:r>
                        <a:rPr kumimoji="0" lang="el-GR" sz="1800" b="0" i="0" u="none" strike="noStrike" cap="none" normalizeH="0" baseline="0" dirty="0">
                          <a:ln>
                            <a:noFill/>
                          </a:ln>
                          <a:solidFill>
                            <a:srgbClr val="333333"/>
                          </a:solidFill>
                          <a:effectLst/>
                          <a:latin typeface="Calibri Light"/>
                          <a:cs typeface="Times New Roman" pitchFamily="18" charset="0"/>
                        </a:rPr>
                        <a:t> </a:t>
                      </a:r>
                      <a:r>
                        <a:rPr kumimoji="0" lang="el-GR" sz="1800" b="0" i="0" u="none" strike="noStrike" cap="none" normalizeH="0" baseline="0" dirty="0">
                          <a:ln>
                            <a:noFill/>
                          </a:ln>
                          <a:solidFill>
                            <a:srgbClr val="004992"/>
                          </a:solidFill>
                          <a:effectLst/>
                          <a:latin typeface="Calibri Light"/>
                          <a:cs typeface="Times New Roman" pitchFamily="18" charset="0"/>
                        </a:rPr>
                        <a:t>;;;</a:t>
                      </a:r>
                      <a:r>
                        <a:rPr kumimoji="0" lang="el-GR" sz="1800" b="0" i="0" u="none" strike="noStrike" cap="none" normalizeH="0" baseline="0" dirty="0">
                          <a:ln>
                            <a:noFill/>
                          </a:ln>
                          <a:solidFill>
                            <a:srgbClr val="E3EFF8"/>
                          </a:solidFill>
                          <a:effectLst/>
                          <a:latin typeface="Calibri Light"/>
                          <a:cs typeface="Times New Roman" pitchFamily="18" charset="0"/>
                        </a:rPr>
                        <a:t> Η αυτοπεποίθηση μειώνεται με το να υποβαθμίζει κάποιος τις επιτυχίες του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Πλεονέκτημα:</a:t>
                      </a:r>
                      <a:r>
                        <a:rPr kumimoji="0" lang="el-GR" sz="1800" b="0" i="0" u="none" strike="noStrike" cap="none" normalizeH="0" baseline="0" dirty="0">
                          <a:ln>
                            <a:noFill/>
                          </a:ln>
                          <a:solidFill>
                            <a:srgbClr val="333333"/>
                          </a:solidFill>
                          <a:effectLst/>
                          <a:latin typeface="Calibri Light"/>
                          <a:cs typeface="Times New Roman" pitchFamily="18" charset="0"/>
                        </a:rPr>
                        <a:t> </a:t>
                      </a:r>
                      <a:r>
                        <a:rPr kumimoji="0" lang="el-GR" sz="1800" b="0" i="0" u="none" strike="noStrike" cap="none" normalizeH="0" baseline="0" dirty="0">
                          <a:ln>
                            <a:noFill/>
                          </a:ln>
                          <a:solidFill>
                            <a:srgbClr val="004992"/>
                          </a:solidFill>
                          <a:effectLst/>
                          <a:latin typeface="Calibri Light"/>
                          <a:cs typeface="Times New Roman" pitchFamily="18" charset="0"/>
                        </a:rPr>
                        <a:t>;;;</a:t>
                      </a:r>
                      <a:r>
                        <a:rPr kumimoji="0" lang="el-GR" sz="1800" b="0" i="0" u="none" strike="noStrike" cap="none" normalizeH="0" baseline="0" dirty="0">
                          <a:ln>
                            <a:noFill/>
                          </a:ln>
                          <a:solidFill>
                            <a:srgbClr val="E3EFF8"/>
                          </a:solidFill>
                          <a:effectLst/>
                          <a:latin typeface="Calibri Light"/>
                          <a:cs typeface="Times New Roman" pitchFamily="18" charset="0"/>
                        </a:rPr>
                        <a:t> Θεωρείστε μετριοπαθής και ξέρετε πώς να λειτουργείτε σε μία ομάδα</a:t>
                      </a:r>
                      <a:endParaRPr kumimoji="0" lang="en-US" sz="16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de-DE" sz="1400">
                <a:latin typeface="Calibri Light"/>
              </a:rPr>
              <a:t>Τα θερμά μου συγχαρητήρια για την νίκη σας. Πώς τα καταφέρατε;</a:t>
            </a:r>
            <a:endParaRPr lang="en-CA" altLang="de-DE" sz="14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4" name="1 - Τίτλος"/>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dirty="0">
                <a:latin typeface="+mn-lt"/>
                <a:ea typeface="+mn-ea"/>
                <a:cs typeface="+mn-cs"/>
              </a:rPr>
              <a:t>Επιπτώσεις ορισμένων τρόπων απόδοσης αιτίας σε θετικά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20</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1855417610"/>
              </p:ext>
            </p:extLst>
          </p:nvPr>
        </p:nvGraphicFramePr>
        <p:xfrm>
          <a:off x="408955" y="4297680"/>
          <a:ext cx="11376000" cy="24384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Τρόπος απόδοσης ευθυνών: ο εαυτός μου</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(π.χ «</a:t>
                      </a:r>
                      <a:r>
                        <a:rPr kumimoji="0" lang="el-GR" sz="1800" b="0" i="0" u="none" strike="noStrike" cap="none" normalizeH="0" baseline="0" dirty="0">
                          <a:ln>
                            <a:noFill/>
                          </a:ln>
                          <a:solidFill>
                            <a:srgbClr val="333333"/>
                          </a:solidFill>
                          <a:effectLst/>
                          <a:latin typeface="Calibri Light"/>
                          <a:cs typeface="Times New Roman" pitchFamily="18" charset="0"/>
                        </a:rPr>
                        <a:t>Όπως είπατε και προηγουμένως, είμαι εξαιρετικά ταλαντούχος»)</a:t>
                      </a:r>
                      <a:endParaRPr kumimoji="0" lang="en-GB" sz="14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l-GR" sz="1800" b="1" i="0" u="none" strike="noStrike" cap="none" normalizeH="0" baseline="0" dirty="0">
                          <a:ln>
                            <a:noFill/>
                          </a:ln>
                          <a:solidFill>
                            <a:srgbClr val="333333"/>
                          </a:solidFill>
                          <a:effectLst/>
                          <a:latin typeface="Calibri Light"/>
                          <a:cs typeface="Times New Roman" pitchFamily="18" charset="0"/>
                        </a:rPr>
                        <a:t>Μειονέκτημα :</a:t>
                      </a:r>
                      <a:r>
                        <a:rPr kumimoji="0" lang="el-GR" sz="1800" b="0" i="0" u="none" strike="noStrike" cap="none" normalizeH="0" baseline="0" dirty="0">
                          <a:ln>
                            <a:noFill/>
                          </a:ln>
                          <a:solidFill>
                            <a:srgbClr val="333333"/>
                          </a:solidFill>
                          <a:effectLst/>
                          <a:latin typeface="Calibri Light"/>
                          <a:cs typeface="Times New Roman" pitchFamily="18" charset="0"/>
                        </a:rPr>
                        <a:t> ο αυτοέπαινος δείχνει αλαζονεία</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l-GR" sz="1800" b="1" i="0" u="none" strike="noStrike" cap="none" normalizeH="0" baseline="0" dirty="0">
                          <a:ln>
                            <a:noFill/>
                          </a:ln>
                          <a:solidFill>
                            <a:srgbClr val="333333"/>
                          </a:solidFill>
                          <a:effectLst/>
                          <a:latin typeface="Calibri Light"/>
                          <a:cs typeface="Times New Roman" pitchFamily="18" charset="0"/>
                        </a:rPr>
                        <a:t>Πλεονέκτημα:</a:t>
                      </a:r>
                      <a:r>
                        <a:rPr kumimoji="0" lang="el-GR" sz="1800" b="0" i="0" u="none" strike="noStrike" cap="none" normalizeH="0" baseline="0" dirty="0">
                          <a:ln>
                            <a:noFill/>
                          </a:ln>
                          <a:solidFill>
                            <a:srgbClr val="333333"/>
                          </a:solidFill>
                          <a:effectLst/>
                          <a:latin typeface="Calibri Light"/>
                          <a:cs typeface="Times New Roman" pitchFamily="18" charset="0"/>
                        </a:rPr>
                        <a:t> Αυξάνει την αυτοπεποίθηση </a:t>
                      </a:r>
                      <a:endParaRPr kumimoji="0" lang="en-US"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Τρόπος απόδοσης ευθυνών: οι άλλοι/οι καταστάσεις</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(π.χ «</a:t>
                      </a:r>
                      <a:r>
                        <a:rPr kumimoji="0" lang="el-GR" sz="1800" b="0" i="0" u="none" strike="noStrike" cap="none" normalizeH="0" baseline="0" dirty="0">
                          <a:ln>
                            <a:noFill/>
                          </a:ln>
                          <a:solidFill>
                            <a:srgbClr val="333333"/>
                          </a:solidFill>
                          <a:effectLst/>
                          <a:latin typeface="Calibri Light"/>
                          <a:cs typeface="Times New Roman" pitchFamily="18" charset="0"/>
                        </a:rPr>
                        <a:t>Οφείλω τα πάντα στους δασκάλους μου και στους γονείς μου»)</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Μειονέκτημα:</a:t>
                      </a:r>
                      <a:r>
                        <a:rPr kumimoji="0" lang="el-GR" sz="1800" b="0" i="0" u="none" strike="noStrike" cap="none" normalizeH="0" baseline="0" dirty="0">
                          <a:ln>
                            <a:noFill/>
                          </a:ln>
                          <a:solidFill>
                            <a:srgbClr val="333333"/>
                          </a:solidFill>
                          <a:effectLst/>
                          <a:latin typeface="Calibri Light"/>
                          <a:cs typeface="Times New Roman" pitchFamily="18" charset="0"/>
                        </a:rPr>
                        <a:t> </a:t>
                      </a:r>
                      <a:r>
                        <a:rPr kumimoji="0" lang="el-GR" sz="1800" b="0" i="0" u="none" strike="noStrike" cap="none" normalizeH="0" baseline="0" dirty="0">
                          <a:ln>
                            <a:noFill/>
                          </a:ln>
                          <a:solidFill>
                            <a:srgbClr val="004992"/>
                          </a:solidFill>
                          <a:effectLst/>
                          <a:latin typeface="Calibri Light"/>
                          <a:cs typeface="Times New Roman" pitchFamily="18" charset="0"/>
                        </a:rPr>
                        <a:t>;;;</a:t>
                      </a:r>
                      <a:r>
                        <a:rPr kumimoji="0" lang="el-GR" sz="1800" b="0" i="0" u="none" strike="noStrike" cap="none" normalizeH="0" baseline="0" dirty="0">
                          <a:ln>
                            <a:noFill/>
                          </a:ln>
                          <a:solidFill>
                            <a:srgbClr val="E3EFF8"/>
                          </a:solidFill>
                          <a:effectLst/>
                          <a:latin typeface="Calibri Light"/>
                          <a:cs typeface="Times New Roman" pitchFamily="18" charset="0"/>
                        </a:rPr>
                        <a:t> Η αυτοπεποίθηση μειώνεται με το να υποβαθμίζει κάποιος τις επιτυχίες του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Πλεονέκτημα:</a:t>
                      </a:r>
                      <a:r>
                        <a:rPr kumimoji="0" lang="el-GR" sz="1800" b="0" i="0" u="none" strike="noStrike" cap="none" normalizeH="0" baseline="0" dirty="0">
                          <a:ln>
                            <a:noFill/>
                          </a:ln>
                          <a:solidFill>
                            <a:srgbClr val="333333"/>
                          </a:solidFill>
                          <a:effectLst/>
                          <a:latin typeface="Calibri Light"/>
                          <a:cs typeface="Times New Roman" pitchFamily="18" charset="0"/>
                        </a:rPr>
                        <a:t> </a:t>
                      </a:r>
                      <a:r>
                        <a:rPr kumimoji="0" lang="el-GR" sz="1800" b="0" i="0" u="none" strike="noStrike" cap="none" normalizeH="0" baseline="0" dirty="0">
                          <a:ln>
                            <a:noFill/>
                          </a:ln>
                          <a:solidFill>
                            <a:srgbClr val="004992"/>
                          </a:solidFill>
                          <a:effectLst/>
                          <a:latin typeface="Calibri Light"/>
                          <a:cs typeface="Times New Roman" pitchFamily="18" charset="0"/>
                        </a:rPr>
                        <a:t>;;;</a:t>
                      </a:r>
                      <a:r>
                        <a:rPr kumimoji="0" lang="el-GR" sz="1800" b="0" i="0" u="none" strike="noStrike" cap="none" normalizeH="0" baseline="0" dirty="0">
                          <a:ln>
                            <a:noFill/>
                          </a:ln>
                          <a:solidFill>
                            <a:srgbClr val="E3EFF8"/>
                          </a:solidFill>
                          <a:effectLst/>
                          <a:latin typeface="Calibri Light"/>
                          <a:cs typeface="Times New Roman" pitchFamily="18" charset="0"/>
                        </a:rPr>
                        <a:t> Θεωρείστε μετριοπαθής και ξέρετε πώς να λειτουργείτε σε μία ομάδα</a:t>
                      </a:r>
                      <a:endParaRPr kumimoji="0" lang="en-US" sz="16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de-DE" sz="1400">
                <a:latin typeface="Calibri Light"/>
              </a:rPr>
              <a:t>Τα θερμά μου συγχαρητήρια για την νίκη σας. Πώς τα καταφέρατε;</a:t>
            </a:r>
            <a:endParaRPr lang="en-CA" altLang="de-DE" sz="1400" dirty="0">
              <a:latin typeface="Calibri Light"/>
            </a:endParaRPr>
          </a:p>
        </p:txBody>
      </p:sp>
    </p:spTree>
    <p:extLst>
      <p:ext uri="{BB962C8B-B14F-4D97-AF65-F5344CB8AC3E}">
        <p14:creationId xmlns:p14="http://schemas.microsoft.com/office/powerpoint/2010/main" val="1480170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4" name="1 - Τίτλος"/>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dirty="0">
                <a:latin typeface="+mn-lt"/>
                <a:ea typeface="+mn-ea"/>
                <a:cs typeface="+mn-cs"/>
              </a:rPr>
              <a:t>Επιπτώσεις ορισμένων τρόπων απόδοσης αιτίας σε θετικά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21</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2080468290"/>
              </p:ext>
            </p:extLst>
          </p:nvPr>
        </p:nvGraphicFramePr>
        <p:xfrm>
          <a:off x="408955" y="4297680"/>
          <a:ext cx="11376000" cy="24384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Τρόπος απόδοσης ευθυνών: ο εαυτός μου</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(π.χ «</a:t>
                      </a:r>
                      <a:r>
                        <a:rPr kumimoji="0" lang="el-GR" sz="1800" b="0" i="0" u="none" strike="noStrike" cap="none" normalizeH="0" baseline="0" dirty="0">
                          <a:ln>
                            <a:noFill/>
                          </a:ln>
                          <a:solidFill>
                            <a:srgbClr val="333333"/>
                          </a:solidFill>
                          <a:effectLst/>
                          <a:latin typeface="Calibri Light"/>
                          <a:cs typeface="Times New Roman" pitchFamily="18" charset="0"/>
                        </a:rPr>
                        <a:t>Όπως είπατε και προηγουμένως, είμαι εξαιρετικά ταλαντούχος»)</a:t>
                      </a:r>
                      <a:endParaRPr kumimoji="0" lang="en-GB" sz="14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l-GR" sz="1800" b="1" i="0" u="none" strike="noStrike" cap="none" normalizeH="0" baseline="0" dirty="0">
                          <a:ln>
                            <a:noFill/>
                          </a:ln>
                          <a:solidFill>
                            <a:srgbClr val="333333"/>
                          </a:solidFill>
                          <a:effectLst/>
                          <a:latin typeface="Calibri Light"/>
                          <a:cs typeface="Times New Roman" pitchFamily="18" charset="0"/>
                        </a:rPr>
                        <a:t>Μειονέκτημα :</a:t>
                      </a:r>
                      <a:r>
                        <a:rPr kumimoji="0" lang="el-GR" sz="1800" b="0" i="0" u="none" strike="noStrike" cap="none" normalizeH="0" baseline="0" dirty="0">
                          <a:ln>
                            <a:noFill/>
                          </a:ln>
                          <a:solidFill>
                            <a:srgbClr val="333333"/>
                          </a:solidFill>
                          <a:effectLst/>
                          <a:latin typeface="Calibri Light"/>
                          <a:cs typeface="Times New Roman" pitchFamily="18" charset="0"/>
                        </a:rPr>
                        <a:t> ο αυτοέπαινος δείχνει αλαζονεία</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l-GR" sz="1800" b="1" i="0" u="none" strike="noStrike" cap="none" normalizeH="0" baseline="0" dirty="0">
                          <a:ln>
                            <a:noFill/>
                          </a:ln>
                          <a:solidFill>
                            <a:srgbClr val="333333"/>
                          </a:solidFill>
                          <a:effectLst/>
                          <a:latin typeface="Calibri Light"/>
                          <a:cs typeface="Times New Roman" pitchFamily="18" charset="0"/>
                        </a:rPr>
                        <a:t>Πλεονέκτημα:</a:t>
                      </a:r>
                      <a:r>
                        <a:rPr kumimoji="0" lang="el-GR" sz="1800" b="0" i="0" u="none" strike="noStrike" cap="none" normalizeH="0" baseline="0" dirty="0">
                          <a:ln>
                            <a:noFill/>
                          </a:ln>
                          <a:solidFill>
                            <a:srgbClr val="333333"/>
                          </a:solidFill>
                          <a:effectLst/>
                          <a:latin typeface="Calibri Light"/>
                          <a:cs typeface="Times New Roman" pitchFamily="18" charset="0"/>
                        </a:rPr>
                        <a:t> Αυξάνει την αυτοπεποίθηση </a:t>
                      </a:r>
                      <a:endParaRPr kumimoji="0" lang="en-US"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Τρόπος απόδοσης ευθυνών: οι άλλοι/οι καταστάσεις</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(π.χ «</a:t>
                      </a:r>
                      <a:r>
                        <a:rPr kumimoji="0" lang="el-GR" sz="1800" b="0" i="0" u="none" strike="noStrike" cap="none" normalizeH="0" baseline="0" dirty="0">
                          <a:ln>
                            <a:noFill/>
                          </a:ln>
                          <a:solidFill>
                            <a:srgbClr val="333333"/>
                          </a:solidFill>
                          <a:effectLst/>
                          <a:latin typeface="Calibri Light"/>
                          <a:cs typeface="Times New Roman" pitchFamily="18" charset="0"/>
                        </a:rPr>
                        <a:t>Οφείλω τα πάντα στους δασκάλους μου και στους γονείς μου»)</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Μειονέκτημα:</a:t>
                      </a:r>
                      <a:r>
                        <a:rPr kumimoji="0" lang="el-GR" sz="1800" b="0" i="0" u="none" strike="noStrike" cap="none" normalizeH="0" baseline="0" dirty="0">
                          <a:ln>
                            <a:noFill/>
                          </a:ln>
                          <a:solidFill>
                            <a:srgbClr val="333333"/>
                          </a:solidFill>
                          <a:effectLst/>
                          <a:latin typeface="Calibri Light"/>
                          <a:cs typeface="Times New Roman" pitchFamily="18" charset="0"/>
                        </a:rPr>
                        <a:t> Η αυτοπεποίθηση μειώνεται με το να υποβαθμίζει κάποιος τις επιτυχίες του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1" i="0" u="none" strike="noStrike" cap="none" normalizeH="0" baseline="0" dirty="0">
                          <a:ln>
                            <a:noFill/>
                          </a:ln>
                          <a:solidFill>
                            <a:srgbClr val="333333"/>
                          </a:solidFill>
                          <a:effectLst/>
                          <a:latin typeface="Calibri Light"/>
                          <a:cs typeface="Times New Roman" pitchFamily="18" charset="0"/>
                        </a:rPr>
                        <a:t>Πλεονέκτημα:</a:t>
                      </a:r>
                      <a:r>
                        <a:rPr kumimoji="0" lang="el-GR" sz="1800" b="0" i="0" u="none" strike="noStrike" cap="none" normalizeH="0" baseline="0" dirty="0">
                          <a:ln>
                            <a:noFill/>
                          </a:ln>
                          <a:solidFill>
                            <a:srgbClr val="333333"/>
                          </a:solidFill>
                          <a:effectLst/>
                          <a:latin typeface="Calibri Light"/>
                          <a:cs typeface="Times New Roman" pitchFamily="18" charset="0"/>
                        </a:rPr>
                        <a:t> Θεωρείστε μετριοπαθής και ξέρετε πώς να λειτουργείτε σε μία ομάδα</a:t>
                      </a:r>
                      <a:endParaRPr kumimoji="0" lang="en-US"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de-DE" sz="1400">
                <a:latin typeface="Calibri Light"/>
              </a:rPr>
              <a:t>Τα θερμά μου συγχαρητήρια για την νίκη σας. Πώς τα καταφέρατε;</a:t>
            </a:r>
            <a:endParaRPr lang="en-CA" altLang="de-DE" sz="1400" dirty="0">
              <a:latin typeface="Calibri Light"/>
            </a:endParaRPr>
          </a:p>
        </p:txBody>
      </p:sp>
    </p:spTree>
    <p:extLst>
      <p:ext uri="{BB962C8B-B14F-4D97-AF65-F5344CB8AC3E}">
        <p14:creationId xmlns:p14="http://schemas.microsoft.com/office/powerpoint/2010/main" val="1541069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9" name="1 - Τίτλος"/>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dirty="0">
                <a:latin typeface="+mn-lt"/>
                <a:ea typeface="+mn-ea"/>
                <a:cs typeface="+mn-cs"/>
              </a:rPr>
              <a:t>Επιπτώσεις ορισμένων τρόπων απόδοσης αιτίας σε θετικά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22</a:t>
            </a:fld>
            <a:endParaRPr lang="de-DE" altLang="de-DE">
              <a:latin typeface="+mn-lt"/>
              <a:ea typeface="+mn-ea"/>
            </a:endParaRPr>
          </a:p>
        </p:txBody>
      </p:sp>
      <p:graphicFrame>
        <p:nvGraphicFramePr>
          <p:cNvPr id="12" name="Group 15"/>
          <p:cNvGraphicFramePr>
            <a:graphicFrameLocks noGrp="1"/>
          </p:cNvGraphicFramePr>
          <p:nvPr>
            <p:extLst>
              <p:ext uri="{D42A27DB-BD31-4B8C-83A1-F6EECF244321}">
                <p14:modId xmlns:p14="http://schemas.microsoft.com/office/powerpoint/2010/main" val="745508349"/>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Πιο ισορροπημένες απαντήσεις (π.χ όσον αφορά τους άλλους, την κατάσταση και τον εαυτό σας):</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2000" b="0" i="0" u="none" strike="noStrike" cap="none" normalizeH="0" baseline="0" dirty="0">
                          <a:ln>
                            <a:noFill/>
                          </a:ln>
                          <a:solidFill>
                            <a:srgbClr val="004992"/>
                          </a:solidFill>
                          <a:effectLst/>
                          <a:latin typeface="Calibri Light"/>
                          <a:cs typeface="Times New Roman" pitchFamily="18" charset="0"/>
                        </a:rPr>
                        <a:t>;;;</a:t>
                      </a:r>
                      <a:endParaRPr kumimoji="0" lang="en-US"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de-DE" sz="1400">
                <a:latin typeface="Calibri Light"/>
              </a:rPr>
              <a:t>Τα θερμά μου συγχαρητήρια για την νίκη σας. Πώς τα καταφέρατε;</a:t>
            </a:r>
            <a:endParaRPr lang="en-CA" altLang="de-DE" sz="1400"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9" name="1 - Τίτλος"/>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dirty="0">
                <a:latin typeface="+mn-lt"/>
                <a:ea typeface="+mn-ea"/>
                <a:cs typeface="+mn-cs"/>
              </a:rPr>
              <a:t>Επιπτώσεις ορισμένων τρόπων απόδοσης αιτίας σε θετικά γεγονότα.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23</a:t>
            </a:fld>
            <a:endParaRPr lang="de-DE" altLang="de-DE">
              <a:latin typeface="+mn-lt"/>
              <a:ea typeface="+mn-ea"/>
            </a:endParaRPr>
          </a:p>
        </p:txBody>
      </p:sp>
      <p:graphicFrame>
        <p:nvGraphicFramePr>
          <p:cNvPr id="12" name="Group 15"/>
          <p:cNvGraphicFramePr>
            <a:graphicFrameLocks noGrp="1"/>
          </p:cNvGraphicFramePr>
          <p:nvPr>
            <p:extLst>
              <p:ext uri="{D42A27DB-BD31-4B8C-83A1-F6EECF244321}">
                <p14:modId xmlns:p14="http://schemas.microsoft.com/office/powerpoint/2010/main" val="1738047966"/>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2000" b="0" i="0" u="none" strike="noStrike" cap="none" normalizeH="0" baseline="0">
                          <a:ln>
                            <a:noFill/>
                          </a:ln>
                          <a:solidFill>
                            <a:srgbClr val="333333"/>
                          </a:solidFill>
                          <a:effectLst/>
                          <a:latin typeface="Calibri Light"/>
                          <a:cs typeface="Times New Roman" pitchFamily="18" charset="0"/>
                        </a:rPr>
                        <a:t>Πιο ισορροπημένες απαντήσεις (π.χ όσον αφορά τους άλλους, την κατάσταση και τον εαυτό σας):</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2000" b="0" i="0" u="none" strike="noStrike" cap="none" normalizeH="0" baseline="0" dirty="0">
                          <a:ln>
                            <a:noFill/>
                          </a:ln>
                          <a:solidFill>
                            <a:srgbClr val="333333"/>
                          </a:solidFill>
                          <a:effectLst/>
                          <a:latin typeface="Calibri Light"/>
                          <a:cs typeface="Times New Roman" pitchFamily="18" charset="0"/>
                        </a:rPr>
                        <a:t>«Είμαι πολύ περήφανος για την νίκη μου, αλλά θα ήθελα να ευχαριστήσω από τα βάθη της καρδιάς μου την ομάδα μου και τους γονείς μου. Επίσης, ο Έντισον είπε κάποτε: «Η ευφυΐα είναι ένα τοις εκατό έμπνευση και ενενήντα τοις εκατό ιδρώτας».</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de-DE" sz="1400">
                <a:latin typeface="Calibri Light"/>
              </a:rPr>
              <a:t>Τα θερμά μου συγχαρητήρια για την νίκη σας. Πώς τα καταφέρατε;</a:t>
            </a:r>
            <a:endParaRPr lang="en-CA" altLang="de-DE" sz="1400" dirty="0">
              <a:latin typeface="Calibri Light"/>
            </a:endParaRPr>
          </a:p>
        </p:txBody>
      </p:sp>
    </p:spTree>
    <p:extLst>
      <p:ext uri="{BB962C8B-B14F-4D97-AF65-F5344CB8AC3E}">
        <p14:creationId xmlns:p14="http://schemas.microsoft.com/office/powerpoint/2010/main" val="3968209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Ποιο είναι το νόημα σε όλα αυτά;</a:t>
            </a:r>
          </a:p>
        </p:txBody>
      </p:sp>
      <p:sp>
        <p:nvSpPr>
          <p:cNvPr id="25603" name="2 - Θέση περιεχομένου"/>
          <p:cNvSpPr>
            <a:spLocks noGrp="1"/>
          </p:cNvSpPr>
          <p:nvPr>
            <p:ph idx="1"/>
          </p:nvPr>
        </p:nvSpPr>
        <p:spPr/>
        <p:txBody>
          <a:bodyPr>
            <a:noAutofit/>
          </a:bodyPr>
          <a:lstStyle/>
          <a:p>
            <a:r>
              <a:rPr lang="el-GR" altLang="de-DE" sz="2400" dirty="0">
                <a:solidFill>
                  <a:srgbClr val="333333"/>
                </a:solidFill>
              </a:rPr>
              <a:t>Μελέτες δείχνουν ότι πολλοί άνθρωποι</a:t>
            </a:r>
            <a:r>
              <a:rPr lang="el-GR" altLang="de-DE" sz="2400" i="1" dirty="0">
                <a:solidFill>
                  <a:srgbClr val="333333"/>
                </a:solidFill>
              </a:rPr>
              <a:t> </a:t>
            </a:r>
            <a:r>
              <a:rPr lang="de-DE" altLang="de-DE" sz="2400" dirty="0">
                <a:solidFill>
                  <a:srgbClr val="333333"/>
                </a:solidFill>
              </a:rPr>
              <a:t>(</a:t>
            </a:r>
            <a:r>
              <a:rPr lang="el-GR" altLang="de-DE" sz="2400" dirty="0">
                <a:solidFill>
                  <a:srgbClr val="333333"/>
                </a:solidFill>
              </a:rPr>
              <a:t>αλλά όχι όλοι</a:t>
            </a:r>
            <a:r>
              <a:rPr lang="en-US" altLang="de-DE" sz="2400" dirty="0">
                <a:solidFill>
                  <a:srgbClr val="333333"/>
                </a:solidFill>
              </a:rPr>
              <a:t>!</a:t>
            </a:r>
            <a:r>
              <a:rPr lang="de-DE" altLang="de-DE" sz="2400" dirty="0">
                <a:solidFill>
                  <a:srgbClr val="333333"/>
                </a:solidFill>
              </a:rPr>
              <a:t>)</a:t>
            </a:r>
            <a:r>
              <a:rPr lang="el-GR" altLang="de-DE" sz="2400" dirty="0">
                <a:solidFill>
                  <a:srgbClr val="333333"/>
                </a:solidFill>
              </a:rPr>
              <a:t> με </a:t>
            </a:r>
            <a:r>
              <a:rPr lang="el-GR" altLang="de-DE" sz="2400" b="1" dirty="0">
                <a:solidFill>
                  <a:srgbClr val="333333"/>
                </a:solidFill>
              </a:rPr>
              <a:t>Κατάθλιψη</a:t>
            </a:r>
            <a:r>
              <a:rPr lang="en-US" altLang="de-DE" sz="2400" dirty="0">
                <a:solidFill>
                  <a:srgbClr val="333333"/>
                </a:solidFill>
              </a:rPr>
              <a:t>:</a:t>
            </a:r>
            <a:endParaRPr lang="el-GR" altLang="de-DE" sz="2400" dirty="0">
              <a:solidFill>
                <a:srgbClr val="333333"/>
              </a:solidFill>
            </a:endParaRPr>
          </a:p>
          <a:p>
            <a:pPr marL="342900" indent="-342900">
              <a:buClr>
                <a:srgbClr val="333333"/>
              </a:buClr>
              <a:buFont typeface="WingDings"/>
              <a:buChar char=""/>
            </a:pPr>
            <a:r>
              <a:rPr lang="el-GR" altLang="de-DE" sz="2400" dirty="0">
                <a:solidFill>
                  <a:srgbClr val="333333"/>
                </a:solidFill>
              </a:rPr>
              <a:t>τείνουν να κατηγορούν τους εαυτού τους για αρνητικά γεγονότα και αποτυχίες.</a:t>
            </a:r>
          </a:p>
          <a:p>
            <a:pPr marL="342900" indent="-342900">
              <a:buClr>
                <a:srgbClr val="333333"/>
              </a:buClr>
              <a:buFont typeface="WingDings"/>
              <a:buChar char=""/>
            </a:pPr>
            <a:r>
              <a:rPr lang="el-GR" altLang="de-DE" sz="2400" dirty="0">
                <a:solidFill>
                  <a:srgbClr val="333333"/>
                </a:solidFill>
              </a:rPr>
              <a:t>τείνουν να αποδίδουν τις επιτυχίες τους είτε στους άλλους είτε στις καταστάσεις.</a:t>
            </a:r>
          </a:p>
          <a:p>
            <a:pPr algn="ctr"/>
            <a:r>
              <a:rPr lang="el-GR" altLang="de-DE" sz="2400" b="1" dirty="0">
                <a:solidFill>
                  <a:srgbClr val="004992"/>
                </a:solidFill>
              </a:rPr>
              <a:t>Αυτή η απόδοση αιτίας μπορεί να οδηγήσει σε χαμηλή αυτοεκτίμηση!</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24</a:t>
            </a:fld>
            <a:endParaRPr lang="de-DE" altLang="de-DE">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Ποιο είναι το νόημα σε όλα αυτά;</a:t>
            </a:r>
          </a:p>
        </p:txBody>
      </p:sp>
      <p:sp>
        <p:nvSpPr>
          <p:cNvPr id="26627" name="2 - Θέση περιεχομένου"/>
          <p:cNvSpPr>
            <a:spLocks noGrp="1"/>
          </p:cNvSpPr>
          <p:nvPr>
            <p:ph idx="1"/>
          </p:nvPr>
        </p:nvSpPr>
        <p:spPr/>
        <p:txBody>
          <a:bodyPr>
            <a:noAutofit/>
          </a:bodyPr>
          <a:lstStyle/>
          <a:p>
            <a:r>
              <a:rPr lang="el-GR" altLang="de-DE" sz="2400" dirty="0">
                <a:solidFill>
                  <a:srgbClr val="333333"/>
                </a:solidFill>
              </a:rPr>
              <a:t>Μελέτες δείχνουν ότι πολλοί άνθρωποι</a:t>
            </a:r>
            <a:r>
              <a:rPr lang="el-GR" altLang="de-DE" sz="2400" i="1" dirty="0">
                <a:solidFill>
                  <a:srgbClr val="333333"/>
                </a:solidFill>
              </a:rPr>
              <a:t> </a:t>
            </a:r>
            <a:r>
              <a:rPr lang="de-DE" altLang="de-DE" sz="2400" dirty="0">
                <a:solidFill>
                  <a:srgbClr val="333333"/>
                </a:solidFill>
              </a:rPr>
              <a:t>(</a:t>
            </a:r>
            <a:r>
              <a:rPr lang="el-GR" altLang="de-DE" sz="2400" dirty="0">
                <a:solidFill>
                  <a:srgbClr val="333333"/>
                </a:solidFill>
              </a:rPr>
              <a:t>αλλά όχι όλοι</a:t>
            </a:r>
            <a:r>
              <a:rPr lang="en-US" altLang="de-DE" sz="2400" dirty="0">
                <a:solidFill>
                  <a:srgbClr val="333333"/>
                </a:solidFill>
              </a:rPr>
              <a:t>!</a:t>
            </a:r>
            <a:r>
              <a:rPr lang="de-DE" altLang="de-DE" sz="2400" dirty="0">
                <a:solidFill>
                  <a:srgbClr val="333333"/>
                </a:solidFill>
              </a:rPr>
              <a:t>)</a:t>
            </a:r>
            <a:r>
              <a:rPr lang="el-GR" altLang="de-DE" sz="2400" dirty="0">
                <a:solidFill>
                  <a:srgbClr val="333333"/>
                </a:solidFill>
              </a:rPr>
              <a:t> με </a:t>
            </a:r>
            <a:r>
              <a:rPr lang="el-GR" altLang="de-DE" sz="2400" b="1" dirty="0">
                <a:solidFill>
                  <a:srgbClr val="333333"/>
                </a:solidFill>
              </a:rPr>
              <a:t>παραληρητικές ιδέες</a:t>
            </a:r>
            <a:r>
              <a:rPr lang="en-US" altLang="de-DE" sz="2400" dirty="0">
                <a:solidFill>
                  <a:srgbClr val="333333"/>
                </a:solidFill>
              </a:rPr>
              <a:t>:</a:t>
            </a:r>
            <a:endParaRPr lang="el-GR" altLang="de-DE" sz="2400" dirty="0">
              <a:solidFill>
                <a:srgbClr val="333333"/>
              </a:solidFill>
            </a:endParaRPr>
          </a:p>
          <a:p>
            <a:pPr marL="342900" indent="-342900">
              <a:buClr>
                <a:srgbClr val="333333"/>
              </a:buClr>
              <a:buFont typeface="WingDings"/>
              <a:buChar char=""/>
            </a:pPr>
            <a:r>
              <a:rPr lang="el-GR" altLang="de-DE" sz="2400" dirty="0">
                <a:solidFill>
                  <a:srgbClr val="333333"/>
                </a:solidFill>
              </a:rPr>
              <a:t>τείνουν να κατηγορούν άλλους ανθρώπους για αρνητικά γεγονότα</a:t>
            </a:r>
            <a:r>
              <a:rPr lang="de-DE" altLang="de-DE" sz="2400">
                <a:solidFill>
                  <a:srgbClr val="333333"/>
                </a:solidFill>
              </a:rPr>
              <a:t> </a:t>
            </a:r>
            <a:r>
              <a:rPr lang="el-GR" altLang="de-DE" sz="2400">
                <a:solidFill>
                  <a:srgbClr val="333333"/>
                </a:solidFill>
              </a:rPr>
              <a:t>και </a:t>
            </a:r>
            <a:r>
              <a:rPr lang="el-GR" altLang="de-DE" sz="2400" dirty="0">
                <a:solidFill>
                  <a:srgbClr val="333333"/>
                </a:solidFill>
              </a:rPr>
              <a:t>αποτυχίες.</a:t>
            </a:r>
          </a:p>
          <a:p>
            <a:pPr marL="342900" indent="-342900">
              <a:buClr>
                <a:srgbClr val="333333"/>
              </a:buClr>
              <a:buFont typeface="WingDings"/>
              <a:buChar char=""/>
            </a:pPr>
            <a:r>
              <a:rPr lang="el-GR" altLang="de-DE" sz="2400" dirty="0">
                <a:solidFill>
                  <a:srgbClr val="333333"/>
                </a:solidFill>
              </a:rPr>
              <a:t>τείνουν να πιστεύουν ότι όλες οι καταστάσεις είναι πέρα από τον έλεγχο τους.</a:t>
            </a:r>
          </a:p>
          <a:p>
            <a:pPr algn="ctr"/>
            <a:r>
              <a:rPr lang="el-GR" altLang="de-DE" sz="2400" b="1" dirty="0">
                <a:solidFill>
                  <a:srgbClr val="004992"/>
                </a:solidFill>
              </a:rPr>
              <a:t>Ειδικότερα ο πρώτος τρόπος απόδοσης αιτίας μπορεί να οδηγήσει σε ρήξη των διαπροσωπικών σχέσεων</a:t>
            </a:r>
            <a:r>
              <a:rPr lang="en-US" altLang="de-DE" sz="2400" b="1" dirty="0">
                <a:solidFill>
                  <a:srgbClr val="004992"/>
                </a:solidFill>
              </a:rPr>
              <a:t>!</a:t>
            </a:r>
            <a:endParaRPr lang="el-GR" altLang="de-DE" sz="2400" b="1"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Μπορεί κάποιος να συνεισφέρει με μια σύντομη προσωπική εμπειρία;</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26</a:t>
            </a:fld>
            <a:endParaRPr lang="de-DE" altLang="de-DE">
              <a:latin typeface="+mn-lt"/>
              <a:ea typeface="+mn-ea"/>
            </a:endParaRPr>
          </a:p>
        </p:txBody>
      </p:sp>
      <p:sp>
        <p:nvSpPr>
          <p:cNvPr id="27673" name="Rechteck 1"/>
          <p:cNvSpPr>
            <a:spLocks noChangeArrowheads="1"/>
          </p:cNvSpPr>
          <p:nvPr/>
        </p:nvSpPr>
        <p:spPr bwMode="auto">
          <a:xfrm>
            <a:off x="408955" y="5805488"/>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el-GR" altLang="de-DE" sz="1800" dirty="0">
                <a:solidFill>
                  <a:srgbClr val="004992"/>
                </a:solidFill>
                <a:latin typeface="+mn-lt"/>
                <a:ea typeface="+mn-ea"/>
              </a:rPr>
              <a:t>Πως οι μονομερείς αποδόσεις αιτιών μπορούν να προκαλέσουν παρεξηγήσεις κατά τη διάρκεια της ψύχωσης - παραδείγματα</a:t>
            </a:r>
            <a:endParaRPr lang="de-DE" altLang="de-DE" sz="18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318698847"/>
              </p:ext>
            </p:extLst>
          </p:nvPr>
        </p:nvGraphicFramePr>
        <p:xfrm>
          <a:off x="408955" y="2391576"/>
          <a:ext cx="11376000" cy="3291786"/>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Συμβάν</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Ερμηνεία κατά τη διάρκεια της ψύχωσης</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Άλλες ερμηνείες</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Κάποιοι γελούν ενώ εσύ μιλάς.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Οι άνθρωποι δεν ενδιαφέρονται πραγματικά για το τι λέω, απλά κάνουν πλάκα μαζί μου.</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Καθαρή σύμπτωση - κάποιος άλλος έκανε την ίδια ώρα ένα αστείο. Οι άνθρωποι διασκεδάζουν με το μαύρο χιούμορ σας.</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Πήρες βάρος.</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Ένας «φτηνός» γιατρός μου έχει συνταγογραφήσει «φτηνά» φάρμακα.</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Αυτό μπορεί να οφείλεται σε παρενέργειες φαρμάκων, αλλά η έλλειψη άσκησης και η κακή διατροφή είναι επίσης πιθανές αίτιες.</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Το λάστιχο του ποδήλατου σου είναι σκασμένο.</a:t>
                      </a:r>
                      <a:endParaRPr kumimoji="0" lang="de-DE" sz="18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Υπάρχουν βάνδαλοι κάπου εδώ γύρω. Έχω γίνει στόχος.</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Ξέχασες να φουσκώσεις τα λάστιχα. Υπάρχει ένα καρφί στο λάστιχο.</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 Τίτλος"/>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Τρόπος Απόδοσης Αιτίας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Σκοπός της σημερινής συνεδρίας</a:t>
            </a:r>
          </a:p>
        </p:txBody>
      </p:sp>
      <p:sp>
        <p:nvSpPr>
          <p:cNvPr id="28675" name="2 - Θέση περιεχομένου"/>
          <p:cNvSpPr>
            <a:spLocks noGrp="1"/>
          </p:cNvSpPr>
          <p:nvPr>
            <p:ph idx="1"/>
          </p:nvPr>
        </p:nvSpPr>
        <p:spPr/>
        <p:txBody>
          <a:bodyPr>
            <a:noAutofit/>
          </a:bodyPr>
          <a:lstStyle/>
          <a:p>
            <a:pPr marL="342900" indent="-342900">
              <a:buClr>
                <a:srgbClr val="333333"/>
              </a:buClr>
              <a:buFont typeface="WingDings"/>
              <a:buChar char=""/>
            </a:pPr>
            <a:r>
              <a:rPr lang="el-GR" altLang="de-DE" sz="2400" dirty="0">
                <a:solidFill>
                  <a:srgbClr val="333333"/>
                </a:solidFill>
              </a:rPr>
              <a:t>Σκεφτείτε πιθανές αίτιες των γεγονότων</a:t>
            </a:r>
          </a:p>
          <a:p>
            <a:pPr marL="342900" indent="-342900">
              <a:buClr>
                <a:srgbClr val="333333"/>
              </a:buClr>
              <a:buFont typeface="WingDings"/>
              <a:buChar char=""/>
            </a:pPr>
            <a:r>
              <a:rPr lang="el-GR" altLang="de-DE" sz="2400" dirty="0">
                <a:solidFill>
                  <a:srgbClr val="333333"/>
                </a:solidFill>
              </a:rPr>
              <a:t>Μη βιασθείτε να επιλέξετε μία εξήγηση</a:t>
            </a:r>
          </a:p>
          <a:p>
            <a:pPr marL="342900" indent="-342900">
              <a:buClr>
                <a:srgbClr val="333333"/>
              </a:buClr>
              <a:buFont typeface="WingDings"/>
              <a:buChar char=""/>
            </a:pPr>
            <a:r>
              <a:rPr lang="el-GR" altLang="de-DE" sz="2400" dirty="0">
                <a:solidFill>
                  <a:srgbClr val="333333"/>
                </a:solidFill>
              </a:rPr>
              <a:t>Συζητήστε, ποιες είναι οι συνέπειες ορισμένων τρόπων απόδοσης ευθυνών.</a:t>
            </a:r>
          </a:p>
          <a:p>
            <a:r>
              <a:rPr lang="el-GR" altLang="de-DE" sz="2400" dirty="0">
                <a:solidFill>
                  <a:srgbClr val="004992"/>
                </a:solidFill>
              </a:rPr>
              <a:t>Θα πρέπει να προσπαθήσουμε να είμαστε όσο το δυνατόν περισσότερο ρεαλιστές στη καθημερινή μας ζωή</a:t>
            </a:r>
            <a:r>
              <a:rPr lang="en-US" altLang="de-DE" sz="2400" dirty="0">
                <a:solidFill>
                  <a:srgbClr val="004992"/>
                </a:solidFill>
              </a:rPr>
              <a:t>:</a:t>
            </a:r>
          </a:p>
          <a:p>
            <a:r>
              <a:rPr lang="el-GR" altLang="de-DE" sz="2400" dirty="0">
                <a:solidFill>
                  <a:srgbClr val="004992"/>
                </a:solidFill>
              </a:rPr>
              <a:t>Δε θα πρέπει να κατηγορούμε τους άλλους για τις αποτυχίες μας, ούτε να κατηγορούμε πάντα τους εαυτούς μας όταν τα πράγματα πηγαίνουν στραβά.</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Σε μία αλλαγή προϊόντος ο υπάλληλος του καταστήματος σας επιστρέφει όλα τα χρήματα πίσω.</a:t>
            </a:r>
          </a:p>
        </p:txBody>
      </p:sp>
      <p:sp>
        <p:nvSpPr>
          <p:cNvPr id="29699" name="2 - Θέση περιεχομένου"/>
          <p:cNvSpPr>
            <a:spLocks noGrp="1"/>
          </p:cNvSpPr>
          <p:nvPr>
            <p:ph idx="1"/>
          </p:nvPr>
        </p:nvSpPr>
        <p:spPr/>
        <p:txBody>
          <a:bodyPr>
            <a:noAutofit/>
          </a:bodyPr>
          <a:lstStyle/>
          <a:p>
            <a:r>
              <a:rPr lang="el-GR" altLang="de-DE" sz="2400" dirty="0">
                <a:solidFill>
                  <a:srgbClr val="333333"/>
                </a:solidFill>
              </a:rPr>
              <a:t>Γιατί ο υπάλληλος του καταστήματος επέστρεψε όλα τα χρήματά σας πίσω;</a:t>
            </a:r>
          </a:p>
          <a:p>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28</a:t>
            </a:fld>
            <a:endParaRPr lang="de-DE" altLang="de-DE">
              <a:latin typeface="+mn-lt"/>
              <a:ea typeface="+mn-ea"/>
            </a:endParaRPr>
          </a:p>
        </p:txBody>
      </p:sp>
      <p:pic>
        <p:nvPicPr>
          <p:cNvPr id="9"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 Τίτλος"/>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Όταν μπαίνετε σε ένα δωμάτιο σταματούν όλοι να μιλούν.</a:t>
            </a:r>
          </a:p>
        </p:txBody>
      </p:sp>
      <p:sp>
        <p:nvSpPr>
          <p:cNvPr id="30723" name="2 - Θέση περιεχομένου"/>
          <p:cNvSpPr>
            <a:spLocks noGrp="1"/>
          </p:cNvSpPr>
          <p:nvPr>
            <p:ph idx="1"/>
          </p:nvPr>
        </p:nvSpPr>
        <p:spPr/>
        <p:txBody>
          <a:bodyPr>
            <a:noAutofit/>
          </a:bodyPr>
          <a:lstStyle/>
          <a:p>
            <a:r>
              <a:rPr lang="el-GR" altLang="de-DE" sz="2400" dirty="0">
                <a:solidFill>
                  <a:srgbClr val="333333"/>
                </a:solidFill>
              </a:rPr>
              <a:t>Γιατί οι άνθρωποι σταμάτησαν να μιλούν όταν μπήκατε στο </a:t>
            </a:r>
            <a:r>
              <a:rPr lang="el-GR" altLang="de-DE" sz="2400">
                <a:solidFill>
                  <a:srgbClr val="333333"/>
                </a:solidFill>
              </a:rPr>
              <a:t>δωμάτιο;</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29</a:t>
            </a:fld>
            <a:endParaRPr lang="de-DE" altLang="de-DE">
              <a:latin typeface="+mn-lt"/>
              <a:ea typeface="+mn-ea"/>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Κάποιος σας λέει ότι δεν φαίνεστε καλά.</a:t>
            </a:r>
          </a:p>
        </p:txBody>
      </p:sp>
      <p:sp>
        <p:nvSpPr>
          <p:cNvPr id="31747" name="4 - Θέση περιεχομένου"/>
          <p:cNvSpPr>
            <a:spLocks noGrp="1"/>
          </p:cNvSpPr>
          <p:nvPr>
            <p:ph idx="1"/>
          </p:nvPr>
        </p:nvSpPr>
        <p:spPr/>
        <p:txBody>
          <a:bodyPr>
            <a:noAutofit/>
          </a:bodyPr>
          <a:lstStyle/>
          <a:p>
            <a:r>
              <a:rPr lang="el-GR" altLang="de-DE" sz="2400" dirty="0">
                <a:solidFill>
                  <a:srgbClr val="333333"/>
                </a:solidFill>
              </a:rPr>
              <a:t>Γιατί είπε κάτι τέτοιο αυτός ο </a:t>
            </a:r>
            <a:r>
              <a:rPr lang="el-GR" altLang="de-DE" sz="2400">
                <a:solidFill>
                  <a:srgbClr val="333333"/>
                </a:solidFill>
              </a:rPr>
              <a:t>άνθρωπος;</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30</a:t>
            </a:fld>
            <a:endParaRPr lang="de-DE" altLang="de-DE">
              <a:latin typeface="+mn-lt"/>
              <a:ea typeface="+mn-ea"/>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 Τίτλος"/>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Κοπήκατε σε ένα διαγώνισμα</a:t>
            </a:r>
          </a:p>
        </p:txBody>
      </p:sp>
      <p:sp>
        <p:nvSpPr>
          <p:cNvPr id="32771" name="2 - Θέση περιεχομένου"/>
          <p:cNvSpPr>
            <a:spLocks noGrp="1"/>
          </p:cNvSpPr>
          <p:nvPr>
            <p:ph idx="1"/>
          </p:nvPr>
        </p:nvSpPr>
        <p:spPr/>
        <p:txBody>
          <a:bodyPr>
            <a:noAutofit/>
          </a:bodyPr>
          <a:lstStyle/>
          <a:p>
            <a:r>
              <a:rPr lang="el-GR" altLang="de-DE" sz="2400" dirty="0">
                <a:solidFill>
                  <a:srgbClr val="333333"/>
                </a:solidFill>
              </a:rPr>
              <a:t>Γιατί κοπήκατε στο διαγώνισμα </a:t>
            </a:r>
            <a:r>
              <a:rPr lang="el-GR" altLang="de-DE" sz="2400">
                <a:solidFill>
                  <a:srgbClr val="333333"/>
                </a:solidFill>
              </a:rPr>
              <a:t>αυτό;</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31</a:t>
            </a:fld>
            <a:endParaRPr lang="de-DE" altLang="de-DE">
              <a:latin typeface="+mn-lt"/>
              <a:ea typeface="+mn-ea"/>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9"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Επινοείστε τα δικά σας παραδείγματα!</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l-GR" altLang="de-DE" sz="2400" kern="0">
                <a:solidFill>
                  <a:srgbClr val="333333"/>
                </a:solidFill>
              </a:rPr>
              <a:t>Τι θα μπορούσε να οδηγήσει σε αυτή την κατάσταση;</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32</a:t>
            </a:fld>
            <a:endParaRPr lang="de-DE" altLang="de-DE">
              <a:latin typeface="+mn-lt"/>
              <a:ea typeface="+mn-ea"/>
            </a:endParaRPr>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1 - Τίτλος"/>
          <p:cNvSpPr>
            <a:spLocks noGrp="1"/>
          </p:cNvSpPr>
          <p:nvPr>
            <p:ph type="title"/>
          </p:nvPr>
        </p:nvSpPr>
        <p:spPr/>
        <p:txBody>
          <a:bodyPr vert="horz" lIns="0" tIns="0" rIns="0" bIns="0" rtlCol="0" anchor="t">
            <a:spAutoFit/>
          </a:bodyPr>
          <a:lstStyle/>
          <a:p>
            <a:pPr defTabSz="914377">
              <a:spcBef>
                <a:spcPts val="0"/>
              </a:spcBef>
            </a:pPr>
            <a:r>
              <a:rPr lang="el-GR" altLang="ja-JP" sz="3600">
                <a:latin typeface="+mn-lt"/>
                <a:ea typeface="+mn-ea"/>
                <a:cs typeface="+mn-cs"/>
              </a:rPr>
              <a:t>Μια εσωτερική φωνή, σας λέει ότι δεν αξίζετε.</a:t>
            </a:r>
            <a:endParaRPr lang="el-GR" altLang="de-DE" sz="3600" dirty="0">
              <a:latin typeface="+mn-lt"/>
              <a:ea typeface="+mn-ea"/>
              <a:cs typeface="+mn-cs"/>
            </a:endParaRPr>
          </a:p>
        </p:txBody>
      </p:sp>
      <p:sp>
        <p:nvSpPr>
          <p:cNvPr id="34818" name="2 - Θέση περιεχομένου"/>
          <p:cNvSpPr>
            <a:spLocks noGrp="1"/>
          </p:cNvSpPr>
          <p:nvPr>
            <p:ph idx="1"/>
          </p:nvPr>
        </p:nvSpPr>
        <p:spPr/>
        <p:txBody>
          <a:bodyPr>
            <a:noAutofit/>
          </a:bodyPr>
          <a:lstStyle/>
          <a:p>
            <a:pPr>
              <a:lnSpc>
                <a:spcPct val="100000"/>
              </a:lnSpc>
              <a:spcBef>
                <a:spcPts val="1200"/>
              </a:spcBef>
            </a:pPr>
            <a:r>
              <a:rPr lang="el-GR" altLang="de-DE" sz="2400" b="1" dirty="0">
                <a:solidFill>
                  <a:srgbClr val="004992"/>
                </a:solidFill>
              </a:rPr>
              <a:t>Δυνατότητες απόδοσης αιτίας…</a:t>
            </a:r>
          </a:p>
          <a:p>
            <a:pPr>
              <a:lnSpc>
                <a:spcPct val="100000"/>
              </a:lnSpc>
              <a:spcBef>
                <a:spcPts val="1200"/>
              </a:spcBef>
            </a:pPr>
            <a:r>
              <a:rPr lang="el-GR" altLang="de-DE" sz="2400" dirty="0">
                <a:solidFill>
                  <a:srgbClr val="333333"/>
                </a:solidFill>
              </a:rPr>
              <a:t>…ο εαυτός σας</a:t>
            </a:r>
          </a:p>
          <a:p>
            <a:pPr>
              <a:lnSpc>
                <a:spcPct val="100000"/>
              </a:lnSpc>
              <a:spcBef>
                <a:spcPts val="1200"/>
              </a:spcBef>
            </a:pPr>
            <a:r>
              <a:rPr lang="el-GR" altLang="de-DE" sz="2400" dirty="0">
                <a:solidFill>
                  <a:srgbClr val="333333"/>
                </a:solidFill>
              </a:rPr>
              <a:t>…άλλοι</a:t>
            </a:r>
          </a:p>
          <a:p>
            <a:pPr>
              <a:lnSpc>
                <a:spcPct val="100000"/>
              </a:lnSpc>
              <a:spcBef>
                <a:spcPts val="1200"/>
              </a:spcBef>
            </a:pPr>
            <a:r>
              <a:rPr lang="el-GR" altLang="de-DE" sz="2400" dirty="0">
                <a:solidFill>
                  <a:srgbClr val="333333"/>
                </a:solidFill>
              </a:rPr>
              <a:t>…κατάσταση ή συμβάν</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33</a:t>
            </a:fld>
            <a:endParaRPr lang="de-DE" altLang="de-DE">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1 - Τίτλος"/>
          <p:cNvSpPr>
            <a:spLocks noGrp="1"/>
          </p:cNvSpPr>
          <p:nvPr>
            <p:ph type="title"/>
          </p:nvPr>
        </p:nvSpPr>
        <p:spPr/>
        <p:txBody>
          <a:bodyPr vert="horz" lIns="0" tIns="0" rIns="0" bIns="0" rtlCol="0" anchor="t">
            <a:spAutoFit/>
          </a:bodyPr>
          <a:lstStyle/>
          <a:p>
            <a:pPr defTabSz="914377">
              <a:spcBef>
                <a:spcPts val="0"/>
              </a:spcBef>
            </a:pPr>
            <a:r>
              <a:rPr lang="el-GR" altLang="ja-JP" sz="3600">
                <a:latin typeface="+mn-lt"/>
                <a:ea typeface="+mn-ea"/>
                <a:cs typeface="+mn-cs"/>
              </a:rPr>
              <a:t>Μια εσωτερική φωνή, σας λέει ότι δεν αξίζετε.</a:t>
            </a:r>
            <a:endParaRPr lang="el-GR" altLang="de-DE" sz="3600" dirty="0">
              <a:latin typeface="+mn-lt"/>
              <a:ea typeface="+mn-ea"/>
              <a:cs typeface="+mn-cs"/>
            </a:endParaRPr>
          </a:p>
        </p:txBody>
      </p:sp>
      <p:sp>
        <p:nvSpPr>
          <p:cNvPr id="2" name="Content Placeholder 1"/>
          <p:cNvSpPr>
            <a:spLocks noGrp="1"/>
          </p:cNvSpPr>
          <p:nvPr>
            <p:ph idx="1"/>
          </p:nvPr>
        </p:nvSpPr>
        <p:spPr/>
        <p:txBody>
          <a:bodyPr/>
          <a:lstStyle/>
          <a:p>
            <a:pPr lvl="0" defTabSz="914400">
              <a:spcBef>
                <a:spcPts val="0"/>
              </a:spcBef>
            </a:pPr>
            <a:r>
              <a:rPr lang="el-GR" altLang="de-DE" b="1" dirty="0">
                <a:solidFill>
                  <a:srgbClr val="004992"/>
                </a:solidFill>
              </a:rPr>
              <a:t>Δυνατότητες απόδοσης αιτίας..</a:t>
            </a:r>
          </a:p>
          <a:p>
            <a:pPr lvl="0" defTabSz="914400">
              <a:lnSpc>
                <a:spcPct val="100000"/>
              </a:lnSpc>
              <a:spcBef>
                <a:spcPts val="1200"/>
              </a:spcBef>
            </a:pPr>
            <a:r>
              <a:rPr lang="el-GR" altLang="de-DE" b="1" dirty="0">
                <a:solidFill>
                  <a:srgbClr val="004992"/>
                </a:solidFill>
              </a:rPr>
              <a:t>… ο εαυτός σας</a:t>
            </a:r>
            <a:endParaRPr lang="el-GR" altLang="de-DE" dirty="0">
              <a:solidFill>
                <a:srgbClr val="004992"/>
              </a:solidFill>
            </a:endParaRPr>
          </a:p>
          <a:p>
            <a:pPr marL="285750" lvl="0" indent="-285750" defTabSz="914400">
              <a:spcBef>
                <a:spcPts val="0"/>
              </a:spcBef>
              <a:buClr>
                <a:srgbClr val="333333"/>
              </a:buClr>
              <a:buFont typeface="WingDings"/>
              <a:buChar char=""/>
            </a:pPr>
            <a:r>
              <a:rPr lang="el-GR" altLang="de-DE" dirty="0">
                <a:solidFill>
                  <a:srgbClr val="333333"/>
                </a:solidFill>
              </a:rPr>
              <a:t>«Δυστυχώς, σταθερά κατηγορώ τον εαυτό μου. Φαίνεται να διατηρώ κάποιο είδος κρυμμένου μίσους για τον εαυτό μου».</a:t>
            </a:r>
          </a:p>
          <a:p>
            <a:pPr marL="285750" lvl="0" indent="-285750" defTabSz="914400">
              <a:spcBef>
                <a:spcPts val="0"/>
              </a:spcBef>
              <a:buClr>
                <a:srgbClr val="333333"/>
              </a:buClr>
              <a:buFont typeface="WingDings"/>
              <a:buChar char=""/>
            </a:pPr>
            <a:r>
              <a:rPr lang="el-GR" altLang="de-DE" dirty="0">
                <a:solidFill>
                  <a:srgbClr val="333333"/>
                </a:solidFill>
              </a:rPr>
              <a:t>«Τρελαίνομαι».</a:t>
            </a:r>
          </a:p>
          <a:p>
            <a:pPr marL="285750" lvl="0" indent="-285750" defTabSz="914400">
              <a:spcBef>
                <a:spcPts val="0"/>
              </a:spcBef>
              <a:buClr>
                <a:srgbClr val="333333"/>
              </a:buClr>
              <a:buFont typeface="WingDings"/>
              <a:buChar char=""/>
            </a:pPr>
            <a:r>
              <a:rPr lang="el-GR" altLang="de-DE" dirty="0">
                <a:solidFill>
                  <a:srgbClr val="333333"/>
                </a:solidFill>
              </a:rPr>
              <a:t>«Φαίνεται </a:t>
            </a:r>
            <a:r>
              <a:rPr lang="el-GR" altLang="de-DE" i="1" dirty="0">
                <a:solidFill>
                  <a:srgbClr val="333333"/>
                </a:solidFill>
              </a:rPr>
              <a:t>σαν </a:t>
            </a:r>
            <a:r>
              <a:rPr lang="el-GR" altLang="de-DE" dirty="0">
                <a:solidFill>
                  <a:srgbClr val="333333"/>
                </a:solidFill>
              </a:rPr>
              <a:t>κάποιος άλλος να σκέπτεται αντί για μένα. Αλλά ξέρω ότι αυτές είναι οι δικές μου σκέψεις».</a:t>
            </a:r>
          </a:p>
          <a:p>
            <a:pPr lvl="0" defTabSz="914400">
              <a:lnSpc>
                <a:spcPct val="100000"/>
              </a:lnSpc>
              <a:spcBef>
                <a:spcPts val="1200"/>
              </a:spcBef>
            </a:pPr>
            <a:r>
              <a:rPr lang="el-GR" altLang="de-DE" b="1" dirty="0">
                <a:solidFill>
                  <a:srgbClr val="004992"/>
                </a:solidFill>
              </a:rPr>
              <a:t>… οι άλλοι</a:t>
            </a:r>
            <a:r>
              <a:rPr lang="en-US" altLang="de-DE" b="1" dirty="0">
                <a:solidFill>
                  <a:srgbClr val="004992"/>
                </a:solidFill>
              </a:rPr>
              <a:t>:</a:t>
            </a:r>
            <a:endParaRPr lang="el-GR" altLang="de-DE" b="1" dirty="0">
              <a:solidFill>
                <a:srgbClr val="004992"/>
              </a:solidFill>
            </a:endParaRPr>
          </a:p>
          <a:p>
            <a:pPr marL="285750" lvl="0" indent="-285750" defTabSz="914400">
              <a:spcBef>
                <a:spcPts val="0"/>
              </a:spcBef>
              <a:buClr>
                <a:srgbClr val="333333"/>
              </a:buClr>
              <a:buFont typeface="WingDings"/>
              <a:buChar char=""/>
            </a:pPr>
            <a:r>
              <a:rPr lang="el-GR" altLang="de-DE" dirty="0">
                <a:solidFill>
                  <a:srgbClr val="333333"/>
                </a:solidFill>
              </a:rPr>
              <a:t>«Κάτι εμφυτεύτηκε στο μυαλό μου…»</a:t>
            </a:r>
          </a:p>
          <a:p>
            <a:pPr marL="285750" lvl="0" indent="-285750" defTabSz="914400">
              <a:spcBef>
                <a:spcPts val="0"/>
              </a:spcBef>
              <a:buClr>
                <a:srgbClr val="333333"/>
              </a:buClr>
              <a:buFont typeface="WingDings"/>
              <a:buChar char=""/>
            </a:pPr>
            <a:r>
              <a:rPr lang="el-GR" altLang="de-DE" dirty="0">
                <a:solidFill>
                  <a:srgbClr val="333333"/>
                </a:solidFill>
              </a:rPr>
              <a:t>«Δεν ξέρω πως συνέβη αυτό, αλλά κάποιος πήρε τον έλεγχο των σκέψεων μου»</a:t>
            </a:r>
          </a:p>
          <a:p>
            <a:pPr lvl="0" defTabSz="914400">
              <a:lnSpc>
                <a:spcPct val="100000"/>
              </a:lnSpc>
              <a:spcBef>
                <a:spcPts val="1200"/>
              </a:spcBef>
            </a:pPr>
            <a:r>
              <a:rPr lang="el-GR" altLang="de-DE" b="1" dirty="0">
                <a:solidFill>
                  <a:srgbClr val="004992"/>
                </a:solidFill>
              </a:rPr>
              <a:t>… κατάσταση / συμβάντα</a:t>
            </a:r>
            <a:r>
              <a:rPr lang="en-US" altLang="de-DE" b="1" dirty="0">
                <a:solidFill>
                  <a:srgbClr val="004992"/>
                </a:solidFill>
              </a:rPr>
              <a:t>:</a:t>
            </a:r>
            <a:endParaRPr lang="el-GR" altLang="de-DE" b="1" dirty="0">
              <a:solidFill>
                <a:srgbClr val="004992"/>
              </a:solidFill>
            </a:endParaRPr>
          </a:p>
          <a:p>
            <a:pPr marL="285750" lvl="0" indent="-285750" defTabSz="914400">
              <a:spcBef>
                <a:spcPts val="0"/>
              </a:spcBef>
              <a:buClr>
                <a:srgbClr val="333333"/>
              </a:buClr>
              <a:buFont typeface="WingDings"/>
              <a:buChar char=""/>
            </a:pPr>
            <a:r>
              <a:rPr lang="el-GR" altLang="de-DE" dirty="0">
                <a:solidFill>
                  <a:srgbClr val="333333"/>
                </a:solidFill>
              </a:rPr>
              <a:t>«Νοιώθω πιεσμένος αυτές τις μέρες. Αυτός είναι ο λόγος που τα βιώνω όλα πιο έντονα, συμπεριλαμβανομένων και των σκέψεών μου»</a:t>
            </a:r>
          </a:p>
          <a:p>
            <a:pPr marL="285750" lvl="0" indent="-285750" defTabSz="914400">
              <a:spcBef>
                <a:spcPts val="0"/>
              </a:spcBef>
              <a:buClr>
                <a:srgbClr val="333333"/>
              </a:buClr>
              <a:buFont typeface="WingDings"/>
              <a:buChar char=""/>
            </a:pPr>
            <a:r>
              <a:rPr lang="el-GR" altLang="de-DE" dirty="0">
                <a:solidFill>
                  <a:srgbClr val="333333"/>
                </a:solidFill>
              </a:rPr>
              <a:t>«Τα αυτιά μου κουδουνίζουν επειδή άκουγα δυνατά μουσική»</a:t>
            </a:r>
            <a:endParaRPr lang="en-US"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fld id="{A1F36A69-FCF2-4BB4-9A9B-A24F93F37B05}" type="slidenum">
              <a:rPr lang="de-DE" altLang="de-DE" smtClean="0">
                <a:latin typeface="+mn-lt"/>
                <a:ea typeface="+mn-ea"/>
              </a:rPr>
              <a:pPr/>
              <a:t>34</a:t>
            </a:fld>
            <a:endParaRPr lang="de-DE" altLang="de-DE">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1 - Τίτλος"/>
          <p:cNvSpPr>
            <a:spLocks noGrp="1"/>
          </p:cNvSpPr>
          <p:nvPr>
            <p:ph type="title"/>
          </p:nvPr>
        </p:nvSpPr>
        <p:spPr/>
        <p:txBody>
          <a:bodyPr vert="horz" lIns="0" tIns="0" rIns="0" bIns="0" rtlCol="0" anchor="t">
            <a:spAutoFit/>
          </a:bodyPr>
          <a:lstStyle/>
          <a:p>
            <a:pPr defTabSz="914377">
              <a:spcBef>
                <a:spcPts val="0"/>
              </a:spcBef>
            </a:pPr>
            <a:r>
              <a:rPr lang="el-GR" altLang="ja-JP" sz="3600">
                <a:latin typeface="+mn-lt"/>
                <a:ea typeface="+mn-ea"/>
                <a:cs typeface="+mn-cs"/>
              </a:rPr>
              <a:t>Μια εσωτερική φωνή, σας λέει ότι δεν αξίζετε.</a:t>
            </a:r>
            <a:endParaRPr lang="el-GR" altLang="de-DE" sz="3600" dirty="0">
              <a:latin typeface="+mn-lt"/>
              <a:ea typeface="+mn-ea"/>
              <a:cs typeface="+mn-cs"/>
            </a:endParaRPr>
          </a:p>
        </p:txBody>
      </p:sp>
      <p:sp>
        <p:nvSpPr>
          <p:cNvPr id="36866" name="2 - Θέση περιεχομένου"/>
          <p:cNvSpPr>
            <a:spLocks noGrp="1"/>
          </p:cNvSpPr>
          <p:nvPr>
            <p:ph idx="1"/>
          </p:nvPr>
        </p:nvSpPr>
        <p:spPr/>
        <p:txBody>
          <a:bodyPr>
            <a:noAutofit/>
          </a:bodyPr>
          <a:lstStyle/>
          <a:p>
            <a:r>
              <a:rPr lang="el-GR" altLang="de-DE" sz="2400" b="1" dirty="0">
                <a:solidFill>
                  <a:srgbClr val="004992"/>
                </a:solidFill>
              </a:rPr>
              <a:t>Ψύχωση</a:t>
            </a:r>
            <a:r>
              <a:rPr lang="en-US" altLang="de-DE" sz="2400" b="1" dirty="0">
                <a:solidFill>
                  <a:srgbClr val="004992"/>
                </a:solidFill>
              </a:rPr>
              <a:t>: </a:t>
            </a:r>
            <a:r>
              <a:rPr lang="el-GR" altLang="de-DE" sz="2400" b="1" dirty="0">
                <a:solidFill>
                  <a:srgbClr val="004992"/>
                </a:solidFill>
              </a:rPr>
              <a:t>η εσωτερική φωνή αποδίδεται σε άλλα άτομα/δυνάμεις</a:t>
            </a:r>
            <a:r>
              <a:rPr lang="en-US" altLang="de-DE" sz="2400" b="1" dirty="0">
                <a:solidFill>
                  <a:srgbClr val="004992"/>
                </a:solidFill>
              </a:rPr>
              <a:t>:</a:t>
            </a:r>
          </a:p>
          <a:p>
            <a:pPr marL="342900" indent="-342900">
              <a:buClr>
                <a:srgbClr val="333333"/>
              </a:buClr>
              <a:buFont typeface="WingDings"/>
              <a:buChar char=""/>
            </a:pPr>
            <a:r>
              <a:rPr lang="el-GR" altLang="de-DE" sz="2400" dirty="0">
                <a:solidFill>
                  <a:srgbClr val="333333"/>
                </a:solidFill>
              </a:rPr>
              <a:t>«Κάτι έχει εφυτευτεί μέσα στο μυαλό μου».</a:t>
            </a:r>
            <a:endParaRPr lang="en-US" altLang="de-DE" sz="2400" dirty="0">
              <a:solidFill>
                <a:srgbClr val="333333"/>
              </a:solidFill>
            </a:endParaRPr>
          </a:p>
          <a:p>
            <a:pPr marL="342900" indent="-342900">
              <a:buClr>
                <a:srgbClr val="333333"/>
              </a:buClr>
              <a:buFont typeface="WingDings"/>
              <a:buChar char=""/>
            </a:pPr>
            <a:r>
              <a:rPr lang="el-GR" altLang="de-DE" sz="2400" dirty="0">
                <a:solidFill>
                  <a:srgbClr val="333333"/>
                </a:solidFill>
              </a:rPr>
              <a:t>«Δεν ξέρω πώς αυτό μπορεί να συμβεί, αλλά κάποιος</a:t>
            </a:r>
            <a:r>
              <a:rPr lang="de-DE" altLang="de-DE" sz="2400" dirty="0">
                <a:solidFill>
                  <a:srgbClr val="333333"/>
                </a:solidFill>
              </a:rPr>
              <a:t> </a:t>
            </a:r>
            <a:r>
              <a:rPr lang="el-GR" altLang="de-DE" sz="2400" dirty="0">
                <a:solidFill>
                  <a:srgbClr val="333333"/>
                </a:solidFill>
              </a:rPr>
              <a:t>έχει τον έλεγχο των σκέψεών μου».</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35</a:t>
            </a:fld>
            <a:endParaRPr lang="de-DE" altLang="de-DE">
              <a:latin typeface="+mn-lt"/>
              <a:ea typeface="+mn-ea"/>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Ακούγοντας φωνές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Δικές μου σκέψεις ή ελεγχόμενες από άλλους;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Υπέρ και κατά</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36</a:t>
            </a:fld>
            <a:endParaRPr lang="de-DE" altLang="de-DE">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2809484514"/>
              </p:ext>
            </p:extLst>
          </p:nvPr>
        </p:nvGraphicFramePr>
        <p:xfrm>
          <a:off x="408955" y="2560320"/>
          <a:ext cx="11376000" cy="408964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Γιατί πιστεύετε ότι οι φωνές έρχονται από έξω;</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Υπάρχουν άραγε άλλες εξηγήσεις για υποθέσεις που αναφέρονται στη δεξιά πλευρά;</a:t>
                      </a:r>
                      <a:endParaRPr kumimoji="0" lang="en-US"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l-GR" sz="1400" b="0" i="0" u="none">
                          <a:solidFill>
                            <a:srgbClr val="333333"/>
                          </a:solidFill>
                          <a:latin typeface="Calibri Light"/>
                        </a:rPr>
                        <a:t>«Μπορώ να τις ακούσω καθαρά. Εν αντιθέσει, οι σκέψεις μου είναι τελείως αθόρυβες!».</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sz="1400" b="0" i="0" u="none" strike="noStrike" cap="none" normalizeH="0" baseline="0" dirty="0">
                          <a:ln>
                            <a:noFill/>
                          </a:ln>
                          <a:solidFill>
                            <a:srgbClr val="004992"/>
                          </a:solidFill>
                          <a:effectLst/>
                          <a:latin typeface="Calibri Light"/>
                          <a:cs typeface="Times New Roman" pitchFamily="18" charset="0"/>
                        </a:rPr>
                        <a:t>;;;</a:t>
                      </a:r>
                      <a:endParaRPr kumimoji="0" lang="de-DE" sz="14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5087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l-GR" sz="1400" b="0" i="0" u="none">
                          <a:solidFill>
                            <a:srgbClr val="333333"/>
                          </a:solidFill>
                          <a:latin typeface="Calibri Light"/>
                        </a:rPr>
                        <a:t>«Αυτές οι σκέψεις μου δεν ελέγχονται από εμένα. Όταν προσπαθώ να τιςεξουδετερώσω, χειροτερεύει η κατάσταση. Αυτό μου δείχνει ότι κάποιος θέλει να μου κάνει κακό».</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sz="1400" b="0" i="0" u="none" strike="noStrike" cap="none" normalizeH="0" baseline="0">
                          <a:ln>
                            <a:noFill/>
                          </a:ln>
                          <a:solidFill>
                            <a:srgbClr val="004992"/>
                          </a:solidFill>
                          <a:effectLst/>
                          <a:latin typeface="Calibri Light"/>
                          <a:cs typeface="Times New Roman" pitchFamily="18" charset="0"/>
                        </a:rPr>
                        <a:t>;;;</a:t>
                      </a:r>
                      <a:endParaRPr kumimoji="0" lang="de-DE" sz="14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l-GR" sz="1400" b="0" i="0" u="none">
                          <a:solidFill>
                            <a:srgbClr val="333333"/>
                          </a:solidFill>
                          <a:latin typeface="Calibri Light"/>
                        </a:rPr>
                        <a:t>«Δεν είχα ποτέ τέτοιες διαβολικές σκέψεις. Δε θα μπορούσα ποτέ να βλάψω κάποιον. Αλλά, έχω ακόμα συνεχώς αυτές τις επιθετικές σκέψεις».</a:t>
                      </a:r>
                      <a:endParaRPr lang="en-US" sz="14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sz="1400" b="0" i="0" u="none" strike="noStrike" cap="none" normalizeH="0" baseline="0">
                          <a:ln>
                            <a:noFill/>
                          </a:ln>
                          <a:solidFill>
                            <a:srgbClr val="004992"/>
                          </a:solidFill>
                          <a:effectLst/>
                          <a:latin typeface="Calibri Light"/>
                          <a:cs typeface="Times New Roman" pitchFamily="18" charset="0"/>
                        </a:rPr>
                        <a:t>;;;</a:t>
                      </a:r>
                      <a:endParaRPr kumimoji="0" lang="de-DE" sz="14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6989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Ακούγοντας φωνές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Δικές μου σκέψεις ή ελεγχόμενες από άλλους;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Υπέρ και κατά</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37</a:t>
            </a:fld>
            <a:endParaRPr lang="de-DE" altLang="de-DE">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2358583373"/>
              </p:ext>
            </p:extLst>
          </p:nvPr>
        </p:nvGraphicFramePr>
        <p:xfrm>
          <a:off x="408955" y="2560320"/>
          <a:ext cx="11376000" cy="408964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Γιατί πιστεύετε ότι οι φωνές έρχονται από έξω;</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Υπάρχουν άραγε άλλες εξηγήσεις για υποθέσεις που αναφέρονται στη δεξιά πλευρά;</a:t>
                      </a:r>
                      <a:endParaRPr kumimoji="0" lang="en-US"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l-GR" sz="1400" b="0" i="0" u="none">
                          <a:solidFill>
                            <a:srgbClr val="333333"/>
                          </a:solidFill>
                          <a:latin typeface="Calibri Light"/>
                        </a:rPr>
                        <a:t>«Μπορώ να τις ακούσω καθαρά. Εν αντιθέσει, οι σκέψεις μου είναι τελείως αθόρυβες!».</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Περίπου το 15-20% του υγιούς πληθυσμού ακούει από καιρό σε καιρό τέτοιου είδους φωνές.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Μερικές από τις έντονες σκέψεις που κάνουμε μπορεί σχεδόν να τις ακούμε (ένα τραγούδι που κολλάει στο μυαλό, όταν αναμασούμε τις ίδιες και τις ίδιες σκέψεις, πολλοί άνθρωποι ακούνε την φωνή του φίλου τους, καθώς διαβάζουν ένα γράμμα, που το έχει γράψει αυτός).</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5087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l-GR" sz="1400" b="0" i="0" u="none">
                          <a:solidFill>
                            <a:srgbClr val="333333"/>
                          </a:solidFill>
                          <a:latin typeface="Calibri Light"/>
                        </a:rPr>
                        <a:t>«Αυτές οι σκέψεις μου δεν ελέγχονται από εμένα. Όταν προσπαθώ να τιςεξουδετερώσω, χειροτερεύει η κατάσταση. Αυτό μου δείχνει ότι κάποιος θέλει να μου κάνει κακό».</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sz="1400" b="0" i="0" u="none" strike="noStrike" cap="none" normalizeH="0" baseline="0">
                          <a:ln>
                            <a:noFill/>
                          </a:ln>
                          <a:solidFill>
                            <a:srgbClr val="004992"/>
                          </a:solidFill>
                          <a:effectLst/>
                          <a:latin typeface="Calibri Light"/>
                          <a:cs typeface="Times New Roman" pitchFamily="18" charset="0"/>
                        </a:rPr>
                        <a:t>;;;</a:t>
                      </a:r>
                      <a:endParaRPr kumimoji="0" lang="de-DE" sz="14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l-GR" sz="1400" b="0" i="0" u="none">
                          <a:solidFill>
                            <a:srgbClr val="333333"/>
                          </a:solidFill>
                          <a:latin typeface="Calibri Light"/>
                        </a:rPr>
                        <a:t>«Δεν είχα ποτέ τέτοιες διαβολικές σκέψεις. Δε θα μπορούσα ποτέ να βλάψω κάποιον. Αλλά, έχω ακόμα συνεχώς αυτές τις επιθετικές σκέψεις».</a:t>
                      </a:r>
                      <a:endParaRPr lang="en-US" sz="14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sz="1400" b="0" i="0" u="none" strike="noStrike" cap="none" normalizeH="0" baseline="0">
                          <a:ln>
                            <a:noFill/>
                          </a:ln>
                          <a:solidFill>
                            <a:srgbClr val="004992"/>
                          </a:solidFill>
                          <a:effectLst/>
                          <a:latin typeface="Calibri Light"/>
                          <a:cs typeface="Times New Roman" pitchFamily="18" charset="0"/>
                        </a:rPr>
                        <a:t>;;;</a:t>
                      </a:r>
                      <a:endParaRPr kumimoji="0" lang="de-DE" sz="14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0924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Ακούγοντας φωνές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Δικές μου σκέψεις ή ελεγχόμενες από άλλους;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Υπέρ και κατά</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38</a:t>
            </a:fld>
            <a:endParaRPr lang="de-DE" altLang="de-DE">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842812727"/>
              </p:ext>
            </p:extLst>
          </p:nvPr>
        </p:nvGraphicFramePr>
        <p:xfrm>
          <a:off x="408955" y="2560320"/>
          <a:ext cx="11376000" cy="408964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Γιατί πιστεύετε ότι οι φωνές έρχονται από έξω;</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Υπάρχουν άραγε άλλες εξηγήσεις για υποθέσεις που αναφέρονται στη δεξιά πλευρά;</a:t>
                      </a:r>
                      <a:endParaRPr kumimoji="0" lang="en-US"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l-GR" sz="1400" b="0" i="0" u="none">
                          <a:solidFill>
                            <a:srgbClr val="333333"/>
                          </a:solidFill>
                          <a:latin typeface="Calibri Light"/>
                        </a:rPr>
                        <a:t>«Μπορώ να τις ακούσω καθαρά. Εν αντιθέσει, οι σκέψεις μου είναι τελείως αθόρυβες!».</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Περίπου το 15-20% του υγιούς πληθυσμού ακούει από καιρό σε καιρό τέτοιου είδους φωνές.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Μερικές από τις έντονες σκέψεις που κάνουμε μπορεί σχεδόν να τις ακούμε (ένα τραγούδι που κολλάει στο μυαλό, όταν αναμασούμε τις ίδιες και τις ίδιες σκέψεις, πολλοί άνθρωποι ακούνε την φωνή του φίλου τους, καθώς διαβάζουν ένα γράμμα, που το έχει γράψει αυτός).</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5087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l-GR" sz="1400" b="0" i="0" u="none">
                          <a:solidFill>
                            <a:srgbClr val="333333"/>
                          </a:solidFill>
                          <a:latin typeface="Calibri Light"/>
                        </a:rPr>
                        <a:t>«Αυτές οι σκέψεις μου δεν ελέγχονται από εμένα. Όταν προσπαθώ να τιςεξουδετερώσω, χειροτερεύει η κατάσταση. Αυτό μου δείχνει ότι κάποιος θέλει να μου κάνει κακό».</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Οι σκέψεις μας δεν είναι πλήρως ελεγχόμενες - ειδάλλως δεν θα υπήρχαν ούτε οι ξαφνικές εμπνεύσεις, αλλά ούτε και το αναμάσημα σκέψεων.</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Εάν προσπαθήσουμε να εξουδετερώσουμε τέτοιες σκέψεις, αυτομάτως γίνονται ισχυρότερες.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Πείραμα: προσπαθήστε να μην σκέφτεστε τον αριθμό 8… Δεν θα το καταφέρετε, θα τον σκέφτεστε συνέχεια.</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l-GR" sz="1400" b="0" i="0" u="none">
                          <a:solidFill>
                            <a:srgbClr val="333333"/>
                          </a:solidFill>
                          <a:latin typeface="Calibri Light"/>
                        </a:rPr>
                        <a:t>«Δεν είχα ποτέ τέτοιες διαβολικές σκέψεις. Δε θα μπορούσα ποτέ να βλάψω κάποιον. Αλλά, έχω ακόμα συνεχώς αυτές τις επιθετικές σκέψεις».</a:t>
                      </a:r>
                      <a:endParaRPr lang="en-US" sz="14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l-GR" sz="1400" b="0" i="0" u="none" strike="noStrike" cap="none" normalizeH="0" baseline="0">
                          <a:ln>
                            <a:noFill/>
                          </a:ln>
                          <a:solidFill>
                            <a:srgbClr val="004992"/>
                          </a:solidFill>
                          <a:effectLst/>
                          <a:latin typeface="Calibri Light"/>
                          <a:cs typeface="Times New Roman" pitchFamily="18" charset="0"/>
                        </a:rPr>
                        <a:t>;;;</a:t>
                      </a:r>
                      <a:endParaRPr kumimoji="0" lang="de-DE" sz="14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3350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Ακούγοντας φωνές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Δικές μου σκέψεις ή ελεγχόμενες από άλλους;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Υπέρ και κατά</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39</a:t>
            </a:fld>
            <a:endParaRPr lang="de-DE" altLang="de-DE">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2194276479"/>
              </p:ext>
            </p:extLst>
          </p:nvPr>
        </p:nvGraphicFramePr>
        <p:xfrm>
          <a:off x="408955" y="2560320"/>
          <a:ext cx="11376000" cy="408964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Γιατί πιστεύετε ότι οι φωνές έρχονται από έξω;</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l-GR" sz="1400" b="0" i="0" u="none" strike="noStrike" cap="none" normalizeH="0" baseline="0" dirty="0">
                          <a:ln>
                            <a:noFill/>
                          </a:ln>
                          <a:solidFill>
                            <a:srgbClr val="333333"/>
                          </a:solidFill>
                          <a:effectLst/>
                          <a:latin typeface="Calibri Light"/>
                          <a:cs typeface="Times New Roman" pitchFamily="18" charset="0"/>
                        </a:rPr>
                        <a:t>Υπάρχουν άραγε άλλες εξηγήσεις για υποθέσεις που αναφέρονται στη δεξιά πλευρά;</a:t>
                      </a:r>
                      <a:endParaRPr kumimoji="0" lang="en-US"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l-GR" sz="1400" b="0" i="0" u="none">
                          <a:solidFill>
                            <a:srgbClr val="333333"/>
                          </a:solidFill>
                          <a:latin typeface="Calibri Light"/>
                        </a:rPr>
                        <a:t>«Μπορώ να τις ακούσω καθαρά. Εν αντιθέσει, οι σκέψεις μου είναι τελείως αθόρυβες!».</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Περίπου το 15-20% του υγιούς πληθυσμού ακούει από καιρό σε καιρό τέτοιου είδους φωνές.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Μερικές από τις έντονες σκέψεις που κάνουμε μπορεί σχεδόν να τις ακούμε (ένα τραγούδι που κολλάει στο μυαλό, όταν αναμασούμε τις ίδιες και τις ίδιες σκέψεις, πολλοί άνθρωποι ακούνε την φωνή του φίλου τους, καθώς διαβάζουν ένα γράμμα, που το έχει γράψει αυτός).</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5087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l-GR" sz="1400" b="0" i="0" u="none">
                          <a:solidFill>
                            <a:srgbClr val="333333"/>
                          </a:solidFill>
                          <a:latin typeface="Calibri Light"/>
                        </a:rPr>
                        <a:t>«Αυτές οι σκέψεις μου δεν ελέγχονται από εμένα. Όταν προσπαθώ να τιςεξουδετερώσω, χειροτερεύει η κατάσταση. Αυτό μου δείχνει ότι κάποιος θέλει να μου κάνει κακό».</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Οι σκέψεις μας δεν είναι πλήρως ελεγχόμενες - ειδάλλως δεν θα υπήρχαν ούτε οι ξαφνικές εμπνεύσεις, αλλά ούτε και το αναμάσημα σκέψεων.</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Εάν προσπαθήσουμε να εξουδετερώσουμε τέτοιες σκέψεις, αυτομάτως γίνονται ισχυρότερες.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Πείραμα: προσπαθήστε να μην σκέφτεστε τον αριθμό 8… Δεν θα το καταφέρετε, θα τον σκέφτεστε συνέχεια.</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l-GR" sz="1400" b="0" i="0" u="none">
                          <a:solidFill>
                            <a:srgbClr val="333333"/>
                          </a:solidFill>
                          <a:latin typeface="Calibri Light"/>
                        </a:rPr>
                        <a:t>«Δεν είχα ποτέ τέτοιες διαβολικές σκέψεις. Δε θα μπορούσα ποτέ να βλάψω κάποιον. Αλλά, έχω ακόμα συνεχώς αυτές τις επιθετικές σκέψεις».</a:t>
                      </a:r>
                      <a:endParaRPr lang="en-US" sz="14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400" b="0" i="0" u="none" strike="noStrike" cap="none" normalizeH="0" baseline="0" dirty="0">
                          <a:ln>
                            <a:noFill/>
                          </a:ln>
                          <a:solidFill>
                            <a:srgbClr val="333333"/>
                          </a:solidFill>
                          <a:effectLst/>
                          <a:latin typeface="Calibri Light"/>
                          <a:cs typeface="Times New Roman" pitchFamily="18" charset="0"/>
                        </a:rPr>
                        <a:t>Συχνά κάνουμε σκέψεις, αντίθετες στον τρόπο σκέψης μας. Οι σκέψεις δεν είναι και πράξεις! Το 20% του πληθυσμού έχει αυτοκτονικές σκέψεις, αλλά δεν τις πραγματοποιεί. Ακόμα και αυτούς που αγαπάμε, κάποιες φορές τους βλέπουμε επιθετικά (π.χ μια μητέρα με το παιδί της που κλαίει). </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5019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Ακούγοντας φωνές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Δικές μου σκέψεις ή ελεγχόμενες από άλλους;</a:t>
            </a:r>
            <a:br>
              <a:rPr lang="el-GR" altLang="de-DE" sz="3600">
                <a:solidFill>
                  <a:srgbClr val="004992"/>
                </a:solidFill>
                <a:latin typeface="+mn-lt"/>
                <a:ea typeface="+mn-ea"/>
                <a:cs typeface="+mn-cs"/>
              </a:rPr>
            </a:br>
            <a:r>
              <a:rPr lang="el-GR" altLang="de-DE">
                <a:solidFill>
                  <a:srgbClr val="004992"/>
                </a:solidFill>
                <a:latin typeface="+mn-lt"/>
                <a:ea typeface="+mn-ea"/>
                <a:cs typeface="+mn-cs"/>
              </a:rPr>
              <a:t>Υπέρ και κατά</a:t>
            </a:r>
          </a:p>
        </p:txBody>
      </p:sp>
      <p:sp>
        <p:nvSpPr>
          <p:cNvPr id="41987" name="Content Placeholder 5"/>
          <p:cNvSpPr>
            <a:spLocks noGrp="1"/>
          </p:cNvSpPr>
          <p:nvPr>
            <p:ph idx="1"/>
          </p:nvPr>
        </p:nvSpPr>
        <p:spPr>
          <a:xfrm>
            <a:off x="408955" y="2564904"/>
            <a:ext cx="11340000" cy="3887960"/>
          </a:xfrm>
        </p:spPr>
        <p:txBody>
          <a:bodyPr>
            <a:noAutofit/>
          </a:bodyPr>
          <a:lstStyle/>
          <a:p>
            <a:r>
              <a:rPr lang="el-GR" altLang="de-DE" sz="2400" dirty="0">
                <a:solidFill>
                  <a:srgbClr val="004992"/>
                </a:solidFill>
              </a:rPr>
              <a:t>Η εξήγηση ότι οι παράξενες σκέψεις μπορούν με κάποιο τρόπο να ελεγχθούν από μακριά, εγείρει πιο πολλά ερωτήματα παρά δίνει απαντήσεις, π.χ.:</a:t>
            </a:r>
          </a:p>
          <a:p>
            <a:pPr marL="342900" indent="-342900">
              <a:buClr>
                <a:srgbClr val="333333"/>
              </a:buClr>
              <a:buFont typeface="WingDings"/>
              <a:buChar char=""/>
            </a:pPr>
            <a:r>
              <a:rPr lang="el-GR" altLang="de-DE" sz="2400" dirty="0">
                <a:solidFill>
                  <a:srgbClr val="333333"/>
                </a:solidFill>
              </a:rPr>
              <a:t>Είναι τεχνικά εφικτό;</a:t>
            </a:r>
          </a:p>
          <a:p>
            <a:pPr marL="342900" indent="-342900">
              <a:buClr>
                <a:srgbClr val="333333"/>
              </a:buClr>
              <a:buFont typeface="WingDings"/>
              <a:buChar char=""/>
            </a:pPr>
            <a:r>
              <a:rPr lang="el-GR" altLang="de-DE" sz="2400" dirty="0">
                <a:solidFill>
                  <a:srgbClr val="333333"/>
                </a:solidFill>
              </a:rPr>
              <a:t>Πότε και πού έλαβε χώρα η εμφύτευση;</a:t>
            </a:r>
          </a:p>
          <a:p>
            <a:pPr marL="342900" indent="-342900">
              <a:buClr>
                <a:srgbClr val="333333"/>
              </a:buClr>
              <a:buFont typeface="WingDings"/>
              <a:buChar char=""/>
            </a:pPr>
            <a:r>
              <a:rPr lang="el-GR" altLang="de-DE" sz="2400" dirty="0">
                <a:solidFill>
                  <a:srgbClr val="333333"/>
                </a:solidFill>
              </a:rPr>
              <a:t>Ποιος επιθυμεί να σας βλάψει; Ποιος θα είχε το χρόνο και τα χρήματα να το κάνει;</a:t>
            </a:r>
          </a:p>
          <a:p>
            <a:pPr marL="342900" indent="-342900">
              <a:buClr>
                <a:srgbClr val="333333"/>
              </a:buClr>
              <a:buFont typeface="WingDings"/>
              <a:buChar char=""/>
            </a:pPr>
            <a:r>
              <a:rPr lang="el-GR" altLang="de-DE" sz="2400" dirty="0">
                <a:solidFill>
                  <a:srgbClr val="333333"/>
                </a:solidFill>
              </a:rPr>
              <a:t>Υπάρχουν ευκολότεροι τρόποι να προκαλέσει κάποιος βλάβη σε κάποιον άλλον. Γιατί να επιλέξει κάποιος μια τέτοια πολύπλοκη μέθοδο;</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40</a:t>
            </a:fld>
            <a:endParaRPr lang="de-DE" altLang="de-DE">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Ένας φίλος σας καλεί σε δείπνο.</a:t>
            </a:r>
          </a:p>
        </p:txBody>
      </p:sp>
      <p:sp>
        <p:nvSpPr>
          <p:cNvPr id="43011" name="Content Placeholder 2"/>
          <p:cNvSpPr>
            <a:spLocks noGrp="1"/>
          </p:cNvSpPr>
          <p:nvPr>
            <p:ph idx="1"/>
          </p:nvPr>
        </p:nvSpPr>
        <p:spPr/>
        <p:txBody>
          <a:bodyPr>
            <a:noAutofit/>
          </a:bodyPr>
          <a:lstStyle/>
          <a:p>
            <a:r>
              <a:rPr lang="el-GR" altLang="de-DE" sz="2400" dirty="0">
                <a:solidFill>
                  <a:srgbClr val="333333"/>
                </a:solidFill>
              </a:rPr>
              <a:t>Τί είναι αυτό που παρακίνησε το φίλο σας, να σας καλέσει σε </a:t>
            </a:r>
            <a:r>
              <a:rPr lang="el-GR" altLang="de-DE" sz="2400">
                <a:solidFill>
                  <a:srgbClr val="333333"/>
                </a:solidFill>
              </a:rPr>
              <a:t>δείπνο;</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41</a:t>
            </a:fld>
            <a:endParaRPr lang="de-DE" altLang="de-DE">
              <a:latin typeface="+mn-lt"/>
              <a:ea typeface="+mn-ea"/>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Ένας αστυνομικός σταματά το αυτοκίνητό σας.</a:t>
            </a:r>
          </a:p>
        </p:txBody>
      </p:sp>
      <p:sp>
        <p:nvSpPr>
          <p:cNvPr id="44035" name="Content Placeholder 2"/>
          <p:cNvSpPr>
            <a:spLocks noGrp="1"/>
          </p:cNvSpPr>
          <p:nvPr>
            <p:ph idx="1"/>
          </p:nvPr>
        </p:nvSpPr>
        <p:spPr/>
        <p:txBody>
          <a:bodyPr>
            <a:noAutofit/>
          </a:bodyPr>
          <a:lstStyle/>
          <a:p>
            <a:r>
              <a:rPr lang="el-GR" altLang="de-DE" sz="2400" dirty="0">
                <a:solidFill>
                  <a:srgbClr val="333333"/>
                </a:solidFill>
              </a:rPr>
              <a:t>Για ποιο λόγο ο αστυνομικός σταμάτησε το αυτοκίνητό </a:t>
            </a:r>
            <a:r>
              <a:rPr lang="el-GR" altLang="de-DE" sz="2400">
                <a:solidFill>
                  <a:srgbClr val="333333"/>
                </a:solidFill>
              </a:rPr>
              <a:t>σας;</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42</a:t>
            </a:fld>
            <a:endParaRPr lang="de-DE" altLang="de-DE">
              <a:latin typeface="+mn-lt"/>
              <a:ea typeface="+mn-ea"/>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Κερδίζετε σε ένα παιχνίδι.</a:t>
            </a:r>
          </a:p>
        </p:txBody>
      </p:sp>
      <p:sp>
        <p:nvSpPr>
          <p:cNvPr id="45059" name="Content Placeholder 2"/>
          <p:cNvSpPr>
            <a:spLocks noGrp="1"/>
          </p:cNvSpPr>
          <p:nvPr>
            <p:ph idx="1"/>
          </p:nvPr>
        </p:nvSpPr>
        <p:spPr/>
        <p:txBody>
          <a:bodyPr>
            <a:noAutofit/>
          </a:bodyPr>
          <a:lstStyle/>
          <a:p>
            <a:r>
              <a:rPr lang="el-GR" altLang="de-DE" sz="2400" dirty="0">
                <a:solidFill>
                  <a:srgbClr val="333333"/>
                </a:solidFill>
              </a:rPr>
              <a:t>Γιατί </a:t>
            </a:r>
            <a:r>
              <a:rPr lang="el-GR" altLang="de-DE" sz="2400">
                <a:solidFill>
                  <a:srgbClr val="333333"/>
                </a:solidFill>
              </a:rPr>
              <a:t>νικήσατε;</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43</a:t>
            </a:fld>
            <a:endParaRPr lang="de-DE" altLang="de-DE">
              <a:latin typeface="+mn-lt"/>
              <a:ea typeface="+mn-ea"/>
            </a:endParaRPr>
          </a:p>
        </p:txBody>
      </p:sp>
      <p:pic>
        <p:nvPicPr>
          <p:cNvPr id="10" name="Picture 9"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r="650" b="1027"/>
          <a:stretch/>
        </p:blipFill>
        <p:spPr bwMode="auto">
          <a:xfrm>
            <a:off x="8665575" y="4219479"/>
            <a:ext cx="3529600" cy="26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latin typeface="+mn-lt"/>
                <a:ea typeface="+mn-ea"/>
                <a:cs typeface="+mn-cs"/>
              </a:rPr>
              <a:t>Πλησιάζοντας το αυτοκίνητό σας διακρίνετε μια γρατζουνιά.</a:t>
            </a:r>
          </a:p>
        </p:txBody>
      </p:sp>
      <p:sp>
        <p:nvSpPr>
          <p:cNvPr id="46083" name="Content Placeholder 2"/>
          <p:cNvSpPr>
            <a:spLocks noGrp="1"/>
          </p:cNvSpPr>
          <p:nvPr>
            <p:ph idx="1"/>
          </p:nvPr>
        </p:nvSpPr>
        <p:spPr/>
        <p:txBody>
          <a:bodyPr>
            <a:noAutofit/>
          </a:bodyPr>
          <a:lstStyle/>
          <a:p>
            <a:r>
              <a:rPr lang="el-GR" altLang="de-DE" sz="2400" dirty="0">
                <a:solidFill>
                  <a:srgbClr val="333333"/>
                </a:solidFill>
              </a:rPr>
              <a:t>Τι προκάλεσε αυτή τη </a:t>
            </a:r>
            <a:r>
              <a:rPr lang="el-GR" altLang="de-DE" sz="2400">
                <a:solidFill>
                  <a:srgbClr val="333333"/>
                </a:solidFill>
              </a:rPr>
              <a:t>γρατζουνιά;</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44</a:t>
            </a:fld>
            <a:endParaRPr lang="de-DE" altLang="de-DE">
              <a:latin typeface="+mn-lt"/>
              <a:ea typeface="+mn-ea"/>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Ο γιατρός ανακαλύπτει ότι έχετε υψηλή πίεση.</a:t>
            </a:r>
          </a:p>
        </p:txBody>
      </p:sp>
      <p:sp>
        <p:nvSpPr>
          <p:cNvPr id="47107" name="Content Placeholder 2"/>
          <p:cNvSpPr>
            <a:spLocks noGrp="1"/>
          </p:cNvSpPr>
          <p:nvPr>
            <p:ph idx="1"/>
          </p:nvPr>
        </p:nvSpPr>
        <p:spPr/>
        <p:txBody>
          <a:bodyPr>
            <a:noAutofit/>
          </a:bodyPr>
          <a:lstStyle/>
          <a:p>
            <a:r>
              <a:rPr lang="el-GR" altLang="de-DE" sz="2400" dirty="0">
                <a:solidFill>
                  <a:srgbClr val="333333"/>
                </a:solidFill>
              </a:rPr>
              <a:t>Γιατί έχετε υψηλή πίεση </a:t>
            </a:r>
            <a:r>
              <a:rPr lang="el-GR" altLang="de-DE" sz="2400">
                <a:solidFill>
                  <a:srgbClr val="333333"/>
                </a:solidFill>
              </a:rPr>
              <a:t>αίματος;</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45</a:t>
            </a:fld>
            <a:endParaRPr lang="de-DE" altLang="de-DE">
              <a:latin typeface="+mn-lt"/>
              <a:ea typeface="+mn-ea"/>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Ένας φίλος αρνήθηκε να σας βοηθήσει σε μια δουλειά σας.</a:t>
            </a:r>
          </a:p>
        </p:txBody>
      </p:sp>
      <p:sp>
        <p:nvSpPr>
          <p:cNvPr id="48131" name="Content Placeholder 2"/>
          <p:cNvSpPr>
            <a:spLocks noGrp="1"/>
          </p:cNvSpPr>
          <p:nvPr>
            <p:ph idx="1"/>
          </p:nvPr>
        </p:nvSpPr>
        <p:spPr/>
        <p:txBody>
          <a:bodyPr>
            <a:noAutofit/>
          </a:bodyPr>
          <a:lstStyle/>
          <a:p>
            <a:r>
              <a:rPr lang="el-GR" altLang="de-DE" sz="2400" dirty="0">
                <a:solidFill>
                  <a:srgbClr val="333333"/>
                </a:solidFill>
              </a:rPr>
              <a:t>Για ποιο λόγο ο φίλος σας αρνήθηκε να </a:t>
            </a:r>
            <a:r>
              <a:rPr lang="el-GR" altLang="de-DE" sz="2400">
                <a:solidFill>
                  <a:srgbClr val="333333"/>
                </a:solidFill>
              </a:rPr>
              <a:t>βοηθήσει;</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46</a:t>
            </a:fld>
            <a:endParaRPr lang="de-DE" altLang="de-DE">
              <a:latin typeface="+mn-lt"/>
              <a:ea typeface="+mn-ea"/>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Ένας φίλος σας αγόρασε ένα δώρο.</a:t>
            </a:r>
          </a:p>
        </p:txBody>
      </p:sp>
      <p:sp>
        <p:nvSpPr>
          <p:cNvPr id="49155" name="Content Placeholder 2"/>
          <p:cNvSpPr>
            <a:spLocks noGrp="1"/>
          </p:cNvSpPr>
          <p:nvPr>
            <p:ph idx="1"/>
          </p:nvPr>
        </p:nvSpPr>
        <p:spPr/>
        <p:txBody>
          <a:bodyPr>
            <a:noAutofit/>
          </a:bodyPr>
          <a:lstStyle/>
          <a:p>
            <a:r>
              <a:rPr lang="el-GR" altLang="de-DE" sz="2400" dirty="0">
                <a:solidFill>
                  <a:srgbClr val="333333"/>
                </a:solidFill>
              </a:rPr>
              <a:t>Για ποιο λόγο ο φίλος σας πήρε αυτό το </a:t>
            </a:r>
            <a:r>
              <a:rPr lang="el-GR" altLang="de-DE" sz="2400">
                <a:solidFill>
                  <a:srgbClr val="333333"/>
                </a:solidFill>
              </a:rPr>
              <a:t>δώρο;</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47</a:t>
            </a:fld>
            <a:endParaRPr lang="de-DE" altLang="de-DE">
              <a:latin typeface="+mn-lt"/>
              <a:ea typeface="+mn-ea"/>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Ένας φίλος σας λέει ότι είστε βλάκας.</a:t>
            </a:r>
          </a:p>
        </p:txBody>
      </p:sp>
      <p:sp>
        <p:nvSpPr>
          <p:cNvPr id="50179" name="Content Placeholder 2"/>
          <p:cNvSpPr>
            <a:spLocks noGrp="1"/>
          </p:cNvSpPr>
          <p:nvPr>
            <p:ph idx="1"/>
          </p:nvPr>
        </p:nvSpPr>
        <p:spPr/>
        <p:txBody>
          <a:bodyPr>
            <a:noAutofit/>
          </a:bodyPr>
          <a:lstStyle/>
          <a:p>
            <a:r>
              <a:rPr lang="el-GR" altLang="de-DE" sz="2400" dirty="0">
                <a:solidFill>
                  <a:srgbClr val="333333"/>
                </a:solidFill>
              </a:rPr>
              <a:t>Για ποιο λόγο ο φίλος σας είπε κάτι </a:t>
            </a:r>
            <a:r>
              <a:rPr lang="el-GR" altLang="de-DE" sz="2400">
                <a:solidFill>
                  <a:srgbClr val="333333"/>
                </a:solidFill>
              </a:rPr>
              <a:t>τέτοιο;</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48</a:t>
            </a:fld>
            <a:endParaRPr lang="de-DE" altLang="de-DE">
              <a:latin typeface="+mn-lt"/>
              <a:ea typeface="+mn-ea"/>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Όταν παίρνετε αγκαλιά το παιδί του γείτονά σας, αρχίζει να κλαίει.</a:t>
            </a:r>
          </a:p>
        </p:txBody>
      </p:sp>
      <p:sp>
        <p:nvSpPr>
          <p:cNvPr id="51203" name="Content Placeholder 2"/>
          <p:cNvSpPr>
            <a:spLocks noGrp="1"/>
          </p:cNvSpPr>
          <p:nvPr>
            <p:ph idx="1"/>
          </p:nvPr>
        </p:nvSpPr>
        <p:spPr/>
        <p:txBody>
          <a:bodyPr>
            <a:noAutofit/>
          </a:bodyPr>
          <a:lstStyle/>
          <a:p>
            <a:r>
              <a:rPr lang="el-GR" altLang="de-DE" sz="2400" dirty="0">
                <a:solidFill>
                  <a:srgbClr val="333333"/>
                </a:solidFill>
              </a:rPr>
              <a:t>Γιατί αρχίζει το μωρό να </a:t>
            </a:r>
            <a:r>
              <a:rPr lang="el-GR" altLang="de-DE" sz="2400">
                <a:solidFill>
                  <a:srgbClr val="333333"/>
                </a:solidFill>
              </a:rPr>
              <a:t>κλαίει;</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49</a:t>
            </a:fld>
            <a:endParaRPr lang="de-DE" altLang="de-DE">
              <a:latin typeface="+mn-lt"/>
              <a:ea typeface="+mn-ea"/>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Ένας φίλος λέει ότι δεν σας σέβεται.</a:t>
            </a:r>
          </a:p>
        </p:txBody>
      </p:sp>
      <p:sp>
        <p:nvSpPr>
          <p:cNvPr id="52227" name="Content Placeholder 2"/>
          <p:cNvSpPr>
            <a:spLocks noGrp="1"/>
          </p:cNvSpPr>
          <p:nvPr>
            <p:ph idx="1"/>
          </p:nvPr>
        </p:nvSpPr>
        <p:spPr/>
        <p:txBody>
          <a:bodyPr>
            <a:noAutofit/>
          </a:bodyPr>
          <a:lstStyle/>
          <a:p>
            <a:r>
              <a:rPr lang="el-GR" altLang="de-DE" sz="2400" dirty="0">
                <a:solidFill>
                  <a:srgbClr val="333333"/>
                </a:solidFill>
              </a:rPr>
              <a:t>Για ποιο λόγο ο φίλος σας είπε ότι δεν σας </a:t>
            </a:r>
            <a:r>
              <a:rPr lang="el-GR" altLang="de-DE" sz="2400">
                <a:solidFill>
                  <a:srgbClr val="333333"/>
                </a:solidFill>
              </a:rPr>
              <a:t>σέβεται;</a:t>
            </a:r>
          </a:p>
          <a:p>
            <a:pPr lvl="0" defTabSz="914400" fontAlgn="base"/>
            <a:r>
              <a:rPr lang="el-GR" altLang="de-DE" sz="2400" dirty="0">
                <a:solidFill>
                  <a:srgbClr val="333333"/>
                </a:solidFill>
              </a:rPr>
              <a:t>Ποία είναι η αιτία αυτού του γεγονότος;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50</a:t>
            </a:fld>
            <a:endParaRPr lang="de-DE" altLang="de-DE">
              <a:latin typeface="+mn-lt"/>
              <a:ea typeface="+mn-ea"/>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6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l-GR" altLang="de-DE" sz="2400" dirty="0">
                <a:solidFill>
                  <a:srgbClr val="004992"/>
                </a:solidFill>
                <a:latin typeface="Calibri Light"/>
              </a:rPr>
              <a:t>Ο εαυτός σας;</a:t>
            </a:r>
          </a:p>
          <a:p>
            <a:pPr eaLnBrk="1" hangingPunct="1">
              <a:lnSpc>
                <a:spcPct val="105000"/>
              </a:lnSpc>
              <a:spcBef>
                <a:spcPts val="1999"/>
              </a:spcBef>
              <a:spcAft>
                <a:spcPts val="0"/>
              </a:spcAft>
              <a:buClrTx/>
              <a:buNone/>
            </a:pPr>
            <a:r>
              <a:rPr lang="el-GR" altLang="de-DE" sz="2400" dirty="0">
                <a:solidFill>
                  <a:srgbClr val="004992"/>
                </a:solidFill>
                <a:latin typeface="Calibri Light"/>
              </a:rPr>
              <a:t>Ένα άλλο άτομο ή άλλοι άνθρωποι;</a:t>
            </a:r>
          </a:p>
          <a:p>
            <a:pPr eaLnBrk="1" hangingPunct="1">
              <a:lnSpc>
                <a:spcPct val="105000"/>
              </a:lnSpc>
              <a:spcBef>
                <a:spcPts val="1999"/>
              </a:spcBef>
              <a:spcAft>
                <a:spcPts val="0"/>
              </a:spcAft>
              <a:buClrTx/>
              <a:buNone/>
            </a:pPr>
            <a:r>
              <a:rPr lang="el-GR" altLang="de-DE" sz="2400" dirty="0">
                <a:solidFill>
                  <a:srgbClr val="004992"/>
                </a:solidFill>
                <a:latin typeface="Calibri Light"/>
              </a:rPr>
              <a:t>Καταστάσεις ή συμβάντα;</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Μεταφορά στην καθημερινότητα</a:t>
            </a:r>
          </a:p>
        </p:txBody>
      </p:sp>
      <p:sp>
        <p:nvSpPr>
          <p:cNvPr id="55299" name="Content Placeholder 2"/>
          <p:cNvSpPr>
            <a:spLocks noGrp="1"/>
          </p:cNvSpPr>
          <p:nvPr>
            <p:ph idx="1"/>
          </p:nvPr>
        </p:nvSpPr>
        <p:spPr/>
        <p:txBody>
          <a:bodyPr>
            <a:noAutofit/>
          </a:bodyPr>
          <a:lstStyle/>
          <a:p>
            <a:r>
              <a:rPr lang="el-GR" altLang="de-DE" sz="2400" b="1" dirty="0">
                <a:solidFill>
                  <a:srgbClr val="333333"/>
                </a:solidFill>
              </a:rPr>
              <a:t>Εκπαιδευτικοί στόχοι</a:t>
            </a:r>
          </a:p>
          <a:p>
            <a:pPr marL="342900" indent="-342900">
              <a:buClr>
                <a:srgbClr val="333333"/>
              </a:buClr>
              <a:buFont typeface="WingDings"/>
              <a:buChar char=""/>
            </a:pPr>
            <a:r>
              <a:rPr lang="el-GR" altLang="de-DE" sz="2400" dirty="0">
                <a:solidFill>
                  <a:srgbClr val="333333"/>
                </a:solidFill>
              </a:rPr>
              <a:t>Πάντοτε να λαμβάνετε υπόψη όλους τους δυνατούς παράγοντες, που μπορεί συνεισφέρουν στο αποτέλεσμα ενός γεγονότος (π.χ. ο εαυτός σας, οι άλλοι, οι συνθήκες).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51</a:t>
            </a:fld>
            <a:endParaRPr lang="de-DE" altLang="de-DE">
              <a:latin typeface="+mn-lt"/>
              <a:ea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Μεταφορά στην καθημερινότητα</a:t>
            </a:r>
          </a:p>
        </p:txBody>
      </p:sp>
      <p:sp>
        <p:nvSpPr>
          <p:cNvPr id="55299" name="Content Placeholder 2"/>
          <p:cNvSpPr>
            <a:spLocks noGrp="1"/>
          </p:cNvSpPr>
          <p:nvPr>
            <p:ph idx="1"/>
          </p:nvPr>
        </p:nvSpPr>
        <p:spPr/>
        <p:txBody>
          <a:bodyPr>
            <a:noAutofit/>
          </a:bodyPr>
          <a:lstStyle/>
          <a:p>
            <a:r>
              <a:rPr lang="el-GR" altLang="de-DE" sz="2400" b="1" dirty="0">
                <a:solidFill>
                  <a:srgbClr val="333333"/>
                </a:solidFill>
              </a:rPr>
              <a:t>Εκπαιδευτικοί στόχοι</a:t>
            </a:r>
          </a:p>
          <a:p>
            <a:pPr marL="342900" indent="-342900">
              <a:buClr>
                <a:srgbClr val="333333"/>
              </a:buClr>
              <a:buFont typeface="WingDings"/>
              <a:buChar char=""/>
            </a:pPr>
            <a:r>
              <a:rPr lang="el-GR" altLang="de-DE" sz="2400" dirty="0">
                <a:solidFill>
                  <a:srgbClr val="333333"/>
                </a:solidFill>
              </a:rPr>
              <a:t>Πάντοτε να λαμβάνετε υπόψη όλους τους δυνατούς παράγοντες, που μπορεί συνεισφέρουν στο αποτέλεσμα ενός γεγονότος (π.χ. ο εαυτός σας, οι άλλοι, οι συνθήκες).</a:t>
            </a:r>
          </a:p>
          <a:p>
            <a:pPr marL="342900" indent="-342900">
              <a:buClr>
                <a:srgbClr val="333333"/>
              </a:buClr>
              <a:buFont typeface="WingDings"/>
              <a:buChar char=""/>
            </a:pPr>
            <a:r>
              <a:rPr lang="el-GR" altLang="de-DE" sz="2400" dirty="0">
                <a:solidFill>
                  <a:srgbClr val="333333"/>
                </a:solidFill>
              </a:rPr>
              <a:t>Προσπαθήστε στην καθημερινή σας ζωή να είστε όσο το δυνατόν περισσότερο ρεαλιστές: Δεν φταίνε </a:t>
            </a:r>
            <a:r>
              <a:rPr lang="el-GR" altLang="de-DE" sz="2400" i="1" dirty="0">
                <a:solidFill>
                  <a:srgbClr val="333333"/>
                </a:solidFill>
              </a:rPr>
              <a:t>πάντα</a:t>
            </a:r>
            <a:r>
              <a:rPr lang="el-GR" altLang="de-DE" sz="2400" dirty="0">
                <a:solidFill>
                  <a:srgbClr val="333333"/>
                </a:solidFill>
              </a:rPr>
              <a:t> οι άλλοι όταν τα πράγματα πάνε άσχημα, </a:t>
            </a:r>
            <a:r>
              <a:rPr lang="el-GR" altLang="de-DE" sz="2400" i="1" dirty="0">
                <a:solidFill>
                  <a:srgbClr val="333333"/>
                </a:solidFill>
              </a:rPr>
              <a:t>κάποιες φορές </a:t>
            </a:r>
            <a:r>
              <a:rPr lang="el-GR" altLang="de-DE" sz="2400" dirty="0">
                <a:solidFill>
                  <a:srgbClr val="333333"/>
                </a:solidFill>
              </a:rPr>
              <a:t>είναι και δικό μας το λάθος.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52</a:t>
            </a:fld>
            <a:endParaRPr lang="de-DE" altLang="de-DE">
              <a:latin typeface="+mn-lt"/>
              <a:ea typeface="+mn-ea"/>
            </a:endParaRPr>
          </a:p>
        </p:txBody>
      </p:sp>
    </p:spTree>
    <p:extLst>
      <p:ext uri="{BB962C8B-B14F-4D97-AF65-F5344CB8AC3E}">
        <p14:creationId xmlns:p14="http://schemas.microsoft.com/office/powerpoint/2010/main" val="22757920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Μεταφορά στην καθημερινότητα</a:t>
            </a:r>
          </a:p>
        </p:txBody>
      </p:sp>
      <p:sp>
        <p:nvSpPr>
          <p:cNvPr id="55299" name="Content Placeholder 2"/>
          <p:cNvSpPr>
            <a:spLocks noGrp="1"/>
          </p:cNvSpPr>
          <p:nvPr>
            <p:ph idx="1"/>
          </p:nvPr>
        </p:nvSpPr>
        <p:spPr/>
        <p:txBody>
          <a:bodyPr>
            <a:noAutofit/>
          </a:bodyPr>
          <a:lstStyle/>
          <a:p>
            <a:r>
              <a:rPr lang="el-GR" altLang="de-DE" sz="2400" b="1" dirty="0">
                <a:solidFill>
                  <a:srgbClr val="333333"/>
                </a:solidFill>
              </a:rPr>
              <a:t>Εκπαιδευτικοί στόχοι</a:t>
            </a:r>
          </a:p>
          <a:p>
            <a:pPr marL="342900" indent="-342900">
              <a:buClr>
                <a:srgbClr val="333333"/>
              </a:buClr>
              <a:buFont typeface="WingDings"/>
              <a:buChar char=""/>
            </a:pPr>
            <a:r>
              <a:rPr lang="el-GR" altLang="de-DE" sz="2400" dirty="0">
                <a:solidFill>
                  <a:srgbClr val="333333"/>
                </a:solidFill>
              </a:rPr>
              <a:t>Πάντοτε να λαμβάνετε υπόψη όλους τους δυνατούς παράγοντες, που μπορεί συνεισφέρουν στο αποτέλεσμα ενός γεγονότος (π.χ. ο εαυτός σας, οι άλλοι, οι συνθήκες).</a:t>
            </a:r>
          </a:p>
          <a:p>
            <a:pPr marL="342900" indent="-342900">
              <a:buClr>
                <a:srgbClr val="333333"/>
              </a:buClr>
              <a:buFont typeface="WingDings"/>
              <a:buChar char=""/>
            </a:pPr>
            <a:r>
              <a:rPr lang="el-GR" altLang="de-DE" sz="2400" dirty="0">
                <a:solidFill>
                  <a:srgbClr val="333333"/>
                </a:solidFill>
              </a:rPr>
              <a:t>Προσπαθήστε στην καθημερινή σας ζωή να είστε όσο το δυνατόν περισσότερο ρεαλιστές: Δεν φταίνε </a:t>
            </a:r>
            <a:r>
              <a:rPr lang="el-GR" altLang="de-DE" sz="2400" i="1" dirty="0">
                <a:solidFill>
                  <a:srgbClr val="333333"/>
                </a:solidFill>
              </a:rPr>
              <a:t>πάντα</a:t>
            </a:r>
            <a:r>
              <a:rPr lang="el-GR" altLang="de-DE" sz="2400" dirty="0">
                <a:solidFill>
                  <a:srgbClr val="333333"/>
                </a:solidFill>
              </a:rPr>
              <a:t> οι άλλοι όταν τα πράγματα πάνε άσχημα, </a:t>
            </a:r>
            <a:r>
              <a:rPr lang="el-GR" altLang="de-DE" sz="2400" i="1" dirty="0">
                <a:solidFill>
                  <a:srgbClr val="333333"/>
                </a:solidFill>
              </a:rPr>
              <a:t>κάποιες φορές </a:t>
            </a:r>
            <a:r>
              <a:rPr lang="el-GR" altLang="de-DE" sz="2400" dirty="0">
                <a:solidFill>
                  <a:srgbClr val="333333"/>
                </a:solidFill>
              </a:rPr>
              <a:t>είναι και δικό μας το λάθος.</a:t>
            </a:r>
          </a:p>
          <a:p>
            <a:pPr marL="342900" indent="-342900">
              <a:buClr>
                <a:srgbClr val="333333"/>
              </a:buClr>
              <a:buFont typeface="WingDings"/>
              <a:buChar char=""/>
            </a:pPr>
            <a:r>
              <a:rPr lang="el-GR" altLang="de-DE" sz="2400" dirty="0">
                <a:solidFill>
                  <a:srgbClr val="333333"/>
                </a:solidFill>
              </a:rPr>
              <a:t>Συνήθως πολλοί παράγοντες συνεισφέρουν σε ένα γεγονός.</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53</a:t>
            </a:fld>
            <a:endParaRPr lang="de-DE" altLang="de-DE">
              <a:latin typeface="+mn-lt"/>
              <a:ea typeface="+mn-ea"/>
            </a:endParaRPr>
          </a:p>
        </p:txBody>
      </p:sp>
    </p:spTree>
    <p:extLst>
      <p:ext uri="{BB962C8B-B14F-4D97-AF65-F5344CB8AC3E}">
        <p14:creationId xmlns:p14="http://schemas.microsoft.com/office/powerpoint/2010/main" val="12890227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Πώς σχετίζεται αυτό με την ψύχωση;</a:t>
            </a:r>
          </a:p>
        </p:txBody>
      </p:sp>
      <p:sp>
        <p:nvSpPr>
          <p:cNvPr id="56323" name="Content Placeholder 2"/>
          <p:cNvSpPr>
            <a:spLocks noGrp="1"/>
          </p:cNvSpPr>
          <p:nvPr>
            <p:ph idx="1"/>
          </p:nvPr>
        </p:nvSpPr>
        <p:spPr/>
        <p:txBody>
          <a:bodyPr>
            <a:noAutofit/>
          </a:bodyPr>
          <a:lstStyle/>
          <a:p>
            <a:r>
              <a:rPr lang="el-GR" altLang="de-DE" sz="2400" dirty="0">
                <a:solidFill>
                  <a:srgbClr val="333333"/>
                </a:solidFill>
              </a:rPr>
              <a:t>Πολλοί άνθρωποι </a:t>
            </a:r>
            <a:r>
              <a:rPr lang="de-DE" altLang="de-DE" sz="2400" dirty="0">
                <a:solidFill>
                  <a:srgbClr val="333333"/>
                </a:solidFill>
              </a:rPr>
              <a:t>(</a:t>
            </a:r>
            <a:r>
              <a:rPr lang="el-GR" altLang="de-DE" sz="2400" dirty="0">
                <a:solidFill>
                  <a:srgbClr val="333333"/>
                </a:solidFill>
              </a:rPr>
              <a:t>αλλά όχι όλοι</a:t>
            </a:r>
            <a:r>
              <a:rPr lang="en-US" altLang="de-DE" sz="2400" dirty="0">
                <a:solidFill>
                  <a:srgbClr val="333333"/>
                </a:solidFill>
              </a:rPr>
              <a:t>!</a:t>
            </a:r>
            <a:r>
              <a:rPr lang="de-DE" altLang="de-DE" sz="2400" dirty="0">
                <a:solidFill>
                  <a:srgbClr val="333333"/>
                </a:solidFill>
              </a:rPr>
              <a:t>)</a:t>
            </a:r>
            <a:r>
              <a:rPr lang="el-GR" altLang="de-DE" sz="2400" dirty="0">
                <a:solidFill>
                  <a:srgbClr val="333333"/>
                </a:solidFill>
              </a:rPr>
              <a:t> με ψύχωση έχουν την</a:t>
            </a:r>
            <a:r>
              <a:rPr lang="de-DE" altLang="de-DE" sz="2400" dirty="0">
                <a:solidFill>
                  <a:srgbClr val="333333"/>
                </a:solidFill>
              </a:rPr>
              <a:t> </a:t>
            </a:r>
            <a:r>
              <a:rPr lang="el-GR" altLang="de-DE" sz="2400" dirty="0">
                <a:solidFill>
                  <a:srgbClr val="333333"/>
                </a:solidFill>
              </a:rPr>
              <a:t>τάση να ερμηνεύουν </a:t>
            </a:r>
            <a:r>
              <a:rPr lang="el-GR" altLang="de-DE" sz="2400" i="1" dirty="0">
                <a:solidFill>
                  <a:srgbClr val="333333"/>
                </a:solidFill>
              </a:rPr>
              <a:t>περίπλοκα</a:t>
            </a:r>
            <a:r>
              <a:rPr lang="el-GR" altLang="de-DE" sz="2400" dirty="0">
                <a:solidFill>
                  <a:srgbClr val="333333"/>
                </a:solidFill>
              </a:rPr>
              <a:t> γεγονότα, δίνοντας </a:t>
            </a:r>
            <a:r>
              <a:rPr lang="el-GR" altLang="de-DE" sz="2400" i="1" dirty="0">
                <a:solidFill>
                  <a:srgbClr val="333333"/>
                </a:solidFill>
              </a:rPr>
              <a:t>μία </a:t>
            </a:r>
            <a:r>
              <a:rPr lang="el-GR" altLang="de-DE" sz="2400" dirty="0">
                <a:solidFill>
                  <a:srgbClr val="333333"/>
                </a:solidFill>
              </a:rPr>
              <a:t>μόνο αιτία. Μερικές φορές μόνο οι άλλοι άνθρωποι κατηγορούνται για μια αποτυχία.</a:t>
            </a:r>
          </a:p>
          <a:p>
            <a:r>
              <a:rPr lang="el-GR" altLang="de-DE" sz="2400" dirty="0">
                <a:solidFill>
                  <a:srgbClr val="004992"/>
                </a:solidFill>
              </a:rPr>
              <a:t>Παράδειγμα:</a:t>
            </a:r>
            <a:r>
              <a:rPr lang="el-GR" altLang="de-DE" sz="2400" dirty="0">
                <a:solidFill>
                  <a:srgbClr val="333333"/>
                </a:solidFill>
              </a:rPr>
              <a:t> Η Άννα πέφτει συχνά κάτω.</a:t>
            </a:r>
          </a:p>
          <a:p>
            <a:r>
              <a:rPr lang="el-GR" altLang="de-DE" sz="2400" dirty="0">
                <a:solidFill>
                  <a:srgbClr val="004992"/>
                </a:solidFill>
              </a:rPr>
              <a:t>Προσωπική άποψη:</a:t>
            </a:r>
            <a:r>
              <a:rPr lang="el-GR" altLang="de-DE" sz="2400" dirty="0">
                <a:solidFill>
                  <a:srgbClr val="333333"/>
                </a:solidFill>
              </a:rPr>
              <a:t> Ο θείος της το προκαλεί αυτό με ηλεκτρικά κύματα που στέλνει μέσω ηλεκτροδίων στο κεφάλι της.</a:t>
            </a:r>
          </a:p>
          <a:p>
            <a:r>
              <a:rPr lang="el-GR" altLang="de-DE" sz="2400" dirty="0">
                <a:solidFill>
                  <a:srgbClr val="004992"/>
                </a:solidFill>
              </a:rPr>
              <a:t>Εναλλακτική άποψη:</a:t>
            </a:r>
            <a:r>
              <a:rPr lang="el-GR" altLang="de-DE" sz="2400" dirty="0">
                <a:solidFill>
                  <a:srgbClr val="333333"/>
                </a:solidFill>
              </a:rPr>
              <a:t> Η Άννα είχε πριν κάποιο καιρό πρόβλημα στο αυτί, το</a:t>
            </a:r>
            <a:r>
              <a:rPr lang="de-DE" altLang="de-DE" sz="2400" dirty="0">
                <a:solidFill>
                  <a:srgbClr val="333333"/>
                </a:solidFill>
              </a:rPr>
              <a:t> </a:t>
            </a:r>
            <a:r>
              <a:rPr lang="el-GR" altLang="de-DE" sz="2400" dirty="0">
                <a:solidFill>
                  <a:srgbClr val="333333"/>
                </a:solidFill>
              </a:rPr>
              <a:t>οποίο της προκάλεσε ζημιά στην αίσθηση ισορροπίας της. Επιπροσθέτως, βρέχει εδώ και εβδομάδες και οι δρόμοι γλιστράνε.</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54</a:t>
            </a:fld>
            <a:endParaRPr lang="de-DE" altLang="de-DE">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Πώς σχετίζεται αυτό με την ψύχωση;</a:t>
            </a:r>
          </a:p>
        </p:txBody>
      </p:sp>
      <p:sp>
        <p:nvSpPr>
          <p:cNvPr id="57346" name="Content Placeholder 2"/>
          <p:cNvSpPr>
            <a:spLocks noGrp="1"/>
          </p:cNvSpPr>
          <p:nvPr>
            <p:ph idx="1"/>
          </p:nvPr>
        </p:nvSpPr>
        <p:spPr/>
        <p:txBody>
          <a:bodyPr>
            <a:noAutofit/>
          </a:bodyPr>
          <a:lstStyle/>
          <a:p>
            <a:r>
              <a:rPr lang="el-GR" altLang="de-DE" sz="2400" dirty="0">
                <a:solidFill>
                  <a:srgbClr val="333333"/>
                </a:solidFill>
              </a:rPr>
              <a:t>Μερικές φορές, κάποιοι άνθρωποι αναλαμβάνουν μερική ευθύνη για μια κατάσταση, αλλά υπάρχουν και άλλοι σημαντικοί παράγοντες που πρέπει να αναγνωριστούν</a:t>
            </a:r>
            <a:r>
              <a:rPr lang="en-US" altLang="de-DE" sz="2400" dirty="0">
                <a:solidFill>
                  <a:srgbClr val="333333"/>
                </a:solidFill>
              </a:rPr>
              <a:t>.</a:t>
            </a:r>
            <a:endParaRPr lang="el-GR" altLang="de-DE" sz="2400" dirty="0">
              <a:solidFill>
                <a:srgbClr val="333333"/>
              </a:solidFill>
            </a:endParaRPr>
          </a:p>
          <a:p>
            <a:r>
              <a:rPr lang="el-GR" altLang="de-DE" sz="2400" dirty="0">
                <a:solidFill>
                  <a:srgbClr val="004992"/>
                </a:solidFill>
              </a:rPr>
              <a:t>Παράδειγμα: </a:t>
            </a:r>
            <a:r>
              <a:rPr lang="el-GR" altLang="de-DE" sz="2400" dirty="0">
                <a:solidFill>
                  <a:srgbClr val="333333"/>
                </a:solidFill>
              </a:rPr>
              <a:t>Ο Παύλος παρουσιάζει υποτροπή της ψύχωσης!</a:t>
            </a:r>
          </a:p>
          <a:p>
            <a:r>
              <a:rPr lang="el-GR" altLang="de-DE" sz="2400" dirty="0">
                <a:solidFill>
                  <a:srgbClr val="004992"/>
                </a:solidFill>
              </a:rPr>
              <a:t>Προσωπική άποψη:</a:t>
            </a:r>
            <a:r>
              <a:rPr lang="el-GR" altLang="de-DE" sz="2400" dirty="0">
                <a:solidFill>
                  <a:srgbClr val="333333"/>
                </a:solidFill>
              </a:rPr>
              <a:t> Η υποτροπή αυτή προκλήθηκε από εισβολή σκέψεων που αφορούσαν απαίσιες παιδικές αναμνήσεις. Τον χτυπούσαν συχνά ως παιδί.</a:t>
            </a:r>
          </a:p>
          <a:p>
            <a:r>
              <a:rPr lang="el-GR" altLang="de-DE" sz="2400" dirty="0">
                <a:solidFill>
                  <a:srgbClr val="004992"/>
                </a:solidFill>
              </a:rPr>
              <a:t>Επιπρόσθετοι παράγοντες: </a:t>
            </a:r>
            <a:r>
              <a:rPr lang="el-GR" altLang="de-DE" sz="2400" dirty="0">
                <a:solidFill>
                  <a:srgbClr val="333333"/>
                </a:solidFill>
              </a:rPr>
              <a:t>Αυτό θα μπορούσε να είναι μία αιτία, αλλά υπάρχουν και άλλοι παράγοντες. Ο Παύλος σταμάτησε τη λήψη φαρμάκων και είχε έναν καυγά στον εργασιακό του χώρο που είχε ως αποτέλεσμα να φοβάται μήπως χάσει τη δουλειά του.</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3" name="Slide Number Placeholder 2"/>
          <p:cNvSpPr>
            <a:spLocks noGrp="1"/>
          </p:cNvSpPr>
          <p:nvPr>
            <p:ph type="sldNum" sz="quarter" idx="12"/>
          </p:nvPr>
        </p:nvSpPr>
        <p:spPr/>
        <p:txBody>
          <a:bodyPr/>
          <a:lstStyle/>
          <a:p>
            <a:fld id="{A1F36A69-FCF2-4BB4-9A9B-A24F93F37B05}" type="slidenum">
              <a:rPr lang="de-DE" altLang="de-DE" smtClean="0">
                <a:latin typeface="+mn-lt"/>
                <a:ea typeface="+mn-ea"/>
              </a:rPr>
              <a:pPr/>
              <a:t>55</a:t>
            </a:fld>
            <a:endParaRPr lang="de-DE" altLang="de-DE">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fld id="{A1F36A69-FCF2-4BB4-9A9B-A24F93F37B05}" type="slidenum">
              <a:rPr lang="de-DE" altLang="de-DE" smtClean="0">
                <a:latin typeface="+mn-lt"/>
                <a:ea typeface="+mn-ea"/>
              </a:rPr>
              <a:pPr/>
              <a:t>56</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1967156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fld id="{57D5E7AC-5E17-45AF-8D15-5B224F186961}" type="slidenum">
              <a:rPr lang="de-DE" altLang="de-DE" smtClean="0">
                <a:latin typeface="+mn-lt"/>
                <a:ea typeface="+mn-ea"/>
              </a:rPr>
              <a:pPr/>
              <a:t>57</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127622218"/>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1 – Απόδοση αιτίαςΑπόδοση ευθυνών και επαίνου</a:t>
            </a:r>
            <a:endParaRPr lang="de-DE">
              <a:latin typeface="+mn-lt"/>
              <a:ea typeface="+mn-ea"/>
            </a:endParaRPr>
          </a:p>
        </p:txBody>
      </p:sp>
      <p:sp>
        <p:nvSpPr>
          <p:cNvPr id="4" name="Slide Number Placeholder 3"/>
          <p:cNvSpPr>
            <a:spLocks noGrp="1"/>
          </p:cNvSpPr>
          <p:nvPr>
            <p:ph type="sldNum" sz="quarter" idx="12"/>
          </p:nvPr>
        </p:nvSpPr>
        <p:spPr/>
        <p:txBody>
          <a:bodyPr/>
          <a:lstStyle/>
          <a:p>
            <a:fld id="{57D5E7AC-5E17-45AF-8D15-5B224F186961}" type="slidenum">
              <a:rPr lang="de-DE" altLang="de-DE" smtClean="0">
                <a:latin typeface="+mn-lt"/>
                <a:ea typeface="+mn-ea"/>
              </a:rPr>
              <a:pPr/>
              <a:t>58</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789510603"/>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5504</Words>
  <Application>Microsoft Office PowerPoint</Application>
  <PresentationFormat>Benutzerdefiniert</PresentationFormat>
  <Paragraphs>664</Paragraphs>
  <Slides>58</Slides>
  <Notes>58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58</vt:i4>
      </vt:variant>
    </vt:vector>
  </HeadingPairs>
  <TitlesOfParts>
    <vt:vector size="65" baseType="lpstr">
      <vt:lpstr>Symbol</vt:lpstr>
      <vt:lpstr>Times New Roman</vt:lpstr>
      <vt:lpstr>Calibri Light</vt:lpstr>
      <vt:lpstr>Arial</vt:lpstr>
      <vt:lpstr>WingDings</vt:lpstr>
      <vt:lpstr>UKE_PPT-Vorlage_16zu9</vt:lpstr>
      <vt:lpstr>1_UKE_PPT-Vorlage_16zu9</vt:lpstr>
      <vt:lpstr>ΜΓΘ 1 A – Απόδοση αιτίαςΑπόδοση ευθυνών και επαίνου</vt:lpstr>
      <vt:lpstr>Απόδοση αιτίας: Απόδοση ευθυνών και επαίνου</vt:lpstr>
      <vt:lpstr>Απόδοση αιτίας: Απόδοση ευθυνών και επαίνου</vt:lpstr>
      <vt:lpstr>Απόδοση αιτίας: Απόδοση ευθυνών και επαίνου</vt:lpstr>
      <vt:lpstr>Αίτια</vt:lpstr>
      <vt:lpstr>Αίτια</vt:lpstr>
      <vt:lpstr>Αίτια</vt:lpstr>
      <vt:lpstr>Απόδοση ευθυνών και επαίνου</vt:lpstr>
      <vt:lpstr>Εξέρχεστε από το νοσοκομείο χωρίς σημαντική βελτίωση.</vt:lpstr>
      <vt:lpstr>Εξέρχεστε από το νοσοκομείο χωρίς σημαντική βελτίωση.</vt:lpstr>
      <vt:lpstr>Εξέρχεστε από το νοσοκομείο χωρίς σημαντική βελτίωση.</vt:lpstr>
      <vt:lpstr>Εξέρχεστε από το νοσοκομείο χωρίς σημαντική βελτίωση.</vt:lpstr>
      <vt:lpstr>Εξέρχεστε από το νοσοκομείο χωρίς σημαντική βελτίωση.</vt:lpstr>
      <vt:lpstr>Επιπτώσεις ορισμένων τρόπων απόδοσης αιτίας σε αρνητικά γεγονότα.</vt:lpstr>
      <vt:lpstr>Επιπτώσεις ορισμένων τρόπων απόδοσης αιτίας σε αρνητικά γεγονότα.</vt:lpstr>
      <vt:lpstr>Επιπτώσεις ορισμένων τρόπων απόδοσης αιτίας σε αρνητικά γεγονότα.</vt:lpstr>
      <vt:lpstr>Επιπτώσεις ορισμένων τρόπων απόδοσης αιτίας σε αρνητικά γεγονότα.</vt:lpstr>
      <vt:lpstr>Επιπτώσεις ορισμένων τρόπων απόδοσης αιτίας σε αρνητικά γεγονότα.</vt:lpstr>
      <vt:lpstr>Επιπτώσεις ορισμένων τρόπων απόδοσης αιτίας σε θετικά γεγονότα.</vt:lpstr>
      <vt:lpstr>Επιπτώσεις ορισμένων τρόπων απόδοσης αιτίας σε θετικά γεγονότα.</vt:lpstr>
      <vt:lpstr>Επιπτώσεις ορισμένων τρόπων απόδοσης αιτίας σε θετικά γεγονότα.</vt:lpstr>
      <vt:lpstr>Επιπτώσεις ορισμένων τρόπων απόδοσης αιτίας σε θετικά γεγονότα.</vt:lpstr>
      <vt:lpstr>Επιπτώσεις ορισμένων τρόπων απόδοσης αιτίας σε θετικά γεγονότα.</vt:lpstr>
      <vt:lpstr>Ποιο είναι το νόημα σε όλα αυτά;</vt:lpstr>
      <vt:lpstr>Ποιο είναι το νόημα σε όλα αυτά;</vt:lpstr>
      <vt:lpstr>Μπορεί κάποιος να συνεισφέρει με μια σύντομη προσωπική εμπειρία;</vt:lpstr>
      <vt:lpstr>Τρόπος Απόδοσης Αιτίας Σκοπός της σημερινής συνεδρίας</vt:lpstr>
      <vt:lpstr>Σε μία αλλαγή προϊόντος ο υπάλληλος του καταστήματος σας επιστρέφει όλα τα χρήματα πίσω.</vt:lpstr>
      <vt:lpstr>Όταν μπαίνετε σε ένα δωμάτιο σταματούν όλοι να μιλούν.</vt:lpstr>
      <vt:lpstr>Κάποιος σας λέει ότι δεν φαίνεστε καλά.</vt:lpstr>
      <vt:lpstr>Κοπήκατε σε ένα διαγώνισμα</vt:lpstr>
      <vt:lpstr>Επινοείστε τα δικά σας παραδείγματα!</vt:lpstr>
      <vt:lpstr>Μια εσωτερική φωνή, σας λέει ότι δεν αξίζετε.</vt:lpstr>
      <vt:lpstr>Μια εσωτερική φωνή, σας λέει ότι δεν αξίζετε.</vt:lpstr>
      <vt:lpstr>Μια εσωτερική φωνή, σας λέει ότι δεν αξίζετε.</vt:lpstr>
      <vt:lpstr>Ακούγοντας φωνές Δικές μου σκέψεις ή ελεγχόμενες από άλλους; Υπέρ και κατά</vt:lpstr>
      <vt:lpstr>Ακούγοντας φωνές Δικές μου σκέψεις ή ελεγχόμενες από άλλους; Υπέρ και κατά</vt:lpstr>
      <vt:lpstr>Ακούγοντας φωνές Δικές μου σκέψεις ή ελεγχόμενες από άλλους; Υπέρ και κατά</vt:lpstr>
      <vt:lpstr>Ακούγοντας φωνές Δικές μου σκέψεις ή ελεγχόμενες από άλλους; Υπέρ και κατά</vt:lpstr>
      <vt:lpstr>Ακούγοντας φωνές Δικές μου σκέψεις ή ελεγχόμενες από άλλους; Υπέρ και κατά</vt:lpstr>
      <vt:lpstr>Ένας φίλος σας καλεί σε δείπνο.</vt:lpstr>
      <vt:lpstr>Ένας αστυνομικός σταματά το αυτοκίνητό σας.</vt:lpstr>
      <vt:lpstr>Κερδίζετε σε ένα παιχνίδι.</vt:lpstr>
      <vt:lpstr>Πλησιάζοντας το αυτοκίνητό σας διακρίνετε μια γρατζουνιά.</vt:lpstr>
      <vt:lpstr>Ο γιατρός ανακαλύπτει ότι έχετε υψηλή πίεση.</vt:lpstr>
      <vt:lpstr>Ένας φίλος αρνήθηκε να σας βοηθήσει σε μια δουλειά σας.</vt:lpstr>
      <vt:lpstr>Ένας φίλος σας αγόρασε ένα δώρο.</vt:lpstr>
      <vt:lpstr>Ένας φίλος σας λέει ότι είστε βλάκας.</vt:lpstr>
      <vt:lpstr>Όταν παίρνετε αγκαλιά το παιδί του γείτονά σας, αρχίζει να κλαίει.</vt:lpstr>
      <vt:lpstr>Ένας φίλος λέει ότι δεν σας σέβεται.</vt:lpstr>
      <vt:lpstr>Μεταφορά στην καθημερινότητα</vt:lpstr>
      <vt:lpstr>Μεταφορά στην καθημερινότητα</vt:lpstr>
      <vt:lpstr>Μεταφορά στην καθημερινότητα</vt:lpstr>
      <vt:lpstr>Πώς σχετίζεται αυτό με την ψύχωση;</vt:lpstr>
      <vt:lpstr>Πώς σχετίζεται αυτό με την ψύχωση;</vt:lpstr>
      <vt:lpstr>Σας ευχαριστούμε για την προσοχή σας</vt:lpstr>
      <vt:lpstr>PowerPoint-Präsentation</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Britt ...</cp:lastModifiedBy>
  <cp:revision>816</cp:revision>
  <dcterms:created xsi:type="dcterms:W3CDTF">2002-10-15T10:55:06Z</dcterms:created>
  <dcterms:modified xsi:type="dcterms:W3CDTF">2022-04-20T09:41:24Z</dcterms:modified>
</cp:coreProperties>
</file>