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800" r:id="rId1"/>
    <p:sldMasterId id="2147483813" r:id="rId2"/>
  </p:sldMasterIdLst>
  <p:notesMasterIdLst>
    <p:notesMasterId r:id="rId60"/>
  </p:notesMasterIdLst>
  <p:sldIdLst>
    <p:sldId id="374" r:id="rId3"/>
    <p:sldId id="348" r:id="rId4"/>
    <p:sldId id="363" r:id="rId5"/>
    <p:sldId id="362" r:id="rId6"/>
    <p:sldId id="264" r:id="rId7"/>
    <p:sldId id="352" r:id="rId8"/>
    <p:sldId id="265" r:id="rId9"/>
    <p:sldId id="261" r:id="rId10"/>
    <p:sldId id="259" r:id="rId11"/>
    <p:sldId id="266" r:id="rId12"/>
    <p:sldId id="364" r:id="rId13"/>
    <p:sldId id="319" r:id="rId14"/>
    <p:sldId id="350" r:id="rId15"/>
    <p:sldId id="320" r:id="rId16"/>
    <p:sldId id="366" r:id="rId17"/>
    <p:sldId id="365" r:id="rId18"/>
    <p:sldId id="323" r:id="rId19"/>
    <p:sldId id="357" r:id="rId20"/>
    <p:sldId id="324" r:id="rId21"/>
    <p:sldId id="368" r:id="rId22"/>
    <p:sldId id="367" r:id="rId23"/>
    <p:sldId id="327" r:id="rId24"/>
    <p:sldId id="351" r:id="rId25"/>
    <p:sldId id="281" r:id="rId26"/>
    <p:sldId id="353" r:id="rId27"/>
    <p:sldId id="359" r:id="rId28"/>
    <p:sldId id="283" r:id="rId29"/>
    <p:sldId id="334" r:id="rId30"/>
    <p:sldId id="335" r:id="rId31"/>
    <p:sldId id="336" r:id="rId32"/>
    <p:sldId id="337" r:id="rId33"/>
    <p:sldId id="358" r:id="rId34"/>
    <p:sldId id="289" r:id="rId35"/>
    <p:sldId id="290" r:id="rId36"/>
    <p:sldId id="291" r:id="rId37"/>
    <p:sldId id="329" r:id="rId38"/>
    <p:sldId id="371" r:id="rId39"/>
    <p:sldId id="370" r:id="rId40"/>
    <p:sldId id="369" r:id="rId41"/>
    <p:sldId id="296" r:id="rId42"/>
    <p:sldId id="338" r:id="rId43"/>
    <p:sldId id="339" r:id="rId44"/>
    <p:sldId id="340" r:id="rId45"/>
    <p:sldId id="341" r:id="rId46"/>
    <p:sldId id="342" r:id="rId47"/>
    <p:sldId id="343" r:id="rId48"/>
    <p:sldId id="344" r:id="rId49"/>
    <p:sldId id="345" r:id="rId50"/>
    <p:sldId id="346" r:id="rId51"/>
    <p:sldId id="332" r:id="rId52"/>
    <p:sldId id="373" r:id="rId53"/>
    <p:sldId id="372" r:id="rId54"/>
    <p:sldId id="354" r:id="rId55"/>
    <p:sldId id="356" r:id="rId56"/>
    <p:sldId id="361" r:id="rId57"/>
    <p:sldId id="312" r:id="rId58"/>
    <p:sldId id="313" r:id="rId59"/>
  </p:sldIdLst>
  <p:sldSz cx="12195175" cy="6858000"/>
  <p:notesSz cx="6858000" cy="9144000"/>
  <p:defaultTextStyle>
    <a:defPPr>
      <a:defRPr lang="el-GR"/>
    </a:defPPr>
    <a:lvl1pPr algn="l" rtl="0" eaLnBrk="0" fontAlgn="base" hangingPunct="0">
      <a:spcBef>
        <a:spcPct val="0"/>
      </a:spcBef>
      <a:spcAft>
        <a:spcPct val="0"/>
      </a:spcAft>
      <a:defRPr kern="1200">
        <a:solidFill>
          <a:schemeClr val="tx1"/>
        </a:solidFill>
        <a:latin typeface="Arial" panose="020B0604020202020204" pitchFamily="34" charset="0"/>
        <a:ea typeface="MS PGothic" panose="020B0600070205080204" pitchFamily="34" charset="-128"/>
        <a:cs typeface="+mn-cs"/>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MS PGothic" panose="020B0600070205080204" pitchFamily="34" charset="-128"/>
        <a:cs typeface="+mn-cs"/>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MS PGothic" panose="020B0600070205080204" pitchFamily="34" charset="-128"/>
        <a:cs typeface="+mn-cs"/>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MS PGothic" panose="020B0600070205080204" pitchFamily="34" charset="-128"/>
        <a:cs typeface="+mn-cs"/>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MS PGothic" panose="020B0600070205080204" pitchFamily="34" charset="-128"/>
        <a:cs typeface="+mn-cs"/>
      </a:defRPr>
    </a:lvl5pPr>
    <a:lvl6pPr marL="2286000" algn="l" defTabSz="914400" rtl="0" eaLnBrk="1" latinLnBrk="0" hangingPunct="1">
      <a:defRPr kern="1200">
        <a:solidFill>
          <a:schemeClr val="tx1"/>
        </a:solidFill>
        <a:latin typeface="Arial" panose="020B0604020202020204" pitchFamily="34" charset="0"/>
        <a:ea typeface="MS PGothic" panose="020B0600070205080204" pitchFamily="34" charset="-128"/>
        <a:cs typeface="+mn-cs"/>
      </a:defRPr>
    </a:lvl6pPr>
    <a:lvl7pPr marL="2743200" algn="l" defTabSz="914400" rtl="0" eaLnBrk="1" latinLnBrk="0" hangingPunct="1">
      <a:defRPr kern="1200">
        <a:solidFill>
          <a:schemeClr val="tx1"/>
        </a:solidFill>
        <a:latin typeface="Arial" panose="020B0604020202020204" pitchFamily="34" charset="0"/>
        <a:ea typeface="MS PGothic" panose="020B0600070205080204" pitchFamily="34" charset="-128"/>
        <a:cs typeface="+mn-cs"/>
      </a:defRPr>
    </a:lvl7pPr>
    <a:lvl8pPr marL="3200400" algn="l" defTabSz="914400" rtl="0" eaLnBrk="1" latinLnBrk="0" hangingPunct="1">
      <a:defRPr kern="1200">
        <a:solidFill>
          <a:schemeClr val="tx1"/>
        </a:solidFill>
        <a:latin typeface="Arial" panose="020B0604020202020204" pitchFamily="34" charset="0"/>
        <a:ea typeface="MS PGothic" panose="020B0600070205080204" pitchFamily="34" charset="-128"/>
        <a:cs typeface="+mn-cs"/>
      </a:defRPr>
    </a:lvl8pPr>
    <a:lvl9pPr marL="3657600" algn="l" defTabSz="914400" rtl="0" eaLnBrk="1" latinLnBrk="0" hangingPunct="1">
      <a:defRPr kern="1200">
        <a:solidFill>
          <a:schemeClr val="tx1"/>
        </a:solidFill>
        <a:latin typeface="Arial" panose="020B0604020202020204" pitchFamily="34" charset="0"/>
        <a:ea typeface="MS PGothic" panose="020B0600070205080204" pitchFamily="34" charset="-128"/>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guide id="3" pos="384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671BA"/>
    <a:srgbClr val="0B68B5"/>
    <a:srgbClr val="0871B8"/>
    <a:srgbClr val="0264BE"/>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0972" autoAdjust="0"/>
    <p:restoredTop sz="99809" autoAdjust="0"/>
  </p:normalViewPr>
  <p:slideViewPr>
    <p:cSldViewPr>
      <p:cViewPr varScale="1">
        <p:scale>
          <a:sx n="127" d="100"/>
          <a:sy n="127" d="100"/>
        </p:scale>
        <p:origin x="824" y="192"/>
      </p:cViewPr>
      <p:guideLst>
        <p:guide orient="horz" pos="2160"/>
        <p:guide pos="2880"/>
        <p:guide pos="3841"/>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slide" Target="slides/slide45.xml"/><Relationship Id="rId50" Type="http://schemas.openxmlformats.org/officeDocument/2006/relationships/slide" Target="slides/slide48.xml"/><Relationship Id="rId55" Type="http://schemas.openxmlformats.org/officeDocument/2006/relationships/slide" Target="slides/slide53.xml"/><Relationship Id="rId63" Type="http://schemas.openxmlformats.org/officeDocument/2006/relationships/theme" Target="theme/theme1.xml"/><Relationship Id="rId7" Type="http://schemas.openxmlformats.org/officeDocument/2006/relationships/slide" Target="slides/slide5.xml"/><Relationship Id="rId2" Type="http://schemas.openxmlformats.org/officeDocument/2006/relationships/slideMaster" Target="slideMasters/slideMaster2.xml"/><Relationship Id="rId16" Type="http://schemas.openxmlformats.org/officeDocument/2006/relationships/slide" Target="slides/slide14.xml"/><Relationship Id="rId29" Type="http://schemas.openxmlformats.org/officeDocument/2006/relationships/slide" Target="slides/slide27.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3" Type="http://schemas.openxmlformats.org/officeDocument/2006/relationships/slide" Target="slides/slide51.xml"/><Relationship Id="rId58" Type="http://schemas.openxmlformats.org/officeDocument/2006/relationships/slide" Target="slides/slide56.xml"/><Relationship Id="rId5" Type="http://schemas.openxmlformats.org/officeDocument/2006/relationships/slide" Target="slides/slide3.xml"/><Relationship Id="rId61" Type="http://schemas.openxmlformats.org/officeDocument/2006/relationships/presProps" Target="presProps.xml"/><Relationship Id="rId19" Type="http://schemas.openxmlformats.org/officeDocument/2006/relationships/slide" Target="slides/slide1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slide" Target="slides/slide46.xml"/><Relationship Id="rId56" Type="http://schemas.openxmlformats.org/officeDocument/2006/relationships/slide" Target="slides/slide54.xml"/><Relationship Id="rId64" Type="http://schemas.openxmlformats.org/officeDocument/2006/relationships/tableStyles" Target="tableStyles.xml"/><Relationship Id="rId8" Type="http://schemas.openxmlformats.org/officeDocument/2006/relationships/slide" Target="slides/slide6.xml"/><Relationship Id="rId51" Type="http://schemas.openxmlformats.org/officeDocument/2006/relationships/slide" Target="slides/slide49.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59" Type="http://schemas.openxmlformats.org/officeDocument/2006/relationships/slide" Target="slides/slide57.xml"/><Relationship Id="rId20" Type="http://schemas.openxmlformats.org/officeDocument/2006/relationships/slide" Target="slides/slide18.xml"/><Relationship Id="rId41" Type="http://schemas.openxmlformats.org/officeDocument/2006/relationships/slide" Target="slides/slide39.xml"/><Relationship Id="rId54" Type="http://schemas.openxmlformats.org/officeDocument/2006/relationships/slide" Target="slides/slide52.xml"/><Relationship Id="rId62"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4.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slide" Target="slides/slide55.xml"/><Relationship Id="rId10" Type="http://schemas.openxmlformats.org/officeDocument/2006/relationships/slide" Target="slides/slide8.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60" Type="http://schemas.openxmlformats.org/officeDocument/2006/relationships/notesMaster" Target="notesMasters/notesMaster1.xml"/><Relationship Id="rId4" Type="http://schemas.openxmlformats.org/officeDocument/2006/relationships/slide" Target="slides/slide2.xml"/><Relationship Id="rId9"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eaLnBrk="1" fontAlgn="auto" hangingPunct="1">
              <a:spcBef>
                <a:spcPts val="0"/>
              </a:spcBef>
              <a:spcAft>
                <a:spcPts val="0"/>
              </a:spcAft>
              <a:defRPr sz="1200">
                <a:latin typeface="+mn-lt"/>
                <a:ea typeface="+mn-ea"/>
                <a:cs typeface="+mn-cs"/>
              </a:defRPr>
            </a:lvl1pPr>
          </a:lstStyle>
          <a:p>
            <a:pPr>
              <a:defRPr/>
            </a:pPr>
            <a:endParaRPr lang="el-GR"/>
          </a:p>
        </p:txBody>
      </p:sp>
      <p:sp>
        <p:nvSpPr>
          <p:cNvPr id="3" name="Date Placeholder 2"/>
          <p:cNvSpPr>
            <a:spLocks noGrp="1"/>
          </p:cNvSpPr>
          <p:nvPr>
            <p:ph type="dt" idx="1"/>
          </p:nvPr>
        </p:nvSpPr>
        <p:spPr>
          <a:xfrm>
            <a:off x="3884613" y="0"/>
            <a:ext cx="2971800" cy="457200"/>
          </a:xfrm>
          <a:prstGeom prst="rect">
            <a:avLst/>
          </a:prstGeom>
        </p:spPr>
        <p:txBody>
          <a:bodyPr vert="horz" wrap="square" lIns="91440" tIns="45720" rIns="91440" bIns="45720" numCol="1" anchor="t" anchorCtr="0" compatLnSpc="1">
            <a:prstTxWarp prst="textNoShape">
              <a:avLst/>
            </a:prstTxWarp>
          </a:bodyPr>
          <a:lstStyle>
            <a:lvl1pPr algn="r" eaLnBrk="1" hangingPunct="1">
              <a:defRPr sz="1200">
                <a:latin typeface="Calibri" pitchFamily="34" charset="0"/>
                <a:ea typeface="ＭＳ Ｐゴシック" pitchFamily="34" charset="-128"/>
                <a:cs typeface="+mn-cs"/>
              </a:defRPr>
            </a:lvl1pPr>
          </a:lstStyle>
          <a:p>
            <a:pPr>
              <a:defRPr/>
            </a:pPr>
            <a:fld id="{10650C62-14C3-4F71-B284-AB61D4E5EB20}" type="datetimeFigureOut">
              <a:rPr lang="el-GR"/>
              <a:pPr>
                <a:defRPr/>
              </a:pPr>
              <a:t>11/11/24</a:t>
            </a:fld>
            <a:endParaRPr lang="el-GR"/>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pPr lvl="0"/>
            <a:endParaRPr lang="el-GR" noProof="0"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el-GR" noProof="0"/>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eaLnBrk="1" fontAlgn="auto" hangingPunct="1">
              <a:spcBef>
                <a:spcPts val="0"/>
              </a:spcBef>
              <a:spcAft>
                <a:spcPts val="0"/>
              </a:spcAft>
              <a:defRPr sz="1200">
                <a:latin typeface="+mn-lt"/>
                <a:ea typeface="+mn-ea"/>
                <a:cs typeface="+mn-cs"/>
              </a:defRPr>
            </a:lvl1pPr>
          </a:lstStyle>
          <a:p>
            <a:pPr>
              <a:defRPr/>
            </a:pPr>
            <a:endParaRPr lang="el-GR"/>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algn="r" eaLnBrk="1" hangingPunct="1">
              <a:defRPr sz="1200" smtClean="0">
                <a:latin typeface="Calibri" panose="020F0502020204030204" pitchFamily="34" charset="0"/>
              </a:defRPr>
            </a:lvl1pPr>
          </a:lstStyle>
          <a:p>
            <a:pPr>
              <a:defRPr/>
            </a:pPr>
            <a:fld id="{4016C690-A11B-4E64-A1A4-5A44304CD7C4}" type="slidenum">
              <a:rPr lang="el-GR" altLang="de-DE"/>
              <a:pPr>
                <a:defRPr/>
              </a:pPr>
              <a:t>‹Nr.›</a:t>
            </a:fld>
            <a:endParaRPr lang="el-GR" altLang="de-DE"/>
          </a:p>
        </p:txBody>
      </p:sp>
    </p:spTree>
    <p:extLst>
      <p:ext uri="{BB962C8B-B14F-4D97-AF65-F5344CB8AC3E}">
        <p14:creationId xmlns:p14="http://schemas.microsoft.com/office/powerpoint/2010/main" val="3457400840"/>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S PGothic" panose="020B0600070205080204" pitchFamily="34" charset="-128"/>
        <a:cs typeface="ＭＳ Ｐゴシック" charset="0"/>
      </a:defRPr>
    </a:lvl1pPr>
    <a:lvl2pPr marL="457200" algn="l" rtl="0" eaLnBrk="0" fontAlgn="base" hangingPunct="0">
      <a:spcBef>
        <a:spcPct val="30000"/>
      </a:spcBef>
      <a:spcAft>
        <a:spcPct val="0"/>
      </a:spcAft>
      <a:defRPr sz="1200" kern="1200">
        <a:solidFill>
          <a:schemeClr val="tx1"/>
        </a:solidFill>
        <a:latin typeface="+mn-lt"/>
        <a:ea typeface="MS PGothic" panose="020B0600070205080204" pitchFamily="34" charset="-128"/>
        <a:cs typeface="+mn-cs"/>
      </a:defRPr>
    </a:lvl2pPr>
    <a:lvl3pPr marL="914400" algn="l" rtl="0" eaLnBrk="0" fontAlgn="base" hangingPunct="0">
      <a:spcBef>
        <a:spcPct val="30000"/>
      </a:spcBef>
      <a:spcAft>
        <a:spcPct val="0"/>
      </a:spcAft>
      <a:defRPr sz="1200" kern="1200">
        <a:solidFill>
          <a:schemeClr val="tx1"/>
        </a:solidFill>
        <a:latin typeface="+mn-lt"/>
        <a:ea typeface="MS PGothic" panose="020B0600070205080204" pitchFamily="34" charset="-128"/>
        <a:cs typeface="+mn-cs"/>
      </a:defRPr>
    </a:lvl3pPr>
    <a:lvl4pPr marL="1371600" algn="l" rtl="0" eaLnBrk="0" fontAlgn="base" hangingPunct="0">
      <a:spcBef>
        <a:spcPct val="30000"/>
      </a:spcBef>
      <a:spcAft>
        <a:spcPct val="0"/>
      </a:spcAft>
      <a:defRPr sz="1200" kern="1200">
        <a:solidFill>
          <a:schemeClr val="tx1"/>
        </a:solidFill>
        <a:latin typeface="+mn-lt"/>
        <a:ea typeface="MS PGothic" panose="020B0600070205080204" pitchFamily="34" charset="-128"/>
        <a:cs typeface="+mn-cs"/>
      </a:defRPr>
    </a:lvl4pPr>
    <a:lvl5pPr marL="1828800" algn="l" rtl="0" eaLnBrk="0" fontAlgn="base" hangingPunct="0">
      <a:spcBef>
        <a:spcPct val="30000"/>
      </a:spcBef>
      <a:spcAft>
        <a:spcPct val="0"/>
      </a:spcAft>
      <a:defRPr sz="1200" kern="1200">
        <a:solidFill>
          <a:schemeClr val="tx1"/>
        </a:solidFill>
        <a:latin typeface="+mn-lt"/>
        <a:ea typeface="MS PGothic" panose="020B0600070205080204" pitchFamily="34" charset="-128"/>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549275" y="539750"/>
            <a:ext cx="5119688" cy="28797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B00EF49-7894-4F53-A8DD-F7DB3BFC5032}" type="slidenum">
              <a:rPr lang="de-DE" smtClean="0">
                <a:solidFill>
                  <a:prstClr val="black"/>
                </a:solidFill>
              </a:rPr>
              <a:pPr/>
              <a:t>1</a:t>
            </a:fld>
            <a:endParaRPr lang="de-DE" dirty="0">
              <a:solidFill>
                <a:prstClr val="black"/>
              </a:solidFill>
            </a:endParaRPr>
          </a:p>
        </p:txBody>
      </p:sp>
    </p:spTree>
    <p:extLst>
      <p:ext uri="{BB962C8B-B14F-4D97-AF65-F5344CB8AC3E}">
        <p14:creationId xmlns:p14="http://schemas.microsoft.com/office/powerpoint/2010/main" val="210385677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2"/>
          <p:cNvSpPr>
            <a:spLocks noGrp="1" noRot="1" noChangeAspect="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3555" name="Rectangle 3"/>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n-US" altLang="de-DE"/>
          </a:p>
        </p:txBody>
      </p:sp>
    </p:spTree>
    <p:extLst>
      <p:ext uri="{BB962C8B-B14F-4D97-AF65-F5344CB8AC3E}">
        <p14:creationId xmlns:p14="http://schemas.microsoft.com/office/powerpoint/2010/main" val="418820853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2"/>
          <p:cNvSpPr>
            <a:spLocks noGrp="1" noRot="1" noChangeAspect="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3555" name="Rectangle 3"/>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n-US" altLang="de-DE"/>
          </a:p>
        </p:txBody>
      </p:sp>
    </p:spTree>
    <p:extLst>
      <p:ext uri="{BB962C8B-B14F-4D97-AF65-F5344CB8AC3E}">
        <p14:creationId xmlns:p14="http://schemas.microsoft.com/office/powerpoint/2010/main" val="418820853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2"/>
          <p:cNvSpPr>
            <a:spLocks noGrp="1" noRot="1" noChangeAspect="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3555" name="Rectangle 3"/>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n-US" altLang="de-DE"/>
          </a:p>
        </p:txBody>
      </p:sp>
    </p:spTree>
    <p:extLst>
      <p:ext uri="{BB962C8B-B14F-4D97-AF65-F5344CB8AC3E}">
        <p14:creationId xmlns:p14="http://schemas.microsoft.com/office/powerpoint/2010/main" val="418820853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2"/>
          <p:cNvSpPr>
            <a:spLocks noGrp="1" noRot="1" noChangeAspect="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5603" name="Rectangle 3"/>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de-DE" altLang="de-DE">
              <a:latin typeface="Arial" panose="020B0604020202020204" pitchFamily="34" charset="0"/>
            </a:endParaRPr>
          </a:p>
        </p:txBody>
      </p:sp>
    </p:spTree>
    <p:extLst>
      <p:ext uri="{BB962C8B-B14F-4D97-AF65-F5344CB8AC3E}">
        <p14:creationId xmlns:p14="http://schemas.microsoft.com/office/powerpoint/2010/main" val="62477805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2"/>
          <p:cNvSpPr>
            <a:spLocks noGrp="1" noRot="1" noChangeAspect="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7651" name="Rectangle 3"/>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de-DE" altLang="de-DE">
              <a:latin typeface="Arial" panose="020B0604020202020204" pitchFamily="34" charset="0"/>
            </a:endParaRPr>
          </a:p>
        </p:txBody>
      </p:sp>
    </p:spTree>
    <p:extLst>
      <p:ext uri="{BB962C8B-B14F-4D97-AF65-F5344CB8AC3E}">
        <p14:creationId xmlns:p14="http://schemas.microsoft.com/office/powerpoint/2010/main" val="53869939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2"/>
          <p:cNvSpPr>
            <a:spLocks noGrp="1" noRot="1" noChangeAspect="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9699" name="Rectangle 3"/>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l-GR" altLang="de-DE">
              <a:latin typeface="Arial" panose="020B0604020202020204" pitchFamily="34" charset="0"/>
            </a:endParaRPr>
          </a:p>
        </p:txBody>
      </p:sp>
    </p:spTree>
    <p:extLst>
      <p:ext uri="{BB962C8B-B14F-4D97-AF65-F5344CB8AC3E}">
        <p14:creationId xmlns:p14="http://schemas.microsoft.com/office/powerpoint/2010/main" val="128762023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4016C690-A11B-4E64-A1A4-5A44304CD7C4}" type="slidenum">
              <a:rPr lang="el-GR" altLang="de-DE" smtClean="0"/>
              <a:pPr>
                <a:defRPr/>
              </a:pPr>
              <a:t>8</a:t>
            </a:fld>
            <a:endParaRPr lang="el-GR" altLang="de-DE"/>
          </a:p>
        </p:txBody>
      </p:sp>
    </p:spTree>
    <p:extLst>
      <p:ext uri="{BB962C8B-B14F-4D97-AF65-F5344CB8AC3E}">
        <p14:creationId xmlns:p14="http://schemas.microsoft.com/office/powerpoint/2010/main" val="294982711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2"/>
          <p:cNvSpPr>
            <a:spLocks noGrp="1" noRot="1" noChangeAspect="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2771" name="Rectangle 3"/>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de-DE" altLang="de-DE">
              <a:latin typeface="Arial" panose="020B0604020202020204" pitchFamily="34" charset="0"/>
            </a:endParaRPr>
          </a:p>
        </p:txBody>
      </p:sp>
    </p:spTree>
    <p:extLst>
      <p:ext uri="{BB962C8B-B14F-4D97-AF65-F5344CB8AC3E}">
        <p14:creationId xmlns:p14="http://schemas.microsoft.com/office/powerpoint/2010/main" val="102810721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2"/>
          <p:cNvSpPr>
            <a:spLocks noGrp="1" noRot="1" noChangeAspect="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4819" name="Rectangle 3"/>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de-DE" altLang="de-DE" sz="600"/>
          </a:p>
        </p:txBody>
      </p:sp>
    </p:spTree>
    <p:extLst>
      <p:ext uri="{BB962C8B-B14F-4D97-AF65-F5344CB8AC3E}">
        <p14:creationId xmlns:p14="http://schemas.microsoft.com/office/powerpoint/2010/main" val="145589893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2"/>
          <p:cNvSpPr>
            <a:spLocks noGrp="1" noRot="1" noChangeAspect="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4819" name="Rectangle 3"/>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de-DE" altLang="de-DE" sz="600"/>
          </a:p>
        </p:txBody>
      </p:sp>
    </p:spTree>
    <p:extLst>
      <p:ext uri="{BB962C8B-B14F-4D97-AF65-F5344CB8AC3E}">
        <p14:creationId xmlns:p14="http://schemas.microsoft.com/office/powerpoint/2010/main" val="145589893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2"/>
          <p:cNvSpPr>
            <a:spLocks noGrp="1" noRot="1" noChangeAspect="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8915" name="Rectangle 3"/>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de-DE" altLang="de-DE" sz="900"/>
          </a:p>
        </p:txBody>
      </p:sp>
    </p:spTree>
    <p:extLst>
      <p:ext uri="{BB962C8B-B14F-4D97-AF65-F5344CB8AC3E}">
        <p14:creationId xmlns:p14="http://schemas.microsoft.com/office/powerpoint/2010/main" val="307347804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2"/>
          <p:cNvSpPr>
            <a:spLocks noGrp="1" noRot="1" noChangeAspect="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0963" name="Rectangle 3"/>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de-DE" altLang="de-DE" sz="900"/>
          </a:p>
        </p:txBody>
      </p:sp>
    </p:spTree>
    <p:extLst>
      <p:ext uri="{BB962C8B-B14F-4D97-AF65-F5344CB8AC3E}">
        <p14:creationId xmlns:p14="http://schemas.microsoft.com/office/powerpoint/2010/main" val="301096604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4016C690-A11B-4E64-A1A4-5A44304CD7C4}" type="slidenum">
              <a:rPr lang="el-GR" altLang="de-DE" smtClean="0"/>
              <a:pPr>
                <a:defRPr/>
              </a:pPr>
              <a:t>14</a:t>
            </a:fld>
            <a:endParaRPr lang="el-GR" altLang="de-DE"/>
          </a:p>
        </p:txBody>
      </p:sp>
    </p:spTree>
    <p:extLst>
      <p:ext uri="{BB962C8B-B14F-4D97-AF65-F5344CB8AC3E}">
        <p14:creationId xmlns:p14="http://schemas.microsoft.com/office/powerpoint/2010/main" val="65212794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4016C690-A11B-4E64-A1A4-5A44304CD7C4}" type="slidenum">
              <a:rPr lang="el-GR" altLang="de-DE" smtClean="0"/>
              <a:pPr>
                <a:defRPr/>
              </a:pPr>
              <a:t>15</a:t>
            </a:fld>
            <a:endParaRPr lang="el-GR" altLang="de-DE"/>
          </a:p>
        </p:txBody>
      </p:sp>
    </p:spTree>
    <p:extLst>
      <p:ext uri="{BB962C8B-B14F-4D97-AF65-F5344CB8AC3E}">
        <p14:creationId xmlns:p14="http://schemas.microsoft.com/office/powerpoint/2010/main" val="174060529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4016C690-A11B-4E64-A1A4-5A44304CD7C4}" type="slidenum">
              <a:rPr lang="el-GR" altLang="de-DE" smtClean="0"/>
              <a:pPr>
                <a:defRPr/>
              </a:pPr>
              <a:t>16</a:t>
            </a:fld>
            <a:endParaRPr lang="el-GR" altLang="de-DE"/>
          </a:p>
        </p:txBody>
      </p:sp>
    </p:spTree>
    <p:extLst>
      <p:ext uri="{BB962C8B-B14F-4D97-AF65-F5344CB8AC3E}">
        <p14:creationId xmlns:p14="http://schemas.microsoft.com/office/powerpoint/2010/main" val="290509808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2"/>
          <p:cNvSpPr>
            <a:spLocks noGrp="1" noRot="1" noChangeAspect="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6083" name="Rectangle 3"/>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l-GR" altLang="de-DE"/>
          </a:p>
        </p:txBody>
      </p:sp>
    </p:spTree>
    <p:extLst>
      <p:ext uri="{BB962C8B-B14F-4D97-AF65-F5344CB8AC3E}">
        <p14:creationId xmlns:p14="http://schemas.microsoft.com/office/powerpoint/2010/main" val="62714812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2"/>
          <p:cNvSpPr>
            <a:spLocks noGrp="1" noRot="1" noChangeAspect="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8131" name="Rectangle 3"/>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l-GR" altLang="de-DE"/>
          </a:p>
        </p:txBody>
      </p:sp>
    </p:spTree>
    <p:extLst>
      <p:ext uri="{BB962C8B-B14F-4D97-AF65-F5344CB8AC3E}">
        <p14:creationId xmlns:p14="http://schemas.microsoft.com/office/powerpoint/2010/main" val="35151732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2"/>
          <p:cNvSpPr>
            <a:spLocks noGrp="1" noRot="1" noChangeAspect="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4275" name="Rectangle 3"/>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de-DE" altLang="de-DE" sz="700"/>
          </a:p>
        </p:txBody>
      </p:sp>
    </p:spTree>
    <p:extLst>
      <p:ext uri="{BB962C8B-B14F-4D97-AF65-F5344CB8AC3E}">
        <p14:creationId xmlns:p14="http://schemas.microsoft.com/office/powerpoint/2010/main" val="222947238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2"/>
          <p:cNvSpPr>
            <a:spLocks noGrp="1" noRot="1" noChangeAspect="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4275" name="Rectangle 3"/>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de-DE" altLang="de-DE" sz="700"/>
          </a:p>
        </p:txBody>
      </p:sp>
    </p:spTree>
    <p:extLst>
      <p:ext uri="{BB962C8B-B14F-4D97-AF65-F5344CB8AC3E}">
        <p14:creationId xmlns:p14="http://schemas.microsoft.com/office/powerpoint/2010/main" val="222947238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2"/>
          <p:cNvSpPr>
            <a:spLocks noGrp="1" noRot="1" noChangeAspect="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4275" name="Rectangle 3"/>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de-DE" altLang="de-DE" sz="700"/>
          </a:p>
        </p:txBody>
      </p:sp>
    </p:spTree>
    <p:extLst>
      <p:ext uri="{BB962C8B-B14F-4D97-AF65-F5344CB8AC3E}">
        <p14:creationId xmlns:p14="http://schemas.microsoft.com/office/powerpoint/2010/main" val="222947238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2"/>
          <p:cNvSpPr>
            <a:spLocks noGrp="1" noRot="1" noChangeAspect="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6323" name="Rectangle 3"/>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n-US" altLang="de-DE" sz="900">
              <a:solidFill>
                <a:srgbClr val="000000"/>
              </a:solidFill>
            </a:endParaRPr>
          </a:p>
        </p:txBody>
      </p:sp>
    </p:spTree>
    <p:extLst>
      <p:ext uri="{BB962C8B-B14F-4D97-AF65-F5344CB8AC3E}">
        <p14:creationId xmlns:p14="http://schemas.microsoft.com/office/powerpoint/2010/main" val="290228017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2"/>
          <p:cNvSpPr>
            <a:spLocks noGrp="1" noRot="1" noChangeAspect="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8371" name="Rectangle 3"/>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n-US" altLang="de-DE" sz="900">
              <a:solidFill>
                <a:srgbClr val="000000"/>
              </a:solidFill>
            </a:endParaRPr>
          </a:p>
        </p:txBody>
      </p:sp>
    </p:spTree>
    <p:extLst>
      <p:ext uri="{BB962C8B-B14F-4D97-AF65-F5344CB8AC3E}">
        <p14:creationId xmlns:p14="http://schemas.microsoft.com/office/powerpoint/2010/main" val="373442340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4016C690-A11B-4E64-A1A4-5A44304CD7C4}" type="slidenum">
              <a:rPr lang="el-GR" altLang="de-DE" smtClean="0"/>
              <a:pPr>
                <a:defRPr/>
              </a:pPr>
              <a:t>24</a:t>
            </a:fld>
            <a:endParaRPr lang="el-GR" altLang="de-DE"/>
          </a:p>
        </p:txBody>
      </p:sp>
    </p:spTree>
    <p:extLst>
      <p:ext uri="{BB962C8B-B14F-4D97-AF65-F5344CB8AC3E}">
        <p14:creationId xmlns:p14="http://schemas.microsoft.com/office/powerpoint/2010/main" val="2973539568"/>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4016C690-A11B-4E64-A1A4-5A44304CD7C4}" type="slidenum">
              <a:rPr lang="el-GR" altLang="de-DE" smtClean="0"/>
              <a:pPr>
                <a:defRPr/>
              </a:pPr>
              <a:t>25</a:t>
            </a:fld>
            <a:endParaRPr lang="el-GR" altLang="de-DE"/>
          </a:p>
        </p:txBody>
      </p:sp>
    </p:spTree>
    <p:extLst>
      <p:ext uri="{BB962C8B-B14F-4D97-AF65-F5344CB8AC3E}">
        <p14:creationId xmlns:p14="http://schemas.microsoft.com/office/powerpoint/2010/main" val="3920195790"/>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4016C690-A11B-4E64-A1A4-5A44304CD7C4}" type="slidenum">
              <a:rPr lang="el-GR" altLang="de-DE" smtClean="0"/>
              <a:pPr>
                <a:defRPr/>
              </a:pPr>
              <a:t>26</a:t>
            </a:fld>
            <a:endParaRPr lang="el-GR" altLang="de-DE"/>
          </a:p>
        </p:txBody>
      </p:sp>
    </p:spTree>
    <p:extLst>
      <p:ext uri="{BB962C8B-B14F-4D97-AF65-F5344CB8AC3E}">
        <p14:creationId xmlns:p14="http://schemas.microsoft.com/office/powerpoint/2010/main" val="2627768577"/>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4016C690-A11B-4E64-A1A4-5A44304CD7C4}" type="slidenum">
              <a:rPr lang="el-GR" altLang="de-DE" smtClean="0"/>
              <a:pPr>
                <a:defRPr/>
              </a:pPr>
              <a:t>27</a:t>
            </a:fld>
            <a:endParaRPr lang="el-GR" altLang="de-DE"/>
          </a:p>
        </p:txBody>
      </p:sp>
    </p:spTree>
    <p:extLst>
      <p:ext uri="{BB962C8B-B14F-4D97-AF65-F5344CB8AC3E}">
        <p14:creationId xmlns:p14="http://schemas.microsoft.com/office/powerpoint/2010/main" val="253536822"/>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ea typeface="MS PGothic" panose="020B0600070205080204" pitchFamily="34" charset="-128"/>
              </a:defRPr>
            </a:lvl1pPr>
            <a:lvl2pPr marL="742950" indent="-285750">
              <a:spcBef>
                <a:spcPct val="30000"/>
              </a:spcBef>
              <a:defRPr sz="1200">
                <a:solidFill>
                  <a:schemeClr val="tx1"/>
                </a:solidFill>
                <a:latin typeface="Calibri" panose="020F0502020204030204" pitchFamily="34" charset="0"/>
                <a:ea typeface="MS PGothic" panose="020B0600070205080204" pitchFamily="34" charset="-128"/>
              </a:defRPr>
            </a:lvl2pPr>
            <a:lvl3pPr marL="1143000" indent="-228600">
              <a:spcBef>
                <a:spcPct val="30000"/>
              </a:spcBef>
              <a:defRPr sz="1200">
                <a:solidFill>
                  <a:schemeClr val="tx1"/>
                </a:solidFill>
                <a:latin typeface="Calibri" panose="020F0502020204030204" pitchFamily="34" charset="0"/>
                <a:ea typeface="MS PGothic" panose="020B0600070205080204" pitchFamily="34" charset="-128"/>
              </a:defRPr>
            </a:lvl3pPr>
            <a:lvl4pPr marL="1600200" indent="-228600">
              <a:spcBef>
                <a:spcPct val="30000"/>
              </a:spcBef>
              <a:defRPr sz="1200">
                <a:solidFill>
                  <a:schemeClr val="tx1"/>
                </a:solidFill>
                <a:latin typeface="Calibri" panose="020F0502020204030204" pitchFamily="34" charset="0"/>
                <a:ea typeface="MS PGothic" panose="020B0600070205080204" pitchFamily="34" charset="-128"/>
              </a:defRPr>
            </a:lvl4pPr>
            <a:lvl5pPr marL="2057400" indent="-228600">
              <a:spcBef>
                <a:spcPct val="30000"/>
              </a:spcBef>
              <a:defRPr sz="1200">
                <a:solidFill>
                  <a:schemeClr val="tx1"/>
                </a:solidFill>
                <a:latin typeface="Calibri" panose="020F0502020204030204" pitchFamily="34" charset="0"/>
                <a:ea typeface="MS PGothic" panose="020B0600070205080204" pitchFamily="34" charset="-128"/>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MS PGothic" panose="020B0600070205080204" pitchFamily="34" charset="-128"/>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MS PGothic" panose="020B0600070205080204" pitchFamily="34" charset="-128"/>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MS PGothic" panose="020B0600070205080204" pitchFamily="34" charset="-128"/>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MS PGothic" panose="020B0600070205080204" pitchFamily="34" charset="-128"/>
              </a:defRPr>
            </a:lvl9pPr>
          </a:lstStyle>
          <a:p>
            <a:pPr>
              <a:spcBef>
                <a:spcPct val="0"/>
              </a:spcBef>
            </a:pPr>
            <a:fld id="{C54FBFBF-F29C-43F0-BB7E-D980E3D25860}" type="slidenum">
              <a:rPr lang="en-US" altLang="de-DE">
                <a:cs typeface="Times New Roman" panose="02020603050405020304" pitchFamily="18" charset="0"/>
              </a:rPr>
              <a:pPr>
                <a:spcBef>
                  <a:spcPct val="0"/>
                </a:spcBef>
              </a:pPr>
              <a:t>28</a:t>
            </a:fld>
            <a:endParaRPr lang="en-US" altLang="de-DE">
              <a:cs typeface="Times New Roman" panose="02020603050405020304" pitchFamily="18" charset="0"/>
            </a:endParaRPr>
          </a:p>
        </p:txBody>
      </p:sp>
      <p:sp>
        <p:nvSpPr>
          <p:cNvPr id="64515" name="Rectangle 2"/>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4516"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de-DE" altLang="de-DE"/>
          </a:p>
        </p:txBody>
      </p:sp>
    </p:spTree>
    <p:extLst>
      <p:ext uri="{BB962C8B-B14F-4D97-AF65-F5344CB8AC3E}">
        <p14:creationId xmlns:p14="http://schemas.microsoft.com/office/powerpoint/2010/main" val="129727788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ea typeface="MS PGothic" panose="020B0600070205080204" pitchFamily="34" charset="-128"/>
              </a:defRPr>
            </a:lvl1pPr>
            <a:lvl2pPr marL="742950" indent="-285750">
              <a:spcBef>
                <a:spcPct val="30000"/>
              </a:spcBef>
              <a:defRPr sz="1200">
                <a:solidFill>
                  <a:schemeClr val="tx1"/>
                </a:solidFill>
                <a:latin typeface="Calibri" panose="020F0502020204030204" pitchFamily="34" charset="0"/>
                <a:ea typeface="MS PGothic" panose="020B0600070205080204" pitchFamily="34" charset="-128"/>
              </a:defRPr>
            </a:lvl2pPr>
            <a:lvl3pPr marL="1143000" indent="-228600">
              <a:spcBef>
                <a:spcPct val="30000"/>
              </a:spcBef>
              <a:defRPr sz="1200">
                <a:solidFill>
                  <a:schemeClr val="tx1"/>
                </a:solidFill>
                <a:latin typeface="Calibri" panose="020F0502020204030204" pitchFamily="34" charset="0"/>
                <a:ea typeface="MS PGothic" panose="020B0600070205080204" pitchFamily="34" charset="-128"/>
              </a:defRPr>
            </a:lvl3pPr>
            <a:lvl4pPr marL="1600200" indent="-228600">
              <a:spcBef>
                <a:spcPct val="30000"/>
              </a:spcBef>
              <a:defRPr sz="1200">
                <a:solidFill>
                  <a:schemeClr val="tx1"/>
                </a:solidFill>
                <a:latin typeface="Calibri" panose="020F0502020204030204" pitchFamily="34" charset="0"/>
                <a:ea typeface="MS PGothic" panose="020B0600070205080204" pitchFamily="34" charset="-128"/>
              </a:defRPr>
            </a:lvl4pPr>
            <a:lvl5pPr marL="2057400" indent="-228600">
              <a:spcBef>
                <a:spcPct val="30000"/>
              </a:spcBef>
              <a:defRPr sz="1200">
                <a:solidFill>
                  <a:schemeClr val="tx1"/>
                </a:solidFill>
                <a:latin typeface="Calibri" panose="020F0502020204030204" pitchFamily="34" charset="0"/>
                <a:ea typeface="MS PGothic" panose="020B0600070205080204" pitchFamily="34" charset="-128"/>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MS PGothic" panose="020B0600070205080204" pitchFamily="34" charset="-128"/>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MS PGothic" panose="020B0600070205080204" pitchFamily="34" charset="-128"/>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MS PGothic" panose="020B0600070205080204" pitchFamily="34" charset="-128"/>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MS PGothic" panose="020B0600070205080204" pitchFamily="34" charset="-128"/>
              </a:defRPr>
            </a:lvl9pPr>
          </a:lstStyle>
          <a:p>
            <a:pPr>
              <a:spcBef>
                <a:spcPct val="0"/>
              </a:spcBef>
            </a:pPr>
            <a:fld id="{62136C72-5C1E-4D2D-B0BE-2AD44DD3BC59}" type="slidenum">
              <a:rPr lang="en-US" altLang="de-DE">
                <a:cs typeface="Times New Roman" panose="02020603050405020304" pitchFamily="18" charset="0"/>
              </a:rPr>
              <a:pPr>
                <a:spcBef>
                  <a:spcPct val="0"/>
                </a:spcBef>
              </a:pPr>
              <a:t>29</a:t>
            </a:fld>
            <a:endParaRPr lang="en-US" altLang="de-DE">
              <a:cs typeface="Times New Roman" panose="02020603050405020304" pitchFamily="18" charset="0"/>
            </a:endParaRPr>
          </a:p>
        </p:txBody>
      </p:sp>
      <p:sp>
        <p:nvSpPr>
          <p:cNvPr id="66563" name="Rectangle 2"/>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6564"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de-DE" altLang="de-DE"/>
          </a:p>
        </p:txBody>
      </p:sp>
    </p:spTree>
    <p:extLst>
      <p:ext uri="{BB962C8B-B14F-4D97-AF65-F5344CB8AC3E}">
        <p14:creationId xmlns:p14="http://schemas.microsoft.com/office/powerpoint/2010/main" val="8858714"/>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ea typeface="MS PGothic" panose="020B0600070205080204" pitchFamily="34" charset="-128"/>
              </a:defRPr>
            </a:lvl1pPr>
            <a:lvl2pPr marL="742950" indent="-285750">
              <a:spcBef>
                <a:spcPct val="30000"/>
              </a:spcBef>
              <a:defRPr sz="1200">
                <a:solidFill>
                  <a:schemeClr val="tx1"/>
                </a:solidFill>
                <a:latin typeface="Calibri" panose="020F0502020204030204" pitchFamily="34" charset="0"/>
                <a:ea typeface="MS PGothic" panose="020B0600070205080204" pitchFamily="34" charset="-128"/>
              </a:defRPr>
            </a:lvl2pPr>
            <a:lvl3pPr marL="1143000" indent="-228600">
              <a:spcBef>
                <a:spcPct val="30000"/>
              </a:spcBef>
              <a:defRPr sz="1200">
                <a:solidFill>
                  <a:schemeClr val="tx1"/>
                </a:solidFill>
                <a:latin typeface="Calibri" panose="020F0502020204030204" pitchFamily="34" charset="0"/>
                <a:ea typeface="MS PGothic" panose="020B0600070205080204" pitchFamily="34" charset="-128"/>
              </a:defRPr>
            </a:lvl3pPr>
            <a:lvl4pPr marL="1600200" indent="-228600">
              <a:spcBef>
                <a:spcPct val="30000"/>
              </a:spcBef>
              <a:defRPr sz="1200">
                <a:solidFill>
                  <a:schemeClr val="tx1"/>
                </a:solidFill>
                <a:latin typeface="Calibri" panose="020F0502020204030204" pitchFamily="34" charset="0"/>
                <a:ea typeface="MS PGothic" panose="020B0600070205080204" pitchFamily="34" charset="-128"/>
              </a:defRPr>
            </a:lvl4pPr>
            <a:lvl5pPr marL="2057400" indent="-228600">
              <a:spcBef>
                <a:spcPct val="30000"/>
              </a:spcBef>
              <a:defRPr sz="1200">
                <a:solidFill>
                  <a:schemeClr val="tx1"/>
                </a:solidFill>
                <a:latin typeface="Calibri" panose="020F0502020204030204" pitchFamily="34" charset="0"/>
                <a:ea typeface="MS PGothic" panose="020B0600070205080204" pitchFamily="34" charset="-128"/>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MS PGothic" panose="020B0600070205080204" pitchFamily="34" charset="-128"/>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MS PGothic" panose="020B0600070205080204" pitchFamily="34" charset="-128"/>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MS PGothic" panose="020B0600070205080204" pitchFamily="34" charset="-128"/>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MS PGothic" panose="020B0600070205080204" pitchFamily="34" charset="-128"/>
              </a:defRPr>
            </a:lvl9pPr>
          </a:lstStyle>
          <a:p>
            <a:pPr>
              <a:spcBef>
                <a:spcPct val="0"/>
              </a:spcBef>
            </a:pPr>
            <a:fld id="{01307A5E-BC30-4129-9A7B-DFEC2E706646}" type="slidenum">
              <a:rPr lang="en-US" altLang="de-DE">
                <a:cs typeface="Times New Roman" panose="02020603050405020304" pitchFamily="18" charset="0"/>
              </a:rPr>
              <a:pPr>
                <a:spcBef>
                  <a:spcPct val="0"/>
                </a:spcBef>
              </a:pPr>
              <a:t>30</a:t>
            </a:fld>
            <a:endParaRPr lang="en-US" altLang="de-DE">
              <a:cs typeface="Times New Roman" panose="02020603050405020304" pitchFamily="18" charset="0"/>
            </a:endParaRPr>
          </a:p>
        </p:txBody>
      </p:sp>
      <p:sp>
        <p:nvSpPr>
          <p:cNvPr id="68611" name="Rectangle 2"/>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8612"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de-DE" altLang="de-DE"/>
          </a:p>
        </p:txBody>
      </p:sp>
    </p:spTree>
    <p:extLst>
      <p:ext uri="{BB962C8B-B14F-4D97-AF65-F5344CB8AC3E}">
        <p14:creationId xmlns:p14="http://schemas.microsoft.com/office/powerpoint/2010/main" val="127318057"/>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ea typeface="MS PGothic" panose="020B0600070205080204" pitchFamily="34" charset="-128"/>
              </a:defRPr>
            </a:lvl1pPr>
            <a:lvl2pPr marL="742950" indent="-285750">
              <a:spcBef>
                <a:spcPct val="30000"/>
              </a:spcBef>
              <a:defRPr sz="1200">
                <a:solidFill>
                  <a:schemeClr val="tx1"/>
                </a:solidFill>
                <a:latin typeface="Calibri" panose="020F0502020204030204" pitchFamily="34" charset="0"/>
                <a:ea typeface="MS PGothic" panose="020B0600070205080204" pitchFamily="34" charset="-128"/>
              </a:defRPr>
            </a:lvl2pPr>
            <a:lvl3pPr marL="1143000" indent="-228600">
              <a:spcBef>
                <a:spcPct val="30000"/>
              </a:spcBef>
              <a:defRPr sz="1200">
                <a:solidFill>
                  <a:schemeClr val="tx1"/>
                </a:solidFill>
                <a:latin typeface="Calibri" panose="020F0502020204030204" pitchFamily="34" charset="0"/>
                <a:ea typeface="MS PGothic" panose="020B0600070205080204" pitchFamily="34" charset="-128"/>
              </a:defRPr>
            </a:lvl3pPr>
            <a:lvl4pPr marL="1600200" indent="-228600">
              <a:spcBef>
                <a:spcPct val="30000"/>
              </a:spcBef>
              <a:defRPr sz="1200">
                <a:solidFill>
                  <a:schemeClr val="tx1"/>
                </a:solidFill>
                <a:latin typeface="Calibri" panose="020F0502020204030204" pitchFamily="34" charset="0"/>
                <a:ea typeface="MS PGothic" panose="020B0600070205080204" pitchFamily="34" charset="-128"/>
              </a:defRPr>
            </a:lvl4pPr>
            <a:lvl5pPr marL="2057400" indent="-228600">
              <a:spcBef>
                <a:spcPct val="30000"/>
              </a:spcBef>
              <a:defRPr sz="1200">
                <a:solidFill>
                  <a:schemeClr val="tx1"/>
                </a:solidFill>
                <a:latin typeface="Calibri" panose="020F0502020204030204" pitchFamily="34" charset="0"/>
                <a:ea typeface="MS PGothic" panose="020B0600070205080204" pitchFamily="34" charset="-128"/>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MS PGothic" panose="020B0600070205080204" pitchFamily="34" charset="-128"/>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MS PGothic" panose="020B0600070205080204" pitchFamily="34" charset="-128"/>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MS PGothic" panose="020B0600070205080204" pitchFamily="34" charset="-128"/>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MS PGothic" panose="020B0600070205080204" pitchFamily="34" charset="-128"/>
              </a:defRPr>
            </a:lvl9pPr>
          </a:lstStyle>
          <a:p>
            <a:pPr>
              <a:spcBef>
                <a:spcPct val="0"/>
              </a:spcBef>
            </a:pPr>
            <a:fld id="{D68E7183-514E-4210-BD20-A487802E94C9}" type="slidenum">
              <a:rPr lang="en-US" altLang="de-DE">
                <a:cs typeface="Times New Roman" panose="02020603050405020304" pitchFamily="18" charset="0"/>
              </a:rPr>
              <a:pPr>
                <a:spcBef>
                  <a:spcPct val="0"/>
                </a:spcBef>
              </a:pPr>
              <a:t>31</a:t>
            </a:fld>
            <a:endParaRPr lang="en-US" altLang="de-DE">
              <a:cs typeface="Times New Roman" panose="02020603050405020304" pitchFamily="18" charset="0"/>
            </a:endParaRPr>
          </a:p>
        </p:txBody>
      </p:sp>
      <p:sp>
        <p:nvSpPr>
          <p:cNvPr id="70659" name="Rectangle 2"/>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0660"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de-DE" altLang="de-DE"/>
          </a:p>
        </p:txBody>
      </p:sp>
    </p:spTree>
    <p:extLst>
      <p:ext uri="{BB962C8B-B14F-4D97-AF65-F5344CB8AC3E}">
        <p14:creationId xmlns:p14="http://schemas.microsoft.com/office/powerpoint/2010/main" val="3753134045"/>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4016C690-A11B-4E64-A1A4-5A44304CD7C4}" type="slidenum">
              <a:rPr lang="el-GR" altLang="de-DE" smtClean="0"/>
              <a:pPr>
                <a:defRPr/>
              </a:pPr>
              <a:t>32</a:t>
            </a:fld>
            <a:endParaRPr lang="el-GR" altLang="de-DE"/>
          </a:p>
        </p:txBody>
      </p:sp>
    </p:spTree>
    <p:extLst>
      <p:ext uri="{BB962C8B-B14F-4D97-AF65-F5344CB8AC3E}">
        <p14:creationId xmlns:p14="http://schemas.microsoft.com/office/powerpoint/2010/main" val="4263170268"/>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Rectangle 2"/>
          <p:cNvSpPr>
            <a:spLocks noGrp="1" noRot="1" noChangeAspect="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3731" name="Rectangle 3"/>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l-GR" altLang="de-DE" sz="1000"/>
          </a:p>
        </p:txBody>
      </p:sp>
    </p:spTree>
    <p:extLst>
      <p:ext uri="{BB962C8B-B14F-4D97-AF65-F5344CB8AC3E}">
        <p14:creationId xmlns:p14="http://schemas.microsoft.com/office/powerpoint/2010/main" val="3468477472"/>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Rectangle 2"/>
          <p:cNvSpPr>
            <a:spLocks noGrp="1" noRot="1" noChangeAspect="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5779" name="Rectangle 3"/>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de-DE" altLang="de-DE"/>
          </a:p>
        </p:txBody>
      </p:sp>
    </p:spTree>
    <p:extLst>
      <p:ext uri="{BB962C8B-B14F-4D97-AF65-F5344CB8AC3E}">
        <p14:creationId xmlns:p14="http://schemas.microsoft.com/office/powerpoint/2010/main" val="1484877723"/>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Rectangle 2"/>
          <p:cNvSpPr>
            <a:spLocks noGrp="1" noRot="1" noChangeAspect="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7827" name="Rectangle 3"/>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l-GR" altLang="de-DE"/>
          </a:p>
        </p:txBody>
      </p:sp>
    </p:spTree>
    <p:extLst>
      <p:ext uri="{BB962C8B-B14F-4D97-AF65-F5344CB8AC3E}">
        <p14:creationId xmlns:p14="http://schemas.microsoft.com/office/powerpoint/2010/main" val="462064547"/>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Rectangle 2"/>
          <p:cNvSpPr>
            <a:spLocks noGrp="1" noRot="1" noChangeAspect="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6019" name="Rectangle 3"/>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l-GR" altLang="de-DE" sz="700">
              <a:cs typeface="Arial" panose="020B0604020202020204" pitchFamily="34" charset="0"/>
            </a:endParaRPr>
          </a:p>
        </p:txBody>
      </p:sp>
    </p:spTree>
    <p:extLst>
      <p:ext uri="{BB962C8B-B14F-4D97-AF65-F5344CB8AC3E}">
        <p14:creationId xmlns:p14="http://schemas.microsoft.com/office/powerpoint/2010/main" val="407246142"/>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Rectangle 2"/>
          <p:cNvSpPr>
            <a:spLocks noGrp="1" noRot="1" noChangeAspect="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6019" name="Rectangle 3"/>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l-GR" altLang="de-DE" sz="700">
              <a:cs typeface="Arial" panose="020B0604020202020204" pitchFamily="34" charset="0"/>
            </a:endParaRPr>
          </a:p>
        </p:txBody>
      </p:sp>
    </p:spTree>
    <p:extLst>
      <p:ext uri="{BB962C8B-B14F-4D97-AF65-F5344CB8AC3E}">
        <p14:creationId xmlns:p14="http://schemas.microsoft.com/office/powerpoint/2010/main" val="407246142"/>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Rectangle 2"/>
          <p:cNvSpPr>
            <a:spLocks noGrp="1" noRot="1" noChangeAspect="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6019" name="Rectangle 3"/>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l-GR" altLang="de-DE" sz="700">
              <a:cs typeface="Arial" panose="020B0604020202020204" pitchFamily="34" charset="0"/>
            </a:endParaRPr>
          </a:p>
        </p:txBody>
      </p:sp>
    </p:spTree>
    <p:extLst>
      <p:ext uri="{BB962C8B-B14F-4D97-AF65-F5344CB8AC3E}">
        <p14:creationId xmlns:p14="http://schemas.microsoft.com/office/powerpoint/2010/main" val="407246142"/>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Rectangle 2"/>
          <p:cNvSpPr>
            <a:spLocks noGrp="1" noRot="1" noChangeAspect="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6019" name="Rectangle 3"/>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l-GR" altLang="de-DE" sz="700">
              <a:cs typeface="Arial" panose="020B0604020202020204" pitchFamily="34" charset="0"/>
            </a:endParaRPr>
          </a:p>
        </p:txBody>
      </p:sp>
    </p:spTree>
    <p:extLst>
      <p:ext uri="{BB962C8B-B14F-4D97-AF65-F5344CB8AC3E}">
        <p14:creationId xmlns:p14="http://schemas.microsoft.com/office/powerpoint/2010/main" val="407246142"/>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4016C690-A11B-4E64-A1A4-5A44304CD7C4}" type="slidenum">
              <a:rPr lang="el-GR" altLang="de-DE" smtClean="0"/>
              <a:pPr>
                <a:defRPr/>
              </a:pPr>
              <a:t>40</a:t>
            </a:fld>
            <a:endParaRPr lang="el-GR" altLang="de-DE"/>
          </a:p>
        </p:txBody>
      </p:sp>
    </p:spTree>
    <p:extLst>
      <p:ext uri="{BB962C8B-B14F-4D97-AF65-F5344CB8AC3E}">
        <p14:creationId xmlns:p14="http://schemas.microsoft.com/office/powerpoint/2010/main" val="1749397439"/>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ea typeface="MS PGothic" panose="020B0600070205080204" pitchFamily="34" charset="-128"/>
              </a:defRPr>
            </a:lvl1pPr>
            <a:lvl2pPr marL="742950" indent="-285750">
              <a:spcBef>
                <a:spcPct val="30000"/>
              </a:spcBef>
              <a:defRPr sz="1200">
                <a:solidFill>
                  <a:schemeClr val="tx1"/>
                </a:solidFill>
                <a:latin typeface="Calibri" panose="020F0502020204030204" pitchFamily="34" charset="0"/>
                <a:ea typeface="MS PGothic" panose="020B0600070205080204" pitchFamily="34" charset="-128"/>
              </a:defRPr>
            </a:lvl2pPr>
            <a:lvl3pPr marL="1143000" indent="-228600">
              <a:spcBef>
                <a:spcPct val="30000"/>
              </a:spcBef>
              <a:defRPr sz="1200">
                <a:solidFill>
                  <a:schemeClr val="tx1"/>
                </a:solidFill>
                <a:latin typeface="Calibri" panose="020F0502020204030204" pitchFamily="34" charset="0"/>
                <a:ea typeface="MS PGothic" panose="020B0600070205080204" pitchFamily="34" charset="-128"/>
              </a:defRPr>
            </a:lvl3pPr>
            <a:lvl4pPr marL="1600200" indent="-228600">
              <a:spcBef>
                <a:spcPct val="30000"/>
              </a:spcBef>
              <a:defRPr sz="1200">
                <a:solidFill>
                  <a:schemeClr val="tx1"/>
                </a:solidFill>
                <a:latin typeface="Calibri" panose="020F0502020204030204" pitchFamily="34" charset="0"/>
                <a:ea typeface="MS PGothic" panose="020B0600070205080204" pitchFamily="34" charset="-128"/>
              </a:defRPr>
            </a:lvl4pPr>
            <a:lvl5pPr marL="2057400" indent="-228600">
              <a:spcBef>
                <a:spcPct val="30000"/>
              </a:spcBef>
              <a:defRPr sz="1200">
                <a:solidFill>
                  <a:schemeClr val="tx1"/>
                </a:solidFill>
                <a:latin typeface="Calibri" panose="020F0502020204030204" pitchFamily="34" charset="0"/>
                <a:ea typeface="MS PGothic" panose="020B0600070205080204" pitchFamily="34" charset="-128"/>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MS PGothic" panose="020B0600070205080204" pitchFamily="34" charset="-128"/>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MS PGothic" panose="020B0600070205080204" pitchFamily="34" charset="-128"/>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MS PGothic" panose="020B0600070205080204" pitchFamily="34" charset="-128"/>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MS PGothic" panose="020B0600070205080204" pitchFamily="34" charset="-128"/>
              </a:defRPr>
            </a:lvl9pPr>
          </a:lstStyle>
          <a:p>
            <a:pPr>
              <a:spcBef>
                <a:spcPct val="0"/>
              </a:spcBef>
            </a:pPr>
            <a:fld id="{EE9603BD-026B-4971-8C6D-193FC2BF7445}" type="slidenum">
              <a:rPr lang="en-US" altLang="de-DE">
                <a:cs typeface="Times New Roman" panose="02020603050405020304" pitchFamily="18" charset="0"/>
              </a:rPr>
              <a:pPr>
                <a:spcBef>
                  <a:spcPct val="0"/>
                </a:spcBef>
              </a:pPr>
              <a:t>41</a:t>
            </a:fld>
            <a:endParaRPr lang="en-US" altLang="de-DE">
              <a:cs typeface="Times New Roman" panose="02020603050405020304" pitchFamily="18" charset="0"/>
            </a:endParaRPr>
          </a:p>
        </p:txBody>
      </p:sp>
      <p:sp>
        <p:nvSpPr>
          <p:cNvPr id="89091" name="Rectangle 2"/>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9092"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de-DE" altLang="de-DE"/>
          </a:p>
        </p:txBody>
      </p:sp>
    </p:spTree>
    <p:extLst>
      <p:ext uri="{BB962C8B-B14F-4D97-AF65-F5344CB8AC3E}">
        <p14:creationId xmlns:p14="http://schemas.microsoft.com/office/powerpoint/2010/main" val="2826737065"/>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ea typeface="MS PGothic" panose="020B0600070205080204" pitchFamily="34" charset="-128"/>
              </a:defRPr>
            </a:lvl1pPr>
            <a:lvl2pPr marL="742950" indent="-285750">
              <a:spcBef>
                <a:spcPct val="30000"/>
              </a:spcBef>
              <a:defRPr sz="1200">
                <a:solidFill>
                  <a:schemeClr val="tx1"/>
                </a:solidFill>
                <a:latin typeface="Calibri" panose="020F0502020204030204" pitchFamily="34" charset="0"/>
                <a:ea typeface="MS PGothic" panose="020B0600070205080204" pitchFamily="34" charset="-128"/>
              </a:defRPr>
            </a:lvl2pPr>
            <a:lvl3pPr marL="1143000" indent="-228600">
              <a:spcBef>
                <a:spcPct val="30000"/>
              </a:spcBef>
              <a:defRPr sz="1200">
                <a:solidFill>
                  <a:schemeClr val="tx1"/>
                </a:solidFill>
                <a:latin typeface="Calibri" panose="020F0502020204030204" pitchFamily="34" charset="0"/>
                <a:ea typeface="MS PGothic" panose="020B0600070205080204" pitchFamily="34" charset="-128"/>
              </a:defRPr>
            </a:lvl3pPr>
            <a:lvl4pPr marL="1600200" indent="-228600">
              <a:spcBef>
                <a:spcPct val="30000"/>
              </a:spcBef>
              <a:defRPr sz="1200">
                <a:solidFill>
                  <a:schemeClr val="tx1"/>
                </a:solidFill>
                <a:latin typeface="Calibri" panose="020F0502020204030204" pitchFamily="34" charset="0"/>
                <a:ea typeface="MS PGothic" panose="020B0600070205080204" pitchFamily="34" charset="-128"/>
              </a:defRPr>
            </a:lvl4pPr>
            <a:lvl5pPr marL="2057400" indent="-228600">
              <a:spcBef>
                <a:spcPct val="30000"/>
              </a:spcBef>
              <a:defRPr sz="1200">
                <a:solidFill>
                  <a:schemeClr val="tx1"/>
                </a:solidFill>
                <a:latin typeface="Calibri" panose="020F0502020204030204" pitchFamily="34" charset="0"/>
                <a:ea typeface="MS PGothic" panose="020B0600070205080204" pitchFamily="34" charset="-128"/>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MS PGothic" panose="020B0600070205080204" pitchFamily="34" charset="-128"/>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MS PGothic" panose="020B0600070205080204" pitchFamily="34" charset="-128"/>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MS PGothic" panose="020B0600070205080204" pitchFamily="34" charset="-128"/>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MS PGothic" panose="020B0600070205080204" pitchFamily="34" charset="-128"/>
              </a:defRPr>
            </a:lvl9pPr>
          </a:lstStyle>
          <a:p>
            <a:pPr>
              <a:spcBef>
                <a:spcPct val="0"/>
              </a:spcBef>
            </a:pPr>
            <a:fld id="{EBF2B228-8BBF-4ADE-9657-95E6FF018D95}" type="slidenum">
              <a:rPr lang="en-US" altLang="de-DE">
                <a:cs typeface="Times New Roman" panose="02020603050405020304" pitchFamily="18" charset="0"/>
              </a:rPr>
              <a:pPr>
                <a:spcBef>
                  <a:spcPct val="0"/>
                </a:spcBef>
              </a:pPr>
              <a:t>42</a:t>
            </a:fld>
            <a:endParaRPr lang="en-US" altLang="de-DE">
              <a:cs typeface="Times New Roman" panose="02020603050405020304" pitchFamily="18" charset="0"/>
            </a:endParaRPr>
          </a:p>
        </p:txBody>
      </p:sp>
      <p:sp>
        <p:nvSpPr>
          <p:cNvPr id="91139" name="Rectangle 2"/>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91140"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de-DE" altLang="de-DE"/>
          </a:p>
        </p:txBody>
      </p:sp>
    </p:spTree>
    <p:extLst>
      <p:ext uri="{BB962C8B-B14F-4D97-AF65-F5344CB8AC3E}">
        <p14:creationId xmlns:p14="http://schemas.microsoft.com/office/powerpoint/2010/main" val="762914893"/>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ea typeface="MS PGothic" panose="020B0600070205080204" pitchFamily="34" charset="-128"/>
              </a:defRPr>
            </a:lvl1pPr>
            <a:lvl2pPr marL="742950" indent="-285750">
              <a:spcBef>
                <a:spcPct val="30000"/>
              </a:spcBef>
              <a:defRPr sz="1200">
                <a:solidFill>
                  <a:schemeClr val="tx1"/>
                </a:solidFill>
                <a:latin typeface="Calibri" panose="020F0502020204030204" pitchFamily="34" charset="0"/>
                <a:ea typeface="MS PGothic" panose="020B0600070205080204" pitchFamily="34" charset="-128"/>
              </a:defRPr>
            </a:lvl2pPr>
            <a:lvl3pPr marL="1143000" indent="-228600">
              <a:spcBef>
                <a:spcPct val="30000"/>
              </a:spcBef>
              <a:defRPr sz="1200">
                <a:solidFill>
                  <a:schemeClr val="tx1"/>
                </a:solidFill>
                <a:latin typeface="Calibri" panose="020F0502020204030204" pitchFamily="34" charset="0"/>
                <a:ea typeface="MS PGothic" panose="020B0600070205080204" pitchFamily="34" charset="-128"/>
              </a:defRPr>
            </a:lvl3pPr>
            <a:lvl4pPr marL="1600200" indent="-228600">
              <a:spcBef>
                <a:spcPct val="30000"/>
              </a:spcBef>
              <a:defRPr sz="1200">
                <a:solidFill>
                  <a:schemeClr val="tx1"/>
                </a:solidFill>
                <a:latin typeface="Calibri" panose="020F0502020204030204" pitchFamily="34" charset="0"/>
                <a:ea typeface="MS PGothic" panose="020B0600070205080204" pitchFamily="34" charset="-128"/>
              </a:defRPr>
            </a:lvl4pPr>
            <a:lvl5pPr marL="2057400" indent="-228600">
              <a:spcBef>
                <a:spcPct val="30000"/>
              </a:spcBef>
              <a:defRPr sz="1200">
                <a:solidFill>
                  <a:schemeClr val="tx1"/>
                </a:solidFill>
                <a:latin typeface="Calibri" panose="020F0502020204030204" pitchFamily="34" charset="0"/>
                <a:ea typeface="MS PGothic" panose="020B0600070205080204" pitchFamily="34" charset="-128"/>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MS PGothic" panose="020B0600070205080204" pitchFamily="34" charset="-128"/>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MS PGothic" panose="020B0600070205080204" pitchFamily="34" charset="-128"/>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MS PGothic" panose="020B0600070205080204" pitchFamily="34" charset="-128"/>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MS PGothic" panose="020B0600070205080204" pitchFamily="34" charset="-128"/>
              </a:defRPr>
            </a:lvl9pPr>
          </a:lstStyle>
          <a:p>
            <a:pPr>
              <a:spcBef>
                <a:spcPct val="0"/>
              </a:spcBef>
            </a:pPr>
            <a:fld id="{3601A15C-29A8-43D6-BDAF-CBAA185094F1}" type="slidenum">
              <a:rPr lang="en-US" altLang="de-DE">
                <a:cs typeface="Times New Roman" panose="02020603050405020304" pitchFamily="18" charset="0"/>
              </a:rPr>
              <a:pPr>
                <a:spcBef>
                  <a:spcPct val="0"/>
                </a:spcBef>
              </a:pPr>
              <a:t>43</a:t>
            </a:fld>
            <a:endParaRPr lang="en-US" altLang="de-DE">
              <a:cs typeface="Times New Roman" panose="02020603050405020304" pitchFamily="18" charset="0"/>
            </a:endParaRPr>
          </a:p>
        </p:txBody>
      </p:sp>
      <p:sp>
        <p:nvSpPr>
          <p:cNvPr id="93187" name="Rectangle 2"/>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93188"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de-DE" altLang="de-DE"/>
          </a:p>
        </p:txBody>
      </p:sp>
    </p:spTree>
    <p:extLst>
      <p:ext uri="{BB962C8B-B14F-4D97-AF65-F5344CB8AC3E}">
        <p14:creationId xmlns:p14="http://schemas.microsoft.com/office/powerpoint/2010/main" val="3458736820"/>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ea typeface="MS PGothic" panose="020B0600070205080204" pitchFamily="34" charset="-128"/>
              </a:defRPr>
            </a:lvl1pPr>
            <a:lvl2pPr marL="742950" indent="-285750">
              <a:spcBef>
                <a:spcPct val="30000"/>
              </a:spcBef>
              <a:defRPr sz="1200">
                <a:solidFill>
                  <a:schemeClr val="tx1"/>
                </a:solidFill>
                <a:latin typeface="Calibri" panose="020F0502020204030204" pitchFamily="34" charset="0"/>
                <a:ea typeface="MS PGothic" panose="020B0600070205080204" pitchFamily="34" charset="-128"/>
              </a:defRPr>
            </a:lvl2pPr>
            <a:lvl3pPr marL="1143000" indent="-228600">
              <a:spcBef>
                <a:spcPct val="30000"/>
              </a:spcBef>
              <a:defRPr sz="1200">
                <a:solidFill>
                  <a:schemeClr val="tx1"/>
                </a:solidFill>
                <a:latin typeface="Calibri" panose="020F0502020204030204" pitchFamily="34" charset="0"/>
                <a:ea typeface="MS PGothic" panose="020B0600070205080204" pitchFamily="34" charset="-128"/>
              </a:defRPr>
            </a:lvl3pPr>
            <a:lvl4pPr marL="1600200" indent="-228600">
              <a:spcBef>
                <a:spcPct val="30000"/>
              </a:spcBef>
              <a:defRPr sz="1200">
                <a:solidFill>
                  <a:schemeClr val="tx1"/>
                </a:solidFill>
                <a:latin typeface="Calibri" panose="020F0502020204030204" pitchFamily="34" charset="0"/>
                <a:ea typeface="MS PGothic" panose="020B0600070205080204" pitchFamily="34" charset="-128"/>
              </a:defRPr>
            </a:lvl4pPr>
            <a:lvl5pPr marL="2057400" indent="-228600">
              <a:spcBef>
                <a:spcPct val="30000"/>
              </a:spcBef>
              <a:defRPr sz="1200">
                <a:solidFill>
                  <a:schemeClr val="tx1"/>
                </a:solidFill>
                <a:latin typeface="Calibri" panose="020F0502020204030204" pitchFamily="34" charset="0"/>
                <a:ea typeface="MS PGothic" panose="020B0600070205080204" pitchFamily="34" charset="-128"/>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MS PGothic" panose="020B0600070205080204" pitchFamily="34" charset="-128"/>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MS PGothic" panose="020B0600070205080204" pitchFamily="34" charset="-128"/>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MS PGothic" panose="020B0600070205080204" pitchFamily="34" charset="-128"/>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MS PGothic" panose="020B0600070205080204" pitchFamily="34" charset="-128"/>
              </a:defRPr>
            </a:lvl9pPr>
          </a:lstStyle>
          <a:p>
            <a:pPr>
              <a:spcBef>
                <a:spcPct val="0"/>
              </a:spcBef>
            </a:pPr>
            <a:fld id="{08ECDEAD-455E-4708-B5D8-13D1567E1A88}" type="slidenum">
              <a:rPr lang="en-US" altLang="de-DE">
                <a:cs typeface="Times New Roman" panose="02020603050405020304" pitchFamily="18" charset="0"/>
              </a:rPr>
              <a:pPr>
                <a:spcBef>
                  <a:spcPct val="0"/>
                </a:spcBef>
              </a:pPr>
              <a:t>44</a:t>
            </a:fld>
            <a:endParaRPr lang="en-US" altLang="de-DE">
              <a:cs typeface="Times New Roman" panose="02020603050405020304" pitchFamily="18" charset="0"/>
            </a:endParaRPr>
          </a:p>
        </p:txBody>
      </p:sp>
      <p:sp>
        <p:nvSpPr>
          <p:cNvPr id="95235" name="Rectangle 2"/>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95236"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de-DE" altLang="de-DE"/>
          </a:p>
        </p:txBody>
      </p:sp>
    </p:spTree>
    <p:extLst>
      <p:ext uri="{BB962C8B-B14F-4D97-AF65-F5344CB8AC3E}">
        <p14:creationId xmlns:p14="http://schemas.microsoft.com/office/powerpoint/2010/main" val="3584739827"/>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ea typeface="MS PGothic" panose="020B0600070205080204" pitchFamily="34" charset="-128"/>
              </a:defRPr>
            </a:lvl1pPr>
            <a:lvl2pPr marL="742950" indent="-285750">
              <a:spcBef>
                <a:spcPct val="30000"/>
              </a:spcBef>
              <a:defRPr sz="1200">
                <a:solidFill>
                  <a:schemeClr val="tx1"/>
                </a:solidFill>
                <a:latin typeface="Calibri" panose="020F0502020204030204" pitchFamily="34" charset="0"/>
                <a:ea typeface="MS PGothic" panose="020B0600070205080204" pitchFamily="34" charset="-128"/>
              </a:defRPr>
            </a:lvl2pPr>
            <a:lvl3pPr marL="1143000" indent="-228600">
              <a:spcBef>
                <a:spcPct val="30000"/>
              </a:spcBef>
              <a:defRPr sz="1200">
                <a:solidFill>
                  <a:schemeClr val="tx1"/>
                </a:solidFill>
                <a:latin typeface="Calibri" panose="020F0502020204030204" pitchFamily="34" charset="0"/>
                <a:ea typeface="MS PGothic" panose="020B0600070205080204" pitchFamily="34" charset="-128"/>
              </a:defRPr>
            </a:lvl3pPr>
            <a:lvl4pPr marL="1600200" indent="-228600">
              <a:spcBef>
                <a:spcPct val="30000"/>
              </a:spcBef>
              <a:defRPr sz="1200">
                <a:solidFill>
                  <a:schemeClr val="tx1"/>
                </a:solidFill>
                <a:latin typeface="Calibri" panose="020F0502020204030204" pitchFamily="34" charset="0"/>
                <a:ea typeface="MS PGothic" panose="020B0600070205080204" pitchFamily="34" charset="-128"/>
              </a:defRPr>
            </a:lvl4pPr>
            <a:lvl5pPr marL="2057400" indent="-228600">
              <a:spcBef>
                <a:spcPct val="30000"/>
              </a:spcBef>
              <a:defRPr sz="1200">
                <a:solidFill>
                  <a:schemeClr val="tx1"/>
                </a:solidFill>
                <a:latin typeface="Calibri" panose="020F0502020204030204" pitchFamily="34" charset="0"/>
                <a:ea typeface="MS PGothic" panose="020B0600070205080204" pitchFamily="34" charset="-128"/>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MS PGothic" panose="020B0600070205080204" pitchFamily="34" charset="-128"/>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MS PGothic" panose="020B0600070205080204" pitchFamily="34" charset="-128"/>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MS PGothic" panose="020B0600070205080204" pitchFamily="34" charset="-128"/>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MS PGothic" panose="020B0600070205080204" pitchFamily="34" charset="-128"/>
              </a:defRPr>
            </a:lvl9pPr>
          </a:lstStyle>
          <a:p>
            <a:pPr>
              <a:spcBef>
                <a:spcPct val="0"/>
              </a:spcBef>
            </a:pPr>
            <a:fld id="{117D2D8E-E58D-4065-A7D7-2B53838044FB}" type="slidenum">
              <a:rPr lang="en-US" altLang="de-DE">
                <a:cs typeface="Times New Roman" panose="02020603050405020304" pitchFamily="18" charset="0"/>
              </a:rPr>
              <a:pPr>
                <a:spcBef>
                  <a:spcPct val="0"/>
                </a:spcBef>
              </a:pPr>
              <a:t>45</a:t>
            </a:fld>
            <a:endParaRPr lang="en-US" altLang="de-DE">
              <a:cs typeface="Times New Roman" panose="02020603050405020304" pitchFamily="18" charset="0"/>
            </a:endParaRPr>
          </a:p>
        </p:txBody>
      </p:sp>
      <p:sp>
        <p:nvSpPr>
          <p:cNvPr id="97283" name="Rectangle 2"/>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97284"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de-DE" altLang="de-DE"/>
          </a:p>
        </p:txBody>
      </p:sp>
    </p:spTree>
    <p:extLst>
      <p:ext uri="{BB962C8B-B14F-4D97-AF65-F5344CB8AC3E}">
        <p14:creationId xmlns:p14="http://schemas.microsoft.com/office/powerpoint/2010/main" val="2244384718"/>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ea typeface="MS PGothic" panose="020B0600070205080204" pitchFamily="34" charset="-128"/>
              </a:defRPr>
            </a:lvl1pPr>
            <a:lvl2pPr marL="742950" indent="-285750">
              <a:spcBef>
                <a:spcPct val="30000"/>
              </a:spcBef>
              <a:defRPr sz="1200">
                <a:solidFill>
                  <a:schemeClr val="tx1"/>
                </a:solidFill>
                <a:latin typeface="Calibri" panose="020F0502020204030204" pitchFamily="34" charset="0"/>
                <a:ea typeface="MS PGothic" panose="020B0600070205080204" pitchFamily="34" charset="-128"/>
              </a:defRPr>
            </a:lvl2pPr>
            <a:lvl3pPr marL="1143000" indent="-228600">
              <a:spcBef>
                <a:spcPct val="30000"/>
              </a:spcBef>
              <a:defRPr sz="1200">
                <a:solidFill>
                  <a:schemeClr val="tx1"/>
                </a:solidFill>
                <a:latin typeface="Calibri" panose="020F0502020204030204" pitchFamily="34" charset="0"/>
                <a:ea typeface="MS PGothic" panose="020B0600070205080204" pitchFamily="34" charset="-128"/>
              </a:defRPr>
            </a:lvl3pPr>
            <a:lvl4pPr marL="1600200" indent="-228600">
              <a:spcBef>
                <a:spcPct val="30000"/>
              </a:spcBef>
              <a:defRPr sz="1200">
                <a:solidFill>
                  <a:schemeClr val="tx1"/>
                </a:solidFill>
                <a:latin typeface="Calibri" panose="020F0502020204030204" pitchFamily="34" charset="0"/>
                <a:ea typeface="MS PGothic" panose="020B0600070205080204" pitchFamily="34" charset="-128"/>
              </a:defRPr>
            </a:lvl4pPr>
            <a:lvl5pPr marL="2057400" indent="-228600">
              <a:spcBef>
                <a:spcPct val="30000"/>
              </a:spcBef>
              <a:defRPr sz="1200">
                <a:solidFill>
                  <a:schemeClr val="tx1"/>
                </a:solidFill>
                <a:latin typeface="Calibri" panose="020F0502020204030204" pitchFamily="34" charset="0"/>
                <a:ea typeface="MS PGothic" panose="020B0600070205080204" pitchFamily="34" charset="-128"/>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MS PGothic" panose="020B0600070205080204" pitchFamily="34" charset="-128"/>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MS PGothic" panose="020B0600070205080204" pitchFamily="34" charset="-128"/>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MS PGothic" panose="020B0600070205080204" pitchFamily="34" charset="-128"/>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MS PGothic" panose="020B0600070205080204" pitchFamily="34" charset="-128"/>
              </a:defRPr>
            </a:lvl9pPr>
          </a:lstStyle>
          <a:p>
            <a:pPr>
              <a:spcBef>
                <a:spcPct val="0"/>
              </a:spcBef>
            </a:pPr>
            <a:fld id="{D01B278C-E311-4B1E-8196-7B15BEF0602D}" type="slidenum">
              <a:rPr lang="en-US" altLang="de-DE">
                <a:cs typeface="Times New Roman" panose="02020603050405020304" pitchFamily="18" charset="0"/>
              </a:rPr>
              <a:pPr>
                <a:spcBef>
                  <a:spcPct val="0"/>
                </a:spcBef>
              </a:pPr>
              <a:t>46</a:t>
            </a:fld>
            <a:endParaRPr lang="en-US" altLang="de-DE">
              <a:cs typeface="Times New Roman" panose="02020603050405020304" pitchFamily="18" charset="0"/>
            </a:endParaRPr>
          </a:p>
        </p:txBody>
      </p:sp>
      <p:sp>
        <p:nvSpPr>
          <p:cNvPr id="99331" name="Rectangle 2"/>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99332"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de-DE" altLang="de-DE"/>
          </a:p>
        </p:txBody>
      </p:sp>
    </p:spTree>
    <p:extLst>
      <p:ext uri="{BB962C8B-B14F-4D97-AF65-F5344CB8AC3E}">
        <p14:creationId xmlns:p14="http://schemas.microsoft.com/office/powerpoint/2010/main" val="419238536"/>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8"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ea typeface="MS PGothic" panose="020B0600070205080204" pitchFamily="34" charset="-128"/>
              </a:defRPr>
            </a:lvl1pPr>
            <a:lvl2pPr marL="742950" indent="-285750">
              <a:spcBef>
                <a:spcPct val="30000"/>
              </a:spcBef>
              <a:defRPr sz="1200">
                <a:solidFill>
                  <a:schemeClr val="tx1"/>
                </a:solidFill>
                <a:latin typeface="Calibri" panose="020F0502020204030204" pitchFamily="34" charset="0"/>
                <a:ea typeface="MS PGothic" panose="020B0600070205080204" pitchFamily="34" charset="-128"/>
              </a:defRPr>
            </a:lvl2pPr>
            <a:lvl3pPr marL="1143000" indent="-228600">
              <a:spcBef>
                <a:spcPct val="30000"/>
              </a:spcBef>
              <a:defRPr sz="1200">
                <a:solidFill>
                  <a:schemeClr val="tx1"/>
                </a:solidFill>
                <a:latin typeface="Calibri" panose="020F0502020204030204" pitchFamily="34" charset="0"/>
                <a:ea typeface="MS PGothic" panose="020B0600070205080204" pitchFamily="34" charset="-128"/>
              </a:defRPr>
            </a:lvl3pPr>
            <a:lvl4pPr marL="1600200" indent="-228600">
              <a:spcBef>
                <a:spcPct val="30000"/>
              </a:spcBef>
              <a:defRPr sz="1200">
                <a:solidFill>
                  <a:schemeClr val="tx1"/>
                </a:solidFill>
                <a:latin typeface="Calibri" panose="020F0502020204030204" pitchFamily="34" charset="0"/>
                <a:ea typeface="MS PGothic" panose="020B0600070205080204" pitchFamily="34" charset="-128"/>
              </a:defRPr>
            </a:lvl4pPr>
            <a:lvl5pPr marL="2057400" indent="-228600">
              <a:spcBef>
                <a:spcPct val="30000"/>
              </a:spcBef>
              <a:defRPr sz="1200">
                <a:solidFill>
                  <a:schemeClr val="tx1"/>
                </a:solidFill>
                <a:latin typeface="Calibri" panose="020F0502020204030204" pitchFamily="34" charset="0"/>
                <a:ea typeface="MS PGothic" panose="020B0600070205080204" pitchFamily="34" charset="-128"/>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MS PGothic" panose="020B0600070205080204" pitchFamily="34" charset="-128"/>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MS PGothic" panose="020B0600070205080204" pitchFamily="34" charset="-128"/>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MS PGothic" panose="020B0600070205080204" pitchFamily="34" charset="-128"/>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MS PGothic" panose="020B0600070205080204" pitchFamily="34" charset="-128"/>
              </a:defRPr>
            </a:lvl9pPr>
          </a:lstStyle>
          <a:p>
            <a:pPr>
              <a:spcBef>
                <a:spcPct val="0"/>
              </a:spcBef>
            </a:pPr>
            <a:fld id="{505DBFA6-5BE6-43D4-82CF-B57ECE070F97}" type="slidenum">
              <a:rPr lang="en-US" altLang="de-DE">
                <a:cs typeface="Times New Roman" panose="02020603050405020304" pitchFamily="18" charset="0"/>
              </a:rPr>
              <a:pPr>
                <a:spcBef>
                  <a:spcPct val="0"/>
                </a:spcBef>
              </a:pPr>
              <a:t>47</a:t>
            </a:fld>
            <a:endParaRPr lang="en-US" altLang="de-DE">
              <a:cs typeface="Times New Roman" panose="02020603050405020304" pitchFamily="18" charset="0"/>
            </a:endParaRPr>
          </a:p>
        </p:txBody>
      </p:sp>
      <p:sp>
        <p:nvSpPr>
          <p:cNvPr id="101379" name="Rectangle 2"/>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01380"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de-DE" altLang="de-DE"/>
          </a:p>
        </p:txBody>
      </p:sp>
    </p:spTree>
    <p:extLst>
      <p:ext uri="{BB962C8B-B14F-4D97-AF65-F5344CB8AC3E}">
        <p14:creationId xmlns:p14="http://schemas.microsoft.com/office/powerpoint/2010/main" val="2725416831"/>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6"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ea typeface="MS PGothic" panose="020B0600070205080204" pitchFamily="34" charset="-128"/>
              </a:defRPr>
            </a:lvl1pPr>
            <a:lvl2pPr marL="742950" indent="-285750">
              <a:spcBef>
                <a:spcPct val="30000"/>
              </a:spcBef>
              <a:defRPr sz="1200">
                <a:solidFill>
                  <a:schemeClr val="tx1"/>
                </a:solidFill>
                <a:latin typeface="Calibri" panose="020F0502020204030204" pitchFamily="34" charset="0"/>
                <a:ea typeface="MS PGothic" panose="020B0600070205080204" pitchFamily="34" charset="-128"/>
              </a:defRPr>
            </a:lvl2pPr>
            <a:lvl3pPr marL="1143000" indent="-228600">
              <a:spcBef>
                <a:spcPct val="30000"/>
              </a:spcBef>
              <a:defRPr sz="1200">
                <a:solidFill>
                  <a:schemeClr val="tx1"/>
                </a:solidFill>
                <a:latin typeface="Calibri" panose="020F0502020204030204" pitchFamily="34" charset="0"/>
                <a:ea typeface="MS PGothic" panose="020B0600070205080204" pitchFamily="34" charset="-128"/>
              </a:defRPr>
            </a:lvl3pPr>
            <a:lvl4pPr marL="1600200" indent="-228600">
              <a:spcBef>
                <a:spcPct val="30000"/>
              </a:spcBef>
              <a:defRPr sz="1200">
                <a:solidFill>
                  <a:schemeClr val="tx1"/>
                </a:solidFill>
                <a:latin typeface="Calibri" panose="020F0502020204030204" pitchFamily="34" charset="0"/>
                <a:ea typeface="MS PGothic" panose="020B0600070205080204" pitchFamily="34" charset="-128"/>
              </a:defRPr>
            </a:lvl4pPr>
            <a:lvl5pPr marL="2057400" indent="-228600">
              <a:spcBef>
                <a:spcPct val="30000"/>
              </a:spcBef>
              <a:defRPr sz="1200">
                <a:solidFill>
                  <a:schemeClr val="tx1"/>
                </a:solidFill>
                <a:latin typeface="Calibri" panose="020F0502020204030204" pitchFamily="34" charset="0"/>
                <a:ea typeface="MS PGothic" panose="020B0600070205080204" pitchFamily="34" charset="-128"/>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MS PGothic" panose="020B0600070205080204" pitchFamily="34" charset="-128"/>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MS PGothic" panose="020B0600070205080204" pitchFamily="34" charset="-128"/>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MS PGothic" panose="020B0600070205080204" pitchFamily="34" charset="-128"/>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MS PGothic" panose="020B0600070205080204" pitchFamily="34" charset="-128"/>
              </a:defRPr>
            </a:lvl9pPr>
          </a:lstStyle>
          <a:p>
            <a:pPr>
              <a:spcBef>
                <a:spcPct val="0"/>
              </a:spcBef>
            </a:pPr>
            <a:fld id="{458E9080-3ACE-4219-979C-33A497EE16CE}" type="slidenum">
              <a:rPr lang="en-US" altLang="de-DE">
                <a:cs typeface="Times New Roman" panose="02020603050405020304" pitchFamily="18" charset="0"/>
              </a:rPr>
              <a:pPr>
                <a:spcBef>
                  <a:spcPct val="0"/>
                </a:spcBef>
              </a:pPr>
              <a:t>48</a:t>
            </a:fld>
            <a:endParaRPr lang="en-US" altLang="de-DE">
              <a:cs typeface="Times New Roman" panose="02020603050405020304" pitchFamily="18" charset="0"/>
            </a:endParaRPr>
          </a:p>
        </p:txBody>
      </p:sp>
      <p:sp>
        <p:nvSpPr>
          <p:cNvPr id="103427" name="Rectangle 2"/>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03428"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de-DE" altLang="de-DE"/>
          </a:p>
        </p:txBody>
      </p:sp>
    </p:spTree>
    <p:extLst>
      <p:ext uri="{BB962C8B-B14F-4D97-AF65-F5344CB8AC3E}">
        <p14:creationId xmlns:p14="http://schemas.microsoft.com/office/powerpoint/2010/main" val="570522255"/>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4"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ea typeface="MS PGothic" panose="020B0600070205080204" pitchFamily="34" charset="-128"/>
              </a:defRPr>
            </a:lvl1pPr>
            <a:lvl2pPr marL="742950" indent="-285750">
              <a:spcBef>
                <a:spcPct val="30000"/>
              </a:spcBef>
              <a:defRPr sz="1200">
                <a:solidFill>
                  <a:schemeClr val="tx1"/>
                </a:solidFill>
                <a:latin typeface="Calibri" panose="020F0502020204030204" pitchFamily="34" charset="0"/>
                <a:ea typeface="MS PGothic" panose="020B0600070205080204" pitchFamily="34" charset="-128"/>
              </a:defRPr>
            </a:lvl2pPr>
            <a:lvl3pPr marL="1143000" indent="-228600">
              <a:spcBef>
                <a:spcPct val="30000"/>
              </a:spcBef>
              <a:defRPr sz="1200">
                <a:solidFill>
                  <a:schemeClr val="tx1"/>
                </a:solidFill>
                <a:latin typeface="Calibri" panose="020F0502020204030204" pitchFamily="34" charset="0"/>
                <a:ea typeface="MS PGothic" panose="020B0600070205080204" pitchFamily="34" charset="-128"/>
              </a:defRPr>
            </a:lvl3pPr>
            <a:lvl4pPr marL="1600200" indent="-228600">
              <a:spcBef>
                <a:spcPct val="30000"/>
              </a:spcBef>
              <a:defRPr sz="1200">
                <a:solidFill>
                  <a:schemeClr val="tx1"/>
                </a:solidFill>
                <a:latin typeface="Calibri" panose="020F0502020204030204" pitchFamily="34" charset="0"/>
                <a:ea typeface="MS PGothic" panose="020B0600070205080204" pitchFamily="34" charset="-128"/>
              </a:defRPr>
            </a:lvl4pPr>
            <a:lvl5pPr marL="2057400" indent="-228600">
              <a:spcBef>
                <a:spcPct val="30000"/>
              </a:spcBef>
              <a:defRPr sz="1200">
                <a:solidFill>
                  <a:schemeClr val="tx1"/>
                </a:solidFill>
                <a:latin typeface="Calibri" panose="020F0502020204030204" pitchFamily="34" charset="0"/>
                <a:ea typeface="MS PGothic" panose="020B0600070205080204" pitchFamily="34" charset="-128"/>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MS PGothic" panose="020B0600070205080204" pitchFamily="34" charset="-128"/>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MS PGothic" panose="020B0600070205080204" pitchFamily="34" charset="-128"/>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MS PGothic" panose="020B0600070205080204" pitchFamily="34" charset="-128"/>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MS PGothic" panose="020B0600070205080204" pitchFamily="34" charset="-128"/>
              </a:defRPr>
            </a:lvl9pPr>
          </a:lstStyle>
          <a:p>
            <a:pPr>
              <a:spcBef>
                <a:spcPct val="0"/>
              </a:spcBef>
            </a:pPr>
            <a:fld id="{6AF55C5F-E0DD-499B-AFD9-552C12F8D48F}" type="slidenum">
              <a:rPr lang="en-US" altLang="de-DE">
                <a:cs typeface="Times New Roman" panose="02020603050405020304" pitchFamily="18" charset="0"/>
              </a:rPr>
              <a:pPr>
                <a:spcBef>
                  <a:spcPct val="0"/>
                </a:spcBef>
              </a:pPr>
              <a:t>49</a:t>
            </a:fld>
            <a:endParaRPr lang="en-US" altLang="de-DE">
              <a:cs typeface="Times New Roman" panose="02020603050405020304" pitchFamily="18" charset="0"/>
            </a:endParaRPr>
          </a:p>
        </p:txBody>
      </p:sp>
      <p:sp>
        <p:nvSpPr>
          <p:cNvPr id="105475" name="Rectangle 2"/>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05476"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de-DE" altLang="de-DE"/>
          </a:p>
        </p:txBody>
      </p:sp>
    </p:spTree>
    <p:extLst>
      <p:ext uri="{BB962C8B-B14F-4D97-AF65-F5344CB8AC3E}">
        <p14:creationId xmlns:p14="http://schemas.microsoft.com/office/powerpoint/2010/main" val="2473467659"/>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8" name="Rectangle 2"/>
          <p:cNvSpPr>
            <a:spLocks noGrp="1" noRot="1" noChangeAspect="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1619" name="Rectangle 3"/>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de-DE" altLang="de-DE"/>
          </a:p>
        </p:txBody>
      </p:sp>
    </p:spTree>
    <p:extLst>
      <p:ext uri="{BB962C8B-B14F-4D97-AF65-F5344CB8AC3E}">
        <p14:creationId xmlns:p14="http://schemas.microsoft.com/office/powerpoint/2010/main" val="3009072308"/>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8" name="Rectangle 2"/>
          <p:cNvSpPr>
            <a:spLocks noGrp="1" noRot="1" noChangeAspect="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1619" name="Rectangle 3"/>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de-DE" altLang="de-DE"/>
          </a:p>
        </p:txBody>
      </p:sp>
    </p:spTree>
    <p:extLst>
      <p:ext uri="{BB962C8B-B14F-4D97-AF65-F5344CB8AC3E}">
        <p14:creationId xmlns:p14="http://schemas.microsoft.com/office/powerpoint/2010/main" val="3009072308"/>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8" name="Rectangle 2"/>
          <p:cNvSpPr>
            <a:spLocks noGrp="1" noRot="1" noChangeAspect="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1619" name="Rectangle 3"/>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de-DE" altLang="de-DE"/>
          </a:p>
        </p:txBody>
      </p:sp>
    </p:spTree>
    <p:extLst>
      <p:ext uri="{BB962C8B-B14F-4D97-AF65-F5344CB8AC3E}">
        <p14:creationId xmlns:p14="http://schemas.microsoft.com/office/powerpoint/2010/main" val="3009072308"/>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6" name="Rectangle 2"/>
          <p:cNvSpPr>
            <a:spLocks noGrp="1" noRot="1" noChangeAspect="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3667" name="Rectangle 3"/>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l-GR" altLang="de-DE"/>
          </a:p>
        </p:txBody>
      </p:sp>
    </p:spTree>
    <p:extLst>
      <p:ext uri="{BB962C8B-B14F-4D97-AF65-F5344CB8AC3E}">
        <p14:creationId xmlns:p14="http://schemas.microsoft.com/office/powerpoint/2010/main" val="2203167885"/>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4" name="Rectangle 2"/>
          <p:cNvSpPr>
            <a:spLocks noGrp="1" noRot="1" noChangeAspect="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5715" name="Rectangle 3"/>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l-GR" altLang="de-DE"/>
          </a:p>
        </p:txBody>
      </p:sp>
    </p:spTree>
    <p:extLst>
      <p:ext uri="{BB962C8B-B14F-4D97-AF65-F5344CB8AC3E}">
        <p14:creationId xmlns:p14="http://schemas.microsoft.com/office/powerpoint/2010/main" val="2698182894"/>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549275" y="539750"/>
            <a:ext cx="5119688" cy="28797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8CFB98E7-B474-44BE-8F3B-978A8B41E307}" type="slidenum">
              <a:rPr lang="en-US" altLang="de-DE" smtClean="0">
                <a:solidFill>
                  <a:prstClr val="black"/>
                </a:solidFill>
              </a:rPr>
              <a:pPr>
                <a:defRPr/>
              </a:pPr>
              <a:t>55</a:t>
            </a:fld>
            <a:endParaRPr lang="en-US" altLang="de-DE">
              <a:solidFill>
                <a:prstClr val="black"/>
              </a:solidFill>
            </a:endParaRPr>
          </a:p>
        </p:txBody>
      </p:sp>
    </p:spTree>
    <p:extLst>
      <p:ext uri="{BB962C8B-B14F-4D97-AF65-F5344CB8AC3E}">
        <p14:creationId xmlns:p14="http://schemas.microsoft.com/office/powerpoint/2010/main" val="269720490"/>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786"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ea typeface="MS PGothic" panose="020B0600070205080204" pitchFamily="34" charset="-128"/>
              </a:defRPr>
            </a:lvl1pPr>
            <a:lvl2pPr marL="742950" indent="-285750">
              <a:spcBef>
                <a:spcPct val="30000"/>
              </a:spcBef>
              <a:defRPr sz="1200">
                <a:solidFill>
                  <a:schemeClr val="tx1"/>
                </a:solidFill>
                <a:latin typeface="Calibri" panose="020F0502020204030204" pitchFamily="34" charset="0"/>
                <a:ea typeface="MS PGothic" panose="020B0600070205080204" pitchFamily="34" charset="-128"/>
              </a:defRPr>
            </a:lvl2pPr>
            <a:lvl3pPr marL="1143000" indent="-228600">
              <a:spcBef>
                <a:spcPct val="30000"/>
              </a:spcBef>
              <a:defRPr sz="1200">
                <a:solidFill>
                  <a:schemeClr val="tx1"/>
                </a:solidFill>
                <a:latin typeface="Calibri" panose="020F0502020204030204" pitchFamily="34" charset="0"/>
                <a:ea typeface="MS PGothic" panose="020B0600070205080204" pitchFamily="34" charset="-128"/>
              </a:defRPr>
            </a:lvl3pPr>
            <a:lvl4pPr marL="1600200" indent="-228600">
              <a:spcBef>
                <a:spcPct val="30000"/>
              </a:spcBef>
              <a:defRPr sz="1200">
                <a:solidFill>
                  <a:schemeClr val="tx1"/>
                </a:solidFill>
                <a:latin typeface="Calibri" panose="020F0502020204030204" pitchFamily="34" charset="0"/>
                <a:ea typeface="MS PGothic" panose="020B0600070205080204" pitchFamily="34" charset="-128"/>
              </a:defRPr>
            </a:lvl4pPr>
            <a:lvl5pPr marL="2057400" indent="-228600">
              <a:spcBef>
                <a:spcPct val="30000"/>
              </a:spcBef>
              <a:defRPr sz="1200">
                <a:solidFill>
                  <a:schemeClr val="tx1"/>
                </a:solidFill>
                <a:latin typeface="Calibri" panose="020F0502020204030204" pitchFamily="34" charset="0"/>
                <a:ea typeface="MS PGothic" panose="020B0600070205080204" pitchFamily="34" charset="-128"/>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MS PGothic" panose="020B0600070205080204" pitchFamily="34" charset="-128"/>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MS PGothic" panose="020B0600070205080204" pitchFamily="34" charset="-128"/>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MS PGothic" panose="020B0600070205080204" pitchFamily="34" charset="-128"/>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MS PGothic" panose="020B0600070205080204" pitchFamily="34" charset="-128"/>
              </a:defRPr>
            </a:lvl9pPr>
          </a:lstStyle>
          <a:p>
            <a:pPr>
              <a:spcBef>
                <a:spcPct val="0"/>
              </a:spcBef>
            </a:pPr>
            <a:fld id="{14CECB34-DCD3-428E-B052-7248A47BC12D}" type="slidenum">
              <a:rPr lang="en-US" altLang="de-DE">
                <a:cs typeface="Times New Roman" panose="02020603050405020304" pitchFamily="18" charset="0"/>
              </a:rPr>
              <a:pPr>
                <a:spcBef>
                  <a:spcPct val="0"/>
                </a:spcBef>
              </a:pPr>
              <a:t>56</a:t>
            </a:fld>
            <a:endParaRPr lang="en-US" altLang="de-DE">
              <a:cs typeface="Times New Roman" panose="02020603050405020304" pitchFamily="18" charset="0"/>
            </a:endParaRPr>
          </a:p>
        </p:txBody>
      </p:sp>
      <p:sp>
        <p:nvSpPr>
          <p:cNvPr id="118787" name="Rectangle 2"/>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8788"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l-GR" altLang="de-DE"/>
          </a:p>
        </p:txBody>
      </p:sp>
    </p:spTree>
    <p:extLst>
      <p:ext uri="{BB962C8B-B14F-4D97-AF65-F5344CB8AC3E}">
        <p14:creationId xmlns:p14="http://schemas.microsoft.com/office/powerpoint/2010/main" val="2766545516"/>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4"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ea typeface="MS PGothic" panose="020B0600070205080204" pitchFamily="34" charset="-128"/>
              </a:defRPr>
            </a:lvl1pPr>
            <a:lvl2pPr marL="742950" indent="-285750">
              <a:spcBef>
                <a:spcPct val="30000"/>
              </a:spcBef>
              <a:defRPr sz="1200">
                <a:solidFill>
                  <a:schemeClr val="tx1"/>
                </a:solidFill>
                <a:latin typeface="Calibri" panose="020F0502020204030204" pitchFamily="34" charset="0"/>
                <a:ea typeface="MS PGothic" panose="020B0600070205080204" pitchFamily="34" charset="-128"/>
              </a:defRPr>
            </a:lvl2pPr>
            <a:lvl3pPr marL="1143000" indent="-228600">
              <a:spcBef>
                <a:spcPct val="30000"/>
              </a:spcBef>
              <a:defRPr sz="1200">
                <a:solidFill>
                  <a:schemeClr val="tx1"/>
                </a:solidFill>
                <a:latin typeface="Calibri" panose="020F0502020204030204" pitchFamily="34" charset="0"/>
                <a:ea typeface="MS PGothic" panose="020B0600070205080204" pitchFamily="34" charset="-128"/>
              </a:defRPr>
            </a:lvl3pPr>
            <a:lvl4pPr marL="1600200" indent="-228600">
              <a:spcBef>
                <a:spcPct val="30000"/>
              </a:spcBef>
              <a:defRPr sz="1200">
                <a:solidFill>
                  <a:schemeClr val="tx1"/>
                </a:solidFill>
                <a:latin typeface="Calibri" panose="020F0502020204030204" pitchFamily="34" charset="0"/>
                <a:ea typeface="MS PGothic" panose="020B0600070205080204" pitchFamily="34" charset="-128"/>
              </a:defRPr>
            </a:lvl4pPr>
            <a:lvl5pPr marL="2057400" indent="-228600">
              <a:spcBef>
                <a:spcPct val="30000"/>
              </a:spcBef>
              <a:defRPr sz="1200">
                <a:solidFill>
                  <a:schemeClr val="tx1"/>
                </a:solidFill>
                <a:latin typeface="Calibri" panose="020F0502020204030204" pitchFamily="34" charset="0"/>
                <a:ea typeface="MS PGothic" panose="020B0600070205080204" pitchFamily="34" charset="-128"/>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MS PGothic" panose="020B0600070205080204" pitchFamily="34" charset="-128"/>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MS PGothic" panose="020B0600070205080204" pitchFamily="34" charset="-128"/>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MS PGothic" panose="020B0600070205080204" pitchFamily="34" charset="-128"/>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MS PGothic" panose="020B0600070205080204" pitchFamily="34" charset="-128"/>
              </a:defRPr>
            </a:lvl9pPr>
          </a:lstStyle>
          <a:p>
            <a:pPr>
              <a:spcBef>
                <a:spcPct val="0"/>
              </a:spcBef>
            </a:pPr>
            <a:fld id="{8B23B675-3FF0-41E3-A20C-4F11DDBAF7CE}" type="slidenum">
              <a:rPr lang="en-US" altLang="de-DE">
                <a:cs typeface="Times New Roman" panose="02020603050405020304" pitchFamily="18" charset="0"/>
              </a:rPr>
              <a:pPr>
                <a:spcBef>
                  <a:spcPct val="0"/>
                </a:spcBef>
              </a:pPr>
              <a:t>57</a:t>
            </a:fld>
            <a:endParaRPr lang="en-US" altLang="de-DE">
              <a:cs typeface="Times New Roman" panose="02020603050405020304" pitchFamily="18" charset="0"/>
            </a:endParaRPr>
          </a:p>
        </p:txBody>
      </p:sp>
      <p:sp>
        <p:nvSpPr>
          <p:cNvPr id="120835" name="Rectangle 2"/>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0836"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de-DE" altLang="de-DE"/>
          </a:p>
        </p:txBody>
      </p:sp>
    </p:spTree>
    <p:extLst>
      <p:ext uri="{BB962C8B-B14F-4D97-AF65-F5344CB8AC3E}">
        <p14:creationId xmlns:p14="http://schemas.microsoft.com/office/powerpoint/2010/main" val="453842855"/>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Master" Target="../slideMasters/slideMaster1.xml"/><Relationship Id="rId5" Type="http://schemas.openxmlformats.org/officeDocument/2006/relationships/image" Target="../media/image5.emf"/><Relationship Id="rId4" Type="http://schemas.openxmlformats.org/officeDocument/2006/relationships/image" Target="../media/image1.emf"/></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emf"/><Relationship Id="rId1" Type="http://schemas.openxmlformats.org/officeDocument/2006/relationships/slideMaster" Target="../slideMasters/slideMaster1.xml"/><Relationship Id="rId4" Type="http://schemas.openxmlformats.org/officeDocument/2006/relationships/image" Target="../media/image8.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4.jpeg"/><Relationship Id="rId1" Type="http://schemas.openxmlformats.org/officeDocument/2006/relationships/slideMaster" Target="../slideMasters/slideMaster2.xml"/><Relationship Id="rId4" Type="http://schemas.openxmlformats.org/officeDocument/2006/relationships/image" Target="../media/image5.emf"/></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6.emf"/><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emf"/><Relationship Id="rId1" Type="http://schemas.openxmlformats.org/officeDocument/2006/relationships/slideMaster" Target="../slideMasters/slideMaster2.xml"/><Relationship Id="rId4" Type="http://schemas.openxmlformats.org/officeDocument/2006/relationships/image" Target="../media/image8.png"/></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Titelfolie">
    <p:spTree>
      <p:nvGrpSpPr>
        <p:cNvPr id="1" name=""/>
        <p:cNvGrpSpPr/>
        <p:nvPr/>
      </p:nvGrpSpPr>
      <p:grpSpPr>
        <a:xfrm>
          <a:off x="0" y="0"/>
          <a:ext cx="0" cy="0"/>
          <a:chOff x="0" y="0"/>
          <a:chExt cx="0" cy="0"/>
        </a:xfrm>
      </p:grpSpPr>
      <p:pic>
        <p:nvPicPr>
          <p:cNvPr id="14" name="Grafik 13"/>
          <p:cNvPicPr>
            <a:picLocks/>
          </p:cNvPicPr>
          <p:nvPr/>
        </p:nvPicPr>
        <p:blipFill rotWithShape="1">
          <a:blip r:embed="rId2" cstate="print">
            <a:extLst>
              <a:ext uri="{28A0092B-C50C-407E-A947-70E740481C1C}">
                <a14:useLocalDpi xmlns:a14="http://schemas.microsoft.com/office/drawing/2010/main" val="0"/>
              </a:ext>
            </a:extLst>
          </a:blip>
          <a:srcRect/>
          <a:stretch/>
        </p:blipFill>
        <p:spPr bwMode="gray">
          <a:xfrm>
            <a:off x="-1" y="1"/>
            <a:ext cx="9144001" cy="3357563"/>
          </a:xfrm>
          <a:prstGeom prst="rect">
            <a:avLst/>
          </a:prstGeom>
        </p:spPr>
      </p:pic>
      <p:pic>
        <p:nvPicPr>
          <p:cNvPr id="16" name="Grafik 15"/>
          <p:cNvPicPr>
            <a:picLocks/>
          </p:cNvPicPr>
          <p:nvPr/>
        </p:nvPicPr>
        <p:blipFill rotWithShape="1">
          <a:blip r:embed="rId3" cstate="print">
            <a:extLst>
              <a:ext uri="{28A0092B-C50C-407E-A947-70E740481C1C}">
                <a14:useLocalDpi xmlns:a14="http://schemas.microsoft.com/office/drawing/2010/main" val="0"/>
              </a:ext>
            </a:extLst>
          </a:blip>
          <a:srcRect l="46996"/>
          <a:stretch/>
        </p:blipFill>
        <p:spPr bwMode="gray">
          <a:xfrm>
            <a:off x="4297363" y="1"/>
            <a:ext cx="7897814" cy="3357563"/>
          </a:xfrm>
          <a:prstGeom prst="rect">
            <a:avLst/>
          </a:prstGeom>
        </p:spPr>
      </p:pic>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6"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2"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62295045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3" y="1"/>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1"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1127924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lnSpc>
                <a:spcPct val="90000"/>
              </a:lnSpc>
              <a:defRPr sz="4800"/>
            </a:lvl1pPr>
          </a:lstStyle>
          <a:p>
            <a:r>
              <a:rPr lang="en-US"/>
              <a:t>Click to edit Master title style</a:t>
            </a:r>
            <a:endParaRPr lang="en-US" dirty="0"/>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6" name="Subtitle 2"/>
          <p:cNvSpPr txBox="1">
            <a:spLocks/>
          </p:cNvSpPr>
          <p:nvPr/>
        </p:nvSpPr>
        <p:spPr bwMode="gray">
          <a:xfrm>
            <a:off x="408955" y="3721608"/>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defRPr/>
            </a:pPr>
            <a:r>
              <a:rPr lang="el-GR" altLang="ko-KR" dirty="0">
                <a:solidFill>
                  <a:srgbClr val="004992"/>
                </a:solidFill>
              </a:rPr>
              <a:t>Μεταγνωστική Θεραπεία (ΜΓΘ)</a:t>
            </a:r>
            <a:endParaRPr lang="de-DE" dirty="0">
              <a:solidFill>
                <a:srgbClr val="004992"/>
              </a:solidFill>
            </a:endParaRPr>
          </a:p>
        </p:txBody>
      </p:sp>
      <p:sp>
        <p:nvSpPr>
          <p:cNvPr id="12" name="Rectangle 11"/>
          <p:cNvSpPr/>
          <p:nvPr/>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pic>
        <p:nvPicPr>
          <p:cNvPr id="22" name="Bild 1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11049" y="620689"/>
            <a:ext cx="3546674" cy="3528392"/>
          </a:xfrm>
          <a:prstGeom prst="rect">
            <a:avLst/>
          </a:prstGeom>
        </p:spPr>
      </p:pic>
      <p:sp>
        <p:nvSpPr>
          <p:cNvPr id="13" name="Rectangle 7"/>
          <p:cNvSpPr>
            <a:spLocks noChangeArrowheads="1"/>
          </p:cNvSpPr>
          <p:nvPr/>
        </p:nvSpPr>
        <p:spPr bwMode="auto">
          <a:xfrm>
            <a:off x="408954" y="6300194"/>
            <a:ext cx="6400800" cy="365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r>
              <a:rPr lang="el-GR" altLang="ko-KR" sz="1000" dirty="0">
                <a:latin typeface="+mj-lt"/>
              </a:rPr>
              <a:t>Η χρήση εικόνων σε αυτή την ενότητα επιτράπηκε ευγενικά σε εμάς, από τους καλλιτέχνες ,δηλ. τους κατόχους πνευματικών δικαιωμάτων για αυτές τις εικόνες. Για λεπτομέρειες (καλλιτέχνης, τίτλος εικόνας) παρακαλούμε ανατρέξτε στο τέλος αυτής της παρουσίασης. </a:t>
            </a:r>
            <a:endParaRPr lang="es-ES" altLang="de-DE" sz="1000" dirty="0">
              <a:latin typeface="+mj-lt"/>
            </a:endParaRPr>
          </a:p>
        </p:txBody>
      </p:sp>
      <p:pic>
        <p:nvPicPr>
          <p:cNvPr id="14" name="Grafik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539728" y="6373368"/>
            <a:ext cx="246888" cy="246888"/>
          </a:xfrm>
          <a:prstGeom prst="rect">
            <a:avLst/>
          </a:prstGeom>
        </p:spPr>
      </p:pic>
    </p:spTree>
    <p:extLst>
      <p:ext uri="{BB962C8B-B14F-4D97-AF65-F5344CB8AC3E}">
        <p14:creationId xmlns:p14="http://schemas.microsoft.com/office/powerpoint/2010/main" val="19011777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r>
              <a:rPr lang="el-GR"/>
              <a:t>Μεταγνωστική Θεραπεία 1 – Απόδοση αιτίαςΑπόδοση ευθυνών και επαίνου</a:t>
            </a:r>
            <a:endParaRPr lang="de-DE" dirty="0"/>
          </a:p>
        </p:txBody>
      </p:sp>
      <p:sp>
        <p:nvSpPr>
          <p:cNvPr id="4" name="Slide Number Placeholder 3"/>
          <p:cNvSpPr>
            <a:spLocks noGrp="1"/>
          </p:cNvSpPr>
          <p:nvPr>
            <p:ph type="sldNum" sz="quarter" idx="12"/>
          </p:nvPr>
        </p:nvSpPr>
        <p:spPr bwMode="gray"/>
        <p:txBody>
          <a:bodyPr/>
          <a:lstStyle>
            <a:lvl1pPr>
              <a:defRPr b="0"/>
            </a:lvl1pPr>
          </a:lstStyle>
          <a:p>
            <a:fld id="{9B00EF49-7894-4F53-A8DD-F7DB3BFC5032}" type="slidenum">
              <a:rPr lang="de-DE" smtClean="0"/>
              <a:pPr/>
              <a:t>‹Nr.›</a:t>
            </a:fld>
            <a:endParaRPr lang="de-DE" dirty="0"/>
          </a:p>
        </p:txBody>
      </p:sp>
      <p:sp>
        <p:nvSpPr>
          <p:cNvPr id="5" name="Titel 4"/>
          <p:cNvSpPr>
            <a:spLocks noGrp="1"/>
          </p:cNvSpPr>
          <p:nvPr>
            <p:ph type="title"/>
          </p:nvPr>
        </p:nvSpPr>
        <p:spPr bwMode="gray"/>
        <p:txBody>
          <a:bodyPr/>
          <a:lstStyle/>
          <a:p>
            <a:r>
              <a:rPr lang="en-US"/>
              <a:t>Click to edit Master title style</a:t>
            </a:r>
            <a:endParaRPr lang="de-DE" dirty="0"/>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Tree>
    <p:extLst>
      <p:ext uri="{BB962C8B-B14F-4D97-AF65-F5344CB8AC3E}">
        <p14:creationId xmlns:p14="http://schemas.microsoft.com/office/powerpoint/2010/main" val="5234117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en-US"/>
              <a:t>Click to edit Master title style</a:t>
            </a:r>
            <a:endParaRPr lang="de-DE" dirty="0"/>
          </a:p>
        </p:txBody>
      </p:sp>
      <p:sp>
        <p:nvSpPr>
          <p:cNvPr id="3" name="Content Placeholder 2"/>
          <p:cNvSpPr>
            <a:spLocks noGrp="1"/>
          </p:cNvSpPr>
          <p:nvPr>
            <p:ph idx="1"/>
          </p:nvPr>
        </p:nvSpPr>
        <p:spPr bwMode="gray"/>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5" name="Footer Placeholder 4"/>
          <p:cNvSpPr>
            <a:spLocks noGrp="1"/>
          </p:cNvSpPr>
          <p:nvPr>
            <p:ph type="ftr" sz="quarter" idx="11"/>
          </p:nvPr>
        </p:nvSpPr>
        <p:spPr bwMode="gray"/>
        <p:txBody>
          <a:bodyPr>
            <a:noAutofit/>
          </a:bodyPr>
          <a:lstStyle>
            <a:lvl1pPr>
              <a:defRPr b="0"/>
            </a:lvl1pPr>
          </a:lstStyle>
          <a:p>
            <a:pPr>
              <a:defRPr/>
            </a:pPr>
            <a:r>
              <a:rPr lang="el-GR"/>
              <a:t>Μεταγνωστική Θεραπεία 1 – Απόδοση αιτίαςΑπόδοση ευθυνών και επαίνου</a:t>
            </a:r>
            <a:endParaRPr lang="de-DE"/>
          </a:p>
        </p:txBody>
      </p:sp>
      <p:sp>
        <p:nvSpPr>
          <p:cNvPr id="6" name="Slide Number Placeholder 5"/>
          <p:cNvSpPr>
            <a:spLocks noGrp="1"/>
          </p:cNvSpPr>
          <p:nvPr>
            <p:ph type="sldNum" sz="quarter" idx="12"/>
          </p:nvPr>
        </p:nvSpPr>
        <p:spPr bwMode="gray"/>
        <p:txBody>
          <a:bodyPr>
            <a:noAutofit/>
          </a:bodyPr>
          <a:lstStyle>
            <a:lvl1pPr>
              <a:defRPr b="0"/>
            </a:lvl1pPr>
          </a:lstStyle>
          <a:p>
            <a:pPr>
              <a:defRPr/>
            </a:pPr>
            <a:fld id="{241B6205-8CBC-4F47-AB72-995CF21D00D1}" type="slidenum">
              <a:rPr lang="de-DE" altLang="de-DE" smtClean="0"/>
              <a:pPr>
                <a:defRPr/>
              </a:pPr>
              <a:t>‹Nr.›</a:t>
            </a:fld>
            <a:endParaRPr lang="de-DE" altLang="de-DE"/>
          </a:p>
        </p:txBody>
      </p:sp>
    </p:spTree>
    <p:extLst>
      <p:ext uri="{BB962C8B-B14F-4D97-AF65-F5344CB8AC3E}">
        <p14:creationId xmlns:p14="http://schemas.microsoft.com/office/powerpoint/2010/main" val="1756999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Abschnitts-&#10;überschrift">
    <p:spTree>
      <p:nvGrpSpPr>
        <p:cNvPr id="1" name=""/>
        <p:cNvGrpSpPr/>
        <p:nvPr/>
      </p:nvGrpSpPr>
      <p:grpSpPr>
        <a:xfrm>
          <a:off x="0" y="0"/>
          <a:ext cx="0" cy="0"/>
          <a:chOff x="0" y="0"/>
          <a:chExt cx="0" cy="0"/>
        </a:xfrm>
      </p:grpSpPr>
      <p:sp>
        <p:nvSpPr>
          <p:cNvPr id="21" name="Rechteck 20"/>
          <p:cNvSpPr/>
          <p:nvPr/>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19" name="Bildplatzhalter 4"/>
          <p:cNvSpPr>
            <a:spLocks noGrp="1"/>
          </p:cNvSpPr>
          <p:nvPr>
            <p:ph type="pic" sz="quarter" idx="13" hasCustomPrompt="1"/>
          </p:nvPr>
        </p:nvSpPr>
        <p:spPr bwMode="gray">
          <a:xfrm>
            <a:off x="3" y="1"/>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Tree>
    <p:extLst>
      <p:ext uri="{BB962C8B-B14F-4D97-AF65-F5344CB8AC3E}">
        <p14:creationId xmlns:p14="http://schemas.microsoft.com/office/powerpoint/2010/main" val="136012604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4" name="Content Placeholder 3"/>
          <p:cNvSpPr>
            <a:spLocks noGrp="1"/>
          </p:cNvSpPr>
          <p:nvPr>
            <p:ph sz="half" idx="2"/>
          </p:nvPr>
        </p:nvSpPr>
        <p:spPr bwMode="gray">
          <a:xfrm>
            <a:off x="6241605"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pPr>
              <a:defRPr/>
            </a:pPr>
            <a:r>
              <a:rPr lang="el-GR"/>
              <a:t>Μεταγνωστική Θεραπεία 1 – Απόδοση αιτίαςΑπόδοση ευθυνών και επαίνου</a:t>
            </a:r>
            <a:endParaRPr lang="de-DE"/>
          </a:p>
        </p:txBody>
      </p:sp>
      <p:sp>
        <p:nvSpPr>
          <p:cNvPr id="7" name="Slide Number Placeholder 6"/>
          <p:cNvSpPr>
            <a:spLocks noGrp="1"/>
          </p:cNvSpPr>
          <p:nvPr>
            <p:ph type="sldNum" sz="quarter" idx="12"/>
          </p:nvPr>
        </p:nvSpPr>
        <p:spPr bwMode="gray"/>
        <p:txBody>
          <a:bodyPr/>
          <a:lstStyle>
            <a:lvl1pPr>
              <a:defRPr b="0"/>
            </a:lvl1pPr>
          </a:lstStyle>
          <a:p>
            <a:pPr>
              <a:defRPr/>
            </a:pPr>
            <a:fld id="{E7BB1ADF-56C7-4595-9D21-C52FF1B7ACCA}" type="slidenum">
              <a:rPr lang="de-DE" altLang="de-DE" smtClean="0"/>
              <a:pPr>
                <a:defRPr/>
              </a:pPr>
              <a:t>‹Nr.›</a:t>
            </a:fld>
            <a:endParaRPr lang="de-DE" altLang="de-DE"/>
          </a:p>
        </p:txBody>
      </p:sp>
    </p:spTree>
    <p:extLst>
      <p:ext uri="{BB962C8B-B14F-4D97-AF65-F5344CB8AC3E}">
        <p14:creationId xmlns:p14="http://schemas.microsoft.com/office/powerpoint/2010/main" val="7069646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57" y="1124744"/>
            <a:ext cx="5543999" cy="720000"/>
          </a:xfrm>
        </p:spPr>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r>
              <a:rPr lang="el-GR"/>
              <a:t>Μεταγνωστική Θεραπεία 1 – Απόδοση αιτίαςΑπόδοση ευθυνών και επαίνου</a:t>
            </a:r>
            <a:endParaRPr lang="de-DE" dirty="0"/>
          </a:p>
        </p:txBody>
      </p:sp>
      <p:sp>
        <p:nvSpPr>
          <p:cNvPr id="7" name="Slide Number Placeholder 6"/>
          <p:cNvSpPr>
            <a:spLocks noGrp="1"/>
          </p:cNvSpPr>
          <p:nvPr>
            <p:ph type="sldNum" sz="quarter" idx="12"/>
          </p:nvPr>
        </p:nvSpPr>
        <p:spPr bwMode="gray"/>
        <p:txBody>
          <a:bodyPr/>
          <a:lstStyle>
            <a:lvl1pPr>
              <a:defRPr b="0"/>
            </a:lvl1pPr>
          </a:lstStyle>
          <a:p>
            <a:fld id="{9B00EF49-7894-4F53-A8DD-F7DB3BFC5032}" type="slidenum">
              <a:rPr lang="de-DE" smtClean="0"/>
              <a:pPr/>
              <a:t>‹Nr.›</a:t>
            </a:fld>
            <a:endParaRPr lang="de-DE" dirty="0"/>
          </a:p>
        </p:txBody>
      </p:sp>
      <p:sp>
        <p:nvSpPr>
          <p:cNvPr id="9" name="Bildplatzhalter 8"/>
          <p:cNvSpPr>
            <a:spLocks noGrp="1"/>
          </p:cNvSpPr>
          <p:nvPr>
            <p:ph type="pic" sz="quarter" idx="13" hasCustomPrompt="1"/>
          </p:nvPr>
        </p:nvSpPr>
        <p:spPr bwMode="gray">
          <a:xfrm>
            <a:off x="6241604" y="836712"/>
            <a:ext cx="5953571"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59797212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lvl1pPr>
              <a:defRPr b="0"/>
            </a:lvl1pPr>
          </a:lstStyle>
          <a:p>
            <a:r>
              <a:rPr lang="el-GR"/>
              <a:t>Μεταγνωστική Θεραπεία 1 – Απόδοση αιτίαςΑπόδοση ευθυνών και επαίνου</a:t>
            </a:r>
            <a:endParaRPr lang="de-DE" dirty="0"/>
          </a:p>
        </p:txBody>
      </p:sp>
      <p:sp>
        <p:nvSpPr>
          <p:cNvPr id="7" name="Slide Number Placeholder 6"/>
          <p:cNvSpPr>
            <a:spLocks noGrp="1"/>
          </p:cNvSpPr>
          <p:nvPr>
            <p:ph type="sldNum" sz="quarter" idx="12"/>
          </p:nvPr>
        </p:nvSpPr>
        <p:spPr bwMode="gray"/>
        <p:txBody>
          <a:bodyPr/>
          <a:lstStyle>
            <a:lvl1pPr>
              <a:defRPr b="0"/>
            </a:lvl1pPr>
          </a:lstStyle>
          <a:p>
            <a:fld id="{9B00EF49-7894-4F53-A8DD-F7DB3BFC5032}" type="slidenum">
              <a:rPr lang="de-DE" smtClean="0"/>
              <a:pPr/>
              <a:t>‹Nr.›</a:t>
            </a:fld>
            <a:endParaRPr lang="de-DE" dirty="0"/>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26859" y="5157220"/>
            <a:ext cx="4868318"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399977466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4" name="Footer Placeholder 3"/>
          <p:cNvSpPr>
            <a:spLocks noGrp="1"/>
          </p:cNvSpPr>
          <p:nvPr>
            <p:ph type="ftr" sz="quarter" idx="11"/>
          </p:nvPr>
        </p:nvSpPr>
        <p:spPr bwMode="gray"/>
        <p:txBody>
          <a:bodyPr/>
          <a:lstStyle>
            <a:lvl1pPr>
              <a:defRPr b="0"/>
            </a:lvl1pPr>
          </a:lstStyle>
          <a:p>
            <a:pPr>
              <a:defRPr/>
            </a:pPr>
            <a:r>
              <a:rPr lang="el-GR"/>
              <a:t>Μεταγνωστική Θεραπεία 1 – Απόδοση αιτίαςΑπόδοση ευθυνών και επαίνου</a:t>
            </a:r>
            <a:endParaRPr lang="de-DE"/>
          </a:p>
        </p:txBody>
      </p:sp>
      <p:sp>
        <p:nvSpPr>
          <p:cNvPr id="5" name="Slide Number Placeholder 4"/>
          <p:cNvSpPr>
            <a:spLocks noGrp="1"/>
          </p:cNvSpPr>
          <p:nvPr>
            <p:ph type="sldNum" sz="quarter" idx="12"/>
          </p:nvPr>
        </p:nvSpPr>
        <p:spPr bwMode="gray"/>
        <p:txBody>
          <a:bodyPr/>
          <a:lstStyle>
            <a:lvl1pPr>
              <a:defRPr b="0"/>
            </a:lvl1pPr>
          </a:lstStyle>
          <a:p>
            <a:pPr>
              <a:defRPr/>
            </a:pPr>
            <a:fld id="{9A5AD19E-8182-4F35-B945-31418FB87AE6}" type="slidenum">
              <a:rPr lang="de-DE" altLang="de-DE" smtClean="0"/>
              <a:pPr>
                <a:defRPr/>
              </a:pPr>
              <a:t>‹Nr.›</a:t>
            </a:fld>
            <a:endParaRPr lang="de-DE" altLang="de-DE"/>
          </a:p>
        </p:txBody>
      </p:sp>
    </p:spTree>
    <p:extLst>
      <p:ext uri="{BB962C8B-B14F-4D97-AF65-F5344CB8AC3E}">
        <p14:creationId xmlns:p14="http://schemas.microsoft.com/office/powerpoint/2010/main" val="375864803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pPr>
              <a:defRPr/>
            </a:pPr>
            <a:r>
              <a:rPr lang="el-GR"/>
              <a:t>Μεταγνωστική Θεραπεία 1 – Απόδοση αιτίαςΑπόδοση ευθυνών και επαίνου</a:t>
            </a:r>
            <a:endParaRPr lang="de-DE"/>
          </a:p>
        </p:txBody>
      </p:sp>
      <p:sp>
        <p:nvSpPr>
          <p:cNvPr id="4" name="Slide Number Placeholder 3"/>
          <p:cNvSpPr>
            <a:spLocks noGrp="1"/>
          </p:cNvSpPr>
          <p:nvPr>
            <p:ph type="sldNum" sz="quarter" idx="12"/>
          </p:nvPr>
        </p:nvSpPr>
        <p:spPr bwMode="gray"/>
        <p:txBody>
          <a:bodyPr/>
          <a:lstStyle>
            <a:lvl1pPr>
              <a:defRPr b="0"/>
            </a:lvl1pPr>
          </a:lstStyle>
          <a:p>
            <a:pPr>
              <a:defRPr/>
            </a:pPr>
            <a:fld id="{2C547B2C-9CB1-4B23-855B-33928E789A3C}" type="slidenum">
              <a:rPr lang="de-DE" altLang="de-DE" smtClean="0"/>
              <a:pPr>
                <a:defRPr/>
              </a:pPr>
              <a:t>‹Nr.›</a:t>
            </a:fld>
            <a:endParaRPr lang="de-DE" altLang="de-DE"/>
          </a:p>
        </p:txBody>
      </p:sp>
    </p:spTree>
    <p:extLst>
      <p:ext uri="{BB962C8B-B14F-4D97-AF65-F5344CB8AC3E}">
        <p14:creationId xmlns:p14="http://schemas.microsoft.com/office/powerpoint/2010/main" val="211052328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Endfolie">
    <p:spTree>
      <p:nvGrpSpPr>
        <p:cNvPr id="1" name=""/>
        <p:cNvGrpSpPr/>
        <p:nvPr/>
      </p:nvGrpSpPr>
      <p:grpSpPr>
        <a:xfrm>
          <a:off x="0" y="0"/>
          <a:ext cx="0" cy="0"/>
          <a:chOff x="0" y="0"/>
          <a:chExt cx="0" cy="0"/>
        </a:xfrm>
      </p:grpSpPr>
      <p:sp>
        <p:nvSpPr>
          <p:cNvPr id="15" name="Rechteck 14"/>
          <p:cNvSpPr/>
          <p:nvPr/>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10" name="Rechteck 9"/>
          <p:cNvSpPr/>
          <p:nvPr/>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57"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7" name="Textplatzhalter 8"/>
          <p:cNvSpPr>
            <a:spLocks noGrp="1"/>
          </p:cNvSpPr>
          <p:nvPr>
            <p:ph type="body" sz="quarter" idx="13"/>
          </p:nvPr>
        </p:nvSpPr>
        <p:spPr bwMode="gray">
          <a:xfrm>
            <a:off x="6241605"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pic>
        <p:nvPicPr>
          <p:cNvPr id="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06789431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userDrawn="1">
  <p:cSld name="Titelfolie">
    <p:spTree>
      <p:nvGrpSpPr>
        <p:cNvPr id="1" name=""/>
        <p:cNvGrpSpPr/>
        <p:nvPr/>
      </p:nvGrpSpPr>
      <p:grpSpPr>
        <a:xfrm>
          <a:off x="0" y="0"/>
          <a:ext cx="0" cy="0"/>
          <a:chOff x="0" y="0"/>
          <a:chExt cx="0" cy="0"/>
        </a:xfrm>
      </p:grpSpPr>
      <p:pic>
        <p:nvPicPr>
          <p:cNvPr id="14" name="Grafik 13"/>
          <p:cNvPicPr>
            <a:picLocks/>
          </p:cNvPicPr>
          <p:nvPr userDrawn="1"/>
        </p:nvPicPr>
        <p:blipFill rotWithShape="1">
          <a:blip r:embed="rId2" cstate="print">
            <a:extLst>
              <a:ext uri="{28A0092B-C50C-407E-A947-70E740481C1C}">
                <a14:useLocalDpi xmlns:a14="http://schemas.microsoft.com/office/drawing/2010/main" val="0"/>
              </a:ext>
            </a:extLst>
          </a:blip>
          <a:srcRect/>
          <a:stretch/>
        </p:blipFill>
        <p:spPr bwMode="gray">
          <a:xfrm>
            <a:off x="-1" y="0"/>
            <a:ext cx="9144000" cy="3357563"/>
          </a:xfrm>
          <a:prstGeom prst="rect">
            <a:avLst/>
          </a:prstGeom>
        </p:spPr>
      </p:pic>
      <p:pic>
        <p:nvPicPr>
          <p:cNvPr id="16" name="Grafik 15"/>
          <p:cNvPicPr>
            <a:picLocks/>
          </p:cNvPicPr>
          <p:nvPr userDrawn="1"/>
        </p:nvPicPr>
        <p:blipFill rotWithShape="1">
          <a:blip r:embed="rId2" cstate="print">
            <a:extLst>
              <a:ext uri="{28A0092B-C50C-407E-A947-70E740481C1C}">
                <a14:useLocalDpi xmlns:a14="http://schemas.microsoft.com/office/drawing/2010/main" val="0"/>
              </a:ext>
            </a:extLst>
          </a:blip>
          <a:srcRect l="46996"/>
          <a:stretch/>
        </p:blipFill>
        <p:spPr bwMode="gray">
          <a:xfrm>
            <a:off x="4297363" y="0"/>
            <a:ext cx="7897814" cy="3357563"/>
          </a:xfrm>
          <a:prstGeom prst="rect">
            <a:avLst/>
          </a:prstGeom>
        </p:spPr>
      </p:pic>
      <p:sp>
        <p:nvSpPr>
          <p:cNvPr id="9" name="Rechteck 8"/>
          <p:cNvSpPr/>
          <p:nvPr userDrawn="1"/>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457123" eaLnBrk="1" fontAlgn="auto" hangingPunct="1">
              <a:spcBef>
                <a:spcPts val="0"/>
              </a:spcBef>
              <a:spcAft>
                <a:spcPts val="0"/>
              </a:spcAft>
            </a:pPr>
            <a:endParaRPr lang="de-DE" sz="800" dirty="0">
              <a:solidFill>
                <a:prstClr val="white"/>
              </a:solidFill>
            </a:endParaRPr>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5" y="5373216"/>
            <a:ext cx="5544000"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7"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userDrawn="1"/>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eaLnBrk="1" fontAlgn="auto" hangingPunct="1">
              <a:spcBef>
                <a:spcPts val="0"/>
              </a:spcBef>
              <a:spcAft>
                <a:spcPts val="0"/>
              </a:spcAft>
            </a:pPr>
            <a:endParaRPr lang="de-DE" dirty="0">
              <a:solidFill>
                <a:prstClr val="white"/>
              </a:solidFill>
            </a:endParaRPr>
          </a:p>
        </p:txBody>
      </p:sp>
      <p:pic>
        <p:nvPicPr>
          <p:cNvPr id="12" name="Picture 2"/>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gray">
          <a:xfrm>
            <a:off x="408955" y="404664"/>
            <a:ext cx="880878"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gray">
          <a:xfrm>
            <a:off x="9842219" y="6095825"/>
            <a:ext cx="1944000"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04152820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userDrawn="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2" y="1"/>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userDrawn="1"/>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457123" eaLnBrk="1" fontAlgn="auto" hangingPunct="1">
              <a:spcBef>
                <a:spcPts val="0"/>
              </a:spcBef>
              <a:spcAft>
                <a:spcPts val="0"/>
              </a:spcAft>
            </a:pPr>
            <a:endParaRPr lang="de-DE" sz="800" dirty="0">
              <a:solidFill>
                <a:prstClr val="white"/>
              </a:solidFill>
            </a:endParaRPr>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5" y="5373216"/>
            <a:ext cx="5544000"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userDrawn="1"/>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eaLnBrk="1" fontAlgn="auto" hangingPunct="1">
              <a:spcBef>
                <a:spcPts val="0"/>
              </a:spcBef>
              <a:spcAft>
                <a:spcPts val="0"/>
              </a:spcAft>
            </a:pPr>
            <a:endParaRPr lang="de-DE" dirty="0">
              <a:solidFill>
                <a:prstClr val="white"/>
              </a:solidFill>
            </a:endParaRPr>
          </a:p>
        </p:txBody>
      </p:sp>
      <p:pic>
        <p:nvPicPr>
          <p:cNvPr id="11" name="Picture 2"/>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gray">
          <a:xfrm>
            <a:off x="9842219" y="6095825"/>
            <a:ext cx="1944000"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08406273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userDrawn="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lnSpc>
                <a:spcPct val="90000"/>
              </a:lnSpc>
              <a:defRPr sz="4800"/>
            </a:lvl1pPr>
          </a:lstStyle>
          <a:p>
            <a:r>
              <a:rPr lang="en-US" dirty="0"/>
              <a:t>Click to edit Master title style</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6" name="Subtitle 2"/>
          <p:cNvSpPr txBox="1">
            <a:spLocks/>
          </p:cNvSpPr>
          <p:nvPr userDrawn="1"/>
        </p:nvSpPr>
        <p:spPr bwMode="gray">
          <a:xfrm>
            <a:off x="408955" y="3721608"/>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defRPr/>
            </a:pPr>
            <a:r>
              <a:rPr lang="el-GR" altLang="ko-KR" dirty="0">
                <a:solidFill>
                  <a:srgbClr val="004992"/>
                </a:solidFill>
              </a:rPr>
              <a:t>Μεταγνωστική Θεραπεία (ΜΓΘ)</a:t>
            </a:r>
            <a:endParaRPr lang="de-DE" dirty="0">
              <a:solidFill>
                <a:srgbClr val="004992"/>
              </a:solidFill>
            </a:endParaRPr>
          </a:p>
        </p:txBody>
      </p:sp>
      <p:sp>
        <p:nvSpPr>
          <p:cNvPr id="12" name="Rectangle 11"/>
          <p:cNvSpPr/>
          <p:nvPr userDrawn="1"/>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defTabSz="457123" eaLnBrk="1" fontAlgn="auto" hangingPunct="1">
              <a:spcBef>
                <a:spcPts val="0"/>
              </a:spcBef>
              <a:spcAft>
                <a:spcPts val="0"/>
              </a:spcAft>
            </a:pPr>
            <a:endParaRPr lang="en-US" dirty="0" err="1">
              <a:solidFill>
                <a:srgbClr val="333333"/>
              </a:solidFill>
            </a:endParaRPr>
          </a:p>
        </p:txBody>
      </p:sp>
      <p:pic>
        <p:nvPicPr>
          <p:cNvPr id="22" name="Bild 16"/>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7611048" y="620689"/>
            <a:ext cx="3546674" cy="3528392"/>
          </a:xfrm>
          <a:prstGeom prst="rect">
            <a:avLst/>
          </a:prstGeom>
        </p:spPr>
      </p:pic>
      <p:sp>
        <p:nvSpPr>
          <p:cNvPr id="13" name="Rectangle 7"/>
          <p:cNvSpPr>
            <a:spLocks noChangeArrowheads="1"/>
          </p:cNvSpPr>
          <p:nvPr userDrawn="1"/>
        </p:nvSpPr>
        <p:spPr bwMode="auto">
          <a:xfrm>
            <a:off x="408955" y="6300194"/>
            <a:ext cx="6400800" cy="365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defTabSz="457123" eaLnBrk="1" fontAlgn="auto" hangingPunct="1">
              <a:spcBef>
                <a:spcPct val="0"/>
              </a:spcBef>
              <a:spcAft>
                <a:spcPts val="0"/>
              </a:spcAft>
              <a:buClrTx/>
              <a:buFontTx/>
              <a:buNone/>
            </a:pPr>
            <a:r>
              <a:rPr lang="el-GR" altLang="ko-KR" sz="1000" dirty="0">
                <a:solidFill>
                  <a:srgbClr val="333333"/>
                </a:solidFill>
                <a:latin typeface="Calibri Light"/>
              </a:rPr>
              <a:t>Η χρήση εικόνων σε αυτή την ενότητα επιτράπηκε ευγενικά σε εμάς, από τους καλλιτέχνες ,δηλ. τους κατόχους πνευματικών δικαιωμάτων για αυτές τις εικόνες. Για λεπτομέρειες (καλλιτέχνης, τίτλος εικόνας) παρακαλούμε ανατρέξτε στο τέλος αυτής της παρουσίασης. </a:t>
            </a:r>
            <a:endParaRPr lang="es-ES" altLang="de-DE" sz="1000" dirty="0">
              <a:solidFill>
                <a:srgbClr val="333333"/>
              </a:solidFill>
              <a:latin typeface="Calibri Light"/>
            </a:endParaRPr>
          </a:p>
        </p:txBody>
      </p:sp>
      <p:pic>
        <p:nvPicPr>
          <p:cNvPr id="14" name="Grafik 7"/>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11539728" y="6373368"/>
            <a:ext cx="246888" cy="246888"/>
          </a:xfrm>
          <a:prstGeom prst="rect">
            <a:avLst/>
          </a:prstGeom>
        </p:spPr>
      </p:pic>
    </p:spTree>
    <p:extLst>
      <p:ext uri="{BB962C8B-B14F-4D97-AF65-F5344CB8AC3E}">
        <p14:creationId xmlns:p14="http://schemas.microsoft.com/office/powerpoint/2010/main" val="255524524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r>
              <a:rPr lang="de-DE" dirty="0">
                <a:solidFill>
                  <a:srgbClr val="333333"/>
                </a:solidFill>
              </a:rPr>
              <a:t>Metacognitieve Training 1 – Stimmung</a:t>
            </a:r>
          </a:p>
        </p:txBody>
      </p:sp>
      <p:sp>
        <p:nvSpPr>
          <p:cNvPr id="4" name="Slide Number Placeholder 3"/>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
        <p:nvSpPr>
          <p:cNvPr id="5" name="Titel 4"/>
          <p:cNvSpPr>
            <a:spLocks noGrp="1"/>
          </p:cNvSpPr>
          <p:nvPr>
            <p:ph type="title"/>
          </p:nvPr>
        </p:nvSpPr>
        <p:spPr bwMode="gray"/>
        <p:txBody>
          <a:bodyPr/>
          <a:lstStyle/>
          <a:p>
            <a:r>
              <a:rPr lang="de-DE" dirty="0"/>
              <a:t>Titelmasterformat durch Klicken bearbeiten</a:t>
            </a:r>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Tree>
    <p:extLst>
      <p:ext uri="{BB962C8B-B14F-4D97-AF65-F5344CB8AC3E}">
        <p14:creationId xmlns:p14="http://schemas.microsoft.com/office/powerpoint/2010/main" val="102391847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de-DE" dirty="0"/>
              <a:t>Titelmasterformat durch Klicken bearbeiten</a:t>
            </a:r>
          </a:p>
        </p:txBody>
      </p:sp>
      <p:sp>
        <p:nvSpPr>
          <p:cNvPr id="3" name="Content Placeholder 2"/>
          <p:cNvSpPr>
            <a:spLocks noGrp="1"/>
          </p:cNvSpPr>
          <p:nvPr>
            <p:ph idx="1"/>
          </p:nvPr>
        </p:nvSpPr>
        <p:spPr bwMode="gray"/>
        <p:txBody>
          <a:bodyPr>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ooter Placeholder 4"/>
          <p:cNvSpPr>
            <a:spLocks noGrp="1"/>
          </p:cNvSpPr>
          <p:nvPr>
            <p:ph type="ftr" sz="quarter" idx="11"/>
          </p:nvPr>
        </p:nvSpPr>
        <p:spPr bwMode="gray"/>
        <p:txBody>
          <a:bodyPr>
            <a:noAutofit/>
          </a:bodyPr>
          <a:lstStyle/>
          <a:p>
            <a:r>
              <a:rPr lang="de-DE">
                <a:solidFill>
                  <a:srgbClr val="333333"/>
                </a:solidFill>
              </a:rPr>
              <a:t>Entrenamiento Metacognitivo 8 – Stimmung</a:t>
            </a:r>
            <a:endParaRPr lang="de-DE" dirty="0">
              <a:solidFill>
                <a:srgbClr val="333333"/>
              </a:solidFill>
            </a:endParaRPr>
          </a:p>
        </p:txBody>
      </p:sp>
      <p:sp>
        <p:nvSpPr>
          <p:cNvPr id="6" name="Slide Number Placeholder 5"/>
          <p:cNvSpPr>
            <a:spLocks noGrp="1"/>
          </p:cNvSpPr>
          <p:nvPr>
            <p:ph type="sldNum" sz="quarter" idx="12"/>
          </p:nvPr>
        </p:nvSpPr>
        <p:spPr bwMode="gray"/>
        <p:txBody>
          <a:bodyPr>
            <a:noAutofit/>
          </a:bodyPr>
          <a:lstStyle/>
          <a:p>
            <a:fld id="{9B00EF49-7894-4F53-A8DD-F7DB3BFC5032}" type="slidenum">
              <a:rPr lang="de-DE" smtClean="0">
                <a:solidFill>
                  <a:srgbClr val="333333"/>
                </a:solidFill>
              </a:rPr>
              <a:pPr/>
              <a:t>‹Nr.›</a:t>
            </a:fld>
            <a:endParaRPr lang="de-DE" dirty="0">
              <a:solidFill>
                <a:srgbClr val="333333"/>
              </a:solidFill>
            </a:endParaRPr>
          </a:p>
        </p:txBody>
      </p:sp>
    </p:spTree>
    <p:extLst>
      <p:ext uri="{BB962C8B-B14F-4D97-AF65-F5344CB8AC3E}">
        <p14:creationId xmlns:p14="http://schemas.microsoft.com/office/powerpoint/2010/main" val="293719358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Abschnitts-&#10;überschrift">
    <p:spTree>
      <p:nvGrpSpPr>
        <p:cNvPr id="1" name=""/>
        <p:cNvGrpSpPr/>
        <p:nvPr/>
      </p:nvGrpSpPr>
      <p:grpSpPr>
        <a:xfrm>
          <a:off x="0" y="0"/>
          <a:ext cx="0" cy="0"/>
          <a:chOff x="0" y="0"/>
          <a:chExt cx="0" cy="0"/>
        </a:xfrm>
      </p:grpSpPr>
      <p:sp>
        <p:nvSpPr>
          <p:cNvPr id="21" name="Rechteck 20"/>
          <p:cNvSpPr/>
          <p:nvPr userDrawn="1"/>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eaLnBrk="1" fontAlgn="auto" hangingPunct="1">
              <a:spcBef>
                <a:spcPts val="0"/>
              </a:spcBef>
              <a:spcAft>
                <a:spcPts val="0"/>
              </a:spcAft>
            </a:pPr>
            <a:endParaRPr lang="de-DE" dirty="0">
              <a:solidFill>
                <a:prstClr val="white"/>
              </a:solidFill>
            </a:endParaRPr>
          </a:p>
        </p:txBody>
      </p:sp>
      <p:sp>
        <p:nvSpPr>
          <p:cNvPr id="19" name="Bildplatzhalter 4"/>
          <p:cNvSpPr>
            <a:spLocks noGrp="1"/>
          </p:cNvSpPr>
          <p:nvPr>
            <p:ph type="pic" sz="quarter" idx="13" hasCustomPrompt="1"/>
          </p:nvPr>
        </p:nvSpPr>
        <p:spPr bwMode="gray">
          <a:xfrm>
            <a:off x="2" y="1"/>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userDrawn="1"/>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457123" eaLnBrk="1" fontAlgn="auto" hangingPunct="1">
              <a:spcBef>
                <a:spcPts val="0"/>
              </a:spcBef>
              <a:spcAft>
                <a:spcPts val="0"/>
              </a:spcAft>
            </a:pPr>
            <a:endParaRPr lang="de-DE" sz="800" dirty="0">
              <a:solidFill>
                <a:prstClr val="white"/>
              </a:solidFill>
            </a:endParaRPr>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userDrawn="1"/>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eaLnBrk="1" fontAlgn="auto" hangingPunct="1">
              <a:spcBef>
                <a:spcPts val="0"/>
              </a:spcBef>
              <a:spcAft>
                <a:spcPts val="0"/>
              </a:spcAft>
            </a:pPr>
            <a:endParaRPr lang="de-DE" dirty="0">
              <a:solidFill>
                <a:prstClr val="white"/>
              </a:solidFill>
            </a:endParaRPr>
          </a:p>
        </p:txBody>
      </p:sp>
    </p:spTree>
    <p:extLst>
      <p:ext uri="{BB962C8B-B14F-4D97-AF65-F5344CB8AC3E}">
        <p14:creationId xmlns:p14="http://schemas.microsoft.com/office/powerpoint/2010/main" val="163897371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de-DE" dirty="0"/>
              <a:t>Titelmasterformat durch Klicken bearbeiten</a:t>
            </a:r>
          </a:p>
        </p:txBody>
      </p:sp>
      <p:sp>
        <p:nvSpPr>
          <p:cNvPr id="3" name="Content Placeholder 2"/>
          <p:cNvSpPr>
            <a:spLocks noGrp="1"/>
          </p:cNvSpPr>
          <p:nvPr>
            <p:ph sz="half" idx="1"/>
          </p:nvPr>
        </p:nvSpPr>
        <p:spPr bwMode="gray">
          <a:xfrm>
            <a:off x="408955" y="2205344"/>
            <a:ext cx="5544000" cy="4248000"/>
          </a:xfrm>
        </p:spPr>
        <p:txBody>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4" name="Content Placeholder 3"/>
          <p:cNvSpPr>
            <a:spLocks noGrp="1"/>
          </p:cNvSpPr>
          <p:nvPr>
            <p:ph sz="half" idx="2"/>
          </p:nvPr>
        </p:nvSpPr>
        <p:spPr bwMode="gray">
          <a:xfrm>
            <a:off x="6241603" y="2205344"/>
            <a:ext cx="5544000" cy="4248000"/>
          </a:xfrm>
        </p:spPr>
        <p:txBody>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6" name="Footer Placeholder 5"/>
          <p:cNvSpPr>
            <a:spLocks noGrp="1"/>
          </p:cNvSpPr>
          <p:nvPr>
            <p:ph type="ftr" sz="quarter" idx="11"/>
          </p:nvPr>
        </p:nvSpPr>
        <p:spPr bwMode="gray"/>
        <p:txBody>
          <a:bodyPr/>
          <a:lstStyle/>
          <a:p>
            <a:r>
              <a:rPr lang="de-DE">
                <a:solidFill>
                  <a:srgbClr val="333333"/>
                </a:solidFill>
              </a:rPr>
              <a:t>Entrenamiento Metacognitivo 8 – Stimmung</a:t>
            </a:r>
            <a:endParaRPr lang="de-DE" dirty="0">
              <a:solidFill>
                <a:srgbClr val="333333"/>
              </a:solidFill>
            </a:endParaRPr>
          </a:p>
        </p:txBody>
      </p:sp>
      <p:sp>
        <p:nvSpPr>
          <p:cNvPr id="7" name="Slide Number Placeholder 6"/>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Tree>
    <p:extLst>
      <p:ext uri="{BB962C8B-B14F-4D97-AF65-F5344CB8AC3E}">
        <p14:creationId xmlns:p14="http://schemas.microsoft.com/office/powerpoint/2010/main" val="257969958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55" y="1124744"/>
            <a:ext cx="5544000" cy="720000"/>
          </a:xfrm>
        </p:spPr>
        <p:txBody>
          <a:bodyPr/>
          <a:lstStyle/>
          <a:p>
            <a:r>
              <a:rPr lang="de-DE" dirty="0"/>
              <a:t>Titelmasterformat durch Klicken bearbeiten</a:t>
            </a:r>
          </a:p>
        </p:txBody>
      </p:sp>
      <p:sp>
        <p:nvSpPr>
          <p:cNvPr id="3" name="Content Placeholder 2"/>
          <p:cNvSpPr>
            <a:spLocks noGrp="1"/>
          </p:cNvSpPr>
          <p:nvPr>
            <p:ph sz="half" idx="1"/>
          </p:nvPr>
        </p:nvSpPr>
        <p:spPr bwMode="gray">
          <a:xfrm>
            <a:off x="408955" y="2205344"/>
            <a:ext cx="5544000" cy="4248000"/>
          </a:xfrm>
        </p:spPr>
        <p:txBody>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6" name="Footer Placeholder 5"/>
          <p:cNvSpPr>
            <a:spLocks noGrp="1"/>
          </p:cNvSpPr>
          <p:nvPr>
            <p:ph type="ftr" sz="quarter" idx="11"/>
          </p:nvPr>
        </p:nvSpPr>
        <p:spPr bwMode="gray"/>
        <p:txBody>
          <a:bodyPr/>
          <a:lstStyle/>
          <a:p>
            <a:r>
              <a:rPr lang="de-DE">
                <a:solidFill>
                  <a:srgbClr val="333333"/>
                </a:solidFill>
              </a:rPr>
              <a:t>Entrenamiento Metacognitivo 8 – Stimmung</a:t>
            </a:r>
            <a:endParaRPr lang="de-DE" dirty="0">
              <a:solidFill>
                <a:srgbClr val="333333"/>
              </a:solidFill>
            </a:endParaRPr>
          </a:p>
        </p:txBody>
      </p:sp>
      <p:sp>
        <p:nvSpPr>
          <p:cNvPr id="7" name="Slide Number Placeholder 6"/>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
        <p:nvSpPr>
          <p:cNvPr id="9" name="Bildplatzhalter 8"/>
          <p:cNvSpPr>
            <a:spLocks noGrp="1"/>
          </p:cNvSpPr>
          <p:nvPr>
            <p:ph type="pic" sz="quarter" idx="13" hasCustomPrompt="1"/>
          </p:nvPr>
        </p:nvSpPr>
        <p:spPr bwMode="gray">
          <a:xfrm>
            <a:off x="6241603" y="836712"/>
            <a:ext cx="5953572"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59845379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p>
            <a:r>
              <a:rPr lang="de-DE">
                <a:solidFill>
                  <a:srgbClr val="333333"/>
                </a:solidFill>
              </a:rPr>
              <a:t>Entrenamiento Metacognitivo 8 – Stimmung</a:t>
            </a:r>
            <a:endParaRPr lang="de-DE" dirty="0">
              <a:solidFill>
                <a:srgbClr val="333333"/>
              </a:solidFill>
            </a:endParaRPr>
          </a:p>
        </p:txBody>
      </p:sp>
      <p:sp>
        <p:nvSpPr>
          <p:cNvPr id="7" name="Slide Number Placeholder 6"/>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41466" y="5157220"/>
            <a:ext cx="4853710"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1559618462"/>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de-DE" dirty="0"/>
              <a:t>Titelmasterformat durch Klicken bearbeiten</a:t>
            </a:r>
          </a:p>
        </p:txBody>
      </p:sp>
      <p:sp>
        <p:nvSpPr>
          <p:cNvPr id="4" name="Footer Placeholder 3"/>
          <p:cNvSpPr>
            <a:spLocks noGrp="1"/>
          </p:cNvSpPr>
          <p:nvPr>
            <p:ph type="ftr" sz="quarter" idx="11"/>
          </p:nvPr>
        </p:nvSpPr>
        <p:spPr bwMode="gray"/>
        <p:txBody>
          <a:bodyPr/>
          <a:lstStyle/>
          <a:p>
            <a:r>
              <a:rPr lang="de-DE">
                <a:solidFill>
                  <a:srgbClr val="333333"/>
                </a:solidFill>
              </a:rPr>
              <a:t>Entrenamiento Metacognitivo 8 – Stimmung</a:t>
            </a:r>
            <a:endParaRPr lang="de-DE" dirty="0">
              <a:solidFill>
                <a:srgbClr val="333333"/>
              </a:solidFill>
            </a:endParaRPr>
          </a:p>
        </p:txBody>
      </p:sp>
      <p:sp>
        <p:nvSpPr>
          <p:cNvPr id="5" name="Slide Number Placeholder 4"/>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Tree>
    <p:extLst>
      <p:ext uri="{BB962C8B-B14F-4D97-AF65-F5344CB8AC3E}">
        <p14:creationId xmlns:p14="http://schemas.microsoft.com/office/powerpoint/2010/main" val="2605865124"/>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r>
              <a:rPr lang="de-DE">
                <a:solidFill>
                  <a:srgbClr val="333333"/>
                </a:solidFill>
              </a:rPr>
              <a:t>Entrenamiento Metacognitivo 8 – Stimmung</a:t>
            </a:r>
            <a:endParaRPr lang="de-DE" dirty="0">
              <a:solidFill>
                <a:srgbClr val="333333"/>
              </a:solidFill>
            </a:endParaRPr>
          </a:p>
        </p:txBody>
      </p:sp>
      <p:sp>
        <p:nvSpPr>
          <p:cNvPr id="4" name="Slide Number Placeholder 3"/>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Tree>
    <p:extLst>
      <p:ext uri="{BB962C8B-B14F-4D97-AF65-F5344CB8AC3E}">
        <p14:creationId xmlns:p14="http://schemas.microsoft.com/office/powerpoint/2010/main" val="2630771307"/>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preserve="1" userDrawn="1">
  <p:cSld name="Endfolie">
    <p:spTree>
      <p:nvGrpSpPr>
        <p:cNvPr id="1" name=""/>
        <p:cNvGrpSpPr/>
        <p:nvPr/>
      </p:nvGrpSpPr>
      <p:grpSpPr>
        <a:xfrm>
          <a:off x="0" y="0"/>
          <a:ext cx="0" cy="0"/>
          <a:chOff x="0" y="0"/>
          <a:chExt cx="0" cy="0"/>
        </a:xfrm>
      </p:grpSpPr>
      <p:sp>
        <p:nvSpPr>
          <p:cNvPr id="15" name="Rechteck 14"/>
          <p:cNvSpPr/>
          <p:nvPr userDrawn="1"/>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457123" eaLnBrk="1" fontAlgn="auto" hangingPunct="1">
              <a:spcBef>
                <a:spcPts val="0"/>
              </a:spcBef>
              <a:spcAft>
                <a:spcPts val="0"/>
              </a:spcAft>
            </a:pPr>
            <a:endParaRPr lang="de-DE" sz="800" dirty="0">
              <a:solidFill>
                <a:prstClr val="white"/>
              </a:solidFill>
            </a:endParaRPr>
          </a:p>
        </p:txBody>
      </p:sp>
      <p:sp>
        <p:nvSpPr>
          <p:cNvPr id="10" name="Rechteck 9"/>
          <p:cNvSpPr/>
          <p:nvPr userDrawn="1"/>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eaLnBrk="1" fontAlgn="auto" hangingPunct="1">
              <a:spcBef>
                <a:spcPts val="0"/>
              </a:spcBef>
              <a:spcAft>
                <a:spcPts val="0"/>
              </a:spcAft>
            </a:pPr>
            <a:endParaRPr lang="de-DE" dirty="0">
              <a:solidFill>
                <a:prstClr val="white"/>
              </a:solidFill>
            </a:endParaRPr>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55" y="3717032"/>
            <a:ext cx="5544000"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7" name="Textplatzhalter 8"/>
          <p:cNvSpPr>
            <a:spLocks noGrp="1"/>
          </p:cNvSpPr>
          <p:nvPr>
            <p:ph type="body" sz="quarter" idx="13"/>
          </p:nvPr>
        </p:nvSpPr>
        <p:spPr bwMode="gray">
          <a:xfrm>
            <a:off x="6241603" y="3717032"/>
            <a:ext cx="5544000"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pic>
        <p:nvPicPr>
          <p:cNvPr id="8"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gray">
          <a:xfrm>
            <a:off x="408955" y="404664"/>
            <a:ext cx="880878"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5017667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emf"/></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theme" Target="../theme/theme2.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slideLayout" Target="../slideLayouts/slideLayout24.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5" Type="http://schemas.openxmlformats.org/officeDocument/2006/relationships/image" Target="../media/image9.png"/><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 Id="rId14" Type="http://schemas.openxmlformats.org/officeDocument/2006/relationships/image" Target="../media/image1.emf"/></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a:defRPr sz="1000" b="0">
                <a:solidFill>
                  <a:schemeClr val="tx1"/>
                </a:solidFill>
                <a:latin typeface="+mj-lt"/>
              </a:defRPr>
            </a:lvl1pPr>
          </a:lstStyle>
          <a:p>
            <a:r>
              <a:rPr lang="el-GR"/>
              <a:t>Μεταγνωστική Θεραπεία 1 – Απόδοση αιτίαςΑπόδοση ευθυνών και επαίνου</a:t>
            </a:r>
            <a:endParaRPr lang="de-DE" dirty="0"/>
          </a:p>
        </p:txBody>
      </p:sp>
      <p:sp>
        <p:nvSpPr>
          <p:cNvPr id="6" name="Slide Number Placeholder 5"/>
          <p:cNvSpPr>
            <a:spLocks noGrp="1"/>
          </p:cNvSpPr>
          <p:nvPr>
            <p:ph type="sldNum" sz="quarter" idx="4"/>
          </p:nvPr>
        </p:nvSpPr>
        <p:spPr bwMode="gray">
          <a:xfrm>
            <a:off x="10614388" y="332656"/>
            <a:ext cx="360000" cy="216000"/>
          </a:xfrm>
          <a:prstGeom prst="rect">
            <a:avLst/>
          </a:prstGeom>
        </p:spPr>
        <p:txBody>
          <a:bodyPr vert="horz" lIns="0" tIns="28795" rIns="0" bIns="0" rtlCol="0" anchor="t"/>
          <a:lstStyle>
            <a:lvl1pPr algn="r">
              <a:defRPr sz="1000" b="0">
                <a:solidFill>
                  <a:schemeClr val="tx1"/>
                </a:solidFill>
                <a:latin typeface="+mj-lt"/>
              </a:defRPr>
            </a:lvl1pPr>
          </a:lstStyle>
          <a:p>
            <a:fld id="{9B00EF49-7894-4F53-A8DD-F7DB3BFC5032}" type="slidenum">
              <a:rPr lang="de-DE" smtClean="0"/>
              <a:pPr/>
              <a:t>‹Nr.›</a:t>
            </a:fld>
            <a:endParaRPr lang="de-DE" dirty="0"/>
          </a:p>
        </p:txBody>
      </p:sp>
      <p:grpSp>
        <p:nvGrpSpPr>
          <p:cNvPr id="24" name="Gruppieren 23"/>
          <p:cNvGrpSpPr/>
          <p:nvPr/>
        </p:nvGrpSpPr>
        <p:grpSpPr bwMode="gray">
          <a:xfrm>
            <a:off x="408956" y="-171392"/>
            <a:ext cx="11377263"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3"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57"/>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1335984851"/>
      </p:ext>
    </p:extLst>
  </p:cSld>
  <p:clrMap bg1="lt1" tx1="dk1" bg2="lt2" tx2="dk2" accent1="accent1" accent2="accent2" accent3="accent3" accent4="accent4" accent5="accent5" accent6="accent6" hlink="hlink" folHlink="folHlink"/>
  <p:sldLayoutIdLst>
    <p:sldLayoutId id="2147483801" r:id="rId1"/>
    <p:sldLayoutId id="2147483802" r:id="rId2"/>
    <p:sldLayoutId id="2147483803" r:id="rId3"/>
    <p:sldLayoutId id="2147483804" r:id="rId4"/>
    <p:sldLayoutId id="2147483805" r:id="rId5"/>
    <p:sldLayoutId id="2147483806" r:id="rId6"/>
    <p:sldLayoutId id="2147483807" r:id="rId7"/>
    <p:sldLayoutId id="2147483808" r:id="rId8"/>
    <p:sldLayoutId id="2147483809" r:id="rId9"/>
    <p:sldLayoutId id="2147483810" r:id="rId10"/>
    <p:sldLayoutId id="2147483811" r:id="rId11"/>
    <p:sldLayoutId id="2147483812" r:id="rId12"/>
  </p:sldLayoutIdLst>
  <p:txStyles>
    <p:titleStyle>
      <a:lvl1pPr algn="l" defTabSz="914245" rtl="0"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a:defRPr sz="1000">
                <a:solidFill>
                  <a:schemeClr val="tx1"/>
                </a:solidFill>
                <a:latin typeface="+mj-lt"/>
              </a:defRPr>
            </a:lvl1pPr>
          </a:lstStyle>
          <a:p>
            <a:pPr defTabSz="457123" eaLnBrk="1" fontAlgn="auto" hangingPunct="1">
              <a:spcBef>
                <a:spcPts val="0"/>
              </a:spcBef>
              <a:spcAft>
                <a:spcPts val="0"/>
              </a:spcAft>
            </a:pPr>
            <a:r>
              <a:rPr lang="de-DE">
                <a:solidFill>
                  <a:srgbClr val="333333"/>
                </a:solidFill>
              </a:rPr>
              <a:t>Entrenamiento Metacognitivo 8 – Stimmung</a:t>
            </a:r>
            <a:endParaRPr lang="de-DE" dirty="0">
              <a:solidFill>
                <a:srgbClr val="333333"/>
              </a:solidFill>
            </a:endParaRPr>
          </a:p>
        </p:txBody>
      </p:sp>
      <p:sp>
        <p:nvSpPr>
          <p:cNvPr id="6" name="Slide Number Placeholder 5"/>
          <p:cNvSpPr>
            <a:spLocks noGrp="1"/>
          </p:cNvSpPr>
          <p:nvPr>
            <p:ph type="sldNum" sz="quarter" idx="4"/>
          </p:nvPr>
        </p:nvSpPr>
        <p:spPr bwMode="gray">
          <a:xfrm>
            <a:off x="10614387" y="332656"/>
            <a:ext cx="360000" cy="216000"/>
          </a:xfrm>
          <a:prstGeom prst="rect">
            <a:avLst/>
          </a:prstGeom>
        </p:spPr>
        <p:txBody>
          <a:bodyPr vert="horz" lIns="0" tIns="28795" rIns="0" bIns="0" rtlCol="0" anchor="t"/>
          <a:lstStyle>
            <a:lvl1pPr algn="r">
              <a:defRPr sz="1000">
                <a:solidFill>
                  <a:schemeClr val="tx1"/>
                </a:solidFill>
                <a:latin typeface="+mj-lt"/>
              </a:defRPr>
            </a:lvl1pPr>
          </a:lstStyle>
          <a:p>
            <a:pPr defTabSz="457123" eaLnBrk="1" fontAlgn="auto" hangingPunct="1">
              <a:spcBef>
                <a:spcPts val="0"/>
              </a:spcBef>
              <a:spcAft>
                <a:spcPts val="0"/>
              </a:spcAft>
            </a:pPr>
            <a:fld id="{9B00EF49-7894-4F53-A8DD-F7DB3BFC5032}" type="slidenum">
              <a:rPr lang="de-DE" smtClean="0">
                <a:solidFill>
                  <a:srgbClr val="333333"/>
                </a:solidFill>
              </a:rPr>
              <a:pPr defTabSz="457123" eaLnBrk="1" fontAlgn="auto" hangingPunct="1">
                <a:spcBef>
                  <a:spcPts val="0"/>
                </a:spcBef>
                <a:spcAft>
                  <a:spcPts val="0"/>
                </a:spcAft>
              </a:pPr>
              <a:t>‹Nr.›</a:t>
            </a:fld>
            <a:endParaRPr lang="de-DE" dirty="0">
              <a:solidFill>
                <a:srgbClr val="333333"/>
              </a:solidFill>
            </a:endParaRPr>
          </a:p>
        </p:txBody>
      </p:sp>
      <p:grpSp>
        <p:nvGrpSpPr>
          <p:cNvPr id="24" name="Gruppieren 23"/>
          <p:cNvGrpSpPr/>
          <p:nvPr/>
        </p:nvGrpSpPr>
        <p:grpSpPr bwMode="gray">
          <a:xfrm>
            <a:off x="408955" y="-171392"/>
            <a:ext cx="11377264"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2"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eaLnBrk="1" fontAlgn="auto" hangingPunct="1">
              <a:spcBef>
                <a:spcPts val="0"/>
              </a:spcBef>
              <a:spcAft>
                <a:spcPts val="0"/>
              </a:spcAft>
            </a:pPr>
            <a:endParaRPr lang="de-DE" dirty="0">
              <a:solidFill>
                <a:prstClr val="white"/>
              </a:solidFill>
            </a:endParaRPr>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55"/>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1057552666"/>
      </p:ext>
    </p:extLst>
  </p:cSld>
  <p:clrMap bg1="lt1" tx1="dk1" bg2="lt2" tx2="dk2" accent1="accent1" accent2="accent2" accent3="accent3" accent4="accent4" accent5="accent5" accent6="accent6" hlink="hlink" folHlink="folHlink"/>
  <p:sldLayoutIdLst>
    <p:sldLayoutId id="2147483814" r:id="rId1"/>
    <p:sldLayoutId id="2147483815" r:id="rId2"/>
    <p:sldLayoutId id="2147483816" r:id="rId3"/>
    <p:sldLayoutId id="2147483817" r:id="rId4"/>
    <p:sldLayoutId id="2147483818" r:id="rId5"/>
    <p:sldLayoutId id="2147483819" r:id="rId6"/>
    <p:sldLayoutId id="2147483820" r:id="rId7"/>
    <p:sldLayoutId id="2147483821" r:id="rId8"/>
    <p:sldLayoutId id="2147483822" r:id="rId9"/>
    <p:sldLayoutId id="2147483823" r:id="rId10"/>
    <p:sldLayoutId id="2147483824" r:id="rId11"/>
    <p:sldLayoutId id="2147483825" r:id="rId12"/>
  </p:sldLayoutIdLst>
  <p:hf hdr="0" dt="0"/>
  <p:txStyles>
    <p:titleStyle>
      <a:lvl1pPr algn="l" defTabSz="914245" rtl="0"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5.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9.xml"/><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0.xml"/><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1.xml"/><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2.xml"/><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3.xml"/><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4.xml"/><Relationship Id="rId1" Type="http://schemas.openxmlformats.org/officeDocument/2006/relationships/slideLayout" Target="../slideLayouts/slideLayout10.xml"/><Relationship Id="rId4" Type="http://schemas.openxmlformats.org/officeDocument/2006/relationships/image" Target="../media/image12.png"/></Relationships>
</file>

<file path=ppt/slides/_rels/slide15.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5.xml"/><Relationship Id="rId1" Type="http://schemas.openxmlformats.org/officeDocument/2006/relationships/slideLayout" Target="../slideLayouts/slideLayout10.xml"/><Relationship Id="rId4" Type="http://schemas.openxmlformats.org/officeDocument/2006/relationships/image" Target="../media/image12.png"/></Relationships>
</file>

<file path=ppt/slides/_rels/slide16.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6.xml"/><Relationship Id="rId1" Type="http://schemas.openxmlformats.org/officeDocument/2006/relationships/slideLayout" Target="../slideLayouts/slideLayout10.xml"/><Relationship Id="rId4" Type="http://schemas.openxmlformats.org/officeDocument/2006/relationships/image" Target="../media/image11.jpeg"/></Relationships>
</file>

<file path=ppt/slides/_rels/slide17.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7.xml"/><Relationship Id="rId1" Type="http://schemas.openxmlformats.org/officeDocument/2006/relationships/slideLayout" Target="../slideLayouts/slideLayout10.xml"/><Relationship Id="rId4" Type="http://schemas.openxmlformats.org/officeDocument/2006/relationships/image" Target="../media/image11.jpeg"/></Relationships>
</file>

<file path=ppt/slides/_rels/slide18.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8.xml"/><Relationship Id="rId1" Type="http://schemas.openxmlformats.org/officeDocument/2006/relationships/slideLayout" Target="../slideLayouts/slideLayout10.xml"/><Relationship Id="rId4" Type="http://schemas.openxmlformats.org/officeDocument/2006/relationships/image" Target="../media/image11.jpeg"/></Relationships>
</file>

<file path=ppt/slides/_rels/slide19.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9.xml"/><Relationship Id="rId1" Type="http://schemas.openxmlformats.org/officeDocument/2006/relationships/slideLayout" Target="../slideLayouts/slideLayout10.xml"/><Relationship Id="rId4" Type="http://schemas.openxmlformats.org/officeDocument/2006/relationships/image" Target="../media/image14.png"/></Relationships>
</file>

<file path=ppt/slides/_rels/slide20.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20.xml"/><Relationship Id="rId1" Type="http://schemas.openxmlformats.org/officeDocument/2006/relationships/slideLayout" Target="../slideLayouts/slideLayout10.xml"/><Relationship Id="rId4" Type="http://schemas.openxmlformats.org/officeDocument/2006/relationships/image" Target="../media/image14.png"/></Relationships>
</file>

<file path=ppt/slides/_rels/slide21.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21.xml"/><Relationship Id="rId1" Type="http://schemas.openxmlformats.org/officeDocument/2006/relationships/slideLayout" Target="../slideLayouts/slideLayout10.xml"/><Relationship Id="rId4" Type="http://schemas.openxmlformats.org/officeDocument/2006/relationships/image" Target="../media/image14.png"/></Relationships>
</file>

<file path=ppt/slides/_rels/slide22.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22.xml"/><Relationship Id="rId1" Type="http://schemas.openxmlformats.org/officeDocument/2006/relationships/slideLayout" Target="../slideLayouts/slideLayout10.xml"/><Relationship Id="rId4" Type="http://schemas.openxmlformats.org/officeDocument/2006/relationships/image" Target="../media/image13.jpeg"/></Relationships>
</file>

<file path=ppt/slides/_rels/slide23.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23.xml"/><Relationship Id="rId1" Type="http://schemas.openxmlformats.org/officeDocument/2006/relationships/slideLayout" Target="../slideLayouts/slideLayout10.xml"/><Relationship Id="rId4" Type="http://schemas.openxmlformats.org/officeDocument/2006/relationships/image" Target="../media/image13.jpeg"/></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5.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5.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10.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5.xml"/></Relationships>
</file>

<file path=ppt/slides/_rels/slide28.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28.xml"/><Relationship Id="rId1" Type="http://schemas.openxmlformats.org/officeDocument/2006/relationships/slideLayout" Target="../slideLayouts/slideLayout5.xml"/></Relationships>
</file>

<file path=ppt/slides/_rels/slide29.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29.xml"/><Relationship Id="rId1" Type="http://schemas.openxmlformats.org/officeDocument/2006/relationships/slideLayout" Target="../slideLayouts/slideLayout5.xml"/></Relationships>
</file>

<file path=ppt/slides/_rels/slide30.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30.xml"/><Relationship Id="rId1" Type="http://schemas.openxmlformats.org/officeDocument/2006/relationships/slideLayout" Target="../slideLayouts/slideLayout5.xml"/></Relationships>
</file>

<file path=ppt/slides/_rels/slide31.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31.xml"/><Relationship Id="rId1" Type="http://schemas.openxmlformats.org/officeDocument/2006/relationships/slideLayout" Target="../slideLayouts/slideLayout5.xml"/></Relationships>
</file>

<file path=ppt/slides/_rels/slide32.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32.xml"/><Relationship Id="rId1" Type="http://schemas.openxmlformats.org/officeDocument/2006/relationships/slideLayout" Target="../slideLayouts/slideLayout5.xml"/></Relationships>
</file>

<file path=ppt/slides/_rels/slide33.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33.xml"/><Relationship Id="rId1" Type="http://schemas.openxmlformats.org/officeDocument/2006/relationships/slideLayout" Target="../slideLayouts/slideLayout5.xml"/></Relationships>
</file>

<file path=ppt/slides/_rels/slide34.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34.xml"/><Relationship Id="rId1" Type="http://schemas.openxmlformats.org/officeDocument/2006/relationships/slideLayout" Target="../slideLayouts/slideLayout5.xml"/></Relationships>
</file>

<file path=ppt/slides/_rels/slide35.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35.xml"/><Relationship Id="rId1" Type="http://schemas.openxmlformats.org/officeDocument/2006/relationships/slideLayout" Target="../slideLayouts/slideLayout5.xml"/></Relationships>
</file>

<file path=ppt/slides/_rels/slide36.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36.xml"/><Relationship Id="rId1" Type="http://schemas.openxmlformats.org/officeDocument/2006/relationships/slideLayout" Target="../slideLayouts/slideLayout10.xml"/></Relationships>
</file>

<file path=ppt/slides/_rels/slide37.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37.xml"/><Relationship Id="rId1" Type="http://schemas.openxmlformats.org/officeDocument/2006/relationships/slideLayout" Target="../slideLayouts/slideLayout10.xml"/></Relationships>
</file>

<file path=ppt/slides/_rels/slide38.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38.xml"/><Relationship Id="rId1" Type="http://schemas.openxmlformats.org/officeDocument/2006/relationships/slideLayout" Target="../slideLayouts/slideLayout10.xml"/></Relationships>
</file>

<file path=ppt/slides/_rels/slide39.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39.xml"/><Relationship Id="rId1" Type="http://schemas.openxmlformats.org/officeDocument/2006/relationships/slideLayout" Target="../slideLayouts/slideLayout10.xml"/></Relationships>
</file>

<file path=ppt/slides/_rels/slide40.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40.xml"/><Relationship Id="rId1" Type="http://schemas.openxmlformats.org/officeDocument/2006/relationships/slideLayout" Target="../slideLayouts/slideLayout5.xml"/></Relationships>
</file>

<file path=ppt/slides/_rels/slide41.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41.xml"/><Relationship Id="rId1" Type="http://schemas.openxmlformats.org/officeDocument/2006/relationships/slideLayout" Target="../slideLayouts/slideLayout5.xml"/></Relationships>
</file>

<file path=ppt/slides/_rels/slide42.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42.xml"/><Relationship Id="rId1" Type="http://schemas.openxmlformats.org/officeDocument/2006/relationships/slideLayout" Target="../slideLayouts/slideLayout5.xml"/></Relationships>
</file>

<file path=ppt/slides/_rels/slide43.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43.xml"/><Relationship Id="rId1" Type="http://schemas.openxmlformats.org/officeDocument/2006/relationships/slideLayout" Target="../slideLayouts/slideLayout5.xml"/></Relationships>
</file>

<file path=ppt/slides/_rels/slide44.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44.xml"/><Relationship Id="rId1" Type="http://schemas.openxmlformats.org/officeDocument/2006/relationships/slideLayout" Target="../slideLayouts/slideLayout5.xml"/></Relationships>
</file>

<file path=ppt/slides/_rels/slide45.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45.xml"/><Relationship Id="rId1" Type="http://schemas.openxmlformats.org/officeDocument/2006/relationships/slideLayout" Target="../slideLayouts/slideLayout5.xml"/></Relationships>
</file>

<file path=ppt/slides/_rels/slide46.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46.xml"/><Relationship Id="rId1" Type="http://schemas.openxmlformats.org/officeDocument/2006/relationships/slideLayout" Target="../slideLayouts/slideLayout5.xml"/></Relationships>
</file>

<file path=ppt/slides/_rels/slide47.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47.xml"/><Relationship Id="rId1" Type="http://schemas.openxmlformats.org/officeDocument/2006/relationships/slideLayout" Target="../slideLayouts/slideLayout5.xml"/></Relationships>
</file>

<file path=ppt/slides/_rels/slide48.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48.xml"/><Relationship Id="rId1" Type="http://schemas.openxmlformats.org/officeDocument/2006/relationships/slideLayout" Target="../slideLayouts/slideLayout5.xml"/></Relationships>
</file>

<file path=ppt/slides/_rels/slide49.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49.xml"/><Relationship Id="rId1" Type="http://schemas.openxmlformats.org/officeDocument/2006/relationships/slideLayout" Target="../slideLayouts/slideLayout5.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5.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5.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5.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5.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5.xml"/></Relationships>
</file>

<file path=ppt/slides/_rels/slide55.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55.xml"/><Relationship Id="rId1" Type="http://schemas.openxmlformats.org/officeDocument/2006/relationships/slideLayout" Target="../slideLayouts/slideLayout5.xml"/><Relationship Id="rId4" Type="http://schemas.openxmlformats.org/officeDocument/2006/relationships/image" Target="../media/image31.png"/></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56.xml"/><Relationship Id="rId1" Type="http://schemas.openxmlformats.org/officeDocument/2006/relationships/slideLayout" Target="../slideLayouts/slideLayout11.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57.xml"/><Relationship Id="rId1" Type="http://schemas.openxmlformats.org/officeDocument/2006/relationships/slideLayout" Target="../slideLayouts/slideLayout1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altLang="ja-JP" dirty="0"/>
              <a:t>ΜΓΘ</a:t>
            </a:r>
            <a:r>
              <a:rPr lang="en-US" altLang="ja-JP" dirty="0"/>
              <a:t> </a:t>
            </a:r>
            <a:r>
              <a:rPr lang="en-US" altLang="ja-JP" dirty="0">
                <a:latin typeface="Calibri Light"/>
              </a:rPr>
              <a:t>1 </a:t>
            </a:r>
            <a:r>
              <a:rPr lang="el-GR" altLang="ja-JP">
                <a:latin typeface="Calibri Light"/>
              </a:rPr>
              <a:t>Β</a:t>
            </a:r>
            <a:r>
              <a:rPr lang="en-US" altLang="ja-JP">
                <a:latin typeface="Calibri Light"/>
              </a:rPr>
              <a:t> </a:t>
            </a:r>
            <a:r>
              <a:rPr lang="en-US" altLang="ja-JP" dirty="0">
                <a:latin typeface="Calibri Light"/>
              </a:rPr>
              <a:t>– </a:t>
            </a:r>
            <a:r>
              <a:rPr lang="el-GR" altLang="ko-KR" dirty="0"/>
              <a:t>Απόδοση αιτίαςΑπόδοση ευθυνών και επαίνου</a:t>
            </a:r>
            <a:endParaRPr lang="en-US" dirty="0">
              <a:latin typeface="Calibri Light"/>
            </a:endParaRPr>
          </a:p>
        </p:txBody>
      </p:sp>
      <p:sp>
        <p:nvSpPr>
          <p:cNvPr id="7" name="Text Placeholder 6"/>
          <p:cNvSpPr>
            <a:spLocks noGrp="1"/>
          </p:cNvSpPr>
          <p:nvPr>
            <p:ph type="body" sz="quarter" idx="13"/>
          </p:nvPr>
        </p:nvSpPr>
        <p:spPr/>
        <p:txBody>
          <a:bodyPr/>
          <a:lstStyle/>
          <a:p>
            <a:endParaRPr lang="en-US"/>
          </a:p>
        </p:txBody>
      </p:sp>
      <p:sp>
        <p:nvSpPr>
          <p:cNvPr id="6" name="Textplatzhalter 7"/>
          <p:cNvSpPr txBox="1">
            <a:spLocks/>
          </p:cNvSpPr>
          <p:nvPr/>
        </p:nvSpPr>
        <p:spPr bwMode="gray">
          <a:xfrm>
            <a:off x="408955" y="5349240"/>
            <a:ext cx="8686800" cy="822960"/>
          </a:xfrm>
          <a:prstGeom prst="rect">
            <a:avLst/>
          </a:prstGeom>
        </p:spPr>
        <p:txBody>
          <a:bodyPr vert="horz" lIns="0" tIns="0" rIns="0" bIns="0" rtlCol="0" anchor="b" anchorCtr="0">
            <a:noAutofit/>
          </a:bodyPr>
          <a:lst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a:lstStyle>
          <a:p>
            <a:pPr fontAlgn="auto">
              <a:lnSpc>
                <a:spcPct val="100000"/>
              </a:lnSpc>
              <a:spcBef>
                <a:spcPts val="0"/>
              </a:spcBef>
            </a:pPr>
            <a:r>
              <a:rPr lang="pt-BR" sz="1600" dirty="0">
                <a:solidFill>
                  <a:srgbClr val="004992"/>
                </a:solidFill>
              </a:rPr>
              <a:t>© Moritz, Woodward, Georgiou &amp; </a:t>
            </a:r>
            <a:r>
              <a:rPr lang="pt-BR" sz="1600" dirty="0" err="1">
                <a:solidFill>
                  <a:srgbClr val="004992"/>
                </a:solidFill>
              </a:rPr>
              <a:t>Bozikas</a:t>
            </a:r>
            <a:r>
              <a:rPr lang="pt-BR" sz="1600" dirty="0">
                <a:solidFill>
                  <a:srgbClr val="004992"/>
                </a:solidFill>
              </a:rPr>
              <a:t> </a:t>
            </a:r>
            <a:r>
              <a:rPr lang="nl-NL" sz="1600">
                <a:solidFill>
                  <a:srgbClr val="004992"/>
                </a:solidFill>
              </a:rPr>
              <a:t>(12|22</a:t>
            </a:r>
            <a:r>
              <a:rPr lang="nl-NL" sz="1600" dirty="0">
                <a:solidFill>
                  <a:srgbClr val="004992"/>
                </a:solidFill>
              </a:rPr>
              <a:t>)</a:t>
            </a:r>
            <a:endParaRPr lang="pt-BR" sz="1600" dirty="0">
              <a:solidFill>
                <a:srgbClr val="004992"/>
              </a:solidFill>
            </a:endParaRPr>
          </a:p>
          <a:p>
            <a:pPr fontAlgn="auto">
              <a:lnSpc>
                <a:spcPct val="100000"/>
              </a:lnSpc>
              <a:spcBef>
                <a:spcPts val="0"/>
              </a:spcBef>
            </a:pPr>
            <a:r>
              <a:rPr lang="pt-BR" sz="1600" dirty="0">
                <a:solidFill>
                  <a:srgbClr val="004992"/>
                </a:solidFill>
              </a:rPr>
              <a:t>www.uke.de/mct</a:t>
            </a:r>
          </a:p>
        </p:txBody>
      </p:sp>
    </p:spTree>
    <p:extLst>
      <p:ext uri="{BB962C8B-B14F-4D97-AF65-F5344CB8AC3E}">
        <p14:creationId xmlns:p14="http://schemas.microsoft.com/office/powerpoint/2010/main" val="266704643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1" name="Title 1"/>
          <p:cNvSpPr>
            <a:spLocks noGrp="1"/>
          </p:cNvSpPr>
          <p:nvPr>
            <p:ph type="title"/>
          </p:nvPr>
        </p:nvSpPr>
        <p:spPr/>
        <p:txBody>
          <a:bodyPr vert="horz" lIns="0" tIns="0" rIns="0" bIns="0" rtlCol="0" anchor="t">
            <a:spAutoFit/>
          </a:bodyPr>
          <a:lstStyle/>
          <a:p>
            <a:pPr defTabSz="914377">
              <a:spcBef>
                <a:spcPts val="0"/>
              </a:spcBef>
            </a:pPr>
            <a:r>
              <a:rPr lang="el-GR" altLang="de-DE" sz="3600" dirty="0">
                <a:latin typeface="+mn-lt"/>
                <a:ea typeface="+mn-ea"/>
                <a:cs typeface="+mn-cs"/>
              </a:rPr>
              <a:t>Απόδοση αιτίας: Απόδοση ευθυνών και επαίνου</a:t>
            </a:r>
          </a:p>
        </p:txBody>
      </p:sp>
      <p:sp>
        <p:nvSpPr>
          <p:cNvPr id="22530" name="Content Placeholder 2"/>
          <p:cNvSpPr>
            <a:spLocks noGrp="1"/>
          </p:cNvSpPr>
          <p:nvPr>
            <p:ph idx="1"/>
          </p:nvPr>
        </p:nvSpPr>
        <p:spPr/>
        <p:txBody>
          <a:bodyPr>
            <a:noAutofit/>
          </a:bodyPr>
          <a:lstStyle/>
          <a:p>
            <a:pPr eaLnBrk="1" hangingPunct="1"/>
            <a:r>
              <a:rPr lang="el-GR" altLang="de-DE" sz="2400" dirty="0">
                <a:solidFill>
                  <a:srgbClr val="333333"/>
                </a:solidFill>
              </a:rPr>
              <a:t>Απόδοση αιτίας</a:t>
            </a:r>
            <a:r>
              <a:rPr lang="de-DE" altLang="de-DE" sz="2400" dirty="0">
                <a:solidFill>
                  <a:srgbClr val="333333"/>
                </a:solidFill>
              </a:rPr>
              <a:t> </a:t>
            </a:r>
            <a:r>
              <a:rPr lang="el-GR" altLang="de-DE" sz="2400" dirty="0">
                <a:solidFill>
                  <a:srgbClr val="333333"/>
                </a:solidFill>
              </a:rPr>
              <a:t>= βγάζοντας συμπεράσματα για τις αιτίες των γεγονότων (π.χ. απόδοση ευθυνών και επαίνου)</a:t>
            </a:r>
          </a:p>
        </p:txBody>
      </p:sp>
      <p:sp>
        <p:nvSpPr>
          <p:cNvPr id="2" name="Footer Placeholder 1"/>
          <p:cNvSpPr>
            <a:spLocks noGrp="1"/>
          </p:cNvSpPr>
          <p:nvPr>
            <p:ph type="ftr" sz="quarter" idx="11"/>
          </p:nvPr>
        </p:nvSpPr>
        <p:spPr/>
        <p:txBody>
          <a:bodyPr/>
          <a:lstStyle/>
          <a:p>
            <a:pPr>
              <a:defRPr/>
            </a:pPr>
            <a:r>
              <a:rPr lang="el-GR">
                <a:latin typeface="+mn-lt"/>
                <a:ea typeface="+mn-ea"/>
              </a:rPr>
              <a:t>Μεταγνωστική Θεραπεία 1 – Απόδοση αιτίαςΑπόδοση ευθυνών και επαίνου</a:t>
            </a:r>
            <a:endParaRPr lang="de-DE">
              <a:latin typeface="+mn-lt"/>
              <a:ea typeface="+mn-ea"/>
            </a:endParaRPr>
          </a:p>
        </p:txBody>
      </p:sp>
      <p:sp>
        <p:nvSpPr>
          <p:cNvPr id="3" name="Slide Number Placeholder 2"/>
          <p:cNvSpPr>
            <a:spLocks noGrp="1"/>
          </p:cNvSpPr>
          <p:nvPr>
            <p:ph type="sldNum" sz="quarter" idx="12"/>
          </p:nvPr>
        </p:nvSpPr>
        <p:spPr/>
        <p:txBody>
          <a:bodyPr/>
          <a:lstStyle/>
          <a:p>
            <a:pPr>
              <a:defRPr/>
            </a:pPr>
            <a:fld id="{9A5AD19E-8182-4F35-B945-31418FB87AE6}" type="slidenum">
              <a:rPr lang="de-DE" altLang="de-DE" smtClean="0">
                <a:latin typeface="+mn-lt"/>
                <a:ea typeface="+mn-ea"/>
              </a:rPr>
              <a:pPr>
                <a:defRPr/>
              </a:pPr>
              <a:t>2</a:t>
            </a:fld>
            <a:endParaRPr lang="de-DE" altLang="de-DE">
              <a:latin typeface="+mn-lt"/>
              <a:ea typeface="+mn-ea"/>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1" name="Title 1"/>
          <p:cNvSpPr>
            <a:spLocks noGrp="1"/>
          </p:cNvSpPr>
          <p:nvPr>
            <p:ph type="title"/>
          </p:nvPr>
        </p:nvSpPr>
        <p:spPr/>
        <p:txBody>
          <a:bodyPr vert="horz" lIns="0" tIns="0" rIns="0" bIns="0" rtlCol="0" anchor="t">
            <a:spAutoFit/>
          </a:bodyPr>
          <a:lstStyle/>
          <a:p>
            <a:pPr defTabSz="914377">
              <a:spcBef>
                <a:spcPts val="0"/>
              </a:spcBef>
            </a:pPr>
            <a:r>
              <a:rPr lang="el-GR" altLang="de-DE" sz="3600" dirty="0">
                <a:latin typeface="+mn-lt"/>
                <a:ea typeface="+mn-ea"/>
                <a:cs typeface="+mn-cs"/>
              </a:rPr>
              <a:t>Απόδοση αιτίας: Απόδοση ευθυνών και επαίνου</a:t>
            </a:r>
          </a:p>
        </p:txBody>
      </p:sp>
      <p:sp>
        <p:nvSpPr>
          <p:cNvPr id="22530" name="Content Placeholder 2"/>
          <p:cNvSpPr>
            <a:spLocks noGrp="1"/>
          </p:cNvSpPr>
          <p:nvPr>
            <p:ph idx="1"/>
          </p:nvPr>
        </p:nvSpPr>
        <p:spPr/>
        <p:txBody>
          <a:bodyPr>
            <a:noAutofit/>
          </a:bodyPr>
          <a:lstStyle/>
          <a:p>
            <a:pPr eaLnBrk="1" hangingPunct="1"/>
            <a:r>
              <a:rPr lang="el-GR" altLang="de-DE" sz="2400" dirty="0">
                <a:solidFill>
                  <a:srgbClr val="333333"/>
                </a:solidFill>
              </a:rPr>
              <a:t>Απόδοση αιτίας</a:t>
            </a:r>
            <a:r>
              <a:rPr lang="de-DE" altLang="de-DE" sz="2400" dirty="0">
                <a:solidFill>
                  <a:srgbClr val="333333"/>
                </a:solidFill>
              </a:rPr>
              <a:t> </a:t>
            </a:r>
            <a:r>
              <a:rPr lang="el-GR" altLang="de-DE" sz="2400" dirty="0">
                <a:solidFill>
                  <a:srgbClr val="333333"/>
                </a:solidFill>
              </a:rPr>
              <a:t>= βγάζοντας συμπεράσματα για τις αιτίες των γεγονότων (π.χ. απόδοση ευθυνών και επαίνου)</a:t>
            </a:r>
          </a:p>
          <a:p>
            <a:pPr eaLnBrk="1" hangingPunct="1"/>
            <a:r>
              <a:rPr lang="el-GR" altLang="de-DE" sz="2400" dirty="0">
                <a:solidFill>
                  <a:srgbClr val="333333"/>
                </a:solidFill>
              </a:rPr>
              <a:t>Συχνά παραβλέπουμε την ιδέα, ότι το ένα και συγκεκριμένο γεγονός μπορεί να </a:t>
            </a:r>
            <a:r>
              <a:rPr lang="el-GR" altLang="de-DE" sz="2400">
                <a:solidFill>
                  <a:srgbClr val="333333"/>
                </a:solidFill>
              </a:rPr>
              <a:t>έχει πολλές διαφορετικές αιτίες.</a:t>
            </a:r>
            <a:endParaRPr lang="el-GR" altLang="de-DE" sz="2400" dirty="0">
              <a:solidFill>
                <a:srgbClr val="333333"/>
              </a:solidFill>
            </a:endParaRPr>
          </a:p>
        </p:txBody>
      </p:sp>
      <p:sp>
        <p:nvSpPr>
          <p:cNvPr id="2" name="Footer Placeholder 1"/>
          <p:cNvSpPr>
            <a:spLocks noGrp="1"/>
          </p:cNvSpPr>
          <p:nvPr>
            <p:ph type="ftr" sz="quarter" idx="11"/>
          </p:nvPr>
        </p:nvSpPr>
        <p:spPr/>
        <p:txBody>
          <a:bodyPr/>
          <a:lstStyle/>
          <a:p>
            <a:pPr>
              <a:defRPr/>
            </a:pPr>
            <a:r>
              <a:rPr lang="el-GR">
                <a:latin typeface="+mn-lt"/>
                <a:ea typeface="+mn-ea"/>
              </a:rPr>
              <a:t>Μεταγνωστική Θεραπεία 1 – Απόδοση αιτίαςΑπόδοση ευθυνών και επαίνου</a:t>
            </a:r>
            <a:endParaRPr lang="de-DE">
              <a:latin typeface="+mn-lt"/>
              <a:ea typeface="+mn-ea"/>
            </a:endParaRPr>
          </a:p>
        </p:txBody>
      </p:sp>
      <p:sp>
        <p:nvSpPr>
          <p:cNvPr id="3" name="Slide Number Placeholder 2"/>
          <p:cNvSpPr>
            <a:spLocks noGrp="1"/>
          </p:cNvSpPr>
          <p:nvPr>
            <p:ph type="sldNum" sz="quarter" idx="12"/>
          </p:nvPr>
        </p:nvSpPr>
        <p:spPr/>
        <p:txBody>
          <a:bodyPr/>
          <a:lstStyle/>
          <a:p>
            <a:pPr>
              <a:defRPr/>
            </a:pPr>
            <a:fld id="{9A5AD19E-8182-4F35-B945-31418FB87AE6}" type="slidenum">
              <a:rPr lang="de-DE" altLang="de-DE" smtClean="0">
                <a:latin typeface="+mn-lt"/>
                <a:ea typeface="+mn-ea"/>
              </a:rPr>
              <a:pPr>
                <a:defRPr/>
              </a:pPr>
              <a:t>3</a:t>
            </a:fld>
            <a:endParaRPr lang="de-DE" altLang="de-DE">
              <a:latin typeface="+mn-lt"/>
              <a:ea typeface="+mn-ea"/>
            </a:endParaRPr>
          </a:p>
        </p:txBody>
      </p:sp>
    </p:spTree>
    <p:extLst>
      <p:ext uri="{BB962C8B-B14F-4D97-AF65-F5344CB8AC3E}">
        <p14:creationId xmlns:p14="http://schemas.microsoft.com/office/powerpoint/2010/main" val="50199197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1" name="Title 1"/>
          <p:cNvSpPr>
            <a:spLocks noGrp="1"/>
          </p:cNvSpPr>
          <p:nvPr>
            <p:ph type="title"/>
          </p:nvPr>
        </p:nvSpPr>
        <p:spPr/>
        <p:txBody>
          <a:bodyPr vert="horz" lIns="0" tIns="0" rIns="0" bIns="0" rtlCol="0" anchor="t">
            <a:spAutoFit/>
          </a:bodyPr>
          <a:lstStyle/>
          <a:p>
            <a:pPr defTabSz="914377">
              <a:spcBef>
                <a:spcPts val="0"/>
              </a:spcBef>
            </a:pPr>
            <a:r>
              <a:rPr lang="el-GR" altLang="de-DE" sz="3600" dirty="0">
                <a:latin typeface="+mn-lt"/>
                <a:ea typeface="+mn-ea"/>
                <a:cs typeface="+mn-cs"/>
              </a:rPr>
              <a:t>Απόδοση αιτίας: Απόδοση ευθυνών και επαίνου</a:t>
            </a:r>
          </a:p>
        </p:txBody>
      </p:sp>
      <p:sp>
        <p:nvSpPr>
          <p:cNvPr id="22530" name="Content Placeholder 2"/>
          <p:cNvSpPr>
            <a:spLocks noGrp="1"/>
          </p:cNvSpPr>
          <p:nvPr>
            <p:ph idx="1"/>
          </p:nvPr>
        </p:nvSpPr>
        <p:spPr/>
        <p:txBody>
          <a:bodyPr>
            <a:noAutofit/>
          </a:bodyPr>
          <a:lstStyle/>
          <a:p>
            <a:pPr eaLnBrk="1" hangingPunct="1"/>
            <a:r>
              <a:rPr lang="el-GR" altLang="de-DE" sz="2400" dirty="0">
                <a:solidFill>
                  <a:srgbClr val="333333"/>
                </a:solidFill>
              </a:rPr>
              <a:t>Απόδοση αιτίας</a:t>
            </a:r>
            <a:r>
              <a:rPr lang="de-DE" altLang="de-DE" sz="2400" dirty="0">
                <a:solidFill>
                  <a:srgbClr val="333333"/>
                </a:solidFill>
              </a:rPr>
              <a:t> </a:t>
            </a:r>
            <a:r>
              <a:rPr lang="el-GR" altLang="de-DE" sz="2400" dirty="0">
                <a:solidFill>
                  <a:srgbClr val="333333"/>
                </a:solidFill>
              </a:rPr>
              <a:t>= βγάζοντας συμπεράσματα για τις αιτίες των γεγονότων (π.χ. απόδοση ευθυνών και επαίνου)</a:t>
            </a:r>
          </a:p>
          <a:p>
            <a:pPr eaLnBrk="1" hangingPunct="1"/>
            <a:r>
              <a:rPr lang="el-GR" altLang="de-DE" sz="2400" dirty="0">
                <a:solidFill>
                  <a:srgbClr val="333333"/>
                </a:solidFill>
              </a:rPr>
              <a:t>Συχνά παραβλέπουμε την ιδέα, ότι το ένα και συγκεκριμένο γεγονός μπορεί να έχει πολλές διαφορετικές αιτίες.</a:t>
            </a:r>
          </a:p>
          <a:p>
            <a:pPr eaLnBrk="1" hangingPunct="1"/>
            <a:endParaRPr lang="el-GR" altLang="de-DE" sz="2400" dirty="0">
              <a:solidFill>
                <a:srgbClr val="333333"/>
              </a:solidFill>
            </a:endParaRPr>
          </a:p>
          <a:p>
            <a:pPr eaLnBrk="1" hangingPunct="1"/>
            <a:r>
              <a:rPr lang="el-GR" altLang="de-DE" sz="2400" b="1" dirty="0">
                <a:solidFill>
                  <a:srgbClr val="004992"/>
                </a:solidFill>
              </a:rPr>
              <a:t>Ποιες αιτίες μπορεί να έχουν συμβάλλει στην ακόλουθη κατάσταση</a:t>
            </a:r>
            <a:r>
              <a:rPr lang="en-US" altLang="de-DE" sz="2400" b="1" dirty="0">
                <a:solidFill>
                  <a:srgbClr val="004992"/>
                </a:solidFill>
              </a:rPr>
              <a:t>;</a:t>
            </a:r>
            <a:endParaRPr lang="el-GR" altLang="de-DE" sz="2400" b="1" dirty="0">
              <a:solidFill>
                <a:srgbClr val="004992"/>
              </a:solidFill>
            </a:endParaRPr>
          </a:p>
          <a:p>
            <a:pPr eaLnBrk="1" hangingPunct="1"/>
            <a:r>
              <a:rPr lang="el-GR" altLang="de-DE" sz="2400" dirty="0">
                <a:solidFill>
                  <a:srgbClr val="333333"/>
                </a:solidFill>
              </a:rPr>
              <a:t>Μία πολύ καλή σας φίλη δεν σας τηλεφώνησε στα γενέθλια σας.</a:t>
            </a:r>
          </a:p>
        </p:txBody>
      </p:sp>
      <p:sp>
        <p:nvSpPr>
          <p:cNvPr id="2" name="Footer Placeholder 1"/>
          <p:cNvSpPr>
            <a:spLocks noGrp="1"/>
          </p:cNvSpPr>
          <p:nvPr>
            <p:ph type="ftr" sz="quarter" idx="11"/>
          </p:nvPr>
        </p:nvSpPr>
        <p:spPr/>
        <p:txBody>
          <a:bodyPr/>
          <a:lstStyle/>
          <a:p>
            <a:pPr>
              <a:defRPr/>
            </a:pPr>
            <a:r>
              <a:rPr lang="el-GR">
                <a:latin typeface="+mn-lt"/>
                <a:ea typeface="+mn-ea"/>
              </a:rPr>
              <a:t>Μεταγνωστική Θεραπεία 1 – Απόδοση αιτίαςΑπόδοση ευθυνών και επαίνου</a:t>
            </a:r>
            <a:endParaRPr lang="de-DE">
              <a:latin typeface="+mn-lt"/>
              <a:ea typeface="+mn-ea"/>
            </a:endParaRPr>
          </a:p>
        </p:txBody>
      </p:sp>
      <p:sp>
        <p:nvSpPr>
          <p:cNvPr id="3" name="Slide Number Placeholder 2"/>
          <p:cNvSpPr>
            <a:spLocks noGrp="1"/>
          </p:cNvSpPr>
          <p:nvPr>
            <p:ph type="sldNum" sz="quarter" idx="12"/>
          </p:nvPr>
        </p:nvSpPr>
        <p:spPr/>
        <p:txBody>
          <a:bodyPr/>
          <a:lstStyle/>
          <a:p>
            <a:pPr>
              <a:defRPr/>
            </a:pPr>
            <a:fld id="{9A5AD19E-8182-4F35-B945-31418FB87AE6}" type="slidenum">
              <a:rPr lang="de-DE" altLang="de-DE" smtClean="0">
                <a:latin typeface="+mn-lt"/>
                <a:ea typeface="+mn-ea"/>
              </a:rPr>
              <a:pPr>
                <a:defRPr/>
              </a:pPr>
              <a:t>4</a:t>
            </a:fld>
            <a:endParaRPr lang="de-DE" altLang="de-DE">
              <a:latin typeface="+mn-lt"/>
              <a:ea typeface="+mn-ea"/>
            </a:endParaRPr>
          </a:p>
        </p:txBody>
      </p:sp>
    </p:spTree>
    <p:extLst>
      <p:ext uri="{BB962C8B-B14F-4D97-AF65-F5344CB8AC3E}">
        <p14:creationId xmlns:p14="http://schemas.microsoft.com/office/powerpoint/2010/main" val="324184342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1 - Τίτλος"/>
          <p:cNvSpPr>
            <a:spLocks noGrp="1"/>
          </p:cNvSpPr>
          <p:nvPr>
            <p:ph type="title"/>
          </p:nvPr>
        </p:nvSpPr>
        <p:spPr/>
        <p:txBody>
          <a:bodyPr vert="horz" lIns="0" tIns="0" rIns="0" bIns="0" rtlCol="0" anchor="t">
            <a:spAutoFit/>
          </a:bodyPr>
          <a:lstStyle/>
          <a:p>
            <a:pPr defTabSz="914377">
              <a:spcBef>
                <a:spcPts val="0"/>
              </a:spcBef>
            </a:pPr>
            <a:r>
              <a:rPr lang="el-GR" altLang="de-DE" sz="3600">
                <a:latin typeface="+mn-lt"/>
                <a:ea typeface="+mn-ea"/>
                <a:cs typeface="+mn-cs"/>
              </a:rPr>
              <a:t>Αίτια</a:t>
            </a:r>
          </a:p>
        </p:txBody>
      </p:sp>
      <p:sp>
        <p:nvSpPr>
          <p:cNvPr id="24579" name="2 - Θέση περιεχομένου"/>
          <p:cNvSpPr>
            <a:spLocks noGrp="1"/>
          </p:cNvSpPr>
          <p:nvPr>
            <p:ph idx="1"/>
          </p:nvPr>
        </p:nvSpPr>
        <p:spPr/>
        <p:txBody>
          <a:bodyPr>
            <a:noAutofit/>
          </a:bodyPr>
          <a:lstStyle/>
          <a:p>
            <a:pPr eaLnBrk="1" hangingPunct="1"/>
            <a:r>
              <a:rPr lang="el-GR" altLang="de-DE" sz="2400" dirty="0">
                <a:solidFill>
                  <a:srgbClr val="333333"/>
                </a:solidFill>
              </a:rPr>
              <a:t>Γιατί δεν σας πήρε η φίλη σας τηλέφωνο;</a:t>
            </a:r>
            <a:endParaRPr lang="de-DE" altLang="de-DE" sz="2400" dirty="0">
              <a:solidFill>
                <a:srgbClr val="333333"/>
              </a:solidFill>
            </a:endParaRPr>
          </a:p>
          <a:p>
            <a:pPr eaLnBrk="1" hangingPunct="1"/>
            <a:r>
              <a:rPr lang="el-GR" altLang="de-DE" sz="2400" dirty="0">
                <a:solidFill>
                  <a:srgbClr val="004992"/>
                </a:solidFill>
              </a:rPr>
              <a:t>Πιθανά αίτια γι</a:t>
            </a:r>
            <a:r>
              <a:rPr lang="en-US" altLang="de-DE" sz="2400" dirty="0">
                <a:solidFill>
                  <a:srgbClr val="004992"/>
                </a:solidFill>
              </a:rPr>
              <a:t> </a:t>
            </a:r>
            <a:r>
              <a:rPr lang="el-GR" altLang="de-DE" sz="2400" dirty="0">
                <a:solidFill>
                  <a:srgbClr val="004992"/>
                </a:solidFill>
              </a:rPr>
              <a:t>αυτή τη συμπεριφορά…</a:t>
            </a:r>
          </a:p>
          <a:p>
            <a:pPr eaLnBrk="1" hangingPunct="1"/>
            <a:r>
              <a:rPr lang="de-DE" altLang="de-DE" sz="2400" dirty="0">
                <a:solidFill>
                  <a:srgbClr val="333333"/>
                </a:solidFill>
              </a:rPr>
              <a:t>;;;</a:t>
            </a:r>
            <a:endParaRPr lang="el-GR" altLang="de-DE" sz="2400" dirty="0">
              <a:solidFill>
                <a:srgbClr val="333333"/>
              </a:solidFill>
            </a:endParaRPr>
          </a:p>
        </p:txBody>
      </p:sp>
      <p:sp>
        <p:nvSpPr>
          <p:cNvPr id="2" name="Footer Placeholder 1"/>
          <p:cNvSpPr>
            <a:spLocks noGrp="1"/>
          </p:cNvSpPr>
          <p:nvPr>
            <p:ph type="ftr" sz="quarter" idx="11"/>
          </p:nvPr>
        </p:nvSpPr>
        <p:spPr/>
        <p:txBody>
          <a:bodyPr/>
          <a:lstStyle/>
          <a:p>
            <a:pPr>
              <a:defRPr/>
            </a:pPr>
            <a:r>
              <a:rPr lang="el-GR">
                <a:latin typeface="+mn-lt"/>
                <a:ea typeface="+mn-ea"/>
              </a:rPr>
              <a:t>Μεταγνωστική Θεραπεία 1 – Απόδοση αιτίαςΑπόδοση ευθυνών και επαίνου</a:t>
            </a:r>
            <a:endParaRPr lang="de-DE">
              <a:latin typeface="+mn-lt"/>
              <a:ea typeface="+mn-ea"/>
            </a:endParaRPr>
          </a:p>
        </p:txBody>
      </p:sp>
      <p:sp>
        <p:nvSpPr>
          <p:cNvPr id="3" name="Slide Number Placeholder 2"/>
          <p:cNvSpPr>
            <a:spLocks noGrp="1"/>
          </p:cNvSpPr>
          <p:nvPr>
            <p:ph type="sldNum" sz="quarter" idx="12"/>
          </p:nvPr>
        </p:nvSpPr>
        <p:spPr/>
        <p:txBody>
          <a:bodyPr/>
          <a:lstStyle/>
          <a:p>
            <a:pPr>
              <a:defRPr/>
            </a:pPr>
            <a:fld id="{9A5AD19E-8182-4F35-B945-31418FB87AE6}" type="slidenum">
              <a:rPr lang="de-DE" altLang="de-DE" smtClean="0">
                <a:latin typeface="+mn-lt"/>
                <a:ea typeface="+mn-ea"/>
              </a:rPr>
              <a:pPr>
                <a:defRPr/>
              </a:pPr>
              <a:t>5</a:t>
            </a:fld>
            <a:endParaRPr lang="de-DE" altLang="de-DE">
              <a:latin typeface="+mn-lt"/>
              <a:ea typeface="+mn-ea"/>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1 - Τίτλος"/>
          <p:cNvSpPr>
            <a:spLocks noGrp="1"/>
          </p:cNvSpPr>
          <p:nvPr>
            <p:ph type="title"/>
          </p:nvPr>
        </p:nvSpPr>
        <p:spPr/>
        <p:txBody>
          <a:bodyPr vert="horz" lIns="0" tIns="0" rIns="0" bIns="0" rtlCol="0" anchor="t">
            <a:spAutoFit/>
          </a:bodyPr>
          <a:lstStyle/>
          <a:p>
            <a:pPr defTabSz="914377">
              <a:spcBef>
                <a:spcPts val="0"/>
              </a:spcBef>
            </a:pPr>
            <a:r>
              <a:rPr lang="el-GR" altLang="de-DE" sz="3600">
                <a:latin typeface="+mn-lt"/>
                <a:ea typeface="+mn-ea"/>
                <a:cs typeface="+mn-cs"/>
              </a:rPr>
              <a:t>Αίτια</a:t>
            </a:r>
          </a:p>
        </p:txBody>
      </p:sp>
      <p:sp>
        <p:nvSpPr>
          <p:cNvPr id="26627" name="2 - Θέση περιεχομένου"/>
          <p:cNvSpPr>
            <a:spLocks noGrp="1"/>
          </p:cNvSpPr>
          <p:nvPr>
            <p:ph idx="1"/>
          </p:nvPr>
        </p:nvSpPr>
        <p:spPr/>
        <p:txBody>
          <a:bodyPr>
            <a:noAutofit/>
          </a:bodyPr>
          <a:lstStyle/>
          <a:p>
            <a:pPr eaLnBrk="1" hangingPunct="1"/>
            <a:r>
              <a:rPr lang="el-GR" altLang="de-DE" sz="2400" dirty="0">
                <a:solidFill>
                  <a:srgbClr val="333333"/>
                </a:solidFill>
              </a:rPr>
              <a:t>Γιατί δεν σας πήρε η φίλη σας τηλέφωνο;</a:t>
            </a:r>
            <a:endParaRPr lang="de-DE" altLang="de-DE" sz="2400" dirty="0">
              <a:solidFill>
                <a:srgbClr val="333333"/>
              </a:solidFill>
            </a:endParaRPr>
          </a:p>
          <a:p>
            <a:pPr eaLnBrk="1" hangingPunct="1"/>
            <a:r>
              <a:rPr lang="el-GR" altLang="de-DE" sz="2400" dirty="0">
                <a:solidFill>
                  <a:srgbClr val="004992"/>
                </a:solidFill>
              </a:rPr>
              <a:t>Πιθανά αίτια γι</a:t>
            </a:r>
            <a:r>
              <a:rPr lang="en-US" altLang="de-DE" sz="2400" dirty="0">
                <a:solidFill>
                  <a:srgbClr val="004992"/>
                </a:solidFill>
              </a:rPr>
              <a:t> </a:t>
            </a:r>
            <a:r>
              <a:rPr lang="el-GR" altLang="de-DE" sz="2400" dirty="0">
                <a:solidFill>
                  <a:srgbClr val="004992"/>
                </a:solidFill>
              </a:rPr>
              <a:t>αυτή τη συμπεριφορά…</a:t>
            </a:r>
          </a:p>
          <a:p>
            <a:pPr marL="342900" lvl="1" indent="-342900" defTabSz="914400" fontAlgn="base">
              <a:spcBef>
                <a:spcPts val="1999"/>
              </a:spcBef>
              <a:spcAft>
                <a:spcPts val="0"/>
              </a:spcAft>
              <a:buClr>
                <a:srgbClr val="333333"/>
              </a:buClr>
              <a:buFont typeface="WingDings"/>
              <a:buChar char=""/>
            </a:pPr>
            <a:r>
              <a:rPr lang="el-GR" altLang="de-DE" sz="2400" dirty="0">
                <a:solidFill>
                  <a:srgbClr val="333333"/>
                </a:solidFill>
                <a:latin typeface="+mn-lt"/>
              </a:rPr>
              <a:t>Δεν είμαι σημαντικός γι αυτήν. Δε θα είχε τολμήσει</a:t>
            </a:r>
            <a:r>
              <a:rPr lang="de-DE" altLang="de-DE" sz="2400" dirty="0">
                <a:solidFill>
                  <a:srgbClr val="333333"/>
                </a:solidFill>
                <a:latin typeface="+mn-lt"/>
              </a:rPr>
              <a:t> </a:t>
            </a:r>
            <a:r>
              <a:rPr lang="el-GR" altLang="de-DE" sz="2400" dirty="0">
                <a:solidFill>
                  <a:srgbClr val="333333"/>
                </a:solidFill>
                <a:latin typeface="+mn-lt"/>
              </a:rPr>
              <a:t>να το κάνει αυτό σε κάποιον άλλο.</a:t>
            </a:r>
          </a:p>
          <a:p>
            <a:pPr marL="342900" lvl="0" indent="-342900" defTabSz="914400" fontAlgn="base">
              <a:buClr>
                <a:srgbClr val="333333"/>
              </a:buClr>
              <a:buFont typeface="WingDings"/>
              <a:buChar char=""/>
            </a:pPr>
            <a:r>
              <a:rPr lang="el-GR" altLang="de-DE" sz="2400" dirty="0">
                <a:solidFill>
                  <a:srgbClr val="333333"/>
                </a:solidFill>
              </a:rPr>
              <a:t>Είναι ένας πολύ ανοργάνωτος άνθρωπος και θα μπορούσε να ξεχάσει ακόμα και τα δικά της τα γενέθλια.</a:t>
            </a:r>
          </a:p>
          <a:p>
            <a:pPr marL="342900" lvl="0" indent="-342900" defTabSz="914400" fontAlgn="base">
              <a:buClr>
                <a:srgbClr val="333333"/>
              </a:buClr>
              <a:buFont typeface="WingDings"/>
              <a:buChar char=""/>
            </a:pPr>
            <a:r>
              <a:rPr lang="el-GR" altLang="de-DE" sz="2400" dirty="0">
                <a:solidFill>
                  <a:srgbClr val="333333"/>
                </a:solidFill>
              </a:rPr>
              <a:t>Σε μερικές μέρες έχει ένα σημαντικό διαγώνισμα και δεν είχε χρόνο να μου τηλεφωνήσει.</a:t>
            </a:r>
          </a:p>
        </p:txBody>
      </p:sp>
      <p:sp>
        <p:nvSpPr>
          <p:cNvPr id="2" name="Footer Placeholder 1"/>
          <p:cNvSpPr>
            <a:spLocks noGrp="1"/>
          </p:cNvSpPr>
          <p:nvPr>
            <p:ph type="ftr" sz="quarter" idx="11"/>
          </p:nvPr>
        </p:nvSpPr>
        <p:spPr/>
        <p:txBody>
          <a:bodyPr/>
          <a:lstStyle/>
          <a:p>
            <a:pPr>
              <a:defRPr/>
            </a:pPr>
            <a:r>
              <a:rPr lang="el-GR">
                <a:latin typeface="+mn-lt"/>
                <a:ea typeface="+mn-ea"/>
              </a:rPr>
              <a:t>Μεταγνωστική Θεραπεία 1 – Απόδοση αιτίαςΑπόδοση ευθυνών και επαίνου</a:t>
            </a:r>
            <a:endParaRPr lang="de-DE">
              <a:latin typeface="+mn-lt"/>
              <a:ea typeface="+mn-ea"/>
            </a:endParaRPr>
          </a:p>
        </p:txBody>
      </p:sp>
      <p:sp>
        <p:nvSpPr>
          <p:cNvPr id="3" name="Slide Number Placeholder 2"/>
          <p:cNvSpPr>
            <a:spLocks noGrp="1"/>
          </p:cNvSpPr>
          <p:nvPr>
            <p:ph type="sldNum" sz="quarter" idx="12"/>
          </p:nvPr>
        </p:nvSpPr>
        <p:spPr/>
        <p:txBody>
          <a:bodyPr/>
          <a:lstStyle/>
          <a:p>
            <a:pPr>
              <a:defRPr/>
            </a:pPr>
            <a:fld id="{9A5AD19E-8182-4F35-B945-31418FB87AE6}" type="slidenum">
              <a:rPr lang="de-DE" altLang="de-DE" smtClean="0">
                <a:latin typeface="+mn-lt"/>
                <a:ea typeface="+mn-ea"/>
              </a:rPr>
              <a:pPr>
                <a:defRPr/>
              </a:pPr>
              <a:t>6</a:t>
            </a:fld>
            <a:endParaRPr lang="de-DE" altLang="de-DE">
              <a:latin typeface="+mn-lt"/>
              <a:ea typeface="+mn-ea"/>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1 - Τίτλος"/>
          <p:cNvSpPr>
            <a:spLocks noGrp="1"/>
          </p:cNvSpPr>
          <p:nvPr>
            <p:ph type="title"/>
          </p:nvPr>
        </p:nvSpPr>
        <p:spPr/>
        <p:txBody>
          <a:bodyPr vert="horz" lIns="0" tIns="0" rIns="0" bIns="0" rtlCol="0" anchor="t">
            <a:spAutoFit/>
          </a:bodyPr>
          <a:lstStyle/>
          <a:p>
            <a:pPr defTabSz="914377">
              <a:spcBef>
                <a:spcPts val="0"/>
              </a:spcBef>
            </a:pPr>
            <a:r>
              <a:rPr lang="el-GR" altLang="de-DE" sz="3600">
                <a:latin typeface="+mn-lt"/>
                <a:ea typeface="+mn-ea"/>
                <a:cs typeface="+mn-cs"/>
              </a:rPr>
              <a:t>Αίτια</a:t>
            </a:r>
          </a:p>
        </p:txBody>
      </p:sp>
      <p:sp>
        <p:nvSpPr>
          <p:cNvPr id="28675" name="2 - Θέση περιεχομένου"/>
          <p:cNvSpPr>
            <a:spLocks noGrp="1"/>
          </p:cNvSpPr>
          <p:nvPr>
            <p:ph idx="1"/>
          </p:nvPr>
        </p:nvSpPr>
        <p:spPr/>
        <p:txBody>
          <a:bodyPr>
            <a:noAutofit/>
          </a:bodyPr>
          <a:lstStyle/>
          <a:p>
            <a:pPr eaLnBrk="1" hangingPunct="1"/>
            <a:r>
              <a:rPr lang="el-GR" altLang="de-DE" sz="2400" dirty="0">
                <a:solidFill>
                  <a:srgbClr val="333333"/>
                </a:solidFill>
              </a:rPr>
              <a:t>Γιατί δεν σας πήρε η φίλη σας τηλέφωνο;</a:t>
            </a:r>
            <a:endParaRPr lang="de-DE" altLang="de-DE" sz="2400" dirty="0">
              <a:solidFill>
                <a:srgbClr val="333333"/>
              </a:solidFill>
            </a:endParaRPr>
          </a:p>
          <a:p>
            <a:pPr eaLnBrk="1" hangingPunct="1"/>
            <a:r>
              <a:rPr lang="el-GR" altLang="de-DE" sz="2400" dirty="0">
                <a:solidFill>
                  <a:srgbClr val="333333"/>
                </a:solidFill>
              </a:rPr>
              <a:t>Πιθανά αίτια γι</a:t>
            </a:r>
            <a:r>
              <a:rPr lang="en-US" altLang="de-DE" sz="2400" dirty="0">
                <a:solidFill>
                  <a:srgbClr val="333333"/>
                </a:solidFill>
              </a:rPr>
              <a:t> </a:t>
            </a:r>
            <a:r>
              <a:rPr lang="el-GR" altLang="de-DE" sz="2400" dirty="0">
                <a:solidFill>
                  <a:srgbClr val="333333"/>
                </a:solidFill>
              </a:rPr>
              <a:t>αυτή τη συμπεριφορά…</a:t>
            </a:r>
          </a:p>
        </p:txBody>
      </p:sp>
      <p:sp>
        <p:nvSpPr>
          <p:cNvPr id="2" name="Footer Placeholder 1"/>
          <p:cNvSpPr>
            <a:spLocks noGrp="1"/>
          </p:cNvSpPr>
          <p:nvPr>
            <p:ph type="ftr" sz="quarter" idx="11"/>
          </p:nvPr>
        </p:nvSpPr>
        <p:spPr/>
        <p:txBody>
          <a:bodyPr/>
          <a:lstStyle/>
          <a:p>
            <a:pPr>
              <a:defRPr/>
            </a:pPr>
            <a:r>
              <a:rPr lang="el-GR">
                <a:latin typeface="+mn-lt"/>
                <a:ea typeface="+mn-ea"/>
              </a:rPr>
              <a:t>Μεταγνωστική Θεραπεία 1 – Απόδοση αιτίαςΑπόδοση ευθυνών και επαίνου</a:t>
            </a:r>
            <a:endParaRPr lang="de-DE">
              <a:latin typeface="+mn-lt"/>
              <a:ea typeface="+mn-ea"/>
            </a:endParaRPr>
          </a:p>
        </p:txBody>
      </p:sp>
      <p:sp>
        <p:nvSpPr>
          <p:cNvPr id="3" name="Slide Number Placeholder 2"/>
          <p:cNvSpPr>
            <a:spLocks noGrp="1"/>
          </p:cNvSpPr>
          <p:nvPr>
            <p:ph type="sldNum" sz="quarter" idx="12"/>
          </p:nvPr>
        </p:nvSpPr>
        <p:spPr/>
        <p:txBody>
          <a:bodyPr/>
          <a:lstStyle/>
          <a:p>
            <a:pPr>
              <a:defRPr/>
            </a:pPr>
            <a:fld id="{9A5AD19E-8182-4F35-B945-31418FB87AE6}" type="slidenum">
              <a:rPr lang="de-DE" altLang="de-DE" smtClean="0">
                <a:latin typeface="+mn-lt"/>
                <a:ea typeface="+mn-ea"/>
              </a:rPr>
              <a:pPr>
                <a:defRPr/>
              </a:pPr>
              <a:t>7</a:t>
            </a:fld>
            <a:endParaRPr lang="de-DE" altLang="de-DE">
              <a:latin typeface="+mn-lt"/>
              <a:ea typeface="+mn-ea"/>
            </a:endParaRPr>
          </a:p>
        </p:txBody>
      </p:sp>
      <p:graphicFrame>
        <p:nvGraphicFramePr>
          <p:cNvPr id="7" name="Group 68"/>
          <p:cNvGraphicFramePr>
            <a:graphicFrameLocks/>
          </p:cNvGraphicFramePr>
          <p:nvPr>
            <p:extLst>
              <p:ext uri="{D42A27DB-BD31-4B8C-83A1-F6EECF244321}">
                <p14:modId xmlns:p14="http://schemas.microsoft.com/office/powerpoint/2010/main" val="1575878608"/>
              </p:ext>
            </p:extLst>
          </p:nvPr>
        </p:nvGraphicFramePr>
        <p:xfrm>
          <a:off x="408955" y="3471161"/>
          <a:ext cx="11376000" cy="1936952"/>
        </p:xfrm>
        <a:graphic>
          <a:graphicData uri="http://schemas.openxmlformats.org/drawingml/2006/table">
            <a:tbl>
              <a:tblPr/>
              <a:tblGrid>
                <a:gridCol w="2736304">
                  <a:extLst>
                    <a:ext uri="{9D8B030D-6E8A-4147-A177-3AD203B41FA5}">
                      <a16:colId xmlns:a16="http://schemas.microsoft.com/office/drawing/2014/main" val="20000"/>
                    </a:ext>
                  </a:extLst>
                </a:gridCol>
                <a:gridCol w="8639696">
                  <a:extLst>
                    <a:ext uri="{9D8B030D-6E8A-4147-A177-3AD203B41FA5}">
                      <a16:colId xmlns:a16="http://schemas.microsoft.com/office/drawing/2014/main" val="20001"/>
                    </a:ext>
                  </a:extLst>
                </a:gridCol>
              </a:tblGrid>
              <a:tr h="557012">
                <a:tc>
                  <a:txBody>
                    <a:bodyPr/>
                    <a:lstStyle/>
                    <a:p>
                      <a:pPr marL="228600" marR="0" lvl="0" indent="-27432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l-GR" sz="2400" b="0" i="0" u="none" strike="noStrike" cap="none" normalizeH="0" baseline="0" dirty="0">
                          <a:ln>
                            <a:noFill/>
                          </a:ln>
                          <a:solidFill>
                            <a:srgbClr val="004992"/>
                          </a:solidFill>
                          <a:effectLst/>
                          <a:latin typeface="+mj-lt"/>
                          <a:cs typeface="Times New Roman" pitchFamily="18" charset="0"/>
                        </a:rPr>
                        <a:t>…ο εαυτός μου</a:t>
                      </a:r>
                      <a:endParaRPr kumimoji="0" lang="de-DE" sz="2400" b="0" i="0" u="none" strike="noStrike" cap="none" normalizeH="0" baseline="0" dirty="0">
                        <a:ln>
                          <a:noFill/>
                        </a:ln>
                        <a:solidFill>
                          <a:srgbClr val="004992"/>
                        </a:solidFill>
                        <a:effectLst/>
                        <a:latin typeface="+mj-lt"/>
                        <a:cs typeface="Times New Roman" pitchFamily="18" charset="0"/>
                      </a:endParaRPr>
                    </a:p>
                  </a:txBody>
                  <a:tcPr marL="121952" marR="121952" marT="45704" marB="45704" horzOverflow="overflow">
                    <a:lnL cap="flat">
                      <a:noFill/>
                    </a:lnL>
                    <a:lnR>
                      <a:noFill/>
                    </a:lnR>
                    <a:lnT cap="fla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l-GR" sz="2400" b="0" i="0" u="none" strike="noStrike" cap="none" normalizeH="0" baseline="0">
                          <a:ln>
                            <a:noFill/>
                          </a:ln>
                          <a:solidFill>
                            <a:srgbClr val="333333"/>
                          </a:solidFill>
                          <a:effectLst/>
                          <a:latin typeface="+mj-lt"/>
                          <a:cs typeface="Times New Roman" pitchFamily="18" charset="0"/>
                        </a:rPr>
                        <a:t>Δεν είμαι αρκετά σημαντικός γι'αυτήν. </a:t>
                      </a:r>
                      <a:endParaRPr kumimoji="0" lang="en-US" sz="2400" b="0" i="0" u="none" strike="noStrike" cap="none" normalizeH="0" baseline="0" dirty="0">
                        <a:ln>
                          <a:noFill/>
                        </a:ln>
                        <a:solidFill>
                          <a:srgbClr val="333333"/>
                        </a:solidFill>
                        <a:effectLst/>
                        <a:latin typeface="+mj-lt"/>
                        <a:cs typeface="Times New Roman" pitchFamily="18" charset="0"/>
                      </a:endParaRPr>
                    </a:p>
                  </a:txBody>
                  <a:tcPr marL="121952" marR="121952" marT="45704" marB="45704" horzOverflow="overflow">
                    <a:lnL>
                      <a:noFill/>
                    </a:lnL>
                    <a:lnR cap="flat">
                      <a:noFill/>
                    </a:lnR>
                    <a:lnT cap="flat">
                      <a:noFill/>
                    </a:lnT>
                    <a:lnB>
                      <a:noFill/>
                    </a:lnB>
                    <a:lnTlToBr>
                      <a:noFill/>
                    </a:lnTlToBr>
                    <a:lnBlToTr>
                      <a:noFill/>
                    </a:lnBlToTr>
                    <a:noFill/>
                  </a:tcPr>
                </a:tc>
                <a:extLst>
                  <a:ext uri="{0D108BD9-81ED-4DB2-BD59-A6C34878D82A}">
                    <a16:rowId xmlns:a16="http://schemas.microsoft.com/office/drawing/2014/main" val="10000"/>
                  </a:ext>
                </a:extLst>
              </a:tr>
              <a:tr h="557012">
                <a:tc>
                  <a:txBody>
                    <a:bodyPr/>
                    <a:lstStyle/>
                    <a:p>
                      <a:pPr marL="228600" marR="0" lvl="0" indent="-27432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l-GR" sz="2400" b="0" i="0" u="none" strike="noStrike" cap="none" normalizeH="0" baseline="0" dirty="0">
                          <a:ln>
                            <a:noFill/>
                          </a:ln>
                          <a:solidFill>
                            <a:srgbClr val="004992"/>
                          </a:solidFill>
                          <a:effectLst/>
                          <a:latin typeface="+mj-lt"/>
                          <a:cs typeface="Times New Roman" pitchFamily="18" charset="0"/>
                        </a:rPr>
                        <a:t>…άλλοι </a:t>
                      </a:r>
                      <a:endParaRPr kumimoji="0" lang="de-DE" sz="2400" b="0" i="0" u="none" strike="noStrike" cap="none" normalizeH="0" baseline="0" dirty="0">
                        <a:ln>
                          <a:noFill/>
                        </a:ln>
                        <a:solidFill>
                          <a:srgbClr val="004992"/>
                        </a:solidFill>
                        <a:effectLst/>
                        <a:latin typeface="+mj-lt"/>
                        <a:cs typeface="Times New Roman" pitchFamily="18" charset="0"/>
                      </a:endParaRPr>
                    </a:p>
                  </a:txBody>
                  <a:tcPr marL="121952" marR="121952" marT="45704" marB="45704" horzOverflow="overflow">
                    <a:lnL cap="flat">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l-GR" sz="2400" b="0" i="0" u="none" strike="noStrike" cap="none" normalizeH="0" baseline="0">
                          <a:ln>
                            <a:noFill/>
                          </a:ln>
                          <a:solidFill>
                            <a:srgbClr val="333333"/>
                          </a:solidFill>
                          <a:effectLst/>
                          <a:latin typeface="+mj-lt"/>
                          <a:cs typeface="Times New Roman" pitchFamily="18" charset="0"/>
                        </a:rPr>
                        <a:t>Είναι ανοργάνωτη.</a:t>
                      </a:r>
                      <a:endParaRPr kumimoji="0" lang="en-US" sz="2400" b="0" i="0" u="none" strike="noStrike" cap="none" normalizeH="0" baseline="0" dirty="0">
                        <a:ln>
                          <a:noFill/>
                        </a:ln>
                        <a:solidFill>
                          <a:srgbClr val="333333"/>
                        </a:solidFill>
                        <a:effectLst/>
                        <a:latin typeface="+mj-lt"/>
                        <a:cs typeface="Times New Roman" pitchFamily="18" charset="0"/>
                      </a:endParaRPr>
                    </a:p>
                  </a:txBody>
                  <a:tcPr marL="121952" marR="121952" marT="45704" marB="45704" horzOverflow="overflow">
                    <a:lnL>
                      <a:noFill/>
                    </a:lnL>
                    <a:lnR cap="flat">
                      <a:noFill/>
                    </a:lnR>
                    <a:lnT>
                      <a:noFill/>
                    </a:lnT>
                    <a:lnB>
                      <a:noFill/>
                    </a:lnB>
                    <a:lnTlToBr>
                      <a:noFill/>
                    </a:lnTlToBr>
                    <a:lnBlToTr>
                      <a:noFill/>
                    </a:lnBlToTr>
                    <a:noFill/>
                  </a:tcPr>
                </a:tc>
                <a:extLst>
                  <a:ext uri="{0D108BD9-81ED-4DB2-BD59-A6C34878D82A}">
                    <a16:rowId xmlns:a16="http://schemas.microsoft.com/office/drawing/2014/main" val="10001"/>
                  </a:ext>
                </a:extLst>
              </a:tr>
              <a:tr h="806216">
                <a:tc>
                  <a:txBody>
                    <a:bodyPr/>
                    <a:lstStyle/>
                    <a:p>
                      <a:pPr marL="228600" marR="0" lvl="0" indent="-274320" algn="l" defTabSz="914400" rtl="0" eaLnBrk="1" fontAlgn="base" latinLnBrk="0" hangingPunct="1">
                        <a:lnSpc>
                          <a:spcPct val="100000"/>
                        </a:lnSpc>
                        <a:spcBef>
                          <a:spcPct val="0"/>
                        </a:spcBef>
                        <a:spcAft>
                          <a:spcPct val="0"/>
                        </a:spcAft>
                        <a:buClr>
                          <a:srgbClr val="336699"/>
                        </a:buClr>
                        <a:buSzTx/>
                        <a:buFont typeface="Wingdings" pitchFamily="2" charset="2"/>
                        <a:buNone/>
                        <a:tabLst/>
                      </a:pPr>
                      <a:r>
                        <a:rPr kumimoji="0" lang="el-GR" sz="2400" b="0" i="0" u="none" strike="noStrike" cap="none" normalizeH="0" baseline="0" dirty="0">
                          <a:ln>
                            <a:noFill/>
                          </a:ln>
                          <a:solidFill>
                            <a:srgbClr val="004992"/>
                          </a:solidFill>
                          <a:effectLst/>
                          <a:latin typeface="+mj-lt"/>
                          <a:cs typeface="Times New Roman" pitchFamily="18" charset="0"/>
                        </a:rPr>
                        <a:t>…κατάσταση ή συμβάν</a:t>
                      </a:r>
                      <a:endParaRPr kumimoji="0" lang="de-DE" sz="2400" b="0" i="0" u="none" strike="noStrike" cap="none" normalizeH="0" baseline="0" dirty="0">
                        <a:ln>
                          <a:noFill/>
                        </a:ln>
                        <a:solidFill>
                          <a:srgbClr val="004992"/>
                        </a:solidFill>
                        <a:effectLst/>
                        <a:latin typeface="+mj-lt"/>
                        <a:cs typeface="Times New Roman" pitchFamily="18" charset="0"/>
                      </a:endParaRPr>
                    </a:p>
                  </a:txBody>
                  <a:tcPr marL="121952" marR="121952" marT="45704" marB="45704" horzOverflow="overflow">
                    <a:lnL cap="flat">
                      <a:noFill/>
                    </a:lnL>
                    <a:lnR>
                      <a:noFill/>
                    </a:lnR>
                    <a:lnT>
                      <a:noFill/>
                    </a:lnT>
                    <a:lnB cap="flat">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l-GR" sz="2400" b="0" i="0" u="none" strike="noStrike" cap="none" normalizeH="0" baseline="0" dirty="0">
                          <a:ln>
                            <a:noFill/>
                          </a:ln>
                          <a:solidFill>
                            <a:srgbClr val="333333"/>
                          </a:solidFill>
                          <a:effectLst/>
                          <a:latin typeface="+mj-lt"/>
                          <a:cs typeface="Times New Roman" pitchFamily="18" charset="0"/>
                        </a:rPr>
                        <a:t>Πρέπει να περάσει το διαγώνισμα της και για αυτό δεν έχει χρόνο.</a:t>
                      </a:r>
                      <a:endParaRPr kumimoji="0" lang="de-DE" sz="2400" b="0" i="0" u="none" strike="noStrike" cap="none" normalizeH="0" baseline="0" dirty="0">
                        <a:ln>
                          <a:noFill/>
                        </a:ln>
                        <a:solidFill>
                          <a:srgbClr val="333333"/>
                        </a:solidFill>
                        <a:effectLst/>
                        <a:latin typeface="+mj-lt"/>
                        <a:cs typeface="Times New Roman" pitchFamily="18" charset="0"/>
                      </a:endParaRPr>
                    </a:p>
                  </a:txBody>
                  <a:tcPr marL="121952" marR="121952" marT="45704" marB="45704" horzOverflow="overflow">
                    <a:lnL>
                      <a:noFill/>
                    </a:lnL>
                    <a:lnR cap="flat">
                      <a:noFill/>
                    </a:lnR>
                    <a:lnT>
                      <a:noFill/>
                    </a:lnT>
                    <a:lnB cap="flat">
                      <a:noFill/>
                    </a:lnB>
                    <a:lnTlToBr>
                      <a:noFill/>
                    </a:lnTlToBr>
                    <a:lnBlToTr>
                      <a:noFill/>
                    </a:lnBlToTr>
                    <a:noFill/>
                  </a:tcPr>
                </a:tc>
                <a:extLst>
                  <a:ext uri="{0D108BD9-81ED-4DB2-BD59-A6C34878D82A}">
                    <a16:rowId xmlns:a16="http://schemas.microsoft.com/office/drawing/2014/main" val="10002"/>
                  </a:ext>
                </a:extLst>
              </a:tr>
            </a:tbl>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Title 1"/>
          <p:cNvSpPr>
            <a:spLocks noGrp="1"/>
          </p:cNvSpPr>
          <p:nvPr>
            <p:ph type="title"/>
          </p:nvPr>
        </p:nvSpPr>
        <p:spPr/>
        <p:txBody>
          <a:bodyPr vert="horz" lIns="0" tIns="0" rIns="0" bIns="0" rtlCol="0" anchor="t">
            <a:spAutoFit/>
          </a:bodyPr>
          <a:lstStyle/>
          <a:p>
            <a:pPr defTabSz="914377">
              <a:spcBef>
                <a:spcPts val="0"/>
              </a:spcBef>
            </a:pPr>
            <a:r>
              <a:rPr lang="el-GR" altLang="de-DE" sz="3600">
                <a:latin typeface="+mn-lt"/>
                <a:ea typeface="+mn-ea"/>
                <a:cs typeface="+mn-cs"/>
              </a:rPr>
              <a:t>Απόδοση ευθυνών και επαίνου</a:t>
            </a:r>
          </a:p>
        </p:txBody>
      </p:sp>
      <p:sp>
        <p:nvSpPr>
          <p:cNvPr id="30723" name="Content Placeholder 2"/>
          <p:cNvSpPr>
            <a:spLocks noGrp="1"/>
          </p:cNvSpPr>
          <p:nvPr>
            <p:ph idx="1"/>
          </p:nvPr>
        </p:nvSpPr>
        <p:spPr/>
        <p:txBody>
          <a:bodyPr>
            <a:noAutofit/>
          </a:bodyPr>
          <a:lstStyle/>
          <a:p>
            <a:pPr eaLnBrk="1" hangingPunct="1"/>
            <a:r>
              <a:rPr lang="el-GR" altLang="de-DE" sz="2400" dirty="0">
                <a:solidFill>
                  <a:srgbClr val="333333"/>
                </a:solidFill>
              </a:rPr>
              <a:t>Όπως δείχνει το προηγούμενο παράδειγμα, τα γεγονότα μπορεί να έχουν προκληθεί από πολλές διαφορετικές αιτίες.</a:t>
            </a:r>
          </a:p>
          <a:p>
            <a:pPr eaLnBrk="1" hangingPunct="1"/>
            <a:r>
              <a:rPr lang="el-GR" altLang="de-DE" sz="2400" dirty="0">
                <a:solidFill>
                  <a:srgbClr val="333333"/>
                </a:solidFill>
              </a:rPr>
              <a:t>Στις περισσότερες περιπτώσεις, αρκετοί παράγοντες συμβάλουν </a:t>
            </a:r>
            <a:r>
              <a:rPr lang="el-GR" altLang="de-DE" sz="2400" i="1" dirty="0">
                <a:solidFill>
                  <a:srgbClr val="333333"/>
                </a:solidFill>
              </a:rPr>
              <a:t>ταυτόχρονα</a:t>
            </a:r>
            <a:r>
              <a:rPr lang="el-GR" altLang="de-DE" sz="2400" dirty="0">
                <a:solidFill>
                  <a:srgbClr val="333333"/>
                </a:solidFill>
              </a:rPr>
              <a:t> σε μια κατάσταση.</a:t>
            </a:r>
          </a:p>
          <a:p>
            <a:pPr eaLnBrk="1" hangingPunct="1"/>
            <a:r>
              <a:rPr lang="el-GR" altLang="de-DE" sz="2400" dirty="0">
                <a:solidFill>
                  <a:srgbClr val="333333"/>
                </a:solidFill>
              </a:rPr>
              <a:t>Παρ' όλα αυτά, πολλοί άνθρωποι προτιμούν να δίνουν μονομερείς εξηγήσεις (π.χ. να κατηγορούμε άλλους αντί για τον εαυτό μας ή το αντίστροφο).</a:t>
            </a:r>
            <a:endParaRPr lang="en-US" altLang="de-DE" sz="2400" dirty="0">
              <a:solidFill>
                <a:srgbClr val="333333"/>
              </a:solidFill>
            </a:endParaRPr>
          </a:p>
        </p:txBody>
      </p:sp>
      <p:sp>
        <p:nvSpPr>
          <p:cNvPr id="2" name="Footer Placeholder 1"/>
          <p:cNvSpPr>
            <a:spLocks noGrp="1"/>
          </p:cNvSpPr>
          <p:nvPr>
            <p:ph type="ftr" sz="quarter" idx="11"/>
          </p:nvPr>
        </p:nvSpPr>
        <p:spPr/>
        <p:txBody>
          <a:bodyPr/>
          <a:lstStyle/>
          <a:p>
            <a:pPr>
              <a:defRPr/>
            </a:pPr>
            <a:r>
              <a:rPr lang="el-GR">
                <a:latin typeface="+mn-lt"/>
                <a:ea typeface="+mn-ea"/>
              </a:rPr>
              <a:t>Μεταγνωστική Θεραπεία 1 – Απόδοση αιτίαςΑπόδοση ευθυνών και επαίνου</a:t>
            </a:r>
            <a:endParaRPr lang="de-DE">
              <a:latin typeface="+mn-lt"/>
              <a:ea typeface="+mn-ea"/>
            </a:endParaRPr>
          </a:p>
        </p:txBody>
      </p:sp>
      <p:sp>
        <p:nvSpPr>
          <p:cNvPr id="3" name="Slide Number Placeholder 2"/>
          <p:cNvSpPr>
            <a:spLocks noGrp="1"/>
          </p:cNvSpPr>
          <p:nvPr>
            <p:ph type="sldNum" sz="quarter" idx="12"/>
          </p:nvPr>
        </p:nvSpPr>
        <p:spPr/>
        <p:txBody>
          <a:bodyPr/>
          <a:lstStyle/>
          <a:p>
            <a:pPr>
              <a:defRPr/>
            </a:pPr>
            <a:fld id="{9A5AD19E-8182-4F35-B945-31418FB87AE6}" type="slidenum">
              <a:rPr lang="de-DE" altLang="de-DE" smtClean="0">
                <a:latin typeface="+mn-lt"/>
                <a:ea typeface="+mn-ea"/>
              </a:rPr>
              <a:pPr>
                <a:defRPr/>
              </a:pPr>
              <a:t>8</a:t>
            </a:fld>
            <a:endParaRPr lang="de-DE" altLang="de-DE">
              <a:latin typeface="+mn-lt"/>
              <a:ea typeface="+mn-ea"/>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l-GR" sz="3600" dirty="0">
                <a:latin typeface="+mn-lt"/>
                <a:ea typeface="+mn-ea"/>
                <a:cs typeface="+mn-cs"/>
              </a:rPr>
              <a:t>Βγαίνετε από το νοσοκομείο σχεδόν χωρίς συμπτώματα.</a:t>
            </a:r>
            <a:endParaRPr lang="en-US" sz="3600" dirty="0">
              <a:latin typeface="+mn-lt"/>
              <a:ea typeface="+mn-ea"/>
              <a:cs typeface="+mn-cs"/>
            </a:endParaRPr>
          </a:p>
        </p:txBody>
      </p:sp>
      <p:sp>
        <p:nvSpPr>
          <p:cNvPr id="31746" name="Content Placeholder 2"/>
          <p:cNvSpPr>
            <a:spLocks noGrp="1"/>
          </p:cNvSpPr>
          <p:nvPr>
            <p:ph idx="1"/>
          </p:nvPr>
        </p:nvSpPr>
        <p:spPr/>
        <p:txBody>
          <a:bodyPr>
            <a:noAutofit/>
          </a:bodyPr>
          <a:lstStyle/>
          <a:p>
            <a:pPr eaLnBrk="1" hangingPunct="1"/>
            <a:r>
              <a:rPr lang="el-GR" altLang="de-DE" sz="2400" dirty="0">
                <a:solidFill>
                  <a:srgbClr val="004992"/>
                </a:solidFill>
              </a:rPr>
              <a:t>Αίτια…</a:t>
            </a:r>
          </a:p>
          <a:p>
            <a:pPr eaLnBrk="1" hangingPunct="1"/>
            <a:r>
              <a:rPr lang="el-GR" altLang="de-DE" sz="2400" dirty="0">
                <a:solidFill>
                  <a:srgbClr val="333333"/>
                </a:solidFill>
              </a:rPr>
              <a:t>…</a:t>
            </a:r>
            <a:r>
              <a:rPr lang="de-DE" altLang="de-DE" sz="2400" dirty="0">
                <a:solidFill>
                  <a:srgbClr val="333333"/>
                </a:solidFill>
              </a:rPr>
              <a:t> </a:t>
            </a:r>
            <a:r>
              <a:rPr lang="el-GR" altLang="de-DE" sz="2400" dirty="0">
                <a:solidFill>
                  <a:srgbClr val="333333"/>
                </a:solidFill>
              </a:rPr>
              <a:t>ο εαυτός μου</a:t>
            </a:r>
          </a:p>
          <a:p>
            <a:pPr eaLnBrk="1" hangingPunct="1"/>
            <a:r>
              <a:rPr lang="el-GR" altLang="de-DE" sz="2400" dirty="0">
                <a:solidFill>
                  <a:srgbClr val="333333"/>
                </a:solidFill>
              </a:rPr>
              <a:t>… οι άλλοι</a:t>
            </a:r>
          </a:p>
          <a:p>
            <a:pPr eaLnBrk="1" hangingPunct="1"/>
            <a:r>
              <a:rPr lang="el-GR" altLang="de-DE" sz="2400" dirty="0">
                <a:solidFill>
                  <a:srgbClr val="333333"/>
                </a:solidFill>
              </a:rPr>
              <a:t>… μια κατάσταση ή ένα τυχαίο συμβάν</a:t>
            </a:r>
          </a:p>
        </p:txBody>
      </p:sp>
      <p:sp>
        <p:nvSpPr>
          <p:cNvPr id="3" name="Footer Placeholder 2"/>
          <p:cNvSpPr>
            <a:spLocks noGrp="1"/>
          </p:cNvSpPr>
          <p:nvPr>
            <p:ph type="ftr" sz="quarter" idx="11"/>
          </p:nvPr>
        </p:nvSpPr>
        <p:spPr/>
        <p:txBody>
          <a:bodyPr/>
          <a:lstStyle/>
          <a:p>
            <a:pPr>
              <a:defRPr/>
            </a:pPr>
            <a:r>
              <a:rPr lang="el-GR">
                <a:latin typeface="+mn-lt"/>
                <a:ea typeface="+mn-ea"/>
              </a:rPr>
              <a:t>Μεταγνωστική Θεραπεία 1 – Απόδοση αιτίαςΑπόδοση ευθυνών και επαίνου</a:t>
            </a:r>
            <a:endParaRPr lang="de-DE">
              <a:latin typeface="+mn-lt"/>
              <a:ea typeface="+mn-ea"/>
            </a:endParaRPr>
          </a:p>
        </p:txBody>
      </p:sp>
      <p:sp>
        <p:nvSpPr>
          <p:cNvPr id="4" name="Slide Number Placeholder 3"/>
          <p:cNvSpPr>
            <a:spLocks noGrp="1"/>
          </p:cNvSpPr>
          <p:nvPr>
            <p:ph type="sldNum" sz="quarter" idx="12"/>
          </p:nvPr>
        </p:nvSpPr>
        <p:spPr/>
        <p:txBody>
          <a:bodyPr/>
          <a:lstStyle/>
          <a:p>
            <a:pPr>
              <a:defRPr/>
            </a:pPr>
            <a:fld id="{9A5AD19E-8182-4F35-B945-31418FB87AE6}" type="slidenum">
              <a:rPr lang="de-DE" altLang="de-DE" smtClean="0">
                <a:latin typeface="+mn-lt"/>
                <a:ea typeface="+mn-ea"/>
              </a:rPr>
              <a:pPr>
                <a:defRPr/>
              </a:pPr>
              <a:t>9</a:t>
            </a:fld>
            <a:endParaRPr lang="de-DE" altLang="de-DE">
              <a:latin typeface="+mn-lt"/>
              <a:ea typeface="+mn-ea"/>
            </a:endParaRPr>
          </a:p>
        </p:txBody>
      </p:sp>
      <p:pic>
        <p:nvPicPr>
          <p:cNvPr id="8" name="Grafik 1"/>
          <p:cNvPicPr>
            <a:picLocks/>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074023" y="4776216"/>
            <a:ext cx="3121152" cy="20817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l-GR" sz="3600" dirty="0">
                <a:latin typeface="+mn-lt"/>
                <a:ea typeface="+mn-ea"/>
                <a:cs typeface="+mn-cs"/>
              </a:rPr>
              <a:t>Βγαίνετε από το νοσοκομείο σχεδόν χωρίς συμπτώματα.</a:t>
            </a:r>
            <a:endParaRPr lang="en-US" sz="3600" dirty="0">
              <a:latin typeface="+mn-lt"/>
              <a:ea typeface="+mn-ea"/>
              <a:cs typeface="+mn-cs"/>
            </a:endParaRPr>
          </a:p>
        </p:txBody>
      </p:sp>
      <p:sp>
        <p:nvSpPr>
          <p:cNvPr id="33794" name="Content Placeholder 2"/>
          <p:cNvSpPr>
            <a:spLocks noGrp="1"/>
          </p:cNvSpPr>
          <p:nvPr>
            <p:ph idx="1"/>
          </p:nvPr>
        </p:nvSpPr>
        <p:spPr/>
        <p:txBody>
          <a:bodyPr>
            <a:noAutofit/>
          </a:bodyPr>
          <a:lstStyle/>
          <a:p>
            <a:pPr eaLnBrk="1" hangingPunct="1">
              <a:lnSpc>
                <a:spcPct val="100000"/>
              </a:lnSpc>
              <a:spcBef>
                <a:spcPts val="0"/>
              </a:spcBef>
            </a:pPr>
            <a:r>
              <a:rPr lang="el-GR" altLang="de-DE" sz="1600" b="1" dirty="0">
                <a:solidFill>
                  <a:srgbClr val="004992"/>
                </a:solidFill>
              </a:rPr>
              <a:t>Αίτια…</a:t>
            </a:r>
            <a:endParaRPr lang="de-DE" altLang="de-DE" sz="1600" b="1" dirty="0">
              <a:solidFill>
                <a:srgbClr val="004992"/>
              </a:solidFill>
            </a:endParaRPr>
          </a:p>
          <a:p>
            <a:pPr eaLnBrk="1" hangingPunct="1">
              <a:lnSpc>
                <a:spcPct val="100000"/>
              </a:lnSpc>
              <a:spcBef>
                <a:spcPts val="1200"/>
              </a:spcBef>
            </a:pPr>
            <a:r>
              <a:rPr lang="el-GR" altLang="de-DE" sz="1600" b="1" dirty="0">
                <a:solidFill>
                  <a:srgbClr val="004992"/>
                </a:solidFill>
              </a:rPr>
              <a:t>…</a:t>
            </a:r>
            <a:r>
              <a:rPr lang="de-DE" altLang="de-DE" sz="1600" b="1" dirty="0">
                <a:solidFill>
                  <a:srgbClr val="004992"/>
                </a:solidFill>
              </a:rPr>
              <a:t> </a:t>
            </a:r>
            <a:r>
              <a:rPr lang="el-GR" altLang="de-DE" sz="1600" b="1" dirty="0">
                <a:solidFill>
                  <a:srgbClr val="004992"/>
                </a:solidFill>
              </a:rPr>
              <a:t>ο εαυτός μου</a:t>
            </a:r>
            <a:r>
              <a:rPr lang="en-US" altLang="de-DE" sz="1600" b="1" dirty="0">
                <a:solidFill>
                  <a:srgbClr val="004992"/>
                </a:solidFill>
              </a:rPr>
              <a:t>:</a:t>
            </a:r>
            <a:endParaRPr lang="de-DE" altLang="de-DE" sz="1600" b="1" dirty="0">
              <a:solidFill>
                <a:srgbClr val="004992"/>
              </a:solidFill>
            </a:endParaRPr>
          </a:p>
          <a:p>
            <a:pPr eaLnBrk="1" hangingPunct="1">
              <a:lnSpc>
                <a:spcPct val="100000"/>
              </a:lnSpc>
              <a:spcBef>
                <a:spcPts val="0"/>
              </a:spcBef>
            </a:pPr>
            <a:r>
              <a:rPr lang="el-GR" altLang="de-DE" sz="1600" dirty="0">
                <a:solidFill>
                  <a:srgbClr val="333333"/>
                </a:solidFill>
              </a:rPr>
              <a:t>(</a:t>
            </a:r>
            <a:r>
              <a:rPr lang="el-GR" altLang="de-DE" sz="1600" i="1" dirty="0">
                <a:solidFill>
                  <a:srgbClr val="333333"/>
                </a:solidFill>
              </a:rPr>
              <a:t>μπορεί να αλλάξει σε κάποιο βαθμό</a:t>
            </a:r>
            <a:r>
              <a:rPr lang="el-GR" altLang="de-DE" sz="1600" dirty="0">
                <a:solidFill>
                  <a:srgbClr val="333333"/>
                </a:solidFill>
              </a:rPr>
              <a:t>)</a:t>
            </a:r>
          </a:p>
          <a:p>
            <a:pPr marL="285750" indent="-285750" eaLnBrk="1" hangingPunct="1">
              <a:lnSpc>
                <a:spcPct val="100000"/>
              </a:lnSpc>
              <a:spcBef>
                <a:spcPts val="0"/>
              </a:spcBef>
              <a:buClr>
                <a:srgbClr val="333333"/>
              </a:buClr>
              <a:buFont typeface="WingDings"/>
              <a:buChar char=""/>
            </a:pPr>
            <a:r>
              <a:rPr lang="el-GR" altLang="de-DE" sz="1600" dirty="0">
                <a:solidFill>
                  <a:srgbClr val="333333"/>
                </a:solidFill>
              </a:rPr>
              <a:t>Η διαδικασία ανάρρωσης ήταν επιτυχής γιατί είχα ισχυρά κίνητρα.</a:t>
            </a:r>
          </a:p>
          <a:p>
            <a:pPr marL="285750" indent="-285750" eaLnBrk="1" hangingPunct="1">
              <a:lnSpc>
                <a:spcPct val="100000"/>
              </a:lnSpc>
              <a:spcBef>
                <a:spcPts val="0"/>
              </a:spcBef>
              <a:buClr>
                <a:srgbClr val="333333"/>
              </a:buClr>
              <a:buFont typeface="WingDings"/>
              <a:buChar char=""/>
            </a:pPr>
            <a:r>
              <a:rPr lang="el-GR" altLang="de-DE" sz="1600" dirty="0">
                <a:solidFill>
                  <a:srgbClr val="333333"/>
                </a:solidFill>
              </a:rPr>
              <a:t>Επέμεινα σε συγκεκριμένο είδος θεραπείας και αυτό έπαιξε μεγάλο ρόλο στο να γίνω καλά.</a:t>
            </a:r>
          </a:p>
          <a:p>
            <a:pPr eaLnBrk="1" hangingPunct="1">
              <a:lnSpc>
                <a:spcPct val="100000"/>
              </a:lnSpc>
              <a:spcBef>
                <a:spcPts val="1200"/>
              </a:spcBef>
            </a:pPr>
            <a:r>
              <a:rPr lang="el-GR" altLang="de-DE" sz="1600" dirty="0">
                <a:solidFill>
                  <a:srgbClr val="333333"/>
                </a:solidFill>
              </a:rPr>
              <a:t>(</a:t>
            </a:r>
            <a:r>
              <a:rPr lang="el-GR" altLang="de-DE" sz="1600" i="1" dirty="0">
                <a:solidFill>
                  <a:srgbClr val="333333"/>
                </a:solidFill>
              </a:rPr>
              <a:t>περισσότερο δύσκολο να αλλάξει</a:t>
            </a:r>
            <a:r>
              <a:rPr lang="el-GR" altLang="de-DE" sz="1600" dirty="0">
                <a:solidFill>
                  <a:srgbClr val="333333"/>
                </a:solidFill>
              </a:rPr>
              <a:t>)</a:t>
            </a:r>
          </a:p>
          <a:p>
            <a:pPr marL="285750" indent="-285750" eaLnBrk="1" hangingPunct="1">
              <a:lnSpc>
                <a:spcPct val="100000"/>
              </a:lnSpc>
              <a:spcBef>
                <a:spcPts val="0"/>
              </a:spcBef>
              <a:buClr>
                <a:srgbClr val="333333"/>
              </a:buClr>
              <a:buFont typeface="WingDings"/>
              <a:buChar char=""/>
            </a:pPr>
            <a:r>
              <a:rPr lang="el-GR" altLang="de-DE" sz="1600" dirty="0">
                <a:solidFill>
                  <a:srgbClr val="333333"/>
                </a:solidFill>
              </a:rPr>
              <a:t>Θα γινόμουνα σίγουρα καλά και χωρίς θεραπεία ή φάρμακα.</a:t>
            </a:r>
          </a:p>
          <a:p>
            <a:pPr marL="285750" indent="-285750" eaLnBrk="1" hangingPunct="1">
              <a:lnSpc>
                <a:spcPct val="100000"/>
              </a:lnSpc>
              <a:spcBef>
                <a:spcPts val="0"/>
              </a:spcBef>
              <a:buClr>
                <a:srgbClr val="333333"/>
              </a:buClr>
              <a:buFont typeface="WingDings"/>
              <a:buChar char=""/>
            </a:pPr>
            <a:r>
              <a:rPr lang="el-GR" altLang="de-DE" sz="1600" dirty="0">
                <a:solidFill>
                  <a:srgbClr val="333333"/>
                </a:solidFill>
              </a:rPr>
              <a:t>Η ανάρρωσή μου οφείλεται στα καλά γονίδια που έχω.</a:t>
            </a:r>
          </a:p>
          <a:p>
            <a:pPr eaLnBrk="1" hangingPunct="1">
              <a:lnSpc>
                <a:spcPct val="100000"/>
              </a:lnSpc>
              <a:spcBef>
                <a:spcPts val="1200"/>
              </a:spcBef>
            </a:pPr>
            <a:r>
              <a:rPr lang="el-GR" altLang="de-DE" sz="1600" b="1" dirty="0">
                <a:solidFill>
                  <a:srgbClr val="004992"/>
                </a:solidFill>
              </a:rPr>
              <a:t>… οι άλλοι:</a:t>
            </a:r>
          </a:p>
          <a:p>
            <a:pPr marL="285750" indent="-285750" eaLnBrk="1" hangingPunct="1">
              <a:lnSpc>
                <a:spcPct val="100000"/>
              </a:lnSpc>
              <a:spcBef>
                <a:spcPts val="0"/>
              </a:spcBef>
              <a:buClr>
                <a:srgbClr val="333333"/>
              </a:buClr>
              <a:buFont typeface="WingDings"/>
              <a:buChar char=""/>
            </a:pPr>
            <a:r>
              <a:rPr lang="el-GR" altLang="de-DE" sz="1600" dirty="0">
                <a:solidFill>
                  <a:srgbClr val="333333"/>
                </a:solidFill>
              </a:rPr>
              <a:t>Οι γιατροί σε αυτό το νοσοκομείο είναι πολύ ικανοί.</a:t>
            </a:r>
          </a:p>
          <a:p>
            <a:pPr marL="285750" indent="-285750" eaLnBrk="1" hangingPunct="1">
              <a:lnSpc>
                <a:spcPct val="100000"/>
              </a:lnSpc>
              <a:spcBef>
                <a:spcPts val="0"/>
              </a:spcBef>
              <a:buClr>
                <a:srgbClr val="333333"/>
              </a:buClr>
              <a:buFont typeface="WingDings"/>
              <a:buChar char=""/>
            </a:pPr>
            <a:r>
              <a:rPr lang="el-GR" altLang="de-DE" sz="1600" dirty="0">
                <a:solidFill>
                  <a:srgbClr val="333333"/>
                </a:solidFill>
              </a:rPr>
              <a:t>Χωρίς την υποστήριξη των γονιών μου, δε θα τα είχα καταφέρει.</a:t>
            </a:r>
          </a:p>
          <a:p>
            <a:pPr eaLnBrk="1" hangingPunct="1">
              <a:lnSpc>
                <a:spcPct val="100000"/>
              </a:lnSpc>
              <a:spcBef>
                <a:spcPts val="1200"/>
              </a:spcBef>
            </a:pPr>
            <a:r>
              <a:rPr lang="el-GR" altLang="de-DE" sz="1600" b="1" dirty="0">
                <a:solidFill>
                  <a:srgbClr val="004992"/>
                </a:solidFill>
              </a:rPr>
              <a:t>… μιας κατάστασης ή ενός τυχαίου συμβάντος:</a:t>
            </a:r>
          </a:p>
          <a:p>
            <a:pPr marL="285750" indent="-285750" eaLnBrk="1" hangingPunct="1">
              <a:lnSpc>
                <a:spcPct val="100000"/>
              </a:lnSpc>
              <a:spcBef>
                <a:spcPts val="0"/>
              </a:spcBef>
              <a:buClr>
                <a:srgbClr val="333333"/>
              </a:buClr>
              <a:buFont typeface="WingDings"/>
              <a:buChar char=""/>
            </a:pPr>
            <a:r>
              <a:rPr lang="el-GR" altLang="de-DE" sz="1600" dirty="0">
                <a:solidFill>
                  <a:srgbClr val="333333"/>
                </a:solidFill>
              </a:rPr>
              <a:t>Καθαρή σύμπτωση.</a:t>
            </a:r>
          </a:p>
          <a:p>
            <a:pPr marL="285750" indent="-285750" eaLnBrk="1" hangingPunct="1">
              <a:lnSpc>
                <a:spcPct val="100000"/>
              </a:lnSpc>
              <a:spcBef>
                <a:spcPts val="0"/>
              </a:spcBef>
              <a:buClr>
                <a:srgbClr val="333333"/>
              </a:buClr>
              <a:buFont typeface="WingDings"/>
              <a:buChar char=""/>
            </a:pPr>
            <a:r>
              <a:rPr lang="el-GR" altLang="de-DE" sz="1600" dirty="0">
                <a:solidFill>
                  <a:srgbClr val="333333"/>
                </a:solidFill>
              </a:rPr>
              <a:t>Έγινα καλά εξαιτίας των φαρμάκων που πήρα.</a:t>
            </a:r>
          </a:p>
        </p:txBody>
      </p:sp>
      <p:sp>
        <p:nvSpPr>
          <p:cNvPr id="3" name="Footer Placeholder 2"/>
          <p:cNvSpPr>
            <a:spLocks noGrp="1"/>
          </p:cNvSpPr>
          <p:nvPr>
            <p:ph type="ftr" sz="quarter" idx="11"/>
          </p:nvPr>
        </p:nvSpPr>
        <p:spPr/>
        <p:txBody>
          <a:bodyPr/>
          <a:lstStyle/>
          <a:p>
            <a:pPr>
              <a:defRPr/>
            </a:pPr>
            <a:r>
              <a:rPr lang="el-GR">
                <a:latin typeface="+mn-lt"/>
                <a:ea typeface="+mn-ea"/>
              </a:rPr>
              <a:t>Μεταγνωστική Θεραπεία 1 – Απόδοση αιτίαςΑπόδοση ευθυνών και επαίνου</a:t>
            </a:r>
            <a:endParaRPr lang="de-DE">
              <a:latin typeface="+mn-lt"/>
              <a:ea typeface="+mn-ea"/>
            </a:endParaRPr>
          </a:p>
        </p:txBody>
      </p:sp>
      <p:sp>
        <p:nvSpPr>
          <p:cNvPr id="4" name="Slide Number Placeholder 3"/>
          <p:cNvSpPr>
            <a:spLocks noGrp="1"/>
          </p:cNvSpPr>
          <p:nvPr>
            <p:ph type="sldNum" sz="quarter" idx="12"/>
          </p:nvPr>
        </p:nvSpPr>
        <p:spPr/>
        <p:txBody>
          <a:bodyPr/>
          <a:lstStyle/>
          <a:p>
            <a:pPr>
              <a:defRPr/>
            </a:pPr>
            <a:fld id="{9A5AD19E-8182-4F35-B945-31418FB87AE6}" type="slidenum">
              <a:rPr lang="de-DE" altLang="de-DE" smtClean="0">
                <a:latin typeface="+mn-lt"/>
                <a:ea typeface="+mn-ea"/>
              </a:rPr>
              <a:pPr>
                <a:defRPr/>
              </a:pPr>
              <a:t>10</a:t>
            </a:fld>
            <a:endParaRPr lang="de-DE" altLang="de-DE">
              <a:latin typeface="+mn-lt"/>
              <a:ea typeface="+mn-ea"/>
            </a:endParaRPr>
          </a:p>
        </p:txBody>
      </p:sp>
      <p:pic>
        <p:nvPicPr>
          <p:cNvPr id="8" name="Grafik 1"/>
          <p:cNvPicPr>
            <a:picLocks/>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074023" y="4776216"/>
            <a:ext cx="3121152" cy="20817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l-GR" sz="3600" dirty="0">
                <a:latin typeface="+mn-lt"/>
                <a:ea typeface="+mn-ea"/>
                <a:cs typeface="+mn-cs"/>
              </a:rPr>
              <a:t>Βγαίνετε από το νοσοκομείο σχεδόν χωρίς συμπτώματα.</a:t>
            </a:r>
            <a:endParaRPr lang="en-US" sz="3600" dirty="0">
              <a:latin typeface="+mn-lt"/>
              <a:ea typeface="+mn-ea"/>
              <a:cs typeface="+mn-cs"/>
            </a:endParaRPr>
          </a:p>
        </p:txBody>
      </p:sp>
      <p:sp>
        <p:nvSpPr>
          <p:cNvPr id="33794" name="Content Placeholder 2"/>
          <p:cNvSpPr>
            <a:spLocks noGrp="1"/>
          </p:cNvSpPr>
          <p:nvPr>
            <p:ph idx="1"/>
          </p:nvPr>
        </p:nvSpPr>
        <p:spPr/>
        <p:txBody>
          <a:bodyPr>
            <a:noAutofit/>
          </a:bodyPr>
          <a:lstStyle/>
          <a:p>
            <a:pPr eaLnBrk="1" hangingPunct="1">
              <a:lnSpc>
                <a:spcPct val="100000"/>
              </a:lnSpc>
              <a:spcBef>
                <a:spcPts val="0"/>
              </a:spcBef>
            </a:pPr>
            <a:r>
              <a:rPr lang="el-GR" altLang="de-DE" sz="1600" b="1" dirty="0">
                <a:solidFill>
                  <a:srgbClr val="004992"/>
                </a:solidFill>
              </a:rPr>
              <a:t>Αίτια…</a:t>
            </a:r>
            <a:endParaRPr lang="de-DE" altLang="de-DE" sz="1600" b="1" dirty="0">
              <a:solidFill>
                <a:srgbClr val="004992"/>
              </a:solidFill>
            </a:endParaRPr>
          </a:p>
          <a:p>
            <a:pPr eaLnBrk="1" hangingPunct="1">
              <a:lnSpc>
                <a:spcPct val="100000"/>
              </a:lnSpc>
              <a:spcBef>
                <a:spcPts val="1200"/>
              </a:spcBef>
            </a:pPr>
            <a:r>
              <a:rPr lang="el-GR" altLang="de-DE" sz="1600" b="1" dirty="0">
                <a:solidFill>
                  <a:srgbClr val="004992"/>
                </a:solidFill>
              </a:rPr>
              <a:t>…</a:t>
            </a:r>
            <a:r>
              <a:rPr lang="de-DE" altLang="de-DE" sz="1600" b="1" dirty="0">
                <a:solidFill>
                  <a:srgbClr val="004992"/>
                </a:solidFill>
              </a:rPr>
              <a:t> </a:t>
            </a:r>
            <a:r>
              <a:rPr lang="el-GR" altLang="de-DE" sz="1600" b="1" dirty="0">
                <a:solidFill>
                  <a:srgbClr val="004992"/>
                </a:solidFill>
              </a:rPr>
              <a:t>ο εαυτός μου</a:t>
            </a:r>
            <a:r>
              <a:rPr lang="en-US" altLang="de-DE" sz="1600" b="1" dirty="0">
                <a:solidFill>
                  <a:srgbClr val="004992"/>
                </a:solidFill>
              </a:rPr>
              <a:t>:</a:t>
            </a:r>
            <a:endParaRPr lang="de-DE" altLang="de-DE" sz="1600" b="1" dirty="0">
              <a:solidFill>
                <a:srgbClr val="004992"/>
              </a:solidFill>
            </a:endParaRPr>
          </a:p>
          <a:p>
            <a:pPr eaLnBrk="1" hangingPunct="1">
              <a:lnSpc>
                <a:spcPct val="100000"/>
              </a:lnSpc>
              <a:spcBef>
                <a:spcPts val="0"/>
              </a:spcBef>
            </a:pPr>
            <a:r>
              <a:rPr lang="el-GR" altLang="de-DE" sz="1600" dirty="0">
                <a:solidFill>
                  <a:srgbClr val="333333"/>
                </a:solidFill>
              </a:rPr>
              <a:t>(</a:t>
            </a:r>
            <a:r>
              <a:rPr lang="el-GR" altLang="de-DE" sz="1600" i="1" dirty="0">
                <a:solidFill>
                  <a:srgbClr val="333333"/>
                </a:solidFill>
              </a:rPr>
              <a:t>μπορεί να αλλάξει σε κάποιο βαθμό</a:t>
            </a:r>
            <a:r>
              <a:rPr lang="el-GR" altLang="de-DE" sz="1600" dirty="0">
                <a:solidFill>
                  <a:srgbClr val="333333"/>
                </a:solidFill>
              </a:rPr>
              <a:t>)</a:t>
            </a:r>
          </a:p>
          <a:p>
            <a:pPr marL="285750" indent="-285750" eaLnBrk="1" hangingPunct="1">
              <a:lnSpc>
                <a:spcPct val="100000"/>
              </a:lnSpc>
              <a:spcBef>
                <a:spcPts val="0"/>
              </a:spcBef>
              <a:buClr>
                <a:srgbClr val="333333"/>
              </a:buClr>
              <a:buFont typeface="WingDings"/>
              <a:buChar char=""/>
            </a:pPr>
            <a:r>
              <a:rPr lang="el-GR" altLang="de-DE" sz="1600" dirty="0">
                <a:solidFill>
                  <a:srgbClr val="333333"/>
                </a:solidFill>
              </a:rPr>
              <a:t>Η διαδικασία ανάρρωσης ήταν επιτυχής γιατί είχα ισχυρά κίνητρα.</a:t>
            </a:r>
          </a:p>
          <a:p>
            <a:pPr marL="285750" indent="-285750" eaLnBrk="1" hangingPunct="1">
              <a:lnSpc>
                <a:spcPct val="100000"/>
              </a:lnSpc>
              <a:spcBef>
                <a:spcPts val="0"/>
              </a:spcBef>
              <a:buClr>
                <a:srgbClr val="333333"/>
              </a:buClr>
              <a:buFont typeface="WingDings"/>
              <a:buChar char=""/>
            </a:pPr>
            <a:r>
              <a:rPr lang="el-GR" altLang="de-DE" sz="1600" dirty="0">
                <a:solidFill>
                  <a:srgbClr val="333333"/>
                </a:solidFill>
              </a:rPr>
              <a:t>Επέμεινα σε συγκεκριμένο είδος θεραπείας και αυτό έπαιξε μεγάλο ρόλο στο να γίνω καλά.</a:t>
            </a:r>
          </a:p>
          <a:p>
            <a:pPr eaLnBrk="1" hangingPunct="1">
              <a:lnSpc>
                <a:spcPct val="100000"/>
              </a:lnSpc>
              <a:spcBef>
                <a:spcPts val="1200"/>
              </a:spcBef>
            </a:pPr>
            <a:r>
              <a:rPr lang="el-GR" altLang="de-DE" sz="1600" dirty="0">
                <a:solidFill>
                  <a:srgbClr val="333333"/>
                </a:solidFill>
              </a:rPr>
              <a:t>(</a:t>
            </a:r>
            <a:r>
              <a:rPr lang="el-GR" altLang="de-DE" sz="1600" i="1" dirty="0">
                <a:solidFill>
                  <a:srgbClr val="333333"/>
                </a:solidFill>
              </a:rPr>
              <a:t>περισσότερο δύσκολο να αλλάξει</a:t>
            </a:r>
            <a:r>
              <a:rPr lang="el-GR" altLang="de-DE" sz="1600" dirty="0">
                <a:solidFill>
                  <a:srgbClr val="333333"/>
                </a:solidFill>
              </a:rPr>
              <a:t>)</a:t>
            </a:r>
          </a:p>
          <a:p>
            <a:pPr marL="285750" indent="-285750" eaLnBrk="1" hangingPunct="1">
              <a:lnSpc>
                <a:spcPct val="100000"/>
              </a:lnSpc>
              <a:spcBef>
                <a:spcPts val="0"/>
              </a:spcBef>
              <a:buClr>
                <a:srgbClr val="333333"/>
              </a:buClr>
              <a:buFont typeface="WingDings"/>
              <a:buChar char=""/>
            </a:pPr>
            <a:r>
              <a:rPr lang="el-GR" altLang="de-DE" sz="1600" dirty="0">
                <a:solidFill>
                  <a:srgbClr val="333333"/>
                </a:solidFill>
              </a:rPr>
              <a:t>Θα γινόμουνα σίγουρα καλά και χωρίς θεραπεία ή φάρμακα.</a:t>
            </a:r>
          </a:p>
          <a:p>
            <a:pPr marL="285750" indent="-285750" eaLnBrk="1" hangingPunct="1">
              <a:lnSpc>
                <a:spcPct val="100000"/>
              </a:lnSpc>
              <a:spcBef>
                <a:spcPts val="0"/>
              </a:spcBef>
              <a:buClr>
                <a:srgbClr val="333333"/>
              </a:buClr>
              <a:buFont typeface="WingDings"/>
              <a:buChar char=""/>
            </a:pPr>
            <a:r>
              <a:rPr lang="el-GR" altLang="de-DE" sz="1600" dirty="0">
                <a:solidFill>
                  <a:srgbClr val="333333"/>
                </a:solidFill>
              </a:rPr>
              <a:t>Η ανάρρωσή μου οφείλεται στα καλά γονίδια που έχω.</a:t>
            </a:r>
          </a:p>
          <a:p>
            <a:pPr eaLnBrk="1" hangingPunct="1">
              <a:lnSpc>
                <a:spcPct val="100000"/>
              </a:lnSpc>
              <a:spcBef>
                <a:spcPts val="1200"/>
              </a:spcBef>
            </a:pPr>
            <a:r>
              <a:rPr lang="el-GR" altLang="de-DE" sz="1600" b="1" dirty="0">
                <a:solidFill>
                  <a:srgbClr val="004992"/>
                </a:solidFill>
              </a:rPr>
              <a:t>… οι άλλοι:</a:t>
            </a:r>
          </a:p>
          <a:p>
            <a:pPr marL="285750" indent="-285750" eaLnBrk="1" hangingPunct="1">
              <a:lnSpc>
                <a:spcPct val="100000"/>
              </a:lnSpc>
              <a:spcBef>
                <a:spcPts val="0"/>
              </a:spcBef>
              <a:buClr>
                <a:srgbClr val="333333"/>
              </a:buClr>
              <a:buFont typeface="WingDings"/>
              <a:buChar char=""/>
            </a:pPr>
            <a:r>
              <a:rPr lang="el-GR" altLang="de-DE" sz="1600" dirty="0">
                <a:solidFill>
                  <a:srgbClr val="333333"/>
                </a:solidFill>
              </a:rPr>
              <a:t>Οι γιατροί σε αυτό το νοσοκομείο είναι πολύ ικανοί.</a:t>
            </a:r>
          </a:p>
          <a:p>
            <a:pPr marL="285750" indent="-285750" eaLnBrk="1" hangingPunct="1">
              <a:lnSpc>
                <a:spcPct val="100000"/>
              </a:lnSpc>
              <a:spcBef>
                <a:spcPts val="0"/>
              </a:spcBef>
              <a:buClr>
                <a:srgbClr val="333333"/>
              </a:buClr>
              <a:buFont typeface="WingDings"/>
              <a:buChar char=""/>
            </a:pPr>
            <a:r>
              <a:rPr lang="el-GR" altLang="de-DE" sz="1600" dirty="0">
                <a:solidFill>
                  <a:srgbClr val="333333"/>
                </a:solidFill>
              </a:rPr>
              <a:t>Χωρίς την υποστήριξη των γονιών μου, δε θα τα είχα καταφέρει.</a:t>
            </a:r>
          </a:p>
          <a:p>
            <a:pPr eaLnBrk="1" hangingPunct="1">
              <a:lnSpc>
                <a:spcPct val="100000"/>
              </a:lnSpc>
              <a:spcBef>
                <a:spcPts val="1200"/>
              </a:spcBef>
            </a:pPr>
            <a:r>
              <a:rPr lang="el-GR" altLang="de-DE" sz="1600" b="1" dirty="0">
                <a:solidFill>
                  <a:srgbClr val="004992"/>
                </a:solidFill>
              </a:rPr>
              <a:t>… μιας κατάστασης ή ενός τυχαίου συμβάντος:</a:t>
            </a:r>
          </a:p>
          <a:p>
            <a:pPr marL="285750" indent="-285750" eaLnBrk="1" hangingPunct="1">
              <a:lnSpc>
                <a:spcPct val="100000"/>
              </a:lnSpc>
              <a:spcBef>
                <a:spcPts val="0"/>
              </a:spcBef>
              <a:buClr>
                <a:srgbClr val="333333"/>
              </a:buClr>
              <a:buFont typeface="WingDings"/>
              <a:buChar char=""/>
            </a:pPr>
            <a:r>
              <a:rPr lang="el-GR" altLang="de-DE" sz="1600" dirty="0">
                <a:solidFill>
                  <a:srgbClr val="333333"/>
                </a:solidFill>
              </a:rPr>
              <a:t>Καθαρή σύμπτωση.</a:t>
            </a:r>
          </a:p>
          <a:p>
            <a:pPr marL="285750" indent="-285750" eaLnBrk="1" hangingPunct="1">
              <a:lnSpc>
                <a:spcPct val="100000"/>
              </a:lnSpc>
              <a:spcBef>
                <a:spcPts val="0"/>
              </a:spcBef>
              <a:buClr>
                <a:srgbClr val="333333"/>
              </a:buClr>
              <a:buFont typeface="WingDings"/>
              <a:buChar char=""/>
            </a:pPr>
            <a:r>
              <a:rPr lang="el-GR" altLang="de-DE" sz="1600" dirty="0">
                <a:solidFill>
                  <a:srgbClr val="333333"/>
                </a:solidFill>
              </a:rPr>
              <a:t>Έγινα καλά εξαιτίας των φαρμάκων που πήρα.</a:t>
            </a:r>
          </a:p>
        </p:txBody>
      </p:sp>
      <p:sp>
        <p:nvSpPr>
          <p:cNvPr id="3" name="Footer Placeholder 2"/>
          <p:cNvSpPr>
            <a:spLocks noGrp="1"/>
          </p:cNvSpPr>
          <p:nvPr>
            <p:ph type="ftr" sz="quarter" idx="11"/>
          </p:nvPr>
        </p:nvSpPr>
        <p:spPr/>
        <p:txBody>
          <a:bodyPr/>
          <a:lstStyle/>
          <a:p>
            <a:pPr>
              <a:defRPr/>
            </a:pPr>
            <a:r>
              <a:rPr lang="el-GR">
                <a:latin typeface="+mn-lt"/>
                <a:ea typeface="+mn-ea"/>
              </a:rPr>
              <a:t>Μεταγνωστική Θεραπεία 1 – Απόδοση αιτίαςΑπόδοση ευθυνών και επαίνου</a:t>
            </a:r>
            <a:endParaRPr lang="de-DE">
              <a:latin typeface="+mn-lt"/>
              <a:ea typeface="+mn-ea"/>
            </a:endParaRPr>
          </a:p>
        </p:txBody>
      </p:sp>
      <p:sp>
        <p:nvSpPr>
          <p:cNvPr id="4" name="Slide Number Placeholder 3"/>
          <p:cNvSpPr>
            <a:spLocks noGrp="1"/>
          </p:cNvSpPr>
          <p:nvPr>
            <p:ph type="sldNum" sz="quarter" idx="12"/>
          </p:nvPr>
        </p:nvSpPr>
        <p:spPr/>
        <p:txBody>
          <a:bodyPr/>
          <a:lstStyle/>
          <a:p>
            <a:pPr>
              <a:defRPr/>
            </a:pPr>
            <a:fld id="{9A5AD19E-8182-4F35-B945-31418FB87AE6}" type="slidenum">
              <a:rPr lang="de-DE" altLang="de-DE" smtClean="0">
                <a:latin typeface="+mn-lt"/>
                <a:ea typeface="+mn-ea"/>
              </a:rPr>
              <a:pPr>
                <a:defRPr/>
              </a:pPr>
              <a:t>11</a:t>
            </a:fld>
            <a:endParaRPr lang="de-DE" altLang="de-DE">
              <a:latin typeface="+mn-lt"/>
              <a:ea typeface="+mn-ea"/>
            </a:endParaRPr>
          </a:p>
        </p:txBody>
      </p:sp>
      <p:pic>
        <p:nvPicPr>
          <p:cNvPr id="8" name="Grafik 1"/>
          <p:cNvPicPr>
            <a:picLocks/>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074023" y="4776216"/>
            <a:ext cx="3121152" cy="20817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Caption_7"/>
          <p:cNvSpPr txBox="1">
            <a:spLocks noChangeArrowheads="1"/>
          </p:cNvSpPr>
          <p:nvPr/>
        </p:nvSpPr>
        <p:spPr bwMode="auto">
          <a:xfrm rot="-1140598">
            <a:off x="1352590" y="3585315"/>
            <a:ext cx="914400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el-GR" altLang="de-DE" sz="2800" b="1">
                <a:solidFill>
                  <a:srgbClr val="FF0000"/>
                </a:solidFill>
                <a:latin typeface="Calibri Light"/>
              </a:rPr>
              <a:t>Προσοχή: Μονόπλευρη επεξήγηση</a:t>
            </a:r>
            <a:endParaRPr lang="en-US" altLang="de-DE" sz="2800" b="1" dirty="0">
              <a:solidFill>
                <a:srgbClr val="FF0000"/>
              </a:solidFill>
              <a:latin typeface="Calibri Light"/>
            </a:endParaRPr>
          </a:p>
        </p:txBody>
      </p:sp>
    </p:spTree>
    <p:extLst>
      <p:ext uri="{BB962C8B-B14F-4D97-AF65-F5344CB8AC3E}">
        <p14:creationId xmlns:p14="http://schemas.microsoft.com/office/powerpoint/2010/main" val="258318253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l-GR" sz="3600" dirty="0">
                <a:latin typeface="+mn-lt"/>
                <a:ea typeface="+mn-ea"/>
                <a:cs typeface="+mn-cs"/>
              </a:rPr>
              <a:t>Βγαίνετε από το νοσοκομείο σχεδόν χωρίς συμπτώματα.</a:t>
            </a:r>
            <a:endParaRPr lang="en-US" sz="3600" dirty="0">
              <a:latin typeface="+mn-lt"/>
              <a:ea typeface="+mn-ea"/>
              <a:cs typeface="+mn-cs"/>
            </a:endParaRPr>
          </a:p>
        </p:txBody>
      </p:sp>
      <p:sp>
        <p:nvSpPr>
          <p:cNvPr id="37890" name="Content Placeholder 2"/>
          <p:cNvSpPr>
            <a:spLocks noGrp="1"/>
          </p:cNvSpPr>
          <p:nvPr>
            <p:ph idx="1"/>
          </p:nvPr>
        </p:nvSpPr>
        <p:spPr/>
        <p:txBody>
          <a:bodyPr>
            <a:noAutofit/>
          </a:bodyPr>
          <a:lstStyle/>
          <a:p>
            <a:pPr eaLnBrk="1" hangingPunct="1"/>
            <a:r>
              <a:rPr lang="el-GR" altLang="de-DE" sz="2400" dirty="0">
                <a:solidFill>
                  <a:srgbClr val="004992"/>
                </a:solidFill>
              </a:rPr>
              <a:t>Τώρα, παρακαλούμε να σκεφτείτε μερικές απαντήσεις οι οποίες περιλαμβάνουν μια σειρά από διαφορετικές αιτίες (όσον αφορά τους άλλους, την κατάσταση και τον εαυτό σας).</a:t>
            </a:r>
            <a:endParaRPr lang="de-DE" altLang="de-DE" sz="2400" dirty="0">
              <a:solidFill>
                <a:srgbClr val="004992"/>
              </a:solidFill>
            </a:endParaRPr>
          </a:p>
          <a:p>
            <a:pPr eaLnBrk="1" hangingPunct="1"/>
            <a:r>
              <a:rPr lang="en-US" altLang="de-DE" sz="2400" dirty="0">
                <a:solidFill>
                  <a:srgbClr val="333333"/>
                </a:solidFill>
              </a:rPr>
              <a:t>;;;</a:t>
            </a:r>
          </a:p>
          <a:p>
            <a:pPr eaLnBrk="1" hangingPunct="1"/>
            <a:r>
              <a:rPr lang="en-US" altLang="de-DE" sz="2400" dirty="0">
                <a:solidFill>
                  <a:srgbClr val="333333"/>
                </a:solidFill>
              </a:rPr>
              <a:t>;;;</a:t>
            </a:r>
          </a:p>
          <a:p>
            <a:pPr eaLnBrk="1" hangingPunct="1"/>
            <a:r>
              <a:rPr lang="en-US" altLang="de-DE" sz="2400" dirty="0">
                <a:solidFill>
                  <a:srgbClr val="333333"/>
                </a:solidFill>
              </a:rPr>
              <a:t>;;;	</a:t>
            </a:r>
            <a:endParaRPr lang="el-GR" altLang="de-DE" sz="2400" dirty="0">
              <a:solidFill>
                <a:srgbClr val="333333"/>
              </a:solidFill>
            </a:endParaRPr>
          </a:p>
        </p:txBody>
      </p:sp>
      <p:sp>
        <p:nvSpPr>
          <p:cNvPr id="3" name="Footer Placeholder 2"/>
          <p:cNvSpPr>
            <a:spLocks noGrp="1"/>
          </p:cNvSpPr>
          <p:nvPr>
            <p:ph type="ftr" sz="quarter" idx="11"/>
          </p:nvPr>
        </p:nvSpPr>
        <p:spPr/>
        <p:txBody>
          <a:bodyPr/>
          <a:lstStyle/>
          <a:p>
            <a:pPr>
              <a:defRPr/>
            </a:pPr>
            <a:r>
              <a:rPr lang="el-GR">
                <a:latin typeface="+mn-lt"/>
                <a:ea typeface="+mn-ea"/>
              </a:rPr>
              <a:t>Μεταγνωστική Θεραπεία 1 – Απόδοση αιτίαςΑπόδοση ευθυνών και επαίνου</a:t>
            </a:r>
            <a:endParaRPr lang="de-DE">
              <a:latin typeface="+mn-lt"/>
              <a:ea typeface="+mn-ea"/>
            </a:endParaRPr>
          </a:p>
        </p:txBody>
      </p:sp>
      <p:sp>
        <p:nvSpPr>
          <p:cNvPr id="4" name="Slide Number Placeholder 3"/>
          <p:cNvSpPr>
            <a:spLocks noGrp="1"/>
          </p:cNvSpPr>
          <p:nvPr>
            <p:ph type="sldNum" sz="quarter" idx="12"/>
          </p:nvPr>
        </p:nvSpPr>
        <p:spPr/>
        <p:txBody>
          <a:bodyPr/>
          <a:lstStyle/>
          <a:p>
            <a:pPr>
              <a:defRPr/>
            </a:pPr>
            <a:fld id="{9A5AD19E-8182-4F35-B945-31418FB87AE6}" type="slidenum">
              <a:rPr lang="de-DE" altLang="de-DE" smtClean="0">
                <a:latin typeface="+mn-lt"/>
                <a:ea typeface="+mn-ea"/>
              </a:rPr>
              <a:pPr>
                <a:defRPr/>
              </a:pPr>
              <a:t>12</a:t>
            </a:fld>
            <a:endParaRPr lang="de-DE" altLang="de-DE">
              <a:latin typeface="+mn-lt"/>
              <a:ea typeface="+mn-ea"/>
            </a:endParaRPr>
          </a:p>
        </p:txBody>
      </p:sp>
      <p:pic>
        <p:nvPicPr>
          <p:cNvPr id="8" name="Grafik 1"/>
          <p:cNvPicPr>
            <a:picLocks/>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074023" y="4776216"/>
            <a:ext cx="3121152" cy="20817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l-GR" sz="3600" dirty="0">
                <a:latin typeface="+mn-lt"/>
                <a:ea typeface="+mn-ea"/>
                <a:cs typeface="+mn-cs"/>
              </a:rPr>
              <a:t>Βγαίνετε από το νοσοκομείο σχεδόν χωρίς συμπτώματα.</a:t>
            </a:r>
            <a:endParaRPr lang="en-US" sz="3600" dirty="0">
              <a:latin typeface="+mn-lt"/>
              <a:ea typeface="+mn-ea"/>
              <a:cs typeface="+mn-cs"/>
            </a:endParaRPr>
          </a:p>
        </p:txBody>
      </p:sp>
      <p:sp>
        <p:nvSpPr>
          <p:cNvPr id="39938" name="Content Placeholder 2"/>
          <p:cNvSpPr>
            <a:spLocks noGrp="1"/>
          </p:cNvSpPr>
          <p:nvPr>
            <p:ph idx="1"/>
          </p:nvPr>
        </p:nvSpPr>
        <p:spPr/>
        <p:txBody>
          <a:bodyPr>
            <a:noAutofit/>
          </a:bodyPr>
          <a:lstStyle/>
          <a:p>
            <a:pPr eaLnBrk="1" hangingPunct="1">
              <a:buClr>
                <a:srgbClr val="333333"/>
              </a:buClr>
            </a:pPr>
            <a:r>
              <a:rPr lang="el-GR" altLang="de-DE" sz="2400" dirty="0">
                <a:solidFill>
                  <a:srgbClr val="004992"/>
                </a:solidFill>
              </a:rPr>
              <a:t>Τώρα, παρακαλούμε να σκεφτείτε μερικές απαντήσεις οι οποίες περιλαμβάνουν μια σειρά από διαφορετικές αιτίες (όσον αφορά τους άλλους, την κατάσταση και τον εαυτό σας).</a:t>
            </a:r>
            <a:endParaRPr lang="de-DE" altLang="de-DE" sz="2400" dirty="0">
              <a:solidFill>
                <a:srgbClr val="004992"/>
              </a:solidFill>
            </a:endParaRPr>
          </a:p>
          <a:p>
            <a:pPr marL="342900" indent="-342900">
              <a:buClr>
                <a:srgbClr val="333333"/>
              </a:buClr>
              <a:buFont typeface="WingDings"/>
              <a:buChar char=""/>
            </a:pPr>
            <a:r>
              <a:rPr kumimoji="0" lang="el-GR" sz="2400" b="0" i="0" u="none" strike="noStrike" cap="none" normalizeH="0" baseline="0" dirty="0">
                <a:ln>
                  <a:noFill/>
                </a:ln>
                <a:solidFill>
                  <a:srgbClr val="333333"/>
                </a:solidFill>
                <a:effectLst/>
                <a:latin typeface="Calibri Light"/>
                <a:cs typeface="Times New Roman" pitchFamily="18" charset="0"/>
              </a:rPr>
              <a:t>«</a:t>
            </a:r>
            <a:r>
              <a:rPr lang="el-GR" altLang="de-DE" sz="2400" dirty="0">
                <a:solidFill>
                  <a:srgbClr val="333333"/>
                </a:solidFill>
              </a:rPr>
              <a:t>Με την υποστήριξη της οικογένειάς μου, των θεραπευτών</a:t>
            </a:r>
            <a:r>
              <a:rPr lang="de-DE" altLang="de-DE" sz="2400" dirty="0">
                <a:solidFill>
                  <a:srgbClr val="333333"/>
                </a:solidFill>
              </a:rPr>
              <a:t> </a:t>
            </a:r>
            <a:r>
              <a:rPr lang="el-GR" altLang="de-DE" sz="2400" dirty="0">
                <a:solidFill>
                  <a:srgbClr val="333333"/>
                </a:solidFill>
              </a:rPr>
              <a:t>μου, και των</a:t>
            </a:r>
            <a:r>
              <a:rPr lang="de-DE" altLang="de-DE" sz="2400" dirty="0">
                <a:solidFill>
                  <a:srgbClr val="333333"/>
                </a:solidFill>
              </a:rPr>
              <a:t> </a:t>
            </a:r>
            <a:r>
              <a:rPr lang="el-GR" altLang="de-DE" sz="2400" dirty="0">
                <a:solidFill>
                  <a:srgbClr val="333333"/>
                </a:solidFill>
              </a:rPr>
              <a:t>φαρμάκων, έγινα καλά. Μη ξεχάσω να παραλείψω ότι τα ισχυρά μου κίνητρα και το γεγονός ότι συμμετείχα ενεργά στην όλη θεραπευτική διαδικασία, με βοήθησαν να γίνω καλά</a:t>
            </a:r>
            <a:r>
              <a:rPr kumimoji="0" lang="el-GR" sz="2400" b="0" i="0" u="none" strike="noStrike" cap="none" normalizeH="0" baseline="0" dirty="0">
                <a:ln>
                  <a:noFill/>
                </a:ln>
                <a:solidFill>
                  <a:srgbClr val="333333"/>
                </a:solidFill>
                <a:effectLst/>
                <a:latin typeface="Calibri Light"/>
                <a:cs typeface="Times New Roman" pitchFamily="18" charset="0"/>
              </a:rPr>
              <a:t>»</a:t>
            </a:r>
            <a:r>
              <a:rPr lang="el-GR" altLang="de-DE" sz="2400" dirty="0">
                <a:solidFill>
                  <a:srgbClr val="333333"/>
                </a:solidFill>
              </a:rPr>
              <a:t>.</a:t>
            </a:r>
            <a:endParaRPr lang="de-DE" altLang="de-DE" sz="2400" dirty="0">
              <a:solidFill>
                <a:srgbClr val="333333"/>
              </a:solidFill>
            </a:endParaRPr>
          </a:p>
          <a:p>
            <a:pPr marL="342900" indent="-342900">
              <a:buClr>
                <a:srgbClr val="333333"/>
              </a:buClr>
              <a:buFont typeface="WingDings"/>
              <a:buChar char=""/>
            </a:pPr>
            <a:r>
              <a:rPr kumimoji="0" lang="el-GR" sz="2400" b="0" i="0" u="none" strike="noStrike" cap="none" normalizeH="0" baseline="0" dirty="0">
                <a:ln>
                  <a:noFill/>
                </a:ln>
                <a:solidFill>
                  <a:srgbClr val="333333"/>
                </a:solidFill>
                <a:effectLst/>
                <a:latin typeface="Calibri Light"/>
                <a:cs typeface="Times New Roman" pitchFamily="18" charset="0"/>
              </a:rPr>
              <a:t>«</a:t>
            </a:r>
            <a:r>
              <a:rPr lang="el-GR" altLang="de-DE" sz="2400" dirty="0">
                <a:solidFill>
                  <a:srgbClr val="333333"/>
                </a:solidFill>
              </a:rPr>
              <a:t>Ήθελα πάρα πολύ να γίνω καλά, και ζήτησα να συμμετάσχω</a:t>
            </a:r>
            <a:br>
              <a:rPr lang="el-GR" altLang="de-DE" sz="2400" dirty="0">
                <a:solidFill>
                  <a:srgbClr val="333333"/>
                </a:solidFill>
              </a:rPr>
            </a:br>
            <a:r>
              <a:rPr lang="el-GR" altLang="de-DE" sz="2400" dirty="0">
                <a:solidFill>
                  <a:srgbClr val="333333"/>
                </a:solidFill>
              </a:rPr>
              <a:t>σε μία συγκεκριμένη ομαδική θεραπεία, η οποία διεξήχθηκε</a:t>
            </a:r>
            <a:br>
              <a:rPr lang="el-GR" altLang="de-DE" sz="2400" dirty="0">
                <a:solidFill>
                  <a:srgbClr val="333333"/>
                </a:solidFill>
              </a:rPr>
            </a:br>
            <a:r>
              <a:rPr lang="el-GR" altLang="de-DE" sz="2400" dirty="0">
                <a:solidFill>
                  <a:srgbClr val="333333"/>
                </a:solidFill>
              </a:rPr>
              <a:t>επιτυχημένα από τους θεραπευτές</a:t>
            </a:r>
            <a:r>
              <a:rPr kumimoji="0" lang="el-GR" sz="2400" b="0" i="0" u="none" strike="noStrike" cap="none" normalizeH="0" baseline="0" dirty="0">
                <a:ln>
                  <a:noFill/>
                </a:ln>
                <a:solidFill>
                  <a:srgbClr val="333333"/>
                </a:solidFill>
                <a:effectLst/>
                <a:latin typeface="Calibri Light"/>
                <a:cs typeface="Times New Roman" pitchFamily="18" charset="0"/>
              </a:rPr>
              <a:t>»</a:t>
            </a:r>
            <a:r>
              <a:rPr lang="el-GR" altLang="de-DE" sz="2400" dirty="0">
                <a:solidFill>
                  <a:srgbClr val="333333"/>
                </a:solidFill>
              </a:rPr>
              <a:t>.</a:t>
            </a:r>
            <a:r>
              <a:rPr lang="en-US" altLang="de-DE" sz="2400" dirty="0">
                <a:solidFill>
                  <a:srgbClr val="333333"/>
                </a:solidFill>
              </a:rPr>
              <a:t>	</a:t>
            </a:r>
            <a:endParaRPr lang="el-GR" altLang="de-DE" sz="2400" dirty="0">
              <a:solidFill>
                <a:srgbClr val="333333"/>
              </a:solidFill>
            </a:endParaRPr>
          </a:p>
        </p:txBody>
      </p:sp>
      <p:sp>
        <p:nvSpPr>
          <p:cNvPr id="3" name="Footer Placeholder 2"/>
          <p:cNvSpPr>
            <a:spLocks noGrp="1"/>
          </p:cNvSpPr>
          <p:nvPr>
            <p:ph type="ftr" sz="quarter" idx="11"/>
          </p:nvPr>
        </p:nvSpPr>
        <p:spPr/>
        <p:txBody>
          <a:bodyPr/>
          <a:lstStyle/>
          <a:p>
            <a:pPr>
              <a:defRPr/>
            </a:pPr>
            <a:r>
              <a:rPr lang="el-GR">
                <a:latin typeface="+mn-lt"/>
                <a:ea typeface="+mn-ea"/>
              </a:rPr>
              <a:t>Μεταγνωστική Θεραπεία 1 – Απόδοση αιτίαςΑπόδοση ευθυνών και επαίνου</a:t>
            </a:r>
            <a:endParaRPr lang="de-DE">
              <a:latin typeface="+mn-lt"/>
              <a:ea typeface="+mn-ea"/>
            </a:endParaRPr>
          </a:p>
        </p:txBody>
      </p:sp>
      <p:sp>
        <p:nvSpPr>
          <p:cNvPr id="4" name="Slide Number Placeholder 3"/>
          <p:cNvSpPr>
            <a:spLocks noGrp="1"/>
          </p:cNvSpPr>
          <p:nvPr>
            <p:ph type="sldNum" sz="quarter" idx="12"/>
          </p:nvPr>
        </p:nvSpPr>
        <p:spPr/>
        <p:txBody>
          <a:bodyPr/>
          <a:lstStyle/>
          <a:p>
            <a:pPr>
              <a:defRPr/>
            </a:pPr>
            <a:fld id="{9A5AD19E-8182-4F35-B945-31418FB87AE6}" type="slidenum">
              <a:rPr lang="de-DE" altLang="de-DE" smtClean="0">
                <a:latin typeface="+mn-lt"/>
                <a:ea typeface="+mn-ea"/>
              </a:rPr>
              <a:pPr>
                <a:defRPr/>
              </a:pPr>
              <a:t>13</a:t>
            </a:fld>
            <a:endParaRPr lang="de-DE" altLang="de-DE">
              <a:latin typeface="+mn-lt"/>
              <a:ea typeface="+mn-ea"/>
            </a:endParaRPr>
          </a:p>
        </p:txBody>
      </p:sp>
      <p:pic>
        <p:nvPicPr>
          <p:cNvPr id="8" name="Grafik 1"/>
          <p:cNvPicPr>
            <a:picLocks/>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074023" y="4776216"/>
            <a:ext cx="3121152" cy="20817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Picture 14" descr="img060"/>
          <p:cNvPicPr>
            <a:picLocks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166685" y="1844824"/>
            <a:ext cx="2845541" cy="24725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4034" name="1 - Τίτλος"/>
          <p:cNvSpPr>
            <a:spLocks noGrp="1"/>
          </p:cNvSpPr>
          <p:nvPr>
            <p:ph type="title"/>
          </p:nvPr>
        </p:nvSpPr>
        <p:spPr/>
        <p:txBody>
          <a:bodyPr vert="horz" lIns="0" tIns="0" rIns="0" bIns="0" rtlCol="0" anchor="t">
            <a:spAutoFit/>
          </a:bodyPr>
          <a:lstStyle/>
          <a:p>
            <a:pPr defTabSz="914377">
              <a:spcBef>
                <a:spcPts val="0"/>
              </a:spcBef>
            </a:pPr>
            <a:r>
              <a:rPr lang="el-GR" altLang="de-DE" sz="3600">
                <a:latin typeface="+mn-lt"/>
                <a:ea typeface="+mn-ea"/>
                <a:cs typeface="+mn-cs"/>
              </a:rPr>
              <a:t>Επιπτώσεις ορισμένων τρόπων απόδοσης αιτίας σε αρνητικά γεγονότα.</a:t>
            </a:r>
          </a:p>
        </p:txBody>
      </p:sp>
      <p:sp>
        <p:nvSpPr>
          <p:cNvPr id="2" name="Footer Placeholder 1"/>
          <p:cNvSpPr>
            <a:spLocks noGrp="1"/>
          </p:cNvSpPr>
          <p:nvPr>
            <p:ph type="ftr" sz="quarter" idx="11"/>
          </p:nvPr>
        </p:nvSpPr>
        <p:spPr/>
        <p:txBody>
          <a:bodyPr/>
          <a:lstStyle/>
          <a:p>
            <a:pPr>
              <a:defRPr/>
            </a:pPr>
            <a:r>
              <a:rPr lang="el-GR">
                <a:latin typeface="+mn-lt"/>
                <a:ea typeface="+mn-ea"/>
              </a:rPr>
              <a:t>Μεταγνωστική Θεραπεία 1 – Απόδοση αιτίαςΑπόδοση ευθυνών και επαίνου</a:t>
            </a:r>
            <a:endParaRPr lang="de-DE">
              <a:latin typeface="+mn-lt"/>
              <a:ea typeface="+mn-ea"/>
            </a:endParaRPr>
          </a:p>
        </p:txBody>
      </p:sp>
      <p:sp>
        <p:nvSpPr>
          <p:cNvPr id="3" name="Slide Number Placeholder 2"/>
          <p:cNvSpPr>
            <a:spLocks noGrp="1"/>
          </p:cNvSpPr>
          <p:nvPr>
            <p:ph type="sldNum" sz="quarter" idx="12"/>
          </p:nvPr>
        </p:nvSpPr>
        <p:spPr/>
        <p:txBody>
          <a:bodyPr/>
          <a:lstStyle/>
          <a:p>
            <a:pPr>
              <a:defRPr/>
            </a:pPr>
            <a:fld id="{9A5AD19E-8182-4F35-B945-31418FB87AE6}" type="slidenum">
              <a:rPr lang="de-DE" altLang="de-DE" smtClean="0">
                <a:latin typeface="+mn-lt"/>
                <a:ea typeface="+mn-ea"/>
              </a:rPr>
              <a:pPr>
                <a:defRPr/>
              </a:pPr>
              <a:t>14</a:t>
            </a:fld>
            <a:endParaRPr lang="de-DE" altLang="de-DE">
              <a:latin typeface="+mn-lt"/>
              <a:ea typeface="+mn-ea"/>
            </a:endParaRPr>
          </a:p>
        </p:txBody>
      </p:sp>
      <p:graphicFrame>
        <p:nvGraphicFramePr>
          <p:cNvPr id="13" name="object 2"/>
          <p:cNvGraphicFramePr>
            <a:graphicFrameLocks noGrp="1"/>
          </p:cNvGraphicFramePr>
          <p:nvPr>
            <p:extLst>
              <p:ext uri="{D42A27DB-BD31-4B8C-83A1-F6EECF244321}">
                <p14:modId xmlns:p14="http://schemas.microsoft.com/office/powerpoint/2010/main" val="3580512112"/>
              </p:ext>
            </p:extLst>
          </p:nvPr>
        </p:nvGraphicFramePr>
        <p:xfrm>
          <a:off x="408955" y="4297680"/>
          <a:ext cx="11376000" cy="2392045"/>
        </p:xfrm>
        <a:graphic>
          <a:graphicData uri="http://schemas.openxmlformats.org/drawingml/2006/table">
            <a:tbl>
              <a:tblPr firstRow="1" bandRow="1">
                <a:tableStyleId>{21E4AEA4-8DFA-4A89-87EB-49C32662AFE0}</a:tableStyleId>
              </a:tblPr>
              <a:tblGrid>
                <a:gridCol w="5308425">
                  <a:extLst>
                    <a:ext uri="{9D8B030D-6E8A-4147-A177-3AD203B41FA5}">
                      <a16:colId xmlns:a16="http://schemas.microsoft.com/office/drawing/2014/main" val="20000"/>
                    </a:ext>
                  </a:extLst>
                </a:gridCol>
                <a:gridCol w="6067575">
                  <a:extLst>
                    <a:ext uri="{9D8B030D-6E8A-4147-A177-3AD203B41FA5}">
                      <a16:colId xmlns:a16="http://schemas.microsoft.com/office/drawing/2014/main" val="20001"/>
                    </a:ext>
                  </a:extLst>
                </a:gridCol>
              </a:tblGrid>
              <a:tr h="1097280">
                <a:tc>
                  <a:txBody>
                    <a:bodyPr/>
                    <a:lstStyle/>
                    <a:p>
                      <a:pPr marL="90805">
                        <a:lnSpc>
                          <a:spcPct val="100000"/>
                        </a:lnSpc>
                        <a:spcBef>
                          <a:spcPts val="355"/>
                        </a:spcBef>
                      </a:pPr>
                      <a:r>
                        <a:rPr lang="el-GR" sz="1800" b="1" i="0" u="none" spc="-5" dirty="0">
                          <a:solidFill>
                            <a:srgbClr val="333333"/>
                          </a:solidFill>
                          <a:latin typeface="Calibri Light"/>
                          <a:cs typeface="Verdana"/>
                        </a:rPr>
                        <a:t>Τρόπος απόδοσης αιτίας στον εαυτό μου</a:t>
                      </a:r>
                    </a:p>
                    <a:p>
                      <a:pPr marL="90805">
                        <a:lnSpc>
                          <a:spcPct val="100000"/>
                        </a:lnSpc>
                        <a:spcBef>
                          <a:spcPts val="355"/>
                        </a:spcBef>
                      </a:pPr>
                      <a:r>
                        <a:rPr lang="el-GR" sz="1800" b="0" i="0" u="none" spc="-5" dirty="0">
                          <a:solidFill>
                            <a:srgbClr val="333333"/>
                          </a:solidFill>
                          <a:latin typeface="Calibri Light"/>
                          <a:cs typeface="Verdana"/>
                        </a:rPr>
                        <a:t>(π.χ. </a:t>
                      </a:r>
                      <a:r>
                        <a:rPr kumimoji="0" lang="el-GR" sz="1800" b="0" i="0" u="none" strike="noStrike" cap="none" normalizeH="0" baseline="0" dirty="0">
                          <a:ln>
                            <a:noFill/>
                          </a:ln>
                          <a:solidFill>
                            <a:srgbClr val="333333"/>
                          </a:solidFill>
                          <a:effectLst/>
                          <a:latin typeface="+mn-lt"/>
                          <a:cs typeface="Times New Roman" pitchFamily="18" charset="0"/>
                        </a:rPr>
                        <a:t>«</a:t>
                      </a:r>
                      <a:r>
                        <a:rPr lang="el-GR" sz="1800" b="0" i="0" u="none" spc="-5" dirty="0">
                          <a:solidFill>
                            <a:srgbClr val="333333"/>
                          </a:solidFill>
                          <a:latin typeface="Calibri Light"/>
                          <a:cs typeface="Verdana"/>
                        </a:rPr>
                        <a:t>Δε διάβασα αρκετά για τις εξετάσεις</a:t>
                      </a:r>
                      <a:r>
                        <a:rPr kumimoji="0" lang="el-GR" sz="1800" b="0" i="0" u="none" strike="noStrike" cap="none" normalizeH="0" baseline="0" dirty="0">
                          <a:ln>
                            <a:noFill/>
                          </a:ln>
                          <a:solidFill>
                            <a:srgbClr val="333333"/>
                          </a:solidFill>
                          <a:effectLst/>
                          <a:latin typeface="+mn-lt"/>
                          <a:cs typeface="Times New Roman" pitchFamily="18" charset="0"/>
                        </a:rPr>
                        <a:t>»</a:t>
                      </a:r>
                      <a:r>
                        <a:rPr lang="el-GR" sz="1800" b="0" i="0" u="none" spc="-5" dirty="0">
                          <a:solidFill>
                            <a:srgbClr val="333333"/>
                          </a:solidFill>
                          <a:latin typeface="Calibri Light"/>
                          <a:cs typeface="Verdana"/>
                        </a:rPr>
                        <a:t>) </a:t>
                      </a:r>
                      <a:endParaRPr sz="1600" b="0" i="0" u="none" dirty="0">
                        <a:solidFill>
                          <a:srgbClr val="333333"/>
                        </a:solidFill>
                        <a:latin typeface="Calibri Light"/>
                        <a:cs typeface="Verdana"/>
                      </a:endParaRPr>
                    </a:p>
                  </a:txBody>
                  <a:tcPr marL="0" marR="0" marT="45085" marB="0">
                    <a:lnL w="12700">
                      <a:solidFill>
                        <a:srgbClr val="C8C8C8"/>
                      </a:solidFill>
                      <a:prstDash val="solid"/>
                    </a:lnL>
                    <a:lnR w="12700">
                      <a:solidFill>
                        <a:srgbClr val="C8C8C8"/>
                      </a:solidFill>
                      <a:prstDash val="solid"/>
                    </a:lnR>
                    <a:lnT w="12700">
                      <a:solidFill>
                        <a:srgbClr val="C8C8C8"/>
                      </a:solidFill>
                      <a:prstDash val="solid"/>
                    </a:lnT>
                    <a:lnB w="12700">
                      <a:solidFill>
                        <a:srgbClr val="C8C8C8"/>
                      </a:solidFill>
                      <a:prstDash val="solid"/>
                    </a:lnB>
                    <a:solidFill>
                      <a:srgbClr val="FFFFFF"/>
                    </a:solidFill>
                  </a:tcPr>
                </a:tc>
                <a:tc>
                  <a:txBody>
                    <a:bodyPr/>
                    <a:lstStyle/>
                    <a:p>
                      <a:pPr marL="92075">
                        <a:lnSpc>
                          <a:spcPct val="100000"/>
                        </a:lnSpc>
                        <a:spcBef>
                          <a:spcPts val="1200"/>
                        </a:spcBef>
                      </a:pPr>
                      <a:r>
                        <a:rPr lang="el-GR" sz="1800" b="1" i="0" u="none" spc="-5">
                          <a:solidFill>
                            <a:srgbClr val="333333"/>
                          </a:solidFill>
                          <a:latin typeface="Calibri Light"/>
                          <a:cs typeface="Verdana"/>
                        </a:rPr>
                        <a:t>Μειονέκτημα:</a:t>
                      </a:r>
                      <a:r>
                        <a:rPr lang="el-GR" sz="1800" b="0" i="0" u="none" spc="-5">
                          <a:solidFill>
                            <a:srgbClr val="333333"/>
                          </a:solidFill>
                          <a:latin typeface="Calibri Light"/>
                          <a:cs typeface="Verdana"/>
                        </a:rPr>
                        <a:t> </a:t>
                      </a:r>
                      <a:r>
                        <a:rPr lang="el-GR" sz="1800" b="0" i="0" u="none" spc="-5">
                          <a:solidFill>
                            <a:srgbClr val="004992"/>
                          </a:solidFill>
                          <a:latin typeface="Calibri Light"/>
                          <a:cs typeface="Verdana"/>
                        </a:rPr>
                        <a:t>;;;</a:t>
                      </a:r>
                      <a:r>
                        <a:rPr lang="el-GR" sz="1800" b="0" i="0" u="none" spc="-5">
                          <a:solidFill>
                            <a:srgbClr val="FFFFFF"/>
                          </a:solidFill>
                          <a:latin typeface="Calibri Light"/>
                          <a:cs typeface="Verdana"/>
                        </a:rPr>
                        <a:t> </a:t>
                      </a:r>
                      <a:r>
                        <a:rPr lang="el-GR" sz="1800" b="0" i="0" u="none" spc="-5" dirty="0">
                          <a:solidFill>
                            <a:srgbClr val="FFFFFF"/>
                          </a:solidFill>
                          <a:latin typeface="Calibri Light"/>
                          <a:cs typeface="Verdana"/>
                        </a:rPr>
                        <a:t>περιορίζει την αυτοπεποίθηση</a:t>
                      </a:r>
                    </a:p>
                    <a:p>
                      <a:pPr marL="92075">
                        <a:lnSpc>
                          <a:spcPct val="100000"/>
                        </a:lnSpc>
                        <a:spcBef>
                          <a:spcPts val="1200"/>
                        </a:spcBef>
                      </a:pPr>
                      <a:r>
                        <a:rPr lang="el-GR" sz="1800" b="1" i="0" u="none" spc="-5">
                          <a:solidFill>
                            <a:srgbClr val="333333"/>
                          </a:solidFill>
                          <a:latin typeface="Calibri Light"/>
                          <a:cs typeface="Verdana"/>
                        </a:rPr>
                        <a:t>Πλεονέκτημα:</a:t>
                      </a:r>
                      <a:r>
                        <a:rPr lang="el-GR" sz="1800" b="0" i="0" u="none" spc="-5">
                          <a:solidFill>
                            <a:srgbClr val="333333"/>
                          </a:solidFill>
                          <a:latin typeface="Calibri Light"/>
                          <a:cs typeface="Verdana"/>
                        </a:rPr>
                        <a:t> </a:t>
                      </a:r>
                      <a:r>
                        <a:rPr lang="el-GR" sz="1800" b="0" i="0" u="none" spc="-5">
                          <a:solidFill>
                            <a:srgbClr val="004992"/>
                          </a:solidFill>
                          <a:latin typeface="Calibri Light"/>
                          <a:cs typeface="Verdana"/>
                        </a:rPr>
                        <a:t>;;;</a:t>
                      </a:r>
                      <a:r>
                        <a:rPr lang="el-GR" sz="1800" b="0" i="0" u="none" spc="-5">
                          <a:solidFill>
                            <a:srgbClr val="FFFFFF"/>
                          </a:solidFill>
                          <a:latin typeface="Calibri Light"/>
                          <a:cs typeface="Verdana"/>
                        </a:rPr>
                        <a:t> </a:t>
                      </a:r>
                      <a:r>
                        <a:rPr lang="el-GR" sz="1800" b="0" i="0" u="none" spc="-5" dirty="0">
                          <a:solidFill>
                            <a:srgbClr val="FFFFFF"/>
                          </a:solidFill>
                          <a:latin typeface="Calibri Light"/>
                          <a:cs typeface="Verdana"/>
                        </a:rPr>
                        <a:t>η ανάληψης ευθύνης θεωρείται ευγενική πράξη (ευ αγωνίζεσθαι) ritterlich, Verantwortung zu übernehmen</a:t>
                      </a:r>
                      <a:endParaRPr sz="1800" b="0" i="0" u="none" dirty="0">
                        <a:solidFill>
                          <a:srgbClr val="FFFFFF"/>
                        </a:solidFill>
                        <a:latin typeface="Calibri Light"/>
                        <a:cs typeface="Verdana"/>
                      </a:endParaRPr>
                    </a:p>
                  </a:txBody>
                  <a:tcPr marL="0" marR="0" marT="45085" marB="0">
                    <a:lnL w="12700">
                      <a:solidFill>
                        <a:srgbClr val="C8C8C8"/>
                      </a:solidFill>
                      <a:prstDash val="solid"/>
                    </a:lnL>
                    <a:lnR w="12700">
                      <a:solidFill>
                        <a:srgbClr val="C8C8C8"/>
                      </a:solidFill>
                      <a:prstDash val="solid"/>
                    </a:lnR>
                    <a:lnT w="12700">
                      <a:solidFill>
                        <a:srgbClr val="C8C8C8"/>
                      </a:solidFill>
                      <a:prstDash val="solid"/>
                    </a:lnT>
                    <a:lnB w="12700">
                      <a:solidFill>
                        <a:srgbClr val="C8C8C8"/>
                      </a:solidFill>
                      <a:prstDash val="solid"/>
                    </a:lnB>
                    <a:solidFill>
                      <a:srgbClr val="FFFFFF"/>
                    </a:solidFill>
                  </a:tcPr>
                </a:tc>
                <a:extLst>
                  <a:ext uri="{0D108BD9-81ED-4DB2-BD59-A6C34878D82A}">
                    <a16:rowId xmlns:a16="http://schemas.microsoft.com/office/drawing/2014/main" val="10000"/>
                  </a:ext>
                </a:extLst>
              </a:tr>
              <a:tr h="1097280">
                <a:tc>
                  <a:txBody>
                    <a:bodyPr/>
                    <a:lstStyle/>
                    <a:p>
                      <a:pPr marL="90805" marR="203835">
                        <a:lnSpc>
                          <a:spcPct val="108800"/>
                        </a:lnSpc>
                        <a:spcBef>
                          <a:spcPts val="165"/>
                        </a:spcBef>
                      </a:pPr>
                      <a:r>
                        <a:rPr lang="el-GR" sz="1800" b="1" i="0" u="none" spc="-5" dirty="0">
                          <a:solidFill>
                            <a:srgbClr val="333333"/>
                          </a:solidFill>
                          <a:latin typeface="Calibri Light"/>
                          <a:cs typeface="Verdana"/>
                        </a:rPr>
                        <a:t>Τρόπος απόδοσης αιτίας στους άλλους ή στις καταστάσεις</a:t>
                      </a:r>
                    </a:p>
                    <a:p>
                      <a:pPr marL="90805" marR="203835">
                        <a:lnSpc>
                          <a:spcPct val="108800"/>
                        </a:lnSpc>
                        <a:spcBef>
                          <a:spcPts val="165"/>
                        </a:spcBef>
                      </a:pPr>
                      <a:r>
                        <a:rPr lang="el-GR" sz="1800" b="0" i="0" u="none" spc="-5" dirty="0">
                          <a:solidFill>
                            <a:srgbClr val="333333"/>
                          </a:solidFill>
                          <a:latin typeface="Calibri Light"/>
                          <a:cs typeface="Verdana"/>
                        </a:rPr>
                        <a:t>(π.χ. </a:t>
                      </a:r>
                      <a:r>
                        <a:rPr kumimoji="0" lang="el-GR" sz="1800" b="0" i="0" u="none" strike="noStrike" cap="none" normalizeH="0" baseline="0" dirty="0">
                          <a:ln>
                            <a:noFill/>
                          </a:ln>
                          <a:solidFill>
                            <a:srgbClr val="333333"/>
                          </a:solidFill>
                          <a:effectLst/>
                          <a:latin typeface="+mn-lt"/>
                          <a:cs typeface="Times New Roman" pitchFamily="18" charset="0"/>
                        </a:rPr>
                        <a:t>«</a:t>
                      </a:r>
                      <a:r>
                        <a:rPr lang="el-GR" sz="1800" b="0" i="0" u="none" spc="-5" dirty="0">
                          <a:solidFill>
                            <a:srgbClr val="333333"/>
                          </a:solidFill>
                          <a:latin typeface="Calibri Light"/>
                          <a:cs typeface="Verdana"/>
                        </a:rPr>
                        <a:t>Ο καθηγητής μου είναι βλάκας και μεμισεί</a:t>
                      </a:r>
                      <a:r>
                        <a:rPr kumimoji="0" lang="el-GR" sz="1800" b="0" i="0" u="none" strike="noStrike" cap="none" normalizeH="0" baseline="0" dirty="0">
                          <a:ln>
                            <a:noFill/>
                          </a:ln>
                          <a:solidFill>
                            <a:srgbClr val="333333"/>
                          </a:solidFill>
                          <a:effectLst/>
                          <a:latin typeface="+mn-lt"/>
                          <a:cs typeface="Times New Roman" pitchFamily="18" charset="0"/>
                        </a:rPr>
                        <a:t>»</a:t>
                      </a:r>
                      <a:r>
                        <a:rPr lang="el-GR" sz="1800" b="0" i="0" u="none" spc="-5" dirty="0">
                          <a:solidFill>
                            <a:srgbClr val="333333"/>
                          </a:solidFill>
                          <a:latin typeface="Calibri Light"/>
                          <a:cs typeface="Verdana"/>
                        </a:rPr>
                        <a:t>)</a:t>
                      </a:r>
                      <a:endParaRPr sz="1600" b="0" i="0" u="none" dirty="0">
                        <a:solidFill>
                          <a:srgbClr val="333333"/>
                        </a:solidFill>
                        <a:latin typeface="Calibri Light"/>
                        <a:cs typeface="Verdana"/>
                      </a:endParaRPr>
                    </a:p>
                  </a:txBody>
                  <a:tcPr marL="0" marR="0" marT="20955" marB="0">
                    <a:lnL w="12700">
                      <a:solidFill>
                        <a:srgbClr val="C8C8C8"/>
                      </a:solidFill>
                      <a:prstDash val="solid"/>
                    </a:lnL>
                    <a:lnR w="12700">
                      <a:solidFill>
                        <a:srgbClr val="C8C8C8"/>
                      </a:solidFill>
                      <a:prstDash val="solid"/>
                    </a:lnR>
                    <a:lnT w="12700">
                      <a:solidFill>
                        <a:srgbClr val="C8C8C8"/>
                      </a:solidFill>
                      <a:prstDash val="solid"/>
                    </a:lnT>
                    <a:lnB w="12700">
                      <a:solidFill>
                        <a:srgbClr val="C8C8C8"/>
                      </a:solidFill>
                      <a:prstDash val="solid"/>
                    </a:lnB>
                    <a:solidFill>
                      <a:srgbClr val="E3EFF8"/>
                    </a:solidFill>
                  </a:tcPr>
                </a:tc>
                <a:tc>
                  <a:txBody>
                    <a:bodyPr/>
                    <a:lstStyle/>
                    <a:p>
                      <a:pPr marL="92075" marR="147320">
                        <a:lnSpc>
                          <a:spcPct val="100000"/>
                        </a:lnSpc>
                        <a:spcBef>
                          <a:spcPts val="1200"/>
                        </a:spcBef>
                      </a:pPr>
                      <a:r>
                        <a:rPr lang="el-GR" sz="1800" b="1" i="0" u="none" spc="-5" dirty="0">
                          <a:solidFill>
                            <a:srgbClr val="333333"/>
                          </a:solidFill>
                          <a:latin typeface="Calibri Light"/>
                          <a:cs typeface="Verdana"/>
                        </a:rPr>
                        <a:t>Μειονέκτημα:</a:t>
                      </a:r>
                      <a:r>
                        <a:rPr lang="el-GR" sz="1800" b="0" i="0" u="none" spc="-5" dirty="0">
                          <a:solidFill>
                            <a:srgbClr val="333333"/>
                          </a:solidFill>
                          <a:latin typeface="Calibri Light"/>
                          <a:cs typeface="Verdana"/>
                        </a:rPr>
                        <a:t> </a:t>
                      </a:r>
                      <a:r>
                        <a:rPr lang="el-GR" sz="1800" b="0" i="0" u="none" spc="-5" dirty="0">
                          <a:solidFill>
                            <a:srgbClr val="004992"/>
                          </a:solidFill>
                          <a:latin typeface="Calibri Light"/>
                          <a:cs typeface="Verdana"/>
                        </a:rPr>
                        <a:t>;;;</a:t>
                      </a:r>
                      <a:r>
                        <a:rPr lang="el-GR" sz="1800" b="0" i="0" u="none" spc="-5" dirty="0">
                          <a:solidFill>
                            <a:srgbClr val="E3EFF8"/>
                          </a:solidFill>
                          <a:latin typeface="Calibri Light"/>
                          <a:cs typeface="Verdana"/>
                        </a:rPr>
                        <a:t> το να μεταθέτεις την ευθύνη σε άλλους είναι αγένεια</a:t>
                      </a:r>
                    </a:p>
                    <a:p>
                      <a:pPr marL="92075" marR="147320">
                        <a:lnSpc>
                          <a:spcPct val="100000"/>
                        </a:lnSpc>
                        <a:spcBef>
                          <a:spcPts val="1200"/>
                        </a:spcBef>
                      </a:pPr>
                      <a:r>
                        <a:rPr lang="el-GR" sz="1800" b="1" i="0" u="none" spc="-5" dirty="0">
                          <a:solidFill>
                            <a:srgbClr val="333333"/>
                          </a:solidFill>
                          <a:latin typeface="Calibri Light"/>
                          <a:cs typeface="Verdana"/>
                        </a:rPr>
                        <a:t>Πλεονέκτημα:</a:t>
                      </a:r>
                      <a:r>
                        <a:rPr lang="el-GR" sz="1800" b="0" i="0" u="none" spc="-5" dirty="0">
                          <a:solidFill>
                            <a:srgbClr val="333333"/>
                          </a:solidFill>
                          <a:latin typeface="Calibri Light"/>
                          <a:cs typeface="Verdana"/>
                        </a:rPr>
                        <a:t> </a:t>
                      </a:r>
                      <a:r>
                        <a:rPr lang="el-GR" sz="1800" b="0" i="0" u="none" spc="-5" dirty="0">
                          <a:solidFill>
                            <a:srgbClr val="004992"/>
                          </a:solidFill>
                          <a:latin typeface="Calibri Light"/>
                          <a:cs typeface="Verdana"/>
                        </a:rPr>
                        <a:t>;;;</a:t>
                      </a:r>
                      <a:r>
                        <a:rPr lang="el-GR" sz="1800" b="0" i="0" u="none" spc="-5" dirty="0">
                          <a:solidFill>
                            <a:srgbClr val="E3EFF8"/>
                          </a:solidFill>
                          <a:latin typeface="Calibri Light"/>
                          <a:cs typeface="Verdana"/>
                        </a:rPr>
                        <a:t> δεν απειλείται η αυτοπεποίθησηlb</a:t>
                      </a:r>
                      <a:endParaRPr sz="1800" b="0" i="0" u="none" dirty="0">
                        <a:solidFill>
                          <a:srgbClr val="E3EFF8"/>
                        </a:solidFill>
                        <a:latin typeface="Calibri Light"/>
                        <a:cs typeface="Verdana"/>
                      </a:endParaRPr>
                    </a:p>
                  </a:txBody>
                  <a:tcPr marL="0" marR="0" marT="45085" marB="0">
                    <a:lnL w="12700">
                      <a:solidFill>
                        <a:srgbClr val="C8C8C8"/>
                      </a:solidFill>
                      <a:prstDash val="solid"/>
                    </a:lnL>
                    <a:lnR w="12700">
                      <a:solidFill>
                        <a:srgbClr val="C8C8C8"/>
                      </a:solidFill>
                      <a:prstDash val="solid"/>
                    </a:lnR>
                    <a:lnT w="12700">
                      <a:solidFill>
                        <a:srgbClr val="C8C8C8"/>
                      </a:solidFill>
                      <a:prstDash val="solid"/>
                    </a:lnT>
                    <a:lnB w="12700">
                      <a:solidFill>
                        <a:srgbClr val="C8C8C8"/>
                      </a:solidFill>
                      <a:prstDash val="solid"/>
                    </a:lnB>
                    <a:solidFill>
                      <a:srgbClr val="E3EFF8"/>
                    </a:solidFill>
                  </a:tcPr>
                </a:tc>
                <a:extLst>
                  <a:ext uri="{0D108BD9-81ED-4DB2-BD59-A6C34878D82A}">
                    <a16:rowId xmlns:a16="http://schemas.microsoft.com/office/drawing/2014/main" val="10001"/>
                  </a:ext>
                </a:extLst>
              </a:tr>
            </a:tbl>
          </a:graphicData>
        </a:graphic>
      </p:graphicFrame>
      <p:sp>
        <p:nvSpPr>
          <p:cNvPr id="14" name="object 7"/>
          <p:cNvSpPr/>
          <p:nvPr/>
        </p:nvSpPr>
        <p:spPr>
          <a:xfrm>
            <a:off x="457200" y="2204864"/>
            <a:ext cx="633984" cy="633984"/>
          </a:xfrm>
          <a:prstGeom prst="rect">
            <a:avLst/>
          </a:prstGeom>
          <a:blipFill>
            <a:blip r:embed="rId4" cstate="print"/>
            <a:stretch>
              <a:fillRect/>
            </a:stretch>
          </a:blipFill>
        </p:spPr>
        <p:txBody>
          <a:bodyPr wrap="square" lIns="0" tIns="0" rIns="0" bIns="0" rtlCol="0"/>
          <a:lstStyle/>
          <a:p>
            <a:endParaRPr/>
          </a:p>
        </p:txBody>
      </p:sp>
      <p:sp>
        <p:nvSpPr>
          <p:cNvPr id="16" name="Caption_9"/>
          <p:cNvSpPr>
            <a:spLocks noChangeArrowheads="1"/>
          </p:cNvSpPr>
          <p:nvPr/>
        </p:nvSpPr>
        <p:spPr bwMode="auto">
          <a:xfrm>
            <a:off x="7520358" y="2286000"/>
            <a:ext cx="2463429" cy="914400"/>
          </a:xfrm>
          <a:prstGeom prst="wedgeRoundRectCallout">
            <a:avLst>
              <a:gd name="adj1" fmla="val -42432"/>
              <a:gd name="adj2" fmla="val -100580"/>
              <a:gd name="adj3" fmla="val 16667"/>
            </a:avLst>
          </a:prstGeom>
          <a:solidFill>
            <a:schemeClr val="bg1"/>
          </a:solidFill>
          <a:ln w="9525">
            <a:solidFill>
              <a:schemeClr val="tx1"/>
            </a:solidFill>
            <a:miter lim="800000"/>
            <a:headEnd/>
            <a:tailEnd/>
          </a:ln>
        </p:spPr>
        <p:txBody>
          <a:bodyPr anchor="ctr" anchorCtr="0"/>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el-GR" altLang="de-DE" sz="1600">
                <a:latin typeface="Calibri Light"/>
              </a:rPr>
              <a:t>Αυτό δεν το έκανες καλά. Απέτυχες στο διαγώνισμα</a:t>
            </a:r>
            <a:endParaRPr lang="en-CA" altLang="de-DE" sz="1600" dirty="0">
              <a:latin typeface="Calibri Light"/>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Picture 14" descr="img060"/>
          <p:cNvPicPr>
            <a:picLocks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166685" y="1844824"/>
            <a:ext cx="2845541" cy="24725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4034" name="1 - Τίτλος"/>
          <p:cNvSpPr>
            <a:spLocks noGrp="1"/>
          </p:cNvSpPr>
          <p:nvPr>
            <p:ph type="title"/>
          </p:nvPr>
        </p:nvSpPr>
        <p:spPr/>
        <p:txBody>
          <a:bodyPr vert="horz" lIns="0" tIns="0" rIns="0" bIns="0" rtlCol="0" anchor="t">
            <a:spAutoFit/>
          </a:bodyPr>
          <a:lstStyle/>
          <a:p>
            <a:pPr defTabSz="914377">
              <a:spcBef>
                <a:spcPts val="0"/>
              </a:spcBef>
            </a:pPr>
            <a:r>
              <a:rPr lang="el-GR" altLang="de-DE" sz="3600">
                <a:latin typeface="+mn-lt"/>
                <a:ea typeface="+mn-ea"/>
                <a:cs typeface="+mn-cs"/>
              </a:rPr>
              <a:t>Επιπτώσεις ορισμένων τρόπων απόδοσης αιτίας σε αρνητικά γεγονότα.</a:t>
            </a:r>
          </a:p>
        </p:txBody>
      </p:sp>
      <p:sp>
        <p:nvSpPr>
          <p:cNvPr id="2" name="Footer Placeholder 1"/>
          <p:cNvSpPr>
            <a:spLocks noGrp="1"/>
          </p:cNvSpPr>
          <p:nvPr>
            <p:ph type="ftr" sz="quarter" idx="11"/>
          </p:nvPr>
        </p:nvSpPr>
        <p:spPr/>
        <p:txBody>
          <a:bodyPr/>
          <a:lstStyle/>
          <a:p>
            <a:pPr>
              <a:defRPr/>
            </a:pPr>
            <a:r>
              <a:rPr lang="el-GR">
                <a:latin typeface="+mn-lt"/>
                <a:ea typeface="+mn-ea"/>
              </a:rPr>
              <a:t>Μεταγνωστική Θεραπεία 1 – Απόδοση αιτίαςΑπόδοση ευθυνών και επαίνου</a:t>
            </a:r>
            <a:endParaRPr lang="de-DE">
              <a:latin typeface="+mn-lt"/>
              <a:ea typeface="+mn-ea"/>
            </a:endParaRPr>
          </a:p>
        </p:txBody>
      </p:sp>
      <p:sp>
        <p:nvSpPr>
          <p:cNvPr id="3" name="Slide Number Placeholder 2"/>
          <p:cNvSpPr>
            <a:spLocks noGrp="1"/>
          </p:cNvSpPr>
          <p:nvPr>
            <p:ph type="sldNum" sz="quarter" idx="12"/>
          </p:nvPr>
        </p:nvSpPr>
        <p:spPr/>
        <p:txBody>
          <a:bodyPr/>
          <a:lstStyle/>
          <a:p>
            <a:pPr>
              <a:defRPr/>
            </a:pPr>
            <a:fld id="{9A5AD19E-8182-4F35-B945-31418FB87AE6}" type="slidenum">
              <a:rPr lang="de-DE" altLang="de-DE" smtClean="0">
                <a:latin typeface="+mn-lt"/>
                <a:ea typeface="+mn-ea"/>
              </a:rPr>
              <a:pPr>
                <a:defRPr/>
              </a:pPr>
              <a:t>15</a:t>
            </a:fld>
            <a:endParaRPr lang="de-DE" altLang="de-DE">
              <a:latin typeface="+mn-lt"/>
              <a:ea typeface="+mn-ea"/>
            </a:endParaRPr>
          </a:p>
        </p:txBody>
      </p:sp>
      <p:graphicFrame>
        <p:nvGraphicFramePr>
          <p:cNvPr id="13" name="object 2"/>
          <p:cNvGraphicFramePr>
            <a:graphicFrameLocks noGrp="1"/>
          </p:cNvGraphicFramePr>
          <p:nvPr>
            <p:extLst>
              <p:ext uri="{D42A27DB-BD31-4B8C-83A1-F6EECF244321}">
                <p14:modId xmlns:p14="http://schemas.microsoft.com/office/powerpoint/2010/main" val="2610256929"/>
              </p:ext>
            </p:extLst>
          </p:nvPr>
        </p:nvGraphicFramePr>
        <p:xfrm>
          <a:off x="408955" y="4297680"/>
          <a:ext cx="11376000" cy="2194560"/>
        </p:xfrm>
        <a:graphic>
          <a:graphicData uri="http://schemas.openxmlformats.org/drawingml/2006/table">
            <a:tbl>
              <a:tblPr firstRow="1" bandRow="1">
                <a:tableStyleId>{21E4AEA4-8DFA-4A89-87EB-49C32662AFE0}</a:tableStyleId>
              </a:tblPr>
              <a:tblGrid>
                <a:gridCol w="5308425">
                  <a:extLst>
                    <a:ext uri="{9D8B030D-6E8A-4147-A177-3AD203B41FA5}">
                      <a16:colId xmlns:a16="http://schemas.microsoft.com/office/drawing/2014/main" val="20000"/>
                    </a:ext>
                  </a:extLst>
                </a:gridCol>
                <a:gridCol w="6067575">
                  <a:extLst>
                    <a:ext uri="{9D8B030D-6E8A-4147-A177-3AD203B41FA5}">
                      <a16:colId xmlns:a16="http://schemas.microsoft.com/office/drawing/2014/main" val="20001"/>
                    </a:ext>
                  </a:extLst>
                </a:gridCol>
              </a:tblGrid>
              <a:tr h="1097280">
                <a:tc>
                  <a:txBody>
                    <a:bodyPr/>
                    <a:lstStyle/>
                    <a:p>
                      <a:pPr marL="90805">
                        <a:lnSpc>
                          <a:spcPct val="100000"/>
                        </a:lnSpc>
                        <a:spcBef>
                          <a:spcPts val="355"/>
                        </a:spcBef>
                      </a:pPr>
                      <a:r>
                        <a:rPr lang="el-GR" sz="1800" b="1" i="0" u="none" spc="-5" dirty="0">
                          <a:solidFill>
                            <a:srgbClr val="333333"/>
                          </a:solidFill>
                          <a:latin typeface="Calibri Light"/>
                          <a:cs typeface="Verdana"/>
                        </a:rPr>
                        <a:t>Τρόπος απόδοσης αιτίας στον εαυτό μου</a:t>
                      </a:r>
                    </a:p>
                    <a:p>
                      <a:pPr marL="90805">
                        <a:lnSpc>
                          <a:spcPct val="100000"/>
                        </a:lnSpc>
                        <a:spcBef>
                          <a:spcPts val="355"/>
                        </a:spcBef>
                      </a:pPr>
                      <a:r>
                        <a:rPr lang="el-GR" sz="1800" b="0" i="0" u="none" spc="-5" dirty="0">
                          <a:solidFill>
                            <a:srgbClr val="333333"/>
                          </a:solidFill>
                          <a:latin typeface="Calibri Light"/>
                          <a:cs typeface="Verdana"/>
                        </a:rPr>
                        <a:t>(π.χ. </a:t>
                      </a:r>
                      <a:r>
                        <a:rPr kumimoji="0" lang="el-GR" sz="1800" b="0" i="0" u="none" strike="noStrike" cap="none" normalizeH="0" baseline="0" dirty="0">
                          <a:ln>
                            <a:noFill/>
                          </a:ln>
                          <a:solidFill>
                            <a:srgbClr val="333333"/>
                          </a:solidFill>
                          <a:effectLst/>
                          <a:latin typeface="+mn-lt"/>
                          <a:cs typeface="Times New Roman" pitchFamily="18" charset="0"/>
                        </a:rPr>
                        <a:t>«</a:t>
                      </a:r>
                      <a:r>
                        <a:rPr lang="el-GR" sz="1800" b="0" i="0" u="none" spc="-5" dirty="0">
                          <a:solidFill>
                            <a:srgbClr val="333333"/>
                          </a:solidFill>
                          <a:latin typeface="Calibri Light"/>
                          <a:cs typeface="Verdana"/>
                        </a:rPr>
                        <a:t>Δε διάβασα αρκετά για τις εξετάσεις</a:t>
                      </a:r>
                      <a:r>
                        <a:rPr kumimoji="0" lang="el-GR" sz="1800" b="0" i="0" u="none" strike="noStrike" cap="none" normalizeH="0" baseline="0" dirty="0">
                          <a:ln>
                            <a:noFill/>
                          </a:ln>
                          <a:solidFill>
                            <a:srgbClr val="333333"/>
                          </a:solidFill>
                          <a:effectLst/>
                          <a:latin typeface="+mn-lt"/>
                          <a:cs typeface="Times New Roman" pitchFamily="18" charset="0"/>
                        </a:rPr>
                        <a:t>»</a:t>
                      </a:r>
                      <a:r>
                        <a:rPr lang="el-GR" sz="1800" b="0" i="0" u="none" spc="-5" dirty="0">
                          <a:solidFill>
                            <a:srgbClr val="333333"/>
                          </a:solidFill>
                          <a:latin typeface="Calibri Light"/>
                          <a:cs typeface="Verdana"/>
                        </a:rPr>
                        <a:t>) </a:t>
                      </a:r>
                      <a:endParaRPr sz="1600" b="0" i="0" u="none" dirty="0">
                        <a:solidFill>
                          <a:srgbClr val="333333"/>
                        </a:solidFill>
                        <a:latin typeface="Calibri Light"/>
                        <a:cs typeface="Verdana"/>
                      </a:endParaRPr>
                    </a:p>
                  </a:txBody>
                  <a:tcPr marL="0" marR="0" marT="45085" marB="0">
                    <a:lnL w="12700">
                      <a:solidFill>
                        <a:srgbClr val="C8C8C8"/>
                      </a:solidFill>
                      <a:prstDash val="solid"/>
                    </a:lnL>
                    <a:lnR w="12700">
                      <a:solidFill>
                        <a:srgbClr val="C8C8C8"/>
                      </a:solidFill>
                      <a:prstDash val="solid"/>
                    </a:lnR>
                    <a:lnT w="12700">
                      <a:solidFill>
                        <a:srgbClr val="C8C8C8"/>
                      </a:solidFill>
                      <a:prstDash val="solid"/>
                    </a:lnT>
                    <a:lnB w="12700">
                      <a:solidFill>
                        <a:srgbClr val="C8C8C8"/>
                      </a:solidFill>
                      <a:prstDash val="solid"/>
                    </a:lnB>
                    <a:solidFill>
                      <a:srgbClr val="FFFFFF"/>
                    </a:solidFill>
                  </a:tcPr>
                </a:tc>
                <a:tc>
                  <a:txBody>
                    <a:bodyPr/>
                    <a:lstStyle/>
                    <a:p>
                      <a:pPr marL="92075">
                        <a:lnSpc>
                          <a:spcPct val="100000"/>
                        </a:lnSpc>
                        <a:spcBef>
                          <a:spcPts val="1200"/>
                        </a:spcBef>
                      </a:pPr>
                      <a:r>
                        <a:rPr lang="el-GR" sz="1800" b="1" i="0" u="none" spc="-5" dirty="0">
                          <a:solidFill>
                            <a:srgbClr val="333333"/>
                          </a:solidFill>
                          <a:latin typeface="Calibri Light"/>
                          <a:cs typeface="Verdana"/>
                        </a:rPr>
                        <a:t>Μειονέκτημα:</a:t>
                      </a:r>
                      <a:r>
                        <a:rPr lang="el-GR" sz="1800" b="0" i="0" u="none" spc="-5" dirty="0">
                          <a:solidFill>
                            <a:srgbClr val="333333"/>
                          </a:solidFill>
                          <a:latin typeface="Calibri Light"/>
                          <a:cs typeface="Verdana"/>
                        </a:rPr>
                        <a:t> περιορίζει την αυτοπεποίθηση</a:t>
                      </a:r>
                    </a:p>
                    <a:p>
                      <a:pPr marL="92075">
                        <a:lnSpc>
                          <a:spcPct val="100000"/>
                        </a:lnSpc>
                        <a:spcBef>
                          <a:spcPts val="1200"/>
                        </a:spcBef>
                      </a:pPr>
                      <a:r>
                        <a:rPr lang="el-GR" sz="1800" b="1" i="0" u="none" spc="-5" dirty="0">
                          <a:solidFill>
                            <a:srgbClr val="333333"/>
                          </a:solidFill>
                          <a:latin typeface="Calibri Light"/>
                          <a:cs typeface="Verdana"/>
                        </a:rPr>
                        <a:t>Πλεονέκτημα:</a:t>
                      </a:r>
                      <a:r>
                        <a:rPr lang="el-GR" sz="1800" b="0" i="0" u="none" spc="-5" dirty="0">
                          <a:solidFill>
                            <a:srgbClr val="333333"/>
                          </a:solidFill>
                          <a:latin typeface="Calibri Light"/>
                          <a:cs typeface="Verdana"/>
                        </a:rPr>
                        <a:t> η ανάληψης ευθύνης θεωρείται ευγενική πράξη (ευ αγωνίζεσθαι)</a:t>
                      </a:r>
                      <a:endParaRPr sz="1800" b="0" i="0" u="none" dirty="0">
                        <a:solidFill>
                          <a:srgbClr val="333333"/>
                        </a:solidFill>
                        <a:latin typeface="Calibri Light"/>
                        <a:cs typeface="Verdana"/>
                      </a:endParaRPr>
                    </a:p>
                  </a:txBody>
                  <a:tcPr marL="0" marR="0" marT="45085" marB="0">
                    <a:lnL w="12700">
                      <a:solidFill>
                        <a:srgbClr val="C8C8C8"/>
                      </a:solidFill>
                      <a:prstDash val="solid"/>
                    </a:lnL>
                    <a:lnR w="12700">
                      <a:solidFill>
                        <a:srgbClr val="C8C8C8"/>
                      </a:solidFill>
                      <a:prstDash val="solid"/>
                    </a:lnR>
                    <a:lnT w="12700">
                      <a:solidFill>
                        <a:srgbClr val="C8C8C8"/>
                      </a:solidFill>
                      <a:prstDash val="solid"/>
                    </a:lnT>
                    <a:lnB w="12700">
                      <a:solidFill>
                        <a:srgbClr val="C8C8C8"/>
                      </a:solidFill>
                      <a:prstDash val="solid"/>
                    </a:lnB>
                    <a:solidFill>
                      <a:srgbClr val="FFFFFF"/>
                    </a:solidFill>
                  </a:tcPr>
                </a:tc>
                <a:extLst>
                  <a:ext uri="{0D108BD9-81ED-4DB2-BD59-A6C34878D82A}">
                    <a16:rowId xmlns:a16="http://schemas.microsoft.com/office/drawing/2014/main" val="10000"/>
                  </a:ext>
                </a:extLst>
              </a:tr>
              <a:tr h="1097280">
                <a:tc>
                  <a:txBody>
                    <a:bodyPr/>
                    <a:lstStyle/>
                    <a:p>
                      <a:pPr marL="90805" marR="203835">
                        <a:lnSpc>
                          <a:spcPct val="108800"/>
                        </a:lnSpc>
                        <a:spcBef>
                          <a:spcPts val="165"/>
                        </a:spcBef>
                      </a:pPr>
                      <a:r>
                        <a:rPr lang="el-GR" sz="1800" b="1" i="0" u="none" spc="-5" dirty="0">
                          <a:solidFill>
                            <a:srgbClr val="333333"/>
                          </a:solidFill>
                          <a:latin typeface="Calibri Light"/>
                          <a:cs typeface="Verdana"/>
                        </a:rPr>
                        <a:t>Τρόπος απόδοσης αιτίας στους άλλους ή στις καταστάσεις</a:t>
                      </a:r>
                    </a:p>
                    <a:p>
                      <a:pPr marL="90805" marR="203835">
                        <a:lnSpc>
                          <a:spcPct val="108800"/>
                        </a:lnSpc>
                        <a:spcBef>
                          <a:spcPts val="165"/>
                        </a:spcBef>
                      </a:pPr>
                      <a:r>
                        <a:rPr lang="el-GR" sz="1800" b="0" i="0" u="none" spc="-5" dirty="0">
                          <a:solidFill>
                            <a:srgbClr val="333333"/>
                          </a:solidFill>
                          <a:latin typeface="Calibri Light"/>
                          <a:cs typeface="Verdana"/>
                        </a:rPr>
                        <a:t>(π.χ. </a:t>
                      </a:r>
                      <a:r>
                        <a:rPr kumimoji="0" lang="el-GR" sz="1800" b="0" i="0" u="none" strike="noStrike" cap="none" normalizeH="0" baseline="0" dirty="0">
                          <a:ln>
                            <a:noFill/>
                          </a:ln>
                          <a:solidFill>
                            <a:srgbClr val="333333"/>
                          </a:solidFill>
                          <a:effectLst/>
                          <a:latin typeface="+mn-lt"/>
                          <a:cs typeface="Times New Roman" pitchFamily="18" charset="0"/>
                        </a:rPr>
                        <a:t>«</a:t>
                      </a:r>
                      <a:r>
                        <a:rPr lang="el-GR" sz="1800" b="0" i="0" u="none" spc="-5" dirty="0">
                          <a:solidFill>
                            <a:srgbClr val="333333"/>
                          </a:solidFill>
                          <a:latin typeface="Calibri Light"/>
                          <a:cs typeface="Verdana"/>
                        </a:rPr>
                        <a:t>Ο καθηγητής μου είναι βλάκας και μεμισεί</a:t>
                      </a:r>
                      <a:r>
                        <a:rPr kumimoji="0" lang="el-GR" sz="1800" b="0" i="0" u="none" strike="noStrike" cap="none" normalizeH="0" baseline="0" dirty="0">
                          <a:ln>
                            <a:noFill/>
                          </a:ln>
                          <a:solidFill>
                            <a:srgbClr val="333333"/>
                          </a:solidFill>
                          <a:effectLst/>
                          <a:latin typeface="+mn-lt"/>
                          <a:cs typeface="Times New Roman" pitchFamily="18" charset="0"/>
                        </a:rPr>
                        <a:t>»</a:t>
                      </a:r>
                      <a:r>
                        <a:rPr lang="el-GR" sz="1800" b="0" i="0" u="none" spc="-5" dirty="0">
                          <a:solidFill>
                            <a:srgbClr val="333333"/>
                          </a:solidFill>
                          <a:latin typeface="Calibri Light"/>
                          <a:cs typeface="Verdana"/>
                        </a:rPr>
                        <a:t>)</a:t>
                      </a:r>
                      <a:endParaRPr sz="1600" b="0" i="0" u="none" dirty="0">
                        <a:solidFill>
                          <a:srgbClr val="333333"/>
                        </a:solidFill>
                        <a:latin typeface="Calibri Light"/>
                        <a:cs typeface="Verdana"/>
                      </a:endParaRPr>
                    </a:p>
                  </a:txBody>
                  <a:tcPr marL="0" marR="0" marT="20955" marB="0">
                    <a:lnL w="12700">
                      <a:solidFill>
                        <a:srgbClr val="C8C8C8"/>
                      </a:solidFill>
                      <a:prstDash val="solid"/>
                    </a:lnL>
                    <a:lnR w="12700">
                      <a:solidFill>
                        <a:srgbClr val="C8C8C8"/>
                      </a:solidFill>
                      <a:prstDash val="solid"/>
                    </a:lnR>
                    <a:lnT w="12700">
                      <a:solidFill>
                        <a:srgbClr val="C8C8C8"/>
                      </a:solidFill>
                      <a:prstDash val="solid"/>
                    </a:lnT>
                    <a:lnB w="12700">
                      <a:solidFill>
                        <a:srgbClr val="C8C8C8"/>
                      </a:solidFill>
                      <a:prstDash val="solid"/>
                    </a:lnB>
                    <a:solidFill>
                      <a:srgbClr val="E3EFF8"/>
                    </a:solidFill>
                  </a:tcPr>
                </a:tc>
                <a:tc>
                  <a:txBody>
                    <a:bodyPr/>
                    <a:lstStyle/>
                    <a:p>
                      <a:pPr marL="92075" marR="147320">
                        <a:lnSpc>
                          <a:spcPct val="100000"/>
                        </a:lnSpc>
                        <a:spcBef>
                          <a:spcPts val="1200"/>
                        </a:spcBef>
                      </a:pPr>
                      <a:r>
                        <a:rPr lang="el-GR" sz="1800" b="1" i="0" u="none" spc="-5" dirty="0">
                          <a:solidFill>
                            <a:srgbClr val="333333"/>
                          </a:solidFill>
                          <a:latin typeface="Calibri Light"/>
                          <a:cs typeface="Verdana"/>
                        </a:rPr>
                        <a:t>Μειονέκτημα:</a:t>
                      </a:r>
                      <a:r>
                        <a:rPr lang="el-GR" sz="1800" b="0" i="0" u="none" spc="-5" dirty="0">
                          <a:solidFill>
                            <a:srgbClr val="333333"/>
                          </a:solidFill>
                          <a:latin typeface="Calibri Light"/>
                          <a:cs typeface="Verdana"/>
                        </a:rPr>
                        <a:t> </a:t>
                      </a:r>
                      <a:r>
                        <a:rPr lang="el-GR" sz="1800" b="0" i="0" u="none" spc="-5" dirty="0">
                          <a:solidFill>
                            <a:srgbClr val="004992"/>
                          </a:solidFill>
                          <a:latin typeface="Calibri Light"/>
                          <a:cs typeface="Verdana"/>
                        </a:rPr>
                        <a:t>;;;</a:t>
                      </a:r>
                      <a:r>
                        <a:rPr lang="el-GR" sz="1800" b="0" i="0" u="none" spc="-5" dirty="0">
                          <a:solidFill>
                            <a:srgbClr val="E3EFF8"/>
                          </a:solidFill>
                          <a:latin typeface="Calibri Light"/>
                          <a:cs typeface="Verdana"/>
                        </a:rPr>
                        <a:t> το να μεταθέτεις την ευθύνη σε άλλους είναι αγένεια</a:t>
                      </a:r>
                    </a:p>
                    <a:p>
                      <a:pPr marL="92075" marR="147320">
                        <a:lnSpc>
                          <a:spcPct val="100000"/>
                        </a:lnSpc>
                        <a:spcBef>
                          <a:spcPts val="1200"/>
                        </a:spcBef>
                      </a:pPr>
                      <a:r>
                        <a:rPr lang="el-GR" sz="1800" b="1" i="0" u="none" spc="-5" dirty="0">
                          <a:solidFill>
                            <a:srgbClr val="333333"/>
                          </a:solidFill>
                          <a:latin typeface="Calibri Light"/>
                          <a:cs typeface="Verdana"/>
                        </a:rPr>
                        <a:t>Πλεονέκτημα:</a:t>
                      </a:r>
                      <a:r>
                        <a:rPr lang="el-GR" sz="1800" b="0" i="0" u="none" spc="-5" dirty="0">
                          <a:solidFill>
                            <a:srgbClr val="333333"/>
                          </a:solidFill>
                          <a:latin typeface="Calibri Light"/>
                          <a:cs typeface="Verdana"/>
                        </a:rPr>
                        <a:t> </a:t>
                      </a:r>
                      <a:r>
                        <a:rPr lang="el-GR" sz="1800" b="0" i="0" u="none" spc="-5" dirty="0">
                          <a:solidFill>
                            <a:srgbClr val="004992"/>
                          </a:solidFill>
                          <a:latin typeface="Calibri Light"/>
                          <a:cs typeface="Verdana"/>
                        </a:rPr>
                        <a:t>;;;</a:t>
                      </a:r>
                      <a:r>
                        <a:rPr lang="el-GR" sz="1800" b="0" i="0" u="none" spc="-5" dirty="0">
                          <a:solidFill>
                            <a:srgbClr val="E3EFF8"/>
                          </a:solidFill>
                          <a:latin typeface="Calibri Light"/>
                          <a:cs typeface="Verdana"/>
                        </a:rPr>
                        <a:t> δεν απειλείται η αυτοπεποίθησηlb</a:t>
                      </a:r>
                      <a:endParaRPr sz="1800" b="0" i="0" u="none" dirty="0">
                        <a:solidFill>
                          <a:srgbClr val="E3EFF8"/>
                        </a:solidFill>
                        <a:latin typeface="Calibri Light"/>
                        <a:cs typeface="Verdana"/>
                      </a:endParaRPr>
                    </a:p>
                  </a:txBody>
                  <a:tcPr marL="0" marR="0" marT="45085" marB="0">
                    <a:lnL w="12700">
                      <a:solidFill>
                        <a:srgbClr val="C8C8C8"/>
                      </a:solidFill>
                      <a:prstDash val="solid"/>
                    </a:lnL>
                    <a:lnR w="12700">
                      <a:solidFill>
                        <a:srgbClr val="C8C8C8"/>
                      </a:solidFill>
                      <a:prstDash val="solid"/>
                    </a:lnR>
                    <a:lnT w="12700">
                      <a:solidFill>
                        <a:srgbClr val="C8C8C8"/>
                      </a:solidFill>
                      <a:prstDash val="solid"/>
                    </a:lnT>
                    <a:lnB w="12700">
                      <a:solidFill>
                        <a:srgbClr val="C8C8C8"/>
                      </a:solidFill>
                      <a:prstDash val="solid"/>
                    </a:lnB>
                    <a:solidFill>
                      <a:srgbClr val="E3EFF8"/>
                    </a:solidFill>
                  </a:tcPr>
                </a:tc>
                <a:extLst>
                  <a:ext uri="{0D108BD9-81ED-4DB2-BD59-A6C34878D82A}">
                    <a16:rowId xmlns:a16="http://schemas.microsoft.com/office/drawing/2014/main" val="10001"/>
                  </a:ext>
                </a:extLst>
              </a:tr>
            </a:tbl>
          </a:graphicData>
        </a:graphic>
      </p:graphicFrame>
      <p:sp>
        <p:nvSpPr>
          <p:cNvPr id="14" name="object 7"/>
          <p:cNvSpPr/>
          <p:nvPr/>
        </p:nvSpPr>
        <p:spPr>
          <a:xfrm>
            <a:off x="457200" y="2204864"/>
            <a:ext cx="633984" cy="633984"/>
          </a:xfrm>
          <a:prstGeom prst="rect">
            <a:avLst/>
          </a:prstGeom>
          <a:blipFill>
            <a:blip r:embed="rId4" cstate="print"/>
            <a:stretch>
              <a:fillRect/>
            </a:stretch>
          </a:blipFill>
        </p:spPr>
        <p:txBody>
          <a:bodyPr wrap="square" lIns="0" tIns="0" rIns="0" bIns="0" rtlCol="0"/>
          <a:lstStyle/>
          <a:p>
            <a:endParaRPr/>
          </a:p>
        </p:txBody>
      </p:sp>
      <p:sp>
        <p:nvSpPr>
          <p:cNvPr id="16" name="Caption_9"/>
          <p:cNvSpPr>
            <a:spLocks noChangeArrowheads="1"/>
          </p:cNvSpPr>
          <p:nvPr/>
        </p:nvSpPr>
        <p:spPr bwMode="auto">
          <a:xfrm>
            <a:off x="7520358" y="2286000"/>
            <a:ext cx="2463429" cy="914400"/>
          </a:xfrm>
          <a:prstGeom prst="wedgeRoundRectCallout">
            <a:avLst>
              <a:gd name="adj1" fmla="val -42432"/>
              <a:gd name="adj2" fmla="val -100580"/>
              <a:gd name="adj3" fmla="val 16667"/>
            </a:avLst>
          </a:prstGeom>
          <a:solidFill>
            <a:schemeClr val="bg1"/>
          </a:solidFill>
          <a:ln w="9525">
            <a:solidFill>
              <a:schemeClr val="tx1"/>
            </a:solidFill>
            <a:miter lim="800000"/>
            <a:headEnd/>
            <a:tailEnd/>
          </a:ln>
        </p:spPr>
        <p:txBody>
          <a:bodyPr anchor="ctr" anchorCtr="0"/>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el-GR" altLang="de-DE" sz="1600">
                <a:latin typeface="Calibri Light"/>
              </a:rPr>
              <a:t>Αυτό δεν το έκανες καλά. Απέτυχες στο διαγώνισμα</a:t>
            </a:r>
            <a:endParaRPr lang="en-CA" altLang="de-DE" sz="1600" dirty="0">
              <a:latin typeface="Calibri Light"/>
            </a:endParaRPr>
          </a:p>
        </p:txBody>
      </p:sp>
    </p:spTree>
    <p:extLst>
      <p:ext uri="{BB962C8B-B14F-4D97-AF65-F5344CB8AC3E}">
        <p14:creationId xmlns:p14="http://schemas.microsoft.com/office/powerpoint/2010/main" val="131754221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1 - Τίτλος"/>
          <p:cNvSpPr>
            <a:spLocks noGrp="1"/>
          </p:cNvSpPr>
          <p:nvPr>
            <p:ph type="title"/>
          </p:nvPr>
        </p:nvSpPr>
        <p:spPr/>
        <p:txBody>
          <a:bodyPr vert="horz" lIns="0" tIns="0" rIns="0" bIns="0" rtlCol="0" anchor="t">
            <a:spAutoFit/>
          </a:bodyPr>
          <a:lstStyle/>
          <a:p>
            <a:pPr defTabSz="914377">
              <a:spcBef>
                <a:spcPts val="0"/>
              </a:spcBef>
            </a:pPr>
            <a:r>
              <a:rPr lang="el-GR" altLang="de-DE" sz="3600">
                <a:latin typeface="+mn-lt"/>
                <a:ea typeface="+mn-ea"/>
                <a:cs typeface="+mn-cs"/>
              </a:rPr>
              <a:t>Επιπτώσεις ορισμένων τρόπων απόδοσης αιτίας σε αρνητικά γεγονότα.</a:t>
            </a:r>
          </a:p>
        </p:txBody>
      </p:sp>
      <p:sp>
        <p:nvSpPr>
          <p:cNvPr id="2" name="Footer Placeholder 1"/>
          <p:cNvSpPr>
            <a:spLocks noGrp="1"/>
          </p:cNvSpPr>
          <p:nvPr>
            <p:ph type="ftr" sz="quarter" idx="11"/>
          </p:nvPr>
        </p:nvSpPr>
        <p:spPr/>
        <p:txBody>
          <a:bodyPr/>
          <a:lstStyle/>
          <a:p>
            <a:pPr>
              <a:defRPr/>
            </a:pPr>
            <a:r>
              <a:rPr lang="el-GR">
                <a:latin typeface="+mn-lt"/>
                <a:ea typeface="+mn-ea"/>
              </a:rPr>
              <a:t>Μεταγνωστική Θεραπεία 1 – Απόδοση αιτίαςΑπόδοση ευθυνών και επαίνου</a:t>
            </a:r>
            <a:endParaRPr lang="de-DE">
              <a:latin typeface="+mn-lt"/>
              <a:ea typeface="+mn-ea"/>
            </a:endParaRPr>
          </a:p>
        </p:txBody>
      </p:sp>
      <p:sp>
        <p:nvSpPr>
          <p:cNvPr id="3" name="Slide Number Placeholder 2"/>
          <p:cNvSpPr>
            <a:spLocks noGrp="1"/>
          </p:cNvSpPr>
          <p:nvPr>
            <p:ph type="sldNum" sz="quarter" idx="12"/>
          </p:nvPr>
        </p:nvSpPr>
        <p:spPr/>
        <p:txBody>
          <a:bodyPr/>
          <a:lstStyle/>
          <a:p>
            <a:pPr>
              <a:defRPr/>
            </a:pPr>
            <a:fld id="{9A5AD19E-8182-4F35-B945-31418FB87AE6}" type="slidenum">
              <a:rPr lang="de-DE" altLang="de-DE" smtClean="0">
                <a:latin typeface="+mn-lt"/>
                <a:ea typeface="+mn-ea"/>
              </a:rPr>
              <a:pPr>
                <a:defRPr/>
              </a:pPr>
              <a:t>16</a:t>
            </a:fld>
            <a:endParaRPr lang="de-DE" altLang="de-DE">
              <a:latin typeface="+mn-lt"/>
              <a:ea typeface="+mn-ea"/>
            </a:endParaRPr>
          </a:p>
        </p:txBody>
      </p:sp>
      <p:sp>
        <p:nvSpPr>
          <p:cNvPr id="14" name="object 7"/>
          <p:cNvSpPr/>
          <p:nvPr/>
        </p:nvSpPr>
        <p:spPr>
          <a:xfrm>
            <a:off x="457200" y="2204864"/>
            <a:ext cx="633984" cy="633984"/>
          </a:xfrm>
          <a:prstGeom prst="rect">
            <a:avLst/>
          </a:prstGeom>
          <a:blipFill>
            <a:blip r:embed="rId3" cstate="print"/>
            <a:stretch>
              <a:fillRect/>
            </a:stretch>
          </a:blipFill>
        </p:spPr>
        <p:txBody>
          <a:bodyPr wrap="square" lIns="0" tIns="0" rIns="0" bIns="0" rtlCol="0"/>
          <a:lstStyle/>
          <a:p>
            <a:endParaRPr/>
          </a:p>
        </p:txBody>
      </p:sp>
      <p:pic>
        <p:nvPicPr>
          <p:cNvPr id="15" name="Picture 14" descr="img060"/>
          <p:cNvPicPr>
            <a:picLocks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166685" y="1844824"/>
            <a:ext cx="2845541" cy="24725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 name="Caption_9"/>
          <p:cNvSpPr>
            <a:spLocks noChangeArrowheads="1"/>
          </p:cNvSpPr>
          <p:nvPr/>
        </p:nvSpPr>
        <p:spPr bwMode="auto">
          <a:xfrm>
            <a:off x="7520358" y="2286000"/>
            <a:ext cx="2463429" cy="914400"/>
          </a:xfrm>
          <a:prstGeom prst="wedgeRoundRectCallout">
            <a:avLst>
              <a:gd name="adj1" fmla="val -42432"/>
              <a:gd name="adj2" fmla="val -100580"/>
              <a:gd name="adj3" fmla="val 16667"/>
            </a:avLst>
          </a:prstGeom>
          <a:solidFill>
            <a:schemeClr val="bg1"/>
          </a:solidFill>
          <a:ln w="9525">
            <a:solidFill>
              <a:schemeClr val="tx1"/>
            </a:solidFill>
            <a:miter lim="800000"/>
            <a:headEnd/>
            <a:tailEnd/>
          </a:ln>
        </p:spPr>
        <p:txBody>
          <a:bodyPr anchor="ctr" anchorCtr="0"/>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el-GR" altLang="de-DE" sz="1600">
                <a:latin typeface="Calibri Light"/>
              </a:rPr>
              <a:t>Αυτό δεν το έκανες καλά. Απέτυχες στο διαγώνισμα</a:t>
            </a:r>
            <a:endParaRPr lang="en-CA" altLang="de-DE" sz="1600" dirty="0">
              <a:latin typeface="Calibri Light"/>
            </a:endParaRPr>
          </a:p>
        </p:txBody>
      </p:sp>
      <p:graphicFrame>
        <p:nvGraphicFramePr>
          <p:cNvPr id="13" name="object 2"/>
          <p:cNvGraphicFramePr>
            <a:graphicFrameLocks noGrp="1"/>
          </p:cNvGraphicFramePr>
          <p:nvPr>
            <p:extLst>
              <p:ext uri="{D42A27DB-BD31-4B8C-83A1-F6EECF244321}">
                <p14:modId xmlns:p14="http://schemas.microsoft.com/office/powerpoint/2010/main" val="1931201172"/>
              </p:ext>
            </p:extLst>
          </p:nvPr>
        </p:nvGraphicFramePr>
        <p:xfrm>
          <a:off x="408955" y="4297680"/>
          <a:ext cx="11376000" cy="2194560"/>
        </p:xfrm>
        <a:graphic>
          <a:graphicData uri="http://schemas.openxmlformats.org/drawingml/2006/table">
            <a:tbl>
              <a:tblPr firstRow="1" bandRow="1">
                <a:tableStyleId>{21E4AEA4-8DFA-4A89-87EB-49C32662AFE0}</a:tableStyleId>
              </a:tblPr>
              <a:tblGrid>
                <a:gridCol w="5308425">
                  <a:extLst>
                    <a:ext uri="{9D8B030D-6E8A-4147-A177-3AD203B41FA5}">
                      <a16:colId xmlns:a16="http://schemas.microsoft.com/office/drawing/2014/main" val="20000"/>
                    </a:ext>
                  </a:extLst>
                </a:gridCol>
                <a:gridCol w="6067575">
                  <a:extLst>
                    <a:ext uri="{9D8B030D-6E8A-4147-A177-3AD203B41FA5}">
                      <a16:colId xmlns:a16="http://schemas.microsoft.com/office/drawing/2014/main" val="20001"/>
                    </a:ext>
                  </a:extLst>
                </a:gridCol>
              </a:tblGrid>
              <a:tr h="1097280">
                <a:tc>
                  <a:txBody>
                    <a:bodyPr/>
                    <a:lstStyle/>
                    <a:p>
                      <a:pPr marL="90805">
                        <a:lnSpc>
                          <a:spcPct val="100000"/>
                        </a:lnSpc>
                        <a:spcBef>
                          <a:spcPts val="355"/>
                        </a:spcBef>
                      </a:pPr>
                      <a:r>
                        <a:rPr lang="el-GR" sz="1800" b="1" i="0" u="none" spc="-5" dirty="0">
                          <a:solidFill>
                            <a:srgbClr val="333333"/>
                          </a:solidFill>
                          <a:latin typeface="Calibri Light"/>
                          <a:cs typeface="Verdana"/>
                        </a:rPr>
                        <a:t>Τρόπος απόδοσης αιτίας στον εαυτό μου</a:t>
                      </a:r>
                    </a:p>
                    <a:p>
                      <a:pPr marL="90805">
                        <a:lnSpc>
                          <a:spcPct val="100000"/>
                        </a:lnSpc>
                        <a:spcBef>
                          <a:spcPts val="355"/>
                        </a:spcBef>
                      </a:pPr>
                      <a:r>
                        <a:rPr lang="el-GR" sz="1800" b="0" i="0" u="none" spc="-5" dirty="0">
                          <a:solidFill>
                            <a:srgbClr val="333333"/>
                          </a:solidFill>
                          <a:latin typeface="Calibri Light"/>
                          <a:cs typeface="Verdana"/>
                        </a:rPr>
                        <a:t>(π.χ. </a:t>
                      </a:r>
                      <a:r>
                        <a:rPr kumimoji="0" lang="el-GR" sz="1800" b="0" i="0" u="none" strike="noStrike" cap="none" normalizeH="0" baseline="0" dirty="0">
                          <a:ln>
                            <a:noFill/>
                          </a:ln>
                          <a:solidFill>
                            <a:srgbClr val="333333"/>
                          </a:solidFill>
                          <a:effectLst/>
                          <a:latin typeface="+mn-lt"/>
                          <a:cs typeface="Times New Roman" pitchFamily="18" charset="0"/>
                        </a:rPr>
                        <a:t>«</a:t>
                      </a:r>
                      <a:r>
                        <a:rPr lang="el-GR" sz="1800" b="0" i="0" u="none" spc="-5" dirty="0">
                          <a:solidFill>
                            <a:srgbClr val="333333"/>
                          </a:solidFill>
                          <a:latin typeface="Calibri Light"/>
                          <a:cs typeface="Verdana"/>
                        </a:rPr>
                        <a:t>Δε διάβασα αρκετά για τις εξετάσεις</a:t>
                      </a:r>
                      <a:r>
                        <a:rPr kumimoji="0" lang="el-GR" sz="1800" b="0" i="0" u="none" strike="noStrike" cap="none" normalizeH="0" baseline="0" dirty="0">
                          <a:ln>
                            <a:noFill/>
                          </a:ln>
                          <a:solidFill>
                            <a:srgbClr val="333333"/>
                          </a:solidFill>
                          <a:effectLst/>
                          <a:latin typeface="+mn-lt"/>
                          <a:cs typeface="Times New Roman" pitchFamily="18" charset="0"/>
                        </a:rPr>
                        <a:t>»</a:t>
                      </a:r>
                      <a:r>
                        <a:rPr lang="el-GR" sz="1800" b="0" i="0" u="none" spc="-5" dirty="0">
                          <a:solidFill>
                            <a:srgbClr val="333333"/>
                          </a:solidFill>
                          <a:latin typeface="Calibri Light"/>
                          <a:cs typeface="Verdana"/>
                        </a:rPr>
                        <a:t>) </a:t>
                      </a:r>
                      <a:endParaRPr sz="1600" b="0" i="0" u="none" dirty="0">
                        <a:solidFill>
                          <a:srgbClr val="333333"/>
                        </a:solidFill>
                        <a:latin typeface="Calibri Light"/>
                        <a:cs typeface="Verdana"/>
                      </a:endParaRPr>
                    </a:p>
                  </a:txBody>
                  <a:tcPr marL="0" marR="0" marT="45085" marB="0">
                    <a:lnL w="12700">
                      <a:solidFill>
                        <a:srgbClr val="C8C8C8"/>
                      </a:solidFill>
                      <a:prstDash val="solid"/>
                    </a:lnL>
                    <a:lnR w="12700">
                      <a:solidFill>
                        <a:srgbClr val="C8C8C8"/>
                      </a:solidFill>
                      <a:prstDash val="solid"/>
                    </a:lnR>
                    <a:lnT w="12700">
                      <a:solidFill>
                        <a:srgbClr val="C8C8C8"/>
                      </a:solidFill>
                      <a:prstDash val="solid"/>
                    </a:lnT>
                    <a:lnB w="12700">
                      <a:solidFill>
                        <a:srgbClr val="C8C8C8"/>
                      </a:solidFill>
                      <a:prstDash val="solid"/>
                    </a:lnB>
                    <a:solidFill>
                      <a:srgbClr val="FFFFFF"/>
                    </a:solidFill>
                  </a:tcPr>
                </a:tc>
                <a:tc>
                  <a:txBody>
                    <a:bodyPr/>
                    <a:lstStyle/>
                    <a:p>
                      <a:pPr marL="92075">
                        <a:lnSpc>
                          <a:spcPct val="100000"/>
                        </a:lnSpc>
                        <a:spcBef>
                          <a:spcPts val="1200"/>
                        </a:spcBef>
                      </a:pPr>
                      <a:r>
                        <a:rPr lang="el-GR" sz="1800" b="1" i="0" u="none" spc="-5" dirty="0">
                          <a:solidFill>
                            <a:srgbClr val="333333"/>
                          </a:solidFill>
                          <a:latin typeface="Calibri Light"/>
                          <a:cs typeface="Verdana"/>
                        </a:rPr>
                        <a:t>Μειονέκτημα:</a:t>
                      </a:r>
                      <a:r>
                        <a:rPr lang="el-GR" sz="1800" b="0" i="0" u="none" spc="-5" dirty="0">
                          <a:solidFill>
                            <a:srgbClr val="333333"/>
                          </a:solidFill>
                          <a:latin typeface="Calibri Light"/>
                          <a:cs typeface="Verdana"/>
                        </a:rPr>
                        <a:t> περιορίζει την αυτοπεποίθηση</a:t>
                      </a:r>
                    </a:p>
                    <a:p>
                      <a:pPr marL="92075">
                        <a:lnSpc>
                          <a:spcPct val="100000"/>
                        </a:lnSpc>
                        <a:spcBef>
                          <a:spcPts val="1200"/>
                        </a:spcBef>
                      </a:pPr>
                      <a:r>
                        <a:rPr lang="el-GR" sz="1800" b="1" i="0" u="none" spc="-5" dirty="0">
                          <a:solidFill>
                            <a:srgbClr val="333333"/>
                          </a:solidFill>
                          <a:latin typeface="Calibri Light"/>
                          <a:cs typeface="Verdana"/>
                        </a:rPr>
                        <a:t>Πλεονέκτημα:</a:t>
                      </a:r>
                      <a:r>
                        <a:rPr lang="el-GR" sz="1800" b="0" i="0" u="none" spc="-5" dirty="0">
                          <a:solidFill>
                            <a:srgbClr val="333333"/>
                          </a:solidFill>
                          <a:latin typeface="Calibri Light"/>
                          <a:cs typeface="Verdana"/>
                        </a:rPr>
                        <a:t> η ανάληψης ευθύνης θεωρείται ευγενική πράξη (ευ αγωνίζεσθαι)</a:t>
                      </a:r>
                      <a:endParaRPr sz="1800" b="0" i="0" u="none" dirty="0">
                        <a:solidFill>
                          <a:srgbClr val="333333"/>
                        </a:solidFill>
                        <a:latin typeface="Calibri Light"/>
                        <a:cs typeface="Verdana"/>
                      </a:endParaRPr>
                    </a:p>
                  </a:txBody>
                  <a:tcPr marL="0" marR="0" marT="45085" marB="0">
                    <a:lnL w="12700">
                      <a:solidFill>
                        <a:srgbClr val="C8C8C8"/>
                      </a:solidFill>
                      <a:prstDash val="solid"/>
                    </a:lnL>
                    <a:lnR w="12700">
                      <a:solidFill>
                        <a:srgbClr val="C8C8C8"/>
                      </a:solidFill>
                      <a:prstDash val="solid"/>
                    </a:lnR>
                    <a:lnT w="12700">
                      <a:solidFill>
                        <a:srgbClr val="C8C8C8"/>
                      </a:solidFill>
                      <a:prstDash val="solid"/>
                    </a:lnT>
                    <a:lnB w="12700">
                      <a:solidFill>
                        <a:srgbClr val="C8C8C8"/>
                      </a:solidFill>
                      <a:prstDash val="solid"/>
                    </a:lnB>
                    <a:solidFill>
                      <a:srgbClr val="FFFFFF"/>
                    </a:solidFill>
                  </a:tcPr>
                </a:tc>
                <a:extLst>
                  <a:ext uri="{0D108BD9-81ED-4DB2-BD59-A6C34878D82A}">
                    <a16:rowId xmlns:a16="http://schemas.microsoft.com/office/drawing/2014/main" val="10000"/>
                  </a:ext>
                </a:extLst>
              </a:tr>
              <a:tr h="1097280">
                <a:tc>
                  <a:txBody>
                    <a:bodyPr/>
                    <a:lstStyle/>
                    <a:p>
                      <a:pPr marL="90805" marR="203835">
                        <a:lnSpc>
                          <a:spcPct val="108800"/>
                        </a:lnSpc>
                        <a:spcBef>
                          <a:spcPts val="165"/>
                        </a:spcBef>
                      </a:pPr>
                      <a:r>
                        <a:rPr lang="el-GR" sz="1800" b="1" i="0" u="none" spc="-5" dirty="0">
                          <a:solidFill>
                            <a:srgbClr val="333333"/>
                          </a:solidFill>
                          <a:latin typeface="Calibri Light"/>
                          <a:cs typeface="Verdana"/>
                        </a:rPr>
                        <a:t>Τρόπος απόδοσης αιτίας στους άλλους ή στις καταστάσεις</a:t>
                      </a:r>
                    </a:p>
                    <a:p>
                      <a:pPr marL="90805" marR="203835">
                        <a:lnSpc>
                          <a:spcPct val="108800"/>
                        </a:lnSpc>
                        <a:spcBef>
                          <a:spcPts val="165"/>
                        </a:spcBef>
                      </a:pPr>
                      <a:r>
                        <a:rPr lang="el-GR" sz="1800" b="0" i="0" u="none" spc="-5" dirty="0">
                          <a:solidFill>
                            <a:srgbClr val="333333"/>
                          </a:solidFill>
                          <a:latin typeface="Calibri Light"/>
                          <a:cs typeface="Verdana"/>
                        </a:rPr>
                        <a:t>(π.χ. </a:t>
                      </a:r>
                      <a:r>
                        <a:rPr kumimoji="0" lang="el-GR" sz="1800" b="0" i="0" u="none" strike="noStrike" cap="none" normalizeH="0" baseline="0" dirty="0">
                          <a:ln>
                            <a:noFill/>
                          </a:ln>
                          <a:solidFill>
                            <a:srgbClr val="333333"/>
                          </a:solidFill>
                          <a:effectLst/>
                          <a:latin typeface="+mn-lt"/>
                          <a:cs typeface="Times New Roman" pitchFamily="18" charset="0"/>
                        </a:rPr>
                        <a:t>«</a:t>
                      </a:r>
                      <a:r>
                        <a:rPr lang="el-GR" sz="1800" b="0" i="0" u="none" spc="-5" dirty="0">
                          <a:solidFill>
                            <a:srgbClr val="333333"/>
                          </a:solidFill>
                          <a:latin typeface="Calibri Light"/>
                          <a:cs typeface="Verdana"/>
                        </a:rPr>
                        <a:t>Ο καθηγητής μου είναι βλάκας και μεμισεί</a:t>
                      </a:r>
                      <a:r>
                        <a:rPr kumimoji="0" lang="el-GR" sz="1800" b="0" i="0" u="none" strike="noStrike" cap="none" normalizeH="0" baseline="0" dirty="0">
                          <a:ln>
                            <a:noFill/>
                          </a:ln>
                          <a:solidFill>
                            <a:srgbClr val="333333"/>
                          </a:solidFill>
                          <a:effectLst/>
                          <a:latin typeface="+mn-lt"/>
                          <a:cs typeface="Times New Roman" pitchFamily="18" charset="0"/>
                        </a:rPr>
                        <a:t>»</a:t>
                      </a:r>
                      <a:r>
                        <a:rPr lang="el-GR" sz="1800" b="0" i="0" u="none" spc="-5" dirty="0">
                          <a:solidFill>
                            <a:srgbClr val="333333"/>
                          </a:solidFill>
                          <a:latin typeface="Calibri Light"/>
                          <a:cs typeface="Verdana"/>
                        </a:rPr>
                        <a:t>)</a:t>
                      </a:r>
                      <a:endParaRPr sz="1600" b="0" i="0" u="none" dirty="0">
                        <a:solidFill>
                          <a:srgbClr val="333333"/>
                        </a:solidFill>
                        <a:latin typeface="Calibri Light"/>
                        <a:cs typeface="Verdana"/>
                      </a:endParaRPr>
                    </a:p>
                  </a:txBody>
                  <a:tcPr marL="0" marR="0" marT="20955" marB="0">
                    <a:lnL w="12700">
                      <a:solidFill>
                        <a:srgbClr val="C8C8C8"/>
                      </a:solidFill>
                      <a:prstDash val="solid"/>
                    </a:lnL>
                    <a:lnR w="12700">
                      <a:solidFill>
                        <a:srgbClr val="C8C8C8"/>
                      </a:solidFill>
                      <a:prstDash val="solid"/>
                    </a:lnR>
                    <a:lnT w="12700">
                      <a:solidFill>
                        <a:srgbClr val="C8C8C8"/>
                      </a:solidFill>
                      <a:prstDash val="solid"/>
                    </a:lnT>
                    <a:lnB w="12700">
                      <a:solidFill>
                        <a:srgbClr val="C8C8C8"/>
                      </a:solidFill>
                      <a:prstDash val="solid"/>
                    </a:lnB>
                    <a:solidFill>
                      <a:srgbClr val="E3EFF8"/>
                    </a:solidFill>
                  </a:tcPr>
                </a:tc>
                <a:tc>
                  <a:txBody>
                    <a:bodyPr/>
                    <a:lstStyle/>
                    <a:p>
                      <a:pPr marL="92075" marR="147320">
                        <a:lnSpc>
                          <a:spcPct val="100000"/>
                        </a:lnSpc>
                        <a:spcBef>
                          <a:spcPts val="1200"/>
                        </a:spcBef>
                      </a:pPr>
                      <a:r>
                        <a:rPr lang="el-GR" sz="1800" b="1" i="0" u="none" spc="-5" dirty="0">
                          <a:solidFill>
                            <a:srgbClr val="333333"/>
                          </a:solidFill>
                          <a:latin typeface="Calibri Light"/>
                          <a:cs typeface="Verdana"/>
                        </a:rPr>
                        <a:t>Μειονέκτημα:</a:t>
                      </a:r>
                      <a:r>
                        <a:rPr lang="el-GR" sz="1800" b="0" i="0" u="none" spc="-5" dirty="0">
                          <a:solidFill>
                            <a:srgbClr val="333333"/>
                          </a:solidFill>
                          <a:latin typeface="Calibri Light"/>
                          <a:cs typeface="Verdana"/>
                        </a:rPr>
                        <a:t> το να μεταθέτεις την ευθύνη σε άλλους είναι αγένεια</a:t>
                      </a:r>
                    </a:p>
                    <a:p>
                      <a:pPr marL="92075" marR="147320">
                        <a:lnSpc>
                          <a:spcPct val="100000"/>
                        </a:lnSpc>
                        <a:spcBef>
                          <a:spcPts val="1200"/>
                        </a:spcBef>
                      </a:pPr>
                      <a:r>
                        <a:rPr lang="el-GR" sz="1800" b="1" i="0" u="none" spc="-5" dirty="0">
                          <a:solidFill>
                            <a:srgbClr val="333333"/>
                          </a:solidFill>
                          <a:latin typeface="Calibri Light"/>
                          <a:cs typeface="Verdana"/>
                        </a:rPr>
                        <a:t>Πλεονέκτημα:</a:t>
                      </a:r>
                      <a:r>
                        <a:rPr lang="el-GR" sz="1800" b="0" i="0" u="none" spc="-5" dirty="0">
                          <a:solidFill>
                            <a:srgbClr val="333333"/>
                          </a:solidFill>
                          <a:latin typeface="Calibri Light"/>
                          <a:cs typeface="Verdana"/>
                        </a:rPr>
                        <a:t> δεν απειλείται η αυτοπεποίθησηlb</a:t>
                      </a:r>
                      <a:endParaRPr sz="1800" b="0" i="0" u="none" dirty="0">
                        <a:solidFill>
                          <a:srgbClr val="333333"/>
                        </a:solidFill>
                        <a:latin typeface="Calibri Light"/>
                        <a:cs typeface="Verdana"/>
                      </a:endParaRPr>
                    </a:p>
                  </a:txBody>
                  <a:tcPr marL="0" marR="0" marT="45085" marB="0">
                    <a:lnL w="12700">
                      <a:solidFill>
                        <a:srgbClr val="C8C8C8"/>
                      </a:solidFill>
                      <a:prstDash val="solid"/>
                    </a:lnL>
                    <a:lnR w="12700">
                      <a:solidFill>
                        <a:srgbClr val="C8C8C8"/>
                      </a:solidFill>
                      <a:prstDash val="solid"/>
                    </a:lnR>
                    <a:lnT w="12700">
                      <a:solidFill>
                        <a:srgbClr val="C8C8C8"/>
                      </a:solidFill>
                      <a:prstDash val="solid"/>
                    </a:lnT>
                    <a:lnB w="12700">
                      <a:solidFill>
                        <a:srgbClr val="C8C8C8"/>
                      </a:solidFill>
                      <a:prstDash val="solid"/>
                    </a:lnB>
                    <a:solidFill>
                      <a:srgbClr val="E3EFF8"/>
                    </a:solidFill>
                  </a:tcPr>
                </a:tc>
                <a:extLst>
                  <a:ext uri="{0D108BD9-81ED-4DB2-BD59-A6C34878D82A}">
                    <a16:rowId xmlns:a16="http://schemas.microsoft.com/office/drawing/2014/main" val="10001"/>
                  </a:ext>
                </a:extLst>
              </a:tr>
            </a:tbl>
          </a:graphicData>
        </a:graphic>
      </p:graphicFrame>
    </p:spTree>
    <p:extLst>
      <p:ext uri="{BB962C8B-B14F-4D97-AF65-F5344CB8AC3E}">
        <p14:creationId xmlns:p14="http://schemas.microsoft.com/office/powerpoint/2010/main" val="282167002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69" name="1 - Τίτλος"/>
          <p:cNvSpPr>
            <a:spLocks noGrp="1"/>
          </p:cNvSpPr>
          <p:nvPr>
            <p:ph type="title"/>
          </p:nvPr>
        </p:nvSpPr>
        <p:spPr/>
        <p:txBody>
          <a:bodyPr vert="horz" lIns="0" tIns="0" rIns="0" bIns="0" rtlCol="0" anchor="t">
            <a:spAutoFit/>
          </a:bodyPr>
          <a:lstStyle/>
          <a:p>
            <a:pPr defTabSz="914377">
              <a:spcBef>
                <a:spcPts val="0"/>
              </a:spcBef>
            </a:pPr>
            <a:r>
              <a:rPr lang="el-GR" altLang="de-DE" sz="3600">
                <a:latin typeface="+mn-lt"/>
                <a:ea typeface="+mn-ea"/>
                <a:cs typeface="+mn-cs"/>
              </a:rPr>
              <a:t>Επιπτώσεις ορισμένων τρόπων απόδοσης αιτίας σε αρνητικά γεγονότα.</a:t>
            </a:r>
          </a:p>
        </p:txBody>
      </p:sp>
      <p:sp>
        <p:nvSpPr>
          <p:cNvPr id="2" name="Footer Placeholder 1"/>
          <p:cNvSpPr>
            <a:spLocks noGrp="1"/>
          </p:cNvSpPr>
          <p:nvPr>
            <p:ph type="ftr" sz="quarter" idx="11"/>
          </p:nvPr>
        </p:nvSpPr>
        <p:spPr/>
        <p:txBody>
          <a:bodyPr/>
          <a:lstStyle/>
          <a:p>
            <a:pPr>
              <a:defRPr/>
            </a:pPr>
            <a:r>
              <a:rPr lang="el-GR">
                <a:latin typeface="+mn-lt"/>
                <a:ea typeface="+mn-ea"/>
              </a:rPr>
              <a:t>Μεταγνωστική Θεραπεία 1 – Απόδοση αιτίαςΑπόδοση ευθυνών και επαίνου</a:t>
            </a:r>
            <a:endParaRPr lang="de-DE">
              <a:latin typeface="+mn-lt"/>
              <a:ea typeface="+mn-ea"/>
            </a:endParaRPr>
          </a:p>
        </p:txBody>
      </p:sp>
      <p:sp>
        <p:nvSpPr>
          <p:cNvPr id="3" name="Slide Number Placeholder 2"/>
          <p:cNvSpPr>
            <a:spLocks noGrp="1"/>
          </p:cNvSpPr>
          <p:nvPr>
            <p:ph type="sldNum" sz="quarter" idx="12"/>
          </p:nvPr>
        </p:nvSpPr>
        <p:spPr/>
        <p:txBody>
          <a:bodyPr/>
          <a:lstStyle/>
          <a:p>
            <a:pPr>
              <a:defRPr/>
            </a:pPr>
            <a:fld id="{9A5AD19E-8182-4F35-B945-31418FB87AE6}" type="slidenum">
              <a:rPr lang="de-DE" altLang="de-DE" smtClean="0">
                <a:latin typeface="+mn-lt"/>
                <a:ea typeface="+mn-ea"/>
              </a:rPr>
              <a:pPr>
                <a:defRPr/>
              </a:pPr>
              <a:t>17</a:t>
            </a:fld>
            <a:endParaRPr lang="de-DE" altLang="de-DE">
              <a:latin typeface="+mn-lt"/>
              <a:ea typeface="+mn-ea"/>
            </a:endParaRPr>
          </a:p>
        </p:txBody>
      </p:sp>
      <p:sp>
        <p:nvSpPr>
          <p:cNvPr id="13" name="object 7"/>
          <p:cNvSpPr/>
          <p:nvPr/>
        </p:nvSpPr>
        <p:spPr>
          <a:xfrm>
            <a:off x="457200" y="2204864"/>
            <a:ext cx="633984" cy="633984"/>
          </a:xfrm>
          <a:prstGeom prst="rect">
            <a:avLst/>
          </a:prstGeom>
          <a:blipFill>
            <a:blip r:embed="rId3" cstate="print"/>
            <a:stretch>
              <a:fillRect/>
            </a:stretch>
          </a:blipFill>
        </p:spPr>
        <p:txBody>
          <a:bodyPr wrap="square" lIns="0" tIns="0" rIns="0" bIns="0" rtlCol="0"/>
          <a:lstStyle/>
          <a:p>
            <a:endParaRPr/>
          </a:p>
        </p:txBody>
      </p:sp>
      <p:pic>
        <p:nvPicPr>
          <p:cNvPr id="14" name="Picture 14" descr="img060"/>
          <p:cNvPicPr>
            <a:picLocks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166685" y="1844824"/>
            <a:ext cx="2845541" cy="24725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 name="Caption_9"/>
          <p:cNvSpPr>
            <a:spLocks noChangeArrowheads="1"/>
          </p:cNvSpPr>
          <p:nvPr/>
        </p:nvSpPr>
        <p:spPr bwMode="auto">
          <a:xfrm>
            <a:off x="7520358" y="2286000"/>
            <a:ext cx="2463429" cy="914400"/>
          </a:xfrm>
          <a:prstGeom prst="wedgeRoundRectCallout">
            <a:avLst>
              <a:gd name="adj1" fmla="val -42432"/>
              <a:gd name="adj2" fmla="val -100580"/>
              <a:gd name="adj3" fmla="val 16667"/>
            </a:avLst>
          </a:prstGeom>
          <a:solidFill>
            <a:schemeClr val="bg1"/>
          </a:solidFill>
          <a:ln w="9525">
            <a:solidFill>
              <a:schemeClr val="tx1"/>
            </a:solidFill>
            <a:miter lim="800000"/>
            <a:headEnd/>
            <a:tailEnd/>
          </a:ln>
        </p:spPr>
        <p:txBody>
          <a:bodyPr anchor="ctr" anchorCtr="0"/>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el-GR" altLang="de-DE" sz="1600">
                <a:latin typeface="Calibri Light"/>
              </a:rPr>
              <a:t>Αυτό δεν το έκανες καλά. Απέτυχες στο διαγώνισμα</a:t>
            </a:r>
            <a:endParaRPr lang="en-CA" altLang="de-DE" sz="1600" dirty="0">
              <a:latin typeface="Calibri Light"/>
            </a:endParaRPr>
          </a:p>
        </p:txBody>
      </p:sp>
      <p:graphicFrame>
        <p:nvGraphicFramePr>
          <p:cNvPr id="12" name="Group 2"/>
          <p:cNvGraphicFramePr>
            <a:graphicFrameLocks noGrp="1"/>
          </p:cNvGraphicFramePr>
          <p:nvPr>
            <p:extLst>
              <p:ext uri="{D42A27DB-BD31-4B8C-83A1-F6EECF244321}">
                <p14:modId xmlns:p14="http://schemas.microsoft.com/office/powerpoint/2010/main" val="3409391685"/>
              </p:ext>
            </p:extLst>
          </p:nvPr>
        </p:nvGraphicFramePr>
        <p:xfrm>
          <a:off x="408955" y="4297680"/>
          <a:ext cx="11375136" cy="2072640"/>
        </p:xfrm>
        <a:graphic>
          <a:graphicData uri="http://schemas.openxmlformats.org/drawingml/2006/table">
            <a:tbl>
              <a:tblPr>
                <a:tableStyleId>{21E4AEA4-8DFA-4A89-87EB-49C32662AFE0}</a:tableStyleId>
              </a:tblPr>
              <a:tblGrid>
                <a:gridCol w="11375136">
                  <a:extLst>
                    <a:ext uri="{9D8B030D-6E8A-4147-A177-3AD203B41FA5}">
                      <a16:colId xmlns:a16="http://schemas.microsoft.com/office/drawing/2014/main" val="20000"/>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l-GR" sz="2000" b="0" i="0" u="none" strike="noStrike" cap="none" normalizeH="0" baseline="0" dirty="0">
                          <a:ln>
                            <a:noFill/>
                          </a:ln>
                          <a:solidFill>
                            <a:srgbClr val="333333"/>
                          </a:solidFill>
                          <a:effectLst/>
                          <a:latin typeface="Calibri Light"/>
                          <a:cs typeface="Times New Roman" pitchFamily="18" charset="0"/>
                        </a:rPr>
                        <a:t>Πιο ισορροπημένες απαντήσεις (π.χ. συνδυάστε επιδράσεις από τον εαυτό, τους άλλους/κατάσταση</a:t>
                      </a:r>
                      <a:r>
                        <a:rPr kumimoji="0" lang="el-GR" sz="2000" b="0" i="0" u="none" strike="noStrike" cap="none" normalizeH="0" baseline="0">
                          <a:ln>
                            <a:noFill/>
                          </a:ln>
                          <a:solidFill>
                            <a:srgbClr val="333333"/>
                          </a:solidFill>
                          <a:effectLst/>
                          <a:latin typeface="Calibri Light"/>
                          <a:cs typeface="Times New Roman" pitchFamily="18" charset="0"/>
                        </a:rPr>
                        <a:t>, δώστε διαφορετικές </a:t>
                      </a:r>
                      <a:r>
                        <a:rPr kumimoji="0" lang="el-GR" sz="2000" b="0" i="0" u="none" strike="noStrike" cap="none" normalizeH="0" baseline="0" dirty="0">
                          <a:ln>
                            <a:noFill/>
                          </a:ln>
                          <a:solidFill>
                            <a:srgbClr val="333333"/>
                          </a:solidFill>
                          <a:effectLst/>
                          <a:latin typeface="Calibri Light"/>
                          <a:cs typeface="Times New Roman" pitchFamily="18" charset="0"/>
                        </a:rPr>
                        <a:t>επεξηγήσεις):</a:t>
                      </a: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37160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el-GR" sz="1800" b="0" i="0" u="none" strike="noStrike" cap="none" normalizeH="0" baseline="0" dirty="0">
                          <a:ln>
                            <a:noFill/>
                          </a:ln>
                          <a:solidFill>
                            <a:srgbClr val="004992"/>
                          </a:solidFill>
                          <a:effectLst/>
                          <a:latin typeface="Calibri Light"/>
                          <a:cs typeface="Times New Roman" pitchFamily="18" charset="0"/>
                        </a:rPr>
                        <a:t>;;;</a:t>
                      </a:r>
                    </a:p>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el-GR" sz="1800" b="0" i="0" u="none" strike="noStrike" cap="none" normalizeH="0" baseline="0" dirty="0">
                          <a:ln>
                            <a:noFill/>
                          </a:ln>
                          <a:solidFill>
                            <a:srgbClr val="004992"/>
                          </a:solidFill>
                          <a:effectLst/>
                          <a:latin typeface="Calibri Light"/>
                          <a:cs typeface="Times New Roman" pitchFamily="18" charset="0"/>
                        </a:rPr>
                        <a:t>;;;</a:t>
                      </a:r>
                    </a:p>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el-GR" sz="1800" b="0" i="0" u="none" strike="noStrike" cap="none" normalizeH="0" baseline="0" dirty="0">
                          <a:ln>
                            <a:noFill/>
                          </a:ln>
                          <a:solidFill>
                            <a:srgbClr val="004992"/>
                          </a:solidFill>
                          <a:effectLst/>
                          <a:latin typeface="Calibri Light"/>
                          <a:cs typeface="Times New Roman" pitchFamily="18" charset="0"/>
                        </a:rPr>
                        <a:t>;;;</a:t>
                      </a:r>
                      <a:endParaRPr kumimoji="0" lang="de-DE" sz="1800" b="0" i="0" u="none" strike="noStrike" cap="none" normalizeH="0" baseline="0" dirty="0">
                        <a:ln>
                          <a:noFill/>
                        </a:ln>
                        <a:solidFill>
                          <a:srgbClr val="004992"/>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17" name="1 - Τίτλος"/>
          <p:cNvSpPr>
            <a:spLocks noGrp="1"/>
          </p:cNvSpPr>
          <p:nvPr>
            <p:ph type="title"/>
          </p:nvPr>
        </p:nvSpPr>
        <p:spPr/>
        <p:txBody>
          <a:bodyPr vert="horz" lIns="0" tIns="0" rIns="0" bIns="0" rtlCol="0" anchor="t">
            <a:spAutoFit/>
          </a:bodyPr>
          <a:lstStyle/>
          <a:p>
            <a:pPr defTabSz="914377">
              <a:spcBef>
                <a:spcPts val="0"/>
              </a:spcBef>
            </a:pPr>
            <a:r>
              <a:rPr lang="el-GR" altLang="de-DE" sz="3600">
                <a:latin typeface="+mn-lt"/>
                <a:ea typeface="+mn-ea"/>
                <a:cs typeface="+mn-cs"/>
              </a:rPr>
              <a:t>Επιπτώσεις ορισμένων τρόπων απόδοσης αιτίας σε αρνητικά γεγονότα.</a:t>
            </a:r>
          </a:p>
        </p:txBody>
      </p:sp>
      <p:sp>
        <p:nvSpPr>
          <p:cNvPr id="2" name="Footer Placeholder 1"/>
          <p:cNvSpPr>
            <a:spLocks noGrp="1"/>
          </p:cNvSpPr>
          <p:nvPr>
            <p:ph type="ftr" sz="quarter" idx="11"/>
          </p:nvPr>
        </p:nvSpPr>
        <p:spPr/>
        <p:txBody>
          <a:bodyPr/>
          <a:lstStyle/>
          <a:p>
            <a:pPr>
              <a:defRPr/>
            </a:pPr>
            <a:r>
              <a:rPr lang="el-GR">
                <a:latin typeface="+mn-lt"/>
                <a:ea typeface="+mn-ea"/>
              </a:rPr>
              <a:t>Μεταγνωστική Θεραπεία 1 – Απόδοση αιτίαςΑπόδοση ευθυνών και επαίνου</a:t>
            </a:r>
            <a:endParaRPr lang="de-DE">
              <a:latin typeface="+mn-lt"/>
              <a:ea typeface="+mn-ea"/>
            </a:endParaRPr>
          </a:p>
        </p:txBody>
      </p:sp>
      <p:sp>
        <p:nvSpPr>
          <p:cNvPr id="3" name="Slide Number Placeholder 2"/>
          <p:cNvSpPr>
            <a:spLocks noGrp="1"/>
          </p:cNvSpPr>
          <p:nvPr>
            <p:ph type="sldNum" sz="quarter" idx="12"/>
          </p:nvPr>
        </p:nvSpPr>
        <p:spPr/>
        <p:txBody>
          <a:bodyPr/>
          <a:lstStyle/>
          <a:p>
            <a:pPr>
              <a:defRPr/>
            </a:pPr>
            <a:fld id="{9A5AD19E-8182-4F35-B945-31418FB87AE6}" type="slidenum">
              <a:rPr lang="de-DE" altLang="de-DE" smtClean="0">
                <a:latin typeface="+mn-lt"/>
                <a:ea typeface="+mn-ea"/>
              </a:rPr>
              <a:pPr>
                <a:defRPr/>
              </a:pPr>
              <a:t>18</a:t>
            </a:fld>
            <a:endParaRPr lang="de-DE" altLang="de-DE">
              <a:latin typeface="+mn-lt"/>
              <a:ea typeface="+mn-ea"/>
            </a:endParaRPr>
          </a:p>
        </p:txBody>
      </p:sp>
      <p:sp>
        <p:nvSpPr>
          <p:cNvPr id="13" name="object 7"/>
          <p:cNvSpPr/>
          <p:nvPr/>
        </p:nvSpPr>
        <p:spPr>
          <a:xfrm>
            <a:off x="457200" y="2204864"/>
            <a:ext cx="633984" cy="633984"/>
          </a:xfrm>
          <a:prstGeom prst="rect">
            <a:avLst/>
          </a:prstGeom>
          <a:blipFill>
            <a:blip r:embed="rId3" cstate="print"/>
            <a:stretch>
              <a:fillRect/>
            </a:stretch>
          </a:blipFill>
        </p:spPr>
        <p:txBody>
          <a:bodyPr wrap="square" lIns="0" tIns="0" rIns="0" bIns="0" rtlCol="0"/>
          <a:lstStyle/>
          <a:p>
            <a:endParaRPr/>
          </a:p>
        </p:txBody>
      </p:sp>
      <p:pic>
        <p:nvPicPr>
          <p:cNvPr id="14" name="Picture 14" descr="img060"/>
          <p:cNvPicPr>
            <a:picLocks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166685" y="1844824"/>
            <a:ext cx="2845541" cy="24725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 name="Caption_9"/>
          <p:cNvSpPr>
            <a:spLocks noChangeArrowheads="1"/>
          </p:cNvSpPr>
          <p:nvPr/>
        </p:nvSpPr>
        <p:spPr bwMode="auto">
          <a:xfrm>
            <a:off x="7520358" y="2286000"/>
            <a:ext cx="2463429" cy="914400"/>
          </a:xfrm>
          <a:prstGeom prst="wedgeRoundRectCallout">
            <a:avLst>
              <a:gd name="adj1" fmla="val -42432"/>
              <a:gd name="adj2" fmla="val -100580"/>
              <a:gd name="adj3" fmla="val 16667"/>
            </a:avLst>
          </a:prstGeom>
          <a:solidFill>
            <a:schemeClr val="bg1"/>
          </a:solidFill>
          <a:ln w="9525">
            <a:solidFill>
              <a:schemeClr val="tx1"/>
            </a:solidFill>
            <a:miter lim="800000"/>
            <a:headEnd/>
            <a:tailEnd/>
          </a:ln>
        </p:spPr>
        <p:txBody>
          <a:bodyPr anchor="ctr" anchorCtr="0"/>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el-GR" altLang="de-DE" sz="1600">
                <a:latin typeface="Calibri Light"/>
              </a:rPr>
              <a:t>Αυτό δεν το έκανες καλά. Απέτυχες στο διαγώνισμα</a:t>
            </a:r>
            <a:endParaRPr lang="en-CA" altLang="de-DE" sz="1600" dirty="0">
              <a:latin typeface="Calibri Light"/>
            </a:endParaRPr>
          </a:p>
        </p:txBody>
      </p:sp>
      <p:graphicFrame>
        <p:nvGraphicFramePr>
          <p:cNvPr id="12" name="Group 2"/>
          <p:cNvGraphicFramePr>
            <a:graphicFrameLocks noGrp="1"/>
          </p:cNvGraphicFramePr>
          <p:nvPr>
            <p:extLst>
              <p:ext uri="{D42A27DB-BD31-4B8C-83A1-F6EECF244321}">
                <p14:modId xmlns:p14="http://schemas.microsoft.com/office/powerpoint/2010/main" val="1400145768"/>
              </p:ext>
            </p:extLst>
          </p:nvPr>
        </p:nvGraphicFramePr>
        <p:xfrm>
          <a:off x="408955" y="4297680"/>
          <a:ext cx="11375136" cy="2072640"/>
        </p:xfrm>
        <a:graphic>
          <a:graphicData uri="http://schemas.openxmlformats.org/drawingml/2006/table">
            <a:tbl>
              <a:tblPr>
                <a:tableStyleId>{21E4AEA4-8DFA-4A89-87EB-49C32662AFE0}</a:tableStyleId>
              </a:tblPr>
              <a:tblGrid>
                <a:gridCol w="11375136">
                  <a:extLst>
                    <a:ext uri="{9D8B030D-6E8A-4147-A177-3AD203B41FA5}">
                      <a16:colId xmlns:a16="http://schemas.microsoft.com/office/drawing/2014/main" val="20000"/>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l-GR" sz="2000" b="0" i="0" u="none" strike="noStrike" cap="none" normalizeH="0" baseline="0" dirty="0">
                          <a:ln>
                            <a:noFill/>
                          </a:ln>
                          <a:solidFill>
                            <a:srgbClr val="333333"/>
                          </a:solidFill>
                          <a:effectLst/>
                          <a:latin typeface="Calibri Light"/>
                          <a:cs typeface="Times New Roman" pitchFamily="18" charset="0"/>
                        </a:rPr>
                        <a:t>Πιο ισορροπημένες απαντήσεις (π.χ. συνδυάστε επιδράσεις από τον εαυτό, τους άλλους/κατάσταση, δώστε διαφορετικές επεξηγήσεις):</a:t>
                      </a: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37160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el-GR" sz="1800" b="0" i="0" u="none" strike="noStrike" cap="none" normalizeH="0" baseline="0" dirty="0">
                          <a:ln>
                            <a:noFill/>
                          </a:ln>
                          <a:solidFill>
                            <a:srgbClr val="333333"/>
                          </a:solidFill>
                          <a:effectLst/>
                          <a:latin typeface="Calibri Light"/>
                          <a:cs typeface="Times New Roman" pitchFamily="18" charset="0"/>
                        </a:rPr>
                        <a:t>«Δεν είμαι συνηθισμένος σε τέτοιο είδος διαγωνισμάτων. Την επόμενη φορά θα είμαι καλύτερα προετοιμασμένος.»</a:t>
                      </a:r>
                    </a:p>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el-GR" sz="1800" b="0" i="0" u="none" strike="noStrike" cap="none" normalizeH="0" baseline="0" dirty="0">
                          <a:ln>
                            <a:noFill/>
                          </a:ln>
                          <a:solidFill>
                            <a:srgbClr val="333333"/>
                          </a:solidFill>
                          <a:effectLst/>
                          <a:latin typeface="Calibri Light"/>
                          <a:cs typeface="Times New Roman" pitchFamily="18" charset="0"/>
                        </a:rPr>
                        <a:t>«Πρέπει να καλυτερέψω την σχέση μου με τον καθηγητή. Όσο κακός και να είναι, δε θα με έκοβε στο μάθημα μόνο και μόνο επειδή δεν με συμπαθεί.»</a:t>
                      </a:r>
                      <a:endParaRPr kumimoji="0" lang="en-US" sz="1800" b="0" i="0" u="none" strike="noStrike" cap="none" normalizeH="0" baseline="0" dirty="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Picture 21" descr="Jubel"/>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748997" y="1988839"/>
            <a:ext cx="2697180" cy="23774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3250" name="1 - Τίτλος"/>
          <p:cNvSpPr>
            <a:spLocks noGrp="1"/>
          </p:cNvSpPr>
          <p:nvPr>
            <p:ph type="title"/>
          </p:nvPr>
        </p:nvSpPr>
        <p:spPr/>
        <p:txBody>
          <a:bodyPr vert="horz" lIns="0" tIns="0" rIns="0" bIns="0" rtlCol="0" anchor="t">
            <a:spAutoFit/>
          </a:bodyPr>
          <a:lstStyle/>
          <a:p>
            <a:pPr defTabSz="914377">
              <a:spcBef>
                <a:spcPts val="0"/>
              </a:spcBef>
            </a:pPr>
            <a:r>
              <a:rPr lang="el-GR" altLang="de-DE" sz="3600">
                <a:latin typeface="+mn-lt"/>
                <a:ea typeface="+mn-ea"/>
                <a:cs typeface="+mn-cs"/>
              </a:rPr>
              <a:t>Επιπτώσεις ορισμένων τρόπων απόδοσης αιτίας σε θετικά γεγονότα.</a:t>
            </a:r>
          </a:p>
        </p:txBody>
      </p:sp>
      <p:sp>
        <p:nvSpPr>
          <p:cNvPr id="2" name="Footer Placeholder 1"/>
          <p:cNvSpPr>
            <a:spLocks noGrp="1"/>
          </p:cNvSpPr>
          <p:nvPr>
            <p:ph type="ftr" sz="quarter" idx="11"/>
          </p:nvPr>
        </p:nvSpPr>
        <p:spPr/>
        <p:txBody>
          <a:bodyPr/>
          <a:lstStyle/>
          <a:p>
            <a:pPr>
              <a:defRPr/>
            </a:pPr>
            <a:r>
              <a:rPr lang="el-GR">
                <a:latin typeface="+mn-lt"/>
                <a:ea typeface="+mn-ea"/>
              </a:rPr>
              <a:t>Μεταγνωστική Θεραπεία 1 – Απόδοση αιτίαςΑπόδοση ευθυνών και επαίνου</a:t>
            </a:r>
            <a:endParaRPr lang="de-DE">
              <a:latin typeface="+mn-lt"/>
              <a:ea typeface="+mn-ea"/>
            </a:endParaRPr>
          </a:p>
        </p:txBody>
      </p:sp>
      <p:sp>
        <p:nvSpPr>
          <p:cNvPr id="3" name="Slide Number Placeholder 2"/>
          <p:cNvSpPr>
            <a:spLocks noGrp="1"/>
          </p:cNvSpPr>
          <p:nvPr>
            <p:ph type="sldNum" sz="quarter" idx="12"/>
          </p:nvPr>
        </p:nvSpPr>
        <p:spPr/>
        <p:txBody>
          <a:bodyPr/>
          <a:lstStyle/>
          <a:p>
            <a:pPr>
              <a:defRPr/>
            </a:pPr>
            <a:fld id="{9A5AD19E-8182-4F35-B945-31418FB87AE6}" type="slidenum">
              <a:rPr lang="de-DE" altLang="de-DE" smtClean="0">
                <a:latin typeface="+mn-lt"/>
                <a:ea typeface="+mn-ea"/>
              </a:rPr>
              <a:pPr>
                <a:defRPr/>
              </a:pPr>
              <a:t>19</a:t>
            </a:fld>
            <a:endParaRPr lang="de-DE" altLang="de-DE">
              <a:latin typeface="+mn-lt"/>
              <a:ea typeface="+mn-ea"/>
            </a:endParaRPr>
          </a:p>
        </p:txBody>
      </p:sp>
      <p:graphicFrame>
        <p:nvGraphicFramePr>
          <p:cNvPr id="12" name="Table 11"/>
          <p:cNvGraphicFramePr>
            <a:graphicFrameLocks noGrp="1"/>
          </p:cNvGraphicFramePr>
          <p:nvPr>
            <p:extLst>
              <p:ext uri="{D42A27DB-BD31-4B8C-83A1-F6EECF244321}">
                <p14:modId xmlns:p14="http://schemas.microsoft.com/office/powerpoint/2010/main" val="3658997951"/>
              </p:ext>
            </p:extLst>
          </p:nvPr>
        </p:nvGraphicFramePr>
        <p:xfrm>
          <a:off x="408955" y="4251960"/>
          <a:ext cx="11375136" cy="2468880"/>
        </p:xfrm>
        <a:graphic>
          <a:graphicData uri="http://schemas.openxmlformats.org/drawingml/2006/table">
            <a:tbl>
              <a:tblPr firstRow="1" bandRow="1">
                <a:tableStyleId>{21E4AEA4-8DFA-4A89-87EB-49C32662AFE0}</a:tableStyleId>
              </a:tblPr>
              <a:tblGrid>
                <a:gridCol w="5536232">
                  <a:extLst>
                    <a:ext uri="{9D8B030D-6E8A-4147-A177-3AD203B41FA5}">
                      <a16:colId xmlns:a16="http://schemas.microsoft.com/office/drawing/2014/main" val="20000"/>
                    </a:ext>
                  </a:extLst>
                </a:gridCol>
                <a:gridCol w="5838904">
                  <a:extLst>
                    <a:ext uri="{9D8B030D-6E8A-4147-A177-3AD203B41FA5}">
                      <a16:colId xmlns:a16="http://schemas.microsoft.com/office/drawing/2014/main" val="20001"/>
                    </a:ext>
                  </a:extLst>
                </a:gridCol>
              </a:tblGrid>
              <a:tr h="1097280">
                <a:tc>
                  <a:txBody>
                    <a:bodyPr/>
                    <a:lstStyle/>
                    <a:p>
                      <a:pPr algn="l" fontAlgn="b"/>
                      <a:r>
                        <a:rPr lang="el-GR" sz="1800" b="1" i="0" u="none" strike="noStrike" dirty="0">
                          <a:solidFill>
                            <a:srgbClr val="333333"/>
                          </a:solidFill>
                          <a:effectLst/>
                          <a:latin typeface="+mj-lt"/>
                        </a:rPr>
                        <a:t>Τρόπος απόδοσης αιτίας στον εαυτό μου</a:t>
                      </a:r>
                    </a:p>
                    <a:p>
                      <a:pPr algn="l" fontAlgn="b"/>
                      <a:r>
                        <a:rPr lang="el-GR" sz="1800" b="0" i="0" u="none" strike="noStrike" dirty="0">
                          <a:solidFill>
                            <a:srgbClr val="333333"/>
                          </a:solidFill>
                          <a:effectLst/>
                          <a:latin typeface="+mj-lt"/>
                        </a:rPr>
                        <a:t>(π.χ. «Αυτό ήταν αποτέλεσμα μιας εξαιρετικής ατομικής δουλειάς μου»)</a:t>
                      </a:r>
                      <a:endParaRPr lang="en-US" sz="1400" b="0" i="0" u="none" strike="noStrike" dirty="0">
                        <a:solidFill>
                          <a:srgbClr val="333333"/>
                        </a:solidFill>
                        <a:effectLst/>
                        <a:latin typeface="+mj-lt"/>
                      </a:endParaRPr>
                    </a:p>
                  </a:txBody>
                  <a:tcPr>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FFFFFF"/>
                    </a:solidFill>
                  </a:tcPr>
                </a:tc>
                <a:tc>
                  <a:txBody>
                    <a:bodyPr/>
                    <a:lstStyle/>
                    <a:p>
                      <a:pPr algn="l" fontAlgn="b">
                        <a:lnSpc>
                          <a:spcPct val="100000"/>
                        </a:lnSpc>
                        <a:spcBef>
                          <a:spcPts val="1200"/>
                        </a:spcBef>
                      </a:pPr>
                      <a:r>
                        <a:rPr lang="el-GR" sz="1800" b="1" i="0" u="none" strike="noStrike">
                          <a:solidFill>
                            <a:srgbClr val="333333"/>
                          </a:solidFill>
                          <a:effectLst/>
                          <a:latin typeface="+mj-lt"/>
                        </a:rPr>
                        <a:t>Μειονέκτημα:</a:t>
                      </a:r>
                      <a:r>
                        <a:rPr lang="el-GR" sz="1800" b="0" i="0" u="none" strike="noStrike">
                          <a:solidFill>
                            <a:srgbClr val="333333"/>
                          </a:solidFill>
                          <a:effectLst/>
                          <a:latin typeface="+mj-lt"/>
                        </a:rPr>
                        <a:t> </a:t>
                      </a:r>
                      <a:r>
                        <a:rPr lang="el-GR" sz="1800" b="0" i="0" u="none" strike="noStrike">
                          <a:solidFill>
                            <a:srgbClr val="004992"/>
                          </a:solidFill>
                          <a:effectLst/>
                          <a:latin typeface="+mj-lt"/>
                        </a:rPr>
                        <a:t>;;;</a:t>
                      </a:r>
                      <a:r>
                        <a:rPr lang="el-GR" sz="1800" b="0" i="0" u="none" strike="noStrike">
                          <a:solidFill>
                            <a:srgbClr val="FFFFFF"/>
                          </a:solidFill>
                          <a:effectLst/>
                          <a:latin typeface="+mj-lt"/>
                        </a:rPr>
                        <a:t> </a:t>
                      </a:r>
                      <a:r>
                        <a:rPr lang="el-GR" sz="1800" b="0" i="0" u="none" strike="noStrike" dirty="0">
                          <a:solidFill>
                            <a:srgbClr val="FFFFFF"/>
                          </a:solidFill>
                          <a:effectLst/>
                          <a:latin typeface="+mj-lt"/>
                        </a:rPr>
                        <a:t>ο αυτοέπαινος δείχνει αλλαζονεία</a:t>
                      </a:r>
                    </a:p>
                    <a:p>
                      <a:pPr algn="l" fontAlgn="b">
                        <a:lnSpc>
                          <a:spcPct val="100000"/>
                        </a:lnSpc>
                        <a:spcBef>
                          <a:spcPts val="1200"/>
                        </a:spcBef>
                      </a:pPr>
                      <a:r>
                        <a:rPr lang="el-GR" sz="1800" b="1" i="0" u="none" strike="noStrike">
                          <a:solidFill>
                            <a:srgbClr val="333333"/>
                          </a:solidFill>
                          <a:effectLst/>
                          <a:latin typeface="+mj-lt"/>
                        </a:rPr>
                        <a:t>Πλεονέκτημα:</a:t>
                      </a:r>
                      <a:r>
                        <a:rPr lang="el-GR" sz="1800" b="0" i="0" u="none" strike="noStrike">
                          <a:solidFill>
                            <a:srgbClr val="333333"/>
                          </a:solidFill>
                          <a:effectLst/>
                          <a:latin typeface="+mj-lt"/>
                        </a:rPr>
                        <a:t> </a:t>
                      </a:r>
                      <a:r>
                        <a:rPr lang="el-GR" sz="1800" b="0" i="0" u="none" strike="noStrike">
                          <a:solidFill>
                            <a:srgbClr val="004992"/>
                          </a:solidFill>
                          <a:effectLst/>
                          <a:latin typeface="+mj-lt"/>
                        </a:rPr>
                        <a:t>;;;</a:t>
                      </a:r>
                      <a:r>
                        <a:rPr lang="el-GR" sz="1800" b="0" i="0" u="none" strike="noStrike">
                          <a:solidFill>
                            <a:srgbClr val="FFFFFF"/>
                          </a:solidFill>
                          <a:effectLst/>
                          <a:latin typeface="+mj-lt"/>
                        </a:rPr>
                        <a:t> </a:t>
                      </a:r>
                      <a:r>
                        <a:rPr lang="el-GR" sz="1800" b="0" i="0" u="none" strike="noStrike" dirty="0">
                          <a:solidFill>
                            <a:srgbClr val="FFFFFF"/>
                          </a:solidFill>
                          <a:effectLst/>
                          <a:latin typeface="+mj-lt"/>
                        </a:rPr>
                        <a:t>Αυξάνει την αυτοπεποίθηση </a:t>
                      </a:r>
                      <a:endParaRPr lang="en-US" sz="1600" b="0" i="0" u="none" strike="noStrike" dirty="0">
                        <a:solidFill>
                          <a:srgbClr val="FFFFFF"/>
                        </a:solidFill>
                        <a:effectLst/>
                        <a:latin typeface="+mj-lt"/>
                      </a:endParaRPr>
                    </a:p>
                  </a:txBody>
                  <a:tcPr>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0"/>
                  </a:ext>
                </a:extLst>
              </a:tr>
              <a:tr h="1371600">
                <a:tc>
                  <a:txBody>
                    <a:bodyPr/>
                    <a:lstStyle/>
                    <a:p>
                      <a:pPr algn="l" fontAlgn="b"/>
                      <a:r>
                        <a:rPr lang="el-GR" sz="1800" b="1" i="0" u="none" strike="noStrike" dirty="0">
                          <a:solidFill>
                            <a:srgbClr val="333333"/>
                          </a:solidFill>
                          <a:effectLst/>
                          <a:latin typeface="+mj-lt"/>
                        </a:rPr>
                        <a:t>Τρόπος απόδοσης αιτίας στους άλλους ή στις καταστάσεις</a:t>
                      </a:r>
                    </a:p>
                    <a:p>
                      <a:pPr algn="l" fontAlgn="b"/>
                      <a:r>
                        <a:rPr lang="el-GR" sz="1800" b="0" i="0" u="none" strike="noStrike" dirty="0">
                          <a:solidFill>
                            <a:srgbClr val="333333"/>
                          </a:solidFill>
                          <a:effectLst/>
                          <a:latin typeface="+mj-lt"/>
                        </a:rPr>
                        <a:t>(π.χ. «Ο οποιοσδήποτε θα είχε σκοράρει από αυτό το σημείο»)</a:t>
                      </a:r>
                      <a:endParaRPr lang="en-US" sz="1600" b="0" i="0" u="none" strike="noStrike" dirty="0">
                        <a:solidFill>
                          <a:srgbClr val="333333"/>
                        </a:solidFill>
                        <a:effectLst/>
                        <a:latin typeface="+mj-lt"/>
                      </a:endParaRPr>
                    </a:p>
                  </a:txBody>
                  <a:tcPr>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E3EFF8"/>
                    </a:solidFill>
                  </a:tcPr>
                </a:tc>
                <a:tc>
                  <a:txBody>
                    <a:bodyPr/>
                    <a:lstStyle/>
                    <a:p>
                      <a:pPr algn="l" fontAlgn="b">
                        <a:lnSpc>
                          <a:spcPct val="100000"/>
                        </a:lnSpc>
                        <a:spcBef>
                          <a:spcPts val="1200"/>
                        </a:spcBef>
                      </a:pPr>
                      <a:r>
                        <a:rPr lang="el-GR" sz="1800" b="1" i="0" u="none" strike="noStrike" dirty="0">
                          <a:solidFill>
                            <a:srgbClr val="333333"/>
                          </a:solidFill>
                          <a:effectLst/>
                          <a:latin typeface="+mj-lt"/>
                        </a:rPr>
                        <a:t>Μειονέκτημα:</a:t>
                      </a:r>
                      <a:r>
                        <a:rPr lang="el-GR" sz="1800" b="0" i="0" u="none" strike="noStrike" dirty="0">
                          <a:solidFill>
                            <a:srgbClr val="333333"/>
                          </a:solidFill>
                          <a:effectLst/>
                          <a:latin typeface="+mj-lt"/>
                        </a:rPr>
                        <a:t> </a:t>
                      </a:r>
                      <a:r>
                        <a:rPr lang="el-GR" sz="1800" b="0" i="0" u="none" strike="noStrike" dirty="0">
                          <a:solidFill>
                            <a:srgbClr val="004992"/>
                          </a:solidFill>
                          <a:effectLst/>
                          <a:latin typeface="+mj-lt"/>
                        </a:rPr>
                        <a:t>;;;</a:t>
                      </a:r>
                      <a:r>
                        <a:rPr lang="el-GR" sz="1800" b="0" i="0" u="none" strike="noStrike" dirty="0">
                          <a:solidFill>
                            <a:srgbClr val="E3EFF8"/>
                          </a:solidFill>
                          <a:effectLst/>
                          <a:latin typeface="+mj-lt"/>
                        </a:rPr>
                        <a:t> Η αυτοπεποίθηση μειώνεται με τον να υποβαθμίζει κάποιος τις επιτυχίες του</a:t>
                      </a:r>
                    </a:p>
                    <a:p>
                      <a:pPr algn="l" fontAlgn="b">
                        <a:lnSpc>
                          <a:spcPct val="100000"/>
                        </a:lnSpc>
                        <a:spcBef>
                          <a:spcPts val="1200"/>
                        </a:spcBef>
                      </a:pPr>
                      <a:r>
                        <a:rPr lang="el-GR" sz="1800" b="1" i="0" u="none" strike="noStrike" dirty="0">
                          <a:solidFill>
                            <a:srgbClr val="333333"/>
                          </a:solidFill>
                          <a:effectLst/>
                          <a:latin typeface="+mj-lt"/>
                        </a:rPr>
                        <a:t>Πλεονέκτημα:</a:t>
                      </a:r>
                      <a:r>
                        <a:rPr lang="el-GR" sz="1800" b="0" i="0" u="none" strike="noStrike" dirty="0">
                          <a:solidFill>
                            <a:srgbClr val="333333"/>
                          </a:solidFill>
                          <a:effectLst/>
                          <a:latin typeface="+mj-lt"/>
                        </a:rPr>
                        <a:t> </a:t>
                      </a:r>
                      <a:r>
                        <a:rPr lang="el-GR" sz="1800" b="0" i="0" u="none" strike="noStrike" dirty="0">
                          <a:solidFill>
                            <a:srgbClr val="004992"/>
                          </a:solidFill>
                          <a:effectLst/>
                          <a:latin typeface="+mj-lt"/>
                        </a:rPr>
                        <a:t>;;;</a:t>
                      </a:r>
                      <a:r>
                        <a:rPr lang="el-GR" sz="1800" b="0" i="0" u="none" strike="noStrike" dirty="0">
                          <a:solidFill>
                            <a:srgbClr val="E3EFF8"/>
                          </a:solidFill>
                          <a:effectLst/>
                          <a:latin typeface="+mj-lt"/>
                        </a:rPr>
                        <a:t> Θεωρείστε μετριοπαθής και ξέρετε πώς να λειτουργείτε σε μία ομάδα</a:t>
                      </a:r>
                      <a:endParaRPr lang="en-US" sz="1600" b="0" i="0" u="none" strike="noStrike" dirty="0">
                        <a:solidFill>
                          <a:srgbClr val="E3EFF8"/>
                        </a:solidFill>
                        <a:effectLst/>
                        <a:latin typeface="+mj-lt"/>
                      </a:endParaRPr>
                    </a:p>
                  </a:txBody>
                  <a:tcPr>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extLst>
                  <a:ext uri="{0D108BD9-81ED-4DB2-BD59-A6C34878D82A}">
                    <a16:rowId xmlns:a16="http://schemas.microsoft.com/office/drawing/2014/main" val="10001"/>
                  </a:ext>
                </a:extLst>
              </a:tr>
            </a:tbl>
          </a:graphicData>
        </a:graphic>
      </p:graphicFrame>
      <p:sp>
        <p:nvSpPr>
          <p:cNvPr id="13" name="object 9"/>
          <p:cNvSpPr/>
          <p:nvPr/>
        </p:nvSpPr>
        <p:spPr>
          <a:xfrm>
            <a:off x="457200" y="2204864"/>
            <a:ext cx="643128" cy="643127"/>
          </a:xfrm>
          <a:prstGeom prst="rect">
            <a:avLst/>
          </a:prstGeom>
          <a:blipFill>
            <a:blip r:embed="rId4" cstate="print"/>
            <a:stretch>
              <a:fillRect/>
            </a:stretch>
          </a:blipFill>
        </p:spPr>
        <p:txBody>
          <a:bodyPr wrap="square" lIns="0" tIns="0" rIns="0" bIns="0" rtlCol="0"/>
          <a:lstStyle/>
          <a:p>
            <a:endParaRPr/>
          </a:p>
        </p:txBody>
      </p:sp>
      <p:sp>
        <p:nvSpPr>
          <p:cNvPr id="15" name="Caption_10"/>
          <p:cNvSpPr>
            <a:spLocks noChangeArrowheads="1"/>
          </p:cNvSpPr>
          <p:nvPr/>
        </p:nvSpPr>
        <p:spPr bwMode="auto">
          <a:xfrm>
            <a:off x="1626023" y="2204864"/>
            <a:ext cx="2718964" cy="1143000"/>
          </a:xfrm>
          <a:prstGeom prst="wedgeRoundRectCallout">
            <a:avLst>
              <a:gd name="adj1" fmla="val -45417"/>
              <a:gd name="adj2" fmla="val 90000"/>
              <a:gd name="adj3" fmla="val 16667"/>
            </a:avLst>
          </a:prstGeom>
          <a:solidFill>
            <a:schemeClr val="bg1"/>
          </a:solidFill>
          <a:ln w="9525">
            <a:solidFill>
              <a:schemeClr val="tx1"/>
            </a:solidFill>
            <a:miter lim="800000"/>
            <a:headEnd/>
            <a:tailEnd/>
          </a:ln>
        </p:spPr>
        <p:txBody>
          <a:bodyPr anchor="ctr" anchorCtr="0"/>
          <a:lstStyle>
            <a:lvl1pPr>
              <a:spcBef>
                <a:spcPct val="20000"/>
              </a:spcBef>
              <a:buClr>
                <a:srgbClr val="336699"/>
              </a:buClr>
              <a:buChar char="•"/>
              <a:defRPr sz="3200">
                <a:solidFill>
                  <a:schemeClr val="tx1"/>
                </a:solidFill>
                <a:latin typeface="Verdana" panose="020B0604030504040204" pitchFamily="34" charset="0"/>
                <a:ea typeface="MS PGothic"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marL="161925" marR="5080" lvl="0" indent="-149860" algn="ctr">
              <a:spcBef>
                <a:spcPts val="95"/>
              </a:spcBef>
              <a:buClrTx/>
              <a:buNone/>
            </a:pPr>
            <a:r>
              <a:rPr lang="el-GR" sz="1800" spc="-5">
                <a:solidFill>
                  <a:srgbClr val="333333"/>
                </a:solidFill>
                <a:latin typeface="Calibri Light"/>
                <a:ea typeface="+mn-ea"/>
                <a:cs typeface="Verdana"/>
              </a:rPr>
              <a:t>Τέλεια !Με το γκολ σου, κερδίσαμε!</a:t>
            </a:r>
            <a:endParaRPr lang="en-US" sz="1800" dirty="0">
              <a:solidFill>
                <a:srgbClr val="333333"/>
              </a:solidFill>
              <a:latin typeface="Calibri Light"/>
              <a:ea typeface="+mn-ea"/>
              <a:cs typeface="Verdana"/>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Picture 21" descr="Jubel"/>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748997" y="1988839"/>
            <a:ext cx="2697180" cy="23774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3250" name="1 - Τίτλος"/>
          <p:cNvSpPr>
            <a:spLocks noGrp="1"/>
          </p:cNvSpPr>
          <p:nvPr>
            <p:ph type="title"/>
          </p:nvPr>
        </p:nvSpPr>
        <p:spPr/>
        <p:txBody>
          <a:bodyPr vert="horz" lIns="0" tIns="0" rIns="0" bIns="0" rtlCol="0" anchor="t">
            <a:spAutoFit/>
          </a:bodyPr>
          <a:lstStyle/>
          <a:p>
            <a:pPr defTabSz="914377">
              <a:spcBef>
                <a:spcPts val="0"/>
              </a:spcBef>
            </a:pPr>
            <a:r>
              <a:rPr lang="el-GR" altLang="de-DE" sz="3600">
                <a:latin typeface="+mn-lt"/>
                <a:ea typeface="+mn-ea"/>
                <a:cs typeface="+mn-cs"/>
              </a:rPr>
              <a:t>Επιπτώσεις ορισμένων τρόπων απόδοσης αιτίας σε θετικά γεγονότα.</a:t>
            </a:r>
          </a:p>
        </p:txBody>
      </p:sp>
      <p:sp>
        <p:nvSpPr>
          <p:cNvPr id="2" name="Footer Placeholder 1"/>
          <p:cNvSpPr>
            <a:spLocks noGrp="1"/>
          </p:cNvSpPr>
          <p:nvPr>
            <p:ph type="ftr" sz="quarter" idx="11"/>
          </p:nvPr>
        </p:nvSpPr>
        <p:spPr/>
        <p:txBody>
          <a:bodyPr/>
          <a:lstStyle/>
          <a:p>
            <a:pPr>
              <a:defRPr/>
            </a:pPr>
            <a:r>
              <a:rPr lang="el-GR">
                <a:latin typeface="+mn-lt"/>
                <a:ea typeface="+mn-ea"/>
              </a:rPr>
              <a:t>Μεταγνωστική Θεραπεία 1 – Απόδοση αιτίαςΑπόδοση ευθυνών και επαίνου</a:t>
            </a:r>
            <a:endParaRPr lang="de-DE">
              <a:latin typeface="+mn-lt"/>
              <a:ea typeface="+mn-ea"/>
            </a:endParaRPr>
          </a:p>
        </p:txBody>
      </p:sp>
      <p:sp>
        <p:nvSpPr>
          <p:cNvPr id="3" name="Slide Number Placeholder 2"/>
          <p:cNvSpPr>
            <a:spLocks noGrp="1"/>
          </p:cNvSpPr>
          <p:nvPr>
            <p:ph type="sldNum" sz="quarter" idx="12"/>
          </p:nvPr>
        </p:nvSpPr>
        <p:spPr/>
        <p:txBody>
          <a:bodyPr/>
          <a:lstStyle/>
          <a:p>
            <a:pPr>
              <a:defRPr/>
            </a:pPr>
            <a:fld id="{9A5AD19E-8182-4F35-B945-31418FB87AE6}" type="slidenum">
              <a:rPr lang="de-DE" altLang="de-DE" smtClean="0">
                <a:latin typeface="+mn-lt"/>
                <a:ea typeface="+mn-ea"/>
              </a:rPr>
              <a:pPr>
                <a:defRPr/>
              </a:pPr>
              <a:t>20</a:t>
            </a:fld>
            <a:endParaRPr lang="de-DE" altLang="de-DE">
              <a:latin typeface="+mn-lt"/>
              <a:ea typeface="+mn-ea"/>
            </a:endParaRPr>
          </a:p>
        </p:txBody>
      </p:sp>
      <p:graphicFrame>
        <p:nvGraphicFramePr>
          <p:cNvPr id="12" name="Table 11"/>
          <p:cNvGraphicFramePr>
            <a:graphicFrameLocks noGrp="1"/>
          </p:cNvGraphicFramePr>
          <p:nvPr>
            <p:extLst>
              <p:ext uri="{D42A27DB-BD31-4B8C-83A1-F6EECF244321}">
                <p14:modId xmlns:p14="http://schemas.microsoft.com/office/powerpoint/2010/main" val="3331296214"/>
              </p:ext>
            </p:extLst>
          </p:nvPr>
        </p:nvGraphicFramePr>
        <p:xfrm>
          <a:off x="408955" y="4251960"/>
          <a:ext cx="11375136" cy="2468880"/>
        </p:xfrm>
        <a:graphic>
          <a:graphicData uri="http://schemas.openxmlformats.org/drawingml/2006/table">
            <a:tbl>
              <a:tblPr firstRow="1" bandRow="1">
                <a:tableStyleId>{21E4AEA4-8DFA-4A89-87EB-49C32662AFE0}</a:tableStyleId>
              </a:tblPr>
              <a:tblGrid>
                <a:gridCol w="5536232">
                  <a:extLst>
                    <a:ext uri="{9D8B030D-6E8A-4147-A177-3AD203B41FA5}">
                      <a16:colId xmlns:a16="http://schemas.microsoft.com/office/drawing/2014/main" val="20000"/>
                    </a:ext>
                  </a:extLst>
                </a:gridCol>
                <a:gridCol w="5838904">
                  <a:extLst>
                    <a:ext uri="{9D8B030D-6E8A-4147-A177-3AD203B41FA5}">
                      <a16:colId xmlns:a16="http://schemas.microsoft.com/office/drawing/2014/main" val="20001"/>
                    </a:ext>
                  </a:extLst>
                </a:gridCol>
              </a:tblGrid>
              <a:tr h="1097280">
                <a:tc>
                  <a:txBody>
                    <a:bodyPr/>
                    <a:lstStyle/>
                    <a:p>
                      <a:pPr algn="l" fontAlgn="b"/>
                      <a:r>
                        <a:rPr lang="el-GR" sz="1800" b="1" i="0" u="none" strike="noStrike" dirty="0">
                          <a:solidFill>
                            <a:srgbClr val="333333"/>
                          </a:solidFill>
                          <a:effectLst/>
                          <a:latin typeface="+mj-lt"/>
                        </a:rPr>
                        <a:t>Τρόπος απόδοσης αιτίας στον εαυτό μου</a:t>
                      </a:r>
                    </a:p>
                    <a:p>
                      <a:pPr algn="l" fontAlgn="b"/>
                      <a:r>
                        <a:rPr lang="el-GR" sz="1800" b="0" i="0" u="none" strike="noStrike" dirty="0">
                          <a:solidFill>
                            <a:srgbClr val="333333"/>
                          </a:solidFill>
                          <a:effectLst/>
                          <a:latin typeface="+mj-lt"/>
                        </a:rPr>
                        <a:t>(π.χ. «Αυτό ήταν αποτέλεσμα μιας εξαιρετικής ατομικής δουλειάς μου»)</a:t>
                      </a:r>
                      <a:endParaRPr lang="en-US" sz="1400" b="0" i="0" u="none" strike="noStrike" dirty="0">
                        <a:solidFill>
                          <a:srgbClr val="333333"/>
                        </a:solidFill>
                        <a:effectLst/>
                        <a:latin typeface="+mj-lt"/>
                      </a:endParaRPr>
                    </a:p>
                  </a:txBody>
                  <a:tcPr>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FFFFFF"/>
                    </a:solidFill>
                  </a:tcPr>
                </a:tc>
                <a:tc>
                  <a:txBody>
                    <a:bodyPr/>
                    <a:lstStyle/>
                    <a:p>
                      <a:pPr algn="l" fontAlgn="b">
                        <a:lnSpc>
                          <a:spcPct val="100000"/>
                        </a:lnSpc>
                        <a:spcBef>
                          <a:spcPts val="1200"/>
                        </a:spcBef>
                      </a:pPr>
                      <a:r>
                        <a:rPr lang="el-GR" sz="1800" b="1" i="0" u="none" strike="noStrike" dirty="0">
                          <a:solidFill>
                            <a:srgbClr val="333333"/>
                          </a:solidFill>
                          <a:effectLst/>
                          <a:latin typeface="+mj-lt"/>
                        </a:rPr>
                        <a:t>Μειονέκτημα:</a:t>
                      </a:r>
                      <a:r>
                        <a:rPr lang="el-GR" sz="1800" b="0" i="0" u="none" strike="noStrike" dirty="0">
                          <a:solidFill>
                            <a:srgbClr val="333333"/>
                          </a:solidFill>
                          <a:effectLst/>
                          <a:latin typeface="+mj-lt"/>
                        </a:rPr>
                        <a:t> ο αυτοέπαινος δείχνει αλλαζονεία</a:t>
                      </a:r>
                    </a:p>
                    <a:p>
                      <a:pPr algn="l" fontAlgn="b">
                        <a:lnSpc>
                          <a:spcPct val="100000"/>
                        </a:lnSpc>
                        <a:spcBef>
                          <a:spcPts val="1200"/>
                        </a:spcBef>
                      </a:pPr>
                      <a:r>
                        <a:rPr lang="el-GR" sz="1800" b="1" i="0" u="none" strike="noStrike" dirty="0">
                          <a:solidFill>
                            <a:srgbClr val="333333"/>
                          </a:solidFill>
                          <a:effectLst/>
                          <a:latin typeface="+mj-lt"/>
                        </a:rPr>
                        <a:t>Πλεονέκτημα:</a:t>
                      </a:r>
                      <a:r>
                        <a:rPr lang="el-GR" sz="1800" b="0" i="0" u="none" strike="noStrike" dirty="0">
                          <a:solidFill>
                            <a:srgbClr val="333333"/>
                          </a:solidFill>
                          <a:effectLst/>
                          <a:latin typeface="+mj-lt"/>
                        </a:rPr>
                        <a:t> Αυξάνει την αυτοπεποίθηση </a:t>
                      </a:r>
                      <a:endParaRPr lang="en-US" sz="1600" b="0" i="0" u="none" strike="noStrike" dirty="0">
                        <a:solidFill>
                          <a:srgbClr val="333333"/>
                        </a:solidFill>
                        <a:effectLst/>
                        <a:latin typeface="+mj-lt"/>
                      </a:endParaRPr>
                    </a:p>
                  </a:txBody>
                  <a:tcPr>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0"/>
                  </a:ext>
                </a:extLst>
              </a:tr>
              <a:tr h="1371600">
                <a:tc>
                  <a:txBody>
                    <a:bodyPr/>
                    <a:lstStyle/>
                    <a:p>
                      <a:pPr algn="l" fontAlgn="b"/>
                      <a:r>
                        <a:rPr lang="el-GR" sz="1800" b="1" i="0" u="none" strike="noStrike" dirty="0">
                          <a:solidFill>
                            <a:srgbClr val="333333"/>
                          </a:solidFill>
                          <a:effectLst/>
                          <a:latin typeface="+mj-lt"/>
                        </a:rPr>
                        <a:t>Τρόπος απόδοσης αιτίας στους άλλους ή στις καταστάσεις</a:t>
                      </a:r>
                    </a:p>
                    <a:p>
                      <a:pPr algn="l" fontAlgn="b"/>
                      <a:r>
                        <a:rPr lang="el-GR" sz="1800" b="0" i="0" u="none" strike="noStrike" dirty="0">
                          <a:solidFill>
                            <a:srgbClr val="333333"/>
                          </a:solidFill>
                          <a:effectLst/>
                          <a:latin typeface="+mj-lt"/>
                        </a:rPr>
                        <a:t>(π.χ. «Ο οποιοσδήποτε θα είχε σκοράρει από αυτό το σημείο»)</a:t>
                      </a:r>
                      <a:endParaRPr lang="en-US" sz="1600" b="0" i="0" u="none" strike="noStrike" dirty="0">
                        <a:solidFill>
                          <a:srgbClr val="333333"/>
                        </a:solidFill>
                        <a:effectLst/>
                        <a:latin typeface="+mj-lt"/>
                      </a:endParaRPr>
                    </a:p>
                  </a:txBody>
                  <a:tcPr>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E3EFF8"/>
                    </a:solidFill>
                  </a:tcPr>
                </a:tc>
                <a:tc>
                  <a:txBody>
                    <a:bodyPr/>
                    <a:lstStyle/>
                    <a:p>
                      <a:pPr algn="l" fontAlgn="b">
                        <a:lnSpc>
                          <a:spcPct val="100000"/>
                        </a:lnSpc>
                        <a:spcBef>
                          <a:spcPts val="1200"/>
                        </a:spcBef>
                      </a:pPr>
                      <a:r>
                        <a:rPr lang="el-GR" sz="1800" b="1" i="0" u="none" strike="noStrike" kern="1200" dirty="0">
                          <a:solidFill>
                            <a:srgbClr val="333333"/>
                          </a:solidFill>
                          <a:effectLst/>
                          <a:latin typeface="+mn-lt"/>
                          <a:ea typeface="+mn-ea"/>
                          <a:cs typeface="+mn-cs"/>
                        </a:rPr>
                        <a:t>Μειονέκτημα:</a:t>
                      </a:r>
                      <a:r>
                        <a:rPr lang="el-GR" sz="1800" b="0" i="0" u="none" strike="noStrike" kern="1200" dirty="0">
                          <a:solidFill>
                            <a:srgbClr val="333333"/>
                          </a:solidFill>
                          <a:effectLst/>
                          <a:latin typeface="+mn-lt"/>
                          <a:ea typeface="+mn-ea"/>
                          <a:cs typeface="+mn-cs"/>
                        </a:rPr>
                        <a:t> </a:t>
                      </a:r>
                      <a:r>
                        <a:rPr lang="el-GR" sz="1800" b="0" i="0" u="none" strike="noStrike" kern="1200" dirty="0">
                          <a:solidFill>
                            <a:srgbClr val="004992"/>
                          </a:solidFill>
                          <a:effectLst/>
                          <a:latin typeface="+mn-lt"/>
                          <a:ea typeface="+mn-ea"/>
                          <a:cs typeface="+mn-cs"/>
                        </a:rPr>
                        <a:t>;;;</a:t>
                      </a:r>
                      <a:r>
                        <a:rPr lang="el-GR" sz="1800" b="0" i="0" u="none" strike="noStrike" kern="1200" dirty="0">
                          <a:solidFill>
                            <a:srgbClr val="E3EFF8"/>
                          </a:solidFill>
                          <a:effectLst/>
                          <a:latin typeface="+mn-lt"/>
                          <a:ea typeface="+mn-ea"/>
                          <a:cs typeface="+mn-cs"/>
                        </a:rPr>
                        <a:t> Η αυτοπεποίθηση μειώνεται με τον να υποβαθμίζει κάποιος τις επιτυχίες του</a:t>
                      </a:r>
                    </a:p>
                    <a:p>
                      <a:pPr algn="l" fontAlgn="b">
                        <a:lnSpc>
                          <a:spcPct val="100000"/>
                        </a:lnSpc>
                        <a:spcBef>
                          <a:spcPts val="1200"/>
                        </a:spcBef>
                      </a:pPr>
                      <a:r>
                        <a:rPr lang="el-GR" sz="1800" b="1" i="0" u="none" strike="noStrike" kern="1200" dirty="0">
                          <a:solidFill>
                            <a:srgbClr val="333333"/>
                          </a:solidFill>
                          <a:effectLst/>
                          <a:latin typeface="+mn-lt"/>
                          <a:ea typeface="+mn-ea"/>
                          <a:cs typeface="+mn-cs"/>
                        </a:rPr>
                        <a:t>Πλεονέκτημα:</a:t>
                      </a:r>
                      <a:r>
                        <a:rPr lang="el-GR" sz="1800" b="0" i="0" u="none" strike="noStrike" kern="1200" dirty="0">
                          <a:solidFill>
                            <a:srgbClr val="333333"/>
                          </a:solidFill>
                          <a:effectLst/>
                          <a:latin typeface="+mn-lt"/>
                          <a:ea typeface="+mn-ea"/>
                          <a:cs typeface="+mn-cs"/>
                        </a:rPr>
                        <a:t> </a:t>
                      </a:r>
                      <a:r>
                        <a:rPr lang="el-GR" sz="1800" b="0" i="0" u="none" strike="noStrike" kern="1200" dirty="0">
                          <a:solidFill>
                            <a:srgbClr val="004992"/>
                          </a:solidFill>
                          <a:effectLst/>
                          <a:latin typeface="+mn-lt"/>
                          <a:ea typeface="+mn-ea"/>
                          <a:cs typeface="+mn-cs"/>
                        </a:rPr>
                        <a:t>;;;</a:t>
                      </a:r>
                      <a:r>
                        <a:rPr lang="el-GR" sz="1800" b="0" i="0" u="none" strike="noStrike" kern="1200" dirty="0">
                          <a:solidFill>
                            <a:srgbClr val="E3EFF8"/>
                          </a:solidFill>
                          <a:effectLst/>
                          <a:latin typeface="+mn-lt"/>
                          <a:ea typeface="+mn-ea"/>
                          <a:cs typeface="+mn-cs"/>
                        </a:rPr>
                        <a:t> Θεωρείστε μετριοπαθής και ξέρετε πώς να λειτουργείτε σε μία ομάδα</a:t>
                      </a:r>
                      <a:endParaRPr lang="en-US" sz="1600" b="0" i="0" u="none" strike="noStrike" kern="1200" dirty="0">
                        <a:solidFill>
                          <a:srgbClr val="E3EFF8"/>
                        </a:solidFill>
                        <a:effectLst/>
                        <a:latin typeface="+mn-lt"/>
                        <a:ea typeface="+mn-ea"/>
                        <a:cs typeface="+mn-cs"/>
                      </a:endParaRPr>
                    </a:p>
                  </a:txBody>
                  <a:tcPr>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extLst>
                  <a:ext uri="{0D108BD9-81ED-4DB2-BD59-A6C34878D82A}">
                    <a16:rowId xmlns:a16="http://schemas.microsoft.com/office/drawing/2014/main" val="10001"/>
                  </a:ext>
                </a:extLst>
              </a:tr>
            </a:tbl>
          </a:graphicData>
        </a:graphic>
      </p:graphicFrame>
      <p:sp>
        <p:nvSpPr>
          <p:cNvPr id="13" name="object 9"/>
          <p:cNvSpPr/>
          <p:nvPr/>
        </p:nvSpPr>
        <p:spPr>
          <a:xfrm>
            <a:off x="457200" y="2204864"/>
            <a:ext cx="643128" cy="643127"/>
          </a:xfrm>
          <a:prstGeom prst="rect">
            <a:avLst/>
          </a:prstGeom>
          <a:blipFill>
            <a:blip r:embed="rId4" cstate="print"/>
            <a:stretch>
              <a:fillRect/>
            </a:stretch>
          </a:blipFill>
        </p:spPr>
        <p:txBody>
          <a:bodyPr wrap="square" lIns="0" tIns="0" rIns="0" bIns="0" rtlCol="0"/>
          <a:lstStyle/>
          <a:p>
            <a:endParaRPr/>
          </a:p>
        </p:txBody>
      </p:sp>
      <p:sp>
        <p:nvSpPr>
          <p:cNvPr id="15" name="Caption_10"/>
          <p:cNvSpPr>
            <a:spLocks noChangeArrowheads="1"/>
          </p:cNvSpPr>
          <p:nvPr/>
        </p:nvSpPr>
        <p:spPr bwMode="auto">
          <a:xfrm>
            <a:off x="1626023" y="2204864"/>
            <a:ext cx="2718964" cy="1143000"/>
          </a:xfrm>
          <a:prstGeom prst="wedgeRoundRectCallout">
            <a:avLst>
              <a:gd name="adj1" fmla="val -45417"/>
              <a:gd name="adj2" fmla="val 90000"/>
              <a:gd name="adj3" fmla="val 16667"/>
            </a:avLst>
          </a:prstGeom>
          <a:solidFill>
            <a:schemeClr val="bg1"/>
          </a:solidFill>
          <a:ln w="9525">
            <a:solidFill>
              <a:schemeClr val="tx1"/>
            </a:solidFill>
            <a:miter lim="800000"/>
            <a:headEnd/>
            <a:tailEnd/>
          </a:ln>
        </p:spPr>
        <p:txBody>
          <a:bodyPr anchor="ctr" anchorCtr="0"/>
          <a:lstStyle>
            <a:lvl1pPr>
              <a:spcBef>
                <a:spcPct val="20000"/>
              </a:spcBef>
              <a:buClr>
                <a:srgbClr val="336699"/>
              </a:buClr>
              <a:buChar char="•"/>
              <a:defRPr sz="3200">
                <a:solidFill>
                  <a:schemeClr val="tx1"/>
                </a:solidFill>
                <a:latin typeface="Verdana" panose="020B0604030504040204" pitchFamily="34" charset="0"/>
                <a:ea typeface="MS PGothic"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marL="161925" marR="5080" lvl="0" indent="-149860" algn="ctr">
              <a:spcBef>
                <a:spcPts val="95"/>
              </a:spcBef>
              <a:buClrTx/>
              <a:buNone/>
            </a:pPr>
            <a:r>
              <a:rPr lang="el-GR" sz="1800" spc="-5">
                <a:solidFill>
                  <a:srgbClr val="333333"/>
                </a:solidFill>
                <a:latin typeface="Calibri Light"/>
                <a:ea typeface="+mn-ea"/>
                <a:cs typeface="Verdana"/>
              </a:rPr>
              <a:t>Τέλεια !Με το γκολ σου, κερδίσαμε!</a:t>
            </a:r>
            <a:endParaRPr lang="en-US" sz="1800" dirty="0">
              <a:solidFill>
                <a:srgbClr val="333333"/>
              </a:solidFill>
              <a:latin typeface="Calibri Light"/>
              <a:ea typeface="+mn-ea"/>
              <a:cs typeface="Verdana"/>
            </a:endParaRPr>
          </a:p>
        </p:txBody>
      </p:sp>
    </p:spTree>
    <p:extLst>
      <p:ext uri="{BB962C8B-B14F-4D97-AF65-F5344CB8AC3E}">
        <p14:creationId xmlns:p14="http://schemas.microsoft.com/office/powerpoint/2010/main" val="211783027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Picture 21" descr="Jubel"/>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748997" y="1988839"/>
            <a:ext cx="2697180" cy="23774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3250" name="1 - Τίτλος"/>
          <p:cNvSpPr>
            <a:spLocks noGrp="1"/>
          </p:cNvSpPr>
          <p:nvPr>
            <p:ph type="title"/>
          </p:nvPr>
        </p:nvSpPr>
        <p:spPr/>
        <p:txBody>
          <a:bodyPr vert="horz" lIns="0" tIns="0" rIns="0" bIns="0" rtlCol="0" anchor="t">
            <a:spAutoFit/>
          </a:bodyPr>
          <a:lstStyle/>
          <a:p>
            <a:pPr defTabSz="914377">
              <a:spcBef>
                <a:spcPts val="0"/>
              </a:spcBef>
            </a:pPr>
            <a:r>
              <a:rPr lang="el-GR" altLang="de-DE" sz="3600">
                <a:latin typeface="+mn-lt"/>
                <a:ea typeface="+mn-ea"/>
                <a:cs typeface="+mn-cs"/>
              </a:rPr>
              <a:t>Επιπτώσεις ορισμένων τρόπων απόδοσης αιτίας σε θετικά γεγονότα.</a:t>
            </a:r>
          </a:p>
        </p:txBody>
      </p:sp>
      <p:sp>
        <p:nvSpPr>
          <p:cNvPr id="2" name="Footer Placeholder 1"/>
          <p:cNvSpPr>
            <a:spLocks noGrp="1"/>
          </p:cNvSpPr>
          <p:nvPr>
            <p:ph type="ftr" sz="quarter" idx="11"/>
          </p:nvPr>
        </p:nvSpPr>
        <p:spPr/>
        <p:txBody>
          <a:bodyPr/>
          <a:lstStyle/>
          <a:p>
            <a:pPr>
              <a:defRPr/>
            </a:pPr>
            <a:r>
              <a:rPr lang="el-GR">
                <a:latin typeface="+mn-lt"/>
                <a:ea typeface="+mn-ea"/>
              </a:rPr>
              <a:t>Μεταγνωστική Θεραπεία 1 – Απόδοση αιτίαςΑπόδοση ευθυνών και επαίνου</a:t>
            </a:r>
            <a:endParaRPr lang="de-DE">
              <a:latin typeface="+mn-lt"/>
              <a:ea typeface="+mn-ea"/>
            </a:endParaRPr>
          </a:p>
        </p:txBody>
      </p:sp>
      <p:sp>
        <p:nvSpPr>
          <p:cNvPr id="3" name="Slide Number Placeholder 2"/>
          <p:cNvSpPr>
            <a:spLocks noGrp="1"/>
          </p:cNvSpPr>
          <p:nvPr>
            <p:ph type="sldNum" sz="quarter" idx="12"/>
          </p:nvPr>
        </p:nvSpPr>
        <p:spPr/>
        <p:txBody>
          <a:bodyPr/>
          <a:lstStyle/>
          <a:p>
            <a:pPr>
              <a:defRPr/>
            </a:pPr>
            <a:fld id="{9A5AD19E-8182-4F35-B945-31418FB87AE6}" type="slidenum">
              <a:rPr lang="de-DE" altLang="de-DE" smtClean="0">
                <a:latin typeface="+mn-lt"/>
                <a:ea typeface="+mn-ea"/>
              </a:rPr>
              <a:pPr>
                <a:defRPr/>
              </a:pPr>
              <a:t>21</a:t>
            </a:fld>
            <a:endParaRPr lang="de-DE" altLang="de-DE">
              <a:latin typeface="+mn-lt"/>
              <a:ea typeface="+mn-ea"/>
            </a:endParaRPr>
          </a:p>
        </p:txBody>
      </p:sp>
      <p:graphicFrame>
        <p:nvGraphicFramePr>
          <p:cNvPr id="12" name="Table 11"/>
          <p:cNvGraphicFramePr>
            <a:graphicFrameLocks noGrp="1"/>
          </p:cNvGraphicFramePr>
          <p:nvPr>
            <p:extLst>
              <p:ext uri="{D42A27DB-BD31-4B8C-83A1-F6EECF244321}">
                <p14:modId xmlns:p14="http://schemas.microsoft.com/office/powerpoint/2010/main" val="3332231162"/>
              </p:ext>
            </p:extLst>
          </p:nvPr>
        </p:nvGraphicFramePr>
        <p:xfrm>
          <a:off x="408955" y="4251960"/>
          <a:ext cx="11375136" cy="2468880"/>
        </p:xfrm>
        <a:graphic>
          <a:graphicData uri="http://schemas.openxmlformats.org/drawingml/2006/table">
            <a:tbl>
              <a:tblPr firstRow="1" bandRow="1">
                <a:tableStyleId>{21E4AEA4-8DFA-4A89-87EB-49C32662AFE0}</a:tableStyleId>
              </a:tblPr>
              <a:tblGrid>
                <a:gridCol w="5536232">
                  <a:extLst>
                    <a:ext uri="{9D8B030D-6E8A-4147-A177-3AD203B41FA5}">
                      <a16:colId xmlns:a16="http://schemas.microsoft.com/office/drawing/2014/main" val="20000"/>
                    </a:ext>
                  </a:extLst>
                </a:gridCol>
                <a:gridCol w="5838904">
                  <a:extLst>
                    <a:ext uri="{9D8B030D-6E8A-4147-A177-3AD203B41FA5}">
                      <a16:colId xmlns:a16="http://schemas.microsoft.com/office/drawing/2014/main" val="20001"/>
                    </a:ext>
                  </a:extLst>
                </a:gridCol>
              </a:tblGrid>
              <a:tr h="1097280">
                <a:tc>
                  <a:txBody>
                    <a:bodyPr/>
                    <a:lstStyle/>
                    <a:p>
                      <a:pPr algn="l" fontAlgn="b"/>
                      <a:r>
                        <a:rPr lang="el-GR" sz="1800" b="1" i="0" u="none" strike="noStrike" dirty="0">
                          <a:solidFill>
                            <a:srgbClr val="333333"/>
                          </a:solidFill>
                          <a:effectLst/>
                          <a:latin typeface="+mj-lt"/>
                        </a:rPr>
                        <a:t>Τρόπος απόδοσης αιτίας στον εαυτό μου</a:t>
                      </a:r>
                    </a:p>
                    <a:p>
                      <a:pPr algn="l" fontAlgn="b"/>
                      <a:r>
                        <a:rPr lang="el-GR" sz="1800" b="0" i="0" u="none" strike="noStrike" dirty="0">
                          <a:solidFill>
                            <a:srgbClr val="333333"/>
                          </a:solidFill>
                          <a:effectLst/>
                          <a:latin typeface="+mj-lt"/>
                        </a:rPr>
                        <a:t>(π.χ. «Αυτό ήταν αποτέλεσμα μιας εξαιρετικής ατομικής δουλειάς μου»)</a:t>
                      </a:r>
                      <a:endParaRPr lang="en-US" sz="1400" b="0" i="0" u="none" strike="noStrike" dirty="0">
                        <a:solidFill>
                          <a:srgbClr val="333333"/>
                        </a:solidFill>
                        <a:effectLst/>
                        <a:latin typeface="+mj-lt"/>
                      </a:endParaRPr>
                    </a:p>
                  </a:txBody>
                  <a:tcPr>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FFFFFF"/>
                    </a:solidFill>
                  </a:tcPr>
                </a:tc>
                <a:tc>
                  <a:txBody>
                    <a:bodyPr/>
                    <a:lstStyle/>
                    <a:p>
                      <a:pPr algn="l" fontAlgn="b">
                        <a:lnSpc>
                          <a:spcPct val="100000"/>
                        </a:lnSpc>
                        <a:spcBef>
                          <a:spcPts val="1200"/>
                        </a:spcBef>
                      </a:pPr>
                      <a:r>
                        <a:rPr lang="el-GR" sz="1800" b="1" i="0" u="none" strike="noStrike" dirty="0">
                          <a:solidFill>
                            <a:srgbClr val="333333"/>
                          </a:solidFill>
                          <a:effectLst/>
                          <a:latin typeface="+mj-lt"/>
                        </a:rPr>
                        <a:t>Μειονέκτημα:</a:t>
                      </a:r>
                      <a:r>
                        <a:rPr lang="el-GR" sz="1800" b="0" i="0" u="none" strike="noStrike" dirty="0">
                          <a:solidFill>
                            <a:srgbClr val="333333"/>
                          </a:solidFill>
                          <a:effectLst/>
                          <a:latin typeface="+mj-lt"/>
                        </a:rPr>
                        <a:t> ο αυτοέπαινος δείχνει αλλαζονεία</a:t>
                      </a:r>
                    </a:p>
                    <a:p>
                      <a:pPr algn="l" fontAlgn="b">
                        <a:lnSpc>
                          <a:spcPct val="100000"/>
                        </a:lnSpc>
                        <a:spcBef>
                          <a:spcPts val="1200"/>
                        </a:spcBef>
                      </a:pPr>
                      <a:r>
                        <a:rPr lang="el-GR" sz="1800" b="1" i="0" u="none" strike="noStrike" dirty="0">
                          <a:solidFill>
                            <a:srgbClr val="333333"/>
                          </a:solidFill>
                          <a:effectLst/>
                          <a:latin typeface="+mj-lt"/>
                        </a:rPr>
                        <a:t>Πλεονέκτημα:</a:t>
                      </a:r>
                      <a:r>
                        <a:rPr lang="el-GR" sz="1800" b="0" i="0" u="none" strike="noStrike" dirty="0">
                          <a:solidFill>
                            <a:srgbClr val="333333"/>
                          </a:solidFill>
                          <a:effectLst/>
                          <a:latin typeface="+mj-lt"/>
                        </a:rPr>
                        <a:t> Αυξάνει την αυτοπεποίθηση </a:t>
                      </a:r>
                      <a:endParaRPr lang="en-US" sz="1600" b="0" i="0" u="none" strike="noStrike" dirty="0">
                        <a:solidFill>
                          <a:srgbClr val="333333"/>
                        </a:solidFill>
                        <a:effectLst/>
                        <a:latin typeface="+mj-lt"/>
                      </a:endParaRPr>
                    </a:p>
                  </a:txBody>
                  <a:tcPr>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0"/>
                  </a:ext>
                </a:extLst>
              </a:tr>
              <a:tr h="1371600">
                <a:tc>
                  <a:txBody>
                    <a:bodyPr/>
                    <a:lstStyle/>
                    <a:p>
                      <a:pPr algn="l" fontAlgn="b"/>
                      <a:r>
                        <a:rPr lang="el-GR" sz="1800" b="1" i="0" u="none" strike="noStrike" dirty="0">
                          <a:solidFill>
                            <a:srgbClr val="333333"/>
                          </a:solidFill>
                          <a:effectLst/>
                          <a:latin typeface="+mj-lt"/>
                        </a:rPr>
                        <a:t>Τρόπος απόδοσης αιτίας στους άλλους ή στις καταστάσεις</a:t>
                      </a:r>
                    </a:p>
                    <a:p>
                      <a:pPr algn="l" fontAlgn="b"/>
                      <a:r>
                        <a:rPr lang="el-GR" sz="1800" b="0" i="0" u="none" strike="noStrike" dirty="0">
                          <a:solidFill>
                            <a:srgbClr val="333333"/>
                          </a:solidFill>
                          <a:effectLst/>
                          <a:latin typeface="+mj-lt"/>
                        </a:rPr>
                        <a:t>(π.χ. «Ο οποιοσδήποτε θα είχε σκοράρει από αυτό το σημείο»)</a:t>
                      </a:r>
                      <a:endParaRPr lang="en-US" sz="1600" b="0" i="0" u="none" strike="noStrike" dirty="0">
                        <a:solidFill>
                          <a:srgbClr val="333333"/>
                        </a:solidFill>
                        <a:effectLst/>
                        <a:latin typeface="+mj-lt"/>
                      </a:endParaRPr>
                    </a:p>
                  </a:txBody>
                  <a:tcPr>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E3EFF8"/>
                    </a:solidFill>
                  </a:tcPr>
                </a:tc>
                <a:tc>
                  <a:txBody>
                    <a:bodyPr/>
                    <a:lstStyle/>
                    <a:p>
                      <a:pPr algn="l" fontAlgn="b">
                        <a:lnSpc>
                          <a:spcPct val="100000"/>
                        </a:lnSpc>
                        <a:spcBef>
                          <a:spcPts val="1200"/>
                        </a:spcBef>
                      </a:pPr>
                      <a:r>
                        <a:rPr lang="el-GR" sz="1800" b="1" i="0" u="none" strike="noStrike" dirty="0">
                          <a:solidFill>
                            <a:srgbClr val="333333"/>
                          </a:solidFill>
                          <a:effectLst/>
                          <a:latin typeface="+mj-lt"/>
                        </a:rPr>
                        <a:t>Μειονέκτημα:</a:t>
                      </a:r>
                      <a:r>
                        <a:rPr lang="el-GR" sz="1800" b="0" i="0" u="none" strike="noStrike" dirty="0">
                          <a:solidFill>
                            <a:srgbClr val="333333"/>
                          </a:solidFill>
                          <a:effectLst/>
                          <a:latin typeface="+mj-lt"/>
                        </a:rPr>
                        <a:t> Η αυτοπεποίθηση μειώνεται με τον να υποβαθμίζει κάποιος τις επιτυχίες του</a:t>
                      </a:r>
                    </a:p>
                    <a:p>
                      <a:pPr algn="l" fontAlgn="b">
                        <a:lnSpc>
                          <a:spcPct val="100000"/>
                        </a:lnSpc>
                        <a:spcBef>
                          <a:spcPts val="1200"/>
                        </a:spcBef>
                      </a:pPr>
                      <a:r>
                        <a:rPr lang="el-GR" sz="1800" b="1" i="0" u="none" strike="noStrike" dirty="0">
                          <a:solidFill>
                            <a:srgbClr val="333333"/>
                          </a:solidFill>
                          <a:effectLst/>
                          <a:latin typeface="+mj-lt"/>
                        </a:rPr>
                        <a:t>Πλεονέκτημα:</a:t>
                      </a:r>
                      <a:r>
                        <a:rPr lang="el-GR" sz="1800" b="0" i="0" u="none" strike="noStrike" dirty="0">
                          <a:solidFill>
                            <a:srgbClr val="333333"/>
                          </a:solidFill>
                          <a:effectLst/>
                          <a:latin typeface="+mj-lt"/>
                        </a:rPr>
                        <a:t> Θεωρείστε μετριοπαθής και ξέρετε πώς να λειτουργείτε σε μία ομάδα</a:t>
                      </a:r>
                      <a:endParaRPr lang="en-US" sz="1600" b="0" i="0" u="none" strike="noStrike" dirty="0">
                        <a:solidFill>
                          <a:srgbClr val="333333"/>
                        </a:solidFill>
                        <a:effectLst/>
                        <a:latin typeface="+mj-lt"/>
                      </a:endParaRPr>
                    </a:p>
                  </a:txBody>
                  <a:tcPr>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extLst>
                  <a:ext uri="{0D108BD9-81ED-4DB2-BD59-A6C34878D82A}">
                    <a16:rowId xmlns:a16="http://schemas.microsoft.com/office/drawing/2014/main" val="10001"/>
                  </a:ext>
                </a:extLst>
              </a:tr>
            </a:tbl>
          </a:graphicData>
        </a:graphic>
      </p:graphicFrame>
      <p:sp>
        <p:nvSpPr>
          <p:cNvPr id="13" name="object 9"/>
          <p:cNvSpPr/>
          <p:nvPr/>
        </p:nvSpPr>
        <p:spPr>
          <a:xfrm>
            <a:off x="457200" y="2204864"/>
            <a:ext cx="643128" cy="643127"/>
          </a:xfrm>
          <a:prstGeom prst="rect">
            <a:avLst/>
          </a:prstGeom>
          <a:blipFill>
            <a:blip r:embed="rId4" cstate="print"/>
            <a:stretch>
              <a:fillRect/>
            </a:stretch>
          </a:blipFill>
        </p:spPr>
        <p:txBody>
          <a:bodyPr wrap="square" lIns="0" tIns="0" rIns="0" bIns="0" rtlCol="0"/>
          <a:lstStyle/>
          <a:p>
            <a:endParaRPr/>
          </a:p>
        </p:txBody>
      </p:sp>
      <p:sp>
        <p:nvSpPr>
          <p:cNvPr id="15" name="Caption_10"/>
          <p:cNvSpPr>
            <a:spLocks noChangeArrowheads="1"/>
          </p:cNvSpPr>
          <p:nvPr/>
        </p:nvSpPr>
        <p:spPr bwMode="auto">
          <a:xfrm>
            <a:off x="1626023" y="2204864"/>
            <a:ext cx="2718964" cy="1143000"/>
          </a:xfrm>
          <a:prstGeom prst="wedgeRoundRectCallout">
            <a:avLst>
              <a:gd name="adj1" fmla="val -45417"/>
              <a:gd name="adj2" fmla="val 90000"/>
              <a:gd name="adj3" fmla="val 16667"/>
            </a:avLst>
          </a:prstGeom>
          <a:solidFill>
            <a:schemeClr val="bg1"/>
          </a:solidFill>
          <a:ln w="9525">
            <a:solidFill>
              <a:schemeClr val="tx1"/>
            </a:solidFill>
            <a:miter lim="800000"/>
            <a:headEnd/>
            <a:tailEnd/>
          </a:ln>
        </p:spPr>
        <p:txBody>
          <a:bodyPr anchor="ctr" anchorCtr="0"/>
          <a:lstStyle>
            <a:lvl1pPr>
              <a:spcBef>
                <a:spcPct val="20000"/>
              </a:spcBef>
              <a:buClr>
                <a:srgbClr val="336699"/>
              </a:buClr>
              <a:buChar char="•"/>
              <a:defRPr sz="3200">
                <a:solidFill>
                  <a:schemeClr val="tx1"/>
                </a:solidFill>
                <a:latin typeface="Verdana" panose="020B0604030504040204" pitchFamily="34" charset="0"/>
                <a:ea typeface="MS PGothic"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marL="161925" marR="5080" lvl="0" indent="-149860" algn="ctr">
              <a:spcBef>
                <a:spcPts val="95"/>
              </a:spcBef>
              <a:buClrTx/>
              <a:buNone/>
            </a:pPr>
            <a:r>
              <a:rPr lang="el-GR" sz="1800" spc="-5">
                <a:solidFill>
                  <a:srgbClr val="333333"/>
                </a:solidFill>
                <a:latin typeface="Calibri Light"/>
                <a:ea typeface="+mn-ea"/>
                <a:cs typeface="Verdana"/>
              </a:rPr>
              <a:t>Τέλεια !Με το γκολ σου, κερδίσαμε!</a:t>
            </a:r>
            <a:endParaRPr lang="en-US" sz="1800" dirty="0">
              <a:solidFill>
                <a:srgbClr val="333333"/>
              </a:solidFill>
              <a:latin typeface="Calibri Light"/>
              <a:ea typeface="+mn-ea"/>
              <a:cs typeface="Verdana"/>
            </a:endParaRPr>
          </a:p>
        </p:txBody>
      </p:sp>
    </p:spTree>
    <p:extLst>
      <p:ext uri="{BB962C8B-B14F-4D97-AF65-F5344CB8AC3E}">
        <p14:creationId xmlns:p14="http://schemas.microsoft.com/office/powerpoint/2010/main" val="260160152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306" name="1 - Τίτλος"/>
          <p:cNvSpPr>
            <a:spLocks noGrp="1"/>
          </p:cNvSpPr>
          <p:nvPr>
            <p:ph type="title"/>
          </p:nvPr>
        </p:nvSpPr>
        <p:spPr/>
        <p:txBody>
          <a:bodyPr vert="horz" lIns="0" tIns="0" rIns="0" bIns="0" rtlCol="0" anchor="t">
            <a:spAutoFit/>
          </a:bodyPr>
          <a:lstStyle/>
          <a:p>
            <a:pPr defTabSz="914377">
              <a:spcBef>
                <a:spcPts val="0"/>
              </a:spcBef>
            </a:pPr>
            <a:r>
              <a:rPr lang="el-GR" altLang="de-DE" sz="3600">
                <a:latin typeface="+mn-lt"/>
                <a:ea typeface="+mn-ea"/>
                <a:cs typeface="+mn-cs"/>
              </a:rPr>
              <a:t>Επιπτώσεις ορισμένων τρόπων απόδοσης αιτίας σε θετικά γεγονότα.</a:t>
            </a:r>
          </a:p>
        </p:txBody>
      </p:sp>
      <p:sp>
        <p:nvSpPr>
          <p:cNvPr id="2" name="Footer Placeholder 1"/>
          <p:cNvSpPr>
            <a:spLocks noGrp="1"/>
          </p:cNvSpPr>
          <p:nvPr>
            <p:ph type="ftr" sz="quarter" idx="11"/>
          </p:nvPr>
        </p:nvSpPr>
        <p:spPr/>
        <p:txBody>
          <a:bodyPr/>
          <a:lstStyle/>
          <a:p>
            <a:pPr>
              <a:defRPr/>
            </a:pPr>
            <a:r>
              <a:rPr lang="el-GR">
                <a:latin typeface="+mn-lt"/>
                <a:ea typeface="+mn-ea"/>
              </a:rPr>
              <a:t>Μεταγνωστική Θεραπεία 1 – Απόδοση αιτίαςΑπόδοση ευθυνών και επαίνου</a:t>
            </a:r>
            <a:endParaRPr lang="de-DE">
              <a:latin typeface="+mn-lt"/>
              <a:ea typeface="+mn-ea"/>
            </a:endParaRPr>
          </a:p>
        </p:txBody>
      </p:sp>
      <p:sp>
        <p:nvSpPr>
          <p:cNvPr id="3" name="Slide Number Placeholder 2"/>
          <p:cNvSpPr>
            <a:spLocks noGrp="1"/>
          </p:cNvSpPr>
          <p:nvPr>
            <p:ph type="sldNum" sz="quarter" idx="12"/>
          </p:nvPr>
        </p:nvSpPr>
        <p:spPr/>
        <p:txBody>
          <a:bodyPr/>
          <a:lstStyle/>
          <a:p>
            <a:pPr>
              <a:defRPr/>
            </a:pPr>
            <a:fld id="{9A5AD19E-8182-4F35-B945-31418FB87AE6}" type="slidenum">
              <a:rPr lang="de-DE" altLang="de-DE" smtClean="0">
                <a:latin typeface="+mn-lt"/>
                <a:ea typeface="+mn-ea"/>
              </a:rPr>
              <a:pPr>
                <a:defRPr/>
              </a:pPr>
              <a:t>22</a:t>
            </a:fld>
            <a:endParaRPr lang="de-DE" altLang="de-DE">
              <a:latin typeface="+mn-lt"/>
              <a:ea typeface="+mn-ea"/>
            </a:endParaRPr>
          </a:p>
        </p:txBody>
      </p:sp>
      <p:sp>
        <p:nvSpPr>
          <p:cNvPr id="12" name="object 9"/>
          <p:cNvSpPr/>
          <p:nvPr/>
        </p:nvSpPr>
        <p:spPr>
          <a:xfrm>
            <a:off x="457200" y="2204864"/>
            <a:ext cx="643128" cy="643127"/>
          </a:xfrm>
          <a:prstGeom prst="rect">
            <a:avLst/>
          </a:prstGeom>
          <a:blipFill>
            <a:blip r:embed="rId3" cstate="print"/>
            <a:stretch>
              <a:fillRect/>
            </a:stretch>
          </a:blipFill>
        </p:spPr>
        <p:txBody>
          <a:bodyPr wrap="square" lIns="0" tIns="0" rIns="0" bIns="0" rtlCol="0"/>
          <a:lstStyle/>
          <a:p>
            <a:endParaRPr/>
          </a:p>
        </p:txBody>
      </p:sp>
      <p:pic>
        <p:nvPicPr>
          <p:cNvPr id="13" name="Picture 21" descr="Jubel"/>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748997" y="1988839"/>
            <a:ext cx="2697180" cy="23774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 name="Caption_10"/>
          <p:cNvSpPr>
            <a:spLocks noChangeArrowheads="1"/>
          </p:cNvSpPr>
          <p:nvPr/>
        </p:nvSpPr>
        <p:spPr bwMode="auto">
          <a:xfrm>
            <a:off x="1626023" y="2204864"/>
            <a:ext cx="2718964" cy="1143000"/>
          </a:xfrm>
          <a:prstGeom prst="wedgeRoundRectCallout">
            <a:avLst>
              <a:gd name="adj1" fmla="val -45417"/>
              <a:gd name="adj2" fmla="val 90000"/>
              <a:gd name="adj3" fmla="val 16667"/>
            </a:avLst>
          </a:prstGeom>
          <a:solidFill>
            <a:schemeClr val="bg1"/>
          </a:solidFill>
          <a:ln w="9525">
            <a:solidFill>
              <a:schemeClr val="tx1"/>
            </a:solidFill>
            <a:miter lim="800000"/>
            <a:headEnd/>
            <a:tailEnd/>
          </a:ln>
        </p:spPr>
        <p:txBody>
          <a:bodyPr anchor="ctr" anchorCtr="0"/>
          <a:lstStyle>
            <a:lvl1pPr>
              <a:spcBef>
                <a:spcPct val="20000"/>
              </a:spcBef>
              <a:buClr>
                <a:srgbClr val="336699"/>
              </a:buClr>
              <a:buChar char="•"/>
              <a:defRPr sz="3200">
                <a:solidFill>
                  <a:schemeClr val="tx1"/>
                </a:solidFill>
                <a:latin typeface="Verdana" panose="020B0604030504040204" pitchFamily="34" charset="0"/>
                <a:ea typeface="MS PGothic"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marL="161925" marR="5080" lvl="0" indent="-149860" algn="ctr">
              <a:spcBef>
                <a:spcPts val="95"/>
              </a:spcBef>
              <a:buClrTx/>
              <a:buNone/>
            </a:pPr>
            <a:r>
              <a:rPr lang="el-GR" sz="1800" spc="-5">
                <a:solidFill>
                  <a:srgbClr val="333333"/>
                </a:solidFill>
                <a:latin typeface="Calibri Light"/>
                <a:ea typeface="+mn-ea"/>
                <a:cs typeface="Verdana"/>
              </a:rPr>
              <a:t>Τέλεια !Με το γκολ σου, κερδίσαμε!</a:t>
            </a:r>
            <a:endParaRPr lang="en-US" sz="1800" dirty="0">
              <a:solidFill>
                <a:srgbClr val="333333"/>
              </a:solidFill>
              <a:latin typeface="Calibri Light"/>
              <a:ea typeface="+mn-ea"/>
              <a:cs typeface="Verdana"/>
            </a:endParaRPr>
          </a:p>
        </p:txBody>
      </p:sp>
      <p:graphicFrame>
        <p:nvGraphicFramePr>
          <p:cNvPr id="11" name="Group 2"/>
          <p:cNvGraphicFramePr>
            <a:graphicFrameLocks noGrp="1"/>
          </p:cNvGraphicFramePr>
          <p:nvPr>
            <p:extLst>
              <p:ext uri="{D42A27DB-BD31-4B8C-83A1-F6EECF244321}">
                <p14:modId xmlns:p14="http://schemas.microsoft.com/office/powerpoint/2010/main" val="1988043370"/>
              </p:ext>
            </p:extLst>
          </p:nvPr>
        </p:nvGraphicFramePr>
        <p:xfrm>
          <a:off x="408955" y="4251960"/>
          <a:ext cx="11375136" cy="2072640"/>
        </p:xfrm>
        <a:graphic>
          <a:graphicData uri="http://schemas.openxmlformats.org/drawingml/2006/table">
            <a:tbl>
              <a:tblPr>
                <a:tableStyleId>{21E4AEA4-8DFA-4A89-87EB-49C32662AFE0}</a:tableStyleId>
              </a:tblPr>
              <a:tblGrid>
                <a:gridCol w="11375136">
                  <a:extLst>
                    <a:ext uri="{9D8B030D-6E8A-4147-A177-3AD203B41FA5}">
                      <a16:colId xmlns:a16="http://schemas.microsoft.com/office/drawing/2014/main" val="20000"/>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l-GR" sz="2000" b="0" i="0" u="none" strike="noStrike" cap="none" normalizeH="0" baseline="0" dirty="0">
                          <a:ln>
                            <a:noFill/>
                          </a:ln>
                          <a:solidFill>
                            <a:srgbClr val="333333"/>
                          </a:solidFill>
                          <a:effectLst/>
                          <a:latin typeface="Calibri Light"/>
                          <a:cs typeface="Times New Roman" pitchFamily="18" charset="0"/>
                        </a:rPr>
                        <a:t>Πιο ισορροπημένες απαντήσεις (π.χ συνδυάστε επιδράσεις από τον εαυτό σας, τους άλλους/κατάσταση, δώστε διαφορετικές επεξηγήσεις)</a:t>
                      </a: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37160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el-GR" sz="1800" b="0" i="0" u="none" strike="noStrike" cap="none" normalizeH="0" baseline="0" dirty="0">
                          <a:ln>
                            <a:noFill/>
                          </a:ln>
                          <a:solidFill>
                            <a:srgbClr val="004992"/>
                          </a:solidFill>
                          <a:effectLst/>
                          <a:latin typeface="Calibri Light"/>
                          <a:cs typeface="Times New Roman" pitchFamily="18" charset="0"/>
                        </a:rPr>
                        <a:t>;;;</a:t>
                      </a:r>
                    </a:p>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el-GR" sz="1800" b="0" i="0" u="none" strike="noStrike" cap="none" normalizeH="0" baseline="0" dirty="0">
                          <a:ln>
                            <a:noFill/>
                          </a:ln>
                          <a:solidFill>
                            <a:srgbClr val="004992"/>
                          </a:solidFill>
                          <a:effectLst/>
                          <a:latin typeface="Calibri Light"/>
                          <a:cs typeface="Times New Roman" pitchFamily="18" charset="0"/>
                        </a:rPr>
                        <a:t>;;;</a:t>
                      </a:r>
                    </a:p>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el-GR" sz="1800" b="0" i="0" u="none" strike="noStrike" cap="none" normalizeH="0" baseline="0" dirty="0">
                          <a:ln>
                            <a:noFill/>
                          </a:ln>
                          <a:solidFill>
                            <a:srgbClr val="004992"/>
                          </a:solidFill>
                          <a:effectLst/>
                          <a:latin typeface="Calibri Light"/>
                          <a:cs typeface="Times New Roman" pitchFamily="18" charset="0"/>
                        </a:rPr>
                        <a:t>;;;</a:t>
                      </a:r>
                      <a:endParaRPr kumimoji="0" lang="de-DE" sz="1800" b="0" i="0" u="none" strike="noStrike" cap="none" normalizeH="0" baseline="0" dirty="0">
                        <a:ln>
                          <a:noFill/>
                        </a:ln>
                        <a:solidFill>
                          <a:srgbClr val="004992"/>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54" name="1 - Τίτλος"/>
          <p:cNvSpPr>
            <a:spLocks noGrp="1"/>
          </p:cNvSpPr>
          <p:nvPr>
            <p:ph type="title"/>
          </p:nvPr>
        </p:nvSpPr>
        <p:spPr/>
        <p:txBody>
          <a:bodyPr vert="horz" lIns="0" tIns="0" rIns="0" bIns="0" rtlCol="0" anchor="t">
            <a:spAutoFit/>
          </a:bodyPr>
          <a:lstStyle/>
          <a:p>
            <a:pPr defTabSz="914377">
              <a:spcBef>
                <a:spcPts val="0"/>
              </a:spcBef>
            </a:pPr>
            <a:r>
              <a:rPr lang="el-GR" altLang="de-DE" sz="3600">
                <a:latin typeface="+mn-lt"/>
                <a:ea typeface="+mn-ea"/>
                <a:cs typeface="+mn-cs"/>
              </a:rPr>
              <a:t>Επιπτώσεις ορισμένων τρόπων απόδοσης αιτίας σε θετικά γεγονότα.</a:t>
            </a:r>
          </a:p>
        </p:txBody>
      </p:sp>
      <p:sp>
        <p:nvSpPr>
          <p:cNvPr id="2" name="Footer Placeholder 1"/>
          <p:cNvSpPr>
            <a:spLocks noGrp="1"/>
          </p:cNvSpPr>
          <p:nvPr>
            <p:ph type="ftr" sz="quarter" idx="11"/>
          </p:nvPr>
        </p:nvSpPr>
        <p:spPr/>
        <p:txBody>
          <a:bodyPr/>
          <a:lstStyle/>
          <a:p>
            <a:pPr>
              <a:defRPr/>
            </a:pPr>
            <a:r>
              <a:rPr lang="el-GR">
                <a:latin typeface="+mn-lt"/>
                <a:ea typeface="+mn-ea"/>
              </a:rPr>
              <a:t>Μεταγνωστική Θεραπεία 1 – Απόδοση αιτίαςΑπόδοση ευθυνών και επαίνου</a:t>
            </a:r>
            <a:endParaRPr lang="de-DE">
              <a:latin typeface="+mn-lt"/>
              <a:ea typeface="+mn-ea"/>
            </a:endParaRPr>
          </a:p>
        </p:txBody>
      </p:sp>
      <p:sp>
        <p:nvSpPr>
          <p:cNvPr id="3" name="Slide Number Placeholder 2"/>
          <p:cNvSpPr>
            <a:spLocks noGrp="1"/>
          </p:cNvSpPr>
          <p:nvPr>
            <p:ph type="sldNum" sz="quarter" idx="12"/>
          </p:nvPr>
        </p:nvSpPr>
        <p:spPr/>
        <p:txBody>
          <a:bodyPr/>
          <a:lstStyle/>
          <a:p>
            <a:pPr>
              <a:defRPr/>
            </a:pPr>
            <a:fld id="{9A5AD19E-8182-4F35-B945-31418FB87AE6}" type="slidenum">
              <a:rPr lang="de-DE" altLang="de-DE" smtClean="0">
                <a:latin typeface="+mn-lt"/>
                <a:ea typeface="+mn-ea"/>
              </a:rPr>
              <a:pPr>
                <a:defRPr/>
              </a:pPr>
              <a:t>23</a:t>
            </a:fld>
            <a:endParaRPr lang="de-DE" altLang="de-DE">
              <a:latin typeface="+mn-lt"/>
              <a:ea typeface="+mn-ea"/>
            </a:endParaRPr>
          </a:p>
        </p:txBody>
      </p:sp>
      <p:sp>
        <p:nvSpPr>
          <p:cNvPr id="12" name="object 9"/>
          <p:cNvSpPr/>
          <p:nvPr/>
        </p:nvSpPr>
        <p:spPr>
          <a:xfrm>
            <a:off x="457200" y="2204864"/>
            <a:ext cx="643128" cy="643127"/>
          </a:xfrm>
          <a:prstGeom prst="rect">
            <a:avLst/>
          </a:prstGeom>
          <a:blipFill>
            <a:blip r:embed="rId3" cstate="print"/>
            <a:stretch>
              <a:fillRect/>
            </a:stretch>
          </a:blipFill>
        </p:spPr>
        <p:txBody>
          <a:bodyPr wrap="square" lIns="0" tIns="0" rIns="0" bIns="0" rtlCol="0"/>
          <a:lstStyle/>
          <a:p>
            <a:endParaRPr/>
          </a:p>
        </p:txBody>
      </p:sp>
      <p:pic>
        <p:nvPicPr>
          <p:cNvPr id="13" name="Picture 21" descr="Jubel"/>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748997" y="1988839"/>
            <a:ext cx="2697180" cy="23774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 name="Caption_10"/>
          <p:cNvSpPr>
            <a:spLocks noChangeArrowheads="1"/>
          </p:cNvSpPr>
          <p:nvPr/>
        </p:nvSpPr>
        <p:spPr bwMode="auto">
          <a:xfrm>
            <a:off x="1626023" y="2204864"/>
            <a:ext cx="2718964" cy="1143000"/>
          </a:xfrm>
          <a:prstGeom prst="wedgeRoundRectCallout">
            <a:avLst>
              <a:gd name="adj1" fmla="val -45417"/>
              <a:gd name="adj2" fmla="val 90000"/>
              <a:gd name="adj3" fmla="val 16667"/>
            </a:avLst>
          </a:prstGeom>
          <a:solidFill>
            <a:schemeClr val="bg1"/>
          </a:solidFill>
          <a:ln w="9525">
            <a:solidFill>
              <a:schemeClr val="tx1"/>
            </a:solidFill>
            <a:miter lim="800000"/>
            <a:headEnd/>
            <a:tailEnd/>
          </a:ln>
        </p:spPr>
        <p:txBody>
          <a:bodyPr anchor="ctr" anchorCtr="0"/>
          <a:lstStyle>
            <a:lvl1pPr>
              <a:spcBef>
                <a:spcPct val="20000"/>
              </a:spcBef>
              <a:buClr>
                <a:srgbClr val="336699"/>
              </a:buClr>
              <a:buChar char="•"/>
              <a:defRPr sz="3200">
                <a:solidFill>
                  <a:schemeClr val="tx1"/>
                </a:solidFill>
                <a:latin typeface="Verdana" panose="020B0604030504040204" pitchFamily="34" charset="0"/>
                <a:ea typeface="MS PGothic"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marL="161925" marR="5080" lvl="0" indent="-149860" algn="ctr">
              <a:spcBef>
                <a:spcPts val="95"/>
              </a:spcBef>
              <a:buClrTx/>
              <a:buNone/>
            </a:pPr>
            <a:r>
              <a:rPr lang="el-GR" sz="1800" spc="-5">
                <a:solidFill>
                  <a:srgbClr val="333333"/>
                </a:solidFill>
                <a:latin typeface="Calibri Light"/>
                <a:ea typeface="+mn-ea"/>
                <a:cs typeface="Verdana"/>
              </a:rPr>
              <a:t>Τέλεια !Με το γκολ σου, κερδίσαμε!</a:t>
            </a:r>
            <a:endParaRPr lang="en-US" sz="1800" dirty="0">
              <a:solidFill>
                <a:srgbClr val="333333"/>
              </a:solidFill>
              <a:latin typeface="Calibri Light"/>
              <a:ea typeface="+mn-ea"/>
              <a:cs typeface="Verdana"/>
            </a:endParaRPr>
          </a:p>
        </p:txBody>
      </p:sp>
      <p:graphicFrame>
        <p:nvGraphicFramePr>
          <p:cNvPr id="11" name="Group 2"/>
          <p:cNvGraphicFramePr>
            <a:graphicFrameLocks noGrp="1"/>
          </p:cNvGraphicFramePr>
          <p:nvPr>
            <p:extLst>
              <p:ext uri="{D42A27DB-BD31-4B8C-83A1-F6EECF244321}">
                <p14:modId xmlns:p14="http://schemas.microsoft.com/office/powerpoint/2010/main" val="3554708818"/>
              </p:ext>
            </p:extLst>
          </p:nvPr>
        </p:nvGraphicFramePr>
        <p:xfrm>
          <a:off x="408955" y="4251960"/>
          <a:ext cx="11375136" cy="2072640"/>
        </p:xfrm>
        <a:graphic>
          <a:graphicData uri="http://schemas.openxmlformats.org/drawingml/2006/table">
            <a:tbl>
              <a:tblPr>
                <a:tableStyleId>{21E4AEA4-8DFA-4A89-87EB-49C32662AFE0}</a:tableStyleId>
              </a:tblPr>
              <a:tblGrid>
                <a:gridCol w="11375136">
                  <a:extLst>
                    <a:ext uri="{9D8B030D-6E8A-4147-A177-3AD203B41FA5}">
                      <a16:colId xmlns:a16="http://schemas.microsoft.com/office/drawing/2014/main" val="20000"/>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l-GR" sz="2000" b="0" i="0" u="none" strike="noStrike" cap="none" normalizeH="0" baseline="0" dirty="0">
                          <a:ln>
                            <a:noFill/>
                          </a:ln>
                          <a:solidFill>
                            <a:srgbClr val="333333"/>
                          </a:solidFill>
                          <a:effectLst/>
                          <a:latin typeface="Calibri Light"/>
                          <a:cs typeface="Times New Roman" pitchFamily="18" charset="0"/>
                        </a:rPr>
                        <a:t>Πιο ισορροπημένες απαντήσεις (π.χ συνδυάστε επιδράσεις από τον εαυτό σας, τους άλλους/κατάσταση, δώστε διαφορετικές επεξηγήσεις)</a:t>
                      </a: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37160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el-GR" sz="1800" b="0" i="0" u="none" strike="noStrike" cap="none" normalizeH="0" baseline="0" dirty="0">
                          <a:ln>
                            <a:noFill/>
                          </a:ln>
                          <a:solidFill>
                            <a:srgbClr val="333333"/>
                          </a:solidFill>
                          <a:effectLst/>
                          <a:latin typeface="Calibri Light"/>
                          <a:cs typeface="Times New Roman" pitchFamily="18" charset="0"/>
                        </a:rPr>
                        <a:t>«Είμαι πολύ περήφανος για μένα, αλλά και ο Ηλίας ήταν καταπληκτικός σε αυτό το παιχνίδι.»</a:t>
                      </a:r>
                    </a:p>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el-GR" sz="1800" b="0" i="0" u="none" strike="noStrike" cap="none" normalizeH="0" baseline="0" dirty="0">
                          <a:ln>
                            <a:noFill/>
                          </a:ln>
                          <a:solidFill>
                            <a:srgbClr val="333333"/>
                          </a:solidFill>
                          <a:effectLst/>
                          <a:latin typeface="Calibri Light"/>
                          <a:cs typeface="Times New Roman" pitchFamily="18" charset="0"/>
                        </a:rPr>
                        <a:t>«Αυτή είναι η δουλειά μου, αλλά όντως ήταν πολύ δύσκολο να σκοράρω από αυτή τη γωνία.»</a:t>
                      </a:r>
                    </a:p>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el-GR" sz="1800" b="0" i="0" u="none" strike="noStrike" cap="none" normalizeH="0" baseline="0" dirty="0">
                          <a:ln>
                            <a:noFill/>
                          </a:ln>
                          <a:solidFill>
                            <a:srgbClr val="333333"/>
                          </a:solidFill>
                          <a:effectLst/>
                          <a:latin typeface="Calibri Light"/>
                          <a:cs typeface="Times New Roman" pitchFamily="18" charset="0"/>
                        </a:rPr>
                        <a:t>«Ευχαριστώ πολύ. Όλα πηγαίνουν καλά αυτή την στιγμή.»</a:t>
                      </a:r>
                      <a:endParaRPr kumimoji="0" lang="en-US" sz="1800" b="0" i="0" u="none" strike="noStrike" cap="none" normalizeH="0" baseline="0" dirty="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1 - Τίτλος"/>
          <p:cNvSpPr>
            <a:spLocks noGrp="1"/>
          </p:cNvSpPr>
          <p:nvPr>
            <p:ph type="title"/>
          </p:nvPr>
        </p:nvSpPr>
        <p:spPr/>
        <p:txBody>
          <a:bodyPr vert="horz" lIns="0" tIns="0" rIns="0" bIns="0" rtlCol="0" anchor="t">
            <a:spAutoFit/>
          </a:bodyPr>
          <a:lstStyle/>
          <a:p>
            <a:pPr defTabSz="914377">
              <a:spcBef>
                <a:spcPts val="0"/>
              </a:spcBef>
            </a:pPr>
            <a:r>
              <a:rPr lang="el-GR" altLang="de-DE" sz="3600">
                <a:latin typeface="+mn-lt"/>
                <a:ea typeface="+mn-ea"/>
                <a:cs typeface="+mn-cs"/>
              </a:rPr>
              <a:t>Ποιο είναι το νόημα σε όλα αυτά;</a:t>
            </a:r>
          </a:p>
        </p:txBody>
      </p:sp>
      <p:sp>
        <p:nvSpPr>
          <p:cNvPr id="59395" name="2 - Θέση περιεχομένου"/>
          <p:cNvSpPr>
            <a:spLocks noGrp="1"/>
          </p:cNvSpPr>
          <p:nvPr>
            <p:ph idx="1"/>
          </p:nvPr>
        </p:nvSpPr>
        <p:spPr/>
        <p:txBody>
          <a:bodyPr>
            <a:noAutofit/>
          </a:bodyPr>
          <a:lstStyle/>
          <a:p>
            <a:pPr eaLnBrk="1" hangingPunct="1"/>
            <a:r>
              <a:rPr lang="el-GR" altLang="de-DE" sz="2400" dirty="0">
                <a:solidFill>
                  <a:srgbClr val="333333"/>
                </a:solidFill>
              </a:rPr>
              <a:t>Μελέτες δείχνουν ότι πολλοί άνθρωποι</a:t>
            </a:r>
            <a:r>
              <a:rPr lang="el-GR" altLang="de-DE" sz="2400" i="1" dirty="0">
                <a:solidFill>
                  <a:srgbClr val="333333"/>
                </a:solidFill>
              </a:rPr>
              <a:t> </a:t>
            </a:r>
            <a:r>
              <a:rPr lang="de-DE" altLang="de-DE" sz="2400" dirty="0">
                <a:solidFill>
                  <a:srgbClr val="333333"/>
                </a:solidFill>
              </a:rPr>
              <a:t>(</a:t>
            </a:r>
            <a:r>
              <a:rPr lang="el-GR" altLang="de-DE" sz="2400" dirty="0">
                <a:solidFill>
                  <a:srgbClr val="333333"/>
                </a:solidFill>
              </a:rPr>
              <a:t>αλλά όχι όλοι</a:t>
            </a:r>
            <a:r>
              <a:rPr lang="en-US" altLang="de-DE" sz="2400" dirty="0">
                <a:solidFill>
                  <a:srgbClr val="333333"/>
                </a:solidFill>
              </a:rPr>
              <a:t>!</a:t>
            </a:r>
            <a:r>
              <a:rPr lang="de-DE" altLang="de-DE" sz="2400" dirty="0">
                <a:solidFill>
                  <a:srgbClr val="333333"/>
                </a:solidFill>
              </a:rPr>
              <a:t>) </a:t>
            </a:r>
            <a:r>
              <a:rPr lang="el-GR" altLang="de-DE" sz="2400" dirty="0">
                <a:solidFill>
                  <a:srgbClr val="333333"/>
                </a:solidFill>
              </a:rPr>
              <a:t>με </a:t>
            </a:r>
            <a:r>
              <a:rPr lang="el-GR" altLang="de-DE" sz="2400" b="1" dirty="0">
                <a:solidFill>
                  <a:srgbClr val="333333"/>
                </a:solidFill>
              </a:rPr>
              <a:t>Κατάθλιψη</a:t>
            </a:r>
            <a:r>
              <a:rPr lang="en-US" altLang="de-DE" sz="2400" dirty="0">
                <a:solidFill>
                  <a:srgbClr val="333333"/>
                </a:solidFill>
              </a:rPr>
              <a:t>:</a:t>
            </a:r>
            <a:endParaRPr lang="el-GR" altLang="de-DE" sz="2400" dirty="0">
              <a:solidFill>
                <a:srgbClr val="333333"/>
              </a:solidFill>
            </a:endParaRPr>
          </a:p>
          <a:p>
            <a:pPr marL="342900" indent="-342900" eaLnBrk="1" hangingPunct="1">
              <a:buClr>
                <a:srgbClr val="333333"/>
              </a:buClr>
              <a:buFont typeface="WingDings"/>
              <a:buChar char=""/>
            </a:pPr>
            <a:r>
              <a:rPr lang="el-GR" altLang="de-DE" sz="2400" dirty="0">
                <a:solidFill>
                  <a:srgbClr val="333333"/>
                </a:solidFill>
              </a:rPr>
              <a:t>τείνουν να κατηγορούν τους εαυτού τους για αρνητικά γεγονότα</a:t>
            </a:r>
            <a:r>
              <a:rPr lang="de-DE" altLang="de-DE" sz="2400" dirty="0">
                <a:solidFill>
                  <a:srgbClr val="333333"/>
                </a:solidFill>
              </a:rPr>
              <a:t> </a:t>
            </a:r>
            <a:r>
              <a:rPr lang="el-GR" altLang="de-DE" sz="2400" dirty="0">
                <a:solidFill>
                  <a:srgbClr val="333333"/>
                </a:solidFill>
              </a:rPr>
              <a:t>και αποτυχίες.</a:t>
            </a:r>
          </a:p>
          <a:p>
            <a:pPr marL="342900" indent="-342900" eaLnBrk="1" hangingPunct="1">
              <a:buClr>
                <a:srgbClr val="333333"/>
              </a:buClr>
              <a:buFont typeface="WingDings"/>
              <a:buChar char=""/>
            </a:pPr>
            <a:r>
              <a:rPr lang="el-GR" altLang="de-DE" sz="2400" dirty="0">
                <a:solidFill>
                  <a:srgbClr val="333333"/>
                </a:solidFill>
              </a:rPr>
              <a:t>τείνουν να αποδίδουν τις επιτυχίες τους είτε στους άλλους είτε στις καταστάσεις.</a:t>
            </a:r>
          </a:p>
          <a:p>
            <a:pPr algn="ctr" eaLnBrk="1" hangingPunct="1"/>
            <a:r>
              <a:rPr lang="el-GR" altLang="de-DE" sz="2400" b="1" dirty="0">
                <a:solidFill>
                  <a:srgbClr val="004992"/>
                </a:solidFill>
              </a:rPr>
              <a:t>Αυτή η απόδοση ευθυνών μπορεί να οδηγήσει σε χαμηλή αυτοεκτίμηση!</a:t>
            </a:r>
          </a:p>
        </p:txBody>
      </p:sp>
      <p:sp>
        <p:nvSpPr>
          <p:cNvPr id="2" name="Footer Placeholder 1"/>
          <p:cNvSpPr>
            <a:spLocks noGrp="1"/>
          </p:cNvSpPr>
          <p:nvPr>
            <p:ph type="ftr" sz="quarter" idx="11"/>
          </p:nvPr>
        </p:nvSpPr>
        <p:spPr/>
        <p:txBody>
          <a:bodyPr/>
          <a:lstStyle/>
          <a:p>
            <a:pPr>
              <a:defRPr/>
            </a:pPr>
            <a:r>
              <a:rPr lang="el-GR">
                <a:latin typeface="+mn-lt"/>
                <a:ea typeface="+mn-ea"/>
              </a:rPr>
              <a:t>Μεταγνωστική Θεραπεία 1 – Απόδοση αιτίαςΑπόδοση ευθυνών και επαίνου</a:t>
            </a:r>
            <a:endParaRPr lang="de-DE">
              <a:latin typeface="+mn-lt"/>
              <a:ea typeface="+mn-ea"/>
            </a:endParaRPr>
          </a:p>
        </p:txBody>
      </p:sp>
      <p:sp>
        <p:nvSpPr>
          <p:cNvPr id="3" name="Slide Number Placeholder 2"/>
          <p:cNvSpPr>
            <a:spLocks noGrp="1"/>
          </p:cNvSpPr>
          <p:nvPr>
            <p:ph type="sldNum" sz="quarter" idx="12"/>
          </p:nvPr>
        </p:nvSpPr>
        <p:spPr/>
        <p:txBody>
          <a:bodyPr/>
          <a:lstStyle/>
          <a:p>
            <a:pPr>
              <a:defRPr/>
            </a:pPr>
            <a:fld id="{9A5AD19E-8182-4F35-B945-31418FB87AE6}" type="slidenum">
              <a:rPr lang="de-DE" altLang="de-DE" smtClean="0">
                <a:latin typeface="+mn-lt"/>
                <a:ea typeface="+mn-ea"/>
              </a:rPr>
              <a:pPr>
                <a:defRPr/>
              </a:pPr>
              <a:t>24</a:t>
            </a:fld>
            <a:endParaRPr lang="de-DE" altLang="de-DE">
              <a:latin typeface="+mn-lt"/>
              <a:ea typeface="+mn-ea"/>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1 - Τίτλος"/>
          <p:cNvSpPr>
            <a:spLocks noGrp="1"/>
          </p:cNvSpPr>
          <p:nvPr>
            <p:ph type="title"/>
          </p:nvPr>
        </p:nvSpPr>
        <p:spPr/>
        <p:txBody>
          <a:bodyPr vert="horz" lIns="0" tIns="0" rIns="0" bIns="0" rtlCol="0" anchor="t">
            <a:spAutoFit/>
          </a:bodyPr>
          <a:lstStyle/>
          <a:p>
            <a:pPr defTabSz="914377">
              <a:spcBef>
                <a:spcPts val="0"/>
              </a:spcBef>
            </a:pPr>
            <a:r>
              <a:rPr lang="el-GR" altLang="de-DE" sz="3600">
                <a:latin typeface="+mn-lt"/>
                <a:ea typeface="+mn-ea"/>
                <a:cs typeface="+mn-cs"/>
              </a:rPr>
              <a:t>Ποιο είναι το νόημα σε όλα αυτά;</a:t>
            </a:r>
          </a:p>
        </p:txBody>
      </p:sp>
      <p:sp>
        <p:nvSpPr>
          <p:cNvPr id="60419" name="2 - Θέση περιεχομένου"/>
          <p:cNvSpPr>
            <a:spLocks noGrp="1"/>
          </p:cNvSpPr>
          <p:nvPr>
            <p:ph idx="1"/>
          </p:nvPr>
        </p:nvSpPr>
        <p:spPr/>
        <p:txBody>
          <a:bodyPr>
            <a:noAutofit/>
          </a:bodyPr>
          <a:lstStyle/>
          <a:p>
            <a:pPr eaLnBrk="1" hangingPunct="1"/>
            <a:r>
              <a:rPr lang="el-GR" altLang="de-DE" sz="2400" dirty="0">
                <a:solidFill>
                  <a:srgbClr val="333333"/>
                </a:solidFill>
              </a:rPr>
              <a:t>Μελέτες δείχνουν ότι πολλοί άνθρωποι</a:t>
            </a:r>
            <a:r>
              <a:rPr lang="el-GR" altLang="de-DE" sz="2400" i="1" dirty="0">
                <a:solidFill>
                  <a:srgbClr val="333333"/>
                </a:solidFill>
              </a:rPr>
              <a:t> </a:t>
            </a:r>
            <a:r>
              <a:rPr lang="de-DE" altLang="de-DE" sz="2400" dirty="0">
                <a:solidFill>
                  <a:srgbClr val="333333"/>
                </a:solidFill>
              </a:rPr>
              <a:t>(</a:t>
            </a:r>
            <a:r>
              <a:rPr lang="el-GR" altLang="de-DE" sz="2400" dirty="0">
                <a:solidFill>
                  <a:srgbClr val="333333"/>
                </a:solidFill>
              </a:rPr>
              <a:t>αλλά όχι όλοι</a:t>
            </a:r>
            <a:r>
              <a:rPr lang="en-US" altLang="de-DE" sz="2400" dirty="0">
                <a:solidFill>
                  <a:srgbClr val="333333"/>
                </a:solidFill>
              </a:rPr>
              <a:t>!</a:t>
            </a:r>
            <a:r>
              <a:rPr lang="de-DE" altLang="de-DE" sz="2400" dirty="0">
                <a:solidFill>
                  <a:srgbClr val="333333"/>
                </a:solidFill>
              </a:rPr>
              <a:t>) </a:t>
            </a:r>
            <a:r>
              <a:rPr lang="el-GR" altLang="de-DE" sz="2400" dirty="0">
                <a:solidFill>
                  <a:srgbClr val="333333"/>
                </a:solidFill>
              </a:rPr>
              <a:t>με </a:t>
            </a:r>
            <a:r>
              <a:rPr lang="el-GR" altLang="de-DE" sz="2400" b="1" dirty="0">
                <a:solidFill>
                  <a:srgbClr val="333333"/>
                </a:solidFill>
              </a:rPr>
              <a:t>Παραληρητικές Ιδέες</a:t>
            </a:r>
            <a:r>
              <a:rPr lang="en-US" altLang="de-DE" sz="2400" dirty="0">
                <a:solidFill>
                  <a:srgbClr val="333333"/>
                </a:solidFill>
              </a:rPr>
              <a:t>:</a:t>
            </a:r>
            <a:endParaRPr lang="el-GR" altLang="de-DE" sz="2400" dirty="0">
              <a:solidFill>
                <a:srgbClr val="333333"/>
              </a:solidFill>
            </a:endParaRPr>
          </a:p>
          <a:p>
            <a:pPr marL="342900" indent="-342900" eaLnBrk="1" hangingPunct="1">
              <a:buClr>
                <a:srgbClr val="333333"/>
              </a:buClr>
              <a:buFont typeface="WingDings"/>
              <a:buChar char=""/>
            </a:pPr>
            <a:r>
              <a:rPr lang="el-GR" altLang="de-DE" sz="2400" dirty="0">
                <a:solidFill>
                  <a:srgbClr val="333333"/>
                </a:solidFill>
              </a:rPr>
              <a:t>τείνουν να κατηγορούν άλλους ανθρώπους για αρνητικά γεγονότα</a:t>
            </a:r>
            <a:r>
              <a:rPr lang="en-US" altLang="de-DE" sz="2400" dirty="0">
                <a:solidFill>
                  <a:srgbClr val="333333"/>
                </a:solidFill>
              </a:rPr>
              <a:t> </a:t>
            </a:r>
            <a:r>
              <a:rPr lang="el-GR" altLang="de-DE" sz="2400" dirty="0">
                <a:solidFill>
                  <a:srgbClr val="333333"/>
                </a:solidFill>
              </a:rPr>
              <a:t>και αποτυχίες.</a:t>
            </a:r>
          </a:p>
          <a:p>
            <a:pPr marL="342900" indent="-342900" eaLnBrk="1" hangingPunct="1">
              <a:buClr>
                <a:srgbClr val="333333"/>
              </a:buClr>
              <a:buFont typeface="WingDings"/>
              <a:buChar char=""/>
            </a:pPr>
            <a:r>
              <a:rPr lang="el-GR" altLang="de-DE" sz="2400" dirty="0">
                <a:solidFill>
                  <a:srgbClr val="333333"/>
                </a:solidFill>
              </a:rPr>
              <a:t>τείνουν να πιστεύουν ότι όλες οι καταστάσεις είναι πέρα από τον έλεγχο τους.</a:t>
            </a:r>
          </a:p>
          <a:p>
            <a:pPr algn="ctr" eaLnBrk="1" hangingPunct="1"/>
            <a:r>
              <a:rPr lang="el-GR" altLang="de-DE" sz="2400" b="1" dirty="0">
                <a:solidFill>
                  <a:srgbClr val="004992"/>
                </a:solidFill>
              </a:rPr>
              <a:t>Ειδικότερα ο πρώτος τρόπος απόδοσης ευθυνών μπορεί να οδηγήσει σε ρήξη των διαπροσωπικών σχέσεων</a:t>
            </a:r>
            <a:r>
              <a:rPr lang="en-US" altLang="de-DE" sz="2400" b="1" dirty="0">
                <a:solidFill>
                  <a:srgbClr val="004992"/>
                </a:solidFill>
              </a:rPr>
              <a:t>!</a:t>
            </a:r>
            <a:endParaRPr lang="el-GR" altLang="de-DE" sz="2400" b="1" dirty="0">
              <a:solidFill>
                <a:srgbClr val="004992"/>
              </a:solidFill>
            </a:endParaRPr>
          </a:p>
        </p:txBody>
      </p:sp>
      <p:sp>
        <p:nvSpPr>
          <p:cNvPr id="2" name="Footer Placeholder 1"/>
          <p:cNvSpPr>
            <a:spLocks noGrp="1"/>
          </p:cNvSpPr>
          <p:nvPr>
            <p:ph type="ftr" sz="quarter" idx="11"/>
          </p:nvPr>
        </p:nvSpPr>
        <p:spPr/>
        <p:txBody>
          <a:bodyPr/>
          <a:lstStyle/>
          <a:p>
            <a:pPr>
              <a:defRPr/>
            </a:pPr>
            <a:r>
              <a:rPr lang="el-GR">
                <a:latin typeface="+mn-lt"/>
                <a:ea typeface="+mn-ea"/>
              </a:rPr>
              <a:t>Μεταγνωστική Θεραπεία 1 – Απόδοση αιτίαςΑπόδοση ευθυνών και επαίνου</a:t>
            </a:r>
            <a:endParaRPr lang="de-DE">
              <a:latin typeface="+mn-lt"/>
              <a:ea typeface="+mn-ea"/>
            </a:endParaRPr>
          </a:p>
        </p:txBody>
      </p:sp>
      <p:sp>
        <p:nvSpPr>
          <p:cNvPr id="3" name="Slide Number Placeholder 2"/>
          <p:cNvSpPr>
            <a:spLocks noGrp="1"/>
          </p:cNvSpPr>
          <p:nvPr>
            <p:ph type="sldNum" sz="quarter" idx="12"/>
          </p:nvPr>
        </p:nvSpPr>
        <p:spPr/>
        <p:txBody>
          <a:bodyPr/>
          <a:lstStyle/>
          <a:p>
            <a:pPr>
              <a:defRPr/>
            </a:pPr>
            <a:fld id="{9A5AD19E-8182-4F35-B945-31418FB87AE6}" type="slidenum">
              <a:rPr lang="de-DE" altLang="de-DE" smtClean="0">
                <a:latin typeface="+mn-lt"/>
                <a:ea typeface="+mn-ea"/>
              </a:rPr>
              <a:pPr>
                <a:defRPr/>
              </a:pPr>
              <a:t>25</a:t>
            </a:fld>
            <a:endParaRPr lang="de-DE" altLang="de-DE">
              <a:latin typeface="+mn-lt"/>
              <a:ea typeface="+mn-ea"/>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1 - Τίτλος"/>
          <p:cNvSpPr>
            <a:spLocks noGrp="1"/>
          </p:cNvSpPr>
          <p:nvPr>
            <p:ph type="title"/>
          </p:nvPr>
        </p:nvSpPr>
        <p:spPr/>
        <p:txBody>
          <a:bodyPr vert="horz" lIns="0" tIns="0" rIns="0" bIns="0" rtlCol="0" anchor="t">
            <a:spAutoFit/>
          </a:bodyPr>
          <a:lstStyle/>
          <a:p>
            <a:pPr defTabSz="914377">
              <a:spcBef>
                <a:spcPts val="0"/>
              </a:spcBef>
            </a:pPr>
            <a:r>
              <a:rPr lang="el-GR" altLang="de-DE" sz="3600" dirty="0">
                <a:latin typeface="+mn-lt"/>
                <a:ea typeface="+mn-ea"/>
                <a:cs typeface="+mn-cs"/>
              </a:rPr>
              <a:t>Πως οι μονομερείς αποδόσεις αιτιών μπορούν να προκαλέσουν παρεξηγήσεις κατά τη διάρκεια της ψύχωσης – παραδείγματα</a:t>
            </a:r>
          </a:p>
        </p:txBody>
      </p:sp>
      <p:sp>
        <p:nvSpPr>
          <p:cNvPr id="2" name="Footer Placeholder 1"/>
          <p:cNvSpPr>
            <a:spLocks noGrp="1"/>
          </p:cNvSpPr>
          <p:nvPr>
            <p:ph type="ftr" sz="quarter" idx="11"/>
          </p:nvPr>
        </p:nvSpPr>
        <p:spPr/>
        <p:txBody>
          <a:bodyPr/>
          <a:lstStyle/>
          <a:p>
            <a:pPr>
              <a:defRPr/>
            </a:pPr>
            <a:r>
              <a:rPr lang="el-GR">
                <a:latin typeface="+mn-lt"/>
                <a:ea typeface="+mn-ea"/>
              </a:rPr>
              <a:t>Μεταγνωστική Θεραπεία 1 – Απόδοση αιτίαςΑπόδοση ευθυνών και επαίνου</a:t>
            </a:r>
            <a:endParaRPr lang="de-DE">
              <a:latin typeface="+mn-lt"/>
              <a:ea typeface="+mn-ea"/>
            </a:endParaRPr>
          </a:p>
        </p:txBody>
      </p:sp>
      <p:sp>
        <p:nvSpPr>
          <p:cNvPr id="3" name="Slide Number Placeholder 2"/>
          <p:cNvSpPr>
            <a:spLocks noGrp="1"/>
          </p:cNvSpPr>
          <p:nvPr>
            <p:ph type="sldNum" sz="quarter" idx="12"/>
          </p:nvPr>
        </p:nvSpPr>
        <p:spPr/>
        <p:txBody>
          <a:bodyPr/>
          <a:lstStyle/>
          <a:p>
            <a:pPr>
              <a:defRPr/>
            </a:pPr>
            <a:fld id="{9A5AD19E-8182-4F35-B945-31418FB87AE6}" type="slidenum">
              <a:rPr lang="de-DE" altLang="de-DE" smtClean="0">
                <a:latin typeface="+mn-lt"/>
                <a:ea typeface="+mn-ea"/>
              </a:rPr>
              <a:pPr>
                <a:defRPr/>
              </a:pPr>
              <a:t>26</a:t>
            </a:fld>
            <a:endParaRPr lang="de-DE" altLang="de-DE">
              <a:latin typeface="+mn-lt"/>
              <a:ea typeface="+mn-ea"/>
            </a:endParaRPr>
          </a:p>
        </p:txBody>
      </p:sp>
      <p:sp>
        <p:nvSpPr>
          <p:cNvPr id="61465" name="Rechteck 1"/>
          <p:cNvSpPr>
            <a:spLocks noChangeArrowheads="1"/>
          </p:cNvSpPr>
          <p:nvPr/>
        </p:nvSpPr>
        <p:spPr bwMode="auto">
          <a:xfrm>
            <a:off x="408955" y="6228020"/>
            <a:ext cx="1137600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336699"/>
              </a:buClr>
              <a:buChar char="•"/>
              <a:defRPr sz="3200">
                <a:solidFill>
                  <a:schemeClr val="tx1"/>
                </a:solidFill>
                <a:latin typeface="Verdana" panose="020B0604030504040204" pitchFamily="34" charset="0"/>
                <a:ea typeface="MS PGothic"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el-GR" altLang="de-DE" sz="1800" dirty="0">
                <a:solidFill>
                  <a:srgbClr val="004992"/>
                </a:solidFill>
                <a:latin typeface="+mn-lt"/>
                <a:ea typeface="+mn-ea"/>
                <a:cs typeface="+mn-cs"/>
              </a:rPr>
              <a:t>Μπορεί κάποιος να συνεισφέρει με μια σύντομη προσωπική εμπειρία;</a:t>
            </a:r>
            <a:endParaRPr lang="de-DE" altLang="de-DE" sz="1800" dirty="0">
              <a:solidFill>
                <a:srgbClr val="004992"/>
              </a:solidFill>
              <a:latin typeface="+mn-lt"/>
              <a:ea typeface="+mn-ea"/>
              <a:cs typeface="+mn-cs"/>
            </a:endParaRPr>
          </a:p>
        </p:txBody>
      </p:sp>
      <p:graphicFrame>
        <p:nvGraphicFramePr>
          <p:cNvPr id="7" name="Table 6"/>
          <p:cNvGraphicFramePr>
            <a:graphicFrameLocks noGrp="1"/>
          </p:cNvGraphicFramePr>
          <p:nvPr>
            <p:extLst>
              <p:ext uri="{D42A27DB-BD31-4B8C-83A1-F6EECF244321}">
                <p14:modId xmlns:p14="http://schemas.microsoft.com/office/powerpoint/2010/main" val="1985930437"/>
              </p:ext>
            </p:extLst>
          </p:nvPr>
        </p:nvGraphicFramePr>
        <p:xfrm>
          <a:off x="408955" y="2684381"/>
          <a:ext cx="11376000" cy="3336907"/>
        </p:xfrm>
        <a:graphic>
          <a:graphicData uri="http://schemas.openxmlformats.org/drawingml/2006/table">
            <a:tbl>
              <a:tblPr firstRow="1" bandRow="1">
                <a:tableStyleId>{21E4AEA4-8DFA-4A89-87EB-49C32662AFE0}</a:tableStyleId>
              </a:tblPr>
              <a:tblGrid>
                <a:gridCol w="2664296">
                  <a:extLst>
                    <a:ext uri="{9D8B030D-6E8A-4147-A177-3AD203B41FA5}">
                      <a16:colId xmlns:a16="http://schemas.microsoft.com/office/drawing/2014/main" val="20000"/>
                    </a:ext>
                  </a:extLst>
                </a:gridCol>
                <a:gridCol w="4032448">
                  <a:extLst>
                    <a:ext uri="{9D8B030D-6E8A-4147-A177-3AD203B41FA5}">
                      <a16:colId xmlns:a16="http://schemas.microsoft.com/office/drawing/2014/main" val="20001"/>
                    </a:ext>
                  </a:extLst>
                </a:gridCol>
                <a:gridCol w="4679256">
                  <a:extLst>
                    <a:ext uri="{9D8B030D-6E8A-4147-A177-3AD203B41FA5}">
                      <a16:colId xmlns:a16="http://schemas.microsoft.com/office/drawing/2014/main" val="20002"/>
                    </a:ext>
                  </a:extLst>
                </a:gridCol>
              </a:tblGrid>
              <a:tr h="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l-GR" sz="1800" b="0" i="0" u="none" strike="noStrike" cap="none" normalizeH="0" baseline="0" dirty="0">
                          <a:ln>
                            <a:noFill/>
                          </a:ln>
                          <a:solidFill>
                            <a:srgbClr val="333333"/>
                          </a:solidFill>
                          <a:effectLst/>
                          <a:latin typeface="Calibri Light"/>
                          <a:cs typeface="Times New Roman" pitchFamily="18" charset="0"/>
                        </a:rPr>
                        <a:t>Συμβάν</a:t>
                      </a:r>
                      <a:endParaRPr kumimoji="0" lang="de-DE" sz="1800" b="0" i="0" u="none" strike="noStrike" cap="none" normalizeH="0" baseline="0" dirty="0">
                        <a:ln>
                          <a:noFill/>
                        </a:ln>
                        <a:solidFill>
                          <a:srgbClr val="333333"/>
                        </a:solidFill>
                        <a:effectLst/>
                        <a:latin typeface="Calibri Light"/>
                        <a:cs typeface="Times New Roman" pitchFamily="18" charset="0"/>
                      </a:endParaRPr>
                    </a:p>
                  </a:txBody>
                  <a:tcPr marL="121952" marR="121952" marT="45711" marB="45711"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ap="flat" cmpd="sng" algn="ctr">
                      <a:solidFill>
                        <a:srgbClr val="C8C8C8"/>
                      </a:solidFill>
                      <a:prstDash val="solid"/>
                      <a:round/>
                      <a:headEnd type="none" w="med" len="med"/>
                      <a:tailEnd type="none" w="med" len="me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l-GR" sz="1800" b="0" i="0" u="none" strike="noStrike" cap="none" normalizeH="0" baseline="0">
                          <a:ln>
                            <a:noFill/>
                          </a:ln>
                          <a:solidFill>
                            <a:srgbClr val="333333"/>
                          </a:solidFill>
                          <a:effectLst/>
                          <a:latin typeface="Calibri Light"/>
                          <a:cs typeface="Times New Roman" pitchFamily="18" charset="0"/>
                        </a:rPr>
                        <a:t>Ερμηνεία κατά τη διάρκεια της ψύχωσης</a:t>
                      </a:r>
                      <a:endParaRPr kumimoji="0" lang="de-DE" sz="1800" b="0" i="0" u="none" strike="noStrike" cap="none" normalizeH="0" baseline="0" dirty="0">
                        <a:ln>
                          <a:noFill/>
                        </a:ln>
                        <a:solidFill>
                          <a:srgbClr val="333333"/>
                        </a:solidFill>
                        <a:effectLst/>
                        <a:latin typeface="Calibri Light"/>
                        <a:cs typeface="Times New Roman" pitchFamily="18" charset="0"/>
                      </a:endParaRPr>
                    </a:p>
                  </a:txBody>
                  <a:tcPr marL="121952" marR="121952" marT="45711" marB="45711"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ap="flat" cmpd="sng" algn="ctr">
                      <a:solidFill>
                        <a:srgbClr val="C8C8C8"/>
                      </a:solidFill>
                      <a:prstDash val="solid"/>
                      <a:round/>
                      <a:headEnd type="none" w="med" len="med"/>
                      <a:tailEnd type="none" w="med" len="me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l-GR" sz="1800" b="0" i="0" u="none" strike="noStrike" cap="none" normalizeH="0" baseline="0">
                          <a:ln>
                            <a:noFill/>
                          </a:ln>
                          <a:solidFill>
                            <a:srgbClr val="333333"/>
                          </a:solidFill>
                          <a:effectLst/>
                          <a:latin typeface="Calibri Light"/>
                          <a:cs typeface="Times New Roman" pitchFamily="18" charset="0"/>
                        </a:rPr>
                        <a:t>Άλλες ερμηνείες</a:t>
                      </a:r>
                      <a:endParaRPr kumimoji="0" lang="de-DE" sz="1800" b="0" i="0" u="none" strike="noStrike" cap="none" normalizeH="0" baseline="0" dirty="0">
                        <a:ln>
                          <a:noFill/>
                        </a:ln>
                        <a:solidFill>
                          <a:srgbClr val="333333"/>
                        </a:solidFill>
                        <a:effectLst/>
                        <a:latin typeface="Calibri Light"/>
                        <a:cs typeface="Times New Roman" pitchFamily="18" charset="0"/>
                      </a:endParaRPr>
                    </a:p>
                  </a:txBody>
                  <a:tcPr marL="121952" marR="121952" marT="45711" marB="45711"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ap="flat" cmpd="sng" algn="ctr">
                      <a:solidFill>
                        <a:srgbClr val="C8C8C8"/>
                      </a:solidFill>
                      <a:prstDash val="solid"/>
                      <a:round/>
                      <a:headEnd type="none" w="med" len="med"/>
                      <a:tailEnd type="none" w="med" len="med"/>
                    </a:lnB>
                    <a:solidFill>
                      <a:srgbClr val="8BB3CE"/>
                    </a:solidFill>
                  </a:tcPr>
                </a:tc>
                <a:extLst>
                  <a:ext uri="{0D108BD9-81ED-4DB2-BD59-A6C34878D82A}">
                    <a16:rowId xmlns:a16="http://schemas.microsoft.com/office/drawing/2014/main" val="10000"/>
                  </a:ext>
                </a:extLst>
              </a:tr>
              <a:tr h="914400">
                <a:tc>
                  <a:txBody>
                    <a:bodyPr/>
                    <a:lstStyle/>
                    <a:p>
                      <a:pPr marL="91440" marR="579755" algn="l">
                        <a:lnSpc>
                          <a:spcPct val="100000"/>
                        </a:lnSpc>
                        <a:spcBef>
                          <a:spcPts val="350"/>
                        </a:spcBef>
                      </a:pPr>
                      <a:r>
                        <a:rPr lang="el-GR" sz="1800" b="0" i="0" u="none" spc="-5">
                          <a:solidFill>
                            <a:srgbClr val="333333"/>
                          </a:solidFill>
                          <a:latin typeface="Calibri Light"/>
                          <a:cs typeface="Verdana"/>
                        </a:rPr>
                        <a:t>Κάποια σημαντικά έγγραφα χάθηκαν στο διαμέρισμά σου.</a:t>
                      </a:r>
                      <a:endParaRPr sz="1800" b="0" i="0" u="none" dirty="0">
                        <a:solidFill>
                          <a:srgbClr val="333333"/>
                        </a:solidFill>
                        <a:latin typeface="Calibri Light"/>
                        <a:cs typeface="Verdana"/>
                      </a:endParaRPr>
                    </a:p>
                  </a:txBody>
                  <a:tcPr marL="0" marR="0" marT="44450" marB="0">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91440" marR="349885" algn="l">
                        <a:lnSpc>
                          <a:spcPct val="100000"/>
                        </a:lnSpc>
                        <a:spcBef>
                          <a:spcPts val="350"/>
                        </a:spcBef>
                      </a:pPr>
                      <a:r>
                        <a:rPr lang="el-GR" sz="1800" b="0" i="0" u="none" dirty="0">
                          <a:solidFill>
                            <a:srgbClr val="333333"/>
                          </a:solidFill>
                          <a:latin typeface="Calibri Light"/>
                          <a:cs typeface="Verdana"/>
                        </a:rPr>
                        <a:t>Κάποιος μπήκε στο σπίτι σου, έκλεψε τα έγγραφα σου θέλοντας να σου κάνει κακό.</a:t>
                      </a:r>
                      <a:endParaRPr sz="1800" b="0" i="0" u="none" dirty="0">
                        <a:solidFill>
                          <a:srgbClr val="333333"/>
                        </a:solidFill>
                        <a:latin typeface="Calibri Light"/>
                        <a:cs typeface="Verdana"/>
                      </a:endParaRPr>
                    </a:p>
                  </a:txBody>
                  <a:tcPr marL="0" marR="0" marT="44450" marB="0">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92075" algn="l">
                        <a:lnSpc>
                          <a:spcPct val="100000"/>
                        </a:lnSpc>
                        <a:spcBef>
                          <a:spcPts val="350"/>
                        </a:spcBef>
                      </a:pPr>
                      <a:r>
                        <a:rPr lang="el-GR" sz="1800" b="0" i="0" u="none" spc="-5" dirty="0">
                          <a:solidFill>
                            <a:srgbClr val="333333"/>
                          </a:solidFill>
                          <a:latin typeface="Calibri Light"/>
                          <a:cs typeface="Verdana"/>
                        </a:rPr>
                        <a:t>Κάπου έβαλες τα έγγραφα κατά λάθος.</a:t>
                      </a:r>
                      <a:endParaRPr sz="1800" b="0" i="0" u="none" dirty="0">
                        <a:solidFill>
                          <a:srgbClr val="333333"/>
                        </a:solidFill>
                        <a:latin typeface="Calibri Light"/>
                        <a:cs typeface="Verdana"/>
                      </a:endParaRPr>
                    </a:p>
                  </a:txBody>
                  <a:tcPr marL="0" marR="0" marT="44450" marB="0">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1"/>
                  </a:ext>
                </a:extLst>
              </a:tr>
              <a:tr h="1005840">
                <a:tc>
                  <a:txBody>
                    <a:bodyPr/>
                    <a:lstStyle/>
                    <a:p>
                      <a:pPr marL="91440" marR="208279" algn="l">
                        <a:lnSpc>
                          <a:spcPct val="100000"/>
                        </a:lnSpc>
                        <a:spcBef>
                          <a:spcPts val="355"/>
                        </a:spcBef>
                      </a:pPr>
                      <a:r>
                        <a:rPr lang="el-GR" sz="1800" b="0" i="0" u="none" spc="-45">
                          <a:solidFill>
                            <a:srgbClr val="333333"/>
                          </a:solidFill>
                          <a:latin typeface="Calibri Light"/>
                          <a:cs typeface="Verdana"/>
                        </a:rPr>
                        <a:t>Απέτυχες στις εξετάσεις σου.</a:t>
                      </a:r>
                      <a:endParaRPr sz="1800" b="0" i="0" u="none" dirty="0">
                        <a:solidFill>
                          <a:srgbClr val="333333"/>
                        </a:solidFill>
                        <a:latin typeface="Calibri Light"/>
                        <a:cs typeface="Verdana"/>
                      </a:endParaRPr>
                    </a:p>
                  </a:txBody>
                  <a:tcPr marL="0" marR="0" marT="45085" marB="0">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91440" marR="182880" algn="l">
                        <a:lnSpc>
                          <a:spcPct val="100000"/>
                        </a:lnSpc>
                        <a:spcBef>
                          <a:spcPts val="355"/>
                        </a:spcBef>
                      </a:pPr>
                      <a:r>
                        <a:rPr lang="el-GR" sz="1800" b="0" i="0" u="none" spc="-5">
                          <a:solidFill>
                            <a:srgbClr val="333333"/>
                          </a:solidFill>
                          <a:latin typeface="Calibri Light"/>
                          <a:cs typeface="Verdana"/>
                        </a:rPr>
                        <a:t>Ο καθηγητής σου, θέλει να καταστρέψει την καρριέρα σου.</a:t>
                      </a:r>
                      <a:endParaRPr sz="1800" b="0" i="0" u="none" dirty="0">
                        <a:solidFill>
                          <a:srgbClr val="333333"/>
                        </a:solidFill>
                        <a:latin typeface="Calibri Light"/>
                        <a:cs typeface="Verdana"/>
                      </a:endParaRPr>
                    </a:p>
                  </a:txBody>
                  <a:tcPr marL="0" marR="0" marT="45085" marB="0">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92075" marR="337820" algn="l">
                        <a:lnSpc>
                          <a:spcPct val="100000"/>
                        </a:lnSpc>
                        <a:spcBef>
                          <a:spcPts val="355"/>
                        </a:spcBef>
                      </a:pPr>
                      <a:r>
                        <a:rPr lang="el-GR" sz="1800" b="0" i="0" u="none" spc="-10" dirty="0">
                          <a:solidFill>
                            <a:srgbClr val="333333"/>
                          </a:solidFill>
                          <a:latin typeface="Calibri Light"/>
                          <a:cs typeface="Verdana"/>
                        </a:rPr>
                        <a:t>Ίσως ο καθηγητής σου να ήταν όντως αυστηρός μαζί σου, αλλά η έλλειψη ύπνου και η ανεπαρκής προετοιμασία για το διαγώνισμα, είναι και αυτές πιθανές αιτίες.</a:t>
                      </a:r>
                      <a:endParaRPr sz="1800" b="0" i="0" u="none" dirty="0">
                        <a:solidFill>
                          <a:srgbClr val="333333"/>
                        </a:solidFill>
                        <a:latin typeface="Calibri Light"/>
                        <a:cs typeface="Verdana"/>
                      </a:endParaRPr>
                    </a:p>
                  </a:txBody>
                  <a:tcPr marL="0" marR="0" marT="45085" marB="0">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extLst>
                  <a:ext uri="{0D108BD9-81ED-4DB2-BD59-A6C34878D82A}">
                    <a16:rowId xmlns:a16="http://schemas.microsoft.com/office/drawing/2014/main" val="10002"/>
                  </a:ext>
                </a:extLst>
              </a:tr>
              <a:tr h="914400">
                <a:tc>
                  <a:txBody>
                    <a:bodyPr/>
                    <a:lstStyle/>
                    <a:p>
                      <a:pPr marL="91440" marR="99695" algn="l">
                        <a:lnSpc>
                          <a:spcPct val="100000"/>
                        </a:lnSpc>
                        <a:spcBef>
                          <a:spcPts val="355"/>
                        </a:spcBef>
                      </a:pPr>
                      <a:r>
                        <a:rPr lang="el-GR" sz="1800" b="0" i="0" u="none">
                          <a:solidFill>
                            <a:srgbClr val="333333"/>
                          </a:solidFill>
                          <a:latin typeface="Calibri Light"/>
                          <a:cs typeface="Verdana"/>
                        </a:rPr>
                        <a:t>Κάποιος φίλος σου δε σε χαιρετά.</a:t>
                      </a:r>
                      <a:endParaRPr sz="1800" b="0" i="0" u="none" dirty="0">
                        <a:solidFill>
                          <a:srgbClr val="333333"/>
                        </a:solidFill>
                        <a:latin typeface="Calibri Light"/>
                        <a:cs typeface="Verdana"/>
                      </a:endParaRPr>
                    </a:p>
                  </a:txBody>
                  <a:tcPr marL="0" marR="0" marT="45085" marB="0">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91440" marR="85090" algn="l">
                        <a:lnSpc>
                          <a:spcPct val="100000"/>
                        </a:lnSpc>
                        <a:spcBef>
                          <a:spcPts val="355"/>
                        </a:spcBef>
                      </a:pPr>
                      <a:r>
                        <a:rPr lang="el-GR" sz="1800" b="0" i="0" u="none" spc="-35">
                          <a:solidFill>
                            <a:srgbClr val="333333"/>
                          </a:solidFill>
                          <a:latin typeface="Calibri Light"/>
                          <a:cs typeface="Verdana"/>
                        </a:rPr>
                        <a:t>Ο φίλος σου δε θέλει να σε ξέρει πια και ντρέπεται για σένα.</a:t>
                      </a:r>
                      <a:endParaRPr sz="1800" b="0" i="0" u="none" dirty="0">
                        <a:solidFill>
                          <a:srgbClr val="333333"/>
                        </a:solidFill>
                        <a:latin typeface="Calibri Light"/>
                        <a:cs typeface="Verdana"/>
                      </a:endParaRPr>
                    </a:p>
                  </a:txBody>
                  <a:tcPr marL="0" marR="0" marT="45085" marB="0">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92075" marR="428625" algn="l">
                        <a:lnSpc>
                          <a:spcPct val="100000"/>
                        </a:lnSpc>
                        <a:spcBef>
                          <a:spcPts val="355"/>
                        </a:spcBef>
                      </a:pPr>
                      <a:r>
                        <a:rPr lang="el-GR" sz="1800" b="0" i="0" u="none" spc="-35" dirty="0">
                          <a:solidFill>
                            <a:srgbClr val="333333"/>
                          </a:solidFill>
                          <a:latin typeface="Calibri Light"/>
                          <a:cs typeface="Verdana"/>
                        </a:rPr>
                        <a:t>Ο φίλος σου νοιάζεται για σένα, απλά δεν σε πρόσεξε αυτή την φορά.</a:t>
                      </a:r>
                      <a:endParaRPr sz="1800" b="0" i="0" u="none" dirty="0">
                        <a:solidFill>
                          <a:srgbClr val="333333"/>
                        </a:solidFill>
                        <a:latin typeface="Calibri Light"/>
                        <a:cs typeface="Verdana"/>
                      </a:endParaRPr>
                    </a:p>
                  </a:txBody>
                  <a:tcPr marL="0" marR="0" marT="45085" marB="0">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3"/>
                  </a:ext>
                </a:extLst>
              </a:tr>
            </a:tbl>
          </a:graphicData>
        </a:graphic>
      </p:graphicFrame>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1 - Τίτλος"/>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el-GR" altLang="de-DE" sz="3600">
                <a:solidFill>
                  <a:srgbClr val="004992"/>
                </a:solidFill>
                <a:latin typeface="+mn-lt"/>
                <a:ea typeface="+mn-ea"/>
                <a:cs typeface="+mn-cs"/>
              </a:rPr>
              <a:t>Απόδοση αιτιών</a:t>
            </a:r>
            <a:br>
              <a:rPr lang="el-GR" altLang="de-DE" sz="3600">
                <a:solidFill>
                  <a:srgbClr val="004992"/>
                </a:solidFill>
                <a:latin typeface="+mn-lt"/>
                <a:ea typeface="+mn-ea"/>
                <a:cs typeface="+mn-cs"/>
              </a:rPr>
            </a:br>
            <a:r>
              <a:rPr lang="el-GR" altLang="de-DE">
                <a:solidFill>
                  <a:srgbClr val="004992"/>
                </a:solidFill>
                <a:latin typeface="+mn-lt"/>
                <a:ea typeface="+mn-ea"/>
                <a:cs typeface="+mn-cs"/>
              </a:rPr>
              <a:t>Σκοπός αυτής της σημερινής συνεδρίας</a:t>
            </a:r>
          </a:p>
        </p:txBody>
      </p:sp>
      <p:sp>
        <p:nvSpPr>
          <p:cNvPr id="62467" name="2 - Θέση περιεχομένου"/>
          <p:cNvSpPr>
            <a:spLocks noGrp="1"/>
          </p:cNvSpPr>
          <p:nvPr>
            <p:ph idx="1"/>
          </p:nvPr>
        </p:nvSpPr>
        <p:spPr/>
        <p:txBody>
          <a:bodyPr>
            <a:noAutofit/>
          </a:bodyPr>
          <a:lstStyle/>
          <a:p>
            <a:pPr marL="342900" indent="-342900" eaLnBrk="1" hangingPunct="1">
              <a:buClr>
                <a:srgbClr val="333333"/>
              </a:buClr>
              <a:buFont typeface="WingDings"/>
              <a:buChar char=""/>
            </a:pPr>
            <a:r>
              <a:rPr lang="el-GR" altLang="de-DE" sz="2400" dirty="0">
                <a:solidFill>
                  <a:srgbClr val="333333"/>
                </a:solidFill>
              </a:rPr>
              <a:t>Σκεφτείτε πιθανές αίτιες των γεγονότων</a:t>
            </a:r>
          </a:p>
          <a:p>
            <a:pPr marL="342900" indent="-342900" eaLnBrk="1" hangingPunct="1">
              <a:buClr>
                <a:srgbClr val="333333"/>
              </a:buClr>
              <a:buFont typeface="WingDings"/>
              <a:buChar char=""/>
            </a:pPr>
            <a:r>
              <a:rPr lang="el-GR" altLang="de-DE" sz="2400" dirty="0">
                <a:solidFill>
                  <a:srgbClr val="333333"/>
                </a:solidFill>
              </a:rPr>
              <a:t>Μη βιασθείτε να επιλέξετε μία εξήγηση</a:t>
            </a:r>
          </a:p>
          <a:p>
            <a:pPr marL="342900" indent="-342900" eaLnBrk="1" hangingPunct="1">
              <a:buClr>
                <a:srgbClr val="333333"/>
              </a:buClr>
              <a:buFont typeface="WingDings"/>
              <a:buChar char=""/>
            </a:pPr>
            <a:r>
              <a:rPr lang="el-GR" altLang="de-DE" sz="2400" dirty="0">
                <a:solidFill>
                  <a:srgbClr val="333333"/>
                </a:solidFill>
              </a:rPr>
              <a:t>Συζητήστε, ποιες είναι οι συνέπειες ορισμένων</a:t>
            </a:r>
            <a:r>
              <a:rPr lang="de-DE" altLang="de-DE" sz="2400" dirty="0">
                <a:solidFill>
                  <a:srgbClr val="333333"/>
                </a:solidFill>
              </a:rPr>
              <a:t> </a:t>
            </a:r>
            <a:r>
              <a:rPr lang="el-GR" altLang="de-DE" sz="2400" dirty="0">
                <a:solidFill>
                  <a:srgbClr val="333333"/>
                </a:solidFill>
              </a:rPr>
              <a:t>τρόπων απόδοσης ευθυνών.</a:t>
            </a:r>
          </a:p>
          <a:p>
            <a:pPr eaLnBrk="1" hangingPunct="1"/>
            <a:r>
              <a:rPr lang="el-GR" altLang="de-DE" sz="2400" dirty="0">
                <a:solidFill>
                  <a:srgbClr val="004992"/>
                </a:solidFill>
              </a:rPr>
              <a:t>Θα πρέπει να προσπαθήσουμε να είμαστε όσο το</a:t>
            </a:r>
            <a:r>
              <a:rPr lang="de-DE" altLang="de-DE" sz="2400" dirty="0">
                <a:solidFill>
                  <a:srgbClr val="004992"/>
                </a:solidFill>
              </a:rPr>
              <a:t> </a:t>
            </a:r>
            <a:r>
              <a:rPr lang="el-GR" altLang="de-DE" sz="2400" dirty="0">
                <a:solidFill>
                  <a:srgbClr val="004992"/>
                </a:solidFill>
              </a:rPr>
              <a:t>δυνατόν περισσότερο ρεαλιστές στη καθημερινή μας ζωή:</a:t>
            </a:r>
            <a:endParaRPr lang="de-DE" altLang="de-DE" sz="2400" dirty="0">
              <a:solidFill>
                <a:srgbClr val="004992"/>
              </a:solidFill>
            </a:endParaRPr>
          </a:p>
          <a:p>
            <a:pPr eaLnBrk="1" hangingPunct="1"/>
            <a:r>
              <a:rPr lang="el-GR" altLang="de-DE" sz="2400" dirty="0">
                <a:solidFill>
                  <a:srgbClr val="004992"/>
                </a:solidFill>
              </a:rPr>
              <a:t>Δε θα πρέπει να κατηγορούμε τους άλλους για τις αποτυχίες μας, ούτε να κατηγορούμε πάντα τους εαυτούς μας όταν τα πράγματα πηγαίνουν στραβά.</a:t>
            </a:r>
          </a:p>
        </p:txBody>
      </p:sp>
      <p:sp>
        <p:nvSpPr>
          <p:cNvPr id="2" name="Footer Placeholder 1"/>
          <p:cNvSpPr>
            <a:spLocks noGrp="1"/>
          </p:cNvSpPr>
          <p:nvPr>
            <p:ph type="ftr" sz="quarter" idx="11"/>
          </p:nvPr>
        </p:nvSpPr>
        <p:spPr/>
        <p:txBody>
          <a:bodyPr/>
          <a:lstStyle/>
          <a:p>
            <a:pPr>
              <a:defRPr/>
            </a:pPr>
            <a:r>
              <a:rPr lang="el-GR">
                <a:latin typeface="+mn-lt"/>
                <a:ea typeface="+mn-ea"/>
              </a:rPr>
              <a:t>Μεταγνωστική Θεραπεία 1 – Απόδοση αιτίαςΑπόδοση ευθυνών και επαίνου</a:t>
            </a:r>
            <a:endParaRPr lang="de-DE">
              <a:latin typeface="+mn-lt"/>
              <a:ea typeface="+mn-ea"/>
            </a:endParaRPr>
          </a:p>
        </p:txBody>
      </p:sp>
      <p:sp>
        <p:nvSpPr>
          <p:cNvPr id="3" name="Slide Number Placeholder 2"/>
          <p:cNvSpPr>
            <a:spLocks noGrp="1"/>
          </p:cNvSpPr>
          <p:nvPr>
            <p:ph type="sldNum" sz="quarter" idx="12"/>
          </p:nvPr>
        </p:nvSpPr>
        <p:spPr/>
        <p:txBody>
          <a:bodyPr/>
          <a:lstStyle/>
          <a:p>
            <a:pPr>
              <a:defRPr/>
            </a:pPr>
            <a:fld id="{9A5AD19E-8182-4F35-B945-31418FB87AE6}" type="slidenum">
              <a:rPr lang="de-DE" altLang="de-DE" smtClean="0">
                <a:latin typeface="+mn-lt"/>
                <a:ea typeface="+mn-ea"/>
              </a:rPr>
              <a:pPr>
                <a:defRPr/>
              </a:pPr>
              <a:t>27</a:t>
            </a:fld>
            <a:endParaRPr lang="de-DE" altLang="de-DE">
              <a:latin typeface="+mn-lt"/>
              <a:ea typeface="+mn-ea"/>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3493" name="Title 1"/>
          <p:cNvSpPr>
            <a:spLocks noGrp="1"/>
          </p:cNvSpPr>
          <p:nvPr>
            <p:ph type="title"/>
          </p:nvPr>
        </p:nvSpPr>
        <p:spPr/>
        <p:txBody>
          <a:bodyPr vert="horz" lIns="0" tIns="0" rIns="0" bIns="0" rtlCol="0" anchor="t">
            <a:spAutoFit/>
          </a:bodyPr>
          <a:lstStyle/>
          <a:p>
            <a:pPr defTabSz="914377">
              <a:spcBef>
                <a:spcPts val="0"/>
              </a:spcBef>
            </a:pPr>
            <a:r>
              <a:rPr lang="el-GR" altLang="de-DE" sz="3600">
                <a:latin typeface="+mn-lt"/>
                <a:ea typeface="+mn-ea"/>
                <a:cs typeface="+mn-cs"/>
              </a:rPr>
              <a:t>Κάποιος φίλος μιλάει για σας πίσω από την πλάτη σας.</a:t>
            </a:r>
          </a:p>
        </p:txBody>
      </p:sp>
      <p:sp>
        <p:nvSpPr>
          <p:cNvPr id="63490" name="Rectangle 3"/>
          <p:cNvSpPr>
            <a:spLocks noGrp="1" noChangeArrowheads="1"/>
          </p:cNvSpPr>
          <p:nvPr>
            <p:ph idx="1"/>
          </p:nvPr>
        </p:nvSpPr>
        <p:spPr/>
        <p:txBody>
          <a:bodyPr>
            <a:noAutofit/>
          </a:bodyPr>
          <a:lstStyle/>
          <a:p>
            <a:r>
              <a:rPr lang="el-GR" altLang="de-DE" sz="2400" dirty="0">
                <a:solidFill>
                  <a:srgbClr val="333333"/>
                </a:solidFill>
              </a:rPr>
              <a:t>Γιατί ο φίλος μιλάει για σας πίσω από την</a:t>
            </a:r>
            <a:r>
              <a:rPr lang="de-DE" altLang="de-DE" sz="2400" dirty="0">
                <a:solidFill>
                  <a:srgbClr val="333333"/>
                </a:solidFill>
              </a:rPr>
              <a:t> </a:t>
            </a:r>
            <a:r>
              <a:rPr lang="el-GR" altLang="de-DE" sz="2400" dirty="0">
                <a:solidFill>
                  <a:srgbClr val="333333"/>
                </a:solidFill>
              </a:rPr>
              <a:t>πλάτη σας; </a:t>
            </a:r>
            <a:r>
              <a:rPr lang="de-DE" altLang="de-DE" sz="2400" dirty="0">
                <a:solidFill>
                  <a:srgbClr val="333333"/>
                </a:solidFill>
              </a:rPr>
              <a:t>	</a:t>
            </a:r>
          </a:p>
          <a:p>
            <a:pPr lvl="0" defTabSz="914400" fontAlgn="base"/>
            <a:r>
              <a:rPr lang="el-GR" altLang="de-DE" sz="2400" dirty="0">
                <a:solidFill>
                  <a:srgbClr val="333333"/>
                </a:solidFill>
              </a:rPr>
              <a:t>Ποια είναι η κύρια αιτία αυτού του</a:t>
            </a:r>
            <a:r>
              <a:rPr lang="de-DE" altLang="de-DE" sz="2400" dirty="0">
                <a:solidFill>
                  <a:srgbClr val="333333"/>
                </a:solidFill>
              </a:rPr>
              <a:t> </a:t>
            </a:r>
            <a:r>
              <a:rPr lang="el-GR" altLang="de-DE" sz="2400" dirty="0">
                <a:solidFill>
                  <a:srgbClr val="333333"/>
                </a:solidFill>
              </a:rPr>
              <a:t>γεγονότος;</a:t>
            </a:r>
            <a:endParaRPr lang="de-DE" altLang="de-DE" sz="2400" dirty="0">
              <a:solidFill>
                <a:srgbClr val="333333"/>
              </a:solidFill>
            </a:endParaRPr>
          </a:p>
        </p:txBody>
      </p:sp>
      <p:sp>
        <p:nvSpPr>
          <p:cNvPr id="2" name="Footer Placeholder 1"/>
          <p:cNvSpPr>
            <a:spLocks noGrp="1"/>
          </p:cNvSpPr>
          <p:nvPr>
            <p:ph type="ftr" sz="quarter" idx="11"/>
          </p:nvPr>
        </p:nvSpPr>
        <p:spPr/>
        <p:txBody>
          <a:bodyPr/>
          <a:lstStyle/>
          <a:p>
            <a:pPr>
              <a:defRPr/>
            </a:pPr>
            <a:r>
              <a:rPr lang="el-GR">
                <a:latin typeface="+mn-lt"/>
                <a:ea typeface="+mn-ea"/>
              </a:rPr>
              <a:t>Μεταγνωστική Θεραπεία 1 – Απόδοση αιτίαςΑπόδοση ευθυνών και επαίνου</a:t>
            </a:r>
            <a:endParaRPr lang="de-DE">
              <a:latin typeface="+mn-lt"/>
              <a:ea typeface="+mn-ea"/>
            </a:endParaRPr>
          </a:p>
        </p:txBody>
      </p:sp>
      <p:sp>
        <p:nvSpPr>
          <p:cNvPr id="3" name="Slide Number Placeholder 2"/>
          <p:cNvSpPr>
            <a:spLocks noGrp="1"/>
          </p:cNvSpPr>
          <p:nvPr>
            <p:ph type="sldNum" sz="quarter" idx="12"/>
          </p:nvPr>
        </p:nvSpPr>
        <p:spPr/>
        <p:txBody>
          <a:bodyPr/>
          <a:lstStyle/>
          <a:p>
            <a:pPr>
              <a:defRPr/>
            </a:pPr>
            <a:fld id="{9A5AD19E-8182-4F35-B945-31418FB87AE6}" type="slidenum">
              <a:rPr lang="de-DE" altLang="de-DE" smtClean="0">
                <a:latin typeface="+mn-lt"/>
                <a:ea typeface="+mn-ea"/>
              </a:rPr>
              <a:pPr>
                <a:defRPr/>
              </a:pPr>
              <a:t>28</a:t>
            </a:fld>
            <a:endParaRPr lang="de-DE" altLang="de-DE">
              <a:latin typeface="+mn-lt"/>
              <a:ea typeface="+mn-ea"/>
            </a:endParaRPr>
          </a:p>
        </p:txBody>
      </p:sp>
      <p:pic>
        <p:nvPicPr>
          <p:cNvPr id="10" name="Picture 17" descr="DSCF0486_bdunnette_flickr_ccc"/>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547209" y="4122025"/>
            <a:ext cx="3647967" cy="2735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Text Box 14"/>
          <p:cNvSpPr txBox="1">
            <a:spLocks noChangeArrowheads="1"/>
          </p:cNvSpPr>
          <p:nvPr/>
        </p:nvSpPr>
        <p:spPr bwMode="auto">
          <a:xfrm>
            <a:off x="408955" y="4699884"/>
            <a:ext cx="7505538" cy="16763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Tx/>
              <a:buNone/>
            </a:pPr>
            <a:r>
              <a:rPr lang="el-GR" altLang="de-DE" sz="2400" dirty="0">
                <a:solidFill>
                  <a:srgbClr val="004992"/>
                </a:solidFill>
                <a:latin typeface="Calibri Light"/>
              </a:rPr>
              <a:t>Ο εαυτός σας;</a:t>
            </a:r>
          </a:p>
          <a:p>
            <a:pPr eaLnBrk="1" hangingPunct="1">
              <a:lnSpc>
                <a:spcPct val="105000"/>
              </a:lnSpc>
              <a:spcBef>
                <a:spcPts val="1999"/>
              </a:spcBef>
              <a:spcAft>
                <a:spcPts val="0"/>
              </a:spcAft>
              <a:buClrTx/>
              <a:buNone/>
            </a:pPr>
            <a:r>
              <a:rPr lang="el-GR" altLang="de-DE" sz="2400" dirty="0">
                <a:solidFill>
                  <a:srgbClr val="004992"/>
                </a:solidFill>
                <a:latin typeface="Calibri Light"/>
              </a:rPr>
              <a:t>Ένα άλλο άτομο ή άλλοι άνθρωποι;</a:t>
            </a:r>
          </a:p>
          <a:p>
            <a:pPr eaLnBrk="1" hangingPunct="1">
              <a:lnSpc>
                <a:spcPct val="105000"/>
              </a:lnSpc>
              <a:spcBef>
                <a:spcPts val="1999"/>
              </a:spcBef>
              <a:spcAft>
                <a:spcPts val="0"/>
              </a:spcAft>
              <a:buClrTx/>
              <a:buNone/>
            </a:pPr>
            <a:r>
              <a:rPr lang="el-GR" altLang="de-DE" sz="2400" dirty="0">
                <a:solidFill>
                  <a:srgbClr val="004992"/>
                </a:solidFill>
                <a:latin typeface="Calibri Light"/>
              </a:rPr>
              <a:t>Καταστάσεις ή τυχαία συμβάντα;</a:t>
            </a:r>
            <a:endParaRPr lang="fr-CH" altLang="de-DE" sz="2400" dirty="0">
              <a:solidFill>
                <a:srgbClr val="004992"/>
              </a:solidFill>
              <a:latin typeface="Calibri Light"/>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5540" name="Title 1"/>
          <p:cNvSpPr>
            <a:spLocks noGrp="1"/>
          </p:cNvSpPr>
          <p:nvPr>
            <p:ph type="title"/>
          </p:nvPr>
        </p:nvSpPr>
        <p:spPr/>
        <p:txBody>
          <a:bodyPr vert="horz" lIns="0" tIns="0" rIns="0" bIns="0" rtlCol="0" anchor="t">
            <a:spAutoFit/>
          </a:bodyPr>
          <a:lstStyle/>
          <a:p>
            <a:pPr defTabSz="914377">
              <a:spcBef>
                <a:spcPts val="0"/>
              </a:spcBef>
            </a:pPr>
            <a:r>
              <a:rPr lang="el-GR" altLang="de-DE" sz="3600">
                <a:latin typeface="+mn-lt"/>
                <a:ea typeface="+mn-ea"/>
                <a:cs typeface="+mn-cs"/>
              </a:rPr>
              <a:t>Σας έχουν καλέσει σε μια συνέντευξη για δουλειά.</a:t>
            </a:r>
          </a:p>
        </p:txBody>
      </p:sp>
      <p:sp>
        <p:nvSpPr>
          <p:cNvPr id="65538" name="Rectangle 3"/>
          <p:cNvSpPr>
            <a:spLocks noGrp="1" noChangeArrowheads="1"/>
          </p:cNvSpPr>
          <p:nvPr>
            <p:ph idx="1"/>
          </p:nvPr>
        </p:nvSpPr>
        <p:spPr/>
        <p:txBody>
          <a:bodyPr>
            <a:noAutofit/>
          </a:bodyPr>
          <a:lstStyle/>
          <a:p>
            <a:r>
              <a:rPr lang="el-GR" altLang="de-DE" sz="2400">
                <a:solidFill>
                  <a:srgbClr val="333333"/>
                </a:solidFill>
              </a:rPr>
              <a:t>Γιατί </a:t>
            </a:r>
            <a:r>
              <a:rPr lang="el-GR" altLang="de-DE" sz="2400" dirty="0">
                <a:solidFill>
                  <a:srgbClr val="333333"/>
                </a:solidFill>
              </a:rPr>
              <a:t>σας κάλεσαν στην συνέντευξη </a:t>
            </a:r>
            <a:r>
              <a:rPr lang="el-GR" altLang="de-DE" sz="2400">
                <a:solidFill>
                  <a:srgbClr val="333333"/>
                </a:solidFill>
              </a:rPr>
              <a:t>αυτή;</a:t>
            </a:r>
          </a:p>
          <a:p>
            <a:pPr lvl="0" defTabSz="914400" fontAlgn="base"/>
            <a:r>
              <a:rPr lang="el-GR" altLang="de-DE" sz="2400" dirty="0">
                <a:solidFill>
                  <a:srgbClr val="333333"/>
                </a:solidFill>
              </a:rPr>
              <a:t>Ποια είναι η κύρια αιτία αυτού του</a:t>
            </a:r>
            <a:r>
              <a:rPr lang="de-DE" altLang="de-DE" sz="2400" dirty="0">
                <a:solidFill>
                  <a:srgbClr val="333333"/>
                </a:solidFill>
              </a:rPr>
              <a:t> </a:t>
            </a:r>
            <a:r>
              <a:rPr lang="el-GR" altLang="de-DE" sz="2400" dirty="0">
                <a:solidFill>
                  <a:srgbClr val="333333"/>
                </a:solidFill>
              </a:rPr>
              <a:t>γεγονότος;</a:t>
            </a:r>
          </a:p>
        </p:txBody>
      </p:sp>
      <p:sp>
        <p:nvSpPr>
          <p:cNvPr id="2" name="Footer Placeholder 1"/>
          <p:cNvSpPr>
            <a:spLocks noGrp="1"/>
          </p:cNvSpPr>
          <p:nvPr>
            <p:ph type="ftr" sz="quarter" idx="11"/>
          </p:nvPr>
        </p:nvSpPr>
        <p:spPr/>
        <p:txBody>
          <a:bodyPr/>
          <a:lstStyle/>
          <a:p>
            <a:pPr>
              <a:defRPr/>
            </a:pPr>
            <a:r>
              <a:rPr lang="el-GR">
                <a:latin typeface="+mn-lt"/>
                <a:ea typeface="+mn-ea"/>
              </a:rPr>
              <a:t>Μεταγνωστική Θεραπεία 1 – Απόδοση αιτίαςΑπόδοση ευθυνών και επαίνου</a:t>
            </a:r>
            <a:endParaRPr lang="de-DE">
              <a:latin typeface="+mn-lt"/>
              <a:ea typeface="+mn-ea"/>
            </a:endParaRPr>
          </a:p>
        </p:txBody>
      </p:sp>
      <p:sp>
        <p:nvSpPr>
          <p:cNvPr id="3" name="Slide Number Placeholder 2"/>
          <p:cNvSpPr>
            <a:spLocks noGrp="1"/>
          </p:cNvSpPr>
          <p:nvPr>
            <p:ph type="sldNum" sz="quarter" idx="12"/>
          </p:nvPr>
        </p:nvSpPr>
        <p:spPr/>
        <p:txBody>
          <a:bodyPr/>
          <a:lstStyle/>
          <a:p>
            <a:pPr>
              <a:defRPr/>
            </a:pPr>
            <a:fld id="{9A5AD19E-8182-4F35-B945-31418FB87AE6}" type="slidenum">
              <a:rPr lang="de-DE" altLang="de-DE" smtClean="0">
                <a:latin typeface="+mn-lt"/>
                <a:ea typeface="+mn-ea"/>
              </a:rPr>
              <a:pPr>
                <a:defRPr/>
              </a:pPr>
              <a:t>29</a:t>
            </a:fld>
            <a:endParaRPr lang="de-DE" altLang="de-DE">
              <a:latin typeface="+mn-lt"/>
              <a:ea typeface="+mn-ea"/>
            </a:endParaRPr>
          </a:p>
        </p:txBody>
      </p:sp>
      <p:pic>
        <p:nvPicPr>
          <p:cNvPr id="10" name="Picture 15"/>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226675" y="2908300"/>
            <a:ext cx="1968500" cy="3949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Text Box 14"/>
          <p:cNvSpPr txBox="1">
            <a:spLocks noChangeArrowheads="1"/>
          </p:cNvSpPr>
          <p:nvPr/>
        </p:nvSpPr>
        <p:spPr bwMode="auto">
          <a:xfrm>
            <a:off x="408955" y="4699884"/>
            <a:ext cx="7505538" cy="16763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Tx/>
              <a:buNone/>
            </a:pPr>
            <a:r>
              <a:rPr lang="el-GR" altLang="de-DE" sz="2400" dirty="0">
                <a:solidFill>
                  <a:srgbClr val="004992"/>
                </a:solidFill>
                <a:latin typeface="Calibri Light"/>
              </a:rPr>
              <a:t>Ο εαυτός σας;</a:t>
            </a:r>
          </a:p>
          <a:p>
            <a:pPr eaLnBrk="1" hangingPunct="1">
              <a:lnSpc>
                <a:spcPct val="105000"/>
              </a:lnSpc>
              <a:spcBef>
                <a:spcPts val="1999"/>
              </a:spcBef>
              <a:spcAft>
                <a:spcPts val="0"/>
              </a:spcAft>
              <a:buClrTx/>
              <a:buNone/>
            </a:pPr>
            <a:r>
              <a:rPr lang="el-GR" altLang="de-DE" sz="2400" dirty="0">
                <a:solidFill>
                  <a:srgbClr val="004992"/>
                </a:solidFill>
                <a:latin typeface="Calibri Light"/>
              </a:rPr>
              <a:t>Ένα άλλο άτομο ή άλλοι άνθρωποι;</a:t>
            </a:r>
          </a:p>
          <a:p>
            <a:pPr eaLnBrk="1" hangingPunct="1">
              <a:lnSpc>
                <a:spcPct val="105000"/>
              </a:lnSpc>
              <a:spcBef>
                <a:spcPts val="1999"/>
              </a:spcBef>
              <a:spcAft>
                <a:spcPts val="0"/>
              </a:spcAft>
              <a:buClrTx/>
              <a:buNone/>
            </a:pPr>
            <a:r>
              <a:rPr lang="el-GR" altLang="de-DE" sz="2400" dirty="0">
                <a:solidFill>
                  <a:srgbClr val="004992"/>
                </a:solidFill>
                <a:latin typeface="Calibri Light"/>
              </a:rPr>
              <a:t>Καταστάσεις ή τυχαία συμβάντα;</a:t>
            </a:r>
            <a:endParaRPr lang="fr-CH" altLang="de-DE" sz="2400" dirty="0">
              <a:solidFill>
                <a:srgbClr val="004992"/>
              </a:solidFill>
              <a:latin typeface="Calibri Light"/>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7589" name="Title 1"/>
          <p:cNvSpPr>
            <a:spLocks noGrp="1"/>
          </p:cNvSpPr>
          <p:nvPr>
            <p:ph type="title"/>
          </p:nvPr>
        </p:nvSpPr>
        <p:spPr/>
        <p:txBody>
          <a:bodyPr vert="horz" lIns="0" tIns="0" rIns="0" bIns="0" rtlCol="0" anchor="t">
            <a:spAutoFit/>
          </a:bodyPr>
          <a:lstStyle/>
          <a:p>
            <a:pPr defTabSz="914377">
              <a:spcBef>
                <a:spcPts val="0"/>
              </a:spcBef>
            </a:pPr>
            <a:r>
              <a:rPr lang="el-GR" altLang="de-DE" sz="3600">
                <a:latin typeface="+mn-lt"/>
                <a:ea typeface="+mn-ea"/>
                <a:cs typeface="+mn-cs"/>
              </a:rPr>
              <a:t>Ένας φίλος σας ξαφνιάστηκε δυσάρεστα από την απρόσμενη επίσκεψή σας.</a:t>
            </a:r>
          </a:p>
        </p:txBody>
      </p:sp>
      <p:sp>
        <p:nvSpPr>
          <p:cNvPr id="67586" name="Rectangle 3"/>
          <p:cNvSpPr>
            <a:spLocks noGrp="1" noChangeArrowheads="1"/>
          </p:cNvSpPr>
          <p:nvPr>
            <p:ph idx="1"/>
          </p:nvPr>
        </p:nvSpPr>
        <p:spPr/>
        <p:txBody>
          <a:bodyPr>
            <a:noAutofit/>
          </a:bodyPr>
          <a:lstStyle/>
          <a:p>
            <a:r>
              <a:rPr lang="el-GR" altLang="de-DE" sz="2400">
                <a:solidFill>
                  <a:srgbClr val="333333"/>
                </a:solidFill>
              </a:rPr>
              <a:t>Γιατί </a:t>
            </a:r>
            <a:r>
              <a:rPr lang="el-GR" altLang="de-DE" sz="2400" dirty="0">
                <a:solidFill>
                  <a:srgbClr val="333333"/>
                </a:solidFill>
              </a:rPr>
              <a:t>ο φίλος σας ξαφνιάστηκε δυσάρεστα από την απρόσμενη αυτή επίσκεψη </a:t>
            </a:r>
            <a:r>
              <a:rPr lang="el-GR" altLang="de-DE" sz="2400">
                <a:solidFill>
                  <a:srgbClr val="333333"/>
                </a:solidFill>
              </a:rPr>
              <a:t>σας;</a:t>
            </a:r>
          </a:p>
          <a:p>
            <a:pPr lvl="0" defTabSz="914400" fontAlgn="base"/>
            <a:r>
              <a:rPr lang="el-GR" altLang="de-DE" sz="2400" dirty="0">
                <a:solidFill>
                  <a:srgbClr val="333333"/>
                </a:solidFill>
              </a:rPr>
              <a:t>Ποια είναι η κύρια αιτία αυτού του γεγονότος;</a:t>
            </a:r>
            <a:endParaRPr lang="de-DE" altLang="de-DE" sz="2400" dirty="0">
              <a:solidFill>
                <a:srgbClr val="333333"/>
              </a:solidFill>
            </a:endParaRPr>
          </a:p>
        </p:txBody>
      </p:sp>
      <p:sp>
        <p:nvSpPr>
          <p:cNvPr id="2" name="Footer Placeholder 1"/>
          <p:cNvSpPr>
            <a:spLocks noGrp="1"/>
          </p:cNvSpPr>
          <p:nvPr>
            <p:ph type="ftr" sz="quarter" idx="11"/>
          </p:nvPr>
        </p:nvSpPr>
        <p:spPr/>
        <p:txBody>
          <a:bodyPr/>
          <a:lstStyle/>
          <a:p>
            <a:pPr>
              <a:defRPr/>
            </a:pPr>
            <a:r>
              <a:rPr lang="el-GR">
                <a:latin typeface="+mn-lt"/>
                <a:ea typeface="+mn-ea"/>
              </a:rPr>
              <a:t>Μεταγνωστική Θεραπεία 1 – Απόδοση αιτίαςΑπόδοση ευθυνών και επαίνου</a:t>
            </a:r>
            <a:endParaRPr lang="de-DE">
              <a:latin typeface="+mn-lt"/>
              <a:ea typeface="+mn-ea"/>
            </a:endParaRPr>
          </a:p>
        </p:txBody>
      </p:sp>
      <p:sp>
        <p:nvSpPr>
          <p:cNvPr id="3" name="Slide Number Placeholder 2"/>
          <p:cNvSpPr>
            <a:spLocks noGrp="1"/>
          </p:cNvSpPr>
          <p:nvPr>
            <p:ph type="sldNum" sz="quarter" idx="12"/>
          </p:nvPr>
        </p:nvSpPr>
        <p:spPr/>
        <p:txBody>
          <a:bodyPr/>
          <a:lstStyle/>
          <a:p>
            <a:pPr>
              <a:defRPr/>
            </a:pPr>
            <a:fld id="{9A5AD19E-8182-4F35-B945-31418FB87AE6}" type="slidenum">
              <a:rPr lang="de-DE" altLang="de-DE" smtClean="0">
                <a:latin typeface="+mn-lt"/>
                <a:ea typeface="+mn-ea"/>
              </a:rPr>
              <a:pPr>
                <a:defRPr/>
              </a:pPr>
              <a:t>30</a:t>
            </a:fld>
            <a:endParaRPr lang="de-DE" altLang="de-DE">
              <a:latin typeface="+mn-lt"/>
              <a:ea typeface="+mn-ea"/>
            </a:endParaRPr>
          </a:p>
        </p:txBody>
      </p:sp>
      <p:pic>
        <p:nvPicPr>
          <p:cNvPr id="10" name="Picture 7" descr="brex - flickr - This is what the webcam sees through a peephole  - cclicense"/>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42483" y="3930582"/>
            <a:ext cx="3552692" cy="29274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Text Box 14"/>
          <p:cNvSpPr txBox="1">
            <a:spLocks noChangeArrowheads="1"/>
          </p:cNvSpPr>
          <p:nvPr/>
        </p:nvSpPr>
        <p:spPr bwMode="auto">
          <a:xfrm>
            <a:off x="408955" y="4699884"/>
            <a:ext cx="7505538" cy="16763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Tx/>
              <a:buNone/>
            </a:pPr>
            <a:r>
              <a:rPr lang="el-GR" altLang="de-DE" sz="2400" dirty="0">
                <a:solidFill>
                  <a:srgbClr val="004992"/>
                </a:solidFill>
                <a:latin typeface="Calibri Light"/>
              </a:rPr>
              <a:t>Ο εαυτός σας;</a:t>
            </a:r>
          </a:p>
          <a:p>
            <a:pPr eaLnBrk="1" hangingPunct="1">
              <a:lnSpc>
                <a:spcPct val="105000"/>
              </a:lnSpc>
              <a:spcBef>
                <a:spcPts val="1999"/>
              </a:spcBef>
              <a:spcAft>
                <a:spcPts val="0"/>
              </a:spcAft>
              <a:buClrTx/>
              <a:buNone/>
            </a:pPr>
            <a:r>
              <a:rPr lang="el-GR" altLang="de-DE" sz="2400" dirty="0">
                <a:solidFill>
                  <a:srgbClr val="004992"/>
                </a:solidFill>
                <a:latin typeface="Calibri Light"/>
              </a:rPr>
              <a:t>Ένα άλλο άτομο ή άλλοι άνθρωποι;</a:t>
            </a:r>
          </a:p>
          <a:p>
            <a:pPr eaLnBrk="1" hangingPunct="1">
              <a:lnSpc>
                <a:spcPct val="105000"/>
              </a:lnSpc>
              <a:spcBef>
                <a:spcPts val="1999"/>
              </a:spcBef>
              <a:spcAft>
                <a:spcPts val="0"/>
              </a:spcAft>
              <a:buClrTx/>
              <a:buNone/>
            </a:pPr>
            <a:r>
              <a:rPr lang="el-GR" altLang="de-DE" sz="2400" dirty="0">
                <a:solidFill>
                  <a:srgbClr val="004992"/>
                </a:solidFill>
                <a:latin typeface="Calibri Light"/>
              </a:rPr>
              <a:t>Καταστάσεις ή τυχαία συμβάντα;</a:t>
            </a:r>
            <a:endParaRPr lang="fr-CH" altLang="de-DE" sz="2400" dirty="0">
              <a:solidFill>
                <a:srgbClr val="004992"/>
              </a:solidFill>
              <a:latin typeface="Calibri Light"/>
            </a:endParaRP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9636" name="Title 1"/>
          <p:cNvSpPr>
            <a:spLocks noGrp="1"/>
          </p:cNvSpPr>
          <p:nvPr>
            <p:ph type="title"/>
          </p:nvPr>
        </p:nvSpPr>
        <p:spPr/>
        <p:txBody>
          <a:bodyPr vert="horz" lIns="0" tIns="0" rIns="0" bIns="0" rtlCol="0" anchor="t">
            <a:spAutoFit/>
          </a:bodyPr>
          <a:lstStyle/>
          <a:p>
            <a:pPr defTabSz="914377">
              <a:spcBef>
                <a:spcPts val="0"/>
              </a:spcBef>
            </a:pPr>
            <a:r>
              <a:rPr lang="el-GR" altLang="de-DE" sz="3600">
                <a:latin typeface="+mn-lt"/>
                <a:ea typeface="+mn-ea"/>
                <a:cs typeface="+mn-cs"/>
              </a:rPr>
              <a:t>Οι άλλοι αρχίζουν να γελάνε όταν εσείς μιλάτε.</a:t>
            </a:r>
          </a:p>
        </p:txBody>
      </p:sp>
      <p:sp>
        <p:nvSpPr>
          <p:cNvPr id="69634" name="Rectangle 3"/>
          <p:cNvSpPr>
            <a:spLocks noGrp="1" noChangeArrowheads="1"/>
          </p:cNvSpPr>
          <p:nvPr>
            <p:ph idx="1"/>
          </p:nvPr>
        </p:nvSpPr>
        <p:spPr/>
        <p:txBody>
          <a:bodyPr>
            <a:noAutofit/>
          </a:bodyPr>
          <a:lstStyle/>
          <a:p>
            <a:r>
              <a:rPr lang="el-GR" altLang="de-DE" sz="2400" dirty="0">
                <a:solidFill>
                  <a:srgbClr val="333333"/>
                </a:solidFill>
              </a:rPr>
              <a:t>Γιατί οι άλλοι γελάνε όταν εσείς </a:t>
            </a:r>
            <a:r>
              <a:rPr lang="el-GR" altLang="de-DE" sz="2400">
                <a:solidFill>
                  <a:srgbClr val="333333"/>
                </a:solidFill>
              </a:rPr>
              <a:t>μιλάτε;</a:t>
            </a:r>
          </a:p>
          <a:p>
            <a:pPr lvl="0" defTabSz="914400" fontAlgn="base"/>
            <a:r>
              <a:rPr lang="el-GR" altLang="de-DE" sz="2400" dirty="0">
                <a:solidFill>
                  <a:srgbClr val="333333"/>
                </a:solidFill>
              </a:rPr>
              <a:t>Ποία είναι η κύρια αιτία αυτού του γεγονότος;</a:t>
            </a:r>
          </a:p>
        </p:txBody>
      </p:sp>
      <p:sp>
        <p:nvSpPr>
          <p:cNvPr id="2" name="Footer Placeholder 1"/>
          <p:cNvSpPr>
            <a:spLocks noGrp="1"/>
          </p:cNvSpPr>
          <p:nvPr>
            <p:ph type="ftr" sz="quarter" idx="11"/>
          </p:nvPr>
        </p:nvSpPr>
        <p:spPr/>
        <p:txBody>
          <a:bodyPr/>
          <a:lstStyle/>
          <a:p>
            <a:pPr>
              <a:defRPr/>
            </a:pPr>
            <a:r>
              <a:rPr lang="el-GR">
                <a:latin typeface="+mn-lt"/>
                <a:ea typeface="+mn-ea"/>
              </a:rPr>
              <a:t>Μεταγνωστική Θεραπεία 1 – Απόδοση αιτίαςΑπόδοση ευθυνών και επαίνου</a:t>
            </a:r>
            <a:endParaRPr lang="de-DE">
              <a:latin typeface="+mn-lt"/>
              <a:ea typeface="+mn-ea"/>
            </a:endParaRPr>
          </a:p>
        </p:txBody>
      </p:sp>
      <p:sp>
        <p:nvSpPr>
          <p:cNvPr id="3" name="Slide Number Placeholder 2"/>
          <p:cNvSpPr>
            <a:spLocks noGrp="1"/>
          </p:cNvSpPr>
          <p:nvPr>
            <p:ph type="sldNum" sz="quarter" idx="12"/>
          </p:nvPr>
        </p:nvSpPr>
        <p:spPr/>
        <p:txBody>
          <a:bodyPr/>
          <a:lstStyle/>
          <a:p>
            <a:pPr>
              <a:defRPr/>
            </a:pPr>
            <a:fld id="{9A5AD19E-8182-4F35-B945-31418FB87AE6}" type="slidenum">
              <a:rPr lang="de-DE" altLang="de-DE" smtClean="0">
                <a:latin typeface="+mn-lt"/>
                <a:ea typeface="+mn-ea"/>
              </a:rPr>
              <a:pPr>
                <a:defRPr/>
              </a:pPr>
              <a:t>31</a:t>
            </a:fld>
            <a:endParaRPr lang="de-DE" altLang="de-DE">
              <a:latin typeface="+mn-lt"/>
              <a:ea typeface="+mn-ea"/>
            </a:endParaRPr>
          </a:p>
        </p:txBody>
      </p:sp>
      <p:pic>
        <p:nvPicPr>
          <p:cNvPr id="10" name="Picture 18" descr="yanec - flickr - laughter workshop - cclicens"/>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449816" y="4048981"/>
            <a:ext cx="3745359" cy="28090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Text Box 14"/>
          <p:cNvSpPr txBox="1">
            <a:spLocks noChangeArrowheads="1"/>
          </p:cNvSpPr>
          <p:nvPr/>
        </p:nvSpPr>
        <p:spPr bwMode="auto">
          <a:xfrm>
            <a:off x="408955" y="4699884"/>
            <a:ext cx="7505538" cy="16763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Tx/>
              <a:buNone/>
            </a:pPr>
            <a:r>
              <a:rPr lang="el-GR" altLang="de-DE" sz="2400" dirty="0">
                <a:solidFill>
                  <a:srgbClr val="004992"/>
                </a:solidFill>
                <a:latin typeface="Calibri Light"/>
              </a:rPr>
              <a:t>Ο εαυτός σας;</a:t>
            </a:r>
          </a:p>
          <a:p>
            <a:pPr eaLnBrk="1" hangingPunct="1">
              <a:lnSpc>
                <a:spcPct val="105000"/>
              </a:lnSpc>
              <a:spcBef>
                <a:spcPts val="1999"/>
              </a:spcBef>
              <a:spcAft>
                <a:spcPts val="0"/>
              </a:spcAft>
              <a:buClrTx/>
              <a:buNone/>
            </a:pPr>
            <a:r>
              <a:rPr lang="el-GR" altLang="de-DE" sz="2400" dirty="0">
                <a:solidFill>
                  <a:srgbClr val="004992"/>
                </a:solidFill>
                <a:latin typeface="Calibri Light"/>
              </a:rPr>
              <a:t>Ένα άλλο άτομο ή άλλοι άνθρωποι;</a:t>
            </a:r>
          </a:p>
          <a:p>
            <a:pPr eaLnBrk="1" hangingPunct="1">
              <a:lnSpc>
                <a:spcPct val="105000"/>
              </a:lnSpc>
              <a:spcBef>
                <a:spcPts val="1999"/>
              </a:spcBef>
              <a:spcAft>
                <a:spcPts val="0"/>
              </a:spcAft>
              <a:buClrTx/>
              <a:buNone/>
            </a:pPr>
            <a:r>
              <a:rPr lang="el-GR" altLang="de-DE" sz="2400" dirty="0">
                <a:solidFill>
                  <a:srgbClr val="004992"/>
                </a:solidFill>
                <a:latin typeface="Calibri Light"/>
              </a:rPr>
              <a:t>Καταστάσεις ή τυχαία συμβάντα;</a:t>
            </a:r>
            <a:endParaRPr lang="fr-CH" altLang="de-DE" sz="2400" dirty="0">
              <a:solidFill>
                <a:srgbClr val="004992"/>
              </a:solidFill>
              <a:latin typeface="Calibri Light"/>
            </a:endParaRP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7" name="Rectangle 2"/>
          <p:cNvSpPr>
            <a:spLocks noGrp="1" noChangeArrowheads="1"/>
          </p:cNvSpPr>
          <p:nvPr>
            <p:ph type="title"/>
          </p:nvPr>
        </p:nvSpPr>
        <p:spPr/>
        <p:txBody>
          <a:bodyPr vert="horz" lIns="0" tIns="0" rIns="0" bIns="0" rtlCol="0" anchor="t">
            <a:spAutoFit/>
          </a:bodyPr>
          <a:lstStyle/>
          <a:p>
            <a:pPr defTabSz="914377">
              <a:spcBef>
                <a:spcPts val="0"/>
              </a:spcBef>
            </a:pPr>
            <a:r>
              <a:rPr lang="el-GR" altLang="de-DE" sz="3600">
                <a:latin typeface="+mn-lt"/>
                <a:ea typeface="+mn-ea"/>
                <a:cs typeface="+mn-cs"/>
              </a:rPr>
              <a:t>Επινοείστε τα δικά σας παραδείγματα!</a:t>
            </a:r>
            <a:endParaRPr lang="de-DE" altLang="de-DE" sz="3600">
              <a:latin typeface="+mn-lt"/>
              <a:ea typeface="+mn-ea"/>
              <a:cs typeface="+mn-cs"/>
            </a:endParaRPr>
          </a:p>
        </p:txBody>
      </p:sp>
      <p:sp>
        <p:nvSpPr>
          <p:cNvPr id="4" name="Content Placeholder 3"/>
          <p:cNvSpPr>
            <a:spLocks noGrp="1"/>
          </p:cNvSpPr>
          <p:nvPr>
            <p:ph idx="1"/>
          </p:nvPr>
        </p:nvSpPr>
        <p:spPr/>
        <p:txBody>
          <a:bodyPr/>
          <a:lstStyle/>
          <a:p>
            <a:pPr lvl="0" defTabSz="914400" fontAlgn="base"/>
            <a:r>
              <a:rPr lang="el-GR" altLang="de-DE" sz="2400">
                <a:solidFill>
                  <a:srgbClr val="333333"/>
                </a:solidFill>
              </a:rPr>
              <a:t>Τι θα μπορούσε να οδηγήσει σε αυτή την κατάσταση;</a:t>
            </a:r>
            <a:endParaRPr lang="en-US" sz="2400" dirty="0"/>
          </a:p>
        </p:txBody>
      </p:sp>
      <p:sp>
        <p:nvSpPr>
          <p:cNvPr id="2" name="Footer Placeholder 1"/>
          <p:cNvSpPr>
            <a:spLocks noGrp="1"/>
          </p:cNvSpPr>
          <p:nvPr>
            <p:ph type="ftr" sz="quarter" idx="11"/>
          </p:nvPr>
        </p:nvSpPr>
        <p:spPr/>
        <p:txBody>
          <a:bodyPr/>
          <a:lstStyle/>
          <a:p>
            <a:pPr>
              <a:defRPr/>
            </a:pPr>
            <a:r>
              <a:rPr lang="el-GR">
                <a:latin typeface="+mn-lt"/>
                <a:ea typeface="+mn-ea"/>
              </a:rPr>
              <a:t>Μεταγνωστική Θεραπεία 1 – Απόδοση αιτίαςΑπόδοση ευθυνών και επαίνου</a:t>
            </a:r>
            <a:endParaRPr lang="de-DE">
              <a:latin typeface="+mn-lt"/>
              <a:ea typeface="+mn-ea"/>
            </a:endParaRPr>
          </a:p>
        </p:txBody>
      </p:sp>
      <p:sp>
        <p:nvSpPr>
          <p:cNvPr id="3" name="Slide Number Placeholder 2"/>
          <p:cNvSpPr>
            <a:spLocks noGrp="1"/>
          </p:cNvSpPr>
          <p:nvPr>
            <p:ph type="sldNum" sz="quarter" idx="12"/>
          </p:nvPr>
        </p:nvSpPr>
        <p:spPr/>
        <p:txBody>
          <a:bodyPr/>
          <a:lstStyle/>
          <a:p>
            <a:pPr>
              <a:defRPr/>
            </a:pPr>
            <a:fld id="{241B6205-8CBC-4F47-AB72-995CF21D00D1}" type="slidenum">
              <a:rPr lang="de-DE" altLang="de-DE" smtClean="0">
                <a:latin typeface="+mn-lt"/>
                <a:ea typeface="+mn-ea"/>
              </a:rPr>
              <a:pPr>
                <a:defRPr/>
              </a:pPr>
              <a:t>32</a:t>
            </a:fld>
            <a:endParaRPr lang="de-DE" altLang="de-DE">
              <a:latin typeface="+mn-lt"/>
              <a:ea typeface="+mn-ea"/>
            </a:endParaRPr>
          </a:p>
        </p:txBody>
      </p:sp>
      <p:pic>
        <p:nvPicPr>
          <p:cNvPr id="11" name="Grafik 7"/>
          <p:cNvPicPr>
            <a:picLocks/>
          </p:cNvPicPr>
          <p:nvPr/>
        </p:nvPicPr>
        <p:blipFill>
          <a:blip r:embed="rId3">
            <a:extLst>
              <a:ext uri="{28A0092B-C50C-407E-A947-70E740481C1C}">
                <a14:useLocalDpi xmlns:a14="http://schemas.microsoft.com/office/drawing/2010/main" val="0"/>
              </a:ext>
            </a:extLst>
          </a:blip>
          <a:srcRect/>
          <a:stretch>
            <a:fillRect/>
          </a:stretch>
        </p:blipFill>
        <p:spPr bwMode="auto">
          <a:xfrm>
            <a:off x="9696858" y="3526911"/>
            <a:ext cx="2498317" cy="33310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Caption_10"/>
          <p:cNvSpPr>
            <a:spLocks noChangeArrowheads="1"/>
          </p:cNvSpPr>
          <p:nvPr/>
        </p:nvSpPr>
        <p:spPr bwMode="auto">
          <a:xfrm>
            <a:off x="10121912" y="6654552"/>
            <a:ext cx="1648208" cy="2308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Char char="•"/>
              <a:defRPr sz="3200">
                <a:solidFill>
                  <a:schemeClr val="tx1"/>
                </a:solidFill>
                <a:latin typeface="Verdana" panose="020B0604030504040204" pitchFamily="34" charset="0"/>
                <a:ea typeface="MS PGothic"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900" dirty="0">
                <a:solidFill>
                  <a:srgbClr val="000000"/>
                </a:solidFill>
                <a:latin typeface="Calibri Light"/>
              </a:rPr>
              <a:t>“</a:t>
            </a:r>
            <a:r>
              <a:rPr lang="de-DE" altLang="de-DE" sz="900" dirty="0" err="1">
                <a:solidFill>
                  <a:srgbClr val="000000"/>
                </a:solidFill>
                <a:latin typeface="Calibri Light"/>
              </a:rPr>
              <a:t>Interrogante</a:t>
            </a:r>
            <a:r>
              <a:rPr lang="de-DE" altLang="de-DE" sz="900" dirty="0">
                <a:solidFill>
                  <a:srgbClr val="000000"/>
                </a:solidFill>
                <a:latin typeface="Calibri Light"/>
              </a:rPr>
              <a:t>” (Marco Bellucci)</a:t>
            </a:r>
          </a:p>
        </p:txBody>
      </p:sp>
      <p:sp>
        <p:nvSpPr>
          <p:cNvPr id="13" name="Caption_11"/>
          <p:cNvSpPr txBox="1"/>
          <p:nvPr/>
        </p:nvSpPr>
        <p:spPr>
          <a:xfrm>
            <a:off x="9696859" y="6705600"/>
            <a:ext cx="2498317" cy="151323"/>
          </a:xfrm>
          <a:prstGeom prst="rect">
            <a:avLst/>
          </a:prstGeom>
        </p:spPr>
        <p:txBody>
          <a:bodyPr vert="horz" wrap="square" lIns="0" tIns="12700" rIns="0" bIns="0" rtlCol="0">
            <a:spAutoFit/>
          </a:bodyPr>
          <a:lstStyle/>
          <a:p>
            <a:pPr marL="12700" algn="ctr">
              <a:lnSpc>
                <a:spcPct val="100000"/>
              </a:lnSpc>
              <a:spcBef>
                <a:spcPts val="100"/>
              </a:spcBef>
            </a:pPr>
            <a:r>
              <a:rPr sz="900" spc="-5" dirty="0">
                <a:solidFill>
                  <a:srgbClr val="333333"/>
                </a:solidFill>
                <a:latin typeface="Calibri Light"/>
                <a:cs typeface="Verdana"/>
              </a:rPr>
              <a:t>„Question mark</a:t>
            </a:r>
            <a:r>
              <a:rPr lang="en-US" sz="900" spc="-5" dirty="0">
                <a:solidFill>
                  <a:srgbClr val="333333"/>
                </a:solidFill>
                <a:latin typeface="Calibri Light"/>
                <a:cs typeface="Verdana"/>
              </a:rPr>
              <a:t>“</a:t>
            </a:r>
            <a:r>
              <a:rPr sz="900" spc="-5" dirty="0">
                <a:solidFill>
                  <a:srgbClr val="333333"/>
                </a:solidFill>
                <a:latin typeface="Calibri Light"/>
                <a:cs typeface="Verdana"/>
              </a:rPr>
              <a:t> (Marco</a:t>
            </a:r>
            <a:r>
              <a:rPr sz="900" spc="25" dirty="0">
                <a:solidFill>
                  <a:srgbClr val="333333"/>
                </a:solidFill>
                <a:latin typeface="Calibri Light"/>
                <a:cs typeface="Verdana"/>
              </a:rPr>
              <a:t> </a:t>
            </a:r>
            <a:r>
              <a:rPr sz="900" spc="-5" dirty="0">
                <a:solidFill>
                  <a:srgbClr val="333333"/>
                </a:solidFill>
                <a:latin typeface="Calibri Light"/>
                <a:cs typeface="Verdana"/>
              </a:rPr>
              <a:t>Bellucci)</a:t>
            </a:r>
            <a:endParaRPr sz="900" dirty="0">
              <a:solidFill>
                <a:srgbClr val="333333"/>
              </a:solidFill>
              <a:latin typeface="Calibri Light"/>
              <a:cs typeface="Verdana"/>
            </a:endParaRPr>
          </a:p>
        </p:txBody>
      </p:sp>
      <p:sp>
        <p:nvSpPr>
          <p:cNvPr id="15" name="Text Box 14"/>
          <p:cNvSpPr txBox="1">
            <a:spLocks noChangeArrowheads="1"/>
          </p:cNvSpPr>
          <p:nvPr/>
        </p:nvSpPr>
        <p:spPr bwMode="auto">
          <a:xfrm>
            <a:off x="408955" y="4699884"/>
            <a:ext cx="7505538" cy="16763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Tx/>
              <a:buNone/>
            </a:pPr>
            <a:r>
              <a:rPr lang="el-GR" altLang="de-DE" sz="2400" dirty="0">
                <a:solidFill>
                  <a:srgbClr val="004992"/>
                </a:solidFill>
                <a:latin typeface="Calibri Light"/>
              </a:rPr>
              <a:t>Ο εαυτός σας;</a:t>
            </a:r>
          </a:p>
          <a:p>
            <a:pPr eaLnBrk="1" hangingPunct="1">
              <a:lnSpc>
                <a:spcPct val="105000"/>
              </a:lnSpc>
              <a:spcBef>
                <a:spcPts val="1999"/>
              </a:spcBef>
              <a:spcAft>
                <a:spcPts val="0"/>
              </a:spcAft>
              <a:buClrTx/>
              <a:buNone/>
            </a:pPr>
            <a:r>
              <a:rPr lang="el-GR" altLang="de-DE" sz="2400" dirty="0">
                <a:solidFill>
                  <a:srgbClr val="004992"/>
                </a:solidFill>
                <a:latin typeface="Calibri Light"/>
              </a:rPr>
              <a:t>Ένα άλλο άτομο ή άλλοι άνθρωποι;</a:t>
            </a:r>
          </a:p>
          <a:p>
            <a:pPr eaLnBrk="1" hangingPunct="1">
              <a:lnSpc>
                <a:spcPct val="105000"/>
              </a:lnSpc>
              <a:spcBef>
                <a:spcPts val="1999"/>
              </a:spcBef>
              <a:spcAft>
                <a:spcPts val="0"/>
              </a:spcAft>
              <a:buClrTx/>
              <a:buNone/>
            </a:pPr>
            <a:r>
              <a:rPr lang="el-GR" altLang="de-DE" sz="2400" dirty="0">
                <a:solidFill>
                  <a:srgbClr val="004992"/>
                </a:solidFill>
                <a:latin typeface="Calibri Light"/>
              </a:rPr>
              <a:t>Καταστάσεις ή τυχαία συμβάντα;</a:t>
            </a:r>
            <a:endParaRPr lang="fr-CH" altLang="de-DE" sz="2400" dirty="0">
              <a:solidFill>
                <a:srgbClr val="004992"/>
              </a:solidFill>
              <a:latin typeface="Calibri Light"/>
            </a:endParaRP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l-GR" sz="3600">
                <a:latin typeface="+mn-lt"/>
                <a:ea typeface="+mn-ea"/>
                <a:cs typeface="+mn-cs"/>
              </a:rPr>
              <a:t>Μια εσωτερική φωνή, σας λέει ότι δεν αξίζετε.</a:t>
            </a:r>
            <a:endParaRPr lang="en-US" sz="3600">
              <a:latin typeface="+mn-lt"/>
              <a:ea typeface="+mn-ea"/>
              <a:cs typeface="+mn-cs"/>
            </a:endParaRPr>
          </a:p>
        </p:txBody>
      </p:sp>
      <p:sp>
        <p:nvSpPr>
          <p:cNvPr id="72706" name="2 - Θέση περιεχομένου"/>
          <p:cNvSpPr>
            <a:spLocks noGrp="1"/>
          </p:cNvSpPr>
          <p:nvPr>
            <p:ph idx="1"/>
          </p:nvPr>
        </p:nvSpPr>
        <p:spPr/>
        <p:txBody>
          <a:bodyPr>
            <a:noAutofit/>
          </a:bodyPr>
          <a:lstStyle/>
          <a:p>
            <a:pPr eaLnBrk="1" hangingPunct="1"/>
            <a:r>
              <a:rPr lang="el-GR" altLang="de-DE" sz="2400" b="1" dirty="0">
                <a:solidFill>
                  <a:srgbClr val="004992"/>
                </a:solidFill>
              </a:rPr>
              <a:t>Δυνατότητες απόδοσης αιτίας…</a:t>
            </a:r>
          </a:p>
          <a:p>
            <a:pPr eaLnBrk="1" hangingPunct="1"/>
            <a:r>
              <a:rPr lang="el-GR" altLang="de-DE" sz="2400" dirty="0">
                <a:solidFill>
                  <a:srgbClr val="333333"/>
                </a:solidFill>
              </a:rPr>
              <a:t>…ο εαυτός σας</a:t>
            </a:r>
          </a:p>
          <a:p>
            <a:pPr eaLnBrk="1" hangingPunct="1"/>
            <a:r>
              <a:rPr lang="el-GR" altLang="de-DE" sz="2400" dirty="0">
                <a:solidFill>
                  <a:srgbClr val="333333"/>
                </a:solidFill>
              </a:rPr>
              <a:t>…άλλοι</a:t>
            </a:r>
          </a:p>
          <a:p>
            <a:pPr eaLnBrk="1" hangingPunct="1"/>
            <a:r>
              <a:rPr lang="el-GR" altLang="de-DE" sz="2400" dirty="0">
                <a:solidFill>
                  <a:srgbClr val="333333"/>
                </a:solidFill>
              </a:rPr>
              <a:t>…κατάσταση ή τυχαίο συμβάν</a:t>
            </a:r>
          </a:p>
        </p:txBody>
      </p:sp>
      <p:sp>
        <p:nvSpPr>
          <p:cNvPr id="3" name="Footer Placeholder 2"/>
          <p:cNvSpPr>
            <a:spLocks noGrp="1"/>
          </p:cNvSpPr>
          <p:nvPr>
            <p:ph type="ftr" sz="quarter" idx="11"/>
          </p:nvPr>
        </p:nvSpPr>
        <p:spPr/>
        <p:txBody>
          <a:bodyPr/>
          <a:lstStyle/>
          <a:p>
            <a:pPr>
              <a:defRPr/>
            </a:pPr>
            <a:r>
              <a:rPr lang="el-GR">
                <a:latin typeface="+mn-lt"/>
                <a:ea typeface="+mn-ea"/>
              </a:rPr>
              <a:t>Μεταγνωστική Θεραπεία 1 – Απόδοση αιτίαςΑπόδοση ευθυνών και επαίνου</a:t>
            </a:r>
            <a:endParaRPr lang="de-DE">
              <a:latin typeface="+mn-lt"/>
              <a:ea typeface="+mn-ea"/>
            </a:endParaRPr>
          </a:p>
        </p:txBody>
      </p:sp>
      <p:sp>
        <p:nvSpPr>
          <p:cNvPr id="4" name="Slide Number Placeholder 3"/>
          <p:cNvSpPr>
            <a:spLocks noGrp="1"/>
          </p:cNvSpPr>
          <p:nvPr>
            <p:ph type="sldNum" sz="quarter" idx="12"/>
          </p:nvPr>
        </p:nvSpPr>
        <p:spPr/>
        <p:txBody>
          <a:bodyPr/>
          <a:lstStyle/>
          <a:p>
            <a:pPr>
              <a:defRPr/>
            </a:pPr>
            <a:fld id="{9A5AD19E-8182-4F35-B945-31418FB87AE6}" type="slidenum">
              <a:rPr lang="de-DE" altLang="de-DE" smtClean="0">
                <a:latin typeface="+mn-lt"/>
                <a:ea typeface="+mn-ea"/>
              </a:rPr>
              <a:pPr>
                <a:defRPr/>
              </a:pPr>
              <a:t>33</a:t>
            </a:fld>
            <a:endParaRPr lang="de-DE" altLang="de-DE">
              <a:latin typeface="+mn-lt"/>
              <a:ea typeface="+mn-ea"/>
            </a:endParaRPr>
          </a:p>
        </p:txBody>
      </p:sp>
      <p:pic>
        <p:nvPicPr>
          <p:cNvPr id="8" name="Picture 11" descr="Heidi Wittwer fotocommunity schreiende Hand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520174" y="914407"/>
            <a:ext cx="1264781" cy="13990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l-GR" sz="3600">
                <a:latin typeface="+mn-lt"/>
                <a:ea typeface="+mn-ea"/>
                <a:cs typeface="+mn-cs"/>
              </a:rPr>
              <a:t>Μια εσωτερική φωνή, σας λέει ότι δεν αξίζετε.</a:t>
            </a:r>
            <a:endParaRPr lang="en-US" sz="3600">
              <a:latin typeface="+mn-lt"/>
              <a:ea typeface="+mn-ea"/>
              <a:cs typeface="+mn-cs"/>
            </a:endParaRPr>
          </a:p>
        </p:txBody>
      </p:sp>
      <p:sp>
        <p:nvSpPr>
          <p:cNvPr id="5" name="Content Placeholder 4"/>
          <p:cNvSpPr>
            <a:spLocks noGrp="1"/>
          </p:cNvSpPr>
          <p:nvPr>
            <p:ph idx="1"/>
          </p:nvPr>
        </p:nvSpPr>
        <p:spPr/>
        <p:txBody>
          <a:bodyPr/>
          <a:lstStyle/>
          <a:p>
            <a:pPr lvl="0" defTabSz="914400" eaLnBrk="0" hangingPunct="0">
              <a:spcBef>
                <a:spcPts val="0"/>
              </a:spcBef>
            </a:pPr>
            <a:r>
              <a:rPr lang="el-GR" altLang="de-DE" b="1" dirty="0">
                <a:solidFill>
                  <a:srgbClr val="004992"/>
                </a:solidFill>
              </a:rPr>
              <a:t>Δυνατότητες απόδοσης ευθυνών..</a:t>
            </a:r>
          </a:p>
          <a:p>
            <a:pPr lvl="0" defTabSz="914400" eaLnBrk="0" hangingPunct="0">
              <a:lnSpc>
                <a:spcPct val="100000"/>
              </a:lnSpc>
              <a:spcBef>
                <a:spcPts val="1200"/>
              </a:spcBef>
            </a:pPr>
            <a:r>
              <a:rPr lang="el-GR" altLang="de-DE" b="1" dirty="0">
                <a:solidFill>
                  <a:srgbClr val="004992"/>
                </a:solidFill>
              </a:rPr>
              <a:t>… ο εαυτός σας</a:t>
            </a:r>
            <a:endParaRPr lang="el-GR" altLang="de-DE" dirty="0">
              <a:solidFill>
                <a:srgbClr val="004992"/>
              </a:solidFill>
            </a:endParaRPr>
          </a:p>
          <a:p>
            <a:pPr marL="285750" lvl="0" indent="-285750" defTabSz="914400" eaLnBrk="0" hangingPunct="0">
              <a:spcBef>
                <a:spcPts val="0"/>
              </a:spcBef>
              <a:buClr>
                <a:srgbClr val="333333"/>
              </a:buClr>
              <a:buFont typeface="WingDings"/>
              <a:buChar char=""/>
            </a:pPr>
            <a:r>
              <a:rPr lang="de-DE" altLang="de-DE" dirty="0">
                <a:solidFill>
                  <a:srgbClr val="333333"/>
                </a:solidFill>
              </a:rPr>
              <a:t>«</a:t>
            </a:r>
            <a:r>
              <a:rPr lang="el-GR" altLang="de-DE" dirty="0">
                <a:solidFill>
                  <a:srgbClr val="333333"/>
                </a:solidFill>
              </a:rPr>
              <a:t>Δυστυχώς, σταθερά κατηγορώ τον εαυτό μου. Φαίνεται να διατηρώ κάποιο είδος κρυμμένου μίσους για τον εαυτό μου</a:t>
            </a:r>
            <a:r>
              <a:rPr lang="de-DE" altLang="de-DE" dirty="0">
                <a:solidFill>
                  <a:srgbClr val="333333"/>
                </a:solidFill>
              </a:rPr>
              <a:t>. »</a:t>
            </a:r>
            <a:endParaRPr lang="el-GR" altLang="de-DE" dirty="0">
              <a:solidFill>
                <a:srgbClr val="333333"/>
              </a:solidFill>
            </a:endParaRPr>
          </a:p>
          <a:p>
            <a:pPr marL="285750" lvl="0" indent="-285750" defTabSz="914400" eaLnBrk="0" hangingPunct="0">
              <a:spcBef>
                <a:spcPts val="0"/>
              </a:spcBef>
              <a:buClr>
                <a:srgbClr val="333333"/>
              </a:buClr>
              <a:buFont typeface="WingDings"/>
              <a:buChar char=""/>
            </a:pPr>
            <a:r>
              <a:rPr lang="de-DE" altLang="de-DE" dirty="0">
                <a:solidFill>
                  <a:srgbClr val="333333"/>
                </a:solidFill>
              </a:rPr>
              <a:t>«</a:t>
            </a:r>
            <a:r>
              <a:rPr lang="el-GR" altLang="de-DE" dirty="0">
                <a:solidFill>
                  <a:srgbClr val="333333"/>
                </a:solidFill>
              </a:rPr>
              <a:t>Τρελαίνομαι</a:t>
            </a:r>
            <a:r>
              <a:rPr lang="de-DE" altLang="de-DE" dirty="0">
                <a:solidFill>
                  <a:srgbClr val="333333"/>
                </a:solidFill>
              </a:rPr>
              <a:t>.»</a:t>
            </a:r>
            <a:endParaRPr lang="el-GR" altLang="de-DE" dirty="0">
              <a:solidFill>
                <a:srgbClr val="333333"/>
              </a:solidFill>
            </a:endParaRPr>
          </a:p>
          <a:p>
            <a:pPr marL="285750" lvl="0" indent="-285750" defTabSz="914400" eaLnBrk="0" hangingPunct="0">
              <a:spcBef>
                <a:spcPts val="0"/>
              </a:spcBef>
              <a:buClr>
                <a:srgbClr val="333333"/>
              </a:buClr>
              <a:buFont typeface="WingDings"/>
              <a:buChar char=""/>
            </a:pPr>
            <a:r>
              <a:rPr lang="de-DE" altLang="de-DE" dirty="0">
                <a:solidFill>
                  <a:srgbClr val="333333"/>
                </a:solidFill>
              </a:rPr>
              <a:t>«</a:t>
            </a:r>
            <a:r>
              <a:rPr lang="el-GR" altLang="de-DE" dirty="0">
                <a:solidFill>
                  <a:srgbClr val="333333"/>
                </a:solidFill>
              </a:rPr>
              <a:t>Φαίνεται </a:t>
            </a:r>
            <a:r>
              <a:rPr lang="el-GR" altLang="de-DE" i="1" dirty="0">
                <a:solidFill>
                  <a:srgbClr val="333333"/>
                </a:solidFill>
              </a:rPr>
              <a:t>σαν </a:t>
            </a:r>
            <a:r>
              <a:rPr lang="el-GR" altLang="de-DE" dirty="0">
                <a:solidFill>
                  <a:srgbClr val="333333"/>
                </a:solidFill>
              </a:rPr>
              <a:t>κάποιος άλλος να σκέπτεται αντί για μένα. Αλλά ξέρω ότι αυτές είναι οι δικές μου σκέψεις</a:t>
            </a:r>
            <a:r>
              <a:rPr lang="de-DE" altLang="de-DE" dirty="0">
                <a:solidFill>
                  <a:srgbClr val="333333"/>
                </a:solidFill>
              </a:rPr>
              <a:t>.»</a:t>
            </a:r>
            <a:endParaRPr lang="el-GR" altLang="de-DE" dirty="0">
              <a:solidFill>
                <a:srgbClr val="333333"/>
              </a:solidFill>
            </a:endParaRPr>
          </a:p>
          <a:p>
            <a:pPr lvl="0" defTabSz="914400" eaLnBrk="0" hangingPunct="0">
              <a:lnSpc>
                <a:spcPct val="100000"/>
              </a:lnSpc>
              <a:spcBef>
                <a:spcPts val="1200"/>
              </a:spcBef>
            </a:pPr>
            <a:r>
              <a:rPr lang="el-GR" altLang="de-DE" b="1" dirty="0">
                <a:solidFill>
                  <a:srgbClr val="004992"/>
                </a:solidFill>
              </a:rPr>
              <a:t>… οι άλλοι</a:t>
            </a:r>
            <a:r>
              <a:rPr lang="en-US" altLang="de-DE" b="1" dirty="0">
                <a:solidFill>
                  <a:srgbClr val="004992"/>
                </a:solidFill>
              </a:rPr>
              <a:t>:</a:t>
            </a:r>
            <a:endParaRPr lang="el-GR" altLang="de-DE" b="1" dirty="0">
              <a:solidFill>
                <a:srgbClr val="004992"/>
              </a:solidFill>
            </a:endParaRPr>
          </a:p>
          <a:p>
            <a:pPr marL="285750" lvl="0" indent="-285750" defTabSz="914400" eaLnBrk="0" hangingPunct="0">
              <a:spcBef>
                <a:spcPts val="0"/>
              </a:spcBef>
              <a:buClr>
                <a:srgbClr val="333333"/>
              </a:buClr>
              <a:buFont typeface="WingDings"/>
              <a:buChar char=""/>
            </a:pPr>
            <a:r>
              <a:rPr lang="de-DE" altLang="de-DE" dirty="0">
                <a:solidFill>
                  <a:srgbClr val="333333"/>
                </a:solidFill>
              </a:rPr>
              <a:t>«</a:t>
            </a:r>
            <a:r>
              <a:rPr lang="el-GR" altLang="de-DE" dirty="0">
                <a:solidFill>
                  <a:srgbClr val="333333"/>
                </a:solidFill>
              </a:rPr>
              <a:t>Κάτι εμφυτεύτηκε στο μυαλό μου…</a:t>
            </a:r>
            <a:r>
              <a:rPr lang="de-DE" altLang="de-DE" dirty="0">
                <a:solidFill>
                  <a:srgbClr val="333333"/>
                </a:solidFill>
              </a:rPr>
              <a:t>»</a:t>
            </a:r>
            <a:endParaRPr lang="el-GR" altLang="de-DE" dirty="0">
              <a:solidFill>
                <a:srgbClr val="333333"/>
              </a:solidFill>
            </a:endParaRPr>
          </a:p>
          <a:p>
            <a:pPr marL="285750" lvl="0" indent="-285750" defTabSz="914400" eaLnBrk="0" hangingPunct="0">
              <a:spcBef>
                <a:spcPts val="0"/>
              </a:spcBef>
              <a:buClr>
                <a:srgbClr val="333333"/>
              </a:buClr>
              <a:buFont typeface="WingDings"/>
              <a:buChar char=""/>
            </a:pPr>
            <a:r>
              <a:rPr lang="de-DE" altLang="de-DE" dirty="0">
                <a:solidFill>
                  <a:srgbClr val="333333"/>
                </a:solidFill>
              </a:rPr>
              <a:t>«</a:t>
            </a:r>
            <a:r>
              <a:rPr lang="el-GR" altLang="de-DE" dirty="0">
                <a:solidFill>
                  <a:srgbClr val="333333"/>
                </a:solidFill>
              </a:rPr>
              <a:t>Δεν ξέρω πως συνέβη αυτό, αλλά κάποιος πήρε τον έλεγχο των σκέψεων μου</a:t>
            </a:r>
            <a:r>
              <a:rPr lang="de-DE" altLang="de-DE" dirty="0">
                <a:solidFill>
                  <a:srgbClr val="333333"/>
                </a:solidFill>
              </a:rPr>
              <a:t>.»</a:t>
            </a:r>
          </a:p>
          <a:p>
            <a:pPr lvl="0" defTabSz="914400" eaLnBrk="0" hangingPunct="0">
              <a:lnSpc>
                <a:spcPct val="100000"/>
              </a:lnSpc>
              <a:spcBef>
                <a:spcPts val="1200"/>
              </a:spcBef>
            </a:pPr>
            <a:r>
              <a:rPr lang="el-GR" altLang="de-DE" b="1" dirty="0">
                <a:solidFill>
                  <a:srgbClr val="004992"/>
                </a:solidFill>
              </a:rPr>
              <a:t>… κατάσταση/τυχαία συμβάντα</a:t>
            </a:r>
            <a:r>
              <a:rPr lang="en-US" altLang="de-DE" b="1" dirty="0">
                <a:solidFill>
                  <a:srgbClr val="004992"/>
                </a:solidFill>
              </a:rPr>
              <a:t>:</a:t>
            </a:r>
            <a:endParaRPr lang="el-GR" altLang="de-DE" b="1" dirty="0">
              <a:solidFill>
                <a:srgbClr val="004992"/>
              </a:solidFill>
            </a:endParaRPr>
          </a:p>
          <a:p>
            <a:pPr marL="285750" lvl="0" indent="-285750" defTabSz="914400" eaLnBrk="0" hangingPunct="0">
              <a:spcBef>
                <a:spcPts val="0"/>
              </a:spcBef>
              <a:buClr>
                <a:srgbClr val="333333"/>
              </a:buClr>
              <a:buFont typeface="WingDings"/>
              <a:buChar char=""/>
            </a:pPr>
            <a:r>
              <a:rPr lang="de-DE" altLang="de-DE" dirty="0">
                <a:solidFill>
                  <a:srgbClr val="333333"/>
                </a:solidFill>
              </a:rPr>
              <a:t>«</a:t>
            </a:r>
            <a:r>
              <a:rPr lang="el-GR" altLang="de-DE" dirty="0">
                <a:solidFill>
                  <a:srgbClr val="333333"/>
                </a:solidFill>
              </a:rPr>
              <a:t>Νοιώθω πιεσμένος αυτές τις μέρες. Αυτός είναι ο λόγος που τα βιώνω όλα πιο έντονα, συμπεριλαμβανομένων και των σκέψεών μου</a:t>
            </a:r>
            <a:r>
              <a:rPr lang="de-DE" altLang="de-DE" dirty="0">
                <a:solidFill>
                  <a:srgbClr val="333333"/>
                </a:solidFill>
              </a:rPr>
              <a:t>.»</a:t>
            </a:r>
            <a:endParaRPr lang="el-GR" altLang="de-DE" dirty="0">
              <a:solidFill>
                <a:srgbClr val="333333"/>
              </a:solidFill>
            </a:endParaRPr>
          </a:p>
          <a:p>
            <a:pPr marL="285750" lvl="0" indent="-285750" defTabSz="914400" eaLnBrk="0" hangingPunct="0">
              <a:spcBef>
                <a:spcPts val="0"/>
              </a:spcBef>
              <a:buClr>
                <a:srgbClr val="333333"/>
              </a:buClr>
              <a:buFont typeface="WingDings"/>
              <a:buChar char=""/>
            </a:pPr>
            <a:r>
              <a:rPr lang="de-DE" altLang="de-DE" dirty="0">
                <a:solidFill>
                  <a:srgbClr val="333333"/>
                </a:solidFill>
              </a:rPr>
              <a:t>«</a:t>
            </a:r>
            <a:r>
              <a:rPr lang="el-GR" altLang="de-DE" dirty="0">
                <a:solidFill>
                  <a:srgbClr val="333333"/>
                </a:solidFill>
              </a:rPr>
              <a:t>Τα αυτιά μου κουδουνίζουν επειδή άκουγα δυνατά μουσική</a:t>
            </a:r>
            <a:r>
              <a:rPr lang="de-DE" altLang="de-DE" dirty="0">
                <a:solidFill>
                  <a:srgbClr val="333333"/>
                </a:solidFill>
              </a:rPr>
              <a:t>.»</a:t>
            </a:r>
            <a:endParaRPr lang="en-US" dirty="0">
              <a:solidFill>
                <a:srgbClr val="333333"/>
              </a:solidFill>
            </a:endParaRPr>
          </a:p>
        </p:txBody>
      </p:sp>
      <p:sp>
        <p:nvSpPr>
          <p:cNvPr id="3" name="Footer Placeholder 2"/>
          <p:cNvSpPr>
            <a:spLocks noGrp="1"/>
          </p:cNvSpPr>
          <p:nvPr>
            <p:ph type="ftr" sz="quarter" idx="11"/>
          </p:nvPr>
        </p:nvSpPr>
        <p:spPr/>
        <p:txBody>
          <a:bodyPr/>
          <a:lstStyle/>
          <a:p>
            <a:pPr>
              <a:defRPr/>
            </a:pPr>
            <a:r>
              <a:rPr lang="el-GR">
                <a:latin typeface="+mn-lt"/>
                <a:ea typeface="+mn-ea"/>
              </a:rPr>
              <a:t>Μεταγνωστική Θεραπεία 1 – Απόδοση αιτίαςΑπόδοση ευθυνών και επαίνου</a:t>
            </a:r>
            <a:endParaRPr lang="de-DE">
              <a:latin typeface="+mn-lt"/>
              <a:ea typeface="+mn-ea"/>
            </a:endParaRPr>
          </a:p>
        </p:txBody>
      </p:sp>
      <p:sp>
        <p:nvSpPr>
          <p:cNvPr id="4" name="Slide Number Placeholder 3"/>
          <p:cNvSpPr>
            <a:spLocks noGrp="1"/>
          </p:cNvSpPr>
          <p:nvPr>
            <p:ph type="sldNum" sz="quarter" idx="12"/>
          </p:nvPr>
        </p:nvSpPr>
        <p:spPr/>
        <p:txBody>
          <a:bodyPr/>
          <a:lstStyle/>
          <a:p>
            <a:pPr>
              <a:defRPr/>
            </a:pPr>
            <a:fld id="{9A5AD19E-8182-4F35-B945-31418FB87AE6}" type="slidenum">
              <a:rPr lang="de-DE" altLang="de-DE" smtClean="0">
                <a:latin typeface="+mn-lt"/>
                <a:ea typeface="+mn-ea"/>
              </a:rPr>
              <a:pPr>
                <a:defRPr/>
              </a:pPr>
              <a:t>34</a:t>
            </a:fld>
            <a:endParaRPr lang="de-DE" altLang="de-DE">
              <a:latin typeface="+mn-lt"/>
              <a:ea typeface="+mn-ea"/>
            </a:endParaRPr>
          </a:p>
        </p:txBody>
      </p:sp>
      <p:pic>
        <p:nvPicPr>
          <p:cNvPr id="8" name="Picture 11" descr="Heidi Wittwer fotocommunity schreiende Hand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520174" y="914407"/>
            <a:ext cx="1264781" cy="13990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l-GR" sz="3600">
                <a:latin typeface="+mn-lt"/>
                <a:ea typeface="+mn-ea"/>
                <a:cs typeface="+mn-cs"/>
              </a:rPr>
              <a:t>Μια εσωτερική φωνή, σας λέει ότι δεν αξίζετε.</a:t>
            </a:r>
            <a:endParaRPr lang="en-US" sz="3600">
              <a:latin typeface="+mn-lt"/>
              <a:ea typeface="+mn-ea"/>
              <a:cs typeface="+mn-cs"/>
            </a:endParaRPr>
          </a:p>
        </p:txBody>
      </p:sp>
      <p:sp>
        <p:nvSpPr>
          <p:cNvPr id="76802" name="2 - Θέση περιεχομένου"/>
          <p:cNvSpPr>
            <a:spLocks noGrp="1"/>
          </p:cNvSpPr>
          <p:nvPr>
            <p:ph idx="1"/>
          </p:nvPr>
        </p:nvSpPr>
        <p:spPr/>
        <p:txBody>
          <a:bodyPr>
            <a:noAutofit/>
          </a:bodyPr>
          <a:lstStyle/>
          <a:p>
            <a:pPr eaLnBrk="1" hangingPunct="1"/>
            <a:r>
              <a:rPr lang="el-GR" altLang="de-DE" sz="2400" b="1" dirty="0">
                <a:solidFill>
                  <a:srgbClr val="004992"/>
                </a:solidFill>
              </a:rPr>
              <a:t>Ψύχωση</a:t>
            </a:r>
            <a:r>
              <a:rPr lang="en-US" altLang="de-DE" sz="2400" b="1" dirty="0">
                <a:solidFill>
                  <a:srgbClr val="004992"/>
                </a:solidFill>
              </a:rPr>
              <a:t>: </a:t>
            </a:r>
            <a:r>
              <a:rPr lang="el-GR" altLang="de-DE" sz="2400" b="1" dirty="0">
                <a:solidFill>
                  <a:srgbClr val="004992"/>
                </a:solidFill>
              </a:rPr>
              <a:t>η εσωτερική φωνή αποδίδεται σε άλλα άτομα/δυνάμεις</a:t>
            </a:r>
            <a:r>
              <a:rPr lang="en-US" altLang="de-DE" sz="2400" b="1" dirty="0">
                <a:solidFill>
                  <a:srgbClr val="004992"/>
                </a:solidFill>
              </a:rPr>
              <a:t>:</a:t>
            </a:r>
          </a:p>
          <a:p>
            <a:pPr marL="342900" indent="-342900" eaLnBrk="1" hangingPunct="1">
              <a:buClr>
                <a:srgbClr val="333333"/>
              </a:buClr>
              <a:buFont typeface="WingDings"/>
              <a:buChar char=""/>
            </a:pPr>
            <a:r>
              <a:rPr lang="de-DE" altLang="de-DE" sz="2400" dirty="0">
                <a:solidFill>
                  <a:srgbClr val="333333"/>
                </a:solidFill>
              </a:rPr>
              <a:t>«</a:t>
            </a:r>
            <a:r>
              <a:rPr lang="el-GR" altLang="de-DE" sz="2400" dirty="0">
                <a:solidFill>
                  <a:srgbClr val="333333"/>
                </a:solidFill>
              </a:rPr>
              <a:t>Κάτι έχει εμφυτευτεί μέσα στο μυαλό μου</a:t>
            </a:r>
            <a:r>
              <a:rPr lang="de-DE" altLang="de-DE" sz="2400" dirty="0">
                <a:solidFill>
                  <a:srgbClr val="333333"/>
                </a:solidFill>
              </a:rPr>
              <a:t>.»</a:t>
            </a:r>
            <a:endParaRPr lang="en-US" altLang="de-DE" sz="2400" dirty="0">
              <a:solidFill>
                <a:srgbClr val="333333"/>
              </a:solidFill>
            </a:endParaRPr>
          </a:p>
          <a:p>
            <a:pPr marL="342900" indent="-342900" eaLnBrk="1" hangingPunct="1">
              <a:buClr>
                <a:srgbClr val="333333"/>
              </a:buClr>
              <a:buFont typeface="WingDings"/>
              <a:buChar char=""/>
            </a:pPr>
            <a:r>
              <a:rPr lang="de-DE" altLang="de-DE" sz="2400" dirty="0">
                <a:solidFill>
                  <a:srgbClr val="333333"/>
                </a:solidFill>
              </a:rPr>
              <a:t>«</a:t>
            </a:r>
            <a:r>
              <a:rPr lang="el-GR" altLang="de-DE" sz="2400" dirty="0">
                <a:solidFill>
                  <a:srgbClr val="333333"/>
                </a:solidFill>
              </a:rPr>
              <a:t>Δεν ξέρω πώς αυτό μπορεί να συμβεί, αλλά κάποιος</a:t>
            </a:r>
            <a:r>
              <a:rPr lang="de-DE" altLang="de-DE" sz="2400" dirty="0">
                <a:solidFill>
                  <a:srgbClr val="333333"/>
                </a:solidFill>
              </a:rPr>
              <a:t> </a:t>
            </a:r>
            <a:r>
              <a:rPr lang="el-GR" altLang="de-DE" sz="2400" dirty="0">
                <a:solidFill>
                  <a:srgbClr val="333333"/>
                </a:solidFill>
              </a:rPr>
              <a:t>έχει τον έλεγχο των σκέψεών μου</a:t>
            </a:r>
            <a:r>
              <a:rPr lang="de-DE" altLang="de-DE" sz="2400" dirty="0">
                <a:solidFill>
                  <a:srgbClr val="333333"/>
                </a:solidFill>
              </a:rPr>
              <a:t>.»</a:t>
            </a:r>
            <a:endParaRPr lang="el-GR" altLang="de-DE" sz="2400" dirty="0">
              <a:solidFill>
                <a:srgbClr val="333333"/>
              </a:solidFill>
            </a:endParaRPr>
          </a:p>
        </p:txBody>
      </p:sp>
      <p:sp>
        <p:nvSpPr>
          <p:cNvPr id="3" name="Footer Placeholder 2"/>
          <p:cNvSpPr>
            <a:spLocks noGrp="1"/>
          </p:cNvSpPr>
          <p:nvPr>
            <p:ph type="ftr" sz="quarter" idx="11"/>
          </p:nvPr>
        </p:nvSpPr>
        <p:spPr/>
        <p:txBody>
          <a:bodyPr/>
          <a:lstStyle/>
          <a:p>
            <a:pPr>
              <a:defRPr/>
            </a:pPr>
            <a:r>
              <a:rPr lang="el-GR">
                <a:latin typeface="+mn-lt"/>
                <a:ea typeface="+mn-ea"/>
              </a:rPr>
              <a:t>Μεταγνωστική Θεραπεία 1 – Απόδοση αιτίαςΑπόδοση ευθυνών και επαίνου</a:t>
            </a:r>
            <a:endParaRPr lang="de-DE">
              <a:latin typeface="+mn-lt"/>
              <a:ea typeface="+mn-ea"/>
            </a:endParaRPr>
          </a:p>
        </p:txBody>
      </p:sp>
      <p:sp>
        <p:nvSpPr>
          <p:cNvPr id="4" name="Slide Number Placeholder 3"/>
          <p:cNvSpPr>
            <a:spLocks noGrp="1"/>
          </p:cNvSpPr>
          <p:nvPr>
            <p:ph type="sldNum" sz="quarter" idx="12"/>
          </p:nvPr>
        </p:nvSpPr>
        <p:spPr/>
        <p:txBody>
          <a:bodyPr/>
          <a:lstStyle/>
          <a:p>
            <a:pPr>
              <a:defRPr/>
            </a:pPr>
            <a:fld id="{9A5AD19E-8182-4F35-B945-31418FB87AE6}" type="slidenum">
              <a:rPr lang="de-DE" altLang="de-DE" smtClean="0">
                <a:latin typeface="+mn-lt"/>
                <a:ea typeface="+mn-ea"/>
              </a:rPr>
              <a:pPr>
                <a:defRPr/>
              </a:pPr>
              <a:t>35</a:t>
            </a:fld>
            <a:endParaRPr lang="de-DE" altLang="de-DE">
              <a:latin typeface="+mn-lt"/>
              <a:ea typeface="+mn-ea"/>
            </a:endParaRPr>
          </a:p>
        </p:txBody>
      </p:sp>
      <p:pic>
        <p:nvPicPr>
          <p:cNvPr id="8" name="Picture 11" descr="Heidi Wittwer fotocommunity schreiende Hand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520174" y="914407"/>
            <a:ext cx="1264781" cy="13990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Title 1"/>
          <p:cNvSpPr>
            <a:spLocks noGrp="1"/>
          </p:cNvSpPr>
          <p:nvPr>
            <p:ph type="title"/>
          </p:nvPr>
        </p:nvSpPr>
        <p:spPr>
          <a:xfrm>
            <a:off x="408955" y="1124744"/>
            <a:ext cx="11376000" cy="1274195"/>
          </a:xfrm>
        </p:spPr>
        <p:txBody>
          <a:bodyPr vert="horz" lIns="0" tIns="0" rIns="0" bIns="0" rtlCol="0" anchor="t">
            <a:spAutoFit/>
          </a:bodyPr>
          <a:lstStyle/>
          <a:p>
            <a:pPr defTabSz="914377">
              <a:spcBef>
                <a:spcPts val="0"/>
              </a:spcBef>
            </a:pPr>
            <a:r>
              <a:rPr lang="el-GR" altLang="de-DE" sz="3600">
                <a:solidFill>
                  <a:srgbClr val="004992"/>
                </a:solidFill>
                <a:latin typeface="+mn-lt"/>
                <a:ea typeface="+mn-ea"/>
                <a:cs typeface="+mn-cs"/>
              </a:rPr>
              <a:t>Ακούγοντας φωνές</a:t>
            </a:r>
            <a:br>
              <a:rPr lang="el-GR" altLang="de-DE" sz="3600">
                <a:solidFill>
                  <a:srgbClr val="004992"/>
                </a:solidFill>
                <a:latin typeface="+mn-lt"/>
                <a:ea typeface="+mn-ea"/>
                <a:cs typeface="+mn-cs"/>
              </a:rPr>
            </a:br>
            <a:r>
              <a:rPr lang="el-GR" altLang="de-DE">
                <a:solidFill>
                  <a:srgbClr val="004992"/>
                </a:solidFill>
                <a:latin typeface="+mn-lt"/>
                <a:ea typeface="+mn-ea"/>
                <a:cs typeface="+mn-cs"/>
              </a:rPr>
              <a:t>Δικές μου σκέψεις ή ελεγχόμενες από άλλους;</a:t>
            </a:r>
            <a:br>
              <a:rPr lang="el-GR" altLang="de-DE" sz="3600">
                <a:solidFill>
                  <a:srgbClr val="004992"/>
                </a:solidFill>
                <a:latin typeface="+mn-lt"/>
                <a:ea typeface="+mn-ea"/>
                <a:cs typeface="+mn-cs"/>
              </a:rPr>
            </a:br>
            <a:r>
              <a:rPr lang="el-GR" altLang="de-DE">
                <a:solidFill>
                  <a:srgbClr val="004992"/>
                </a:solidFill>
                <a:latin typeface="+mn-lt"/>
                <a:ea typeface="+mn-ea"/>
                <a:cs typeface="+mn-cs"/>
              </a:rPr>
              <a:t>Υπέρ και κατά</a:t>
            </a:r>
          </a:p>
        </p:txBody>
      </p:sp>
      <p:sp>
        <p:nvSpPr>
          <p:cNvPr id="2" name="Footer Placeholder 1"/>
          <p:cNvSpPr>
            <a:spLocks noGrp="1"/>
          </p:cNvSpPr>
          <p:nvPr>
            <p:ph type="ftr" sz="quarter" idx="11"/>
          </p:nvPr>
        </p:nvSpPr>
        <p:spPr/>
        <p:txBody>
          <a:bodyPr/>
          <a:lstStyle/>
          <a:p>
            <a:pPr>
              <a:defRPr/>
            </a:pPr>
            <a:r>
              <a:rPr lang="el-GR">
                <a:latin typeface="+mn-lt"/>
                <a:ea typeface="+mn-ea"/>
              </a:rPr>
              <a:t>Μεταγνωστική Θεραπεία 1 – Απόδοση αιτίαςΑπόδοση ευθυνών και επαίνου</a:t>
            </a:r>
            <a:endParaRPr lang="de-DE">
              <a:latin typeface="+mn-lt"/>
              <a:ea typeface="+mn-ea"/>
            </a:endParaRPr>
          </a:p>
        </p:txBody>
      </p:sp>
      <p:sp>
        <p:nvSpPr>
          <p:cNvPr id="3" name="Slide Number Placeholder 2"/>
          <p:cNvSpPr>
            <a:spLocks noGrp="1"/>
          </p:cNvSpPr>
          <p:nvPr>
            <p:ph type="sldNum" sz="quarter" idx="12"/>
          </p:nvPr>
        </p:nvSpPr>
        <p:spPr/>
        <p:txBody>
          <a:bodyPr/>
          <a:lstStyle/>
          <a:p>
            <a:pPr>
              <a:defRPr/>
            </a:pPr>
            <a:fld id="{9A5AD19E-8182-4F35-B945-31418FB87AE6}" type="slidenum">
              <a:rPr lang="de-DE" altLang="de-DE" smtClean="0">
                <a:latin typeface="+mn-lt"/>
                <a:ea typeface="+mn-ea"/>
              </a:rPr>
              <a:pPr>
                <a:defRPr/>
              </a:pPr>
              <a:t>36</a:t>
            </a:fld>
            <a:endParaRPr lang="de-DE" altLang="de-DE">
              <a:latin typeface="+mn-lt"/>
              <a:ea typeface="+mn-ea"/>
            </a:endParaRPr>
          </a:p>
        </p:txBody>
      </p:sp>
      <p:graphicFrame>
        <p:nvGraphicFramePr>
          <p:cNvPr id="8" name="Table 7"/>
          <p:cNvGraphicFramePr>
            <a:graphicFrameLocks noGrp="1"/>
          </p:cNvGraphicFramePr>
          <p:nvPr>
            <p:extLst>
              <p:ext uri="{D42A27DB-BD31-4B8C-83A1-F6EECF244321}">
                <p14:modId xmlns:p14="http://schemas.microsoft.com/office/powerpoint/2010/main" val="1719449552"/>
              </p:ext>
            </p:extLst>
          </p:nvPr>
        </p:nvGraphicFramePr>
        <p:xfrm>
          <a:off x="408955" y="2564904"/>
          <a:ext cx="11376000" cy="4043928"/>
        </p:xfrm>
        <a:graphic>
          <a:graphicData uri="http://schemas.openxmlformats.org/drawingml/2006/table">
            <a:tbl>
              <a:tblPr firstRow="1" bandRow="1">
                <a:tableStyleId>{21E4AEA4-8DFA-4A89-87EB-49C32662AFE0}</a:tableStyleId>
              </a:tblPr>
              <a:tblGrid>
                <a:gridCol w="3816424">
                  <a:extLst>
                    <a:ext uri="{9D8B030D-6E8A-4147-A177-3AD203B41FA5}">
                      <a16:colId xmlns:a16="http://schemas.microsoft.com/office/drawing/2014/main" val="20000"/>
                    </a:ext>
                  </a:extLst>
                </a:gridCol>
                <a:gridCol w="7559576">
                  <a:extLst>
                    <a:ext uri="{9D8B030D-6E8A-4147-A177-3AD203B41FA5}">
                      <a16:colId xmlns:a16="http://schemas.microsoft.com/office/drawing/2014/main" val="20001"/>
                    </a:ext>
                  </a:extLst>
                </a:gridCol>
              </a:tblGrid>
              <a:tr h="432048">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el-GR" sz="1400" b="0" i="0" u="none" strike="noStrike" cap="none" normalizeH="0" baseline="0" dirty="0">
                          <a:ln>
                            <a:noFill/>
                          </a:ln>
                          <a:solidFill>
                            <a:srgbClr val="333333"/>
                          </a:solidFill>
                          <a:effectLst/>
                          <a:latin typeface="Calibri Light"/>
                          <a:cs typeface="Times New Roman" pitchFamily="18" charset="0"/>
                        </a:rPr>
                        <a:t>Γιατί πιστεύεις ότι οι φωνές έρχονται από έξω;</a:t>
                      </a:r>
                      <a:endParaRPr kumimoji="0" lang="de-DE" sz="1400" b="0" i="0" u="none" strike="noStrike" cap="none" normalizeH="0" baseline="0" dirty="0">
                        <a:ln>
                          <a:noFill/>
                        </a:ln>
                        <a:solidFill>
                          <a:srgbClr val="333333"/>
                        </a:solidFill>
                        <a:effectLst/>
                        <a:latin typeface="Calibri Light"/>
                        <a:cs typeface="Times New Roman" pitchFamily="18" charset="0"/>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ap="flat" cmpd="sng" algn="ctr">
                      <a:solidFill>
                        <a:srgbClr val="C8C8C8"/>
                      </a:solidFill>
                      <a:prstDash val="solid"/>
                      <a:round/>
                      <a:headEnd type="none" w="med" len="med"/>
                      <a:tailEnd type="none" w="med" len="med"/>
                    </a:lnB>
                    <a:solidFill>
                      <a:srgbClr val="8BB3CE"/>
                    </a:solidFill>
                  </a:tcPr>
                </a:tc>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el-GR" sz="1400" b="0" i="0" u="none" strike="noStrike" cap="none" normalizeH="0" baseline="0" dirty="0">
                          <a:ln>
                            <a:noFill/>
                          </a:ln>
                          <a:solidFill>
                            <a:srgbClr val="333333"/>
                          </a:solidFill>
                          <a:effectLst/>
                          <a:latin typeface="Calibri Light"/>
                          <a:cs typeface="Times New Roman" pitchFamily="18" charset="0"/>
                        </a:rPr>
                        <a:t>Υπάρχουν άραγε άλλες επεξηγήσεις για υποθέσεις που αναφέρονται στην αριστερή πλευρά;</a:t>
                      </a:r>
                      <a:endParaRPr kumimoji="0" lang="en-US" sz="1400" b="0" i="0" u="none" strike="noStrike" cap="none" normalizeH="0" baseline="0" dirty="0">
                        <a:ln>
                          <a:noFill/>
                        </a:ln>
                        <a:solidFill>
                          <a:srgbClr val="333333"/>
                        </a:solidFill>
                        <a:effectLst/>
                        <a:latin typeface="Calibri Light"/>
                        <a:cs typeface="Times New Roman" pitchFamily="18" charset="0"/>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extLst>
                  <a:ext uri="{0D108BD9-81ED-4DB2-BD59-A6C34878D82A}">
                    <a16:rowId xmlns:a16="http://schemas.microsoft.com/office/drawing/2014/main" val="10000"/>
                  </a:ext>
                </a:extLst>
              </a:tr>
              <a:tr h="114300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el-GR" sz="1400" b="0" i="0" u="none" strike="noStrike" cap="none" normalizeH="0" baseline="0" dirty="0">
                          <a:ln>
                            <a:noFill/>
                          </a:ln>
                          <a:solidFill>
                            <a:srgbClr val="333333"/>
                          </a:solidFill>
                          <a:effectLst/>
                          <a:latin typeface="+mn-lt"/>
                          <a:cs typeface="Times New Roman" pitchFamily="18" charset="0"/>
                        </a:rPr>
                        <a:t>«</a:t>
                      </a:r>
                      <a:r>
                        <a:rPr lang="el-GR" sz="1400" b="0" i="0" u="none" dirty="0">
                          <a:solidFill>
                            <a:srgbClr val="333333"/>
                          </a:solidFill>
                          <a:latin typeface="+mn-lt"/>
                        </a:rPr>
                        <a:t>Μπορώ να τις ακούσω καθαρά. Εν αντιθέσει, οι σκέψεις μου είναι τελείως αθόρυβες.</a:t>
                      </a:r>
                      <a:r>
                        <a:rPr kumimoji="0" lang="el-GR" sz="1400" b="0" i="0" u="none" strike="noStrike" cap="none" normalizeH="0" baseline="0" dirty="0">
                          <a:ln>
                            <a:noFill/>
                          </a:ln>
                          <a:solidFill>
                            <a:srgbClr val="333333"/>
                          </a:solidFill>
                          <a:effectLst/>
                          <a:latin typeface="+mn-lt"/>
                          <a:cs typeface="Times New Roman" pitchFamily="18" charset="0"/>
                        </a:rPr>
                        <a:t>»</a:t>
                      </a:r>
                      <a:endParaRPr kumimoji="0" lang="de-DE" sz="1400" b="0" i="0" u="none" strike="noStrike" cap="none" normalizeH="0" baseline="0" dirty="0">
                        <a:ln>
                          <a:noFill/>
                        </a:ln>
                        <a:solidFill>
                          <a:srgbClr val="333333"/>
                        </a:solidFill>
                        <a:effectLst/>
                        <a:latin typeface="+mn-lt"/>
                        <a:cs typeface="Times New Roman" pitchFamily="18" charset="0"/>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333333"/>
                        </a:buClr>
                        <a:buSzTx/>
                        <a:buFontTx/>
                        <a:buNone/>
                        <a:tabLst/>
                      </a:pPr>
                      <a:r>
                        <a:rPr kumimoji="0" lang="el-GR" sz="1400" b="0" i="0" u="none" strike="noStrike" cap="none" normalizeH="0" baseline="0" dirty="0">
                          <a:ln>
                            <a:noFill/>
                          </a:ln>
                          <a:solidFill>
                            <a:srgbClr val="004992"/>
                          </a:solidFill>
                          <a:effectLst/>
                          <a:latin typeface="Calibri Light"/>
                          <a:cs typeface="Times New Roman" pitchFamily="18" charset="0"/>
                        </a:rPr>
                        <a:t>;;;</a:t>
                      </a:r>
                      <a:endParaRPr kumimoji="0" lang="de-DE" sz="1400" b="0" i="0" u="none" strike="noStrike" cap="none" normalizeH="0" baseline="0" dirty="0">
                        <a:ln>
                          <a:noFill/>
                        </a:ln>
                        <a:solidFill>
                          <a:srgbClr val="004992"/>
                        </a:solidFill>
                        <a:effectLst/>
                        <a:latin typeface="Calibri Light"/>
                        <a:cs typeface="Times New Roman" pitchFamily="18" charset="0"/>
                      </a:endParaRPr>
                    </a:p>
                  </a:txBody>
                  <a:tcPr marL="121952" marR="121952" marT="45723" marB="45723" horzOverflow="overflow">
                    <a:lnL w="12700" cap="flat" cmpd="sng" algn="ctr">
                      <a:solidFill>
                        <a:srgbClr val="C8C8C8"/>
                      </a:solidFill>
                      <a:prstDash val="solid"/>
                      <a:round/>
                      <a:headEnd type="none" w="med" len="med"/>
                      <a:tailEnd type="none" w="med" len="me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1"/>
                  </a:ext>
                </a:extLst>
              </a:tr>
              <a:tr h="137160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el-GR" sz="1400" b="0" i="0" u="none" strike="noStrike" cap="none" normalizeH="0" baseline="0" dirty="0">
                          <a:ln>
                            <a:noFill/>
                          </a:ln>
                          <a:solidFill>
                            <a:srgbClr val="333333"/>
                          </a:solidFill>
                          <a:effectLst/>
                          <a:latin typeface="+mn-lt"/>
                          <a:cs typeface="Times New Roman" pitchFamily="18" charset="0"/>
                        </a:rPr>
                        <a:t>«</a:t>
                      </a:r>
                      <a:r>
                        <a:rPr lang="el-GR" sz="1400" b="0" i="0" u="none" dirty="0">
                          <a:solidFill>
                            <a:srgbClr val="333333"/>
                          </a:solidFill>
                          <a:latin typeface="+mn-lt"/>
                        </a:rPr>
                        <a:t>Αυτές οι σκέψεις μου δεν ελέγχονται από εμένα. Όταν προσπαθώ να τις ξεπεράσω, χειροτερεύει η κατάσταση. Αυτό μου δείχνει ότι κάποιος θέλει να μου κάνει κακό.</a:t>
                      </a:r>
                      <a:r>
                        <a:rPr kumimoji="0" lang="el-GR" sz="1400" b="0" i="0" u="none" strike="noStrike" cap="none" normalizeH="0" baseline="0" dirty="0">
                          <a:ln>
                            <a:noFill/>
                          </a:ln>
                          <a:solidFill>
                            <a:srgbClr val="333333"/>
                          </a:solidFill>
                          <a:effectLst/>
                          <a:latin typeface="+mn-lt"/>
                          <a:cs typeface="Times New Roman" pitchFamily="18" charset="0"/>
                        </a:rPr>
                        <a:t>»</a:t>
                      </a:r>
                      <a:r>
                        <a:rPr lang="el-GR" sz="1400" b="0" i="0" u="none" dirty="0">
                          <a:solidFill>
                            <a:srgbClr val="333333"/>
                          </a:solidFill>
                          <a:latin typeface="+mn-lt"/>
                        </a:rPr>
                        <a:t> </a:t>
                      </a:r>
                      <a:endParaRPr kumimoji="0" lang="de-DE" sz="1400" b="0" i="0" u="none" strike="noStrike" cap="none" normalizeH="0" baseline="0" dirty="0">
                        <a:ln>
                          <a:noFill/>
                        </a:ln>
                        <a:solidFill>
                          <a:srgbClr val="333333"/>
                        </a:solidFill>
                        <a:effectLst/>
                        <a:latin typeface="+mn-lt"/>
                        <a:cs typeface="Times New Roman" pitchFamily="18" charset="0"/>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ts val="1200"/>
                        </a:spcBef>
                        <a:spcAft>
                          <a:spcPct val="0"/>
                        </a:spcAft>
                        <a:buClr>
                          <a:srgbClr val="333333"/>
                        </a:buClr>
                        <a:buSzTx/>
                        <a:buFontTx/>
                        <a:buNone/>
                        <a:tabLst/>
                      </a:pPr>
                      <a:r>
                        <a:rPr kumimoji="0" lang="el-GR" sz="1400" b="0" i="0" u="none" strike="noStrike" cap="none" normalizeH="0" baseline="0">
                          <a:ln>
                            <a:noFill/>
                          </a:ln>
                          <a:solidFill>
                            <a:srgbClr val="004992"/>
                          </a:solidFill>
                          <a:effectLst/>
                          <a:latin typeface="Calibri Light"/>
                          <a:cs typeface="Times New Roman" pitchFamily="18" charset="0"/>
                        </a:rPr>
                        <a:t>;;;</a:t>
                      </a:r>
                      <a:endParaRPr kumimoji="0" lang="de-DE" sz="1400" b="0" i="0" u="none" strike="noStrike" cap="none" normalizeH="0" baseline="0" dirty="0">
                        <a:ln>
                          <a:noFill/>
                        </a:ln>
                        <a:solidFill>
                          <a:srgbClr val="004992"/>
                        </a:solidFill>
                        <a:effectLst/>
                        <a:latin typeface="Calibri Light"/>
                        <a:cs typeface="Times New Roman" pitchFamily="18" charset="0"/>
                      </a:endParaRPr>
                    </a:p>
                  </a:txBody>
                  <a:tcPr marL="121952" marR="121952" marT="45723" marB="45723" horzOverflow="overflow">
                    <a:lnL w="12700" cap="flat" cmpd="sng" algn="ctr">
                      <a:solidFill>
                        <a:srgbClr val="C8C8C8"/>
                      </a:solidFill>
                      <a:prstDash val="solid"/>
                      <a:round/>
                      <a:headEnd type="none" w="med" len="med"/>
                      <a:tailEnd type="none" w="med" len="me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extLst>
                  <a:ext uri="{0D108BD9-81ED-4DB2-BD59-A6C34878D82A}">
                    <a16:rowId xmlns:a16="http://schemas.microsoft.com/office/drawing/2014/main" val="10002"/>
                  </a:ext>
                </a:extLst>
              </a:tr>
              <a:tr h="109728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el-GR" sz="1400" b="0" i="0" u="none" strike="noStrike" cap="none" normalizeH="0" baseline="0" dirty="0">
                          <a:ln>
                            <a:noFill/>
                          </a:ln>
                          <a:solidFill>
                            <a:srgbClr val="333333"/>
                          </a:solidFill>
                          <a:effectLst/>
                          <a:latin typeface="+mn-lt"/>
                          <a:cs typeface="Times New Roman" pitchFamily="18" charset="0"/>
                        </a:rPr>
                        <a:t>«</a:t>
                      </a:r>
                      <a:r>
                        <a:rPr lang="el-GR" sz="1400" b="0" i="0" u="none" dirty="0">
                          <a:solidFill>
                            <a:srgbClr val="333333"/>
                          </a:solidFill>
                          <a:latin typeface="+mn-lt"/>
                        </a:rPr>
                        <a:t>Δεν είχα ποτέ τέτοιες διαβολικές σκέψεις. Δε θα μπορούσα ποτέ να βλάψω κάποιον. Αλλά έχω ακόμα αυτές τις επιθετικές σκέψεις.</a:t>
                      </a:r>
                      <a:r>
                        <a:rPr kumimoji="0" lang="el-GR" sz="1400" b="0" i="0" u="none" strike="noStrike" cap="none" normalizeH="0" baseline="0" dirty="0">
                          <a:ln>
                            <a:noFill/>
                          </a:ln>
                          <a:solidFill>
                            <a:srgbClr val="333333"/>
                          </a:solidFill>
                          <a:effectLst/>
                          <a:latin typeface="+mn-lt"/>
                          <a:cs typeface="Times New Roman" pitchFamily="18" charset="0"/>
                        </a:rPr>
                        <a:t>»</a:t>
                      </a:r>
                      <a:endParaRPr lang="en-US" sz="1400" b="0" i="0" u="none" dirty="0">
                        <a:solidFill>
                          <a:srgbClr val="333333"/>
                        </a:solidFill>
                        <a:latin typeface="+mn-lt"/>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333333"/>
                        </a:buClr>
                        <a:buSzTx/>
                        <a:buFontTx/>
                        <a:buNone/>
                        <a:tabLst/>
                      </a:pPr>
                      <a:r>
                        <a:rPr kumimoji="0" lang="el-GR" sz="1400" b="0" i="0" u="none" strike="noStrike" cap="none" normalizeH="0" baseline="0" dirty="0">
                          <a:ln>
                            <a:noFill/>
                          </a:ln>
                          <a:solidFill>
                            <a:srgbClr val="004992"/>
                          </a:solidFill>
                          <a:effectLst/>
                          <a:latin typeface="Calibri Light"/>
                          <a:cs typeface="Times New Roman" pitchFamily="18" charset="0"/>
                        </a:rPr>
                        <a:t>;;;</a:t>
                      </a:r>
                      <a:endParaRPr kumimoji="0" lang="de-DE" sz="1400" b="0" i="0" u="none" strike="noStrike" cap="none" normalizeH="0" baseline="0" dirty="0">
                        <a:ln>
                          <a:noFill/>
                        </a:ln>
                        <a:solidFill>
                          <a:srgbClr val="004992"/>
                        </a:solidFill>
                        <a:effectLst/>
                        <a:latin typeface="Calibri Light"/>
                        <a:cs typeface="Times New Roman" pitchFamily="18" charset="0"/>
                      </a:endParaRPr>
                    </a:p>
                  </a:txBody>
                  <a:tcPr marL="121952" marR="121952" marT="45723" marB="45723" horzOverflow="overflow">
                    <a:lnL w="12700" cap="flat" cmpd="sng" algn="ctr">
                      <a:solidFill>
                        <a:srgbClr val="C8C8C8"/>
                      </a:solidFill>
                      <a:prstDash val="solid"/>
                      <a:round/>
                      <a:headEnd type="none" w="med" len="med"/>
                      <a:tailEnd type="none" w="med" len="me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3"/>
                  </a:ext>
                </a:extLst>
              </a:tr>
            </a:tbl>
          </a:graphicData>
        </a:graphic>
      </p:graphicFrame>
      <p:pic>
        <p:nvPicPr>
          <p:cNvPr id="9" name="Picture 11" descr="Heidi Wittwer fotocommunity schreiende Hand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520174" y="914407"/>
            <a:ext cx="1264781" cy="13990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Title 1"/>
          <p:cNvSpPr>
            <a:spLocks noGrp="1"/>
          </p:cNvSpPr>
          <p:nvPr>
            <p:ph type="title"/>
          </p:nvPr>
        </p:nvSpPr>
        <p:spPr>
          <a:xfrm>
            <a:off x="408955" y="1124744"/>
            <a:ext cx="11376000" cy="1274195"/>
          </a:xfrm>
        </p:spPr>
        <p:txBody>
          <a:bodyPr vert="horz" lIns="0" tIns="0" rIns="0" bIns="0" rtlCol="0" anchor="t">
            <a:spAutoFit/>
          </a:bodyPr>
          <a:lstStyle/>
          <a:p>
            <a:pPr defTabSz="914377">
              <a:spcBef>
                <a:spcPts val="0"/>
              </a:spcBef>
            </a:pPr>
            <a:r>
              <a:rPr lang="el-GR" altLang="de-DE" sz="3600">
                <a:solidFill>
                  <a:srgbClr val="004992"/>
                </a:solidFill>
                <a:latin typeface="+mn-lt"/>
                <a:ea typeface="+mn-ea"/>
                <a:cs typeface="+mn-cs"/>
              </a:rPr>
              <a:t>Ακούγοντας φωνές</a:t>
            </a:r>
            <a:br>
              <a:rPr lang="el-GR" altLang="de-DE" sz="3600">
                <a:solidFill>
                  <a:srgbClr val="004992"/>
                </a:solidFill>
                <a:latin typeface="+mn-lt"/>
                <a:ea typeface="+mn-ea"/>
                <a:cs typeface="+mn-cs"/>
              </a:rPr>
            </a:br>
            <a:r>
              <a:rPr lang="el-GR" altLang="de-DE">
                <a:solidFill>
                  <a:srgbClr val="004992"/>
                </a:solidFill>
                <a:latin typeface="+mn-lt"/>
                <a:ea typeface="+mn-ea"/>
                <a:cs typeface="+mn-cs"/>
              </a:rPr>
              <a:t>Δικές μου σκέψεις ή ελεγχόμενες από άλλους;</a:t>
            </a:r>
            <a:br>
              <a:rPr lang="el-GR" altLang="de-DE" sz="3600">
                <a:solidFill>
                  <a:srgbClr val="004992"/>
                </a:solidFill>
                <a:latin typeface="+mn-lt"/>
                <a:ea typeface="+mn-ea"/>
                <a:cs typeface="+mn-cs"/>
              </a:rPr>
            </a:br>
            <a:r>
              <a:rPr lang="el-GR" altLang="de-DE">
                <a:solidFill>
                  <a:srgbClr val="004992"/>
                </a:solidFill>
                <a:latin typeface="+mn-lt"/>
                <a:ea typeface="+mn-ea"/>
                <a:cs typeface="+mn-cs"/>
              </a:rPr>
              <a:t>Υπέρ και κατά</a:t>
            </a:r>
          </a:p>
        </p:txBody>
      </p:sp>
      <p:sp>
        <p:nvSpPr>
          <p:cNvPr id="2" name="Footer Placeholder 1"/>
          <p:cNvSpPr>
            <a:spLocks noGrp="1"/>
          </p:cNvSpPr>
          <p:nvPr>
            <p:ph type="ftr" sz="quarter" idx="11"/>
          </p:nvPr>
        </p:nvSpPr>
        <p:spPr/>
        <p:txBody>
          <a:bodyPr/>
          <a:lstStyle/>
          <a:p>
            <a:pPr>
              <a:defRPr/>
            </a:pPr>
            <a:r>
              <a:rPr lang="el-GR">
                <a:latin typeface="+mn-lt"/>
                <a:ea typeface="+mn-ea"/>
              </a:rPr>
              <a:t>Μεταγνωστική Θεραπεία 1 – Απόδοση αιτίαςΑπόδοση ευθυνών και επαίνου</a:t>
            </a:r>
            <a:endParaRPr lang="de-DE">
              <a:latin typeface="+mn-lt"/>
              <a:ea typeface="+mn-ea"/>
            </a:endParaRPr>
          </a:p>
        </p:txBody>
      </p:sp>
      <p:sp>
        <p:nvSpPr>
          <p:cNvPr id="3" name="Slide Number Placeholder 2"/>
          <p:cNvSpPr>
            <a:spLocks noGrp="1"/>
          </p:cNvSpPr>
          <p:nvPr>
            <p:ph type="sldNum" sz="quarter" idx="12"/>
          </p:nvPr>
        </p:nvSpPr>
        <p:spPr/>
        <p:txBody>
          <a:bodyPr/>
          <a:lstStyle/>
          <a:p>
            <a:pPr>
              <a:defRPr/>
            </a:pPr>
            <a:fld id="{9A5AD19E-8182-4F35-B945-31418FB87AE6}" type="slidenum">
              <a:rPr lang="de-DE" altLang="de-DE" smtClean="0">
                <a:latin typeface="+mn-lt"/>
                <a:ea typeface="+mn-ea"/>
              </a:rPr>
              <a:pPr>
                <a:defRPr/>
              </a:pPr>
              <a:t>37</a:t>
            </a:fld>
            <a:endParaRPr lang="de-DE" altLang="de-DE">
              <a:latin typeface="+mn-lt"/>
              <a:ea typeface="+mn-ea"/>
            </a:endParaRPr>
          </a:p>
        </p:txBody>
      </p:sp>
      <p:graphicFrame>
        <p:nvGraphicFramePr>
          <p:cNvPr id="8" name="Table 7"/>
          <p:cNvGraphicFramePr>
            <a:graphicFrameLocks noGrp="1"/>
          </p:cNvGraphicFramePr>
          <p:nvPr>
            <p:extLst>
              <p:ext uri="{D42A27DB-BD31-4B8C-83A1-F6EECF244321}">
                <p14:modId xmlns:p14="http://schemas.microsoft.com/office/powerpoint/2010/main" val="325951970"/>
              </p:ext>
            </p:extLst>
          </p:nvPr>
        </p:nvGraphicFramePr>
        <p:xfrm>
          <a:off x="408955" y="2564904"/>
          <a:ext cx="11376000" cy="4043928"/>
        </p:xfrm>
        <a:graphic>
          <a:graphicData uri="http://schemas.openxmlformats.org/drawingml/2006/table">
            <a:tbl>
              <a:tblPr firstRow="1" bandRow="1">
                <a:tableStyleId>{21E4AEA4-8DFA-4A89-87EB-49C32662AFE0}</a:tableStyleId>
              </a:tblPr>
              <a:tblGrid>
                <a:gridCol w="3816424">
                  <a:extLst>
                    <a:ext uri="{9D8B030D-6E8A-4147-A177-3AD203B41FA5}">
                      <a16:colId xmlns:a16="http://schemas.microsoft.com/office/drawing/2014/main" val="20000"/>
                    </a:ext>
                  </a:extLst>
                </a:gridCol>
                <a:gridCol w="7559576">
                  <a:extLst>
                    <a:ext uri="{9D8B030D-6E8A-4147-A177-3AD203B41FA5}">
                      <a16:colId xmlns:a16="http://schemas.microsoft.com/office/drawing/2014/main" val="20001"/>
                    </a:ext>
                  </a:extLst>
                </a:gridCol>
              </a:tblGrid>
              <a:tr h="432048">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el-GR" sz="1400" b="0" i="0" u="none" strike="noStrike" cap="none" normalizeH="0" baseline="0" dirty="0">
                          <a:ln>
                            <a:noFill/>
                          </a:ln>
                          <a:solidFill>
                            <a:srgbClr val="333333"/>
                          </a:solidFill>
                          <a:effectLst/>
                          <a:latin typeface="Calibri Light"/>
                          <a:cs typeface="Times New Roman" pitchFamily="18" charset="0"/>
                        </a:rPr>
                        <a:t>Γιατί πιστεύεις ότι οι φωνές έρχονται από έξω;</a:t>
                      </a:r>
                      <a:endParaRPr kumimoji="0" lang="de-DE" sz="1400" b="0" i="0" u="none" strike="noStrike" cap="none" normalizeH="0" baseline="0" dirty="0">
                        <a:ln>
                          <a:noFill/>
                        </a:ln>
                        <a:solidFill>
                          <a:srgbClr val="333333"/>
                        </a:solidFill>
                        <a:effectLst/>
                        <a:latin typeface="Calibri Light"/>
                        <a:cs typeface="Times New Roman" pitchFamily="18" charset="0"/>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ap="flat" cmpd="sng" algn="ctr">
                      <a:solidFill>
                        <a:srgbClr val="C8C8C8"/>
                      </a:solidFill>
                      <a:prstDash val="solid"/>
                      <a:round/>
                      <a:headEnd type="none" w="med" len="med"/>
                      <a:tailEnd type="none" w="med" len="med"/>
                    </a:lnB>
                    <a:solidFill>
                      <a:srgbClr val="8BB3CE"/>
                    </a:solidFill>
                  </a:tcPr>
                </a:tc>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el-GR" sz="1400" b="0" i="0" u="none" strike="noStrike" cap="none" normalizeH="0" baseline="0" dirty="0">
                          <a:ln>
                            <a:noFill/>
                          </a:ln>
                          <a:solidFill>
                            <a:srgbClr val="333333"/>
                          </a:solidFill>
                          <a:effectLst/>
                          <a:latin typeface="Calibri Light"/>
                          <a:cs typeface="Times New Roman" pitchFamily="18" charset="0"/>
                        </a:rPr>
                        <a:t>Υπάρχουν άραγε άλλες επεξηγήσεις για υποθέσεις που αναφέρονται στην αριστερή πλευρά;</a:t>
                      </a:r>
                      <a:endParaRPr kumimoji="0" lang="en-US" sz="1400" b="0" i="0" u="none" strike="noStrike" cap="none" normalizeH="0" baseline="0" dirty="0">
                        <a:ln>
                          <a:noFill/>
                        </a:ln>
                        <a:solidFill>
                          <a:srgbClr val="333333"/>
                        </a:solidFill>
                        <a:effectLst/>
                        <a:latin typeface="Calibri Light"/>
                        <a:cs typeface="Times New Roman" pitchFamily="18" charset="0"/>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extLst>
                  <a:ext uri="{0D108BD9-81ED-4DB2-BD59-A6C34878D82A}">
                    <a16:rowId xmlns:a16="http://schemas.microsoft.com/office/drawing/2014/main" val="10000"/>
                  </a:ext>
                </a:extLst>
              </a:tr>
              <a:tr h="114300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el-GR" sz="1400" b="0" i="0" u="none" strike="noStrike" cap="none" normalizeH="0" baseline="0" dirty="0">
                          <a:ln>
                            <a:noFill/>
                          </a:ln>
                          <a:solidFill>
                            <a:srgbClr val="333333"/>
                          </a:solidFill>
                          <a:effectLst/>
                          <a:latin typeface="+mn-lt"/>
                          <a:cs typeface="Times New Roman" pitchFamily="18" charset="0"/>
                        </a:rPr>
                        <a:t>«</a:t>
                      </a:r>
                      <a:r>
                        <a:rPr lang="el-GR" sz="1400" b="0" i="0" u="none" dirty="0">
                          <a:solidFill>
                            <a:srgbClr val="333333"/>
                          </a:solidFill>
                          <a:latin typeface="+mn-lt"/>
                        </a:rPr>
                        <a:t>Μπορώ να τις ακούσω καθαρά. Εν αντιθέσει, οι σκέψεις μου είναι τελείως αθόρυβες.</a:t>
                      </a:r>
                      <a:r>
                        <a:rPr kumimoji="0" lang="el-GR" sz="1400" b="0" i="0" u="none" strike="noStrike" cap="none" normalizeH="0" baseline="0" dirty="0">
                          <a:ln>
                            <a:noFill/>
                          </a:ln>
                          <a:solidFill>
                            <a:srgbClr val="333333"/>
                          </a:solidFill>
                          <a:effectLst/>
                          <a:latin typeface="+mn-lt"/>
                          <a:cs typeface="Times New Roman" pitchFamily="18" charset="0"/>
                        </a:rPr>
                        <a:t>»</a:t>
                      </a:r>
                      <a:endParaRPr kumimoji="0" lang="de-DE" sz="1400" b="0" i="0" u="none" strike="noStrike" cap="none" normalizeH="0" baseline="0" dirty="0">
                        <a:ln>
                          <a:noFill/>
                        </a:ln>
                        <a:solidFill>
                          <a:srgbClr val="333333"/>
                        </a:solidFill>
                        <a:effectLst/>
                        <a:latin typeface="+mn-lt"/>
                        <a:cs typeface="Times New Roman" pitchFamily="18" charset="0"/>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285750" marR="0" lvl="0" indent="-285750" algn="l" defTabSz="914400" rtl="0" eaLnBrk="1" fontAlgn="base" latinLnBrk="0" hangingPunct="1">
                        <a:lnSpc>
                          <a:spcPct val="100000"/>
                        </a:lnSpc>
                        <a:spcBef>
                          <a:spcPts val="1200"/>
                        </a:spcBef>
                        <a:spcAft>
                          <a:spcPct val="0"/>
                        </a:spcAft>
                        <a:buClr>
                          <a:srgbClr val="333333"/>
                        </a:buClr>
                        <a:buSzTx/>
                        <a:buFont typeface="WingDings"/>
                        <a:buChar char=""/>
                        <a:tabLst/>
                      </a:pPr>
                      <a:r>
                        <a:rPr kumimoji="0" lang="el-GR" sz="1400" b="0" i="0" u="none" strike="noStrike" cap="none" normalizeH="0" baseline="0" dirty="0">
                          <a:ln>
                            <a:noFill/>
                          </a:ln>
                          <a:solidFill>
                            <a:srgbClr val="333333"/>
                          </a:solidFill>
                          <a:effectLst/>
                          <a:latin typeface="Calibri Light"/>
                          <a:cs typeface="Times New Roman" pitchFamily="18" charset="0"/>
                        </a:rPr>
                        <a:t>Περίπου το 15-20% του «υγιούς» πληθυσμού ακούει από καιρό σε καιρό τέτοιου είδους φωνές.</a:t>
                      </a:r>
                    </a:p>
                    <a:p>
                      <a:pPr marL="285750" marR="0" lvl="0" indent="-285750" algn="l" defTabSz="914400" rtl="0" eaLnBrk="1" fontAlgn="base" latinLnBrk="0" hangingPunct="1">
                        <a:lnSpc>
                          <a:spcPct val="100000"/>
                        </a:lnSpc>
                        <a:spcBef>
                          <a:spcPts val="1200"/>
                        </a:spcBef>
                        <a:spcAft>
                          <a:spcPct val="0"/>
                        </a:spcAft>
                        <a:buClr>
                          <a:srgbClr val="333333"/>
                        </a:buClr>
                        <a:buSzTx/>
                        <a:buFont typeface="WingDings"/>
                        <a:buChar char=""/>
                        <a:tabLst/>
                      </a:pPr>
                      <a:r>
                        <a:rPr kumimoji="0" lang="el-GR" sz="1400" b="0" i="0" u="none" strike="noStrike" cap="none" normalizeH="0" baseline="0" dirty="0">
                          <a:ln>
                            <a:noFill/>
                          </a:ln>
                          <a:solidFill>
                            <a:srgbClr val="333333"/>
                          </a:solidFill>
                          <a:effectLst/>
                          <a:latin typeface="Calibri Light"/>
                          <a:cs typeface="Times New Roman" pitchFamily="18" charset="0"/>
                        </a:rPr>
                        <a:t>Μερικές από τις έντονες σκέψεις που κάνουμε μπορεί να είναι και ηχηρές (ένα τραγούδι που κολλάει στο μυαλό, πολλοί άνθρωποι ακούνε την φωνή του φίλου τους, καθώς διαβάζουν ένα γράμμα, που το έχει γράψει αυτός).</a:t>
                      </a:r>
                      <a:endParaRPr kumimoji="0" lang="de-DE" sz="1400" b="0" i="0" u="none" strike="noStrike" cap="none" normalizeH="0" baseline="0" dirty="0">
                        <a:ln>
                          <a:noFill/>
                        </a:ln>
                        <a:solidFill>
                          <a:srgbClr val="333333"/>
                        </a:solidFill>
                        <a:effectLst/>
                        <a:latin typeface="Calibri Light"/>
                        <a:cs typeface="Times New Roman" pitchFamily="18" charset="0"/>
                      </a:endParaRPr>
                    </a:p>
                  </a:txBody>
                  <a:tcPr marL="121952" marR="121952" marT="45723" marB="45723" horzOverflow="overflow">
                    <a:lnL w="12700" cap="flat" cmpd="sng" algn="ctr">
                      <a:solidFill>
                        <a:srgbClr val="C8C8C8"/>
                      </a:solidFill>
                      <a:prstDash val="solid"/>
                      <a:round/>
                      <a:headEnd type="none" w="med" len="med"/>
                      <a:tailEnd type="none" w="med" len="me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1"/>
                  </a:ext>
                </a:extLst>
              </a:tr>
              <a:tr h="137160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el-GR" sz="1400" b="0" i="0" u="none" strike="noStrike" cap="none" normalizeH="0" baseline="0" dirty="0">
                          <a:ln>
                            <a:noFill/>
                          </a:ln>
                          <a:solidFill>
                            <a:srgbClr val="333333"/>
                          </a:solidFill>
                          <a:effectLst/>
                          <a:latin typeface="+mn-lt"/>
                          <a:cs typeface="Times New Roman" pitchFamily="18" charset="0"/>
                        </a:rPr>
                        <a:t>«</a:t>
                      </a:r>
                      <a:r>
                        <a:rPr lang="el-GR" sz="1400" b="0" i="0" u="none" dirty="0">
                          <a:solidFill>
                            <a:srgbClr val="333333"/>
                          </a:solidFill>
                          <a:latin typeface="+mn-lt"/>
                        </a:rPr>
                        <a:t>Αυτές οι σκέψεις μου δεν ελέγχονται από εμένα. Όταν προσπαθώ να τις ξεπεράσω, χειροτερεύει η κατάσταση. Αυτό μου δείχνει ότι κάποιος θέλει να μου κάνει κακό.</a:t>
                      </a:r>
                      <a:r>
                        <a:rPr kumimoji="0" lang="el-GR" sz="1400" b="0" i="0" u="none" strike="noStrike" cap="none" normalizeH="0" baseline="0" dirty="0">
                          <a:ln>
                            <a:noFill/>
                          </a:ln>
                          <a:solidFill>
                            <a:srgbClr val="333333"/>
                          </a:solidFill>
                          <a:effectLst/>
                          <a:latin typeface="+mn-lt"/>
                          <a:cs typeface="Times New Roman" pitchFamily="18" charset="0"/>
                        </a:rPr>
                        <a:t>»</a:t>
                      </a:r>
                      <a:r>
                        <a:rPr lang="el-GR" sz="1400" b="0" i="0" u="none" dirty="0">
                          <a:solidFill>
                            <a:srgbClr val="333333"/>
                          </a:solidFill>
                          <a:latin typeface="+mn-lt"/>
                        </a:rPr>
                        <a:t> </a:t>
                      </a:r>
                      <a:endParaRPr kumimoji="0" lang="de-DE" sz="1400" b="0" i="0" u="none" strike="noStrike" cap="none" normalizeH="0" baseline="0" dirty="0">
                        <a:ln>
                          <a:noFill/>
                        </a:ln>
                        <a:solidFill>
                          <a:srgbClr val="333333"/>
                        </a:solidFill>
                        <a:effectLst/>
                        <a:latin typeface="+mn-lt"/>
                        <a:cs typeface="Times New Roman" pitchFamily="18" charset="0"/>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ts val="1200"/>
                        </a:spcBef>
                        <a:spcAft>
                          <a:spcPct val="0"/>
                        </a:spcAft>
                        <a:buClr>
                          <a:srgbClr val="333333"/>
                        </a:buClr>
                        <a:buSzTx/>
                        <a:buFontTx/>
                        <a:buNone/>
                        <a:tabLst/>
                      </a:pPr>
                      <a:r>
                        <a:rPr kumimoji="0" lang="el-GR" sz="1400" b="0" i="0" u="none" strike="noStrike" cap="none" normalizeH="0" baseline="0">
                          <a:ln>
                            <a:noFill/>
                          </a:ln>
                          <a:solidFill>
                            <a:srgbClr val="004992"/>
                          </a:solidFill>
                          <a:effectLst/>
                          <a:latin typeface="Calibri Light"/>
                          <a:cs typeface="Times New Roman" pitchFamily="18" charset="0"/>
                        </a:rPr>
                        <a:t>;;;</a:t>
                      </a:r>
                      <a:endParaRPr kumimoji="0" lang="de-DE" sz="1400" b="0" i="0" u="none" strike="noStrike" cap="none" normalizeH="0" baseline="0" dirty="0">
                        <a:ln>
                          <a:noFill/>
                        </a:ln>
                        <a:solidFill>
                          <a:srgbClr val="004992"/>
                        </a:solidFill>
                        <a:effectLst/>
                        <a:latin typeface="Calibri Light"/>
                        <a:cs typeface="Times New Roman" pitchFamily="18" charset="0"/>
                      </a:endParaRPr>
                    </a:p>
                  </a:txBody>
                  <a:tcPr marL="121952" marR="121952" marT="45723" marB="45723" horzOverflow="overflow">
                    <a:lnL w="12700" cap="flat" cmpd="sng" algn="ctr">
                      <a:solidFill>
                        <a:srgbClr val="C8C8C8"/>
                      </a:solidFill>
                      <a:prstDash val="solid"/>
                      <a:round/>
                      <a:headEnd type="none" w="med" len="med"/>
                      <a:tailEnd type="none" w="med" len="me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extLst>
                  <a:ext uri="{0D108BD9-81ED-4DB2-BD59-A6C34878D82A}">
                    <a16:rowId xmlns:a16="http://schemas.microsoft.com/office/drawing/2014/main" val="10002"/>
                  </a:ext>
                </a:extLst>
              </a:tr>
              <a:tr h="109728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el-GR" sz="1400" b="0" i="0" u="none" strike="noStrike" cap="none" normalizeH="0" baseline="0" dirty="0">
                          <a:ln>
                            <a:noFill/>
                          </a:ln>
                          <a:solidFill>
                            <a:srgbClr val="333333"/>
                          </a:solidFill>
                          <a:effectLst/>
                          <a:latin typeface="+mn-lt"/>
                          <a:cs typeface="Times New Roman" pitchFamily="18" charset="0"/>
                        </a:rPr>
                        <a:t>«</a:t>
                      </a:r>
                      <a:r>
                        <a:rPr lang="el-GR" sz="1400" b="0" i="0" u="none" dirty="0">
                          <a:solidFill>
                            <a:srgbClr val="333333"/>
                          </a:solidFill>
                          <a:latin typeface="+mn-lt"/>
                        </a:rPr>
                        <a:t>Δεν είχα ποτέ τέτοιες διαβολικές σκέψεις. Δε θα μπορούσα ποτέ να βλάψω κάποιον. Αλλά έχω ακόμα αυτές τις επιθετικές σκέψεις.</a:t>
                      </a:r>
                      <a:r>
                        <a:rPr kumimoji="0" lang="el-GR" sz="1400" b="0" i="0" u="none" strike="noStrike" cap="none" normalizeH="0" baseline="0" dirty="0">
                          <a:ln>
                            <a:noFill/>
                          </a:ln>
                          <a:solidFill>
                            <a:srgbClr val="333333"/>
                          </a:solidFill>
                          <a:effectLst/>
                          <a:latin typeface="+mn-lt"/>
                          <a:cs typeface="Times New Roman" pitchFamily="18" charset="0"/>
                        </a:rPr>
                        <a:t>»</a:t>
                      </a:r>
                      <a:endParaRPr lang="en-US" sz="1400" b="0" i="0" u="none" dirty="0">
                        <a:solidFill>
                          <a:srgbClr val="333333"/>
                        </a:solidFill>
                        <a:latin typeface="+mn-lt"/>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333333"/>
                        </a:buClr>
                        <a:buSzTx/>
                        <a:buFontTx/>
                        <a:buNone/>
                        <a:tabLst/>
                      </a:pPr>
                      <a:r>
                        <a:rPr kumimoji="0" lang="el-GR" sz="1400" b="0" i="0" u="none" strike="noStrike" cap="none" normalizeH="0" baseline="0" dirty="0">
                          <a:ln>
                            <a:noFill/>
                          </a:ln>
                          <a:solidFill>
                            <a:srgbClr val="004992"/>
                          </a:solidFill>
                          <a:effectLst/>
                          <a:latin typeface="Calibri Light"/>
                          <a:cs typeface="Times New Roman" pitchFamily="18" charset="0"/>
                        </a:rPr>
                        <a:t>;;;</a:t>
                      </a:r>
                      <a:endParaRPr kumimoji="0" lang="de-DE" sz="1400" b="0" i="0" u="none" strike="noStrike" cap="none" normalizeH="0" baseline="0" dirty="0">
                        <a:ln>
                          <a:noFill/>
                        </a:ln>
                        <a:solidFill>
                          <a:srgbClr val="004992"/>
                        </a:solidFill>
                        <a:effectLst/>
                        <a:latin typeface="Calibri Light"/>
                        <a:cs typeface="Times New Roman" pitchFamily="18" charset="0"/>
                      </a:endParaRPr>
                    </a:p>
                  </a:txBody>
                  <a:tcPr marL="121952" marR="121952" marT="45723" marB="45723" horzOverflow="overflow">
                    <a:lnL w="12700" cap="flat" cmpd="sng" algn="ctr">
                      <a:solidFill>
                        <a:srgbClr val="C8C8C8"/>
                      </a:solidFill>
                      <a:prstDash val="solid"/>
                      <a:round/>
                      <a:headEnd type="none" w="med" len="med"/>
                      <a:tailEnd type="none" w="med" len="me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3"/>
                  </a:ext>
                </a:extLst>
              </a:tr>
            </a:tbl>
          </a:graphicData>
        </a:graphic>
      </p:graphicFrame>
      <p:pic>
        <p:nvPicPr>
          <p:cNvPr id="9" name="Picture 11" descr="Heidi Wittwer fotocommunity schreiende Hand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520174" y="914407"/>
            <a:ext cx="1264781" cy="13990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12310238"/>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Title 1"/>
          <p:cNvSpPr>
            <a:spLocks noGrp="1"/>
          </p:cNvSpPr>
          <p:nvPr>
            <p:ph type="title"/>
          </p:nvPr>
        </p:nvSpPr>
        <p:spPr>
          <a:xfrm>
            <a:off x="408955" y="1124744"/>
            <a:ext cx="11376000" cy="1274195"/>
          </a:xfrm>
        </p:spPr>
        <p:txBody>
          <a:bodyPr vert="horz" lIns="0" tIns="0" rIns="0" bIns="0" rtlCol="0" anchor="t">
            <a:spAutoFit/>
          </a:bodyPr>
          <a:lstStyle/>
          <a:p>
            <a:pPr defTabSz="914377">
              <a:spcBef>
                <a:spcPts val="0"/>
              </a:spcBef>
            </a:pPr>
            <a:r>
              <a:rPr lang="el-GR" altLang="de-DE" sz="3600">
                <a:solidFill>
                  <a:srgbClr val="004992"/>
                </a:solidFill>
                <a:latin typeface="+mn-lt"/>
                <a:ea typeface="+mn-ea"/>
                <a:cs typeface="+mn-cs"/>
              </a:rPr>
              <a:t>Ακούγοντας φωνές</a:t>
            </a:r>
            <a:br>
              <a:rPr lang="el-GR" altLang="de-DE" sz="3600">
                <a:solidFill>
                  <a:srgbClr val="004992"/>
                </a:solidFill>
                <a:latin typeface="+mn-lt"/>
                <a:ea typeface="+mn-ea"/>
                <a:cs typeface="+mn-cs"/>
              </a:rPr>
            </a:br>
            <a:r>
              <a:rPr lang="el-GR" altLang="de-DE">
                <a:solidFill>
                  <a:srgbClr val="004992"/>
                </a:solidFill>
                <a:latin typeface="+mn-lt"/>
                <a:ea typeface="+mn-ea"/>
                <a:cs typeface="+mn-cs"/>
              </a:rPr>
              <a:t>Δικές μου σκέψεις ή ελεγχόμενες από άλλους;</a:t>
            </a:r>
            <a:br>
              <a:rPr lang="el-GR" altLang="de-DE" sz="3600">
                <a:solidFill>
                  <a:srgbClr val="004992"/>
                </a:solidFill>
                <a:latin typeface="+mn-lt"/>
                <a:ea typeface="+mn-ea"/>
                <a:cs typeface="+mn-cs"/>
              </a:rPr>
            </a:br>
            <a:r>
              <a:rPr lang="el-GR" altLang="de-DE">
                <a:solidFill>
                  <a:srgbClr val="004992"/>
                </a:solidFill>
                <a:latin typeface="+mn-lt"/>
                <a:ea typeface="+mn-ea"/>
                <a:cs typeface="+mn-cs"/>
              </a:rPr>
              <a:t>Υπέρ και κατά</a:t>
            </a:r>
          </a:p>
        </p:txBody>
      </p:sp>
      <p:sp>
        <p:nvSpPr>
          <p:cNvPr id="2" name="Footer Placeholder 1"/>
          <p:cNvSpPr>
            <a:spLocks noGrp="1"/>
          </p:cNvSpPr>
          <p:nvPr>
            <p:ph type="ftr" sz="quarter" idx="11"/>
          </p:nvPr>
        </p:nvSpPr>
        <p:spPr/>
        <p:txBody>
          <a:bodyPr/>
          <a:lstStyle/>
          <a:p>
            <a:pPr>
              <a:defRPr/>
            </a:pPr>
            <a:r>
              <a:rPr lang="el-GR">
                <a:latin typeface="+mn-lt"/>
                <a:ea typeface="+mn-ea"/>
              </a:rPr>
              <a:t>Μεταγνωστική Θεραπεία 1 – Απόδοση αιτίαςΑπόδοση ευθυνών και επαίνου</a:t>
            </a:r>
            <a:endParaRPr lang="de-DE">
              <a:latin typeface="+mn-lt"/>
              <a:ea typeface="+mn-ea"/>
            </a:endParaRPr>
          </a:p>
        </p:txBody>
      </p:sp>
      <p:sp>
        <p:nvSpPr>
          <p:cNvPr id="3" name="Slide Number Placeholder 2"/>
          <p:cNvSpPr>
            <a:spLocks noGrp="1"/>
          </p:cNvSpPr>
          <p:nvPr>
            <p:ph type="sldNum" sz="quarter" idx="12"/>
          </p:nvPr>
        </p:nvSpPr>
        <p:spPr/>
        <p:txBody>
          <a:bodyPr/>
          <a:lstStyle/>
          <a:p>
            <a:pPr>
              <a:defRPr/>
            </a:pPr>
            <a:fld id="{9A5AD19E-8182-4F35-B945-31418FB87AE6}" type="slidenum">
              <a:rPr lang="de-DE" altLang="de-DE" smtClean="0">
                <a:latin typeface="+mn-lt"/>
                <a:ea typeface="+mn-ea"/>
              </a:rPr>
              <a:pPr>
                <a:defRPr/>
              </a:pPr>
              <a:t>38</a:t>
            </a:fld>
            <a:endParaRPr lang="de-DE" altLang="de-DE">
              <a:latin typeface="+mn-lt"/>
              <a:ea typeface="+mn-ea"/>
            </a:endParaRPr>
          </a:p>
        </p:txBody>
      </p:sp>
      <p:graphicFrame>
        <p:nvGraphicFramePr>
          <p:cNvPr id="8" name="Table 7"/>
          <p:cNvGraphicFramePr>
            <a:graphicFrameLocks noGrp="1"/>
          </p:cNvGraphicFramePr>
          <p:nvPr>
            <p:extLst>
              <p:ext uri="{D42A27DB-BD31-4B8C-83A1-F6EECF244321}">
                <p14:modId xmlns:p14="http://schemas.microsoft.com/office/powerpoint/2010/main" val="4245043791"/>
              </p:ext>
            </p:extLst>
          </p:nvPr>
        </p:nvGraphicFramePr>
        <p:xfrm>
          <a:off x="408955" y="2564904"/>
          <a:ext cx="11376000" cy="4043928"/>
        </p:xfrm>
        <a:graphic>
          <a:graphicData uri="http://schemas.openxmlformats.org/drawingml/2006/table">
            <a:tbl>
              <a:tblPr firstRow="1" bandRow="1">
                <a:tableStyleId>{21E4AEA4-8DFA-4A89-87EB-49C32662AFE0}</a:tableStyleId>
              </a:tblPr>
              <a:tblGrid>
                <a:gridCol w="3816424">
                  <a:extLst>
                    <a:ext uri="{9D8B030D-6E8A-4147-A177-3AD203B41FA5}">
                      <a16:colId xmlns:a16="http://schemas.microsoft.com/office/drawing/2014/main" val="20000"/>
                    </a:ext>
                  </a:extLst>
                </a:gridCol>
                <a:gridCol w="7559576">
                  <a:extLst>
                    <a:ext uri="{9D8B030D-6E8A-4147-A177-3AD203B41FA5}">
                      <a16:colId xmlns:a16="http://schemas.microsoft.com/office/drawing/2014/main" val="20001"/>
                    </a:ext>
                  </a:extLst>
                </a:gridCol>
              </a:tblGrid>
              <a:tr h="432048">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el-GR" sz="1400" b="0" i="0" u="none" strike="noStrike" cap="none" normalizeH="0" baseline="0" dirty="0">
                          <a:ln>
                            <a:noFill/>
                          </a:ln>
                          <a:solidFill>
                            <a:srgbClr val="333333"/>
                          </a:solidFill>
                          <a:effectLst/>
                          <a:latin typeface="Calibri Light"/>
                          <a:cs typeface="Times New Roman" pitchFamily="18" charset="0"/>
                        </a:rPr>
                        <a:t>Γιατί πιστεύεις ότι οι φωνές έρχονται από έξω;</a:t>
                      </a:r>
                      <a:endParaRPr kumimoji="0" lang="de-DE" sz="1400" b="0" i="0" u="none" strike="noStrike" cap="none" normalizeH="0" baseline="0" dirty="0">
                        <a:ln>
                          <a:noFill/>
                        </a:ln>
                        <a:solidFill>
                          <a:srgbClr val="333333"/>
                        </a:solidFill>
                        <a:effectLst/>
                        <a:latin typeface="Calibri Light"/>
                        <a:cs typeface="Times New Roman" pitchFamily="18" charset="0"/>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ap="flat" cmpd="sng" algn="ctr">
                      <a:solidFill>
                        <a:srgbClr val="C8C8C8"/>
                      </a:solidFill>
                      <a:prstDash val="solid"/>
                      <a:round/>
                      <a:headEnd type="none" w="med" len="med"/>
                      <a:tailEnd type="none" w="med" len="med"/>
                    </a:lnB>
                    <a:solidFill>
                      <a:srgbClr val="8BB3CE"/>
                    </a:solidFill>
                  </a:tcPr>
                </a:tc>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el-GR" sz="1400" b="0" i="0" u="none" strike="noStrike" cap="none" normalizeH="0" baseline="0" dirty="0">
                          <a:ln>
                            <a:noFill/>
                          </a:ln>
                          <a:solidFill>
                            <a:srgbClr val="333333"/>
                          </a:solidFill>
                          <a:effectLst/>
                          <a:latin typeface="Calibri Light"/>
                          <a:cs typeface="Times New Roman" pitchFamily="18" charset="0"/>
                        </a:rPr>
                        <a:t>Υπάρχουν άραγε άλλες επεξηγήσεις για υποθέσεις που αναφέρονται στην αριστερή πλευρά;</a:t>
                      </a:r>
                      <a:endParaRPr kumimoji="0" lang="en-US" sz="1400" b="0" i="0" u="none" strike="noStrike" cap="none" normalizeH="0" baseline="0" dirty="0">
                        <a:ln>
                          <a:noFill/>
                        </a:ln>
                        <a:solidFill>
                          <a:srgbClr val="333333"/>
                        </a:solidFill>
                        <a:effectLst/>
                        <a:latin typeface="Calibri Light"/>
                        <a:cs typeface="Times New Roman" pitchFamily="18" charset="0"/>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extLst>
                  <a:ext uri="{0D108BD9-81ED-4DB2-BD59-A6C34878D82A}">
                    <a16:rowId xmlns:a16="http://schemas.microsoft.com/office/drawing/2014/main" val="10000"/>
                  </a:ext>
                </a:extLst>
              </a:tr>
              <a:tr h="114300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el-GR" sz="1400" b="0" i="0" u="none" strike="noStrike" cap="none" normalizeH="0" baseline="0" dirty="0">
                          <a:ln>
                            <a:noFill/>
                          </a:ln>
                          <a:solidFill>
                            <a:srgbClr val="333333"/>
                          </a:solidFill>
                          <a:effectLst/>
                          <a:latin typeface="+mn-lt"/>
                          <a:cs typeface="Times New Roman" pitchFamily="18" charset="0"/>
                        </a:rPr>
                        <a:t>«</a:t>
                      </a:r>
                      <a:r>
                        <a:rPr lang="el-GR" sz="1400" b="0" i="0" u="none" dirty="0">
                          <a:solidFill>
                            <a:srgbClr val="333333"/>
                          </a:solidFill>
                          <a:latin typeface="+mn-lt"/>
                        </a:rPr>
                        <a:t>Μπορώ να τις ακούσω καθαρά. Εν αντιθέσει, οι σκέψεις μου είναι τελείως αθόρυβες.</a:t>
                      </a:r>
                      <a:r>
                        <a:rPr kumimoji="0" lang="el-GR" sz="1400" b="0" i="0" u="none" strike="noStrike" cap="none" normalizeH="0" baseline="0" dirty="0">
                          <a:ln>
                            <a:noFill/>
                          </a:ln>
                          <a:solidFill>
                            <a:srgbClr val="333333"/>
                          </a:solidFill>
                          <a:effectLst/>
                          <a:latin typeface="+mn-lt"/>
                          <a:cs typeface="Times New Roman" pitchFamily="18" charset="0"/>
                        </a:rPr>
                        <a:t>»</a:t>
                      </a:r>
                      <a:endParaRPr kumimoji="0" lang="de-DE" sz="1400" b="0" i="0" u="none" strike="noStrike" cap="none" normalizeH="0" baseline="0" dirty="0">
                        <a:ln>
                          <a:noFill/>
                        </a:ln>
                        <a:solidFill>
                          <a:srgbClr val="333333"/>
                        </a:solidFill>
                        <a:effectLst/>
                        <a:latin typeface="+mn-lt"/>
                        <a:cs typeface="Times New Roman" pitchFamily="18" charset="0"/>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285750" marR="0" lvl="0" indent="-285750" algn="l" defTabSz="914400" rtl="0" eaLnBrk="1" fontAlgn="base" latinLnBrk="0" hangingPunct="1">
                        <a:lnSpc>
                          <a:spcPct val="100000"/>
                        </a:lnSpc>
                        <a:spcBef>
                          <a:spcPts val="1200"/>
                        </a:spcBef>
                        <a:spcAft>
                          <a:spcPct val="0"/>
                        </a:spcAft>
                        <a:buClr>
                          <a:srgbClr val="333333"/>
                        </a:buClr>
                        <a:buSzTx/>
                        <a:buFont typeface="WingDings"/>
                        <a:buChar char=""/>
                        <a:tabLst/>
                      </a:pPr>
                      <a:r>
                        <a:rPr kumimoji="0" lang="el-GR" sz="1400" b="0" i="0" u="none" strike="noStrike" cap="none" normalizeH="0" baseline="0" dirty="0">
                          <a:ln>
                            <a:noFill/>
                          </a:ln>
                          <a:solidFill>
                            <a:srgbClr val="333333"/>
                          </a:solidFill>
                          <a:effectLst/>
                          <a:latin typeface="Calibri Light"/>
                          <a:cs typeface="Times New Roman" pitchFamily="18" charset="0"/>
                        </a:rPr>
                        <a:t>Περίπου το 15-20% του «υγιούς» πληθυσμού ακούει από καιρό σε καιρό τέτοιου είδους φωνές.</a:t>
                      </a:r>
                    </a:p>
                    <a:p>
                      <a:pPr marL="285750" marR="0" lvl="0" indent="-285750" algn="l" defTabSz="914400" rtl="0" eaLnBrk="1" fontAlgn="base" latinLnBrk="0" hangingPunct="1">
                        <a:lnSpc>
                          <a:spcPct val="100000"/>
                        </a:lnSpc>
                        <a:spcBef>
                          <a:spcPts val="1200"/>
                        </a:spcBef>
                        <a:spcAft>
                          <a:spcPct val="0"/>
                        </a:spcAft>
                        <a:buClr>
                          <a:srgbClr val="333333"/>
                        </a:buClr>
                        <a:buSzTx/>
                        <a:buFont typeface="WingDings"/>
                        <a:buChar char=""/>
                        <a:tabLst/>
                      </a:pPr>
                      <a:r>
                        <a:rPr kumimoji="0" lang="el-GR" sz="1400" b="0" i="0" u="none" strike="noStrike" cap="none" normalizeH="0" baseline="0" dirty="0">
                          <a:ln>
                            <a:noFill/>
                          </a:ln>
                          <a:solidFill>
                            <a:srgbClr val="333333"/>
                          </a:solidFill>
                          <a:effectLst/>
                          <a:latin typeface="Calibri Light"/>
                          <a:cs typeface="Times New Roman" pitchFamily="18" charset="0"/>
                        </a:rPr>
                        <a:t>Μερικές από τις έντονες σκέψεις που κάνουμε μπορεί να είναι και ηχηρές (ένα τραγούδι που κολλάει στο μυαλό, πολλοί άνθρωποι ακούνε την φωνή του φίλου τους, καθώς διαβάζουν ένα γράμμα, που το έχει γράψει αυτός).</a:t>
                      </a:r>
                      <a:endParaRPr kumimoji="0" lang="de-DE" sz="1400" b="0" i="0" u="none" strike="noStrike" cap="none" normalizeH="0" baseline="0" dirty="0">
                        <a:ln>
                          <a:noFill/>
                        </a:ln>
                        <a:solidFill>
                          <a:srgbClr val="333333"/>
                        </a:solidFill>
                        <a:effectLst/>
                        <a:latin typeface="Calibri Light"/>
                        <a:cs typeface="Times New Roman" pitchFamily="18" charset="0"/>
                      </a:endParaRPr>
                    </a:p>
                  </a:txBody>
                  <a:tcPr marL="121952" marR="121952" marT="45723" marB="45723" horzOverflow="overflow">
                    <a:lnL w="12700" cap="flat" cmpd="sng" algn="ctr">
                      <a:solidFill>
                        <a:srgbClr val="C8C8C8"/>
                      </a:solidFill>
                      <a:prstDash val="solid"/>
                      <a:round/>
                      <a:headEnd type="none" w="med" len="med"/>
                      <a:tailEnd type="none" w="med" len="me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1"/>
                  </a:ext>
                </a:extLst>
              </a:tr>
              <a:tr h="137160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el-GR" sz="1400" b="0" i="0" u="none" strike="noStrike" cap="none" normalizeH="0" baseline="0" dirty="0">
                          <a:ln>
                            <a:noFill/>
                          </a:ln>
                          <a:solidFill>
                            <a:srgbClr val="333333"/>
                          </a:solidFill>
                          <a:effectLst/>
                          <a:latin typeface="+mn-lt"/>
                          <a:cs typeface="Times New Roman" pitchFamily="18" charset="0"/>
                        </a:rPr>
                        <a:t>«</a:t>
                      </a:r>
                      <a:r>
                        <a:rPr lang="el-GR" sz="1400" b="0" i="0" u="none" dirty="0">
                          <a:solidFill>
                            <a:srgbClr val="333333"/>
                          </a:solidFill>
                          <a:latin typeface="+mn-lt"/>
                        </a:rPr>
                        <a:t>Αυτές οι σκέψεις μου δεν ελέγχονται από εμένα. Όταν προσπαθώ να τις ξεπεράσω, χειροτερεύει η κατάσταση. Αυτό μου δείχνει ότι κάποιος θέλει να μου κάνει κακό.</a:t>
                      </a:r>
                      <a:r>
                        <a:rPr kumimoji="0" lang="el-GR" sz="1400" b="0" i="0" u="none" strike="noStrike" cap="none" normalizeH="0" baseline="0" dirty="0">
                          <a:ln>
                            <a:noFill/>
                          </a:ln>
                          <a:solidFill>
                            <a:srgbClr val="333333"/>
                          </a:solidFill>
                          <a:effectLst/>
                          <a:latin typeface="+mn-lt"/>
                          <a:cs typeface="Times New Roman" pitchFamily="18" charset="0"/>
                        </a:rPr>
                        <a:t>»</a:t>
                      </a:r>
                      <a:r>
                        <a:rPr lang="el-GR" sz="1400" b="0" i="0" u="none" dirty="0">
                          <a:solidFill>
                            <a:srgbClr val="333333"/>
                          </a:solidFill>
                          <a:latin typeface="+mn-lt"/>
                        </a:rPr>
                        <a:t> </a:t>
                      </a:r>
                      <a:endParaRPr kumimoji="0" lang="de-DE" sz="1400" b="0" i="0" u="none" strike="noStrike" cap="none" normalizeH="0" baseline="0" dirty="0">
                        <a:ln>
                          <a:noFill/>
                        </a:ln>
                        <a:solidFill>
                          <a:srgbClr val="333333"/>
                        </a:solidFill>
                        <a:effectLst/>
                        <a:latin typeface="+mn-lt"/>
                        <a:cs typeface="Times New Roman" pitchFamily="18" charset="0"/>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285750" marR="0" lvl="0" indent="-285750" algn="l" defTabSz="914400" rtl="0" eaLnBrk="1" fontAlgn="base" latinLnBrk="0" hangingPunct="1">
                        <a:lnSpc>
                          <a:spcPct val="100000"/>
                        </a:lnSpc>
                        <a:spcBef>
                          <a:spcPts val="1200"/>
                        </a:spcBef>
                        <a:spcAft>
                          <a:spcPct val="0"/>
                        </a:spcAft>
                        <a:buClr>
                          <a:srgbClr val="333333"/>
                        </a:buClr>
                        <a:buSzTx/>
                        <a:buFont typeface="WingDings"/>
                        <a:buChar char=""/>
                        <a:tabLst/>
                      </a:pPr>
                      <a:r>
                        <a:rPr kumimoji="0" lang="el-GR" sz="1400" b="0" i="0" u="none" strike="noStrike" cap="none" normalizeH="0" baseline="0" dirty="0">
                          <a:ln>
                            <a:noFill/>
                          </a:ln>
                          <a:solidFill>
                            <a:srgbClr val="333333"/>
                          </a:solidFill>
                          <a:effectLst/>
                          <a:latin typeface="Calibri Light"/>
                          <a:cs typeface="Times New Roman" pitchFamily="18" charset="0"/>
                        </a:rPr>
                        <a:t>Οι σκέψεις μας δεν είναι πλήρως ελεγχόμενες-ειδάλλως δε θα υπήρχαν ούτε οι ξαφνικές εμπνεύσεις, αλλά ούτε και το αναμάσημα σκέψεων.</a:t>
                      </a:r>
                    </a:p>
                    <a:p>
                      <a:pPr marL="285750" marR="0" lvl="0" indent="-285750" algn="l" defTabSz="914400" rtl="0" eaLnBrk="1" fontAlgn="base" latinLnBrk="0" hangingPunct="1">
                        <a:lnSpc>
                          <a:spcPct val="100000"/>
                        </a:lnSpc>
                        <a:spcBef>
                          <a:spcPts val="1200"/>
                        </a:spcBef>
                        <a:spcAft>
                          <a:spcPct val="0"/>
                        </a:spcAft>
                        <a:buClr>
                          <a:srgbClr val="333333"/>
                        </a:buClr>
                        <a:buSzTx/>
                        <a:buFont typeface="WingDings"/>
                        <a:buChar char=""/>
                        <a:tabLst/>
                      </a:pPr>
                      <a:r>
                        <a:rPr kumimoji="0" lang="el-GR" sz="1400" b="0" i="0" u="none" strike="noStrike" cap="none" normalizeH="0" baseline="0" dirty="0">
                          <a:ln>
                            <a:noFill/>
                          </a:ln>
                          <a:solidFill>
                            <a:srgbClr val="333333"/>
                          </a:solidFill>
                          <a:effectLst/>
                          <a:latin typeface="Calibri Light"/>
                          <a:cs typeface="Times New Roman" pitchFamily="18" charset="0"/>
                        </a:rPr>
                        <a:t>Εάν προσπαθήσουμε να εξουδετερώσουμε τέτοιες σκέψεις, αυτομάτως γίνονται ισχυρότερες.</a:t>
                      </a:r>
                      <a:br>
                        <a:rPr kumimoji="0" lang="el-GR" sz="1400" b="0" i="0" u="none" strike="noStrike" cap="none" normalizeH="0" baseline="0">
                          <a:ln>
                            <a:noFill/>
                          </a:ln>
                          <a:solidFill>
                            <a:srgbClr val="333333"/>
                          </a:solidFill>
                          <a:effectLst/>
                          <a:latin typeface="Calibri Light"/>
                          <a:cs typeface="Times New Roman" pitchFamily="18" charset="0"/>
                        </a:rPr>
                      </a:br>
                      <a:r>
                        <a:rPr kumimoji="0" lang="el-GR" sz="1400" b="0" i="0" u="none" strike="noStrike" cap="none" normalizeH="0" baseline="0">
                          <a:ln>
                            <a:noFill/>
                          </a:ln>
                          <a:solidFill>
                            <a:srgbClr val="333333"/>
                          </a:solidFill>
                          <a:effectLst/>
                          <a:latin typeface="Times New Roman"/>
                          <a:cs typeface="Times New Roman" pitchFamily="18" charset="0"/>
                          <a:sym typeface="Wingdings" panose="05000000000000000000" pitchFamily="2" charset="2"/>
                        </a:rPr>
                        <a:t>→</a:t>
                      </a:r>
                      <a:r>
                        <a:rPr kumimoji="0" lang="el-GR" sz="1400" b="0" i="0" u="none" strike="noStrike" cap="none" normalizeH="0" baseline="0">
                          <a:ln>
                            <a:noFill/>
                          </a:ln>
                          <a:solidFill>
                            <a:srgbClr val="333333"/>
                          </a:solidFill>
                          <a:effectLst/>
                          <a:latin typeface="Calibri Light"/>
                          <a:cs typeface="Times New Roman" pitchFamily="18" charset="0"/>
                          <a:sym typeface="Wingdings" panose="05000000000000000000" pitchFamily="2" charset="2"/>
                        </a:rPr>
                        <a:t> </a:t>
                      </a:r>
                      <a:r>
                        <a:rPr kumimoji="0" lang="el-GR" sz="1400" b="0" i="0" u="none" strike="noStrike" cap="none" normalizeH="0" baseline="0" dirty="0">
                          <a:ln>
                            <a:noFill/>
                          </a:ln>
                          <a:solidFill>
                            <a:srgbClr val="333333"/>
                          </a:solidFill>
                          <a:effectLst/>
                          <a:latin typeface="Calibri Light"/>
                          <a:cs typeface="Times New Roman" pitchFamily="18" charset="0"/>
                        </a:rPr>
                        <a:t>Πείραμα: προσπαθήστε να μην σκέφτεστε τον αριθμό 8!...Δεν θα το καταφέρετε, θα τον σκέφτεστε συνέχεια.</a:t>
                      </a:r>
                      <a:endParaRPr kumimoji="0" lang="de-DE" sz="1400" b="0" i="0" u="none" strike="noStrike" cap="none" normalizeH="0" baseline="0" dirty="0">
                        <a:ln>
                          <a:noFill/>
                        </a:ln>
                        <a:solidFill>
                          <a:srgbClr val="333333"/>
                        </a:solidFill>
                        <a:effectLst/>
                        <a:latin typeface="Calibri Light"/>
                        <a:cs typeface="Times New Roman" pitchFamily="18" charset="0"/>
                      </a:endParaRPr>
                    </a:p>
                  </a:txBody>
                  <a:tcPr marL="121952" marR="121952" marT="45723" marB="45723" horzOverflow="overflow">
                    <a:lnL w="12700" cap="flat" cmpd="sng" algn="ctr">
                      <a:solidFill>
                        <a:srgbClr val="C8C8C8"/>
                      </a:solidFill>
                      <a:prstDash val="solid"/>
                      <a:round/>
                      <a:headEnd type="none" w="med" len="med"/>
                      <a:tailEnd type="none" w="med" len="me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extLst>
                  <a:ext uri="{0D108BD9-81ED-4DB2-BD59-A6C34878D82A}">
                    <a16:rowId xmlns:a16="http://schemas.microsoft.com/office/drawing/2014/main" val="10002"/>
                  </a:ext>
                </a:extLst>
              </a:tr>
              <a:tr h="109728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el-GR" sz="1400" b="0" i="0" u="none" strike="noStrike" cap="none" normalizeH="0" baseline="0" dirty="0">
                          <a:ln>
                            <a:noFill/>
                          </a:ln>
                          <a:solidFill>
                            <a:srgbClr val="333333"/>
                          </a:solidFill>
                          <a:effectLst/>
                          <a:latin typeface="+mn-lt"/>
                          <a:cs typeface="Times New Roman" pitchFamily="18" charset="0"/>
                        </a:rPr>
                        <a:t>«</a:t>
                      </a:r>
                      <a:r>
                        <a:rPr lang="el-GR" sz="1400" b="0" i="0" u="none" dirty="0">
                          <a:solidFill>
                            <a:srgbClr val="333333"/>
                          </a:solidFill>
                          <a:latin typeface="+mn-lt"/>
                        </a:rPr>
                        <a:t>Δεν είχα ποτέ τέτοιες διαβολικές σκέψεις. Δε θα μπορούσα ποτέ να βλάψω κάποιον. Αλλά έχω ακόμα αυτές τις επιθετικές σκέψεις.</a:t>
                      </a:r>
                      <a:r>
                        <a:rPr kumimoji="0" lang="el-GR" sz="1400" b="0" i="0" u="none" strike="noStrike" cap="none" normalizeH="0" baseline="0" dirty="0">
                          <a:ln>
                            <a:noFill/>
                          </a:ln>
                          <a:solidFill>
                            <a:srgbClr val="333333"/>
                          </a:solidFill>
                          <a:effectLst/>
                          <a:latin typeface="+mn-lt"/>
                          <a:cs typeface="Times New Roman" pitchFamily="18" charset="0"/>
                        </a:rPr>
                        <a:t>»</a:t>
                      </a:r>
                      <a:endParaRPr lang="en-US" sz="1400" b="0" i="0" u="none" dirty="0">
                        <a:solidFill>
                          <a:srgbClr val="333333"/>
                        </a:solidFill>
                        <a:latin typeface="+mn-lt"/>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333333"/>
                        </a:buClr>
                        <a:buSzTx/>
                        <a:buFontTx/>
                        <a:buNone/>
                        <a:tabLst/>
                      </a:pPr>
                      <a:r>
                        <a:rPr kumimoji="0" lang="el-GR" sz="1400" b="0" i="0" u="none" strike="noStrike" cap="none" normalizeH="0" baseline="0" dirty="0">
                          <a:ln>
                            <a:noFill/>
                          </a:ln>
                          <a:solidFill>
                            <a:srgbClr val="004992"/>
                          </a:solidFill>
                          <a:effectLst/>
                          <a:latin typeface="Calibri Light"/>
                          <a:cs typeface="Times New Roman" pitchFamily="18" charset="0"/>
                        </a:rPr>
                        <a:t>;;;</a:t>
                      </a:r>
                      <a:endParaRPr kumimoji="0" lang="de-DE" sz="1400" b="0" i="0" u="none" strike="noStrike" cap="none" normalizeH="0" baseline="0" dirty="0">
                        <a:ln>
                          <a:noFill/>
                        </a:ln>
                        <a:solidFill>
                          <a:srgbClr val="004992"/>
                        </a:solidFill>
                        <a:effectLst/>
                        <a:latin typeface="Calibri Light"/>
                        <a:cs typeface="Times New Roman" pitchFamily="18" charset="0"/>
                      </a:endParaRPr>
                    </a:p>
                  </a:txBody>
                  <a:tcPr marL="121952" marR="121952" marT="45723" marB="45723" horzOverflow="overflow">
                    <a:lnL w="12700" cap="flat" cmpd="sng" algn="ctr">
                      <a:solidFill>
                        <a:srgbClr val="C8C8C8"/>
                      </a:solidFill>
                      <a:prstDash val="solid"/>
                      <a:round/>
                      <a:headEnd type="none" w="med" len="med"/>
                      <a:tailEnd type="none" w="med" len="me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3"/>
                  </a:ext>
                </a:extLst>
              </a:tr>
            </a:tbl>
          </a:graphicData>
        </a:graphic>
      </p:graphicFrame>
      <p:pic>
        <p:nvPicPr>
          <p:cNvPr id="9" name="Picture 11" descr="Heidi Wittwer fotocommunity schreiende Hand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520174" y="914407"/>
            <a:ext cx="1264781" cy="13990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05428729"/>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Title 1"/>
          <p:cNvSpPr>
            <a:spLocks noGrp="1"/>
          </p:cNvSpPr>
          <p:nvPr>
            <p:ph type="title"/>
          </p:nvPr>
        </p:nvSpPr>
        <p:spPr>
          <a:xfrm>
            <a:off x="408955" y="1124744"/>
            <a:ext cx="11376000" cy="1274195"/>
          </a:xfrm>
        </p:spPr>
        <p:txBody>
          <a:bodyPr vert="horz" lIns="0" tIns="0" rIns="0" bIns="0" rtlCol="0" anchor="t">
            <a:spAutoFit/>
          </a:bodyPr>
          <a:lstStyle/>
          <a:p>
            <a:pPr defTabSz="914377">
              <a:spcBef>
                <a:spcPts val="0"/>
              </a:spcBef>
            </a:pPr>
            <a:r>
              <a:rPr lang="el-GR" altLang="de-DE" sz="3600">
                <a:solidFill>
                  <a:srgbClr val="004992"/>
                </a:solidFill>
                <a:latin typeface="+mn-lt"/>
                <a:ea typeface="+mn-ea"/>
                <a:cs typeface="+mn-cs"/>
              </a:rPr>
              <a:t>Ακούγοντας φωνές</a:t>
            </a:r>
            <a:br>
              <a:rPr lang="el-GR" altLang="de-DE" sz="3600">
                <a:solidFill>
                  <a:srgbClr val="004992"/>
                </a:solidFill>
                <a:latin typeface="+mn-lt"/>
                <a:ea typeface="+mn-ea"/>
                <a:cs typeface="+mn-cs"/>
              </a:rPr>
            </a:br>
            <a:r>
              <a:rPr lang="el-GR" altLang="de-DE">
                <a:solidFill>
                  <a:srgbClr val="004992"/>
                </a:solidFill>
                <a:latin typeface="+mn-lt"/>
                <a:ea typeface="+mn-ea"/>
                <a:cs typeface="+mn-cs"/>
              </a:rPr>
              <a:t>Δικές μου σκέψεις ή ελεγχόμενες από άλλους;</a:t>
            </a:r>
            <a:br>
              <a:rPr lang="el-GR" altLang="de-DE" sz="3600">
                <a:solidFill>
                  <a:srgbClr val="004992"/>
                </a:solidFill>
                <a:latin typeface="+mn-lt"/>
                <a:ea typeface="+mn-ea"/>
                <a:cs typeface="+mn-cs"/>
              </a:rPr>
            </a:br>
            <a:r>
              <a:rPr lang="el-GR" altLang="de-DE">
                <a:solidFill>
                  <a:srgbClr val="004992"/>
                </a:solidFill>
                <a:latin typeface="+mn-lt"/>
                <a:ea typeface="+mn-ea"/>
                <a:cs typeface="+mn-cs"/>
              </a:rPr>
              <a:t>Υπέρ και κατά</a:t>
            </a:r>
          </a:p>
        </p:txBody>
      </p:sp>
      <p:sp>
        <p:nvSpPr>
          <p:cNvPr id="2" name="Footer Placeholder 1"/>
          <p:cNvSpPr>
            <a:spLocks noGrp="1"/>
          </p:cNvSpPr>
          <p:nvPr>
            <p:ph type="ftr" sz="quarter" idx="11"/>
          </p:nvPr>
        </p:nvSpPr>
        <p:spPr/>
        <p:txBody>
          <a:bodyPr/>
          <a:lstStyle/>
          <a:p>
            <a:pPr>
              <a:defRPr/>
            </a:pPr>
            <a:r>
              <a:rPr lang="el-GR">
                <a:latin typeface="+mn-lt"/>
                <a:ea typeface="+mn-ea"/>
              </a:rPr>
              <a:t>Μεταγνωστική Θεραπεία 1 – Απόδοση αιτίαςΑπόδοση ευθυνών και επαίνου</a:t>
            </a:r>
            <a:endParaRPr lang="de-DE">
              <a:latin typeface="+mn-lt"/>
              <a:ea typeface="+mn-ea"/>
            </a:endParaRPr>
          </a:p>
        </p:txBody>
      </p:sp>
      <p:sp>
        <p:nvSpPr>
          <p:cNvPr id="3" name="Slide Number Placeholder 2"/>
          <p:cNvSpPr>
            <a:spLocks noGrp="1"/>
          </p:cNvSpPr>
          <p:nvPr>
            <p:ph type="sldNum" sz="quarter" idx="12"/>
          </p:nvPr>
        </p:nvSpPr>
        <p:spPr/>
        <p:txBody>
          <a:bodyPr/>
          <a:lstStyle/>
          <a:p>
            <a:pPr>
              <a:defRPr/>
            </a:pPr>
            <a:fld id="{9A5AD19E-8182-4F35-B945-31418FB87AE6}" type="slidenum">
              <a:rPr lang="de-DE" altLang="de-DE" smtClean="0">
                <a:latin typeface="+mn-lt"/>
                <a:ea typeface="+mn-ea"/>
              </a:rPr>
              <a:pPr>
                <a:defRPr/>
              </a:pPr>
              <a:t>39</a:t>
            </a:fld>
            <a:endParaRPr lang="de-DE" altLang="de-DE">
              <a:latin typeface="+mn-lt"/>
              <a:ea typeface="+mn-ea"/>
            </a:endParaRPr>
          </a:p>
        </p:txBody>
      </p:sp>
      <p:graphicFrame>
        <p:nvGraphicFramePr>
          <p:cNvPr id="8" name="Table 7"/>
          <p:cNvGraphicFramePr>
            <a:graphicFrameLocks noGrp="1"/>
          </p:cNvGraphicFramePr>
          <p:nvPr>
            <p:extLst>
              <p:ext uri="{D42A27DB-BD31-4B8C-83A1-F6EECF244321}">
                <p14:modId xmlns:p14="http://schemas.microsoft.com/office/powerpoint/2010/main" val="3131894827"/>
              </p:ext>
            </p:extLst>
          </p:nvPr>
        </p:nvGraphicFramePr>
        <p:xfrm>
          <a:off x="408955" y="2564904"/>
          <a:ext cx="11376000" cy="4043928"/>
        </p:xfrm>
        <a:graphic>
          <a:graphicData uri="http://schemas.openxmlformats.org/drawingml/2006/table">
            <a:tbl>
              <a:tblPr firstRow="1" bandRow="1">
                <a:tableStyleId>{21E4AEA4-8DFA-4A89-87EB-49C32662AFE0}</a:tableStyleId>
              </a:tblPr>
              <a:tblGrid>
                <a:gridCol w="3816424">
                  <a:extLst>
                    <a:ext uri="{9D8B030D-6E8A-4147-A177-3AD203B41FA5}">
                      <a16:colId xmlns:a16="http://schemas.microsoft.com/office/drawing/2014/main" val="20000"/>
                    </a:ext>
                  </a:extLst>
                </a:gridCol>
                <a:gridCol w="7559576">
                  <a:extLst>
                    <a:ext uri="{9D8B030D-6E8A-4147-A177-3AD203B41FA5}">
                      <a16:colId xmlns:a16="http://schemas.microsoft.com/office/drawing/2014/main" val="20001"/>
                    </a:ext>
                  </a:extLst>
                </a:gridCol>
              </a:tblGrid>
              <a:tr h="432048">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el-GR" sz="1400" b="0" i="0" u="none" strike="noStrike" cap="none" normalizeH="0" baseline="0" dirty="0">
                          <a:ln>
                            <a:noFill/>
                          </a:ln>
                          <a:solidFill>
                            <a:srgbClr val="333333"/>
                          </a:solidFill>
                          <a:effectLst/>
                          <a:latin typeface="Calibri Light"/>
                          <a:cs typeface="Times New Roman" pitchFamily="18" charset="0"/>
                        </a:rPr>
                        <a:t>Γιατί πιστεύεις ότι οι φωνές έρχονται από έξω;</a:t>
                      </a:r>
                      <a:endParaRPr kumimoji="0" lang="de-DE" sz="1400" b="0" i="0" u="none" strike="noStrike" cap="none" normalizeH="0" baseline="0" dirty="0">
                        <a:ln>
                          <a:noFill/>
                        </a:ln>
                        <a:solidFill>
                          <a:srgbClr val="333333"/>
                        </a:solidFill>
                        <a:effectLst/>
                        <a:latin typeface="Calibri Light"/>
                        <a:cs typeface="Times New Roman" pitchFamily="18" charset="0"/>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ap="flat" cmpd="sng" algn="ctr">
                      <a:solidFill>
                        <a:srgbClr val="C8C8C8"/>
                      </a:solidFill>
                      <a:prstDash val="solid"/>
                      <a:round/>
                      <a:headEnd type="none" w="med" len="med"/>
                      <a:tailEnd type="none" w="med" len="med"/>
                    </a:lnB>
                    <a:solidFill>
                      <a:srgbClr val="8BB3CE"/>
                    </a:solidFill>
                  </a:tcPr>
                </a:tc>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el-GR" sz="1400" b="0" i="0" u="none" strike="noStrike" cap="none" normalizeH="0" baseline="0" dirty="0">
                          <a:ln>
                            <a:noFill/>
                          </a:ln>
                          <a:solidFill>
                            <a:srgbClr val="333333"/>
                          </a:solidFill>
                          <a:effectLst/>
                          <a:latin typeface="Calibri Light"/>
                          <a:cs typeface="Times New Roman" pitchFamily="18" charset="0"/>
                        </a:rPr>
                        <a:t>Υπάρχουν άραγε άλλες επεξηγήσεις για υποθέσεις που αναφέρονται στην αριστερή πλευρά;</a:t>
                      </a:r>
                      <a:endParaRPr kumimoji="0" lang="en-US" sz="1400" b="0" i="0" u="none" strike="noStrike" cap="none" normalizeH="0" baseline="0" dirty="0">
                        <a:ln>
                          <a:noFill/>
                        </a:ln>
                        <a:solidFill>
                          <a:srgbClr val="333333"/>
                        </a:solidFill>
                        <a:effectLst/>
                        <a:latin typeface="Calibri Light"/>
                        <a:cs typeface="Times New Roman" pitchFamily="18" charset="0"/>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extLst>
                  <a:ext uri="{0D108BD9-81ED-4DB2-BD59-A6C34878D82A}">
                    <a16:rowId xmlns:a16="http://schemas.microsoft.com/office/drawing/2014/main" val="10000"/>
                  </a:ext>
                </a:extLst>
              </a:tr>
              <a:tr h="114300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el-GR" sz="1400" b="0" i="0" u="none" strike="noStrike" cap="none" normalizeH="0" baseline="0" dirty="0">
                          <a:ln>
                            <a:noFill/>
                          </a:ln>
                          <a:solidFill>
                            <a:srgbClr val="333333"/>
                          </a:solidFill>
                          <a:effectLst/>
                          <a:latin typeface="+mn-lt"/>
                          <a:cs typeface="Times New Roman" pitchFamily="18" charset="0"/>
                        </a:rPr>
                        <a:t>«</a:t>
                      </a:r>
                      <a:r>
                        <a:rPr lang="el-GR" sz="1400" b="0" i="0" u="none" dirty="0">
                          <a:solidFill>
                            <a:srgbClr val="333333"/>
                          </a:solidFill>
                          <a:latin typeface="Calibri Light"/>
                        </a:rPr>
                        <a:t>Μπορώ να τις ακούσω καθαρά. Εν αντιθέσει, οι σκέψεις μου είναι τελείως αθόρυβες.</a:t>
                      </a:r>
                      <a:r>
                        <a:rPr kumimoji="0" lang="el-GR" sz="1400" b="0" i="0" u="none" strike="noStrike" cap="none" normalizeH="0" baseline="0" dirty="0">
                          <a:ln>
                            <a:noFill/>
                          </a:ln>
                          <a:solidFill>
                            <a:srgbClr val="333333"/>
                          </a:solidFill>
                          <a:effectLst/>
                          <a:latin typeface="+mn-lt"/>
                          <a:cs typeface="Times New Roman" pitchFamily="18" charset="0"/>
                        </a:rPr>
                        <a:t>»</a:t>
                      </a:r>
                      <a:endParaRPr kumimoji="0" lang="de-DE" sz="1400" b="0" i="0" u="none" strike="noStrike" cap="none" normalizeH="0" baseline="0" dirty="0">
                        <a:ln>
                          <a:noFill/>
                        </a:ln>
                        <a:solidFill>
                          <a:srgbClr val="333333"/>
                        </a:solidFill>
                        <a:effectLst/>
                        <a:latin typeface="Calibri Light"/>
                        <a:cs typeface="Times New Roman" pitchFamily="18" charset="0"/>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285750" marR="0" lvl="0" indent="-285750" algn="l" defTabSz="914400" rtl="0" eaLnBrk="1" fontAlgn="base" latinLnBrk="0" hangingPunct="1">
                        <a:lnSpc>
                          <a:spcPct val="100000"/>
                        </a:lnSpc>
                        <a:spcBef>
                          <a:spcPts val="1200"/>
                        </a:spcBef>
                        <a:spcAft>
                          <a:spcPct val="0"/>
                        </a:spcAft>
                        <a:buClr>
                          <a:srgbClr val="333333"/>
                        </a:buClr>
                        <a:buSzTx/>
                        <a:buFont typeface="WingDings"/>
                        <a:buChar char=""/>
                        <a:tabLst/>
                      </a:pPr>
                      <a:r>
                        <a:rPr kumimoji="0" lang="el-GR" sz="1400" b="0" i="0" u="none" strike="noStrike" cap="none" normalizeH="0" baseline="0" dirty="0">
                          <a:ln>
                            <a:noFill/>
                          </a:ln>
                          <a:solidFill>
                            <a:srgbClr val="333333"/>
                          </a:solidFill>
                          <a:effectLst/>
                          <a:latin typeface="Calibri Light"/>
                          <a:cs typeface="Times New Roman" pitchFamily="18" charset="0"/>
                        </a:rPr>
                        <a:t>Περίπου το 15-20% του «υγιούς» πληθυσμού ακούει από καιρό σε καιρό τέτοιου είδους φωνές.</a:t>
                      </a:r>
                    </a:p>
                    <a:p>
                      <a:pPr marL="285750" marR="0" lvl="0" indent="-285750" algn="l" defTabSz="914400" rtl="0" eaLnBrk="1" fontAlgn="base" latinLnBrk="0" hangingPunct="1">
                        <a:lnSpc>
                          <a:spcPct val="100000"/>
                        </a:lnSpc>
                        <a:spcBef>
                          <a:spcPts val="1200"/>
                        </a:spcBef>
                        <a:spcAft>
                          <a:spcPct val="0"/>
                        </a:spcAft>
                        <a:buClr>
                          <a:srgbClr val="333333"/>
                        </a:buClr>
                        <a:buSzTx/>
                        <a:buFont typeface="WingDings"/>
                        <a:buChar char=""/>
                        <a:tabLst/>
                      </a:pPr>
                      <a:r>
                        <a:rPr kumimoji="0" lang="el-GR" sz="1400" b="0" i="0" u="none" strike="noStrike" cap="none" normalizeH="0" baseline="0" dirty="0">
                          <a:ln>
                            <a:noFill/>
                          </a:ln>
                          <a:solidFill>
                            <a:srgbClr val="333333"/>
                          </a:solidFill>
                          <a:effectLst/>
                          <a:latin typeface="Calibri Light"/>
                          <a:cs typeface="Times New Roman" pitchFamily="18" charset="0"/>
                        </a:rPr>
                        <a:t>Μερικές από τις έντονες σκέψεις που κάνουμε μπορεί να είναι και ηχηρές (ένα τραγούδι που κολλάει στο μυαλό, πολλοί άνθρωποι ακούνε την φωνή του φίλου τους, καθώς διαβάζουν ένα γράμμα, που το έχει γράψει αυτός).</a:t>
                      </a:r>
                      <a:endParaRPr kumimoji="0" lang="de-DE" sz="1400" b="0" i="0" u="none" strike="noStrike" cap="none" normalizeH="0" baseline="0" dirty="0">
                        <a:ln>
                          <a:noFill/>
                        </a:ln>
                        <a:solidFill>
                          <a:srgbClr val="333333"/>
                        </a:solidFill>
                        <a:effectLst/>
                        <a:latin typeface="Calibri Light"/>
                        <a:cs typeface="Times New Roman" pitchFamily="18" charset="0"/>
                      </a:endParaRPr>
                    </a:p>
                  </a:txBody>
                  <a:tcPr marL="121952" marR="121952" marT="45723" marB="45723" horzOverflow="overflow">
                    <a:lnL w="12700" cap="flat" cmpd="sng" algn="ctr">
                      <a:solidFill>
                        <a:srgbClr val="C8C8C8"/>
                      </a:solidFill>
                      <a:prstDash val="solid"/>
                      <a:round/>
                      <a:headEnd type="none" w="med" len="med"/>
                      <a:tailEnd type="none" w="med" len="me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1"/>
                  </a:ext>
                </a:extLst>
              </a:tr>
              <a:tr h="137160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el-GR" sz="1400" b="0" i="0" u="none" strike="noStrike" cap="none" normalizeH="0" baseline="0" dirty="0">
                          <a:ln>
                            <a:noFill/>
                          </a:ln>
                          <a:solidFill>
                            <a:srgbClr val="333333"/>
                          </a:solidFill>
                          <a:effectLst/>
                          <a:latin typeface="+mn-lt"/>
                          <a:cs typeface="Times New Roman" pitchFamily="18" charset="0"/>
                        </a:rPr>
                        <a:t>«</a:t>
                      </a:r>
                      <a:r>
                        <a:rPr lang="el-GR" sz="1400" b="0" i="0" u="none" dirty="0">
                          <a:solidFill>
                            <a:srgbClr val="333333"/>
                          </a:solidFill>
                          <a:latin typeface="Calibri Light"/>
                        </a:rPr>
                        <a:t>Αυτές οι σκέψεις μου δεν ελέγχονται από εμένα. Όταν προσπαθώ να τις ξεπεράσω, χειροτερεύει η κατάσταση. Αυτό μου δείχνει ότι κάποιος θέλει να μου κάνει κακό.</a:t>
                      </a:r>
                      <a:r>
                        <a:rPr kumimoji="0" lang="el-GR" sz="1400" b="0" i="0" u="none" strike="noStrike" cap="none" normalizeH="0" baseline="0" dirty="0">
                          <a:ln>
                            <a:noFill/>
                          </a:ln>
                          <a:solidFill>
                            <a:srgbClr val="333333"/>
                          </a:solidFill>
                          <a:effectLst/>
                          <a:latin typeface="+mn-lt"/>
                          <a:cs typeface="Times New Roman" pitchFamily="18" charset="0"/>
                        </a:rPr>
                        <a:t>»</a:t>
                      </a:r>
                      <a:r>
                        <a:rPr lang="el-GR" sz="1400" b="0" i="0" u="none" dirty="0">
                          <a:solidFill>
                            <a:srgbClr val="333333"/>
                          </a:solidFill>
                          <a:latin typeface="Calibri Light"/>
                        </a:rPr>
                        <a:t> </a:t>
                      </a:r>
                      <a:endParaRPr kumimoji="0" lang="de-DE" sz="1400" b="0" i="0" u="none" strike="noStrike" cap="none" normalizeH="0" baseline="0" dirty="0">
                        <a:ln>
                          <a:noFill/>
                        </a:ln>
                        <a:solidFill>
                          <a:srgbClr val="333333"/>
                        </a:solidFill>
                        <a:effectLst/>
                        <a:latin typeface="Calibri Light"/>
                        <a:cs typeface="Times New Roman" pitchFamily="18" charset="0"/>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285750" marR="0" lvl="0" indent="-285750" algn="l" defTabSz="914400" rtl="0" eaLnBrk="1" fontAlgn="base" latinLnBrk="0" hangingPunct="1">
                        <a:lnSpc>
                          <a:spcPct val="100000"/>
                        </a:lnSpc>
                        <a:spcBef>
                          <a:spcPts val="1200"/>
                        </a:spcBef>
                        <a:spcAft>
                          <a:spcPct val="0"/>
                        </a:spcAft>
                        <a:buClr>
                          <a:srgbClr val="333333"/>
                        </a:buClr>
                        <a:buSzTx/>
                        <a:buFont typeface="WingDings"/>
                        <a:buChar char=""/>
                        <a:tabLst/>
                      </a:pPr>
                      <a:r>
                        <a:rPr kumimoji="0" lang="el-GR" sz="1400" b="0" i="0" u="none" strike="noStrike" cap="none" normalizeH="0" baseline="0" dirty="0">
                          <a:ln>
                            <a:noFill/>
                          </a:ln>
                          <a:solidFill>
                            <a:srgbClr val="333333"/>
                          </a:solidFill>
                          <a:effectLst/>
                          <a:latin typeface="Calibri Light"/>
                          <a:cs typeface="Times New Roman" pitchFamily="18" charset="0"/>
                        </a:rPr>
                        <a:t>Οι σκέψεις μας δεν είναι πλήρως ελεγχόμενες-ειδάλλως δε θα υπήρχαν ούτε οι ξαφνικές εμπνεύσεις, αλλά ούτε και το αναμάσημα σκέψεων.</a:t>
                      </a:r>
                    </a:p>
                    <a:p>
                      <a:pPr marL="285750" marR="0" lvl="0" indent="-285750" algn="l" defTabSz="914400" rtl="0" eaLnBrk="1" fontAlgn="base" latinLnBrk="0" hangingPunct="1">
                        <a:lnSpc>
                          <a:spcPct val="100000"/>
                        </a:lnSpc>
                        <a:spcBef>
                          <a:spcPts val="1200"/>
                        </a:spcBef>
                        <a:spcAft>
                          <a:spcPct val="0"/>
                        </a:spcAft>
                        <a:buClr>
                          <a:srgbClr val="333333"/>
                        </a:buClr>
                        <a:buSzTx/>
                        <a:buFont typeface="WingDings"/>
                        <a:buChar char=""/>
                        <a:tabLst/>
                      </a:pPr>
                      <a:r>
                        <a:rPr kumimoji="0" lang="el-GR" sz="1400" b="0" i="0" u="none" strike="noStrike" cap="none" normalizeH="0" baseline="0" dirty="0">
                          <a:ln>
                            <a:noFill/>
                          </a:ln>
                          <a:solidFill>
                            <a:srgbClr val="333333"/>
                          </a:solidFill>
                          <a:effectLst/>
                          <a:latin typeface="Calibri Light"/>
                          <a:cs typeface="Times New Roman" pitchFamily="18" charset="0"/>
                        </a:rPr>
                        <a:t>Εάν προσπαθήσουμε να εξουδετερώσουμε τέτοιες σκέψεις, αυτομάτως γίνονται ισχυρότερες.</a:t>
                      </a:r>
                      <a:br>
                        <a:rPr kumimoji="0" lang="el-GR" sz="1400" b="0" i="0" u="none" strike="noStrike" cap="none" normalizeH="0" baseline="0">
                          <a:ln>
                            <a:noFill/>
                          </a:ln>
                          <a:solidFill>
                            <a:srgbClr val="333333"/>
                          </a:solidFill>
                          <a:effectLst/>
                          <a:latin typeface="Calibri Light"/>
                          <a:cs typeface="Times New Roman" pitchFamily="18" charset="0"/>
                        </a:rPr>
                      </a:br>
                      <a:r>
                        <a:rPr kumimoji="0" lang="el-GR" sz="1400" b="0" i="0" u="none" strike="noStrike" cap="none" normalizeH="0" baseline="0">
                          <a:ln>
                            <a:noFill/>
                          </a:ln>
                          <a:solidFill>
                            <a:srgbClr val="333333"/>
                          </a:solidFill>
                          <a:effectLst/>
                          <a:latin typeface="Times New Roman"/>
                          <a:cs typeface="Times New Roman" pitchFamily="18" charset="0"/>
                          <a:sym typeface="Wingdings" panose="05000000000000000000" pitchFamily="2" charset="2"/>
                        </a:rPr>
                        <a:t>→</a:t>
                      </a:r>
                      <a:r>
                        <a:rPr kumimoji="0" lang="el-GR" sz="1400" b="0" i="0" u="none" strike="noStrike" cap="none" normalizeH="0" baseline="0">
                          <a:ln>
                            <a:noFill/>
                          </a:ln>
                          <a:solidFill>
                            <a:srgbClr val="333333"/>
                          </a:solidFill>
                          <a:effectLst/>
                          <a:latin typeface="Calibri Light"/>
                          <a:cs typeface="Times New Roman" pitchFamily="18" charset="0"/>
                          <a:sym typeface="Wingdings" panose="05000000000000000000" pitchFamily="2" charset="2"/>
                        </a:rPr>
                        <a:t> </a:t>
                      </a:r>
                      <a:r>
                        <a:rPr kumimoji="0" lang="el-GR" sz="1400" b="0" i="0" u="none" strike="noStrike" cap="none" normalizeH="0" baseline="0" dirty="0">
                          <a:ln>
                            <a:noFill/>
                          </a:ln>
                          <a:solidFill>
                            <a:srgbClr val="333333"/>
                          </a:solidFill>
                          <a:effectLst/>
                          <a:latin typeface="Calibri Light"/>
                          <a:cs typeface="Times New Roman" pitchFamily="18" charset="0"/>
                        </a:rPr>
                        <a:t>Πείραμα: προσπαθήστε να μην σκέφτεστε τον αριθμό 8!...Δεν θα το καταφέρετε, θα τον σκέφτεστε συνέχεια.</a:t>
                      </a:r>
                      <a:endParaRPr kumimoji="0" lang="de-DE" sz="1400" b="0" i="0" u="none" strike="noStrike" cap="none" normalizeH="0" baseline="0" dirty="0">
                        <a:ln>
                          <a:noFill/>
                        </a:ln>
                        <a:solidFill>
                          <a:srgbClr val="333333"/>
                        </a:solidFill>
                        <a:effectLst/>
                        <a:latin typeface="Calibri Light"/>
                        <a:cs typeface="Times New Roman" pitchFamily="18" charset="0"/>
                      </a:endParaRPr>
                    </a:p>
                  </a:txBody>
                  <a:tcPr marL="121952" marR="121952" marT="45723" marB="45723" horzOverflow="overflow">
                    <a:lnL w="12700" cap="flat" cmpd="sng" algn="ctr">
                      <a:solidFill>
                        <a:srgbClr val="C8C8C8"/>
                      </a:solidFill>
                      <a:prstDash val="solid"/>
                      <a:round/>
                      <a:headEnd type="none" w="med" len="med"/>
                      <a:tailEnd type="none" w="med" len="me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extLst>
                  <a:ext uri="{0D108BD9-81ED-4DB2-BD59-A6C34878D82A}">
                    <a16:rowId xmlns:a16="http://schemas.microsoft.com/office/drawing/2014/main" val="10002"/>
                  </a:ext>
                </a:extLst>
              </a:tr>
              <a:tr h="109728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el-GR" sz="1400" b="0" i="0" u="none" strike="noStrike" cap="none" normalizeH="0" baseline="0" dirty="0">
                          <a:ln>
                            <a:noFill/>
                          </a:ln>
                          <a:solidFill>
                            <a:srgbClr val="333333"/>
                          </a:solidFill>
                          <a:effectLst/>
                          <a:latin typeface="+mn-lt"/>
                          <a:cs typeface="Times New Roman" pitchFamily="18" charset="0"/>
                        </a:rPr>
                        <a:t>«</a:t>
                      </a:r>
                      <a:r>
                        <a:rPr lang="el-GR" sz="1400" b="0" i="0" u="none" dirty="0">
                          <a:solidFill>
                            <a:srgbClr val="333333"/>
                          </a:solidFill>
                          <a:latin typeface="Calibri Light"/>
                        </a:rPr>
                        <a:t>Δεν είχα ποτέ τέτοιες διαβολικές σκέψεις. Δε θα μπορούσα ποτέ να βλάψω κάποιον. Αλλά έχω ακόμα αυτές τις επιθετικές σκέψεις.</a:t>
                      </a:r>
                      <a:r>
                        <a:rPr kumimoji="0" lang="el-GR" sz="1400" b="0" i="0" u="none" strike="noStrike" cap="none" normalizeH="0" baseline="0" dirty="0">
                          <a:ln>
                            <a:noFill/>
                          </a:ln>
                          <a:solidFill>
                            <a:srgbClr val="333333"/>
                          </a:solidFill>
                          <a:effectLst/>
                          <a:latin typeface="+mn-lt"/>
                          <a:cs typeface="Times New Roman" pitchFamily="18" charset="0"/>
                        </a:rPr>
                        <a:t>»</a:t>
                      </a:r>
                      <a:endParaRPr lang="en-US" sz="1400" b="0" i="0" u="none" dirty="0">
                        <a:solidFill>
                          <a:srgbClr val="333333"/>
                        </a:solidFill>
                        <a:latin typeface="Calibri Light"/>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285750" marR="0" lvl="0" indent="-285750" algn="l" defTabSz="914400" rtl="0" eaLnBrk="1" fontAlgn="base" latinLnBrk="0" hangingPunct="1">
                        <a:lnSpc>
                          <a:spcPct val="100000"/>
                        </a:lnSpc>
                        <a:spcBef>
                          <a:spcPts val="1200"/>
                        </a:spcBef>
                        <a:spcAft>
                          <a:spcPct val="0"/>
                        </a:spcAft>
                        <a:buClr>
                          <a:srgbClr val="333333"/>
                        </a:buClr>
                        <a:buSzTx/>
                        <a:buFont typeface="WingDings"/>
                        <a:buChar char=""/>
                        <a:tabLst/>
                      </a:pPr>
                      <a:r>
                        <a:rPr kumimoji="0" lang="el-GR" sz="1400" b="0" i="0" u="none" strike="noStrike" cap="none" normalizeH="0" baseline="0" dirty="0">
                          <a:ln>
                            <a:noFill/>
                          </a:ln>
                          <a:solidFill>
                            <a:srgbClr val="333333"/>
                          </a:solidFill>
                          <a:effectLst/>
                          <a:latin typeface="Calibri Light"/>
                          <a:cs typeface="Times New Roman" pitchFamily="18" charset="0"/>
                        </a:rPr>
                        <a:t>Συχνά κάνουμε σκέψεις, αντίθετες στον τρόπο σκέψης μας. Οι σκέψεις δεν είναι και πράξεις! Το 20% του πληθυσμού έχει αυτοκτονικές σκέψεις, αλλά δεν τις πραγματοποίεί. Ακόμα και αυτούς που αγαπάμε ,κάποιες φορές τους βλέπουμε επιθετικά(π.χ μια μητέρα με το παιδί της που κλαίει). </a:t>
                      </a:r>
                      <a:endParaRPr kumimoji="0" lang="de-DE" sz="1400" b="0" i="0" u="none" strike="noStrike" cap="none" normalizeH="0" baseline="0" dirty="0">
                        <a:ln>
                          <a:noFill/>
                        </a:ln>
                        <a:solidFill>
                          <a:srgbClr val="333333"/>
                        </a:solidFill>
                        <a:effectLst/>
                        <a:latin typeface="Calibri Light"/>
                        <a:cs typeface="Times New Roman" pitchFamily="18" charset="0"/>
                      </a:endParaRPr>
                    </a:p>
                  </a:txBody>
                  <a:tcPr marL="121952" marR="121952" marT="45723" marB="45723" horzOverflow="overflow">
                    <a:lnL w="12700" cap="flat" cmpd="sng" algn="ctr">
                      <a:solidFill>
                        <a:srgbClr val="C8C8C8"/>
                      </a:solidFill>
                      <a:prstDash val="solid"/>
                      <a:round/>
                      <a:headEnd type="none" w="med" len="med"/>
                      <a:tailEnd type="none" w="med" len="me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3"/>
                  </a:ext>
                </a:extLst>
              </a:tr>
            </a:tbl>
          </a:graphicData>
        </a:graphic>
      </p:graphicFrame>
      <p:pic>
        <p:nvPicPr>
          <p:cNvPr id="9" name="Picture 11" descr="Heidi Wittwer fotocommunity schreiende Hand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520174" y="914407"/>
            <a:ext cx="1264781" cy="13990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98932648"/>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4" name="Title 1"/>
          <p:cNvSpPr>
            <a:spLocks noGrp="1"/>
          </p:cNvSpPr>
          <p:nvPr>
            <p:ph type="title"/>
          </p:nvPr>
        </p:nvSpPr>
        <p:spPr>
          <a:xfrm>
            <a:off x="408955" y="1124744"/>
            <a:ext cx="11376000" cy="1274195"/>
          </a:xfrm>
        </p:spPr>
        <p:txBody>
          <a:bodyPr vert="horz" lIns="0" tIns="0" rIns="0" bIns="0" rtlCol="0" anchor="t">
            <a:spAutoFit/>
          </a:bodyPr>
          <a:lstStyle/>
          <a:p>
            <a:pPr defTabSz="914377">
              <a:spcBef>
                <a:spcPts val="0"/>
              </a:spcBef>
            </a:pPr>
            <a:r>
              <a:rPr lang="el-GR" altLang="de-DE" sz="3600">
                <a:solidFill>
                  <a:srgbClr val="004992"/>
                </a:solidFill>
                <a:latin typeface="+mn-lt"/>
                <a:ea typeface="+mn-ea"/>
                <a:cs typeface="+mn-cs"/>
              </a:rPr>
              <a:t>Ακούγοντας φωνές</a:t>
            </a:r>
            <a:br>
              <a:rPr lang="el-GR" altLang="de-DE" sz="3600">
                <a:solidFill>
                  <a:srgbClr val="004992"/>
                </a:solidFill>
                <a:latin typeface="+mn-lt"/>
                <a:ea typeface="+mn-ea"/>
                <a:cs typeface="+mn-cs"/>
              </a:rPr>
            </a:br>
            <a:r>
              <a:rPr lang="el-GR" altLang="de-DE">
                <a:solidFill>
                  <a:srgbClr val="004992"/>
                </a:solidFill>
                <a:latin typeface="+mn-lt"/>
                <a:ea typeface="+mn-ea"/>
                <a:cs typeface="+mn-cs"/>
              </a:rPr>
              <a:t>Δικές μου σκέψεις ή ελεγχόμενες από άλλους;</a:t>
            </a:r>
            <a:br>
              <a:rPr lang="el-GR" altLang="de-DE" sz="3600">
                <a:solidFill>
                  <a:srgbClr val="004992"/>
                </a:solidFill>
                <a:latin typeface="+mn-lt"/>
                <a:ea typeface="+mn-ea"/>
                <a:cs typeface="+mn-cs"/>
              </a:rPr>
            </a:br>
            <a:r>
              <a:rPr lang="el-GR" altLang="de-DE">
                <a:solidFill>
                  <a:srgbClr val="004992"/>
                </a:solidFill>
                <a:latin typeface="+mn-lt"/>
                <a:ea typeface="+mn-ea"/>
                <a:cs typeface="+mn-cs"/>
              </a:rPr>
              <a:t>Υπέρ και κατά</a:t>
            </a:r>
          </a:p>
        </p:txBody>
      </p:sp>
      <p:sp>
        <p:nvSpPr>
          <p:cNvPr id="87042" name="Content Placeholder 5"/>
          <p:cNvSpPr>
            <a:spLocks noGrp="1"/>
          </p:cNvSpPr>
          <p:nvPr>
            <p:ph idx="1"/>
          </p:nvPr>
        </p:nvSpPr>
        <p:spPr>
          <a:xfrm>
            <a:off x="408955" y="2564904"/>
            <a:ext cx="11340000" cy="3887960"/>
          </a:xfrm>
        </p:spPr>
        <p:txBody>
          <a:bodyPr>
            <a:noAutofit/>
          </a:bodyPr>
          <a:lstStyle/>
          <a:p>
            <a:pPr eaLnBrk="1" hangingPunct="1"/>
            <a:r>
              <a:rPr lang="el-GR" altLang="de-DE" sz="2400" dirty="0">
                <a:solidFill>
                  <a:srgbClr val="004992"/>
                </a:solidFill>
              </a:rPr>
              <a:t>Η εξήγηση ότι οι παράξενες σκέψεις μπορούν με κάποιο τρόπο να ελεγχθούν τηλεπαθητικά, εγείρει πιο πολλά ερωτήματα παρά δίνει απαντήσεις, π.χ.:</a:t>
            </a:r>
          </a:p>
          <a:p>
            <a:pPr marL="342900" indent="-342900" eaLnBrk="1" hangingPunct="1">
              <a:buClr>
                <a:srgbClr val="333333"/>
              </a:buClr>
              <a:buFont typeface="WingDings"/>
              <a:buChar char=""/>
            </a:pPr>
            <a:r>
              <a:rPr lang="el-GR" altLang="de-DE" sz="2400" dirty="0">
                <a:solidFill>
                  <a:srgbClr val="333333"/>
                </a:solidFill>
              </a:rPr>
              <a:t>ΠότΕίναι τεχνικά εφικτό;</a:t>
            </a:r>
          </a:p>
          <a:p>
            <a:pPr marL="342900" indent="-342900" eaLnBrk="1" hangingPunct="1">
              <a:buClr>
                <a:srgbClr val="333333"/>
              </a:buClr>
              <a:buFont typeface="WingDings"/>
              <a:buChar char=""/>
            </a:pPr>
            <a:r>
              <a:rPr lang="el-GR" altLang="de-DE" sz="2400" dirty="0">
                <a:solidFill>
                  <a:srgbClr val="333333"/>
                </a:solidFill>
              </a:rPr>
              <a:t>ε και πού έλαβε χώρα η εμφύτευση;</a:t>
            </a:r>
          </a:p>
          <a:p>
            <a:pPr marL="342900" indent="-342900" eaLnBrk="1" hangingPunct="1">
              <a:buClr>
                <a:srgbClr val="333333"/>
              </a:buClr>
              <a:buFont typeface="WingDings"/>
              <a:buChar char=""/>
            </a:pPr>
            <a:r>
              <a:rPr lang="el-GR" altLang="de-DE" sz="2400" dirty="0">
                <a:solidFill>
                  <a:srgbClr val="333333"/>
                </a:solidFill>
              </a:rPr>
              <a:t>Ποιος επιθυμεί να σας βλάψει; Ποιός θα είχε το χρόνο και τα χρήματα να το κάνει;</a:t>
            </a:r>
          </a:p>
          <a:p>
            <a:pPr marL="342900" indent="-342900" eaLnBrk="1" hangingPunct="1">
              <a:buClr>
                <a:srgbClr val="333333"/>
              </a:buClr>
              <a:buFont typeface="WingDings"/>
              <a:buChar char=""/>
            </a:pPr>
            <a:r>
              <a:rPr lang="el-GR" altLang="de-DE" sz="2400" dirty="0">
                <a:solidFill>
                  <a:srgbClr val="333333"/>
                </a:solidFill>
              </a:rPr>
              <a:t>Υπάρχουν ευκολότεροι τρόποι να προκαλέσει κάποιος βλάβη σε κάποιον άλλον. Γιατί να επιλέξει κάποιος μια τέτοια πολύπλοκη μέθοδο;</a:t>
            </a:r>
          </a:p>
        </p:txBody>
      </p:sp>
      <p:sp>
        <p:nvSpPr>
          <p:cNvPr id="2" name="Footer Placeholder 1"/>
          <p:cNvSpPr>
            <a:spLocks noGrp="1"/>
          </p:cNvSpPr>
          <p:nvPr>
            <p:ph type="ftr" sz="quarter" idx="11"/>
          </p:nvPr>
        </p:nvSpPr>
        <p:spPr/>
        <p:txBody>
          <a:bodyPr/>
          <a:lstStyle/>
          <a:p>
            <a:pPr>
              <a:defRPr/>
            </a:pPr>
            <a:r>
              <a:rPr lang="el-GR">
                <a:latin typeface="+mn-lt"/>
                <a:ea typeface="+mn-ea"/>
              </a:rPr>
              <a:t>Μεταγνωστική Θεραπεία 1 – Απόδοση αιτίαςΑπόδοση ευθυνών και επαίνου</a:t>
            </a:r>
            <a:endParaRPr lang="de-DE">
              <a:latin typeface="+mn-lt"/>
              <a:ea typeface="+mn-ea"/>
            </a:endParaRPr>
          </a:p>
        </p:txBody>
      </p:sp>
      <p:sp>
        <p:nvSpPr>
          <p:cNvPr id="3" name="Slide Number Placeholder 2"/>
          <p:cNvSpPr>
            <a:spLocks noGrp="1"/>
          </p:cNvSpPr>
          <p:nvPr>
            <p:ph type="sldNum" sz="quarter" idx="12"/>
          </p:nvPr>
        </p:nvSpPr>
        <p:spPr/>
        <p:txBody>
          <a:bodyPr/>
          <a:lstStyle/>
          <a:p>
            <a:pPr>
              <a:defRPr/>
            </a:pPr>
            <a:fld id="{9A5AD19E-8182-4F35-B945-31418FB87AE6}" type="slidenum">
              <a:rPr lang="de-DE" altLang="de-DE" smtClean="0">
                <a:latin typeface="+mn-lt"/>
                <a:ea typeface="+mn-ea"/>
              </a:rPr>
              <a:pPr>
                <a:defRPr/>
              </a:pPr>
              <a:t>40</a:t>
            </a:fld>
            <a:endParaRPr lang="de-DE" altLang="de-DE">
              <a:latin typeface="+mn-lt"/>
              <a:ea typeface="+mn-ea"/>
            </a:endParaRPr>
          </a:p>
        </p:txBody>
      </p:sp>
      <p:pic>
        <p:nvPicPr>
          <p:cNvPr id="8" name="Picture 11" descr="Heidi Wittwer fotocommunity schreiende Hand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520174" y="914407"/>
            <a:ext cx="1264781" cy="13990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88068" name="Title 1"/>
          <p:cNvSpPr>
            <a:spLocks noGrp="1"/>
          </p:cNvSpPr>
          <p:nvPr>
            <p:ph type="title"/>
          </p:nvPr>
        </p:nvSpPr>
        <p:spPr/>
        <p:txBody>
          <a:bodyPr vert="horz" lIns="0" tIns="0" rIns="0" bIns="0" rtlCol="0" anchor="t">
            <a:spAutoFit/>
          </a:bodyPr>
          <a:lstStyle/>
          <a:p>
            <a:pPr defTabSz="914377">
              <a:spcBef>
                <a:spcPts val="0"/>
              </a:spcBef>
            </a:pPr>
            <a:r>
              <a:rPr lang="el-GR" altLang="de-DE" sz="3600">
                <a:latin typeface="+mn-lt"/>
                <a:ea typeface="+mn-ea"/>
                <a:cs typeface="+mn-cs"/>
              </a:rPr>
              <a:t>Κάποιος φίλος σας πήγε στο σπίτι.</a:t>
            </a:r>
          </a:p>
        </p:txBody>
      </p:sp>
      <p:sp>
        <p:nvSpPr>
          <p:cNvPr id="88066" name="Rectangle 3"/>
          <p:cNvSpPr>
            <a:spLocks noGrp="1" noChangeArrowheads="1"/>
          </p:cNvSpPr>
          <p:nvPr>
            <p:ph idx="1"/>
          </p:nvPr>
        </p:nvSpPr>
        <p:spPr/>
        <p:txBody>
          <a:bodyPr>
            <a:noAutofit/>
          </a:bodyPr>
          <a:lstStyle/>
          <a:p>
            <a:r>
              <a:rPr lang="el-GR" altLang="de-DE" sz="2400" dirty="0">
                <a:solidFill>
                  <a:srgbClr val="333333"/>
                </a:solidFill>
              </a:rPr>
              <a:t>Για ποιο λόγο ο φίλο σας πήγε </a:t>
            </a:r>
            <a:r>
              <a:rPr lang="el-GR" altLang="de-DE" sz="2400">
                <a:solidFill>
                  <a:srgbClr val="333333"/>
                </a:solidFill>
              </a:rPr>
              <a:t>σπίτι;</a:t>
            </a:r>
          </a:p>
          <a:p>
            <a:pPr lvl="0" defTabSz="914400" fontAlgn="base"/>
            <a:r>
              <a:rPr lang="el-GR" altLang="de-DE" sz="2400" dirty="0">
                <a:solidFill>
                  <a:srgbClr val="333333"/>
                </a:solidFill>
              </a:rPr>
              <a:t>Ποία είναι η κύρια αιτία αυτού του γεγονότος;</a:t>
            </a:r>
          </a:p>
        </p:txBody>
      </p:sp>
      <p:sp>
        <p:nvSpPr>
          <p:cNvPr id="2" name="Footer Placeholder 1"/>
          <p:cNvSpPr>
            <a:spLocks noGrp="1"/>
          </p:cNvSpPr>
          <p:nvPr>
            <p:ph type="ftr" sz="quarter" idx="11"/>
          </p:nvPr>
        </p:nvSpPr>
        <p:spPr/>
        <p:txBody>
          <a:bodyPr/>
          <a:lstStyle/>
          <a:p>
            <a:pPr>
              <a:defRPr/>
            </a:pPr>
            <a:r>
              <a:rPr lang="el-GR">
                <a:latin typeface="+mn-lt"/>
                <a:ea typeface="+mn-ea"/>
              </a:rPr>
              <a:t>Μεταγνωστική Θεραπεία 1 – Απόδοση αιτίαςΑπόδοση ευθυνών και επαίνου</a:t>
            </a:r>
            <a:endParaRPr lang="de-DE">
              <a:latin typeface="+mn-lt"/>
              <a:ea typeface="+mn-ea"/>
            </a:endParaRPr>
          </a:p>
        </p:txBody>
      </p:sp>
      <p:sp>
        <p:nvSpPr>
          <p:cNvPr id="3" name="Slide Number Placeholder 2"/>
          <p:cNvSpPr>
            <a:spLocks noGrp="1"/>
          </p:cNvSpPr>
          <p:nvPr>
            <p:ph type="sldNum" sz="quarter" idx="12"/>
          </p:nvPr>
        </p:nvSpPr>
        <p:spPr/>
        <p:txBody>
          <a:bodyPr/>
          <a:lstStyle/>
          <a:p>
            <a:pPr>
              <a:defRPr/>
            </a:pPr>
            <a:fld id="{9A5AD19E-8182-4F35-B945-31418FB87AE6}" type="slidenum">
              <a:rPr lang="de-DE" altLang="de-DE" smtClean="0">
                <a:latin typeface="+mn-lt"/>
                <a:ea typeface="+mn-ea"/>
              </a:rPr>
              <a:pPr>
                <a:defRPr/>
              </a:pPr>
              <a:t>41</a:t>
            </a:fld>
            <a:endParaRPr lang="de-DE" altLang="de-DE">
              <a:latin typeface="+mn-lt"/>
              <a:ea typeface="+mn-ea"/>
            </a:endParaRPr>
          </a:p>
        </p:txBody>
      </p:sp>
      <p:pic>
        <p:nvPicPr>
          <p:cNvPr id="10" name="Picture 8" descr="zen - flickr - zen driving home - day 14 - cclicense"/>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957275" y="3882069"/>
            <a:ext cx="2237900" cy="29759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Text Box 14"/>
          <p:cNvSpPr txBox="1">
            <a:spLocks noChangeArrowheads="1"/>
          </p:cNvSpPr>
          <p:nvPr/>
        </p:nvSpPr>
        <p:spPr bwMode="auto">
          <a:xfrm>
            <a:off x="408955" y="4699884"/>
            <a:ext cx="7505538" cy="16763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Tx/>
              <a:buNone/>
            </a:pPr>
            <a:r>
              <a:rPr lang="el-GR" altLang="de-DE" sz="2400" dirty="0">
                <a:solidFill>
                  <a:srgbClr val="004992"/>
                </a:solidFill>
                <a:latin typeface="Calibri Light"/>
              </a:rPr>
              <a:t>Ο εαυτός σας;</a:t>
            </a:r>
          </a:p>
          <a:p>
            <a:pPr eaLnBrk="1" hangingPunct="1">
              <a:lnSpc>
                <a:spcPct val="105000"/>
              </a:lnSpc>
              <a:spcBef>
                <a:spcPts val="1999"/>
              </a:spcBef>
              <a:spcAft>
                <a:spcPts val="0"/>
              </a:spcAft>
              <a:buClrTx/>
              <a:buNone/>
            </a:pPr>
            <a:r>
              <a:rPr lang="el-GR" altLang="de-DE" sz="2400" dirty="0">
                <a:solidFill>
                  <a:srgbClr val="004992"/>
                </a:solidFill>
                <a:latin typeface="Calibri Light"/>
              </a:rPr>
              <a:t>Ένα άλλο άτομο ή άλλοι άνθρωποι;</a:t>
            </a:r>
          </a:p>
          <a:p>
            <a:pPr eaLnBrk="1" hangingPunct="1">
              <a:lnSpc>
                <a:spcPct val="105000"/>
              </a:lnSpc>
              <a:spcBef>
                <a:spcPts val="1999"/>
              </a:spcBef>
              <a:spcAft>
                <a:spcPts val="0"/>
              </a:spcAft>
              <a:buClrTx/>
              <a:buNone/>
            </a:pPr>
            <a:r>
              <a:rPr lang="el-GR" altLang="de-DE" sz="2400" dirty="0">
                <a:solidFill>
                  <a:srgbClr val="004992"/>
                </a:solidFill>
                <a:latin typeface="Calibri Light"/>
              </a:rPr>
              <a:t>Καταστάσεις ή τυχαία συμβάντα;</a:t>
            </a:r>
            <a:endParaRPr lang="fr-CH" altLang="de-DE" sz="2400" dirty="0">
              <a:solidFill>
                <a:srgbClr val="004992"/>
              </a:solidFill>
              <a:latin typeface="Calibri Light"/>
            </a:endParaRP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90116" name="Title 1"/>
          <p:cNvSpPr>
            <a:spLocks noGrp="1"/>
          </p:cNvSpPr>
          <p:nvPr>
            <p:ph type="title"/>
          </p:nvPr>
        </p:nvSpPr>
        <p:spPr/>
        <p:txBody>
          <a:bodyPr vert="horz" lIns="0" tIns="0" rIns="0" bIns="0" rtlCol="0" anchor="t">
            <a:spAutoFit/>
          </a:bodyPr>
          <a:lstStyle/>
          <a:p>
            <a:pPr defTabSz="914377">
              <a:spcBef>
                <a:spcPts val="0"/>
              </a:spcBef>
            </a:pPr>
            <a:r>
              <a:rPr lang="el-GR" altLang="de-DE" sz="3600">
                <a:latin typeface="+mn-lt"/>
                <a:ea typeface="+mn-ea"/>
                <a:cs typeface="+mn-cs"/>
              </a:rPr>
              <a:t>Ένας φίλος δεν εμφανίστηκε σε ένα ραντεβού σας.</a:t>
            </a:r>
          </a:p>
        </p:txBody>
      </p:sp>
      <p:sp>
        <p:nvSpPr>
          <p:cNvPr id="90114" name="Rectangle 3"/>
          <p:cNvSpPr>
            <a:spLocks noGrp="1" noChangeArrowheads="1"/>
          </p:cNvSpPr>
          <p:nvPr>
            <p:ph idx="1"/>
          </p:nvPr>
        </p:nvSpPr>
        <p:spPr/>
        <p:txBody>
          <a:bodyPr>
            <a:noAutofit/>
          </a:bodyPr>
          <a:lstStyle/>
          <a:p>
            <a:r>
              <a:rPr lang="el-GR" altLang="de-DE" sz="2400" dirty="0">
                <a:solidFill>
                  <a:srgbClr val="333333"/>
                </a:solidFill>
              </a:rPr>
              <a:t>Για ποιο λόγο ο φίλος δεν εμφανίστηκε στο ραντεβού </a:t>
            </a:r>
            <a:r>
              <a:rPr lang="el-GR" altLang="de-DE" sz="2400">
                <a:solidFill>
                  <a:srgbClr val="333333"/>
                </a:solidFill>
              </a:rPr>
              <a:t>σας;</a:t>
            </a:r>
          </a:p>
          <a:p>
            <a:pPr lvl="0" defTabSz="914400" fontAlgn="base"/>
            <a:r>
              <a:rPr lang="el-GR" altLang="de-DE" sz="2400" dirty="0">
                <a:solidFill>
                  <a:srgbClr val="333333"/>
                </a:solidFill>
              </a:rPr>
              <a:t>Ποία είναι η κύρια αιτία αυτού του γεγονότος;</a:t>
            </a:r>
          </a:p>
        </p:txBody>
      </p:sp>
      <p:sp>
        <p:nvSpPr>
          <p:cNvPr id="2" name="Footer Placeholder 1"/>
          <p:cNvSpPr>
            <a:spLocks noGrp="1"/>
          </p:cNvSpPr>
          <p:nvPr>
            <p:ph type="ftr" sz="quarter" idx="11"/>
          </p:nvPr>
        </p:nvSpPr>
        <p:spPr/>
        <p:txBody>
          <a:bodyPr/>
          <a:lstStyle/>
          <a:p>
            <a:pPr>
              <a:defRPr/>
            </a:pPr>
            <a:r>
              <a:rPr lang="el-GR">
                <a:latin typeface="+mn-lt"/>
                <a:ea typeface="+mn-ea"/>
              </a:rPr>
              <a:t>Μεταγνωστική Θεραπεία 1 – Απόδοση αιτίαςΑπόδοση ευθυνών και επαίνου</a:t>
            </a:r>
            <a:endParaRPr lang="de-DE">
              <a:latin typeface="+mn-lt"/>
              <a:ea typeface="+mn-ea"/>
            </a:endParaRPr>
          </a:p>
        </p:txBody>
      </p:sp>
      <p:sp>
        <p:nvSpPr>
          <p:cNvPr id="3" name="Slide Number Placeholder 2"/>
          <p:cNvSpPr>
            <a:spLocks noGrp="1"/>
          </p:cNvSpPr>
          <p:nvPr>
            <p:ph type="sldNum" sz="quarter" idx="12"/>
          </p:nvPr>
        </p:nvSpPr>
        <p:spPr/>
        <p:txBody>
          <a:bodyPr/>
          <a:lstStyle/>
          <a:p>
            <a:pPr>
              <a:defRPr/>
            </a:pPr>
            <a:fld id="{9A5AD19E-8182-4F35-B945-31418FB87AE6}" type="slidenum">
              <a:rPr lang="de-DE" altLang="de-DE" smtClean="0">
                <a:latin typeface="+mn-lt"/>
                <a:ea typeface="+mn-ea"/>
              </a:rPr>
              <a:pPr>
                <a:defRPr/>
              </a:pPr>
              <a:t>42</a:t>
            </a:fld>
            <a:endParaRPr lang="de-DE" altLang="de-DE">
              <a:latin typeface="+mn-lt"/>
              <a:ea typeface="+mn-ea"/>
            </a:endParaRPr>
          </a:p>
        </p:txBody>
      </p:sp>
      <p:pic>
        <p:nvPicPr>
          <p:cNvPr id="10" name="Picture 8" descr="jswieringa - flickr - Quarter Past three- cclicense"/>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930425" y="4520439"/>
            <a:ext cx="3264750" cy="23375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Text Box 14"/>
          <p:cNvSpPr txBox="1">
            <a:spLocks noChangeArrowheads="1"/>
          </p:cNvSpPr>
          <p:nvPr/>
        </p:nvSpPr>
        <p:spPr bwMode="auto">
          <a:xfrm>
            <a:off x="408955" y="4699884"/>
            <a:ext cx="7505538" cy="16763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Tx/>
              <a:buNone/>
            </a:pPr>
            <a:r>
              <a:rPr lang="el-GR" altLang="de-DE" sz="2400" dirty="0">
                <a:solidFill>
                  <a:srgbClr val="004992"/>
                </a:solidFill>
                <a:latin typeface="Calibri Light"/>
              </a:rPr>
              <a:t>Ο εαυτός σας;</a:t>
            </a:r>
          </a:p>
          <a:p>
            <a:pPr eaLnBrk="1" hangingPunct="1">
              <a:lnSpc>
                <a:spcPct val="105000"/>
              </a:lnSpc>
              <a:spcBef>
                <a:spcPts val="1999"/>
              </a:spcBef>
              <a:spcAft>
                <a:spcPts val="0"/>
              </a:spcAft>
              <a:buClrTx/>
              <a:buNone/>
            </a:pPr>
            <a:r>
              <a:rPr lang="el-GR" altLang="de-DE" sz="2400" dirty="0">
                <a:solidFill>
                  <a:srgbClr val="004992"/>
                </a:solidFill>
                <a:latin typeface="Calibri Light"/>
              </a:rPr>
              <a:t>Ένα άλλο άτομο ή άλλοι άνθρωποι;</a:t>
            </a:r>
          </a:p>
          <a:p>
            <a:pPr eaLnBrk="1" hangingPunct="1">
              <a:lnSpc>
                <a:spcPct val="105000"/>
              </a:lnSpc>
              <a:spcBef>
                <a:spcPts val="1999"/>
              </a:spcBef>
              <a:spcAft>
                <a:spcPts val="0"/>
              </a:spcAft>
              <a:buClrTx/>
              <a:buNone/>
            </a:pPr>
            <a:r>
              <a:rPr lang="el-GR" altLang="de-DE" sz="2400" dirty="0">
                <a:solidFill>
                  <a:srgbClr val="004992"/>
                </a:solidFill>
                <a:latin typeface="Calibri Light"/>
              </a:rPr>
              <a:t>Καταστάσεις ή τυχαία συμβάντα;</a:t>
            </a:r>
            <a:endParaRPr lang="fr-CH" altLang="de-DE" sz="2400" dirty="0">
              <a:solidFill>
                <a:srgbClr val="004992"/>
              </a:solidFill>
              <a:latin typeface="Calibri Light"/>
            </a:endParaRP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92165" name="Title 1"/>
          <p:cNvSpPr>
            <a:spLocks noGrp="1"/>
          </p:cNvSpPr>
          <p:nvPr>
            <p:ph type="title"/>
          </p:nvPr>
        </p:nvSpPr>
        <p:spPr/>
        <p:txBody>
          <a:bodyPr vert="horz" lIns="0" tIns="0" rIns="0" bIns="0" rtlCol="0" anchor="t">
            <a:spAutoFit/>
          </a:bodyPr>
          <a:lstStyle/>
          <a:p>
            <a:pPr defTabSz="914377">
              <a:spcBef>
                <a:spcPts val="0"/>
              </a:spcBef>
            </a:pPr>
            <a:r>
              <a:rPr lang="el-GR" altLang="de-DE" sz="3600">
                <a:latin typeface="+mn-lt"/>
                <a:ea typeface="+mn-ea"/>
                <a:cs typeface="+mn-cs"/>
              </a:rPr>
              <a:t>Ένας φίλος δεν σας έστειλε καρτ ποστάλ.</a:t>
            </a:r>
          </a:p>
        </p:txBody>
      </p:sp>
      <p:sp>
        <p:nvSpPr>
          <p:cNvPr id="92162" name="Rectangle 3"/>
          <p:cNvSpPr>
            <a:spLocks noGrp="1" noChangeArrowheads="1"/>
          </p:cNvSpPr>
          <p:nvPr>
            <p:ph idx="1"/>
          </p:nvPr>
        </p:nvSpPr>
        <p:spPr/>
        <p:txBody>
          <a:bodyPr>
            <a:noAutofit/>
          </a:bodyPr>
          <a:lstStyle/>
          <a:p>
            <a:r>
              <a:rPr lang="el-GR" altLang="de-DE" sz="2400">
                <a:solidFill>
                  <a:srgbClr val="333333"/>
                </a:solidFill>
              </a:rPr>
              <a:t>Για ποιο λόγο ο φίλο σας δεν σας έστειλς καρτ ποστάλ;</a:t>
            </a:r>
          </a:p>
          <a:p>
            <a:pPr lvl="0" defTabSz="914400" fontAlgn="base"/>
            <a:r>
              <a:rPr lang="el-GR" altLang="de-DE" sz="2400" dirty="0">
                <a:solidFill>
                  <a:srgbClr val="333333"/>
                </a:solidFill>
              </a:rPr>
              <a:t>Ποία είναι η κύρια αιτία αυτού του γεγονότος;</a:t>
            </a:r>
          </a:p>
        </p:txBody>
      </p:sp>
      <p:sp>
        <p:nvSpPr>
          <p:cNvPr id="2" name="Footer Placeholder 1"/>
          <p:cNvSpPr>
            <a:spLocks noGrp="1"/>
          </p:cNvSpPr>
          <p:nvPr>
            <p:ph type="ftr" sz="quarter" idx="11"/>
          </p:nvPr>
        </p:nvSpPr>
        <p:spPr/>
        <p:txBody>
          <a:bodyPr/>
          <a:lstStyle/>
          <a:p>
            <a:pPr>
              <a:defRPr/>
            </a:pPr>
            <a:r>
              <a:rPr lang="el-GR">
                <a:latin typeface="+mn-lt"/>
                <a:ea typeface="+mn-ea"/>
              </a:rPr>
              <a:t>Μεταγνωστική Θεραπεία 1 – Απόδοση αιτίαςΑπόδοση ευθυνών και επαίνου</a:t>
            </a:r>
            <a:endParaRPr lang="de-DE">
              <a:latin typeface="+mn-lt"/>
              <a:ea typeface="+mn-ea"/>
            </a:endParaRPr>
          </a:p>
        </p:txBody>
      </p:sp>
      <p:sp>
        <p:nvSpPr>
          <p:cNvPr id="3" name="Slide Number Placeholder 2"/>
          <p:cNvSpPr>
            <a:spLocks noGrp="1"/>
          </p:cNvSpPr>
          <p:nvPr>
            <p:ph type="sldNum" sz="quarter" idx="12"/>
          </p:nvPr>
        </p:nvSpPr>
        <p:spPr/>
        <p:txBody>
          <a:bodyPr/>
          <a:lstStyle/>
          <a:p>
            <a:pPr>
              <a:defRPr/>
            </a:pPr>
            <a:fld id="{9A5AD19E-8182-4F35-B945-31418FB87AE6}" type="slidenum">
              <a:rPr lang="de-DE" altLang="de-DE" smtClean="0">
                <a:latin typeface="+mn-lt"/>
                <a:ea typeface="+mn-ea"/>
              </a:rPr>
              <a:pPr>
                <a:defRPr/>
              </a:pPr>
              <a:t>43</a:t>
            </a:fld>
            <a:endParaRPr lang="de-DE" altLang="de-DE">
              <a:latin typeface="+mn-lt"/>
              <a:ea typeface="+mn-ea"/>
            </a:endParaRPr>
          </a:p>
        </p:txBody>
      </p:sp>
      <p:pic>
        <p:nvPicPr>
          <p:cNvPr id="10" name="Picture 1032" descr="mail box - rocketjim54 - flickr - cc"/>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42483" y="4499013"/>
            <a:ext cx="3552692" cy="23589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Text Box 14"/>
          <p:cNvSpPr txBox="1">
            <a:spLocks noChangeArrowheads="1"/>
          </p:cNvSpPr>
          <p:nvPr/>
        </p:nvSpPr>
        <p:spPr bwMode="auto">
          <a:xfrm>
            <a:off x="408955" y="4699884"/>
            <a:ext cx="7505538" cy="16763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Tx/>
              <a:buNone/>
            </a:pPr>
            <a:r>
              <a:rPr lang="el-GR" altLang="de-DE" sz="2400" dirty="0">
                <a:solidFill>
                  <a:srgbClr val="004992"/>
                </a:solidFill>
                <a:latin typeface="Calibri Light"/>
              </a:rPr>
              <a:t>Ο εαυτός σας;</a:t>
            </a:r>
          </a:p>
          <a:p>
            <a:pPr eaLnBrk="1" hangingPunct="1">
              <a:lnSpc>
                <a:spcPct val="105000"/>
              </a:lnSpc>
              <a:spcBef>
                <a:spcPts val="1999"/>
              </a:spcBef>
              <a:spcAft>
                <a:spcPts val="0"/>
              </a:spcAft>
              <a:buClrTx/>
              <a:buNone/>
            </a:pPr>
            <a:r>
              <a:rPr lang="el-GR" altLang="de-DE" sz="2400" dirty="0">
                <a:solidFill>
                  <a:srgbClr val="004992"/>
                </a:solidFill>
                <a:latin typeface="Calibri Light"/>
              </a:rPr>
              <a:t>Ένα άλλο άτομο ή άλλοι άνθρωποι;</a:t>
            </a:r>
          </a:p>
          <a:p>
            <a:pPr eaLnBrk="1" hangingPunct="1">
              <a:lnSpc>
                <a:spcPct val="105000"/>
              </a:lnSpc>
              <a:spcBef>
                <a:spcPts val="1999"/>
              </a:spcBef>
              <a:spcAft>
                <a:spcPts val="0"/>
              </a:spcAft>
              <a:buClrTx/>
              <a:buNone/>
            </a:pPr>
            <a:r>
              <a:rPr lang="el-GR" altLang="de-DE" sz="2400" dirty="0">
                <a:solidFill>
                  <a:srgbClr val="004992"/>
                </a:solidFill>
                <a:latin typeface="Calibri Light"/>
              </a:rPr>
              <a:t>Καταστάσεις ή τυχαία συμβάντα;</a:t>
            </a:r>
            <a:endParaRPr lang="fr-CH" altLang="de-DE" sz="2400" dirty="0">
              <a:solidFill>
                <a:srgbClr val="004992"/>
              </a:solidFill>
              <a:latin typeface="Calibri Light"/>
            </a:endParaRP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94213" name="Title 1"/>
          <p:cNvSpPr>
            <a:spLocks noGrp="1"/>
          </p:cNvSpPr>
          <p:nvPr>
            <p:ph type="title"/>
          </p:nvPr>
        </p:nvSpPr>
        <p:spPr/>
        <p:txBody>
          <a:bodyPr vert="horz" lIns="0" tIns="0" rIns="0" bIns="0" rtlCol="0" anchor="t">
            <a:spAutoFit/>
          </a:bodyPr>
          <a:lstStyle/>
          <a:p>
            <a:pPr defTabSz="914377">
              <a:spcBef>
                <a:spcPts val="0"/>
              </a:spcBef>
            </a:pPr>
            <a:r>
              <a:rPr lang="el-GR" altLang="de-DE" sz="3600">
                <a:latin typeface="+mn-lt"/>
                <a:ea typeface="+mn-ea"/>
                <a:cs typeface="+mn-cs"/>
              </a:rPr>
              <a:t>Ένα αυτοκίνητο σας ακολουθεί εδώ και μισή ώρα.</a:t>
            </a:r>
          </a:p>
        </p:txBody>
      </p:sp>
      <p:sp>
        <p:nvSpPr>
          <p:cNvPr id="94210" name="Rectangle 3"/>
          <p:cNvSpPr>
            <a:spLocks noGrp="1" noChangeArrowheads="1"/>
          </p:cNvSpPr>
          <p:nvPr>
            <p:ph idx="1"/>
          </p:nvPr>
        </p:nvSpPr>
        <p:spPr/>
        <p:txBody>
          <a:bodyPr>
            <a:noAutofit/>
          </a:bodyPr>
          <a:lstStyle/>
          <a:p>
            <a:r>
              <a:rPr lang="el-GR" altLang="de-DE" sz="2400" dirty="0">
                <a:solidFill>
                  <a:srgbClr val="333333"/>
                </a:solidFill>
              </a:rPr>
              <a:t>Γιατί σας ακολουθεί αυτό το αυτοκίνητο;</a:t>
            </a:r>
          </a:p>
          <a:p>
            <a:pPr lvl="0" defTabSz="914400" fontAlgn="base"/>
            <a:r>
              <a:rPr lang="el-GR" altLang="de-DE" sz="2400" dirty="0">
                <a:solidFill>
                  <a:srgbClr val="333333"/>
                </a:solidFill>
              </a:rPr>
              <a:t>Ποία είναι η κύρια αιτία αυτού του γεγονότος;</a:t>
            </a:r>
          </a:p>
        </p:txBody>
      </p:sp>
      <p:sp>
        <p:nvSpPr>
          <p:cNvPr id="2" name="Footer Placeholder 1"/>
          <p:cNvSpPr>
            <a:spLocks noGrp="1"/>
          </p:cNvSpPr>
          <p:nvPr>
            <p:ph type="ftr" sz="quarter" idx="11"/>
          </p:nvPr>
        </p:nvSpPr>
        <p:spPr/>
        <p:txBody>
          <a:bodyPr/>
          <a:lstStyle/>
          <a:p>
            <a:pPr>
              <a:defRPr/>
            </a:pPr>
            <a:r>
              <a:rPr lang="el-GR">
                <a:latin typeface="+mn-lt"/>
                <a:ea typeface="+mn-ea"/>
              </a:rPr>
              <a:t>Μεταγνωστική Θεραπεία 1 – Απόδοση αιτίαςΑπόδοση ευθυνών και επαίνου</a:t>
            </a:r>
            <a:endParaRPr lang="de-DE">
              <a:latin typeface="+mn-lt"/>
              <a:ea typeface="+mn-ea"/>
            </a:endParaRPr>
          </a:p>
        </p:txBody>
      </p:sp>
      <p:sp>
        <p:nvSpPr>
          <p:cNvPr id="3" name="Slide Number Placeholder 2"/>
          <p:cNvSpPr>
            <a:spLocks noGrp="1"/>
          </p:cNvSpPr>
          <p:nvPr>
            <p:ph type="sldNum" sz="quarter" idx="12"/>
          </p:nvPr>
        </p:nvSpPr>
        <p:spPr/>
        <p:txBody>
          <a:bodyPr/>
          <a:lstStyle/>
          <a:p>
            <a:pPr>
              <a:defRPr/>
            </a:pPr>
            <a:fld id="{9A5AD19E-8182-4F35-B945-31418FB87AE6}" type="slidenum">
              <a:rPr lang="de-DE" altLang="de-DE" smtClean="0">
                <a:latin typeface="+mn-lt"/>
                <a:ea typeface="+mn-ea"/>
              </a:rPr>
              <a:pPr>
                <a:defRPr/>
              </a:pPr>
              <a:t>44</a:t>
            </a:fld>
            <a:endParaRPr lang="de-DE" altLang="de-DE">
              <a:latin typeface="+mn-lt"/>
              <a:ea typeface="+mn-ea"/>
            </a:endParaRPr>
          </a:p>
        </p:txBody>
      </p:sp>
      <p:pic>
        <p:nvPicPr>
          <p:cNvPr id="10" name="Picture 9" descr="trekguy - flickr - rear view side mirror - cclicense"/>
          <p:cNvPicPr>
            <a:picLocks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860556" y="4357036"/>
            <a:ext cx="3334619" cy="25009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Text Box 14"/>
          <p:cNvSpPr txBox="1">
            <a:spLocks noChangeArrowheads="1"/>
          </p:cNvSpPr>
          <p:nvPr/>
        </p:nvSpPr>
        <p:spPr bwMode="auto">
          <a:xfrm>
            <a:off x="408955" y="4699884"/>
            <a:ext cx="7505538" cy="16763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Tx/>
              <a:buNone/>
            </a:pPr>
            <a:r>
              <a:rPr lang="el-GR" altLang="de-DE" sz="2400" dirty="0">
                <a:solidFill>
                  <a:srgbClr val="004992"/>
                </a:solidFill>
                <a:latin typeface="Calibri Light"/>
              </a:rPr>
              <a:t>Ο εαυτός σας;</a:t>
            </a:r>
          </a:p>
          <a:p>
            <a:pPr eaLnBrk="1" hangingPunct="1">
              <a:lnSpc>
                <a:spcPct val="105000"/>
              </a:lnSpc>
              <a:spcBef>
                <a:spcPts val="1999"/>
              </a:spcBef>
              <a:spcAft>
                <a:spcPts val="0"/>
              </a:spcAft>
              <a:buClrTx/>
              <a:buNone/>
            </a:pPr>
            <a:r>
              <a:rPr lang="el-GR" altLang="de-DE" sz="2400" dirty="0">
                <a:solidFill>
                  <a:srgbClr val="004992"/>
                </a:solidFill>
                <a:latin typeface="Calibri Light"/>
              </a:rPr>
              <a:t>Ένα άλλο άτομο ή άλλοι άνθρωποι;</a:t>
            </a:r>
          </a:p>
          <a:p>
            <a:pPr eaLnBrk="1" hangingPunct="1">
              <a:lnSpc>
                <a:spcPct val="105000"/>
              </a:lnSpc>
              <a:spcBef>
                <a:spcPts val="1999"/>
              </a:spcBef>
              <a:spcAft>
                <a:spcPts val="0"/>
              </a:spcAft>
              <a:buClrTx/>
              <a:buNone/>
            </a:pPr>
            <a:r>
              <a:rPr lang="el-GR" altLang="de-DE" sz="2400" dirty="0">
                <a:solidFill>
                  <a:srgbClr val="004992"/>
                </a:solidFill>
                <a:latin typeface="Calibri Light"/>
              </a:rPr>
              <a:t>Καταστάσεις ή τυχαία συμβάντα;</a:t>
            </a:r>
            <a:endParaRPr lang="fr-CH" altLang="de-DE" sz="2400" dirty="0">
              <a:solidFill>
                <a:srgbClr val="004992"/>
              </a:solidFill>
              <a:latin typeface="Calibri Light"/>
            </a:endParaRP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96260" name="Title 1"/>
          <p:cNvSpPr>
            <a:spLocks noGrp="1"/>
          </p:cNvSpPr>
          <p:nvPr>
            <p:ph type="title"/>
          </p:nvPr>
        </p:nvSpPr>
        <p:spPr/>
        <p:txBody>
          <a:bodyPr vert="horz" lIns="0" tIns="0" rIns="0" bIns="0" rtlCol="0" anchor="t">
            <a:spAutoFit/>
          </a:bodyPr>
          <a:lstStyle/>
          <a:p>
            <a:pPr defTabSz="914377">
              <a:spcBef>
                <a:spcPts val="0"/>
              </a:spcBef>
            </a:pPr>
            <a:r>
              <a:rPr lang="el-GR" altLang="de-DE" sz="3600">
                <a:latin typeface="+mn-lt"/>
                <a:ea typeface="+mn-ea"/>
                <a:cs typeface="+mn-cs"/>
              </a:rPr>
              <a:t>Το λεωφορείο που θέλατε να πάρετε πέρασε μπροστά στα μάτια σας και το χάσατε.</a:t>
            </a:r>
          </a:p>
        </p:txBody>
      </p:sp>
      <p:sp>
        <p:nvSpPr>
          <p:cNvPr id="96258" name="Rectangle 3"/>
          <p:cNvSpPr>
            <a:spLocks noGrp="1" noChangeArrowheads="1"/>
          </p:cNvSpPr>
          <p:nvPr>
            <p:ph idx="1"/>
          </p:nvPr>
        </p:nvSpPr>
        <p:spPr/>
        <p:txBody>
          <a:bodyPr>
            <a:noAutofit/>
          </a:bodyPr>
          <a:lstStyle/>
          <a:p>
            <a:r>
              <a:rPr lang="el-GR" altLang="de-DE" sz="2400" dirty="0">
                <a:solidFill>
                  <a:srgbClr val="333333"/>
                </a:solidFill>
              </a:rPr>
              <a:t>Γιατί έφυγε το </a:t>
            </a:r>
            <a:r>
              <a:rPr lang="el-GR" altLang="de-DE" sz="2400">
                <a:solidFill>
                  <a:srgbClr val="333333"/>
                </a:solidFill>
              </a:rPr>
              <a:t>λεωφορείο;</a:t>
            </a:r>
          </a:p>
          <a:p>
            <a:pPr lvl="0" defTabSz="914400" fontAlgn="base"/>
            <a:r>
              <a:rPr lang="el-GR" altLang="de-DE" sz="2400" dirty="0">
                <a:solidFill>
                  <a:srgbClr val="333333"/>
                </a:solidFill>
              </a:rPr>
              <a:t>Ποία είναι η κύρια αιτία αυτού του γεγονότος;</a:t>
            </a:r>
          </a:p>
        </p:txBody>
      </p:sp>
      <p:sp>
        <p:nvSpPr>
          <p:cNvPr id="2" name="Footer Placeholder 1"/>
          <p:cNvSpPr>
            <a:spLocks noGrp="1"/>
          </p:cNvSpPr>
          <p:nvPr>
            <p:ph type="ftr" sz="quarter" idx="11"/>
          </p:nvPr>
        </p:nvSpPr>
        <p:spPr/>
        <p:txBody>
          <a:bodyPr/>
          <a:lstStyle/>
          <a:p>
            <a:pPr>
              <a:defRPr/>
            </a:pPr>
            <a:r>
              <a:rPr lang="el-GR">
                <a:latin typeface="+mn-lt"/>
                <a:ea typeface="+mn-ea"/>
              </a:rPr>
              <a:t>Μεταγνωστική Θεραπεία 1 – Απόδοση αιτίαςΑπόδοση ευθυνών και επαίνου</a:t>
            </a:r>
            <a:endParaRPr lang="de-DE">
              <a:latin typeface="+mn-lt"/>
              <a:ea typeface="+mn-ea"/>
            </a:endParaRPr>
          </a:p>
        </p:txBody>
      </p:sp>
      <p:sp>
        <p:nvSpPr>
          <p:cNvPr id="3" name="Slide Number Placeholder 2"/>
          <p:cNvSpPr>
            <a:spLocks noGrp="1"/>
          </p:cNvSpPr>
          <p:nvPr>
            <p:ph type="sldNum" sz="quarter" idx="12"/>
          </p:nvPr>
        </p:nvSpPr>
        <p:spPr/>
        <p:txBody>
          <a:bodyPr/>
          <a:lstStyle/>
          <a:p>
            <a:pPr>
              <a:defRPr/>
            </a:pPr>
            <a:fld id="{9A5AD19E-8182-4F35-B945-31418FB87AE6}" type="slidenum">
              <a:rPr lang="de-DE" altLang="de-DE" smtClean="0">
                <a:latin typeface="+mn-lt"/>
                <a:ea typeface="+mn-ea"/>
              </a:rPr>
              <a:pPr>
                <a:defRPr/>
              </a:pPr>
              <a:t>45</a:t>
            </a:fld>
            <a:endParaRPr lang="de-DE" altLang="de-DE">
              <a:latin typeface="+mn-lt"/>
              <a:ea typeface="+mn-ea"/>
            </a:endParaRPr>
          </a:p>
        </p:txBody>
      </p:sp>
      <p:pic>
        <p:nvPicPr>
          <p:cNvPr id="10" name="Picture 7" descr="The Jamoler - flickr "/>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777985" y="4588986"/>
            <a:ext cx="3417190" cy="22690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Text Box 14"/>
          <p:cNvSpPr txBox="1">
            <a:spLocks noChangeArrowheads="1"/>
          </p:cNvSpPr>
          <p:nvPr/>
        </p:nvSpPr>
        <p:spPr bwMode="auto">
          <a:xfrm>
            <a:off x="408955" y="4699884"/>
            <a:ext cx="7505538" cy="16763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Tx/>
              <a:buNone/>
            </a:pPr>
            <a:r>
              <a:rPr lang="el-GR" altLang="de-DE" sz="2400" dirty="0">
                <a:solidFill>
                  <a:srgbClr val="004992"/>
                </a:solidFill>
                <a:latin typeface="Calibri Light"/>
              </a:rPr>
              <a:t>Ο εαυτός σας;</a:t>
            </a:r>
          </a:p>
          <a:p>
            <a:pPr eaLnBrk="1" hangingPunct="1">
              <a:lnSpc>
                <a:spcPct val="105000"/>
              </a:lnSpc>
              <a:spcBef>
                <a:spcPts val="1999"/>
              </a:spcBef>
              <a:spcAft>
                <a:spcPts val="0"/>
              </a:spcAft>
              <a:buClrTx/>
              <a:buNone/>
            </a:pPr>
            <a:r>
              <a:rPr lang="el-GR" altLang="de-DE" sz="2400" dirty="0">
                <a:solidFill>
                  <a:srgbClr val="004992"/>
                </a:solidFill>
                <a:latin typeface="Calibri Light"/>
              </a:rPr>
              <a:t>Ένα άλλο άτομο ή άλλοι άνθρωποι;</a:t>
            </a:r>
          </a:p>
          <a:p>
            <a:pPr eaLnBrk="1" hangingPunct="1">
              <a:lnSpc>
                <a:spcPct val="105000"/>
              </a:lnSpc>
              <a:spcBef>
                <a:spcPts val="1999"/>
              </a:spcBef>
              <a:spcAft>
                <a:spcPts val="0"/>
              </a:spcAft>
              <a:buClrTx/>
              <a:buNone/>
            </a:pPr>
            <a:r>
              <a:rPr lang="el-GR" altLang="de-DE" sz="2400" dirty="0">
                <a:solidFill>
                  <a:srgbClr val="004992"/>
                </a:solidFill>
                <a:latin typeface="Calibri Light"/>
              </a:rPr>
              <a:t>Καταστάσεις ή τυχαία συμβάντα;</a:t>
            </a:r>
            <a:endParaRPr lang="fr-CH" altLang="de-DE" sz="2400" dirty="0">
              <a:solidFill>
                <a:srgbClr val="004992"/>
              </a:solidFill>
              <a:latin typeface="Calibri Light"/>
            </a:endParaRP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98310" name="Title 1"/>
          <p:cNvSpPr>
            <a:spLocks noGrp="1"/>
          </p:cNvSpPr>
          <p:nvPr>
            <p:ph type="title"/>
          </p:nvPr>
        </p:nvSpPr>
        <p:spPr/>
        <p:txBody>
          <a:bodyPr vert="horz" lIns="0" tIns="0" rIns="0" bIns="0" rtlCol="0" anchor="t">
            <a:spAutoFit/>
          </a:bodyPr>
          <a:lstStyle/>
          <a:p>
            <a:pPr defTabSz="914377">
              <a:spcBef>
                <a:spcPts val="0"/>
              </a:spcBef>
            </a:pPr>
            <a:r>
              <a:rPr lang="el-GR" altLang="de-DE" sz="3600">
                <a:latin typeface="+mn-lt"/>
                <a:ea typeface="+mn-ea"/>
                <a:cs typeface="+mn-cs"/>
              </a:rPr>
              <a:t>Ένας γείτονας ,σας κάλεσε για ένα ποτό.</a:t>
            </a:r>
          </a:p>
        </p:txBody>
      </p:sp>
      <p:sp>
        <p:nvSpPr>
          <p:cNvPr id="98306" name="Rectangle 3"/>
          <p:cNvSpPr>
            <a:spLocks noGrp="1" noChangeArrowheads="1"/>
          </p:cNvSpPr>
          <p:nvPr>
            <p:ph idx="1"/>
          </p:nvPr>
        </p:nvSpPr>
        <p:spPr/>
        <p:txBody>
          <a:bodyPr>
            <a:noAutofit/>
          </a:bodyPr>
          <a:lstStyle/>
          <a:p>
            <a:r>
              <a:rPr lang="el-GR" altLang="de-DE" sz="2400" dirty="0">
                <a:solidFill>
                  <a:srgbClr val="333333"/>
                </a:solidFill>
              </a:rPr>
              <a:t>Για ποιο λόγο ο γείτονάς ,σας κάλεσε για ένα </a:t>
            </a:r>
            <a:r>
              <a:rPr lang="el-GR" altLang="de-DE" sz="2400">
                <a:solidFill>
                  <a:srgbClr val="333333"/>
                </a:solidFill>
              </a:rPr>
              <a:t>ποτό;</a:t>
            </a:r>
          </a:p>
          <a:p>
            <a:pPr lvl="0" defTabSz="914400" fontAlgn="base"/>
            <a:r>
              <a:rPr lang="el-GR" altLang="de-DE" sz="2400" dirty="0">
                <a:solidFill>
                  <a:srgbClr val="333333"/>
                </a:solidFill>
              </a:rPr>
              <a:t>Ποία είναι η κύρια αιτία αυτού του γεγονότος;</a:t>
            </a:r>
          </a:p>
        </p:txBody>
      </p:sp>
      <p:sp>
        <p:nvSpPr>
          <p:cNvPr id="2" name="Footer Placeholder 1"/>
          <p:cNvSpPr>
            <a:spLocks noGrp="1"/>
          </p:cNvSpPr>
          <p:nvPr>
            <p:ph type="ftr" sz="quarter" idx="11"/>
          </p:nvPr>
        </p:nvSpPr>
        <p:spPr/>
        <p:txBody>
          <a:bodyPr/>
          <a:lstStyle/>
          <a:p>
            <a:pPr>
              <a:defRPr/>
            </a:pPr>
            <a:r>
              <a:rPr lang="el-GR">
                <a:latin typeface="+mn-lt"/>
                <a:ea typeface="+mn-ea"/>
              </a:rPr>
              <a:t>Μεταγνωστική Θεραπεία 1 – Απόδοση αιτίαςΑπόδοση ευθυνών και επαίνου</a:t>
            </a:r>
            <a:endParaRPr lang="de-DE">
              <a:latin typeface="+mn-lt"/>
              <a:ea typeface="+mn-ea"/>
            </a:endParaRPr>
          </a:p>
        </p:txBody>
      </p:sp>
      <p:sp>
        <p:nvSpPr>
          <p:cNvPr id="3" name="Slide Number Placeholder 2"/>
          <p:cNvSpPr>
            <a:spLocks noGrp="1"/>
          </p:cNvSpPr>
          <p:nvPr>
            <p:ph type="sldNum" sz="quarter" idx="12"/>
          </p:nvPr>
        </p:nvSpPr>
        <p:spPr/>
        <p:txBody>
          <a:bodyPr/>
          <a:lstStyle/>
          <a:p>
            <a:pPr>
              <a:defRPr/>
            </a:pPr>
            <a:fld id="{9A5AD19E-8182-4F35-B945-31418FB87AE6}" type="slidenum">
              <a:rPr lang="de-DE" altLang="de-DE" smtClean="0">
                <a:latin typeface="+mn-lt"/>
                <a:ea typeface="+mn-ea"/>
              </a:rPr>
              <a:pPr>
                <a:defRPr/>
              </a:pPr>
              <a:t>46</a:t>
            </a:fld>
            <a:endParaRPr lang="de-DE" altLang="de-DE">
              <a:latin typeface="+mn-lt"/>
              <a:ea typeface="+mn-ea"/>
            </a:endParaRPr>
          </a:p>
        </p:txBody>
      </p:sp>
      <p:pic>
        <p:nvPicPr>
          <p:cNvPr id="10" name="Picture 8" descr="Mars - flickr - wine II - cclicense"/>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146381" y="4833601"/>
            <a:ext cx="3048794" cy="20243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Text Box 14"/>
          <p:cNvSpPr txBox="1">
            <a:spLocks noChangeArrowheads="1"/>
          </p:cNvSpPr>
          <p:nvPr/>
        </p:nvSpPr>
        <p:spPr bwMode="auto">
          <a:xfrm>
            <a:off x="408955" y="4699884"/>
            <a:ext cx="7505538" cy="16763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Tx/>
              <a:buNone/>
            </a:pPr>
            <a:r>
              <a:rPr lang="el-GR" altLang="de-DE" sz="2400" dirty="0">
                <a:solidFill>
                  <a:srgbClr val="004992"/>
                </a:solidFill>
                <a:latin typeface="Calibri Light"/>
              </a:rPr>
              <a:t>Ο εαυτός σας;</a:t>
            </a:r>
          </a:p>
          <a:p>
            <a:pPr eaLnBrk="1" hangingPunct="1">
              <a:lnSpc>
                <a:spcPct val="105000"/>
              </a:lnSpc>
              <a:spcBef>
                <a:spcPts val="1999"/>
              </a:spcBef>
              <a:spcAft>
                <a:spcPts val="0"/>
              </a:spcAft>
              <a:buClrTx/>
              <a:buNone/>
            </a:pPr>
            <a:r>
              <a:rPr lang="el-GR" altLang="de-DE" sz="2400" dirty="0">
                <a:solidFill>
                  <a:srgbClr val="004992"/>
                </a:solidFill>
                <a:latin typeface="Calibri Light"/>
              </a:rPr>
              <a:t>Ένα άλλο άτομο ή άλλοι άνθρωποι;</a:t>
            </a:r>
          </a:p>
          <a:p>
            <a:pPr eaLnBrk="1" hangingPunct="1">
              <a:lnSpc>
                <a:spcPct val="105000"/>
              </a:lnSpc>
              <a:spcBef>
                <a:spcPts val="1999"/>
              </a:spcBef>
              <a:spcAft>
                <a:spcPts val="0"/>
              </a:spcAft>
              <a:buClrTx/>
              <a:buNone/>
            </a:pPr>
            <a:r>
              <a:rPr lang="el-GR" altLang="de-DE" sz="2400" dirty="0">
                <a:solidFill>
                  <a:srgbClr val="004992"/>
                </a:solidFill>
                <a:latin typeface="Calibri Light"/>
              </a:rPr>
              <a:t>Καταστάσεις ή τυχαία συμβάντα;</a:t>
            </a:r>
            <a:endParaRPr lang="fr-CH" altLang="de-DE" sz="2400" dirty="0">
              <a:solidFill>
                <a:srgbClr val="004992"/>
              </a:solidFill>
              <a:latin typeface="Calibri Light"/>
            </a:endParaRP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00357" name="Title 1"/>
          <p:cNvSpPr>
            <a:spLocks noGrp="1"/>
          </p:cNvSpPr>
          <p:nvPr>
            <p:ph type="title"/>
          </p:nvPr>
        </p:nvSpPr>
        <p:spPr/>
        <p:txBody>
          <a:bodyPr vert="horz" lIns="0" tIns="0" rIns="0" bIns="0" rtlCol="0" anchor="t">
            <a:spAutoFit/>
          </a:bodyPr>
          <a:lstStyle/>
          <a:p>
            <a:pPr defTabSz="914377">
              <a:spcBef>
                <a:spcPts val="0"/>
              </a:spcBef>
            </a:pPr>
            <a:r>
              <a:rPr lang="el-GR" altLang="de-DE" sz="3600">
                <a:latin typeface="+mn-lt"/>
                <a:ea typeface="+mn-ea"/>
                <a:cs typeface="+mn-cs"/>
              </a:rPr>
              <a:t>Εδώ και κάποιον καιρό, ένας άντρας διαβάζει εφημερίδα μπροστά στο σπίτι σας.</a:t>
            </a:r>
          </a:p>
        </p:txBody>
      </p:sp>
      <p:sp>
        <p:nvSpPr>
          <p:cNvPr id="100354" name="Rectangle 3"/>
          <p:cNvSpPr>
            <a:spLocks noGrp="1" noChangeArrowheads="1"/>
          </p:cNvSpPr>
          <p:nvPr>
            <p:ph idx="1"/>
          </p:nvPr>
        </p:nvSpPr>
        <p:spPr/>
        <p:txBody>
          <a:bodyPr>
            <a:noAutofit/>
          </a:bodyPr>
          <a:lstStyle/>
          <a:p>
            <a:r>
              <a:rPr lang="el-GR" altLang="de-DE" sz="2400" dirty="0">
                <a:solidFill>
                  <a:srgbClr val="333333"/>
                </a:solidFill>
              </a:rPr>
              <a:t>Για ποιο λόγο ο άντρας διαβάζει εφημερίδα μπροστά στο σπίτι </a:t>
            </a:r>
            <a:r>
              <a:rPr lang="el-GR" altLang="de-DE" sz="2400">
                <a:solidFill>
                  <a:srgbClr val="333333"/>
                </a:solidFill>
              </a:rPr>
              <a:t>σας;</a:t>
            </a:r>
          </a:p>
          <a:p>
            <a:pPr lvl="0" defTabSz="914400" fontAlgn="base"/>
            <a:r>
              <a:rPr lang="el-GR" altLang="de-DE" sz="2400" dirty="0">
                <a:solidFill>
                  <a:srgbClr val="333333"/>
                </a:solidFill>
              </a:rPr>
              <a:t>Ποία είναι η κύρια αιτία αυτού του γεγονότος;</a:t>
            </a:r>
          </a:p>
        </p:txBody>
      </p:sp>
      <p:sp>
        <p:nvSpPr>
          <p:cNvPr id="2" name="Footer Placeholder 1"/>
          <p:cNvSpPr>
            <a:spLocks noGrp="1"/>
          </p:cNvSpPr>
          <p:nvPr>
            <p:ph type="ftr" sz="quarter" idx="11"/>
          </p:nvPr>
        </p:nvSpPr>
        <p:spPr/>
        <p:txBody>
          <a:bodyPr/>
          <a:lstStyle/>
          <a:p>
            <a:pPr>
              <a:defRPr/>
            </a:pPr>
            <a:r>
              <a:rPr lang="el-GR">
                <a:latin typeface="+mn-lt"/>
                <a:ea typeface="+mn-ea"/>
              </a:rPr>
              <a:t>Μεταγνωστική Θεραπεία 1 – Απόδοση αιτίαςΑπόδοση ευθυνών και επαίνου</a:t>
            </a:r>
            <a:endParaRPr lang="de-DE">
              <a:latin typeface="+mn-lt"/>
              <a:ea typeface="+mn-ea"/>
            </a:endParaRPr>
          </a:p>
        </p:txBody>
      </p:sp>
      <p:sp>
        <p:nvSpPr>
          <p:cNvPr id="3" name="Slide Number Placeholder 2"/>
          <p:cNvSpPr>
            <a:spLocks noGrp="1"/>
          </p:cNvSpPr>
          <p:nvPr>
            <p:ph type="sldNum" sz="quarter" idx="12"/>
          </p:nvPr>
        </p:nvSpPr>
        <p:spPr/>
        <p:txBody>
          <a:bodyPr/>
          <a:lstStyle/>
          <a:p>
            <a:pPr>
              <a:defRPr/>
            </a:pPr>
            <a:fld id="{9A5AD19E-8182-4F35-B945-31418FB87AE6}" type="slidenum">
              <a:rPr lang="de-DE" altLang="de-DE" smtClean="0">
                <a:latin typeface="+mn-lt"/>
                <a:ea typeface="+mn-ea"/>
              </a:rPr>
              <a:pPr>
                <a:defRPr/>
              </a:pPr>
              <a:t>47</a:t>
            </a:fld>
            <a:endParaRPr lang="de-DE" altLang="de-DE">
              <a:latin typeface="+mn-lt"/>
              <a:ea typeface="+mn-ea"/>
            </a:endParaRPr>
          </a:p>
        </p:txBody>
      </p:sp>
      <p:pic>
        <p:nvPicPr>
          <p:cNvPr id="10" name="Picture 8" descr="heater - flickr - Commute (reading gang signs) - cclicesnse"/>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179584" y="4170545"/>
            <a:ext cx="2015591" cy="26874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Text Box 14"/>
          <p:cNvSpPr txBox="1">
            <a:spLocks noChangeArrowheads="1"/>
          </p:cNvSpPr>
          <p:nvPr/>
        </p:nvSpPr>
        <p:spPr bwMode="auto">
          <a:xfrm>
            <a:off x="408955" y="4699884"/>
            <a:ext cx="7505538" cy="16763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Tx/>
              <a:buNone/>
            </a:pPr>
            <a:r>
              <a:rPr lang="el-GR" altLang="de-DE" sz="2400" dirty="0">
                <a:solidFill>
                  <a:srgbClr val="004992"/>
                </a:solidFill>
                <a:latin typeface="Calibri Light"/>
              </a:rPr>
              <a:t>Ο εαυτός σας;</a:t>
            </a:r>
          </a:p>
          <a:p>
            <a:pPr eaLnBrk="1" hangingPunct="1">
              <a:lnSpc>
                <a:spcPct val="105000"/>
              </a:lnSpc>
              <a:spcBef>
                <a:spcPts val="1999"/>
              </a:spcBef>
              <a:spcAft>
                <a:spcPts val="0"/>
              </a:spcAft>
              <a:buClrTx/>
              <a:buNone/>
            </a:pPr>
            <a:r>
              <a:rPr lang="el-GR" altLang="de-DE" sz="2400" dirty="0">
                <a:solidFill>
                  <a:srgbClr val="004992"/>
                </a:solidFill>
                <a:latin typeface="Calibri Light"/>
              </a:rPr>
              <a:t>Ένα άλλο άτομο ή άλλοι άνθρωποι;</a:t>
            </a:r>
          </a:p>
          <a:p>
            <a:pPr eaLnBrk="1" hangingPunct="1">
              <a:lnSpc>
                <a:spcPct val="105000"/>
              </a:lnSpc>
              <a:spcBef>
                <a:spcPts val="1999"/>
              </a:spcBef>
              <a:spcAft>
                <a:spcPts val="0"/>
              </a:spcAft>
              <a:buClrTx/>
              <a:buNone/>
            </a:pPr>
            <a:r>
              <a:rPr lang="el-GR" altLang="de-DE" sz="2400" dirty="0">
                <a:solidFill>
                  <a:srgbClr val="004992"/>
                </a:solidFill>
                <a:latin typeface="Calibri Light"/>
              </a:rPr>
              <a:t>Καταστάσεις ή τυχαία συμβάντα;</a:t>
            </a:r>
            <a:endParaRPr lang="fr-CH" altLang="de-DE" sz="2400" dirty="0">
              <a:solidFill>
                <a:srgbClr val="004992"/>
              </a:solidFill>
              <a:latin typeface="Calibri Light"/>
            </a:endParaRP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02406" name="Title 1"/>
          <p:cNvSpPr>
            <a:spLocks noGrp="1"/>
          </p:cNvSpPr>
          <p:nvPr>
            <p:ph type="title"/>
          </p:nvPr>
        </p:nvSpPr>
        <p:spPr/>
        <p:txBody>
          <a:bodyPr vert="horz" lIns="0" tIns="0" rIns="0" bIns="0" rtlCol="0" anchor="t">
            <a:spAutoFit/>
          </a:bodyPr>
          <a:lstStyle/>
          <a:p>
            <a:pPr defTabSz="914377">
              <a:spcBef>
                <a:spcPts val="0"/>
              </a:spcBef>
            </a:pPr>
            <a:r>
              <a:rPr lang="el-GR" altLang="de-DE" sz="3600">
                <a:latin typeface="+mn-lt"/>
                <a:ea typeface="+mn-ea"/>
                <a:cs typeface="+mn-cs"/>
              </a:rPr>
              <a:t>Μια φίλη σας νομίζει ότι είστε άδικος.</a:t>
            </a:r>
          </a:p>
        </p:txBody>
      </p:sp>
      <p:sp>
        <p:nvSpPr>
          <p:cNvPr id="102402" name="Rectangle 3"/>
          <p:cNvSpPr>
            <a:spLocks noGrp="1" noChangeArrowheads="1"/>
          </p:cNvSpPr>
          <p:nvPr>
            <p:ph idx="1"/>
          </p:nvPr>
        </p:nvSpPr>
        <p:spPr/>
        <p:txBody>
          <a:bodyPr>
            <a:noAutofit/>
          </a:bodyPr>
          <a:lstStyle/>
          <a:p>
            <a:r>
              <a:rPr lang="el-GR" altLang="de-DE" sz="2400" dirty="0">
                <a:solidFill>
                  <a:srgbClr val="333333"/>
                </a:solidFill>
              </a:rPr>
              <a:t>Για ποιο λόγο μια φίλη σας νομίζει ότι είστε </a:t>
            </a:r>
            <a:r>
              <a:rPr lang="el-GR" altLang="de-DE" sz="2400">
                <a:solidFill>
                  <a:srgbClr val="333333"/>
                </a:solidFill>
              </a:rPr>
              <a:t>άδικος;</a:t>
            </a:r>
          </a:p>
          <a:p>
            <a:pPr lvl="0" defTabSz="914400" fontAlgn="base"/>
            <a:r>
              <a:rPr lang="el-GR" altLang="de-DE" sz="2400" dirty="0">
                <a:solidFill>
                  <a:srgbClr val="333333"/>
                </a:solidFill>
              </a:rPr>
              <a:t>Ποία είναι η κύρια αιτία αυτού του γεγονότος;</a:t>
            </a:r>
          </a:p>
        </p:txBody>
      </p:sp>
      <p:sp>
        <p:nvSpPr>
          <p:cNvPr id="2" name="Footer Placeholder 1"/>
          <p:cNvSpPr>
            <a:spLocks noGrp="1"/>
          </p:cNvSpPr>
          <p:nvPr>
            <p:ph type="ftr" sz="quarter" idx="11"/>
          </p:nvPr>
        </p:nvSpPr>
        <p:spPr/>
        <p:txBody>
          <a:bodyPr/>
          <a:lstStyle/>
          <a:p>
            <a:pPr>
              <a:defRPr/>
            </a:pPr>
            <a:r>
              <a:rPr lang="el-GR">
                <a:latin typeface="+mn-lt"/>
                <a:ea typeface="+mn-ea"/>
              </a:rPr>
              <a:t>Μεταγνωστική Θεραπεία 1 – Απόδοση αιτίαςΑπόδοση ευθυνών και επαίνου</a:t>
            </a:r>
            <a:endParaRPr lang="de-DE">
              <a:latin typeface="+mn-lt"/>
              <a:ea typeface="+mn-ea"/>
            </a:endParaRPr>
          </a:p>
        </p:txBody>
      </p:sp>
      <p:sp>
        <p:nvSpPr>
          <p:cNvPr id="3" name="Slide Number Placeholder 2"/>
          <p:cNvSpPr>
            <a:spLocks noGrp="1"/>
          </p:cNvSpPr>
          <p:nvPr>
            <p:ph type="sldNum" sz="quarter" idx="12"/>
          </p:nvPr>
        </p:nvSpPr>
        <p:spPr/>
        <p:txBody>
          <a:bodyPr/>
          <a:lstStyle/>
          <a:p>
            <a:pPr>
              <a:defRPr/>
            </a:pPr>
            <a:fld id="{9A5AD19E-8182-4F35-B945-31418FB87AE6}" type="slidenum">
              <a:rPr lang="de-DE" altLang="de-DE" smtClean="0">
                <a:latin typeface="+mn-lt"/>
                <a:ea typeface="+mn-ea"/>
              </a:rPr>
              <a:pPr>
                <a:defRPr/>
              </a:pPr>
              <a:t>48</a:t>
            </a:fld>
            <a:endParaRPr lang="de-DE" altLang="de-DE">
              <a:latin typeface="+mn-lt"/>
              <a:ea typeface="+mn-ea"/>
            </a:endParaRPr>
          </a:p>
        </p:txBody>
      </p:sp>
      <p:pic>
        <p:nvPicPr>
          <p:cNvPr id="10" name="Picture 9" descr="The unnamed - flickr - loneliness - cclicense"/>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828125" y="4458376"/>
            <a:ext cx="2367050" cy="23996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Text Box 14"/>
          <p:cNvSpPr txBox="1">
            <a:spLocks noChangeArrowheads="1"/>
          </p:cNvSpPr>
          <p:nvPr/>
        </p:nvSpPr>
        <p:spPr bwMode="auto">
          <a:xfrm>
            <a:off x="408955" y="4699884"/>
            <a:ext cx="7505538" cy="16763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Tx/>
              <a:buNone/>
            </a:pPr>
            <a:r>
              <a:rPr lang="el-GR" altLang="de-DE" sz="2400" dirty="0">
                <a:solidFill>
                  <a:srgbClr val="004992"/>
                </a:solidFill>
                <a:latin typeface="Calibri Light"/>
              </a:rPr>
              <a:t>Ο εαυτός σας;</a:t>
            </a:r>
          </a:p>
          <a:p>
            <a:pPr eaLnBrk="1" hangingPunct="1">
              <a:lnSpc>
                <a:spcPct val="105000"/>
              </a:lnSpc>
              <a:spcBef>
                <a:spcPts val="1999"/>
              </a:spcBef>
              <a:spcAft>
                <a:spcPts val="0"/>
              </a:spcAft>
              <a:buClrTx/>
              <a:buNone/>
            </a:pPr>
            <a:r>
              <a:rPr lang="el-GR" altLang="de-DE" sz="2400" dirty="0">
                <a:solidFill>
                  <a:srgbClr val="004992"/>
                </a:solidFill>
                <a:latin typeface="Calibri Light"/>
              </a:rPr>
              <a:t>Ένα άλλο άτομο ή άλλοι άνθρωποι;</a:t>
            </a:r>
          </a:p>
          <a:p>
            <a:pPr eaLnBrk="1" hangingPunct="1">
              <a:lnSpc>
                <a:spcPct val="105000"/>
              </a:lnSpc>
              <a:spcBef>
                <a:spcPts val="1999"/>
              </a:spcBef>
              <a:spcAft>
                <a:spcPts val="0"/>
              </a:spcAft>
              <a:buClrTx/>
              <a:buNone/>
            </a:pPr>
            <a:r>
              <a:rPr lang="el-GR" altLang="de-DE" sz="2400" dirty="0">
                <a:solidFill>
                  <a:srgbClr val="004992"/>
                </a:solidFill>
                <a:latin typeface="Calibri Light"/>
              </a:rPr>
              <a:t>Καταστάσεις ή τυχαία συμβάντα;</a:t>
            </a:r>
            <a:endParaRPr lang="fr-CH" altLang="de-DE" sz="2400" dirty="0">
              <a:solidFill>
                <a:srgbClr val="004992"/>
              </a:solidFill>
              <a:latin typeface="Calibri Light"/>
            </a:endParaRP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04453" name="Title 1"/>
          <p:cNvSpPr>
            <a:spLocks noGrp="1"/>
          </p:cNvSpPr>
          <p:nvPr>
            <p:ph type="title"/>
          </p:nvPr>
        </p:nvSpPr>
        <p:spPr/>
        <p:txBody>
          <a:bodyPr vert="horz" lIns="0" tIns="0" rIns="0" bIns="0" rtlCol="0" anchor="t">
            <a:spAutoFit/>
          </a:bodyPr>
          <a:lstStyle/>
          <a:p>
            <a:pPr defTabSz="914377">
              <a:spcBef>
                <a:spcPts val="0"/>
              </a:spcBef>
            </a:pPr>
            <a:r>
              <a:rPr lang="el-GR" altLang="de-DE" sz="3600">
                <a:latin typeface="+mn-lt"/>
                <a:ea typeface="+mn-ea"/>
                <a:cs typeface="+mn-cs"/>
              </a:rPr>
              <a:t>Ένας φίλος σας, σας θεωρεί έξυπνο.</a:t>
            </a:r>
          </a:p>
        </p:txBody>
      </p:sp>
      <p:sp>
        <p:nvSpPr>
          <p:cNvPr id="104450" name="Rectangle 3"/>
          <p:cNvSpPr>
            <a:spLocks noGrp="1" noChangeArrowheads="1"/>
          </p:cNvSpPr>
          <p:nvPr>
            <p:ph idx="1"/>
          </p:nvPr>
        </p:nvSpPr>
        <p:spPr/>
        <p:txBody>
          <a:bodyPr>
            <a:noAutofit/>
          </a:bodyPr>
          <a:lstStyle/>
          <a:p>
            <a:r>
              <a:rPr lang="el-GR" altLang="de-DE" sz="2400" dirty="0">
                <a:solidFill>
                  <a:srgbClr val="333333"/>
                </a:solidFill>
              </a:rPr>
              <a:t>Για ποιο λόγο ένας φίλος σας, σας θεωρεί </a:t>
            </a:r>
            <a:r>
              <a:rPr lang="el-GR" altLang="de-DE" sz="2400">
                <a:solidFill>
                  <a:srgbClr val="333333"/>
                </a:solidFill>
              </a:rPr>
              <a:t>έξυπνο;</a:t>
            </a:r>
          </a:p>
          <a:p>
            <a:pPr lvl="0" defTabSz="914400" fontAlgn="base"/>
            <a:r>
              <a:rPr lang="el-GR" altLang="de-DE" sz="2400" dirty="0">
                <a:solidFill>
                  <a:srgbClr val="333333"/>
                </a:solidFill>
              </a:rPr>
              <a:t>Ποία είναι η κύρια αιτία αυτού του γεγονότος;</a:t>
            </a:r>
          </a:p>
        </p:txBody>
      </p:sp>
      <p:sp>
        <p:nvSpPr>
          <p:cNvPr id="2" name="Footer Placeholder 1"/>
          <p:cNvSpPr>
            <a:spLocks noGrp="1"/>
          </p:cNvSpPr>
          <p:nvPr>
            <p:ph type="ftr" sz="quarter" idx="11"/>
          </p:nvPr>
        </p:nvSpPr>
        <p:spPr/>
        <p:txBody>
          <a:bodyPr/>
          <a:lstStyle/>
          <a:p>
            <a:pPr>
              <a:defRPr/>
            </a:pPr>
            <a:r>
              <a:rPr lang="el-GR">
                <a:latin typeface="+mn-lt"/>
                <a:ea typeface="+mn-ea"/>
              </a:rPr>
              <a:t>Μεταγνωστική Θεραπεία 1 – Απόδοση αιτίαςΑπόδοση ευθυνών και επαίνου</a:t>
            </a:r>
            <a:endParaRPr lang="de-DE">
              <a:latin typeface="+mn-lt"/>
              <a:ea typeface="+mn-ea"/>
            </a:endParaRPr>
          </a:p>
        </p:txBody>
      </p:sp>
      <p:sp>
        <p:nvSpPr>
          <p:cNvPr id="3" name="Slide Number Placeholder 2"/>
          <p:cNvSpPr>
            <a:spLocks noGrp="1"/>
          </p:cNvSpPr>
          <p:nvPr>
            <p:ph type="sldNum" sz="quarter" idx="12"/>
          </p:nvPr>
        </p:nvSpPr>
        <p:spPr/>
        <p:txBody>
          <a:bodyPr/>
          <a:lstStyle/>
          <a:p>
            <a:pPr>
              <a:defRPr/>
            </a:pPr>
            <a:fld id="{9A5AD19E-8182-4F35-B945-31418FB87AE6}" type="slidenum">
              <a:rPr lang="de-DE" altLang="de-DE" smtClean="0">
                <a:latin typeface="+mn-lt"/>
                <a:ea typeface="+mn-ea"/>
              </a:rPr>
              <a:pPr>
                <a:defRPr/>
              </a:pPr>
              <a:t>49</a:t>
            </a:fld>
            <a:endParaRPr lang="de-DE" altLang="de-DE">
              <a:latin typeface="+mn-lt"/>
              <a:ea typeface="+mn-ea"/>
            </a:endParaRPr>
          </a:p>
        </p:txBody>
      </p:sp>
      <p:pic>
        <p:nvPicPr>
          <p:cNvPr id="10" name="Picture 20" descr="judge mental- flickr - TheFluoride uncertainty Theory - cclicense"/>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218367" y="4625394"/>
            <a:ext cx="2976808" cy="22326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Text Box 14"/>
          <p:cNvSpPr txBox="1">
            <a:spLocks noChangeArrowheads="1"/>
          </p:cNvSpPr>
          <p:nvPr/>
        </p:nvSpPr>
        <p:spPr bwMode="auto">
          <a:xfrm>
            <a:off x="408955" y="4699884"/>
            <a:ext cx="7505538" cy="16763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Tx/>
              <a:buNone/>
            </a:pPr>
            <a:r>
              <a:rPr lang="el-GR" altLang="de-DE" sz="2400" dirty="0">
                <a:solidFill>
                  <a:srgbClr val="004992"/>
                </a:solidFill>
                <a:latin typeface="Calibri Light"/>
              </a:rPr>
              <a:t>Ο εαυτός σας;</a:t>
            </a:r>
          </a:p>
          <a:p>
            <a:pPr eaLnBrk="1" hangingPunct="1">
              <a:lnSpc>
                <a:spcPct val="105000"/>
              </a:lnSpc>
              <a:spcBef>
                <a:spcPts val="1999"/>
              </a:spcBef>
              <a:spcAft>
                <a:spcPts val="0"/>
              </a:spcAft>
              <a:buClrTx/>
              <a:buNone/>
            </a:pPr>
            <a:r>
              <a:rPr lang="el-GR" altLang="de-DE" sz="2400" dirty="0">
                <a:solidFill>
                  <a:srgbClr val="004992"/>
                </a:solidFill>
                <a:latin typeface="Calibri Light"/>
              </a:rPr>
              <a:t>Ένα άλλο άτομο ή άλλοι άνθρωποι;</a:t>
            </a:r>
          </a:p>
          <a:p>
            <a:pPr eaLnBrk="1" hangingPunct="1">
              <a:lnSpc>
                <a:spcPct val="105000"/>
              </a:lnSpc>
              <a:spcBef>
                <a:spcPts val="1999"/>
              </a:spcBef>
              <a:spcAft>
                <a:spcPts val="0"/>
              </a:spcAft>
              <a:buClrTx/>
              <a:buNone/>
            </a:pPr>
            <a:r>
              <a:rPr lang="el-GR" altLang="de-DE" sz="2400" dirty="0">
                <a:solidFill>
                  <a:srgbClr val="004992"/>
                </a:solidFill>
                <a:latin typeface="Calibri Light"/>
              </a:rPr>
              <a:t>Καταστάσεις ή τυχαία συμβάντα;</a:t>
            </a:r>
            <a:endParaRPr lang="fr-CH" altLang="de-DE" sz="2400" dirty="0">
              <a:solidFill>
                <a:srgbClr val="004992"/>
              </a:solidFill>
              <a:latin typeface="Calibri Light"/>
            </a:endParaRP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5"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l-GR" altLang="de-DE" sz="3600" dirty="0">
                <a:solidFill>
                  <a:srgbClr val="004992"/>
                </a:solidFill>
                <a:latin typeface="+mn-lt"/>
                <a:ea typeface="+mn-ea"/>
                <a:cs typeface="+mn-cs"/>
              </a:rPr>
              <a:t>Μεταφορά στην καθημερινότητα</a:t>
            </a:r>
          </a:p>
        </p:txBody>
      </p:sp>
      <p:sp>
        <p:nvSpPr>
          <p:cNvPr id="110594" name="Content Placeholder 2"/>
          <p:cNvSpPr>
            <a:spLocks noGrp="1"/>
          </p:cNvSpPr>
          <p:nvPr>
            <p:ph idx="1"/>
          </p:nvPr>
        </p:nvSpPr>
        <p:spPr/>
        <p:txBody>
          <a:bodyPr>
            <a:noAutofit/>
          </a:bodyPr>
          <a:lstStyle/>
          <a:p>
            <a:r>
              <a:rPr lang="el-GR" altLang="de-DE" sz="2400" b="1" dirty="0">
                <a:solidFill>
                  <a:srgbClr val="333333"/>
                </a:solidFill>
              </a:rPr>
              <a:t>Εκπαιδευτικοί Στόχοι:</a:t>
            </a:r>
          </a:p>
          <a:p>
            <a:pPr marL="342900" indent="-342900" eaLnBrk="1" hangingPunct="1">
              <a:buClr>
                <a:srgbClr val="333333"/>
              </a:buClr>
              <a:buFont typeface="WingDings"/>
              <a:buChar char=""/>
            </a:pPr>
            <a:r>
              <a:rPr lang="el-GR" altLang="de-DE" sz="2400" dirty="0">
                <a:solidFill>
                  <a:srgbClr val="333333"/>
                </a:solidFill>
              </a:rPr>
              <a:t>Πάντοτε να λαμβάνετε υπόψη όλους τους δυνατούς παράγοντες, που μπορεί να συνεισφέρουν στο αποτέλεσμα μιας κατάστασης (π.χ. ο εαυτός σας, οι άλλοι, οι συνθήκες).</a:t>
            </a:r>
          </a:p>
        </p:txBody>
      </p:sp>
      <p:sp>
        <p:nvSpPr>
          <p:cNvPr id="2" name="Footer Placeholder 1"/>
          <p:cNvSpPr>
            <a:spLocks noGrp="1"/>
          </p:cNvSpPr>
          <p:nvPr>
            <p:ph type="ftr" sz="quarter" idx="11"/>
          </p:nvPr>
        </p:nvSpPr>
        <p:spPr/>
        <p:txBody>
          <a:bodyPr/>
          <a:lstStyle/>
          <a:p>
            <a:pPr>
              <a:defRPr/>
            </a:pPr>
            <a:r>
              <a:rPr lang="el-GR">
                <a:latin typeface="+mn-lt"/>
                <a:ea typeface="+mn-ea"/>
              </a:rPr>
              <a:t>Μεταγνωστική Θεραπεία 1 – Απόδοση αιτίαςΑπόδοση ευθυνών και επαίνου</a:t>
            </a:r>
            <a:endParaRPr lang="de-DE">
              <a:latin typeface="+mn-lt"/>
              <a:ea typeface="+mn-ea"/>
            </a:endParaRPr>
          </a:p>
        </p:txBody>
      </p:sp>
      <p:sp>
        <p:nvSpPr>
          <p:cNvPr id="3" name="Slide Number Placeholder 2"/>
          <p:cNvSpPr>
            <a:spLocks noGrp="1"/>
          </p:cNvSpPr>
          <p:nvPr>
            <p:ph type="sldNum" sz="quarter" idx="12"/>
          </p:nvPr>
        </p:nvSpPr>
        <p:spPr/>
        <p:txBody>
          <a:bodyPr/>
          <a:lstStyle/>
          <a:p>
            <a:pPr>
              <a:defRPr/>
            </a:pPr>
            <a:fld id="{9A5AD19E-8182-4F35-B945-31418FB87AE6}" type="slidenum">
              <a:rPr lang="de-DE" altLang="de-DE" smtClean="0">
                <a:latin typeface="+mn-lt"/>
                <a:ea typeface="+mn-ea"/>
              </a:rPr>
              <a:pPr>
                <a:defRPr/>
              </a:pPr>
              <a:t>50</a:t>
            </a:fld>
            <a:endParaRPr lang="de-DE" altLang="de-DE">
              <a:latin typeface="+mn-lt"/>
              <a:ea typeface="+mn-ea"/>
            </a:endParaRP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5"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l-GR" altLang="de-DE" sz="3600" dirty="0">
                <a:solidFill>
                  <a:srgbClr val="004992"/>
                </a:solidFill>
                <a:latin typeface="+mn-lt"/>
                <a:ea typeface="+mn-ea"/>
                <a:cs typeface="+mn-cs"/>
              </a:rPr>
              <a:t>Μεταφορά στην καθημερινότητα</a:t>
            </a:r>
          </a:p>
        </p:txBody>
      </p:sp>
      <p:sp>
        <p:nvSpPr>
          <p:cNvPr id="110594" name="Content Placeholder 2"/>
          <p:cNvSpPr>
            <a:spLocks noGrp="1"/>
          </p:cNvSpPr>
          <p:nvPr>
            <p:ph idx="1"/>
          </p:nvPr>
        </p:nvSpPr>
        <p:spPr/>
        <p:txBody>
          <a:bodyPr>
            <a:noAutofit/>
          </a:bodyPr>
          <a:lstStyle/>
          <a:p>
            <a:r>
              <a:rPr lang="el-GR" altLang="de-DE" sz="2400" b="1" dirty="0">
                <a:solidFill>
                  <a:srgbClr val="333333"/>
                </a:solidFill>
              </a:rPr>
              <a:t>Εκπαιδευτικοί Στόχοι:</a:t>
            </a:r>
          </a:p>
          <a:p>
            <a:pPr marL="342900" indent="-342900" eaLnBrk="1" hangingPunct="1">
              <a:buClr>
                <a:srgbClr val="333333"/>
              </a:buClr>
              <a:buFont typeface="WingDings"/>
              <a:buChar char=""/>
            </a:pPr>
            <a:r>
              <a:rPr lang="el-GR" altLang="de-DE" sz="2400" dirty="0">
                <a:solidFill>
                  <a:srgbClr val="333333"/>
                </a:solidFill>
              </a:rPr>
              <a:t>Πάντοτε να λαμβάνετε υπόψη όλους τους δυνατούς παράγοντες, που μπορεί να συνεισφέρουν στο αποτέλεσμα μιας κατάστασης (π.χ. ο εαυτός σας, οι άλλοι, οι συνθήκες).</a:t>
            </a:r>
          </a:p>
          <a:p>
            <a:pPr marL="342900" indent="-342900" eaLnBrk="1" hangingPunct="1">
              <a:buClr>
                <a:srgbClr val="333333"/>
              </a:buClr>
              <a:buFont typeface="WingDings"/>
              <a:buChar char=""/>
            </a:pPr>
            <a:r>
              <a:rPr lang="el-GR" altLang="de-DE" sz="2400" dirty="0">
                <a:solidFill>
                  <a:srgbClr val="333333"/>
                </a:solidFill>
              </a:rPr>
              <a:t>Προσπαθήστε στην καθημερινή σας ζωή να είστε όσο το δυνατόν περισσότερο ρεαλιστές: Δεν φταίνε </a:t>
            </a:r>
            <a:r>
              <a:rPr lang="el-GR" altLang="de-DE" sz="2400" i="1" dirty="0">
                <a:solidFill>
                  <a:srgbClr val="333333"/>
                </a:solidFill>
              </a:rPr>
              <a:t>πάντα</a:t>
            </a:r>
            <a:r>
              <a:rPr lang="el-GR" altLang="de-DE" sz="2400" dirty="0">
                <a:solidFill>
                  <a:srgbClr val="333333"/>
                </a:solidFill>
              </a:rPr>
              <a:t> οι άλλοι όταν τα πράγματα πάνε άσχημα, </a:t>
            </a:r>
            <a:r>
              <a:rPr lang="el-GR" altLang="de-DE" sz="2400" i="1" dirty="0">
                <a:solidFill>
                  <a:srgbClr val="333333"/>
                </a:solidFill>
              </a:rPr>
              <a:t>κάποιες φορές </a:t>
            </a:r>
            <a:r>
              <a:rPr lang="el-GR" altLang="de-DE" sz="2400" dirty="0">
                <a:solidFill>
                  <a:srgbClr val="333333"/>
                </a:solidFill>
              </a:rPr>
              <a:t>είναι και δικό μας το </a:t>
            </a:r>
            <a:r>
              <a:rPr lang="el-GR" altLang="de-DE" sz="2400">
                <a:solidFill>
                  <a:srgbClr val="333333"/>
                </a:solidFill>
              </a:rPr>
              <a:t>λάθος.</a:t>
            </a:r>
            <a:endParaRPr lang="el-GR" altLang="de-DE" sz="2400" dirty="0">
              <a:solidFill>
                <a:srgbClr val="333333"/>
              </a:solidFill>
            </a:endParaRPr>
          </a:p>
        </p:txBody>
      </p:sp>
      <p:sp>
        <p:nvSpPr>
          <p:cNvPr id="2" name="Footer Placeholder 1"/>
          <p:cNvSpPr>
            <a:spLocks noGrp="1"/>
          </p:cNvSpPr>
          <p:nvPr>
            <p:ph type="ftr" sz="quarter" idx="11"/>
          </p:nvPr>
        </p:nvSpPr>
        <p:spPr/>
        <p:txBody>
          <a:bodyPr/>
          <a:lstStyle/>
          <a:p>
            <a:pPr>
              <a:defRPr/>
            </a:pPr>
            <a:r>
              <a:rPr lang="el-GR">
                <a:latin typeface="+mn-lt"/>
                <a:ea typeface="+mn-ea"/>
              </a:rPr>
              <a:t>Μεταγνωστική Θεραπεία 1 – Απόδοση αιτίαςΑπόδοση ευθυνών και επαίνου</a:t>
            </a:r>
            <a:endParaRPr lang="de-DE">
              <a:latin typeface="+mn-lt"/>
              <a:ea typeface="+mn-ea"/>
            </a:endParaRPr>
          </a:p>
        </p:txBody>
      </p:sp>
      <p:sp>
        <p:nvSpPr>
          <p:cNvPr id="3" name="Slide Number Placeholder 2"/>
          <p:cNvSpPr>
            <a:spLocks noGrp="1"/>
          </p:cNvSpPr>
          <p:nvPr>
            <p:ph type="sldNum" sz="quarter" idx="12"/>
          </p:nvPr>
        </p:nvSpPr>
        <p:spPr/>
        <p:txBody>
          <a:bodyPr/>
          <a:lstStyle/>
          <a:p>
            <a:pPr>
              <a:defRPr/>
            </a:pPr>
            <a:fld id="{9A5AD19E-8182-4F35-B945-31418FB87AE6}" type="slidenum">
              <a:rPr lang="de-DE" altLang="de-DE" smtClean="0">
                <a:latin typeface="+mn-lt"/>
                <a:ea typeface="+mn-ea"/>
              </a:rPr>
              <a:pPr>
                <a:defRPr/>
              </a:pPr>
              <a:t>51</a:t>
            </a:fld>
            <a:endParaRPr lang="de-DE" altLang="de-DE">
              <a:latin typeface="+mn-lt"/>
              <a:ea typeface="+mn-ea"/>
            </a:endParaRPr>
          </a:p>
        </p:txBody>
      </p:sp>
    </p:spTree>
    <p:extLst>
      <p:ext uri="{BB962C8B-B14F-4D97-AF65-F5344CB8AC3E}">
        <p14:creationId xmlns:p14="http://schemas.microsoft.com/office/powerpoint/2010/main" val="3990226226"/>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5"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l-GR" altLang="de-DE" sz="3600" dirty="0">
                <a:solidFill>
                  <a:srgbClr val="004992"/>
                </a:solidFill>
                <a:latin typeface="+mn-lt"/>
                <a:ea typeface="+mn-ea"/>
                <a:cs typeface="+mn-cs"/>
              </a:rPr>
              <a:t>Μεταφορά στην καθημερινότητα</a:t>
            </a:r>
          </a:p>
        </p:txBody>
      </p:sp>
      <p:sp>
        <p:nvSpPr>
          <p:cNvPr id="110594" name="Content Placeholder 2"/>
          <p:cNvSpPr>
            <a:spLocks noGrp="1"/>
          </p:cNvSpPr>
          <p:nvPr>
            <p:ph idx="1"/>
          </p:nvPr>
        </p:nvSpPr>
        <p:spPr/>
        <p:txBody>
          <a:bodyPr>
            <a:noAutofit/>
          </a:bodyPr>
          <a:lstStyle/>
          <a:p>
            <a:r>
              <a:rPr lang="el-GR" altLang="de-DE" sz="2400" b="1" dirty="0">
                <a:solidFill>
                  <a:srgbClr val="333333"/>
                </a:solidFill>
              </a:rPr>
              <a:t>Εκπαιδευτικοί Στόχοι:</a:t>
            </a:r>
          </a:p>
          <a:p>
            <a:pPr marL="342900" indent="-342900" eaLnBrk="1" hangingPunct="1">
              <a:buClr>
                <a:srgbClr val="333333"/>
              </a:buClr>
              <a:buFont typeface="WingDings"/>
              <a:buChar char=""/>
            </a:pPr>
            <a:r>
              <a:rPr lang="el-GR" altLang="de-DE" sz="2400" dirty="0">
                <a:solidFill>
                  <a:srgbClr val="333333"/>
                </a:solidFill>
              </a:rPr>
              <a:t>Πάντοτε να λαμβάνετε υπόψη όλους τους δυνατούς παράγοντες, που μπορεί να συνεισφέρουν στο αποτέλεσμα μιας κατάστασης (π.χ. ο εαυτός σας, οι άλλοι, οι συνθήκες).</a:t>
            </a:r>
          </a:p>
          <a:p>
            <a:pPr marL="342900" indent="-342900" eaLnBrk="1" hangingPunct="1">
              <a:buClr>
                <a:srgbClr val="333333"/>
              </a:buClr>
              <a:buFont typeface="WingDings"/>
              <a:buChar char=""/>
            </a:pPr>
            <a:r>
              <a:rPr lang="el-GR" altLang="de-DE" sz="2400" dirty="0">
                <a:solidFill>
                  <a:srgbClr val="333333"/>
                </a:solidFill>
              </a:rPr>
              <a:t>Προσπαθήστε στην καθημερινή σας ζωή να είστε όσο το δυνατόν περισσότερο ρεαλιστές: Δεν φταίνε </a:t>
            </a:r>
            <a:r>
              <a:rPr lang="el-GR" altLang="de-DE" sz="2400" i="1" dirty="0">
                <a:solidFill>
                  <a:srgbClr val="333333"/>
                </a:solidFill>
              </a:rPr>
              <a:t>πάντα</a:t>
            </a:r>
            <a:r>
              <a:rPr lang="el-GR" altLang="de-DE" sz="2400" dirty="0">
                <a:solidFill>
                  <a:srgbClr val="333333"/>
                </a:solidFill>
              </a:rPr>
              <a:t> οι άλλοι όταν τα πράγματα πάνε άσχημα, </a:t>
            </a:r>
            <a:r>
              <a:rPr lang="el-GR" altLang="de-DE" sz="2400" i="1" dirty="0">
                <a:solidFill>
                  <a:srgbClr val="333333"/>
                </a:solidFill>
              </a:rPr>
              <a:t>κάποιες φορές </a:t>
            </a:r>
            <a:r>
              <a:rPr lang="el-GR" altLang="de-DE" sz="2400" dirty="0">
                <a:solidFill>
                  <a:srgbClr val="333333"/>
                </a:solidFill>
              </a:rPr>
              <a:t>είναι και δικό μας το λάθος.</a:t>
            </a:r>
            <a:endParaRPr lang="de-DE" altLang="de-DE" sz="2400" dirty="0">
              <a:solidFill>
                <a:srgbClr val="333333"/>
              </a:solidFill>
            </a:endParaRPr>
          </a:p>
          <a:p>
            <a:pPr marL="342900" indent="-342900" eaLnBrk="1" hangingPunct="1">
              <a:buClr>
                <a:srgbClr val="333333"/>
              </a:buClr>
              <a:buFont typeface="WingDings"/>
              <a:buChar char=""/>
            </a:pPr>
            <a:r>
              <a:rPr lang="el-GR" altLang="de-DE" sz="2400" dirty="0">
                <a:solidFill>
                  <a:srgbClr val="333333"/>
                </a:solidFill>
              </a:rPr>
              <a:t>Συνήθως πολλοί παράγοντες συνεισφέρουν σε ένα γεγονός.</a:t>
            </a:r>
          </a:p>
        </p:txBody>
      </p:sp>
      <p:sp>
        <p:nvSpPr>
          <p:cNvPr id="2" name="Footer Placeholder 1"/>
          <p:cNvSpPr>
            <a:spLocks noGrp="1"/>
          </p:cNvSpPr>
          <p:nvPr>
            <p:ph type="ftr" sz="quarter" idx="11"/>
          </p:nvPr>
        </p:nvSpPr>
        <p:spPr/>
        <p:txBody>
          <a:bodyPr/>
          <a:lstStyle/>
          <a:p>
            <a:pPr>
              <a:defRPr/>
            </a:pPr>
            <a:r>
              <a:rPr lang="el-GR">
                <a:latin typeface="+mn-lt"/>
                <a:ea typeface="+mn-ea"/>
              </a:rPr>
              <a:t>Μεταγνωστική Θεραπεία 1 – Απόδοση αιτίαςΑπόδοση ευθυνών και επαίνου</a:t>
            </a:r>
            <a:endParaRPr lang="de-DE">
              <a:latin typeface="+mn-lt"/>
              <a:ea typeface="+mn-ea"/>
            </a:endParaRPr>
          </a:p>
        </p:txBody>
      </p:sp>
      <p:sp>
        <p:nvSpPr>
          <p:cNvPr id="3" name="Slide Number Placeholder 2"/>
          <p:cNvSpPr>
            <a:spLocks noGrp="1"/>
          </p:cNvSpPr>
          <p:nvPr>
            <p:ph type="sldNum" sz="quarter" idx="12"/>
          </p:nvPr>
        </p:nvSpPr>
        <p:spPr/>
        <p:txBody>
          <a:bodyPr/>
          <a:lstStyle/>
          <a:p>
            <a:pPr>
              <a:defRPr/>
            </a:pPr>
            <a:fld id="{9A5AD19E-8182-4F35-B945-31418FB87AE6}" type="slidenum">
              <a:rPr lang="de-DE" altLang="de-DE" smtClean="0">
                <a:latin typeface="+mn-lt"/>
                <a:ea typeface="+mn-ea"/>
              </a:rPr>
              <a:pPr>
                <a:defRPr/>
              </a:pPr>
              <a:t>52</a:t>
            </a:fld>
            <a:endParaRPr lang="de-DE" altLang="de-DE">
              <a:latin typeface="+mn-lt"/>
              <a:ea typeface="+mn-ea"/>
            </a:endParaRPr>
          </a:p>
        </p:txBody>
      </p:sp>
    </p:spTree>
    <p:extLst>
      <p:ext uri="{BB962C8B-B14F-4D97-AF65-F5344CB8AC3E}">
        <p14:creationId xmlns:p14="http://schemas.microsoft.com/office/powerpoint/2010/main" val="2080332689"/>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3"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l-GR" altLang="de-DE" sz="3600" dirty="0">
                <a:solidFill>
                  <a:srgbClr val="004992"/>
                </a:solidFill>
                <a:latin typeface="+mn-lt"/>
                <a:ea typeface="+mn-ea"/>
                <a:cs typeface="+mn-cs"/>
              </a:rPr>
              <a:t>Σε τι έχει να κάνει αυτό με τη ψύχωση;</a:t>
            </a:r>
          </a:p>
        </p:txBody>
      </p:sp>
      <p:sp>
        <p:nvSpPr>
          <p:cNvPr id="4" name="Content Placeholder 3"/>
          <p:cNvSpPr>
            <a:spLocks noGrp="1"/>
          </p:cNvSpPr>
          <p:nvPr>
            <p:ph idx="1"/>
          </p:nvPr>
        </p:nvSpPr>
        <p:spPr/>
        <p:txBody>
          <a:bodyPr/>
          <a:lstStyle/>
          <a:p>
            <a:pPr lvl="0" defTabSz="914400" fontAlgn="base"/>
            <a:r>
              <a:rPr lang="el-GR" altLang="de-DE" sz="2000" dirty="0">
                <a:solidFill>
                  <a:srgbClr val="333333"/>
                </a:solidFill>
              </a:rPr>
              <a:t>Πολλοί άνθρωποι </a:t>
            </a:r>
            <a:r>
              <a:rPr lang="de-DE" altLang="de-DE" sz="2000" dirty="0">
                <a:solidFill>
                  <a:srgbClr val="333333"/>
                </a:solidFill>
              </a:rPr>
              <a:t>(</a:t>
            </a:r>
            <a:r>
              <a:rPr lang="el-GR" altLang="de-DE" sz="2000" dirty="0">
                <a:solidFill>
                  <a:srgbClr val="333333"/>
                </a:solidFill>
              </a:rPr>
              <a:t>αλλά όχι όλοι</a:t>
            </a:r>
            <a:r>
              <a:rPr lang="en-US" altLang="de-DE" sz="2000" dirty="0">
                <a:solidFill>
                  <a:srgbClr val="333333"/>
                </a:solidFill>
              </a:rPr>
              <a:t>!</a:t>
            </a:r>
            <a:r>
              <a:rPr lang="de-DE" altLang="de-DE" sz="2000" dirty="0">
                <a:solidFill>
                  <a:srgbClr val="333333"/>
                </a:solidFill>
              </a:rPr>
              <a:t>)</a:t>
            </a:r>
            <a:r>
              <a:rPr lang="el-GR" altLang="de-DE" sz="2000" dirty="0">
                <a:solidFill>
                  <a:srgbClr val="333333"/>
                </a:solidFill>
              </a:rPr>
              <a:t> με ψύχωση έχουν την</a:t>
            </a:r>
            <a:r>
              <a:rPr lang="de-DE" altLang="de-DE" sz="2000" dirty="0">
                <a:solidFill>
                  <a:srgbClr val="333333"/>
                </a:solidFill>
              </a:rPr>
              <a:t> </a:t>
            </a:r>
            <a:r>
              <a:rPr lang="el-GR" altLang="de-DE" sz="2000" dirty="0">
                <a:solidFill>
                  <a:srgbClr val="333333"/>
                </a:solidFill>
              </a:rPr>
              <a:t>τάση να ερμηνεύουν </a:t>
            </a:r>
            <a:r>
              <a:rPr lang="el-GR" altLang="de-DE" sz="2000" i="1" dirty="0">
                <a:solidFill>
                  <a:srgbClr val="333333"/>
                </a:solidFill>
              </a:rPr>
              <a:t>περίπλοκα</a:t>
            </a:r>
            <a:r>
              <a:rPr lang="el-GR" altLang="de-DE" sz="2000" dirty="0">
                <a:solidFill>
                  <a:srgbClr val="333333"/>
                </a:solidFill>
              </a:rPr>
              <a:t> γεγονότα, δίνοντας </a:t>
            </a:r>
            <a:r>
              <a:rPr lang="el-GR" altLang="de-DE" sz="2000" i="1" dirty="0">
                <a:solidFill>
                  <a:srgbClr val="333333"/>
                </a:solidFill>
              </a:rPr>
              <a:t>μία </a:t>
            </a:r>
            <a:r>
              <a:rPr lang="el-GR" altLang="de-DE" sz="2000" dirty="0">
                <a:solidFill>
                  <a:srgbClr val="333333"/>
                </a:solidFill>
              </a:rPr>
              <a:t>μόνο αιτία. Μερικές φορές μόνο οι άλλοι άνθρωποι κατηγορούνται για μια αποτυχία.</a:t>
            </a:r>
          </a:p>
          <a:p>
            <a:pPr lvl="0" defTabSz="914400" fontAlgn="base"/>
            <a:r>
              <a:rPr lang="el-GR" altLang="de-DE" sz="2000" dirty="0">
                <a:solidFill>
                  <a:srgbClr val="004992"/>
                </a:solidFill>
              </a:rPr>
              <a:t>Παράδειγμα: </a:t>
            </a:r>
            <a:r>
              <a:rPr lang="el-GR" altLang="de-DE" sz="2000" dirty="0">
                <a:solidFill>
                  <a:srgbClr val="333333"/>
                </a:solidFill>
              </a:rPr>
              <a:t>Η Φωτεινή λαμβάνει ένα τηλεφώνημα. Μια αυτοματοποιημένη φωνή , τη ρωτάει για τις καταναλωτικές συνήθειες.</a:t>
            </a:r>
          </a:p>
          <a:p>
            <a:pPr lvl="0" defTabSz="914400" fontAlgn="base"/>
            <a:r>
              <a:rPr lang="el-GR" altLang="de-DE" sz="2000" dirty="0">
                <a:solidFill>
                  <a:srgbClr val="004992"/>
                </a:solidFill>
              </a:rPr>
              <a:t>Προσωπική Άποψη:</a:t>
            </a:r>
            <a:r>
              <a:rPr lang="el-GR" altLang="de-DE" sz="2000" dirty="0">
                <a:solidFill>
                  <a:srgbClr val="333333"/>
                </a:solidFill>
              </a:rPr>
              <a:t> Ο σπιτονοικοκύρης της την κατασκοπεύει για να τη διώξει από το διαμέρισμα.</a:t>
            </a:r>
          </a:p>
          <a:p>
            <a:pPr lvl="0" defTabSz="914400" fontAlgn="base"/>
            <a:r>
              <a:rPr lang="el-GR" altLang="de-DE" sz="2000" dirty="0">
                <a:solidFill>
                  <a:srgbClr val="004992"/>
                </a:solidFill>
              </a:rPr>
              <a:t>Εναλλακτική εξήγηση: </a:t>
            </a:r>
            <a:r>
              <a:rPr lang="el-GR" altLang="de-DE" sz="2000" dirty="0">
                <a:solidFill>
                  <a:srgbClr val="333333"/>
                </a:solidFill>
              </a:rPr>
              <a:t>Το τηλεφώνημα προήλθε από μια εταιρεία που ερευνά τις καταναλωτικές συνήθειες των ανθρώπων. Η Φωτεινή δεν είχε ποτέ προβλήματα με τον σπιτονοικοκύρη της. Δεν υπάρχει κάποιος λόγος ο σπιτονοικοκύρης της Φωτεινής, να θέλει να τη διώξει από το σπίτι ,γιατί η Φωτεινή είναι μια κανονική κοπέλα που πληρώνει το ενοίκιό της κάθε φορά στην ώρα του.</a:t>
            </a:r>
            <a:endParaRPr lang="en-US" sz="2000" dirty="0">
              <a:solidFill>
                <a:srgbClr val="333333"/>
              </a:solidFill>
            </a:endParaRPr>
          </a:p>
        </p:txBody>
      </p:sp>
      <p:sp>
        <p:nvSpPr>
          <p:cNvPr id="2" name="Footer Placeholder 1"/>
          <p:cNvSpPr>
            <a:spLocks noGrp="1"/>
          </p:cNvSpPr>
          <p:nvPr>
            <p:ph type="ftr" sz="quarter" idx="11"/>
          </p:nvPr>
        </p:nvSpPr>
        <p:spPr/>
        <p:txBody>
          <a:bodyPr/>
          <a:lstStyle/>
          <a:p>
            <a:pPr>
              <a:defRPr/>
            </a:pPr>
            <a:r>
              <a:rPr lang="el-GR">
                <a:latin typeface="+mn-lt"/>
                <a:ea typeface="+mn-ea"/>
              </a:rPr>
              <a:t>Μεταγνωστική Θεραπεία 1 – Απόδοση αιτίαςΑπόδοση ευθυνών και επαίνου</a:t>
            </a:r>
            <a:endParaRPr lang="de-DE">
              <a:latin typeface="+mn-lt"/>
              <a:ea typeface="+mn-ea"/>
            </a:endParaRPr>
          </a:p>
        </p:txBody>
      </p:sp>
      <p:sp>
        <p:nvSpPr>
          <p:cNvPr id="3" name="Slide Number Placeholder 2"/>
          <p:cNvSpPr>
            <a:spLocks noGrp="1"/>
          </p:cNvSpPr>
          <p:nvPr>
            <p:ph type="sldNum" sz="quarter" idx="12"/>
          </p:nvPr>
        </p:nvSpPr>
        <p:spPr/>
        <p:txBody>
          <a:bodyPr/>
          <a:lstStyle/>
          <a:p>
            <a:pPr>
              <a:defRPr/>
            </a:pPr>
            <a:fld id="{9A5AD19E-8182-4F35-B945-31418FB87AE6}" type="slidenum">
              <a:rPr lang="de-DE" altLang="de-DE" smtClean="0">
                <a:latin typeface="+mn-lt"/>
                <a:ea typeface="+mn-ea"/>
              </a:rPr>
              <a:pPr>
                <a:defRPr/>
              </a:pPr>
              <a:t>53</a:t>
            </a:fld>
            <a:endParaRPr lang="de-DE" altLang="de-DE">
              <a:latin typeface="+mn-lt"/>
              <a:ea typeface="+mn-ea"/>
            </a:endParaRP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l-GR" sz="3600" dirty="0">
                <a:solidFill>
                  <a:srgbClr val="004992"/>
                </a:solidFill>
                <a:latin typeface="+mn-lt"/>
                <a:ea typeface="+mn-ea"/>
                <a:cs typeface="+mn-cs"/>
              </a:rPr>
              <a:t>Σε τι έχει να κάνει αυτό με τη ψύχωση;</a:t>
            </a:r>
            <a:endParaRPr lang="en-US" sz="3600" dirty="0">
              <a:solidFill>
                <a:srgbClr val="004992"/>
              </a:solidFill>
              <a:latin typeface="+mn-lt"/>
              <a:ea typeface="+mn-ea"/>
              <a:cs typeface="+mn-cs"/>
            </a:endParaRPr>
          </a:p>
        </p:txBody>
      </p:sp>
      <p:sp>
        <p:nvSpPr>
          <p:cNvPr id="4" name="Content Placeholder 3"/>
          <p:cNvSpPr>
            <a:spLocks noGrp="1"/>
          </p:cNvSpPr>
          <p:nvPr>
            <p:ph idx="1"/>
          </p:nvPr>
        </p:nvSpPr>
        <p:spPr/>
        <p:txBody>
          <a:bodyPr/>
          <a:lstStyle/>
          <a:p>
            <a:pPr lvl="0" defTabSz="914377"/>
            <a:r>
              <a:rPr lang="el-GR" altLang="de-DE" sz="2400" dirty="0">
                <a:solidFill>
                  <a:srgbClr val="333333"/>
                </a:solidFill>
              </a:rPr>
              <a:t>Μερικές φορές, κάποιοι άνθρωποι αναλαμβάνουν μερική ευθύνη για μια κατάσταση, αλλά υπάρχουν και άλλοι σημαντικοί παράγοντες που πρέπει να αναγνωριστούν.</a:t>
            </a:r>
          </a:p>
          <a:p>
            <a:pPr lvl="0" defTabSz="914377"/>
            <a:r>
              <a:rPr lang="el-GR" altLang="de-DE" sz="2400" dirty="0">
                <a:solidFill>
                  <a:srgbClr val="004992"/>
                </a:solidFill>
              </a:rPr>
              <a:t>Παράδειγμα: </a:t>
            </a:r>
            <a:r>
              <a:rPr lang="el-GR" altLang="de-DE" sz="2400" dirty="0">
                <a:solidFill>
                  <a:srgbClr val="333333"/>
                </a:solidFill>
              </a:rPr>
              <a:t>Ο Κώστας παρουσιάζει υποτροπή στη ψύχωση!</a:t>
            </a:r>
          </a:p>
          <a:p>
            <a:pPr lvl="0" defTabSz="914377"/>
            <a:r>
              <a:rPr lang="el-GR" altLang="de-DE" sz="2400" dirty="0">
                <a:solidFill>
                  <a:srgbClr val="004992"/>
                </a:solidFill>
              </a:rPr>
              <a:t>Προσωπική Άποψη: </a:t>
            </a:r>
            <a:r>
              <a:rPr lang="el-GR" altLang="de-DE" sz="2400" dirty="0">
                <a:solidFill>
                  <a:srgbClr val="333333"/>
                </a:solidFill>
              </a:rPr>
              <a:t>Η υποτροπή αυτή προκλήθηκε από την τυχαία συνάντηση που είχε με την πρώην γυναίκα του. Τσακωνόντουσαν συχνά κατά τη διάρκεια του γάμου τους.</a:t>
            </a:r>
          </a:p>
          <a:p>
            <a:pPr lvl="0" defTabSz="914377"/>
            <a:r>
              <a:rPr lang="el-GR" altLang="de-DE" sz="2400" dirty="0">
                <a:solidFill>
                  <a:srgbClr val="004992"/>
                </a:solidFill>
              </a:rPr>
              <a:t>Επιπρόσθετοι Παράγοντες: </a:t>
            </a:r>
            <a:r>
              <a:rPr lang="el-GR" altLang="de-DE" sz="2400" dirty="0">
                <a:solidFill>
                  <a:srgbClr val="333333"/>
                </a:solidFill>
              </a:rPr>
              <a:t>Αυτό θα μπορούσε να είναι μία αιτία, αλλά υπάρχουν και άλλοι παράγοντες: Ο Κώστας σταμάτησε τη λήψη φαρμάκων. Έχει προβλήματα στον εργασιακό του χώρο, και όλα αυτά έχουν ως αποτέλεσμα να φοβάται μήπως χάσει τη δουλειά του.</a:t>
            </a:r>
            <a:endParaRPr lang="en-US" sz="2400" dirty="0">
              <a:solidFill>
                <a:srgbClr val="333333"/>
              </a:solidFill>
            </a:endParaRPr>
          </a:p>
        </p:txBody>
      </p:sp>
      <p:sp>
        <p:nvSpPr>
          <p:cNvPr id="2" name="Footer Placeholder 1"/>
          <p:cNvSpPr>
            <a:spLocks noGrp="1"/>
          </p:cNvSpPr>
          <p:nvPr>
            <p:ph type="ftr" sz="quarter" idx="11"/>
          </p:nvPr>
        </p:nvSpPr>
        <p:spPr/>
        <p:txBody>
          <a:bodyPr/>
          <a:lstStyle/>
          <a:p>
            <a:pPr>
              <a:defRPr/>
            </a:pPr>
            <a:r>
              <a:rPr lang="el-GR">
                <a:latin typeface="+mn-lt"/>
                <a:ea typeface="+mn-ea"/>
              </a:rPr>
              <a:t>Μεταγνωστική Θεραπεία 1 – Απόδοση αιτίαςΑπόδοση ευθυνών και επαίνου</a:t>
            </a:r>
            <a:endParaRPr lang="de-DE">
              <a:latin typeface="+mn-lt"/>
              <a:ea typeface="+mn-ea"/>
            </a:endParaRPr>
          </a:p>
        </p:txBody>
      </p:sp>
      <p:sp>
        <p:nvSpPr>
          <p:cNvPr id="3" name="Slide Number Placeholder 2"/>
          <p:cNvSpPr>
            <a:spLocks noGrp="1"/>
          </p:cNvSpPr>
          <p:nvPr>
            <p:ph type="sldNum" sz="quarter" idx="12"/>
          </p:nvPr>
        </p:nvSpPr>
        <p:spPr/>
        <p:txBody>
          <a:bodyPr/>
          <a:lstStyle/>
          <a:p>
            <a:pPr>
              <a:defRPr/>
            </a:pPr>
            <a:fld id="{9A5AD19E-8182-4F35-B945-31418FB87AE6}" type="slidenum">
              <a:rPr lang="de-DE" altLang="de-DE" smtClean="0">
                <a:latin typeface="+mn-lt"/>
                <a:ea typeface="+mn-ea"/>
              </a:rPr>
              <a:pPr>
                <a:defRPr/>
              </a:pPr>
              <a:t>54</a:t>
            </a:fld>
            <a:endParaRPr lang="de-DE" altLang="de-DE">
              <a:latin typeface="+mn-lt"/>
              <a:ea typeface="+mn-ea"/>
            </a:endParaRP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l-GR" altLang="ko-KR" sz="3600" dirty="0">
                <a:latin typeface="+mn-lt"/>
                <a:ea typeface="+mn-ea"/>
                <a:cs typeface="+mn-cs"/>
              </a:rPr>
              <a:t>Σας ευχαριστούμε για την προσοχή σας</a:t>
            </a:r>
            <a:endParaRPr lang="en-US" altLang="ja-JP" sz="3600" dirty="0">
              <a:latin typeface="+mn-lt"/>
              <a:ea typeface="+mn-ea"/>
              <a:cs typeface="+mn-cs"/>
            </a:endParaRPr>
          </a:p>
        </p:txBody>
      </p:sp>
      <p:sp>
        <p:nvSpPr>
          <p:cNvPr id="5" name="Content Placeholder 4"/>
          <p:cNvSpPr>
            <a:spLocks noGrp="1"/>
          </p:cNvSpPr>
          <p:nvPr>
            <p:ph idx="1"/>
          </p:nvPr>
        </p:nvSpPr>
        <p:spPr/>
        <p:txBody>
          <a:bodyPr>
            <a:noAutofit/>
          </a:bodyPr>
          <a:lstStyle/>
          <a:p>
            <a:pPr marL="114935" marR="333375" lvl="0" defTabSz="914400">
              <a:lnSpc>
                <a:spcPct val="100000"/>
              </a:lnSpc>
              <a:spcBef>
                <a:spcPts val="800"/>
              </a:spcBef>
            </a:pPr>
            <a:r>
              <a:rPr lang="el-GR" altLang="ko-KR" i="1" dirty="0">
                <a:solidFill>
                  <a:srgbClr val="004992"/>
                </a:solidFill>
              </a:rPr>
              <a:t>για τους εκπαιδευτές</a:t>
            </a:r>
            <a:r>
              <a:rPr lang="en-US" altLang="ko-KR" i="1" dirty="0">
                <a:solidFill>
                  <a:srgbClr val="004992"/>
                </a:solidFill>
              </a:rPr>
              <a:t>:</a:t>
            </a:r>
            <a:endParaRPr lang="nl-NL" i="1" dirty="0">
              <a:solidFill>
                <a:srgbClr val="004992"/>
              </a:solidFill>
            </a:endParaRPr>
          </a:p>
          <a:p>
            <a:pPr marL="114935" marR="333375" lvl="0" defTabSz="914400">
              <a:lnSpc>
                <a:spcPct val="100000"/>
              </a:lnSpc>
              <a:spcBef>
                <a:spcPts val="800"/>
              </a:spcBef>
            </a:pPr>
            <a:r>
              <a:rPr lang="el-GR" altLang="ko-KR" dirty="0">
                <a:solidFill>
                  <a:srgbClr val="004992"/>
                </a:solidFill>
              </a:rPr>
              <a:t>Παρακαλείστε να μοιράσετε φύλλα εργασίας. Παρουσιάστε την εφαρμογή μας COGITO (κατεβάστε την δωρεάν)</a:t>
            </a:r>
            <a:r>
              <a:rPr lang="en-US" altLang="ko-KR" dirty="0">
                <a:solidFill>
                  <a:srgbClr val="004992"/>
                </a:solidFill>
              </a:rPr>
              <a:t>.</a:t>
            </a:r>
          </a:p>
        </p:txBody>
      </p:sp>
      <p:sp>
        <p:nvSpPr>
          <p:cNvPr id="2" name="Footer Placeholder 1"/>
          <p:cNvSpPr>
            <a:spLocks noGrp="1"/>
          </p:cNvSpPr>
          <p:nvPr>
            <p:ph type="ftr" sz="quarter" idx="11"/>
          </p:nvPr>
        </p:nvSpPr>
        <p:spPr/>
        <p:txBody>
          <a:bodyPr/>
          <a:lstStyle/>
          <a:p>
            <a:pPr>
              <a:defRPr/>
            </a:pPr>
            <a:r>
              <a:rPr lang="el-GR">
                <a:latin typeface="+mn-lt"/>
                <a:ea typeface="+mn-ea"/>
              </a:rPr>
              <a:t>Μεταγνωστική Θεραπεία 1 – Απόδοση αιτίαςΑπόδοση ευθυνών και επαίνου</a:t>
            </a:r>
            <a:endParaRPr lang="de-DE">
              <a:latin typeface="+mn-lt"/>
              <a:ea typeface="+mn-ea"/>
            </a:endParaRPr>
          </a:p>
        </p:txBody>
      </p:sp>
      <p:sp>
        <p:nvSpPr>
          <p:cNvPr id="4" name="Slide Number Placeholder 3"/>
          <p:cNvSpPr>
            <a:spLocks noGrp="1"/>
          </p:cNvSpPr>
          <p:nvPr>
            <p:ph type="sldNum" sz="quarter" idx="12"/>
          </p:nvPr>
        </p:nvSpPr>
        <p:spPr/>
        <p:txBody>
          <a:bodyPr/>
          <a:lstStyle/>
          <a:p>
            <a:pPr>
              <a:defRPr/>
            </a:pPr>
            <a:fld id="{241B6205-8CBC-4F47-AB72-995CF21D00D1}" type="slidenum">
              <a:rPr lang="de-DE" altLang="de-DE" smtClean="0">
                <a:latin typeface="+mn-lt"/>
                <a:ea typeface="+mn-ea"/>
              </a:rPr>
              <a:pPr>
                <a:defRPr/>
              </a:pPr>
              <a:t>55</a:t>
            </a:fld>
            <a:endParaRPr lang="de-DE" altLang="de-DE">
              <a:latin typeface="+mn-lt"/>
              <a:ea typeface="+mn-ea"/>
            </a:endParaRPr>
          </a:p>
        </p:txBody>
      </p:sp>
      <p:sp>
        <p:nvSpPr>
          <p:cNvPr id="6" name="Rechteck 5"/>
          <p:cNvSpPr/>
          <p:nvPr/>
        </p:nvSpPr>
        <p:spPr>
          <a:xfrm>
            <a:off x="4865507" y="4497362"/>
            <a:ext cx="2664319" cy="369332"/>
          </a:xfrm>
          <a:prstGeom prst="rect">
            <a:avLst/>
          </a:prstGeom>
        </p:spPr>
        <p:txBody>
          <a:bodyPr wrap="none">
            <a:noAutofit/>
          </a:bodyPr>
          <a:lstStyle/>
          <a:p>
            <a:pPr marL="114935" marR="333375" algn="ctr" defTabSz="914400" eaLnBrk="0" fontAlgn="base" hangingPunct="0">
              <a:spcBef>
                <a:spcPts val="800"/>
              </a:spcBef>
              <a:spcAft>
                <a:spcPct val="0"/>
              </a:spcAft>
            </a:pPr>
            <a:r>
              <a:rPr lang="de-DE" spc="-10" dirty="0">
                <a:solidFill>
                  <a:srgbClr val="333333"/>
                </a:solidFill>
                <a:latin typeface="+mn-lt"/>
                <a:ea typeface="+mn-ea"/>
              </a:rPr>
              <a:t>www.uke.de/mct_app</a:t>
            </a:r>
            <a:endParaRPr lang="de-DE" dirty="0">
              <a:solidFill>
                <a:srgbClr val="333333"/>
              </a:solidFill>
              <a:latin typeface="+mn-lt"/>
              <a:ea typeface="+mn-ea"/>
            </a:endParaRPr>
          </a:p>
        </p:txBody>
      </p:sp>
      <p:pic>
        <p:nvPicPr>
          <p:cNvPr id="13" name="Grafik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913186" y="3310428"/>
            <a:ext cx="1395664" cy="2743200"/>
          </a:xfrm>
          <a:prstGeom prst="rect">
            <a:avLst/>
          </a:prstGeom>
        </p:spPr>
      </p:pic>
      <p:pic>
        <p:nvPicPr>
          <p:cNvPr id="14" name="Picture 1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086484" y="3310430"/>
            <a:ext cx="1158239" cy="2743197"/>
          </a:xfrm>
          <a:prstGeom prst="rect">
            <a:avLst/>
          </a:prstGeom>
        </p:spPr>
      </p:pic>
    </p:spTree>
    <p:extLst>
      <p:ext uri="{BB962C8B-B14F-4D97-AF65-F5344CB8AC3E}">
        <p14:creationId xmlns:p14="http://schemas.microsoft.com/office/powerpoint/2010/main" val="2604934694"/>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el-GR">
                <a:latin typeface="+mn-lt"/>
                <a:ea typeface="+mn-ea"/>
              </a:rPr>
              <a:t>Μεταγνωστική Θεραπεία 1 – Απόδοση αιτίαςΑπόδοση ευθυνών και επαίνου</a:t>
            </a:r>
            <a:endParaRPr lang="de-DE">
              <a:latin typeface="+mn-lt"/>
              <a:ea typeface="+mn-ea"/>
            </a:endParaRPr>
          </a:p>
        </p:txBody>
      </p:sp>
      <p:sp>
        <p:nvSpPr>
          <p:cNvPr id="4" name="Slide Number Placeholder 3"/>
          <p:cNvSpPr>
            <a:spLocks noGrp="1"/>
          </p:cNvSpPr>
          <p:nvPr>
            <p:ph type="sldNum" sz="quarter" idx="12"/>
          </p:nvPr>
        </p:nvSpPr>
        <p:spPr/>
        <p:txBody>
          <a:bodyPr/>
          <a:lstStyle/>
          <a:p>
            <a:pPr>
              <a:defRPr/>
            </a:pPr>
            <a:fld id="{9A5AD19E-8182-4F35-B945-31418FB87AE6}" type="slidenum">
              <a:rPr lang="de-DE" altLang="de-DE" smtClean="0">
                <a:latin typeface="+mn-lt"/>
                <a:ea typeface="+mn-ea"/>
              </a:rPr>
              <a:pPr>
                <a:defRPr/>
              </a:pPr>
              <a:t>56</a:t>
            </a:fld>
            <a:endParaRPr lang="de-DE" altLang="de-DE">
              <a:latin typeface="+mn-lt"/>
              <a:ea typeface="+mn-ea"/>
            </a:endParaRPr>
          </a:p>
        </p:txBody>
      </p:sp>
      <p:graphicFrame>
        <p:nvGraphicFramePr>
          <p:cNvPr id="6" name="Group 2"/>
          <p:cNvGraphicFramePr>
            <a:graphicFrameLocks noGrp="1"/>
          </p:cNvGraphicFramePr>
          <p:nvPr>
            <p:extLst>
              <p:ext uri="{D42A27DB-BD31-4B8C-83A1-F6EECF244321}">
                <p14:modId xmlns:p14="http://schemas.microsoft.com/office/powerpoint/2010/main" val="3506902103"/>
              </p:ext>
            </p:extLst>
          </p:nvPr>
        </p:nvGraphicFramePr>
        <p:xfrm>
          <a:off x="408954" y="2011680"/>
          <a:ext cx="11375999" cy="4744085"/>
        </p:xfrm>
        <a:graphic>
          <a:graphicData uri="http://schemas.openxmlformats.org/drawingml/2006/table">
            <a:tbl>
              <a:tblPr>
                <a:tableStyleId>{21E4AEA4-8DFA-4A89-87EB-49C32662AFE0}</a:tableStyleId>
              </a:tblPr>
              <a:tblGrid>
                <a:gridCol w="1653155">
                  <a:extLst>
                    <a:ext uri="{9D8B030D-6E8A-4147-A177-3AD203B41FA5}">
                      <a16:colId xmlns:a16="http://schemas.microsoft.com/office/drawing/2014/main" val="20000"/>
                    </a:ext>
                  </a:extLst>
                </a:gridCol>
                <a:gridCol w="1216507">
                  <a:extLst>
                    <a:ext uri="{9D8B030D-6E8A-4147-A177-3AD203B41FA5}">
                      <a16:colId xmlns:a16="http://schemas.microsoft.com/office/drawing/2014/main" val="20001"/>
                    </a:ext>
                  </a:extLst>
                </a:gridCol>
                <a:gridCol w="1750399">
                  <a:extLst>
                    <a:ext uri="{9D8B030D-6E8A-4147-A177-3AD203B41FA5}">
                      <a16:colId xmlns:a16="http://schemas.microsoft.com/office/drawing/2014/main" val="20002"/>
                    </a:ext>
                  </a:extLst>
                </a:gridCol>
                <a:gridCol w="3088057">
                  <a:extLst>
                    <a:ext uri="{9D8B030D-6E8A-4147-A177-3AD203B41FA5}">
                      <a16:colId xmlns:a16="http://schemas.microsoft.com/office/drawing/2014/main" val="20003"/>
                    </a:ext>
                  </a:extLst>
                </a:gridCol>
                <a:gridCol w="3667881">
                  <a:extLst>
                    <a:ext uri="{9D8B030D-6E8A-4147-A177-3AD203B41FA5}">
                      <a16:colId xmlns:a16="http://schemas.microsoft.com/office/drawing/2014/main" val="20004"/>
                    </a:ext>
                  </a:extLst>
                </a:gridCol>
              </a:tblGrid>
              <a:tr h="73152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Name Photographer/Artist</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Name </a:t>
                      </a:r>
                      <a:r>
                        <a:rPr kumimoji="0" lang="en-GB" sz="1000" b="0" i="0" u="none" strike="noStrike" cap="none" normalizeH="0" baseline="0" dirty="0" err="1">
                          <a:ln>
                            <a:noFill/>
                          </a:ln>
                          <a:solidFill>
                            <a:srgbClr val="333333"/>
                          </a:solidFill>
                          <a:effectLst/>
                          <a:latin typeface="Calibri Light"/>
                          <a:cs typeface="Times New Roman" pitchFamily="18" charset="0"/>
                        </a:rPr>
                        <a:t>Fotograf</a:t>
                      </a:r>
                      <a:r>
                        <a:rPr kumimoji="0" lang="en-GB" sz="1000" b="0" i="0" u="none" strike="noStrike" cap="none" normalizeH="0" baseline="0" dirty="0">
                          <a:ln>
                            <a:noFill/>
                          </a:ln>
                          <a:solidFill>
                            <a:srgbClr val="333333"/>
                          </a:solidFill>
                          <a:effectLst/>
                          <a:latin typeface="Calibri Light"/>
                          <a:cs typeface="Times New Roman" pitchFamily="18" charset="0"/>
                        </a:rPr>
                        <a:t>/</a:t>
                      </a:r>
                      <a:r>
                        <a:rPr kumimoji="0" lang="en-GB" sz="1000" b="0" i="0" u="none" strike="noStrike" cap="none" normalizeH="0" baseline="0" dirty="0" err="1">
                          <a:ln>
                            <a:noFill/>
                          </a:ln>
                          <a:solidFill>
                            <a:srgbClr val="333333"/>
                          </a:solidFill>
                          <a:effectLst/>
                          <a:latin typeface="Calibri Light"/>
                          <a:cs typeface="Times New Roman" pitchFamily="18" charset="0"/>
                        </a:rPr>
                        <a:t>Künstler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Source/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Quelle</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Picture Name/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Name des Bildes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 = used with corresponding creative commons license; PP = used with personal permission of artist</a:t>
                      </a:r>
                    </a:p>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 = genutzt unter creative commons Lizenz, PP = verwendet mit persönlicher Zustimmung des Künstlers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Description/Kurzbeschreibung</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93192">
                <a:tc>
                  <a:txBody>
                    <a:bodyPr/>
                    <a:lstStyle/>
                    <a:p>
                      <a:pPr marL="91440">
                        <a:lnSpc>
                          <a:spcPct val="100000"/>
                        </a:lnSpc>
                        <a:spcBef>
                          <a:spcPts val="355"/>
                        </a:spcBef>
                      </a:pPr>
                      <a:r>
                        <a:rPr lang="en-US" sz="1000" b="0" i="0" u="none">
                          <a:solidFill>
                            <a:srgbClr val="333333"/>
                          </a:solidFill>
                          <a:latin typeface="Calibri Light"/>
                          <a:cs typeface="Verdana"/>
                        </a:rPr>
                        <a:t>Vic</a:t>
                      </a:r>
                      <a:endParaRPr sz="1000" b="0" i="0" u="none" dirty="0">
                        <a:solidFill>
                          <a:srgbClr val="333333"/>
                        </a:solidFill>
                        <a:latin typeface="Calibri Light"/>
                        <a:cs typeface="Verdana"/>
                      </a:endParaRPr>
                    </a:p>
                  </a:txBody>
                  <a:tcPr marL="0" marR="0" marT="45085"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91440">
                        <a:lnSpc>
                          <a:spcPct val="100000"/>
                        </a:lnSpc>
                        <a:spcBef>
                          <a:spcPts val="355"/>
                        </a:spcBef>
                      </a:pPr>
                      <a:r>
                        <a:rPr lang="en-US" sz="1000" b="0" i="0" u="none">
                          <a:solidFill>
                            <a:srgbClr val="333333"/>
                          </a:solidFill>
                          <a:latin typeface="Calibri Light"/>
                          <a:cs typeface="Verdana"/>
                        </a:rPr>
                        <a:t>flickr</a:t>
                      </a:r>
                      <a:endParaRPr sz="1000" b="0" i="0" u="none">
                        <a:solidFill>
                          <a:srgbClr val="333333"/>
                        </a:solidFill>
                        <a:latin typeface="Calibri Light"/>
                        <a:cs typeface="Verdana"/>
                      </a:endParaRPr>
                    </a:p>
                  </a:txBody>
                  <a:tcPr marL="0" marR="0" marT="45085"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92075">
                        <a:lnSpc>
                          <a:spcPct val="100000"/>
                        </a:lnSpc>
                        <a:spcBef>
                          <a:spcPts val="355"/>
                        </a:spcBef>
                      </a:pPr>
                      <a:r>
                        <a:rPr lang="en-US" sz="1000" b="0" i="0" u="none">
                          <a:solidFill>
                            <a:srgbClr val="333333"/>
                          </a:solidFill>
                          <a:latin typeface="Calibri Light"/>
                          <a:cs typeface="Verdana"/>
                        </a:rPr>
                        <a:t>Doctor greating patient [sic]</a:t>
                      </a:r>
                      <a:endParaRPr sz="1000" b="0" i="0" u="none" dirty="0">
                        <a:solidFill>
                          <a:srgbClr val="333333"/>
                        </a:solidFill>
                        <a:latin typeface="Calibri Light"/>
                        <a:cs typeface="Verdana"/>
                      </a:endParaRPr>
                    </a:p>
                  </a:txBody>
                  <a:tcPr marL="0" marR="0" marT="45085"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92075">
                        <a:lnSpc>
                          <a:spcPct val="100000"/>
                        </a:lnSpc>
                        <a:spcBef>
                          <a:spcPts val="355"/>
                        </a:spcBef>
                      </a:pPr>
                      <a:r>
                        <a:rPr lang="en-US" sz="1000" b="0" i="0" u="none">
                          <a:solidFill>
                            <a:srgbClr val="333333"/>
                          </a:solidFill>
                          <a:latin typeface="Calibri Light"/>
                          <a:cs typeface="Verdana"/>
                        </a:rPr>
                        <a:t>CC</a:t>
                      </a:r>
                      <a:endParaRPr sz="1000" b="0" i="0" u="none">
                        <a:solidFill>
                          <a:srgbClr val="333333"/>
                        </a:solidFill>
                        <a:latin typeface="Calibri Light"/>
                        <a:cs typeface="Verdana"/>
                      </a:endParaRPr>
                    </a:p>
                  </a:txBody>
                  <a:tcPr marL="0" marR="0" marT="45085"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92075" marR="384175">
                        <a:lnSpc>
                          <a:spcPct val="100000"/>
                        </a:lnSpc>
                        <a:spcBef>
                          <a:spcPts val="355"/>
                        </a:spcBef>
                      </a:pPr>
                      <a:r>
                        <a:rPr lang="de-DE" sz="1000" b="0" i="0" u="none">
                          <a:solidFill>
                            <a:srgbClr val="333333"/>
                          </a:solidFill>
                          <a:latin typeface="Calibri Light"/>
                          <a:cs typeface="Verdana"/>
                        </a:rPr>
                        <a:t>A doctor is shaking a patient’s hand/Ein Arzt schüttelt einem Patienten die Hand </a:t>
                      </a:r>
                      <a:endParaRPr sz="1000" b="0" i="0" u="none">
                        <a:solidFill>
                          <a:srgbClr val="333333"/>
                        </a:solidFill>
                        <a:latin typeface="Calibri Light"/>
                        <a:cs typeface="Verdana"/>
                      </a:endParaRPr>
                    </a:p>
                  </a:txBody>
                  <a:tcPr marL="0" marR="0" marT="45085"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393192">
                <a:tc>
                  <a:txBody>
                    <a:bodyPr/>
                    <a:lstStyle/>
                    <a:p>
                      <a:pPr marL="91440">
                        <a:lnSpc>
                          <a:spcPct val="100000"/>
                        </a:lnSpc>
                        <a:spcBef>
                          <a:spcPts val="355"/>
                        </a:spcBef>
                      </a:pPr>
                      <a:r>
                        <a:rPr lang="en-US" sz="1000" b="0" i="0" u="none" spc="-5">
                          <a:solidFill>
                            <a:srgbClr val="333333"/>
                          </a:solidFill>
                          <a:latin typeface="Calibri Light"/>
                          <a:cs typeface="Verdana"/>
                        </a:rPr>
                        <a:t>Benny-Kristin Fischer</a:t>
                      </a:r>
                      <a:endParaRPr sz="1000" b="0" i="0" u="none" dirty="0">
                        <a:solidFill>
                          <a:srgbClr val="333333"/>
                        </a:solidFill>
                        <a:latin typeface="Calibri Light"/>
                        <a:cs typeface="Verdana"/>
                      </a:endParaRPr>
                    </a:p>
                  </a:txBody>
                  <a:tcPr marL="0" marR="0" marT="45085"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91440">
                        <a:lnSpc>
                          <a:spcPct val="100000"/>
                        </a:lnSpc>
                        <a:spcBef>
                          <a:spcPts val="355"/>
                        </a:spcBef>
                      </a:pPr>
                      <a:r>
                        <a:rPr lang="en-US" sz="1000" b="0" i="0" u="none">
                          <a:solidFill>
                            <a:srgbClr val="333333"/>
                          </a:solidFill>
                          <a:latin typeface="Calibri Light"/>
                          <a:cs typeface="Verdana"/>
                        </a:rPr>
                        <a:t>- - -</a:t>
                      </a:r>
                      <a:endParaRPr sz="1000" b="0" i="0" u="none" dirty="0">
                        <a:solidFill>
                          <a:srgbClr val="333333"/>
                        </a:solidFill>
                        <a:latin typeface="Calibri Light"/>
                        <a:cs typeface="Verdana"/>
                      </a:endParaRPr>
                    </a:p>
                  </a:txBody>
                  <a:tcPr marL="0" marR="0" marT="45085"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92075">
                        <a:lnSpc>
                          <a:spcPct val="100000"/>
                        </a:lnSpc>
                        <a:spcBef>
                          <a:spcPts val="355"/>
                        </a:spcBef>
                      </a:pPr>
                      <a:r>
                        <a:rPr lang="en-US" sz="1000" b="0" i="0" u="none">
                          <a:solidFill>
                            <a:srgbClr val="333333"/>
                          </a:solidFill>
                          <a:latin typeface="Calibri Light"/>
                          <a:cs typeface="Verdana"/>
                        </a:rPr>
                        <a:t>- - -</a:t>
                      </a:r>
                      <a:endParaRPr sz="1000" b="0" i="0" u="none" dirty="0">
                        <a:solidFill>
                          <a:srgbClr val="333333"/>
                        </a:solidFill>
                        <a:latin typeface="Calibri Light"/>
                        <a:cs typeface="Verdana"/>
                      </a:endParaRPr>
                    </a:p>
                  </a:txBody>
                  <a:tcPr marL="0" marR="0" marT="45085"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92075" marR="199390">
                        <a:lnSpc>
                          <a:spcPct val="100000"/>
                        </a:lnSpc>
                        <a:spcBef>
                          <a:spcPts val="355"/>
                        </a:spcBef>
                      </a:pPr>
                      <a:r>
                        <a:rPr lang="de-DE" sz="1000" b="0" i="0" u="none">
                          <a:solidFill>
                            <a:srgbClr val="333333"/>
                          </a:solidFill>
                          <a:latin typeface="Calibri Light"/>
                          <a:cs typeface="Verdana"/>
                        </a:rPr>
                        <a:t>Produced for the MCT/Anfertigung für das MKT; © Arbeitsgruppe Neuropsychologie</a:t>
                      </a:r>
                      <a:endParaRPr sz="1000" b="0" i="0" u="none">
                        <a:solidFill>
                          <a:srgbClr val="333333"/>
                        </a:solidFill>
                        <a:latin typeface="Calibri Light"/>
                        <a:cs typeface="Verdana"/>
                      </a:endParaRPr>
                    </a:p>
                  </a:txBody>
                  <a:tcPr marL="0" marR="0" marT="45085"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92075">
                        <a:lnSpc>
                          <a:spcPct val="100000"/>
                        </a:lnSpc>
                        <a:spcBef>
                          <a:spcPts val="355"/>
                        </a:spcBef>
                      </a:pPr>
                      <a:r>
                        <a:rPr lang="en-US" sz="1000" b="0" i="0" u="none" spc="-5">
                          <a:solidFill>
                            <a:srgbClr val="333333"/>
                          </a:solidFill>
                          <a:latin typeface="Calibri Light"/>
                          <a:cs typeface="Verdana"/>
                        </a:rPr>
                        <a:t>Various motives: pupil, ice hockey player/ Verschiedene Motive: Schüler, Eishockeyspieler</a:t>
                      </a:r>
                      <a:endParaRPr sz="1000" b="0" i="0" u="none">
                        <a:solidFill>
                          <a:srgbClr val="333333"/>
                        </a:solidFill>
                        <a:latin typeface="Calibri Light"/>
                        <a:cs typeface="Verdana"/>
                      </a:endParaRPr>
                    </a:p>
                  </a:txBody>
                  <a:tcPr marL="0" marR="0" marT="45085"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393192">
                <a:tc>
                  <a:txBody>
                    <a:bodyPr/>
                    <a:lstStyle/>
                    <a:p>
                      <a:pPr marL="91440">
                        <a:lnSpc>
                          <a:spcPct val="100000"/>
                        </a:lnSpc>
                        <a:spcBef>
                          <a:spcPts val="355"/>
                        </a:spcBef>
                      </a:pPr>
                      <a:r>
                        <a:rPr lang="en-US" sz="1000" b="0" i="0" u="none" spc="-5">
                          <a:solidFill>
                            <a:srgbClr val="333333"/>
                          </a:solidFill>
                          <a:latin typeface="Calibri Light"/>
                          <a:cs typeface="Verdana"/>
                        </a:rPr>
                        <a:t>Bdunnette</a:t>
                      </a:r>
                      <a:endParaRPr sz="1000" b="0" i="0" u="none" dirty="0">
                        <a:solidFill>
                          <a:srgbClr val="333333"/>
                        </a:solidFill>
                        <a:latin typeface="Calibri Light"/>
                        <a:cs typeface="Verdana"/>
                      </a:endParaRPr>
                    </a:p>
                  </a:txBody>
                  <a:tcPr marL="0" marR="0" marT="45085"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91440">
                        <a:lnSpc>
                          <a:spcPct val="100000"/>
                        </a:lnSpc>
                        <a:spcBef>
                          <a:spcPts val="355"/>
                        </a:spcBef>
                      </a:pPr>
                      <a:r>
                        <a:rPr lang="en-US" sz="1000" b="0" i="0" u="none">
                          <a:solidFill>
                            <a:srgbClr val="333333"/>
                          </a:solidFill>
                          <a:latin typeface="Calibri Light"/>
                          <a:cs typeface="Verdana"/>
                        </a:rPr>
                        <a:t>flickr</a:t>
                      </a:r>
                      <a:endParaRPr sz="1000" b="0" i="0" u="none">
                        <a:solidFill>
                          <a:srgbClr val="333333"/>
                        </a:solidFill>
                        <a:latin typeface="Calibri Light"/>
                        <a:cs typeface="Verdana"/>
                      </a:endParaRPr>
                    </a:p>
                  </a:txBody>
                  <a:tcPr marL="0" marR="0" marT="45085"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92075">
                        <a:lnSpc>
                          <a:spcPct val="100000"/>
                        </a:lnSpc>
                        <a:spcBef>
                          <a:spcPts val="355"/>
                        </a:spcBef>
                      </a:pPr>
                      <a:r>
                        <a:rPr lang="en-US" sz="1000" b="0" i="0" u="none">
                          <a:solidFill>
                            <a:srgbClr val="333333"/>
                          </a:solidFill>
                          <a:latin typeface="Calibri Light"/>
                          <a:cs typeface="Verdana"/>
                        </a:rPr>
                        <a:t>DSCF0486</a:t>
                      </a:r>
                      <a:endParaRPr sz="1000" b="0" i="0" u="none" dirty="0">
                        <a:solidFill>
                          <a:srgbClr val="333333"/>
                        </a:solidFill>
                        <a:latin typeface="Calibri Light"/>
                        <a:cs typeface="Verdana"/>
                      </a:endParaRPr>
                    </a:p>
                  </a:txBody>
                  <a:tcPr marL="0" marR="0" marT="45085"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92075">
                        <a:lnSpc>
                          <a:spcPct val="100000"/>
                        </a:lnSpc>
                        <a:spcBef>
                          <a:spcPts val="355"/>
                        </a:spcBef>
                      </a:pPr>
                      <a:r>
                        <a:rPr lang="en-US" sz="1000" b="0" i="0" u="none">
                          <a:solidFill>
                            <a:srgbClr val="333333"/>
                          </a:solidFill>
                          <a:latin typeface="Calibri Light"/>
                          <a:cs typeface="Verdana"/>
                        </a:rPr>
                        <a:t>CC</a:t>
                      </a:r>
                      <a:endParaRPr sz="1000" b="0" i="0" u="none" dirty="0">
                        <a:solidFill>
                          <a:srgbClr val="333333"/>
                        </a:solidFill>
                        <a:latin typeface="Calibri Light"/>
                        <a:cs typeface="Verdana"/>
                      </a:endParaRPr>
                    </a:p>
                  </a:txBody>
                  <a:tcPr marL="0" marR="0" marT="45085"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92075" marR="300355">
                        <a:lnSpc>
                          <a:spcPct val="100000"/>
                        </a:lnSpc>
                        <a:spcBef>
                          <a:spcPts val="355"/>
                        </a:spcBef>
                      </a:pPr>
                      <a:r>
                        <a:rPr lang="de-DE" sz="1000" b="0" i="0" u="none">
                          <a:solidFill>
                            <a:srgbClr val="333333"/>
                          </a:solidFill>
                          <a:latin typeface="Calibri Light"/>
                          <a:cs typeface="Verdana"/>
                        </a:rPr>
                        <a:t>A friend is talking behind your back (wispering)/Freundin hat hinter Ihrem Rücken geredet (flüstern)</a:t>
                      </a:r>
                      <a:endParaRPr sz="1000" b="0" i="0" u="none" dirty="0">
                        <a:solidFill>
                          <a:srgbClr val="333333"/>
                        </a:solidFill>
                        <a:latin typeface="Calibri Light"/>
                        <a:cs typeface="Verdana"/>
                      </a:endParaRPr>
                    </a:p>
                  </a:txBody>
                  <a:tcPr marL="0" marR="0" marT="45085"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393192">
                <a:tc>
                  <a:txBody>
                    <a:bodyPr/>
                    <a:lstStyle/>
                    <a:p>
                      <a:pPr marL="91440">
                        <a:lnSpc>
                          <a:spcPct val="100000"/>
                        </a:lnSpc>
                        <a:spcBef>
                          <a:spcPts val="355"/>
                        </a:spcBef>
                      </a:pPr>
                      <a:r>
                        <a:rPr lang="en-US" sz="1000" b="0" i="0" u="none">
                          <a:solidFill>
                            <a:srgbClr val="333333"/>
                          </a:solidFill>
                          <a:latin typeface="Calibri Light"/>
                          <a:cs typeface="Verdana"/>
                        </a:rPr>
                        <a:t>rileyroxx</a:t>
                      </a:r>
                      <a:endParaRPr sz="1000" b="0" i="0" u="none" dirty="0">
                        <a:solidFill>
                          <a:srgbClr val="333333"/>
                        </a:solidFill>
                        <a:latin typeface="Calibri Light"/>
                        <a:cs typeface="Verdana"/>
                      </a:endParaRPr>
                    </a:p>
                  </a:txBody>
                  <a:tcPr marL="0" marR="0" marT="45085"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91440">
                        <a:lnSpc>
                          <a:spcPct val="100000"/>
                        </a:lnSpc>
                        <a:spcBef>
                          <a:spcPts val="355"/>
                        </a:spcBef>
                      </a:pPr>
                      <a:r>
                        <a:rPr lang="en-US" sz="1000" b="0" i="0" u="none">
                          <a:solidFill>
                            <a:srgbClr val="333333"/>
                          </a:solidFill>
                          <a:latin typeface="Calibri Light"/>
                          <a:cs typeface="Verdana"/>
                        </a:rPr>
                        <a:t>flickr</a:t>
                      </a:r>
                      <a:endParaRPr sz="1000" b="0" i="0" u="none" dirty="0">
                        <a:solidFill>
                          <a:srgbClr val="333333"/>
                        </a:solidFill>
                        <a:latin typeface="Calibri Light"/>
                        <a:cs typeface="Verdana"/>
                      </a:endParaRPr>
                    </a:p>
                  </a:txBody>
                  <a:tcPr marL="0" marR="0" marT="45085"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92075">
                        <a:lnSpc>
                          <a:spcPct val="100000"/>
                        </a:lnSpc>
                        <a:spcBef>
                          <a:spcPts val="355"/>
                        </a:spcBef>
                      </a:pPr>
                      <a:r>
                        <a:rPr lang="en-US" sz="1000" b="0" i="0" u="none" spc="-5">
                          <a:solidFill>
                            <a:srgbClr val="333333"/>
                          </a:solidFill>
                          <a:latin typeface="Calibri Light"/>
                          <a:cs typeface="Verdana"/>
                        </a:rPr>
                        <a:t>Job Interview #2</a:t>
                      </a:r>
                      <a:endParaRPr sz="1000" b="0" i="0" u="none">
                        <a:solidFill>
                          <a:srgbClr val="333333"/>
                        </a:solidFill>
                        <a:latin typeface="Calibri Light"/>
                        <a:cs typeface="Verdana"/>
                      </a:endParaRPr>
                    </a:p>
                  </a:txBody>
                  <a:tcPr marL="0" marR="0" marT="45085"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92075">
                        <a:lnSpc>
                          <a:spcPct val="100000"/>
                        </a:lnSpc>
                        <a:spcBef>
                          <a:spcPts val="355"/>
                        </a:spcBef>
                      </a:pPr>
                      <a:r>
                        <a:rPr lang="en-US" sz="1000" b="0" i="0" u="none">
                          <a:solidFill>
                            <a:srgbClr val="333333"/>
                          </a:solidFill>
                          <a:latin typeface="Calibri Light"/>
                          <a:cs typeface="Verdana"/>
                        </a:rPr>
                        <a:t>CC</a:t>
                      </a:r>
                      <a:endParaRPr sz="1000" b="0" i="0" u="none" dirty="0">
                        <a:solidFill>
                          <a:srgbClr val="333333"/>
                        </a:solidFill>
                        <a:latin typeface="Calibri Light"/>
                        <a:cs typeface="Verdana"/>
                      </a:endParaRPr>
                    </a:p>
                  </a:txBody>
                  <a:tcPr marL="0" marR="0" marT="45085"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92075" marR="95250">
                        <a:lnSpc>
                          <a:spcPct val="100000"/>
                        </a:lnSpc>
                        <a:spcBef>
                          <a:spcPts val="355"/>
                        </a:spcBef>
                      </a:pPr>
                      <a:r>
                        <a:rPr lang="en-US" sz="1000" b="0" i="0" u="none">
                          <a:solidFill>
                            <a:srgbClr val="333333"/>
                          </a:solidFill>
                          <a:latin typeface="Calibri Light"/>
                          <a:cs typeface="Verdana"/>
                        </a:rPr>
                        <a:t>You are invited for a job interview (man dressed in grey shirt + tie)/Vorstellungsgespräch (Mann in schwarzem Hemd u. Krawatte)</a:t>
                      </a:r>
                      <a:endParaRPr sz="1000" b="0" i="0" u="none">
                        <a:solidFill>
                          <a:srgbClr val="333333"/>
                        </a:solidFill>
                        <a:latin typeface="Calibri Light"/>
                        <a:cs typeface="Verdana"/>
                      </a:endParaRPr>
                    </a:p>
                  </a:txBody>
                  <a:tcPr marL="0" marR="0" marT="45085"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393192">
                <a:tc>
                  <a:txBody>
                    <a:bodyPr/>
                    <a:lstStyle/>
                    <a:p>
                      <a:pPr marL="91440">
                        <a:lnSpc>
                          <a:spcPct val="100000"/>
                        </a:lnSpc>
                        <a:spcBef>
                          <a:spcPts val="355"/>
                        </a:spcBef>
                      </a:pPr>
                      <a:r>
                        <a:rPr lang="en-US" sz="1000" b="0" i="0" u="none">
                          <a:solidFill>
                            <a:srgbClr val="333333"/>
                          </a:solidFill>
                          <a:latin typeface="Calibri Light"/>
                          <a:cs typeface="Verdana"/>
                        </a:rPr>
                        <a:t>bre pettis</a:t>
                      </a:r>
                      <a:endParaRPr sz="1000" b="0" i="0" u="none" dirty="0">
                        <a:solidFill>
                          <a:srgbClr val="333333"/>
                        </a:solidFill>
                        <a:latin typeface="Calibri Light"/>
                        <a:cs typeface="Verdana"/>
                      </a:endParaRPr>
                    </a:p>
                  </a:txBody>
                  <a:tcPr marL="0" marR="0" marT="45085"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91440">
                        <a:lnSpc>
                          <a:spcPct val="100000"/>
                        </a:lnSpc>
                        <a:spcBef>
                          <a:spcPts val="355"/>
                        </a:spcBef>
                      </a:pPr>
                      <a:r>
                        <a:rPr lang="en-US" sz="1000" b="0" i="0" u="none">
                          <a:solidFill>
                            <a:srgbClr val="333333"/>
                          </a:solidFill>
                          <a:latin typeface="Calibri Light"/>
                          <a:cs typeface="Verdana"/>
                        </a:rPr>
                        <a:t>flickr</a:t>
                      </a:r>
                      <a:endParaRPr sz="1000" b="0" i="0" u="none" dirty="0">
                        <a:solidFill>
                          <a:srgbClr val="333333"/>
                        </a:solidFill>
                        <a:latin typeface="Calibri Light"/>
                        <a:cs typeface="Verdana"/>
                      </a:endParaRPr>
                    </a:p>
                  </a:txBody>
                  <a:tcPr marL="0" marR="0" marT="45085"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92075" marR="284480">
                        <a:lnSpc>
                          <a:spcPct val="100000"/>
                        </a:lnSpc>
                        <a:spcBef>
                          <a:spcPts val="355"/>
                        </a:spcBef>
                      </a:pPr>
                      <a:r>
                        <a:rPr lang="en-US" sz="1000" b="0" i="0" u="none" spc="-5">
                          <a:solidFill>
                            <a:srgbClr val="333333"/>
                          </a:solidFill>
                          <a:latin typeface="Calibri Light"/>
                          <a:cs typeface="Verdana"/>
                        </a:rPr>
                        <a:t>This is what the webcam sees through a peephole </a:t>
                      </a:r>
                      <a:endParaRPr sz="1000" b="0" i="0" u="none">
                        <a:solidFill>
                          <a:srgbClr val="333333"/>
                        </a:solidFill>
                        <a:latin typeface="Calibri Light"/>
                        <a:cs typeface="Verdana"/>
                      </a:endParaRPr>
                    </a:p>
                  </a:txBody>
                  <a:tcPr marL="0" marR="0" marT="45085"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92075">
                        <a:lnSpc>
                          <a:spcPct val="100000"/>
                        </a:lnSpc>
                        <a:spcBef>
                          <a:spcPts val="355"/>
                        </a:spcBef>
                      </a:pPr>
                      <a:r>
                        <a:rPr lang="en-US" sz="1000" b="0" i="0" u="none">
                          <a:solidFill>
                            <a:srgbClr val="333333"/>
                          </a:solidFill>
                          <a:latin typeface="Calibri Light"/>
                          <a:cs typeface="Verdana"/>
                        </a:rPr>
                        <a:t>CC</a:t>
                      </a:r>
                      <a:endParaRPr sz="1000" b="0" i="0" u="none" dirty="0">
                        <a:solidFill>
                          <a:srgbClr val="333333"/>
                        </a:solidFill>
                        <a:latin typeface="Calibri Light"/>
                        <a:cs typeface="Verdana"/>
                      </a:endParaRPr>
                    </a:p>
                  </a:txBody>
                  <a:tcPr marL="0" marR="0" marT="45085"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92075" marR="405130">
                        <a:lnSpc>
                          <a:spcPct val="100000"/>
                        </a:lnSpc>
                        <a:spcBef>
                          <a:spcPts val="355"/>
                        </a:spcBef>
                      </a:pPr>
                      <a:r>
                        <a:rPr lang="en-US" sz="1000" b="0" i="0" u="none">
                          <a:solidFill>
                            <a:srgbClr val="333333"/>
                          </a:solidFill>
                          <a:latin typeface="Calibri Light"/>
                          <a:cs typeface="Verdana"/>
                        </a:rPr>
                        <a:t>A friend is unpleasantly surprised by your spontaneous visit (man in a spyhole)/Eine Freundin ist von ihrem Besuch unangenehm überrascht (Mann im Spion)</a:t>
                      </a:r>
                      <a:endParaRPr sz="1000" b="0" i="0" u="none" dirty="0">
                        <a:solidFill>
                          <a:srgbClr val="333333"/>
                        </a:solidFill>
                        <a:latin typeface="Calibri Light"/>
                        <a:cs typeface="Verdana"/>
                      </a:endParaRPr>
                    </a:p>
                  </a:txBody>
                  <a:tcPr marL="0" marR="0" marT="45085"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393192">
                <a:tc>
                  <a:txBody>
                    <a:bodyPr/>
                    <a:lstStyle/>
                    <a:p>
                      <a:pPr marL="91440">
                        <a:lnSpc>
                          <a:spcPct val="100000"/>
                        </a:lnSpc>
                        <a:spcBef>
                          <a:spcPts val="360"/>
                        </a:spcBef>
                      </a:pPr>
                      <a:r>
                        <a:rPr lang="en-US" sz="1000" b="0" i="0" u="none">
                          <a:solidFill>
                            <a:srgbClr val="333333"/>
                          </a:solidFill>
                          <a:latin typeface="Calibri Light"/>
                          <a:cs typeface="Verdana"/>
                        </a:rPr>
                        <a:t>yanec</a:t>
                      </a:r>
                      <a:endParaRPr sz="1000" b="0" i="0" u="none" dirty="0">
                        <a:solidFill>
                          <a:srgbClr val="333333"/>
                        </a:solidFill>
                        <a:latin typeface="Calibri Light"/>
                        <a:cs typeface="Verdana"/>
                      </a:endParaRPr>
                    </a:p>
                  </a:txBody>
                  <a:tcPr marL="0" marR="0"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91440">
                        <a:lnSpc>
                          <a:spcPct val="100000"/>
                        </a:lnSpc>
                        <a:spcBef>
                          <a:spcPts val="360"/>
                        </a:spcBef>
                      </a:pPr>
                      <a:r>
                        <a:rPr lang="en-US" sz="1000" b="0" i="0" u="none">
                          <a:solidFill>
                            <a:srgbClr val="333333"/>
                          </a:solidFill>
                          <a:latin typeface="Calibri Light"/>
                          <a:cs typeface="Verdana"/>
                        </a:rPr>
                        <a:t>flickr</a:t>
                      </a:r>
                      <a:endParaRPr sz="1000" b="0" i="0" u="none" dirty="0">
                        <a:solidFill>
                          <a:srgbClr val="333333"/>
                        </a:solidFill>
                        <a:latin typeface="Calibri Light"/>
                        <a:cs typeface="Verdana"/>
                      </a:endParaRPr>
                    </a:p>
                  </a:txBody>
                  <a:tcPr marL="0" marR="0"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92075">
                        <a:lnSpc>
                          <a:spcPct val="100000"/>
                        </a:lnSpc>
                        <a:spcBef>
                          <a:spcPts val="360"/>
                        </a:spcBef>
                      </a:pPr>
                      <a:r>
                        <a:rPr lang="en-US" sz="1000" b="0" i="0" u="none" spc="-5">
                          <a:solidFill>
                            <a:srgbClr val="333333"/>
                          </a:solidFill>
                          <a:latin typeface="Calibri Light"/>
                          <a:cs typeface="Verdana"/>
                        </a:rPr>
                        <a:t>laughter workshop</a:t>
                      </a:r>
                      <a:endParaRPr sz="1000" b="0" i="0" u="none" dirty="0">
                        <a:solidFill>
                          <a:srgbClr val="333333"/>
                        </a:solidFill>
                        <a:latin typeface="Calibri Light"/>
                        <a:cs typeface="Verdana"/>
                      </a:endParaRPr>
                    </a:p>
                  </a:txBody>
                  <a:tcPr marL="0" marR="0"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92075">
                        <a:lnSpc>
                          <a:spcPct val="100000"/>
                        </a:lnSpc>
                        <a:spcBef>
                          <a:spcPts val="360"/>
                        </a:spcBef>
                      </a:pPr>
                      <a:r>
                        <a:rPr lang="en-US" sz="1000" b="0" i="0" u="none">
                          <a:solidFill>
                            <a:srgbClr val="333333"/>
                          </a:solidFill>
                          <a:latin typeface="Calibri Light"/>
                          <a:cs typeface="Verdana"/>
                        </a:rPr>
                        <a:t>CC</a:t>
                      </a:r>
                      <a:endParaRPr sz="1000" b="0" i="0" u="none">
                        <a:solidFill>
                          <a:srgbClr val="333333"/>
                        </a:solidFill>
                        <a:latin typeface="Calibri Light"/>
                        <a:cs typeface="Verdana"/>
                      </a:endParaRPr>
                    </a:p>
                  </a:txBody>
                  <a:tcPr marL="0" marR="0"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92075" marR="499745">
                        <a:lnSpc>
                          <a:spcPct val="100000"/>
                        </a:lnSpc>
                        <a:spcBef>
                          <a:spcPts val="360"/>
                        </a:spcBef>
                      </a:pPr>
                      <a:r>
                        <a:rPr lang="en-US" sz="1000" b="0" i="0" u="none">
                          <a:solidFill>
                            <a:srgbClr val="333333"/>
                          </a:solidFill>
                          <a:latin typeface="Calibri Light"/>
                          <a:cs typeface="Verdana"/>
                        </a:rPr>
                        <a:t>Other people laugh while you are talking (celebration)/Andere fangen an zu lachen, während Sie reden (Feier) </a:t>
                      </a:r>
                      <a:endParaRPr sz="1000" b="0" i="0" u="none" dirty="0">
                        <a:solidFill>
                          <a:srgbClr val="333333"/>
                        </a:solidFill>
                        <a:latin typeface="Calibri Light"/>
                        <a:cs typeface="Verdana"/>
                      </a:endParaRPr>
                    </a:p>
                  </a:txBody>
                  <a:tcPr marL="0" marR="0"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r h="320040">
                <a:tc>
                  <a:txBody>
                    <a:bodyPr/>
                    <a:lstStyle/>
                    <a:p>
                      <a:pPr marL="91440">
                        <a:lnSpc>
                          <a:spcPct val="100000"/>
                        </a:lnSpc>
                        <a:spcBef>
                          <a:spcPts val="360"/>
                        </a:spcBef>
                      </a:pPr>
                      <a:r>
                        <a:rPr lang="en-US" sz="1000" b="0" i="0" u="none">
                          <a:solidFill>
                            <a:srgbClr val="333333"/>
                          </a:solidFill>
                          <a:latin typeface="Calibri Light"/>
                          <a:cs typeface="Verdana"/>
                        </a:rPr>
                        <a:t>Heidi Wittwer</a:t>
                      </a:r>
                      <a:endParaRPr sz="1000" b="0" i="0" u="none" dirty="0">
                        <a:solidFill>
                          <a:srgbClr val="333333"/>
                        </a:solidFill>
                        <a:latin typeface="Calibri Light"/>
                        <a:cs typeface="Verdana"/>
                      </a:endParaRPr>
                    </a:p>
                  </a:txBody>
                  <a:tcPr marL="0" marR="0"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91440">
                        <a:lnSpc>
                          <a:spcPct val="100000"/>
                        </a:lnSpc>
                        <a:spcBef>
                          <a:spcPts val="360"/>
                        </a:spcBef>
                      </a:pPr>
                      <a:r>
                        <a:rPr lang="en-US" sz="1000" b="0" i="0" u="none">
                          <a:solidFill>
                            <a:srgbClr val="333333"/>
                          </a:solidFill>
                          <a:latin typeface="Calibri Light"/>
                          <a:cs typeface="Verdana"/>
                        </a:rPr>
                        <a:t>fotocommunity</a:t>
                      </a:r>
                      <a:endParaRPr sz="1000" b="0" i="0" u="none">
                        <a:solidFill>
                          <a:srgbClr val="333333"/>
                        </a:solidFill>
                        <a:latin typeface="Calibri Light"/>
                        <a:cs typeface="Verdana"/>
                      </a:endParaRPr>
                    </a:p>
                  </a:txBody>
                  <a:tcPr marL="0" marR="0"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92075">
                        <a:lnSpc>
                          <a:spcPct val="100000"/>
                        </a:lnSpc>
                        <a:spcBef>
                          <a:spcPts val="360"/>
                        </a:spcBef>
                      </a:pPr>
                      <a:r>
                        <a:rPr lang="en-US" sz="1000" b="0" i="0" u="none">
                          <a:solidFill>
                            <a:srgbClr val="333333"/>
                          </a:solidFill>
                          <a:latin typeface="Calibri Light"/>
                          <a:cs typeface="Verdana"/>
                        </a:rPr>
                        <a:t>schreiende Hand</a:t>
                      </a:r>
                      <a:endParaRPr sz="1000" b="0" i="0" u="none" dirty="0">
                        <a:solidFill>
                          <a:srgbClr val="333333"/>
                        </a:solidFill>
                        <a:latin typeface="Calibri Light"/>
                        <a:cs typeface="Verdana"/>
                      </a:endParaRPr>
                    </a:p>
                  </a:txBody>
                  <a:tcPr marL="0" marR="0"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92075">
                        <a:lnSpc>
                          <a:spcPct val="100000"/>
                        </a:lnSpc>
                        <a:spcBef>
                          <a:spcPts val="360"/>
                        </a:spcBef>
                      </a:pPr>
                      <a:r>
                        <a:rPr lang="en-US" sz="1000" b="0" i="0" u="none" spc="-5">
                          <a:solidFill>
                            <a:srgbClr val="333333"/>
                          </a:solidFill>
                          <a:latin typeface="Calibri Light"/>
                          <a:cs typeface="Verdana"/>
                        </a:rPr>
                        <a:t>PP</a:t>
                      </a:r>
                      <a:endParaRPr sz="1000" b="0" i="0" u="none" dirty="0">
                        <a:solidFill>
                          <a:srgbClr val="333333"/>
                        </a:solidFill>
                        <a:latin typeface="Calibri Light"/>
                        <a:cs typeface="Verdana"/>
                      </a:endParaRPr>
                    </a:p>
                  </a:txBody>
                  <a:tcPr marL="0" marR="0"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92075">
                        <a:lnSpc>
                          <a:spcPct val="100000"/>
                        </a:lnSpc>
                        <a:spcBef>
                          <a:spcPts val="360"/>
                        </a:spcBef>
                      </a:pPr>
                      <a:r>
                        <a:rPr lang="en-US" sz="1000" b="0" i="0" u="none">
                          <a:solidFill>
                            <a:srgbClr val="333333"/>
                          </a:solidFill>
                          <a:latin typeface="Calibri Light"/>
                          <a:cs typeface="Verdana"/>
                        </a:rPr>
                        <a:t>Screaming hand/Schreiende Hand </a:t>
                      </a:r>
                      <a:endParaRPr sz="1000" b="0" i="0" u="none" dirty="0">
                        <a:solidFill>
                          <a:srgbClr val="333333"/>
                        </a:solidFill>
                        <a:latin typeface="Calibri Light"/>
                        <a:cs typeface="Verdana"/>
                      </a:endParaRPr>
                    </a:p>
                  </a:txBody>
                  <a:tcPr marL="0" marR="0"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7"/>
                  </a:ext>
                </a:extLst>
              </a:tr>
              <a:tr h="393192">
                <a:tc>
                  <a:txBody>
                    <a:bodyPr/>
                    <a:lstStyle/>
                    <a:p>
                      <a:pPr marL="91440">
                        <a:lnSpc>
                          <a:spcPct val="100000"/>
                        </a:lnSpc>
                        <a:spcBef>
                          <a:spcPts val="360"/>
                        </a:spcBef>
                      </a:pPr>
                      <a:r>
                        <a:rPr lang="en-US" sz="1000" b="0" i="0" u="none" spc="-5">
                          <a:solidFill>
                            <a:srgbClr val="333333"/>
                          </a:solidFill>
                          <a:latin typeface="Calibri Light"/>
                          <a:cs typeface="Verdana"/>
                        </a:rPr>
                        <a:t>zen</a:t>
                      </a:r>
                      <a:endParaRPr sz="1000" b="0" i="0" u="none" dirty="0">
                        <a:solidFill>
                          <a:srgbClr val="333333"/>
                        </a:solidFill>
                        <a:latin typeface="Calibri Light"/>
                        <a:cs typeface="Verdana"/>
                      </a:endParaRPr>
                    </a:p>
                  </a:txBody>
                  <a:tcPr marL="0" marR="0"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91440">
                        <a:lnSpc>
                          <a:spcPct val="100000"/>
                        </a:lnSpc>
                        <a:spcBef>
                          <a:spcPts val="360"/>
                        </a:spcBef>
                      </a:pPr>
                      <a:r>
                        <a:rPr lang="en-US" sz="1000" b="0" i="0" u="none">
                          <a:solidFill>
                            <a:srgbClr val="333333"/>
                          </a:solidFill>
                          <a:latin typeface="Calibri Light"/>
                          <a:cs typeface="Verdana"/>
                        </a:rPr>
                        <a:t>flickr</a:t>
                      </a:r>
                      <a:endParaRPr sz="1000" b="0" i="0" u="none">
                        <a:solidFill>
                          <a:srgbClr val="333333"/>
                        </a:solidFill>
                        <a:latin typeface="Calibri Light"/>
                        <a:cs typeface="Verdana"/>
                      </a:endParaRPr>
                    </a:p>
                  </a:txBody>
                  <a:tcPr marL="0" marR="0"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92075">
                        <a:lnSpc>
                          <a:spcPct val="100000"/>
                        </a:lnSpc>
                        <a:spcBef>
                          <a:spcPts val="360"/>
                        </a:spcBef>
                      </a:pPr>
                      <a:r>
                        <a:rPr lang="en-US" sz="1000" b="0" i="0" u="none" spc="-5">
                          <a:solidFill>
                            <a:srgbClr val="333333"/>
                          </a:solidFill>
                          <a:latin typeface="Calibri Light"/>
                          <a:cs typeface="Verdana"/>
                        </a:rPr>
                        <a:t>zen driving home - day 14</a:t>
                      </a:r>
                      <a:endParaRPr sz="1000" b="0" i="0" u="none">
                        <a:solidFill>
                          <a:srgbClr val="333333"/>
                        </a:solidFill>
                        <a:latin typeface="Calibri Light"/>
                        <a:cs typeface="Verdana"/>
                      </a:endParaRPr>
                    </a:p>
                  </a:txBody>
                  <a:tcPr marL="0" marR="0"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92075">
                        <a:lnSpc>
                          <a:spcPct val="100000"/>
                        </a:lnSpc>
                        <a:spcBef>
                          <a:spcPts val="360"/>
                        </a:spcBef>
                      </a:pPr>
                      <a:r>
                        <a:rPr lang="en-US" sz="1000" b="0" i="0" u="none">
                          <a:solidFill>
                            <a:srgbClr val="333333"/>
                          </a:solidFill>
                          <a:latin typeface="Calibri Light"/>
                          <a:cs typeface="Verdana"/>
                        </a:rPr>
                        <a:t>CC</a:t>
                      </a:r>
                      <a:endParaRPr sz="1000" b="0" i="0" u="none" dirty="0">
                        <a:solidFill>
                          <a:srgbClr val="333333"/>
                        </a:solidFill>
                        <a:latin typeface="Calibri Light"/>
                        <a:cs typeface="Verdana"/>
                      </a:endParaRPr>
                    </a:p>
                  </a:txBody>
                  <a:tcPr marL="0" marR="0"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92075" marR="100965">
                        <a:lnSpc>
                          <a:spcPct val="100000"/>
                        </a:lnSpc>
                        <a:spcBef>
                          <a:spcPts val="360"/>
                        </a:spcBef>
                      </a:pPr>
                      <a:r>
                        <a:rPr lang="de-DE" sz="1000" b="0" i="0" u="none">
                          <a:solidFill>
                            <a:srgbClr val="333333"/>
                          </a:solidFill>
                          <a:latin typeface="Calibri Light"/>
                          <a:cs typeface="Verdana"/>
                        </a:rPr>
                        <a:t>A friend gives you a lift home (man in the car)/ </a:t>
                      </a:r>
                    </a:p>
                    <a:p>
                      <a:pPr marL="92075" marR="100965">
                        <a:lnSpc>
                          <a:spcPct val="100000"/>
                        </a:lnSpc>
                        <a:spcBef>
                          <a:spcPts val="360"/>
                        </a:spcBef>
                      </a:pPr>
                      <a:r>
                        <a:rPr lang="de-DE" sz="1000" b="0" i="0" u="none">
                          <a:solidFill>
                            <a:srgbClr val="333333"/>
                          </a:solidFill>
                          <a:latin typeface="Calibri Light"/>
                          <a:cs typeface="Verdana"/>
                        </a:rPr>
                        <a:t>Ein Freund hat sie nach Hause gefahren (Mann im Auto) </a:t>
                      </a:r>
                      <a:endParaRPr sz="1000" b="0" i="0" u="none" dirty="0">
                        <a:solidFill>
                          <a:srgbClr val="333333"/>
                        </a:solidFill>
                        <a:latin typeface="Calibri Light"/>
                        <a:cs typeface="Verdana"/>
                      </a:endParaRPr>
                    </a:p>
                  </a:txBody>
                  <a:tcPr marL="0" marR="0"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8"/>
                  </a:ext>
                </a:extLst>
              </a:tr>
              <a:tr h="393192">
                <a:tc>
                  <a:txBody>
                    <a:bodyPr/>
                    <a:lstStyle/>
                    <a:p>
                      <a:pPr marL="91440">
                        <a:lnSpc>
                          <a:spcPct val="100000"/>
                        </a:lnSpc>
                        <a:spcBef>
                          <a:spcPts val="360"/>
                        </a:spcBef>
                      </a:pPr>
                      <a:r>
                        <a:rPr lang="en-US" sz="1000" b="0" i="0" u="none">
                          <a:solidFill>
                            <a:srgbClr val="333333"/>
                          </a:solidFill>
                          <a:latin typeface="Calibri Light"/>
                          <a:cs typeface="Verdana"/>
                        </a:rPr>
                        <a:t>Jswieringa</a:t>
                      </a:r>
                      <a:endParaRPr sz="1000" b="0" i="0" u="none" dirty="0">
                        <a:solidFill>
                          <a:srgbClr val="333333"/>
                        </a:solidFill>
                        <a:latin typeface="Calibri Light"/>
                        <a:cs typeface="Verdana"/>
                      </a:endParaRPr>
                    </a:p>
                  </a:txBody>
                  <a:tcPr marL="0" marR="0"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91440">
                        <a:lnSpc>
                          <a:spcPct val="100000"/>
                        </a:lnSpc>
                        <a:spcBef>
                          <a:spcPts val="360"/>
                        </a:spcBef>
                      </a:pPr>
                      <a:r>
                        <a:rPr lang="en-US" sz="1000" b="0" i="0" u="none">
                          <a:solidFill>
                            <a:srgbClr val="333333"/>
                          </a:solidFill>
                          <a:latin typeface="Calibri Light"/>
                          <a:cs typeface="Verdana"/>
                        </a:rPr>
                        <a:t>Flickr</a:t>
                      </a:r>
                      <a:endParaRPr sz="1000" b="0" i="0" u="none">
                        <a:solidFill>
                          <a:srgbClr val="333333"/>
                        </a:solidFill>
                        <a:latin typeface="Calibri Light"/>
                        <a:cs typeface="Verdana"/>
                      </a:endParaRPr>
                    </a:p>
                  </a:txBody>
                  <a:tcPr marL="0" marR="0"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92075">
                        <a:lnSpc>
                          <a:spcPct val="100000"/>
                        </a:lnSpc>
                        <a:spcBef>
                          <a:spcPts val="360"/>
                        </a:spcBef>
                      </a:pPr>
                      <a:r>
                        <a:rPr lang="en-US" sz="1000" b="0" i="0" u="none">
                          <a:solidFill>
                            <a:srgbClr val="333333"/>
                          </a:solidFill>
                          <a:latin typeface="Calibri Light"/>
                          <a:cs typeface="Verdana"/>
                        </a:rPr>
                        <a:t>Quarter Past three</a:t>
                      </a:r>
                      <a:endParaRPr sz="1000" b="0" i="0" u="none">
                        <a:solidFill>
                          <a:srgbClr val="333333"/>
                        </a:solidFill>
                        <a:latin typeface="Calibri Light"/>
                        <a:cs typeface="Verdana"/>
                      </a:endParaRPr>
                    </a:p>
                  </a:txBody>
                  <a:tcPr marL="0" marR="0"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92075">
                        <a:lnSpc>
                          <a:spcPct val="100000"/>
                        </a:lnSpc>
                        <a:spcBef>
                          <a:spcPts val="360"/>
                        </a:spcBef>
                      </a:pPr>
                      <a:r>
                        <a:rPr lang="en-US" sz="1000" b="0" i="0" u="none">
                          <a:solidFill>
                            <a:srgbClr val="333333"/>
                          </a:solidFill>
                          <a:latin typeface="Calibri Light"/>
                          <a:cs typeface="Verdana"/>
                        </a:rPr>
                        <a:t>CC</a:t>
                      </a:r>
                      <a:endParaRPr sz="1000" b="0" i="0" u="none" dirty="0">
                        <a:solidFill>
                          <a:srgbClr val="333333"/>
                        </a:solidFill>
                        <a:latin typeface="Calibri Light"/>
                        <a:cs typeface="Verdana"/>
                      </a:endParaRPr>
                    </a:p>
                  </a:txBody>
                  <a:tcPr marL="0" marR="0"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92075" marR="206375">
                        <a:lnSpc>
                          <a:spcPct val="100000"/>
                        </a:lnSpc>
                        <a:spcBef>
                          <a:spcPts val="360"/>
                        </a:spcBef>
                      </a:pPr>
                      <a:r>
                        <a:rPr lang="en-US" sz="1000" b="0" i="0" u="none">
                          <a:solidFill>
                            <a:srgbClr val="333333"/>
                          </a:solidFill>
                          <a:latin typeface="Calibri Light"/>
                          <a:cs typeface="Verdana"/>
                        </a:rPr>
                        <a:t>A friend did not show up for a meeting with you (clock)/Ein Freund versetzt sie (Wanduhr)</a:t>
                      </a:r>
                      <a:endParaRPr sz="1000" b="0" i="0" u="none" dirty="0">
                        <a:solidFill>
                          <a:srgbClr val="333333"/>
                        </a:solidFill>
                        <a:latin typeface="Calibri Light"/>
                        <a:cs typeface="Verdana"/>
                      </a:endParaRPr>
                    </a:p>
                  </a:txBody>
                  <a:tcPr marL="0" marR="0"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9"/>
                  </a:ext>
                </a:extLst>
              </a:tr>
              <a:tr h="320040">
                <a:tc>
                  <a:txBody>
                    <a:bodyPr/>
                    <a:lstStyle/>
                    <a:p>
                      <a:pPr marL="91440">
                        <a:lnSpc>
                          <a:spcPct val="100000"/>
                        </a:lnSpc>
                        <a:spcBef>
                          <a:spcPts val="360"/>
                        </a:spcBef>
                      </a:pPr>
                      <a:r>
                        <a:rPr lang="en-US" sz="1000" b="0" i="0" u="none">
                          <a:solidFill>
                            <a:srgbClr val="333333"/>
                          </a:solidFill>
                          <a:latin typeface="Calibri Light"/>
                          <a:cs typeface="Verdana"/>
                        </a:rPr>
                        <a:t>Rocketjim54</a:t>
                      </a:r>
                      <a:endParaRPr sz="1000" b="0" i="0" u="none" dirty="0">
                        <a:solidFill>
                          <a:srgbClr val="333333"/>
                        </a:solidFill>
                        <a:latin typeface="Calibri Light"/>
                        <a:cs typeface="Verdana"/>
                      </a:endParaRPr>
                    </a:p>
                  </a:txBody>
                  <a:tcPr marL="0" marR="0"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91440">
                        <a:lnSpc>
                          <a:spcPct val="100000"/>
                        </a:lnSpc>
                        <a:spcBef>
                          <a:spcPts val="360"/>
                        </a:spcBef>
                      </a:pPr>
                      <a:r>
                        <a:rPr lang="en-US" sz="1000" b="0" i="0" u="none">
                          <a:solidFill>
                            <a:srgbClr val="333333"/>
                          </a:solidFill>
                          <a:latin typeface="Calibri Light"/>
                          <a:cs typeface="Verdana"/>
                        </a:rPr>
                        <a:t>Flickr</a:t>
                      </a:r>
                      <a:endParaRPr sz="1000" b="0" i="0" u="none" dirty="0">
                        <a:solidFill>
                          <a:srgbClr val="333333"/>
                        </a:solidFill>
                        <a:latin typeface="Calibri Light"/>
                        <a:cs typeface="Verdana"/>
                      </a:endParaRPr>
                    </a:p>
                  </a:txBody>
                  <a:tcPr marL="0" marR="0"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92075">
                        <a:lnSpc>
                          <a:spcPct val="100000"/>
                        </a:lnSpc>
                        <a:spcBef>
                          <a:spcPts val="360"/>
                        </a:spcBef>
                      </a:pPr>
                      <a:r>
                        <a:rPr lang="en-US" sz="1000" b="0" i="0" u="none" spc="-5">
                          <a:solidFill>
                            <a:srgbClr val="333333"/>
                          </a:solidFill>
                          <a:latin typeface="Calibri Light"/>
                          <a:cs typeface="Verdana"/>
                        </a:rPr>
                        <a:t>mail box</a:t>
                      </a:r>
                      <a:endParaRPr sz="1000" b="0" i="0" u="none" dirty="0">
                        <a:solidFill>
                          <a:srgbClr val="333333"/>
                        </a:solidFill>
                        <a:latin typeface="Calibri Light"/>
                        <a:cs typeface="Verdana"/>
                      </a:endParaRPr>
                    </a:p>
                  </a:txBody>
                  <a:tcPr marL="0" marR="0"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92075">
                        <a:lnSpc>
                          <a:spcPct val="100000"/>
                        </a:lnSpc>
                        <a:spcBef>
                          <a:spcPts val="360"/>
                        </a:spcBef>
                      </a:pPr>
                      <a:r>
                        <a:rPr lang="en-US" sz="1000" b="0" i="0" u="none">
                          <a:solidFill>
                            <a:srgbClr val="333333"/>
                          </a:solidFill>
                          <a:latin typeface="Calibri Light"/>
                          <a:cs typeface="Verdana"/>
                        </a:rPr>
                        <a:t>CC</a:t>
                      </a:r>
                      <a:endParaRPr sz="1000" b="0" i="0" u="none" dirty="0">
                        <a:solidFill>
                          <a:srgbClr val="333333"/>
                        </a:solidFill>
                        <a:latin typeface="Calibri Light"/>
                        <a:cs typeface="Verdana"/>
                      </a:endParaRPr>
                    </a:p>
                  </a:txBody>
                  <a:tcPr marL="0" marR="0"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92075">
                        <a:lnSpc>
                          <a:spcPct val="100000"/>
                        </a:lnSpc>
                        <a:spcBef>
                          <a:spcPts val="360"/>
                        </a:spcBef>
                      </a:pPr>
                      <a:r>
                        <a:rPr lang="en-US" sz="1000" b="0" i="0" u="none" dirty="0">
                          <a:solidFill>
                            <a:srgbClr val="333333"/>
                          </a:solidFill>
                          <a:latin typeface="Calibri Light"/>
                          <a:cs typeface="Verdana"/>
                        </a:rPr>
                        <a:t>Postcard (mailbox)/</a:t>
                      </a:r>
                      <a:r>
                        <a:rPr lang="en-US" sz="1000" b="0" i="0" u="none" dirty="0" err="1">
                          <a:solidFill>
                            <a:srgbClr val="333333"/>
                          </a:solidFill>
                          <a:latin typeface="Calibri Light"/>
                          <a:cs typeface="Verdana"/>
                        </a:rPr>
                        <a:t>Postkarte</a:t>
                      </a:r>
                      <a:r>
                        <a:rPr lang="en-US" sz="1000" b="0" i="0" u="none" dirty="0">
                          <a:solidFill>
                            <a:srgbClr val="333333"/>
                          </a:solidFill>
                          <a:latin typeface="Calibri Light"/>
                          <a:cs typeface="Verdana"/>
                        </a:rPr>
                        <a:t> (</a:t>
                      </a:r>
                      <a:r>
                        <a:rPr lang="en-US" sz="1000" b="0" i="0" u="none" dirty="0" err="1">
                          <a:solidFill>
                            <a:srgbClr val="333333"/>
                          </a:solidFill>
                          <a:latin typeface="Calibri Light"/>
                          <a:cs typeface="Verdana"/>
                        </a:rPr>
                        <a:t>Briefkasten</a:t>
                      </a:r>
                      <a:r>
                        <a:rPr lang="en-US" sz="1000" b="0" i="0" u="none" dirty="0">
                          <a:solidFill>
                            <a:srgbClr val="333333"/>
                          </a:solidFill>
                          <a:latin typeface="Calibri Light"/>
                          <a:cs typeface="Verdana"/>
                        </a:rPr>
                        <a:t>)</a:t>
                      </a:r>
                      <a:endParaRPr sz="1000" b="0" i="0" u="none" dirty="0">
                        <a:solidFill>
                          <a:srgbClr val="333333"/>
                        </a:solidFill>
                        <a:latin typeface="Calibri Light"/>
                        <a:cs typeface="Verdana"/>
                      </a:endParaRPr>
                    </a:p>
                  </a:txBody>
                  <a:tcPr marL="0" marR="0"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10"/>
                  </a:ext>
                </a:extLst>
              </a:tr>
            </a:tbl>
          </a:graphicData>
        </a:graphic>
      </p:graphicFrame>
      <p:sp>
        <p:nvSpPr>
          <p:cNvPr id="7" name="Text Box 89"/>
          <p:cNvSpPr txBox="1">
            <a:spLocks noChangeArrowheads="1"/>
          </p:cNvSpPr>
          <p:nvPr/>
        </p:nvSpPr>
        <p:spPr bwMode="auto">
          <a:xfrm>
            <a:off x="408955" y="764704"/>
            <a:ext cx="1137600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r>
              <a:rPr lang="en-GB" altLang="de-DE" sz="1200" dirty="0">
                <a:solidFill>
                  <a:srgbClr val="333333"/>
                </a:solidFill>
                <a:latin typeface="Calibri Light"/>
              </a:rPr>
              <a:t>Pictures used in this module are reproduced with indirect (creative commons license) or direct permission of the artists listed below, for which we would like to express our gratitude! </a:t>
            </a:r>
            <a:r>
              <a:rPr lang="de-DE" altLang="de-DE" sz="1200" dirty="0">
                <a:solidFill>
                  <a:srgbClr val="333333"/>
                </a:solidFill>
                <a:latin typeface="Calibri Light"/>
              </a:rPr>
              <a:t>A full list can be obtained via </a:t>
            </a:r>
            <a:r>
              <a:rPr lang="de-DE" altLang="de-DE" sz="1200" u="sng" dirty="0">
                <a:solidFill>
                  <a:srgbClr val="333333"/>
                </a:solidFill>
                <a:latin typeface="Calibri Light"/>
              </a:rPr>
              <a:t>www.uke.de/mct</a:t>
            </a:r>
            <a:r>
              <a:rPr lang="de-DE" altLang="de-DE" sz="1200" dirty="0">
                <a:solidFill>
                  <a:srgbClr val="333333"/>
                </a:solidFill>
                <a:latin typeface="Calibri Light"/>
              </a:rPr>
              <a:t>. </a:t>
            </a:r>
            <a:r>
              <a:rPr lang="en-GB" altLang="de-DE" sz="1200" dirty="0">
                <a:solidFill>
                  <a:srgbClr val="333333"/>
                </a:solidFill>
                <a:latin typeface="Calibri Light"/>
              </a:rPr>
              <a:t>If we have involuntarily breached copyright, please</a:t>
            </a:r>
            <a:r>
              <a:rPr lang="de-DE" altLang="de-DE" sz="1200" dirty="0">
                <a:solidFill>
                  <a:srgbClr val="333333"/>
                </a:solidFill>
                <a:latin typeface="Calibri Light"/>
              </a:rPr>
              <a:t> accept our apologies. In this case, we kindly ask creators for their</a:t>
            </a:r>
            <a:r>
              <a:rPr lang="en-GB" altLang="de-DE" sz="1200" dirty="0">
                <a:solidFill>
                  <a:srgbClr val="333333"/>
                </a:solidFill>
                <a:latin typeface="Calibri Light"/>
              </a:rPr>
              <a:t> permission to use their work under the “fair use” policy.</a:t>
            </a:r>
            <a:br>
              <a:rPr lang="de-DE" altLang="de-DE" sz="1200" dirty="0">
                <a:solidFill>
                  <a:srgbClr val="333333"/>
                </a:solidFill>
                <a:latin typeface="Calibri Light"/>
              </a:rPr>
            </a:br>
            <a:r>
              <a:rPr lang="de-DE" altLang="de-DE" sz="1200" dirty="0">
                <a:solidFill>
                  <a:srgbClr val="333333"/>
                </a:solidFill>
                <a:latin typeface="Calibri Light"/>
              </a:rPr>
              <a:t>Die in diesem Modul verwendeten Bilder wurden mit der indirekten (creative commons Lizenz) oder direkten Zustimmung der untenstehenden Künstler reproduziert, wofür wir uns herzlich bedanken möchten! Eine vollständige Liste ist hinterlegt auf </a:t>
            </a:r>
            <a:r>
              <a:rPr lang="de-DE" altLang="de-DE" sz="1200" u="sng" dirty="0">
                <a:solidFill>
                  <a:srgbClr val="333333"/>
                </a:solidFill>
                <a:latin typeface="Calibri Light"/>
              </a:rPr>
              <a:t>www.uke.de/mkt</a:t>
            </a:r>
            <a:r>
              <a:rPr lang="de-DE" altLang="de-DE" sz="1200" dirty="0">
                <a:solidFill>
                  <a:srgbClr val="333333"/>
                </a:solidFill>
                <a:latin typeface="Calibri Light"/>
              </a:rPr>
              <a:t>. Sollten wir unbeabsichtigt gegen das Urheberrecht verstoßen haben, so bitten wir dies vielmals zu entschuldigen und bitten nachträglich um die Verwendungserlaubnis. </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el-GR">
                <a:latin typeface="+mn-lt"/>
                <a:ea typeface="+mn-ea"/>
              </a:rPr>
              <a:t>Μεταγνωστική Θεραπεία 1 – Απόδοση αιτίαςΑπόδοση ευθυνών και επαίνου</a:t>
            </a:r>
            <a:endParaRPr lang="de-DE">
              <a:latin typeface="+mn-lt"/>
              <a:ea typeface="+mn-ea"/>
            </a:endParaRPr>
          </a:p>
        </p:txBody>
      </p:sp>
      <p:sp>
        <p:nvSpPr>
          <p:cNvPr id="4" name="Slide Number Placeholder 3"/>
          <p:cNvSpPr>
            <a:spLocks noGrp="1"/>
          </p:cNvSpPr>
          <p:nvPr>
            <p:ph type="sldNum" sz="quarter" idx="12"/>
          </p:nvPr>
        </p:nvSpPr>
        <p:spPr/>
        <p:txBody>
          <a:bodyPr/>
          <a:lstStyle/>
          <a:p>
            <a:pPr>
              <a:defRPr/>
            </a:pPr>
            <a:fld id="{9A5AD19E-8182-4F35-B945-31418FB87AE6}" type="slidenum">
              <a:rPr lang="de-DE" altLang="de-DE" smtClean="0">
                <a:latin typeface="+mn-lt"/>
                <a:ea typeface="+mn-ea"/>
              </a:rPr>
              <a:pPr>
                <a:defRPr/>
              </a:pPr>
              <a:t>57</a:t>
            </a:fld>
            <a:endParaRPr lang="de-DE" altLang="de-DE">
              <a:latin typeface="+mn-lt"/>
              <a:ea typeface="+mn-ea"/>
            </a:endParaRPr>
          </a:p>
        </p:txBody>
      </p:sp>
      <p:graphicFrame>
        <p:nvGraphicFramePr>
          <p:cNvPr id="6" name="Group 2"/>
          <p:cNvGraphicFramePr>
            <a:graphicFrameLocks noGrp="1"/>
          </p:cNvGraphicFramePr>
          <p:nvPr>
            <p:extLst>
              <p:ext uri="{D42A27DB-BD31-4B8C-83A1-F6EECF244321}">
                <p14:modId xmlns:p14="http://schemas.microsoft.com/office/powerpoint/2010/main" val="3332583511"/>
              </p:ext>
            </p:extLst>
          </p:nvPr>
        </p:nvGraphicFramePr>
        <p:xfrm>
          <a:off x="408954" y="2011680"/>
          <a:ext cx="11375999" cy="3308858"/>
        </p:xfrm>
        <a:graphic>
          <a:graphicData uri="http://schemas.openxmlformats.org/drawingml/2006/table">
            <a:tbl>
              <a:tblPr>
                <a:tableStyleId>{21E4AEA4-8DFA-4A89-87EB-49C32662AFE0}</a:tableStyleId>
              </a:tblPr>
              <a:tblGrid>
                <a:gridCol w="1653155">
                  <a:extLst>
                    <a:ext uri="{9D8B030D-6E8A-4147-A177-3AD203B41FA5}">
                      <a16:colId xmlns:a16="http://schemas.microsoft.com/office/drawing/2014/main" val="20000"/>
                    </a:ext>
                  </a:extLst>
                </a:gridCol>
                <a:gridCol w="1216507">
                  <a:extLst>
                    <a:ext uri="{9D8B030D-6E8A-4147-A177-3AD203B41FA5}">
                      <a16:colId xmlns:a16="http://schemas.microsoft.com/office/drawing/2014/main" val="20001"/>
                    </a:ext>
                  </a:extLst>
                </a:gridCol>
                <a:gridCol w="1750399">
                  <a:extLst>
                    <a:ext uri="{9D8B030D-6E8A-4147-A177-3AD203B41FA5}">
                      <a16:colId xmlns:a16="http://schemas.microsoft.com/office/drawing/2014/main" val="20002"/>
                    </a:ext>
                  </a:extLst>
                </a:gridCol>
                <a:gridCol w="3088057">
                  <a:extLst>
                    <a:ext uri="{9D8B030D-6E8A-4147-A177-3AD203B41FA5}">
                      <a16:colId xmlns:a16="http://schemas.microsoft.com/office/drawing/2014/main" val="20003"/>
                    </a:ext>
                  </a:extLst>
                </a:gridCol>
                <a:gridCol w="3667881">
                  <a:extLst>
                    <a:ext uri="{9D8B030D-6E8A-4147-A177-3AD203B41FA5}">
                      <a16:colId xmlns:a16="http://schemas.microsoft.com/office/drawing/2014/main" val="20004"/>
                    </a:ext>
                  </a:extLst>
                </a:gridCol>
              </a:tblGrid>
              <a:tr h="73152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Name Photographer/Artist</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Name </a:t>
                      </a:r>
                      <a:r>
                        <a:rPr kumimoji="0" lang="en-GB" sz="1000" b="0" i="0" u="none" strike="noStrike" cap="none" normalizeH="0" baseline="0" dirty="0" err="1">
                          <a:ln>
                            <a:noFill/>
                          </a:ln>
                          <a:solidFill>
                            <a:srgbClr val="333333"/>
                          </a:solidFill>
                          <a:effectLst/>
                          <a:latin typeface="Calibri Light"/>
                          <a:cs typeface="Times New Roman" pitchFamily="18" charset="0"/>
                        </a:rPr>
                        <a:t>Fotograf</a:t>
                      </a:r>
                      <a:r>
                        <a:rPr kumimoji="0" lang="en-GB" sz="1000" b="0" i="0" u="none" strike="noStrike" cap="none" normalizeH="0" baseline="0" dirty="0">
                          <a:ln>
                            <a:noFill/>
                          </a:ln>
                          <a:solidFill>
                            <a:srgbClr val="333333"/>
                          </a:solidFill>
                          <a:effectLst/>
                          <a:latin typeface="Calibri Light"/>
                          <a:cs typeface="Times New Roman" pitchFamily="18" charset="0"/>
                        </a:rPr>
                        <a:t>/</a:t>
                      </a:r>
                      <a:r>
                        <a:rPr kumimoji="0" lang="en-GB" sz="1000" b="0" i="0" u="none" strike="noStrike" cap="none" normalizeH="0" baseline="0" dirty="0" err="1">
                          <a:ln>
                            <a:noFill/>
                          </a:ln>
                          <a:solidFill>
                            <a:srgbClr val="333333"/>
                          </a:solidFill>
                          <a:effectLst/>
                          <a:latin typeface="Calibri Light"/>
                          <a:cs typeface="Times New Roman" pitchFamily="18" charset="0"/>
                        </a:rPr>
                        <a:t>Künstler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Source/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Quelle</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Picture Name/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Name des Bildes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 = used with corresponding creative commons license; PP = used with personal permission of artist</a:t>
                      </a:r>
                    </a:p>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 = genutzt unter creative commons Lizenz, PP = verwendet mit persönlicher Zustimmung des Künstlers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Description/Kurzbeschreibung</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93192">
                <a:tc>
                  <a:txBody>
                    <a:bodyPr/>
                    <a:lstStyle/>
                    <a:p>
                      <a:pPr marL="91440">
                        <a:lnSpc>
                          <a:spcPct val="100000"/>
                        </a:lnSpc>
                        <a:spcBef>
                          <a:spcPts val="355"/>
                        </a:spcBef>
                      </a:pPr>
                      <a:r>
                        <a:rPr lang="en-US" sz="1000" b="0" i="0" u="none">
                          <a:solidFill>
                            <a:srgbClr val="333333"/>
                          </a:solidFill>
                          <a:latin typeface="Calibri Light"/>
                          <a:cs typeface="Verdana"/>
                        </a:rPr>
                        <a:t>trekguy</a:t>
                      </a:r>
                      <a:endParaRPr sz="1000" b="0" i="0" u="none" dirty="0">
                        <a:solidFill>
                          <a:srgbClr val="333333"/>
                        </a:solidFill>
                        <a:latin typeface="Calibri Light"/>
                        <a:cs typeface="Verdana"/>
                      </a:endParaRPr>
                    </a:p>
                  </a:txBody>
                  <a:tcPr marL="0" marR="0" marT="45085"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91440">
                        <a:lnSpc>
                          <a:spcPct val="100000"/>
                        </a:lnSpc>
                        <a:spcBef>
                          <a:spcPts val="355"/>
                        </a:spcBef>
                      </a:pPr>
                      <a:r>
                        <a:rPr lang="en-US" sz="1000" b="0" i="0" u="none">
                          <a:solidFill>
                            <a:srgbClr val="333333"/>
                          </a:solidFill>
                          <a:latin typeface="Calibri Light"/>
                          <a:cs typeface="Verdana"/>
                        </a:rPr>
                        <a:t>flickr</a:t>
                      </a:r>
                      <a:endParaRPr sz="1000" b="0" i="0" u="none">
                        <a:solidFill>
                          <a:srgbClr val="333333"/>
                        </a:solidFill>
                        <a:latin typeface="Calibri Light"/>
                        <a:cs typeface="Verdana"/>
                      </a:endParaRPr>
                    </a:p>
                  </a:txBody>
                  <a:tcPr marL="0" marR="0" marT="45085"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92075">
                        <a:lnSpc>
                          <a:spcPct val="100000"/>
                        </a:lnSpc>
                        <a:spcBef>
                          <a:spcPts val="355"/>
                        </a:spcBef>
                      </a:pPr>
                      <a:r>
                        <a:rPr lang="en-US" sz="1000" b="0" i="0" u="none">
                          <a:solidFill>
                            <a:srgbClr val="333333"/>
                          </a:solidFill>
                          <a:latin typeface="Calibri Light"/>
                          <a:cs typeface="Verdana"/>
                        </a:rPr>
                        <a:t>rear view side mirror</a:t>
                      </a:r>
                      <a:endParaRPr sz="1000" b="0" i="0" u="none">
                        <a:solidFill>
                          <a:srgbClr val="333333"/>
                        </a:solidFill>
                        <a:latin typeface="Calibri Light"/>
                        <a:cs typeface="Verdana"/>
                      </a:endParaRPr>
                    </a:p>
                  </a:txBody>
                  <a:tcPr marL="0" marR="0" marT="45085"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92075">
                        <a:lnSpc>
                          <a:spcPct val="100000"/>
                        </a:lnSpc>
                        <a:spcBef>
                          <a:spcPts val="355"/>
                        </a:spcBef>
                      </a:pPr>
                      <a:r>
                        <a:rPr lang="en-US" sz="1000" b="0" i="0" u="none">
                          <a:solidFill>
                            <a:srgbClr val="333333"/>
                          </a:solidFill>
                          <a:latin typeface="Calibri Light"/>
                          <a:cs typeface="Verdana"/>
                        </a:rPr>
                        <a:t>CC</a:t>
                      </a:r>
                      <a:endParaRPr sz="1000" b="0" i="0" u="none">
                        <a:solidFill>
                          <a:srgbClr val="333333"/>
                        </a:solidFill>
                        <a:latin typeface="Calibri Light"/>
                        <a:cs typeface="Verdana"/>
                      </a:endParaRPr>
                    </a:p>
                  </a:txBody>
                  <a:tcPr marL="0" marR="0" marT="45085"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92075" marR="164465">
                        <a:lnSpc>
                          <a:spcPct val="100000"/>
                        </a:lnSpc>
                        <a:spcBef>
                          <a:spcPts val="355"/>
                        </a:spcBef>
                      </a:pPr>
                      <a:r>
                        <a:rPr lang="en-US" sz="1000" b="0" i="0" u="none">
                          <a:solidFill>
                            <a:srgbClr val="333333"/>
                          </a:solidFill>
                          <a:latin typeface="Calibri Light"/>
                          <a:cs typeface="Verdana"/>
                        </a:rPr>
                        <a:t>A car has been driving behind you for some time (rearview mirror of the car)/Ein Wagen fährt längere Zeit hinter ihnen her (Rückspiegel e. Autos)</a:t>
                      </a:r>
                      <a:endParaRPr sz="1000" b="0" i="0" u="none">
                        <a:solidFill>
                          <a:srgbClr val="333333"/>
                        </a:solidFill>
                        <a:latin typeface="Calibri Light"/>
                        <a:cs typeface="Verdana"/>
                      </a:endParaRPr>
                    </a:p>
                  </a:txBody>
                  <a:tcPr marL="0" marR="0" marT="45085"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393192">
                <a:tc>
                  <a:txBody>
                    <a:bodyPr/>
                    <a:lstStyle/>
                    <a:p>
                      <a:pPr marL="91440">
                        <a:lnSpc>
                          <a:spcPct val="100000"/>
                        </a:lnSpc>
                        <a:spcBef>
                          <a:spcPts val="355"/>
                        </a:spcBef>
                      </a:pPr>
                      <a:r>
                        <a:rPr lang="en-US" sz="1000" b="0" i="0" u="none" spc="-5">
                          <a:solidFill>
                            <a:srgbClr val="333333"/>
                          </a:solidFill>
                          <a:latin typeface="Calibri Light"/>
                          <a:cs typeface="Verdana"/>
                        </a:rPr>
                        <a:t>The Jamoker</a:t>
                      </a:r>
                      <a:endParaRPr sz="1000" b="0" i="0" u="none" dirty="0">
                        <a:solidFill>
                          <a:srgbClr val="333333"/>
                        </a:solidFill>
                        <a:latin typeface="Calibri Light"/>
                        <a:cs typeface="Verdana"/>
                      </a:endParaRPr>
                    </a:p>
                  </a:txBody>
                  <a:tcPr marL="0" marR="0" marT="45085"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91440">
                        <a:lnSpc>
                          <a:spcPct val="100000"/>
                        </a:lnSpc>
                        <a:spcBef>
                          <a:spcPts val="355"/>
                        </a:spcBef>
                      </a:pPr>
                      <a:r>
                        <a:rPr lang="en-US" sz="1000" b="0" i="0" u="none">
                          <a:solidFill>
                            <a:srgbClr val="333333"/>
                          </a:solidFill>
                          <a:latin typeface="Calibri Light"/>
                          <a:cs typeface="Verdana"/>
                        </a:rPr>
                        <a:t>flickr</a:t>
                      </a:r>
                      <a:endParaRPr sz="1000" b="0" i="0" u="none">
                        <a:solidFill>
                          <a:srgbClr val="333333"/>
                        </a:solidFill>
                        <a:latin typeface="Calibri Light"/>
                        <a:cs typeface="Verdana"/>
                      </a:endParaRPr>
                    </a:p>
                  </a:txBody>
                  <a:tcPr marL="0" marR="0" marT="45085"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92075">
                        <a:lnSpc>
                          <a:spcPct val="100000"/>
                        </a:lnSpc>
                        <a:spcBef>
                          <a:spcPts val="355"/>
                        </a:spcBef>
                      </a:pPr>
                      <a:r>
                        <a:rPr lang="en-US" sz="1000" b="0" i="0" u="none" spc="-5">
                          <a:solidFill>
                            <a:srgbClr val="333333"/>
                          </a:solidFill>
                          <a:latin typeface="Calibri Light"/>
                          <a:cs typeface="Verdana"/>
                        </a:rPr>
                        <a:t>Missed The Bus</a:t>
                      </a:r>
                      <a:endParaRPr sz="1000" b="0" i="0" u="none">
                        <a:solidFill>
                          <a:srgbClr val="333333"/>
                        </a:solidFill>
                        <a:latin typeface="Calibri Light"/>
                        <a:cs typeface="Verdana"/>
                      </a:endParaRPr>
                    </a:p>
                  </a:txBody>
                  <a:tcPr marL="0" marR="0" marT="45085"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92075">
                        <a:lnSpc>
                          <a:spcPct val="100000"/>
                        </a:lnSpc>
                        <a:spcBef>
                          <a:spcPts val="355"/>
                        </a:spcBef>
                      </a:pPr>
                      <a:r>
                        <a:rPr lang="en-US" sz="1000" b="0" i="0" u="none">
                          <a:solidFill>
                            <a:srgbClr val="333333"/>
                          </a:solidFill>
                          <a:latin typeface="Calibri Light"/>
                          <a:cs typeface="Verdana"/>
                        </a:rPr>
                        <a:t>CC</a:t>
                      </a:r>
                      <a:endParaRPr sz="1000" b="0" i="0" u="none">
                        <a:solidFill>
                          <a:srgbClr val="333333"/>
                        </a:solidFill>
                        <a:latin typeface="Calibri Light"/>
                        <a:cs typeface="Verdana"/>
                      </a:endParaRPr>
                    </a:p>
                  </a:txBody>
                  <a:tcPr marL="0" marR="0" marT="45085"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92075">
                        <a:lnSpc>
                          <a:spcPct val="100000"/>
                        </a:lnSpc>
                        <a:spcBef>
                          <a:spcPts val="355"/>
                        </a:spcBef>
                      </a:pPr>
                      <a:r>
                        <a:rPr lang="en-US" sz="1000" b="0" i="0" u="none">
                          <a:solidFill>
                            <a:srgbClr val="333333"/>
                          </a:solidFill>
                          <a:latin typeface="Calibri Light"/>
                          <a:cs typeface="Verdana"/>
                        </a:rPr>
                        <a:t>Bus passing by/Der Bus fährt weg</a:t>
                      </a:r>
                      <a:endParaRPr sz="1000" b="0" i="0" u="none">
                        <a:solidFill>
                          <a:srgbClr val="333333"/>
                        </a:solidFill>
                        <a:latin typeface="Calibri Light"/>
                        <a:cs typeface="Verdana"/>
                      </a:endParaRPr>
                    </a:p>
                  </a:txBody>
                  <a:tcPr marL="0" marR="0" marT="45085"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393192">
                <a:tc>
                  <a:txBody>
                    <a:bodyPr/>
                    <a:lstStyle/>
                    <a:p>
                      <a:pPr marL="91440">
                        <a:lnSpc>
                          <a:spcPct val="100000"/>
                        </a:lnSpc>
                        <a:spcBef>
                          <a:spcPts val="355"/>
                        </a:spcBef>
                      </a:pPr>
                      <a:r>
                        <a:rPr lang="en-US" sz="1000" b="0" i="0" u="none" spc="-5">
                          <a:solidFill>
                            <a:srgbClr val="333333"/>
                          </a:solidFill>
                          <a:latin typeface="Calibri Light"/>
                          <a:cs typeface="Verdana"/>
                        </a:rPr>
                        <a:t>*MarS</a:t>
                      </a:r>
                      <a:endParaRPr sz="1000" b="0" i="0" u="none" dirty="0">
                        <a:solidFill>
                          <a:srgbClr val="333333"/>
                        </a:solidFill>
                        <a:latin typeface="Calibri Light"/>
                        <a:cs typeface="Verdana"/>
                      </a:endParaRPr>
                    </a:p>
                  </a:txBody>
                  <a:tcPr marL="0" marR="0" marT="45085"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91440">
                        <a:lnSpc>
                          <a:spcPct val="100000"/>
                        </a:lnSpc>
                        <a:spcBef>
                          <a:spcPts val="355"/>
                        </a:spcBef>
                      </a:pPr>
                      <a:r>
                        <a:rPr lang="en-US" sz="1000" b="0" i="0" u="none">
                          <a:solidFill>
                            <a:srgbClr val="333333"/>
                          </a:solidFill>
                          <a:latin typeface="Calibri Light"/>
                          <a:cs typeface="Verdana"/>
                        </a:rPr>
                        <a:t>flickr</a:t>
                      </a:r>
                      <a:endParaRPr sz="1000" b="0" i="0" u="none">
                        <a:solidFill>
                          <a:srgbClr val="333333"/>
                        </a:solidFill>
                        <a:latin typeface="Calibri Light"/>
                        <a:cs typeface="Verdana"/>
                      </a:endParaRPr>
                    </a:p>
                  </a:txBody>
                  <a:tcPr marL="0" marR="0" marT="45085"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92075">
                        <a:lnSpc>
                          <a:spcPct val="100000"/>
                        </a:lnSpc>
                        <a:spcBef>
                          <a:spcPts val="355"/>
                        </a:spcBef>
                      </a:pPr>
                      <a:r>
                        <a:rPr lang="en-US" sz="1000" b="0" i="0" u="none" spc="-5">
                          <a:solidFill>
                            <a:srgbClr val="333333"/>
                          </a:solidFill>
                          <a:latin typeface="Calibri Light"/>
                          <a:cs typeface="Verdana"/>
                        </a:rPr>
                        <a:t>wine II</a:t>
                      </a:r>
                      <a:endParaRPr sz="1000" b="0" i="0" u="none">
                        <a:solidFill>
                          <a:srgbClr val="333333"/>
                        </a:solidFill>
                        <a:latin typeface="Calibri Light"/>
                        <a:cs typeface="Verdana"/>
                      </a:endParaRPr>
                    </a:p>
                  </a:txBody>
                  <a:tcPr marL="0" marR="0" marT="45085"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92075">
                        <a:lnSpc>
                          <a:spcPct val="100000"/>
                        </a:lnSpc>
                        <a:spcBef>
                          <a:spcPts val="355"/>
                        </a:spcBef>
                      </a:pPr>
                      <a:r>
                        <a:rPr lang="en-US" sz="1000" b="0" i="0" u="none">
                          <a:solidFill>
                            <a:srgbClr val="333333"/>
                          </a:solidFill>
                          <a:latin typeface="Calibri Light"/>
                          <a:cs typeface="Verdana"/>
                        </a:rPr>
                        <a:t>CC</a:t>
                      </a:r>
                      <a:endParaRPr sz="1000" b="0" i="0" u="none">
                        <a:solidFill>
                          <a:srgbClr val="333333"/>
                        </a:solidFill>
                        <a:latin typeface="Calibri Light"/>
                        <a:cs typeface="Verdana"/>
                      </a:endParaRPr>
                    </a:p>
                  </a:txBody>
                  <a:tcPr marL="0" marR="0" marT="45085"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92075" marR="340995">
                        <a:lnSpc>
                          <a:spcPct val="100000"/>
                        </a:lnSpc>
                        <a:spcBef>
                          <a:spcPts val="355"/>
                        </a:spcBef>
                      </a:pPr>
                      <a:r>
                        <a:rPr lang="de-DE" sz="1000" b="0" i="0" u="none">
                          <a:solidFill>
                            <a:srgbClr val="333333"/>
                          </a:solidFill>
                          <a:latin typeface="Calibri Light"/>
                          <a:cs typeface="Verdana"/>
                        </a:rPr>
                        <a:t>A neighbour invited you for a drink (Glass of white wine)/Nachbar hat sie auf ein Gläschen eingeladen (Glas m. Weiswein)</a:t>
                      </a:r>
                      <a:endParaRPr sz="1000" b="0" i="0" u="none" dirty="0">
                        <a:solidFill>
                          <a:srgbClr val="333333"/>
                        </a:solidFill>
                        <a:latin typeface="Calibri Light"/>
                        <a:cs typeface="Verdana"/>
                      </a:endParaRPr>
                    </a:p>
                  </a:txBody>
                  <a:tcPr marL="0" marR="0" marT="45085"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393192">
                <a:tc>
                  <a:txBody>
                    <a:bodyPr/>
                    <a:lstStyle/>
                    <a:p>
                      <a:pPr marL="91440">
                        <a:lnSpc>
                          <a:spcPct val="100000"/>
                        </a:lnSpc>
                        <a:spcBef>
                          <a:spcPts val="355"/>
                        </a:spcBef>
                      </a:pPr>
                      <a:r>
                        <a:rPr lang="en-US" sz="1000" b="0" i="0" u="none" spc="-5">
                          <a:solidFill>
                            <a:srgbClr val="333333"/>
                          </a:solidFill>
                          <a:latin typeface="Calibri Light"/>
                          <a:cs typeface="Verdana"/>
                        </a:rPr>
                        <a:t>heater</a:t>
                      </a:r>
                      <a:endParaRPr sz="1000" b="0" i="0" u="none" dirty="0">
                        <a:solidFill>
                          <a:srgbClr val="333333"/>
                        </a:solidFill>
                        <a:latin typeface="Calibri Light"/>
                        <a:cs typeface="Verdana"/>
                      </a:endParaRPr>
                    </a:p>
                  </a:txBody>
                  <a:tcPr marL="0" marR="0" marT="45085"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91440">
                        <a:lnSpc>
                          <a:spcPct val="100000"/>
                        </a:lnSpc>
                        <a:spcBef>
                          <a:spcPts val="355"/>
                        </a:spcBef>
                      </a:pPr>
                      <a:r>
                        <a:rPr lang="en-US" sz="1000" b="0" i="0" u="none">
                          <a:solidFill>
                            <a:srgbClr val="333333"/>
                          </a:solidFill>
                          <a:latin typeface="Calibri Light"/>
                          <a:cs typeface="Verdana"/>
                        </a:rPr>
                        <a:t>flickr</a:t>
                      </a:r>
                      <a:endParaRPr sz="1000" b="0" i="0" u="none">
                        <a:solidFill>
                          <a:srgbClr val="333333"/>
                        </a:solidFill>
                        <a:latin typeface="Calibri Light"/>
                        <a:cs typeface="Verdana"/>
                      </a:endParaRPr>
                    </a:p>
                  </a:txBody>
                  <a:tcPr marL="0" marR="0" marT="45085"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92075">
                        <a:lnSpc>
                          <a:spcPct val="100000"/>
                        </a:lnSpc>
                        <a:spcBef>
                          <a:spcPts val="355"/>
                        </a:spcBef>
                      </a:pPr>
                      <a:r>
                        <a:rPr lang="en-US" sz="1000" b="0" i="0" u="none">
                          <a:solidFill>
                            <a:srgbClr val="333333"/>
                          </a:solidFill>
                          <a:latin typeface="Calibri Light"/>
                          <a:cs typeface="Verdana"/>
                        </a:rPr>
                        <a:t>Commute (reading gang signs)</a:t>
                      </a:r>
                      <a:endParaRPr sz="1000" b="0" i="0" u="none">
                        <a:solidFill>
                          <a:srgbClr val="333333"/>
                        </a:solidFill>
                        <a:latin typeface="Calibri Light"/>
                        <a:cs typeface="Verdana"/>
                      </a:endParaRPr>
                    </a:p>
                  </a:txBody>
                  <a:tcPr marL="0" marR="0" marT="45085"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92075">
                        <a:lnSpc>
                          <a:spcPct val="100000"/>
                        </a:lnSpc>
                        <a:spcBef>
                          <a:spcPts val="355"/>
                        </a:spcBef>
                      </a:pPr>
                      <a:r>
                        <a:rPr lang="en-US" sz="1000" b="0" i="0" u="none">
                          <a:solidFill>
                            <a:srgbClr val="333333"/>
                          </a:solidFill>
                          <a:latin typeface="Calibri Light"/>
                          <a:cs typeface="Verdana"/>
                        </a:rPr>
                        <a:t>CC</a:t>
                      </a:r>
                      <a:endParaRPr sz="1000" b="0" i="0" u="none">
                        <a:solidFill>
                          <a:srgbClr val="333333"/>
                        </a:solidFill>
                        <a:latin typeface="Calibri Light"/>
                        <a:cs typeface="Verdana"/>
                      </a:endParaRPr>
                    </a:p>
                  </a:txBody>
                  <a:tcPr marL="0" marR="0" marT="45085"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92075">
                        <a:lnSpc>
                          <a:spcPct val="100000"/>
                        </a:lnSpc>
                        <a:spcBef>
                          <a:spcPts val="355"/>
                        </a:spcBef>
                      </a:pPr>
                      <a:r>
                        <a:rPr lang="en-US" sz="1000" b="0" i="0" u="none">
                          <a:solidFill>
                            <a:srgbClr val="333333"/>
                          </a:solidFill>
                          <a:latin typeface="Calibri Light"/>
                          <a:cs typeface="Verdana"/>
                        </a:rPr>
                        <a:t>Reading the newspaper/Zeitungsleser</a:t>
                      </a:r>
                      <a:endParaRPr sz="1000" b="0" i="0" u="none">
                        <a:solidFill>
                          <a:srgbClr val="333333"/>
                        </a:solidFill>
                        <a:latin typeface="Calibri Light"/>
                        <a:cs typeface="Verdana"/>
                      </a:endParaRPr>
                    </a:p>
                  </a:txBody>
                  <a:tcPr marL="0" marR="0" marT="45085"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393192">
                <a:tc>
                  <a:txBody>
                    <a:bodyPr/>
                    <a:lstStyle/>
                    <a:p>
                      <a:pPr marL="91440">
                        <a:lnSpc>
                          <a:spcPct val="100000"/>
                        </a:lnSpc>
                        <a:spcBef>
                          <a:spcPts val="355"/>
                        </a:spcBef>
                      </a:pPr>
                      <a:r>
                        <a:rPr lang="en-US" sz="1000" b="0" i="0" u="none" spc="-5">
                          <a:solidFill>
                            <a:srgbClr val="333333"/>
                          </a:solidFill>
                          <a:latin typeface="Calibri Light"/>
                          <a:cs typeface="Verdana"/>
                        </a:rPr>
                        <a:t>Katrin Ze.</a:t>
                      </a:r>
                      <a:endParaRPr sz="1000" b="0" i="0" u="none" dirty="0">
                        <a:solidFill>
                          <a:srgbClr val="333333"/>
                        </a:solidFill>
                        <a:latin typeface="Calibri Light"/>
                        <a:cs typeface="Verdana"/>
                      </a:endParaRPr>
                    </a:p>
                  </a:txBody>
                  <a:tcPr marL="0" marR="0" marT="45085"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91440">
                        <a:lnSpc>
                          <a:spcPct val="100000"/>
                        </a:lnSpc>
                        <a:spcBef>
                          <a:spcPts val="355"/>
                        </a:spcBef>
                      </a:pPr>
                      <a:r>
                        <a:rPr lang="en-US" sz="1000" b="0" i="0" u="none" spc="-5">
                          <a:solidFill>
                            <a:srgbClr val="333333"/>
                          </a:solidFill>
                          <a:latin typeface="Calibri Light"/>
                          <a:cs typeface="Verdana"/>
                        </a:rPr>
                        <a:t>fotocommunity</a:t>
                      </a:r>
                      <a:endParaRPr sz="1000" b="0" i="0" u="none">
                        <a:solidFill>
                          <a:srgbClr val="333333"/>
                        </a:solidFill>
                        <a:latin typeface="Calibri Light"/>
                        <a:cs typeface="Verdana"/>
                      </a:endParaRPr>
                    </a:p>
                  </a:txBody>
                  <a:tcPr marL="0" marR="0" marT="45085"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92075">
                        <a:lnSpc>
                          <a:spcPct val="100000"/>
                        </a:lnSpc>
                        <a:spcBef>
                          <a:spcPts val="355"/>
                        </a:spcBef>
                      </a:pPr>
                      <a:r>
                        <a:rPr lang="en-US" sz="1000" b="0" i="0" u="none" spc="-5">
                          <a:solidFill>
                            <a:srgbClr val="333333"/>
                          </a:solidFill>
                          <a:latin typeface="Calibri Light"/>
                          <a:cs typeface="Verdana"/>
                        </a:rPr>
                        <a:t>enttäuscht</a:t>
                      </a:r>
                      <a:endParaRPr sz="1000" b="0" i="0" u="none" dirty="0">
                        <a:solidFill>
                          <a:srgbClr val="333333"/>
                        </a:solidFill>
                        <a:latin typeface="Calibri Light"/>
                        <a:cs typeface="Verdana"/>
                      </a:endParaRPr>
                    </a:p>
                  </a:txBody>
                  <a:tcPr marL="0" marR="0" marT="45085"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92075">
                        <a:lnSpc>
                          <a:spcPct val="100000"/>
                        </a:lnSpc>
                        <a:spcBef>
                          <a:spcPts val="355"/>
                        </a:spcBef>
                      </a:pPr>
                      <a:r>
                        <a:rPr lang="en-US" sz="1000" b="0" i="0" u="none">
                          <a:solidFill>
                            <a:srgbClr val="333333"/>
                          </a:solidFill>
                          <a:latin typeface="Calibri Light"/>
                          <a:cs typeface="Verdana"/>
                        </a:rPr>
                        <a:t>CC</a:t>
                      </a:r>
                      <a:endParaRPr sz="1000" b="0" i="0" u="none" dirty="0">
                        <a:solidFill>
                          <a:srgbClr val="333333"/>
                        </a:solidFill>
                        <a:latin typeface="Calibri Light"/>
                        <a:cs typeface="Verdana"/>
                      </a:endParaRPr>
                    </a:p>
                  </a:txBody>
                  <a:tcPr marL="0" marR="0" marT="45085"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92075">
                        <a:lnSpc>
                          <a:spcPct val="100000"/>
                        </a:lnSpc>
                        <a:spcBef>
                          <a:spcPts val="355"/>
                        </a:spcBef>
                      </a:pPr>
                      <a:r>
                        <a:rPr lang="de-DE" sz="1000" b="0" i="0" u="none">
                          <a:solidFill>
                            <a:srgbClr val="333333"/>
                          </a:solidFill>
                          <a:latin typeface="Calibri Light"/>
                          <a:cs typeface="Verdana"/>
                        </a:rPr>
                        <a:t>A friend thinks you are unfair/Ein Freund findet sie unfair (in der Ecke kauernde Frau)</a:t>
                      </a:r>
                      <a:endParaRPr sz="1000" b="0" i="0" u="none" dirty="0">
                        <a:solidFill>
                          <a:srgbClr val="333333"/>
                        </a:solidFill>
                        <a:latin typeface="Calibri Light"/>
                        <a:cs typeface="Verdana"/>
                      </a:endParaRPr>
                    </a:p>
                  </a:txBody>
                  <a:tcPr marL="0" marR="0" marT="45085"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393192">
                <a:tc>
                  <a:txBody>
                    <a:bodyPr/>
                    <a:lstStyle/>
                    <a:p>
                      <a:pPr marL="91440">
                        <a:lnSpc>
                          <a:spcPct val="100000"/>
                        </a:lnSpc>
                        <a:spcBef>
                          <a:spcPts val="360"/>
                        </a:spcBef>
                      </a:pPr>
                      <a:r>
                        <a:rPr lang="en-US" sz="1000" b="0" i="0" u="none" spc="-5">
                          <a:solidFill>
                            <a:srgbClr val="333333"/>
                          </a:solidFill>
                          <a:latin typeface="Calibri Light"/>
                          <a:cs typeface="Verdana"/>
                        </a:rPr>
                        <a:t>judge mental</a:t>
                      </a:r>
                      <a:endParaRPr sz="1000" b="0" i="0" u="none" dirty="0">
                        <a:solidFill>
                          <a:srgbClr val="333333"/>
                        </a:solidFill>
                        <a:latin typeface="Calibri Light"/>
                        <a:cs typeface="Verdana"/>
                      </a:endParaRPr>
                    </a:p>
                  </a:txBody>
                  <a:tcPr marL="0" marR="0"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91440">
                        <a:lnSpc>
                          <a:spcPct val="100000"/>
                        </a:lnSpc>
                        <a:spcBef>
                          <a:spcPts val="360"/>
                        </a:spcBef>
                      </a:pPr>
                      <a:r>
                        <a:rPr lang="en-US" sz="1000" b="0" i="0" u="none">
                          <a:solidFill>
                            <a:srgbClr val="333333"/>
                          </a:solidFill>
                          <a:latin typeface="Calibri Light"/>
                          <a:cs typeface="Verdana"/>
                        </a:rPr>
                        <a:t>flickr</a:t>
                      </a:r>
                      <a:endParaRPr sz="1000" b="0" i="0" u="none" dirty="0">
                        <a:solidFill>
                          <a:srgbClr val="333333"/>
                        </a:solidFill>
                        <a:latin typeface="Calibri Light"/>
                        <a:cs typeface="Verdana"/>
                      </a:endParaRPr>
                    </a:p>
                  </a:txBody>
                  <a:tcPr marL="0" marR="0"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92075" marR="305435">
                        <a:lnSpc>
                          <a:spcPct val="100000"/>
                        </a:lnSpc>
                        <a:spcBef>
                          <a:spcPts val="360"/>
                        </a:spcBef>
                      </a:pPr>
                      <a:r>
                        <a:rPr lang="en-US" sz="1000" b="0" i="0" u="none" spc="-5">
                          <a:solidFill>
                            <a:srgbClr val="333333"/>
                          </a:solidFill>
                          <a:latin typeface="Calibri Light"/>
                          <a:cs typeface="Verdana"/>
                        </a:rPr>
                        <a:t>The Fluoride uncertainty Theory</a:t>
                      </a:r>
                      <a:endParaRPr sz="1000" b="0" i="0" u="none" dirty="0">
                        <a:solidFill>
                          <a:srgbClr val="333333"/>
                        </a:solidFill>
                        <a:latin typeface="Calibri Light"/>
                        <a:cs typeface="Verdana"/>
                      </a:endParaRPr>
                    </a:p>
                  </a:txBody>
                  <a:tcPr marL="0" marR="0"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92075">
                        <a:lnSpc>
                          <a:spcPct val="100000"/>
                        </a:lnSpc>
                        <a:spcBef>
                          <a:spcPts val="360"/>
                        </a:spcBef>
                      </a:pPr>
                      <a:r>
                        <a:rPr lang="en-US" sz="1000" b="0" i="0" u="none">
                          <a:solidFill>
                            <a:srgbClr val="333333"/>
                          </a:solidFill>
                          <a:latin typeface="Calibri Light"/>
                          <a:cs typeface="Verdana"/>
                        </a:rPr>
                        <a:t>CC</a:t>
                      </a:r>
                      <a:endParaRPr sz="1000" b="0" i="0" u="none" dirty="0">
                        <a:solidFill>
                          <a:srgbClr val="333333"/>
                        </a:solidFill>
                        <a:latin typeface="Calibri Light"/>
                        <a:cs typeface="Verdana"/>
                      </a:endParaRPr>
                    </a:p>
                  </a:txBody>
                  <a:tcPr marL="0" marR="0"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92075" marR="249554">
                        <a:lnSpc>
                          <a:spcPct val="100000"/>
                        </a:lnSpc>
                        <a:spcBef>
                          <a:spcPts val="360"/>
                        </a:spcBef>
                      </a:pPr>
                      <a:r>
                        <a:rPr lang="de-DE" sz="1000" b="0" i="0" u="none" dirty="0">
                          <a:solidFill>
                            <a:srgbClr val="333333"/>
                          </a:solidFill>
                          <a:latin typeface="Calibri Light"/>
                          <a:cs typeface="Verdana"/>
                        </a:rPr>
                        <a:t>A friend thinks you are smart (Albert Einstein)/ Ein Freund findet sie klug (Einstein)</a:t>
                      </a:r>
                      <a:endParaRPr sz="1000" b="0" i="0" u="none" dirty="0">
                        <a:solidFill>
                          <a:srgbClr val="333333"/>
                        </a:solidFill>
                        <a:latin typeface="Calibri Light"/>
                        <a:cs typeface="Verdana"/>
                      </a:endParaRPr>
                    </a:p>
                  </a:txBody>
                  <a:tcPr marL="0" marR="0"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bl>
          </a:graphicData>
        </a:graphic>
      </p:graphicFrame>
      <p:sp>
        <p:nvSpPr>
          <p:cNvPr id="7" name="Text Box 89"/>
          <p:cNvSpPr txBox="1">
            <a:spLocks noChangeArrowheads="1"/>
          </p:cNvSpPr>
          <p:nvPr/>
        </p:nvSpPr>
        <p:spPr bwMode="auto">
          <a:xfrm>
            <a:off x="408955" y="764704"/>
            <a:ext cx="1137600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r>
              <a:rPr lang="en-GB" altLang="de-DE" sz="1200" dirty="0">
                <a:solidFill>
                  <a:srgbClr val="333333"/>
                </a:solidFill>
                <a:latin typeface="Calibri Light"/>
              </a:rPr>
              <a:t>Pictures used in this module are reproduced with indirect (creative commons license) or direct permission of the artists listed below, for which we would like to express our gratitude! </a:t>
            </a:r>
            <a:r>
              <a:rPr lang="de-DE" altLang="de-DE" sz="1200" dirty="0">
                <a:solidFill>
                  <a:srgbClr val="333333"/>
                </a:solidFill>
                <a:latin typeface="Calibri Light"/>
              </a:rPr>
              <a:t>A full list can be obtained via </a:t>
            </a:r>
            <a:r>
              <a:rPr lang="de-DE" altLang="de-DE" sz="1200" u="sng" dirty="0">
                <a:solidFill>
                  <a:srgbClr val="333333"/>
                </a:solidFill>
                <a:latin typeface="Calibri Light"/>
              </a:rPr>
              <a:t>www.uke.de/mct</a:t>
            </a:r>
            <a:r>
              <a:rPr lang="de-DE" altLang="de-DE" sz="1200" dirty="0">
                <a:solidFill>
                  <a:srgbClr val="333333"/>
                </a:solidFill>
                <a:latin typeface="Calibri Light"/>
              </a:rPr>
              <a:t>. </a:t>
            </a:r>
            <a:r>
              <a:rPr lang="en-GB" altLang="de-DE" sz="1200" dirty="0">
                <a:solidFill>
                  <a:srgbClr val="333333"/>
                </a:solidFill>
                <a:latin typeface="Calibri Light"/>
              </a:rPr>
              <a:t>If we have involuntarily breached copyright, please</a:t>
            </a:r>
            <a:r>
              <a:rPr lang="de-DE" altLang="de-DE" sz="1200" dirty="0">
                <a:solidFill>
                  <a:srgbClr val="333333"/>
                </a:solidFill>
                <a:latin typeface="Calibri Light"/>
              </a:rPr>
              <a:t> accept our apologies. In this case, we kindly ask creators for their</a:t>
            </a:r>
            <a:r>
              <a:rPr lang="en-GB" altLang="de-DE" sz="1200" dirty="0">
                <a:solidFill>
                  <a:srgbClr val="333333"/>
                </a:solidFill>
                <a:latin typeface="Calibri Light"/>
              </a:rPr>
              <a:t> permission to use their work under the “fair use” policy.</a:t>
            </a:r>
            <a:br>
              <a:rPr lang="de-DE" altLang="de-DE" sz="1200" dirty="0">
                <a:solidFill>
                  <a:srgbClr val="333333"/>
                </a:solidFill>
                <a:latin typeface="Calibri Light"/>
              </a:rPr>
            </a:br>
            <a:r>
              <a:rPr lang="de-DE" altLang="de-DE" sz="1200" dirty="0">
                <a:solidFill>
                  <a:srgbClr val="333333"/>
                </a:solidFill>
                <a:latin typeface="Calibri Light"/>
              </a:rPr>
              <a:t>Die in diesem Modul verwendeten Bilder wurden mit der indirekten (creative commons Lizenz) oder direkten Zustimmung der untenstehenden Künstler reproduziert, wofür wir uns herzlich bedanken möchten! Eine vollständige Liste ist hinterlegt auf </a:t>
            </a:r>
            <a:r>
              <a:rPr lang="de-DE" altLang="de-DE" sz="1200" u="sng" dirty="0">
                <a:solidFill>
                  <a:srgbClr val="333333"/>
                </a:solidFill>
                <a:latin typeface="Calibri Light"/>
              </a:rPr>
              <a:t>www.uke.de/mkt</a:t>
            </a:r>
            <a:r>
              <a:rPr lang="de-DE" altLang="de-DE" sz="1200" dirty="0">
                <a:solidFill>
                  <a:srgbClr val="333333"/>
                </a:solidFill>
                <a:latin typeface="Calibri Light"/>
              </a:rPr>
              <a:t>. Sollten wir unbeabsichtigt gegen das Urheberrecht verstoßen haben, so bitten wir dies vielmals zu entschuldigen und bitten nachträglich um die Verwendungserlaubnis. </a:t>
            </a:r>
          </a:p>
        </p:txBody>
      </p:sp>
    </p:spTree>
  </p:cSld>
  <p:clrMapOvr>
    <a:masterClrMapping/>
  </p:clrMapOvr>
</p:sld>
</file>

<file path=ppt/theme/theme1.xml><?xml version="1.0" encoding="utf-8"?>
<a:theme xmlns:a="http://schemas.openxmlformats.org/drawingml/2006/main" name="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Moritz">
      <a:majorFont>
        <a:latin typeface="Calibri Light"/>
        <a:ea typeface="Calibri Light"/>
        <a:cs typeface="Calibri Light"/>
      </a:majorFont>
      <a:minorFont>
        <a:latin typeface="Calibri Light"/>
        <a:ea typeface="Calibri Light"/>
        <a:cs typeface="Calibri Light"/>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2.xml><?xml version="1.0" encoding="utf-8"?>
<a:theme xmlns:a="http://schemas.openxmlformats.org/drawingml/2006/main" name="1_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Moritz">
      <a:majorFont>
        <a:latin typeface="Calibri Light"/>
        <a:ea typeface="Calibri Light"/>
        <a:cs typeface="Calibri Light"/>
      </a:majorFont>
      <a:minorFont>
        <a:latin typeface="Calibri Light"/>
        <a:ea typeface="Calibri Light"/>
        <a:cs typeface="Calibri Light"/>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new</Template>
  <TotalTime>0</TotalTime>
  <Words>5579</Words>
  <Application>Microsoft Macintosh PowerPoint</Application>
  <PresentationFormat>Benutzerdefiniert</PresentationFormat>
  <Paragraphs>614</Paragraphs>
  <Slides>57</Slides>
  <Notes>57</Notes>
  <HiddenSlides>0</HiddenSlides>
  <MMClips>0</MMClips>
  <ScaleCrop>false</ScaleCrop>
  <HeadingPairs>
    <vt:vector size="6" baseType="variant">
      <vt:variant>
        <vt:lpstr>Verwendete Schriftarten</vt:lpstr>
      </vt:variant>
      <vt:variant>
        <vt:i4>7</vt:i4>
      </vt:variant>
      <vt:variant>
        <vt:lpstr>Design</vt:lpstr>
      </vt:variant>
      <vt:variant>
        <vt:i4>2</vt:i4>
      </vt:variant>
      <vt:variant>
        <vt:lpstr>Folientitel</vt:lpstr>
      </vt:variant>
      <vt:variant>
        <vt:i4>57</vt:i4>
      </vt:variant>
    </vt:vector>
  </HeadingPairs>
  <TitlesOfParts>
    <vt:vector size="66" baseType="lpstr">
      <vt:lpstr>Calibri</vt:lpstr>
      <vt:lpstr>Wingdings</vt:lpstr>
      <vt:lpstr>Calibri Light</vt:lpstr>
      <vt:lpstr>Symbol</vt:lpstr>
      <vt:lpstr>Wingdings</vt:lpstr>
      <vt:lpstr>Arial</vt:lpstr>
      <vt:lpstr>Times New Roman</vt:lpstr>
      <vt:lpstr>UKE_PPT-Vorlage_16zu9</vt:lpstr>
      <vt:lpstr>1_UKE_PPT-Vorlage_16zu9</vt:lpstr>
      <vt:lpstr>ΜΓΘ 1 Β – Απόδοση αιτίαςΑπόδοση ευθυνών και επαίνου</vt:lpstr>
      <vt:lpstr>Απόδοση αιτίας: Απόδοση ευθυνών και επαίνου</vt:lpstr>
      <vt:lpstr>Απόδοση αιτίας: Απόδοση ευθυνών και επαίνου</vt:lpstr>
      <vt:lpstr>Απόδοση αιτίας: Απόδοση ευθυνών και επαίνου</vt:lpstr>
      <vt:lpstr>Αίτια</vt:lpstr>
      <vt:lpstr>Αίτια</vt:lpstr>
      <vt:lpstr>Αίτια</vt:lpstr>
      <vt:lpstr>Απόδοση ευθυνών και επαίνου</vt:lpstr>
      <vt:lpstr>Βγαίνετε από το νοσοκομείο σχεδόν χωρίς συμπτώματα.</vt:lpstr>
      <vt:lpstr>Βγαίνετε από το νοσοκομείο σχεδόν χωρίς συμπτώματα.</vt:lpstr>
      <vt:lpstr>Βγαίνετε από το νοσοκομείο σχεδόν χωρίς συμπτώματα.</vt:lpstr>
      <vt:lpstr>Βγαίνετε από το νοσοκομείο σχεδόν χωρίς συμπτώματα.</vt:lpstr>
      <vt:lpstr>Βγαίνετε από το νοσοκομείο σχεδόν χωρίς συμπτώματα.</vt:lpstr>
      <vt:lpstr>Επιπτώσεις ορισμένων τρόπων απόδοσης αιτίας σε αρνητικά γεγονότα.</vt:lpstr>
      <vt:lpstr>Επιπτώσεις ορισμένων τρόπων απόδοσης αιτίας σε αρνητικά γεγονότα.</vt:lpstr>
      <vt:lpstr>Επιπτώσεις ορισμένων τρόπων απόδοσης αιτίας σε αρνητικά γεγονότα.</vt:lpstr>
      <vt:lpstr>Επιπτώσεις ορισμένων τρόπων απόδοσης αιτίας σε αρνητικά γεγονότα.</vt:lpstr>
      <vt:lpstr>Επιπτώσεις ορισμένων τρόπων απόδοσης αιτίας σε αρνητικά γεγονότα.</vt:lpstr>
      <vt:lpstr>Επιπτώσεις ορισμένων τρόπων απόδοσης αιτίας σε θετικά γεγονότα.</vt:lpstr>
      <vt:lpstr>Επιπτώσεις ορισμένων τρόπων απόδοσης αιτίας σε θετικά γεγονότα.</vt:lpstr>
      <vt:lpstr>Επιπτώσεις ορισμένων τρόπων απόδοσης αιτίας σε θετικά γεγονότα.</vt:lpstr>
      <vt:lpstr>Επιπτώσεις ορισμένων τρόπων απόδοσης αιτίας σε θετικά γεγονότα.</vt:lpstr>
      <vt:lpstr>Επιπτώσεις ορισμένων τρόπων απόδοσης αιτίας σε θετικά γεγονότα.</vt:lpstr>
      <vt:lpstr>Ποιο είναι το νόημα σε όλα αυτά;</vt:lpstr>
      <vt:lpstr>Ποιο είναι το νόημα σε όλα αυτά;</vt:lpstr>
      <vt:lpstr>Πως οι μονομερείς αποδόσεις αιτιών μπορούν να προκαλέσουν παρεξηγήσεις κατά τη διάρκεια της ψύχωσης – παραδείγματα</vt:lpstr>
      <vt:lpstr>Απόδοση αιτιών Σκοπός αυτής της σημερινής συνεδρίας</vt:lpstr>
      <vt:lpstr>Κάποιος φίλος μιλάει για σας πίσω από την πλάτη σας.</vt:lpstr>
      <vt:lpstr>Σας έχουν καλέσει σε μια συνέντευξη για δουλειά.</vt:lpstr>
      <vt:lpstr>Ένας φίλος σας ξαφνιάστηκε δυσάρεστα από την απρόσμενη επίσκεψή σας.</vt:lpstr>
      <vt:lpstr>Οι άλλοι αρχίζουν να γελάνε όταν εσείς μιλάτε.</vt:lpstr>
      <vt:lpstr>Επινοείστε τα δικά σας παραδείγματα!</vt:lpstr>
      <vt:lpstr>Μια εσωτερική φωνή, σας λέει ότι δεν αξίζετε.</vt:lpstr>
      <vt:lpstr>Μια εσωτερική φωνή, σας λέει ότι δεν αξίζετε.</vt:lpstr>
      <vt:lpstr>Μια εσωτερική φωνή, σας λέει ότι δεν αξίζετε.</vt:lpstr>
      <vt:lpstr>Ακούγοντας φωνές Δικές μου σκέψεις ή ελεγχόμενες από άλλους; Υπέρ και κατά</vt:lpstr>
      <vt:lpstr>Ακούγοντας φωνές Δικές μου σκέψεις ή ελεγχόμενες από άλλους; Υπέρ και κατά</vt:lpstr>
      <vt:lpstr>Ακούγοντας φωνές Δικές μου σκέψεις ή ελεγχόμενες από άλλους; Υπέρ και κατά</vt:lpstr>
      <vt:lpstr>Ακούγοντας φωνές Δικές μου σκέψεις ή ελεγχόμενες από άλλους; Υπέρ και κατά</vt:lpstr>
      <vt:lpstr>Ακούγοντας φωνές Δικές μου σκέψεις ή ελεγχόμενες από άλλους; Υπέρ και κατά</vt:lpstr>
      <vt:lpstr>Κάποιος φίλος σας πήγε στο σπίτι.</vt:lpstr>
      <vt:lpstr>Ένας φίλος δεν εμφανίστηκε σε ένα ραντεβού σας.</vt:lpstr>
      <vt:lpstr>Ένας φίλος δεν σας έστειλε καρτ ποστάλ.</vt:lpstr>
      <vt:lpstr>Ένα αυτοκίνητο σας ακολουθεί εδώ και μισή ώρα.</vt:lpstr>
      <vt:lpstr>Το λεωφορείο που θέλατε να πάρετε πέρασε μπροστά στα μάτια σας και το χάσατε.</vt:lpstr>
      <vt:lpstr>Ένας γείτονας ,σας κάλεσε για ένα ποτό.</vt:lpstr>
      <vt:lpstr>Εδώ και κάποιον καιρό, ένας άντρας διαβάζει εφημερίδα μπροστά στο σπίτι σας.</vt:lpstr>
      <vt:lpstr>Μια φίλη σας νομίζει ότι είστε άδικος.</vt:lpstr>
      <vt:lpstr>Ένας φίλος σας, σας θεωρεί έξυπνο.</vt:lpstr>
      <vt:lpstr>Μεταφορά στην καθημερινότητα</vt:lpstr>
      <vt:lpstr>Μεταφορά στην καθημερινότητα</vt:lpstr>
      <vt:lpstr>Μεταφορά στην καθημερινότητα</vt:lpstr>
      <vt:lpstr>Σε τι έχει να κάνει αυτό με τη ψύχωση;</vt:lpstr>
      <vt:lpstr>Σε τι έχει να κάνει αυτό με τη ψύχωση;</vt:lpstr>
      <vt:lpstr>Σας ευχαριστούμε για την προσοχή σας</vt:lpstr>
      <vt:lpstr>PowerPoint-Präsentation</vt:lpstr>
      <vt:lpstr>PowerPoint-Präsentation</vt:lpstr>
    </vt:vector>
  </TitlesOfParts>
  <Company>HP</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Καλωσήρθατε στην</dc:title>
  <dc:creator>eleana</dc:creator>
  <cp:lastModifiedBy>Arne Sibilis</cp:lastModifiedBy>
  <cp:revision>230</cp:revision>
  <dcterms:created xsi:type="dcterms:W3CDTF">2011-12-28T10:19:44Z</dcterms:created>
  <dcterms:modified xsi:type="dcterms:W3CDTF">2024-11-11T12:48:26Z</dcterms:modified>
</cp:coreProperties>
</file>