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5108" r:id="rId1"/>
    <p:sldMasterId id="2147485121" r:id="rId2"/>
  </p:sldMasterIdLst>
  <p:notesMasterIdLst>
    <p:notesMasterId r:id="rId87"/>
  </p:notesMasterIdLst>
  <p:handoutMasterIdLst>
    <p:handoutMasterId r:id="rId88"/>
  </p:handoutMasterIdLst>
  <p:sldIdLst>
    <p:sldId id="737" r:id="rId3"/>
    <p:sldId id="563" r:id="rId4"/>
    <p:sldId id="704" r:id="rId5"/>
    <p:sldId id="703" r:id="rId6"/>
    <p:sldId id="692" r:id="rId7"/>
    <p:sldId id="707" r:id="rId8"/>
    <p:sldId id="706" r:id="rId9"/>
    <p:sldId id="705" r:id="rId10"/>
    <p:sldId id="476" r:id="rId11"/>
    <p:sldId id="646" r:id="rId12"/>
    <p:sldId id="709" r:id="rId13"/>
    <p:sldId id="708" r:id="rId14"/>
    <p:sldId id="569" r:id="rId15"/>
    <p:sldId id="585" r:id="rId16"/>
    <p:sldId id="584" r:id="rId17"/>
    <p:sldId id="648" r:id="rId18"/>
    <p:sldId id="668" r:id="rId19"/>
    <p:sldId id="710" r:id="rId20"/>
    <p:sldId id="609" r:id="rId21"/>
    <p:sldId id="572" r:id="rId22"/>
    <p:sldId id="713" r:id="rId23"/>
    <p:sldId id="712" r:id="rId24"/>
    <p:sldId id="711" r:id="rId25"/>
    <p:sldId id="481" r:id="rId26"/>
    <p:sldId id="482" r:id="rId27"/>
    <p:sldId id="608" r:id="rId28"/>
    <p:sldId id="649" r:id="rId29"/>
    <p:sldId id="521" r:id="rId30"/>
    <p:sldId id="650" r:id="rId31"/>
    <p:sldId id="483" r:id="rId32"/>
    <p:sldId id="484" r:id="rId33"/>
    <p:sldId id="597" r:id="rId34"/>
    <p:sldId id="651" r:id="rId35"/>
    <p:sldId id="599" r:id="rId36"/>
    <p:sldId id="652" r:id="rId37"/>
    <p:sldId id="701" r:id="rId38"/>
    <p:sldId id="626" r:id="rId39"/>
    <p:sldId id="653" r:id="rId40"/>
    <p:sldId id="628" r:id="rId41"/>
    <p:sldId id="654" r:id="rId42"/>
    <p:sldId id="630" r:id="rId43"/>
    <p:sldId id="655" r:id="rId44"/>
    <p:sldId id="632" r:id="rId45"/>
    <p:sldId id="656" r:id="rId46"/>
    <p:sldId id="634" r:id="rId47"/>
    <p:sldId id="657" r:id="rId48"/>
    <p:sldId id="635" r:id="rId49"/>
    <p:sldId id="636" r:id="rId50"/>
    <p:sldId id="604" r:id="rId51"/>
    <p:sldId id="605" r:id="rId52"/>
    <p:sldId id="551" r:id="rId53"/>
    <p:sldId id="658" r:id="rId54"/>
    <p:sldId id="515" r:id="rId55"/>
    <p:sldId id="516" r:id="rId56"/>
    <p:sldId id="637" r:id="rId57"/>
    <p:sldId id="507" r:id="rId58"/>
    <p:sldId id="508" r:id="rId59"/>
    <p:sldId id="539" r:id="rId60"/>
    <p:sldId id="659" r:id="rId61"/>
    <p:sldId id="574" r:id="rId62"/>
    <p:sldId id="660" r:id="rId63"/>
    <p:sldId id="576" r:id="rId64"/>
    <p:sldId id="661" r:id="rId65"/>
    <p:sldId id="720" r:id="rId66"/>
    <p:sldId id="743" r:id="rId67"/>
    <p:sldId id="742" r:id="rId68"/>
    <p:sldId id="741" r:id="rId69"/>
    <p:sldId id="740" r:id="rId70"/>
    <p:sldId id="739" r:id="rId71"/>
    <p:sldId id="738" r:id="rId72"/>
    <p:sldId id="666" r:id="rId73"/>
    <p:sldId id="727" r:id="rId74"/>
    <p:sldId id="726" r:id="rId75"/>
    <p:sldId id="702" r:id="rId76"/>
    <p:sldId id="667" r:id="rId77"/>
    <p:sldId id="728" r:id="rId78"/>
    <p:sldId id="729" r:id="rId79"/>
    <p:sldId id="730" r:id="rId80"/>
    <p:sldId id="731" r:id="rId81"/>
    <p:sldId id="732" r:id="rId82"/>
    <p:sldId id="733" r:id="rId83"/>
    <p:sldId id="734" r:id="rId84"/>
    <p:sldId id="735" r:id="rId85"/>
    <p:sldId id="736" r:id="rId86"/>
  </p:sldIdLst>
  <p:sldSz cx="12195175" cy="6858000"/>
  <p:notesSz cx="7099300" cy="10234613"/>
  <p:embeddedFontLst>
    <p:embeddedFont>
      <p:font typeface="Calibri" panose="020F0502020204030204" pitchFamily="34" charset="0"/>
      <p:regular r:id="rId89"/>
      <p:bold r:id="rId90"/>
      <p:italic r:id="rId91"/>
      <p:boldItalic r:id="rId92"/>
    </p:embeddedFont>
    <p:embeddedFont>
      <p:font typeface="Calibri Light" panose="020F0302020204030204" pitchFamily="34" charset="0"/>
      <p:regular r:id="rId93"/>
      <p:italic r:id="rId94"/>
    </p:embeddedFont>
  </p:embeddedFontLst>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3360">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FF0066"/>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480" autoAdjust="0"/>
    <p:restoredTop sz="94660"/>
  </p:normalViewPr>
  <p:slideViewPr>
    <p:cSldViewPr>
      <p:cViewPr varScale="1">
        <p:scale>
          <a:sx n="67" d="100"/>
          <a:sy n="67" d="100"/>
        </p:scale>
        <p:origin x="700" y="52"/>
      </p:cViewPr>
      <p:guideLst>
        <p:guide orient="horz" pos="3360"/>
        <p:guide pos="2880"/>
        <p:guide pos="3841"/>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66" d="100"/>
        <a:sy n="66" d="100"/>
      </p:scale>
      <p:origin x="0" y="94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font" Target="fonts/font1.fntdata"/><Relationship Id="rId97"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font" Target="fonts/font4.fntdata"/><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notesMaster" Target="notesMasters/notesMaster1.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font" Target="fonts/font2.fntdata"/><Relationship Id="rId95" Type="http://schemas.openxmlformats.org/officeDocument/2006/relationships/presProps" Target="pres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font" Target="fonts/font5.fntdata"/><Relationship Id="rId98"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handoutMaster" Target="handoutMasters/handoutMaster1.xml"/><Relationship Id="rId91" Type="http://schemas.openxmlformats.org/officeDocument/2006/relationships/font" Target="fonts/font3.fntdata"/><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font" Target="fonts/font6.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_rels/viewProps.xml.rels><?xml version="1.0" encoding="UTF-8" standalone="yes"?>
<Relationships xmlns="http://schemas.openxmlformats.org/package/2006/relationships"><Relationship Id="rId3" Type="http://schemas.openxmlformats.org/officeDocument/2006/relationships/slide" Target="slides/slide75.xml"/><Relationship Id="rId2" Type="http://schemas.openxmlformats.org/officeDocument/2006/relationships/slide" Target="slides/slide27.xml"/><Relationship Id="rId1" Type="http://schemas.openxmlformats.org/officeDocument/2006/relationships/slide" Target="slides/slide2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ea typeface="+mn-ea"/>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ea typeface="+mn-ea"/>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ea typeface="+mn-ea"/>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82C00F28-F418-4D77-806A-3C9D64369A4C}" type="slidenum">
              <a:rPr lang="en-GB" altLang="de-DE"/>
              <a:pPr/>
              <a:t>‹Nr.›</a:t>
            </a:fld>
            <a:endParaRPr lang="en-GB" altLang="de-DE"/>
          </a:p>
        </p:txBody>
      </p:sp>
    </p:spTree>
    <p:extLst>
      <p:ext uri="{BB962C8B-B14F-4D97-AF65-F5344CB8AC3E}">
        <p14:creationId xmlns:p14="http://schemas.microsoft.com/office/powerpoint/2010/main" val="4770172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ea typeface="+mn-ea"/>
                <a:cs typeface="+mn-cs"/>
              </a:defRPr>
            </a:lvl1pPr>
          </a:lstStyle>
          <a:p>
            <a:pPr>
              <a:defRPr/>
            </a:pPr>
            <a:endParaRPr lang="de-DE"/>
          </a:p>
        </p:txBody>
      </p:sp>
      <p:sp>
        <p:nvSpPr>
          <p:cNvPr id="131076"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DEB07030-C689-42CF-9325-4BBE24AEABD7}" type="slidenum">
              <a:rPr lang="de-DE" altLang="de-DE"/>
              <a:pPr/>
              <a:t>‹Nr.›</a:t>
            </a:fld>
            <a:endParaRPr lang="de-DE" altLang="de-DE"/>
          </a:p>
        </p:txBody>
      </p:sp>
    </p:spTree>
    <p:extLst>
      <p:ext uri="{BB962C8B-B14F-4D97-AF65-F5344CB8AC3E}">
        <p14:creationId xmlns:p14="http://schemas.microsoft.com/office/powerpoint/2010/main" val="12544164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21A23CF-742F-43B3-B6E6-F14304D09538}" type="slidenum">
              <a:rPr lang="de-DE" altLang="de-DE" sz="1400">
                <a:cs typeface="Times New Roman" panose="02020603050405020304" pitchFamily="18" charset="0"/>
              </a:rPr>
              <a:pPr eaLnBrk="1" hangingPunct="1">
                <a:spcBef>
                  <a:spcPct val="0"/>
                </a:spcBef>
              </a:pPr>
              <a:t>2</a:t>
            </a:fld>
            <a:endParaRPr lang="de-DE" altLang="de-DE" sz="1400">
              <a:cs typeface="Times New Roman" panose="02020603050405020304" pitchFamily="18" charset="0"/>
            </a:endParaRPr>
          </a:p>
        </p:txBody>
      </p:sp>
      <p:sp>
        <p:nvSpPr>
          <p:cNvPr id="135171" name="Rectangle 3074"/>
          <p:cNvSpPr>
            <a:spLocks noGrp="1" noRot="1" noChangeAspect="1" noChangeArrowheads="1" noTextEdit="1"/>
          </p:cNvSpPr>
          <p:nvPr>
            <p:ph type="sldImg"/>
          </p:nvPr>
        </p:nvSpPr>
        <p:spPr>
          <a:xfrm>
            <a:off x="141288" y="768350"/>
            <a:ext cx="6821487" cy="3836988"/>
          </a:xfrm>
          <a:ln/>
        </p:spPr>
      </p:sp>
      <p:sp>
        <p:nvSpPr>
          <p:cNvPr id="135172"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440640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21A23CF-742F-43B3-B6E6-F14304D09538}" type="slidenum">
              <a:rPr lang="de-DE" altLang="de-DE" sz="1400">
                <a:cs typeface="Times New Roman" panose="02020603050405020304" pitchFamily="18" charset="0"/>
              </a:rPr>
              <a:pPr eaLnBrk="1" hangingPunct="1">
                <a:spcBef>
                  <a:spcPct val="0"/>
                </a:spcBef>
              </a:pPr>
              <a:t>3</a:t>
            </a:fld>
            <a:endParaRPr lang="de-DE" altLang="de-DE" sz="1400">
              <a:cs typeface="Times New Roman" panose="02020603050405020304" pitchFamily="18" charset="0"/>
            </a:endParaRPr>
          </a:p>
        </p:txBody>
      </p:sp>
      <p:sp>
        <p:nvSpPr>
          <p:cNvPr id="135171" name="Rectangle 3074"/>
          <p:cNvSpPr>
            <a:spLocks noGrp="1" noRot="1" noChangeAspect="1" noChangeArrowheads="1" noTextEdit="1"/>
          </p:cNvSpPr>
          <p:nvPr>
            <p:ph type="sldImg"/>
          </p:nvPr>
        </p:nvSpPr>
        <p:spPr>
          <a:xfrm>
            <a:off x="141288" y="768350"/>
            <a:ext cx="6821487" cy="3836988"/>
          </a:xfrm>
          <a:ln/>
        </p:spPr>
      </p:sp>
      <p:sp>
        <p:nvSpPr>
          <p:cNvPr id="135172"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440640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21A23CF-742F-43B3-B6E6-F14304D09538}" type="slidenum">
              <a:rPr lang="de-DE" altLang="de-DE" sz="1400">
                <a:cs typeface="Times New Roman" panose="02020603050405020304" pitchFamily="18" charset="0"/>
              </a:rPr>
              <a:pPr eaLnBrk="1" hangingPunct="1">
                <a:spcBef>
                  <a:spcPct val="0"/>
                </a:spcBef>
              </a:pPr>
              <a:t>4</a:t>
            </a:fld>
            <a:endParaRPr lang="de-DE" altLang="de-DE" sz="1400">
              <a:cs typeface="Times New Roman" panose="02020603050405020304" pitchFamily="18" charset="0"/>
            </a:endParaRPr>
          </a:p>
        </p:txBody>
      </p:sp>
      <p:sp>
        <p:nvSpPr>
          <p:cNvPr id="135171" name="Rectangle 3074"/>
          <p:cNvSpPr>
            <a:spLocks noGrp="1" noRot="1" noChangeAspect="1" noChangeArrowheads="1" noTextEdit="1"/>
          </p:cNvSpPr>
          <p:nvPr>
            <p:ph type="sldImg"/>
          </p:nvPr>
        </p:nvSpPr>
        <p:spPr>
          <a:xfrm>
            <a:off x="141288" y="768350"/>
            <a:ext cx="6821487" cy="3836988"/>
          </a:xfrm>
          <a:ln/>
        </p:spPr>
      </p:sp>
      <p:sp>
        <p:nvSpPr>
          <p:cNvPr id="135172"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440640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9CD7401-B4DB-479F-BFED-F2FC7A50530D}" type="slidenum">
              <a:rPr lang="de-DE" altLang="de-DE" sz="1400">
                <a:cs typeface="Times New Roman" panose="02020603050405020304" pitchFamily="18" charset="0"/>
              </a:rPr>
              <a:pPr eaLnBrk="1" hangingPunct="1">
                <a:spcBef>
                  <a:spcPct val="0"/>
                </a:spcBef>
              </a:pPr>
              <a:t>5</a:t>
            </a:fld>
            <a:endParaRPr lang="de-DE" altLang="de-DE" sz="1400">
              <a:cs typeface="Times New Roman" panose="02020603050405020304" pitchFamily="18" charset="0"/>
            </a:endParaRPr>
          </a:p>
        </p:txBody>
      </p:sp>
      <p:sp>
        <p:nvSpPr>
          <p:cNvPr id="139267" name="Rectangle 2"/>
          <p:cNvSpPr>
            <a:spLocks noGrp="1" noRot="1" noChangeAspect="1" noChangeArrowheads="1" noTextEdit="1"/>
          </p:cNvSpPr>
          <p:nvPr>
            <p:ph type="sldImg"/>
          </p:nvPr>
        </p:nvSpPr>
        <p:spPr>
          <a:xfrm>
            <a:off x="141288" y="768350"/>
            <a:ext cx="6821487"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3842724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9CD7401-B4DB-479F-BFED-F2FC7A50530D}" type="slidenum">
              <a:rPr lang="de-DE" altLang="de-DE" sz="1400">
                <a:cs typeface="Times New Roman" panose="02020603050405020304" pitchFamily="18" charset="0"/>
              </a:rPr>
              <a:pPr eaLnBrk="1" hangingPunct="1">
                <a:spcBef>
                  <a:spcPct val="0"/>
                </a:spcBef>
              </a:pPr>
              <a:t>6</a:t>
            </a:fld>
            <a:endParaRPr lang="de-DE" altLang="de-DE" sz="1400">
              <a:cs typeface="Times New Roman" panose="02020603050405020304" pitchFamily="18" charset="0"/>
            </a:endParaRPr>
          </a:p>
        </p:txBody>
      </p:sp>
      <p:sp>
        <p:nvSpPr>
          <p:cNvPr id="139267" name="Rectangle 2"/>
          <p:cNvSpPr>
            <a:spLocks noGrp="1" noRot="1" noChangeAspect="1" noChangeArrowheads="1" noTextEdit="1"/>
          </p:cNvSpPr>
          <p:nvPr>
            <p:ph type="sldImg"/>
          </p:nvPr>
        </p:nvSpPr>
        <p:spPr>
          <a:xfrm>
            <a:off x="141288" y="768350"/>
            <a:ext cx="6821487"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3842724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9CD7401-B4DB-479F-BFED-F2FC7A50530D}" type="slidenum">
              <a:rPr lang="de-DE" altLang="de-DE" sz="1400">
                <a:cs typeface="Times New Roman" panose="02020603050405020304" pitchFamily="18" charset="0"/>
              </a:rPr>
              <a:pPr eaLnBrk="1" hangingPunct="1">
                <a:spcBef>
                  <a:spcPct val="0"/>
                </a:spcBef>
              </a:pPr>
              <a:t>7</a:t>
            </a:fld>
            <a:endParaRPr lang="de-DE" altLang="de-DE" sz="1400">
              <a:cs typeface="Times New Roman" panose="02020603050405020304" pitchFamily="18" charset="0"/>
            </a:endParaRPr>
          </a:p>
        </p:txBody>
      </p:sp>
      <p:sp>
        <p:nvSpPr>
          <p:cNvPr id="139267" name="Rectangle 2"/>
          <p:cNvSpPr>
            <a:spLocks noGrp="1" noRot="1" noChangeAspect="1" noChangeArrowheads="1" noTextEdit="1"/>
          </p:cNvSpPr>
          <p:nvPr>
            <p:ph type="sldImg"/>
          </p:nvPr>
        </p:nvSpPr>
        <p:spPr>
          <a:xfrm>
            <a:off x="141288" y="768350"/>
            <a:ext cx="6821487"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3842724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9CD7401-B4DB-479F-BFED-F2FC7A50530D}" type="slidenum">
              <a:rPr lang="de-DE" altLang="de-DE" sz="1400">
                <a:cs typeface="Times New Roman" panose="02020603050405020304" pitchFamily="18" charset="0"/>
              </a:rPr>
              <a:pPr eaLnBrk="1" hangingPunct="1">
                <a:spcBef>
                  <a:spcPct val="0"/>
                </a:spcBef>
              </a:pPr>
              <a:t>8</a:t>
            </a:fld>
            <a:endParaRPr lang="de-DE" altLang="de-DE" sz="1400">
              <a:cs typeface="Times New Roman" panose="02020603050405020304" pitchFamily="18" charset="0"/>
            </a:endParaRPr>
          </a:p>
        </p:txBody>
      </p:sp>
      <p:sp>
        <p:nvSpPr>
          <p:cNvPr id="139267" name="Rectangle 2"/>
          <p:cNvSpPr>
            <a:spLocks noGrp="1" noRot="1" noChangeAspect="1" noChangeArrowheads="1" noTextEdit="1"/>
          </p:cNvSpPr>
          <p:nvPr>
            <p:ph type="sldImg"/>
          </p:nvPr>
        </p:nvSpPr>
        <p:spPr>
          <a:xfrm>
            <a:off x="141288" y="768350"/>
            <a:ext cx="6821487"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3842724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DEB63A3-FF2E-4D7F-AF01-C7DDBC13DFB8}" type="slidenum">
              <a:rPr lang="de-DE" altLang="de-DE" sz="1400">
                <a:cs typeface="Times New Roman" panose="02020603050405020304" pitchFamily="18" charset="0"/>
              </a:rPr>
              <a:pPr eaLnBrk="1" hangingPunct="1">
                <a:spcBef>
                  <a:spcPct val="0"/>
                </a:spcBef>
              </a:pPr>
              <a:t>9</a:t>
            </a:fld>
            <a:endParaRPr lang="de-DE" altLang="de-DE" sz="1400">
              <a:cs typeface="Times New Roman" panose="02020603050405020304" pitchFamily="18" charset="0"/>
            </a:endParaRPr>
          </a:p>
        </p:txBody>
      </p:sp>
      <p:sp>
        <p:nvSpPr>
          <p:cNvPr id="140291" name="Rectangle 2"/>
          <p:cNvSpPr>
            <a:spLocks noGrp="1" noRot="1" noChangeAspect="1" noChangeArrowheads="1" noTextEdit="1"/>
          </p:cNvSpPr>
          <p:nvPr>
            <p:ph type="sldImg"/>
          </p:nvPr>
        </p:nvSpPr>
        <p:spPr>
          <a:xfrm>
            <a:off x="141288" y="768350"/>
            <a:ext cx="6821487"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3268008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04F3CDF-A691-4B5F-9A10-47B879545999}" type="slidenum">
              <a:rPr lang="de-DE" altLang="de-DE" sz="1400">
                <a:cs typeface="Times New Roman" panose="02020603050405020304" pitchFamily="18" charset="0"/>
              </a:rPr>
              <a:pPr eaLnBrk="1" hangingPunct="1">
                <a:spcBef>
                  <a:spcPct val="0"/>
                </a:spcBef>
              </a:pPr>
              <a:t>10</a:t>
            </a:fld>
            <a:endParaRPr lang="de-DE" altLang="de-DE" sz="1400">
              <a:cs typeface="Times New Roman" panose="02020603050405020304" pitchFamily="18" charset="0"/>
            </a:endParaRPr>
          </a:p>
        </p:txBody>
      </p:sp>
      <p:sp>
        <p:nvSpPr>
          <p:cNvPr id="143363" name="Rectangle 2"/>
          <p:cNvSpPr>
            <a:spLocks noGrp="1" noRot="1" noChangeAspect="1" noChangeArrowheads="1" noTextEdit="1"/>
          </p:cNvSpPr>
          <p:nvPr>
            <p:ph type="sldImg"/>
          </p:nvPr>
        </p:nvSpPr>
        <p:spPr>
          <a:xfrm>
            <a:off x="141288" y="768350"/>
            <a:ext cx="6821487"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5979906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04F3CDF-A691-4B5F-9A10-47B879545999}" type="slidenum">
              <a:rPr lang="de-DE" altLang="de-DE" sz="1400">
                <a:cs typeface="Times New Roman" panose="02020603050405020304" pitchFamily="18" charset="0"/>
              </a:rPr>
              <a:pPr eaLnBrk="1" hangingPunct="1">
                <a:spcBef>
                  <a:spcPct val="0"/>
                </a:spcBef>
              </a:pPr>
              <a:t>11</a:t>
            </a:fld>
            <a:endParaRPr lang="de-DE" altLang="de-DE" sz="1400">
              <a:cs typeface="Times New Roman" panose="02020603050405020304" pitchFamily="18" charset="0"/>
            </a:endParaRPr>
          </a:p>
        </p:txBody>
      </p:sp>
      <p:sp>
        <p:nvSpPr>
          <p:cNvPr id="143363" name="Rectangle 2"/>
          <p:cNvSpPr>
            <a:spLocks noGrp="1" noRot="1" noChangeAspect="1" noChangeArrowheads="1" noTextEdit="1"/>
          </p:cNvSpPr>
          <p:nvPr>
            <p:ph type="sldImg"/>
          </p:nvPr>
        </p:nvSpPr>
        <p:spPr>
          <a:xfrm>
            <a:off x="141288" y="768350"/>
            <a:ext cx="6821487"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5979906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04F3CDF-A691-4B5F-9A10-47B879545999}" type="slidenum">
              <a:rPr lang="de-DE" altLang="de-DE" sz="1400">
                <a:cs typeface="Times New Roman" panose="02020603050405020304" pitchFamily="18" charset="0"/>
              </a:rPr>
              <a:pPr eaLnBrk="1" hangingPunct="1">
                <a:spcBef>
                  <a:spcPct val="0"/>
                </a:spcBef>
              </a:pPr>
              <a:t>12</a:t>
            </a:fld>
            <a:endParaRPr lang="de-DE" altLang="de-DE" sz="1400">
              <a:cs typeface="Times New Roman" panose="02020603050405020304" pitchFamily="18" charset="0"/>
            </a:endParaRPr>
          </a:p>
        </p:txBody>
      </p:sp>
      <p:sp>
        <p:nvSpPr>
          <p:cNvPr id="143363" name="Rectangle 2"/>
          <p:cNvSpPr>
            <a:spLocks noGrp="1" noRot="1" noChangeAspect="1" noChangeArrowheads="1" noTextEdit="1"/>
          </p:cNvSpPr>
          <p:nvPr>
            <p:ph type="sldImg"/>
          </p:nvPr>
        </p:nvSpPr>
        <p:spPr>
          <a:xfrm>
            <a:off x="141288" y="768350"/>
            <a:ext cx="6821487"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5979906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626B246-5C5C-4707-AB40-4C080B40FC8D}" type="slidenum">
              <a:rPr lang="de-DE" altLang="de-DE" sz="1400">
                <a:cs typeface="Times New Roman" panose="02020603050405020304" pitchFamily="18" charset="0"/>
              </a:rPr>
              <a:pPr eaLnBrk="1" hangingPunct="1">
                <a:spcBef>
                  <a:spcPct val="0"/>
                </a:spcBef>
              </a:pPr>
              <a:t>13</a:t>
            </a:fld>
            <a:endParaRPr lang="de-DE" altLang="de-DE" sz="1400">
              <a:cs typeface="Times New Roman" panose="02020603050405020304" pitchFamily="18" charset="0"/>
            </a:endParaRPr>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633352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5E2969A-1316-4B66-820C-3486B4838EBE}" type="slidenum">
              <a:rPr lang="de-DE" altLang="de-DE" sz="1400">
                <a:cs typeface="Times New Roman" panose="02020603050405020304" pitchFamily="18" charset="0"/>
              </a:rPr>
              <a:pPr eaLnBrk="1" hangingPunct="1">
                <a:spcBef>
                  <a:spcPct val="0"/>
                </a:spcBef>
              </a:pPr>
              <a:t>14</a:t>
            </a:fld>
            <a:endParaRPr lang="de-DE" altLang="de-DE" sz="1400">
              <a:cs typeface="Times New Roman" panose="02020603050405020304" pitchFamily="18" charset="0"/>
            </a:endParaRPr>
          </a:p>
        </p:txBody>
      </p:sp>
      <p:sp>
        <p:nvSpPr>
          <p:cNvPr id="145411" name="Rectangle 2"/>
          <p:cNvSpPr>
            <a:spLocks noGrp="1" noRot="1" noChangeAspect="1" noChangeArrowheads="1" noTextEdit="1"/>
          </p:cNvSpPr>
          <p:nvPr>
            <p:ph type="sldImg"/>
          </p:nvPr>
        </p:nvSpPr>
        <p:spPr>
          <a:xfrm>
            <a:off x="141288" y="768350"/>
            <a:ext cx="6821487"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843029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5A4EC81-7E8C-4CD8-AE70-0097C5E5919F}" type="slidenum">
              <a:rPr lang="de-DE" altLang="de-DE" sz="1400">
                <a:cs typeface="Times New Roman" panose="02020603050405020304" pitchFamily="18" charset="0"/>
              </a:rPr>
              <a:pPr eaLnBrk="1" hangingPunct="1">
                <a:spcBef>
                  <a:spcPct val="0"/>
                </a:spcBef>
              </a:pPr>
              <a:t>15</a:t>
            </a:fld>
            <a:endParaRPr lang="de-DE" altLang="de-DE" sz="1400">
              <a:cs typeface="Times New Roman" panose="02020603050405020304" pitchFamily="18" charset="0"/>
            </a:endParaRPr>
          </a:p>
        </p:txBody>
      </p:sp>
      <p:sp>
        <p:nvSpPr>
          <p:cNvPr id="146435" name="Rectangle 2"/>
          <p:cNvSpPr>
            <a:spLocks noGrp="1" noRot="1" noChangeAspect="1" noChangeArrowheads="1" noTextEdit="1"/>
          </p:cNvSpPr>
          <p:nvPr>
            <p:ph type="sldImg"/>
          </p:nvPr>
        </p:nvSpPr>
        <p:spPr>
          <a:xfrm>
            <a:off x="141288" y="768350"/>
            <a:ext cx="6821487"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660841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108B2C1-65A2-4959-AD15-7BB816A8D928}" type="slidenum">
              <a:rPr lang="de-DE" altLang="de-DE" sz="1400">
                <a:cs typeface="Times New Roman" panose="02020603050405020304" pitchFamily="18" charset="0"/>
              </a:rPr>
              <a:pPr eaLnBrk="1" hangingPunct="1">
                <a:spcBef>
                  <a:spcPct val="0"/>
                </a:spcBef>
              </a:pPr>
              <a:t>16</a:t>
            </a:fld>
            <a:endParaRPr lang="de-DE" altLang="de-DE" sz="1400">
              <a:cs typeface="Times New Roman" panose="02020603050405020304" pitchFamily="18" charset="0"/>
            </a:endParaRPr>
          </a:p>
        </p:txBody>
      </p:sp>
      <p:sp>
        <p:nvSpPr>
          <p:cNvPr id="147459" name="Rectangle 2"/>
          <p:cNvSpPr>
            <a:spLocks noGrp="1" noRot="1" noChangeAspect="1" noChangeArrowheads="1" noTextEdit="1"/>
          </p:cNvSpPr>
          <p:nvPr>
            <p:ph type="sldImg"/>
          </p:nvPr>
        </p:nvSpPr>
        <p:spPr>
          <a:xfrm>
            <a:off x="141288" y="768350"/>
            <a:ext cx="6821487"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1471380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CAE3D49-4BCF-4BCC-A66E-BF34A533BF22}" type="slidenum">
              <a:rPr lang="de-DE" altLang="de-DE" sz="1400">
                <a:cs typeface="Times New Roman" panose="02020603050405020304" pitchFamily="18" charset="0"/>
              </a:rPr>
              <a:pPr eaLnBrk="1" hangingPunct="1">
                <a:spcBef>
                  <a:spcPct val="0"/>
                </a:spcBef>
              </a:pPr>
              <a:t>17</a:t>
            </a:fld>
            <a:endParaRPr lang="de-DE" altLang="de-DE" sz="1400">
              <a:cs typeface="Times New Roman" panose="02020603050405020304" pitchFamily="18" charset="0"/>
            </a:endParaRPr>
          </a:p>
        </p:txBody>
      </p:sp>
      <p:sp>
        <p:nvSpPr>
          <p:cNvPr id="149507" name="Rectangle 2"/>
          <p:cNvSpPr>
            <a:spLocks noGrp="1" noRot="1" noChangeAspect="1" noChangeArrowheads="1" noTextEdit="1"/>
          </p:cNvSpPr>
          <p:nvPr>
            <p:ph type="sldImg"/>
          </p:nvPr>
        </p:nvSpPr>
        <p:spPr>
          <a:xfrm>
            <a:off x="141288" y="768350"/>
            <a:ext cx="6821487"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858463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CAE3D49-4BCF-4BCC-A66E-BF34A533BF22}" type="slidenum">
              <a:rPr lang="de-DE" altLang="de-DE" sz="1400">
                <a:cs typeface="Times New Roman" panose="02020603050405020304" pitchFamily="18" charset="0"/>
              </a:rPr>
              <a:pPr eaLnBrk="1" hangingPunct="1">
                <a:spcBef>
                  <a:spcPct val="0"/>
                </a:spcBef>
              </a:pPr>
              <a:t>18</a:t>
            </a:fld>
            <a:endParaRPr lang="de-DE" altLang="de-DE" sz="1400">
              <a:cs typeface="Times New Roman" panose="02020603050405020304" pitchFamily="18" charset="0"/>
            </a:endParaRPr>
          </a:p>
        </p:txBody>
      </p:sp>
      <p:sp>
        <p:nvSpPr>
          <p:cNvPr id="149507" name="Rectangle 2"/>
          <p:cNvSpPr>
            <a:spLocks noGrp="1" noRot="1" noChangeAspect="1" noChangeArrowheads="1" noTextEdit="1"/>
          </p:cNvSpPr>
          <p:nvPr>
            <p:ph type="sldImg"/>
          </p:nvPr>
        </p:nvSpPr>
        <p:spPr>
          <a:xfrm>
            <a:off x="141288" y="768350"/>
            <a:ext cx="6821487"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858463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B7C8795-5DB8-4F0F-98F8-518F5229831A}" type="slidenum">
              <a:rPr lang="de-DE" altLang="de-DE" sz="1400">
                <a:cs typeface="Times New Roman" panose="02020603050405020304" pitchFamily="18" charset="0"/>
              </a:rPr>
              <a:pPr eaLnBrk="1" hangingPunct="1">
                <a:spcBef>
                  <a:spcPct val="0"/>
                </a:spcBef>
              </a:pPr>
              <a:t>19</a:t>
            </a:fld>
            <a:endParaRPr lang="de-DE" altLang="de-DE" sz="1400">
              <a:cs typeface="Times New Roman" panose="02020603050405020304" pitchFamily="18" charset="0"/>
            </a:endParaRPr>
          </a:p>
        </p:txBody>
      </p:sp>
      <p:sp>
        <p:nvSpPr>
          <p:cNvPr id="150531" name="Rectangle 2"/>
          <p:cNvSpPr>
            <a:spLocks noGrp="1" noRot="1" noChangeAspect="1" noChangeArrowheads="1" noTextEdit="1"/>
          </p:cNvSpPr>
          <p:nvPr>
            <p:ph type="sldImg"/>
          </p:nvPr>
        </p:nvSpPr>
        <p:spPr>
          <a:xfrm>
            <a:off x="139700" y="768350"/>
            <a:ext cx="6821488"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534790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EADFFAD-7D1D-4A9D-9629-9D5E28AA1BB0}" type="slidenum">
              <a:rPr lang="de-DE" altLang="de-DE" sz="1400">
                <a:cs typeface="Times New Roman" panose="02020603050405020304" pitchFamily="18" charset="0"/>
              </a:rPr>
              <a:pPr eaLnBrk="1" hangingPunct="1">
                <a:spcBef>
                  <a:spcPct val="0"/>
                </a:spcBef>
              </a:pPr>
              <a:t>20</a:t>
            </a:fld>
            <a:endParaRPr lang="de-DE" altLang="de-DE" sz="1400">
              <a:cs typeface="Times New Roman" panose="02020603050405020304" pitchFamily="18" charset="0"/>
            </a:endParaRPr>
          </a:p>
        </p:txBody>
      </p:sp>
      <p:sp>
        <p:nvSpPr>
          <p:cNvPr id="154627" name="Rectangle 1026"/>
          <p:cNvSpPr>
            <a:spLocks noGrp="1" noRot="1" noChangeAspect="1" noChangeArrowheads="1" noTextEdit="1"/>
          </p:cNvSpPr>
          <p:nvPr>
            <p:ph type="sldImg"/>
          </p:nvPr>
        </p:nvSpPr>
        <p:spPr>
          <a:xfrm>
            <a:off x="141288" y="768350"/>
            <a:ext cx="6821487" cy="3836988"/>
          </a:xfrm>
          <a:ln/>
        </p:spPr>
      </p:sp>
      <p:sp>
        <p:nvSpPr>
          <p:cNvPr id="1546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426926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EADFFAD-7D1D-4A9D-9629-9D5E28AA1BB0}" type="slidenum">
              <a:rPr lang="de-DE" altLang="de-DE" sz="1400">
                <a:cs typeface="Times New Roman" panose="02020603050405020304" pitchFamily="18" charset="0"/>
              </a:rPr>
              <a:pPr eaLnBrk="1" hangingPunct="1">
                <a:spcBef>
                  <a:spcPct val="0"/>
                </a:spcBef>
              </a:pPr>
              <a:t>21</a:t>
            </a:fld>
            <a:endParaRPr lang="de-DE" altLang="de-DE" sz="1400">
              <a:cs typeface="Times New Roman" panose="02020603050405020304" pitchFamily="18" charset="0"/>
            </a:endParaRPr>
          </a:p>
        </p:txBody>
      </p:sp>
      <p:sp>
        <p:nvSpPr>
          <p:cNvPr id="154627" name="Rectangle 1026"/>
          <p:cNvSpPr>
            <a:spLocks noGrp="1" noRot="1" noChangeAspect="1" noChangeArrowheads="1" noTextEdit="1"/>
          </p:cNvSpPr>
          <p:nvPr>
            <p:ph type="sldImg"/>
          </p:nvPr>
        </p:nvSpPr>
        <p:spPr>
          <a:xfrm>
            <a:off x="141288" y="768350"/>
            <a:ext cx="6821487" cy="3836988"/>
          </a:xfrm>
          <a:ln/>
        </p:spPr>
      </p:sp>
      <p:sp>
        <p:nvSpPr>
          <p:cNvPr id="1546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426926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EADFFAD-7D1D-4A9D-9629-9D5E28AA1BB0}" type="slidenum">
              <a:rPr lang="de-DE" altLang="de-DE" sz="1400">
                <a:cs typeface="Times New Roman" panose="02020603050405020304" pitchFamily="18" charset="0"/>
              </a:rPr>
              <a:pPr eaLnBrk="1" hangingPunct="1">
                <a:spcBef>
                  <a:spcPct val="0"/>
                </a:spcBef>
              </a:pPr>
              <a:t>22</a:t>
            </a:fld>
            <a:endParaRPr lang="de-DE" altLang="de-DE" sz="1400">
              <a:cs typeface="Times New Roman" panose="02020603050405020304" pitchFamily="18" charset="0"/>
            </a:endParaRPr>
          </a:p>
        </p:txBody>
      </p:sp>
      <p:sp>
        <p:nvSpPr>
          <p:cNvPr id="154627" name="Rectangle 1026"/>
          <p:cNvSpPr>
            <a:spLocks noGrp="1" noRot="1" noChangeAspect="1" noChangeArrowheads="1" noTextEdit="1"/>
          </p:cNvSpPr>
          <p:nvPr>
            <p:ph type="sldImg"/>
          </p:nvPr>
        </p:nvSpPr>
        <p:spPr>
          <a:xfrm>
            <a:off x="141288" y="768350"/>
            <a:ext cx="6821487" cy="3836988"/>
          </a:xfrm>
          <a:ln/>
        </p:spPr>
      </p:sp>
      <p:sp>
        <p:nvSpPr>
          <p:cNvPr id="1546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426926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EADFFAD-7D1D-4A9D-9629-9D5E28AA1BB0}" type="slidenum">
              <a:rPr lang="de-DE" altLang="de-DE" sz="1400">
                <a:cs typeface="Times New Roman" panose="02020603050405020304" pitchFamily="18" charset="0"/>
              </a:rPr>
              <a:pPr eaLnBrk="1" hangingPunct="1">
                <a:spcBef>
                  <a:spcPct val="0"/>
                </a:spcBef>
              </a:pPr>
              <a:t>23</a:t>
            </a:fld>
            <a:endParaRPr lang="de-DE" altLang="de-DE" sz="1400">
              <a:cs typeface="Times New Roman" panose="02020603050405020304" pitchFamily="18" charset="0"/>
            </a:endParaRPr>
          </a:p>
        </p:txBody>
      </p:sp>
      <p:sp>
        <p:nvSpPr>
          <p:cNvPr id="154627" name="Rectangle 1026"/>
          <p:cNvSpPr>
            <a:spLocks noGrp="1" noRot="1" noChangeAspect="1" noChangeArrowheads="1" noTextEdit="1"/>
          </p:cNvSpPr>
          <p:nvPr>
            <p:ph type="sldImg"/>
          </p:nvPr>
        </p:nvSpPr>
        <p:spPr>
          <a:xfrm>
            <a:off x="141288" y="768350"/>
            <a:ext cx="6821487" cy="3836988"/>
          </a:xfrm>
          <a:ln/>
        </p:spPr>
      </p:sp>
      <p:sp>
        <p:nvSpPr>
          <p:cNvPr id="1546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426926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664859A-010C-492F-9967-AA1F2F009760}" type="slidenum">
              <a:rPr lang="de-DE" altLang="de-DE" sz="1400">
                <a:cs typeface="Times New Roman" panose="02020603050405020304" pitchFamily="18" charset="0"/>
              </a:rPr>
              <a:pPr eaLnBrk="1" hangingPunct="1">
                <a:spcBef>
                  <a:spcPct val="0"/>
                </a:spcBef>
              </a:pPr>
              <a:t>24</a:t>
            </a:fld>
            <a:endParaRPr lang="de-DE" altLang="de-DE" sz="1400">
              <a:cs typeface="Times New Roman" panose="02020603050405020304" pitchFamily="18" charset="0"/>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6527219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6B17A13-5753-4231-A62D-C790EB839363}" type="slidenum">
              <a:rPr lang="de-DE" altLang="de-DE" sz="1400">
                <a:cs typeface="Times New Roman" panose="02020603050405020304" pitchFamily="18" charset="0"/>
              </a:rPr>
              <a:pPr eaLnBrk="1" hangingPunct="1">
                <a:spcBef>
                  <a:spcPct val="0"/>
                </a:spcBef>
              </a:pPr>
              <a:t>25</a:t>
            </a:fld>
            <a:endParaRPr lang="de-DE" altLang="de-DE" sz="1400">
              <a:cs typeface="Times New Roman" panose="02020603050405020304" pitchFamily="18" charset="0"/>
            </a:endParaRPr>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6238739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F79DE74-805D-4AAA-974F-D457FC657FC3}" type="slidenum">
              <a:rPr lang="de-DE" altLang="de-DE" sz="1400">
                <a:cs typeface="Times New Roman" panose="02020603050405020304" pitchFamily="18" charset="0"/>
              </a:rPr>
              <a:pPr eaLnBrk="1" hangingPunct="1">
                <a:spcBef>
                  <a:spcPct val="0"/>
                </a:spcBef>
              </a:pPr>
              <a:t>26</a:t>
            </a:fld>
            <a:endParaRPr lang="de-DE" altLang="de-DE" sz="1400">
              <a:cs typeface="Times New Roman" panose="02020603050405020304" pitchFamily="18" charset="0"/>
            </a:endParaRPr>
          </a:p>
        </p:txBody>
      </p:sp>
      <p:sp>
        <p:nvSpPr>
          <p:cNvPr id="157699" name="Rectangle 2"/>
          <p:cNvSpPr>
            <a:spLocks noGrp="1" noRot="1" noChangeAspect="1" noChangeArrowheads="1" noTextEdit="1"/>
          </p:cNvSpPr>
          <p:nvPr>
            <p:ph type="sldImg"/>
          </p:nvPr>
        </p:nvSpPr>
        <p:spPr>
          <a:xfrm>
            <a:off x="141288" y="768350"/>
            <a:ext cx="6821487"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5035311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90165C5-FCFB-4BA0-B52E-8863B209D44F}" type="slidenum">
              <a:rPr lang="de-DE" altLang="de-DE" sz="1400">
                <a:cs typeface="Times New Roman" panose="02020603050405020304" pitchFamily="18" charset="0"/>
              </a:rPr>
              <a:pPr eaLnBrk="1" hangingPunct="1">
                <a:spcBef>
                  <a:spcPct val="0"/>
                </a:spcBef>
              </a:pPr>
              <a:t>27</a:t>
            </a:fld>
            <a:endParaRPr lang="de-DE" altLang="de-DE" sz="1400">
              <a:cs typeface="Times New Roman" panose="02020603050405020304" pitchFamily="18" charset="0"/>
            </a:endParaRPr>
          </a:p>
        </p:txBody>
      </p:sp>
      <p:sp>
        <p:nvSpPr>
          <p:cNvPr id="158723" name="Rectangle 2"/>
          <p:cNvSpPr>
            <a:spLocks noGrp="1" noRot="1" noChangeAspect="1" noChangeArrowheads="1" noTextEdit="1"/>
          </p:cNvSpPr>
          <p:nvPr>
            <p:ph type="sldImg"/>
          </p:nvPr>
        </p:nvSpPr>
        <p:spPr>
          <a:xfrm>
            <a:off x="141288" y="768350"/>
            <a:ext cx="6821487"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218623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A9D0E55-3242-4281-B6AA-151A293EB4C5}" type="slidenum">
              <a:rPr lang="de-DE" altLang="de-DE" sz="1400">
                <a:cs typeface="Times New Roman" panose="02020603050405020304" pitchFamily="18" charset="0"/>
              </a:rPr>
              <a:pPr eaLnBrk="1" hangingPunct="1">
                <a:spcBef>
                  <a:spcPct val="0"/>
                </a:spcBef>
              </a:pPr>
              <a:t>28</a:t>
            </a:fld>
            <a:endParaRPr lang="de-DE" altLang="de-DE" sz="1400">
              <a:cs typeface="Times New Roman" panose="02020603050405020304" pitchFamily="18" charset="0"/>
            </a:endParaRPr>
          </a:p>
        </p:txBody>
      </p:sp>
      <p:sp>
        <p:nvSpPr>
          <p:cNvPr id="159747" name="Rectangle 2"/>
          <p:cNvSpPr>
            <a:spLocks noGrp="1" noRot="1" noChangeAspect="1" noChangeArrowheads="1" noTextEdit="1"/>
          </p:cNvSpPr>
          <p:nvPr>
            <p:ph type="sldImg"/>
          </p:nvPr>
        </p:nvSpPr>
        <p:spPr>
          <a:xfrm>
            <a:off x="141288" y="768350"/>
            <a:ext cx="6821487"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589557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916D60B-9725-4489-B41C-72B819CFD5C5}" type="slidenum">
              <a:rPr lang="de-DE" altLang="de-DE" sz="1400">
                <a:cs typeface="Times New Roman" panose="02020603050405020304" pitchFamily="18" charset="0"/>
              </a:rPr>
              <a:pPr eaLnBrk="1" hangingPunct="1">
                <a:spcBef>
                  <a:spcPct val="0"/>
                </a:spcBef>
              </a:pPr>
              <a:t>29</a:t>
            </a:fld>
            <a:endParaRPr lang="de-DE" altLang="de-DE" sz="1400">
              <a:cs typeface="Times New Roman" panose="02020603050405020304" pitchFamily="18" charset="0"/>
            </a:endParaRPr>
          </a:p>
        </p:txBody>
      </p:sp>
      <p:sp>
        <p:nvSpPr>
          <p:cNvPr id="160771" name="Rectangle 2"/>
          <p:cNvSpPr>
            <a:spLocks noGrp="1" noRot="1" noChangeAspect="1" noChangeArrowheads="1" noTextEdit="1"/>
          </p:cNvSpPr>
          <p:nvPr>
            <p:ph type="sldImg"/>
          </p:nvPr>
        </p:nvSpPr>
        <p:spPr>
          <a:xfrm>
            <a:off x="141288" y="768350"/>
            <a:ext cx="6821487"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440054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1BEC9F1-BC09-4670-AAB4-7C1224EB648C}" type="slidenum">
              <a:rPr lang="de-DE" altLang="de-DE" sz="1400">
                <a:cs typeface="Times New Roman" panose="02020603050405020304" pitchFamily="18" charset="0"/>
              </a:rPr>
              <a:pPr eaLnBrk="1" hangingPunct="1">
                <a:spcBef>
                  <a:spcPct val="0"/>
                </a:spcBef>
              </a:pPr>
              <a:t>30</a:t>
            </a:fld>
            <a:endParaRPr lang="de-DE" altLang="de-DE" sz="1400">
              <a:cs typeface="Times New Roman" panose="02020603050405020304" pitchFamily="18" charset="0"/>
            </a:endParaRPr>
          </a:p>
        </p:txBody>
      </p:sp>
      <p:sp>
        <p:nvSpPr>
          <p:cNvPr id="161795" name="Rectangle 2"/>
          <p:cNvSpPr>
            <a:spLocks noGrp="1" noRot="1" noChangeAspect="1" noChangeArrowheads="1" noTextEdit="1"/>
          </p:cNvSpPr>
          <p:nvPr>
            <p:ph type="sldImg"/>
          </p:nvPr>
        </p:nvSpPr>
        <p:spPr>
          <a:xfrm>
            <a:off x="141288" y="768350"/>
            <a:ext cx="6821487"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6869378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654E39E-8C4D-41FD-9E38-01BF2E8D6CE6}" type="slidenum">
              <a:rPr lang="de-DE" altLang="de-DE" sz="1400">
                <a:cs typeface="Times New Roman" panose="02020603050405020304" pitchFamily="18" charset="0"/>
              </a:rPr>
              <a:pPr eaLnBrk="1" hangingPunct="1">
                <a:spcBef>
                  <a:spcPct val="0"/>
                </a:spcBef>
              </a:pPr>
              <a:t>31</a:t>
            </a:fld>
            <a:endParaRPr lang="de-DE" altLang="de-DE" sz="1400">
              <a:cs typeface="Times New Roman" panose="02020603050405020304" pitchFamily="18" charset="0"/>
            </a:endParaRPr>
          </a:p>
        </p:txBody>
      </p:sp>
      <p:sp>
        <p:nvSpPr>
          <p:cNvPr id="162819" name="Rectangle 1026"/>
          <p:cNvSpPr>
            <a:spLocks noGrp="1" noRot="1" noChangeAspect="1" noChangeArrowheads="1" noTextEdit="1"/>
          </p:cNvSpPr>
          <p:nvPr>
            <p:ph type="sldImg"/>
          </p:nvPr>
        </p:nvSpPr>
        <p:spPr>
          <a:xfrm>
            <a:off x="141288" y="768350"/>
            <a:ext cx="6821487" cy="3836988"/>
          </a:xfrm>
          <a:ln/>
        </p:spPr>
      </p:sp>
      <p:sp>
        <p:nvSpPr>
          <p:cNvPr id="16282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1157527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228C99A-452E-4C45-B9D7-6578BA86FF7F}" type="slidenum">
              <a:rPr lang="de-DE" altLang="de-DE" sz="1400">
                <a:cs typeface="Times New Roman" panose="02020603050405020304" pitchFamily="18" charset="0"/>
              </a:rPr>
              <a:pPr eaLnBrk="1" hangingPunct="1">
                <a:spcBef>
                  <a:spcPct val="0"/>
                </a:spcBef>
              </a:pPr>
              <a:t>32</a:t>
            </a:fld>
            <a:endParaRPr lang="de-DE" altLang="de-DE" sz="1400">
              <a:cs typeface="Times New Roman" panose="02020603050405020304" pitchFamily="18" charset="0"/>
            </a:endParaRPr>
          </a:p>
        </p:txBody>
      </p:sp>
      <p:sp>
        <p:nvSpPr>
          <p:cNvPr id="16384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38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8019314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8F74B51-7799-49FF-9607-28700F42962D}" type="slidenum">
              <a:rPr lang="de-DE" altLang="de-DE" sz="1400">
                <a:cs typeface="Times New Roman" panose="02020603050405020304" pitchFamily="18" charset="0"/>
              </a:rPr>
              <a:pPr eaLnBrk="1" hangingPunct="1">
                <a:spcBef>
                  <a:spcPct val="0"/>
                </a:spcBef>
              </a:pPr>
              <a:t>33</a:t>
            </a:fld>
            <a:endParaRPr lang="de-DE" altLang="de-DE" sz="1400">
              <a:cs typeface="Times New Roman" panose="02020603050405020304" pitchFamily="18" charset="0"/>
            </a:endParaRPr>
          </a:p>
        </p:txBody>
      </p:sp>
      <p:sp>
        <p:nvSpPr>
          <p:cNvPr id="16486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7786932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3FA8D99-E90D-4FED-9AE4-BD1E19D895B0}" type="slidenum">
              <a:rPr lang="de-DE" altLang="de-DE" sz="1400">
                <a:cs typeface="Times New Roman" panose="02020603050405020304" pitchFamily="18" charset="0"/>
              </a:rPr>
              <a:pPr eaLnBrk="1" hangingPunct="1">
                <a:spcBef>
                  <a:spcPct val="0"/>
                </a:spcBef>
              </a:pPr>
              <a:t>34</a:t>
            </a:fld>
            <a:endParaRPr lang="de-DE" altLang="de-DE" sz="1400">
              <a:cs typeface="Times New Roman" panose="02020603050405020304" pitchFamily="18" charset="0"/>
            </a:endParaRPr>
          </a:p>
        </p:txBody>
      </p:sp>
      <p:sp>
        <p:nvSpPr>
          <p:cNvPr id="16589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58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6829970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FCCF1D2-4F11-4CC2-8D7E-B13CB0759981}" type="slidenum">
              <a:rPr lang="de-DE" altLang="de-DE" sz="1400">
                <a:cs typeface="Times New Roman" panose="02020603050405020304" pitchFamily="18" charset="0"/>
              </a:rPr>
              <a:pPr eaLnBrk="1" hangingPunct="1">
                <a:spcBef>
                  <a:spcPct val="0"/>
                </a:spcBef>
              </a:pPr>
              <a:t>35</a:t>
            </a:fld>
            <a:endParaRPr lang="de-DE" altLang="de-DE" sz="1400">
              <a:cs typeface="Times New Roman" panose="02020603050405020304" pitchFamily="18" charset="0"/>
            </a:endParaRPr>
          </a:p>
        </p:txBody>
      </p:sp>
      <p:sp>
        <p:nvSpPr>
          <p:cNvPr id="16691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746549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36</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81F77AB-00AE-4EA6-B5E9-64AB6A314F36}" type="slidenum">
              <a:rPr lang="de-DE" altLang="de-DE" sz="1400">
                <a:cs typeface="Times New Roman" panose="02020603050405020304" pitchFamily="18" charset="0"/>
              </a:rPr>
              <a:pPr eaLnBrk="1" hangingPunct="1">
                <a:spcBef>
                  <a:spcPct val="0"/>
                </a:spcBef>
              </a:pPr>
              <a:t>37</a:t>
            </a:fld>
            <a:endParaRPr lang="de-DE" altLang="de-DE" sz="1400">
              <a:cs typeface="Times New Roman" panose="02020603050405020304" pitchFamily="18" charset="0"/>
            </a:endParaRPr>
          </a:p>
        </p:txBody>
      </p:sp>
      <p:sp>
        <p:nvSpPr>
          <p:cNvPr id="167939" name="Rectangle 2"/>
          <p:cNvSpPr>
            <a:spLocks noGrp="1" noRot="1" noChangeAspect="1" noChangeArrowheads="1" noTextEdit="1"/>
          </p:cNvSpPr>
          <p:nvPr>
            <p:ph type="sldImg"/>
          </p:nvPr>
        </p:nvSpPr>
        <p:spPr>
          <a:xfrm>
            <a:off x="141288" y="768350"/>
            <a:ext cx="6821487"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403436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B1F96CA-1091-467C-9B30-718ED1E97C9B}" type="slidenum">
              <a:rPr lang="de-DE" altLang="de-DE" sz="1400">
                <a:cs typeface="Times New Roman" panose="02020603050405020304" pitchFamily="18" charset="0"/>
              </a:rPr>
              <a:pPr eaLnBrk="1" hangingPunct="1">
                <a:spcBef>
                  <a:spcPct val="0"/>
                </a:spcBef>
              </a:pPr>
              <a:t>38</a:t>
            </a:fld>
            <a:endParaRPr lang="de-DE" altLang="de-DE" sz="1400">
              <a:cs typeface="Times New Roman" panose="02020603050405020304" pitchFamily="18" charset="0"/>
            </a:endParaRPr>
          </a:p>
        </p:txBody>
      </p:sp>
      <p:sp>
        <p:nvSpPr>
          <p:cNvPr id="168963" name="Rectangle 2"/>
          <p:cNvSpPr>
            <a:spLocks noGrp="1" noRot="1" noChangeAspect="1" noChangeArrowheads="1" noTextEdit="1"/>
          </p:cNvSpPr>
          <p:nvPr>
            <p:ph type="sldImg"/>
          </p:nvPr>
        </p:nvSpPr>
        <p:spPr>
          <a:xfrm>
            <a:off x="141288" y="768350"/>
            <a:ext cx="6821487"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2938546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91CD057-29F8-40EE-BD01-301DBE4B3E7D}" type="slidenum">
              <a:rPr lang="de-DE" altLang="de-DE" sz="1400">
                <a:cs typeface="Times New Roman" panose="02020603050405020304" pitchFamily="18" charset="0"/>
              </a:rPr>
              <a:pPr eaLnBrk="1" hangingPunct="1">
                <a:spcBef>
                  <a:spcPct val="0"/>
                </a:spcBef>
              </a:pPr>
              <a:t>39</a:t>
            </a:fld>
            <a:endParaRPr lang="de-DE" altLang="de-DE" sz="1400">
              <a:cs typeface="Times New Roman" panose="02020603050405020304" pitchFamily="18" charset="0"/>
            </a:endParaRPr>
          </a:p>
        </p:txBody>
      </p:sp>
      <p:sp>
        <p:nvSpPr>
          <p:cNvPr id="169987" name="Rectangle 2"/>
          <p:cNvSpPr>
            <a:spLocks noGrp="1" noRot="1" noChangeAspect="1" noChangeArrowheads="1" noTextEdit="1"/>
          </p:cNvSpPr>
          <p:nvPr>
            <p:ph type="sldImg"/>
          </p:nvPr>
        </p:nvSpPr>
        <p:spPr>
          <a:xfrm>
            <a:off x="141288" y="768350"/>
            <a:ext cx="6821487"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9410310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08597DE-3B07-4D0E-A970-7C766E59B553}" type="slidenum">
              <a:rPr lang="de-DE" altLang="de-DE" sz="1400">
                <a:cs typeface="Times New Roman" panose="02020603050405020304" pitchFamily="18" charset="0"/>
              </a:rPr>
              <a:pPr eaLnBrk="1" hangingPunct="1">
                <a:spcBef>
                  <a:spcPct val="0"/>
                </a:spcBef>
              </a:pPr>
              <a:t>40</a:t>
            </a:fld>
            <a:endParaRPr lang="de-DE" altLang="de-DE" sz="1400">
              <a:cs typeface="Times New Roman" panose="02020603050405020304" pitchFamily="18" charset="0"/>
            </a:endParaRPr>
          </a:p>
        </p:txBody>
      </p:sp>
      <p:sp>
        <p:nvSpPr>
          <p:cNvPr id="171011" name="Rectangle 2"/>
          <p:cNvSpPr>
            <a:spLocks noGrp="1" noRot="1" noChangeAspect="1" noChangeArrowheads="1" noTextEdit="1"/>
          </p:cNvSpPr>
          <p:nvPr>
            <p:ph type="sldImg"/>
          </p:nvPr>
        </p:nvSpPr>
        <p:spPr>
          <a:xfrm>
            <a:off x="141288" y="768350"/>
            <a:ext cx="6821487"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7586987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A0EFE17-15AA-4866-95C7-7D67E9E57CEC}" type="slidenum">
              <a:rPr lang="de-DE" altLang="de-DE" sz="1400">
                <a:cs typeface="Times New Roman" panose="02020603050405020304" pitchFamily="18" charset="0"/>
              </a:rPr>
              <a:pPr eaLnBrk="1" hangingPunct="1">
                <a:spcBef>
                  <a:spcPct val="0"/>
                </a:spcBef>
              </a:pPr>
              <a:t>41</a:t>
            </a:fld>
            <a:endParaRPr lang="de-DE" altLang="de-DE" sz="1400">
              <a:cs typeface="Times New Roman" panose="02020603050405020304" pitchFamily="18" charset="0"/>
            </a:endParaRPr>
          </a:p>
        </p:txBody>
      </p:sp>
      <p:sp>
        <p:nvSpPr>
          <p:cNvPr id="172035" name="Rectangle 2"/>
          <p:cNvSpPr>
            <a:spLocks noGrp="1" noRot="1" noChangeAspect="1" noChangeArrowheads="1" noTextEdit="1"/>
          </p:cNvSpPr>
          <p:nvPr>
            <p:ph type="sldImg"/>
          </p:nvPr>
        </p:nvSpPr>
        <p:spPr>
          <a:xfrm>
            <a:off x="141288" y="768350"/>
            <a:ext cx="6821487"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1023362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E7231ED-BAC0-4346-95DA-0A7C34DC92DB}" type="slidenum">
              <a:rPr lang="de-DE" altLang="de-DE" sz="1400">
                <a:cs typeface="Times New Roman" panose="02020603050405020304" pitchFamily="18" charset="0"/>
              </a:rPr>
              <a:pPr eaLnBrk="1" hangingPunct="1">
                <a:spcBef>
                  <a:spcPct val="0"/>
                </a:spcBef>
              </a:pPr>
              <a:t>42</a:t>
            </a:fld>
            <a:endParaRPr lang="de-DE" altLang="de-DE" sz="1400">
              <a:cs typeface="Times New Roman" panose="02020603050405020304" pitchFamily="18" charset="0"/>
            </a:endParaRPr>
          </a:p>
        </p:txBody>
      </p:sp>
      <p:sp>
        <p:nvSpPr>
          <p:cNvPr id="173059" name="Rectangle 2"/>
          <p:cNvSpPr>
            <a:spLocks noGrp="1" noRot="1" noChangeAspect="1" noChangeArrowheads="1" noTextEdit="1"/>
          </p:cNvSpPr>
          <p:nvPr>
            <p:ph type="sldImg"/>
          </p:nvPr>
        </p:nvSpPr>
        <p:spPr>
          <a:xfrm>
            <a:off x="141288" y="768350"/>
            <a:ext cx="6821487"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9152307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7F16D46-91BB-416E-8B6A-CBECF147DB6A}" type="slidenum">
              <a:rPr lang="de-DE" altLang="de-DE" sz="1400">
                <a:cs typeface="Times New Roman" panose="02020603050405020304" pitchFamily="18" charset="0"/>
              </a:rPr>
              <a:pPr eaLnBrk="1" hangingPunct="1">
                <a:spcBef>
                  <a:spcPct val="0"/>
                </a:spcBef>
              </a:pPr>
              <a:t>43</a:t>
            </a:fld>
            <a:endParaRPr lang="de-DE" altLang="de-DE" sz="1400">
              <a:cs typeface="Times New Roman" panose="02020603050405020304" pitchFamily="18" charset="0"/>
            </a:endParaRPr>
          </a:p>
        </p:txBody>
      </p:sp>
      <p:sp>
        <p:nvSpPr>
          <p:cNvPr id="17408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740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2205886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C23649B-E5BA-477F-BED2-8BD8496C70AB}" type="slidenum">
              <a:rPr lang="de-DE" altLang="de-DE" sz="1400">
                <a:cs typeface="Times New Roman" panose="02020603050405020304" pitchFamily="18" charset="0"/>
              </a:rPr>
              <a:pPr eaLnBrk="1" hangingPunct="1">
                <a:spcBef>
                  <a:spcPct val="0"/>
                </a:spcBef>
              </a:pPr>
              <a:t>44</a:t>
            </a:fld>
            <a:endParaRPr lang="de-DE" altLang="de-DE" sz="1400">
              <a:cs typeface="Times New Roman" panose="02020603050405020304" pitchFamily="18" charset="0"/>
            </a:endParaRPr>
          </a:p>
        </p:txBody>
      </p:sp>
      <p:sp>
        <p:nvSpPr>
          <p:cNvPr id="17510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751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8614464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3FFEA8D-CA1E-4F37-972D-B2A800B2E5D8}" type="slidenum">
              <a:rPr lang="de-DE" altLang="de-DE" sz="1400">
                <a:cs typeface="Times New Roman" panose="02020603050405020304" pitchFamily="18" charset="0"/>
              </a:rPr>
              <a:pPr eaLnBrk="1" hangingPunct="1">
                <a:spcBef>
                  <a:spcPct val="0"/>
                </a:spcBef>
              </a:pPr>
              <a:t>45</a:t>
            </a:fld>
            <a:endParaRPr lang="de-DE" altLang="de-DE" sz="1400">
              <a:cs typeface="Times New Roman" panose="02020603050405020304" pitchFamily="18" charset="0"/>
            </a:endParaRPr>
          </a:p>
        </p:txBody>
      </p:sp>
      <p:sp>
        <p:nvSpPr>
          <p:cNvPr id="17613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761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67739760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11779A8-ACC3-42CB-A2FD-886AC100A65D}" type="slidenum">
              <a:rPr lang="de-DE" altLang="de-DE" sz="1400">
                <a:cs typeface="Times New Roman" panose="02020603050405020304" pitchFamily="18" charset="0"/>
              </a:rPr>
              <a:pPr eaLnBrk="1" hangingPunct="1">
                <a:spcBef>
                  <a:spcPct val="0"/>
                </a:spcBef>
              </a:pPr>
              <a:t>46</a:t>
            </a:fld>
            <a:endParaRPr lang="de-DE" altLang="de-DE" sz="1400">
              <a:cs typeface="Times New Roman" panose="02020603050405020304" pitchFamily="18" charset="0"/>
            </a:endParaRPr>
          </a:p>
        </p:txBody>
      </p:sp>
      <p:sp>
        <p:nvSpPr>
          <p:cNvPr id="17715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771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1863409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177B557-76E1-4E5D-A601-94F5543E2755}" type="slidenum">
              <a:rPr lang="de-DE" altLang="de-DE" sz="1400">
                <a:cs typeface="Times New Roman" panose="02020603050405020304" pitchFamily="18" charset="0"/>
              </a:rPr>
              <a:pPr eaLnBrk="1" hangingPunct="1">
                <a:spcBef>
                  <a:spcPct val="0"/>
                </a:spcBef>
              </a:pPr>
              <a:t>47</a:t>
            </a:fld>
            <a:endParaRPr lang="de-DE" altLang="de-DE" sz="1400">
              <a:cs typeface="Times New Roman" panose="02020603050405020304" pitchFamily="18" charset="0"/>
            </a:endParaRPr>
          </a:p>
        </p:txBody>
      </p:sp>
      <p:sp>
        <p:nvSpPr>
          <p:cNvPr id="178179" name="Rectangle 2"/>
          <p:cNvSpPr>
            <a:spLocks noGrp="1" noRot="1" noChangeAspect="1" noChangeArrowheads="1" noTextEdit="1"/>
          </p:cNvSpPr>
          <p:nvPr>
            <p:ph type="sldImg"/>
          </p:nvPr>
        </p:nvSpPr>
        <p:spPr>
          <a:xfrm>
            <a:off x="141288" y="768350"/>
            <a:ext cx="6821487"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4277282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AFC5F7B-4CB7-47F7-B25A-574F52AA046E}" type="slidenum">
              <a:rPr lang="de-DE" altLang="de-DE" sz="1400">
                <a:cs typeface="Times New Roman" panose="02020603050405020304" pitchFamily="18" charset="0"/>
              </a:rPr>
              <a:pPr eaLnBrk="1" hangingPunct="1">
                <a:spcBef>
                  <a:spcPct val="0"/>
                </a:spcBef>
              </a:pPr>
              <a:t>48</a:t>
            </a:fld>
            <a:endParaRPr lang="de-DE" altLang="de-DE" sz="1400">
              <a:cs typeface="Times New Roman" panose="02020603050405020304" pitchFamily="18" charset="0"/>
            </a:endParaRPr>
          </a:p>
        </p:txBody>
      </p:sp>
      <p:sp>
        <p:nvSpPr>
          <p:cNvPr id="179203" name="Rectangle 2"/>
          <p:cNvSpPr>
            <a:spLocks noGrp="1" noRot="1" noChangeAspect="1" noChangeArrowheads="1" noTextEdit="1"/>
          </p:cNvSpPr>
          <p:nvPr>
            <p:ph type="sldImg"/>
          </p:nvPr>
        </p:nvSpPr>
        <p:spPr>
          <a:xfrm>
            <a:off x="141288" y="768350"/>
            <a:ext cx="6821487"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88577856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1A5230E-61DE-4DF6-B097-5EE332987D7A}" type="slidenum">
              <a:rPr lang="de-DE" altLang="de-DE" sz="1400">
                <a:cs typeface="Times New Roman" panose="02020603050405020304" pitchFamily="18" charset="0"/>
              </a:rPr>
              <a:pPr eaLnBrk="1" hangingPunct="1">
                <a:spcBef>
                  <a:spcPct val="0"/>
                </a:spcBef>
              </a:pPr>
              <a:t>49</a:t>
            </a:fld>
            <a:endParaRPr lang="de-DE" altLang="de-DE" sz="1400">
              <a:cs typeface="Times New Roman" panose="02020603050405020304" pitchFamily="18" charset="0"/>
            </a:endParaRPr>
          </a:p>
        </p:txBody>
      </p:sp>
      <p:sp>
        <p:nvSpPr>
          <p:cNvPr id="18022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802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5398720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704D8B7-6504-4A0E-98C6-98F736728B7D}" type="slidenum">
              <a:rPr lang="de-DE" altLang="de-DE" sz="1400">
                <a:cs typeface="Times New Roman" panose="02020603050405020304" pitchFamily="18" charset="0"/>
              </a:rPr>
              <a:pPr eaLnBrk="1" hangingPunct="1">
                <a:spcBef>
                  <a:spcPct val="0"/>
                </a:spcBef>
              </a:pPr>
              <a:t>50</a:t>
            </a:fld>
            <a:endParaRPr lang="de-DE" altLang="de-DE" sz="1400">
              <a:cs typeface="Times New Roman" panose="02020603050405020304" pitchFamily="18" charset="0"/>
            </a:endParaRPr>
          </a:p>
        </p:txBody>
      </p:sp>
      <p:sp>
        <p:nvSpPr>
          <p:cNvPr id="18125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812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5041859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51D8ACC-409E-4F9C-8350-00A6A1B70FFE}" type="slidenum">
              <a:rPr lang="de-DE" altLang="de-DE" sz="1400">
                <a:cs typeface="Times New Roman" panose="02020603050405020304" pitchFamily="18" charset="0"/>
              </a:rPr>
              <a:pPr eaLnBrk="1" hangingPunct="1">
                <a:spcBef>
                  <a:spcPct val="0"/>
                </a:spcBef>
              </a:pPr>
              <a:t>51</a:t>
            </a:fld>
            <a:endParaRPr lang="de-DE" altLang="de-DE" sz="1400">
              <a:cs typeface="Times New Roman" panose="02020603050405020304" pitchFamily="18" charset="0"/>
            </a:endParaRPr>
          </a:p>
        </p:txBody>
      </p:sp>
      <p:sp>
        <p:nvSpPr>
          <p:cNvPr id="182275" name="Rectangle 2"/>
          <p:cNvSpPr>
            <a:spLocks noGrp="1" noRot="1" noChangeAspect="1" noChangeArrowheads="1" noTextEdit="1"/>
          </p:cNvSpPr>
          <p:nvPr>
            <p:ph type="sldImg"/>
          </p:nvPr>
        </p:nvSpPr>
        <p:spPr>
          <a:xfrm>
            <a:off x="141288" y="768350"/>
            <a:ext cx="6821487"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26315316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0265087-4B4C-4405-9E5E-D1415430AFA8}" type="slidenum">
              <a:rPr lang="de-DE" altLang="de-DE" sz="1400">
                <a:cs typeface="Times New Roman" panose="02020603050405020304" pitchFamily="18" charset="0"/>
              </a:rPr>
              <a:pPr eaLnBrk="1" hangingPunct="1">
                <a:spcBef>
                  <a:spcPct val="0"/>
                </a:spcBef>
              </a:pPr>
              <a:t>52</a:t>
            </a:fld>
            <a:endParaRPr lang="de-DE" altLang="de-DE" sz="1400">
              <a:cs typeface="Times New Roman" panose="02020603050405020304" pitchFamily="18" charset="0"/>
            </a:endParaRPr>
          </a:p>
        </p:txBody>
      </p:sp>
      <p:sp>
        <p:nvSpPr>
          <p:cNvPr id="183299" name="Rectangle 2"/>
          <p:cNvSpPr>
            <a:spLocks noGrp="1" noRot="1" noChangeAspect="1" noChangeArrowheads="1" noTextEdit="1"/>
          </p:cNvSpPr>
          <p:nvPr>
            <p:ph type="sldImg"/>
          </p:nvPr>
        </p:nvSpPr>
        <p:spPr>
          <a:xfrm>
            <a:off x="141288" y="768350"/>
            <a:ext cx="6821487"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59092098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9F2442F-D637-4993-8E37-7A462F441818}" type="slidenum">
              <a:rPr lang="de-DE" altLang="de-DE" sz="1400">
                <a:cs typeface="Times New Roman" panose="02020603050405020304" pitchFamily="18" charset="0"/>
              </a:rPr>
              <a:pPr eaLnBrk="1" hangingPunct="1">
                <a:spcBef>
                  <a:spcPct val="0"/>
                </a:spcBef>
              </a:pPr>
              <a:t>53</a:t>
            </a:fld>
            <a:endParaRPr lang="de-DE" altLang="de-DE" sz="1400">
              <a:cs typeface="Times New Roman" panose="02020603050405020304" pitchFamily="18" charset="0"/>
            </a:endParaRPr>
          </a:p>
        </p:txBody>
      </p:sp>
      <p:sp>
        <p:nvSpPr>
          <p:cNvPr id="184323" name="Rectangle 2"/>
          <p:cNvSpPr>
            <a:spLocks noGrp="1" noRot="1" noChangeAspect="1" noChangeArrowheads="1" noTextEdit="1"/>
          </p:cNvSpPr>
          <p:nvPr>
            <p:ph type="sldImg"/>
          </p:nvPr>
        </p:nvSpPr>
        <p:spPr>
          <a:xfrm>
            <a:off x="141288" y="768350"/>
            <a:ext cx="6821487"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7579504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F10BE75-2800-48E8-B981-561A82FFC909}" type="slidenum">
              <a:rPr lang="de-DE" altLang="de-DE" sz="1400">
                <a:cs typeface="Times New Roman" panose="02020603050405020304" pitchFamily="18" charset="0"/>
              </a:rPr>
              <a:pPr eaLnBrk="1" hangingPunct="1">
                <a:spcBef>
                  <a:spcPct val="0"/>
                </a:spcBef>
              </a:pPr>
              <a:t>54</a:t>
            </a:fld>
            <a:endParaRPr lang="de-DE" altLang="de-DE" sz="1400">
              <a:cs typeface="Times New Roman" panose="02020603050405020304" pitchFamily="18" charset="0"/>
            </a:endParaRPr>
          </a:p>
        </p:txBody>
      </p:sp>
      <p:sp>
        <p:nvSpPr>
          <p:cNvPr id="185347" name="Rectangle 2"/>
          <p:cNvSpPr>
            <a:spLocks noGrp="1" noRot="1" noChangeAspect="1" noChangeArrowheads="1" noTextEdit="1"/>
          </p:cNvSpPr>
          <p:nvPr>
            <p:ph type="sldImg"/>
          </p:nvPr>
        </p:nvSpPr>
        <p:spPr>
          <a:xfrm>
            <a:off x="141288" y="768350"/>
            <a:ext cx="6821487"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61539961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74A61F8-D730-4E34-8B39-8E9D81334053}" type="slidenum">
              <a:rPr lang="de-DE" altLang="de-DE" sz="1400">
                <a:cs typeface="Times New Roman" panose="02020603050405020304" pitchFamily="18" charset="0"/>
              </a:rPr>
              <a:pPr eaLnBrk="1" hangingPunct="1">
                <a:spcBef>
                  <a:spcPct val="0"/>
                </a:spcBef>
              </a:pPr>
              <a:t>55</a:t>
            </a:fld>
            <a:endParaRPr lang="de-DE" altLang="de-DE" sz="1400">
              <a:cs typeface="Times New Roman" panose="02020603050405020304" pitchFamily="18" charset="0"/>
            </a:endParaRPr>
          </a:p>
        </p:txBody>
      </p:sp>
      <p:sp>
        <p:nvSpPr>
          <p:cNvPr id="186371" name="Rectangle 2"/>
          <p:cNvSpPr>
            <a:spLocks noGrp="1" noRot="1" noChangeAspect="1" noChangeArrowheads="1" noTextEdit="1"/>
          </p:cNvSpPr>
          <p:nvPr>
            <p:ph type="sldImg"/>
          </p:nvPr>
        </p:nvSpPr>
        <p:spPr>
          <a:xfrm>
            <a:off x="141288" y="768350"/>
            <a:ext cx="6821487"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86545258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1B31850-D70A-421E-B6E0-5326EC9A98F7}" type="slidenum">
              <a:rPr lang="de-DE" altLang="de-DE" sz="1400">
                <a:cs typeface="Times New Roman" panose="02020603050405020304" pitchFamily="18" charset="0"/>
              </a:rPr>
              <a:pPr eaLnBrk="1" hangingPunct="1">
                <a:spcBef>
                  <a:spcPct val="0"/>
                </a:spcBef>
              </a:pPr>
              <a:t>56</a:t>
            </a:fld>
            <a:endParaRPr lang="de-DE" altLang="de-DE" sz="1400">
              <a:cs typeface="Times New Roman" panose="02020603050405020304" pitchFamily="18" charset="0"/>
            </a:endParaRPr>
          </a:p>
        </p:txBody>
      </p:sp>
      <p:sp>
        <p:nvSpPr>
          <p:cNvPr id="187395" name="Rectangle 2"/>
          <p:cNvSpPr>
            <a:spLocks noGrp="1" noRot="1" noChangeAspect="1" noChangeArrowheads="1" noTextEdit="1"/>
          </p:cNvSpPr>
          <p:nvPr>
            <p:ph type="sldImg"/>
          </p:nvPr>
        </p:nvSpPr>
        <p:spPr>
          <a:xfrm>
            <a:off x="141288" y="768350"/>
            <a:ext cx="6821487"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3972926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25445BD-E6C8-4CAD-82A7-7859CB7C52E8}" type="slidenum">
              <a:rPr lang="de-DE" altLang="de-DE" sz="1400">
                <a:cs typeface="Times New Roman" panose="02020603050405020304" pitchFamily="18" charset="0"/>
              </a:rPr>
              <a:pPr eaLnBrk="1" hangingPunct="1">
                <a:spcBef>
                  <a:spcPct val="0"/>
                </a:spcBef>
              </a:pPr>
              <a:t>57</a:t>
            </a:fld>
            <a:endParaRPr lang="de-DE" altLang="de-DE" sz="1400">
              <a:cs typeface="Times New Roman" panose="02020603050405020304" pitchFamily="18" charset="0"/>
            </a:endParaRPr>
          </a:p>
        </p:txBody>
      </p:sp>
      <p:sp>
        <p:nvSpPr>
          <p:cNvPr id="188419" name="Rectangle 2"/>
          <p:cNvSpPr>
            <a:spLocks noGrp="1" noRot="1" noChangeAspect="1" noChangeArrowheads="1" noTextEdit="1"/>
          </p:cNvSpPr>
          <p:nvPr>
            <p:ph type="sldImg"/>
          </p:nvPr>
        </p:nvSpPr>
        <p:spPr>
          <a:xfrm>
            <a:off x="141288" y="768350"/>
            <a:ext cx="6821487"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0490143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2A1FAA3-9C92-4FA4-9ECE-4350B17DE6CA}" type="slidenum">
              <a:rPr lang="de-DE" altLang="de-DE" sz="1400">
                <a:cs typeface="Times New Roman" panose="02020603050405020304" pitchFamily="18" charset="0"/>
              </a:rPr>
              <a:pPr eaLnBrk="1" hangingPunct="1">
                <a:spcBef>
                  <a:spcPct val="0"/>
                </a:spcBef>
              </a:pPr>
              <a:t>58</a:t>
            </a:fld>
            <a:endParaRPr lang="de-DE" altLang="de-DE" sz="1400">
              <a:cs typeface="Times New Roman" panose="02020603050405020304" pitchFamily="18" charset="0"/>
            </a:endParaRPr>
          </a:p>
        </p:txBody>
      </p:sp>
      <p:sp>
        <p:nvSpPr>
          <p:cNvPr id="189443" name="Rectangle 2"/>
          <p:cNvSpPr>
            <a:spLocks noGrp="1" noRot="1" noChangeAspect="1" noChangeArrowheads="1" noTextEdit="1"/>
          </p:cNvSpPr>
          <p:nvPr>
            <p:ph type="sldImg"/>
          </p:nvPr>
        </p:nvSpPr>
        <p:spPr>
          <a:xfrm>
            <a:off x="141288" y="768350"/>
            <a:ext cx="6821487"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31689836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3A60AF6-91C6-4FF8-84E6-2F446A6BE345}" type="slidenum">
              <a:rPr lang="de-DE" altLang="de-DE" sz="1400">
                <a:cs typeface="Times New Roman" panose="02020603050405020304" pitchFamily="18" charset="0"/>
              </a:rPr>
              <a:pPr eaLnBrk="1" hangingPunct="1">
                <a:spcBef>
                  <a:spcPct val="0"/>
                </a:spcBef>
              </a:pPr>
              <a:t>59</a:t>
            </a:fld>
            <a:endParaRPr lang="de-DE" altLang="de-DE" sz="1400">
              <a:cs typeface="Times New Roman" panose="02020603050405020304" pitchFamily="18" charset="0"/>
            </a:endParaRPr>
          </a:p>
        </p:txBody>
      </p:sp>
      <p:sp>
        <p:nvSpPr>
          <p:cNvPr id="190467" name="Rectangle 2"/>
          <p:cNvSpPr>
            <a:spLocks noGrp="1" noRot="1" noChangeAspect="1" noChangeArrowheads="1" noTextEdit="1"/>
          </p:cNvSpPr>
          <p:nvPr>
            <p:ph type="sldImg"/>
          </p:nvPr>
        </p:nvSpPr>
        <p:spPr>
          <a:xfrm>
            <a:off x="141288" y="768350"/>
            <a:ext cx="6821487"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606307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A4C3CD5-A4DA-4C42-8462-136E4843D367}" type="slidenum">
              <a:rPr lang="de-DE" altLang="de-DE" sz="1400">
                <a:cs typeface="Times New Roman" panose="02020603050405020304" pitchFamily="18" charset="0"/>
              </a:rPr>
              <a:pPr eaLnBrk="1" hangingPunct="1">
                <a:spcBef>
                  <a:spcPct val="0"/>
                </a:spcBef>
              </a:pPr>
              <a:t>60</a:t>
            </a:fld>
            <a:endParaRPr lang="de-DE" altLang="de-DE" sz="1400">
              <a:cs typeface="Times New Roman" panose="02020603050405020304" pitchFamily="18" charset="0"/>
            </a:endParaRPr>
          </a:p>
        </p:txBody>
      </p:sp>
      <p:sp>
        <p:nvSpPr>
          <p:cNvPr id="191491" name="Rectangle 1026"/>
          <p:cNvSpPr>
            <a:spLocks noGrp="1" noRot="1" noChangeAspect="1" noChangeArrowheads="1" noTextEdit="1"/>
          </p:cNvSpPr>
          <p:nvPr>
            <p:ph type="sldImg"/>
          </p:nvPr>
        </p:nvSpPr>
        <p:spPr>
          <a:xfrm>
            <a:off x="141288" y="768350"/>
            <a:ext cx="6821487" cy="3836988"/>
          </a:xfrm>
          <a:ln/>
        </p:spPr>
      </p:sp>
      <p:sp>
        <p:nvSpPr>
          <p:cNvPr id="1914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6694205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DD9382F-6D65-43B5-B58C-21E397F12B4C}" type="slidenum">
              <a:rPr lang="de-DE" altLang="de-DE" sz="1400">
                <a:cs typeface="Times New Roman" panose="02020603050405020304" pitchFamily="18" charset="0"/>
              </a:rPr>
              <a:pPr eaLnBrk="1" hangingPunct="1">
                <a:spcBef>
                  <a:spcPct val="0"/>
                </a:spcBef>
              </a:pPr>
              <a:t>61</a:t>
            </a:fld>
            <a:endParaRPr lang="de-DE" altLang="de-DE" sz="1400">
              <a:cs typeface="Times New Roman" panose="02020603050405020304" pitchFamily="18" charset="0"/>
            </a:endParaRPr>
          </a:p>
        </p:txBody>
      </p:sp>
      <p:sp>
        <p:nvSpPr>
          <p:cNvPr id="192515" name="Rectangle 1026"/>
          <p:cNvSpPr>
            <a:spLocks noGrp="1" noRot="1" noChangeAspect="1" noChangeArrowheads="1" noTextEdit="1"/>
          </p:cNvSpPr>
          <p:nvPr>
            <p:ph type="sldImg"/>
          </p:nvPr>
        </p:nvSpPr>
        <p:spPr>
          <a:xfrm>
            <a:off x="141288" y="768350"/>
            <a:ext cx="6821487" cy="3836988"/>
          </a:xfrm>
          <a:ln/>
        </p:spPr>
      </p:sp>
      <p:sp>
        <p:nvSpPr>
          <p:cNvPr id="19251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48520825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F8285E9-35C2-4082-9C9F-FA6062D3B87B}" type="slidenum">
              <a:rPr lang="de-DE" altLang="de-DE" sz="1400">
                <a:cs typeface="Times New Roman" panose="02020603050405020304" pitchFamily="18" charset="0"/>
              </a:rPr>
              <a:pPr eaLnBrk="1" hangingPunct="1">
                <a:spcBef>
                  <a:spcPct val="0"/>
                </a:spcBef>
              </a:pPr>
              <a:t>62</a:t>
            </a:fld>
            <a:endParaRPr lang="de-DE" altLang="de-DE" sz="1400">
              <a:cs typeface="Times New Roman" panose="02020603050405020304" pitchFamily="18" charset="0"/>
            </a:endParaRPr>
          </a:p>
        </p:txBody>
      </p:sp>
      <p:sp>
        <p:nvSpPr>
          <p:cNvPr id="193539" name="Rectangle 2"/>
          <p:cNvSpPr>
            <a:spLocks noGrp="1" noRot="1" noChangeAspect="1" noChangeArrowheads="1" noTextEdit="1"/>
          </p:cNvSpPr>
          <p:nvPr>
            <p:ph type="sldImg"/>
          </p:nvPr>
        </p:nvSpPr>
        <p:spPr>
          <a:xfrm>
            <a:off x="141288" y="768350"/>
            <a:ext cx="6821487"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9814744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19C75F3-2693-411C-9CE5-318708E8F67E}" type="slidenum">
              <a:rPr lang="de-DE" altLang="de-DE" sz="1400">
                <a:cs typeface="Times New Roman" panose="02020603050405020304" pitchFamily="18" charset="0"/>
              </a:rPr>
              <a:pPr eaLnBrk="1" hangingPunct="1">
                <a:spcBef>
                  <a:spcPct val="0"/>
                </a:spcBef>
              </a:pPr>
              <a:t>63</a:t>
            </a:fld>
            <a:endParaRPr lang="de-DE" altLang="de-DE" sz="1400">
              <a:cs typeface="Times New Roman" panose="02020603050405020304" pitchFamily="18" charset="0"/>
            </a:endParaRPr>
          </a:p>
        </p:txBody>
      </p:sp>
      <p:sp>
        <p:nvSpPr>
          <p:cNvPr id="194563" name="Rectangle 2"/>
          <p:cNvSpPr>
            <a:spLocks noGrp="1" noRot="1" noChangeAspect="1" noChangeArrowheads="1" noTextEdit="1"/>
          </p:cNvSpPr>
          <p:nvPr>
            <p:ph type="sldImg"/>
          </p:nvPr>
        </p:nvSpPr>
        <p:spPr>
          <a:xfrm>
            <a:off x="141288" y="768350"/>
            <a:ext cx="6821487"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38059713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29D4010-B768-46F6-9BB6-88C70D781D92}" type="slidenum">
              <a:rPr lang="de-DE" altLang="de-DE" sz="1400">
                <a:cs typeface="Times New Roman" panose="02020603050405020304" pitchFamily="18" charset="0"/>
              </a:rPr>
              <a:pPr eaLnBrk="1" hangingPunct="1">
                <a:spcBef>
                  <a:spcPct val="0"/>
                </a:spcBef>
              </a:pPr>
              <a:t>64</a:t>
            </a:fld>
            <a:endParaRPr lang="de-DE" altLang="de-DE" sz="1400">
              <a:cs typeface="Times New Roman" panose="02020603050405020304" pitchFamily="18" charset="0"/>
            </a:endParaRPr>
          </a:p>
        </p:txBody>
      </p:sp>
      <p:sp>
        <p:nvSpPr>
          <p:cNvPr id="201731" name="Rectangle 2"/>
          <p:cNvSpPr>
            <a:spLocks noGrp="1" noRot="1" noChangeAspect="1" noChangeArrowheads="1" noTextEdit="1"/>
          </p:cNvSpPr>
          <p:nvPr>
            <p:ph type="sldImg"/>
          </p:nvPr>
        </p:nvSpPr>
        <p:spPr>
          <a:xfrm>
            <a:off x="141288" y="768350"/>
            <a:ext cx="6821487"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77525945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29D4010-B768-46F6-9BB6-88C70D781D92}" type="slidenum">
              <a:rPr lang="de-DE" altLang="de-DE" sz="1400">
                <a:cs typeface="Times New Roman" panose="02020603050405020304" pitchFamily="18" charset="0"/>
              </a:rPr>
              <a:pPr eaLnBrk="1" hangingPunct="1">
                <a:spcBef>
                  <a:spcPct val="0"/>
                </a:spcBef>
              </a:pPr>
              <a:t>65</a:t>
            </a:fld>
            <a:endParaRPr lang="de-DE" altLang="de-DE" sz="1400">
              <a:cs typeface="Times New Roman" panose="02020603050405020304" pitchFamily="18" charset="0"/>
            </a:endParaRPr>
          </a:p>
        </p:txBody>
      </p:sp>
      <p:sp>
        <p:nvSpPr>
          <p:cNvPr id="201731" name="Rectangle 2"/>
          <p:cNvSpPr>
            <a:spLocks noGrp="1" noRot="1" noChangeAspect="1" noChangeArrowheads="1" noTextEdit="1"/>
          </p:cNvSpPr>
          <p:nvPr>
            <p:ph type="sldImg"/>
          </p:nvPr>
        </p:nvSpPr>
        <p:spPr>
          <a:xfrm>
            <a:off x="141288" y="768350"/>
            <a:ext cx="6821487"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77525945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29D4010-B768-46F6-9BB6-88C70D781D92}" type="slidenum">
              <a:rPr lang="de-DE" altLang="de-DE" sz="1400">
                <a:cs typeface="Times New Roman" panose="02020603050405020304" pitchFamily="18" charset="0"/>
              </a:rPr>
              <a:pPr eaLnBrk="1" hangingPunct="1">
                <a:spcBef>
                  <a:spcPct val="0"/>
                </a:spcBef>
              </a:pPr>
              <a:t>66</a:t>
            </a:fld>
            <a:endParaRPr lang="de-DE" altLang="de-DE" sz="1400">
              <a:cs typeface="Times New Roman" panose="02020603050405020304" pitchFamily="18" charset="0"/>
            </a:endParaRPr>
          </a:p>
        </p:txBody>
      </p:sp>
      <p:sp>
        <p:nvSpPr>
          <p:cNvPr id="201731" name="Rectangle 2"/>
          <p:cNvSpPr>
            <a:spLocks noGrp="1" noRot="1" noChangeAspect="1" noChangeArrowheads="1" noTextEdit="1"/>
          </p:cNvSpPr>
          <p:nvPr>
            <p:ph type="sldImg"/>
          </p:nvPr>
        </p:nvSpPr>
        <p:spPr>
          <a:xfrm>
            <a:off x="141288" y="768350"/>
            <a:ext cx="6821487"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77525945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29D4010-B768-46F6-9BB6-88C70D781D92}" type="slidenum">
              <a:rPr lang="de-DE" altLang="de-DE" sz="1400">
                <a:cs typeface="Times New Roman" panose="02020603050405020304" pitchFamily="18" charset="0"/>
              </a:rPr>
              <a:pPr eaLnBrk="1" hangingPunct="1">
                <a:spcBef>
                  <a:spcPct val="0"/>
                </a:spcBef>
              </a:pPr>
              <a:t>67</a:t>
            </a:fld>
            <a:endParaRPr lang="de-DE" altLang="de-DE" sz="1400">
              <a:cs typeface="Times New Roman" panose="02020603050405020304" pitchFamily="18" charset="0"/>
            </a:endParaRPr>
          </a:p>
        </p:txBody>
      </p:sp>
      <p:sp>
        <p:nvSpPr>
          <p:cNvPr id="201731" name="Rectangle 2"/>
          <p:cNvSpPr>
            <a:spLocks noGrp="1" noRot="1" noChangeAspect="1" noChangeArrowheads="1" noTextEdit="1"/>
          </p:cNvSpPr>
          <p:nvPr>
            <p:ph type="sldImg"/>
          </p:nvPr>
        </p:nvSpPr>
        <p:spPr>
          <a:xfrm>
            <a:off x="141288" y="768350"/>
            <a:ext cx="6821487"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77525945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29D4010-B768-46F6-9BB6-88C70D781D92}" type="slidenum">
              <a:rPr lang="de-DE" altLang="de-DE" sz="1400">
                <a:cs typeface="Times New Roman" panose="02020603050405020304" pitchFamily="18" charset="0"/>
              </a:rPr>
              <a:pPr eaLnBrk="1" hangingPunct="1">
                <a:spcBef>
                  <a:spcPct val="0"/>
                </a:spcBef>
              </a:pPr>
              <a:t>68</a:t>
            </a:fld>
            <a:endParaRPr lang="de-DE" altLang="de-DE" sz="1400">
              <a:cs typeface="Times New Roman" panose="02020603050405020304" pitchFamily="18" charset="0"/>
            </a:endParaRPr>
          </a:p>
        </p:txBody>
      </p:sp>
      <p:sp>
        <p:nvSpPr>
          <p:cNvPr id="201731" name="Rectangle 2"/>
          <p:cNvSpPr>
            <a:spLocks noGrp="1" noRot="1" noChangeAspect="1" noChangeArrowheads="1" noTextEdit="1"/>
          </p:cNvSpPr>
          <p:nvPr>
            <p:ph type="sldImg"/>
          </p:nvPr>
        </p:nvSpPr>
        <p:spPr>
          <a:xfrm>
            <a:off x="141288" y="768350"/>
            <a:ext cx="6821487"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77525945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29D4010-B768-46F6-9BB6-88C70D781D92}" type="slidenum">
              <a:rPr lang="de-DE" altLang="de-DE" sz="1400">
                <a:cs typeface="Times New Roman" panose="02020603050405020304" pitchFamily="18" charset="0"/>
              </a:rPr>
              <a:pPr eaLnBrk="1" hangingPunct="1">
                <a:spcBef>
                  <a:spcPct val="0"/>
                </a:spcBef>
              </a:pPr>
              <a:t>69</a:t>
            </a:fld>
            <a:endParaRPr lang="de-DE" altLang="de-DE" sz="1400">
              <a:cs typeface="Times New Roman" panose="02020603050405020304" pitchFamily="18" charset="0"/>
            </a:endParaRPr>
          </a:p>
        </p:txBody>
      </p:sp>
      <p:sp>
        <p:nvSpPr>
          <p:cNvPr id="201731" name="Rectangle 2"/>
          <p:cNvSpPr>
            <a:spLocks noGrp="1" noRot="1" noChangeAspect="1" noChangeArrowheads="1" noTextEdit="1"/>
          </p:cNvSpPr>
          <p:nvPr>
            <p:ph type="sldImg"/>
          </p:nvPr>
        </p:nvSpPr>
        <p:spPr>
          <a:xfrm>
            <a:off x="141288" y="768350"/>
            <a:ext cx="6821487"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77525945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29D4010-B768-46F6-9BB6-88C70D781D92}" type="slidenum">
              <a:rPr lang="de-DE" altLang="de-DE" sz="1400">
                <a:cs typeface="Times New Roman" panose="02020603050405020304" pitchFamily="18" charset="0"/>
              </a:rPr>
              <a:pPr eaLnBrk="1" hangingPunct="1">
                <a:spcBef>
                  <a:spcPct val="0"/>
                </a:spcBef>
              </a:pPr>
              <a:t>70</a:t>
            </a:fld>
            <a:endParaRPr lang="de-DE" altLang="de-DE" sz="1400">
              <a:cs typeface="Times New Roman" panose="02020603050405020304" pitchFamily="18" charset="0"/>
            </a:endParaRPr>
          </a:p>
        </p:txBody>
      </p:sp>
      <p:sp>
        <p:nvSpPr>
          <p:cNvPr id="201731" name="Rectangle 2"/>
          <p:cNvSpPr>
            <a:spLocks noGrp="1" noRot="1" noChangeAspect="1" noChangeArrowheads="1" noTextEdit="1"/>
          </p:cNvSpPr>
          <p:nvPr>
            <p:ph type="sldImg"/>
          </p:nvPr>
        </p:nvSpPr>
        <p:spPr>
          <a:xfrm>
            <a:off x="141288" y="768350"/>
            <a:ext cx="6821487"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77525945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5F91C99-4875-40C6-B2CB-3840D322164E}" type="slidenum">
              <a:rPr lang="de-DE" altLang="de-DE" sz="1400">
                <a:cs typeface="Times New Roman" panose="02020603050405020304" pitchFamily="18" charset="0"/>
              </a:rPr>
              <a:pPr eaLnBrk="1" hangingPunct="1">
                <a:spcBef>
                  <a:spcPct val="0"/>
                </a:spcBef>
              </a:pPr>
              <a:t>71</a:t>
            </a:fld>
            <a:endParaRPr lang="de-DE" altLang="de-DE" sz="1400">
              <a:cs typeface="Times New Roman" panose="02020603050405020304" pitchFamily="18" charset="0"/>
            </a:endParaRPr>
          </a:p>
        </p:txBody>
      </p:sp>
      <p:sp>
        <p:nvSpPr>
          <p:cNvPr id="204803" name="Rectangle 2"/>
          <p:cNvSpPr>
            <a:spLocks noGrp="1" noRot="1" noChangeAspect="1" noChangeArrowheads="1" noTextEdit="1"/>
          </p:cNvSpPr>
          <p:nvPr>
            <p:ph type="sldImg"/>
          </p:nvPr>
        </p:nvSpPr>
        <p:spPr>
          <a:xfrm>
            <a:off x="141288" y="768350"/>
            <a:ext cx="6821487"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6801648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5F91C99-4875-40C6-B2CB-3840D322164E}" type="slidenum">
              <a:rPr lang="de-DE" altLang="de-DE" sz="1400">
                <a:cs typeface="Times New Roman" panose="02020603050405020304" pitchFamily="18" charset="0"/>
              </a:rPr>
              <a:pPr eaLnBrk="1" hangingPunct="1">
                <a:spcBef>
                  <a:spcPct val="0"/>
                </a:spcBef>
              </a:pPr>
              <a:t>72</a:t>
            </a:fld>
            <a:endParaRPr lang="de-DE" altLang="de-DE" sz="1400">
              <a:cs typeface="Times New Roman" panose="02020603050405020304" pitchFamily="18" charset="0"/>
            </a:endParaRPr>
          </a:p>
        </p:txBody>
      </p:sp>
      <p:sp>
        <p:nvSpPr>
          <p:cNvPr id="204803" name="Rectangle 2"/>
          <p:cNvSpPr>
            <a:spLocks noGrp="1" noRot="1" noChangeAspect="1" noChangeArrowheads="1" noTextEdit="1"/>
          </p:cNvSpPr>
          <p:nvPr>
            <p:ph type="sldImg"/>
          </p:nvPr>
        </p:nvSpPr>
        <p:spPr>
          <a:xfrm>
            <a:off x="141288" y="768350"/>
            <a:ext cx="6821487"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6801648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5F91C99-4875-40C6-B2CB-3840D322164E}" type="slidenum">
              <a:rPr lang="de-DE" altLang="de-DE" sz="1400">
                <a:cs typeface="Times New Roman" panose="02020603050405020304" pitchFamily="18" charset="0"/>
              </a:rPr>
              <a:pPr eaLnBrk="1" hangingPunct="1">
                <a:spcBef>
                  <a:spcPct val="0"/>
                </a:spcBef>
              </a:pPr>
              <a:t>73</a:t>
            </a:fld>
            <a:endParaRPr lang="de-DE" altLang="de-DE" sz="1400">
              <a:cs typeface="Times New Roman" panose="02020603050405020304" pitchFamily="18" charset="0"/>
            </a:endParaRPr>
          </a:p>
        </p:txBody>
      </p:sp>
      <p:sp>
        <p:nvSpPr>
          <p:cNvPr id="204803" name="Rectangle 2"/>
          <p:cNvSpPr>
            <a:spLocks noGrp="1" noRot="1" noChangeAspect="1" noChangeArrowheads="1" noTextEdit="1"/>
          </p:cNvSpPr>
          <p:nvPr>
            <p:ph type="sldImg"/>
          </p:nvPr>
        </p:nvSpPr>
        <p:spPr>
          <a:xfrm>
            <a:off x="141288" y="768350"/>
            <a:ext cx="6821487"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6801648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74</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9753FBD-8EF8-4B71-86E7-B733FFD2EE07}" type="slidenum">
              <a:rPr lang="de-DE" altLang="de-DE" sz="1400">
                <a:solidFill>
                  <a:srgbClr val="000000"/>
                </a:solidFill>
                <a:cs typeface="Times New Roman" panose="02020603050405020304" pitchFamily="18" charset="0"/>
              </a:rPr>
              <a:pPr eaLnBrk="1" hangingPunct="1">
                <a:spcBef>
                  <a:spcPct val="0"/>
                </a:spcBef>
              </a:pPr>
              <a:t>75</a:t>
            </a:fld>
            <a:endParaRPr lang="de-DE" altLang="de-DE" sz="1400">
              <a:solidFill>
                <a:srgbClr val="000000"/>
              </a:solidFill>
              <a:cs typeface="Times New Roman" panose="02020603050405020304" pitchFamily="18" charset="0"/>
            </a:endParaRPr>
          </a:p>
        </p:txBody>
      </p:sp>
      <p:sp>
        <p:nvSpPr>
          <p:cNvPr id="206851" name="Rectangle 2"/>
          <p:cNvSpPr>
            <a:spLocks noGrp="1" noRot="1" noChangeAspect="1" noChangeArrowheads="1" noTextEdit="1"/>
          </p:cNvSpPr>
          <p:nvPr>
            <p:ph type="sldImg"/>
          </p:nvPr>
        </p:nvSpPr>
        <p:spPr>
          <a:xfrm>
            <a:off x="141288" y="768350"/>
            <a:ext cx="6821487"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23538322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35D9097-264F-43AF-93F5-7EB3C6952048}" type="slidenum">
              <a:rPr lang="de-DE" altLang="de-DE" sz="1300">
                <a:solidFill>
                  <a:srgbClr val="000000"/>
                </a:solidFill>
              </a:rPr>
              <a:pPr eaLnBrk="1" hangingPunct="1">
                <a:spcBef>
                  <a:spcPct val="0"/>
                </a:spcBef>
              </a:pPr>
              <a:t>76</a:t>
            </a:fld>
            <a:endParaRPr lang="de-DE" altLang="de-DE" sz="1300">
              <a:solidFill>
                <a:srgbClr val="000000"/>
              </a:solidFill>
            </a:endParaRPr>
          </a:p>
        </p:txBody>
      </p:sp>
      <p:sp>
        <p:nvSpPr>
          <p:cNvPr id="306179" name="Rectangle 2"/>
          <p:cNvSpPr>
            <a:spLocks noGrp="1" noRot="1" noChangeAspect="1" noChangeArrowheads="1" noTextEdit="1"/>
          </p:cNvSpPr>
          <p:nvPr>
            <p:ph type="sldImg"/>
          </p:nvPr>
        </p:nvSpPr>
        <p:spPr>
          <a:xfrm>
            <a:off x="138113" y="768350"/>
            <a:ext cx="6824662" cy="3836988"/>
          </a:xfrm>
          <a:ln/>
        </p:spPr>
      </p:sp>
      <p:sp>
        <p:nvSpPr>
          <p:cNvPr id="306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70274133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92A3E60-B05A-43C3-A724-D2B9516A4477}" type="slidenum">
              <a:rPr lang="de-DE" altLang="de-DE" sz="1300">
                <a:solidFill>
                  <a:srgbClr val="000000"/>
                </a:solidFill>
              </a:rPr>
              <a:pPr eaLnBrk="1" hangingPunct="1">
                <a:spcBef>
                  <a:spcPct val="0"/>
                </a:spcBef>
              </a:pPr>
              <a:t>77</a:t>
            </a:fld>
            <a:endParaRPr lang="de-DE" altLang="de-DE" sz="1300">
              <a:solidFill>
                <a:srgbClr val="000000"/>
              </a:solidFill>
            </a:endParaRPr>
          </a:p>
        </p:txBody>
      </p:sp>
      <p:sp>
        <p:nvSpPr>
          <p:cNvPr id="307203" name="Rectangle 2"/>
          <p:cNvSpPr>
            <a:spLocks noGrp="1" noRot="1" noChangeAspect="1" noChangeArrowheads="1" noTextEdit="1"/>
          </p:cNvSpPr>
          <p:nvPr>
            <p:ph type="sldImg"/>
          </p:nvPr>
        </p:nvSpPr>
        <p:spPr>
          <a:xfrm>
            <a:off x="138113" y="768350"/>
            <a:ext cx="6824662" cy="3836988"/>
          </a:xfrm>
          <a:ln/>
        </p:spPr>
      </p:sp>
      <p:sp>
        <p:nvSpPr>
          <p:cNvPr id="307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96140833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FE184AF-8AB6-4538-8464-D2967137C742}" type="slidenum">
              <a:rPr lang="de-DE" altLang="de-DE" sz="1300">
                <a:solidFill>
                  <a:srgbClr val="000000"/>
                </a:solidFill>
              </a:rPr>
              <a:pPr eaLnBrk="1" hangingPunct="1">
                <a:spcBef>
                  <a:spcPct val="0"/>
                </a:spcBef>
              </a:pPr>
              <a:t>78</a:t>
            </a:fld>
            <a:endParaRPr lang="de-DE" altLang="de-DE" sz="1300">
              <a:solidFill>
                <a:srgbClr val="000000"/>
              </a:solidFill>
            </a:endParaRPr>
          </a:p>
        </p:txBody>
      </p:sp>
      <p:sp>
        <p:nvSpPr>
          <p:cNvPr id="308227" name="Rectangle 2"/>
          <p:cNvSpPr>
            <a:spLocks noGrp="1" noRot="1" noChangeAspect="1" noChangeArrowheads="1" noTextEdit="1"/>
          </p:cNvSpPr>
          <p:nvPr>
            <p:ph type="sldImg"/>
          </p:nvPr>
        </p:nvSpPr>
        <p:spPr>
          <a:xfrm>
            <a:off x="138113" y="768350"/>
            <a:ext cx="6824662" cy="3836988"/>
          </a:xfrm>
          <a:ln/>
        </p:spPr>
      </p:sp>
      <p:sp>
        <p:nvSpPr>
          <p:cNvPr id="308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0597302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8111EF9-1F0F-4723-A285-16DD0A3D18B0}" type="slidenum">
              <a:rPr lang="de-DE" altLang="de-DE" sz="1300">
                <a:solidFill>
                  <a:srgbClr val="000000"/>
                </a:solidFill>
              </a:rPr>
              <a:pPr eaLnBrk="1" hangingPunct="1">
                <a:spcBef>
                  <a:spcPct val="0"/>
                </a:spcBef>
              </a:pPr>
              <a:t>79</a:t>
            </a:fld>
            <a:endParaRPr lang="de-DE" altLang="de-DE" sz="1300">
              <a:solidFill>
                <a:srgbClr val="000000"/>
              </a:solidFill>
            </a:endParaRPr>
          </a:p>
        </p:txBody>
      </p:sp>
      <p:sp>
        <p:nvSpPr>
          <p:cNvPr id="309251" name="Rectangle 2"/>
          <p:cNvSpPr>
            <a:spLocks noGrp="1" noRot="1" noChangeAspect="1" noChangeArrowheads="1" noTextEdit="1"/>
          </p:cNvSpPr>
          <p:nvPr>
            <p:ph type="sldImg"/>
          </p:nvPr>
        </p:nvSpPr>
        <p:spPr>
          <a:xfrm>
            <a:off x="138113" y="768350"/>
            <a:ext cx="6824662" cy="3836988"/>
          </a:xfrm>
          <a:ln/>
        </p:spPr>
      </p:sp>
      <p:sp>
        <p:nvSpPr>
          <p:cNvPr id="309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76638305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2193F55-0AAE-48FE-B3F2-71D9FC77A819}" type="slidenum">
              <a:rPr lang="de-DE" altLang="de-DE" sz="1300">
                <a:solidFill>
                  <a:srgbClr val="000000"/>
                </a:solidFill>
              </a:rPr>
              <a:pPr eaLnBrk="1" hangingPunct="1">
                <a:spcBef>
                  <a:spcPct val="0"/>
                </a:spcBef>
              </a:pPr>
              <a:t>80</a:t>
            </a:fld>
            <a:endParaRPr lang="de-DE" altLang="de-DE" sz="1300">
              <a:solidFill>
                <a:srgbClr val="000000"/>
              </a:solidFill>
            </a:endParaRPr>
          </a:p>
        </p:txBody>
      </p:sp>
      <p:sp>
        <p:nvSpPr>
          <p:cNvPr id="310275" name="Rectangle 2"/>
          <p:cNvSpPr>
            <a:spLocks noGrp="1" noRot="1" noChangeAspect="1" noChangeArrowheads="1" noTextEdit="1"/>
          </p:cNvSpPr>
          <p:nvPr>
            <p:ph type="sldImg"/>
          </p:nvPr>
        </p:nvSpPr>
        <p:spPr>
          <a:xfrm>
            <a:off x="138113" y="768350"/>
            <a:ext cx="6824662" cy="3836988"/>
          </a:xfrm>
          <a:ln/>
        </p:spPr>
      </p:sp>
      <p:sp>
        <p:nvSpPr>
          <p:cNvPr id="310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03056814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35B392E-6B65-47E7-80EC-7F3713B6093A}" type="slidenum">
              <a:rPr lang="de-DE" altLang="de-DE" sz="1300">
                <a:solidFill>
                  <a:srgbClr val="000000"/>
                </a:solidFill>
              </a:rPr>
              <a:pPr eaLnBrk="1" hangingPunct="1">
                <a:spcBef>
                  <a:spcPct val="0"/>
                </a:spcBef>
              </a:pPr>
              <a:t>81</a:t>
            </a:fld>
            <a:endParaRPr lang="de-DE" altLang="de-DE" sz="1300">
              <a:solidFill>
                <a:srgbClr val="000000"/>
              </a:solidFill>
            </a:endParaRPr>
          </a:p>
        </p:txBody>
      </p:sp>
      <p:sp>
        <p:nvSpPr>
          <p:cNvPr id="311299" name="Rectangle 2"/>
          <p:cNvSpPr>
            <a:spLocks noGrp="1" noRot="1" noChangeAspect="1" noChangeArrowheads="1" noTextEdit="1"/>
          </p:cNvSpPr>
          <p:nvPr>
            <p:ph type="sldImg"/>
          </p:nvPr>
        </p:nvSpPr>
        <p:spPr>
          <a:xfrm>
            <a:off x="138113" y="768350"/>
            <a:ext cx="6824662" cy="3836988"/>
          </a:xfrm>
          <a:ln/>
        </p:spPr>
      </p:sp>
      <p:sp>
        <p:nvSpPr>
          <p:cNvPr id="311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4380109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5F3D0CE-7BC7-493D-9576-935A0CD8446D}" type="slidenum">
              <a:rPr lang="de-DE" altLang="de-DE" sz="1300">
                <a:solidFill>
                  <a:srgbClr val="000000"/>
                </a:solidFill>
              </a:rPr>
              <a:pPr eaLnBrk="1" hangingPunct="1">
                <a:spcBef>
                  <a:spcPct val="0"/>
                </a:spcBef>
              </a:pPr>
              <a:t>82</a:t>
            </a:fld>
            <a:endParaRPr lang="de-DE" altLang="de-DE" sz="1300">
              <a:solidFill>
                <a:srgbClr val="000000"/>
              </a:solidFill>
            </a:endParaRPr>
          </a:p>
        </p:txBody>
      </p:sp>
      <p:sp>
        <p:nvSpPr>
          <p:cNvPr id="312323" name="Rectangle 2"/>
          <p:cNvSpPr>
            <a:spLocks noGrp="1" noRot="1" noChangeAspect="1" noChangeArrowheads="1" noTextEdit="1"/>
          </p:cNvSpPr>
          <p:nvPr>
            <p:ph type="sldImg"/>
          </p:nvPr>
        </p:nvSpPr>
        <p:spPr>
          <a:xfrm>
            <a:off x="138113" y="768350"/>
            <a:ext cx="6824662" cy="3836988"/>
          </a:xfrm>
          <a:ln/>
        </p:spPr>
      </p:sp>
      <p:sp>
        <p:nvSpPr>
          <p:cNvPr id="312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62160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8B4B0-6995-4B96-AC7E-9C61E0D85E83}" type="slidenum">
              <a:rPr lang="de-DE" altLang="de-DE" smtClean="0"/>
              <a:pPr/>
              <a:t>83</a:t>
            </a:fld>
            <a:endParaRPr lang="de-DE" altLang="de-DE"/>
          </a:p>
        </p:txBody>
      </p:sp>
    </p:spTree>
    <p:extLst>
      <p:ext uri="{BB962C8B-B14F-4D97-AF65-F5344CB8AC3E}">
        <p14:creationId xmlns:p14="http://schemas.microsoft.com/office/powerpoint/2010/main" val="318775398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8B4B0-6995-4B96-AC7E-9C61E0D85E83}" type="slidenum">
              <a:rPr lang="de-DE" altLang="de-DE" smtClean="0"/>
              <a:pPr/>
              <a:t>84</a:t>
            </a:fld>
            <a:endParaRPr lang="de-DE" altLang="de-DE"/>
          </a:p>
        </p:txBody>
      </p:sp>
    </p:spTree>
    <p:extLst>
      <p:ext uri="{BB962C8B-B14F-4D97-AF65-F5344CB8AC3E}">
        <p14:creationId xmlns:p14="http://schemas.microsoft.com/office/powerpoint/2010/main" val="23188436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l-GR" altLang="ko-KR" dirty="0">
                <a:solidFill>
                  <a:srgbClr val="004992"/>
                </a:solidFill>
              </a:rPr>
              <a:t>Μεταγνωστική Θεραπεία (ΜΓΘ)</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l-GR" altLang="ko-KR" sz="1000" dirty="0">
                <a:latin typeface="+mj-lt"/>
              </a:rPr>
              <a:t>Η χρήση εικόνων σε αυτή την ενότητα επιτράπηκε ευγενικά σε εμάς, από τους καλλιτέχνες ,δηλ. τους κατόχους πνευματικών δικαιωμάτων για αυτές τις εικόνες. Για λεπτομέρειες (καλλιτέχνης, τίτλος εικόνας) παρακαλούμε ανατρέξτε στο τέλος αυτής της παρουσίασης. </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l-GR"/>
              <a:t>Μεταγνωστική Θεραπεία 7 – Βγάζοντας βιαστικά συμπεράσματα ΙI</a:t>
            </a:r>
            <a:endParaRPr lang="de-DE"/>
          </a:p>
        </p:txBody>
      </p:sp>
      <p:sp>
        <p:nvSpPr>
          <p:cNvPr id="4" name="Slide Number Placeholder 3"/>
          <p:cNvSpPr>
            <a:spLocks noGrp="1"/>
          </p:cNvSpPr>
          <p:nvPr>
            <p:ph type="sldNum" sz="quarter" idx="12"/>
          </p:nvPr>
        </p:nvSpPr>
        <p:spPr bwMode="gray"/>
        <p:txBody>
          <a:bodyPr/>
          <a:lstStyle>
            <a:lvl1pPr>
              <a:defRPr b="0"/>
            </a:lvl1pPr>
          </a:lstStyle>
          <a:p>
            <a:fld id="{2DC96D69-3377-4779-AA7B-A516CCB86ABE}"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el-GR"/>
              <a:t>Μεταγνωστική Θεραπεία 7 – Βγάζοντας βιαστικά συμπεράσματα ΙI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619DF4B9-1B31-44C3-A31C-1BA291DD8A22}"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7 – Βγάζοντας βιαστικά συμπεράσματα ΙI</a:t>
            </a:r>
            <a:endParaRPr lang="de-DE"/>
          </a:p>
        </p:txBody>
      </p:sp>
      <p:sp>
        <p:nvSpPr>
          <p:cNvPr id="7" name="Slide Number Placeholder 6"/>
          <p:cNvSpPr>
            <a:spLocks noGrp="1"/>
          </p:cNvSpPr>
          <p:nvPr>
            <p:ph type="sldNum" sz="quarter" idx="12"/>
          </p:nvPr>
        </p:nvSpPr>
        <p:spPr bwMode="gray"/>
        <p:txBody>
          <a:bodyPr/>
          <a:lstStyle>
            <a:lvl1pPr>
              <a:defRPr b="0"/>
            </a:lvl1pPr>
          </a:lstStyle>
          <a:p>
            <a:fld id="{4F302042-F744-434F-8F81-95C11DB0FE44}"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7 – Βγάζοντας βιαστικά συμπεράσματα ΙI</a:t>
            </a:r>
            <a:endParaRPr lang="de-DE"/>
          </a:p>
        </p:txBody>
      </p:sp>
      <p:sp>
        <p:nvSpPr>
          <p:cNvPr id="7" name="Slide Number Placeholder 6"/>
          <p:cNvSpPr>
            <a:spLocks noGrp="1"/>
          </p:cNvSpPr>
          <p:nvPr>
            <p:ph type="sldNum" sz="quarter" idx="12"/>
          </p:nvPr>
        </p:nvSpPr>
        <p:spPr bwMode="gray"/>
        <p:txBody>
          <a:bodyPr/>
          <a:lstStyle>
            <a:lvl1pPr>
              <a:defRPr b="0"/>
            </a:lvl1pPr>
          </a:lstStyle>
          <a:p>
            <a:fld id="{2DC96D69-3377-4779-AA7B-A516CCB86ABE}"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7 – Βγάζοντας βιαστικά συμπεράσματα ΙI</a:t>
            </a:r>
            <a:endParaRPr lang="de-DE"/>
          </a:p>
        </p:txBody>
      </p:sp>
      <p:sp>
        <p:nvSpPr>
          <p:cNvPr id="7" name="Slide Number Placeholder 6"/>
          <p:cNvSpPr>
            <a:spLocks noGrp="1"/>
          </p:cNvSpPr>
          <p:nvPr>
            <p:ph type="sldNum" sz="quarter" idx="12"/>
          </p:nvPr>
        </p:nvSpPr>
        <p:spPr bwMode="gray"/>
        <p:txBody>
          <a:bodyPr/>
          <a:lstStyle>
            <a:lvl1pPr>
              <a:defRPr b="0"/>
            </a:lvl1pPr>
          </a:lstStyle>
          <a:p>
            <a:fld id="{2DC96D69-3377-4779-AA7B-A516CCB86ABE}"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el-GR"/>
              <a:t>Μεταγνωστική Θεραπεία 7 – Βγάζοντας βιαστικά συμπεράσματα ΙI</a:t>
            </a:r>
            <a:endParaRPr lang="de-DE"/>
          </a:p>
        </p:txBody>
      </p:sp>
      <p:sp>
        <p:nvSpPr>
          <p:cNvPr id="5" name="Slide Number Placeholder 4"/>
          <p:cNvSpPr>
            <a:spLocks noGrp="1"/>
          </p:cNvSpPr>
          <p:nvPr>
            <p:ph type="sldNum" sz="quarter" idx="12"/>
          </p:nvPr>
        </p:nvSpPr>
        <p:spPr bwMode="gray"/>
        <p:txBody>
          <a:bodyPr/>
          <a:lstStyle>
            <a:lvl1pPr>
              <a:defRPr b="0"/>
            </a:lvl1pPr>
          </a:lstStyle>
          <a:p>
            <a:fld id="{675EE02C-FCB2-416A-8ADE-7826F99FDB55}"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l-GR"/>
              <a:t>Μεταγνωστική Θεραπεία 7 – Βγάζοντας βιαστικά συμπεράσματα ΙI</a:t>
            </a:r>
            <a:endParaRPr lang="de-DE"/>
          </a:p>
        </p:txBody>
      </p:sp>
      <p:sp>
        <p:nvSpPr>
          <p:cNvPr id="4" name="Slide Number Placeholder 3"/>
          <p:cNvSpPr>
            <a:spLocks noGrp="1"/>
          </p:cNvSpPr>
          <p:nvPr>
            <p:ph type="sldNum" sz="quarter" idx="12"/>
          </p:nvPr>
        </p:nvSpPr>
        <p:spPr bwMode="gray"/>
        <p:txBody>
          <a:bodyPr/>
          <a:lstStyle>
            <a:lvl1pPr>
              <a:defRPr b="0"/>
            </a:lvl1pPr>
          </a:lstStyle>
          <a:p>
            <a:fld id="{4B7216EB-3C76-4A2F-AB05-91EFB373B1FD}"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709319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808729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l-GR" altLang="ko-KR" dirty="0">
                <a:solidFill>
                  <a:srgbClr val="004992"/>
                </a:solidFill>
              </a:rPr>
              <a:t>Μεταγνωστική Θεραπεία (ΜΓΘ)</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l-GR" altLang="ko-KR" sz="1000" b="0" dirty="0">
                <a:solidFill>
                  <a:srgbClr val="333333"/>
                </a:solidFill>
                <a:latin typeface="Calibri Light"/>
              </a:rPr>
              <a:t>Η χρήση εικόνων σε αυτή την ενότητα επιτράπηκε ευγενικά σε εμάς, από τους καλλιτέχνες ,δηλ. τους κατόχους πνευματικών δικαιωμάτων για αυτές τις εικόνες. Για λεπτομέρειες (καλλιτέχνης, τίτλος εικόνας) παρακαλούμε ανατρέξτε στο τέλος αυτής της παρουσίασης. </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7794487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el-GR">
                <a:solidFill>
                  <a:srgbClr val="333333"/>
                </a:solidFill>
              </a:rPr>
              <a:t>Μεταγνωστική Θεραπεία 7 – Βγάζοντας βιαστικά συμπεράσματα ΙI</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40586076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el-GR">
                <a:solidFill>
                  <a:srgbClr val="333333"/>
                </a:solidFill>
              </a:rPr>
              <a:t>Μεταγνωστική Θεραπεία 7 – Βγάζοντας βιαστικά συμπεράσματα ΙI</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6245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10491923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el-GR">
                <a:solidFill>
                  <a:srgbClr val="333333"/>
                </a:solidFill>
              </a:rPr>
              <a:t>Μεταγνωστική Θεραπεία 7 – Βγάζοντας βιαστικά συμπεράσματα ΙI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9816546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el-GR">
                <a:solidFill>
                  <a:srgbClr val="333333"/>
                </a:solidFill>
              </a:rPr>
              <a:t>Μεταγνωστική Θεραπεία 7 – Βγάζοντας βιαστικά συμπεράσματα ΙI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5121035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el-GR">
                <a:solidFill>
                  <a:srgbClr val="333333"/>
                </a:solidFill>
              </a:rPr>
              <a:t>Μεταγνωστική Θεραπεία 7 – Βγάζοντας βιαστικά συμπεράσματα ΙI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4298630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el-GR">
                <a:solidFill>
                  <a:srgbClr val="333333"/>
                </a:solidFill>
              </a:rPr>
              <a:t>Μεταγνωστική Θεραπεία 7 – Βγάζοντας βιαστικά συμπεράσματα ΙI</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0373712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el-GR">
                <a:solidFill>
                  <a:srgbClr val="333333"/>
                </a:solidFill>
              </a:rPr>
              <a:t>Μεταγνωστική Θεραπεία 7 – Βγάζοντας βιαστικά συμπεράσματα ΙI</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8388156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507070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l-GR"/>
              <a:t>Μεταγνωστική Θεραπεία 7 – Βγάζοντας βιαστικά συμπεράσματα ΙI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2DC96D69-3377-4779-AA7B-A516CCB86ABE}"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5109" r:id="rId1"/>
    <p:sldLayoutId id="2147485110" r:id="rId2"/>
    <p:sldLayoutId id="2147485111" r:id="rId3"/>
    <p:sldLayoutId id="2147485112" r:id="rId4"/>
    <p:sldLayoutId id="2147485113" r:id="rId5"/>
    <p:sldLayoutId id="2147485114" r:id="rId6"/>
    <p:sldLayoutId id="2147485115" r:id="rId7"/>
    <p:sldLayoutId id="2147485116" r:id="rId8"/>
    <p:sldLayoutId id="2147485117" r:id="rId9"/>
    <p:sldLayoutId id="2147485118" r:id="rId10"/>
    <p:sldLayoutId id="2147485119" r:id="rId11"/>
    <p:sldLayoutId id="214748512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el-GR" b="0">
                <a:solidFill>
                  <a:srgbClr val="333333"/>
                </a:solidFill>
              </a:rPr>
              <a:t>Μεταγνωστική Θεραπεία 7 – Βγάζοντας βιαστικά συμπεράσματα ΙI</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b="0" smtClean="0">
                <a:solidFill>
                  <a:srgbClr val="333333"/>
                </a:solidFill>
              </a:rPr>
              <a:pPr defTabSz="457123" fontAlgn="auto">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667806714"/>
      </p:ext>
    </p:extLst>
  </p:cSld>
  <p:clrMap bg1="lt1" tx1="dk1" bg2="lt2" tx2="dk2" accent1="accent1" accent2="accent2" accent3="accent3" accent4="accent4" accent5="accent5" accent6="accent6" hlink="hlink" folHlink="folHlink"/>
  <p:sldLayoutIdLst>
    <p:sldLayoutId id="2147485122" r:id="rId1"/>
    <p:sldLayoutId id="2147485123" r:id="rId2"/>
    <p:sldLayoutId id="2147485124" r:id="rId3"/>
    <p:sldLayoutId id="2147485125" r:id="rId4"/>
    <p:sldLayoutId id="2147485126" r:id="rId5"/>
    <p:sldLayoutId id="2147485127" r:id="rId6"/>
    <p:sldLayoutId id="2147485128" r:id="rId7"/>
    <p:sldLayoutId id="2147485129" r:id="rId8"/>
    <p:sldLayoutId id="2147485130" r:id="rId9"/>
    <p:sldLayoutId id="2147485131" r:id="rId10"/>
    <p:sldLayoutId id="2147485132" r:id="rId11"/>
    <p:sldLayoutId id="214748513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1.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4.xml"/><Relationship Id="rId1" Type="http://schemas.openxmlformats.org/officeDocument/2006/relationships/slideLayout" Target="../slideLayouts/slideLayout5.xml"/><Relationship Id="rId4" Type="http://schemas.openxmlformats.org/officeDocument/2006/relationships/image" Target="../media/image34.png"/></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1.xml"/></Relationships>
</file>

<file path=ppt/slides/_rels/slide7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ja-JP" dirty="0"/>
              <a:t>ΜΓΘ</a:t>
            </a:r>
            <a:r>
              <a:rPr lang="en-US" altLang="ja-JP" dirty="0"/>
              <a:t> </a:t>
            </a:r>
            <a:r>
              <a:rPr lang="el-GR" altLang="ja-JP" dirty="0"/>
              <a:t>7 Α</a:t>
            </a:r>
            <a:r>
              <a:rPr lang="en-US" altLang="ja-JP" dirty="0">
                <a:latin typeface="Calibri Light"/>
              </a:rPr>
              <a:t> – </a:t>
            </a:r>
            <a:r>
              <a:rPr lang="el-GR" altLang="ko-KR" dirty="0"/>
              <a:t>Δείχνοντας ενσυναίσθηση </a:t>
            </a:r>
            <a:r>
              <a:rPr lang="en-US" altLang="ko-KR" dirty="0"/>
              <a:t>II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Georgiou &amp; Bozikas </a:t>
            </a:r>
            <a:r>
              <a:rPr lang="nl-NL" sz="1600">
                <a:solidFill>
                  <a:srgbClr val="004992"/>
                </a:solidFill>
              </a:rPr>
              <a:t>(4|22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2286524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Βιαστικά συμπεράσματα</a:t>
            </a:r>
            <a:endParaRPr lang="en-US" sz="3600">
              <a:latin typeface="+mn-lt"/>
              <a:ea typeface="+mn-ea"/>
              <a:cs typeface="+mn-cs"/>
            </a:endParaRPr>
          </a:p>
        </p:txBody>
      </p:sp>
      <p:sp>
        <p:nvSpPr>
          <p:cNvPr id="48130" name="Rectangle 2"/>
          <p:cNvSpPr>
            <a:spLocks noGrp="1" noChangeArrowheads="1"/>
          </p:cNvSpPr>
          <p:nvPr>
            <p:ph idx="1"/>
          </p:nvPr>
        </p:nvSpPr>
        <p:spPr/>
        <p:txBody>
          <a:bodyPr>
            <a:noAutofit/>
          </a:bodyPr>
          <a:lstStyle/>
          <a:p>
            <a:pPr algn="l" eaLnBrk="1" hangingPunct="1"/>
            <a:r>
              <a:rPr lang="el-GR" altLang="de-DE" sz="2400" dirty="0">
                <a:solidFill>
                  <a:srgbClr val="333333"/>
                </a:solidFill>
              </a:rPr>
              <a:t>Σ</a:t>
            </a:r>
            <a:r>
              <a:rPr lang="de-DE" altLang="de-DE" sz="2400" dirty="0">
                <a:solidFill>
                  <a:srgbClr val="333333"/>
                </a:solidFill>
              </a:rPr>
              <a:t>υχνά </a:t>
            </a:r>
            <a:r>
              <a:rPr lang="el-GR" altLang="de-DE" sz="2400" dirty="0">
                <a:solidFill>
                  <a:srgbClr val="333333"/>
                </a:solidFill>
              </a:rPr>
              <a:t>βγάζουμε γρήγορα συμπεράσματα χωρίς να ξέρουμε όλη την αλήθεια</a:t>
            </a:r>
            <a:r>
              <a:rPr lang="en-US" altLang="de-DE" sz="2400" dirty="0">
                <a:solidFill>
                  <a:srgbClr val="333333"/>
                </a:solidFill>
              </a:rPr>
              <a:t>.</a:t>
            </a:r>
          </a:p>
          <a:p>
            <a:pPr marL="342900" indent="-342900" algn="l" eaLnBrk="1" hangingPunct="1">
              <a:buClr>
                <a:srgbClr val="333333"/>
              </a:buClr>
              <a:buFont typeface="WingDings"/>
              <a:buChar char=""/>
            </a:pPr>
            <a:r>
              <a:rPr lang="el-GR" altLang="de-DE" sz="2400" dirty="0">
                <a:solidFill>
                  <a:srgbClr val="333333"/>
                </a:solidFill>
              </a:rPr>
              <a:t>Αιτίες/Πλεονεκτήματα</a:t>
            </a:r>
            <a:r>
              <a:rPr lang="en-US" altLang="de-DE" sz="2400" dirty="0">
                <a:solidFill>
                  <a:srgbClr val="333333"/>
                </a:solidFill>
              </a:rPr>
              <a:t>: </a:t>
            </a:r>
            <a:r>
              <a:rPr lang="en-US" altLang="de-DE" sz="2400" dirty="0">
                <a:solidFill>
                  <a:srgbClr val="004992"/>
                </a:solidFill>
              </a:rPr>
              <a:t>;;; </a:t>
            </a:r>
            <a:r>
              <a:rPr lang="el-GR" altLang="de-DE" sz="2400" dirty="0">
                <a:solidFill>
                  <a:srgbClr val="FFFFFF"/>
                </a:solidFill>
              </a:rPr>
              <a:t>κερδίζουμε χρόνο, αισθανόμαστε ασφαλείς, φαινόμαστε αποφασιστικοί και ικανοί </a:t>
            </a:r>
            <a:r>
              <a:rPr lang="en-US" altLang="de-DE" sz="2400" dirty="0">
                <a:solidFill>
                  <a:srgbClr val="FFFFFF"/>
                </a:solidFill>
              </a:rPr>
              <a:t>(«</a:t>
            </a:r>
            <a:r>
              <a:rPr lang="el-GR" altLang="ja-JP" sz="2400" dirty="0">
                <a:solidFill>
                  <a:srgbClr val="FFFFFF"/>
                </a:solidFill>
              </a:rPr>
              <a:t>Μια λάθος απόφαση είναι καλύτερη από καμία απόφαση</a:t>
            </a:r>
            <a:r>
              <a:rPr lang="en-US" altLang="ja-JP" sz="2400" dirty="0">
                <a:solidFill>
                  <a:srgbClr val="FFFFFF"/>
                </a:solidFill>
              </a:rPr>
              <a:t>.</a:t>
            </a:r>
            <a:r>
              <a:rPr lang="en-US" altLang="de-DE" sz="2400" dirty="0">
                <a:solidFill>
                  <a:srgbClr val="FFFFFF"/>
                </a:solidFill>
              </a:rPr>
              <a:t>»</a:t>
            </a:r>
            <a:r>
              <a:rPr lang="en-US" altLang="ja-JP" sz="2400" dirty="0">
                <a:solidFill>
                  <a:srgbClr val="FFFFFF"/>
                </a:solidFill>
              </a:rPr>
              <a:t>)</a:t>
            </a:r>
          </a:p>
          <a:p>
            <a:pPr marL="342900" indent="-342900" algn="l" eaLnBrk="1" hangingPunct="1">
              <a:buClr>
                <a:srgbClr val="333333"/>
              </a:buClr>
              <a:buFont typeface="WingDings"/>
              <a:buChar char=""/>
            </a:pPr>
            <a:r>
              <a:rPr lang="el-GR" altLang="de-DE" sz="2400" dirty="0">
                <a:solidFill>
                  <a:srgbClr val="333333"/>
                </a:solidFill>
              </a:rPr>
              <a:t>Μειονεκτήματα</a:t>
            </a:r>
            <a:r>
              <a:rPr lang="en-US" altLang="de-DE" sz="2400" dirty="0">
                <a:solidFill>
                  <a:srgbClr val="333333"/>
                </a:solidFill>
              </a:rPr>
              <a:t>: </a:t>
            </a:r>
            <a:r>
              <a:rPr lang="en-US" altLang="de-DE" sz="2400" dirty="0">
                <a:solidFill>
                  <a:srgbClr val="004992"/>
                </a:solidFill>
              </a:rPr>
              <a:t>;;; </a:t>
            </a:r>
            <a:r>
              <a:rPr lang="el-GR" altLang="de-DE" sz="2400" dirty="0">
                <a:solidFill>
                  <a:srgbClr val="FFFFFF"/>
                </a:solidFill>
              </a:rPr>
              <a:t>κίνδυνος για μια λανθασμένη και επικίνδυνη απόφαση…</a:t>
            </a:r>
            <a:endParaRPr lang="en-US" altLang="de-DE" sz="2400" dirty="0">
              <a:solidFill>
                <a:srgbClr val="FFFFFF"/>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2</a:t>
            </a:fld>
            <a:endParaRPr lang="de-DE" altLang="de-DE">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Βιαστικά συμπεράσματα</a:t>
            </a:r>
            <a:endParaRPr lang="en-US" sz="3600">
              <a:latin typeface="+mn-lt"/>
              <a:ea typeface="+mn-ea"/>
              <a:cs typeface="+mn-cs"/>
            </a:endParaRPr>
          </a:p>
        </p:txBody>
      </p:sp>
      <p:sp>
        <p:nvSpPr>
          <p:cNvPr id="48130" name="Rectangle 2"/>
          <p:cNvSpPr>
            <a:spLocks noGrp="1" noChangeArrowheads="1"/>
          </p:cNvSpPr>
          <p:nvPr>
            <p:ph idx="1"/>
          </p:nvPr>
        </p:nvSpPr>
        <p:spPr/>
        <p:txBody>
          <a:bodyPr>
            <a:noAutofit/>
          </a:bodyPr>
          <a:lstStyle/>
          <a:p>
            <a:pPr algn="l" eaLnBrk="1" hangingPunct="1"/>
            <a:r>
              <a:rPr lang="el-GR" altLang="de-DE" sz="2400" dirty="0">
                <a:solidFill>
                  <a:srgbClr val="333333"/>
                </a:solidFill>
              </a:rPr>
              <a:t>Σ</a:t>
            </a:r>
            <a:r>
              <a:rPr lang="de-DE" altLang="de-DE" sz="2400" dirty="0">
                <a:solidFill>
                  <a:srgbClr val="333333"/>
                </a:solidFill>
              </a:rPr>
              <a:t>υχνά </a:t>
            </a:r>
            <a:r>
              <a:rPr lang="el-GR" altLang="de-DE" sz="2400" dirty="0">
                <a:solidFill>
                  <a:srgbClr val="333333"/>
                </a:solidFill>
              </a:rPr>
              <a:t>βγάζουμε γρήγορα συμπεράσματα χωρίς να ξέρουμε όλη την αλήθεια</a:t>
            </a:r>
            <a:r>
              <a:rPr lang="en-US" altLang="de-DE" sz="2400" dirty="0">
                <a:solidFill>
                  <a:srgbClr val="333333"/>
                </a:solidFill>
              </a:rPr>
              <a:t>.</a:t>
            </a:r>
          </a:p>
          <a:p>
            <a:pPr marL="342900" indent="-342900" algn="l" eaLnBrk="1" hangingPunct="1">
              <a:buClr>
                <a:srgbClr val="000000"/>
              </a:buClr>
              <a:buFont typeface="WingDings"/>
              <a:buChar char=""/>
            </a:pPr>
            <a:r>
              <a:rPr lang="el-GR" altLang="de-DE" sz="2400" dirty="0">
                <a:solidFill>
                  <a:srgbClr val="333333"/>
                </a:solidFill>
              </a:rPr>
              <a:t>Αιτίες/Πλεονεκτήματα</a:t>
            </a:r>
            <a:r>
              <a:rPr lang="en-US" altLang="de-DE" sz="2400" dirty="0">
                <a:solidFill>
                  <a:srgbClr val="333333"/>
                </a:solidFill>
              </a:rPr>
              <a:t>: </a:t>
            </a:r>
            <a:r>
              <a:rPr lang="el-GR" altLang="de-DE" sz="2400" dirty="0">
                <a:solidFill>
                  <a:srgbClr val="004992"/>
                </a:solidFill>
              </a:rPr>
              <a:t>κερδίζουμε χρόνο, αισθανόμαστε ασφαλείς, φαινόμαστε αποφασιστικοί και ικανοί </a:t>
            </a:r>
            <a:r>
              <a:rPr lang="en-US" altLang="de-DE" sz="2400" dirty="0">
                <a:solidFill>
                  <a:srgbClr val="004992"/>
                </a:solidFill>
              </a:rPr>
              <a:t>(«</a:t>
            </a:r>
            <a:r>
              <a:rPr lang="el-GR" altLang="ja-JP" sz="2400" dirty="0">
                <a:solidFill>
                  <a:srgbClr val="004992"/>
                </a:solidFill>
              </a:rPr>
              <a:t>Μια λάθος απόφαση είναι καλύτερη από καμία απόφαση</a:t>
            </a:r>
            <a:r>
              <a:rPr lang="en-US" altLang="ja-JP" sz="2400" dirty="0">
                <a:solidFill>
                  <a:srgbClr val="004992"/>
                </a:solidFill>
              </a:rPr>
              <a:t>.</a:t>
            </a:r>
            <a:r>
              <a:rPr lang="en-US" altLang="de-DE" sz="2400" dirty="0">
                <a:solidFill>
                  <a:srgbClr val="004992"/>
                </a:solidFill>
              </a:rPr>
              <a:t>»</a:t>
            </a:r>
            <a:r>
              <a:rPr lang="en-US" altLang="ja-JP" sz="2400" dirty="0">
                <a:solidFill>
                  <a:srgbClr val="004992"/>
                </a:solidFill>
              </a:rPr>
              <a:t>)</a:t>
            </a:r>
          </a:p>
          <a:p>
            <a:pPr marL="342900" indent="-342900">
              <a:buClr>
                <a:srgbClr val="333333"/>
              </a:buClr>
              <a:buFont typeface="WingDings"/>
              <a:buChar char=""/>
            </a:pPr>
            <a:r>
              <a:rPr lang="el-GR" altLang="de-DE" sz="2400" dirty="0">
                <a:solidFill>
                  <a:srgbClr val="333333"/>
                </a:solidFill>
              </a:rPr>
              <a:t>Μειονεκτήματα</a:t>
            </a:r>
            <a:r>
              <a:rPr lang="en-US" altLang="de-DE" sz="2400" dirty="0">
                <a:solidFill>
                  <a:srgbClr val="333333"/>
                </a:solidFill>
              </a:rPr>
              <a:t>: </a:t>
            </a:r>
            <a:r>
              <a:rPr lang="en-US" altLang="de-DE" sz="2400" dirty="0">
                <a:solidFill>
                  <a:srgbClr val="004992"/>
                </a:solidFill>
              </a:rPr>
              <a:t>;;; </a:t>
            </a:r>
            <a:r>
              <a:rPr lang="el-GR" altLang="de-DE" sz="2400" dirty="0">
                <a:solidFill>
                  <a:srgbClr val="FFFFFF"/>
                </a:solidFill>
              </a:rPr>
              <a:t>κίνδυνος για μια λανθασμένη και επικίνδυνη απόφαση…</a:t>
            </a:r>
            <a:endParaRPr lang="en-US" altLang="de-DE" sz="2400" dirty="0">
              <a:solidFill>
                <a:srgbClr val="FFFFFF"/>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3</a:t>
            </a:fld>
            <a:endParaRPr lang="de-DE" altLang="de-DE">
              <a:latin typeface="+mn-lt"/>
              <a:ea typeface="+mn-ea"/>
            </a:endParaRPr>
          </a:p>
        </p:txBody>
      </p:sp>
    </p:spTree>
    <p:extLst>
      <p:ext uri="{BB962C8B-B14F-4D97-AF65-F5344CB8AC3E}">
        <p14:creationId xmlns:p14="http://schemas.microsoft.com/office/powerpoint/2010/main" val="40453074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Βιαστικά συμπεράσματα</a:t>
            </a:r>
            <a:endParaRPr lang="en-US" sz="3600">
              <a:latin typeface="+mn-lt"/>
              <a:ea typeface="+mn-ea"/>
              <a:cs typeface="+mn-cs"/>
            </a:endParaRPr>
          </a:p>
        </p:txBody>
      </p:sp>
      <p:sp>
        <p:nvSpPr>
          <p:cNvPr id="48130" name="Rectangle 2"/>
          <p:cNvSpPr>
            <a:spLocks noGrp="1" noChangeArrowheads="1"/>
          </p:cNvSpPr>
          <p:nvPr>
            <p:ph idx="1"/>
          </p:nvPr>
        </p:nvSpPr>
        <p:spPr/>
        <p:txBody>
          <a:bodyPr>
            <a:noAutofit/>
          </a:bodyPr>
          <a:lstStyle/>
          <a:p>
            <a:pPr algn="l" eaLnBrk="1" hangingPunct="1"/>
            <a:r>
              <a:rPr lang="el-GR" altLang="de-DE" sz="2400" dirty="0">
                <a:solidFill>
                  <a:srgbClr val="333333"/>
                </a:solidFill>
              </a:rPr>
              <a:t>Σ</a:t>
            </a:r>
            <a:r>
              <a:rPr lang="de-DE" altLang="de-DE" sz="2400" dirty="0">
                <a:solidFill>
                  <a:srgbClr val="333333"/>
                </a:solidFill>
              </a:rPr>
              <a:t>υχνά </a:t>
            </a:r>
            <a:r>
              <a:rPr lang="el-GR" altLang="de-DE" sz="2400" dirty="0">
                <a:solidFill>
                  <a:srgbClr val="333333"/>
                </a:solidFill>
              </a:rPr>
              <a:t>βγάζουμε γρήγορα συμπεράσματα χωρίς να ξέρουμε όλη την αλήθεια</a:t>
            </a:r>
            <a:r>
              <a:rPr lang="en-US" altLang="de-DE" sz="2400" dirty="0">
                <a:solidFill>
                  <a:srgbClr val="333333"/>
                </a:solidFill>
              </a:rPr>
              <a:t>.</a:t>
            </a:r>
          </a:p>
          <a:p>
            <a:pPr marL="342900" indent="-342900" algn="l" eaLnBrk="1" hangingPunct="1">
              <a:buClr>
                <a:srgbClr val="000000"/>
              </a:buClr>
              <a:buFont typeface="WingDings"/>
              <a:buChar char=""/>
            </a:pPr>
            <a:r>
              <a:rPr lang="el-GR" altLang="de-DE" sz="2400" dirty="0">
                <a:solidFill>
                  <a:srgbClr val="333333"/>
                </a:solidFill>
              </a:rPr>
              <a:t>Αιτίες/Πλεονεκτήματα</a:t>
            </a:r>
            <a:r>
              <a:rPr lang="en-US" altLang="de-DE" sz="2400" dirty="0">
                <a:solidFill>
                  <a:srgbClr val="333333"/>
                </a:solidFill>
              </a:rPr>
              <a:t>: </a:t>
            </a:r>
            <a:r>
              <a:rPr lang="el-GR" altLang="de-DE" sz="2400" dirty="0">
                <a:solidFill>
                  <a:srgbClr val="004992"/>
                </a:solidFill>
              </a:rPr>
              <a:t>κερδίζουμε χρόνο, αισθανόμαστε ασφαλείς, φαινόμαστε αποφασιστικοί και ικανοί </a:t>
            </a:r>
            <a:r>
              <a:rPr lang="en-US" altLang="de-DE" sz="2400" dirty="0">
                <a:solidFill>
                  <a:srgbClr val="004992"/>
                </a:solidFill>
              </a:rPr>
              <a:t>(«</a:t>
            </a:r>
            <a:r>
              <a:rPr lang="el-GR" altLang="ja-JP" sz="2400" dirty="0">
                <a:solidFill>
                  <a:srgbClr val="004992"/>
                </a:solidFill>
              </a:rPr>
              <a:t>Μια λάθος απόφαση είναι καλύτερη από καμία απόφαση</a:t>
            </a:r>
            <a:r>
              <a:rPr lang="en-US" altLang="ja-JP" sz="2400" dirty="0">
                <a:solidFill>
                  <a:srgbClr val="004992"/>
                </a:solidFill>
              </a:rPr>
              <a:t>.</a:t>
            </a:r>
            <a:r>
              <a:rPr lang="en-US" altLang="de-DE" sz="2400" dirty="0">
                <a:solidFill>
                  <a:srgbClr val="004992"/>
                </a:solidFill>
              </a:rPr>
              <a:t>»</a:t>
            </a:r>
            <a:r>
              <a:rPr lang="en-US" altLang="ja-JP" sz="2400" dirty="0">
                <a:solidFill>
                  <a:srgbClr val="004992"/>
                </a:solidFill>
              </a:rPr>
              <a:t>)</a:t>
            </a:r>
          </a:p>
          <a:p>
            <a:pPr marL="342900" indent="-342900" algn="l" eaLnBrk="1" hangingPunct="1">
              <a:buClr>
                <a:srgbClr val="333333"/>
              </a:buClr>
              <a:buFont typeface="WingDings"/>
              <a:buChar char=""/>
            </a:pPr>
            <a:r>
              <a:rPr lang="el-GR" altLang="de-DE" sz="2400" dirty="0">
                <a:solidFill>
                  <a:srgbClr val="333333"/>
                </a:solidFill>
              </a:rPr>
              <a:t>Μειονεκτήματα</a:t>
            </a:r>
            <a:r>
              <a:rPr lang="en-US" altLang="de-DE" sz="2400" dirty="0">
                <a:solidFill>
                  <a:srgbClr val="333333"/>
                </a:solidFill>
              </a:rPr>
              <a:t>: </a:t>
            </a:r>
            <a:r>
              <a:rPr lang="el-GR" altLang="de-DE" sz="2400" dirty="0">
                <a:solidFill>
                  <a:srgbClr val="004992"/>
                </a:solidFill>
              </a:rPr>
              <a:t>κίνδυνος για μια λανθασμένη και επικίνδυνη απόφαση…</a:t>
            </a:r>
            <a:endParaRPr lang="en-US" altLang="de-DE" sz="2400" dirty="0">
              <a:solidFill>
                <a:srgbClr val="004992"/>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4</a:t>
            </a:fld>
            <a:endParaRPr lang="de-DE" altLang="de-DE">
              <a:latin typeface="+mn-lt"/>
              <a:ea typeface="+mn-ea"/>
            </a:endParaRPr>
          </a:p>
        </p:txBody>
      </p:sp>
    </p:spTree>
    <p:extLst>
      <p:ext uri="{BB962C8B-B14F-4D97-AF65-F5344CB8AC3E}">
        <p14:creationId xmlns:p14="http://schemas.microsoft.com/office/powerpoint/2010/main" val="306469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Βγάζοντας βιαστικά συμπεράσματα</a:t>
            </a:r>
            <a:br>
              <a:rPr lang="el-GR" sz="3600">
                <a:solidFill>
                  <a:srgbClr val="004992"/>
                </a:solidFill>
                <a:latin typeface="+mn-lt"/>
                <a:ea typeface="+mn-ea"/>
                <a:cs typeface="+mn-cs"/>
              </a:rPr>
            </a:br>
            <a:r>
              <a:rPr lang="el-GR">
                <a:solidFill>
                  <a:srgbClr val="004992"/>
                </a:solidFill>
                <a:latin typeface="+mn-lt"/>
                <a:ea typeface="+mn-ea"/>
                <a:cs typeface="+mn-cs"/>
              </a:rPr>
              <a:t>Σε ποιες καταστάσεις βγάζουμε συμπεράσματα χωρίς να ξέρουμε όλη την αλήθεια;</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5</a:t>
            </a:fld>
            <a:endParaRPr lang="de-DE" altLang="de-DE">
              <a:latin typeface="+mn-lt"/>
              <a:ea typeface="+mn-ea"/>
            </a:endParaRPr>
          </a:p>
        </p:txBody>
      </p:sp>
      <p:graphicFrame>
        <p:nvGraphicFramePr>
          <p:cNvPr id="6" name="Group 27"/>
          <p:cNvGraphicFramePr>
            <a:graphicFrameLocks noGrp="1"/>
          </p:cNvGraphicFramePr>
          <p:nvPr>
            <p:extLst>
              <p:ext uri="{D42A27DB-BD31-4B8C-83A1-F6EECF244321}">
                <p14:modId xmlns:p14="http://schemas.microsoft.com/office/powerpoint/2010/main" val="4292689797"/>
              </p:ext>
            </p:extLst>
          </p:nvPr>
        </p:nvGraphicFramePr>
        <p:xfrm>
          <a:off x="408955" y="2416737"/>
          <a:ext cx="11376000" cy="4023376"/>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400" b="0" i="0" u="none" strike="noStrike" cap="none" normalizeH="0" baseline="0" dirty="0">
                          <a:ln>
                            <a:noFill/>
                          </a:ln>
                          <a:solidFill>
                            <a:srgbClr val="333333"/>
                          </a:solidFill>
                          <a:effectLst/>
                          <a:latin typeface="Calibri Light"/>
                          <a:cs typeface="Times New Roman" pitchFamily="18" charset="0"/>
                        </a:rPr>
                        <a:t>Πότε;</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400" b="0" i="0" u="none" strike="noStrike" cap="none" normalizeH="0" baseline="0" dirty="0">
                          <a:ln>
                            <a:noFill/>
                          </a:ln>
                          <a:solidFill>
                            <a:srgbClr val="333333"/>
                          </a:solidFill>
                          <a:effectLst/>
                          <a:latin typeface="Calibri Light"/>
                          <a:cs typeface="Times New Roman" pitchFamily="18" charset="0"/>
                        </a:rPr>
                        <a:t>Παράδειγμα</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400" b="0" i="0" u="none" strike="noStrike" cap="none" normalizeH="0" baseline="0">
                          <a:ln>
                            <a:noFill/>
                          </a:ln>
                          <a:solidFill>
                            <a:srgbClr val="333333"/>
                          </a:solidFill>
                          <a:effectLst/>
                          <a:latin typeface="Calibri Light"/>
                          <a:cs typeface="Times New Roman" pitchFamily="18" charset="0"/>
                        </a:rPr>
                        <a:t>... όταν έχουμε περιορισμένη πρόσβαση σε πληροφορίες</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400" b="0" i="0" u="none" strike="noStrike" cap="none" normalizeH="0" baseline="0" dirty="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400" b="0" i="0" u="none" strike="noStrike" cap="none" normalizeH="0" baseline="0">
                          <a:ln>
                            <a:noFill/>
                          </a:ln>
                          <a:solidFill>
                            <a:srgbClr val="333333"/>
                          </a:solidFill>
                          <a:effectLst/>
                          <a:latin typeface="Calibri Light"/>
                          <a:cs typeface="Times New Roman" pitchFamily="18" charset="0"/>
                        </a:rPr>
                        <a:t>... όταν έχουμε κάποια προηγούμενη εμπειρία, από την οποία γενικεύουμε</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400" b="0" i="0" u="none" strike="noStrike" cap="none" normalizeH="0" baseline="0">
                          <a:ln>
                            <a:noFill/>
                          </a:ln>
                          <a:solidFill>
                            <a:srgbClr val="333333"/>
                          </a:solidFill>
                          <a:effectLst/>
                          <a:latin typeface="Calibri Light"/>
                          <a:cs typeface="Times New Roman" pitchFamily="18" charset="0"/>
                        </a:rPr>
                        <a:t>... όταν η απόφασή μας δεν έχει σημασία</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Βγάζοντας βιαστικά συμπεράσματα</a:t>
            </a:r>
            <a:br>
              <a:rPr lang="el-GR" sz="3600">
                <a:solidFill>
                  <a:srgbClr val="004992"/>
                </a:solidFill>
                <a:latin typeface="+mn-lt"/>
                <a:ea typeface="+mn-ea"/>
                <a:cs typeface="+mn-cs"/>
              </a:rPr>
            </a:br>
            <a:r>
              <a:rPr lang="el-GR">
                <a:solidFill>
                  <a:srgbClr val="004992"/>
                </a:solidFill>
                <a:latin typeface="+mn-lt"/>
                <a:ea typeface="+mn-ea"/>
                <a:cs typeface="+mn-cs"/>
              </a:rPr>
              <a:t>Σε ποιες καταστάσεις βγάζουμε συμπεράσματα χωρίς να ξέρουμε όλη την αλήθεια;</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6</a:t>
            </a:fld>
            <a:endParaRPr lang="de-DE" altLang="de-DE">
              <a:latin typeface="+mn-lt"/>
              <a:ea typeface="+mn-ea"/>
            </a:endParaRPr>
          </a:p>
        </p:txBody>
      </p:sp>
      <p:graphicFrame>
        <p:nvGraphicFramePr>
          <p:cNvPr id="6" name="Group 27"/>
          <p:cNvGraphicFramePr>
            <a:graphicFrameLocks noGrp="1"/>
          </p:cNvGraphicFramePr>
          <p:nvPr>
            <p:extLst>
              <p:ext uri="{D42A27DB-BD31-4B8C-83A1-F6EECF244321}">
                <p14:modId xmlns:p14="http://schemas.microsoft.com/office/powerpoint/2010/main" val="3694461487"/>
              </p:ext>
            </p:extLst>
          </p:nvPr>
        </p:nvGraphicFramePr>
        <p:xfrm>
          <a:off x="408955" y="2416737"/>
          <a:ext cx="11376000" cy="4023376"/>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400" b="0" i="0" u="none" strike="noStrike" cap="none" normalizeH="0" baseline="0" dirty="0">
                          <a:ln>
                            <a:noFill/>
                          </a:ln>
                          <a:solidFill>
                            <a:srgbClr val="333333"/>
                          </a:solidFill>
                          <a:effectLst/>
                          <a:latin typeface="Calibri Light"/>
                          <a:cs typeface="Times New Roman" pitchFamily="18" charset="0"/>
                        </a:rPr>
                        <a:t>Πότε;</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400" b="0" i="0" u="none" strike="noStrike" cap="none" normalizeH="0" baseline="0" dirty="0">
                          <a:ln>
                            <a:noFill/>
                          </a:ln>
                          <a:solidFill>
                            <a:srgbClr val="333333"/>
                          </a:solidFill>
                          <a:effectLst/>
                          <a:latin typeface="Calibri Light"/>
                          <a:cs typeface="Times New Roman" pitchFamily="18" charset="0"/>
                        </a:rPr>
                        <a:t>Παράδειγμα</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400" b="0" i="0" u="none" strike="noStrike" cap="none" normalizeH="0" baseline="0">
                          <a:ln>
                            <a:noFill/>
                          </a:ln>
                          <a:solidFill>
                            <a:srgbClr val="333333"/>
                          </a:solidFill>
                          <a:effectLst/>
                          <a:latin typeface="Calibri Light"/>
                          <a:cs typeface="Times New Roman" pitchFamily="18" charset="0"/>
                        </a:rPr>
                        <a:t>... όταν έχουμε περιορισμένη πρόσβαση σε πληροφορίες</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400" b="0" i="0" u="none" strike="noStrike" cap="none" normalizeH="0" baseline="0" dirty="0">
                          <a:ln>
                            <a:noFill/>
                          </a:ln>
                          <a:solidFill>
                            <a:srgbClr val="333333"/>
                          </a:solidFill>
                          <a:effectLst/>
                          <a:latin typeface="Calibri Light"/>
                          <a:cs typeface="Times New Roman" pitchFamily="18" charset="0"/>
                        </a:rPr>
                        <a:t>Συνέντευξη για δουλειά: περιορισμένη πιθανότητα να γνωρίζουμε από πριν το νέο χώρο εργασίας και τους νέους συναδέλφους</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400" b="0" i="0" u="none" strike="noStrike" cap="none" normalizeH="0" baseline="0">
                          <a:ln>
                            <a:noFill/>
                          </a:ln>
                          <a:solidFill>
                            <a:srgbClr val="333333"/>
                          </a:solidFill>
                          <a:effectLst/>
                          <a:latin typeface="Calibri Light"/>
                          <a:cs typeface="Times New Roman" pitchFamily="18" charset="0"/>
                        </a:rPr>
                        <a:t>... όταν έχουμε κάποια προηγούμενη εμπειρία, από την οποία γενικεύουμε</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400" b="0" i="0" u="none" strike="noStrike" cap="none" normalizeH="0" baseline="0">
                          <a:ln>
                            <a:noFill/>
                          </a:ln>
                          <a:solidFill>
                            <a:srgbClr val="333333"/>
                          </a:solidFill>
                          <a:effectLst/>
                          <a:latin typeface="Calibri Light"/>
                          <a:cs typeface="Times New Roman" pitchFamily="18" charset="0"/>
                        </a:rPr>
                        <a:t>... όταν η απόφασή μας δεν έχει σημασία</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8350640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Βγάζοντας βιαστικά συμπεράσματα</a:t>
            </a:r>
            <a:br>
              <a:rPr lang="el-GR" sz="3600">
                <a:solidFill>
                  <a:srgbClr val="004992"/>
                </a:solidFill>
                <a:latin typeface="+mn-lt"/>
                <a:ea typeface="+mn-ea"/>
                <a:cs typeface="+mn-cs"/>
              </a:rPr>
            </a:br>
            <a:r>
              <a:rPr lang="el-GR">
                <a:solidFill>
                  <a:srgbClr val="004992"/>
                </a:solidFill>
                <a:latin typeface="+mn-lt"/>
                <a:ea typeface="+mn-ea"/>
                <a:cs typeface="+mn-cs"/>
              </a:rPr>
              <a:t>Σε ποιες καταστάσεις βγάζουμε συμπεράσματα χωρίς να ξέρουμε όλη την αλήθεια;</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7</a:t>
            </a:fld>
            <a:endParaRPr lang="de-DE" altLang="de-DE">
              <a:latin typeface="+mn-lt"/>
              <a:ea typeface="+mn-ea"/>
            </a:endParaRPr>
          </a:p>
        </p:txBody>
      </p:sp>
      <p:graphicFrame>
        <p:nvGraphicFramePr>
          <p:cNvPr id="6" name="Group 27"/>
          <p:cNvGraphicFramePr>
            <a:graphicFrameLocks noGrp="1"/>
          </p:cNvGraphicFramePr>
          <p:nvPr>
            <p:extLst>
              <p:ext uri="{D42A27DB-BD31-4B8C-83A1-F6EECF244321}">
                <p14:modId xmlns:p14="http://schemas.microsoft.com/office/powerpoint/2010/main" val="1903294180"/>
              </p:ext>
            </p:extLst>
          </p:nvPr>
        </p:nvGraphicFramePr>
        <p:xfrm>
          <a:off x="408955" y="2416737"/>
          <a:ext cx="11376000" cy="4023376"/>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400" b="0" i="0" u="none" strike="noStrike" cap="none" normalizeH="0" baseline="0" dirty="0">
                          <a:ln>
                            <a:noFill/>
                          </a:ln>
                          <a:solidFill>
                            <a:srgbClr val="333333"/>
                          </a:solidFill>
                          <a:effectLst/>
                          <a:latin typeface="Calibri Light"/>
                          <a:cs typeface="Times New Roman" pitchFamily="18" charset="0"/>
                        </a:rPr>
                        <a:t>Πότε;</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400" b="0" i="0" u="none" strike="noStrike" cap="none" normalizeH="0" baseline="0" dirty="0">
                          <a:ln>
                            <a:noFill/>
                          </a:ln>
                          <a:solidFill>
                            <a:srgbClr val="333333"/>
                          </a:solidFill>
                          <a:effectLst/>
                          <a:latin typeface="Calibri Light"/>
                          <a:cs typeface="Times New Roman" pitchFamily="18" charset="0"/>
                        </a:rPr>
                        <a:t>Παράδειγμα</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400" b="0" i="0" u="none" strike="noStrike" cap="none" normalizeH="0" baseline="0">
                          <a:ln>
                            <a:noFill/>
                          </a:ln>
                          <a:solidFill>
                            <a:srgbClr val="333333"/>
                          </a:solidFill>
                          <a:effectLst/>
                          <a:latin typeface="Calibri Light"/>
                          <a:cs typeface="Times New Roman" pitchFamily="18" charset="0"/>
                        </a:rPr>
                        <a:t>... όταν έχουμε περιορισμένη πρόσβαση σε πληροφορίες</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400" b="0" i="0" u="none" strike="noStrike" cap="none" normalizeH="0" baseline="0" dirty="0">
                          <a:ln>
                            <a:noFill/>
                          </a:ln>
                          <a:solidFill>
                            <a:srgbClr val="333333"/>
                          </a:solidFill>
                          <a:effectLst/>
                          <a:latin typeface="Calibri Light"/>
                          <a:cs typeface="Times New Roman" pitchFamily="18" charset="0"/>
                        </a:rPr>
                        <a:t>Συνέντευξη για δουλειά: περιορισμένη πιθανότητα να γνωρίζουμε από πριν το νέο χώρο εργασίας και τους νέους συναδέλφους</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400" b="0" i="0" u="none" strike="noStrike" cap="none" normalizeH="0" baseline="0">
                          <a:ln>
                            <a:noFill/>
                          </a:ln>
                          <a:solidFill>
                            <a:srgbClr val="333333"/>
                          </a:solidFill>
                          <a:effectLst/>
                          <a:latin typeface="Calibri Light"/>
                          <a:cs typeface="Times New Roman" pitchFamily="18" charset="0"/>
                        </a:rPr>
                        <a:t>... όταν έχουμε κάποια προηγούμενη εμπειρία, από την οποία γενικεύουμε</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400" b="0" i="0" u="none" strike="noStrike" cap="none" normalizeH="0" baseline="0" dirty="0">
                          <a:ln>
                            <a:noFill/>
                          </a:ln>
                          <a:solidFill>
                            <a:srgbClr val="333333"/>
                          </a:solidFill>
                          <a:effectLst/>
                          <a:latin typeface="Calibri Light"/>
                          <a:cs typeface="Times New Roman" pitchFamily="18" charset="0"/>
                        </a:rPr>
                        <a:t>Η υπερβολική γενίκευση μπορεί να οδηγήσει σε προκατάληψη («είδα το ένα, τα έχω δει όλα»).</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400" b="0" i="0" u="none" strike="noStrike" cap="none" normalizeH="0" baseline="0">
                          <a:ln>
                            <a:noFill/>
                          </a:ln>
                          <a:solidFill>
                            <a:srgbClr val="333333"/>
                          </a:solidFill>
                          <a:effectLst/>
                          <a:latin typeface="Calibri Light"/>
                          <a:cs typeface="Times New Roman" pitchFamily="18" charset="0"/>
                        </a:rPr>
                        <a:t>... όταν η απόφασή μας δεν έχει σημασία</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557597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Βγάζοντας βιαστικά συμπεράσματα</a:t>
            </a:r>
            <a:br>
              <a:rPr lang="el-GR" sz="3600">
                <a:solidFill>
                  <a:srgbClr val="004992"/>
                </a:solidFill>
                <a:latin typeface="+mn-lt"/>
                <a:ea typeface="+mn-ea"/>
                <a:cs typeface="+mn-cs"/>
              </a:rPr>
            </a:br>
            <a:r>
              <a:rPr lang="el-GR">
                <a:solidFill>
                  <a:srgbClr val="004992"/>
                </a:solidFill>
                <a:latin typeface="+mn-lt"/>
                <a:ea typeface="+mn-ea"/>
                <a:cs typeface="+mn-cs"/>
              </a:rPr>
              <a:t>Σε ποιες καταστάσεις βγάζουμε συμπεράσματα χωρίς να ξέρουμε όλη την αλήθεια;</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8</a:t>
            </a:fld>
            <a:endParaRPr lang="de-DE" altLang="de-DE">
              <a:latin typeface="+mn-lt"/>
              <a:ea typeface="+mn-ea"/>
            </a:endParaRPr>
          </a:p>
        </p:txBody>
      </p:sp>
      <p:graphicFrame>
        <p:nvGraphicFramePr>
          <p:cNvPr id="6" name="Group 27"/>
          <p:cNvGraphicFramePr>
            <a:graphicFrameLocks noGrp="1"/>
          </p:cNvGraphicFramePr>
          <p:nvPr>
            <p:extLst>
              <p:ext uri="{D42A27DB-BD31-4B8C-83A1-F6EECF244321}">
                <p14:modId xmlns:p14="http://schemas.microsoft.com/office/powerpoint/2010/main" val="309327488"/>
              </p:ext>
            </p:extLst>
          </p:nvPr>
        </p:nvGraphicFramePr>
        <p:xfrm>
          <a:off x="408955" y="2416737"/>
          <a:ext cx="11376000" cy="4023376"/>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400" b="0" i="0" u="none" strike="noStrike" cap="none" normalizeH="0" baseline="0" dirty="0">
                          <a:ln>
                            <a:noFill/>
                          </a:ln>
                          <a:solidFill>
                            <a:srgbClr val="333333"/>
                          </a:solidFill>
                          <a:effectLst/>
                          <a:latin typeface="Calibri Light"/>
                          <a:cs typeface="Times New Roman" pitchFamily="18" charset="0"/>
                        </a:rPr>
                        <a:t>Πότε;</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400" b="0" i="0" u="none" strike="noStrike" cap="none" normalizeH="0" baseline="0" dirty="0">
                          <a:ln>
                            <a:noFill/>
                          </a:ln>
                          <a:solidFill>
                            <a:srgbClr val="333333"/>
                          </a:solidFill>
                          <a:effectLst/>
                          <a:latin typeface="Calibri Light"/>
                          <a:cs typeface="Times New Roman" pitchFamily="18" charset="0"/>
                        </a:rPr>
                        <a:t>Παράδειγμα</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400" b="0" i="0" u="none" strike="noStrike" cap="none" normalizeH="0" baseline="0">
                          <a:ln>
                            <a:noFill/>
                          </a:ln>
                          <a:solidFill>
                            <a:srgbClr val="333333"/>
                          </a:solidFill>
                          <a:effectLst/>
                          <a:latin typeface="Calibri Light"/>
                          <a:cs typeface="Times New Roman" pitchFamily="18" charset="0"/>
                        </a:rPr>
                        <a:t>... όταν έχουμε περιορισμένη πρόσβαση σε πληροφορίες</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400" b="0" i="0" u="none" strike="noStrike" cap="none" normalizeH="0" baseline="0" dirty="0">
                          <a:ln>
                            <a:noFill/>
                          </a:ln>
                          <a:solidFill>
                            <a:srgbClr val="333333"/>
                          </a:solidFill>
                          <a:effectLst/>
                          <a:latin typeface="Calibri Light"/>
                          <a:cs typeface="Times New Roman" pitchFamily="18" charset="0"/>
                        </a:rPr>
                        <a:t>Συνέντευξη για δουλειά: περιορισμένη πιθανότητα να γνωρίζουμε από πριν το νέο χώρο εργασίας και τους νέους συναδέλφους</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400" b="0" i="0" u="none" strike="noStrike" cap="none" normalizeH="0" baseline="0">
                          <a:ln>
                            <a:noFill/>
                          </a:ln>
                          <a:solidFill>
                            <a:srgbClr val="333333"/>
                          </a:solidFill>
                          <a:effectLst/>
                          <a:latin typeface="Calibri Light"/>
                          <a:cs typeface="Times New Roman" pitchFamily="18" charset="0"/>
                        </a:rPr>
                        <a:t>... όταν έχουμε κάποια προηγούμενη εμπειρία, από την οποία γενικεύουμε</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400" b="0" i="0" u="none" strike="noStrike" cap="none" normalizeH="0" baseline="0" dirty="0">
                          <a:ln>
                            <a:noFill/>
                          </a:ln>
                          <a:solidFill>
                            <a:srgbClr val="333333"/>
                          </a:solidFill>
                          <a:effectLst/>
                          <a:latin typeface="Calibri Light"/>
                          <a:cs typeface="Times New Roman" pitchFamily="18" charset="0"/>
                        </a:rPr>
                        <a:t>Η υπερβολική γενίκευση μπορεί να οδηγήσει σε προκατάληψη («είδα το ένα, τα έχω δει όλα»).</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400" b="0" i="0" u="none" strike="noStrike" cap="none" normalizeH="0" baseline="0">
                          <a:ln>
                            <a:noFill/>
                          </a:ln>
                          <a:solidFill>
                            <a:srgbClr val="333333"/>
                          </a:solidFill>
                          <a:effectLst/>
                          <a:latin typeface="Calibri Light"/>
                          <a:cs typeface="Times New Roman" pitchFamily="18" charset="0"/>
                        </a:rPr>
                        <a:t>... όταν η απόφασή μας δεν έχει σημασία</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400" b="0" i="0" u="none" strike="noStrike" cap="none" normalizeH="0" baseline="0" dirty="0">
                          <a:ln>
                            <a:noFill/>
                          </a:ln>
                          <a:solidFill>
                            <a:srgbClr val="333333"/>
                          </a:solidFill>
                          <a:effectLst/>
                          <a:latin typeface="Calibri Light"/>
                          <a:cs typeface="Times New Roman" pitchFamily="18" charset="0"/>
                        </a:rPr>
                        <a:t>Επιλέγοντας είδος κέικ, χρώμα καλτσών, είδος φαγητού κλπ…</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6473142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dirty="0">
                <a:latin typeface="+mn-lt"/>
                <a:ea typeface="+mn-ea"/>
                <a:cs typeface="+mn-cs"/>
              </a:rPr>
              <a:t>Βγάζοντας συμπεράσματα «εν δράσει»</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9</a:t>
            </a:fld>
            <a:endParaRPr lang="de-DE" altLang="de-DE">
              <a:latin typeface="+mn-lt"/>
              <a:ea typeface="+mn-ea"/>
            </a:endParaRPr>
          </a:p>
        </p:txBody>
      </p:sp>
      <p:graphicFrame>
        <p:nvGraphicFramePr>
          <p:cNvPr id="10" name="Group 152"/>
          <p:cNvGraphicFramePr>
            <a:graphicFrameLocks noGrp="1"/>
          </p:cNvGraphicFramePr>
          <p:nvPr>
            <p:extLst>
              <p:ext uri="{D42A27DB-BD31-4B8C-83A1-F6EECF244321}">
                <p14:modId xmlns:p14="http://schemas.microsoft.com/office/powerpoint/2010/main" val="3222323995"/>
              </p:ext>
            </p:extLst>
          </p:nvPr>
        </p:nvGraphicFramePr>
        <p:xfrm>
          <a:off x="408955" y="2203704"/>
          <a:ext cx="11376000" cy="4206240"/>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333333"/>
                          </a:solidFill>
                          <a:effectLst/>
                          <a:latin typeface="Calibri Light"/>
                          <a:cs typeface="Times New Roman" pitchFamily="18" charset="0"/>
                        </a:rPr>
                        <a:t>Τομέας</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333333"/>
                          </a:solidFill>
                          <a:effectLst/>
                          <a:latin typeface="Calibri Light"/>
                          <a:cs typeface="Times New Roman" pitchFamily="18" charset="0"/>
                        </a:rPr>
                        <a:t>Παράδειγμα</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26167">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lang="en-US" altLang="de-DE" sz="20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el-GR" sz="2000" kern="1200" dirty="0">
                          <a:solidFill>
                            <a:schemeClr val="dk1"/>
                          </a:solidFill>
                          <a:effectLst/>
                          <a:latin typeface="+mn-lt"/>
                          <a:ea typeface="+mn-ea"/>
                          <a:cs typeface="+mn-cs"/>
                        </a:rPr>
                        <a:t>Το 1983, το γερμανικό περιοδικό ενημέρωσης </a:t>
                      </a:r>
                      <a:r>
                        <a:rPr lang="de-DE" sz="2000" i="1" kern="1200" dirty="0">
                          <a:solidFill>
                            <a:schemeClr val="dk1"/>
                          </a:solidFill>
                          <a:effectLst/>
                          <a:latin typeface="+mn-lt"/>
                          <a:ea typeface="+mn-ea"/>
                          <a:cs typeface="+mn-cs"/>
                        </a:rPr>
                        <a:t>Stern</a:t>
                      </a:r>
                      <a:r>
                        <a:rPr lang="el-GR" sz="2000" kern="1200" dirty="0">
                          <a:solidFill>
                            <a:schemeClr val="dk1"/>
                          </a:solidFill>
                          <a:effectLst/>
                          <a:latin typeface="+mn-lt"/>
                          <a:ea typeface="+mn-ea"/>
                          <a:cs typeface="+mn-cs"/>
                        </a:rPr>
                        <a:t> (Αστέρι στα γερμανικά) δημοσίευσε τα φερόμενα ως μυστικά ημερολόγια του Αδόλφου Χίτλερ, ηγέτη του Ναζιστικού καθεστώτος στη Γερμανία (1933-1945). Το περιοδικό πλήρωσε 9.3 εκατομμύρια γερμανικά μάρκα (περίπου 5 εκατομμύρια ευρώ) για αυτά, αν και υπήρχαν πρόωρες ενδείξεις πλαστογραφίας. Για παράδειγμα, ένα ποίημα που – σύμφωνα με τα ημερολόγια – γράφτηκε από τον Χίτλερ είχε αποκαλυφθεί ότι ήταν έργο ενός άλλου συγγραφέα το 1980. </a:t>
                      </a:r>
                      <a:endParaRPr lang="de-DE" sz="2000" kern="1200" dirty="0">
                        <a:solidFill>
                          <a:schemeClr val="dk1"/>
                        </a:solidFill>
                        <a:effectLst/>
                        <a:latin typeface="+mn-lt"/>
                        <a:ea typeface="+mn-ea"/>
                        <a:cs typeface="+mn-cs"/>
                      </a:endParaRPr>
                    </a:p>
                    <a:p>
                      <a:r>
                        <a:rPr lang="el-GR" sz="2000" kern="1200" dirty="0">
                          <a:solidFill>
                            <a:schemeClr val="dk1"/>
                          </a:solidFill>
                          <a:effectLst/>
                          <a:latin typeface="+mn-lt"/>
                          <a:ea typeface="+mn-ea"/>
                          <a:cs typeface="+mn-cs"/>
                        </a:rPr>
                        <a:t>Μερικές μέρες μετά την δημοσίευση των ημερολογίων στο </a:t>
                      </a:r>
                      <a:r>
                        <a:rPr lang="en-US" sz="2000" i="1" kern="1200" dirty="0">
                          <a:solidFill>
                            <a:schemeClr val="dk1"/>
                          </a:solidFill>
                          <a:effectLst/>
                          <a:latin typeface="+mn-lt"/>
                          <a:ea typeface="+mn-ea"/>
                          <a:cs typeface="+mn-cs"/>
                        </a:rPr>
                        <a:t>Stern</a:t>
                      </a:r>
                      <a:r>
                        <a:rPr lang="en-US" sz="2000" kern="1200" dirty="0">
                          <a:solidFill>
                            <a:schemeClr val="dk1"/>
                          </a:solidFill>
                          <a:effectLst/>
                          <a:latin typeface="+mn-lt"/>
                          <a:ea typeface="+mn-ea"/>
                          <a:cs typeface="+mn-cs"/>
                        </a:rPr>
                        <a:t> </a:t>
                      </a:r>
                      <a:r>
                        <a:rPr lang="el-GR" sz="2000" kern="1200" dirty="0">
                          <a:solidFill>
                            <a:schemeClr val="dk1"/>
                          </a:solidFill>
                          <a:effectLst/>
                          <a:latin typeface="+mn-lt"/>
                          <a:ea typeface="+mn-ea"/>
                          <a:cs typeface="+mn-cs"/>
                        </a:rPr>
                        <a:t>η Γερμανική Ομοσπονδιακή Αστυνομία απέδειξε πέραν κάθε αμφιβολίας ότι τα ημερολόγια ήταν πλαστά. Είχαν δημιουργηθεί από τον πλαστογράφο Κόνραντ Κουγιάου.</a:t>
                      </a:r>
                      <a:endParaRPr lang="de-DE" sz="2000" kern="1200" dirty="0">
                        <a:solidFill>
                          <a:schemeClr val="dk1"/>
                        </a:solidFill>
                        <a:effectLst/>
                        <a:latin typeface="+mn-lt"/>
                        <a:ea typeface="+mn-ea"/>
                        <a:cs typeface="+mn-cs"/>
                      </a:endParaRPr>
                    </a:p>
                    <a:p>
                      <a:r>
                        <a:rPr lang="el-GR" sz="2000" kern="1200" dirty="0">
                          <a:solidFill>
                            <a:schemeClr val="dk1"/>
                          </a:solidFill>
                          <a:effectLst/>
                          <a:latin typeface="+mn-lt"/>
                          <a:ea typeface="+mn-ea"/>
                          <a:cs typeface="+mn-cs"/>
                        </a:rPr>
                        <a:t>Αν το </a:t>
                      </a:r>
                      <a:r>
                        <a:rPr lang="en-US" sz="2000" i="1" kern="1200" dirty="0">
                          <a:solidFill>
                            <a:schemeClr val="dk1"/>
                          </a:solidFill>
                          <a:effectLst/>
                          <a:latin typeface="+mn-lt"/>
                          <a:ea typeface="+mn-ea"/>
                          <a:cs typeface="+mn-cs"/>
                        </a:rPr>
                        <a:t>Stern</a:t>
                      </a:r>
                      <a:r>
                        <a:rPr lang="en-US" sz="2000" kern="1200" dirty="0">
                          <a:solidFill>
                            <a:schemeClr val="dk1"/>
                          </a:solidFill>
                          <a:effectLst/>
                          <a:latin typeface="+mn-lt"/>
                          <a:ea typeface="+mn-ea"/>
                          <a:cs typeface="+mn-cs"/>
                        </a:rPr>
                        <a:t> </a:t>
                      </a:r>
                      <a:r>
                        <a:rPr lang="el-GR" sz="2000" kern="1200" dirty="0">
                          <a:solidFill>
                            <a:schemeClr val="dk1"/>
                          </a:solidFill>
                          <a:effectLst/>
                          <a:latin typeface="+mn-lt"/>
                          <a:ea typeface="+mn-ea"/>
                          <a:cs typeface="+mn-cs"/>
                        </a:rPr>
                        <a:t>περίμενε την έρευνα της Γερμανικής Ομοσπονδιακής Αστυνομίας, θα είχε γλιτώσει το σκάνδαλο.</a:t>
                      </a:r>
                      <a:endParaRPr lang="de-DE" sz="2000" kern="1200" dirty="0">
                        <a:solidFill>
                          <a:schemeClr val="dk1"/>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Caption_12"/>
          <p:cNvSpPr txBox="1">
            <a:spLocks noChangeArrowheads="1"/>
          </p:cNvSpPr>
          <p:nvPr/>
        </p:nvSpPr>
        <p:spPr bwMode="auto">
          <a:xfrm>
            <a:off x="480963" y="5091651"/>
            <a:ext cx="266429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buNone/>
            </a:pPr>
            <a:r>
              <a:rPr lang="el-GR" sz="1400" b="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Εξώφυλλο του περιοδικού </a:t>
            </a:r>
            <a:r>
              <a:rPr lang="de-DE" sz="1400" b="0" i="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Stern</a:t>
            </a:r>
            <a:r>
              <a:rPr lang="de-DE" sz="1400" b="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lang="el-GR" sz="1400" b="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που δημοσίευσε τα πλαστά ημερολόγια του Χίτλερ </a:t>
            </a:r>
            <a:endParaRPr lang="de-DE" sz="1400" b="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Grafik 7">
            <a:extLst>
              <a:ext uri="{FF2B5EF4-FFF2-40B4-BE49-F238E27FC236}">
                <a16:creationId xmlns:a16="http://schemas.microsoft.com/office/drawing/2014/main" id="{E43E2BD1-090E-4185-B892-9BECBBD723E4}"/>
              </a:ext>
            </a:extLst>
          </p:cNvPr>
          <p:cNvPicPr>
            <a:picLocks noChangeAspect="1"/>
          </p:cNvPicPr>
          <p:nvPr/>
        </p:nvPicPr>
        <p:blipFill>
          <a:blip r:embed="rId3"/>
          <a:stretch>
            <a:fillRect/>
          </a:stretch>
        </p:blipFill>
        <p:spPr>
          <a:xfrm>
            <a:off x="913011" y="2852936"/>
            <a:ext cx="1656184" cy="215002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Βγάζοντας συμπεράσματα «εν δράσει»</a:t>
            </a:r>
            <a:br>
              <a:rPr lang="el-GR" sz="3600" dirty="0">
                <a:solidFill>
                  <a:srgbClr val="004992"/>
                </a:solidFill>
                <a:latin typeface="+mn-lt"/>
                <a:ea typeface="+mn-ea"/>
                <a:cs typeface="+mn-cs"/>
              </a:rPr>
            </a:br>
            <a:r>
              <a:rPr lang="el-GR" dirty="0">
                <a:solidFill>
                  <a:srgbClr val="004992"/>
                </a:solidFill>
                <a:latin typeface="+mn-lt"/>
                <a:ea typeface="+mn-ea"/>
                <a:cs typeface="+mn-cs"/>
              </a:rPr>
              <a:t>- Αστικοί μύθοι –</a:t>
            </a:r>
            <a:br>
              <a:rPr lang="el-GR" dirty="0">
                <a:solidFill>
                  <a:srgbClr val="004992"/>
                </a:solidFill>
                <a:latin typeface="+mn-lt"/>
                <a:ea typeface="+mn-ea"/>
                <a:cs typeface="+mn-cs"/>
              </a:rPr>
            </a:br>
            <a:r>
              <a:rPr lang="el-GR" sz="2000" dirty="0">
                <a:solidFill>
                  <a:srgbClr val="004992"/>
                </a:solidFill>
                <a:latin typeface="+mn-lt"/>
                <a:ea typeface="+mn-ea"/>
                <a:cs typeface="+mn-cs"/>
              </a:rPr>
              <a:t>(για μια εναλλακτική άσκηση ανατρέξτε στο τέλος της παρουσίασης)</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10</a:t>
            </a:fld>
            <a:endParaRPr lang="de-DE" altLang="de-DE">
              <a:latin typeface="+mn-lt"/>
              <a:ea typeface="+mn-ea"/>
            </a:endParaRPr>
          </a:p>
        </p:txBody>
      </p:sp>
      <p:graphicFrame>
        <p:nvGraphicFramePr>
          <p:cNvPr id="16" name="Group 26"/>
          <p:cNvGraphicFramePr>
            <a:graphicFrameLocks noGrp="1"/>
          </p:cNvGraphicFramePr>
          <p:nvPr>
            <p:extLst>
              <p:ext uri="{D42A27DB-BD31-4B8C-83A1-F6EECF244321}">
                <p14:modId xmlns:p14="http://schemas.microsoft.com/office/powerpoint/2010/main" val="877945385"/>
              </p:ext>
            </p:extLst>
          </p:nvPr>
        </p:nvGraphicFramePr>
        <p:xfrm>
          <a:off x="408955" y="2697480"/>
          <a:ext cx="11376000" cy="393192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854581">
                  <a:extLst>
                    <a:ext uri="{9D8B030D-6E8A-4147-A177-3AD203B41FA5}">
                      <a16:colId xmlns:a16="http://schemas.microsoft.com/office/drawing/2014/main" val="20001"/>
                    </a:ext>
                  </a:extLst>
                </a:gridCol>
                <a:gridCol w="316708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333333"/>
                          </a:solidFill>
                          <a:effectLst/>
                          <a:latin typeface="Calibri Light"/>
                          <a:cs typeface="Times New Roman" pitchFamily="18" charset="0"/>
                        </a:rPr>
                        <a:t>μύθος</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a:ln>
                            <a:noFill/>
                          </a:ln>
                          <a:solidFill>
                            <a:srgbClr val="333333"/>
                          </a:solidFill>
                          <a:effectLst/>
                          <a:latin typeface="Calibri Light"/>
                          <a:cs typeface="Times New Roman" pitchFamily="18" charset="0"/>
                        </a:rPr>
                        <a:t>υπέρ και κατά</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333333"/>
                          </a:solidFill>
                          <a:effectLst/>
                          <a:latin typeface="Calibri Light"/>
                          <a:cs typeface="Times New Roman" pitchFamily="18" charset="0"/>
                        </a:rPr>
                        <a:t>«στοιχεία»</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1800" b="0" i="0" u="none" strike="noStrike" cap="none" normalizeH="0" baseline="0" dirty="0">
                          <a:ln>
                            <a:noFill/>
                          </a:ln>
                          <a:solidFill>
                            <a:srgbClr val="333333"/>
                          </a:solidFill>
                          <a:effectLst/>
                          <a:latin typeface="Calibri Light"/>
                          <a:cs typeface="Times New Roman" pitchFamily="18" charset="0"/>
                        </a:rPr>
                        <a:t>Από τα μέσα της δεκαετίας του ’80 υπήρχαν φήμες ότι τα σήματα στο κουτί του Marlboro υποδηλώνουν ανήκει στη ρατσιστική οργάνωση Κου Κλουξ Κλαν</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l-GR" sz="1400" b="1" i="0" u="none" strike="noStrike" cap="none" normalizeH="0" baseline="0" dirty="0">
                          <a:ln>
                            <a:noFill/>
                          </a:ln>
                          <a:solidFill>
                            <a:srgbClr val="333333"/>
                          </a:solidFill>
                          <a:effectLst/>
                          <a:latin typeface="Calibri Light"/>
                          <a:cs typeface="Times New Roman" pitchFamily="18" charset="0"/>
                        </a:rPr>
                        <a:t>υπέρ: </a:t>
                      </a:r>
                      <a:r>
                        <a:rPr kumimoji="0" lang="el-GR" sz="1400" b="1" i="0" u="none" strike="noStrike" cap="none" normalizeH="0" baseline="0" dirty="0">
                          <a:ln>
                            <a:noFill/>
                          </a:ln>
                          <a:solidFill>
                            <a:srgbClr val="004992"/>
                          </a:solidFill>
                          <a:effectLst/>
                          <a:latin typeface="Calibri Light"/>
                          <a:cs typeface="Times New Roman" pitchFamily="18" charset="0"/>
                        </a:rPr>
                        <a:t>;;;</a:t>
                      </a:r>
                      <a:endParaRPr kumimoji="0" lang="en-US" sz="1400" b="1" i="0" u="none" strike="noStrike" cap="none" normalizeH="0" baseline="0" dirty="0">
                        <a:ln>
                          <a:noFill/>
                        </a:ln>
                        <a:solidFill>
                          <a:srgbClr val="004992"/>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el-GR" sz="1400" b="0" i="0" u="none" strike="noStrike" cap="none" normalizeH="0" baseline="0" dirty="0">
                          <a:ln>
                            <a:noFill/>
                          </a:ln>
                          <a:solidFill>
                            <a:srgbClr val="FFFFFF"/>
                          </a:solidFill>
                          <a:effectLst/>
                          <a:latin typeface="+mn-lt"/>
                          <a:cs typeface="Times New Roman" pitchFamily="18" charset="0"/>
                        </a:rPr>
                        <a:t>Το κόκκινο σιρίτι στο άσπρο φόντο σχηματίζει το κεφαλαίο γράμμα «K»</a:t>
                      </a: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el-GR" sz="1400" b="0" i="0" u="none" strike="noStrike" cap="none" normalizeH="0" baseline="0" dirty="0">
                          <a:ln>
                            <a:noFill/>
                          </a:ln>
                          <a:solidFill>
                            <a:srgbClr val="FFFFFF"/>
                          </a:solidFill>
                          <a:effectLst/>
                          <a:latin typeface="+mn-lt"/>
                          <a:cs typeface="Times New Roman" pitchFamily="18" charset="0"/>
                        </a:rPr>
                        <a:t>Το «Mar» αν αναποδογυριστούν τα γράμματα σχηματίζει τη λέξη «jew» (εβραίος) – Το «lboro» αν αναγραμματιστεί μοιάζει με τη λέξη «horrible» (φρικτός) = «horrible jew» (φρικτός εβραίος) (δες την εικόνα δεξιά)</a:t>
                      </a: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el-GR" sz="1400" b="0" i="0" u="none" strike="noStrike" cap="none" normalizeH="0" baseline="0" dirty="0">
                          <a:ln>
                            <a:noFill/>
                          </a:ln>
                          <a:solidFill>
                            <a:srgbClr val="FFFFFF"/>
                          </a:solidFill>
                          <a:effectLst/>
                          <a:latin typeface="+mn-lt"/>
                          <a:cs typeface="Times New Roman" pitchFamily="18" charset="0"/>
                        </a:rPr>
                        <a:t>Το ρητό «veni, vidi, vici» («ήρθα, είδα, κατέκτησα») πιστεύεται ότι είναι σύνθημα της Κου Κλουξ Κλαν (το κόκκινο σιρίτι στο άσπρο φόντο σχηματίζει το λατινικό γράμμα V).</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400" b="1" i="0" u="none" strike="noStrike" cap="none" normalizeH="0" baseline="0" dirty="0">
                          <a:ln>
                            <a:noFill/>
                          </a:ln>
                          <a:solidFill>
                            <a:srgbClr val="333333"/>
                          </a:solidFill>
                          <a:effectLst/>
                          <a:latin typeface="+mn-lt"/>
                          <a:cs typeface="Times New Roman" pitchFamily="18" charset="0"/>
                        </a:rPr>
                        <a:t>κατά:</a:t>
                      </a:r>
                      <a:r>
                        <a:rPr kumimoji="0" lang="el-GR" sz="1400" b="0" i="0" u="none" strike="noStrike" cap="none" normalizeH="0" baseline="0" dirty="0">
                          <a:ln>
                            <a:noFill/>
                          </a:ln>
                          <a:solidFill>
                            <a:srgbClr val="333333"/>
                          </a:solidFill>
                          <a:effectLst/>
                          <a:latin typeface="+mn-lt"/>
                          <a:cs typeface="Times New Roman" pitchFamily="18" charset="0"/>
                        </a:rPr>
                        <a:t> </a:t>
                      </a:r>
                      <a:r>
                        <a:rPr kumimoji="0" lang="el-GR" sz="1400" b="0" i="0" u="none" strike="noStrike" cap="none" normalizeH="0" baseline="0" dirty="0">
                          <a:ln>
                            <a:noFill/>
                          </a:ln>
                          <a:solidFill>
                            <a:srgbClr val="004992"/>
                          </a:solidFill>
                          <a:effectLst/>
                          <a:latin typeface="+mn-lt"/>
                          <a:cs typeface="Times New Roman" pitchFamily="18" charset="0"/>
                        </a:rPr>
                        <a:t>;;;</a:t>
                      </a: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el-GR" sz="1400" b="0" i="0" u="none" strike="noStrike" cap="none" normalizeH="0" baseline="0" dirty="0">
                          <a:ln>
                            <a:noFill/>
                          </a:ln>
                          <a:solidFill>
                            <a:srgbClr val="FFFFFF"/>
                          </a:solidFill>
                          <a:effectLst/>
                          <a:latin typeface="+mn-lt"/>
                          <a:cs typeface="Times New Roman" pitchFamily="18" charset="0"/>
                        </a:rPr>
                        <a:t>Η εταιρεία Marlboro ιδρύθηκε από τον Φίλιπ Μόρις, έναν Άγγλο, χωρίς κανέναν δεσμό με την ΚΚΚ</a:t>
                      </a: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el-GR" sz="1400" b="0" i="0" u="none" strike="noStrike" cap="none" normalizeH="0" baseline="0" dirty="0">
                          <a:ln>
                            <a:noFill/>
                          </a:ln>
                          <a:solidFill>
                            <a:srgbClr val="FFFFFF"/>
                          </a:solidFill>
                          <a:effectLst/>
                          <a:latin typeface="+mn-lt"/>
                          <a:cs typeface="Times New Roman" pitchFamily="18" charset="0"/>
                        </a:rPr>
                        <a:t>Το Marlboro πήρε το όνομά του από την οδό που βρίσκονταν πρώτο το εργοστάσιο στο Λονδίνο: Marlborough street</a:t>
                      </a: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el-GR" sz="1400" b="0" i="0" u="none" strike="noStrike" cap="none" normalizeH="0" baseline="0" dirty="0">
                          <a:ln>
                            <a:noFill/>
                          </a:ln>
                          <a:solidFill>
                            <a:srgbClr val="FFFFFF"/>
                          </a:solidFill>
                          <a:effectLst/>
                          <a:latin typeface="+mn-lt"/>
                          <a:cs typeface="Times New Roman" pitchFamily="18" charset="0"/>
                        </a:rPr>
                        <a:t>Το ρητό δεν συνδέεται με την ΚΚΚ.</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37947"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23"/>
          <p:cNvSpPr txBox="1">
            <a:spLocks noChangeArrowheads="1"/>
          </p:cNvSpPr>
          <p:nvPr/>
        </p:nvSpPr>
        <p:spPr bwMode="auto">
          <a:xfrm>
            <a:off x="9906440" y="5877272"/>
            <a:ext cx="17892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jew? </a:t>
            </a:r>
            <a:r>
              <a:rPr lang="el-GR" altLang="de-DE" sz="1600" b="0" dirty="0">
                <a:latin typeface="Calibri Light"/>
              </a:rPr>
              <a:t>(εβραίος)</a:t>
            </a:r>
          </a:p>
        </p:txBody>
      </p:sp>
      <p:sp>
        <p:nvSpPr>
          <p:cNvPr id="19" name="Caption_22"/>
          <p:cNvSpPr txBox="1">
            <a:spLocks noChangeArrowheads="1"/>
          </p:cNvSpPr>
          <p:nvPr/>
        </p:nvSpPr>
        <p:spPr bwMode="auto">
          <a:xfrm>
            <a:off x="8761883"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20" name="Caption_21"/>
          <p:cNvSpPr txBox="1">
            <a:spLocks noChangeArrowheads="1"/>
          </p:cNvSpPr>
          <p:nvPr/>
        </p:nvSpPr>
        <p:spPr bwMode="auto">
          <a:xfrm>
            <a:off x="8617867" y="6228020"/>
            <a:ext cx="3168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lboro = orobl = horrible </a:t>
            </a:r>
            <a:r>
              <a:rPr lang="el-GR" altLang="de-DE" sz="1600" b="0" dirty="0">
                <a:latin typeface="Calibri Light"/>
              </a:rPr>
              <a:t>(φρικτός)</a:t>
            </a:r>
            <a:endParaRPr lang="el-GR" altLang="de-DE" sz="1800" b="0" dirty="0">
              <a:latin typeface="Calibri Light"/>
            </a:endParaRPr>
          </a:p>
        </p:txBody>
      </p:sp>
      <p:sp>
        <p:nvSpPr>
          <p:cNvPr id="21" name="Caption_20"/>
          <p:cNvSpPr txBox="1">
            <a:spLocks noChangeArrowheads="1"/>
          </p:cNvSpPr>
          <p:nvPr/>
        </p:nvSpPr>
        <p:spPr bwMode="auto">
          <a:xfrm rot="10788152">
            <a:off x="9424255"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22"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l-GR" altLang="de-DE" sz="2000" b="0">
                <a:solidFill>
                  <a:srgbClr val="333333"/>
                </a:solidFill>
                <a:latin typeface="Calibri Light"/>
              </a:rPr>
              <a:t>Ανήκει το Marlboro στην KKK;</a:t>
            </a:r>
            <a:endParaRPr lang="de-DE" altLang="de-DE" sz="2000" dirty="0">
              <a:solidFill>
                <a:srgbClr val="333333"/>
              </a:solidFill>
              <a:latin typeface="Calibri 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Βγάζοντας συμπεράσματα «εν δράσει»</a:t>
            </a:r>
            <a:br>
              <a:rPr lang="el-GR" sz="3600" dirty="0">
                <a:solidFill>
                  <a:srgbClr val="004992"/>
                </a:solidFill>
                <a:latin typeface="+mn-lt"/>
                <a:ea typeface="+mn-ea"/>
                <a:cs typeface="+mn-cs"/>
              </a:rPr>
            </a:br>
            <a:r>
              <a:rPr lang="el-GR" dirty="0">
                <a:solidFill>
                  <a:srgbClr val="004992"/>
                </a:solidFill>
                <a:latin typeface="+mn-lt"/>
                <a:ea typeface="+mn-ea"/>
                <a:cs typeface="+mn-cs"/>
              </a:rPr>
              <a:t>- Αστικοί μύθοι -</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11</a:t>
            </a:fld>
            <a:endParaRPr lang="de-DE" altLang="de-DE">
              <a:latin typeface="+mn-lt"/>
              <a:ea typeface="+mn-ea"/>
            </a:endParaRPr>
          </a:p>
        </p:txBody>
      </p:sp>
      <p:graphicFrame>
        <p:nvGraphicFramePr>
          <p:cNvPr id="16" name="Group 26"/>
          <p:cNvGraphicFramePr>
            <a:graphicFrameLocks noGrp="1"/>
          </p:cNvGraphicFramePr>
          <p:nvPr>
            <p:extLst>
              <p:ext uri="{D42A27DB-BD31-4B8C-83A1-F6EECF244321}">
                <p14:modId xmlns:p14="http://schemas.microsoft.com/office/powerpoint/2010/main" val="1234855804"/>
              </p:ext>
            </p:extLst>
          </p:nvPr>
        </p:nvGraphicFramePr>
        <p:xfrm>
          <a:off x="408955" y="2697480"/>
          <a:ext cx="11376000" cy="393192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854581">
                  <a:extLst>
                    <a:ext uri="{9D8B030D-6E8A-4147-A177-3AD203B41FA5}">
                      <a16:colId xmlns:a16="http://schemas.microsoft.com/office/drawing/2014/main" val="20001"/>
                    </a:ext>
                  </a:extLst>
                </a:gridCol>
                <a:gridCol w="316708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333333"/>
                          </a:solidFill>
                          <a:effectLst/>
                          <a:latin typeface="Calibri Light"/>
                          <a:cs typeface="Times New Roman" pitchFamily="18" charset="0"/>
                        </a:rPr>
                        <a:t>μύθος</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a:ln>
                            <a:noFill/>
                          </a:ln>
                          <a:solidFill>
                            <a:srgbClr val="333333"/>
                          </a:solidFill>
                          <a:effectLst/>
                          <a:latin typeface="Calibri Light"/>
                          <a:cs typeface="Times New Roman" pitchFamily="18" charset="0"/>
                        </a:rPr>
                        <a:t>υπέρ και κατά</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333333"/>
                          </a:solidFill>
                          <a:effectLst/>
                          <a:latin typeface="Calibri Light"/>
                          <a:cs typeface="Times New Roman" pitchFamily="18" charset="0"/>
                        </a:rPr>
                        <a:t>«στοιχεία»</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1800" b="0" i="0" u="none" strike="noStrike" cap="none" normalizeH="0" baseline="0" dirty="0">
                          <a:ln>
                            <a:noFill/>
                          </a:ln>
                          <a:solidFill>
                            <a:srgbClr val="333333"/>
                          </a:solidFill>
                          <a:effectLst/>
                          <a:latin typeface="Calibri Light"/>
                          <a:cs typeface="Times New Roman" pitchFamily="18" charset="0"/>
                        </a:rPr>
                        <a:t>Από τα μέσα της δεκαετίας του ’80 υπήρχαν φήμες ότι τα σήματα στο κουτί του Marlboro υποδηλώνουν ανήκει στη ρατσιστική οργάνωση Κου Κλουξ Κλαν</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l-GR" sz="1400" b="1" i="0" u="none" strike="noStrike" cap="none" normalizeH="0" baseline="0" dirty="0">
                          <a:ln>
                            <a:noFill/>
                          </a:ln>
                          <a:solidFill>
                            <a:srgbClr val="333333"/>
                          </a:solidFill>
                          <a:effectLst/>
                          <a:latin typeface="Calibri Light"/>
                          <a:cs typeface="Times New Roman" pitchFamily="18" charset="0"/>
                        </a:rPr>
                        <a:t>υπέρ:</a:t>
                      </a:r>
                      <a:endParaRPr kumimoji="0" lang="en-US" sz="1400" b="1"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l-GR" sz="1400" b="0" i="0" u="none" strike="noStrike" cap="none" normalizeH="0" baseline="0" dirty="0">
                          <a:ln>
                            <a:noFill/>
                          </a:ln>
                          <a:solidFill>
                            <a:srgbClr val="333333"/>
                          </a:solidFill>
                          <a:effectLst/>
                          <a:latin typeface="+mn-lt"/>
                          <a:cs typeface="Times New Roman" pitchFamily="18" charset="0"/>
                        </a:rPr>
                        <a:t>Το κόκκινο σιρίτι στο άσπρο φόντο σχηματίζει το κεφαλαίο γράμμα «K»</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l-GR" sz="1400" b="0" i="0" u="none" strike="noStrike" cap="none" normalizeH="0" baseline="0" dirty="0">
                          <a:ln>
                            <a:noFill/>
                          </a:ln>
                          <a:solidFill>
                            <a:srgbClr val="333333"/>
                          </a:solidFill>
                          <a:effectLst/>
                          <a:latin typeface="+mn-lt"/>
                          <a:cs typeface="Times New Roman" pitchFamily="18" charset="0"/>
                        </a:rPr>
                        <a:t>Το «Mar» αν αναποδογυριστούν τα γράμματα σχηματίζει τη λέξη «jew» (εβραίος) – Το «lboro» αν αναγραμματιστεί μοιάζει με τη λέξη «horrible» (φρικτός) = «horrible jew» (φρικτός εβραίος) (δες την εικόνα δεξιά)</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l-GR" sz="1400" b="0" i="0" u="none" strike="noStrike" cap="none" normalizeH="0" baseline="0" dirty="0">
                          <a:ln>
                            <a:noFill/>
                          </a:ln>
                          <a:solidFill>
                            <a:srgbClr val="333333"/>
                          </a:solidFill>
                          <a:effectLst/>
                          <a:latin typeface="+mn-lt"/>
                          <a:cs typeface="Times New Roman" pitchFamily="18" charset="0"/>
                        </a:rPr>
                        <a:t>Το ρητό «veni, vidi, vici» («ήρθα, είδα, κατέκτησα») πιστεύεται ότι είναι σύνθημα της Κου Κλουξ Κλαν (το κόκκινο σιρίτι στο άσπρο φόντο σχηματίζει το λατινικό γράμμα V).</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400" b="1" i="0" u="none" strike="noStrike" cap="none" normalizeH="0" baseline="0" dirty="0">
                          <a:ln>
                            <a:noFill/>
                          </a:ln>
                          <a:solidFill>
                            <a:srgbClr val="333333"/>
                          </a:solidFill>
                          <a:effectLst/>
                          <a:latin typeface="+mn-lt"/>
                          <a:cs typeface="Times New Roman" pitchFamily="18" charset="0"/>
                        </a:rPr>
                        <a:t>κατά:</a:t>
                      </a:r>
                      <a:r>
                        <a:rPr kumimoji="0" lang="el-GR" sz="1400" b="0" i="0" u="none" strike="noStrike" cap="none" normalizeH="0" baseline="0" dirty="0">
                          <a:ln>
                            <a:noFill/>
                          </a:ln>
                          <a:solidFill>
                            <a:srgbClr val="333333"/>
                          </a:solidFill>
                          <a:effectLst/>
                          <a:latin typeface="+mn-lt"/>
                          <a:cs typeface="Times New Roman" pitchFamily="18" charset="0"/>
                        </a:rPr>
                        <a:t> </a:t>
                      </a:r>
                      <a:r>
                        <a:rPr kumimoji="0" lang="el-GR" sz="1400" b="0" i="0" u="none" strike="noStrike" cap="none" normalizeH="0" baseline="0" dirty="0">
                          <a:ln>
                            <a:noFill/>
                          </a:ln>
                          <a:solidFill>
                            <a:srgbClr val="004992"/>
                          </a:solidFill>
                          <a:effectLst/>
                          <a:latin typeface="+mn-lt"/>
                          <a:cs typeface="Times New Roman" pitchFamily="18" charset="0"/>
                        </a:rPr>
                        <a:t>;;;</a:t>
                      </a: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el-GR" sz="1400" b="0" i="0" u="none" strike="noStrike" cap="none" normalizeH="0" baseline="0" dirty="0">
                          <a:ln>
                            <a:noFill/>
                          </a:ln>
                          <a:solidFill>
                            <a:srgbClr val="FFFFFF"/>
                          </a:solidFill>
                          <a:effectLst/>
                          <a:latin typeface="+mn-lt"/>
                          <a:cs typeface="Times New Roman" pitchFamily="18" charset="0"/>
                        </a:rPr>
                        <a:t>Η εταιρεία Marlboro ιδρύθηκε από τον Φίλιπ Μόρις, έναν Άγγλο, χωρίς κανέναν δεσμό με την ΚΚΚ</a:t>
                      </a: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el-GR" sz="1400" b="0" i="0" u="none" strike="noStrike" cap="none" normalizeH="0" baseline="0" dirty="0">
                          <a:ln>
                            <a:noFill/>
                          </a:ln>
                          <a:solidFill>
                            <a:srgbClr val="FFFFFF"/>
                          </a:solidFill>
                          <a:effectLst/>
                          <a:latin typeface="+mn-lt"/>
                          <a:cs typeface="Times New Roman" pitchFamily="18" charset="0"/>
                        </a:rPr>
                        <a:t>Το Marlboro πήρε το όνομά του από την οδό που βρίσκονταν πρώτο το εργοστάσιο στο Λονδίνο: Marlborough street</a:t>
                      </a: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el-GR" sz="1400" b="0" i="0" u="none" strike="noStrike" cap="none" normalizeH="0" baseline="0" dirty="0">
                          <a:ln>
                            <a:noFill/>
                          </a:ln>
                          <a:solidFill>
                            <a:srgbClr val="FFFFFF"/>
                          </a:solidFill>
                          <a:effectLst/>
                          <a:latin typeface="+mn-lt"/>
                          <a:cs typeface="Times New Roman" pitchFamily="18" charset="0"/>
                        </a:rPr>
                        <a:t>Το ρητό δεν συνδέεται με την ΚΚΚ.</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37947"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23"/>
          <p:cNvSpPr txBox="1">
            <a:spLocks noChangeArrowheads="1"/>
          </p:cNvSpPr>
          <p:nvPr/>
        </p:nvSpPr>
        <p:spPr bwMode="auto">
          <a:xfrm>
            <a:off x="9906440" y="5877272"/>
            <a:ext cx="17892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jew? </a:t>
            </a:r>
            <a:r>
              <a:rPr lang="el-GR" altLang="de-DE" sz="1600" b="0" dirty="0">
                <a:latin typeface="Calibri Light"/>
              </a:rPr>
              <a:t>(εβραίος)</a:t>
            </a:r>
          </a:p>
        </p:txBody>
      </p:sp>
      <p:sp>
        <p:nvSpPr>
          <p:cNvPr id="19" name="Caption_22"/>
          <p:cNvSpPr txBox="1">
            <a:spLocks noChangeArrowheads="1"/>
          </p:cNvSpPr>
          <p:nvPr/>
        </p:nvSpPr>
        <p:spPr bwMode="auto">
          <a:xfrm>
            <a:off x="8761883"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20" name="Caption_21"/>
          <p:cNvSpPr txBox="1">
            <a:spLocks noChangeArrowheads="1"/>
          </p:cNvSpPr>
          <p:nvPr/>
        </p:nvSpPr>
        <p:spPr bwMode="auto">
          <a:xfrm>
            <a:off x="8617867" y="6228020"/>
            <a:ext cx="3168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lboro = orobl = horrible </a:t>
            </a:r>
            <a:r>
              <a:rPr lang="el-GR" altLang="de-DE" sz="1600" b="0" dirty="0">
                <a:latin typeface="Calibri Light"/>
              </a:rPr>
              <a:t>(φρικτός)</a:t>
            </a:r>
            <a:endParaRPr lang="el-GR" altLang="de-DE" sz="1800" b="0" dirty="0">
              <a:latin typeface="Calibri Light"/>
            </a:endParaRPr>
          </a:p>
        </p:txBody>
      </p:sp>
      <p:sp>
        <p:nvSpPr>
          <p:cNvPr id="21" name="Caption_20"/>
          <p:cNvSpPr txBox="1">
            <a:spLocks noChangeArrowheads="1"/>
          </p:cNvSpPr>
          <p:nvPr/>
        </p:nvSpPr>
        <p:spPr bwMode="auto">
          <a:xfrm rot="10788152">
            <a:off x="9424255"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22"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l-GR" altLang="de-DE" sz="2000" b="0">
                <a:solidFill>
                  <a:srgbClr val="333333"/>
                </a:solidFill>
                <a:latin typeface="Calibri Light"/>
              </a:rPr>
              <a:t>Ανήκει το Marlboro στην KKK;</a:t>
            </a:r>
            <a:endParaRPr lang="de-DE" altLang="de-DE" sz="2000" dirty="0">
              <a:solidFill>
                <a:srgbClr val="333333"/>
              </a:solidFill>
              <a:latin typeface="Calibri Light"/>
            </a:endParaRPr>
          </a:p>
        </p:txBody>
      </p:sp>
    </p:spTree>
    <p:extLst>
      <p:ext uri="{BB962C8B-B14F-4D97-AF65-F5344CB8AC3E}">
        <p14:creationId xmlns:p14="http://schemas.microsoft.com/office/powerpoint/2010/main" val="14978089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Βγάζοντας συμπεράσματα «εν δράσει»</a:t>
            </a:r>
            <a:br>
              <a:rPr lang="el-GR" sz="3600" dirty="0">
                <a:solidFill>
                  <a:srgbClr val="004992"/>
                </a:solidFill>
                <a:latin typeface="+mn-lt"/>
                <a:ea typeface="+mn-ea"/>
                <a:cs typeface="+mn-cs"/>
              </a:rPr>
            </a:br>
            <a:r>
              <a:rPr lang="el-GR" dirty="0">
                <a:solidFill>
                  <a:srgbClr val="004992"/>
                </a:solidFill>
                <a:latin typeface="+mn-lt"/>
                <a:ea typeface="+mn-ea"/>
                <a:cs typeface="+mn-cs"/>
              </a:rPr>
              <a:t>- Αστικοί μύθοι -</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12</a:t>
            </a:fld>
            <a:endParaRPr lang="de-DE" altLang="de-DE">
              <a:latin typeface="+mn-lt"/>
              <a:ea typeface="+mn-ea"/>
            </a:endParaRPr>
          </a:p>
        </p:txBody>
      </p:sp>
      <p:graphicFrame>
        <p:nvGraphicFramePr>
          <p:cNvPr id="16" name="Group 26"/>
          <p:cNvGraphicFramePr>
            <a:graphicFrameLocks noGrp="1"/>
          </p:cNvGraphicFramePr>
          <p:nvPr>
            <p:extLst>
              <p:ext uri="{D42A27DB-BD31-4B8C-83A1-F6EECF244321}">
                <p14:modId xmlns:p14="http://schemas.microsoft.com/office/powerpoint/2010/main" val="3648153890"/>
              </p:ext>
            </p:extLst>
          </p:nvPr>
        </p:nvGraphicFramePr>
        <p:xfrm>
          <a:off x="408955" y="2697480"/>
          <a:ext cx="11376000" cy="393192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854581">
                  <a:extLst>
                    <a:ext uri="{9D8B030D-6E8A-4147-A177-3AD203B41FA5}">
                      <a16:colId xmlns:a16="http://schemas.microsoft.com/office/drawing/2014/main" val="20001"/>
                    </a:ext>
                  </a:extLst>
                </a:gridCol>
                <a:gridCol w="316708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333333"/>
                          </a:solidFill>
                          <a:effectLst/>
                          <a:latin typeface="Calibri Light"/>
                          <a:cs typeface="Times New Roman" pitchFamily="18" charset="0"/>
                        </a:rPr>
                        <a:t>μύθος</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a:ln>
                            <a:noFill/>
                          </a:ln>
                          <a:solidFill>
                            <a:srgbClr val="333333"/>
                          </a:solidFill>
                          <a:effectLst/>
                          <a:latin typeface="Calibri Light"/>
                          <a:cs typeface="Times New Roman" pitchFamily="18" charset="0"/>
                        </a:rPr>
                        <a:t>υπέρ και κατά</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333333"/>
                          </a:solidFill>
                          <a:effectLst/>
                          <a:latin typeface="Calibri Light"/>
                          <a:cs typeface="Times New Roman" pitchFamily="18" charset="0"/>
                        </a:rPr>
                        <a:t>«στοιχεία»</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1800" b="0" i="0" u="none" strike="noStrike" cap="none" normalizeH="0" baseline="0" dirty="0">
                          <a:ln>
                            <a:noFill/>
                          </a:ln>
                          <a:solidFill>
                            <a:srgbClr val="333333"/>
                          </a:solidFill>
                          <a:effectLst/>
                          <a:latin typeface="Calibri Light"/>
                          <a:cs typeface="Times New Roman" pitchFamily="18" charset="0"/>
                        </a:rPr>
                        <a:t>Από τα μέσα της δεκαετίας του ’80 υπήρχαν φήμες ότι τα σήματα στο κουτί του Marlboro υποδηλώνουν ανήκει στη ρατσιστική οργάνωση Κου Κλουξ Κλαν</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l-GR" sz="1400" b="1" i="0" u="none" strike="noStrike" cap="none" normalizeH="0" baseline="0" dirty="0">
                          <a:ln>
                            <a:noFill/>
                          </a:ln>
                          <a:solidFill>
                            <a:srgbClr val="333333"/>
                          </a:solidFill>
                          <a:effectLst/>
                          <a:latin typeface="Calibri Light"/>
                          <a:cs typeface="Times New Roman" pitchFamily="18" charset="0"/>
                        </a:rPr>
                        <a:t>υπέρ:</a:t>
                      </a:r>
                      <a:endParaRPr kumimoji="0" lang="en-US" sz="1400" b="1"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l-GR" sz="1400" b="0" i="0" u="none" strike="noStrike" cap="none" normalizeH="0" baseline="0" dirty="0">
                          <a:ln>
                            <a:noFill/>
                          </a:ln>
                          <a:solidFill>
                            <a:srgbClr val="333333"/>
                          </a:solidFill>
                          <a:effectLst/>
                          <a:latin typeface="+mn-lt"/>
                          <a:cs typeface="Times New Roman" pitchFamily="18" charset="0"/>
                        </a:rPr>
                        <a:t>Το κόκκινο σιρίτι στο άσπρο φόντο σχηματίζει το κεφαλαίο γράμμα «K»</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l-GR" sz="1400" b="0" i="0" u="none" strike="noStrike" cap="none" normalizeH="0" baseline="0" dirty="0">
                          <a:ln>
                            <a:noFill/>
                          </a:ln>
                          <a:solidFill>
                            <a:srgbClr val="333333"/>
                          </a:solidFill>
                          <a:effectLst/>
                          <a:latin typeface="+mn-lt"/>
                          <a:cs typeface="Times New Roman" pitchFamily="18" charset="0"/>
                        </a:rPr>
                        <a:t>Το «Mar» αν αναποδογυριστούν τα γράμματα σχηματίζει τη λέξη «jew» (εβραίος) – Το «lboro» αν αναγραμματιστεί μοιάζει με τη λέξη «horrible» (φρικτός) = «horrible jew» (φρικτός εβραίος) (δες την εικόνα δεξιά)</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l-GR" sz="1400" b="0" i="0" u="none" strike="noStrike" cap="none" normalizeH="0" baseline="0" dirty="0">
                          <a:ln>
                            <a:noFill/>
                          </a:ln>
                          <a:solidFill>
                            <a:srgbClr val="333333"/>
                          </a:solidFill>
                          <a:effectLst/>
                          <a:latin typeface="+mn-lt"/>
                          <a:cs typeface="Times New Roman" pitchFamily="18" charset="0"/>
                        </a:rPr>
                        <a:t>Το ρητό «veni, vidi, vici» («ήρθα, είδα, κατέκτησα») πιστεύεται ότι είναι σύνθημα της Κου Κλουξ Κλαν (το κόκκινο σιρίτι στο άσπρο φόντο σχηματίζει το λατινικό γράμμα V).</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400" b="1" i="0" u="none" strike="noStrike" cap="none" normalizeH="0" baseline="0" dirty="0">
                          <a:ln>
                            <a:noFill/>
                          </a:ln>
                          <a:solidFill>
                            <a:srgbClr val="333333"/>
                          </a:solidFill>
                          <a:effectLst/>
                          <a:latin typeface="+mn-lt"/>
                          <a:cs typeface="Times New Roman" pitchFamily="18" charset="0"/>
                        </a:rPr>
                        <a:t>κατά:</a:t>
                      </a:r>
                      <a:r>
                        <a:rPr kumimoji="0" lang="el-GR" sz="1400" b="0" i="0" u="none" strike="noStrike" cap="none" normalizeH="0" baseline="0" dirty="0">
                          <a:ln>
                            <a:noFill/>
                          </a:ln>
                          <a:solidFill>
                            <a:srgbClr val="333333"/>
                          </a:solidFill>
                          <a:effectLst/>
                          <a:latin typeface="+mn-lt"/>
                          <a:cs typeface="Times New Roman" pitchFamily="18" charset="0"/>
                        </a:rPr>
                        <a:t> </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l-GR" sz="1400" b="0" i="0" u="none" strike="noStrike" cap="none" normalizeH="0" baseline="0" dirty="0">
                          <a:ln>
                            <a:noFill/>
                          </a:ln>
                          <a:solidFill>
                            <a:srgbClr val="333333"/>
                          </a:solidFill>
                          <a:effectLst/>
                          <a:latin typeface="+mn-lt"/>
                          <a:cs typeface="Times New Roman" pitchFamily="18" charset="0"/>
                        </a:rPr>
                        <a:t>Η εταιρεία Marlboro ιδρύθηκε από τον Φίλιπ Μόρις, έναν Άγγλο, χωρίς κανέναν δεσμό με την ΚΚΚ</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l-GR" sz="1400" b="0" i="0" u="none" strike="noStrike" cap="none" normalizeH="0" baseline="0" dirty="0">
                          <a:ln>
                            <a:noFill/>
                          </a:ln>
                          <a:solidFill>
                            <a:srgbClr val="333333"/>
                          </a:solidFill>
                          <a:effectLst/>
                          <a:latin typeface="+mn-lt"/>
                          <a:cs typeface="Times New Roman" pitchFamily="18" charset="0"/>
                        </a:rPr>
                        <a:t>Το Marlboro πήρε το όνομά του από την οδό που βρίσκονταν πρώτο το εργοστάσιο στο Λονδίνο: Marlborough street</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l-GR" sz="1400" b="0" i="0" u="none" strike="noStrike" cap="none" normalizeH="0" baseline="0" dirty="0">
                          <a:ln>
                            <a:noFill/>
                          </a:ln>
                          <a:solidFill>
                            <a:srgbClr val="333333"/>
                          </a:solidFill>
                          <a:effectLst/>
                          <a:latin typeface="+mn-lt"/>
                          <a:cs typeface="Times New Roman" pitchFamily="18" charset="0"/>
                        </a:rPr>
                        <a:t>Το ρητό δεν συνδέεται με την ΚΚΚ.</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37947"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23"/>
          <p:cNvSpPr txBox="1">
            <a:spLocks noChangeArrowheads="1"/>
          </p:cNvSpPr>
          <p:nvPr/>
        </p:nvSpPr>
        <p:spPr bwMode="auto">
          <a:xfrm>
            <a:off x="9906440" y="5877272"/>
            <a:ext cx="17892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jew? </a:t>
            </a:r>
            <a:r>
              <a:rPr lang="el-GR" altLang="de-DE" sz="1600" b="0" dirty="0">
                <a:latin typeface="Calibri Light"/>
              </a:rPr>
              <a:t>(εβραίος)</a:t>
            </a:r>
          </a:p>
        </p:txBody>
      </p:sp>
      <p:sp>
        <p:nvSpPr>
          <p:cNvPr id="19" name="Caption_22"/>
          <p:cNvSpPr txBox="1">
            <a:spLocks noChangeArrowheads="1"/>
          </p:cNvSpPr>
          <p:nvPr/>
        </p:nvSpPr>
        <p:spPr bwMode="auto">
          <a:xfrm>
            <a:off x="8761883"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20" name="Caption_21"/>
          <p:cNvSpPr txBox="1">
            <a:spLocks noChangeArrowheads="1"/>
          </p:cNvSpPr>
          <p:nvPr/>
        </p:nvSpPr>
        <p:spPr bwMode="auto">
          <a:xfrm>
            <a:off x="8617867" y="6228020"/>
            <a:ext cx="3168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lboro = orobl = horrible </a:t>
            </a:r>
            <a:r>
              <a:rPr lang="el-GR" altLang="de-DE" sz="1600" b="0" dirty="0">
                <a:latin typeface="Calibri Light"/>
              </a:rPr>
              <a:t>(φρικτός)</a:t>
            </a:r>
            <a:endParaRPr lang="el-GR" altLang="de-DE" sz="1800" b="0" dirty="0">
              <a:latin typeface="Calibri Light"/>
            </a:endParaRPr>
          </a:p>
        </p:txBody>
      </p:sp>
      <p:sp>
        <p:nvSpPr>
          <p:cNvPr id="21" name="Caption_20"/>
          <p:cNvSpPr txBox="1">
            <a:spLocks noChangeArrowheads="1"/>
          </p:cNvSpPr>
          <p:nvPr/>
        </p:nvSpPr>
        <p:spPr bwMode="auto">
          <a:xfrm rot="10788152">
            <a:off x="9424255"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22"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l-GR" altLang="de-DE" sz="2000" b="0">
                <a:solidFill>
                  <a:srgbClr val="333333"/>
                </a:solidFill>
                <a:latin typeface="Calibri Light"/>
              </a:rPr>
              <a:t>Ανήκει το Marlboro στην KKK;</a:t>
            </a:r>
            <a:endParaRPr lang="de-DE" altLang="de-DE" sz="2000" dirty="0">
              <a:solidFill>
                <a:srgbClr val="333333"/>
              </a:solidFill>
              <a:latin typeface="Calibri Light"/>
            </a:endParaRPr>
          </a:p>
        </p:txBody>
      </p:sp>
    </p:spTree>
    <p:extLst>
      <p:ext uri="{BB962C8B-B14F-4D97-AF65-F5344CB8AC3E}">
        <p14:creationId xmlns:p14="http://schemas.microsoft.com/office/powerpoint/2010/main" val="26525885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Βγάζοντας συμπεράσματα «εν δράσει»</a:t>
            </a:r>
            <a:br>
              <a:rPr lang="el-GR" sz="3600" dirty="0">
                <a:solidFill>
                  <a:srgbClr val="004992"/>
                </a:solidFill>
                <a:latin typeface="+mn-lt"/>
                <a:ea typeface="+mn-ea"/>
                <a:cs typeface="+mn-cs"/>
              </a:rPr>
            </a:br>
            <a:r>
              <a:rPr lang="el-GR" dirty="0">
                <a:solidFill>
                  <a:srgbClr val="004992"/>
                </a:solidFill>
                <a:latin typeface="+mn-lt"/>
                <a:ea typeface="+mn-ea"/>
                <a:cs typeface="+mn-cs"/>
              </a:rPr>
              <a:t>- Αστικοί μύθοι -</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13</a:t>
            </a:fld>
            <a:endParaRPr lang="de-DE" altLang="de-DE">
              <a:latin typeface="+mn-lt"/>
              <a:ea typeface="+mn-ea"/>
            </a:endParaRPr>
          </a:p>
        </p:txBody>
      </p:sp>
      <p:pic>
        <p:nvPicPr>
          <p:cNvPr id="10" name="Picture 6"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1854" y="2791271"/>
            <a:ext cx="213146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2"/>
          <p:cNvSpPr txBox="1">
            <a:spLocks noChangeArrowheads="1"/>
          </p:cNvSpPr>
          <p:nvPr/>
        </p:nvSpPr>
        <p:spPr bwMode="auto">
          <a:xfrm>
            <a:off x="5031854" y="5991671"/>
            <a:ext cx="21314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400" dirty="0">
                <a:latin typeface="Calibri Light"/>
              </a:rPr>
              <a:t>‘Οχι!</a:t>
            </a:r>
          </a:p>
        </p:txBody>
      </p:sp>
      <p:sp>
        <p:nvSpPr>
          <p:cNvPr id="13" name="Caption_492547"/>
          <p:cNvSpPr txBox="1">
            <a:spLocks noChangeArrowheads="1"/>
          </p:cNvSpPr>
          <p:nvPr/>
        </p:nvSpPr>
        <p:spPr bwMode="auto">
          <a:xfrm>
            <a:off x="408955" y="224028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l-GR" altLang="de-DE" sz="2400" b="0">
                <a:solidFill>
                  <a:srgbClr val="333333"/>
                </a:solidFill>
                <a:latin typeface="Calibri Light"/>
              </a:rPr>
              <a:t>Είναι η Κου Κλουξ Κλαν ιδοκτήτρια του Marlboro;</a:t>
            </a:r>
            <a:endParaRPr lang="de-DE" altLang="de-DE" sz="2400" dirty="0">
              <a:solidFill>
                <a:srgbClr val="333333"/>
              </a:solidFill>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προκύπτουν αυτές οι θεωρίες συνωμοσίας;</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14</a:t>
            </a:fld>
            <a:endParaRPr lang="de-DE" altLang="de-DE">
              <a:latin typeface="+mn-lt"/>
              <a:ea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προκύπτουν αυτές οι θεωρίες συνωμοσίας;</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n-US" sz="2400" dirty="0" err="1">
                <a:solidFill>
                  <a:srgbClr val="333333"/>
                </a:solidFill>
              </a:rPr>
              <a:t>Συχνά</a:t>
            </a:r>
            <a:r>
              <a:rPr lang="en-US" sz="2400" dirty="0">
                <a:solidFill>
                  <a:srgbClr val="333333"/>
                </a:solidFill>
              </a:rPr>
              <a:t> </a:t>
            </a:r>
            <a:r>
              <a:rPr lang="el-GR" sz="2400" dirty="0">
                <a:solidFill>
                  <a:srgbClr val="333333"/>
                </a:solidFill>
              </a:rPr>
              <a:t>οι συνωμοσίες </a:t>
            </a:r>
            <a:r>
              <a:rPr lang="en-US" sz="2400" dirty="0" err="1">
                <a:solidFill>
                  <a:srgbClr val="333333"/>
                </a:solidFill>
              </a:rPr>
              <a:t>είν</a:t>
            </a:r>
            <a:r>
              <a:rPr lang="en-US" sz="2400" dirty="0">
                <a:solidFill>
                  <a:srgbClr val="333333"/>
                </a:solidFill>
              </a:rPr>
              <a:t>αι</a:t>
            </a:r>
            <a:r>
              <a:rPr lang="el-GR" sz="2400" dirty="0">
                <a:solidFill>
                  <a:srgbClr val="333333"/>
                </a:solidFill>
              </a:rPr>
              <a:t> </a:t>
            </a:r>
            <a:r>
              <a:rPr lang="en-US" sz="2400" dirty="0">
                <a:solidFill>
                  <a:srgbClr val="333333"/>
                </a:solidFill>
              </a:rPr>
              <a:t>π</a:t>
            </a:r>
            <a:r>
              <a:rPr lang="en-US" sz="2400" dirty="0" err="1">
                <a:solidFill>
                  <a:srgbClr val="333333"/>
                </a:solidFill>
              </a:rPr>
              <a:t>ιο</a:t>
            </a:r>
            <a:r>
              <a:rPr lang="en-US" sz="2400" dirty="0">
                <a:solidFill>
                  <a:srgbClr val="333333"/>
                </a:solidFill>
              </a:rPr>
              <a:t> </a:t>
            </a:r>
            <a:r>
              <a:rPr lang="en-US" sz="2400" dirty="0" err="1">
                <a:solidFill>
                  <a:srgbClr val="333333"/>
                </a:solidFill>
              </a:rPr>
              <a:t>συν</a:t>
            </a:r>
            <a:r>
              <a:rPr lang="en-US" sz="2400" dirty="0">
                <a:solidFill>
                  <a:srgbClr val="333333"/>
                </a:solidFill>
              </a:rPr>
              <a:t>αρπαστικ</a:t>
            </a:r>
            <a:r>
              <a:rPr lang="el-GR" sz="2400" dirty="0">
                <a:solidFill>
                  <a:srgbClr val="333333"/>
                </a:solidFill>
              </a:rPr>
              <a:t>ές </a:t>
            </a:r>
            <a:r>
              <a:rPr lang="en-US" sz="2400" dirty="0">
                <a:solidFill>
                  <a:srgbClr val="333333"/>
                </a:solidFill>
              </a:rPr>
              <a:t>από </a:t>
            </a:r>
            <a:r>
              <a:rPr lang="en-US" sz="2400" dirty="0" err="1">
                <a:solidFill>
                  <a:srgbClr val="333333"/>
                </a:solidFill>
              </a:rPr>
              <a:t>την</a:t>
            </a:r>
            <a:r>
              <a:rPr lang="en-US" sz="2400" dirty="0">
                <a:solidFill>
                  <a:srgbClr val="333333"/>
                </a:solidFill>
              </a:rPr>
              <a:t> πρα</a:t>
            </a:r>
            <a:r>
              <a:rPr lang="en-US" sz="2400" dirty="0" err="1">
                <a:solidFill>
                  <a:srgbClr val="333333"/>
                </a:solidFill>
              </a:rPr>
              <a:t>γμ</a:t>
            </a:r>
            <a:r>
              <a:rPr lang="en-US" sz="2400" dirty="0">
                <a:solidFill>
                  <a:srgbClr val="333333"/>
                </a:solidFill>
              </a:rPr>
              <a:t>ατικότητα!</a:t>
            </a:r>
          </a:p>
          <a:p>
            <a:pPr marL="342900" lvl="0" indent="-342900" defTabSz="914400" fontAlgn="base">
              <a:lnSpc>
                <a:spcPct val="100000"/>
              </a:lnSpc>
              <a:spcBef>
                <a:spcPts val="1200"/>
              </a:spcBef>
              <a:buClr>
                <a:srgbClr val="333333"/>
              </a:buClr>
              <a:buFont typeface="WingDings"/>
              <a:buChar char=""/>
              <a:defRPr/>
            </a:pPr>
            <a:r>
              <a:rPr lang="en-US" sz="2400" dirty="0">
                <a:solidFill>
                  <a:srgbClr val="333333"/>
                </a:solidFill>
              </a:rPr>
              <a:t>Βα</a:t>
            </a:r>
            <a:r>
              <a:rPr lang="en-US" sz="2400" dirty="0" err="1">
                <a:solidFill>
                  <a:srgbClr val="333333"/>
                </a:solidFill>
              </a:rPr>
              <a:t>σίζοντ</a:t>
            </a:r>
            <a:r>
              <a:rPr lang="en-US" sz="2400" dirty="0">
                <a:solidFill>
                  <a:srgbClr val="333333"/>
                </a:solidFill>
              </a:rPr>
              <a:t>αι σε δηλώσεις που είναι δύσκολο να ελεγχθ</a:t>
            </a:r>
            <a:r>
              <a:rPr lang="el-GR" sz="2400" dirty="0">
                <a:solidFill>
                  <a:srgbClr val="333333"/>
                </a:solidFill>
              </a:rPr>
              <a:t>ούν</a:t>
            </a:r>
            <a:r>
              <a:rPr lang="en-US" sz="2400" dirty="0">
                <a:solidFill>
                  <a:srgbClr val="333333"/>
                </a:solidFill>
              </a:rPr>
              <a:t> ή να απ</a:t>
            </a:r>
            <a:r>
              <a:rPr lang="en-US" sz="2400" dirty="0" err="1">
                <a:solidFill>
                  <a:srgbClr val="333333"/>
                </a:solidFill>
              </a:rPr>
              <a:t>οδε</a:t>
            </a:r>
            <a:r>
              <a:rPr lang="el-GR" sz="2400" dirty="0">
                <a:solidFill>
                  <a:srgbClr val="333333"/>
                </a:solidFill>
              </a:rPr>
              <a:t>ιχθούν </a:t>
            </a:r>
            <a:r>
              <a:rPr lang="en-US" sz="2400" dirty="0">
                <a:solidFill>
                  <a:srgbClr val="333333"/>
                </a:solidFill>
              </a:rPr>
              <a:t>(</a:t>
            </a:r>
            <a:r>
              <a:rPr lang="el-GR" sz="2400" dirty="0">
                <a:solidFill>
                  <a:srgbClr val="333333"/>
                </a:solidFill>
              </a:rPr>
              <a:t>π.χ. το ρητό «ήρθα, είδα, κατέκτησα»</a:t>
            </a:r>
            <a:r>
              <a:rPr lang="en-US" sz="2400" dirty="0">
                <a:solidFill>
                  <a:srgbClr val="333333"/>
                </a:solidFill>
              </a:rPr>
              <a:t> </a:t>
            </a:r>
            <a:r>
              <a:rPr lang="el-GR" sz="2400" dirty="0">
                <a:solidFill>
                  <a:srgbClr val="333333"/>
                </a:solidFill>
              </a:rPr>
              <a:t>είναι σύνθημα της Κου Κλουξ Κλαν;</a:t>
            </a:r>
            <a:r>
              <a:rPr lang="en-US" sz="2400" dirty="0">
                <a:solidFill>
                  <a:srgbClr val="333333"/>
                </a:solidFill>
              </a:rPr>
              <a:t> </a:t>
            </a:r>
            <a:r>
              <a:rPr lang="el-GR" sz="2400" dirty="0">
                <a:solidFill>
                  <a:srgbClr val="333333"/>
                </a:solidFill>
              </a:rPr>
              <a:t>Λάθος</a:t>
            </a:r>
            <a:r>
              <a:rPr lang="en-US" sz="24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en-US" sz="2400" dirty="0">
                <a:solidFill>
                  <a:srgbClr val="333333"/>
                </a:solidFill>
              </a:rPr>
              <a:t>Απ</a:t>
            </a:r>
            <a:r>
              <a:rPr lang="en-US" sz="2400" dirty="0" err="1">
                <a:solidFill>
                  <a:srgbClr val="333333"/>
                </a:solidFill>
              </a:rPr>
              <a:t>οκρύ</a:t>
            </a:r>
            <a:r>
              <a:rPr lang="en-US" sz="2400" dirty="0">
                <a:solidFill>
                  <a:srgbClr val="333333"/>
                </a:solidFill>
              </a:rPr>
              <a:t>πτουν εναλλακτικές </a:t>
            </a:r>
            <a:r>
              <a:rPr lang="el-GR" sz="2400" dirty="0">
                <a:solidFill>
                  <a:srgbClr val="333333"/>
                </a:solidFill>
              </a:rPr>
              <a:t>εξηγήσεις </a:t>
            </a:r>
            <a:r>
              <a:rPr lang="en-US" sz="2400" dirty="0">
                <a:solidFill>
                  <a:srgbClr val="333333"/>
                </a:solidFill>
              </a:rPr>
              <a:t>(</a:t>
            </a:r>
            <a:r>
              <a:rPr lang="el-GR" sz="2400" dirty="0">
                <a:solidFill>
                  <a:srgbClr val="333333"/>
                </a:solidFill>
              </a:rPr>
              <a:t>π.χ. οι αναγραμματισμοί της λέξης</a:t>
            </a:r>
            <a:r>
              <a:rPr lang="en-US" sz="2400" dirty="0">
                <a:solidFill>
                  <a:srgbClr val="333333"/>
                </a:solidFill>
              </a:rPr>
              <a:t> </a:t>
            </a:r>
            <a:r>
              <a:rPr lang="el-GR" sz="2400" dirty="0">
                <a:solidFill>
                  <a:srgbClr val="333333"/>
                </a:solidFill>
              </a:rPr>
              <a:t>«</a:t>
            </a:r>
            <a:r>
              <a:rPr lang="en-US" sz="2400" dirty="0">
                <a:solidFill>
                  <a:srgbClr val="333333"/>
                </a:solidFill>
              </a:rPr>
              <a:t>Marlboro</a:t>
            </a:r>
            <a:r>
              <a:rPr lang="el-GR" sz="2400" dirty="0">
                <a:solidFill>
                  <a:srgbClr val="333333"/>
                </a:solidFill>
              </a:rPr>
              <a:t>»</a:t>
            </a:r>
            <a:r>
              <a:rPr lang="en-US" sz="2400" dirty="0">
                <a:solidFill>
                  <a:srgbClr val="333333"/>
                </a:solidFill>
              </a:rPr>
              <a:t> </a:t>
            </a:r>
            <a:r>
              <a:rPr lang="el-GR" sz="2400" dirty="0">
                <a:solidFill>
                  <a:srgbClr val="333333"/>
                </a:solidFill>
              </a:rPr>
              <a:t>μπορεί να σημαίνουν διάφορα πράγματα∙ οι λέξεις </a:t>
            </a:r>
            <a:r>
              <a:rPr lang="en-US" sz="2400" dirty="0">
                <a:solidFill>
                  <a:srgbClr val="333333"/>
                </a:solidFill>
              </a:rPr>
              <a:t>labor </a:t>
            </a:r>
            <a:r>
              <a:rPr lang="el-GR" sz="2400" dirty="0">
                <a:solidFill>
                  <a:srgbClr val="333333"/>
                </a:solidFill>
              </a:rPr>
              <a:t>(εργασία) </a:t>
            </a:r>
            <a:r>
              <a:rPr lang="en-US" sz="2400" dirty="0">
                <a:solidFill>
                  <a:srgbClr val="333333"/>
                </a:solidFill>
              </a:rPr>
              <a:t>or Roma</a:t>
            </a:r>
            <a:r>
              <a:rPr lang="el-GR" sz="2400" dirty="0">
                <a:solidFill>
                  <a:srgbClr val="333333"/>
                </a:solidFill>
              </a:rPr>
              <a:t> (Ρώμη) μπορούν να προκύψουν.</a:t>
            </a:r>
            <a:endParaRPr lang="en-US" sz="2400"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el-GR" sz="2400" dirty="0">
                <a:solidFill>
                  <a:srgbClr val="333333"/>
                </a:solidFill>
              </a:rPr>
              <a:t>Οι μύθοι </a:t>
            </a:r>
            <a:r>
              <a:rPr lang="en-US" sz="2400" dirty="0" err="1">
                <a:solidFill>
                  <a:srgbClr val="333333"/>
                </a:solidFill>
              </a:rPr>
              <a:t>μερικές</a:t>
            </a:r>
            <a:r>
              <a:rPr lang="en-US" sz="2400" dirty="0">
                <a:solidFill>
                  <a:srgbClr val="333333"/>
                </a:solidFill>
              </a:rPr>
              <a:t> </a:t>
            </a:r>
            <a:r>
              <a:rPr lang="en-US" sz="2400" dirty="0" err="1">
                <a:solidFill>
                  <a:srgbClr val="333333"/>
                </a:solidFill>
              </a:rPr>
              <a:t>φορές</a:t>
            </a:r>
            <a:r>
              <a:rPr lang="en-US" sz="2400" dirty="0">
                <a:solidFill>
                  <a:srgbClr val="333333"/>
                </a:solidFill>
              </a:rPr>
              <a:t> βα</a:t>
            </a:r>
            <a:r>
              <a:rPr lang="en-US" sz="2400" dirty="0" err="1">
                <a:solidFill>
                  <a:srgbClr val="333333"/>
                </a:solidFill>
              </a:rPr>
              <a:t>σίζοντ</a:t>
            </a:r>
            <a:r>
              <a:rPr lang="en-US" sz="2400" dirty="0">
                <a:solidFill>
                  <a:srgbClr val="333333"/>
                </a:solidFill>
              </a:rPr>
              <a:t>αι σε </a:t>
            </a:r>
            <a:r>
              <a:rPr lang="el-GR" sz="2400" dirty="0">
                <a:solidFill>
                  <a:srgbClr val="333333"/>
                </a:solidFill>
              </a:rPr>
              <a:t>δεδομένα </a:t>
            </a:r>
            <a:r>
              <a:rPr lang="en-US" sz="2400" dirty="0">
                <a:solidFill>
                  <a:srgbClr val="333333"/>
                </a:solidFill>
              </a:rPr>
              <a:t>π</a:t>
            </a:r>
            <a:r>
              <a:rPr lang="en-US" sz="2400" dirty="0" err="1">
                <a:solidFill>
                  <a:srgbClr val="333333"/>
                </a:solidFill>
              </a:rPr>
              <a:t>ου</a:t>
            </a:r>
            <a:r>
              <a:rPr lang="en-US" sz="2400" dirty="0">
                <a:solidFill>
                  <a:srgbClr val="333333"/>
                </a:solidFill>
              </a:rPr>
              <a:t> </a:t>
            </a:r>
            <a:r>
              <a:rPr lang="en-US" sz="2400" dirty="0" err="1">
                <a:solidFill>
                  <a:srgbClr val="333333"/>
                </a:solidFill>
              </a:rPr>
              <a:t>είν</a:t>
            </a:r>
            <a:r>
              <a:rPr lang="en-US" sz="2400" dirty="0">
                <a:solidFill>
                  <a:srgbClr val="333333"/>
                </a:solidFill>
              </a:rPr>
              <a:t>αι εκτός του παρόντος πλαισίου. Η </a:t>
            </a:r>
            <a:r>
              <a:rPr lang="en-US" sz="2400" dirty="0" err="1">
                <a:solidFill>
                  <a:srgbClr val="333333"/>
                </a:solidFill>
              </a:rPr>
              <a:t>σημ</a:t>
            </a:r>
            <a:r>
              <a:rPr lang="en-US" sz="2400" dirty="0">
                <a:solidFill>
                  <a:srgbClr val="333333"/>
                </a:solidFill>
              </a:rPr>
              <a:t>α</a:t>
            </a:r>
            <a:r>
              <a:rPr lang="el-GR" sz="2400" dirty="0">
                <a:solidFill>
                  <a:srgbClr val="333333"/>
                </a:solidFill>
              </a:rPr>
              <a:t>ντικότητα</a:t>
            </a:r>
            <a:r>
              <a:rPr lang="en-US" sz="2400" dirty="0">
                <a:solidFill>
                  <a:srgbClr val="333333"/>
                </a:solidFill>
              </a:rPr>
              <a:t> α</a:t>
            </a:r>
            <a:r>
              <a:rPr lang="en-US" sz="2400" dirty="0" err="1">
                <a:solidFill>
                  <a:srgbClr val="333333"/>
                </a:solidFill>
              </a:rPr>
              <a:t>υτών</a:t>
            </a:r>
            <a:r>
              <a:rPr lang="en-US" sz="2400" dirty="0">
                <a:solidFill>
                  <a:srgbClr val="333333"/>
                </a:solidFill>
              </a:rPr>
              <a:t> </a:t>
            </a:r>
            <a:r>
              <a:rPr lang="en-US" sz="2400" dirty="0" err="1">
                <a:solidFill>
                  <a:srgbClr val="333333"/>
                </a:solidFill>
              </a:rPr>
              <a:t>των</a:t>
            </a:r>
            <a:r>
              <a:rPr lang="en-US" sz="2400" dirty="0">
                <a:solidFill>
                  <a:srgbClr val="333333"/>
                </a:solidFill>
              </a:rPr>
              <a:t> </a:t>
            </a:r>
            <a:r>
              <a:rPr lang="el-GR" sz="2400" dirty="0">
                <a:solidFill>
                  <a:srgbClr val="333333"/>
                </a:solidFill>
              </a:rPr>
              <a:t>λεπτομερειών</a:t>
            </a:r>
            <a:r>
              <a:rPr lang="en-US" sz="2400" dirty="0">
                <a:solidFill>
                  <a:srgbClr val="333333"/>
                </a:solidFill>
              </a:rPr>
              <a:t> </a:t>
            </a:r>
            <a:r>
              <a:rPr lang="en-US" sz="2400" dirty="0" err="1">
                <a:solidFill>
                  <a:srgbClr val="333333"/>
                </a:solidFill>
              </a:rPr>
              <a:t>είν</a:t>
            </a:r>
            <a:r>
              <a:rPr lang="en-US" sz="2400" dirty="0">
                <a:solidFill>
                  <a:srgbClr val="333333"/>
                </a:solidFill>
              </a:rPr>
              <a:t>αι επίσης σε μεγάλο βαθμό υπερβολικές</a:t>
            </a:r>
            <a:r>
              <a:rPr lang="el-GR" sz="2400" dirty="0">
                <a:solidFill>
                  <a:srgbClr val="333333"/>
                </a:solidFill>
              </a:rPr>
              <a:t> </a:t>
            </a:r>
            <a:r>
              <a:rPr lang="en-US" sz="2400" dirty="0">
                <a:solidFill>
                  <a:srgbClr val="333333"/>
                </a:solidFill>
              </a:rPr>
              <a:t>(</a:t>
            </a:r>
            <a:r>
              <a:rPr lang="el-GR" sz="2400" dirty="0">
                <a:solidFill>
                  <a:srgbClr val="333333"/>
                </a:solidFill>
              </a:rPr>
              <a:t>με την πρώτη ματιά, τα τρία κόκκινα Κ είναι εντυπωσιακά, αλλά δεν αποδεικνύουν τίποτε)</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15</a:t>
            </a:fld>
            <a:endParaRPr lang="de-DE" altLang="de-DE">
              <a:latin typeface="+mn-lt"/>
              <a:ea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προκύπτουν αυτές οι θεωρίες συνωμοσίας;</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400">
                <a:solidFill>
                  <a:srgbClr val="333333"/>
                </a:solidFill>
              </a:rPr>
              <a:t>Υπάρχουν πολλά παραδείγματα στην ιστορία όπου οι μειονότητες και οι </a:t>
            </a:r>
            <a:r>
              <a:rPr lang="el-GR" sz="2400" dirty="0">
                <a:solidFill>
                  <a:srgbClr val="333333"/>
                </a:solidFill>
              </a:rPr>
              <a:t>κοινωνικά </a:t>
            </a:r>
            <a:r>
              <a:rPr lang="de-DE" sz="2400" dirty="0">
                <a:solidFill>
                  <a:srgbClr val="333333"/>
                </a:solidFill>
              </a:rPr>
              <a:t>απόβλητοι </a:t>
            </a:r>
            <a:r>
              <a:rPr lang="el-GR" sz="2400" dirty="0">
                <a:solidFill>
                  <a:srgbClr val="333333"/>
                </a:solidFill>
              </a:rPr>
              <a:t>είχαν</a:t>
            </a:r>
            <a:r>
              <a:rPr lang="de-DE" sz="2400" dirty="0">
                <a:solidFill>
                  <a:srgbClr val="333333"/>
                </a:solidFill>
              </a:rPr>
              <a:t> ψευδώς κατηγορηθεί για ανεξέλεγκτ</a:t>
            </a:r>
            <a:r>
              <a:rPr lang="el-GR" sz="2400" dirty="0">
                <a:solidFill>
                  <a:srgbClr val="333333"/>
                </a:solidFill>
              </a:rPr>
              <a:t>α, </a:t>
            </a:r>
            <a:r>
              <a:rPr lang="de-DE" sz="2400" dirty="0">
                <a:solidFill>
                  <a:srgbClr val="333333"/>
                </a:solidFill>
              </a:rPr>
              <a:t>καταστροφικά γεγονότα. Για παράδειγμα, σ</a:t>
            </a:r>
            <a:r>
              <a:rPr lang="el-GR" sz="2400" dirty="0">
                <a:solidFill>
                  <a:srgbClr val="333333"/>
                </a:solidFill>
              </a:rPr>
              <a:t>τους</a:t>
            </a:r>
            <a:r>
              <a:rPr lang="de-DE" sz="2400" dirty="0">
                <a:solidFill>
                  <a:srgbClr val="333333"/>
                </a:solidFill>
              </a:rPr>
              <a:t> μεσαιωνικούς χρόνους</a:t>
            </a:r>
            <a:r>
              <a:rPr lang="el-GR" sz="2400" dirty="0">
                <a:solidFill>
                  <a:srgbClr val="333333"/>
                </a:solidFill>
              </a:rPr>
              <a:t>,</a:t>
            </a:r>
            <a:r>
              <a:rPr lang="de-DE" sz="2400" dirty="0">
                <a:solidFill>
                  <a:srgbClr val="333333"/>
                </a:solidFill>
              </a:rPr>
              <a:t> μια </a:t>
            </a:r>
            <a:r>
              <a:rPr lang="el-GR" sz="2400" dirty="0">
                <a:solidFill>
                  <a:srgbClr val="333333"/>
                </a:solidFill>
              </a:rPr>
              <a:t>φτωχή</a:t>
            </a:r>
            <a:r>
              <a:rPr lang="de-DE" sz="2400" dirty="0">
                <a:solidFill>
                  <a:srgbClr val="333333"/>
                </a:solidFill>
              </a:rPr>
              <a:t> σοδειά </a:t>
            </a:r>
            <a:r>
              <a:rPr lang="el-GR" sz="2400" dirty="0">
                <a:solidFill>
                  <a:srgbClr val="333333"/>
                </a:solidFill>
              </a:rPr>
              <a:t>είχε</a:t>
            </a:r>
            <a:r>
              <a:rPr lang="de-DE" sz="2400" dirty="0">
                <a:solidFill>
                  <a:srgbClr val="333333"/>
                </a:solidFill>
              </a:rPr>
              <a:t> συχνά </a:t>
            </a:r>
            <a:r>
              <a:rPr lang="el-GR" sz="2400" dirty="0">
                <a:solidFill>
                  <a:srgbClr val="333333"/>
                </a:solidFill>
              </a:rPr>
              <a:t>αποδοθεί σε </a:t>
            </a:r>
            <a:r>
              <a:rPr lang="de-DE" sz="2400" dirty="0">
                <a:solidFill>
                  <a:srgbClr val="333333"/>
                </a:solidFill>
              </a:rPr>
              <a:t>μαγεία ή θρησκευτικές μειονότητες.</a:t>
            </a:r>
            <a:endParaRPr lang="en-US" sz="2400"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Αυτές οι απλές ε</a:t>
            </a:r>
            <a:r>
              <a:rPr lang="el-GR" sz="2400" dirty="0">
                <a:solidFill>
                  <a:srgbClr val="333333"/>
                </a:solidFill>
              </a:rPr>
              <a:t>πε</a:t>
            </a:r>
            <a:r>
              <a:rPr lang="de-DE" sz="2400" dirty="0">
                <a:solidFill>
                  <a:srgbClr val="333333"/>
                </a:solidFill>
              </a:rPr>
              <a:t>ξηγήσεις με</a:t>
            </a:r>
            <a:r>
              <a:rPr lang="el-GR" sz="2400" dirty="0">
                <a:solidFill>
                  <a:srgbClr val="333333"/>
                </a:solidFill>
              </a:rPr>
              <a:t>ίωσαν την </a:t>
            </a:r>
            <a:r>
              <a:rPr lang="de-DE" sz="2400" dirty="0">
                <a:solidFill>
                  <a:srgbClr val="333333"/>
                </a:solidFill>
              </a:rPr>
              <a:t>ένταση και το φόβο</a:t>
            </a:r>
            <a:r>
              <a:rPr lang="el-GR" sz="2400" dirty="0">
                <a:solidFill>
                  <a:srgbClr val="333333"/>
                </a:solidFill>
              </a:rPr>
              <a:t> των ανθρώπων</a:t>
            </a:r>
            <a:r>
              <a:rPr lang="de-DE" sz="2400" dirty="0">
                <a:solidFill>
                  <a:srgbClr val="333333"/>
                </a:solidFill>
              </a:rPr>
              <a:t> και </a:t>
            </a:r>
            <a:r>
              <a:rPr lang="el-GR" sz="2400" dirty="0">
                <a:solidFill>
                  <a:srgbClr val="333333"/>
                </a:solidFill>
              </a:rPr>
              <a:t>παρείχαν</a:t>
            </a:r>
            <a:r>
              <a:rPr lang="de-DE" sz="2400" dirty="0">
                <a:solidFill>
                  <a:srgbClr val="333333"/>
                </a:solidFill>
              </a:rPr>
              <a:t> </a:t>
            </a:r>
            <a:r>
              <a:rPr lang="el-GR" sz="2400" dirty="0">
                <a:solidFill>
                  <a:srgbClr val="333333"/>
                </a:solidFill>
              </a:rPr>
              <a:t>την</a:t>
            </a:r>
            <a:r>
              <a:rPr lang="de-DE" sz="2400" dirty="0">
                <a:solidFill>
                  <a:srgbClr val="333333"/>
                </a:solidFill>
              </a:rPr>
              <a:t> </a:t>
            </a:r>
            <a:r>
              <a:rPr lang="el-GR" sz="2400" dirty="0">
                <a:solidFill>
                  <a:srgbClr val="333333"/>
                </a:solidFill>
              </a:rPr>
              <a:t>αυταπάτη </a:t>
            </a:r>
            <a:r>
              <a:rPr lang="de-DE" sz="2400" dirty="0">
                <a:solidFill>
                  <a:srgbClr val="333333"/>
                </a:solidFill>
              </a:rPr>
              <a:t>του ελέγχου</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16</a:t>
            </a:fld>
            <a:endParaRPr lang="de-DE" altLang="de-DE">
              <a:latin typeface="+mn-lt"/>
              <a:ea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sz="3600">
                <a:solidFill>
                  <a:srgbClr val="004992"/>
                </a:solidFill>
                <a:latin typeface="+mn-lt"/>
                <a:ea typeface="+mn-ea"/>
                <a:cs typeface="+mn-cs"/>
              </a:rPr>
              <a:t>Γιατί το κάνουμε αυτό;</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333333"/>
              </a:buClr>
              <a:buFont typeface="WingDings"/>
              <a:buChar char=""/>
            </a:pPr>
            <a:r>
              <a:rPr lang="el-GR" altLang="de-DE" sz="2400">
                <a:solidFill>
                  <a:srgbClr val="333333"/>
                </a:solidFill>
              </a:rPr>
              <a:t>Οι μελέτες δείχνουν ότι πολλοί άνθρωποι με ψύχωση (αλλά όχι όλοι!) λαμβάνουν αποφάσεις με βάση τις ελάχιστες πληροφορίες που έχουν. </a:t>
            </a:r>
            <a:r>
              <a:rPr lang="el-GR" altLang="de-DE" sz="2400" dirty="0">
                <a:solidFill>
                  <a:srgbClr val="333333"/>
                </a:solidFill>
              </a:rPr>
              <a:t>Αυτός ο τρόπος λήψης αποφάσεων μπορεί εύκολα να οδηγήσει σε σφάλματα συγκριτικά με αυτόν που λαμβάνει υπ’ όψιν του όλες τις διαθέσιμες </a:t>
            </a:r>
            <a:r>
              <a:rPr lang="el-GR" altLang="de-DE" sz="2400">
                <a:solidFill>
                  <a:srgbClr val="333333"/>
                </a:solidFill>
              </a:rPr>
              <a:t>πληροφορίες.</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3" name="Slide Number Placeholder 2"/>
          <p:cNvSpPr>
            <a:spLocks noGrp="1"/>
          </p:cNvSpPr>
          <p:nvPr>
            <p:ph type="sldNum" sz="quarter" idx="12"/>
          </p:nvPr>
        </p:nvSpPr>
        <p:spPr/>
        <p:txBody>
          <a:bodyPr/>
          <a:lstStyle/>
          <a:p>
            <a:fld id="{675EE02C-FCB2-416A-8ADE-7826F99FDB55}" type="slidenum">
              <a:rPr lang="de-DE" altLang="de-DE" smtClean="0">
                <a:latin typeface="+mn-lt"/>
                <a:ea typeface="+mn-ea"/>
              </a:rPr>
              <a:pPr/>
              <a:t>17</a:t>
            </a:fld>
            <a:endParaRPr lang="de-DE" altLang="de-DE">
              <a:latin typeface="+mn-lt"/>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sz="3600">
                <a:solidFill>
                  <a:srgbClr val="004992"/>
                </a:solidFill>
                <a:latin typeface="+mn-lt"/>
                <a:ea typeface="+mn-ea"/>
                <a:cs typeface="+mn-cs"/>
              </a:rPr>
              <a:t>Γιατί το κάνουμε αυτό;</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333333"/>
              </a:buClr>
              <a:buFont typeface="WingDings"/>
              <a:buChar char=""/>
            </a:pPr>
            <a:r>
              <a:rPr lang="el-GR" altLang="de-DE" sz="2400">
                <a:solidFill>
                  <a:srgbClr val="333333"/>
                </a:solidFill>
              </a:rPr>
              <a:t>Οι μελέτες δείχνουν ότι πολλοί άνθρωποι με ψύχωση (αλλά όχι όλοι!) λαμβάνουν αποφάσεις με βάση τις ελάχιστες πληροφορίες που έχουν. </a:t>
            </a:r>
            <a:r>
              <a:rPr lang="el-GR" altLang="de-DE" sz="2400" dirty="0">
                <a:solidFill>
                  <a:srgbClr val="333333"/>
                </a:solidFill>
              </a:rPr>
              <a:t>Αυτός ο τρόπος λήψης αποφάσεων μπορεί εύκολα να οδηγήσει σε σφάλματα συγκριτικά με αυτόν που λαμβάνει υπ’ όψιν του όλες τις διαθέσιμες πληροφορίες.</a:t>
            </a:r>
          </a:p>
          <a:p>
            <a:pPr marL="342900" lvl="0" indent="-342900" defTabSz="914377">
              <a:buClr>
                <a:srgbClr val="333333"/>
              </a:buClr>
              <a:buFont typeface="WingDings"/>
              <a:buChar char=""/>
            </a:pPr>
            <a:r>
              <a:rPr lang="el-GR" altLang="de-DE" sz="2400" dirty="0">
                <a:solidFill>
                  <a:srgbClr val="333333"/>
                </a:solidFill>
              </a:rPr>
              <a:t>Η αντίληψη της πραγματικότητα για πολλούς (αλλά όχι για όλους!) ανθρώπους με ψύχωση είναι αλλοιωμένη. Δυστυχώς γίνονται αποδεκτές ερμηνείες που οι περισσότεροι άλλοι άνθρωποι θα αγνοούσαν.</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3" name="Slide Number Placeholder 2"/>
          <p:cNvSpPr>
            <a:spLocks noGrp="1"/>
          </p:cNvSpPr>
          <p:nvPr>
            <p:ph type="sldNum" sz="quarter" idx="12"/>
          </p:nvPr>
        </p:nvSpPr>
        <p:spPr/>
        <p:txBody>
          <a:bodyPr/>
          <a:lstStyle/>
          <a:p>
            <a:fld id="{675EE02C-FCB2-416A-8ADE-7826F99FDB55}" type="slidenum">
              <a:rPr lang="de-DE" altLang="de-DE" smtClean="0">
                <a:latin typeface="+mn-lt"/>
                <a:ea typeface="+mn-ea"/>
              </a:rPr>
              <a:pPr/>
              <a:t>18</a:t>
            </a:fld>
            <a:endParaRPr lang="de-DE" altLang="de-DE">
              <a:latin typeface="+mn-lt"/>
              <a:ea typeface="+mn-ea"/>
            </a:endParaRPr>
          </a:p>
        </p:txBody>
      </p:sp>
    </p:spTree>
    <p:extLst>
      <p:ext uri="{BB962C8B-B14F-4D97-AF65-F5344CB8AC3E}">
        <p14:creationId xmlns:p14="http://schemas.microsoft.com/office/powerpoint/2010/main" val="35243916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τα βιαστικά συμπεράσματα μπορούν να προκαλέσουν παρεξηγήσεις κατά τη διάρκεια της ψύχωσης - παραδείγματα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19</a:t>
            </a:fld>
            <a:endParaRPr lang="de-DE" altLang="de-DE">
              <a:latin typeface="+mn-lt"/>
              <a:ea typeface="+mn-ea"/>
            </a:endParaRPr>
          </a:p>
        </p:txBody>
      </p:sp>
      <p:sp>
        <p:nvSpPr>
          <p:cNvPr id="63514" name="Rechteck 1"/>
          <p:cNvSpPr>
            <a:spLocks noChangeArrowheads="1"/>
          </p:cNvSpPr>
          <p:nvPr/>
        </p:nvSpPr>
        <p:spPr bwMode="auto">
          <a:xfrm>
            <a:off x="408955" y="6165851"/>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9pPr>
          </a:lstStyle>
          <a:p>
            <a:pPr algn="ctr" eaLnBrk="1" hangingPunct="1">
              <a:spcBef>
                <a:spcPct val="0"/>
              </a:spcBef>
              <a:buClrTx/>
              <a:buFontTx/>
              <a:buNone/>
            </a:pPr>
            <a:r>
              <a:rPr lang="el-GR" altLang="de-DE" sz="2000" b="0" dirty="0">
                <a:solidFill>
                  <a:srgbClr val="004992"/>
                </a:solidFill>
                <a:latin typeface="+mn-lt"/>
                <a:ea typeface="+mn-ea"/>
                <a:cs typeface="+mn-cs"/>
              </a:rPr>
              <a:t>Μπορεί κάποιος να συνεισφέρει με μια σύντομη προσωπική εμπειρία;</a:t>
            </a:r>
            <a:endParaRPr lang="de-DE" altLang="de-DE" sz="2000" b="0" dirty="0">
              <a:solidFill>
                <a:srgbClr val="004992"/>
              </a:solidFill>
              <a:latin typeface="+mn-lt"/>
              <a:ea typeface="+mn-ea"/>
              <a:cs typeface="+mn-cs"/>
            </a:endParaRPr>
          </a:p>
        </p:txBody>
      </p:sp>
      <p:graphicFrame>
        <p:nvGraphicFramePr>
          <p:cNvPr id="7" name="Content Placeholder 8"/>
          <p:cNvGraphicFramePr>
            <a:graphicFrameLocks/>
          </p:cNvGraphicFramePr>
          <p:nvPr>
            <p:extLst>
              <p:ext uri="{D42A27DB-BD31-4B8C-83A1-F6EECF244321}">
                <p14:modId xmlns:p14="http://schemas.microsoft.com/office/powerpoint/2010/main" val="1672012438"/>
              </p:ext>
            </p:extLst>
          </p:nvPr>
        </p:nvGraphicFramePr>
        <p:xfrm>
          <a:off x="409575" y="2203704"/>
          <a:ext cx="11339514" cy="3749040"/>
        </p:xfrm>
        <a:graphic>
          <a:graphicData uri="http://schemas.openxmlformats.org/drawingml/2006/table">
            <a:tbl>
              <a:tblPr firstRow="1" bandRow="1">
                <a:tableStyleId>{21E4AEA4-8DFA-4A89-87EB-49C32662AFE0}</a:tableStyleId>
              </a:tblPr>
              <a:tblGrid>
                <a:gridCol w="3095724">
                  <a:extLst>
                    <a:ext uri="{9D8B030D-6E8A-4147-A177-3AD203B41FA5}">
                      <a16:colId xmlns:a16="http://schemas.microsoft.com/office/drawing/2014/main" val="20000"/>
                    </a:ext>
                  </a:extLst>
                </a:gridCol>
                <a:gridCol w="4536504">
                  <a:extLst>
                    <a:ext uri="{9D8B030D-6E8A-4147-A177-3AD203B41FA5}">
                      <a16:colId xmlns:a16="http://schemas.microsoft.com/office/drawing/2014/main" val="20001"/>
                    </a:ext>
                  </a:extLst>
                </a:gridCol>
                <a:gridCol w="370728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333333"/>
                          </a:solidFill>
                          <a:effectLst/>
                          <a:latin typeface="Calibri Light"/>
                          <a:cs typeface="Times New Roman" pitchFamily="18" charset="0"/>
                        </a:rPr>
                        <a:t>Γεγονός</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a:ln>
                            <a:noFill/>
                          </a:ln>
                          <a:solidFill>
                            <a:srgbClr val="333333"/>
                          </a:solidFill>
                          <a:effectLst/>
                          <a:latin typeface="Calibri Light"/>
                          <a:cs typeface="Times New Roman" pitchFamily="18" charset="0"/>
                        </a:rPr>
                        <a:t>Εξήγηση κατά τη διάρκεια της ψύχωσης</a:t>
                      </a:r>
                      <a:endParaRPr kumimoji="0" lang="de-DE" sz="2000" b="0" i="0" u="none" strike="noStrike" cap="none" normalizeH="0" baseline="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a:ln>
                            <a:noFill/>
                          </a:ln>
                          <a:solidFill>
                            <a:srgbClr val="333333"/>
                          </a:solidFill>
                          <a:effectLst/>
                          <a:latin typeface="Calibri Light"/>
                          <a:cs typeface="Times New Roman" pitchFamily="18" charset="0"/>
                        </a:rPr>
                        <a:t>Τι συμβαίνει πραγματικά</a:t>
                      </a:r>
                      <a:endParaRPr kumimoji="0" lang="de-DE" sz="2000" b="0" i="0" u="none" strike="noStrike" cap="none" normalizeH="0" baseline="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a:ln>
                            <a:noFill/>
                          </a:ln>
                          <a:solidFill>
                            <a:srgbClr val="333333"/>
                          </a:solidFill>
                          <a:effectLst/>
                          <a:latin typeface="Calibri Light"/>
                          <a:cs typeface="Times New Roman" pitchFamily="18" charset="0"/>
                        </a:rPr>
                        <a:t>Η ημέρα του εξιτηρίου αναβάλλεται.</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2000" b="0" i="0" u="none" strike="noStrike" cap="none" normalizeH="0" baseline="0" dirty="0">
                          <a:ln>
                            <a:noFill/>
                          </a:ln>
                          <a:solidFill>
                            <a:srgbClr val="333333"/>
                          </a:solidFill>
                          <a:effectLst/>
                          <a:latin typeface="Calibri Light"/>
                          <a:cs typeface="Times New Roman" pitchFamily="18" charset="0"/>
                        </a:rPr>
                        <a:t>Είστε πεπεισμένος ότι οι γιατροί εγκατέλειψαν την προσπάθεια για σας.</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333333"/>
                          </a:solidFill>
                          <a:effectLst/>
                          <a:latin typeface="Calibri Light"/>
                          <a:cs typeface="Times New Roman" pitchFamily="18" charset="0"/>
                        </a:rPr>
                        <a:t>Αναπάντεχα, προέκυψε ένα ελεύθερο κρεβάτι σε κάποια μονάδα αποκατάστασης.</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333333"/>
                          </a:solidFill>
                          <a:effectLst/>
                          <a:latin typeface="Calibri Light"/>
                          <a:cs typeface="Times New Roman" pitchFamily="18" charset="0"/>
                        </a:rPr>
                        <a:t>Η σκέψη </a:t>
                      </a:r>
                      <a:r>
                        <a:rPr lang="el-GR" sz="2000" dirty="0">
                          <a:solidFill>
                            <a:srgbClr val="333333"/>
                          </a:solidFill>
                        </a:rPr>
                        <a:t>«</a:t>
                      </a:r>
                      <a:r>
                        <a:rPr kumimoji="0" lang="el-GR" sz="2000" b="0" i="0" u="none" strike="noStrike" cap="none" normalizeH="0" baseline="0" dirty="0">
                          <a:ln>
                            <a:noFill/>
                          </a:ln>
                          <a:solidFill>
                            <a:srgbClr val="333333"/>
                          </a:solidFill>
                          <a:effectLst/>
                          <a:latin typeface="Calibri Light"/>
                          <a:cs typeface="Times New Roman" pitchFamily="18" charset="0"/>
                        </a:rPr>
                        <a:t>είσαι άχρηστος</a:t>
                      </a:r>
                      <a:r>
                        <a:rPr lang="el-GR" sz="2000" dirty="0">
                          <a:solidFill>
                            <a:srgbClr val="333333"/>
                          </a:solidFill>
                        </a:rPr>
                        <a:t>»</a:t>
                      </a:r>
                      <a:r>
                        <a:rPr kumimoji="0" lang="el-GR" sz="2000" b="0" i="0" u="none" strike="noStrike" cap="none" normalizeH="0" baseline="0" dirty="0">
                          <a:ln>
                            <a:noFill/>
                          </a:ln>
                          <a:solidFill>
                            <a:srgbClr val="333333"/>
                          </a:solidFill>
                          <a:effectLst/>
                          <a:latin typeface="Calibri Light"/>
                          <a:cs typeface="Times New Roman" pitchFamily="18" charset="0"/>
                        </a:rPr>
                        <a:t> σφυροκοπάει το κεφάλι σου.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333333"/>
                          </a:solidFill>
                          <a:effectLst/>
                          <a:latin typeface="Calibri Light"/>
                          <a:cs typeface="Times New Roman" pitchFamily="18" charset="0"/>
                        </a:rPr>
                        <a:t>Είστε πεπεισμένος πως αυτή η σκέψη σας την στέλνει μια κεραία κινητής τηλεφωνίας από την ταράτσα.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a:ln>
                            <a:noFill/>
                          </a:ln>
                          <a:solidFill>
                            <a:srgbClr val="333333"/>
                          </a:solidFill>
                          <a:effectLst/>
                          <a:latin typeface="Calibri Light"/>
                          <a:cs typeface="Times New Roman" pitchFamily="18" charset="0"/>
                        </a:rPr>
                        <a:t>Οι περισσότεροι άνθρωποι κάνουν κάποιες φορές αρνητικές σκέψεις για τον εαυτό τους.</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a:ln>
                            <a:noFill/>
                          </a:ln>
                          <a:solidFill>
                            <a:srgbClr val="333333"/>
                          </a:solidFill>
                          <a:effectLst/>
                          <a:latin typeface="Calibri Light"/>
                          <a:cs typeface="Times New Roman" pitchFamily="18" charset="0"/>
                        </a:rPr>
                        <a:t>Ο θεραπευτής σου λέει πριν από σένα τη λέξη που ετοιμαζόσουν να πεις.</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a:ln>
                            <a:noFill/>
                          </a:ln>
                          <a:solidFill>
                            <a:srgbClr val="333333"/>
                          </a:solidFill>
                          <a:effectLst/>
                          <a:latin typeface="Calibri Light"/>
                          <a:cs typeface="Times New Roman" pitchFamily="18" charset="0"/>
                        </a:rPr>
                        <a:t>Ο θεραπευτής σου μπορεί να διαβάζει τις σκέψεις σου.</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333333"/>
                          </a:solidFill>
                          <a:effectLst/>
                          <a:latin typeface="Calibri Light"/>
                          <a:cs typeface="Times New Roman" pitchFamily="18" charset="0"/>
                        </a:rPr>
                        <a:t>Η λέξη που θα χρησιμοποιούσες ήταν εύκολα αντιληπτή από τα συμφραζόμενα.</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Άσκηση</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l-GR" altLang="de-DE" sz="2400" dirty="0">
                <a:solidFill>
                  <a:srgbClr val="333333"/>
                </a:solidFill>
              </a:rPr>
              <a:t>Στη παρακάτω άσκηση θα δείτε διάφορους πίνακες ζωγραφικής. Παρακαλώ προσπαθήστε να βρείτε το σωστό τίτλο και απορρίψτε όσους δεν </a:t>
            </a:r>
            <a:r>
              <a:rPr lang="el-GR" altLang="de-DE" sz="2400">
                <a:solidFill>
                  <a:srgbClr val="333333"/>
                </a:solidFill>
              </a:rPr>
              <a:t>ταιριάζουν.</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20</a:t>
            </a:fld>
            <a:endParaRPr lang="de-DE" altLang="de-DE">
              <a:latin typeface="+mn-lt"/>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Άσκηση</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l-GR" altLang="de-DE" sz="2400" dirty="0">
                <a:solidFill>
                  <a:srgbClr val="333333"/>
                </a:solidFill>
              </a:rPr>
              <a:t>Στη παρακάτω άσκηση θα δείτε διάφορους πίνακες ζωγραφικής. Παρακαλώ προσπαθήστε να βρείτε το σωστό τίτλο και απορρίψτε όσους δεν ταιριάζουν.</a:t>
            </a:r>
          </a:p>
          <a:p>
            <a:pPr marL="342900" lvl="0" indent="-342900" defTabSz="914400" fontAlgn="base">
              <a:buClr>
                <a:srgbClr val="000000"/>
              </a:buClr>
              <a:buFont typeface="WingDings"/>
              <a:buChar char=""/>
            </a:pPr>
            <a:r>
              <a:rPr lang="en-US" altLang="de-DE" sz="2400" dirty="0" err="1">
                <a:solidFill>
                  <a:srgbClr val="333333"/>
                </a:solidFill>
              </a:rPr>
              <a:t>Συζητήστε</a:t>
            </a:r>
            <a:r>
              <a:rPr lang="en-US" altLang="de-DE" sz="2400" dirty="0">
                <a:solidFill>
                  <a:srgbClr val="333333"/>
                </a:solidFill>
              </a:rPr>
              <a:t> </a:t>
            </a:r>
            <a:r>
              <a:rPr lang="en-US" altLang="de-DE" sz="2400" dirty="0" err="1">
                <a:solidFill>
                  <a:srgbClr val="333333"/>
                </a:solidFill>
              </a:rPr>
              <a:t>στοιχεί</a:t>
            </a:r>
            <a:r>
              <a:rPr lang="en-US" altLang="de-DE" sz="2400" dirty="0">
                <a:solidFill>
                  <a:srgbClr val="333333"/>
                </a:solidFill>
              </a:rPr>
              <a:t>α </a:t>
            </a:r>
            <a:r>
              <a:rPr lang="en-US" altLang="de-DE" sz="2400" dirty="0">
                <a:solidFill>
                  <a:srgbClr val="004992"/>
                </a:solidFill>
              </a:rPr>
              <a:t>υπέρ και κατά </a:t>
            </a:r>
            <a:r>
              <a:rPr lang="en-US" altLang="de-DE" sz="2400" dirty="0">
                <a:solidFill>
                  <a:srgbClr val="333333"/>
                </a:solidFill>
              </a:rPr>
              <a:t>κάθε εναλλακτική</a:t>
            </a:r>
            <a:r>
              <a:rPr lang="el-GR" altLang="de-DE" sz="2400" dirty="0">
                <a:solidFill>
                  <a:srgbClr val="333333"/>
                </a:solidFill>
              </a:rPr>
              <a:t>ς </a:t>
            </a:r>
            <a:r>
              <a:rPr lang="el-GR" altLang="de-DE" sz="2400">
                <a:solidFill>
                  <a:srgbClr val="333333"/>
                </a:solidFill>
              </a:rPr>
              <a:t>ερμηνείας</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21</a:t>
            </a:fld>
            <a:endParaRPr lang="de-DE" altLang="de-DE">
              <a:latin typeface="+mn-lt"/>
              <a:ea typeface="+mn-ea"/>
            </a:endParaRPr>
          </a:p>
        </p:txBody>
      </p:sp>
    </p:spTree>
    <p:extLst>
      <p:ext uri="{BB962C8B-B14F-4D97-AF65-F5344CB8AC3E}">
        <p14:creationId xmlns:p14="http://schemas.microsoft.com/office/powerpoint/2010/main" val="30580645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Άσκηση</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l-GR" altLang="de-DE" sz="2400" dirty="0">
                <a:solidFill>
                  <a:srgbClr val="333333"/>
                </a:solidFill>
              </a:rPr>
              <a:t>Στη παρακάτω άσκηση θα δείτε διάφορους πίνακες ζωγραφικής. Παρακαλώ προσπαθήστε να βρείτε το σωστό τίτλο και απορρίψτε όσους δεν ταιριάζουν.</a:t>
            </a:r>
          </a:p>
          <a:p>
            <a:pPr marL="342900" lvl="0" indent="-342900" defTabSz="914400" fontAlgn="base">
              <a:buClr>
                <a:srgbClr val="000000"/>
              </a:buClr>
              <a:buFont typeface="WingDings"/>
              <a:buChar char=""/>
            </a:pPr>
            <a:r>
              <a:rPr lang="en-US" altLang="de-DE" sz="2400" dirty="0" err="1">
                <a:solidFill>
                  <a:srgbClr val="333333"/>
                </a:solidFill>
              </a:rPr>
              <a:t>Συζητήστε</a:t>
            </a:r>
            <a:r>
              <a:rPr lang="en-US" altLang="de-DE" sz="2400" dirty="0">
                <a:solidFill>
                  <a:srgbClr val="333333"/>
                </a:solidFill>
              </a:rPr>
              <a:t> </a:t>
            </a:r>
            <a:r>
              <a:rPr lang="en-US" altLang="de-DE" sz="2400" dirty="0" err="1">
                <a:solidFill>
                  <a:srgbClr val="333333"/>
                </a:solidFill>
              </a:rPr>
              <a:t>στοιχεί</a:t>
            </a:r>
            <a:r>
              <a:rPr lang="en-US" altLang="de-DE" sz="2400" dirty="0">
                <a:solidFill>
                  <a:srgbClr val="333333"/>
                </a:solidFill>
              </a:rPr>
              <a:t>α </a:t>
            </a:r>
            <a:r>
              <a:rPr lang="en-US" altLang="de-DE" sz="2400" dirty="0">
                <a:solidFill>
                  <a:srgbClr val="004992"/>
                </a:solidFill>
              </a:rPr>
              <a:t>υπέρ και κατά </a:t>
            </a:r>
            <a:r>
              <a:rPr lang="en-US" altLang="de-DE" sz="2400" dirty="0">
                <a:solidFill>
                  <a:srgbClr val="333333"/>
                </a:solidFill>
              </a:rPr>
              <a:t>κάθε εναλλακτική</a:t>
            </a:r>
            <a:r>
              <a:rPr lang="el-GR" altLang="de-DE" sz="2400" dirty="0">
                <a:solidFill>
                  <a:srgbClr val="333333"/>
                </a:solidFill>
              </a:rPr>
              <a:t>ς ερμηνείας</a:t>
            </a:r>
            <a:r>
              <a:rPr lang="en-US" altLang="de-DE" sz="2400" dirty="0">
                <a:solidFill>
                  <a:srgbClr val="333333"/>
                </a:solidFill>
              </a:rPr>
              <a:t>.</a:t>
            </a:r>
            <a:endParaRPr lang="el-GR" altLang="de-DE" sz="2400" dirty="0">
              <a:solidFill>
                <a:srgbClr val="333333"/>
              </a:solidFill>
            </a:endParaRPr>
          </a:p>
          <a:p>
            <a:pPr marL="342900" lvl="0" indent="-342900" defTabSz="914400" fontAlgn="base">
              <a:buClr>
                <a:srgbClr val="333333"/>
              </a:buClr>
              <a:buFont typeface="WingDings"/>
              <a:buChar char=""/>
            </a:pPr>
            <a:r>
              <a:rPr lang="el-GR" altLang="ko-KR" sz="2400" dirty="0">
                <a:solidFill>
                  <a:srgbClr val="333333"/>
                </a:solidFill>
              </a:rPr>
              <a:t>Επίσης, σας παρακαλώ δηλώστε το βαθμό της σιγουριάς που έχετε για την κρίση </a:t>
            </a:r>
            <a:r>
              <a:rPr lang="el-GR" altLang="ko-KR" sz="2400">
                <a:solidFill>
                  <a:srgbClr val="333333"/>
                </a:solidFill>
              </a:rPr>
              <a:t>σας.</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22</a:t>
            </a:fld>
            <a:endParaRPr lang="de-DE" altLang="de-DE">
              <a:latin typeface="+mn-lt"/>
              <a:ea typeface="+mn-ea"/>
            </a:endParaRPr>
          </a:p>
        </p:txBody>
      </p:sp>
    </p:spTree>
    <p:extLst>
      <p:ext uri="{BB962C8B-B14F-4D97-AF65-F5344CB8AC3E}">
        <p14:creationId xmlns:p14="http://schemas.microsoft.com/office/powerpoint/2010/main" val="33960519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Άσκηση</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l-GR" altLang="de-DE" sz="2400" dirty="0">
                <a:solidFill>
                  <a:srgbClr val="333333"/>
                </a:solidFill>
              </a:rPr>
              <a:t>Στη παρακάτω άσκηση θα δείτε διάφορους πίνακες ζωγραφικής. Παρακαλώ προσπαθήστε να βρείτε το σωστό τίτλο και απορρίψτε όσους δεν ταιριάζουν.</a:t>
            </a:r>
          </a:p>
          <a:p>
            <a:pPr marL="342900" lvl="0" indent="-342900" defTabSz="914400" fontAlgn="base">
              <a:buClr>
                <a:srgbClr val="000000"/>
              </a:buClr>
              <a:buFont typeface="WingDings"/>
              <a:buChar char=""/>
            </a:pPr>
            <a:r>
              <a:rPr lang="en-US" altLang="de-DE" sz="2400" dirty="0" err="1">
                <a:solidFill>
                  <a:srgbClr val="333333"/>
                </a:solidFill>
              </a:rPr>
              <a:t>Συζητήστε</a:t>
            </a:r>
            <a:r>
              <a:rPr lang="en-US" altLang="de-DE" sz="2400" dirty="0">
                <a:solidFill>
                  <a:srgbClr val="333333"/>
                </a:solidFill>
              </a:rPr>
              <a:t> </a:t>
            </a:r>
            <a:r>
              <a:rPr lang="en-US" altLang="de-DE" sz="2400" dirty="0" err="1">
                <a:solidFill>
                  <a:srgbClr val="333333"/>
                </a:solidFill>
              </a:rPr>
              <a:t>στοιχεί</a:t>
            </a:r>
            <a:r>
              <a:rPr lang="en-US" altLang="de-DE" sz="2400" dirty="0">
                <a:solidFill>
                  <a:srgbClr val="333333"/>
                </a:solidFill>
              </a:rPr>
              <a:t>α </a:t>
            </a:r>
            <a:r>
              <a:rPr lang="en-US" altLang="de-DE" sz="2400" dirty="0">
                <a:solidFill>
                  <a:srgbClr val="004992"/>
                </a:solidFill>
              </a:rPr>
              <a:t>υπέρ και κατά </a:t>
            </a:r>
            <a:r>
              <a:rPr lang="en-US" altLang="de-DE" sz="2400" dirty="0">
                <a:solidFill>
                  <a:srgbClr val="333333"/>
                </a:solidFill>
              </a:rPr>
              <a:t>κάθε εναλλακτική</a:t>
            </a:r>
            <a:r>
              <a:rPr lang="el-GR" altLang="de-DE" sz="2400" dirty="0">
                <a:solidFill>
                  <a:srgbClr val="333333"/>
                </a:solidFill>
              </a:rPr>
              <a:t>ς ερμηνείας</a:t>
            </a:r>
            <a:r>
              <a:rPr lang="en-US" altLang="de-DE" sz="2400" dirty="0">
                <a:solidFill>
                  <a:srgbClr val="333333"/>
                </a:solidFill>
              </a:rPr>
              <a:t>.</a:t>
            </a:r>
            <a:endParaRPr lang="el-GR" altLang="de-DE" sz="2400" dirty="0">
              <a:solidFill>
                <a:srgbClr val="333333"/>
              </a:solidFill>
            </a:endParaRPr>
          </a:p>
          <a:p>
            <a:pPr marL="342900" lvl="0" indent="-342900" defTabSz="914400" fontAlgn="base">
              <a:buClr>
                <a:srgbClr val="333333"/>
              </a:buClr>
              <a:buFont typeface="WingDings"/>
              <a:buChar char=""/>
            </a:pPr>
            <a:r>
              <a:rPr lang="el-GR" altLang="ko-KR" sz="2400" dirty="0">
                <a:solidFill>
                  <a:srgbClr val="333333"/>
                </a:solidFill>
              </a:rPr>
              <a:t>Επίσης, σας παρακαλώ δηλώστε το βαθμό της σιγουριάς που έχετε για την κρίση σας.</a:t>
            </a:r>
          </a:p>
          <a:p>
            <a:pPr marL="342900" lvl="0" indent="-342900" defTabSz="914400" fontAlgn="base">
              <a:buClr>
                <a:srgbClr val="333333"/>
              </a:buClr>
              <a:buFont typeface="WingDings"/>
              <a:buChar char=""/>
            </a:pPr>
            <a:r>
              <a:rPr lang="el-GR" altLang="de-DE" sz="2400" dirty="0">
                <a:solidFill>
                  <a:srgbClr val="333333"/>
                </a:solidFill>
              </a:rPr>
              <a:t>Δώστε ιδιαίτερη προσοχή σε χαρακτηριστικά που ξεκάθαρα αποκλείουν κάθε ξεχωριστή ερμηνεία</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23</a:t>
            </a:fld>
            <a:endParaRPr lang="de-DE" altLang="de-DE">
              <a:latin typeface="+mn-lt"/>
              <a:ea typeface="+mn-ea"/>
            </a:endParaRPr>
          </a:p>
        </p:txBody>
      </p:sp>
    </p:spTree>
    <p:extLst>
      <p:ext uri="{BB962C8B-B14F-4D97-AF65-F5344CB8AC3E}">
        <p14:creationId xmlns:p14="http://schemas.microsoft.com/office/powerpoint/2010/main" val="2521964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Εξομολόγηση μοιχείας</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Φλερτ</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Ανακοίνωση του θανάτου ενός συγγενή</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πωλητής λουλουδιών</a:t>
            </a:r>
            <a:endParaRPr lang="en-US"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24</a:t>
            </a:fld>
            <a:endParaRPr lang="de-DE" altLang="de-DE">
              <a:latin typeface="+mn-lt"/>
              <a:ea typeface="+mn-ea"/>
            </a:endParaRPr>
          </a:p>
        </p:txBody>
      </p:sp>
      <p:pic>
        <p:nvPicPr>
          <p:cNvPr id="8"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Εξομολόγηση μοιχείας</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004992"/>
              </a:buClr>
              <a:buFont typeface="WingDings"/>
              <a:buAutoNum type="alphaLcPeriod"/>
            </a:pPr>
            <a:r>
              <a:rPr lang="el-GR" altLang="de-DE" sz="2400" b="0" dirty="0">
                <a:solidFill>
                  <a:srgbClr val="004992"/>
                </a:solidFill>
                <a:latin typeface="+mn-lt"/>
                <a:ea typeface="+mn-ea"/>
                <a:cs typeface="+mn-cs"/>
              </a:rPr>
              <a:t>Φλερτ</a:t>
            </a:r>
            <a:br>
              <a:rPr lang="el-GR"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(Karl Zewy, 1896)</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Ανακοίνωση του θανάτου ενός συγγενή</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πωλητής λουλουδιών</a:t>
            </a:r>
            <a:endParaRPr lang="en-US"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25</a:t>
            </a:fld>
            <a:endParaRPr lang="de-DE" altLang="de-DE">
              <a:latin typeface="+mn-lt"/>
              <a:ea typeface="+mn-ea"/>
            </a:endParaRPr>
          </a:p>
        </p:txBody>
      </p:sp>
      <p:pic>
        <p:nvPicPr>
          <p:cNvPr id="8"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1027"/>
          <p:cNvSpPr>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καλόγερος</a:t>
            </a:r>
            <a:endParaRPr lang="de-DE" altLang="de-DE" sz="2400" b="0" dirty="0">
              <a:solidFill>
                <a:srgbClr val="333333"/>
              </a:solidFill>
              <a:latin typeface="+mn-lt"/>
              <a:ea typeface="+mn-ea"/>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μπεκρής</a:t>
            </a:r>
            <a:endParaRPr lang="de-DE" altLang="de-DE" sz="2400" b="0" dirty="0">
              <a:solidFill>
                <a:srgbClr val="333333"/>
              </a:solidFill>
              <a:latin typeface="+mn-lt"/>
              <a:ea typeface="+mn-ea"/>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χημικός που διαβάζει</a:t>
            </a:r>
          </a:p>
          <a:p>
            <a:pPr marL="457200" indent="-457200"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βιβλιοφάγος</a:t>
            </a:r>
            <a:endParaRPr lang="de-DE"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26</a:t>
            </a:fld>
            <a:endParaRPr lang="de-DE" altLang="de-DE">
              <a:latin typeface="+mn-lt"/>
              <a:ea typeface="+mn-ea"/>
            </a:endParaRPr>
          </a:p>
        </p:txBody>
      </p:sp>
      <p:pic>
        <p:nvPicPr>
          <p:cNvPr id="8"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1027"/>
          <p:cNvSpPr>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καλόγερος</a:t>
            </a:r>
            <a:endParaRPr lang="de-DE" altLang="de-DE" sz="2400" b="0" dirty="0">
              <a:solidFill>
                <a:srgbClr val="333333"/>
              </a:solidFill>
              <a:latin typeface="+mn-lt"/>
              <a:ea typeface="+mn-ea"/>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μπεκρής</a:t>
            </a:r>
            <a:endParaRPr lang="de-DE" altLang="de-DE" sz="2400" b="0" dirty="0">
              <a:solidFill>
                <a:srgbClr val="333333"/>
              </a:solidFill>
              <a:latin typeface="+mn-lt"/>
              <a:ea typeface="+mn-ea"/>
              <a:cs typeface="+mn-cs"/>
            </a:endParaRPr>
          </a:p>
          <a:p>
            <a:pPr marL="457200" indent="-457200" eaLnBrk="1" hangingPunct="1">
              <a:lnSpc>
                <a:spcPct val="105000"/>
              </a:lnSpc>
              <a:spcBef>
                <a:spcPts val="1999"/>
              </a:spcBef>
              <a:spcAft>
                <a:spcPts val="0"/>
              </a:spcAft>
              <a:buClr>
                <a:srgbClr val="004992"/>
              </a:buClr>
              <a:buFont typeface="WingDings"/>
              <a:buAutoNum type="alphaLcPeriod"/>
            </a:pPr>
            <a:r>
              <a:rPr lang="el-GR" altLang="de-DE" sz="2400" b="0" dirty="0">
                <a:solidFill>
                  <a:srgbClr val="004992"/>
                </a:solidFill>
                <a:latin typeface="+mn-lt"/>
                <a:ea typeface="+mn-ea"/>
                <a:cs typeface="+mn-cs"/>
              </a:rPr>
              <a:t>Ο χημικός που διαβάζει</a:t>
            </a:r>
            <a:br>
              <a:rPr lang="el-GR"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(Johann Peter von Langer, 1756-1824)</a:t>
            </a:r>
          </a:p>
          <a:p>
            <a:pPr marL="457200" indent="-457200"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βιβλιοφάγος</a:t>
            </a:r>
            <a:endParaRPr lang="de-DE"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27</a:t>
            </a:fld>
            <a:endParaRPr lang="de-DE" altLang="de-DE">
              <a:latin typeface="+mn-lt"/>
              <a:ea typeface="+mn-ea"/>
            </a:endParaRPr>
          </a:p>
        </p:txBody>
      </p:sp>
      <p:pic>
        <p:nvPicPr>
          <p:cNvPr id="8"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Το δωμάτιο του υπηρέτη</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κατά φαντασία ασθενής</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φτωχός ποιητής</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Καταφύγιο για αστέγους</a:t>
            </a:r>
            <a:endParaRPr lang="de-DE"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28</a:t>
            </a:fld>
            <a:endParaRPr lang="de-DE" altLang="de-DE">
              <a:latin typeface="+mn-lt"/>
              <a:ea typeface="+mn-ea"/>
            </a:endParaRPr>
          </a:p>
        </p:txBody>
      </p:sp>
      <p:pic>
        <p:nvPicPr>
          <p:cNvPr id="8" name="Picture 5"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Text Box 3"/>
          <p:cNvSpPr txBox="1">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Το δωμάτιο του υπηρέτη</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κατά φαντασία ασθενής</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004992"/>
              </a:buClr>
              <a:buFont typeface="WingDings"/>
              <a:buAutoNum type="alphaLcPeriod"/>
            </a:pPr>
            <a:r>
              <a:rPr lang="el-GR" altLang="de-DE" sz="2400" b="0" dirty="0">
                <a:solidFill>
                  <a:srgbClr val="004992"/>
                </a:solidFill>
                <a:latin typeface="+mn-lt"/>
                <a:ea typeface="+mn-ea"/>
                <a:cs typeface="+mn-cs"/>
              </a:rPr>
              <a:t>Ο φτωχός ποιητής</a:t>
            </a:r>
            <a:br>
              <a:rPr lang="el-GR"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(Carl Spitzweg,</a:t>
            </a:r>
            <a:r>
              <a:rPr lang="el-GR" altLang="de-DE" sz="1800" b="0" dirty="0">
                <a:solidFill>
                  <a:srgbClr val="004992"/>
                </a:solidFill>
                <a:latin typeface="+mn-lt"/>
                <a:ea typeface="+mn-ea"/>
                <a:cs typeface="+mn-cs"/>
              </a:rPr>
              <a:t> </a:t>
            </a:r>
            <a:r>
              <a:rPr lang="de-DE" altLang="de-DE" sz="1800" b="0" dirty="0">
                <a:solidFill>
                  <a:srgbClr val="004992"/>
                </a:solidFill>
                <a:latin typeface="+mn-lt"/>
                <a:ea typeface="+mn-ea"/>
                <a:cs typeface="+mn-cs"/>
              </a:rPr>
              <a:t>1835)</a:t>
            </a:r>
            <a:endParaRPr lang="el-GR" altLang="de-DE" sz="1800" b="0" dirty="0">
              <a:solidFill>
                <a:srgbClr val="004992"/>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Καταφύγιο για αστέγους</a:t>
            </a:r>
            <a:endParaRPr lang="de-DE"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29</a:t>
            </a:fld>
            <a:endParaRPr lang="de-DE" altLang="de-DE">
              <a:latin typeface="+mn-lt"/>
              <a:ea typeface="+mn-ea"/>
            </a:endParaRPr>
          </a:p>
        </p:txBody>
      </p:sp>
      <p:pic>
        <p:nvPicPr>
          <p:cNvPr id="8" name="Picture 1029"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Η κακιά μάγισσα</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Το χαιρέκακο αγόρι</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κλέφτης παπουτσιών</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Η επίπληξη</a:t>
            </a:r>
            <a:endParaRPr lang="en-US"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30</a:t>
            </a:fld>
            <a:endParaRPr lang="de-DE" altLang="de-DE">
              <a:latin typeface="+mn-lt"/>
              <a:ea typeface="+mn-ea"/>
            </a:endParaRPr>
          </a:p>
        </p:txBody>
      </p:sp>
      <p:pic>
        <p:nvPicPr>
          <p:cNvPr id="8" name="Picture 4"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0"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Η κακιά μάγισσα</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Το χαιρέκακο αγόρι</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κλέφτης παπουτσιών</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004992"/>
              </a:buClr>
              <a:buFont typeface="WingDings"/>
              <a:buAutoNum type="alphaLcPeriod"/>
            </a:pPr>
            <a:r>
              <a:rPr lang="el-GR" altLang="de-DE" sz="2400" b="0" dirty="0">
                <a:solidFill>
                  <a:srgbClr val="004992"/>
                </a:solidFill>
                <a:latin typeface="+mn-lt"/>
                <a:ea typeface="+mn-ea"/>
                <a:cs typeface="+mn-cs"/>
              </a:rPr>
              <a:t>Η επίπληξη</a:t>
            </a:r>
            <a:br>
              <a:rPr lang="el-GR"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(Ferdinand Georg Waldmüller, 1846)</a:t>
            </a:r>
            <a:endParaRPr lang="en-US" altLang="de-DE" sz="1800" b="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31</a:t>
            </a:fld>
            <a:endParaRPr lang="de-DE" altLang="de-DE">
              <a:latin typeface="+mn-lt"/>
              <a:ea typeface="+mn-ea"/>
            </a:endParaRPr>
          </a:p>
        </p:txBody>
      </p:sp>
      <p:pic>
        <p:nvPicPr>
          <p:cNvPr id="8" name="Picture 3075"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1026"/>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επισκέπτης</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Απορροφημένος στη μελέτη</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ποιητής</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Η βιβλιοθήκη του παππού</a:t>
            </a:r>
            <a:endParaRPr lang="en-US"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32</a:t>
            </a:fld>
            <a:endParaRPr lang="de-DE" altLang="de-DE">
              <a:latin typeface="+mn-lt"/>
              <a:ea typeface="+mn-ea"/>
            </a:endParaRPr>
          </a:p>
        </p:txBody>
      </p:sp>
      <p:pic>
        <p:nvPicPr>
          <p:cNvPr id="8" name="Picture 2052"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ext Box 1026"/>
          <p:cNvSpPr txBox="1">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el-GR" altLang="de-DE" sz="2400" b="0" dirty="0">
                <a:solidFill>
                  <a:srgbClr val="004992"/>
                </a:solidFill>
                <a:latin typeface="+mn-lt"/>
                <a:ea typeface="+mn-ea"/>
                <a:cs typeface="+mn-cs"/>
              </a:rPr>
              <a:t>Ο επισκέπτης</a:t>
            </a:r>
            <a:br>
              <a:rPr lang="el-GR"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(Carl Spitzweg, 1849)</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Απορροφημένος στη μελέτη</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ποιητής</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Η βιβλιοθήκη του παππού</a:t>
            </a:r>
            <a:endParaRPr lang="en-US"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33</a:t>
            </a:fld>
            <a:endParaRPr lang="de-DE" altLang="de-DE">
              <a:latin typeface="+mn-lt"/>
              <a:ea typeface="+mn-ea"/>
            </a:endParaRPr>
          </a:p>
        </p:txBody>
      </p:sp>
      <p:pic>
        <p:nvPicPr>
          <p:cNvPr id="8" name="Picture 4"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2"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Αντικρίζοντας το τέρας</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μπεκρής</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Εφιάλτης</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Κυνηγετικό ατύχημα</a:t>
            </a:r>
            <a:endParaRPr lang="en-US"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34</a:t>
            </a:fld>
            <a:endParaRPr lang="de-DE" altLang="de-DE">
              <a:latin typeface="+mn-lt"/>
              <a:ea typeface="+mn-ea"/>
            </a:endParaRPr>
          </a:p>
        </p:txBody>
      </p:sp>
      <p:pic>
        <p:nvPicPr>
          <p:cNvPr id="8"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6" name="Text Box 2"/>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Αντικρίζοντας το τέρας</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μπεκρής</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Εφιάλτης</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004992"/>
              </a:buClr>
              <a:buFont typeface="WingDings"/>
              <a:buAutoNum type="alphaLcPeriod"/>
            </a:pPr>
            <a:r>
              <a:rPr lang="el-GR" altLang="de-DE" sz="2400" b="0" dirty="0">
                <a:solidFill>
                  <a:srgbClr val="004992"/>
                </a:solidFill>
                <a:latin typeface="+mn-lt"/>
                <a:ea typeface="+mn-ea"/>
                <a:cs typeface="+mn-cs"/>
              </a:rPr>
              <a:t>Κυνηγετικό ατύχημα</a:t>
            </a:r>
            <a:br>
              <a:rPr lang="el-GR" altLang="de-DE" sz="2400" b="0" dirty="0">
                <a:solidFill>
                  <a:srgbClr val="004992"/>
                </a:solidFill>
                <a:latin typeface="+mn-lt"/>
                <a:ea typeface="+mn-ea"/>
                <a:cs typeface="+mn-cs"/>
              </a:rPr>
            </a:br>
            <a:r>
              <a:rPr lang="en-US" altLang="de-DE" sz="1800" b="0" dirty="0">
                <a:solidFill>
                  <a:srgbClr val="004992"/>
                </a:solidFill>
                <a:latin typeface="+mn-lt"/>
                <a:ea typeface="+mn-ea"/>
                <a:cs typeface="+mn-cs"/>
              </a:rPr>
              <a:t>(Carl </a:t>
            </a:r>
            <a:r>
              <a:rPr lang="en-US" altLang="de-DE" sz="1800" b="0" dirty="0" err="1">
                <a:solidFill>
                  <a:srgbClr val="004992"/>
                </a:solidFill>
                <a:latin typeface="+mn-lt"/>
                <a:ea typeface="+mn-ea"/>
                <a:cs typeface="+mn-cs"/>
              </a:rPr>
              <a:t>Spitzweg</a:t>
            </a:r>
            <a:r>
              <a:rPr lang="en-US" altLang="de-DE" sz="1800" b="0" dirty="0">
                <a:solidFill>
                  <a:srgbClr val="004992"/>
                </a:solidFill>
                <a:latin typeface="+mn-lt"/>
                <a:ea typeface="+mn-ea"/>
                <a:cs typeface="+mn-cs"/>
              </a:rPr>
              <a:t>, 1839)</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35</a:t>
            </a:fld>
            <a:endParaRPr lang="de-DE" altLang="de-DE">
              <a:latin typeface="+mn-lt"/>
              <a:ea typeface="+mn-ea"/>
            </a:endParaRPr>
          </a:p>
        </p:txBody>
      </p:sp>
      <p:pic>
        <p:nvPicPr>
          <p:cNvPr id="8"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l-GR" altLang="ko-KR" sz="3600" spc="-5" dirty="0">
                <a:latin typeface="+mn-lt"/>
                <a:ea typeface="+mn-ea"/>
                <a:cs typeface="+mn-cs"/>
              </a:rPr>
              <a:t>προαιρετικά: Βίντεο Κλιπ</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l-GR" altLang="ko-KR" sz="2400" dirty="0">
                <a:solidFill>
                  <a:srgbClr val="004992"/>
                </a:solidFill>
              </a:rPr>
              <a:t>προαιρετικά: Παρουσιάσεις βίντεο κλιπ που αφορούν το σημερινό θέμα είναι διαθέσιμες στην ακόλουθη ιστοσελίδα</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l-GR" altLang="ko-KR" sz="2400" dirty="0">
                <a:solidFill>
                  <a:srgbClr val="333333"/>
                </a:solidFill>
              </a:rPr>
              <a:t>Μετά το βίντεο μπορείτε να συζητήσετε πως αυτό σχετίζεται με το σημερινό θέμα</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19DF4B9-1B31-44C3-A31C-1BA291DD8A22}" type="slidenum">
              <a:rPr lang="de-DE" altLang="de-DE" smtClean="0">
                <a:latin typeface="+mn-lt"/>
                <a:ea typeface="+mn-ea"/>
              </a:rPr>
              <a:pPr/>
              <a:t>36</a:t>
            </a:fld>
            <a:endParaRPr lang="de-DE" altLang="de-DE">
              <a:latin typeface="+mn-lt"/>
              <a:ea typeface="+mn-ea"/>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ea typeface="+mn-ea"/>
              </a:rPr>
              <a:t>[</a:t>
            </a:r>
            <a:r>
              <a:rPr lang="el-GR" altLang="ko-KR" b="0" i="1" spc="-5" dirty="0">
                <a:solidFill>
                  <a:srgbClr val="333333"/>
                </a:solidFill>
                <a:latin typeface="+mn-lt"/>
                <a:ea typeface="+mn-ea"/>
              </a:rPr>
              <a:t>για τους εκπαιδευτές</a:t>
            </a:r>
            <a:r>
              <a:rPr lang="en-US" altLang="ko-KR" b="0" i="1" spc="-5" dirty="0">
                <a:solidFill>
                  <a:srgbClr val="333333"/>
                </a:solidFill>
                <a:latin typeface="+mn-lt"/>
                <a:ea typeface="+mn-ea"/>
              </a:rPr>
              <a:t>:</a:t>
            </a:r>
            <a:endParaRPr b="0" dirty="0">
              <a:solidFill>
                <a:srgbClr val="333333"/>
              </a:solidFill>
              <a:latin typeface="+mn-lt"/>
              <a:ea typeface="+mn-ea"/>
            </a:endParaRPr>
          </a:p>
          <a:p>
            <a:pPr marL="12700" marR="5080" defTabSz="914400" eaLnBrk="0" fontAlgn="base" hangingPunct="0">
              <a:spcBef>
                <a:spcPts val="800"/>
              </a:spcBef>
              <a:spcAft>
                <a:spcPct val="0"/>
              </a:spcAft>
            </a:pPr>
            <a:r>
              <a:rPr lang="el-GR" altLang="ko-KR" b="0" dirty="0">
                <a:solidFill>
                  <a:srgbClr val="333333"/>
                </a:solidFill>
                <a:latin typeface="+mn-lt"/>
                <a:ea typeface="+mn-ea"/>
              </a:rPr>
              <a:t>Κάποια αποσπάσματα</a:t>
            </a:r>
            <a:r>
              <a:rPr lang="en-US" altLang="ko-KR" b="0" dirty="0">
                <a:solidFill>
                  <a:srgbClr val="333333"/>
                </a:solidFill>
                <a:latin typeface="+mn-lt"/>
                <a:ea typeface="+mn-ea"/>
              </a:rPr>
              <a:t> </a:t>
            </a:r>
            <a:r>
              <a:rPr lang="el-GR" altLang="ko-KR" b="0" dirty="0">
                <a:solidFill>
                  <a:srgbClr val="333333"/>
                </a:solidFill>
                <a:latin typeface="+mn-lt"/>
                <a:ea typeface="+mn-ea"/>
              </a:rPr>
              <a:t>ταινιών περιέχουν γλώσσα που δεν είναι κατάλληλη για όλα τα ακροατήρια και για όλους τους πολιτισμούς. Ελέγξτε εκ των</a:t>
            </a:r>
            <a:r>
              <a:rPr lang="en-US" altLang="ko-KR" b="0" dirty="0">
                <a:solidFill>
                  <a:srgbClr val="333333"/>
                </a:solidFill>
                <a:latin typeface="+mn-lt"/>
                <a:ea typeface="+mn-ea"/>
              </a:rPr>
              <a:t> </a:t>
            </a:r>
            <a:r>
              <a:rPr lang="el-GR" altLang="ko-KR" b="0" dirty="0">
                <a:solidFill>
                  <a:srgbClr val="333333"/>
                </a:solidFill>
                <a:latin typeface="+mn-lt"/>
                <a:ea typeface="+mn-ea"/>
              </a:rPr>
              <a:t>προτέρων προσεκτικά τα βίντεο πριν τα δείξετε</a:t>
            </a:r>
            <a:r>
              <a:rPr lang="de-DE" b="0" dirty="0">
                <a:solidFill>
                  <a:srgbClr val="333333"/>
                </a:solidFill>
                <a:latin typeface="+mn-lt"/>
                <a:ea typeface="+mn-ea"/>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3057927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Το ξεφάντωμα</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Το γράμμα των Κοζάκων</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Μπρα ντε φερ</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Πριν από τη μάχη</a:t>
            </a:r>
            <a:endParaRPr lang="de-DE"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37</a:t>
            </a:fld>
            <a:endParaRPr lang="de-DE" altLang="de-DE">
              <a:latin typeface="+mn-lt"/>
              <a:ea typeface="+mn-ea"/>
            </a:endParaRPr>
          </a:p>
        </p:txBody>
      </p:sp>
      <p:pic>
        <p:nvPicPr>
          <p:cNvPr id="8" name="Picture 7"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Το ξεφάντωμα</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004992"/>
              </a:buClr>
              <a:buFont typeface="WingDings"/>
              <a:buAutoNum type="alphaLcPeriod"/>
            </a:pPr>
            <a:r>
              <a:rPr lang="el-GR" altLang="de-DE" sz="2400" b="0" dirty="0">
                <a:solidFill>
                  <a:srgbClr val="004992"/>
                </a:solidFill>
                <a:latin typeface="+mn-lt"/>
                <a:ea typeface="+mn-ea"/>
                <a:cs typeface="+mn-cs"/>
              </a:rPr>
              <a:t>Το γράμμα των Κοζάκων</a:t>
            </a:r>
            <a:br>
              <a:rPr lang="el-GR"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(Ilja Jefimowitsch Repin, 1891)</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Μπρα ντε φερ</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Πριν από τη μάχη</a:t>
            </a:r>
            <a:endParaRPr lang="de-DE"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38</a:t>
            </a:fld>
            <a:endParaRPr lang="de-DE" altLang="de-DE">
              <a:latin typeface="+mn-lt"/>
              <a:ea typeface="+mn-ea"/>
            </a:endParaRPr>
          </a:p>
        </p:txBody>
      </p:sp>
      <p:pic>
        <p:nvPicPr>
          <p:cNvPr id="8" name="Picture 5"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39</a:t>
            </a:fld>
            <a:endParaRPr lang="de-DE" altLang="de-DE">
              <a:latin typeface="+mn-lt"/>
              <a:ea typeface="+mn-ea"/>
            </a:endParaRPr>
          </a:p>
        </p:txBody>
      </p:sp>
      <p:sp>
        <p:nvSpPr>
          <p:cNvPr id="83971" name="Rectangle 1026"/>
          <p:cNvSpPr>
            <a:spLocks noGrp="1" noChangeArrowheads="1"/>
          </p:cNvSpPr>
          <p:nvPr>
            <p:ph type="body" sz="half" idx="4294967295"/>
          </p:nvPr>
        </p:nvSpPr>
        <p:spPr>
          <a:xfrm>
            <a:off x="6400800" y="2203704"/>
            <a:ext cx="5349240" cy="4251960"/>
          </a:xfrm>
        </p:spPr>
        <p:txBody>
          <a:bodyPr wrap="square">
            <a:noAutofit/>
          </a:bodyPr>
          <a:lstStyle/>
          <a:p>
            <a:pPr marL="457200" indent="-457200" eaLnBrk="1" hangingPunct="1">
              <a:buClr>
                <a:srgbClr val="333333"/>
              </a:buClr>
              <a:buFont typeface="WingDings"/>
              <a:buAutoNum type="alphaLcPeriod"/>
            </a:pPr>
            <a:r>
              <a:rPr lang="el-GR" altLang="de-DE" sz="2400" dirty="0">
                <a:solidFill>
                  <a:srgbClr val="333333"/>
                </a:solidFill>
              </a:rPr>
              <a:t>Το παιδικό πάρτι γενεθλίων</a:t>
            </a:r>
            <a:endParaRPr lang="de-DE" altLang="de-DE" sz="2400" dirty="0">
              <a:solidFill>
                <a:srgbClr val="333333"/>
              </a:solidFill>
            </a:endParaRPr>
          </a:p>
          <a:p>
            <a:pPr marL="457200" indent="-457200" eaLnBrk="1" hangingPunct="1">
              <a:buClr>
                <a:srgbClr val="333333"/>
              </a:buClr>
              <a:buFont typeface="WingDings"/>
              <a:buAutoNum type="alphaLcPeriod"/>
            </a:pPr>
            <a:r>
              <a:rPr lang="el-GR" altLang="de-DE" sz="2400" dirty="0">
                <a:solidFill>
                  <a:srgbClr val="333333"/>
                </a:solidFill>
              </a:rPr>
              <a:t>Ο πολυμαθής</a:t>
            </a:r>
            <a:endParaRPr lang="de-DE" altLang="de-DE" sz="2400" dirty="0">
              <a:solidFill>
                <a:srgbClr val="333333"/>
              </a:solidFill>
            </a:endParaRPr>
          </a:p>
          <a:p>
            <a:pPr marL="457200" indent="-457200" eaLnBrk="1" hangingPunct="1">
              <a:buClr>
                <a:srgbClr val="333333"/>
              </a:buClr>
              <a:buFont typeface="WingDings"/>
              <a:buAutoNum type="alphaLcPeriod"/>
            </a:pPr>
            <a:r>
              <a:rPr lang="el-GR" altLang="de-DE" sz="2400" dirty="0">
                <a:solidFill>
                  <a:srgbClr val="333333"/>
                </a:solidFill>
              </a:rPr>
              <a:t>Η ανάπαυση του ταξιδιώτη</a:t>
            </a:r>
            <a:endParaRPr lang="de-DE" altLang="de-DE" sz="2400" dirty="0">
              <a:solidFill>
                <a:srgbClr val="333333"/>
              </a:solidFill>
            </a:endParaRPr>
          </a:p>
          <a:p>
            <a:pPr marL="457200" indent="-457200" eaLnBrk="1" hangingPunct="1">
              <a:buClr>
                <a:srgbClr val="333333"/>
              </a:buClr>
              <a:buFont typeface="WingDings"/>
              <a:buAutoNum type="alphaLcPeriod"/>
            </a:pPr>
            <a:r>
              <a:rPr lang="el-GR" altLang="de-DE" sz="2400" dirty="0">
                <a:solidFill>
                  <a:srgbClr val="333333"/>
                </a:solidFill>
              </a:rPr>
              <a:t>Ο οπτικός</a:t>
            </a:r>
            <a:endParaRPr lang="de-DE" altLang="de-DE" sz="2400" dirty="0">
              <a:solidFill>
                <a:srgbClr val="333333"/>
              </a:solidFill>
            </a:endParaRPr>
          </a:p>
        </p:txBody>
      </p:sp>
      <p:pic>
        <p:nvPicPr>
          <p:cNvPr id="8"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40</a:t>
            </a:fld>
            <a:endParaRPr lang="de-DE" altLang="de-DE">
              <a:latin typeface="+mn-lt"/>
              <a:ea typeface="+mn-ea"/>
            </a:endParaRPr>
          </a:p>
        </p:txBody>
      </p:sp>
      <p:sp>
        <p:nvSpPr>
          <p:cNvPr id="84995" name="Rectangle 1026"/>
          <p:cNvSpPr>
            <a:spLocks noGrp="1" noChangeArrowheads="1"/>
          </p:cNvSpPr>
          <p:nvPr>
            <p:ph type="body" sz="half" idx="4294967295"/>
          </p:nvPr>
        </p:nvSpPr>
        <p:spPr>
          <a:xfrm>
            <a:off x="6400800" y="2203704"/>
            <a:ext cx="5349240" cy="4251960"/>
          </a:xfrm>
        </p:spPr>
        <p:txBody>
          <a:bodyPr wrap="square">
            <a:noAutofit/>
          </a:bodyPr>
          <a:lstStyle/>
          <a:p>
            <a:pPr marL="457200" indent="-457200" eaLnBrk="1" hangingPunct="1">
              <a:buClr>
                <a:srgbClr val="333333"/>
              </a:buClr>
              <a:buFont typeface="WingDings"/>
              <a:buAutoNum type="alphaLcPeriod"/>
            </a:pPr>
            <a:r>
              <a:rPr lang="el-GR" altLang="de-DE" sz="2400" dirty="0">
                <a:solidFill>
                  <a:srgbClr val="333333"/>
                </a:solidFill>
              </a:rPr>
              <a:t>Το παιδικό πάρτι γενεθλίων</a:t>
            </a:r>
            <a:endParaRPr lang="de-DE" altLang="de-DE" sz="2400" dirty="0">
              <a:solidFill>
                <a:srgbClr val="333333"/>
              </a:solidFill>
            </a:endParaRPr>
          </a:p>
          <a:p>
            <a:pPr marL="457200" indent="-457200" eaLnBrk="1" hangingPunct="1">
              <a:buClr>
                <a:srgbClr val="333333"/>
              </a:buClr>
              <a:buFont typeface="WingDings"/>
              <a:buAutoNum type="alphaLcPeriod"/>
            </a:pPr>
            <a:r>
              <a:rPr lang="el-GR" altLang="de-DE" sz="2400" dirty="0">
                <a:solidFill>
                  <a:srgbClr val="333333"/>
                </a:solidFill>
              </a:rPr>
              <a:t>Ο πολυμαθής</a:t>
            </a:r>
            <a:endParaRPr lang="de-DE" altLang="de-DE" sz="2400" dirty="0">
              <a:solidFill>
                <a:srgbClr val="333333"/>
              </a:solidFill>
            </a:endParaRPr>
          </a:p>
          <a:p>
            <a:pPr marL="457200" indent="-457200" eaLnBrk="1" hangingPunct="1">
              <a:buClr>
                <a:srgbClr val="333333"/>
              </a:buClr>
              <a:buFont typeface="WingDings"/>
              <a:buAutoNum type="alphaLcPeriod"/>
            </a:pPr>
            <a:r>
              <a:rPr lang="el-GR" altLang="de-DE" sz="2400" dirty="0">
                <a:solidFill>
                  <a:srgbClr val="333333"/>
                </a:solidFill>
              </a:rPr>
              <a:t>Η ανάπαυση του ταξιδιώτη</a:t>
            </a:r>
            <a:endParaRPr lang="de-DE" altLang="de-DE" sz="2400" dirty="0">
              <a:solidFill>
                <a:srgbClr val="333333"/>
              </a:solidFill>
            </a:endParaRPr>
          </a:p>
          <a:p>
            <a:pPr marL="457200" indent="-457200" eaLnBrk="1" hangingPunct="1">
              <a:buClr>
                <a:srgbClr val="004992"/>
              </a:buClr>
              <a:buFont typeface="WingDings"/>
              <a:buAutoNum type="alphaLcPeriod"/>
            </a:pPr>
            <a:r>
              <a:rPr lang="el-GR" altLang="de-DE" sz="2400" dirty="0">
                <a:solidFill>
                  <a:srgbClr val="004992"/>
                </a:solidFill>
              </a:rPr>
              <a:t>Ο οπτικός</a:t>
            </a:r>
            <a:br>
              <a:rPr lang="el-GR" altLang="de-DE" sz="2400" dirty="0">
                <a:solidFill>
                  <a:srgbClr val="004992"/>
                </a:solidFill>
              </a:rPr>
            </a:br>
            <a:r>
              <a:rPr lang="de-DE" altLang="de-DE" dirty="0">
                <a:solidFill>
                  <a:srgbClr val="004992"/>
                </a:solidFill>
              </a:rPr>
              <a:t>(Frederick Daniel Hardy, 1826-1911)</a:t>
            </a:r>
          </a:p>
        </p:txBody>
      </p:sp>
      <p:pic>
        <p:nvPicPr>
          <p:cNvPr id="8"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0"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δηλητηριαστής της Σαλαμάνκα</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νερουλάς της Σεβίλλης</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Δοκιμή κρασιού στη Μάλαγα</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αλκοολικός της Μαδρίτης</a:t>
            </a:r>
            <a:endParaRPr lang="en-US"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41</a:t>
            </a:fld>
            <a:endParaRPr lang="de-DE" altLang="de-DE">
              <a:latin typeface="+mn-lt"/>
              <a:ea typeface="+mn-ea"/>
            </a:endParaRPr>
          </a:p>
        </p:txBody>
      </p:sp>
      <p:pic>
        <p:nvPicPr>
          <p:cNvPr id="8"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4"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δηλητηριαστής της Σαλαμάνκα</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004992"/>
              </a:buClr>
              <a:buFont typeface="WingDings"/>
              <a:buAutoNum type="alphaLcPeriod"/>
            </a:pPr>
            <a:r>
              <a:rPr lang="el-GR" altLang="de-DE" sz="2400" b="0" dirty="0">
                <a:solidFill>
                  <a:srgbClr val="004992"/>
                </a:solidFill>
                <a:latin typeface="+mn-lt"/>
                <a:ea typeface="+mn-ea"/>
                <a:cs typeface="+mn-cs"/>
              </a:rPr>
              <a:t>Ο νερουλάς της Σεβίλλης</a:t>
            </a:r>
            <a:br>
              <a:rPr lang="el-GR"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(Diego Velázquez, 1623)</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Δοκιμή κρασιού στη Μάλαγα</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αλκοολικός της Μαδρίτης</a:t>
            </a:r>
            <a:endParaRPr lang="en-US"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42</a:t>
            </a:fld>
            <a:endParaRPr lang="de-DE" altLang="de-DE">
              <a:latin typeface="+mn-lt"/>
              <a:ea typeface="+mn-ea"/>
            </a:endParaRPr>
          </a:p>
        </p:txBody>
      </p:sp>
      <p:pic>
        <p:nvPicPr>
          <p:cNvPr id="8"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8"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ιππότης</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Κυριακάτικος περίπατος</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χήρος</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περιφρονημένος εραστής</a:t>
            </a:r>
            <a:endParaRPr lang="en-US"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43</a:t>
            </a:fld>
            <a:endParaRPr lang="de-DE" altLang="de-DE">
              <a:latin typeface="+mn-lt"/>
              <a:ea typeface="+mn-ea"/>
            </a:endParaRPr>
          </a:p>
        </p:txBody>
      </p:sp>
      <p:pic>
        <p:nvPicPr>
          <p:cNvPr id="8"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2"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ιππότης</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Κυριακάτικος περίπατος</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004992"/>
              </a:buClr>
              <a:buFont typeface="WingDings"/>
              <a:buAutoNum type="alphaLcPeriod"/>
            </a:pPr>
            <a:r>
              <a:rPr lang="el-GR" altLang="de-DE" sz="2400" b="0" dirty="0">
                <a:solidFill>
                  <a:srgbClr val="004992"/>
                </a:solidFill>
                <a:latin typeface="+mn-lt"/>
                <a:ea typeface="+mn-ea"/>
                <a:cs typeface="+mn-cs"/>
              </a:rPr>
              <a:t>Ο χήρος</a:t>
            </a:r>
            <a:br>
              <a:rPr lang="el-GR"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(Carl Spitzweg, 1844)</a:t>
            </a:r>
            <a:endParaRPr lang="el-GR" altLang="de-DE" sz="1800" b="0" dirty="0">
              <a:solidFill>
                <a:srgbClr val="004992"/>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περιφρονημένος εραστής</a:t>
            </a:r>
            <a:endParaRPr lang="en-US"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44</a:t>
            </a:fld>
            <a:endParaRPr lang="de-DE" altLang="de-DE">
              <a:latin typeface="+mn-lt"/>
              <a:ea typeface="+mn-ea"/>
            </a:endParaRPr>
          </a:p>
        </p:txBody>
      </p:sp>
      <p:pic>
        <p:nvPicPr>
          <p:cNvPr id="8"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6"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Το πεντικιούρ</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Η ιατρική εξέταση</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ακρωτηριασμός</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θαυμαστής</a:t>
            </a:r>
            <a:endParaRPr lang="de-DE"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45</a:t>
            </a:fld>
            <a:endParaRPr lang="de-DE" altLang="de-DE">
              <a:latin typeface="+mn-lt"/>
              <a:ea typeface="+mn-ea"/>
            </a:endParaRPr>
          </a:p>
        </p:txBody>
      </p:sp>
      <p:pic>
        <p:nvPicPr>
          <p:cNvPr id="8"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0" name="Text Box 2"/>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el-GR" altLang="de-DE" sz="2400" b="0" dirty="0">
                <a:solidFill>
                  <a:srgbClr val="004992"/>
                </a:solidFill>
                <a:latin typeface="+mn-lt"/>
                <a:ea typeface="+mn-ea"/>
                <a:cs typeface="+mn-cs"/>
              </a:rPr>
              <a:t>Το πεντικιούρ</a:t>
            </a:r>
            <a:br>
              <a:rPr lang="el-GR"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(Edgar Degas, 1873)</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Η ιατρική εξέταση</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ακρωτηριασμός</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θαυμαστής</a:t>
            </a:r>
            <a:endParaRPr lang="de-DE"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46</a:t>
            </a:fld>
            <a:endParaRPr lang="de-DE" altLang="de-DE">
              <a:latin typeface="+mn-lt"/>
              <a:ea typeface="+mn-ea"/>
            </a:endParaRPr>
          </a:p>
        </p:txBody>
      </p:sp>
      <p:pic>
        <p:nvPicPr>
          <p:cNvPr id="8"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Το κυνήγι του χαρτιού</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Οι άστεγοι</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Παράνομη είσοδος</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Οι κλέφτες των φρούτων</a:t>
            </a:r>
            <a:endParaRPr lang="de-DE"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47</a:t>
            </a:fld>
            <a:endParaRPr lang="de-DE" altLang="de-DE">
              <a:latin typeface="+mn-lt"/>
              <a:ea typeface="+mn-ea"/>
            </a:endParaRPr>
          </a:p>
        </p:txBody>
      </p:sp>
      <p:pic>
        <p:nvPicPr>
          <p:cNvPr id="8" name="Picture 4"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48</a:t>
            </a:fld>
            <a:endParaRPr lang="de-DE" altLang="de-DE">
              <a:latin typeface="+mn-lt"/>
              <a:ea typeface="+mn-ea"/>
            </a:endParaRPr>
          </a:p>
        </p:txBody>
      </p:sp>
      <p:pic>
        <p:nvPicPr>
          <p:cNvPr id="8" name="Picture 4100"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5"/>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Το κυνήγι του χαρτιού</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Οι άστεγοι</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Παράνομη είσοδος</a:t>
            </a:r>
          </a:p>
          <a:p>
            <a:pPr eaLnBrk="1" hangingPunct="1">
              <a:lnSpc>
                <a:spcPct val="105000"/>
              </a:lnSpc>
              <a:spcBef>
                <a:spcPts val="1999"/>
              </a:spcBef>
              <a:spcAft>
                <a:spcPts val="0"/>
              </a:spcAft>
              <a:buClr>
                <a:srgbClr val="004992"/>
              </a:buClr>
              <a:buFont typeface="WingDings"/>
              <a:buAutoNum type="alphaLcPeriod"/>
            </a:pPr>
            <a:r>
              <a:rPr lang="el-GR" altLang="de-DE" sz="2400" b="0" dirty="0">
                <a:solidFill>
                  <a:srgbClr val="004992"/>
                </a:solidFill>
                <a:latin typeface="+mn-lt"/>
                <a:ea typeface="+mn-ea"/>
                <a:cs typeface="+mn-cs"/>
              </a:rPr>
              <a:t>Οι κλέφτες των φρούτων</a:t>
            </a:r>
            <a:br>
              <a:rPr lang="el-GR" altLang="de-DE" sz="2400" b="0" dirty="0">
                <a:solidFill>
                  <a:srgbClr val="004992"/>
                </a:solidFill>
                <a:latin typeface="+mn-lt"/>
                <a:ea typeface="+mn-ea"/>
                <a:cs typeface="+mn-cs"/>
              </a:rPr>
            </a:br>
            <a:r>
              <a:rPr lang="en-US" altLang="de-DE" sz="1800" b="0" dirty="0">
                <a:solidFill>
                  <a:srgbClr val="004992"/>
                </a:solidFill>
                <a:latin typeface="+mn-lt"/>
                <a:ea typeface="+mn-ea"/>
                <a:cs typeface="+mn-cs"/>
              </a:rPr>
              <a:t>(Hermann Kauffmann, 1848)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2"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θερισμός</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Η εσπερινή προσευχή</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Η κηδεία</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κλαδευτής</a:t>
            </a:r>
            <a:endParaRPr lang="en-US"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49</a:t>
            </a:fld>
            <a:endParaRPr lang="de-DE" altLang="de-DE">
              <a:latin typeface="+mn-lt"/>
              <a:ea typeface="+mn-ea"/>
            </a:endParaRPr>
          </a:p>
        </p:txBody>
      </p:sp>
      <p:pic>
        <p:nvPicPr>
          <p:cNvPr id="8"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6" name="Text Box 2050"/>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θερισμός</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004992"/>
              </a:buClr>
              <a:buFont typeface="WingDings"/>
              <a:buAutoNum type="alphaLcPeriod"/>
            </a:pPr>
            <a:r>
              <a:rPr lang="el-GR" altLang="de-DE" sz="2400" b="0" dirty="0">
                <a:solidFill>
                  <a:srgbClr val="004992"/>
                </a:solidFill>
                <a:latin typeface="+mn-lt"/>
                <a:ea typeface="+mn-ea"/>
                <a:cs typeface="+mn-cs"/>
              </a:rPr>
              <a:t>Η εσπερινή προσευχή</a:t>
            </a:r>
            <a:br>
              <a:rPr lang="el-GR"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(Jean-Fancois Millet,</a:t>
            </a:r>
            <a:r>
              <a:rPr lang="el-GR" altLang="de-DE" sz="1800" b="0" dirty="0">
                <a:solidFill>
                  <a:srgbClr val="004992"/>
                </a:solidFill>
                <a:latin typeface="+mn-lt"/>
                <a:ea typeface="+mn-ea"/>
                <a:cs typeface="+mn-cs"/>
              </a:rPr>
              <a:t> </a:t>
            </a:r>
            <a:r>
              <a:rPr lang="de-DE" altLang="de-DE" sz="1800" b="0" dirty="0">
                <a:solidFill>
                  <a:srgbClr val="004992"/>
                </a:solidFill>
                <a:latin typeface="+mn-lt"/>
                <a:ea typeface="+mn-ea"/>
                <a:cs typeface="+mn-cs"/>
              </a:rPr>
              <a:t>1859)</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Η κηδεία</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κλαδευτής</a:t>
            </a:r>
            <a:endParaRPr lang="en-US" altLang="de-DE" sz="2400" b="0" u="sng"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50</a:t>
            </a:fld>
            <a:endParaRPr lang="de-DE" altLang="de-DE">
              <a:latin typeface="+mn-lt"/>
              <a:ea typeface="+mn-ea"/>
            </a:endParaRPr>
          </a:p>
        </p:txBody>
      </p:sp>
      <p:pic>
        <p:nvPicPr>
          <p:cNvPr id="8"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51</a:t>
            </a:fld>
            <a:endParaRPr lang="de-DE" altLang="de-DE">
              <a:latin typeface="+mn-lt"/>
              <a:ea typeface="+mn-ea"/>
            </a:endParaRPr>
          </a:p>
        </p:txBody>
      </p:sp>
      <p:sp>
        <p:nvSpPr>
          <p:cNvPr id="96260" name="Rectangle 3"/>
          <p:cNvSpPr>
            <a:spLocks noGrp="1" noChangeArrowheads="1"/>
          </p:cNvSpPr>
          <p:nvPr>
            <p:ph type="body" sz="half" idx="4294967295"/>
          </p:nvPr>
        </p:nvSpPr>
        <p:spPr>
          <a:xfrm>
            <a:off x="6400800" y="2203703"/>
            <a:ext cx="5349240" cy="4251960"/>
          </a:xfrm>
        </p:spPr>
        <p:txBody>
          <a:bodyPr wrap="square">
            <a:noAutofit/>
          </a:bodyPr>
          <a:lstStyle/>
          <a:p>
            <a:pPr marL="457200" indent="-457200" eaLnBrk="1" hangingPunct="1">
              <a:buClr>
                <a:srgbClr val="333333"/>
              </a:buClr>
              <a:buFont typeface="WingDings"/>
              <a:buAutoNum type="alphaLcPeriod"/>
            </a:pPr>
            <a:r>
              <a:rPr lang="el-GR" altLang="de-DE" sz="2400" dirty="0">
                <a:solidFill>
                  <a:srgbClr val="333333"/>
                </a:solidFill>
              </a:rPr>
              <a:t>Η βόλτα</a:t>
            </a:r>
            <a:endParaRPr lang="de-DE" altLang="de-DE" sz="2400" dirty="0">
              <a:solidFill>
                <a:srgbClr val="333333"/>
              </a:solidFill>
            </a:endParaRPr>
          </a:p>
          <a:p>
            <a:pPr marL="457200" indent="-457200" eaLnBrk="1" hangingPunct="1">
              <a:buClr>
                <a:srgbClr val="333333"/>
              </a:buClr>
              <a:buFont typeface="WingDings"/>
              <a:buAutoNum type="alphaLcPeriod"/>
            </a:pPr>
            <a:r>
              <a:rPr lang="el-GR" altLang="de-DE" sz="2400" dirty="0">
                <a:solidFill>
                  <a:srgbClr val="333333"/>
                </a:solidFill>
              </a:rPr>
              <a:t>Περιμένοντας την ψαρόβαρκα</a:t>
            </a:r>
          </a:p>
          <a:p>
            <a:pPr marL="457200" indent="-457200" eaLnBrk="1" hangingPunct="1">
              <a:buClr>
                <a:srgbClr val="333333"/>
              </a:buClr>
              <a:buFont typeface="WingDings"/>
              <a:buAutoNum type="alphaLcPeriod"/>
            </a:pPr>
            <a:r>
              <a:rPr lang="el-GR" altLang="de-DE" sz="2400" dirty="0">
                <a:solidFill>
                  <a:srgbClr val="333333"/>
                </a:solidFill>
              </a:rPr>
              <a:t>Οι πενθούντες</a:t>
            </a:r>
            <a:endParaRPr lang="de-DE" altLang="de-DE" sz="2400" dirty="0">
              <a:solidFill>
                <a:srgbClr val="333333"/>
              </a:solidFill>
            </a:endParaRPr>
          </a:p>
          <a:p>
            <a:pPr marL="457200" indent="-457200" eaLnBrk="1" hangingPunct="1">
              <a:buClr>
                <a:srgbClr val="333333"/>
              </a:buClr>
              <a:buFont typeface="WingDings"/>
              <a:buAutoNum type="alphaLcPeriod"/>
            </a:pPr>
            <a:r>
              <a:rPr lang="el-GR" altLang="de-DE" sz="2400" dirty="0">
                <a:solidFill>
                  <a:srgbClr val="333333"/>
                </a:solidFill>
              </a:rPr>
              <a:t>Οι ταξιδιώτες</a:t>
            </a:r>
            <a:endParaRPr lang="de-DE" altLang="de-DE" sz="2400" dirty="0">
              <a:solidFill>
                <a:srgbClr val="333333"/>
              </a:solidFill>
            </a:endParaRPr>
          </a:p>
        </p:txBody>
      </p:sp>
      <p:pic>
        <p:nvPicPr>
          <p:cNvPr id="8"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52</a:t>
            </a:fld>
            <a:endParaRPr lang="de-DE" altLang="de-DE">
              <a:latin typeface="+mn-lt"/>
              <a:ea typeface="+mn-ea"/>
            </a:endParaRPr>
          </a:p>
        </p:txBody>
      </p:sp>
      <p:sp>
        <p:nvSpPr>
          <p:cNvPr id="97284" name="Rectangle 3"/>
          <p:cNvSpPr>
            <a:spLocks noGrp="1" noChangeArrowheads="1"/>
          </p:cNvSpPr>
          <p:nvPr>
            <p:ph type="body" sz="half" idx="4294967295"/>
          </p:nvPr>
        </p:nvSpPr>
        <p:spPr>
          <a:xfrm>
            <a:off x="6400800" y="2203703"/>
            <a:ext cx="5349240" cy="4251960"/>
          </a:xfrm>
        </p:spPr>
        <p:txBody>
          <a:bodyPr wrap="square">
            <a:noAutofit/>
          </a:bodyPr>
          <a:lstStyle/>
          <a:p>
            <a:pPr marL="457200" indent="-457200" eaLnBrk="1" hangingPunct="1">
              <a:buClr>
                <a:srgbClr val="333333"/>
              </a:buClr>
              <a:buFont typeface="WingDings"/>
              <a:buAutoNum type="alphaLcPeriod"/>
            </a:pPr>
            <a:r>
              <a:rPr lang="el-GR" altLang="de-DE" sz="2400" dirty="0">
                <a:solidFill>
                  <a:srgbClr val="333333"/>
                </a:solidFill>
              </a:rPr>
              <a:t>Η βόλτα</a:t>
            </a:r>
            <a:endParaRPr lang="de-DE" altLang="de-DE" sz="2400" dirty="0">
              <a:solidFill>
                <a:srgbClr val="333333"/>
              </a:solidFill>
            </a:endParaRPr>
          </a:p>
          <a:p>
            <a:pPr marL="457200" indent="-457200" eaLnBrk="1" hangingPunct="1">
              <a:buClr>
                <a:srgbClr val="004992"/>
              </a:buClr>
              <a:buFont typeface="WingDings"/>
              <a:buAutoNum type="alphaLcPeriod"/>
            </a:pPr>
            <a:r>
              <a:rPr lang="el-GR" altLang="de-DE" sz="2400" dirty="0">
                <a:solidFill>
                  <a:srgbClr val="004992"/>
                </a:solidFill>
              </a:rPr>
              <a:t>Περιμένοντας την ψαρόβαρκα</a:t>
            </a:r>
            <a:br>
              <a:rPr lang="el-GR" altLang="de-DE" sz="2400" dirty="0">
                <a:solidFill>
                  <a:srgbClr val="004992"/>
                </a:solidFill>
              </a:rPr>
            </a:br>
            <a:r>
              <a:rPr lang="de-DE" altLang="de-DE" dirty="0">
                <a:solidFill>
                  <a:srgbClr val="004992"/>
                </a:solidFill>
              </a:rPr>
              <a:t>(Philip Lodewijk F. </a:t>
            </a:r>
            <a:r>
              <a:rPr lang="de-DE" altLang="de-DE" dirty="0" err="1">
                <a:solidFill>
                  <a:srgbClr val="004992"/>
                </a:solidFill>
              </a:rPr>
              <a:t>Sadée</a:t>
            </a:r>
            <a:r>
              <a:rPr lang="de-DE" altLang="de-DE" dirty="0">
                <a:solidFill>
                  <a:srgbClr val="004992"/>
                </a:solidFill>
              </a:rPr>
              <a:t>, 1837-1904)</a:t>
            </a:r>
          </a:p>
          <a:p>
            <a:pPr marL="457200" indent="-457200" eaLnBrk="1" hangingPunct="1">
              <a:buClr>
                <a:srgbClr val="333333"/>
              </a:buClr>
              <a:buFont typeface="WingDings"/>
              <a:buAutoNum type="alphaLcPeriod"/>
            </a:pPr>
            <a:r>
              <a:rPr lang="el-GR" altLang="de-DE" sz="2400" dirty="0">
                <a:solidFill>
                  <a:srgbClr val="333333"/>
                </a:solidFill>
              </a:rPr>
              <a:t>Οι πενθούντες</a:t>
            </a:r>
            <a:endParaRPr lang="de-DE" altLang="de-DE" sz="2400" dirty="0">
              <a:solidFill>
                <a:srgbClr val="333333"/>
              </a:solidFill>
            </a:endParaRPr>
          </a:p>
          <a:p>
            <a:pPr marL="457200" indent="-457200" eaLnBrk="1" hangingPunct="1">
              <a:buClr>
                <a:srgbClr val="333333"/>
              </a:buClr>
              <a:buFont typeface="WingDings"/>
              <a:buAutoNum type="alphaLcPeriod"/>
            </a:pPr>
            <a:r>
              <a:rPr lang="el-GR" altLang="de-DE" sz="2400" dirty="0">
                <a:solidFill>
                  <a:srgbClr val="333333"/>
                </a:solidFill>
              </a:rPr>
              <a:t>Οι ταξιδιώτες</a:t>
            </a:r>
            <a:endParaRPr lang="de-DE" altLang="de-DE" sz="2400" dirty="0">
              <a:solidFill>
                <a:srgbClr val="333333"/>
              </a:solidFill>
            </a:endParaRPr>
          </a:p>
        </p:txBody>
      </p:sp>
      <p:pic>
        <p:nvPicPr>
          <p:cNvPr id="8"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8" name="Text Box 3"/>
          <p:cNvSpPr txBox="1">
            <a:spLocks noChangeArrowheads="1"/>
          </p:cNvSpPr>
          <p:nvPr/>
        </p:nvSpPr>
        <p:spPr bwMode="auto">
          <a:xfrm>
            <a:off x="6400800" y="1664208"/>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9pPr>
          </a:lstStyle>
          <a:p>
            <a:pPr eaLnBrk="1" hangingPunct="1">
              <a:lnSpc>
                <a:spcPct val="105000"/>
              </a:lnSpc>
              <a:spcBef>
                <a:spcPts val="1999"/>
              </a:spcBef>
              <a:spcAft>
                <a:spcPts val="0"/>
              </a:spcAft>
              <a:buClr>
                <a:srgbClr val="333333"/>
              </a:buClr>
              <a:buNone/>
            </a:pPr>
            <a:r>
              <a:rPr lang="el-GR" altLang="de-DE" sz="2400" b="0" dirty="0">
                <a:solidFill>
                  <a:srgbClr val="333333"/>
                </a:solidFill>
                <a:latin typeface="+mn-lt"/>
                <a:ea typeface="+mn-ea"/>
                <a:cs typeface="+mn-cs"/>
              </a:rPr>
              <a:t>Τι συμβαίνει;</a:t>
            </a:r>
            <a:endParaRPr lang="en-US"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53</a:t>
            </a:fld>
            <a:endParaRPr lang="de-DE" altLang="de-DE">
              <a:latin typeface="+mn-lt"/>
              <a:ea typeface="+mn-ea"/>
            </a:endParaRPr>
          </a:p>
        </p:txBody>
      </p:sp>
      <p:pic>
        <p:nvPicPr>
          <p:cNvPr id="8" name="Picture 4101" descr="moritz-3-the bo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4" name="Text Box 15"/>
          <p:cNvSpPr txBox="1">
            <a:spLocks noChangeArrowheads="1"/>
          </p:cNvSpPr>
          <p:nvPr/>
        </p:nvSpPr>
        <p:spPr bwMode="auto">
          <a:xfrm>
            <a:off x="6400800" y="1664208"/>
            <a:ext cx="5349240" cy="4251960"/>
          </a:xfrm>
          <a:prstGeom prst="rect">
            <a:avLst/>
          </a:prstGeom>
          <a:solidFill>
            <a:srgbClr val="FFFFFF"/>
          </a:solidFill>
          <a:ln w="9525">
            <a:noFill/>
            <a:miter lim="800000"/>
            <a:headEnd/>
            <a:tailEnd/>
          </a:ln>
        </p:spPr>
        <p:txBody>
          <a:bodyPr wrap="square">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Το αγόρι μισεί να παίζει βιολί αλλά οι γονείς του το </a:t>
            </a:r>
            <a:r>
              <a:rPr lang="el-GR" altLang="de-DE" sz="2400" b="0">
                <a:solidFill>
                  <a:srgbClr val="333333"/>
                </a:solidFill>
                <a:latin typeface="+mn-lt"/>
                <a:ea typeface="+mn-ea"/>
                <a:cs typeface="+mn-cs"/>
              </a:rPr>
              <a:t>εξαναγκάζουν.</a:t>
            </a:r>
          </a:p>
          <a:p>
            <a:pPr marL="457200" lvl="0" indent="-457200"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Το τυφλό αγόρι εύχεται να μπορούσε να παίξει βιολί.</a:t>
            </a:r>
          </a:p>
          <a:p>
            <a:pPr marL="457200" lvl="0" indent="-457200"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Το αγόρι έσπασε το πολύτιμο βιολί του πατέρα του και φοβάται να του το πει.</a:t>
            </a:r>
          </a:p>
          <a:p>
            <a:pPr marL="457200" lvl="0" indent="-457200"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Το αγόρι είναι ένας ταλαντούχος μουσικός που συγκεντρώνεται πριν από τη συναυλία</a:t>
            </a:r>
            <a:r>
              <a:rPr lang="de-DE" altLang="de-DE" sz="2400" b="0" dirty="0">
                <a:solidFill>
                  <a:srgbClr val="333333"/>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54</a:t>
            </a:fld>
            <a:endParaRPr lang="de-DE" altLang="de-DE">
              <a:latin typeface="+mn-lt"/>
              <a:ea typeface="+mn-ea"/>
            </a:endParaRPr>
          </a:p>
        </p:txBody>
      </p:sp>
      <p:pic>
        <p:nvPicPr>
          <p:cNvPr id="11"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55</a:t>
            </a:fld>
            <a:endParaRPr lang="de-DE" altLang="de-DE">
              <a:latin typeface="+mn-lt"/>
              <a:ea typeface="+mn-ea"/>
            </a:endParaRPr>
          </a:p>
        </p:txBody>
      </p:sp>
      <p:pic>
        <p:nvPicPr>
          <p:cNvPr id="11"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5"/>
          <p:cNvSpPr txBox="1">
            <a:spLocks noChangeArrowheads="1"/>
          </p:cNvSpPr>
          <p:nvPr/>
        </p:nvSpPr>
        <p:spPr bwMode="auto">
          <a:xfrm>
            <a:off x="6400800" y="1664208"/>
            <a:ext cx="5349240" cy="4251960"/>
          </a:xfrm>
          <a:prstGeom prst="rect">
            <a:avLst/>
          </a:prstGeom>
          <a:solidFill>
            <a:srgbClr val="FFFFFF"/>
          </a:solidFill>
          <a:ln w="9525">
            <a:noFill/>
            <a:miter lim="800000"/>
            <a:headEnd/>
            <a:tailEnd/>
          </a:ln>
        </p:spPr>
        <p:txBody>
          <a:bodyPr wrap="square">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Το αγόρι μισεί να παίζει βιολί αλλά οι γονείς του το εξαναγκάζουν.</a:t>
            </a:r>
          </a:p>
          <a:p>
            <a:pPr marL="457200" lvl="0" indent="-457200"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Το τυφλό αγόρι εύχεται να μπορούσε να παίξει βιολί.</a:t>
            </a:r>
          </a:p>
          <a:p>
            <a:pPr marL="457200" lvl="0" indent="-457200"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Το αγόρι έσπασε το πολύτιμο βιολί του πατέρα του και φοβάται να του το πει.</a:t>
            </a:r>
          </a:p>
          <a:p>
            <a:pPr marL="457200" lvl="0" indent="-457200" eaLnBrk="1" hangingPunct="1">
              <a:lnSpc>
                <a:spcPct val="105000"/>
              </a:lnSpc>
              <a:spcBef>
                <a:spcPts val="1999"/>
              </a:spcBef>
              <a:spcAft>
                <a:spcPts val="0"/>
              </a:spcAft>
              <a:buClr>
                <a:srgbClr val="004992"/>
              </a:buClr>
              <a:buFont typeface="WingDings"/>
              <a:buAutoNum type="alphaLcPeriod"/>
            </a:pPr>
            <a:r>
              <a:rPr lang="el-GR" altLang="de-DE" sz="2400" b="0" dirty="0">
                <a:solidFill>
                  <a:srgbClr val="004992"/>
                </a:solidFill>
                <a:latin typeface="+mn-lt"/>
                <a:ea typeface="+mn-ea"/>
                <a:cs typeface="+mn-cs"/>
              </a:rPr>
              <a:t>Το αγόρι είναι ένας ταλαντούχος μουσικός που συγκεντρώνεται πριν από τη συναυλία</a:t>
            </a:r>
            <a:r>
              <a:rPr lang="de-DE" altLang="de-DE" sz="2400" b="0" dirty="0">
                <a:solidFill>
                  <a:srgbClr val="004992"/>
                </a:solidFill>
                <a:latin typeface="+mn-lt"/>
                <a:ea typeface="+mn-ea"/>
                <a:cs typeface="+mn-cs"/>
              </a:rPr>
              <a:t>.</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Το ερωτικό γράμμα</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κακός γείτονας</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Μετακόμιση</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τοπογράφος</a:t>
            </a:r>
            <a:endParaRPr lang="de-DE"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56</a:t>
            </a:fld>
            <a:endParaRPr lang="de-DE" altLang="de-DE">
              <a:latin typeface="+mn-lt"/>
              <a:ea typeface="+mn-ea"/>
            </a:endParaRPr>
          </a:p>
        </p:txBody>
      </p:sp>
      <p:pic>
        <p:nvPicPr>
          <p:cNvPr id="8" name="Picture 2053"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Text Box 3"/>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el-GR" altLang="de-DE" sz="2400" b="0" dirty="0">
                <a:solidFill>
                  <a:srgbClr val="004992"/>
                </a:solidFill>
                <a:latin typeface="+mn-lt"/>
                <a:ea typeface="+mn-ea"/>
                <a:cs typeface="+mn-cs"/>
              </a:rPr>
              <a:t>Το ερωτικό γράμμα</a:t>
            </a:r>
            <a:br>
              <a:rPr lang="el-GR"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(Carl Spitzweg, 1860)</a:t>
            </a:r>
            <a:endParaRPr lang="el-GR" altLang="de-DE" sz="1800" b="0" dirty="0">
              <a:solidFill>
                <a:srgbClr val="004992"/>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κακός γείτονας</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Μετακόμιση</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τοπογράφος</a:t>
            </a:r>
            <a:endParaRPr lang="de-DE"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57</a:t>
            </a:fld>
            <a:endParaRPr lang="de-DE" altLang="de-DE">
              <a:latin typeface="+mn-lt"/>
              <a:ea typeface="+mn-ea"/>
            </a:endParaRPr>
          </a:p>
        </p:txBody>
      </p:sp>
      <p:pic>
        <p:nvPicPr>
          <p:cNvPr id="8" name="Picture 1029"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8"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Δωροδοκία</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μεσσίας</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Φόρος γης</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Ευγενής και πειρατής</a:t>
            </a:r>
            <a:endParaRPr lang="de-DE"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58</a:t>
            </a:fld>
            <a:endParaRPr lang="de-DE" altLang="de-DE">
              <a:latin typeface="+mn-lt"/>
              <a:ea typeface="+mn-ea"/>
            </a:endParaRPr>
          </a:p>
        </p:txBody>
      </p:sp>
      <p:pic>
        <p:nvPicPr>
          <p:cNvPr id="8"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2"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Δωροδοκία</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μεσσίας</a:t>
            </a:r>
          </a:p>
          <a:p>
            <a:pPr eaLnBrk="1" hangingPunct="1">
              <a:lnSpc>
                <a:spcPct val="105000"/>
              </a:lnSpc>
              <a:spcBef>
                <a:spcPts val="1999"/>
              </a:spcBef>
              <a:spcAft>
                <a:spcPts val="0"/>
              </a:spcAft>
              <a:buClr>
                <a:srgbClr val="004992"/>
              </a:buClr>
              <a:buFont typeface="WingDings"/>
              <a:buAutoNum type="alphaLcPeriod"/>
            </a:pPr>
            <a:r>
              <a:rPr lang="el-GR" altLang="de-DE" sz="2400" b="0" dirty="0">
                <a:solidFill>
                  <a:srgbClr val="004992"/>
                </a:solidFill>
                <a:latin typeface="+mn-lt"/>
                <a:ea typeface="+mn-ea"/>
                <a:cs typeface="+mn-cs"/>
              </a:rPr>
              <a:t>Φόρος γης</a:t>
            </a:r>
            <a:br>
              <a:rPr lang="el-GR"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(Tizian, 1524)</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Ευγενής και πειρατής</a:t>
            </a:r>
            <a:endParaRPr lang="de-DE"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59</a:t>
            </a:fld>
            <a:endParaRPr lang="de-DE" altLang="de-DE">
              <a:latin typeface="+mn-lt"/>
              <a:ea typeface="+mn-ea"/>
            </a:endParaRPr>
          </a:p>
        </p:txBody>
      </p:sp>
      <p:pic>
        <p:nvPicPr>
          <p:cNvPr id="8"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6" name="Rectangle 1028"/>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μεθυσμένος κόπανος</a:t>
            </a:r>
          </a:p>
          <a:p>
            <a:pPr marL="457200" indent="-457200"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Γυναίκες που κουτσομπολεύουν</a:t>
            </a:r>
          </a:p>
          <a:p>
            <a:pPr marL="457200" lvl="0" indent="-457200"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Πρόσκληση για χορό</a:t>
            </a:r>
          </a:p>
          <a:p>
            <a:pPr marL="457200" lvl="0" indent="-457200"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Το μνημόσυνο</a:t>
            </a:r>
            <a:endParaRPr lang="de-DE"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60</a:t>
            </a:fld>
            <a:endParaRPr lang="de-DE" altLang="de-DE">
              <a:latin typeface="+mn-lt"/>
              <a:ea typeface="+mn-ea"/>
            </a:endParaRPr>
          </a:p>
        </p:txBody>
      </p:sp>
      <p:pic>
        <p:nvPicPr>
          <p:cNvPr id="9"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61</a:t>
            </a:fld>
            <a:endParaRPr lang="de-DE" altLang="de-DE">
              <a:latin typeface="+mn-lt"/>
              <a:ea typeface="+mn-ea"/>
            </a:endParaRPr>
          </a:p>
        </p:txBody>
      </p:sp>
      <p:pic>
        <p:nvPicPr>
          <p:cNvPr id="9"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28"/>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μεθυσμένος κόπανος</a:t>
            </a:r>
          </a:p>
          <a:p>
            <a:pPr marL="457200" indent="-457200"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Γυναίκες που κουτσομπολεύουν</a:t>
            </a:r>
          </a:p>
          <a:p>
            <a:pPr marL="457200" lvl="0" indent="-457200" eaLnBrk="1" hangingPunct="1">
              <a:lnSpc>
                <a:spcPct val="105000"/>
              </a:lnSpc>
              <a:spcBef>
                <a:spcPts val="1999"/>
              </a:spcBef>
              <a:spcAft>
                <a:spcPts val="0"/>
              </a:spcAft>
              <a:buClr>
                <a:srgbClr val="004992"/>
              </a:buClr>
              <a:buFont typeface="WingDings"/>
              <a:buAutoNum type="alphaLcPeriod"/>
            </a:pPr>
            <a:r>
              <a:rPr lang="el-GR" altLang="de-DE" sz="2400" b="0" dirty="0">
                <a:solidFill>
                  <a:srgbClr val="004992"/>
                </a:solidFill>
                <a:latin typeface="+mn-lt"/>
                <a:ea typeface="+mn-ea"/>
                <a:cs typeface="+mn-cs"/>
              </a:rPr>
              <a:t>Πρόσκληση για χορό</a:t>
            </a:r>
            <a:br>
              <a:rPr lang="el-GR" altLang="de-DE" sz="2400" b="0" dirty="0">
                <a:solidFill>
                  <a:srgbClr val="004992"/>
                </a:solidFill>
                <a:latin typeface="+mn-lt"/>
                <a:ea typeface="+mn-ea"/>
                <a:cs typeface="+mn-cs"/>
              </a:rPr>
            </a:br>
            <a:r>
              <a:rPr lang="en-US" altLang="de-DE" sz="1800" b="0" dirty="0">
                <a:solidFill>
                  <a:srgbClr val="004992"/>
                </a:solidFill>
                <a:latin typeface="+mn-lt"/>
                <a:ea typeface="+mn-ea"/>
                <a:cs typeface="+mn-cs"/>
              </a:rPr>
              <a:t>(Peter Baumgartner, 1834-1911)</a:t>
            </a:r>
            <a:endParaRPr lang="el-GR" altLang="de-DE" sz="1800" b="0" dirty="0">
              <a:solidFill>
                <a:srgbClr val="004992"/>
              </a:solidFill>
              <a:latin typeface="+mn-lt"/>
              <a:ea typeface="+mn-ea"/>
              <a:cs typeface="+mn-cs"/>
            </a:endParaRPr>
          </a:p>
          <a:p>
            <a:pPr marL="457200" lvl="0" indent="-457200"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Το μνημόσυνο</a:t>
            </a:r>
            <a:endParaRPr lang="de-DE" altLang="de-DE" sz="2400" b="0" dirty="0">
              <a:solidFill>
                <a:srgbClr val="333333"/>
              </a:solidFill>
              <a:latin typeface="+mn-lt"/>
              <a:ea typeface="+mn-ea"/>
              <a:cs typeface="+mn-cs"/>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4" name="Text Box 4"/>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Μάρτυρες ενός φόνου</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Το θεατρικό έργο</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Στον κινηματογράφο</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Η νύφη το έσκασε</a:t>
            </a:r>
            <a:endParaRPr lang="en-US"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62</a:t>
            </a:fld>
            <a:endParaRPr lang="de-DE" altLang="de-DE">
              <a:latin typeface="+mn-lt"/>
              <a:ea typeface="+mn-ea"/>
            </a:endParaRPr>
          </a:p>
        </p:txBody>
      </p:sp>
      <p:pic>
        <p:nvPicPr>
          <p:cNvPr id="8"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8" name="Text Box 4"/>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Μάρτυρες ενός φόνου</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004992"/>
              </a:buClr>
              <a:buFont typeface="WingDings"/>
              <a:buAutoNum type="alphaLcPeriod"/>
            </a:pPr>
            <a:r>
              <a:rPr lang="el-GR" altLang="de-DE" sz="2400" b="0" dirty="0">
                <a:solidFill>
                  <a:srgbClr val="004992"/>
                </a:solidFill>
                <a:latin typeface="+mn-lt"/>
                <a:ea typeface="+mn-ea"/>
                <a:cs typeface="+mn-cs"/>
              </a:rPr>
              <a:t>Το θεατρικό έργο</a:t>
            </a:r>
            <a:br>
              <a:rPr lang="el-GR"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(Daumier Honoré, 1831/32)</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Στον κινηματογράφο</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Η νύφη το έσκασε</a:t>
            </a:r>
            <a:endParaRPr lang="en-US"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63</a:t>
            </a:fld>
            <a:endParaRPr lang="de-DE" altLang="de-DE">
              <a:latin typeface="+mn-lt"/>
              <a:ea typeface="+mn-ea"/>
            </a:endParaRPr>
          </a:p>
        </p:txBody>
      </p:sp>
      <p:pic>
        <p:nvPicPr>
          <p:cNvPr id="8"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dirty="0">
                <a:latin typeface="+mn-lt"/>
                <a:ea typeface="+mn-ea"/>
                <a:cs typeface="+mn-cs"/>
              </a:rPr>
              <a:t>Εφαρμογή στην καθημερινή ζωή</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600"/>
              </a:spcBef>
            </a:pPr>
            <a:r>
              <a:rPr lang="el-GR" altLang="de-DE" sz="2400" b="1" dirty="0">
                <a:solidFill>
                  <a:srgbClr val="333333"/>
                </a:solidFill>
              </a:rPr>
              <a:t>Εκπαιδευτικοί στόχοι</a:t>
            </a:r>
            <a:r>
              <a:rPr lang="de-DE" altLang="de-DE" sz="2400" b="1" dirty="0">
                <a:solidFill>
                  <a:srgbClr val="333333"/>
                </a:solidFill>
              </a:rPr>
              <a:t>:</a:t>
            </a:r>
          </a:p>
          <a:p>
            <a:pPr marL="285750" lvl="0" indent="-285750" defTabSz="914400" fontAlgn="base">
              <a:lnSpc>
                <a:spcPct val="100000"/>
              </a:lnSpc>
              <a:spcBef>
                <a:spcPts val="600"/>
              </a:spcBef>
              <a:buClr>
                <a:srgbClr val="333333"/>
              </a:buClr>
              <a:buFont typeface="WingDings"/>
              <a:buChar char=""/>
            </a:pPr>
            <a:r>
              <a:rPr lang="el-GR" altLang="de-DE" dirty="0">
                <a:solidFill>
                  <a:srgbClr val="333333"/>
                </a:solidFill>
              </a:rPr>
              <a:t>Όταν οι αποφάσεις είναι σημαντικές και σοβαρές, είναι καλύτερα να μην είναι βιαστικές και να λαμβάνονται υπ’ όψιν όλες οι σχετικές πληροφορίες </a:t>
            </a:r>
            <a:r>
              <a:rPr lang="en-GB" altLang="de-DE" dirty="0">
                <a:solidFill>
                  <a:srgbClr val="333333"/>
                </a:solidFill>
              </a:rPr>
              <a:t>(</a:t>
            </a:r>
            <a:r>
              <a:rPr lang="el-GR" altLang="de-DE" dirty="0">
                <a:solidFill>
                  <a:srgbClr val="333333"/>
                </a:solidFill>
              </a:rPr>
              <a:t>«καλύτερα ασφαλής παρά μετανιωμένος»</a:t>
            </a:r>
            <a:r>
              <a:rPr lang="en-GB" altLang="de-DE" dirty="0">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64</a:t>
            </a:fld>
            <a:endParaRPr lang="de-DE" altLang="de-DE">
              <a:latin typeface="+mn-lt"/>
              <a:ea typeface="+mn-ea"/>
            </a:endParaRPr>
          </a:p>
        </p:txBody>
      </p:sp>
    </p:spTree>
    <p:extLst>
      <p:ext uri="{BB962C8B-B14F-4D97-AF65-F5344CB8AC3E}">
        <p14:creationId xmlns:p14="http://schemas.microsoft.com/office/powerpoint/2010/main" val="211055501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dirty="0">
                <a:latin typeface="+mn-lt"/>
                <a:ea typeface="+mn-ea"/>
                <a:cs typeface="+mn-cs"/>
              </a:rPr>
              <a:t>Εφαρμογή στην καθημερινή ζωή</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600"/>
              </a:spcBef>
            </a:pPr>
            <a:r>
              <a:rPr lang="el-GR" altLang="de-DE" sz="2400" b="1" dirty="0">
                <a:solidFill>
                  <a:srgbClr val="333333"/>
                </a:solidFill>
              </a:rPr>
              <a:t>Εκπαιδευτικοί στόχοι</a:t>
            </a:r>
            <a:r>
              <a:rPr lang="de-DE" altLang="de-DE" sz="2400" b="1" dirty="0">
                <a:solidFill>
                  <a:srgbClr val="333333"/>
                </a:solidFill>
              </a:rPr>
              <a:t>:</a:t>
            </a:r>
          </a:p>
          <a:p>
            <a:pPr marL="285750" lvl="0" indent="-285750" defTabSz="914400" fontAlgn="base">
              <a:lnSpc>
                <a:spcPct val="100000"/>
              </a:lnSpc>
              <a:spcBef>
                <a:spcPts val="600"/>
              </a:spcBef>
              <a:buClr>
                <a:srgbClr val="333333"/>
              </a:buClr>
              <a:buFont typeface="WingDings"/>
              <a:buChar char=""/>
            </a:pPr>
            <a:r>
              <a:rPr lang="el-GR" altLang="de-DE" dirty="0">
                <a:solidFill>
                  <a:srgbClr val="333333"/>
                </a:solidFill>
              </a:rPr>
              <a:t>Όταν οι αποφάσεις είναι σημαντικές και σοβαρές, είναι καλύτερα να μην είναι βιαστικές και να λαμβάνονται υπ’ όψιν όλες οι σχετικές πληροφορίες </a:t>
            </a:r>
            <a:r>
              <a:rPr lang="en-GB" altLang="de-DE" dirty="0">
                <a:solidFill>
                  <a:srgbClr val="333333"/>
                </a:solidFill>
              </a:rPr>
              <a:t>(</a:t>
            </a:r>
            <a:r>
              <a:rPr lang="el-GR" altLang="de-DE" dirty="0">
                <a:solidFill>
                  <a:srgbClr val="333333"/>
                </a:solidFill>
              </a:rPr>
              <a:t>«καλύτερα ασφαλής παρά μετανιωμένος»</a:t>
            </a:r>
            <a:r>
              <a:rPr lang="en-GB" altLang="de-DE" dirty="0">
                <a:solidFill>
                  <a:srgbClr val="333333"/>
                </a:solidFill>
              </a:rPr>
              <a:t>).</a:t>
            </a:r>
            <a:endParaRPr lang="el-GR" altLang="de-DE" dirty="0">
              <a:solidFill>
                <a:srgbClr val="333333"/>
              </a:solidFill>
            </a:endParaRPr>
          </a:p>
          <a:p>
            <a:pPr marL="285750" lvl="0" indent="-285750" defTabSz="914400" fontAlgn="base">
              <a:lnSpc>
                <a:spcPct val="100000"/>
              </a:lnSpc>
              <a:spcBef>
                <a:spcPts val="600"/>
              </a:spcBef>
              <a:buClr>
                <a:srgbClr val="000000"/>
              </a:buClr>
              <a:buFont typeface="WingDings"/>
              <a:buChar char=""/>
            </a:pPr>
            <a:r>
              <a:rPr lang="el-GR" altLang="de-DE" dirty="0">
                <a:solidFill>
                  <a:srgbClr val="004992"/>
                </a:solidFill>
              </a:rPr>
              <a:t>Παράδειγμα</a:t>
            </a:r>
            <a:r>
              <a:rPr lang="de-DE" altLang="de-DE" dirty="0">
                <a:solidFill>
                  <a:srgbClr val="004992"/>
                </a:solidFill>
              </a:rPr>
              <a:t>:</a:t>
            </a:r>
            <a:r>
              <a:rPr lang="de-DE" altLang="de-DE" dirty="0">
                <a:solidFill>
                  <a:srgbClr val="333333"/>
                </a:solidFill>
              </a:rPr>
              <a:t> </a:t>
            </a:r>
            <a:r>
              <a:rPr lang="el-GR" altLang="de-DE" dirty="0">
                <a:solidFill>
                  <a:srgbClr val="333333"/>
                </a:solidFill>
              </a:rPr>
              <a:t>Ένας άνδρας μιλά ασυνάρτητα:</a:t>
            </a:r>
            <a:r>
              <a:rPr lang="en-GB" altLang="de-DE" dirty="0">
                <a:solidFill>
                  <a:srgbClr val="333333"/>
                </a:solidFill>
              </a:rPr>
              <a:t> </a:t>
            </a:r>
            <a:r>
              <a:rPr lang="el-GR" altLang="de-DE" i="1" dirty="0">
                <a:solidFill>
                  <a:srgbClr val="004992"/>
                </a:solidFill>
              </a:rPr>
              <a:t>Είναι μεθυσμένος;</a:t>
            </a:r>
            <a:endParaRPr lang="en-US"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65</a:t>
            </a:fld>
            <a:endParaRPr lang="de-DE" altLang="de-DE">
              <a:latin typeface="+mn-lt"/>
              <a:ea typeface="+mn-ea"/>
            </a:endParaRPr>
          </a:p>
        </p:txBody>
      </p:sp>
    </p:spTree>
    <p:extLst>
      <p:ext uri="{BB962C8B-B14F-4D97-AF65-F5344CB8AC3E}">
        <p14:creationId xmlns:p14="http://schemas.microsoft.com/office/powerpoint/2010/main" val="325022195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dirty="0">
                <a:latin typeface="+mn-lt"/>
                <a:ea typeface="+mn-ea"/>
                <a:cs typeface="+mn-cs"/>
              </a:rPr>
              <a:t>Εφαρμογή στην καθημερινή ζωή</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600"/>
              </a:spcBef>
            </a:pPr>
            <a:r>
              <a:rPr lang="el-GR" altLang="de-DE" sz="2400" b="1" dirty="0">
                <a:solidFill>
                  <a:srgbClr val="333333"/>
                </a:solidFill>
              </a:rPr>
              <a:t>Εκπαιδευτικοί στόχοι</a:t>
            </a:r>
            <a:r>
              <a:rPr lang="de-DE" altLang="de-DE" sz="2400" b="1" dirty="0">
                <a:solidFill>
                  <a:srgbClr val="333333"/>
                </a:solidFill>
              </a:rPr>
              <a:t>:</a:t>
            </a:r>
          </a:p>
          <a:p>
            <a:pPr marL="285750" lvl="0" indent="-285750" defTabSz="914400" fontAlgn="base">
              <a:lnSpc>
                <a:spcPct val="100000"/>
              </a:lnSpc>
              <a:spcBef>
                <a:spcPts val="600"/>
              </a:spcBef>
              <a:buClr>
                <a:srgbClr val="333333"/>
              </a:buClr>
              <a:buFont typeface="WingDings"/>
              <a:buChar char=""/>
            </a:pPr>
            <a:r>
              <a:rPr lang="el-GR" altLang="de-DE" dirty="0">
                <a:solidFill>
                  <a:srgbClr val="333333"/>
                </a:solidFill>
              </a:rPr>
              <a:t>Όταν οι αποφάσεις είναι σημαντικές και σοβαρές, είναι καλύτερα να μην είναι βιαστικές και να λαμβάνονται υπ’ όψιν όλες οι σχετικές πληροφορίες </a:t>
            </a:r>
            <a:r>
              <a:rPr lang="en-GB" altLang="de-DE" dirty="0">
                <a:solidFill>
                  <a:srgbClr val="333333"/>
                </a:solidFill>
              </a:rPr>
              <a:t>(</a:t>
            </a:r>
            <a:r>
              <a:rPr lang="el-GR" altLang="de-DE" dirty="0">
                <a:solidFill>
                  <a:srgbClr val="333333"/>
                </a:solidFill>
              </a:rPr>
              <a:t>«καλύτερα ασφαλής παρά μετανιωμένος»</a:t>
            </a:r>
            <a:r>
              <a:rPr lang="en-GB" altLang="de-DE" dirty="0">
                <a:solidFill>
                  <a:srgbClr val="333333"/>
                </a:solidFill>
              </a:rPr>
              <a:t>).</a:t>
            </a:r>
            <a:endParaRPr lang="el-GR" altLang="de-DE" dirty="0">
              <a:solidFill>
                <a:srgbClr val="333333"/>
              </a:solidFill>
            </a:endParaRPr>
          </a:p>
          <a:p>
            <a:pPr marL="285750" lvl="0" indent="-285750" defTabSz="914400" fontAlgn="base">
              <a:lnSpc>
                <a:spcPct val="100000"/>
              </a:lnSpc>
              <a:spcBef>
                <a:spcPts val="600"/>
              </a:spcBef>
              <a:buClr>
                <a:srgbClr val="000000"/>
              </a:buClr>
              <a:buFont typeface="WingDings"/>
              <a:buChar char=""/>
            </a:pPr>
            <a:r>
              <a:rPr lang="el-GR" altLang="de-DE" dirty="0">
                <a:solidFill>
                  <a:srgbClr val="004992"/>
                </a:solidFill>
              </a:rPr>
              <a:t>Παράδειγμα</a:t>
            </a:r>
            <a:r>
              <a:rPr lang="de-DE" altLang="de-DE" dirty="0">
                <a:solidFill>
                  <a:srgbClr val="004992"/>
                </a:solidFill>
              </a:rPr>
              <a:t>:</a:t>
            </a:r>
            <a:r>
              <a:rPr lang="de-DE" altLang="de-DE" dirty="0">
                <a:solidFill>
                  <a:srgbClr val="333333"/>
                </a:solidFill>
              </a:rPr>
              <a:t> </a:t>
            </a:r>
            <a:r>
              <a:rPr lang="el-GR" altLang="de-DE" dirty="0">
                <a:solidFill>
                  <a:srgbClr val="333333"/>
                </a:solidFill>
              </a:rPr>
              <a:t>Ένας άνδρας μιλά ασυνάρτητα:</a:t>
            </a:r>
            <a:r>
              <a:rPr lang="en-GB" altLang="de-DE" dirty="0">
                <a:solidFill>
                  <a:srgbClr val="333333"/>
                </a:solidFill>
              </a:rPr>
              <a:t> </a:t>
            </a:r>
            <a:r>
              <a:rPr lang="el-GR" altLang="de-DE" i="1" dirty="0">
                <a:solidFill>
                  <a:srgbClr val="004992"/>
                </a:solidFill>
              </a:rPr>
              <a:t>Είναι μεθυσμένος;</a:t>
            </a:r>
            <a:endParaRPr lang="de-DE" altLang="de-DE" i="1" dirty="0">
              <a:solidFill>
                <a:srgbClr val="004992"/>
              </a:solidFill>
            </a:endParaRPr>
          </a:p>
          <a:p>
            <a:pPr marL="285750" lvl="0" indent="-285750" defTabSz="914400" fontAlgn="base">
              <a:lnSpc>
                <a:spcPct val="100000"/>
              </a:lnSpc>
              <a:spcBef>
                <a:spcPts val="600"/>
              </a:spcBef>
              <a:buClr>
                <a:srgbClr val="000000"/>
              </a:buClr>
              <a:buFont typeface="WingDings"/>
              <a:buChar char=""/>
            </a:pPr>
            <a:r>
              <a:rPr lang="el-GR" altLang="de-DE" dirty="0">
                <a:solidFill>
                  <a:srgbClr val="333333"/>
                </a:solidFill>
              </a:rPr>
              <a:t>Παρατήρησε προσεκτικότερα: έρχεται από κάποιο μπαρ ή μυρίζει αλκοόλ; </a:t>
            </a:r>
            <a:r>
              <a:rPr lang="el-GR" altLang="de-DE" i="1" dirty="0">
                <a:solidFill>
                  <a:srgbClr val="004992"/>
                </a:solidFill>
              </a:rPr>
              <a:t>Ο άνδρας μπορεί να πάσχει από κάποια διαταραχή του λόγου οφειλόμενη σε εγκεφαλικό επεισόδιο ή να έχει κάποια δυσκολία στην ομιλία του.</a:t>
            </a:r>
            <a:endParaRPr lang="en-US"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66</a:t>
            </a:fld>
            <a:endParaRPr lang="de-DE" altLang="de-DE">
              <a:latin typeface="+mn-lt"/>
              <a:ea typeface="+mn-ea"/>
            </a:endParaRPr>
          </a:p>
        </p:txBody>
      </p:sp>
    </p:spTree>
    <p:extLst>
      <p:ext uri="{BB962C8B-B14F-4D97-AF65-F5344CB8AC3E}">
        <p14:creationId xmlns:p14="http://schemas.microsoft.com/office/powerpoint/2010/main" val="40706654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dirty="0">
                <a:latin typeface="+mn-lt"/>
                <a:ea typeface="+mn-ea"/>
                <a:cs typeface="+mn-cs"/>
              </a:rPr>
              <a:t>Εφαρμογή στην καθημερινή ζωή</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600"/>
              </a:spcBef>
            </a:pPr>
            <a:r>
              <a:rPr lang="el-GR" altLang="de-DE" sz="2400" b="1" dirty="0">
                <a:solidFill>
                  <a:srgbClr val="333333"/>
                </a:solidFill>
              </a:rPr>
              <a:t>Εκπαιδευτικοί στόχοι</a:t>
            </a:r>
            <a:r>
              <a:rPr lang="de-DE" altLang="de-DE" sz="2400" b="1" dirty="0">
                <a:solidFill>
                  <a:srgbClr val="333333"/>
                </a:solidFill>
              </a:rPr>
              <a:t>:</a:t>
            </a:r>
          </a:p>
          <a:p>
            <a:pPr marL="285750" lvl="0" indent="-285750" defTabSz="914400" fontAlgn="base">
              <a:lnSpc>
                <a:spcPct val="100000"/>
              </a:lnSpc>
              <a:spcBef>
                <a:spcPts val="600"/>
              </a:spcBef>
              <a:buClr>
                <a:srgbClr val="333333"/>
              </a:buClr>
              <a:buFont typeface="WingDings"/>
              <a:buChar char=""/>
            </a:pPr>
            <a:r>
              <a:rPr lang="el-GR" altLang="de-DE" dirty="0">
                <a:solidFill>
                  <a:srgbClr val="333333"/>
                </a:solidFill>
              </a:rPr>
              <a:t>Όταν οι αποφάσεις είναι σημαντικές και σοβαρές, είναι καλύτερα να μην είναι βιαστικές και να λαμβάνονται υπ’ όψιν όλες οι σχετικές πληροφορίες </a:t>
            </a:r>
            <a:r>
              <a:rPr lang="en-GB" altLang="de-DE" dirty="0">
                <a:solidFill>
                  <a:srgbClr val="333333"/>
                </a:solidFill>
              </a:rPr>
              <a:t>(</a:t>
            </a:r>
            <a:r>
              <a:rPr lang="el-GR" altLang="de-DE" dirty="0">
                <a:solidFill>
                  <a:srgbClr val="333333"/>
                </a:solidFill>
              </a:rPr>
              <a:t>«καλύτερα ασφαλής παρά μετανιωμένος»</a:t>
            </a:r>
            <a:r>
              <a:rPr lang="en-GB" altLang="de-DE" dirty="0">
                <a:solidFill>
                  <a:srgbClr val="333333"/>
                </a:solidFill>
              </a:rPr>
              <a:t>).</a:t>
            </a:r>
            <a:endParaRPr lang="el-GR" altLang="de-DE" dirty="0">
              <a:solidFill>
                <a:srgbClr val="333333"/>
              </a:solidFill>
            </a:endParaRPr>
          </a:p>
          <a:p>
            <a:pPr marL="285750" lvl="0" indent="-285750" defTabSz="914400" fontAlgn="base">
              <a:lnSpc>
                <a:spcPct val="100000"/>
              </a:lnSpc>
              <a:spcBef>
                <a:spcPts val="600"/>
              </a:spcBef>
              <a:buClr>
                <a:srgbClr val="000000"/>
              </a:buClr>
              <a:buFont typeface="WingDings"/>
              <a:buChar char=""/>
            </a:pPr>
            <a:r>
              <a:rPr lang="el-GR" altLang="de-DE" dirty="0">
                <a:solidFill>
                  <a:srgbClr val="004992"/>
                </a:solidFill>
              </a:rPr>
              <a:t>Παράδειγμα</a:t>
            </a:r>
            <a:r>
              <a:rPr lang="de-DE" altLang="de-DE" dirty="0">
                <a:solidFill>
                  <a:srgbClr val="004992"/>
                </a:solidFill>
              </a:rPr>
              <a:t>:</a:t>
            </a:r>
            <a:r>
              <a:rPr lang="de-DE" altLang="de-DE" dirty="0">
                <a:solidFill>
                  <a:srgbClr val="333333"/>
                </a:solidFill>
              </a:rPr>
              <a:t> </a:t>
            </a:r>
            <a:r>
              <a:rPr lang="el-GR" altLang="de-DE" dirty="0">
                <a:solidFill>
                  <a:srgbClr val="333333"/>
                </a:solidFill>
              </a:rPr>
              <a:t>Ένας άνδρας μιλά ασυνάρτητα:</a:t>
            </a:r>
            <a:r>
              <a:rPr lang="en-GB" altLang="de-DE" dirty="0">
                <a:solidFill>
                  <a:srgbClr val="333333"/>
                </a:solidFill>
              </a:rPr>
              <a:t> </a:t>
            </a:r>
            <a:r>
              <a:rPr lang="el-GR" altLang="de-DE" i="1" dirty="0">
                <a:solidFill>
                  <a:srgbClr val="004992"/>
                </a:solidFill>
              </a:rPr>
              <a:t>Είναι μεθυσμένος;</a:t>
            </a:r>
            <a:endParaRPr lang="de-DE" altLang="de-DE" i="1" dirty="0">
              <a:solidFill>
                <a:srgbClr val="004992"/>
              </a:solidFill>
            </a:endParaRPr>
          </a:p>
          <a:p>
            <a:pPr marL="285750" lvl="0" indent="-285750" defTabSz="914400" fontAlgn="base">
              <a:lnSpc>
                <a:spcPct val="100000"/>
              </a:lnSpc>
              <a:spcBef>
                <a:spcPts val="600"/>
              </a:spcBef>
              <a:buClr>
                <a:srgbClr val="000000"/>
              </a:buClr>
              <a:buFont typeface="WingDings"/>
              <a:buChar char=""/>
            </a:pPr>
            <a:r>
              <a:rPr lang="el-GR" altLang="de-DE" dirty="0">
                <a:solidFill>
                  <a:srgbClr val="333333"/>
                </a:solidFill>
              </a:rPr>
              <a:t>Παρατήρησε προσεκτικότερα: έρχεται από κάποιο μπαρ ή μυρίζει αλκοόλ; </a:t>
            </a:r>
            <a:r>
              <a:rPr lang="el-GR" altLang="de-DE" i="1" dirty="0">
                <a:solidFill>
                  <a:srgbClr val="004992"/>
                </a:solidFill>
              </a:rPr>
              <a:t>Ο άνδρας μπορεί να πάσχει από κάποια διαταραχή του λόγου οφειλόμενη σε εγκεφαλικό επεισόδιο ή να έχει κάποια δυσκολία στην ομιλία του.</a:t>
            </a:r>
          </a:p>
          <a:p>
            <a:pPr marL="285750" lvl="0" indent="-285750" defTabSz="914400" fontAlgn="base">
              <a:lnSpc>
                <a:spcPct val="100000"/>
              </a:lnSpc>
              <a:spcBef>
                <a:spcPts val="600"/>
              </a:spcBef>
              <a:buClr>
                <a:srgbClr val="333333"/>
              </a:buClr>
              <a:buFont typeface="WingDings"/>
              <a:buChar char=""/>
            </a:pPr>
            <a:r>
              <a:rPr lang="el-GR" altLang="de-DE" dirty="0">
                <a:solidFill>
                  <a:srgbClr val="333333"/>
                </a:solidFill>
              </a:rPr>
              <a:t>Θυμηθείτε ότι οι βιαστικές αποφάσεις αυξάνουν τον κίνδυνο λάθους.</a:t>
            </a:r>
            <a:endParaRPr lang="en-US"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67</a:t>
            </a:fld>
            <a:endParaRPr lang="de-DE" altLang="de-DE">
              <a:latin typeface="+mn-lt"/>
              <a:ea typeface="+mn-ea"/>
            </a:endParaRPr>
          </a:p>
        </p:txBody>
      </p:sp>
    </p:spTree>
    <p:extLst>
      <p:ext uri="{BB962C8B-B14F-4D97-AF65-F5344CB8AC3E}">
        <p14:creationId xmlns:p14="http://schemas.microsoft.com/office/powerpoint/2010/main" val="107022427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dirty="0">
                <a:latin typeface="+mn-lt"/>
                <a:ea typeface="+mn-ea"/>
                <a:cs typeface="+mn-cs"/>
              </a:rPr>
              <a:t>Εφαρμογή στην καθημερινή ζωή</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600"/>
              </a:spcBef>
            </a:pPr>
            <a:r>
              <a:rPr lang="el-GR" altLang="de-DE" sz="2400" b="1" dirty="0">
                <a:solidFill>
                  <a:srgbClr val="333333"/>
                </a:solidFill>
              </a:rPr>
              <a:t>Εκπαιδευτικοί στόχοι</a:t>
            </a:r>
            <a:r>
              <a:rPr lang="de-DE" altLang="de-DE" sz="2400" b="1" dirty="0">
                <a:solidFill>
                  <a:srgbClr val="333333"/>
                </a:solidFill>
              </a:rPr>
              <a:t>:</a:t>
            </a:r>
          </a:p>
          <a:p>
            <a:pPr marL="285750" lvl="0" indent="-285750" defTabSz="914400" fontAlgn="base">
              <a:lnSpc>
                <a:spcPct val="100000"/>
              </a:lnSpc>
              <a:spcBef>
                <a:spcPts val="600"/>
              </a:spcBef>
              <a:buClr>
                <a:srgbClr val="333333"/>
              </a:buClr>
              <a:buFont typeface="WingDings"/>
              <a:buChar char=""/>
            </a:pPr>
            <a:r>
              <a:rPr lang="el-GR" altLang="de-DE" dirty="0">
                <a:solidFill>
                  <a:srgbClr val="333333"/>
                </a:solidFill>
              </a:rPr>
              <a:t>Όταν οι αποφάσεις είναι σημαντικές και σοβαρές, είναι καλύτερα να μην είναι βιαστικές και να λαμβάνονται υπ’ όψιν όλες οι σχετικές πληροφορίες </a:t>
            </a:r>
            <a:r>
              <a:rPr lang="en-GB" altLang="de-DE" dirty="0">
                <a:solidFill>
                  <a:srgbClr val="333333"/>
                </a:solidFill>
              </a:rPr>
              <a:t>(</a:t>
            </a:r>
            <a:r>
              <a:rPr lang="el-GR" altLang="de-DE" dirty="0">
                <a:solidFill>
                  <a:srgbClr val="333333"/>
                </a:solidFill>
              </a:rPr>
              <a:t>«καλύτερα ασφαλής παρά μετανιωμένος»</a:t>
            </a:r>
            <a:r>
              <a:rPr lang="en-GB" altLang="de-DE" dirty="0">
                <a:solidFill>
                  <a:srgbClr val="333333"/>
                </a:solidFill>
              </a:rPr>
              <a:t>).</a:t>
            </a:r>
            <a:endParaRPr lang="el-GR" altLang="de-DE" dirty="0">
              <a:solidFill>
                <a:srgbClr val="333333"/>
              </a:solidFill>
            </a:endParaRPr>
          </a:p>
          <a:p>
            <a:pPr marL="285750" lvl="0" indent="-285750" defTabSz="914400" fontAlgn="base">
              <a:lnSpc>
                <a:spcPct val="100000"/>
              </a:lnSpc>
              <a:spcBef>
                <a:spcPts val="600"/>
              </a:spcBef>
              <a:buClr>
                <a:srgbClr val="000000"/>
              </a:buClr>
              <a:buFont typeface="WingDings"/>
              <a:buChar char=""/>
            </a:pPr>
            <a:r>
              <a:rPr lang="el-GR" altLang="de-DE" dirty="0">
                <a:solidFill>
                  <a:srgbClr val="004992"/>
                </a:solidFill>
              </a:rPr>
              <a:t>Παράδειγμα</a:t>
            </a:r>
            <a:r>
              <a:rPr lang="de-DE" altLang="de-DE" dirty="0">
                <a:solidFill>
                  <a:srgbClr val="004992"/>
                </a:solidFill>
              </a:rPr>
              <a:t>:</a:t>
            </a:r>
            <a:r>
              <a:rPr lang="de-DE" altLang="de-DE" dirty="0">
                <a:solidFill>
                  <a:srgbClr val="333333"/>
                </a:solidFill>
              </a:rPr>
              <a:t> </a:t>
            </a:r>
            <a:r>
              <a:rPr lang="el-GR" altLang="de-DE" dirty="0">
                <a:solidFill>
                  <a:srgbClr val="333333"/>
                </a:solidFill>
              </a:rPr>
              <a:t>Ένας άνδρας μιλά ασυνάρτητα:</a:t>
            </a:r>
            <a:r>
              <a:rPr lang="en-GB" altLang="de-DE" dirty="0">
                <a:solidFill>
                  <a:srgbClr val="333333"/>
                </a:solidFill>
              </a:rPr>
              <a:t> </a:t>
            </a:r>
            <a:r>
              <a:rPr lang="el-GR" altLang="de-DE" i="1" dirty="0">
                <a:solidFill>
                  <a:srgbClr val="004992"/>
                </a:solidFill>
              </a:rPr>
              <a:t>Είναι μεθυσμένος;</a:t>
            </a:r>
            <a:endParaRPr lang="de-DE" altLang="de-DE" i="1" dirty="0">
              <a:solidFill>
                <a:srgbClr val="004992"/>
              </a:solidFill>
            </a:endParaRPr>
          </a:p>
          <a:p>
            <a:pPr marL="285750" lvl="0" indent="-285750" defTabSz="914400" fontAlgn="base">
              <a:lnSpc>
                <a:spcPct val="100000"/>
              </a:lnSpc>
              <a:spcBef>
                <a:spcPts val="600"/>
              </a:spcBef>
              <a:buClr>
                <a:srgbClr val="000000"/>
              </a:buClr>
              <a:buFont typeface="WingDings"/>
              <a:buChar char=""/>
            </a:pPr>
            <a:r>
              <a:rPr lang="el-GR" altLang="de-DE" dirty="0">
                <a:solidFill>
                  <a:srgbClr val="333333"/>
                </a:solidFill>
              </a:rPr>
              <a:t>Παρατήρησε προσεκτικότερα: έρχεται από κάποιο μπαρ ή μυρίζει αλκοόλ; </a:t>
            </a:r>
            <a:r>
              <a:rPr lang="el-GR" altLang="de-DE" i="1" dirty="0">
                <a:solidFill>
                  <a:srgbClr val="004992"/>
                </a:solidFill>
              </a:rPr>
              <a:t>Ο άνδρας μπορεί να πάσχει από κάποια διαταραχή του λόγου οφειλόμενη σε εγκεφαλικό επεισόδιο ή να έχει κάποια δυσκολία στην ομιλία του.</a:t>
            </a:r>
          </a:p>
          <a:p>
            <a:pPr marL="285750" lvl="0" indent="-285750" defTabSz="914400" fontAlgn="base">
              <a:lnSpc>
                <a:spcPct val="100000"/>
              </a:lnSpc>
              <a:spcBef>
                <a:spcPts val="600"/>
              </a:spcBef>
              <a:buClr>
                <a:srgbClr val="333333"/>
              </a:buClr>
              <a:buFont typeface="WingDings"/>
              <a:buChar char=""/>
            </a:pPr>
            <a:r>
              <a:rPr lang="el-GR" altLang="de-DE" dirty="0">
                <a:solidFill>
                  <a:srgbClr val="333333"/>
                </a:solidFill>
              </a:rPr>
              <a:t>Θυμηθείτε ότι οι βιαστικές αποφάσεις αυξάνουν τον κίνδυνο λάθους.</a:t>
            </a:r>
          </a:p>
          <a:p>
            <a:pPr marL="285750" lvl="0" indent="-285750" defTabSz="914400" fontAlgn="base">
              <a:lnSpc>
                <a:spcPct val="100000"/>
              </a:lnSpc>
              <a:spcBef>
                <a:spcPts val="600"/>
              </a:spcBef>
              <a:buClr>
                <a:srgbClr val="333333"/>
              </a:buClr>
              <a:buFont typeface="WingDings"/>
              <a:buChar char=""/>
            </a:pPr>
            <a:r>
              <a:rPr lang="en-US" altLang="de-DE" dirty="0" err="1">
                <a:solidFill>
                  <a:srgbClr val="333333"/>
                </a:solidFill>
              </a:rPr>
              <a:t>Γι</a:t>
            </a:r>
            <a:r>
              <a:rPr lang="en-US" altLang="de-DE" dirty="0">
                <a:solidFill>
                  <a:srgbClr val="333333"/>
                </a:solidFill>
              </a:rPr>
              <a:t>α </a:t>
            </a:r>
            <a:r>
              <a:rPr lang="el-GR" altLang="de-DE" dirty="0">
                <a:solidFill>
                  <a:srgbClr val="333333"/>
                </a:solidFill>
              </a:rPr>
              <a:t>ασήμαντα </a:t>
            </a:r>
            <a:r>
              <a:rPr lang="en-US" altLang="de-DE" dirty="0" err="1">
                <a:solidFill>
                  <a:srgbClr val="333333"/>
                </a:solidFill>
              </a:rPr>
              <a:t>γεγονότ</a:t>
            </a:r>
            <a:r>
              <a:rPr lang="en-US" altLang="de-DE" dirty="0">
                <a:solidFill>
                  <a:srgbClr val="333333"/>
                </a:solidFill>
              </a:rPr>
              <a:t>α, μπορούμε </a:t>
            </a:r>
            <a:r>
              <a:rPr lang="el-GR" altLang="de-DE" dirty="0">
                <a:solidFill>
                  <a:srgbClr val="333333"/>
                </a:solidFill>
              </a:rPr>
              <a:t>να πάρουμε πιο γρήγορες αποφάσεις</a:t>
            </a:r>
            <a:r>
              <a:rPr lang="en-US" altLang="de-DE" dirty="0">
                <a:solidFill>
                  <a:srgbClr val="333333"/>
                </a:solidFill>
              </a:rPr>
              <a:t> (π.χ. </a:t>
            </a:r>
            <a:r>
              <a:rPr lang="el-GR" altLang="de-DE" dirty="0">
                <a:solidFill>
                  <a:srgbClr val="333333"/>
                </a:solidFill>
              </a:rPr>
              <a:t>διαλέγοντ</a:t>
            </a:r>
            <a:r>
              <a:rPr lang="en-US" altLang="de-DE" dirty="0">
                <a:solidFill>
                  <a:srgbClr val="333333"/>
                </a:solidFill>
              </a:rPr>
              <a:t>ας </a:t>
            </a:r>
            <a:r>
              <a:rPr lang="en-US" altLang="de-DE" dirty="0" err="1">
                <a:solidFill>
                  <a:srgbClr val="333333"/>
                </a:solidFill>
              </a:rPr>
              <a:t>μι</a:t>
            </a:r>
            <a:r>
              <a:rPr lang="en-US" altLang="de-DE" dirty="0">
                <a:solidFill>
                  <a:srgbClr val="333333"/>
                </a:solidFill>
              </a:rPr>
              <a:t>α μάρκα γιαούρτι ή </a:t>
            </a:r>
            <a:r>
              <a:rPr lang="el-GR" altLang="de-DE" dirty="0">
                <a:solidFill>
                  <a:srgbClr val="333333"/>
                </a:solidFill>
              </a:rPr>
              <a:t>ένα </a:t>
            </a:r>
            <a:r>
              <a:rPr lang="en-US" altLang="de-DE" dirty="0" err="1">
                <a:solidFill>
                  <a:srgbClr val="333333"/>
                </a:solidFill>
              </a:rPr>
              <a:t>είδος</a:t>
            </a:r>
            <a:r>
              <a:rPr lang="en-US" altLang="de-DE" dirty="0">
                <a:solidFill>
                  <a:srgbClr val="333333"/>
                </a:solidFill>
              </a:rPr>
              <a:t> </a:t>
            </a:r>
            <a:r>
              <a:rPr lang="en-US" altLang="de-DE" dirty="0" err="1">
                <a:solidFill>
                  <a:srgbClr val="333333"/>
                </a:solidFill>
              </a:rPr>
              <a:t>κέικ</a:t>
            </a:r>
            <a:r>
              <a:rPr lang="en-US" altLang="de-DE" dirty="0">
                <a:solidFill>
                  <a:srgbClr val="333333"/>
                </a:solidFill>
              </a:rPr>
              <a:t>, </a:t>
            </a:r>
            <a:r>
              <a:rPr lang="el-GR" altLang="de-DE" dirty="0">
                <a:solidFill>
                  <a:srgbClr val="333333"/>
                </a:solidFill>
              </a:rPr>
              <a:t>επιλέγοντας</a:t>
            </a:r>
            <a:r>
              <a:rPr lang="en-US" altLang="de-DE" dirty="0">
                <a:solidFill>
                  <a:srgbClr val="333333"/>
                </a:solidFill>
              </a:rPr>
              <a:t> α</a:t>
            </a:r>
            <a:r>
              <a:rPr lang="en-US" altLang="de-DE" dirty="0" err="1">
                <a:solidFill>
                  <a:srgbClr val="333333"/>
                </a:solidFill>
              </a:rPr>
              <a:t>ριθμο</a:t>
            </a:r>
            <a:r>
              <a:rPr lang="el-GR" altLang="de-DE" dirty="0">
                <a:solidFill>
                  <a:srgbClr val="333333"/>
                </a:solidFill>
              </a:rPr>
              <a:t>ύς</a:t>
            </a:r>
            <a:r>
              <a:rPr lang="en-US" altLang="de-DE" dirty="0">
                <a:solidFill>
                  <a:srgbClr val="333333"/>
                </a:solidFill>
              </a:rPr>
              <a:t> </a:t>
            </a:r>
            <a:r>
              <a:rPr lang="en-US" altLang="de-DE" dirty="0" err="1">
                <a:solidFill>
                  <a:srgbClr val="333333"/>
                </a:solidFill>
              </a:rPr>
              <a:t>λοτ</a:t>
            </a:r>
            <a:r>
              <a:rPr lang="en-US" altLang="de-DE" dirty="0">
                <a:solidFill>
                  <a:srgbClr val="333333"/>
                </a:solidFill>
              </a:rPr>
              <a:t>αρία</a:t>
            </a:r>
            <a:r>
              <a:rPr lang="el-GR" altLang="de-DE" dirty="0">
                <a:solidFill>
                  <a:srgbClr val="333333"/>
                </a:solidFill>
              </a:rPr>
              <a:t>ς</a:t>
            </a:r>
            <a:r>
              <a:rPr lang="en-US" altLang="de-DE" dirty="0">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68</a:t>
            </a:fld>
            <a:endParaRPr lang="de-DE" altLang="de-DE">
              <a:latin typeface="+mn-lt"/>
              <a:ea typeface="+mn-ea"/>
            </a:endParaRPr>
          </a:p>
        </p:txBody>
      </p:sp>
    </p:spTree>
    <p:extLst>
      <p:ext uri="{BB962C8B-B14F-4D97-AF65-F5344CB8AC3E}">
        <p14:creationId xmlns:p14="http://schemas.microsoft.com/office/powerpoint/2010/main" val="183591209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dirty="0">
                <a:latin typeface="+mn-lt"/>
                <a:ea typeface="+mn-ea"/>
                <a:cs typeface="+mn-cs"/>
              </a:rPr>
              <a:t>Εφαρμογή στην καθημερινή ζωή</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600"/>
              </a:spcBef>
            </a:pPr>
            <a:r>
              <a:rPr lang="el-GR" altLang="de-DE" sz="2400" b="1" dirty="0">
                <a:solidFill>
                  <a:srgbClr val="333333"/>
                </a:solidFill>
              </a:rPr>
              <a:t>Εκπαιδευτικοί στόχοι</a:t>
            </a:r>
            <a:r>
              <a:rPr lang="de-DE" altLang="de-DE" sz="2400" b="1" dirty="0">
                <a:solidFill>
                  <a:srgbClr val="333333"/>
                </a:solidFill>
              </a:rPr>
              <a:t>:</a:t>
            </a:r>
          </a:p>
          <a:p>
            <a:pPr marL="285750" lvl="0" indent="-285750" defTabSz="914400" fontAlgn="base">
              <a:lnSpc>
                <a:spcPct val="100000"/>
              </a:lnSpc>
              <a:spcBef>
                <a:spcPts val="600"/>
              </a:spcBef>
              <a:buClr>
                <a:srgbClr val="333333"/>
              </a:buClr>
              <a:buFont typeface="WingDings"/>
              <a:buChar char=""/>
            </a:pPr>
            <a:r>
              <a:rPr lang="el-GR" altLang="de-DE" dirty="0">
                <a:solidFill>
                  <a:srgbClr val="333333"/>
                </a:solidFill>
              </a:rPr>
              <a:t>Όταν οι αποφάσεις είναι σημαντικές και σοβαρές, είναι καλύτερα να μην είναι βιαστικές και να λαμβάνονται υπ’ όψιν όλες οι σχετικές πληροφορίες </a:t>
            </a:r>
            <a:r>
              <a:rPr lang="en-GB" altLang="de-DE" dirty="0">
                <a:solidFill>
                  <a:srgbClr val="333333"/>
                </a:solidFill>
              </a:rPr>
              <a:t>(</a:t>
            </a:r>
            <a:r>
              <a:rPr lang="el-GR" altLang="de-DE" dirty="0">
                <a:solidFill>
                  <a:srgbClr val="333333"/>
                </a:solidFill>
              </a:rPr>
              <a:t>«καλύτερα ασφαλής παρά μετανιωμένος»</a:t>
            </a:r>
            <a:r>
              <a:rPr lang="en-GB" altLang="de-DE" dirty="0">
                <a:solidFill>
                  <a:srgbClr val="333333"/>
                </a:solidFill>
              </a:rPr>
              <a:t>).</a:t>
            </a:r>
            <a:endParaRPr lang="el-GR" altLang="de-DE" dirty="0">
              <a:solidFill>
                <a:srgbClr val="333333"/>
              </a:solidFill>
            </a:endParaRPr>
          </a:p>
          <a:p>
            <a:pPr marL="285750" lvl="0" indent="-285750" defTabSz="914400" fontAlgn="base">
              <a:lnSpc>
                <a:spcPct val="100000"/>
              </a:lnSpc>
              <a:spcBef>
                <a:spcPts val="600"/>
              </a:spcBef>
              <a:buClr>
                <a:srgbClr val="000000"/>
              </a:buClr>
              <a:buFont typeface="WingDings"/>
              <a:buChar char=""/>
            </a:pPr>
            <a:r>
              <a:rPr lang="el-GR" altLang="de-DE" dirty="0">
                <a:solidFill>
                  <a:srgbClr val="004992"/>
                </a:solidFill>
              </a:rPr>
              <a:t>Παράδειγμα</a:t>
            </a:r>
            <a:r>
              <a:rPr lang="de-DE" altLang="de-DE" dirty="0">
                <a:solidFill>
                  <a:srgbClr val="004992"/>
                </a:solidFill>
              </a:rPr>
              <a:t>:</a:t>
            </a:r>
            <a:r>
              <a:rPr lang="de-DE" altLang="de-DE" dirty="0">
                <a:solidFill>
                  <a:srgbClr val="333333"/>
                </a:solidFill>
              </a:rPr>
              <a:t> </a:t>
            </a:r>
            <a:r>
              <a:rPr lang="el-GR" altLang="de-DE" dirty="0">
                <a:solidFill>
                  <a:srgbClr val="333333"/>
                </a:solidFill>
              </a:rPr>
              <a:t>Ένας άνδρας μιλά ασυνάρτητα:</a:t>
            </a:r>
            <a:r>
              <a:rPr lang="en-GB" altLang="de-DE" dirty="0">
                <a:solidFill>
                  <a:srgbClr val="333333"/>
                </a:solidFill>
              </a:rPr>
              <a:t> </a:t>
            </a:r>
            <a:r>
              <a:rPr lang="el-GR" altLang="de-DE" i="1" dirty="0">
                <a:solidFill>
                  <a:srgbClr val="004992"/>
                </a:solidFill>
              </a:rPr>
              <a:t>Είναι μεθυσμένος;</a:t>
            </a:r>
            <a:endParaRPr lang="de-DE" altLang="de-DE" i="1" dirty="0">
              <a:solidFill>
                <a:srgbClr val="004992"/>
              </a:solidFill>
            </a:endParaRPr>
          </a:p>
          <a:p>
            <a:pPr marL="285750" lvl="0" indent="-285750" defTabSz="914400" fontAlgn="base">
              <a:lnSpc>
                <a:spcPct val="100000"/>
              </a:lnSpc>
              <a:spcBef>
                <a:spcPts val="600"/>
              </a:spcBef>
              <a:buClr>
                <a:srgbClr val="000000"/>
              </a:buClr>
              <a:buFont typeface="WingDings"/>
              <a:buChar char=""/>
            </a:pPr>
            <a:r>
              <a:rPr lang="el-GR" altLang="de-DE" dirty="0">
                <a:solidFill>
                  <a:srgbClr val="333333"/>
                </a:solidFill>
              </a:rPr>
              <a:t>Παρατήρησε προσεκτικότερα: έρχεται από κάποιο μπαρ ή μυρίζει αλκοόλ; </a:t>
            </a:r>
            <a:r>
              <a:rPr lang="el-GR" altLang="de-DE" i="1" dirty="0">
                <a:solidFill>
                  <a:srgbClr val="004992"/>
                </a:solidFill>
              </a:rPr>
              <a:t>Ο άνδρας μπορεί να πάσχει από κάποια διαταραχή του λόγου οφειλόμενη σε εγκεφαλικό επεισόδιο ή να έχει κάποια δυσκολία στην ομιλία του.</a:t>
            </a:r>
          </a:p>
          <a:p>
            <a:pPr marL="285750" lvl="0" indent="-285750" defTabSz="914400" fontAlgn="base">
              <a:lnSpc>
                <a:spcPct val="100000"/>
              </a:lnSpc>
              <a:spcBef>
                <a:spcPts val="600"/>
              </a:spcBef>
              <a:buClr>
                <a:srgbClr val="333333"/>
              </a:buClr>
              <a:buFont typeface="WingDings"/>
              <a:buChar char=""/>
            </a:pPr>
            <a:r>
              <a:rPr lang="el-GR" altLang="de-DE" dirty="0">
                <a:solidFill>
                  <a:srgbClr val="333333"/>
                </a:solidFill>
              </a:rPr>
              <a:t>Θυμηθείτε ότι οι βιαστικές αποφάσεις αυξάνουν τον κίνδυνο λάθους.</a:t>
            </a:r>
          </a:p>
          <a:p>
            <a:pPr marL="285750" lvl="0" indent="-285750" defTabSz="914400" fontAlgn="base">
              <a:lnSpc>
                <a:spcPct val="100000"/>
              </a:lnSpc>
              <a:spcBef>
                <a:spcPts val="600"/>
              </a:spcBef>
              <a:buClr>
                <a:srgbClr val="333333"/>
              </a:buClr>
              <a:buFont typeface="WingDings"/>
              <a:buChar char=""/>
            </a:pPr>
            <a:r>
              <a:rPr lang="en-US" altLang="de-DE" dirty="0" err="1">
                <a:solidFill>
                  <a:srgbClr val="333333"/>
                </a:solidFill>
              </a:rPr>
              <a:t>Γι</a:t>
            </a:r>
            <a:r>
              <a:rPr lang="en-US" altLang="de-DE" dirty="0">
                <a:solidFill>
                  <a:srgbClr val="333333"/>
                </a:solidFill>
              </a:rPr>
              <a:t>α </a:t>
            </a:r>
            <a:r>
              <a:rPr lang="el-GR" altLang="de-DE" dirty="0">
                <a:solidFill>
                  <a:srgbClr val="333333"/>
                </a:solidFill>
              </a:rPr>
              <a:t>ασήμαντα </a:t>
            </a:r>
            <a:r>
              <a:rPr lang="en-US" altLang="de-DE" dirty="0" err="1">
                <a:solidFill>
                  <a:srgbClr val="333333"/>
                </a:solidFill>
              </a:rPr>
              <a:t>γεγονότ</a:t>
            </a:r>
            <a:r>
              <a:rPr lang="en-US" altLang="de-DE" dirty="0">
                <a:solidFill>
                  <a:srgbClr val="333333"/>
                </a:solidFill>
              </a:rPr>
              <a:t>α, μπορούμε </a:t>
            </a:r>
            <a:r>
              <a:rPr lang="el-GR" altLang="de-DE" dirty="0">
                <a:solidFill>
                  <a:srgbClr val="333333"/>
                </a:solidFill>
              </a:rPr>
              <a:t>να πάρουμε πιο γρήγορες αποφάσεις</a:t>
            </a:r>
            <a:r>
              <a:rPr lang="en-US" altLang="de-DE" dirty="0">
                <a:solidFill>
                  <a:srgbClr val="333333"/>
                </a:solidFill>
              </a:rPr>
              <a:t> (π.χ. </a:t>
            </a:r>
            <a:r>
              <a:rPr lang="el-GR" altLang="de-DE" dirty="0">
                <a:solidFill>
                  <a:srgbClr val="333333"/>
                </a:solidFill>
              </a:rPr>
              <a:t>διαλέγοντ</a:t>
            </a:r>
            <a:r>
              <a:rPr lang="en-US" altLang="de-DE" dirty="0">
                <a:solidFill>
                  <a:srgbClr val="333333"/>
                </a:solidFill>
              </a:rPr>
              <a:t>ας </a:t>
            </a:r>
            <a:r>
              <a:rPr lang="en-US" altLang="de-DE" dirty="0" err="1">
                <a:solidFill>
                  <a:srgbClr val="333333"/>
                </a:solidFill>
              </a:rPr>
              <a:t>μι</a:t>
            </a:r>
            <a:r>
              <a:rPr lang="en-US" altLang="de-DE" dirty="0">
                <a:solidFill>
                  <a:srgbClr val="333333"/>
                </a:solidFill>
              </a:rPr>
              <a:t>α μάρκα γιαούρτι ή </a:t>
            </a:r>
            <a:r>
              <a:rPr lang="el-GR" altLang="de-DE" dirty="0">
                <a:solidFill>
                  <a:srgbClr val="333333"/>
                </a:solidFill>
              </a:rPr>
              <a:t>ένα </a:t>
            </a:r>
            <a:r>
              <a:rPr lang="en-US" altLang="de-DE" dirty="0" err="1">
                <a:solidFill>
                  <a:srgbClr val="333333"/>
                </a:solidFill>
              </a:rPr>
              <a:t>είδος</a:t>
            </a:r>
            <a:r>
              <a:rPr lang="en-US" altLang="de-DE" dirty="0">
                <a:solidFill>
                  <a:srgbClr val="333333"/>
                </a:solidFill>
              </a:rPr>
              <a:t> </a:t>
            </a:r>
            <a:r>
              <a:rPr lang="en-US" altLang="de-DE" dirty="0" err="1">
                <a:solidFill>
                  <a:srgbClr val="333333"/>
                </a:solidFill>
              </a:rPr>
              <a:t>κέικ</a:t>
            </a:r>
            <a:r>
              <a:rPr lang="en-US" altLang="de-DE" dirty="0">
                <a:solidFill>
                  <a:srgbClr val="333333"/>
                </a:solidFill>
              </a:rPr>
              <a:t>, </a:t>
            </a:r>
            <a:r>
              <a:rPr lang="el-GR" altLang="de-DE" dirty="0">
                <a:solidFill>
                  <a:srgbClr val="333333"/>
                </a:solidFill>
              </a:rPr>
              <a:t>επιλέγοντας</a:t>
            </a:r>
            <a:r>
              <a:rPr lang="en-US" altLang="de-DE" dirty="0">
                <a:solidFill>
                  <a:srgbClr val="333333"/>
                </a:solidFill>
              </a:rPr>
              <a:t> α</a:t>
            </a:r>
            <a:r>
              <a:rPr lang="en-US" altLang="de-DE" dirty="0" err="1">
                <a:solidFill>
                  <a:srgbClr val="333333"/>
                </a:solidFill>
              </a:rPr>
              <a:t>ριθμο</a:t>
            </a:r>
            <a:r>
              <a:rPr lang="el-GR" altLang="de-DE" dirty="0">
                <a:solidFill>
                  <a:srgbClr val="333333"/>
                </a:solidFill>
              </a:rPr>
              <a:t>ύς</a:t>
            </a:r>
            <a:r>
              <a:rPr lang="en-US" altLang="de-DE" dirty="0">
                <a:solidFill>
                  <a:srgbClr val="333333"/>
                </a:solidFill>
              </a:rPr>
              <a:t> </a:t>
            </a:r>
            <a:r>
              <a:rPr lang="en-US" altLang="de-DE" dirty="0" err="1">
                <a:solidFill>
                  <a:srgbClr val="333333"/>
                </a:solidFill>
              </a:rPr>
              <a:t>λοτ</a:t>
            </a:r>
            <a:r>
              <a:rPr lang="en-US" altLang="de-DE" dirty="0">
                <a:solidFill>
                  <a:srgbClr val="333333"/>
                </a:solidFill>
              </a:rPr>
              <a:t>αρία</a:t>
            </a:r>
            <a:r>
              <a:rPr lang="el-GR" altLang="de-DE" dirty="0">
                <a:solidFill>
                  <a:srgbClr val="333333"/>
                </a:solidFill>
              </a:rPr>
              <a:t>ς</a:t>
            </a:r>
            <a:r>
              <a:rPr lang="en-US" altLang="de-DE" dirty="0">
                <a:solidFill>
                  <a:srgbClr val="333333"/>
                </a:solidFill>
              </a:rPr>
              <a:t>).</a:t>
            </a:r>
            <a:endParaRPr lang="el-GR" altLang="de-DE" dirty="0">
              <a:solidFill>
                <a:srgbClr val="333333"/>
              </a:solidFill>
            </a:endParaRPr>
          </a:p>
          <a:p>
            <a:pPr marL="285750" lvl="0" indent="-285750" defTabSz="914400" fontAlgn="base">
              <a:lnSpc>
                <a:spcPct val="100000"/>
              </a:lnSpc>
              <a:spcBef>
                <a:spcPts val="600"/>
              </a:spcBef>
              <a:buClr>
                <a:srgbClr val="333333"/>
              </a:buClr>
              <a:buFont typeface="WingDings"/>
              <a:buChar char=""/>
            </a:pPr>
            <a:r>
              <a:rPr lang="el-GR" altLang="de-DE" dirty="0">
                <a:solidFill>
                  <a:srgbClr val="333333"/>
                </a:solidFill>
              </a:rPr>
              <a:t>Το να κάνει κανείς </a:t>
            </a:r>
            <a:r>
              <a:rPr lang="en-US" altLang="de-DE" dirty="0" err="1">
                <a:solidFill>
                  <a:srgbClr val="333333"/>
                </a:solidFill>
              </a:rPr>
              <a:t>λάθ</a:t>
            </a:r>
            <a:r>
              <a:rPr lang="el-GR" altLang="de-DE" dirty="0">
                <a:solidFill>
                  <a:srgbClr val="333333"/>
                </a:solidFill>
              </a:rPr>
              <a:t>ος</a:t>
            </a:r>
            <a:r>
              <a:rPr lang="en-US" altLang="de-DE" dirty="0">
                <a:solidFill>
                  <a:srgbClr val="333333"/>
                </a:solidFill>
              </a:rPr>
              <a:t> </a:t>
            </a:r>
            <a:r>
              <a:rPr lang="en-US" altLang="de-DE" dirty="0" err="1">
                <a:solidFill>
                  <a:srgbClr val="333333"/>
                </a:solidFill>
              </a:rPr>
              <a:t>είν</a:t>
            </a:r>
            <a:r>
              <a:rPr lang="en-US" altLang="de-DE" dirty="0">
                <a:solidFill>
                  <a:srgbClr val="333333"/>
                </a:solidFill>
              </a:rPr>
              <a:t>αι ανθρώπιν</a:t>
            </a:r>
            <a:r>
              <a:rPr lang="el-GR" altLang="de-DE" dirty="0">
                <a:solidFill>
                  <a:srgbClr val="333333"/>
                </a:solidFill>
              </a:rPr>
              <a:t>ο</a:t>
            </a:r>
            <a:r>
              <a:rPr lang="en-US" altLang="de-DE" dirty="0">
                <a:solidFill>
                  <a:srgbClr val="333333"/>
                </a:solidFill>
              </a:rPr>
              <a:t> - να </a:t>
            </a:r>
            <a:r>
              <a:rPr lang="en-US" altLang="de-DE" dirty="0" err="1">
                <a:solidFill>
                  <a:srgbClr val="333333"/>
                </a:solidFill>
              </a:rPr>
              <a:t>εί</a:t>
            </a:r>
            <a:r>
              <a:rPr lang="el-GR" altLang="de-DE" dirty="0">
                <a:solidFill>
                  <a:srgbClr val="333333"/>
                </a:solidFill>
              </a:rPr>
              <a:t>σθε</a:t>
            </a:r>
            <a:r>
              <a:rPr lang="en-US" altLang="de-DE" dirty="0">
                <a:solidFill>
                  <a:srgbClr val="333333"/>
                </a:solidFill>
              </a:rPr>
              <a:t> π</a:t>
            </a:r>
            <a:r>
              <a:rPr lang="en-US" altLang="de-DE" dirty="0" err="1">
                <a:solidFill>
                  <a:srgbClr val="333333"/>
                </a:solidFill>
              </a:rPr>
              <a:t>ροετοιμ</a:t>
            </a:r>
            <a:r>
              <a:rPr lang="en-US" altLang="de-DE" dirty="0">
                <a:solidFill>
                  <a:srgbClr val="333333"/>
                </a:solidFill>
              </a:rPr>
              <a:t>ασμένοι για το ενδεχόμενο ότι </a:t>
            </a:r>
            <a:r>
              <a:rPr lang="el-GR" altLang="de-DE" dirty="0">
                <a:solidFill>
                  <a:srgbClr val="333333"/>
                </a:solidFill>
              </a:rPr>
              <a:t>μπορεί και να κάνετε</a:t>
            </a:r>
            <a:r>
              <a:rPr lang="en-US" altLang="de-DE" dirty="0">
                <a:solidFill>
                  <a:srgbClr val="333333"/>
                </a:solidFill>
              </a:rPr>
              <a:t> </a:t>
            </a:r>
            <a:r>
              <a:rPr lang="en-US" altLang="de-DE" dirty="0" err="1">
                <a:solidFill>
                  <a:srgbClr val="333333"/>
                </a:solidFill>
              </a:rPr>
              <a:t>λάθος</a:t>
            </a:r>
            <a:r>
              <a:rPr lang="en-US" altLang="de-DE" dirty="0">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69</a:t>
            </a:fld>
            <a:endParaRPr lang="de-DE" altLang="de-DE">
              <a:latin typeface="+mn-lt"/>
              <a:ea typeface="+mn-ea"/>
            </a:endParaRPr>
          </a:p>
        </p:txBody>
      </p:sp>
    </p:spTree>
    <p:extLst>
      <p:ext uri="{BB962C8B-B14F-4D97-AF65-F5344CB8AC3E}">
        <p14:creationId xmlns:p14="http://schemas.microsoft.com/office/powerpoint/2010/main" val="153047948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dirty="0">
                <a:latin typeface="+mn-lt"/>
                <a:ea typeface="+mn-ea"/>
                <a:cs typeface="+mn-cs"/>
              </a:rPr>
              <a:t>Εφαρμογή στην καθημερινή ζωή</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600"/>
              </a:spcBef>
            </a:pPr>
            <a:r>
              <a:rPr lang="el-GR" altLang="de-DE" sz="2400" b="1" dirty="0">
                <a:solidFill>
                  <a:srgbClr val="333333"/>
                </a:solidFill>
              </a:rPr>
              <a:t>Εκπαιδευτικοί στόχοι</a:t>
            </a:r>
            <a:r>
              <a:rPr lang="de-DE" altLang="de-DE" sz="2400" b="1" dirty="0">
                <a:solidFill>
                  <a:srgbClr val="333333"/>
                </a:solidFill>
              </a:rPr>
              <a:t>:</a:t>
            </a:r>
          </a:p>
          <a:p>
            <a:pPr marL="285750" lvl="0" indent="-285750" defTabSz="914400" fontAlgn="base">
              <a:lnSpc>
                <a:spcPct val="100000"/>
              </a:lnSpc>
              <a:spcBef>
                <a:spcPts val="600"/>
              </a:spcBef>
              <a:buClr>
                <a:srgbClr val="333333"/>
              </a:buClr>
              <a:buFont typeface="WingDings"/>
              <a:buChar char=""/>
            </a:pPr>
            <a:r>
              <a:rPr lang="el-GR" altLang="de-DE" dirty="0">
                <a:solidFill>
                  <a:srgbClr val="333333"/>
                </a:solidFill>
              </a:rPr>
              <a:t>Όταν οι αποφάσεις είναι σημαντικές και σοβαρές, είναι καλύτερα να μην είναι βιαστικές και να λαμβάνονται υπ’ όψιν όλες οι σχετικές πληροφορίες </a:t>
            </a:r>
            <a:r>
              <a:rPr lang="en-GB" altLang="de-DE" dirty="0">
                <a:solidFill>
                  <a:srgbClr val="333333"/>
                </a:solidFill>
              </a:rPr>
              <a:t>(</a:t>
            </a:r>
            <a:r>
              <a:rPr lang="el-GR" altLang="de-DE" dirty="0">
                <a:solidFill>
                  <a:srgbClr val="333333"/>
                </a:solidFill>
              </a:rPr>
              <a:t>«καλύτερα ασφαλής παρά μετανιωμένος»</a:t>
            </a:r>
            <a:r>
              <a:rPr lang="en-GB" altLang="de-DE" dirty="0">
                <a:solidFill>
                  <a:srgbClr val="333333"/>
                </a:solidFill>
              </a:rPr>
              <a:t>).</a:t>
            </a:r>
            <a:endParaRPr lang="el-GR" altLang="de-DE" dirty="0">
              <a:solidFill>
                <a:srgbClr val="333333"/>
              </a:solidFill>
            </a:endParaRPr>
          </a:p>
          <a:p>
            <a:pPr marL="285750" lvl="0" indent="-285750" defTabSz="914400" fontAlgn="base">
              <a:lnSpc>
                <a:spcPct val="100000"/>
              </a:lnSpc>
              <a:spcBef>
                <a:spcPts val="600"/>
              </a:spcBef>
              <a:buClr>
                <a:srgbClr val="000000"/>
              </a:buClr>
              <a:buFont typeface="WingDings"/>
              <a:buChar char=""/>
            </a:pPr>
            <a:r>
              <a:rPr lang="el-GR" altLang="de-DE" dirty="0">
                <a:solidFill>
                  <a:srgbClr val="004992"/>
                </a:solidFill>
              </a:rPr>
              <a:t>Παράδειγμα</a:t>
            </a:r>
            <a:r>
              <a:rPr lang="de-DE" altLang="de-DE" dirty="0">
                <a:solidFill>
                  <a:srgbClr val="004992"/>
                </a:solidFill>
              </a:rPr>
              <a:t>:</a:t>
            </a:r>
            <a:r>
              <a:rPr lang="de-DE" altLang="de-DE" dirty="0">
                <a:solidFill>
                  <a:srgbClr val="333333"/>
                </a:solidFill>
              </a:rPr>
              <a:t> </a:t>
            </a:r>
            <a:r>
              <a:rPr lang="el-GR" altLang="de-DE" dirty="0">
                <a:solidFill>
                  <a:srgbClr val="333333"/>
                </a:solidFill>
              </a:rPr>
              <a:t>Ένας άνδρας μιλά ασυνάρτητα:</a:t>
            </a:r>
            <a:r>
              <a:rPr lang="en-GB" altLang="de-DE" dirty="0">
                <a:solidFill>
                  <a:srgbClr val="333333"/>
                </a:solidFill>
              </a:rPr>
              <a:t> </a:t>
            </a:r>
            <a:r>
              <a:rPr lang="el-GR" altLang="de-DE" i="1" dirty="0">
                <a:solidFill>
                  <a:srgbClr val="004992"/>
                </a:solidFill>
              </a:rPr>
              <a:t>Είναι μεθυσμένος;</a:t>
            </a:r>
            <a:endParaRPr lang="de-DE" altLang="de-DE" i="1" dirty="0">
              <a:solidFill>
                <a:srgbClr val="004992"/>
              </a:solidFill>
            </a:endParaRPr>
          </a:p>
          <a:p>
            <a:pPr marL="285750" lvl="0" indent="-285750" defTabSz="914400" fontAlgn="base">
              <a:lnSpc>
                <a:spcPct val="100000"/>
              </a:lnSpc>
              <a:spcBef>
                <a:spcPts val="600"/>
              </a:spcBef>
              <a:buClr>
                <a:srgbClr val="000000"/>
              </a:buClr>
              <a:buFont typeface="WingDings"/>
              <a:buChar char=""/>
            </a:pPr>
            <a:r>
              <a:rPr lang="el-GR" altLang="de-DE" dirty="0">
                <a:solidFill>
                  <a:srgbClr val="333333"/>
                </a:solidFill>
              </a:rPr>
              <a:t>Παρατήρησε προσεκτικότερα: έρχεται από κάποιο μπαρ ή μυρίζει αλκοόλ; </a:t>
            </a:r>
            <a:r>
              <a:rPr lang="el-GR" altLang="de-DE" i="1" dirty="0">
                <a:solidFill>
                  <a:srgbClr val="004992"/>
                </a:solidFill>
              </a:rPr>
              <a:t>Ο άνδρας μπορεί να πάσχει από κάποια διαταραχή του λόγου οφειλόμενη σε εγκεφαλικό επεισόδιο ή να έχει κάποια δυσκολία στην ομιλία του.</a:t>
            </a:r>
          </a:p>
          <a:p>
            <a:pPr marL="285750" lvl="0" indent="-285750" defTabSz="914400" fontAlgn="base">
              <a:lnSpc>
                <a:spcPct val="100000"/>
              </a:lnSpc>
              <a:spcBef>
                <a:spcPts val="600"/>
              </a:spcBef>
              <a:buClr>
                <a:srgbClr val="333333"/>
              </a:buClr>
              <a:buFont typeface="WingDings"/>
              <a:buChar char=""/>
            </a:pPr>
            <a:r>
              <a:rPr lang="el-GR" altLang="de-DE" dirty="0">
                <a:solidFill>
                  <a:srgbClr val="333333"/>
                </a:solidFill>
              </a:rPr>
              <a:t>Θυμηθείτε ότι οι βιαστικές αποφάσεις αυξάνουν τον κίνδυνο λάθους.</a:t>
            </a:r>
          </a:p>
          <a:p>
            <a:pPr marL="285750" lvl="0" indent="-285750" defTabSz="914400" fontAlgn="base">
              <a:lnSpc>
                <a:spcPct val="100000"/>
              </a:lnSpc>
              <a:spcBef>
                <a:spcPts val="600"/>
              </a:spcBef>
              <a:buClr>
                <a:srgbClr val="333333"/>
              </a:buClr>
              <a:buFont typeface="WingDings"/>
              <a:buChar char=""/>
            </a:pPr>
            <a:r>
              <a:rPr lang="en-US" altLang="de-DE" dirty="0" err="1">
                <a:solidFill>
                  <a:srgbClr val="333333"/>
                </a:solidFill>
              </a:rPr>
              <a:t>Γι</a:t>
            </a:r>
            <a:r>
              <a:rPr lang="en-US" altLang="de-DE" dirty="0">
                <a:solidFill>
                  <a:srgbClr val="333333"/>
                </a:solidFill>
              </a:rPr>
              <a:t>α </a:t>
            </a:r>
            <a:r>
              <a:rPr lang="el-GR" altLang="de-DE" dirty="0">
                <a:solidFill>
                  <a:srgbClr val="333333"/>
                </a:solidFill>
              </a:rPr>
              <a:t>ασήμαντα </a:t>
            </a:r>
            <a:r>
              <a:rPr lang="en-US" altLang="de-DE" dirty="0" err="1">
                <a:solidFill>
                  <a:srgbClr val="333333"/>
                </a:solidFill>
              </a:rPr>
              <a:t>γεγονότ</a:t>
            </a:r>
            <a:r>
              <a:rPr lang="en-US" altLang="de-DE" dirty="0">
                <a:solidFill>
                  <a:srgbClr val="333333"/>
                </a:solidFill>
              </a:rPr>
              <a:t>α, μπορούμε </a:t>
            </a:r>
            <a:r>
              <a:rPr lang="el-GR" altLang="de-DE" dirty="0">
                <a:solidFill>
                  <a:srgbClr val="333333"/>
                </a:solidFill>
              </a:rPr>
              <a:t>να πάρουμε πιο γρήγορες αποφάσεις</a:t>
            </a:r>
            <a:r>
              <a:rPr lang="en-US" altLang="de-DE" dirty="0">
                <a:solidFill>
                  <a:srgbClr val="333333"/>
                </a:solidFill>
              </a:rPr>
              <a:t> (π.χ. </a:t>
            </a:r>
            <a:r>
              <a:rPr lang="el-GR" altLang="de-DE" dirty="0">
                <a:solidFill>
                  <a:srgbClr val="333333"/>
                </a:solidFill>
              </a:rPr>
              <a:t>διαλέγοντ</a:t>
            </a:r>
            <a:r>
              <a:rPr lang="en-US" altLang="de-DE" dirty="0">
                <a:solidFill>
                  <a:srgbClr val="333333"/>
                </a:solidFill>
              </a:rPr>
              <a:t>ας </a:t>
            </a:r>
            <a:r>
              <a:rPr lang="en-US" altLang="de-DE" dirty="0" err="1">
                <a:solidFill>
                  <a:srgbClr val="333333"/>
                </a:solidFill>
              </a:rPr>
              <a:t>μι</a:t>
            </a:r>
            <a:r>
              <a:rPr lang="en-US" altLang="de-DE" dirty="0">
                <a:solidFill>
                  <a:srgbClr val="333333"/>
                </a:solidFill>
              </a:rPr>
              <a:t>α μάρκα γιαούρτι ή </a:t>
            </a:r>
            <a:r>
              <a:rPr lang="el-GR" altLang="de-DE" dirty="0">
                <a:solidFill>
                  <a:srgbClr val="333333"/>
                </a:solidFill>
              </a:rPr>
              <a:t>ένα </a:t>
            </a:r>
            <a:r>
              <a:rPr lang="en-US" altLang="de-DE" dirty="0" err="1">
                <a:solidFill>
                  <a:srgbClr val="333333"/>
                </a:solidFill>
              </a:rPr>
              <a:t>είδος</a:t>
            </a:r>
            <a:r>
              <a:rPr lang="en-US" altLang="de-DE" dirty="0">
                <a:solidFill>
                  <a:srgbClr val="333333"/>
                </a:solidFill>
              </a:rPr>
              <a:t> </a:t>
            </a:r>
            <a:r>
              <a:rPr lang="en-US" altLang="de-DE" dirty="0" err="1">
                <a:solidFill>
                  <a:srgbClr val="333333"/>
                </a:solidFill>
              </a:rPr>
              <a:t>κέικ</a:t>
            </a:r>
            <a:r>
              <a:rPr lang="en-US" altLang="de-DE" dirty="0">
                <a:solidFill>
                  <a:srgbClr val="333333"/>
                </a:solidFill>
              </a:rPr>
              <a:t>, </a:t>
            </a:r>
            <a:r>
              <a:rPr lang="el-GR" altLang="de-DE" dirty="0">
                <a:solidFill>
                  <a:srgbClr val="333333"/>
                </a:solidFill>
              </a:rPr>
              <a:t>επιλέγοντας</a:t>
            </a:r>
            <a:r>
              <a:rPr lang="en-US" altLang="de-DE" dirty="0">
                <a:solidFill>
                  <a:srgbClr val="333333"/>
                </a:solidFill>
              </a:rPr>
              <a:t> α</a:t>
            </a:r>
            <a:r>
              <a:rPr lang="en-US" altLang="de-DE" dirty="0" err="1">
                <a:solidFill>
                  <a:srgbClr val="333333"/>
                </a:solidFill>
              </a:rPr>
              <a:t>ριθμο</a:t>
            </a:r>
            <a:r>
              <a:rPr lang="el-GR" altLang="de-DE" dirty="0">
                <a:solidFill>
                  <a:srgbClr val="333333"/>
                </a:solidFill>
              </a:rPr>
              <a:t>ύς</a:t>
            </a:r>
            <a:r>
              <a:rPr lang="en-US" altLang="de-DE" dirty="0">
                <a:solidFill>
                  <a:srgbClr val="333333"/>
                </a:solidFill>
              </a:rPr>
              <a:t> </a:t>
            </a:r>
            <a:r>
              <a:rPr lang="en-US" altLang="de-DE" dirty="0" err="1">
                <a:solidFill>
                  <a:srgbClr val="333333"/>
                </a:solidFill>
              </a:rPr>
              <a:t>λοτ</a:t>
            </a:r>
            <a:r>
              <a:rPr lang="en-US" altLang="de-DE" dirty="0">
                <a:solidFill>
                  <a:srgbClr val="333333"/>
                </a:solidFill>
              </a:rPr>
              <a:t>αρία</a:t>
            </a:r>
            <a:r>
              <a:rPr lang="el-GR" altLang="de-DE" dirty="0">
                <a:solidFill>
                  <a:srgbClr val="333333"/>
                </a:solidFill>
              </a:rPr>
              <a:t>ς</a:t>
            </a:r>
            <a:r>
              <a:rPr lang="en-US" altLang="de-DE" dirty="0">
                <a:solidFill>
                  <a:srgbClr val="333333"/>
                </a:solidFill>
              </a:rPr>
              <a:t>).</a:t>
            </a:r>
            <a:endParaRPr lang="el-GR" altLang="de-DE" dirty="0">
              <a:solidFill>
                <a:srgbClr val="333333"/>
              </a:solidFill>
            </a:endParaRPr>
          </a:p>
          <a:p>
            <a:pPr marL="285750" lvl="0" indent="-285750" defTabSz="914400" fontAlgn="base">
              <a:lnSpc>
                <a:spcPct val="100000"/>
              </a:lnSpc>
              <a:spcBef>
                <a:spcPts val="600"/>
              </a:spcBef>
              <a:buClr>
                <a:srgbClr val="333333"/>
              </a:buClr>
              <a:buFont typeface="WingDings"/>
              <a:buChar char=""/>
            </a:pPr>
            <a:r>
              <a:rPr lang="el-GR" altLang="de-DE" dirty="0">
                <a:solidFill>
                  <a:srgbClr val="333333"/>
                </a:solidFill>
              </a:rPr>
              <a:t>Το να κάνει κανείς </a:t>
            </a:r>
            <a:r>
              <a:rPr lang="en-US" altLang="de-DE" dirty="0" err="1">
                <a:solidFill>
                  <a:srgbClr val="333333"/>
                </a:solidFill>
              </a:rPr>
              <a:t>λάθ</a:t>
            </a:r>
            <a:r>
              <a:rPr lang="el-GR" altLang="de-DE" dirty="0">
                <a:solidFill>
                  <a:srgbClr val="333333"/>
                </a:solidFill>
              </a:rPr>
              <a:t>ος</a:t>
            </a:r>
            <a:r>
              <a:rPr lang="en-US" altLang="de-DE" dirty="0">
                <a:solidFill>
                  <a:srgbClr val="333333"/>
                </a:solidFill>
              </a:rPr>
              <a:t> </a:t>
            </a:r>
            <a:r>
              <a:rPr lang="en-US" altLang="de-DE" dirty="0" err="1">
                <a:solidFill>
                  <a:srgbClr val="333333"/>
                </a:solidFill>
              </a:rPr>
              <a:t>είν</a:t>
            </a:r>
            <a:r>
              <a:rPr lang="en-US" altLang="de-DE" dirty="0">
                <a:solidFill>
                  <a:srgbClr val="333333"/>
                </a:solidFill>
              </a:rPr>
              <a:t>αι ανθρώπιν</a:t>
            </a:r>
            <a:r>
              <a:rPr lang="el-GR" altLang="de-DE" dirty="0">
                <a:solidFill>
                  <a:srgbClr val="333333"/>
                </a:solidFill>
              </a:rPr>
              <a:t>ο</a:t>
            </a:r>
            <a:r>
              <a:rPr lang="en-US" altLang="de-DE" dirty="0">
                <a:solidFill>
                  <a:srgbClr val="333333"/>
                </a:solidFill>
              </a:rPr>
              <a:t> - να </a:t>
            </a:r>
            <a:r>
              <a:rPr lang="en-US" altLang="de-DE" dirty="0" err="1">
                <a:solidFill>
                  <a:srgbClr val="333333"/>
                </a:solidFill>
              </a:rPr>
              <a:t>εί</a:t>
            </a:r>
            <a:r>
              <a:rPr lang="el-GR" altLang="de-DE" dirty="0">
                <a:solidFill>
                  <a:srgbClr val="333333"/>
                </a:solidFill>
              </a:rPr>
              <a:t>σθε</a:t>
            </a:r>
            <a:r>
              <a:rPr lang="en-US" altLang="de-DE" dirty="0">
                <a:solidFill>
                  <a:srgbClr val="333333"/>
                </a:solidFill>
              </a:rPr>
              <a:t> π</a:t>
            </a:r>
            <a:r>
              <a:rPr lang="en-US" altLang="de-DE" dirty="0" err="1">
                <a:solidFill>
                  <a:srgbClr val="333333"/>
                </a:solidFill>
              </a:rPr>
              <a:t>ροετοιμ</a:t>
            </a:r>
            <a:r>
              <a:rPr lang="en-US" altLang="de-DE" dirty="0">
                <a:solidFill>
                  <a:srgbClr val="333333"/>
                </a:solidFill>
              </a:rPr>
              <a:t>ασμένοι για το ενδεχόμενο ότι </a:t>
            </a:r>
            <a:r>
              <a:rPr lang="el-GR" altLang="de-DE" dirty="0">
                <a:solidFill>
                  <a:srgbClr val="333333"/>
                </a:solidFill>
              </a:rPr>
              <a:t>μπορεί και να κάνετε</a:t>
            </a:r>
            <a:r>
              <a:rPr lang="en-US" altLang="de-DE" dirty="0">
                <a:solidFill>
                  <a:srgbClr val="333333"/>
                </a:solidFill>
              </a:rPr>
              <a:t> </a:t>
            </a:r>
            <a:r>
              <a:rPr lang="en-US" altLang="de-DE" dirty="0" err="1">
                <a:solidFill>
                  <a:srgbClr val="333333"/>
                </a:solidFill>
              </a:rPr>
              <a:t>λάθος</a:t>
            </a:r>
            <a:r>
              <a:rPr lang="en-US" altLang="de-DE" dirty="0">
                <a:solidFill>
                  <a:srgbClr val="333333"/>
                </a:solidFill>
              </a:rPr>
              <a:t>.</a:t>
            </a:r>
          </a:p>
          <a:p>
            <a:pPr marL="285750" lvl="0" indent="-285750" defTabSz="914400" fontAlgn="base">
              <a:lnSpc>
                <a:spcPct val="100000"/>
              </a:lnSpc>
              <a:spcBef>
                <a:spcPts val="600"/>
              </a:spcBef>
              <a:buClr>
                <a:srgbClr val="333333"/>
              </a:buClr>
              <a:buFont typeface="WingDings"/>
              <a:buChar char=""/>
            </a:pPr>
            <a:r>
              <a:rPr lang="el-GR" altLang="de-DE" dirty="0">
                <a:solidFill>
                  <a:srgbClr val="333333"/>
                </a:solidFill>
              </a:rPr>
              <a:t>Βασίστε σημαντικές αποφάσεις σας σε αξιόπιστα στοιχεία. Οι απλές εικασίες είναι «κακοί σύμβουλοι». Εξετάστε πάντα τις συνέπειες μιας λανθασμένης απόφασης.</a:t>
            </a:r>
            <a:endParaRPr lang="en-US"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70</a:t>
            </a:fld>
            <a:endParaRPr lang="de-DE" altLang="de-DE">
              <a:latin typeface="+mn-lt"/>
              <a:ea typeface="+mn-ea"/>
            </a:endParaRPr>
          </a:p>
        </p:txBody>
      </p:sp>
    </p:spTree>
    <p:extLst>
      <p:ext uri="{BB962C8B-B14F-4D97-AF65-F5344CB8AC3E}">
        <p14:creationId xmlns:p14="http://schemas.microsoft.com/office/powerpoint/2010/main" val="20648535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Πως σχετίζεται αυτό με την ψύχωση;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000" dirty="0" err="1">
                <a:solidFill>
                  <a:srgbClr val="333333"/>
                </a:solidFill>
              </a:rPr>
              <a:t>Πολλοί</a:t>
            </a:r>
            <a:r>
              <a:rPr lang="en-AU" altLang="de-DE" sz="2000" dirty="0">
                <a:solidFill>
                  <a:srgbClr val="333333"/>
                </a:solidFill>
              </a:rPr>
              <a:t> (α</a:t>
            </a:r>
            <a:r>
              <a:rPr lang="en-AU" altLang="de-DE" sz="2000" dirty="0" err="1">
                <a:solidFill>
                  <a:srgbClr val="333333"/>
                </a:solidFill>
              </a:rPr>
              <a:t>λλά</a:t>
            </a:r>
            <a:r>
              <a:rPr lang="en-AU" altLang="de-DE" sz="2000" dirty="0">
                <a:solidFill>
                  <a:srgbClr val="333333"/>
                </a:solidFill>
              </a:rPr>
              <a:t> </a:t>
            </a:r>
            <a:r>
              <a:rPr lang="en-AU" altLang="de-DE" sz="2000" dirty="0" err="1">
                <a:solidFill>
                  <a:srgbClr val="333333"/>
                </a:solidFill>
              </a:rPr>
              <a:t>όχι</a:t>
            </a:r>
            <a:r>
              <a:rPr lang="en-AU" altLang="de-DE" sz="2000" dirty="0">
                <a:solidFill>
                  <a:srgbClr val="333333"/>
                </a:solidFill>
              </a:rPr>
              <a:t> </a:t>
            </a:r>
            <a:r>
              <a:rPr lang="en-AU" altLang="de-DE" sz="2000" dirty="0" err="1">
                <a:solidFill>
                  <a:srgbClr val="333333"/>
                </a:solidFill>
              </a:rPr>
              <a:t>όλ</a:t>
            </a:r>
            <a:r>
              <a:rPr lang="el-GR" altLang="de-DE" sz="2000" dirty="0">
                <a:solidFill>
                  <a:srgbClr val="333333"/>
                </a:solidFill>
              </a:rPr>
              <a:t>οι</a:t>
            </a:r>
            <a:r>
              <a:rPr lang="en-AU" altLang="de-DE" sz="2000" dirty="0">
                <a:solidFill>
                  <a:srgbClr val="333333"/>
                </a:solidFill>
              </a:rPr>
              <a:t>!) </a:t>
            </a:r>
            <a:r>
              <a:rPr lang="en-AU" altLang="de-DE" sz="2000" dirty="0" err="1">
                <a:solidFill>
                  <a:srgbClr val="333333"/>
                </a:solidFill>
              </a:rPr>
              <a:t>άνθρω</a:t>
            </a:r>
            <a:r>
              <a:rPr lang="en-AU" altLang="de-DE" sz="2000" dirty="0">
                <a:solidFill>
                  <a:srgbClr val="333333"/>
                </a:solidFill>
              </a:rPr>
              <a:t>ποι με ψύχωση έχουν την τάση να </a:t>
            </a:r>
            <a:r>
              <a:rPr lang="el-GR" altLang="de-DE" sz="2000" dirty="0">
                <a:solidFill>
                  <a:srgbClr val="333333"/>
                </a:solidFill>
              </a:rPr>
              <a:t>πηδούν σε</a:t>
            </a:r>
            <a:r>
              <a:rPr lang="en-AU" altLang="de-DE" sz="2000" dirty="0">
                <a:solidFill>
                  <a:srgbClr val="333333"/>
                </a:solidFill>
              </a:rPr>
              <a:t> </a:t>
            </a:r>
            <a:r>
              <a:rPr lang="en-AU" altLang="de-DE" sz="2000" dirty="0" err="1">
                <a:solidFill>
                  <a:srgbClr val="333333"/>
                </a:solidFill>
              </a:rPr>
              <a:t>συμ</a:t>
            </a:r>
            <a:r>
              <a:rPr lang="en-AU" altLang="de-DE" sz="2000" dirty="0">
                <a:solidFill>
                  <a:srgbClr val="333333"/>
                </a:solidFill>
              </a:rPr>
              <a:t>περάσματα και </a:t>
            </a:r>
            <a:r>
              <a:rPr lang="el-GR" altLang="de-DE" sz="2000" dirty="0">
                <a:solidFill>
                  <a:srgbClr val="333333"/>
                </a:solidFill>
              </a:rPr>
              <a:t>οδηγούνται σε </a:t>
            </a:r>
            <a:r>
              <a:rPr lang="en-AU" altLang="de-DE" sz="2000" dirty="0">
                <a:solidFill>
                  <a:srgbClr val="333333"/>
                </a:solidFill>
              </a:rPr>
              <a:t>α</a:t>
            </a:r>
            <a:r>
              <a:rPr lang="en-AU" altLang="de-DE" sz="2000" dirty="0" err="1">
                <a:solidFill>
                  <a:srgbClr val="333333"/>
                </a:solidFill>
              </a:rPr>
              <a:t>κρ</a:t>
            </a:r>
            <a:r>
              <a:rPr lang="en-AU" altLang="de-DE" sz="2000" dirty="0">
                <a:solidFill>
                  <a:srgbClr val="333333"/>
                </a:solidFill>
              </a:rPr>
              <a:t>αίες</a:t>
            </a:r>
            <a:r>
              <a:rPr lang="el-GR" altLang="de-DE" sz="2000" dirty="0">
                <a:solidFill>
                  <a:srgbClr val="333333"/>
                </a:solidFill>
              </a:rPr>
              <a:t> κρίσεις</a:t>
            </a:r>
            <a:r>
              <a:rPr lang="en-AU" altLang="de-DE" sz="2000" dirty="0">
                <a:solidFill>
                  <a:srgbClr val="333333"/>
                </a:solidFill>
              </a:rPr>
              <a:t>.</a:t>
            </a:r>
            <a:r>
              <a:rPr lang="el-GR" altLang="de-DE" sz="2000" dirty="0">
                <a:solidFill>
                  <a:srgbClr val="333333"/>
                </a:solidFill>
              </a:rPr>
              <a:t> Αυτός ο τρόπος σκέψης ενισχύεται όταν κάποιος είναι πιεσμένος και θέλει να ανακουφιστεί.</a:t>
            </a:r>
            <a:endParaRPr lang="en-AU"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71</a:t>
            </a:fld>
            <a:endParaRPr lang="de-DE" altLang="de-DE">
              <a:latin typeface="+mn-lt"/>
              <a:ea typeface="+mn-ea"/>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Πως σχετίζεται αυτό με την ψύχωση;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000" dirty="0" err="1">
                <a:solidFill>
                  <a:srgbClr val="333333"/>
                </a:solidFill>
              </a:rPr>
              <a:t>Πολλοί</a:t>
            </a:r>
            <a:r>
              <a:rPr lang="en-AU" altLang="de-DE" sz="2000" dirty="0">
                <a:solidFill>
                  <a:srgbClr val="333333"/>
                </a:solidFill>
              </a:rPr>
              <a:t> (α</a:t>
            </a:r>
            <a:r>
              <a:rPr lang="en-AU" altLang="de-DE" sz="2000" dirty="0" err="1">
                <a:solidFill>
                  <a:srgbClr val="333333"/>
                </a:solidFill>
              </a:rPr>
              <a:t>λλά</a:t>
            </a:r>
            <a:r>
              <a:rPr lang="en-AU" altLang="de-DE" sz="2000" dirty="0">
                <a:solidFill>
                  <a:srgbClr val="333333"/>
                </a:solidFill>
              </a:rPr>
              <a:t> </a:t>
            </a:r>
            <a:r>
              <a:rPr lang="en-AU" altLang="de-DE" sz="2000" dirty="0" err="1">
                <a:solidFill>
                  <a:srgbClr val="333333"/>
                </a:solidFill>
              </a:rPr>
              <a:t>όχι</a:t>
            </a:r>
            <a:r>
              <a:rPr lang="en-AU" altLang="de-DE" sz="2000" dirty="0">
                <a:solidFill>
                  <a:srgbClr val="333333"/>
                </a:solidFill>
              </a:rPr>
              <a:t> </a:t>
            </a:r>
            <a:r>
              <a:rPr lang="en-AU" altLang="de-DE" sz="2000" dirty="0" err="1">
                <a:solidFill>
                  <a:srgbClr val="333333"/>
                </a:solidFill>
              </a:rPr>
              <a:t>όλ</a:t>
            </a:r>
            <a:r>
              <a:rPr lang="el-GR" altLang="de-DE" sz="2000" dirty="0">
                <a:solidFill>
                  <a:srgbClr val="333333"/>
                </a:solidFill>
              </a:rPr>
              <a:t>οι</a:t>
            </a:r>
            <a:r>
              <a:rPr lang="en-AU" altLang="de-DE" sz="2000" dirty="0">
                <a:solidFill>
                  <a:srgbClr val="333333"/>
                </a:solidFill>
              </a:rPr>
              <a:t>!) </a:t>
            </a:r>
            <a:r>
              <a:rPr lang="en-AU" altLang="de-DE" sz="2000" dirty="0" err="1">
                <a:solidFill>
                  <a:srgbClr val="333333"/>
                </a:solidFill>
              </a:rPr>
              <a:t>άνθρω</a:t>
            </a:r>
            <a:r>
              <a:rPr lang="en-AU" altLang="de-DE" sz="2000" dirty="0">
                <a:solidFill>
                  <a:srgbClr val="333333"/>
                </a:solidFill>
              </a:rPr>
              <a:t>ποι με ψύχωση έχουν την τάση να </a:t>
            </a:r>
            <a:r>
              <a:rPr lang="el-GR" altLang="de-DE" sz="2000" dirty="0">
                <a:solidFill>
                  <a:srgbClr val="333333"/>
                </a:solidFill>
              </a:rPr>
              <a:t>πηδούν σε</a:t>
            </a:r>
            <a:r>
              <a:rPr lang="en-AU" altLang="de-DE" sz="2000" dirty="0">
                <a:solidFill>
                  <a:srgbClr val="333333"/>
                </a:solidFill>
              </a:rPr>
              <a:t> </a:t>
            </a:r>
            <a:r>
              <a:rPr lang="en-AU" altLang="de-DE" sz="2000" dirty="0" err="1">
                <a:solidFill>
                  <a:srgbClr val="333333"/>
                </a:solidFill>
              </a:rPr>
              <a:t>συμ</a:t>
            </a:r>
            <a:r>
              <a:rPr lang="en-AU" altLang="de-DE" sz="2000" dirty="0">
                <a:solidFill>
                  <a:srgbClr val="333333"/>
                </a:solidFill>
              </a:rPr>
              <a:t>περάσματα και </a:t>
            </a:r>
            <a:r>
              <a:rPr lang="el-GR" altLang="de-DE" sz="2000" dirty="0">
                <a:solidFill>
                  <a:srgbClr val="333333"/>
                </a:solidFill>
              </a:rPr>
              <a:t>οδηγούνται σε </a:t>
            </a:r>
            <a:r>
              <a:rPr lang="en-AU" altLang="de-DE" sz="2000" dirty="0">
                <a:solidFill>
                  <a:srgbClr val="333333"/>
                </a:solidFill>
              </a:rPr>
              <a:t>α</a:t>
            </a:r>
            <a:r>
              <a:rPr lang="en-AU" altLang="de-DE" sz="2000" dirty="0" err="1">
                <a:solidFill>
                  <a:srgbClr val="333333"/>
                </a:solidFill>
              </a:rPr>
              <a:t>κρ</a:t>
            </a:r>
            <a:r>
              <a:rPr lang="en-AU" altLang="de-DE" sz="2000" dirty="0">
                <a:solidFill>
                  <a:srgbClr val="333333"/>
                </a:solidFill>
              </a:rPr>
              <a:t>αίες</a:t>
            </a:r>
            <a:r>
              <a:rPr lang="el-GR" altLang="de-DE" sz="2000" dirty="0">
                <a:solidFill>
                  <a:srgbClr val="333333"/>
                </a:solidFill>
              </a:rPr>
              <a:t> κρίσεις</a:t>
            </a:r>
            <a:r>
              <a:rPr lang="en-AU" altLang="de-DE" sz="2000" dirty="0">
                <a:solidFill>
                  <a:srgbClr val="333333"/>
                </a:solidFill>
              </a:rPr>
              <a:t>.</a:t>
            </a:r>
            <a:r>
              <a:rPr lang="el-GR" altLang="de-DE" sz="2000" dirty="0">
                <a:solidFill>
                  <a:srgbClr val="333333"/>
                </a:solidFill>
              </a:rPr>
              <a:t> Αυτός ο τρόπος σκέψης ενισχύεται όταν κάποιος είναι πιεσμένος και θέλει να ανακουφιστεί.</a:t>
            </a:r>
            <a:endParaRPr lang="en-AU" altLang="de-DE" sz="2000" dirty="0">
              <a:solidFill>
                <a:srgbClr val="333333"/>
              </a:solidFill>
            </a:endParaRPr>
          </a:p>
          <a:p>
            <a:pPr lvl="0" defTabSz="914400" fontAlgn="base"/>
            <a:r>
              <a:rPr lang="el-GR" altLang="de-DE" sz="2000" dirty="0">
                <a:solidFill>
                  <a:srgbClr val="004992"/>
                </a:solidFill>
              </a:rPr>
              <a:t>Παράδειγμα</a:t>
            </a:r>
            <a:r>
              <a:rPr lang="en-AU" altLang="de-DE" sz="2000" dirty="0">
                <a:solidFill>
                  <a:srgbClr val="004992"/>
                </a:solidFill>
              </a:rPr>
              <a:t>: </a:t>
            </a:r>
            <a:r>
              <a:rPr lang="el-GR" altLang="de-DE" sz="2000" dirty="0">
                <a:solidFill>
                  <a:srgbClr val="333333"/>
                </a:solidFill>
              </a:rPr>
              <a:t>Ο Γιώργος θέλει να πάει στο πανεπιστήμιο με το αυτοκίνητο αλλά δεν βρίσκει τα κλειδιά. Σκέφτεται ότι ο επιστάτης του έκλεψε τα κλειδιά για να τον εμποδίσει να πάει στην πανεπιστημιούπολη.</a:t>
            </a:r>
            <a:endParaRPr lang="en-AU" altLang="de-DE" sz="2000" dirty="0">
              <a:solidFill>
                <a:srgbClr val="333333"/>
              </a:solidFill>
            </a:endParaRPr>
          </a:p>
          <a:p>
            <a:pPr lvl="0" defTabSz="914400" fontAlgn="base"/>
            <a:r>
              <a:rPr lang="el-GR" altLang="de-DE" sz="2000" dirty="0">
                <a:solidFill>
                  <a:srgbClr val="004992"/>
                </a:solidFill>
              </a:rPr>
              <a:t>Ιστορικό</a:t>
            </a:r>
            <a:r>
              <a:rPr lang="en-AU" altLang="de-DE" sz="2000" dirty="0">
                <a:solidFill>
                  <a:srgbClr val="004992"/>
                </a:solidFill>
              </a:rPr>
              <a:t>: </a:t>
            </a:r>
            <a:r>
              <a:rPr lang="el-GR" altLang="de-DE" sz="2000" dirty="0">
                <a:solidFill>
                  <a:srgbClr val="333333"/>
                </a:solidFill>
              </a:rPr>
              <a:t>Είναι πεισμένος ότι κάποιοι στο πανεπιστήμιο θέλουν να τον αποβάλουν.</a:t>
            </a:r>
          </a:p>
          <a:p>
            <a:pPr lvl="0" defTabSz="914400" fontAlgn="base"/>
            <a:r>
              <a:rPr lang="el-GR" altLang="de-DE" sz="2000" dirty="0">
                <a:solidFill>
                  <a:srgbClr val="004992"/>
                </a:solidFill>
              </a:rPr>
              <a:t>Αλλά</a:t>
            </a:r>
            <a:r>
              <a:rPr lang="en-AU" altLang="de-DE" sz="2000" dirty="0">
                <a:solidFill>
                  <a:srgbClr val="004992"/>
                </a:solidFill>
              </a:rPr>
              <a:t>: </a:t>
            </a:r>
            <a:r>
              <a:rPr lang="el-GR" altLang="de-DE" sz="2000" dirty="0">
                <a:solidFill>
                  <a:srgbClr val="333333"/>
                </a:solidFill>
              </a:rPr>
              <a:t>Γιατί ο επιστάτης να ενδιαφέρεται τόσο να αποβληθεί ο Γιώργος από το πανεπιστήμιο; με ποιο τρόπο βρέθηκαν στην κατοχή του τα κλειδιά του Γιώργου;</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72</a:t>
            </a:fld>
            <a:endParaRPr lang="de-DE" altLang="de-DE">
              <a:latin typeface="+mn-lt"/>
              <a:ea typeface="+mn-ea"/>
            </a:endParaRPr>
          </a:p>
        </p:txBody>
      </p:sp>
    </p:spTree>
    <p:extLst>
      <p:ext uri="{BB962C8B-B14F-4D97-AF65-F5344CB8AC3E}">
        <p14:creationId xmlns:p14="http://schemas.microsoft.com/office/powerpoint/2010/main" val="282515746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Πως σχετίζεται αυτό με την ψύχωση;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000" dirty="0" err="1">
                <a:solidFill>
                  <a:srgbClr val="333333"/>
                </a:solidFill>
              </a:rPr>
              <a:t>Πολλοί</a:t>
            </a:r>
            <a:r>
              <a:rPr lang="en-AU" altLang="de-DE" sz="2000" dirty="0">
                <a:solidFill>
                  <a:srgbClr val="333333"/>
                </a:solidFill>
              </a:rPr>
              <a:t> (α</a:t>
            </a:r>
            <a:r>
              <a:rPr lang="en-AU" altLang="de-DE" sz="2000" dirty="0" err="1">
                <a:solidFill>
                  <a:srgbClr val="333333"/>
                </a:solidFill>
              </a:rPr>
              <a:t>λλά</a:t>
            </a:r>
            <a:r>
              <a:rPr lang="en-AU" altLang="de-DE" sz="2000" dirty="0">
                <a:solidFill>
                  <a:srgbClr val="333333"/>
                </a:solidFill>
              </a:rPr>
              <a:t> </a:t>
            </a:r>
            <a:r>
              <a:rPr lang="en-AU" altLang="de-DE" sz="2000" dirty="0" err="1">
                <a:solidFill>
                  <a:srgbClr val="333333"/>
                </a:solidFill>
              </a:rPr>
              <a:t>όχι</a:t>
            </a:r>
            <a:r>
              <a:rPr lang="en-AU" altLang="de-DE" sz="2000" dirty="0">
                <a:solidFill>
                  <a:srgbClr val="333333"/>
                </a:solidFill>
              </a:rPr>
              <a:t> </a:t>
            </a:r>
            <a:r>
              <a:rPr lang="en-AU" altLang="de-DE" sz="2000" dirty="0" err="1">
                <a:solidFill>
                  <a:srgbClr val="333333"/>
                </a:solidFill>
              </a:rPr>
              <a:t>όλ</a:t>
            </a:r>
            <a:r>
              <a:rPr lang="el-GR" altLang="de-DE" sz="2000" dirty="0">
                <a:solidFill>
                  <a:srgbClr val="333333"/>
                </a:solidFill>
              </a:rPr>
              <a:t>οι</a:t>
            </a:r>
            <a:r>
              <a:rPr lang="en-AU" altLang="de-DE" sz="2000" dirty="0">
                <a:solidFill>
                  <a:srgbClr val="333333"/>
                </a:solidFill>
              </a:rPr>
              <a:t>!) </a:t>
            </a:r>
            <a:r>
              <a:rPr lang="en-AU" altLang="de-DE" sz="2000" dirty="0" err="1">
                <a:solidFill>
                  <a:srgbClr val="333333"/>
                </a:solidFill>
              </a:rPr>
              <a:t>άνθρω</a:t>
            </a:r>
            <a:r>
              <a:rPr lang="en-AU" altLang="de-DE" sz="2000" dirty="0">
                <a:solidFill>
                  <a:srgbClr val="333333"/>
                </a:solidFill>
              </a:rPr>
              <a:t>ποι με ψύχωση έχουν την τάση να </a:t>
            </a:r>
            <a:r>
              <a:rPr lang="el-GR" altLang="de-DE" sz="2000" dirty="0">
                <a:solidFill>
                  <a:srgbClr val="333333"/>
                </a:solidFill>
              </a:rPr>
              <a:t>πηδούν σε</a:t>
            </a:r>
            <a:r>
              <a:rPr lang="en-AU" altLang="de-DE" sz="2000" dirty="0">
                <a:solidFill>
                  <a:srgbClr val="333333"/>
                </a:solidFill>
              </a:rPr>
              <a:t> </a:t>
            </a:r>
            <a:r>
              <a:rPr lang="en-AU" altLang="de-DE" sz="2000" dirty="0" err="1">
                <a:solidFill>
                  <a:srgbClr val="333333"/>
                </a:solidFill>
              </a:rPr>
              <a:t>συμ</a:t>
            </a:r>
            <a:r>
              <a:rPr lang="en-AU" altLang="de-DE" sz="2000" dirty="0">
                <a:solidFill>
                  <a:srgbClr val="333333"/>
                </a:solidFill>
              </a:rPr>
              <a:t>περάσματα και </a:t>
            </a:r>
            <a:r>
              <a:rPr lang="el-GR" altLang="de-DE" sz="2000" dirty="0">
                <a:solidFill>
                  <a:srgbClr val="333333"/>
                </a:solidFill>
              </a:rPr>
              <a:t>οδηγούνται σε </a:t>
            </a:r>
            <a:r>
              <a:rPr lang="en-AU" altLang="de-DE" sz="2000" dirty="0">
                <a:solidFill>
                  <a:srgbClr val="333333"/>
                </a:solidFill>
              </a:rPr>
              <a:t>α</a:t>
            </a:r>
            <a:r>
              <a:rPr lang="en-AU" altLang="de-DE" sz="2000" dirty="0" err="1">
                <a:solidFill>
                  <a:srgbClr val="333333"/>
                </a:solidFill>
              </a:rPr>
              <a:t>κρ</a:t>
            </a:r>
            <a:r>
              <a:rPr lang="en-AU" altLang="de-DE" sz="2000" dirty="0">
                <a:solidFill>
                  <a:srgbClr val="333333"/>
                </a:solidFill>
              </a:rPr>
              <a:t>αίες</a:t>
            </a:r>
            <a:r>
              <a:rPr lang="el-GR" altLang="de-DE" sz="2000" dirty="0">
                <a:solidFill>
                  <a:srgbClr val="333333"/>
                </a:solidFill>
              </a:rPr>
              <a:t> κρίσεις</a:t>
            </a:r>
            <a:r>
              <a:rPr lang="en-AU" altLang="de-DE" sz="2000" dirty="0">
                <a:solidFill>
                  <a:srgbClr val="333333"/>
                </a:solidFill>
              </a:rPr>
              <a:t>.</a:t>
            </a:r>
            <a:r>
              <a:rPr lang="el-GR" altLang="de-DE" sz="2000" dirty="0">
                <a:solidFill>
                  <a:srgbClr val="333333"/>
                </a:solidFill>
              </a:rPr>
              <a:t> Αυτός ο τρόπος σκέψης ενισχύεται όταν κάποιος είναι πιεσμένος και θέλει να ανακουφιστεί.</a:t>
            </a:r>
            <a:endParaRPr lang="en-AU" altLang="de-DE" sz="2000" dirty="0">
              <a:solidFill>
                <a:srgbClr val="333333"/>
              </a:solidFill>
            </a:endParaRPr>
          </a:p>
          <a:p>
            <a:pPr lvl="0" defTabSz="914400" fontAlgn="base"/>
            <a:r>
              <a:rPr lang="el-GR" altLang="de-DE" sz="2000" dirty="0">
                <a:solidFill>
                  <a:srgbClr val="004992"/>
                </a:solidFill>
              </a:rPr>
              <a:t>Παράδειγμα</a:t>
            </a:r>
            <a:r>
              <a:rPr lang="en-AU" altLang="de-DE" sz="2000" dirty="0">
                <a:solidFill>
                  <a:srgbClr val="004992"/>
                </a:solidFill>
              </a:rPr>
              <a:t>: </a:t>
            </a:r>
            <a:r>
              <a:rPr lang="el-GR" altLang="de-DE" sz="2000" dirty="0">
                <a:solidFill>
                  <a:srgbClr val="333333"/>
                </a:solidFill>
              </a:rPr>
              <a:t>Ο Γιώργος θέλει να πάει στο πανεπιστήμιο με το αυτοκίνητο αλλά δεν βρίσκει τα κλειδιά. Σκέφτεται ότι ο επιστάτης του έκλεψε τα κλειδιά για να τον εμποδίσει να πάει στην πανεπιστημιούπολη.</a:t>
            </a:r>
            <a:endParaRPr lang="en-AU" altLang="de-DE" sz="2000" dirty="0">
              <a:solidFill>
                <a:srgbClr val="333333"/>
              </a:solidFill>
            </a:endParaRPr>
          </a:p>
          <a:p>
            <a:pPr lvl="0" defTabSz="914400" fontAlgn="base"/>
            <a:r>
              <a:rPr lang="el-GR" altLang="de-DE" sz="2000" dirty="0">
                <a:solidFill>
                  <a:srgbClr val="004992"/>
                </a:solidFill>
              </a:rPr>
              <a:t>Ιστορικό</a:t>
            </a:r>
            <a:r>
              <a:rPr lang="en-AU" altLang="de-DE" sz="2000" dirty="0">
                <a:solidFill>
                  <a:srgbClr val="004992"/>
                </a:solidFill>
              </a:rPr>
              <a:t>: </a:t>
            </a:r>
            <a:r>
              <a:rPr lang="el-GR" altLang="de-DE" sz="2000" dirty="0">
                <a:solidFill>
                  <a:srgbClr val="333333"/>
                </a:solidFill>
              </a:rPr>
              <a:t>Είναι πεισμένος ότι κάποιοι στο πανεπιστήμιο θέλουν να τον αποβάλουν.</a:t>
            </a:r>
          </a:p>
          <a:p>
            <a:pPr lvl="0" defTabSz="914400" fontAlgn="base"/>
            <a:r>
              <a:rPr lang="el-GR" altLang="de-DE" sz="2000" dirty="0">
                <a:solidFill>
                  <a:srgbClr val="004992"/>
                </a:solidFill>
              </a:rPr>
              <a:t>Αλλά</a:t>
            </a:r>
            <a:r>
              <a:rPr lang="en-AU" altLang="de-DE" sz="2000" dirty="0">
                <a:solidFill>
                  <a:srgbClr val="004992"/>
                </a:solidFill>
              </a:rPr>
              <a:t>: </a:t>
            </a:r>
            <a:r>
              <a:rPr lang="el-GR" altLang="de-DE" sz="2000" dirty="0">
                <a:solidFill>
                  <a:srgbClr val="333333"/>
                </a:solidFill>
              </a:rPr>
              <a:t>Γιατί ο επιστάτης να ενδιαφέρεται τόσο να αποβληθεί ο Γιώργος από το πανεπιστήμιο; με ποιο τρόπο βρέθηκαν στην κατοχή του τα κλειδιά του Γιώργου;</a:t>
            </a:r>
          </a:p>
          <a:p>
            <a:pPr lvl="0" defTabSz="914400" fontAlgn="base"/>
            <a:r>
              <a:rPr lang="el-GR" altLang="de-DE" sz="2000" dirty="0">
                <a:solidFill>
                  <a:srgbClr val="333333"/>
                </a:solidFill>
              </a:rPr>
              <a:t>Πριν καταλήξετε σε σοβαρές κατηγορίες θ</a:t>
            </a:r>
            <a:r>
              <a:rPr lang="en-AU" altLang="de-DE" sz="2000" dirty="0">
                <a:solidFill>
                  <a:srgbClr val="333333"/>
                </a:solidFill>
              </a:rPr>
              <a:t>α π</a:t>
            </a:r>
            <a:r>
              <a:rPr lang="en-AU" altLang="de-DE" sz="2000" dirty="0" err="1">
                <a:solidFill>
                  <a:srgbClr val="333333"/>
                </a:solidFill>
              </a:rPr>
              <a:t>ρέ</a:t>
            </a:r>
            <a:r>
              <a:rPr lang="en-AU" altLang="de-DE" sz="2000" dirty="0">
                <a:solidFill>
                  <a:srgbClr val="333333"/>
                </a:solidFill>
              </a:rPr>
              <a:t>πει </a:t>
            </a:r>
            <a:r>
              <a:rPr lang="el-GR" altLang="de-DE" sz="2000" dirty="0">
                <a:solidFill>
                  <a:srgbClr val="333333"/>
                </a:solidFill>
              </a:rPr>
              <a:t>να συλλέγετε πληροφορίες από όσο το δυνατόν περισσότερες πηγές και να συζητάτε διαφορετικές ερμηνείες με ανθρώπους που εμπιστεύεστε.</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73</a:t>
            </a:fld>
            <a:endParaRPr lang="de-DE" altLang="de-DE">
              <a:latin typeface="+mn-lt"/>
              <a:ea typeface="+mn-ea"/>
            </a:endParaRPr>
          </a:p>
        </p:txBody>
      </p:sp>
    </p:spTree>
    <p:extLst>
      <p:ext uri="{BB962C8B-B14F-4D97-AF65-F5344CB8AC3E}">
        <p14:creationId xmlns:p14="http://schemas.microsoft.com/office/powerpoint/2010/main" val="297464876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l-GR" altLang="ko-KR" sz="3600" dirty="0">
                <a:latin typeface="+mn-lt"/>
                <a:ea typeface="+mn-ea"/>
                <a:cs typeface="+mn-cs"/>
              </a:rPr>
              <a:t>Σας ευχαριστούμε για την προσοχή σας</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l-GR" altLang="ko-KR" i="1" dirty="0">
                <a:solidFill>
                  <a:srgbClr val="004992"/>
                </a:solidFill>
              </a:rPr>
              <a:t>για τους εκπαιδευτές</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l-GR" altLang="ko-KR" dirty="0">
                <a:solidFill>
                  <a:srgbClr val="004992"/>
                </a:solidFill>
              </a:rPr>
              <a:t>Παρακαλείστε να μοιράσετε φύλλα εργασίας. Παρουσιάστε την εφαρμογή μας COGITO (κατεβάστε την δωρεάν)</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19DF4B9-1B31-44C3-A31C-1BA291DD8A22}" type="slidenum">
              <a:rPr lang="de-DE" altLang="de-DE" smtClean="0">
                <a:latin typeface="+mn-lt"/>
                <a:ea typeface="+mn-ea"/>
              </a:rPr>
              <a:pPr/>
              <a:t>74</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ea typeface="+mn-ea"/>
              </a:rPr>
              <a:t>www.uke.de/mct_app</a:t>
            </a:r>
            <a:endParaRPr lang="de-DE" b="0" dirty="0">
              <a:solidFill>
                <a:srgbClr val="333333"/>
              </a:solidFill>
              <a:latin typeface="+mn-lt"/>
              <a:ea typeface="+mn-ea"/>
            </a:endParaRPr>
          </a:p>
        </p:txBody>
      </p:sp>
      <p:pic>
        <p:nvPicPr>
          <p:cNvPr id="15"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04971649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75EE02C-FCB2-416A-8ADE-7826F99FDB55}" type="slidenum">
              <a:rPr lang="de-DE" altLang="de-DE" smtClean="0">
                <a:latin typeface="+mn-lt"/>
                <a:ea typeface="+mn-ea"/>
              </a:rPr>
              <a:pPr/>
              <a:t>75</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2372798092"/>
              </p:ext>
            </p:extLst>
          </p:nvPr>
        </p:nvGraphicFramePr>
        <p:xfrm>
          <a:off x="408954" y="2011680"/>
          <a:ext cx="11375999" cy="31699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lang="el-GR" sz="1000" kern="1200" dirty="0">
                          <a:solidFill>
                            <a:schemeClr val="dk1"/>
                          </a:solidFill>
                          <a:effectLst/>
                          <a:latin typeface="+mn-lt"/>
                          <a:ea typeface="+mn-ea"/>
                          <a:cs typeface="+mn-cs"/>
                        </a:rPr>
                        <a:t>Εξώφυλλο του περιοδικού</a:t>
                      </a:r>
                      <a:endParaRPr lang="de-DE" sz="1000" kern="1200" dirty="0">
                        <a:solidFill>
                          <a:schemeClr val="dk1"/>
                        </a:solidFill>
                        <a:effectLst/>
                        <a:latin typeface="+mn-lt"/>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Tx/>
                        <a:buNone/>
                        <a:tabLst/>
                      </a:pPr>
                      <a:r>
                        <a:rPr lang="en-US" sz="1000" i="1" kern="1200" dirty="0">
                          <a:solidFill>
                            <a:schemeClr val="dk1"/>
                          </a:solidFill>
                          <a:effectLst/>
                          <a:latin typeface="+mn-lt"/>
                          <a:ea typeface="+mn-ea"/>
                          <a:cs typeface="+mn-cs"/>
                        </a:rPr>
                        <a:t>Stern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lang="de-DE" sz="1000" b="0" u="none" kern="1200" dirty="0">
                          <a:solidFill>
                            <a:schemeClr val="dk1"/>
                          </a:solidFill>
                          <a:effectLst/>
                          <a:latin typeface="+mn-lt"/>
                          <a:ea typeface="+mn-ea"/>
                          <a:cs typeface="+mn-cs"/>
                        </a:rPr>
                        <a:t>GHDI – Image</a:t>
                      </a:r>
                    </a:p>
                    <a:p>
                      <a:pPr marL="342900" marR="0" lvl="0" indent="-342900" algn="l" defTabSz="914400" rtl="0" eaLnBrk="1" fontAlgn="base" latinLnBrk="0" hangingPunct="1">
                        <a:lnSpc>
                          <a:spcPct val="100000"/>
                        </a:lnSpc>
                        <a:spcBef>
                          <a:spcPct val="0"/>
                        </a:spcBef>
                        <a:spcAft>
                          <a:spcPct val="0"/>
                        </a:spcAft>
                        <a:buClrTx/>
                        <a:buSzTx/>
                        <a:buFontTx/>
                        <a:buNone/>
                        <a:tabLst/>
                        <a:defRPr/>
                      </a:pPr>
                      <a:r>
                        <a:rPr lang="de-DE" sz="1000" b="0" u="none" kern="1200" dirty="0">
                          <a:solidFill>
                            <a:schemeClr val="dk1"/>
                          </a:solidFill>
                          <a:effectLst/>
                          <a:latin typeface="+mn-lt"/>
                          <a:ea typeface="+mn-ea"/>
                          <a:cs typeface="+mn-cs"/>
                        </a:rPr>
                        <a:t>(ghi-dc.org)</a:t>
                      </a:r>
                      <a:endParaRPr kumimoji="0" lang="en-GB" sz="1000" b="0" i="0" u="none" strike="noStrike" kern="1200" cap="none" normalizeH="0" baseline="0" dirty="0">
                        <a:ln>
                          <a:noFill/>
                        </a:ln>
                        <a:solidFill>
                          <a:srgbClr val="333333"/>
                        </a:solidFill>
                        <a:effectLst/>
                        <a:latin typeface="+mn-lt"/>
                        <a:ea typeface="+mn-ea"/>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lang="el-GR" sz="1000" kern="1200" dirty="0">
                          <a:solidFill>
                            <a:schemeClr val="dk1"/>
                          </a:solidFill>
                          <a:effectLst/>
                          <a:latin typeface="+mn-lt"/>
                          <a:ea typeface="+mn-ea"/>
                          <a:cs typeface="+mn-cs"/>
                        </a:rPr>
                        <a:t>Αυτή η εργασία έχει άδεια βάσει πολιτικής «εύλογης</a:t>
                      </a:r>
                      <a:endParaRPr lang="de-DE" sz="1000" kern="1200" dirty="0">
                        <a:solidFill>
                          <a:schemeClr val="dk1"/>
                        </a:solidFill>
                        <a:effectLst/>
                        <a:latin typeface="+mn-lt"/>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Tx/>
                        <a:buNone/>
                        <a:tabLst/>
                        <a:defRPr/>
                      </a:pPr>
                      <a:r>
                        <a:rPr lang="el-GR" sz="1000" kern="1200" dirty="0">
                          <a:solidFill>
                            <a:schemeClr val="dk1"/>
                          </a:solidFill>
                          <a:effectLst/>
                          <a:latin typeface="+mn-lt"/>
                          <a:ea typeface="+mn-ea"/>
                          <a:cs typeface="+mn-cs"/>
                        </a:rPr>
                        <a:t>χρήσης». Αν υποψιάζεστε παραβίαση των πνευματικών</a:t>
                      </a:r>
                      <a:endParaRPr lang="de-DE" sz="1000" kern="1200" dirty="0">
                        <a:solidFill>
                          <a:schemeClr val="dk1"/>
                        </a:solidFill>
                        <a:effectLst/>
                        <a:latin typeface="+mn-lt"/>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Tx/>
                        <a:buNone/>
                        <a:tabLst/>
                        <a:defRPr/>
                      </a:pPr>
                      <a:r>
                        <a:rPr lang="el-GR" sz="1000" kern="1200" dirty="0">
                          <a:solidFill>
                            <a:schemeClr val="dk1"/>
                          </a:solidFill>
                          <a:effectLst/>
                          <a:latin typeface="+mn-lt"/>
                          <a:ea typeface="+mn-ea"/>
                          <a:cs typeface="+mn-cs"/>
                        </a:rPr>
                        <a:t>δικαιωμάτων παρακαλούμε να επικοινωνήσετε μαζί</a:t>
                      </a:r>
                      <a:endParaRPr lang="de-DE" sz="1000" kern="1200" dirty="0">
                        <a:solidFill>
                          <a:schemeClr val="dk1"/>
                        </a:solidFill>
                        <a:effectLst/>
                        <a:latin typeface="+mn-lt"/>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Tx/>
                        <a:buNone/>
                        <a:tabLst/>
                        <a:defRPr/>
                      </a:pPr>
                      <a:r>
                        <a:rPr lang="el-GR" sz="1000" kern="1200" dirty="0">
                          <a:solidFill>
                            <a:schemeClr val="dk1"/>
                          </a:solidFill>
                          <a:effectLst/>
                          <a:latin typeface="+mn-lt"/>
                          <a:ea typeface="+mn-ea"/>
                          <a:cs typeface="+mn-cs"/>
                        </a:rPr>
                        <a:t>μας.</a:t>
                      </a:r>
                      <a:endParaRPr lang="de-DE" sz="1000" kern="1200" dirty="0">
                        <a:solidFill>
                          <a:schemeClr val="dk1"/>
                        </a:solidFill>
                        <a:effectLst/>
                        <a:latin typeface="+mn-lt"/>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l-GR" sz="1000" kern="1200" dirty="0">
                          <a:solidFill>
                            <a:schemeClr val="dk1"/>
                          </a:solidFill>
                          <a:effectLst/>
                          <a:latin typeface="+mn-lt"/>
                          <a:ea typeface="+mn-ea"/>
                          <a:cs typeface="+mn-cs"/>
                        </a:rPr>
                        <a:t>Εξώφυλλο του περιοδικού </a:t>
                      </a:r>
                      <a:r>
                        <a:rPr lang="en-US" sz="1000" i="1" kern="1200" dirty="0">
                          <a:solidFill>
                            <a:schemeClr val="dk1"/>
                          </a:solidFill>
                          <a:effectLst/>
                          <a:latin typeface="+mn-lt"/>
                          <a:ea typeface="+mn-ea"/>
                          <a:cs typeface="+mn-cs"/>
                        </a:rPr>
                        <a:t>Stern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miss_blackbutterlfy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“One thousand Americans stop smoking every day - by dying. They say Nicotine patches are great. Stick one over each eye and you can't find your cigarettes.”</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Marlboro </a:t>
                      </a:r>
                      <a:r>
                        <a:rPr kumimoji="0" lang="de-DE" sz="1000" b="0" i="0" u="none" strike="noStrike" cap="none" normalizeH="0" baseline="0" dirty="0" err="1">
                          <a:ln>
                            <a:noFill/>
                          </a:ln>
                          <a:solidFill>
                            <a:srgbClr val="333333"/>
                          </a:solidFill>
                          <a:effectLst/>
                          <a:latin typeface="Calibri Light"/>
                          <a:cs typeface="Times New Roman" pitchFamily="18" charset="0"/>
                        </a:rPr>
                        <a:t>cigarette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boxes</a:t>
                      </a:r>
                      <a:r>
                        <a:rPr kumimoji="0" lang="de-DE" sz="1000" b="0" i="0" u="none" strike="noStrike" cap="none" normalizeH="0" baseline="0" dirty="0">
                          <a:ln>
                            <a:noFill/>
                          </a:ln>
                          <a:solidFill>
                            <a:srgbClr val="333333"/>
                          </a:solidFill>
                          <a:effectLst/>
                          <a:latin typeface="Calibri Light"/>
                          <a:cs typeface="Times New Roman" pitchFamily="18" charset="0"/>
                        </a:rPr>
                        <a:t>/Marlboro Zigarettenschachteln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 reproduced paintings are in the public domain because their copyright has expired (all artists died more than 70years ago).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Alle abgebildeten Kunstwerke sind gemeinfrei („</a:t>
                      </a:r>
                      <a:r>
                        <a:rPr kumimoji="0" lang="de-DE" sz="1000" b="0" i="0" u="none" strike="noStrike" cap="none" normalizeH="0" baseline="0" dirty="0" err="1">
                          <a:ln>
                            <a:noFill/>
                          </a:ln>
                          <a:solidFill>
                            <a:srgbClr val="333333"/>
                          </a:solidFill>
                          <a:effectLst/>
                          <a:latin typeface="Calibri Light"/>
                          <a:cs typeface="Times New Roman" pitchFamily="18" charset="0"/>
                        </a:rPr>
                        <a:t>public</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domain</a:t>
                      </a:r>
                      <a:r>
                        <a:rPr kumimoji="0" lang="de-DE" sz="1000" b="0" i="0" u="none" strike="noStrike" cap="none" normalizeH="0" baseline="0" dirty="0">
                          <a:ln>
                            <a:noFill/>
                          </a:ln>
                          <a:solidFill>
                            <a:srgbClr val="333333"/>
                          </a:solidFill>
                          <a:effectLst/>
                          <a:latin typeface="Calibri Light"/>
                          <a:cs typeface="Times New Roman" pitchFamily="18" charset="0"/>
                        </a:rPr>
                        <a:t>“), da die Schutzfrist des Urheberrechts unseres Wissens abgelaufen ist („</a:t>
                      </a:r>
                      <a:r>
                        <a:rPr kumimoji="0" lang="de-DE" sz="1000" b="0" i="0" u="none" strike="noStrike" cap="none" normalizeH="0" baseline="0" dirty="0" err="1">
                          <a:ln>
                            <a:noFill/>
                          </a:ln>
                          <a:solidFill>
                            <a:srgbClr val="333333"/>
                          </a:solidFill>
                          <a:effectLst/>
                          <a:latin typeface="Calibri Light"/>
                          <a:cs typeface="Times New Roman" pitchFamily="18" charset="0"/>
                        </a:rPr>
                        <a:t>public</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domain</a:t>
                      </a:r>
                      <a:r>
                        <a:rPr kumimoji="0" lang="de-DE" sz="1000" b="0" i="0" u="none" strike="noStrike" cap="none" normalizeH="0" baseline="0" dirty="0">
                          <a:ln>
                            <a:noFill/>
                          </a:ln>
                          <a:solidFill>
                            <a:srgbClr val="333333"/>
                          </a:solidFill>
                          <a:effectLst/>
                          <a:latin typeface="Calibri Light"/>
                          <a:cs typeface="Times New Roman" pitchFamily="18" charset="0"/>
                        </a:rPr>
                        <a:t>”; alle Künstler verstarben vor mindestens 70 Jahren). Alle Reproduktionen gelten ebenfalls als gemeinfrei.</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dirty="0"/>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the “fair use” 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Βγάζοντας βιαστικά συμπεράσματα «εν δράσει»</a:t>
            </a:r>
            <a:br>
              <a:rPr lang="el-GR" sz="3600" dirty="0">
                <a:solidFill>
                  <a:srgbClr val="004992"/>
                </a:solidFill>
                <a:latin typeface="+mn-lt"/>
                <a:ea typeface="+mn-ea"/>
                <a:cs typeface="+mn-cs"/>
              </a:rPr>
            </a:br>
            <a:r>
              <a:rPr lang="el-GR" dirty="0">
                <a:solidFill>
                  <a:srgbClr val="004992"/>
                </a:solidFill>
                <a:latin typeface="+mn-lt"/>
                <a:ea typeface="+mn-ea"/>
                <a:cs typeface="+mn-cs"/>
              </a:rPr>
              <a:t>- Αστικοί μύθοι -</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76</a:t>
            </a:fld>
            <a:endParaRPr lang="de-DE" altLang="de-DE">
              <a:latin typeface="+mn-lt"/>
              <a:ea typeface="+mn-ea"/>
            </a:endParaRPr>
          </a:p>
        </p:txBody>
      </p:sp>
      <p:graphicFrame>
        <p:nvGraphicFramePr>
          <p:cNvPr id="8" name="Group 45"/>
          <p:cNvGraphicFramePr>
            <a:graphicFrameLocks noGrp="1"/>
          </p:cNvGraphicFramePr>
          <p:nvPr>
            <p:extLst>
              <p:ext uri="{D42A27DB-BD31-4B8C-83A1-F6EECF244321}">
                <p14:modId xmlns:p14="http://schemas.microsoft.com/office/powerpoint/2010/main" val="110292237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Μύθος</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Συνομωσιολόγοι</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«Στοιχεία»</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1600" b="0" i="0" u="none" strike="noStrike" cap="none" normalizeH="0" baseline="0">
                          <a:ln>
                            <a:noFill/>
                          </a:ln>
                          <a:solidFill>
                            <a:srgbClr val="333333"/>
                          </a:solidFill>
                          <a:effectLst/>
                          <a:latin typeface="Calibri Light"/>
                        </a:rPr>
                        <a:t>Σύμφωνα με ισχυρισμούς, η προσγείωση στο φεγγάρι το 1969 δεν πραγματοποιή-θηκε ποτέ και ήταν απλώς μια απάτη.</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l-GR" sz="1600" b="0" i="0" u="none">
                          <a:solidFill>
                            <a:srgbClr val="333333"/>
                          </a:solidFill>
                          <a:latin typeface="Calibri Light"/>
                        </a:rPr>
                        <a:t>Επιχειρήματα υπέρ;</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endParaRPr kumimoji="0" lang="en-US"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0656342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Βγάζοντας βιαστικά συμπεράσματα «εν δράσει»</a:t>
            </a:r>
            <a:br>
              <a:rPr lang="el-GR" sz="3600" dirty="0">
                <a:solidFill>
                  <a:srgbClr val="004992"/>
                </a:solidFill>
                <a:latin typeface="+mn-lt"/>
                <a:ea typeface="+mn-ea"/>
                <a:cs typeface="+mn-cs"/>
              </a:rPr>
            </a:br>
            <a:r>
              <a:rPr lang="el-GR" dirty="0">
                <a:solidFill>
                  <a:srgbClr val="004992"/>
                </a:solidFill>
                <a:latin typeface="+mn-lt"/>
                <a:ea typeface="+mn-ea"/>
                <a:cs typeface="+mn-cs"/>
              </a:rPr>
              <a:t>- Αστικοί μύθοι -</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77</a:t>
            </a:fld>
            <a:endParaRPr lang="de-DE" altLang="de-DE">
              <a:latin typeface="+mn-lt"/>
              <a:ea typeface="+mn-ea"/>
            </a:endParaRPr>
          </a:p>
        </p:txBody>
      </p:sp>
      <p:graphicFrame>
        <p:nvGraphicFramePr>
          <p:cNvPr id="8" name="Group 45"/>
          <p:cNvGraphicFramePr>
            <a:graphicFrameLocks noGrp="1"/>
          </p:cNvGraphicFramePr>
          <p:nvPr>
            <p:extLst>
              <p:ext uri="{D42A27DB-BD31-4B8C-83A1-F6EECF244321}">
                <p14:modId xmlns:p14="http://schemas.microsoft.com/office/powerpoint/2010/main" val="309352289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Μύθος</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Συνομωσιολόγοι</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«Στοιχεία»</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1600" b="0" i="0" u="none" strike="noStrike" cap="none" normalizeH="0" baseline="0">
                          <a:ln>
                            <a:noFill/>
                          </a:ln>
                          <a:solidFill>
                            <a:srgbClr val="333333"/>
                          </a:solidFill>
                          <a:effectLst/>
                          <a:latin typeface="Calibri Light"/>
                        </a:rPr>
                        <a:t>Σύμφωνα με ισχυρισμούς, η προσγείωση στο φεγγάρι το 1969 δεν πραγματοποιή-θηκε ποτέ και ήταν απλώς μια απάτη.</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l-GR" sz="1600" b="0" i="0" u="none" dirty="0">
                          <a:solidFill>
                            <a:srgbClr val="333333"/>
                          </a:solidFill>
                          <a:latin typeface="Calibri Light"/>
                        </a:rPr>
                        <a:t>Υποτιθέμενα κίνητρα των ΗΠΑ:</a:t>
                      </a:r>
                    </a:p>
                    <a:p>
                      <a:pPr marL="457200" indent="-457200">
                        <a:lnSpc>
                          <a:spcPct val="100000"/>
                        </a:lnSpc>
                        <a:spcBef>
                          <a:spcPts val="1200"/>
                        </a:spcBef>
                        <a:buFont typeface="+mj-lt"/>
                        <a:buAutoNum type="arabicPeriod"/>
                      </a:pPr>
                      <a:r>
                        <a:rPr lang="el-GR" sz="1600" b="0" i="0" u="none" dirty="0">
                          <a:solidFill>
                            <a:srgbClr val="333333"/>
                          </a:solidFill>
                          <a:latin typeface="Calibri Light"/>
                        </a:rPr>
                        <a:t>«Τεχνολογική νίκη» στον αγώνα για την κατάκτηση του διαστήματος με τη Σοβιετική Ένωση, η οποία είχε καταφέρει νωρίτερα να εκτοξεύσει ένα δορυφόρο στο διάστημα.</a:t>
                      </a:r>
                    </a:p>
                    <a:p>
                      <a:pPr marL="457200" indent="-457200">
                        <a:lnSpc>
                          <a:spcPct val="100000"/>
                        </a:lnSpc>
                        <a:spcBef>
                          <a:spcPts val="1200"/>
                        </a:spcBef>
                        <a:buFont typeface="+mj-lt"/>
                        <a:buAutoNum type="arabicPeriod"/>
                      </a:pPr>
                      <a:r>
                        <a:rPr lang="el-GR" sz="1600" b="0" i="0" u="none" dirty="0">
                          <a:solidFill>
                            <a:srgbClr val="333333"/>
                          </a:solidFill>
                          <a:latin typeface="Calibri Light"/>
                        </a:rPr>
                        <a:t>Περισπασμός από τον πόλεμο στο Βιετνάμ. </a:t>
                      </a:r>
                    </a:p>
                    <a:p>
                      <a:pPr marL="457200" indent="-457200">
                        <a:lnSpc>
                          <a:spcPct val="100000"/>
                        </a:lnSpc>
                        <a:spcBef>
                          <a:spcPts val="1200"/>
                        </a:spcBef>
                        <a:buFont typeface="+mj-lt"/>
                        <a:buAutoNum type="arabicPeriod"/>
                      </a:pPr>
                      <a:r>
                        <a:rPr lang="el-GR" sz="1600" b="0" i="0" u="none" dirty="0">
                          <a:solidFill>
                            <a:srgbClr val="333333"/>
                          </a:solidFill>
                          <a:latin typeface="Calibri Light"/>
                        </a:rPr>
                        <a:t>Η ίδια η ΝΑΣΑ έστησε την παράσταση της προσελήνωσης, φοβούμενη για περικοπές στον προϋπολογισμό της από την κυβέρνηση.</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endParaRPr kumimoji="0" lang="en-US"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6072855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Βγάζοντας βιαστικά συμπεράσματα «εν δράσει»</a:t>
            </a:r>
            <a:br>
              <a:rPr lang="el-GR" sz="3600" dirty="0">
                <a:solidFill>
                  <a:srgbClr val="004992"/>
                </a:solidFill>
                <a:latin typeface="+mn-lt"/>
                <a:ea typeface="+mn-ea"/>
                <a:cs typeface="+mn-cs"/>
              </a:rPr>
            </a:br>
            <a:r>
              <a:rPr lang="el-GR" dirty="0">
                <a:solidFill>
                  <a:srgbClr val="004992"/>
                </a:solidFill>
                <a:latin typeface="+mn-lt"/>
                <a:ea typeface="+mn-ea"/>
                <a:cs typeface="+mn-cs"/>
              </a:rPr>
              <a:t>- Αστικοί μύθοι -</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78</a:t>
            </a:fld>
            <a:endParaRPr lang="de-DE" altLang="de-DE">
              <a:latin typeface="+mn-lt"/>
              <a:ea typeface="+mn-ea"/>
            </a:endParaRPr>
          </a:p>
        </p:txBody>
      </p:sp>
      <p:graphicFrame>
        <p:nvGraphicFramePr>
          <p:cNvPr id="8" name="Group 42"/>
          <p:cNvGraphicFramePr>
            <a:graphicFrameLocks noGrp="1"/>
          </p:cNvGraphicFramePr>
          <p:nvPr>
            <p:extLst>
              <p:ext uri="{D42A27DB-BD31-4B8C-83A1-F6EECF244321}">
                <p14:modId xmlns:p14="http://schemas.microsoft.com/office/powerpoint/2010/main" val="24764092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Μύθος</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Υπερ και κατά</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«Στοιχεία»</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600" b="0" i="0" u="none" strike="noStrike" cap="none" normalizeH="0" baseline="0">
                          <a:ln>
                            <a:noFill/>
                          </a:ln>
                          <a:solidFill>
                            <a:srgbClr val="333333"/>
                          </a:solidFill>
                          <a:effectLst/>
                          <a:latin typeface="Calibri Light"/>
                        </a:rPr>
                        <a:t>Σύμφωνα με ισχυρισμούς, η προσγείωση στο φεγγάρι το 1969 δεν πραγματοποιή-θηκε ποτέ και ήταν απλώς μια απάτη.</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el-GR" sz="1600" b="1" i="0" u="none" strike="noStrike" cap="none" normalizeH="0" baseline="0" dirty="0">
                          <a:ln>
                            <a:noFill/>
                          </a:ln>
                          <a:solidFill>
                            <a:srgbClr val="333333"/>
                          </a:solidFill>
                          <a:effectLst/>
                          <a:latin typeface="Calibri Light"/>
                        </a:rPr>
                        <a:t>Υπέρ:</a:t>
                      </a:r>
                      <a:r>
                        <a:rPr kumimoji="0" lang="el-GR" sz="1600" b="0" i="0" u="none" strike="noStrike" cap="none" normalizeH="0" baseline="0" dirty="0">
                          <a:ln>
                            <a:noFill/>
                          </a:ln>
                          <a:solidFill>
                            <a:srgbClr val="333333"/>
                          </a:solidFill>
                          <a:effectLst/>
                          <a:latin typeface="Calibri Light"/>
                        </a:rPr>
                        <a:t> </a:t>
                      </a:r>
                      <a:r>
                        <a:rPr kumimoji="0" lang="el-GR" sz="1600" b="0" i="0" u="none" strike="noStrike" cap="none" normalizeH="0" baseline="0" dirty="0">
                          <a:ln>
                            <a:noFill/>
                          </a:ln>
                          <a:solidFill>
                            <a:srgbClr val="004992"/>
                          </a:solidFill>
                          <a:effectLst/>
                          <a:latin typeface="Calibri Light"/>
                        </a:rPr>
                        <a:t>;;;</a:t>
                      </a:r>
                      <a:r>
                        <a:rPr kumimoji="0" lang="el-GR" sz="1600" b="0" i="0" u="none" strike="noStrike" cap="none" normalizeH="0" baseline="0" dirty="0">
                          <a:ln>
                            <a:noFill/>
                          </a:ln>
                          <a:solidFill>
                            <a:srgbClr val="333333"/>
                          </a:solidFill>
                          <a:effectLst/>
                          <a:latin typeface="Calibri Light"/>
                        </a:rPr>
                        <a:t> </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719019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Βγάζοντας βιαστικά συμπεράσματα «εν δράσει»</a:t>
            </a:r>
            <a:br>
              <a:rPr lang="el-GR" sz="3600" dirty="0">
                <a:solidFill>
                  <a:srgbClr val="004992"/>
                </a:solidFill>
                <a:latin typeface="+mn-lt"/>
                <a:ea typeface="+mn-ea"/>
                <a:cs typeface="+mn-cs"/>
              </a:rPr>
            </a:br>
            <a:r>
              <a:rPr lang="el-GR" dirty="0">
                <a:solidFill>
                  <a:srgbClr val="004992"/>
                </a:solidFill>
                <a:latin typeface="+mn-lt"/>
                <a:ea typeface="+mn-ea"/>
                <a:cs typeface="+mn-cs"/>
              </a:rPr>
              <a:t>- Αστικοί μύθοι -</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79</a:t>
            </a:fld>
            <a:endParaRPr lang="de-DE" altLang="de-DE">
              <a:latin typeface="+mn-lt"/>
              <a:ea typeface="+mn-ea"/>
            </a:endParaRPr>
          </a:p>
        </p:txBody>
      </p:sp>
      <p:graphicFrame>
        <p:nvGraphicFramePr>
          <p:cNvPr id="8" name="Group 42"/>
          <p:cNvGraphicFramePr>
            <a:graphicFrameLocks noGrp="1"/>
          </p:cNvGraphicFramePr>
          <p:nvPr>
            <p:extLst>
              <p:ext uri="{D42A27DB-BD31-4B8C-83A1-F6EECF244321}">
                <p14:modId xmlns:p14="http://schemas.microsoft.com/office/powerpoint/2010/main" val="409871918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Μύθος</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Υπερ και κατά</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«Στοιχεία»</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600" b="0" i="0" u="none" strike="noStrike" cap="none" normalizeH="0" baseline="0" dirty="0">
                          <a:ln>
                            <a:noFill/>
                          </a:ln>
                          <a:solidFill>
                            <a:srgbClr val="333333"/>
                          </a:solidFill>
                          <a:effectLst/>
                          <a:latin typeface="Calibri Light"/>
                        </a:rPr>
                        <a:t>Σύμφωνα με ισχυρισμούς, η προσγείωση στο φεγγάρι το 1969 δεν πραγματοποιή-θηκε ποτέ και ήταν απλώς μια απάτη.</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l-GR" sz="1600" b="1" i="0" u="none" strike="noStrike" cap="none" normalizeH="0" baseline="0" dirty="0">
                          <a:ln>
                            <a:noFill/>
                          </a:ln>
                          <a:solidFill>
                            <a:srgbClr val="333333"/>
                          </a:solidFill>
                          <a:effectLst/>
                          <a:latin typeface="Calibri Light"/>
                          <a:cs typeface="Times New Roman" pitchFamily="18" charset="0"/>
                        </a:rPr>
                        <a:t>Υπέρ:</a:t>
                      </a:r>
                      <a:r>
                        <a:rPr kumimoji="0" lang="el-GR" sz="1600" b="0" i="0" u="none" strike="noStrike" cap="none" normalizeH="0" baseline="0" dirty="0">
                          <a:ln>
                            <a:noFill/>
                          </a:ln>
                          <a:solidFill>
                            <a:srgbClr val="333333"/>
                          </a:solidFill>
                          <a:effectLst/>
                          <a:latin typeface="Calibri Light"/>
                          <a:cs typeface="Times New Roman" pitchFamily="18" charset="0"/>
                        </a:rPr>
                        <a:t>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l-GR" sz="1600" b="0" i="0" u="none" strike="noStrike" cap="none" normalizeH="0" baseline="0" dirty="0">
                          <a:ln>
                            <a:noFill/>
                          </a:ln>
                          <a:solidFill>
                            <a:srgbClr val="333333"/>
                          </a:solidFill>
                          <a:effectLst/>
                          <a:latin typeface="Calibri Light"/>
                          <a:cs typeface="Times New Roman" pitchFamily="18" charset="0"/>
                        </a:rPr>
                        <a:t>«Σημαία που κυματίζει»: αδύνατο γιατί στο διάστημα δεν υπάρχει ατμόσφαιρα/καιρικά φαινόμενα</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l-GR" sz="1600" b="0" i="0" u="none" strike="noStrike" cap="none" normalizeH="0" baseline="0" dirty="0">
                          <a:ln>
                            <a:noFill/>
                          </a:ln>
                          <a:solidFill>
                            <a:srgbClr val="333333"/>
                          </a:solidFill>
                          <a:effectLst/>
                          <a:latin typeface="Calibri Light"/>
                          <a:cs typeface="Times New Roman" pitchFamily="18" charset="0"/>
                        </a:rPr>
                        <a:t>Οι εικόνες από τον ουρανό χωρίς άστρα και οι σκιές προς διαφορετικές κατευθύνσεις υποδηλώνουν ότι πρόκειται για κινηματογραφική παραγωγή.</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l-GR" sz="1600" b="0" i="0" u="none" strike="noStrike" cap="none" normalizeH="0" baseline="0" dirty="0">
                          <a:ln>
                            <a:noFill/>
                          </a:ln>
                          <a:solidFill>
                            <a:srgbClr val="333333"/>
                          </a:solidFill>
                          <a:effectLst/>
                          <a:latin typeface="Calibri Light"/>
                          <a:cs typeface="Times New Roman" pitchFamily="18" charset="0"/>
                        </a:rPr>
                        <a:t>Το μήνυμα του αστροναύτη Άρμστρονγκ στον ασύρματο: απαντάει πολύ γρήγορα στην τελευταία φράση του Προέδρου Νιξον. Τα ραδιοσήματα χρειάζονται περισσότερο χρόνο για να μεταδοθούν στη γη από ό,τι χρειάστηκε στον Άρμστρονγκ για να απαντήσει.</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3234702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Βγάζοντας βιαστικά συμπεράσματα «εν δράσει»</a:t>
            </a:r>
            <a:br>
              <a:rPr lang="el-GR" sz="3600" dirty="0">
                <a:solidFill>
                  <a:srgbClr val="004992"/>
                </a:solidFill>
                <a:latin typeface="+mn-lt"/>
                <a:ea typeface="+mn-ea"/>
                <a:cs typeface="+mn-cs"/>
              </a:rPr>
            </a:br>
            <a:r>
              <a:rPr lang="el-GR" dirty="0">
                <a:solidFill>
                  <a:srgbClr val="004992"/>
                </a:solidFill>
                <a:latin typeface="+mn-lt"/>
                <a:ea typeface="+mn-ea"/>
                <a:cs typeface="+mn-cs"/>
              </a:rPr>
              <a:t>- Αστικοί μύθοι -</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80</a:t>
            </a:fld>
            <a:endParaRPr lang="de-DE" altLang="de-DE">
              <a:latin typeface="+mn-lt"/>
              <a:ea typeface="+mn-ea"/>
            </a:endParaRPr>
          </a:p>
        </p:txBody>
      </p:sp>
      <p:graphicFrame>
        <p:nvGraphicFramePr>
          <p:cNvPr id="8" name="Group 27"/>
          <p:cNvGraphicFramePr>
            <a:graphicFrameLocks noGrp="1"/>
          </p:cNvGraphicFramePr>
          <p:nvPr>
            <p:extLst>
              <p:ext uri="{D42A27DB-BD31-4B8C-83A1-F6EECF244321}">
                <p14:modId xmlns:p14="http://schemas.microsoft.com/office/powerpoint/2010/main" val="427795422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Μύθος</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Υπερ και κατά</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«Στοιχεία»</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600" b="0" i="0" u="none" strike="noStrike" cap="none" normalizeH="0" baseline="0" dirty="0">
                          <a:ln>
                            <a:noFill/>
                          </a:ln>
                          <a:solidFill>
                            <a:srgbClr val="333333"/>
                          </a:solidFill>
                          <a:effectLst/>
                          <a:latin typeface="Calibri Light"/>
                        </a:rPr>
                        <a:t>Σύμφωνα με ισχυρισμούς, η προσγείωση στο φεγγάρι το 1969 δεν πραγματοποιή-θηκε ποτέ και ήταν απλώς μια απάτη.</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el-GR" sz="1600" b="1" i="0" u="none" strike="noStrike" cap="none" normalizeH="0" baseline="0" dirty="0">
                          <a:ln>
                            <a:noFill/>
                          </a:ln>
                          <a:solidFill>
                            <a:srgbClr val="333333"/>
                          </a:solidFill>
                          <a:effectLst/>
                          <a:latin typeface="Calibri Light"/>
                        </a:rPr>
                        <a:t>Κατά:</a:t>
                      </a:r>
                      <a:r>
                        <a:rPr kumimoji="0" lang="el-GR" sz="1600" b="0" i="0" u="none" strike="noStrike" cap="none" normalizeH="0" baseline="0" dirty="0">
                          <a:ln>
                            <a:noFill/>
                          </a:ln>
                          <a:solidFill>
                            <a:srgbClr val="333333"/>
                          </a:solidFill>
                          <a:effectLst/>
                          <a:latin typeface="Calibri Light"/>
                        </a:rPr>
                        <a:t> </a:t>
                      </a:r>
                      <a:r>
                        <a:rPr kumimoji="0" lang="el-GR" sz="1600" b="0" i="0" u="none" strike="noStrike" cap="none" normalizeH="0" baseline="0" dirty="0">
                          <a:ln>
                            <a:noFill/>
                          </a:ln>
                          <a:solidFill>
                            <a:srgbClr val="004992"/>
                          </a:solidFill>
                          <a:effectLst/>
                          <a:latin typeface="Calibri Light"/>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9685296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Βγάζοντας βιαστικά συμπεράσματα «εν δράσει»</a:t>
            </a:r>
            <a:br>
              <a:rPr lang="el-GR" sz="3600" dirty="0">
                <a:solidFill>
                  <a:srgbClr val="004992"/>
                </a:solidFill>
                <a:latin typeface="+mn-lt"/>
                <a:ea typeface="+mn-ea"/>
                <a:cs typeface="+mn-cs"/>
              </a:rPr>
            </a:br>
            <a:r>
              <a:rPr lang="el-GR" dirty="0">
                <a:solidFill>
                  <a:srgbClr val="004992"/>
                </a:solidFill>
                <a:latin typeface="+mn-lt"/>
                <a:ea typeface="+mn-ea"/>
                <a:cs typeface="+mn-cs"/>
              </a:rPr>
              <a:t>- Αστικοί μύθοι -</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81</a:t>
            </a:fld>
            <a:endParaRPr lang="de-DE" altLang="de-DE">
              <a:latin typeface="+mn-lt"/>
              <a:ea typeface="+mn-ea"/>
            </a:endParaRPr>
          </a:p>
        </p:txBody>
      </p:sp>
      <p:graphicFrame>
        <p:nvGraphicFramePr>
          <p:cNvPr id="8" name="Group 27"/>
          <p:cNvGraphicFramePr>
            <a:graphicFrameLocks noGrp="1"/>
          </p:cNvGraphicFramePr>
          <p:nvPr>
            <p:extLst>
              <p:ext uri="{D42A27DB-BD31-4B8C-83A1-F6EECF244321}">
                <p14:modId xmlns:p14="http://schemas.microsoft.com/office/powerpoint/2010/main" val="326234957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Μύθος</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Υπερ και κατά</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«Στοιχεία»</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600" b="0" i="0" u="none" strike="noStrike" cap="none" normalizeH="0" baseline="0" dirty="0">
                          <a:ln>
                            <a:noFill/>
                          </a:ln>
                          <a:solidFill>
                            <a:srgbClr val="333333"/>
                          </a:solidFill>
                          <a:effectLst/>
                          <a:latin typeface="Calibri Light"/>
                        </a:rPr>
                        <a:t>Σύμφωνα με ισχυρισμούς, η προσγείωση στο φεγγάρι το 1969 δεν πραγματοποιή-θηκε ποτέ και ήταν απλώς μια απάτη.</a:t>
                      </a:r>
                      <a:endParaRPr kumimoji="0" lang="de-DE" sz="16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l-GR" sz="1600" b="1" i="0" u="none" dirty="0">
                          <a:solidFill>
                            <a:srgbClr val="333333"/>
                          </a:solidFill>
                          <a:latin typeface="Calibri Light"/>
                        </a:rPr>
                        <a:t>Κατά: </a:t>
                      </a:r>
                    </a:p>
                    <a:p>
                      <a:pPr marL="342900" indent="-342900">
                        <a:lnSpc>
                          <a:spcPct val="100000"/>
                        </a:lnSpc>
                        <a:spcBef>
                          <a:spcPts val="1200"/>
                        </a:spcBef>
                        <a:buFont typeface="+mj-lt"/>
                        <a:buAutoNum type="arabicPeriod"/>
                      </a:pPr>
                      <a:r>
                        <a:rPr lang="el-GR" sz="1600" b="0" i="0" u="none" dirty="0">
                          <a:solidFill>
                            <a:srgbClr val="333333"/>
                          </a:solidFill>
                          <a:latin typeface="Calibri Light"/>
                        </a:rPr>
                        <a:t>O κυματισμός της σημαίας προκλήθηκε από τη βύθιση του κονταριού της σημαίας στο έδαφος της σελήνης και στην ύπαρξη ενός σταθεροποιητικού κάθετου δοκαριού</a:t>
                      </a:r>
                    </a:p>
                    <a:p>
                      <a:pPr marL="342900" indent="-342900">
                        <a:lnSpc>
                          <a:spcPct val="100000"/>
                        </a:lnSpc>
                        <a:spcBef>
                          <a:spcPts val="1200"/>
                        </a:spcBef>
                        <a:buFont typeface="+mj-lt"/>
                        <a:buAutoNum type="arabicPeriod"/>
                      </a:pPr>
                      <a:r>
                        <a:rPr lang="el-GR" sz="1600" b="0" i="0" u="none" dirty="0">
                          <a:solidFill>
                            <a:srgbClr val="333333"/>
                          </a:solidFill>
                          <a:latin typeface="Calibri Light"/>
                        </a:rPr>
                        <a:t>Οι νυχτερινές φωτογραφίσεις δεν μπορούν να καταγράψουν αδύναμες πηγές φωτός λόγω του χρόνου </a:t>
                      </a:r>
                      <a:r>
                        <a:rPr lang="el-GR" sz="1600" b="0" i="0" u="none">
                          <a:solidFill>
                            <a:srgbClr val="333333"/>
                          </a:solidFill>
                          <a:latin typeface="Calibri Light"/>
                        </a:rPr>
                        <a:t>έκθεσης </a:t>
                      </a:r>
                      <a:r>
                        <a:rPr lang="el-GR" sz="1600" b="0" i="0" u="none">
                          <a:solidFill>
                            <a:srgbClr val="333333"/>
                          </a:solidFill>
                          <a:latin typeface="Times New Roman"/>
                        </a:rPr>
                        <a:t>→</a:t>
                      </a:r>
                      <a:r>
                        <a:rPr lang="el-GR" sz="1600" b="0" i="0" u="none">
                          <a:solidFill>
                            <a:srgbClr val="333333"/>
                          </a:solidFill>
                          <a:latin typeface="Calibri Light"/>
                        </a:rPr>
                        <a:t> </a:t>
                      </a:r>
                      <a:r>
                        <a:rPr lang="el-GR" sz="1600" b="0" i="0" u="none" dirty="0">
                          <a:solidFill>
                            <a:srgbClr val="333333"/>
                          </a:solidFill>
                          <a:latin typeface="Calibri Light"/>
                        </a:rPr>
                        <a:t>δε φαίνονται αστέρια</a:t>
                      </a:r>
                    </a:p>
                    <a:p>
                      <a:pPr marL="342900" indent="-342900">
                        <a:lnSpc>
                          <a:spcPct val="100000"/>
                        </a:lnSpc>
                        <a:spcBef>
                          <a:spcPts val="1200"/>
                        </a:spcBef>
                        <a:buFont typeface="+mj-lt"/>
                        <a:buAutoNum type="arabicPeriod"/>
                      </a:pPr>
                      <a:r>
                        <a:rPr lang="el-GR" sz="1600" b="0" i="0" u="none" dirty="0">
                          <a:solidFill>
                            <a:srgbClr val="333333"/>
                          </a:solidFill>
                          <a:latin typeface="Calibri Light"/>
                        </a:rPr>
                        <a:t>Οι σκιές προς διαφορετικές κατευθύνσεις προκλήθηκαν από την ανώμαλη επιφάνεια του φεγγαριού</a:t>
                      </a:r>
                    </a:p>
                    <a:p>
                      <a:pPr marL="342900" indent="-342900">
                        <a:lnSpc>
                          <a:spcPct val="100000"/>
                        </a:lnSpc>
                        <a:spcBef>
                          <a:spcPts val="1200"/>
                        </a:spcBef>
                        <a:buFont typeface="+mj-lt"/>
                        <a:buAutoNum type="arabicPeriod"/>
                      </a:pPr>
                      <a:r>
                        <a:rPr lang="el-GR" sz="1600" b="0" i="0" u="none" dirty="0">
                          <a:solidFill>
                            <a:srgbClr val="333333"/>
                          </a:solidFill>
                          <a:latin typeface="Calibri Light"/>
                        </a:rPr>
                        <a:t>Η συνέντευξη είχε υποστεί επεξεργασία ώστε να καλύψει τη χρονική καθυστέρηση κατά το διάλογο μετξύ Νίξον και Άρμστρονγκ</a:t>
                      </a:r>
                      <a:endParaRPr lang="en-US" sz="16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6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8966541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aption_15"/>
          <p:cNvSpPr txBox="1">
            <a:spLocks noChangeArrowheads="1"/>
          </p:cNvSpPr>
          <p:nvPr/>
        </p:nvSpPr>
        <p:spPr bwMode="auto">
          <a:xfrm>
            <a:off x="4138971" y="3496940"/>
            <a:ext cx="7609984" cy="20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0"/>
              </a:spcBef>
              <a:buClrTx/>
              <a:buFontTx/>
              <a:buNone/>
            </a:pPr>
            <a:r>
              <a:rPr lang="el-GR" altLang="de-DE" sz="2400" b="0" dirty="0">
                <a:latin typeface="Calibri Light"/>
              </a:rPr>
              <a:t>Σκηνοθέτης Ρόλαντ Έμεριχ</a:t>
            </a:r>
            <a:r>
              <a:rPr lang="en-US" altLang="de-DE" sz="2400" b="0" dirty="0">
                <a:latin typeface="Calibri Light"/>
              </a:rPr>
              <a:t> </a:t>
            </a:r>
            <a:r>
              <a:rPr lang="el-GR" altLang="de-DE" sz="2400" b="0" dirty="0">
                <a:latin typeface="Calibri Light"/>
              </a:rPr>
              <a:t>(Ημέρα ανεξαρτησίας):</a:t>
            </a:r>
          </a:p>
          <a:p>
            <a:pPr eaLnBrk="1" hangingPunct="1">
              <a:lnSpc>
                <a:spcPct val="105000"/>
              </a:lnSpc>
              <a:spcBef>
                <a:spcPts val="0"/>
              </a:spcBef>
              <a:buClrTx/>
              <a:buFontTx/>
              <a:buNone/>
            </a:pPr>
            <a:r>
              <a:rPr lang="el-GR" altLang="de-DE" sz="2400" b="0" dirty="0">
                <a:latin typeface="Calibri Light"/>
              </a:rPr>
              <a:t>«Η προσελήνωση (…) ήταν απλά υπερβολικά καλή. Ήταν αδύνατο να σκηνοθετήσεις κάτι τέτοιο το 1960. Ακόμα με τον εξοπλισμό που έχουμε σήμερα θα υπήρχαν προβλήματα».</a:t>
            </a:r>
            <a:endParaRPr lang="de-DE" altLang="de-DE" sz="2400" b="0" i="1" dirty="0">
              <a:latin typeface="Calibri Light"/>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Βγάζοντας βιαστικά συμπεράσματα «εν δράσει»</a:t>
            </a:r>
            <a:br>
              <a:rPr lang="el-GR" sz="3600" dirty="0">
                <a:solidFill>
                  <a:srgbClr val="004992"/>
                </a:solidFill>
                <a:latin typeface="+mn-lt"/>
                <a:ea typeface="+mn-ea"/>
                <a:cs typeface="+mn-cs"/>
              </a:rPr>
            </a:br>
            <a:r>
              <a:rPr lang="el-GR" dirty="0">
                <a:solidFill>
                  <a:srgbClr val="004992"/>
                </a:solidFill>
                <a:latin typeface="+mn-lt"/>
                <a:ea typeface="+mn-ea"/>
                <a:cs typeface="+mn-cs"/>
              </a:rPr>
              <a:t>- Αστικοί μύθοι -</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82</a:t>
            </a:fld>
            <a:endParaRPr lang="de-DE" altLang="de-DE">
              <a:latin typeface="+mn-lt"/>
              <a:ea typeface="+mn-ea"/>
            </a:endParaRPr>
          </a:p>
        </p:txBody>
      </p:sp>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13"/>
          <p:cNvSpPr/>
          <p:nvPr/>
        </p:nvSpPr>
        <p:spPr>
          <a:xfrm>
            <a:off x="408955" y="2649106"/>
            <a:ext cx="11376000" cy="707886"/>
          </a:xfrm>
          <a:prstGeom prst="rect">
            <a:avLst/>
          </a:prstGeom>
        </p:spPr>
        <p:txBody>
          <a:bodyPr wrap="none">
            <a:noAutofit/>
          </a:bodyPr>
          <a:lstStyle/>
          <a:p>
            <a:pPr algn="ctr">
              <a:spcBef>
                <a:spcPts val="0"/>
              </a:spcBef>
            </a:pPr>
            <a:r>
              <a:rPr lang="el-GR" altLang="de-DE" sz="4000" b="0">
                <a:solidFill>
                  <a:srgbClr val="FF0000"/>
                </a:solidFill>
                <a:latin typeface="Calibri Light"/>
              </a:rPr>
              <a:t>Όχι! </a:t>
            </a:r>
            <a:endParaRPr lang="de-DE" altLang="de-DE" sz="4000" b="0" dirty="0">
              <a:latin typeface="Calibri Light"/>
            </a:endParaRPr>
          </a:p>
        </p:txBody>
      </p:sp>
      <p:sp>
        <p:nvSpPr>
          <p:cNvPr id="15" name="Caption_13"/>
          <p:cNvSpPr txBox="1">
            <a:spLocks noChangeArrowheads="1"/>
          </p:cNvSpPr>
          <p:nvPr/>
        </p:nvSpPr>
        <p:spPr bwMode="auto">
          <a:xfrm>
            <a:off x="408955" y="2276872"/>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l-GR" sz="2200" b="0">
                <a:solidFill>
                  <a:srgbClr val="000000"/>
                </a:solidFill>
                <a:latin typeface="Calibri Light"/>
                <a:ea typeface="ＭＳ Ｐゴシック" panose="020B0600070205080204" pitchFamily="34" charset="-128"/>
              </a:rPr>
              <a:t>Ήταν η προσελήνωση μια απάτη της κυβέρνησης των ΗΠΑ;</a:t>
            </a:r>
            <a:endParaRPr lang="de-DE" sz="2200" b="0" dirty="0">
              <a:solidFill>
                <a:srgbClr val="000000"/>
              </a:solidFill>
              <a:latin typeface="Calibri Light"/>
              <a:ea typeface="ＭＳ Ｐゴシック" panose="020B0600070205080204" pitchFamily="34" charset="-128"/>
            </a:endParaRPr>
          </a:p>
        </p:txBody>
      </p:sp>
      <p:sp>
        <p:nvSpPr>
          <p:cNvPr id="16" name="Caption_17"/>
          <p:cNvSpPr txBox="1">
            <a:spLocks noChangeArrowheads="1"/>
          </p:cNvSpPr>
          <p:nvPr/>
        </p:nvSpPr>
        <p:spPr bwMode="auto">
          <a:xfrm>
            <a:off x="4138971" y="5512556"/>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b="0" dirty="0">
                <a:latin typeface="+mj-lt"/>
              </a:rPr>
              <a:t>Source: German television station ZDF: </a:t>
            </a:r>
            <a:r>
              <a:rPr lang="el-GR" altLang="de-DE" sz="1200" b="0" dirty="0">
                <a:latin typeface="Calibri Light"/>
              </a:rPr>
              <a:t>«</a:t>
            </a:r>
            <a:r>
              <a:rPr lang="de-DE" altLang="de-DE" sz="1200" b="0" dirty="0">
                <a:latin typeface="+mj-lt"/>
              </a:rPr>
              <a:t>Vorsicht Verschwörung</a:t>
            </a:r>
            <a:r>
              <a:rPr lang="el-GR" altLang="de-DE" sz="1200" b="0" dirty="0">
                <a:latin typeface="Calibri Light"/>
              </a:rPr>
              <a:t>»</a:t>
            </a:r>
            <a:r>
              <a:rPr lang="de-DE" altLang="de-DE" sz="1200" b="0" dirty="0">
                <a:latin typeface="+mj-lt"/>
              </a:rPr>
              <a:t> (Beware conspiracy) </a:t>
            </a:r>
          </a:p>
        </p:txBody>
      </p:sp>
    </p:spTree>
    <p:extLst>
      <p:ext uri="{BB962C8B-B14F-4D97-AF65-F5344CB8AC3E}">
        <p14:creationId xmlns:p14="http://schemas.microsoft.com/office/powerpoint/2010/main" val="264035867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ξεκίνησέ αυτός ο αστικός μύθος και άλλες θεωρίες συνωμοσίας;</a:t>
            </a:r>
            <a:endParaRPr lang="en-US"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el-GR" sz="2400" b="1">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5" name="Slide Number Placeholder 4"/>
          <p:cNvSpPr>
            <a:spLocks noGrp="1"/>
          </p:cNvSpPr>
          <p:nvPr>
            <p:ph type="sldNum" sz="quarter" idx="12"/>
          </p:nvPr>
        </p:nvSpPr>
        <p:spPr/>
        <p:txBody>
          <a:bodyPr/>
          <a:lstStyle/>
          <a:p>
            <a:fld id="{626B1A78-CB45-4EF6-880C-B7E740124D86}" type="slidenum">
              <a:rPr lang="de-DE" altLang="de-DE" smtClean="0">
                <a:latin typeface="+mn-lt"/>
                <a:ea typeface="+mn-ea"/>
              </a:rPr>
              <a:pPr/>
              <a:t>83</a:t>
            </a:fld>
            <a:endParaRPr lang="de-DE" altLang="de-DE">
              <a:latin typeface="+mn-lt"/>
              <a:ea typeface="+mn-ea"/>
            </a:endParaRPr>
          </a:p>
        </p:txBody>
      </p:sp>
    </p:spTree>
    <p:extLst>
      <p:ext uri="{BB962C8B-B14F-4D97-AF65-F5344CB8AC3E}">
        <p14:creationId xmlns:p14="http://schemas.microsoft.com/office/powerpoint/2010/main" val="365388340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ξεκίνησέ αυτός ο αστικός μύθος και άλλες θεωρίες συνωμοσίας;</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l-GR" sz="2400" dirty="0">
                <a:solidFill>
                  <a:srgbClr val="333333"/>
                </a:solidFill>
              </a:rPr>
              <a:t>Είναι συνήθως πιο συναρπαστικοί από την πραγματικότητα.</a:t>
            </a:r>
          </a:p>
          <a:p>
            <a:pPr marL="342900" lvl="0" indent="-342900" defTabSz="914400" fontAlgn="base">
              <a:buClr>
                <a:srgbClr val="333333"/>
              </a:buClr>
              <a:buFont typeface="WingDings"/>
              <a:buChar char=""/>
              <a:defRPr/>
            </a:pPr>
            <a:r>
              <a:rPr lang="el-GR" sz="2400" dirty="0">
                <a:solidFill>
                  <a:srgbClr val="333333"/>
                </a:solidFill>
              </a:rPr>
              <a:t>Βασίζονται σε γεγονότα που είναι δύσκολο να ελεγχθούν, και είναι εύκολο να τα πιστέψει κανείς ( π.χ. Η σημαία που κυματίζει υποδηλώνει ότι οι φωτογραφίες τραβήχτηκαν στη γη).</a:t>
            </a:r>
          </a:p>
          <a:p>
            <a:pPr marL="342900" lvl="0" indent="-342900" defTabSz="914400" fontAlgn="base">
              <a:buClr>
                <a:srgbClr val="333333"/>
              </a:buClr>
              <a:buFont typeface="WingDings"/>
              <a:buChar char=""/>
              <a:defRPr/>
            </a:pPr>
            <a:r>
              <a:rPr lang="el-GR" sz="2400" dirty="0">
                <a:solidFill>
                  <a:srgbClr val="333333"/>
                </a:solidFill>
              </a:rPr>
              <a:t>Αποκρύπτουν εναλλακτικές ερμηνείες (π.χ. η έλλειψη αστεριών στον ουρανό μπορεί να εξηγηθεί από τους τεχνικούς περιορισμούς της νυχτερινής λήψης).</a:t>
            </a:r>
          </a:p>
          <a:p>
            <a:pPr marL="342900" lvl="0" indent="-342900" defTabSz="914400" fontAlgn="base">
              <a:buClr>
                <a:srgbClr val="333333"/>
              </a:buClr>
              <a:buFont typeface="WingDings"/>
              <a:buChar char=""/>
              <a:defRPr/>
            </a:pPr>
            <a:r>
              <a:rPr lang="el-GR" sz="2400" dirty="0">
                <a:solidFill>
                  <a:srgbClr val="333333"/>
                </a:solidFill>
              </a:rPr>
              <a:t>Οι αστικοί μύθοι θεωρούν τα γεγονότα έξω από το πλαίσιο τους και τα τραβάνε στα άκρα.</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84</a:t>
            </a:fld>
            <a:endParaRPr lang="de-DE" altLang="de-DE">
              <a:latin typeface="+mn-lt"/>
              <a:ea typeface="+mn-ea"/>
            </a:endParaRPr>
          </a:p>
        </p:txBody>
      </p:sp>
    </p:spTree>
    <p:extLst>
      <p:ext uri="{BB962C8B-B14F-4D97-AF65-F5344CB8AC3E}">
        <p14:creationId xmlns:p14="http://schemas.microsoft.com/office/powerpoint/2010/main" val="3151095657"/>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5508</Words>
  <Application>Microsoft Office PowerPoint</Application>
  <PresentationFormat>Benutzerdefiniert</PresentationFormat>
  <Paragraphs>711</Paragraphs>
  <Slides>84</Slides>
  <Notes>84</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84</vt:i4>
      </vt:variant>
    </vt:vector>
  </HeadingPairs>
  <TitlesOfParts>
    <vt:vector size="92" baseType="lpstr">
      <vt:lpstr>WingDings</vt:lpstr>
      <vt:lpstr>Symbol</vt:lpstr>
      <vt:lpstr>Calibri Light</vt:lpstr>
      <vt:lpstr>Times New Roman</vt:lpstr>
      <vt:lpstr>Arial</vt:lpstr>
      <vt:lpstr>Calibri</vt:lpstr>
      <vt:lpstr>UKE_PPT-Vorlage_16zu9</vt:lpstr>
      <vt:lpstr>1_UKE_PPT-Vorlage_16zu9</vt:lpstr>
      <vt:lpstr>ΜΓΘ 7 Α – Δείχνοντας ενσυναίσθηση II</vt:lpstr>
      <vt:lpstr>Βιαστικά συμπεράσματα</vt:lpstr>
      <vt:lpstr>Βιαστικά συμπεράσματα</vt:lpstr>
      <vt:lpstr>Βιαστικά συμπεράσματα</vt:lpstr>
      <vt:lpstr>Βγάζοντας βιαστικά συμπεράσματα Σε ποιες καταστάσεις βγάζουμε συμπεράσματα χωρίς να ξέρουμε όλη την αλήθεια;</vt:lpstr>
      <vt:lpstr>Βγάζοντας βιαστικά συμπεράσματα Σε ποιες καταστάσεις βγάζουμε συμπεράσματα χωρίς να ξέρουμε όλη την αλήθεια;</vt:lpstr>
      <vt:lpstr>Βγάζοντας βιαστικά συμπεράσματα Σε ποιες καταστάσεις βγάζουμε συμπεράσματα χωρίς να ξέρουμε όλη την αλήθεια;</vt:lpstr>
      <vt:lpstr>Βγάζοντας βιαστικά συμπεράσματα Σε ποιες καταστάσεις βγάζουμε συμπεράσματα χωρίς να ξέρουμε όλη την αλήθεια;</vt:lpstr>
      <vt:lpstr>Βγάζοντας συμπεράσματα «εν δράσει»</vt:lpstr>
      <vt:lpstr>Βγάζοντας συμπεράσματα «εν δράσει» - Αστικοί μύθοι – (για μια εναλλακτική άσκηση ανατρέξτε στο τέλος της παρουσίασης)</vt:lpstr>
      <vt:lpstr>Βγάζοντας συμπεράσματα «εν δράσει» - Αστικοί μύθοι -</vt:lpstr>
      <vt:lpstr>Βγάζοντας συμπεράσματα «εν δράσει» - Αστικοί μύθοι -</vt:lpstr>
      <vt:lpstr>Βγάζοντας συμπεράσματα «εν δράσει» - Αστικοί μύθοι -</vt:lpstr>
      <vt:lpstr>Πώς προκύπτουν αυτές οι θεωρίες συνωμοσίας;</vt:lpstr>
      <vt:lpstr>Πώς προκύπτουν αυτές οι θεωρίες συνωμοσίας;</vt:lpstr>
      <vt:lpstr>Πώς προκύπτουν αυτές οι θεωρίες συνωμοσίας;</vt:lpstr>
      <vt:lpstr>Γιατί το κάνουμε αυτό;</vt:lpstr>
      <vt:lpstr>Γιατί το κάνουμε αυτό;</vt:lpstr>
      <vt:lpstr>Πώς τα βιαστικά συμπεράσματα μπορούν να προκαλέσουν παρεξηγήσεις κατά τη διάρκεια της ψύχωσης - παραδείγματα</vt:lpstr>
      <vt:lpstr>Άσκηση</vt:lpstr>
      <vt:lpstr>Άσκηση</vt:lpstr>
      <vt:lpstr>Άσκηση</vt:lpstr>
      <vt:lpstr>Άσκηση</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προαιρετικά: Βίντεο Κλιπ</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Εφαρμογή στην καθημερινή ζωή</vt:lpstr>
      <vt:lpstr>Εφαρμογή στην καθημερινή ζωή</vt:lpstr>
      <vt:lpstr>Εφαρμογή στην καθημερινή ζωή</vt:lpstr>
      <vt:lpstr>Εφαρμογή στην καθημερινή ζωή</vt:lpstr>
      <vt:lpstr>Εφαρμογή στην καθημερινή ζωή</vt:lpstr>
      <vt:lpstr>Εφαρμογή στην καθημερινή ζωή</vt:lpstr>
      <vt:lpstr>Εφαρμογή στην καθημερινή ζωή</vt:lpstr>
      <vt:lpstr>Πως σχετίζεται αυτό με την ψύχωση;</vt:lpstr>
      <vt:lpstr>Πως σχετίζεται αυτό με την ψύχωση;</vt:lpstr>
      <vt:lpstr>Πως σχετίζεται αυτό με την ψύχωση;</vt:lpstr>
      <vt:lpstr>Σας ευχαριστούμε για την προσοχή σας</vt:lpstr>
      <vt:lpstr>PowerPoint-Präsentation</vt:lpstr>
      <vt:lpstr>Βγάζοντας βιαστικά συμπεράσματα «εν δράσει» - Αστικοί μύθοι -</vt:lpstr>
      <vt:lpstr>Βγάζοντας βιαστικά συμπεράσματα «εν δράσει» - Αστικοί μύθοι -</vt:lpstr>
      <vt:lpstr>Βγάζοντας βιαστικά συμπεράσματα «εν δράσει» - Αστικοί μύθοι -</vt:lpstr>
      <vt:lpstr>Βγάζοντας βιαστικά συμπεράσματα «εν δράσει» - Αστικοί μύθοι -</vt:lpstr>
      <vt:lpstr>Βγάζοντας βιαστικά συμπεράσματα «εν δράσει» - Αστικοί μύθοι -</vt:lpstr>
      <vt:lpstr>Βγάζοντας βιαστικά συμπεράσματα «εν δράσει» - Αστικοί μύθοι -</vt:lpstr>
      <vt:lpstr>Βγάζοντας βιαστικά συμπεράσματα «εν δράσει» - Αστικοί μύθοι -</vt:lpstr>
      <vt:lpstr>Πώς ξεκίνησέ αυτός ο αστικός μύθος και άλλες θεωρίες συνωμοσίας;</vt:lpstr>
      <vt:lpstr>Πώς ξεκίνησέ αυτός ο αστικός μύθος και άλλες θεωρίες συνωμοσίας;</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320</cp:revision>
  <dcterms:created xsi:type="dcterms:W3CDTF">2004-06-30T16:15:23Z</dcterms:created>
  <dcterms:modified xsi:type="dcterms:W3CDTF">2022-05-12T13:30:34Z</dcterms:modified>
</cp:coreProperties>
</file>