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Lst>
  <p:notesMasterIdLst>
    <p:notesMasterId r:id="rId50"/>
  </p:notesMasterIdLst>
  <p:sldIdLst>
    <p:sldId id="452" r:id="rId2"/>
    <p:sldId id="427" r:id="rId3"/>
    <p:sldId id="437" r:id="rId4"/>
    <p:sldId id="436" r:id="rId5"/>
    <p:sldId id="435" r:id="rId6"/>
    <p:sldId id="288" r:id="rId7"/>
    <p:sldId id="262" r:id="rId8"/>
    <p:sldId id="263" r:id="rId9"/>
    <p:sldId id="432" r:id="rId10"/>
    <p:sldId id="438" r:id="rId11"/>
    <p:sldId id="453" r:id="rId12"/>
    <p:sldId id="424" r:id="rId13"/>
    <p:sldId id="440" r:id="rId14"/>
    <p:sldId id="439" r:id="rId15"/>
    <p:sldId id="408" r:id="rId16"/>
    <p:sldId id="441" r:id="rId17"/>
    <p:sldId id="410" r:id="rId18"/>
    <p:sldId id="442" r:id="rId19"/>
    <p:sldId id="383" r:id="rId20"/>
    <p:sldId id="411" r:id="rId21"/>
    <p:sldId id="272" r:id="rId22"/>
    <p:sldId id="343" r:id="rId23"/>
    <p:sldId id="344" r:id="rId24"/>
    <p:sldId id="412" r:id="rId25"/>
    <p:sldId id="444" r:id="rId26"/>
    <p:sldId id="443" r:id="rId27"/>
    <p:sldId id="414" r:id="rId28"/>
    <p:sldId id="446" r:id="rId29"/>
    <p:sldId id="445" r:id="rId30"/>
    <p:sldId id="298" r:id="rId31"/>
    <p:sldId id="349" r:id="rId32"/>
    <p:sldId id="388" r:id="rId33"/>
    <p:sldId id="351" r:id="rId34"/>
    <p:sldId id="365" r:id="rId35"/>
    <p:sldId id="321" r:id="rId36"/>
    <p:sldId id="417" r:id="rId37"/>
    <p:sldId id="418" r:id="rId38"/>
    <p:sldId id="419" r:id="rId39"/>
    <p:sldId id="449" r:id="rId40"/>
    <p:sldId id="448" r:id="rId41"/>
    <p:sldId id="447" r:id="rId42"/>
    <p:sldId id="422" r:id="rId43"/>
    <p:sldId id="450" r:id="rId44"/>
    <p:sldId id="428" r:id="rId45"/>
    <p:sldId id="433" r:id="rId46"/>
    <p:sldId id="451" r:id="rId47"/>
    <p:sldId id="434"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pos="90" userDrawn="1">
          <p15:clr>
            <a:srgbClr val="A4A3A4"/>
          </p15:clr>
        </p15:guide>
        <p15:guide id="3" pos="5624" userDrawn="1">
          <p15:clr>
            <a:srgbClr val="A4A3A4"/>
          </p15:clr>
        </p15:guide>
        <p15:guide id="4" orient="horz" pos="1003" userDrawn="1">
          <p15:clr>
            <a:srgbClr val="A4A3A4"/>
          </p15:clr>
        </p15:guide>
        <p15:guide id="5" pos="120">
          <p15:clr>
            <a:srgbClr val="A4A3A4"/>
          </p15:clr>
        </p15:guide>
        <p15:guide id="6" pos="750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30" autoAdjust="0"/>
    <p:restoredTop sz="89502" autoAdjust="0"/>
  </p:normalViewPr>
  <p:slideViewPr>
    <p:cSldViewPr snapToGrid="0">
      <p:cViewPr varScale="1">
        <p:scale>
          <a:sx n="67" d="100"/>
          <a:sy n="67" d="100"/>
        </p:scale>
        <p:origin x="796" y="52"/>
      </p:cViewPr>
      <p:guideLst>
        <p:guide orient="horz" pos="4319"/>
        <p:guide pos="90"/>
        <p:guide pos="5624"/>
        <p:guide orient="horz" pos="1003"/>
        <p:guide pos="120"/>
        <p:guide pos="7501"/>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04.01.2022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1007683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1007683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1007683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1007683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466598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1580174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054764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054764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972290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972290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972290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128122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128122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2311594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2570884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548345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3263017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2908713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4187645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2686835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2205290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2205290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22052901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15124646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3613596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129821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r" rtl="1"/>
            <a:endParaRPr lang="he-IL" dirty="0"/>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1844107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89718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20942670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6456464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16831807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9916756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19529999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7269921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22144754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33936159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41742057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24745741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44</a:t>
            </a:fld>
            <a:endParaRPr lang="de-DE"/>
          </a:p>
        </p:txBody>
      </p:sp>
    </p:spTree>
    <p:extLst>
      <p:ext uri="{BB962C8B-B14F-4D97-AF65-F5344CB8AC3E}">
        <p14:creationId xmlns:p14="http://schemas.microsoft.com/office/powerpoint/2010/main" val="26193372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6339989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13524678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9 – הערכה עצמית</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9 – הערכה עצמית</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9 – הערכה עצמית</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9 – הערכה עצמית</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9 – הערכה עצמית</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9 – הערכה עצמית</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9 – הערכה עצמית</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defRPr>
            </a:lvl1pPr>
          </a:lstStyle>
          <a:p>
            <a:pPr>
              <a:defRPr/>
            </a:pPr>
            <a:r>
              <a:rPr lang="he-IL"/>
              <a:t>קוגניטיבי-אימון מטא 9 – הערכה עצמית</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latin typeface="+mn-lt"/>
                <a:ea typeface="+mn-ea"/>
                <a:cs typeface="+mn-cs"/>
              </a:rPr>
              <a:t>–</a:t>
            </a:r>
            <a:r>
              <a:rPr lang="en-US" altLang="de-DE" dirty="0">
                <a:latin typeface="+mn-lt"/>
                <a:ea typeface="+mn-ea"/>
                <a:cs typeface="+mn-cs"/>
              </a:rPr>
              <a:t> MCT 9 I</a:t>
            </a:r>
            <a:r>
              <a:rPr lang="he-IL" altLang="de-DE" dirty="0">
                <a:latin typeface="+mn-lt"/>
                <a:ea typeface="+mn-ea"/>
                <a:cs typeface="+mn-cs"/>
              </a:rPr>
              <a:t>הערכה עצמית</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73875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הערכה עצמית: מה זה?</a:t>
            </a:r>
            <a:endParaRPr lang="de-DE" sz="3600" dirty="0">
              <a:latin typeface="+mn-lt"/>
              <a:ea typeface="+mn-ea"/>
              <a:cs typeface="+mn-cs"/>
            </a:endParaRPr>
          </a:p>
        </p:txBody>
      </p:sp>
      <p:sp>
        <p:nvSpPr>
          <p:cNvPr id="467971" name="Rectangle 3"/>
          <p:cNvSpPr>
            <a:spLocks noGrp="1" noChangeArrowheads="1"/>
          </p:cNvSpPr>
          <p:nvPr>
            <p:ph idx="1"/>
          </p:nvPr>
        </p:nvSpPr>
        <p:spPr>
          <a:xfrm>
            <a:off x="408956" y="2204864"/>
            <a:ext cx="5015100" cy="4248000"/>
          </a:xfrm>
        </p:spPr>
        <p:txBody>
          <a:bodyPr>
            <a:noAutofit/>
          </a:bodyPr>
          <a:lstStyle/>
          <a:p>
            <a:pPr rtl="1" eaLnBrk="1" hangingPunct="1">
              <a:buClr>
                <a:srgbClr val="333333"/>
              </a:buClr>
              <a:defRPr/>
            </a:pP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004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הערכה עצמית: מה זה?</a:t>
            </a:r>
            <a:endParaRPr lang="de-DE" sz="3600" dirty="0">
              <a:latin typeface="+mn-lt"/>
              <a:ea typeface="+mn-ea"/>
              <a:cs typeface="+mn-cs"/>
            </a:endParaRPr>
          </a:p>
        </p:txBody>
      </p:sp>
      <p:sp>
        <p:nvSpPr>
          <p:cNvPr id="467971" name="Rectangle 3"/>
          <p:cNvSpPr>
            <a:spLocks noGrp="1" noChangeArrowheads="1"/>
          </p:cNvSpPr>
          <p:nvPr>
            <p:ph idx="1"/>
          </p:nvPr>
        </p:nvSpPr>
        <p:spPr>
          <a:xfrm>
            <a:off x="408956" y="2204864"/>
            <a:ext cx="5015100" cy="4248000"/>
          </a:xfrm>
        </p:spPr>
        <p:txBody>
          <a:bodyPr>
            <a:noAutofit/>
          </a:bodyPr>
          <a:lstStyle/>
          <a:p>
            <a:pPr marL="342900" indent="-342900" rtl="1" eaLnBrk="1" hangingPunct="1">
              <a:buClr>
                <a:srgbClr val="333333"/>
              </a:buClr>
              <a:buFont typeface="WingDings"/>
              <a:buChar char=""/>
              <a:defRPr/>
            </a:pPr>
            <a:r>
              <a:rPr lang="he-IL" sz="2400" dirty="0">
                <a:solidFill>
                  <a:srgbClr val="333333"/>
                </a:solidFill>
              </a:rPr>
              <a:t>הערך שאנחנו מייחסים לעצמנו</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063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הערכה עצמית: מה זה?</a:t>
            </a:r>
            <a:endParaRPr lang="de-DE" sz="3600" dirty="0">
              <a:latin typeface="+mn-lt"/>
              <a:ea typeface="+mn-ea"/>
              <a:cs typeface="+mn-cs"/>
            </a:endParaRPr>
          </a:p>
        </p:txBody>
      </p:sp>
      <p:sp>
        <p:nvSpPr>
          <p:cNvPr id="467971" name="Rectangle 3"/>
          <p:cNvSpPr>
            <a:spLocks noGrp="1" noChangeArrowheads="1"/>
          </p:cNvSpPr>
          <p:nvPr>
            <p:ph idx="1"/>
          </p:nvPr>
        </p:nvSpPr>
        <p:spPr>
          <a:xfrm>
            <a:off x="408956" y="2204864"/>
            <a:ext cx="5015100" cy="4248000"/>
          </a:xfrm>
        </p:spPr>
        <p:txBody>
          <a:bodyPr>
            <a:noAutofit/>
          </a:bodyPr>
          <a:lstStyle/>
          <a:p>
            <a:pPr marL="342900" indent="-342900" rtl="1" eaLnBrk="1" hangingPunct="1">
              <a:buClr>
                <a:srgbClr val="333333"/>
              </a:buClr>
              <a:buFont typeface="WingDings"/>
              <a:buChar char=""/>
              <a:defRPr/>
            </a:pPr>
            <a:r>
              <a:rPr lang="he-IL" sz="2400" dirty="0">
                <a:solidFill>
                  <a:srgbClr val="333333"/>
                </a:solidFill>
              </a:rPr>
              <a:t>הערך שאנחנו מייחסים לעצמנו</a:t>
            </a:r>
            <a:endParaRPr lang="en-US" sz="2400" dirty="0">
              <a:solidFill>
                <a:srgbClr val="333333"/>
              </a:solidFill>
            </a:endParaRPr>
          </a:p>
          <a:p>
            <a:pPr marL="342900" indent="-342900" rtl="1" eaLnBrk="1" hangingPunct="1">
              <a:buClr>
                <a:srgbClr val="333333"/>
              </a:buClr>
              <a:buFont typeface="WingDings"/>
              <a:buChar char=""/>
              <a:defRPr/>
            </a:pPr>
            <a:r>
              <a:rPr lang="he-IL" sz="2400" dirty="0">
                <a:solidFill>
                  <a:srgbClr val="333333"/>
                </a:solidFill>
              </a:rPr>
              <a:t>ההערכה הסובייקטיבית של אדם </a:t>
            </a:r>
            <a:r>
              <a:rPr lang="he-IL" sz="2400">
                <a:solidFill>
                  <a:srgbClr val="333333"/>
                </a:solidFill>
              </a:rPr>
              <a:t>את עצמו</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6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הערכה עצמית: מה זה?</a:t>
            </a:r>
            <a:endParaRPr lang="de-DE" sz="3600" dirty="0">
              <a:latin typeface="+mn-lt"/>
              <a:ea typeface="+mn-ea"/>
              <a:cs typeface="+mn-cs"/>
            </a:endParaRPr>
          </a:p>
        </p:txBody>
      </p:sp>
      <p:sp>
        <p:nvSpPr>
          <p:cNvPr id="467971" name="Rectangle 3"/>
          <p:cNvSpPr>
            <a:spLocks noGrp="1" noChangeArrowheads="1"/>
          </p:cNvSpPr>
          <p:nvPr>
            <p:ph idx="1"/>
          </p:nvPr>
        </p:nvSpPr>
        <p:spPr>
          <a:xfrm>
            <a:off x="408956" y="2204864"/>
            <a:ext cx="5015100" cy="4248000"/>
          </a:xfrm>
        </p:spPr>
        <p:txBody>
          <a:bodyPr>
            <a:noAutofit/>
          </a:bodyPr>
          <a:lstStyle/>
          <a:p>
            <a:pPr marL="342900" indent="-342900" rtl="1" eaLnBrk="1" hangingPunct="1">
              <a:buClr>
                <a:srgbClr val="333333"/>
              </a:buClr>
              <a:buFont typeface="WingDings"/>
              <a:buChar char=""/>
              <a:defRPr/>
            </a:pPr>
            <a:r>
              <a:rPr lang="he-IL" sz="2400" dirty="0">
                <a:solidFill>
                  <a:srgbClr val="333333"/>
                </a:solidFill>
              </a:rPr>
              <a:t>הערך שאנחנו מייחסים לעצמנו</a:t>
            </a:r>
            <a:endParaRPr lang="en-US" sz="2400" dirty="0">
              <a:solidFill>
                <a:srgbClr val="333333"/>
              </a:solidFill>
            </a:endParaRPr>
          </a:p>
          <a:p>
            <a:pPr marL="342900" indent="-342900" rtl="1" eaLnBrk="1" hangingPunct="1">
              <a:buClr>
                <a:srgbClr val="333333"/>
              </a:buClr>
              <a:buFont typeface="WingDings"/>
              <a:buChar char=""/>
              <a:defRPr/>
            </a:pPr>
            <a:r>
              <a:rPr lang="he-IL" sz="2400" dirty="0">
                <a:solidFill>
                  <a:srgbClr val="333333"/>
                </a:solidFill>
              </a:rPr>
              <a:t>ההערכה הסובייקטיבית של אדם את עצמו</a:t>
            </a:r>
            <a:endParaRPr lang="en-US" sz="2400" dirty="0">
              <a:solidFill>
                <a:srgbClr val="333333"/>
              </a:solidFill>
            </a:endParaRPr>
          </a:p>
          <a:p>
            <a:pPr marL="342900" indent="-342900" rtl="1" eaLnBrk="1" hangingPunct="1">
              <a:buClr>
                <a:srgbClr val="333333"/>
              </a:buClr>
              <a:buFont typeface="WingDings"/>
              <a:buChar char=""/>
              <a:defRPr/>
            </a:pPr>
            <a:r>
              <a:rPr lang="he-IL" sz="2400" dirty="0">
                <a:solidFill>
                  <a:srgbClr val="333333"/>
                </a:solidFill>
              </a:rPr>
              <a:t>זה לא בהכרח קשור לאיך אנשים אחרים תופסים אותך</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451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הערכה עצמית נמוכה יכולה להשפיע על הבריאות הנפשית שלנו</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אנשים המתמודדים עם מחלה נפשית לעיתים קרובות סובלים מהערכה עצמית נמוכה.</a:t>
            </a:r>
            <a:endParaRPr lang="en-US" sz="2400" dirty="0">
              <a:solidFill>
                <a:srgbClr val="333333"/>
              </a:solidFill>
            </a:endParaRPr>
          </a:p>
          <a:p>
            <a:pPr marL="342900" indent="-342900" rtl="1">
              <a:buClr>
                <a:srgbClr val="333333"/>
              </a:buClr>
              <a:buFont typeface="WingDings"/>
              <a:buChar char=""/>
            </a:pPr>
            <a:r>
              <a:rPr lang="he-IL" sz="2400" dirty="0">
                <a:solidFill>
                  <a:srgbClr val="333333"/>
                </a:solidFill>
              </a:rPr>
              <a:t>הערכה עצמית נמוכה יכולה לתרום לבעיות פסיכולוגיות כמו:</a:t>
            </a:r>
            <a:endParaRPr lang="de-DE" sz="2400" dirty="0">
              <a:solidFill>
                <a:srgbClr val="333333"/>
              </a:solidFill>
            </a:endParaRPr>
          </a:p>
          <a:p>
            <a:pPr marL="774827" lvl="3" indent="-342900">
              <a:spcBef>
                <a:spcPts val="1999"/>
              </a:spcBef>
              <a:buClr>
                <a:srgbClr val="333333"/>
              </a:buClr>
              <a:buFont typeface="WingDings"/>
              <a:buChar char=""/>
            </a:pPr>
            <a:r>
              <a:rPr lang="he-IL" sz="2400" dirty="0">
                <a:solidFill>
                  <a:srgbClr val="333333"/>
                </a:solidFill>
                <a:latin typeface="+mn-lt"/>
              </a:rPr>
              <a:t>ספק עצמי</a:t>
            </a:r>
            <a:endParaRPr lang="de-DE" sz="2400" dirty="0">
              <a:solidFill>
                <a:srgbClr val="333333"/>
              </a:solidFill>
              <a:latin typeface="+mn-lt"/>
            </a:endParaRPr>
          </a:p>
          <a:p>
            <a:pPr marL="774827" lvl="3" indent="-342900">
              <a:spcBef>
                <a:spcPts val="1999"/>
              </a:spcBef>
              <a:buClr>
                <a:srgbClr val="333333"/>
              </a:buClr>
              <a:buFont typeface="WingDings"/>
              <a:buChar char=""/>
            </a:pPr>
            <a:r>
              <a:rPr lang="he-IL" sz="2400" dirty="0">
                <a:solidFill>
                  <a:srgbClr val="333333"/>
                </a:solidFill>
                <a:latin typeface="+mn-lt"/>
              </a:rPr>
              <a:t>פחד</a:t>
            </a:r>
            <a:endParaRPr lang="de-DE" sz="2400" dirty="0">
              <a:solidFill>
                <a:srgbClr val="333333"/>
              </a:solidFill>
              <a:latin typeface="+mn-lt"/>
            </a:endParaRPr>
          </a:p>
          <a:p>
            <a:pPr marL="774827" lvl="3" indent="-342900">
              <a:spcBef>
                <a:spcPts val="1999"/>
              </a:spcBef>
              <a:buClr>
                <a:srgbClr val="333333"/>
              </a:buClr>
              <a:buFont typeface="WingDings"/>
              <a:buChar char=""/>
            </a:pPr>
            <a:r>
              <a:rPr lang="he-IL" sz="2400" dirty="0">
                <a:solidFill>
                  <a:srgbClr val="333333"/>
                </a:solidFill>
                <a:latin typeface="+mn-lt"/>
              </a:rPr>
              <a:t>תסמינים של דיכאון</a:t>
            </a:r>
            <a:endParaRPr lang="de-DE" sz="2400" dirty="0">
              <a:solidFill>
                <a:srgbClr val="333333"/>
              </a:solidFill>
              <a:latin typeface="+mn-lt"/>
            </a:endParaRPr>
          </a:p>
          <a:p>
            <a:pPr marL="774827" lvl="3" indent="-342900">
              <a:spcBef>
                <a:spcPts val="1999"/>
              </a:spcBef>
              <a:buClr>
                <a:srgbClr val="333333"/>
              </a:buClr>
              <a:buFont typeface="WingDings"/>
              <a:buChar char=""/>
            </a:pPr>
            <a:r>
              <a:rPr lang="he-IL" sz="2400" dirty="0">
                <a:solidFill>
                  <a:srgbClr val="333333"/>
                </a:solidFill>
                <a:latin typeface="+mn-lt"/>
              </a:rPr>
              <a:t>בדידות</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ההבדל בין הערכה עצמית מוגזמת והערכה עצמית בריאה</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rtl="1">
              <a:defRPr/>
            </a:pPr>
            <a:r>
              <a:rPr lang="he-IL" sz="2000" dirty="0">
                <a:solidFill>
                  <a:srgbClr val="333333"/>
                </a:solidFill>
              </a:rPr>
              <a:t>רבים מהסובלים מפסיכוזה (אבל לא כולם), מרגישים נרדפים או תחת לחץ.תחושות כאלה יכולות להוביל להערכה עצמית נמוכה. מצד שני, יש כאלו שמרגישים עליה בהערכה העצמית, אם הם מרגישים שיש להם ייעוד למטלה מיוחדת או שהם מאמינים שנבחרו למשימה חשובה.</a:t>
            </a:r>
            <a:endParaRPr lang="en-US" sz="2000" dirty="0">
              <a:solidFill>
                <a:srgbClr val="333333"/>
              </a:solidFill>
            </a:endParaRPr>
          </a:p>
          <a:p>
            <a:pPr rtl="1">
              <a:lnSpc>
                <a:spcPct val="100000"/>
              </a:lnSpc>
              <a:spcBef>
                <a:spcPts val="1200"/>
              </a:spcBef>
              <a:defRPr/>
            </a:pPr>
            <a:endParaRPr lang="en-US" sz="2000" dirty="0">
              <a:solidFill>
                <a:srgbClr val="333333"/>
              </a:solidFill>
            </a:endParaRPr>
          </a:p>
          <a:p>
            <a:pPr rtl="1">
              <a:lnSpc>
                <a:spcPct val="100000"/>
              </a:lnSpc>
              <a:spcBef>
                <a:spcPts val="1200"/>
              </a:spcBef>
              <a:defRPr/>
            </a:pPr>
            <a:endParaRPr lang="en-US" sz="2000" dirty="0">
              <a:solidFill>
                <a:srgbClr val="333333"/>
              </a:solidFill>
            </a:endParaRPr>
          </a:p>
          <a:p>
            <a:pPr rtl="1">
              <a:lnSpc>
                <a:spcPct val="100000"/>
              </a:lnSpc>
              <a:spcBef>
                <a:spcPts val="1200"/>
              </a:spcBef>
              <a:defRPr/>
            </a:pPr>
            <a:endParaRPr lang="he-IL" sz="2000" dirty="0">
              <a:solidFill>
                <a:srgbClr val="333333"/>
              </a:solidFill>
            </a:endParaRPr>
          </a:p>
          <a:p>
            <a:pPr rtl="1">
              <a:defRPr/>
            </a:pPr>
            <a:r>
              <a:rPr lang="he-IL" sz="2000" b="1" dirty="0">
                <a:solidFill>
                  <a:srgbClr val="004992"/>
                </a:solidFill>
              </a:rPr>
              <a:t>זהירות:</a:t>
            </a:r>
            <a:r>
              <a:rPr lang="en-US" sz="2000" b="1" dirty="0">
                <a:solidFill>
                  <a:srgbClr val="004992"/>
                </a:solidFill>
              </a:rPr>
              <a:t> </a:t>
            </a:r>
            <a:r>
              <a:rPr lang="he-IL" sz="2000" dirty="0">
                <a:solidFill>
                  <a:srgbClr val="333333"/>
                </a:solidFill>
              </a:rPr>
              <a:t>רעיונות מגלומניים (כמו האמונה שאני יותר חזק או יותר חשוב מאחרים) יכולים להגביר את תחושת הערך העצמי שלנו לזמן קצר, אבל הם לא קשורים להערכה </a:t>
            </a:r>
            <a:r>
              <a:rPr lang="he-IL" sz="2000">
                <a:solidFill>
                  <a:srgbClr val="333333"/>
                </a:solidFill>
              </a:rPr>
              <a:t>עצמית ”בריאה“!</a:t>
            </a:r>
            <a:endParaRPr lang="en-US" sz="2000" dirty="0">
              <a:solidFill>
                <a:srgbClr val="333333"/>
              </a:solidFill>
            </a:endParaRPr>
          </a:p>
          <a:p>
            <a:pPr marL="342900" indent="-342900" rtl="1">
              <a:buClr>
                <a:srgbClr val="333333"/>
              </a:buClr>
              <a:buFont typeface="WingDings"/>
              <a:buChar char=""/>
              <a:defRPr/>
            </a:pPr>
            <a:r>
              <a:rPr lang="he-IL" sz="2000" dirty="0">
                <a:solidFill>
                  <a:srgbClr val="333333"/>
                </a:solidFill>
              </a:rPr>
              <a:t>תחושות כאלו לא יחזיקו זמן רב</a:t>
            </a:r>
            <a:endParaRPr lang="en-US" sz="2000" dirty="0">
              <a:solidFill>
                <a:srgbClr val="333333"/>
              </a:solidFill>
            </a:endParaRPr>
          </a:p>
          <a:p>
            <a:pPr marL="342900" indent="-342900" rtl="1">
              <a:lnSpc>
                <a:spcPct val="100000"/>
              </a:lnSpc>
              <a:spcBef>
                <a:spcPts val="1200"/>
              </a:spcBef>
              <a:buClr>
                <a:srgbClr val="333333"/>
              </a:buClr>
              <a:buFont typeface="WingDings"/>
              <a:buChar char=""/>
              <a:defRPr/>
            </a:pPr>
            <a:r>
              <a:rPr lang="de-DE" sz="2000" dirty="0">
                <a:solidFill>
                  <a:srgbClr val="333333"/>
                </a:solidFill>
              </a:rPr>
              <a:t>…</a:t>
            </a:r>
            <a:r>
              <a:rPr lang="he-IL" sz="2000" dirty="0">
                <a:solidFill>
                  <a:srgbClr val="333333"/>
                </a:solidFill>
              </a:rPr>
              <a:t>והן לא מבוססות על המציאות ועל כוחות אמיתיים!</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36424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אבל...</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לכל האנשים יש כוחות אמיתיים, לעיתים קרובות הם רק מחכים להתגלות</a:t>
            </a:r>
            <a:r>
              <a:rPr lang="de-DE" sz="2400" dirty="0">
                <a:solidFill>
                  <a:srgbClr val="333333"/>
                </a:solidFill>
              </a:rPr>
              <a:t>.</a:t>
            </a:r>
          </a:p>
          <a:p>
            <a:pPr marL="342900" indent="-342900" rtl="1">
              <a:buClr>
                <a:srgbClr val="333333"/>
              </a:buClr>
              <a:buFont typeface="WingDings"/>
              <a:buChar char=""/>
            </a:pPr>
            <a:r>
              <a:rPr lang="he-IL" sz="2400">
                <a:solidFill>
                  <a:srgbClr val="333333"/>
                </a:solidFill>
              </a:rPr>
              <a:t>אתם </a:t>
            </a:r>
            <a:r>
              <a:rPr lang="he-IL" sz="2400" dirty="0">
                <a:solidFill>
                  <a:srgbClr val="333333"/>
                </a:solidFill>
              </a:rPr>
              <a:t>יכולים ואף כדאי שתהיו גאים בכוחות האלה!</a:t>
            </a:r>
          </a:p>
          <a:p>
            <a:pPr marL="342900" indent="-342900" rtl="1">
              <a:buClr>
                <a:srgbClr val="333333"/>
              </a:buClr>
              <a:buFont typeface="WingDings"/>
              <a:buChar char=""/>
            </a:pPr>
            <a:r>
              <a:rPr lang="he-IL" sz="2400" dirty="0">
                <a:solidFill>
                  <a:srgbClr val="333333"/>
                </a:solidFill>
              </a:rPr>
              <a:t>המודעות לכוחות אלו יוצרת את הבסיס להערכה העצמית </a:t>
            </a:r>
            <a:r>
              <a:rPr lang="he-IL" sz="2400">
                <a:solidFill>
                  <a:srgbClr val="333333"/>
                </a:solidFill>
              </a:rPr>
              <a:t>שלכם.</a:t>
            </a:r>
            <a:endParaRPr lang="he-IL"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מדוע אנו עושים זאת?</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rtl="1"/>
            <a:r>
              <a:rPr lang="he-IL" sz="2400" dirty="0">
                <a:solidFill>
                  <a:srgbClr val="333333"/>
                </a:solidFill>
              </a:rPr>
              <a:t>דאנשים רבים (אך לא כולם!) עם פסיכוזה סובלים מהערכה עצמית נמוכה, לרוב כתוצאה מחוויות בינאישיות שליליות. שיפור ההערכה העצמית ותסמינים דיכאוניים אחרים מגביר את היציבות הנפשית. ויכול גם לעזור בהפחתת התסמינים הפסיכוטים.</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1134044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מקורות להערכה עצמית</a:t>
            </a:r>
            <a:endParaRPr lang="de-DE" sz="3600" dirty="0">
              <a:latin typeface="+mn-lt"/>
              <a:ea typeface="+mn-ea"/>
              <a:cs typeface="+mn-cs"/>
            </a:endParaRPr>
          </a:p>
        </p:txBody>
      </p:sp>
      <p:sp>
        <p:nvSpPr>
          <p:cNvPr id="13" name="Rectangle 3"/>
          <p:cNvSpPr>
            <a:spLocks noGrp="1" noChangeArrowheads="1"/>
          </p:cNvSpPr>
          <p:nvPr>
            <p:ph idx="1"/>
          </p:nvPr>
        </p:nvSpPr>
        <p:spPr>
          <a:xfrm>
            <a:off x="5438273" y="2204864"/>
            <a:ext cx="6310681" cy="4248000"/>
          </a:xfrm>
        </p:spPr>
        <p:txBody>
          <a:bodyPr>
            <a:noAutofit/>
          </a:bodyPr>
          <a:lstStyle/>
          <a:p>
            <a:pPr marL="342900" indent="-342900" rtl="1">
              <a:buClr>
                <a:srgbClr val="333333"/>
              </a:buClr>
              <a:buFont typeface="WingDings"/>
              <a:buChar char=""/>
            </a:pPr>
            <a:r>
              <a:rPr lang="he-IL" sz="2400" dirty="0">
                <a:solidFill>
                  <a:srgbClr val="333333"/>
                </a:solidFill>
              </a:rPr>
              <a:t>הערכה עצמית אינה קבועה, אלא יכולה להופיע בצורות שונות במגוון תחומים בחייך (בדומה למדפים השונים בתמונה משמאל)</a:t>
            </a:r>
            <a:r>
              <a:rPr lang="de-DE" sz="2400" dirty="0">
                <a:solidFill>
                  <a:srgbClr val="333333"/>
                </a:solidFill>
              </a:rPr>
              <a:t>.</a:t>
            </a:r>
            <a:endParaRPr lang="he-IL"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2"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   תחביבים</a:t>
            </a:r>
            <a:endParaRPr lang="de-DE" dirty="0">
              <a:solidFill>
                <a:srgbClr val="333333"/>
              </a:solidFill>
              <a:latin typeface="+mn-lt"/>
            </a:endParaRPr>
          </a:p>
        </p:txBody>
      </p:sp>
      <p:sp>
        <p:nvSpPr>
          <p:cNvPr id="20" name="Caption_21"/>
          <p:cNvSpPr txBox="1">
            <a:spLocks noChangeArrowheads="1"/>
          </p:cNvSpPr>
          <p:nvPr/>
        </p:nvSpPr>
        <p:spPr bwMode="auto">
          <a:xfrm>
            <a:off x="1318661" y="2972453"/>
            <a:ext cx="1252962"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ספורט</a:t>
            </a:r>
            <a:endParaRPr lang="de-DE" dirty="0">
              <a:solidFill>
                <a:srgbClr val="333333"/>
              </a:solidFill>
              <a:latin typeface="+mn-lt"/>
            </a:endParaRPr>
          </a:p>
        </p:txBody>
      </p:sp>
      <p:sp>
        <p:nvSpPr>
          <p:cNvPr id="21" name="Caption_20"/>
          <p:cNvSpPr txBox="1">
            <a:spLocks noChangeArrowheads="1"/>
          </p:cNvSpPr>
          <p:nvPr/>
        </p:nvSpPr>
        <p:spPr bwMode="auto">
          <a:xfrm>
            <a:off x="3161313" y="4201572"/>
            <a:ext cx="1181464"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מראה</a:t>
            </a:r>
            <a:endParaRPr lang="de-DE" dirty="0">
              <a:solidFill>
                <a:srgbClr val="333333"/>
              </a:solidFill>
              <a:latin typeface="+mn-lt"/>
            </a:endParaRPr>
          </a:p>
        </p:txBody>
      </p:sp>
      <p:sp>
        <p:nvSpPr>
          <p:cNvPr id="22"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he-IL" dirty="0">
                <a:solidFill>
                  <a:srgbClr val="333333"/>
                </a:solidFill>
                <a:latin typeface="+mn-lt"/>
              </a:rPr>
              <a:t>  עבודה</a:t>
            </a:r>
            <a:endParaRPr lang="de-DE" dirty="0">
              <a:solidFill>
                <a:srgbClr val="333333"/>
              </a:solidFill>
              <a:latin typeface="+mn-lt"/>
            </a:endParaRPr>
          </a:p>
        </p:txBody>
      </p:sp>
      <p:sp>
        <p:nvSpPr>
          <p:cNvPr id="23" name="Caption_18"/>
          <p:cNvSpPr txBox="1">
            <a:spLocks noChangeArrowheads="1"/>
          </p:cNvSpPr>
          <p:nvPr/>
        </p:nvSpPr>
        <p:spPr bwMode="auto">
          <a:xfrm>
            <a:off x="2929416" y="2408046"/>
            <a:ext cx="1604040"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מערכות יחסים</a:t>
            </a:r>
            <a:endParaRPr lang="de-DE" dirty="0">
              <a:solidFill>
                <a:srgbClr val="333333"/>
              </a:solidFill>
              <a:latin typeface="+mn-lt"/>
            </a:endParaRPr>
          </a:p>
        </p:txBody>
      </p:sp>
    </p:spTree>
    <p:extLst>
      <p:ext uri="{BB962C8B-B14F-4D97-AF65-F5344CB8AC3E}">
        <p14:creationId xmlns:p14="http://schemas.microsoft.com/office/powerpoint/2010/main" val="1383753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מקורות להערכה עצמית</a:t>
            </a:r>
            <a:endParaRPr lang="de-DE" sz="3600" dirty="0">
              <a:latin typeface="+mn-lt"/>
              <a:ea typeface="+mn-ea"/>
              <a:cs typeface="+mn-cs"/>
            </a:endParaRPr>
          </a:p>
        </p:txBody>
      </p:sp>
      <p:sp>
        <p:nvSpPr>
          <p:cNvPr id="13" name="Rectangle 3"/>
          <p:cNvSpPr>
            <a:spLocks noGrp="1" noChangeArrowheads="1"/>
          </p:cNvSpPr>
          <p:nvPr>
            <p:ph idx="1"/>
          </p:nvPr>
        </p:nvSpPr>
        <p:spPr>
          <a:xfrm>
            <a:off x="5438273" y="2204864"/>
            <a:ext cx="6310681" cy="4248000"/>
          </a:xfrm>
        </p:spPr>
        <p:txBody>
          <a:bodyPr>
            <a:noAutofit/>
          </a:bodyPr>
          <a:lstStyle/>
          <a:p>
            <a:pPr marL="342900" indent="-342900" rtl="1">
              <a:buClr>
                <a:srgbClr val="333333"/>
              </a:buClr>
              <a:buFont typeface="WingDings"/>
              <a:buChar char=""/>
            </a:pPr>
            <a:r>
              <a:rPr lang="he-IL" sz="2400" dirty="0">
                <a:solidFill>
                  <a:srgbClr val="333333"/>
                </a:solidFill>
              </a:rPr>
              <a:t>הערכה עצמית אינה קבועה, אלא יכולה להופיע בצורות שונות במגוון תחומים בחייך (בדומה למדפים השונים בתמונה משמאל)</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he-IL" sz="2400" dirty="0">
                <a:solidFill>
                  <a:srgbClr val="333333"/>
                </a:solidFill>
              </a:rPr>
              <a:t>מה שמשנה הוא האם אנחנו מתמקדים רק בחולשות שלנו (= המדפים הריקים בארון) במקום לקחת בחשבון גם את היכולות והכוחות שלנו ( = מדפים מלאים).</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2"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   תחביבים</a:t>
            </a:r>
            <a:endParaRPr lang="de-DE" dirty="0">
              <a:solidFill>
                <a:srgbClr val="333333"/>
              </a:solidFill>
              <a:latin typeface="+mn-lt"/>
            </a:endParaRPr>
          </a:p>
        </p:txBody>
      </p:sp>
      <p:sp>
        <p:nvSpPr>
          <p:cNvPr id="20" name="Caption_21"/>
          <p:cNvSpPr txBox="1">
            <a:spLocks noChangeArrowheads="1"/>
          </p:cNvSpPr>
          <p:nvPr/>
        </p:nvSpPr>
        <p:spPr bwMode="auto">
          <a:xfrm>
            <a:off x="1318661" y="2972453"/>
            <a:ext cx="1252962"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ספורט</a:t>
            </a:r>
            <a:endParaRPr lang="de-DE" dirty="0">
              <a:solidFill>
                <a:srgbClr val="333333"/>
              </a:solidFill>
              <a:latin typeface="+mn-lt"/>
            </a:endParaRPr>
          </a:p>
        </p:txBody>
      </p:sp>
      <p:sp>
        <p:nvSpPr>
          <p:cNvPr id="21" name="Caption_20"/>
          <p:cNvSpPr txBox="1">
            <a:spLocks noChangeArrowheads="1"/>
          </p:cNvSpPr>
          <p:nvPr/>
        </p:nvSpPr>
        <p:spPr bwMode="auto">
          <a:xfrm>
            <a:off x="3161313" y="4201572"/>
            <a:ext cx="1181464"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מראה</a:t>
            </a:r>
            <a:endParaRPr lang="de-DE" dirty="0">
              <a:solidFill>
                <a:srgbClr val="333333"/>
              </a:solidFill>
              <a:latin typeface="+mn-lt"/>
            </a:endParaRPr>
          </a:p>
        </p:txBody>
      </p:sp>
      <p:sp>
        <p:nvSpPr>
          <p:cNvPr id="22"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he-IL" dirty="0">
                <a:solidFill>
                  <a:srgbClr val="333333"/>
                </a:solidFill>
                <a:latin typeface="+mn-lt"/>
              </a:rPr>
              <a:t>  עבודה</a:t>
            </a:r>
            <a:endParaRPr lang="de-DE" dirty="0">
              <a:solidFill>
                <a:srgbClr val="333333"/>
              </a:solidFill>
              <a:latin typeface="+mn-lt"/>
            </a:endParaRPr>
          </a:p>
        </p:txBody>
      </p:sp>
      <p:sp>
        <p:nvSpPr>
          <p:cNvPr id="23" name="Caption_18"/>
          <p:cNvSpPr txBox="1">
            <a:spLocks noChangeArrowheads="1"/>
          </p:cNvSpPr>
          <p:nvPr/>
        </p:nvSpPr>
        <p:spPr bwMode="auto">
          <a:xfrm>
            <a:off x="2929416" y="2408046"/>
            <a:ext cx="1604040"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מערכות יחסים</a:t>
            </a:r>
            <a:endParaRPr lang="de-DE" dirty="0">
              <a:solidFill>
                <a:srgbClr val="333333"/>
              </a:solidFill>
              <a:latin typeface="+mn-lt"/>
            </a:endParaRPr>
          </a:p>
        </p:txBody>
      </p:sp>
    </p:spTree>
    <p:extLst>
      <p:ext uri="{BB962C8B-B14F-4D97-AF65-F5344CB8AC3E}">
        <p14:creationId xmlns:p14="http://schemas.microsoft.com/office/powerpoint/2010/main" val="798540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אנשים עם הערכה עצמית נמוכה...</a:t>
            </a:r>
            <a:endParaRPr lang="de-DE" sz="3600" dirty="0">
              <a:latin typeface="+mn-lt"/>
              <a:ea typeface="+mn-ea"/>
              <a:cs typeface="+mn-cs"/>
            </a:endParaRPr>
          </a:p>
        </p:txBody>
      </p:sp>
      <p:sp>
        <p:nvSpPr>
          <p:cNvPr id="13" name="Rectangle 3"/>
          <p:cNvSpPr>
            <a:spLocks noGrp="1" noChangeArrowheads="1"/>
          </p:cNvSpPr>
          <p:nvPr>
            <p:ph idx="1"/>
          </p:nvPr>
        </p:nvSpPr>
        <p:spPr>
          <a:xfrm>
            <a:off x="5351647" y="2204864"/>
            <a:ext cx="6397308" cy="4248000"/>
          </a:xfrm>
        </p:spPr>
        <p:txBody>
          <a:bodyPr>
            <a:noAutofit/>
          </a:bodyPr>
          <a:lstStyle/>
          <a:p>
            <a:pPr marL="342900" indent="-342900" rtl="1">
              <a:buClr>
                <a:srgbClr val="333333"/>
              </a:buClr>
              <a:buFont typeface="WingDings"/>
              <a:buChar char=""/>
            </a:pPr>
            <a:r>
              <a:rPr lang="de-DE" sz="2400" dirty="0">
                <a:solidFill>
                  <a:srgbClr val="333333"/>
                </a:solidFill>
              </a:rPr>
              <a:t>…</a:t>
            </a:r>
            <a:r>
              <a:rPr lang="he-IL" sz="2400" dirty="0">
                <a:solidFill>
                  <a:srgbClr val="333333"/>
                </a:solidFill>
              </a:rPr>
              <a:t>נוטים </a:t>
            </a:r>
            <a:r>
              <a:rPr lang="he-IL" sz="2400">
                <a:solidFill>
                  <a:srgbClr val="333333"/>
                </a:solidFill>
              </a:rPr>
              <a:t>להתמקד ב”מדפים הריקים“ </a:t>
            </a:r>
            <a:r>
              <a:rPr lang="he-IL" sz="2400" dirty="0">
                <a:solidFill>
                  <a:srgbClr val="333333"/>
                </a:solidFill>
              </a:rPr>
              <a:t>שלהם, </a:t>
            </a:r>
            <a:r>
              <a:rPr lang="he-IL" sz="2400">
                <a:solidFill>
                  <a:srgbClr val="333333"/>
                </a:solidFill>
              </a:rPr>
              <a:t>אבל ב”מדפים המלאים“ </a:t>
            </a:r>
            <a:r>
              <a:rPr lang="he-IL" sz="2400" dirty="0">
                <a:solidFill>
                  <a:srgbClr val="333333"/>
                </a:solidFill>
              </a:rPr>
              <a:t>של </a:t>
            </a:r>
            <a:r>
              <a:rPr lang="he-IL" sz="2400">
                <a:solidFill>
                  <a:srgbClr val="333333"/>
                </a:solidFill>
              </a:rPr>
              <a:t>אחרים.</a:t>
            </a:r>
            <a:endParaRPr lang="he-IL"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2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32"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   תחביבים</a:t>
            </a:r>
            <a:endParaRPr lang="de-DE" dirty="0">
              <a:solidFill>
                <a:srgbClr val="333333"/>
              </a:solidFill>
              <a:latin typeface="+mn-lt"/>
            </a:endParaRPr>
          </a:p>
        </p:txBody>
      </p:sp>
      <p:sp>
        <p:nvSpPr>
          <p:cNvPr id="33" name="Caption_21"/>
          <p:cNvSpPr txBox="1">
            <a:spLocks noChangeArrowheads="1"/>
          </p:cNvSpPr>
          <p:nvPr/>
        </p:nvSpPr>
        <p:spPr bwMode="auto">
          <a:xfrm>
            <a:off x="1318661" y="2972453"/>
            <a:ext cx="1252962"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ספורט</a:t>
            </a:r>
            <a:endParaRPr lang="de-DE" dirty="0">
              <a:solidFill>
                <a:srgbClr val="333333"/>
              </a:solidFill>
              <a:latin typeface="+mn-lt"/>
            </a:endParaRPr>
          </a:p>
        </p:txBody>
      </p:sp>
      <p:sp>
        <p:nvSpPr>
          <p:cNvPr id="34" name="Caption_20"/>
          <p:cNvSpPr txBox="1">
            <a:spLocks noChangeArrowheads="1"/>
          </p:cNvSpPr>
          <p:nvPr/>
        </p:nvSpPr>
        <p:spPr bwMode="auto">
          <a:xfrm>
            <a:off x="3161313" y="4201572"/>
            <a:ext cx="1181464"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מראה</a:t>
            </a:r>
            <a:endParaRPr lang="de-DE" dirty="0">
              <a:solidFill>
                <a:srgbClr val="333333"/>
              </a:solidFill>
              <a:latin typeface="+mn-lt"/>
            </a:endParaRPr>
          </a:p>
        </p:txBody>
      </p:sp>
      <p:sp>
        <p:nvSpPr>
          <p:cNvPr id="35"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he-IL" dirty="0">
                <a:solidFill>
                  <a:srgbClr val="333333"/>
                </a:solidFill>
                <a:latin typeface="+mn-lt"/>
              </a:rPr>
              <a:t>  עבודה</a:t>
            </a:r>
            <a:endParaRPr lang="de-DE" dirty="0">
              <a:solidFill>
                <a:srgbClr val="333333"/>
              </a:solidFill>
              <a:latin typeface="+mn-lt"/>
            </a:endParaRPr>
          </a:p>
        </p:txBody>
      </p:sp>
      <p:sp>
        <p:nvSpPr>
          <p:cNvPr id="36" name="Caption_18"/>
          <p:cNvSpPr txBox="1">
            <a:spLocks noChangeArrowheads="1"/>
          </p:cNvSpPr>
          <p:nvPr/>
        </p:nvSpPr>
        <p:spPr bwMode="auto">
          <a:xfrm>
            <a:off x="2929416" y="2408046"/>
            <a:ext cx="1604040"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מערכות יחסים</a:t>
            </a:r>
            <a:endParaRPr lang="de-DE" dirty="0">
              <a:solidFill>
                <a:srgbClr val="333333"/>
              </a:solidFill>
              <a:latin typeface="+mn-lt"/>
            </a:endParaRPr>
          </a:p>
        </p:txBody>
      </p:sp>
    </p:spTree>
    <p:extLst>
      <p:ext uri="{BB962C8B-B14F-4D97-AF65-F5344CB8AC3E}">
        <p14:creationId xmlns:p14="http://schemas.microsoft.com/office/powerpoint/2010/main" val="4253919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אנשים עם הערכה עצמית נמוכה...</a:t>
            </a:r>
            <a:endParaRPr lang="de-DE" sz="3600" dirty="0">
              <a:latin typeface="+mn-lt"/>
              <a:ea typeface="+mn-ea"/>
              <a:cs typeface="+mn-cs"/>
            </a:endParaRPr>
          </a:p>
        </p:txBody>
      </p:sp>
      <p:sp>
        <p:nvSpPr>
          <p:cNvPr id="13" name="Rectangle 3"/>
          <p:cNvSpPr>
            <a:spLocks noGrp="1" noChangeArrowheads="1"/>
          </p:cNvSpPr>
          <p:nvPr>
            <p:ph idx="1"/>
          </p:nvPr>
        </p:nvSpPr>
        <p:spPr>
          <a:xfrm>
            <a:off x="5351647" y="2204864"/>
            <a:ext cx="6397308" cy="4248000"/>
          </a:xfrm>
        </p:spPr>
        <p:txBody>
          <a:bodyPr>
            <a:noAutofit/>
          </a:bodyPr>
          <a:lstStyle/>
          <a:p>
            <a:pPr marL="342900" indent="-342900" rtl="1">
              <a:buClr>
                <a:srgbClr val="333333"/>
              </a:buClr>
              <a:buFont typeface="WingDings"/>
              <a:buChar char=""/>
            </a:pPr>
            <a:r>
              <a:rPr lang="de-DE" sz="2400" dirty="0">
                <a:solidFill>
                  <a:srgbClr val="333333"/>
                </a:solidFill>
              </a:rPr>
              <a:t>…</a:t>
            </a:r>
            <a:r>
              <a:rPr lang="he-IL" sz="2400" dirty="0">
                <a:solidFill>
                  <a:srgbClr val="333333"/>
                </a:solidFill>
              </a:rPr>
              <a:t>נוטים </a:t>
            </a:r>
            <a:r>
              <a:rPr lang="he-IL" sz="2400">
                <a:solidFill>
                  <a:srgbClr val="333333"/>
                </a:solidFill>
              </a:rPr>
              <a:t>להתמקד ב”מדפים הריקים“ </a:t>
            </a:r>
            <a:r>
              <a:rPr lang="he-IL" sz="2400" dirty="0">
                <a:solidFill>
                  <a:srgbClr val="333333"/>
                </a:solidFill>
              </a:rPr>
              <a:t>שלהם, </a:t>
            </a:r>
            <a:r>
              <a:rPr lang="he-IL" sz="2400">
                <a:solidFill>
                  <a:srgbClr val="333333"/>
                </a:solidFill>
              </a:rPr>
              <a:t>אבל ב”מדפים המלאים“ </a:t>
            </a:r>
            <a:r>
              <a:rPr lang="he-IL" sz="2400" dirty="0">
                <a:solidFill>
                  <a:srgbClr val="333333"/>
                </a:solidFill>
              </a:rPr>
              <a:t>של אחרים.</a:t>
            </a:r>
          </a:p>
          <a:p>
            <a:pPr marL="342900" indent="-342900" rtl="1">
              <a:buClr>
                <a:srgbClr val="333333"/>
              </a:buClr>
              <a:buFont typeface="WingDings"/>
              <a:buChar char=""/>
            </a:pPr>
            <a:r>
              <a:rPr lang="de-DE" sz="2400" dirty="0">
                <a:solidFill>
                  <a:srgbClr val="333333"/>
                </a:solidFill>
              </a:rPr>
              <a:t>…</a:t>
            </a:r>
            <a:r>
              <a:rPr lang="he-IL" sz="2400" dirty="0">
                <a:solidFill>
                  <a:srgbClr val="333333"/>
                </a:solidFill>
              </a:rPr>
              <a:t>נוטים לעשות הכללות שליליות כאשר הם שופטים את עצמם (למשל</a:t>
            </a:r>
            <a:r>
              <a:rPr lang="he-IL" sz="2400">
                <a:solidFill>
                  <a:srgbClr val="333333"/>
                </a:solidFill>
              </a:rPr>
              <a:t>: ”אני חסר ערך“)</a:t>
            </a:r>
            <a:r>
              <a:rPr lang="de-DE" sz="2400">
                <a:solidFill>
                  <a:srgbClr val="333333"/>
                </a:solidFill>
              </a:rPr>
              <a:t>.</a:t>
            </a:r>
            <a:endParaRPr lang="he-IL"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2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12"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   תחביבים</a:t>
            </a:r>
            <a:endParaRPr lang="de-DE" dirty="0">
              <a:solidFill>
                <a:srgbClr val="333333"/>
              </a:solidFill>
              <a:latin typeface="+mn-lt"/>
            </a:endParaRPr>
          </a:p>
        </p:txBody>
      </p:sp>
      <p:sp>
        <p:nvSpPr>
          <p:cNvPr id="14" name="Caption_21"/>
          <p:cNvSpPr txBox="1">
            <a:spLocks noChangeArrowheads="1"/>
          </p:cNvSpPr>
          <p:nvPr/>
        </p:nvSpPr>
        <p:spPr bwMode="auto">
          <a:xfrm>
            <a:off x="1318661" y="2972453"/>
            <a:ext cx="1252962"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ספורט</a:t>
            </a:r>
            <a:endParaRPr lang="de-DE" dirty="0">
              <a:solidFill>
                <a:srgbClr val="333333"/>
              </a:solidFill>
              <a:latin typeface="+mn-lt"/>
            </a:endParaRPr>
          </a:p>
        </p:txBody>
      </p:sp>
      <p:sp>
        <p:nvSpPr>
          <p:cNvPr id="15" name="Caption_20"/>
          <p:cNvSpPr txBox="1">
            <a:spLocks noChangeArrowheads="1"/>
          </p:cNvSpPr>
          <p:nvPr/>
        </p:nvSpPr>
        <p:spPr bwMode="auto">
          <a:xfrm>
            <a:off x="3161313" y="4201572"/>
            <a:ext cx="1181464"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מראה</a:t>
            </a:r>
            <a:endParaRPr lang="de-DE" dirty="0">
              <a:solidFill>
                <a:srgbClr val="333333"/>
              </a:solidFill>
              <a:latin typeface="+mn-lt"/>
            </a:endParaRPr>
          </a:p>
        </p:txBody>
      </p:sp>
      <p:sp>
        <p:nvSpPr>
          <p:cNvPr id="16"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he-IL" dirty="0">
                <a:solidFill>
                  <a:srgbClr val="333333"/>
                </a:solidFill>
                <a:latin typeface="+mn-lt"/>
              </a:rPr>
              <a:t>  עבודה</a:t>
            </a:r>
            <a:endParaRPr lang="de-DE" dirty="0">
              <a:solidFill>
                <a:srgbClr val="333333"/>
              </a:solidFill>
              <a:latin typeface="+mn-lt"/>
            </a:endParaRPr>
          </a:p>
        </p:txBody>
      </p:sp>
      <p:sp>
        <p:nvSpPr>
          <p:cNvPr id="17" name="Caption_18"/>
          <p:cNvSpPr txBox="1">
            <a:spLocks noChangeArrowheads="1"/>
          </p:cNvSpPr>
          <p:nvPr/>
        </p:nvSpPr>
        <p:spPr bwMode="auto">
          <a:xfrm>
            <a:off x="2929416" y="2408046"/>
            <a:ext cx="1604040"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מערכות יחסים</a:t>
            </a:r>
            <a:endParaRPr lang="de-DE" dirty="0">
              <a:solidFill>
                <a:srgbClr val="333333"/>
              </a:solidFill>
              <a:latin typeface="+mn-lt"/>
            </a:endParaRPr>
          </a:p>
        </p:txBody>
      </p:sp>
    </p:spTree>
    <p:extLst>
      <p:ext uri="{BB962C8B-B14F-4D97-AF65-F5344CB8AC3E}">
        <p14:creationId xmlns:p14="http://schemas.microsoft.com/office/powerpoint/2010/main" val="1810869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אנשים עם הערכה עצמית נמוכה...</a:t>
            </a:r>
            <a:endParaRPr lang="de-DE" sz="3600" dirty="0">
              <a:latin typeface="+mn-lt"/>
              <a:ea typeface="+mn-ea"/>
              <a:cs typeface="+mn-cs"/>
            </a:endParaRPr>
          </a:p>
        </p:txBody>
      </p:sp>
      <p:sp>
        <p:nvSpPr>
          <p:cNvPr id="13" name="Rectangle 3"/>
          <p:cNvSpPr>
            <a:spLocks noGrp="1" noChangeArrowheads="1"/>
          </p:cNvSpPr>
          <p:nvPr>
            <p:ph idx="1"/>
          </p:nvPr>
        </p:nvSpPr>
        <p:spPr>
          <a:xfrm>
            <a:off x="5351647" y="2204864"/>
            <a:ext cx="6397308" cy="4248000"/>
          </a:xfrm>
        </p:spPr>
        <p:txBody>
          <a:bodyPr>
            <a:noAutofit/>
          </a:bodyPr>
          <a:lstStyle/>
          <a:p>
            <a:pPr marL="342900" indent="-342900" rtl="1">
              <a:buClr>
                <a:srgbClr val="333333"/>
              </a:buClr>
              <a:buFont typeface="WingDings"/>
              <a:buChar char=""/>
            </a:pPr>
            <a:r>
              <a:rPr lang="de-DE" sz="2400" dirty="0">
                <a:solidFill>
                  <a:srgbClr val="333333"/>
                </a:solidFill>
              </a:rPr>
              <a:t>…</a:t>
            </a:r>
            <a:r>
              <a:rPr lang="he-IL" sz="2400" dirty="0">
                <a:solidFill>
                  <a:srgbClr val="333333"/>
                </a:solidFill>
              </a:rPr>
              <a:t>נוטים </a:t>
            </a:r>
            <a:r>
              <a:rPr lang="he-IL" sz="2400">
                <a:solidFill>
                  <a:srgbClr val="333333"/>
                </a:solidFill>
              </a:rPr>
              <a:t>להתמקד ב”מדפים הריקים“ </a:t>
            </a:r>
            <a:r>
              <a:rPr lang="he-IL" sz="2400" dirty="0">
                <a:solidFill>
                  <a:srgbClr val="333333"/>
                </a:solidFill>
              </a:rPr>
              <a:t>שלהם, </a:t>
            </a:r>
            <a:r>
              <a:rPr lang="he-IL" sz="2400">
                <a:solidFill>
                  <a:srgbClr val="333333"/>
                </a:solidFill>
              </a:rPr>
              <a:t>אבל ב”מדפים המלאים“ </a:t>
            </a:r>
            <a:r>
              <a:rPr lang="he-IL" sz="2400" dirty="0">
                <a:solidFill>
                  <a:srgbClr val="333333"/>
                </a:solidFill>
              </a:rPr>
              <a:t>של אחרים.</a:t>
            </a:r>
          </a:p>
          <a:p>
            <a:pPr marL="342900" indent="-342900" rtl="1">
              <a:buClr>
                <a:srgbClr val="333333"/>
              </a:buClr>
              <a:buFont typeface="WingDings"/>
              <a:buChar char=""/>
            </a:pPr>
            <a:r>
              <a:rPr lang="de-DE" sz="2400" dirty="0">
                <a:solidFill>
                  <a:srgbClr val="333333"/>
                </a:solidFill>
              </a:rPr>
              <a:t>…</a:t>
            </a:r>
            <a:r>
              <a:rPr lang="he-IL" sz="2400" dirty="0">
                <a:solidFill>
                  <a:srgbClr val="333333"/>
                </a:solidFill>
              </a:rPr>
              <a:t>נוטים לעשות הכללות שליליות כאשר הם שופטים את עצמם (למשל</a:t>
            </a:r>
            <a:r>
              <a:rPr lang="he-IL" sz="2400">
                <a:solidFill>
                  <a:srgbClr val="333333"/>
                </a:solidFill>
              </a:rPr>
              <a:t>: ”אני חסר ערך“)</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de-DE" sz="2400" dirty="0">
                <a:solidFill>
                  <a:srgbClr val="333333"/>
                </a:solidFill>
              </a:rPr>
              <a:t>…</a:t>
            </a:r>
            <a:r>
              <a:rPr lang="he-IL" sz="2400" dirty="0">
                <a:solidFill>
                  <a:srgbClr val="333333"/>
                </a:solidFill>
              </a:rPr>
              <a:t>לא מבדילים בין האדם בשלמותו לבין התנהגות (למשל</a:t>
            </a:r>
            <a:r>
              <a:rPr lang="he-IL" sz="2400">
                <a:solidFill>
                  <a:srgbClr val="333333"/>
                </a:solidFill>
              </a:rPr>
              <a:t>: ”אם </a:t>
            </a:r>
            <a:r>
              <a:rPr lang="he-IL" sz="2400" dirty="0">
                <a:solidFill>
                  <a:srgbClr val="333333"/>
                </a:solidFill>
              </a:rPr>
              <a:t>לא הצלחתי בדבר אחד, סימן </a:t>
            </a:r>
            <a:r>
              <a:rPr lang="he-IL" sz="2400">
                <a:solidFill>
                  <a:srgbClr val="333333"/>
                </a:solidFill>
              </a:rPr>
              <a:t>שאני כישלון“).</a:t>
            </a:r>
            <a:endParaRPr lang="he-IL"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2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27"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   תחביבים</a:t>
            </a:r>
            <a:endParaRPr lang="de-DE" dirty="0">
              <a:solidFill>
                <a:srgbClr val="333333"/>
              </a:solidFill>
              <a:latin typeface="+mn-lt"/>
            </a:endParaRPr>
          </a:p>
        </p:txBody>
      </p:sp>
      <p:sp>
        <p:nvSpPr>
          <p:cNvPr id="28" name="Caption_21"/>
          <p:cNvSpPr txBox="1">
            <a:spLocks noChangeArrowheads="1"/>
          </p:cNvSpPr>
          <p:nvPr/>
        </p:nvSpPr>
        <p:spPr bwMode="auto">
          <a:xfrm>
            <a:off x="1318661" y="2972453"/>
            <a:ext cx="1252962"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ספורט</a:t>
            </a:r>
            <a:endParaRPr lang="de-DE" dirty="0">
              <a:solidFill>
                <a:srgbClr val="333333"/>
              </a:solidFill>
              <a:latin typeface="+mn-lt"/>
            </a:endParaRPr>
          </a:p>
        </p:txBody>
      </p:sp>
      <p:sp>
        <p:nvSpPr>
          <p:cNvPr id="29" name="Caption_20"/>
          <p:cNvSpPr txBox="1">
            <a:spLocks noChangeArrowheads="1"/>
          </p:cNvSpPr>
          <p:nvPr/>
        </p:nvSpPr>
        <p:spPr bwMode="auto">
          <a:xfrm>
            <a:off x="3161313" y="4201572"/>
            <a:ext cx="1181464"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מראה</a:t>
            </a:r>
            <a:endParaRPr lang="de-DE" dirty="0">
              <a:solidFill>
                <a:srgbClr val="333333"/>
              </a:solidFill>
              <a:latin typeface="+mn-lt"/>
            </a:endParaRPr>
          </a:p>
        </p:txBody>
      </p:sp>
      <p:sp>
        <p:nvSpPr>
          <p:cNvPr id="30"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he-IL" dirty="0">
                <a:solidFill>
                  <a:srgbClr val="333333"/>
                </a:solidFill>
                <a:latin typeface="+mn-lt"/>
              </a:rPr>
              <a:t>  עבודה</a:t>
            </a:r>
            <a:endParaRPr lang="de-DE" dirty="0">
              <a:solidFill>
                <a:srgbClr val="333333"/>
              </a:solidFill>
              <a:latin typeface="+mn-lt"/>
            </a:endParaRPr>
          </a:p>
        </p:txBody>
      </p:sp>
      <p:sp>
        <p:nvSpPr>
          <p:cNvPr id="31" name="Caption_18"/>
          <p:cNvSpPr txBox="1">
            <a:spLocks noChangeArrowheads="1"/>
          </p:cNvSpPr>
          <p:nvPr/>
        </p:nvSpPr>
        <p:spPr bwMode="auto">
          <a:xfrm>
            <a:off x="2929416" y="2408046"/>
            <a:ext cx="1604040"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מערכות יחסים</a:t>
            </a:r>
            <a:endParaRPr lang="de-DE" dirty="0">
              <a:solidFill>
                <a:srgbClr val="333333"/>
              </a:solidFill>
              <a:latin typeface="+mn-lt"/>
            </a:endParaRPr>
          </a:p>
        </p:txBody>
      </p:sp>
    </p:spTree>
    <p:extLst>
      <p:ext uri="{BB962C8B-B14F-4D97-AF65-F5344CB8AC3E}">
        <p14:creationId xmlns:p14="http://schemas.microsoft.com/office/powerpoint/2010/main" val="53352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el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זיכרו…</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2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311920" y="1149344"/>
            <a:ext cx="3534070" cy="5303520"/>
          </a:xfrm>
          <a:prstGeom prst="rect">
            <a:avLst/>
          </a:prstGeom>
        </p:spPr>
      </p:pic>
      <p:sp>
        <p:nvSpPr>
          <p:cNvPr id="21" name="Caption_24"/>
          <p:cNvSpPr>
            <a:spLocks noChangeArrowheads="1"/>
          </p:cNvSpPr>
          <p:nvPr/>
        </p:nvSpPr>
        <p:spPr bwMode="auto">
          <a:xfrm flipH="1">
            <a:off x="348340" y="2006342"/>
            <a:ext cx="3539611" cy="1143000"/>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he-IL" i="1">
                <a:solidFill>
                  <a:srgbClr val="333333"/>
                </a:solidFill>
                <a:latin typeface="+mn-lt"/>
              </a:rPr>
              <a:t>בבית הספר תמיד נבחרתי אחרון לקבוצה בספורט; אני גרוע בזריקת כדור, אבל טוב בריקוד…</a:t>
            </a:r>
            <a:endParaRPr lang="de-DE" i="1" dirty="0">
              <a:solidFill>
                <a:srgbClr val="333333"/>
              </a:solidFill>
              <a:latin typeface="+mn-lt"/>
            </a:endParaRPr>
          </a:p>
        </p:txBody>
      </p:sp>
      <p:sp>
        <p:nvSpPr>
          <p:cNvPr id="22" name="Caption_27"/>
          <p:cNvSpPr>
            <a:spLocks noChangeArrowheads="1"/>
          </p:cNvSpPr>
          <p:nvPr/>
        </p:nvSpPr>
        <p:spPr bwMode="auto">
          <a:xfrm flipH="1">
            <a:off x="348340" y="3632959"/>
            <a:ext cx="3539611" cy="1143000"/>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he-IL" i="1">
                <a:solidFill>
                  <a:srgbClr val="333333"/>
                </a:solidFill>
                <a:latin typeface="+mn-lt"/>
              </a:rPr>
              <a:t>אני אוהב לבשל ואני מבין הרבה במוזיקה ופוליטיקה. אני מתעניין בספרים ובסרטים…</a:t>
            </a:r>
            <a:endParaRPr lang="de-DE" i="1" dirty="0">
              <a:solidFill>
                <a:srgbClr val="333333"/>
              </a:solidFill>
              <a:latin typeface="+mn-lt"/>
            </a:endParaRPr>
          </a:p>
        </p:txBody>
      </p:sp>
      <p:sp>
        <p:nvSpPr>
          <p:cNvPr id="23" name="Caption_26"/>
          <p:cNvSpPr>
            <a:spLocks noChangeArrowheads="1"/>
          </p:cNvSpPr>
          <p:nvPr/>
        </p:nvSpPr>
        <p:spPr bwMode="auto">
          <a:xfrm flipH="1">
            <a:off x="8405461" y="4384452"/>
            <a:ext cx="3351885" cy="114300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he-IL" i="1">
                <a:solidFill>
                  <a:srgbClr val="333333"/>
                </a:solidFill>
                <a:latin typeface="+mn-lt"/>
              </a:rPr>
              <a:t>אני מרוצה מהשיער שלי, ואני אוהב את העיניים שלי, אבל הייתי רוצה להיות גבוה יותר…</a:t>
            </a:r>
            <a:endParaRPr lang="de-DE" i="1" dirty="0">
              <a:solidFill>
                <a:srgbClr val="333333"/>
              </a:solidFill>
              <a:latin typeface="+mn-lt"/>
            </a:endParaRPr>
          </a:p>
        </p:txBody>
      </p:sp>
      <p:sp>
        <p:nvSpPr>
          <p:cNvPr id="36" name="Caption_25"/>
          <p:cNvSpPr>
            <a:spLocks noChangeArrowheads="1"/>
          </p:cNvSpPr>
          <p:nvPr/>
        </p:nvSpPr>
        <p:spPr bwMode="auto">
          <a:xfrm flipH="1">
            <a:off x="8405461"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algn="r" rtl="1" fontAlgn="base">
              <a:lnSpc>
                <a:spcPct val="105000"/>
              </a:lnSpc>
              <a:spcBef>
                <a:spcPts val="1999"/>
              </a:spcBef>
              <a:spcAft>
                <a:spcPct val="0"/>
              </a:spcAft>
            </a:pPr>
            <a:r>
              <a:rPr lang="he-IL" i="1">
                <a:solidFill>
                  <a:srgbClr val="333333"/>
                </a:solidFill>
                <a:latin typeface="+mn-lt"/>
              </a:rPr>
              <a:t>אני מובטל כרגע; נכשלתי במבחן האחרון.</a:t>
            </a:r>
            <a:endParaRPr lang="de-DE" i="1" dirty="0">
              <a:solidFill>
                <a:srgbClr val="333333"/>
              </a:solidFill>
              <a:latin typeface="+mn-lt"/>
            </a:endParaRPr>
          </a:p>
        </p:txBody>
      </p:sp>
      <p:sp>
        <p:nvSpPr>
          <p:cNvPr id="37" name="Caption_28"/>
          <p:cNvSpPr>
            <a:spLocks noChangeArrowheads="1"/>
          </p:cNvSpPr>
          <p:nvPr/>
        </p:nvSpPr>
        <p:spPr bwMode="auto">
          <a:xfrm flipH="1">
            <a:off x="8405461" y="1813842"/>
            <a:ext cx="3351884" cy="1143000"/>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he-IL" i="1" dirty="0">
                <a:solidFill>
                  <a:srgbClr val="333333"/>
                </a:solidFill>
                <a:latin typeface="+mn-lt"/>
              </a:rPr>
              <a:t>אני קשוב לאחרים, מאוד אמין, מסוגל לשמור על חברויות, ויודע לגרום לאחרים לצחוק</a:t>
            </a:r>
            <a:endParaRPr lang="de-DE" dirty="0">
              <a:solidFill>
                <a:srgbClr val="333333"/>
              </a:solidFill>
              <a:latin typeface="+mn-lt"/>
            </a:endParaRPr>
          </a:p>
        </p:txBody>
      </p:sp>
      <p:sp>
        <p:nvSpPr>
          <p:cNvPr id="44" name="Caption_22"/>
          <p:cNvSpPr txBox="1">
            <a:spLocks noChangeArrowheads="1"/>
          </p:cNvSpPr>
          <p:nvPr/>
        </p:nvSpPr>
        <p:spPr bwMode="auto">
          <a:xfrm>
            <a:off x="4605029" y="4453286"/>
            <a:ext cx="1188720" cy="369332"/>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   תחביבים</a:t>
            </a:r>
            <a:endParaRPr lang="de-DE" dirty="0">
              <a:solidFill>
                <a:srgbClr val="333333"/>
              </a:solidFill>
              <a:latin typeface="+mn-lt"/>
            </a:endParaRPr>
          </a:p>
        </p:txBody>
      </p:sp>
      <p:sp>
        <p:nvSpPr>
          <p:cNvPr id="45" name="Caption_21"/>
          <p:cNvSpPr txBox="1">
            <a:spLocks noChangeArrowheads="1"/>
          </p:cNvSpPr>
          <p:nvPr/>
        </p:nvSpPr>
        <p:spPr bwMode="auto">
          <a:xfrm>
            <a:off x="4434894" y="2972453"/>
            <a:ext cx="1252962"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ספורט</a:t>
            </a:r>
            <a:endParaRPr lang="de-DE" dirty="0">
              <a:solidFill>
                <a:srgbClr val="333333"/>
              </a:solidFill>
              <a:latin typeface="+mn-lt"/>
            </a:endParaRPr>
          </a:p>
        </p:txBody>
      </p:sp>
      <p:sp>
        <p:nvSpPr>
          <p:cNvPr id="46" name="Caption_20"/>
          <p:cNvSpPr txBox="1">
            <a:spLocks noChangeArrowheads="1"/>
          </p:cNvSpPr>
          <p:nvPr/>
        </p:nvSpPr>
        <p:spPr bwMode="auto">
          <a:xfrm>
            <a:off x="6277546" y="4201572"/>
            <a:ext cx="1181464" cy="365760"/>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מראה</a:t>
            </a:r>
            <a:endParaRPr lang="de-DE" dirty="0">
              <a:solidFill>
                <a:srgbClr val="333333"/>
              </a:solidFill>
              <a:latin typeface="+mn-lt"/>
            </a:endParaRPr>
          </a:p>
        </p:txBody>
      </p:sp>
      <p:sp>
        <p:nvSpPr>
          <p:cNvPr id="47" name="Caption_19"/>
          <p:cNvSpPr txBox="1">
            <a:spLocks noChangeArrowheads="1"/>
          </p:cNvSpPr>
          <p:nvPr/>
        </p:nvSpPr>
        <p:spPr bwMode="auto">
          <a:xfrm>
            <a:off x="6270290" y="3430666"/>
            <a:ext cx="1188720" cy="369332"/>
          </a:xfrm>
          <a:prstGeom prst="rect">
            <a:avLst/>
          </a:prstGeom>
          <a:solidFill>
            <a:schemeClr val="bg1"/>
          </a:solidFill>
          <a:ln w="9525">
            <a:noFill/>
            <a:miter lim="800000"/>
            <a:headEnd/>
            <a:tailEnd/>
          </a:ln>
        </p:spPr>
        <p:txBody>
          <a:bodyPr>
            <a:spAutoFit/>
          </a:bodyPr>
          <a:lstStyle/>
          <a:p>
            <a:pPr algn="ctr" rtl="1"/>
            <a:r>
              <a:rPr lang="he-IL" dirty="0">
                <a:solidFill>
                  <a:srgbClr val="333333"/>
                </a:solidFill>
                <a:latin typeface="+mn-lt"/>
              </a:rPr>
              <a:t>  עבודה</a:t>
            </a:r>
            <a:endParaRPr lang="de-DE" dirty="0">
              <a:solidFill>
                <a:srgbClr val="333333"/>
              </a:solidFill>
              <a:latin typeface="+mn-lt"/>
            </a:endParaRPr>
          </a:p>
        </p:txBody>
      </p:sp>
      <p:sp>
        <p:nvSpPr>
          <p:cNvPr id="48" name="Caption_18"/>
          <p:cNvSpPr txBox="1">
            <a:spLocks noChangeArrowheads="1"/>
          </p:cNvSpPr>
          <p:nvPr/>
        </p:nvSpPr>
        <p:spPr bwMode="auto">
          <a:xfrm>
            <a:off x="6045649" y="2408046"/>
            <a:ext cx="1604040" cy="365760"/>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מערכות יחסים</a:t>
            </a:r>
            <a:endParaRPr lang="de-DE" dirty="0">
              <a:solidFill>
                <a:srgbClr val="333333"/>
              </a:solidFill>
              <a:latin typeface="+mn-lt"/>
            </a:endParaRPr>
          </a:p>
        </p:txBody>
      </p:sp>
    </p:spTree>
    <p:extLst>
      <p:ext uri="{BB962C8B-B14F-4D97-AF65-F5344CB8AC3E}">
        <p14:creationId xmlns:p14="http://schemas.microsoft.com/office/powerpoint/2010/main" val="3592830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זיכרו…</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2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311920" y="1149344"/>
            <a:ext cx="3534070" cy="5303520"/>
          </a:xfrm>
          <a:prstGeom prst="rect">
            <a:avLst/>
          </a:prstGeom>
        </p:spPr>
      </p:pic>
      <p:sp>
        <p:nvSpPr>
          <p:cNvPr id="21" name="Caption_24"/>
          <p:cNvSpPr>
            <a:spLocks noChangeArrowheads="1"/>
          </p:cNvSpPr>
          <p:nvPr/>
        </p:nvSpPr>
        <p:spPr bwMode="auto">
          <a:xfrm flipH="1">
            <a:off x="348340" y="2006342"/>
            <a:ext cx="3539611" cy="1143000"/>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he-IL" i="1" dirty="0">
                <a:solidFill>
                  <a:srgbClr val="333333"/>
                </a:solidFill>
                <a:latin typeface="+mn-lt"/>
              </a:rPr>
              <a:t>בבית הספר תמיד נבחרתי אחרון לקבוצה בספורט; אני גרוע בזריקת כדור, אבל טוב בריקוד…</a:t>
            </a:r>
            <a:endParaRPr lang="de-DE" i="1" dirty="0">
              <a:solidFill>
                <a:srgbClr val="333333"/>
              </a:solidFill>
              <a:latin typeface="+mn-lt"/>
            </a:endParaRPr>
          </a:p>
        </p:txBody>
      </p:sp>
      <p:sp>
        <p:nvSpPr>
          <p:cNvPr id="22" name="Caption_27"/>
          <p:cNvSpPr>
            <a:spLocks noChangeArrowheads="1"/>
          </p:cNvSpPr>
          <p:nvPr/>
        </p:nvSpPr>
        <p:spPr bwMode="auto">
          <a:xfrm flipH="1">
            <a:off x="348340" y="3632959"/>
            <a:ext cx="3539611" cy="1143000"/>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he-IL" i="1">
                <a:solidFill>
                  <a:srgbClr val="333333"/>
                </a:solidFill>
                <a:latin typeface="+mn-lt"/>
              </a:rPr>
              <a:t>אני אוהב לבשל ואני מבין הרבה במוזיקה ופוליטיקה. אני מתעניין בספרים ובסרטים…</a:t>
            </a:r>
            <a:endParaRPr lang="de-DE" i="1" dirty="0">
              <a:solidFill>
                <a:srgbClr val="333333"/>
              </a:solidFill>
              <a:latin typeface="+mn-lt"/>
            </a:endParaRPr>
          </a:p>
        </p:txBody>
      </p:sp>
      <p:sp>
        <p:nvSpPr>
          <p:cNvPr id="23" name="Caption_26"/>
          <p:cNvSpPr>
            <a:spLocks noChangeArrowheads="1"/>
          </p:cNvSpPr>
          <p:nvPr/>
        </p:nvSpPr>
        <p:spPr bwMode="auto">
          <a:xfrm flipH="1">
            <a:off x="8405461" y="4384452"/>
            <a:ext cx="3351885" cy="114300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he-IL" i="1" dirty="0">
                <a:solidFill>
                  <a:srgbClr val="333333"/>
                </a:solidFill>
                <a:latin typeface="+mn-lt"/>
              </a:rPr>
              <a:t>אני מרוצה מהשיער שלי, ואני אוהב את העיניים שלי, אבל הייתי רוצה להיות גבוה יותר…</a:t>
            </a:r>
            <a:endParaRPr lang="de-DE" i="1" dirty="0">
              <a:solidFill>
                <a:srgbClr val="333333"/>
              </a:solidFill>
              <a:latin typeface="+mn-lt"/>
            </a:endParaRPr>
          </a:p>
        </p:txBody>
      </p:sp>
      <p:sp>
        <p:nvSpPr>
          <p:cNvPr id="36" name="Caption_25"/>
          <p:cNvSpPr>
            <a:spLocks noChangeArrowheads="1"/>
          </p:cNvSpPr>
          <p:nvPr/>
        </p:nvSpPr>
        <p:spPr bwMode="auto">
          <a:xfrm flipH="1">
            <a:off x="8405461"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algn="r" rtl="1" fontAlgn="base">
              <a:lnSpc>
                <a:spcPct val="105000"/>
              </a:lnSpc>
              <a:spcBef>
                <a:spcPts val="1999"/>
              </a:spcBef>
              <a:spcAft>
                <a:spcPct val="0"/>
              </a:spcAft>
            </a:pPr>
            <a:r>
              <a:rPr lang="he-IL" i="1" dirty="0">
                <a:solidFill>
                  <a:srgbClr val="333333"/>
                </a:solidFill>
                <a:latin typeface="+mn-lt"/>
              </a:rPr>
              <a:t>אני מובטל כרגע; נכשלתי במבחן האחרון.</a:t>
            </a:r>
            <a:endParaRPr lang="de-DE" i="1" dirty="0">
              <a:solidFill>
                <a:srgbClr val="333333"/>
              </a:solidFill>
              <a:latin typeface="+mn-lt"/>
            </a:endParaRPr>
          </a:p>
        </p:txBody>
      </p:sp>
      <p:sp>
        <p:nvSpPr>
          <p:cNvPr id="37" name="Caption_28"/>
          <p:cNvSpPr>
            <a:spLocks noChangeArrowheads="1"/>
          </p:cNvSpPr>
          <p:nvPr/>
        </p:nvSpPr>
        <p:spPr bwMode="auto">
          <a:xfrm flipH="1">
            <a:off x="8405461" y="1813842"/>
            <a:ext cx="3351884" cy="1143000"/>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he-IL" i="1">
                <a:solidFill>
                  <a:srgbClr val="333333"/>
                </a:solidFill>
                <a:latin typeface="+mn-lt"/>
              </a:rPr>
              <a:t>אני קשוב לאחרים, מאוד אמין, מסוגל לשמור על חברויות, ויודע לגרום לאחרים לצחוק</a:t>
            </a:r>
            <a:endParaRPr lang="de-DE" dirty="0">
              <a:solidFill>
                <a:srgbClr val="333333"/>
              </a:solidFill>
              <a:latin typeface="+mn-lt"/>
            </a:endParaRPr>
          </a:p>
        </p:txBody>
      </p:sp>
      <p:sp>
        <p:nvSpPr>
          <p:cNvPr id="38"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rtl="1"/>
            <a:r>
              <a:rPr lang="he-IL" sz="2000">
                <a:solidFill>
                  <a:srgbClr val="004992"/>
                </a:solidFill>
                <a:latin typeface="+mn-lt"/>
              </a:rPr>
              <a:t>באיזה מדף לא הסתכלת כבר זמן רב? איזה אוצרות נסתרים אולי נמצאים שם?</a:t>
            </a:r>
            <a:endParaRPr lang="fr-FR" sz="2000" dirty="0">
              <a:solidFill>
                <a:srgbClr val="004992"/>
              </a:solidFill>
              <a:latin typeface="+mn-lt"/>
            </a:endParaRPr>
          </a:p>
        </p:txBody>
      </p:sp>
      <p:sp>
        <p:nvSpPr>
          <p:cNvPr id="17" name="Caption_22"/>
          <p:cNvSpPr txBox="1">
            <a:spLocks noChangeArrowheads="1"/>
          </p:cNvSpPr>
          <p:nvPr/>
        </p:nvSpPr>
        <p:spPr bwMode="auto">
          <a:xfrm>
            <a:off x="4605029" y="4453286"/>
            <a:ext cx="1188720" cy="369332"/>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   תחביבים</a:t>
            </a:r>
            <a:endParaRPr lang="de-DE" dirty="0">
              <a:solidFill>
                <a:srgbClr val="333333"/>
              </a:solidFill>
              <a:latin typeface="+mn-lt"/>
            </a:endParaRPr>
          </a:p>
        </p:txBody>
      </p:sp>
      <p:sp>
        <p:nvSpPr>
          <p:cNvPr id="18" name="Caption_21"/>
          <p:cNvSpPr txBox="1">
            <a:spLocks noChangeArrowheads="1"/>
          </p:cNvSpPr>
          <p:nvPr/>
        </p:nvSpPr>
        <p:spPr bwMode="auto">
          <a:xfrm>
            <a:off x="4434894" y="2972453"/>
            <a:ext cx="1252962" cy="365760"/>
          </a:xfrm>
          <a:prstGeom prst="rect">
            <a:avLst/>
          </a:prstGeom>
          <a:solidFill>
            <a:schemeClr val="bg1"/>
          </a:solidFill>
          <a:ln w="9525">
            <a:noFill/>
            <a:miter lim="800000"/>
            <a:headEnd/>
            <a:tailEnd/>
          </a:ln>
        </p:spPr>
        <p:txBody>
          <a:bodyPr wrap="square">
            <a:spAutoFit/>
          </a:bodyPr>
          <a:lstStyle/>
          <a:p>
            <a:pPr algn="ctr" rtl="1"/>
            <a:r>
              <a:rPr lang="he-IL">
                <a:solidFill>
                  <a:srgbClr val="333333"/>
                </a:solidFill>
                <a:latin typeface="+mn-lt"/>
              </a:rPr>
              <a:t>ספורט</a:t>
            </a:r>
            <a:endParaRPr lang="de-DE" dirty="0">
              <a:solidFill>
                <a:srgbClr val="333333"/>
              </a:solidFill>
              <a:latin typeface="+mn-lt"/>
            </a:endParaRPr>
          </a:p>
        </p:txBody>
      </p:sp>
      <p:sp>
        <p:nvSpPr>
          <p:cNvPr id="24" name="Caption_20"/>
          <p:cNvSpPr txBox="1">
            <a:spLocks noChangeArrowheads="1"/>
          </p:cNvSpPr>
          <p:nvPr/>
        </p:nvSpPr>
        <p:spPr bwMode="auto">
          <a:xfrm>
            <a:off x="6277546" y="4201572"/>
            <a:ext cx="1181464" cy="365760"/>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מראה</a:t>
            </a:r>
            <a:endParaRPr lang="de-DE" dirty="0">
              <a:solidFill>
                <a:srgbClr val="333333"/>
              </a:solidFill>
              <a:latin typeface="+mn-lt"/>
            </a:endParaRPr>
          </a:p>
        </p:txBody>
      </p:sp>
      <p:sp>
        <p:nvSpPr>
          <p:cNvPr id="25" name="Caption_19"/>
          <p:cNvSpPr txBox="1">
            <a:spLocks noChangeArrowheads="1"/>
          </p:cNvSpPr>
          <p:nvPr/>
        </p:nvSpPr>
        <p:spPr bwMode="auto">
          <a:xfrm>
            <a:off x="6270290" y="3430666"/>
            <a:ext cx="1188720" cy="369332"/>
          </a:xfrm>
          <a:prstGeom prst="rect">
            <a:avLst/>
          </a:prstGeom>
          <a:solidFill>
            <a:schemeClr val="bg1"/>
          </a:solidFill>
          <a:ln w="9525">
            <a:noFill/>
            <a:miter lim="800000"/>
            <a:headEnd/>
            <a:tailEnd/>
          </a:ln>
        </p:spPr>
        <p:txBody>
          <a:bodyPr>
            <a:spAutoFit/>
          </a:bodyPr>
          <a:lstStyle/>
          <a:p>
            <a:pPr algn="ctr" rtl="1"/>
            <a:r>
              <a:rPr lang="he-IL" dirty="0">
                <a:solidFill>
                  <a:srgbClr val="333333"/>
                </a:solidFill>
                <a:latin typeface="+mn-lt"/>
              </a:rPr>
              <a:t>  עבודה</a:t>
            </a:r>
            <a:endParaRPr lang="de-DE" dirty="0">
              <a:solidFill>
                <a:srgbClr val="333333"/>
              </a:solidFill>
              <a:latin typeface="+mn-lt"/>
            </a:endParaRPr>
          </a:p>
        </p:txBody>
      </p:sp>
      <p:sp>
        <p:nvSpPr>
          <p:cNvPr id="26" name="Caption_18"/>
          <p:cNvSpPr txBox="1">
            <a:spLocks noChangeArrowheads="1"/>
          </p:cNvSpPr>
          <p:nvPr/>
        </p:nvSpPr>
        <p:spPr bwMode="auto">
          <a:xfrm>
            <a:off x="6045649" y="2408046"/>
            <a:ext cx="1604040" cy="365760"/>
          </a:xfrm>
          <a:prstGeom prst="rect">
            <a:avLst/>
          </a:prstGeom>
          <a:solidFill>
            <a:schemeClr val="bg1"/>
          </a:solidFill>
          <a:ln w="9525">
            <a:noFill/>
            <a:miter lim="800000"/>
            <a:headEnd/>
            <a:tailEnd/>
          </a:ln>
        </p:spPr>
        <p:txBody>
          <a:bodyPr wrap="square">
            <a:spAutoFit/>
          </a:bodyPr>
          <a:lstStyle/>
          <a:p>
            <a:pPr algn="ctr" rtl="1"/>
            <a:r>
              <a:rPr lang="he-IL" dirty="0">
                <a:solidFill>
                  <a:srgbClr val="333333"/>
                </a:solidFill>
                <a:latin typeface="+mn-lt"/>
              </a:rPr>
              <a:t>מערכות יחסים</a:t>
            </a:r>
            <a:endParaRPr lang="de-DE" dirty="0">
              <a:solidFill>
                <a:srgbClr val="333333"/>
              </a:solidFill>
              <a:latin typeface="+mn-lt"/>
            </a:endParaRPr>
          </a:p>
        </p:txBody>
      </p:sp>
    </p:spTree>
    <p:extLst>
      <p:ext uri="{BB962C8B-B14F-4D97-AF65-F5344CB8AC3E}">
        <p14:creationId xmlns:p14="http://schemas.microsoft.com/office/powerpoint/2010/main" val="297504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מאפיין אנשים עם הערכה עצמית גבוהה?</a:t>
            </a:r>
            <a:endParaRPr lang="de-DE" sz="3600" dirty="0">
              <a:latin typeface="+mn-lt"/>
              <a:ea typeface="+mn-ea"/>
              <a:cs typeface="+mn-cs"/>
            </a:endParaRPr>
          </a:p>
        </p:txBody>
      </p:sp>
      <p:sp>
        <p:nvSpPr>
          <p:cNvPr id="10" name="Content Placeholder 9"/>
          <p:cNvSpPr>
            <a:spLocks noGrp="1"/>
          </p:cNvSpPr>
          <p:nvPr>
            <p:ph idx="1"/>
          </p:nvPr>
        </p:nvSpPr>
        <p:spPr>
          <a:xfrm>
            <a:off x="3983463" y="2204864"/>
            <a:ext cx="7765492" cy="4248000"/>
          </a:xfrm>
        </p:spPr>
        <p:txBody>
          <a:bodyPr/>
          <a:lstStyle/>
          <a:p>
            <a:pPr marL="342900" lvl="0" indent="-342900" defTabSz="914400" fontAlgn="base">
              <a:buClr>
                <a:srgbClr val="333333"/>
              </a:buClr>
              <a:buFont typeface="WingDings"/>
              <a:buChar char=""/>
            </a:pPr>
            <a:r>
              <a:rPr lang="he-IL" sz="2400" kern="0" dirty="0">
                <a:solidFill>
                  <a:srgbClr val="333333"/>
                </a:solidFill>
              </a:rPr>
              <a:t>קול: </a:t>
            </a:r>
            <a:r>
              <a:rPr lang="he-IL" sz="2400" kern="0" dirty="0">
                <a:solidFill>
                  <a:srgbClr val="004992"/>
                </a:solidFill>
              </a:rPr>
              <a:t>??? </a:t>
            </a:r>
            <a:r>
              <a:rPr lang="he-IL" sz="2400" kern="0" dirty="0">
                <a:solidFill>
                  <a:srgbClr val="FFFFFF"/>
                </a:solidFill>
              </a:rPr>
              <a:t>ברור, רהוט, בעצמה הנכונה</a:t>
            </a:r>
          </a:p>
          <a:p>
            <a:pPr marL="342900" lvl="0" indent="-342900" defTabSz="914400" fontAlgn="base">
              <a:buClr>
                <a:srgbClr val="333333"/>
              </a:buClr>
              <a:buFont typeface="WingDings"/>
              <a:buChar char=""/>
            </a:pPr>
            <a:r>
              <a:rPr lang="he-IL" sz="2400" kern="0" dirty="0">
                <a:solidFill>
                  <a:srgbClr val="333333"/>
                </a:solidFill>
              </a:rPr>
              <a:t>הבעות פנים/ מחוות: </a:t>
            </a:r>
            <a:r>
              <a:rPr lang="he-IL" sz="2400" kern="0" dirty="0">
                <a:solidFill>
                  <a:srgbClr val="004992"/>
                </a:solidFill>
              </a:rPr>
              <a:t>??? </a:t>
            </a:r>
            <a:r>
              <a:rPr lang="he-IL" sz="2400" dirty="0">
                <a:solidFill>
                  <a:srgbClr val="FFFFFF"/>
                </a:solidFill>
              </a:rPr>
              <a:t>קשר עין; הופעה בטוחה</a:t>
            </a:r>
            <a:endParaRPr lang="he-IL" sz="2400" kern="0" dirty="0">
              <a:solidFill>
                <a:srgbClr val="FFFFFF"/>
              </a:solidFill>
            </a:endParaRPr>
          </a:p>
          <a:p>
            <a:pPr marL="342900" lvl="0" indent="-342900" defTabSz="914400" fontAlgn="base">
              <a:buClr>
                <a:srgbClr val="333333"/>
              </a:buClr>
              <a:buFont typeface="WingDings"/>
              <a:buChar char=""/>
            </a:pPr>
            <a:r>
              <a:rPr lang="he-IL" sz="2400" kern="0" dirty="0">
                <a:solidFill>
                  <a:srgbClr val="333333"/>
                </a:solidFill>
              </a:rPr>
              <a:t>יציבה: </a:t>
            </a:r>
            <a:r>
              <a:rPr lang="he-IL" sz="2400" kern="0" dirty="0">
                <a:solidFill>
                  <a:srgbClr val="004992"/>
                </a:solidFill>
              </a:rPr>
              <a:t>??? </a:t>
            </a:r>
            <a:r>
              <a:rPr lang="he-IL" sz="2400" kern="0" dirty="0">
                <a:solidFill>
                  <a:srgbClr val="FFFFFF"/>
                </a:solidFill>
              </a:rPr>
              <a:t>זקופה</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410220" y="2203704"/>
            <a:ext cx="3573243" cy="4251960"/>
          </a:xfrm>
          <a:prstGeom prst="rect">
            <a:avLst/>
          </a:prstGeom>
        </p:spPr>
      </p:pic>
    </p:spTree>
    <p:extLst>
      <p:ext uri="{BB962C8B-B14F-4D97-AF65-F5344CB8AC3E}">
        <p14:creationId xmlns:p14="http://schemas.microsoft.com/office/powerpoint/2010/main" val="1871290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מאפיין אנשים עם הערכה עצמית גבוהה?</a:t>
            </a:r>
            <a:endParaRPr lang="de-DE" sz="3600" dirty="0">
              <a:latin typeface="+mn-lt"/>
              <a:ea typeface="+mn-ea"/>
              <a:cs typeface="+mn-cs"/>
            </a:endParaRPr>
          </a:p>
        </p:txBody>
      </p:sp>
      <p:sp>
        <p:nvSpPr>
          <p:cNvPr id="10" name="Content Placeholder 9"/>
          <p:cNvSpPr>
            <a:spLocks noGrp="1"/>
          </p:cNvSpPr>
          <p:nvPr>
            <p:ph idx="1"/>
          </p:nvPr>
        </p:nvSpPr>
        <p:spPr>
          <a:xfrm>
            <a:off x="3983463" y="2204864"/>
            <a:ext cx="7765492" cy="4248000"/>
          </a:xfrm>
        </p:spPr>
        <p:txBody>
          <a:bodyPr/>
          <a:lstStyle/>
          <a:p>
            <a:pPr marL="342900" lvl="0" indent="-342900" defTabSz="914400" fontAlgn="base">
              <a:buClr>
                <a:srgbClr val="000000"/>
              </a:buClr>
              <a:buFont typeface="WingDings"/>
              <a:buChar char=""/>
            </a:pPr>
            <a:r>
              <a:rPr lang="he-IL" sz="2400" kern="0" dirty="0">
                <a:solidFill>
                  <a:srgbClr val="333333"/>
                </a:solidFill>
              </a:rPr>
              <a:t>קול: </a:t>
            </a:r>
            <a:r>
              <a:rPr lang="he-IL" sz="2400" kern="0" dirty="0">
                <a:solidFill>
                  <a:srgbClr val="004992"/>
                </a:solidFill>
              </a:rPr>
              <a:t>ברור, רהוט, בעצמה הנכונה</a:t>
            </a:r>
          </a:p>
          <a:p>
            <a:pPr marL="342900" lvl="0" indent="-342900" defTabSz="914400" fontAlgn="base">
              <a:buClr>
                <a:srgbClr val="000000"/>
              </a:buClr>
              <a:buFont typeface="WingDings"/>
              <a:buChar char=""/>
            </a:pPr>
            <a:r>
              <a:rPr lang="he-IL" sz="2400" kern="0" dirty="0">
                <a:solidFill>
                  <a:srgbClr val="333333"/>
                </a:solidFill>
              </a:rPr>
              <a:t>הבעות פנים/ מחוות: </a:t>
            </a:r>
            <a:r>
              <a:rPr lang="he-IL" sz="2400" dirty="0">
                <a:solidFill>
                  <a:srgbClr val="004992"/>
                </a:solidFill>
              </a:rPr>
              <a:t>קשר עין; הופעה בטוחה</a:t>
            </a:r>
            <a:endParaRPr lang="he-IL" sz="2400" kern="0" dirty="0">
              <a:solidFill>
                <a:srgbClr val="004992"/>
              </a:solidFill>
            </a:endParaRPr>
          </a:p>
          <a:p>
            <a:pPr marL="342900" lvl="0" indent="-342900" defTabSz="914400" fontAlgn="base">
              <a:buClr>
                <a:srgbClr val="333333"/>
              </a:buClr>
              <a:buFont typeface="WingDings"/>
              <a:buChar char=""/>
            </a:pPr>
            <a:r>
              <a:rPr lang="he-IL" sz="2400" kern="0" dirty="0">
                <a:solidFill>
                  <a:srgbClr val="333333"/>
                </a:solidFill>
              </a:rPr>
              <a:t>יציבה: </a:t>
            </a:r>
            <a:r>
              <a:rPr lang="he-IL" sz="2400" kern="0" dirty="0">
                <a:solidFill>
                  <a:srgbClr val="004992"/>
                </a:solidFill>
              </a:rPr>
              <a:t>זקופה</a:t>
            </a:r>
          </a:p>
          <a:p>
            <a:pPr lvl="0" defTabSz="914400" fontAlgn="base"/>
            <a:r>
              <a:rPr lang="he-IL" sz="2400" dirty="0">
                <a:solidFill>
                  <a:srgbClr val="004992"/>
                </a:solidFill>
              </a:rPr>
              <a:t>כמו בכל דבר: אל תגזימו (למשל: לנעוץ מבט באנשים אחרים, לקטוע אותם לעיתים קרובות, לפקד עליהם)</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410220" y="2203704"/>
            <a:ext cx="3573243" cy="4251960"/>
          </a:xfrm>
          <a:prstGeom prst="rect">
            <a:avLst/>
          </a:prstGeom>
        </p:spPr>
      </p:pic>
    </p:spTree>
    <p:extLst>
      <p:ext uri="{BB962C8B-B14F-4D97-AF65-F5344CB8AC3E}">
        <p14:creationId xmlns:p14="http://schemas.microsoft.com/office/powerpoint/2010/main" val="2782493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מאפיינים של הערכה עצמית גבוהה שאינם ניתנים לצפייה ישירה</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e-DE" sz="2400" kern="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 y="2203704"/>
            <a:ext cx="5303520" cy="3535680"/>
          </a:xfrm>
          <a:prstGeom prst="rect">
            <a:avLst/>
          </a:prstGeom>
        </p:spPr>
      </p:pic>
    </p:spTree>
    <p:extLst>
      <p:ext uri="{BB962C8B-B14F-4D97-AF65-F5344CB8AC3E}">
        <p14:creationId xmlns:p14="http://schemas.microsoft.com/office/powerpoint/2010/main" val="845029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מאפיינים של הערכה עצמית גבוהה שאינם ניתנים לצפייה ישירה</a:t>
            </a:r>
            <a:endParaRPr lang="de-DE" sz="3600" dirty="0">
              <a:latin typeface="+mn-lt"/>
              <a:ea typeface="+mn-ea"/>
              <a:cs typeface="+mn-cs"/>
            </a:endParaRPr>
          </a:p>
        </p:txBody>
      </p:sp>
      <p:sp>
        <p:nvSpPr>
          <p:cNvPr id="4" name="Content Placeholder 3"/>
          <p:cNvSpPr>
            <a:spLocks noGrp="1"/>
          </p:cNvSpPr>
          <p:nvPr>
            <p:ph idx="1"/>
          </p:nvPr>
        </p:nvSpPr>
        <p:spPr>
          <a:xfrm>
            <a:off x="6631806" y="2204864"/>
            <a:ext cx="5117148" cy="4248000"/>
          </a:xfrm>
        </p:spPr>
        <p:txBody>
          <a:bodyPr/>
          <a:lstStyle/>
          <a:p>
            <a:pPr marL="342900" lvl="0" indent="-342900" defTabSz="914400" fontAlgn="base">
              <a:buClr>
                <a:srgbClr val="333333"/>
              </a:buClr>
              <a:buFont typeface="WingDings"/>
              <a:buChar char=""/>
            </a:pPr>
            <a:r>
              <a:rPr lang="he-IL" sz="2400" kern="0">
                <a:solidFill>
                  <a:srgbClr val="333333"/>
                </a:solidFill>
              </a:rPr>
              <a:t>בטוח ביכולת של עצמו.</a:t>
            </a:r>
          </a:p>
          <a:p>
            <a:pPr marL="342900" lvl="0" indent="-342900" defTabSz="914400" fontAlgn="base">
              <a:buClr>
                <a:srgbClr val="333333"/>
              </a:buClr>
              <a:buFont typeface="WingDings"/>
              <a:buChar char=""/>
            </a:pPr>
            <a:r>
              <a:rPr lang="he-IL" sz="2400" kern="0" dirty="0">
                <a:solidFill>
                  <a:srgbClr val="333333"/>
                </a:solidFill>
              </a:rPr>
              <a:t>מקבל את הטעויות והכשלונות שלו (בלי הקטנת ערך עצמי).</a:t>
            </a:r>
          </a:p>
          <a:p>
            <a:pPr marL="342900" lvl="0" indent="-342900" defTabSz="914400" fontAlgn="base">
              <a:buClr>
                <a:srgbClr val="333333"/>
              </a:buClr>
              <a:buFont typeface="WingDings"/>
              <a:buChar char=""/>
            </a:pPr>
            <a:r>
              <a:rPr lang="he-IL" sz="2400" kern="0" dirty="0">
                <a:solidFill>
                  <a:srgbClr val="333333"/>
                </a:solidFill>
              </a:rPr>
              <a:t>מסוגל להתבוננות עצמית, מוכן ללמוד (מהטעויות/מהכשלונות שלו).</a:t>
            </a:r>
          </a:p>
          <a:p>
            <a:pPr marL="342900" lvl="0" indent="-342900" defTabSz="914400" fontAlgn="base">
              <a:buClr>
                <a:srgbClr val="333333"/>
              </a:buClr>
              <a:buFont typeface="WingDings"/>
              <a:buChar char=""/>
            </a:pPr>
            <a:r>
              <a:rPr lang="he-IL" sz="2400" kern="0" dirty="0">
                <a:solidFill>
                  <a:srgbClr val="333333"/>
                </a:solidFill>
              </a:rPr>
              <a:t>גישה חיובית כלפי עצמו, למשל: לשבח עצמו על הצלחה.</a:t>
            </a:r>
            <a:endParaRPr lang="en-US" sz="2400" dirty="0"/>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 y="2203704"/>
            <a:ext cx="5303520" cy="3535680"/>
          </a:xfrm>
          <a:prstGeom prst="rect">
            <a:avLst/>
          </a:prstGeom>
        </p:spPr>
      </p:pic>
    </p:spTree>
    <p:extLst>
      <p:ext uri="{BB962C8B-B14F-4D97-AF65-F5344CB8AC3E}">
        <p14:creationId xmlns:p14="http://schemas.microsoft.com/office/powerpoint/2010/main" val="1494617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מימוש כוחות</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lnSpc>
                <a:spcPct val="100000"/>
              </a:lnSpc>
              <a:spcBef>
                <a:spcPts val="1200"/>
              </a:spcBef>
              <a:defRPr/>
            </a:pPr>
            <a:r>
              <a:rPr lang="he-IL" sz="2400" dirty="0">
                <a:solidFill>
                  <a:srgbClr val="004992"/>
                </a:solidFill>
              </a:rPr>
              <a:t>למה לפעמים כל כך קשה לזהות את הכוחות שלנו?</a:t>
            </a:r>
            <a:endParaRPr lang="de-DE" sz="2400" dirty="0">
              <a:solidFill>
                <a:srgbClr val="004992"/>
              </a:solidFill>
            </a:endParaRPr>
          </a:p>
          <a:p>
            <a:pPr marL="342900" lvl="1" indent="-342900" rtl="1">
              <a:lnSpc>
                <a:spcPct val="100000"/>
              </a:lnSpc>
              <a:spcBef>
                <a:spcPts val="1200"/>
              </a:spcBef>
              <a:spcAft>
                <a:spcPts val="0"/>
              </a:spcAft>
              <a:buClr>
                <a:srgbClr val="333333"/>
              </a:buClr>
              <a:buFont typeface="WingDings"/>
              <a:buChar char=""/>
              <a:tabLst>
                <a:tab pos="82550" algn="l"/>
                <a:tab pos="808038" algn="l"/>
                <a:tab pos="895350" algn="l"/>
              </a:tabLst>
              <a:defRPr/>
            </a:pPr>
            <a:r>
              <a:rPr lang="he-IL" sz="2400" dirty="0">
                <a:solidFill>
                  <a:srgbClr val="333333"/>
                </a:solidFill>
                <a:latin typeface="+mn-lt"/>
              </a:rPr>
              <a:t>הנחה נפוצה</a:t>
            </a:r>
            <a:r>
              <a:rPr lang="he-IL" sz="2400">
                <a:solidFill>
                  <a:srgbClr val="333333"/>
                </a:solidFill>
                <a:latin typeface="+mn-lt"/>
              </a:rPr>
              <a:t>: ”אם </a:t>
            </a:r>
            <a:r>
              <a:rPr lang="he-IL" sz="2400" dirty="0">
                <a:solidFill>
                  <a:srgbClr val="333333"/>
                </a:solidFill>
                <a:latin typeface="+mn-lt"/>
              </a:rPr>
              <a:t>אני אשבח את עצמי, אני </a:t>
            </a:r>
            <a:r>
              <a:rPr lang="he-IL" sz="2400">
                <a:solidFill>
                  <a:srgbClr val="333333"/>
                </a:solidFill>
                <a:latin typeface="+mn-lt"/>
              </a:rPr>
              <a:t>אהפוך גאוותן“.</a:t>
            </a:r>
            <a:endParaRPr lang="de-DE" sz="2400" dirty="0">
              <a:solidFill>
                <a:srgbClr val="333333"/>
              </a:solidFill>
              <a:latin typeface="+mn-lt"/>
            </a:endParaRPr>
          </a:p>
          <a:p>
            <a:pPr marL="342900" lvl="1" indent="-342900" rtl="1">
              <a:lnSpc>
                <a:spcPct val="100000"/>
              </a:lnSpc>
              <a:spcBef>
                <a:spcPts val="1200"/>
              </a:spcBef>
              <a:spcAft>
                <a:spcPts val="0"/>
              </a:spcAft>
              <a:buClr>
                <a:srgbClr val="333333"/>
              </a:buClr>
              <a:buFont typeface="WingDings"/>
              <a:buChar char=""/>
              <a:tabLst>
                <a:tab pos="82550" algn="l"/>
                <a:tab pos="808038" algn="l"/>
                <a:tab pos="895350" algn="l"/>
              </a:tabLst>
              <a:defRPr/>
            </a:pPr>
            <a:r>
              <a:rPr lang="he-IL" sz="2400" dirty="0">
                <a:solidFill>
                  <a:srgbClr val="333333"/>
                </a:solidFill>
                <a:latin typeface="+mn-lt"/>
              </a:rPr>
              <a:t>במהלך תקופה של מחלה חמורה, יכול להיות קשה לראות ולהראות את הכוחות שלך.</a:t>
            </a:r>
            <a:endParaRPr lang="en-US"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מימוש כוחות</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pPr rtl="1"/>
            <a:r>
              <a:rPr lang="he-IL" sz="2400">
                <a:solidFill>
                  <a:srgbClr val="004992"/>
                </a:solidFill>
              </a:rPr>
              <a:t>החזרת ”אוצרות אבודים“:</a:t>
            </a:r>
            <a:endParaRPr lang="de-DE" sz="2400" dirty="0">
              <a:solidFill>
                <a:srgbClr val="004992"/>
              </a:solidFill>
            </a:endParaRPr>
          </a:p>
          <a:p>
            <a:pPr marL="342900" indent="-342900" rtl="1">
              <a:buClr>
                <a:srgbClr val="333333"/>
              </a:buClr>
              <a:buFont typeface="WingDings"/>
              <a:buChar char=""/>
            </a:pPr>
            <a:r>
              <a:rPr lang="he-IL" sz="2400" dirty="0">
                <a:solidFill>
                  <a:srgbClr val="333333"/>
                </a:solidFill>
              </a:rPr>
              <a:t>פשוט שאלו חברים או משפחה, בזכות איזה כוחות שלכם הם מעריכים אתכם.</a:t>
            </a:r>
            <a:endParaRPr lang="en-US" sz="2400" dirty="0">
              <a:solidFill>
                <a:srgbClr val="333333"/>
              </a:solidFill>
            </a:endParaRPr>
          </a:p>
          <a:p>
            <a:pPr marL="342900" indent="-342900" rtl="1">
              <a:buClr>
                <a:srgbClr val="333333"/>
              </a:buClr>
              <a:buFont typeface="WingDings"/>
              <a:buChar char=""/>
            </a:pPr>
            <a:r>
              <a:rPr lang="he-IL" sz="2400" dirty="0">
                <a:solidFill>
                  <a:srgbClr val="333333"/>
                </a:solidFill>
              </a:rPr>
              <a:t>חישבו על סיטואציות קונקרטיות בהן תיפקדתם היטב ואולי קיבלתם מחמאה על כך (גם דברים קטנים נחשבים).</a:t>
            </a:r>
            <a:endParaRPr lang="en-US" sz="2400" dirty="0">
              <a:solidFill>
                <a:srgbClr val="333333"/>
              </a:solidFill>
            </a:endParaRPr>
          </a:p>
          <a:p>
            <a:pPr marL="342900" indent="-342900" rtl="1">
              <a:buClr>
                <a:srgbClr val="333333"/>
              </a:buClr>
              <a:buFont typeface="WingDings"/>
              <a:buChar char=""/>
            </a:pPr>
            <a:r>
              <a:rPr lang="de-DE" sz="2400" dirty="0">
                <a:solidFill>
                  <a:srgbClr val="333333"/>
                </a:solidFill>
              </a:rPr>
              <a:t>…</a:t>
            </a:r>
            <a:r>
              <a:rPr lang="he-IL" sz="2400" dirty="0">
                <a:solidFill>
                  <a:srgbClr val="333333"/>
                </a:solidFill>
              </a:rPr>
              <a:t>רישמו את החוויות </a:t>
            </a:r>
            <a:r>
              <a:rPr lang="he-IL" sz="2400">
                <a:solidFill>
                  <a:srgbClr val="333333"/>
                </a:solidFill>
              </a:rPr>
              <a:t>האלה ב”יומן-שמחה“*, </a:t>
            </a:r>
            <a:r>
              <a:rPr lang="he-IL" sz="2400" dirty="0">
                <a:solidFill>
                  <a:srgbClr val="333333"/>
                </a:solidFill>
              </a:rPr>
              <a:t>כדי שתזכרו אותן בזמנים קשים.</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pPr algn="r" rtl="1"/>
            <a:r>
              <a:rPr lang="he-IL" sz="1400">
                <a:solidFill>
                  <a:srgbClr val="333333"/>
                </a:solidFill>
                <a:latin typeface="+mn-lt"/>
              </a:rPr>
              <a:t>* ב”יומן השמחה“ </a:t>
            </a:r>
            <a:r>
              <a:rPr lang="he-IL" sz="1400" dirty="0">
                <a:solidFill>
                  <a:srgbClr val="333333"/>
                </a:solidFill>
                <a:latin typeface="+mn-lt"/>
              </a:rPr>
              <a:t>שלך כתוב מדי יום רק היבטים חיוביים של היום</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he-IL" sz="2400" dirty="0">
                <a:solidFill>
                  <a:srgbClr val="004992"/>
                </a:solidFill>
              </a:rPr>
              <a:t>מה את/ה אוהב/ת בעצמך?</a:t>
            </a:r>
            <a:endParaRPr lang="de-DE" sz="2400" dirty="0">
              <a:solidFill>
                <a:srgbClr val="004992"/>
              </a:solidFill>
            </a:endParaRPr>
          </a:p>
          <a:p>
            <a:pPr algn="ctr">
              <a:defRPr/>
            </a:pPr>
            <a:r>
              <a:rPr lang="he-IL" sz="2400" dirty="0">
                <a:solidFill>
                  <a:srgbClr val="004992"/>
                </a:solidFill>
              </a:rPr>
              <a:t>במה את/ה טוב/ה?</a:t>
            </a:r>
            <a:endParaRPr lang="de-DE" sz="2400" dirty="0">
              <a:solidFill>
                <a:srgbClr val="004992"/>
              </a:solidFill>
            </a:endParaRPr>
          </a:p>
          <a:p>
            <a:pPr algn="ctr">
              <a:defRPr/>
            </a:pPr>
            <a:r>
              <a:rPr lang="he-IL" sz="2400" dirty="0">
                <a:solidFill>
                  <a:srgbClr val="333333"/>
                </a:solidFill>
              </a:rPr>
              <a:t>חישבו על נקודת חוזק אחת עבור כל שאלה!</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קומו ממקומותיכם ותנו לראש שלכם להיות שמוט כלפי מטה.</a:t>
            </a:r>
            <a:endParaRPr lang="de-DE" sz="2400" dirty="0">
              <a:solidFill>
                <a:srgbClr val="333333"/>
              </a:solidFill>
            </a:endParaRPr>
          </a:p>
          <a:p>
            <a:pPr marL="342900" indent="-342900" rtl="1">
              <a:buClr>
                <a:srgbClr val="333333"/>
              </a:buClr>
              <a:buFont typeface="WingDings"/>
              <a:buChar char=""/>
            </a:pPr>
            <a:r>
              <a:rPr lang="he-IL" sz="2400" dirty="0">
                <a:solidFill>
                  <a:srgbClr val="333333"/>
                </a:solidFill>
              </a:rPr>
              <a:t>הסתכלו למטה, תנו לכתפיים ולזרועות להתנדנד, כופפו מעט את הגב.</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882086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קומו ממקומותיכם ותנו לראש שלכם להיות שמוט כלפי מטה.</a:t>
            </a:r>
            <a:endParaRPr lang="de-DE" sz="2400" dirty="0">
              <a:solidFill>
                <a:srgbClr val="333333"/>
              </a:solidFill>
            </a:endParaRPr>
          </a:p>
          <a:p>
            <a:pPr marL="342900" indent="-342900" rtl="1">
              <a:buClr>
                <a:srgbClr val="333333"/>
              </a:buClr>
              <a:buFont typeface="WingDings"/>
              <a:buChar char=""/>
            </a:pPr>
            <a:r>
              <a:rPr lang="he-IL" sz="2400" dirty="0">
                <a:solidFill>
                  <a:srgbClr val="333333"/>
                </a:solidFill>
              </a:rPr>
              <a:t>הסתכלו למטה, תנו לכתפיים ולזרועות להתנדנד, כופפו מעט את הגב.</a:t>
            </a:r>
          </a:p>
          <a:p>
            <a:pPr marL="342900" indent="-342900" rtl="1">
              <a:buClr>
                <a:srgbClr val="333333"/>
              </a:buClr>
              <a:buFont typeface="WingDings"/>
              <a:buChar char=""/>
            </a:pPr>
            <a:r>
              <a:rPr lang="he-IL" sz="2400" dirty="0">
                <a:solidFill>
                  <a:srgbClr val="333333"/>
                </a:solidFill>
              </a:rPr>
              <a:t>לכו בתוך החדר כשאתם בתנוחה </a:t>
            </a:r>
            <a:r>
              <a:rPr lang="he-IL" sz="2400">
                <a:solidFill>
                  <a:srgbClr val="333333"/>
                </a:solidFill>
              </a:rPr>
              <a:t>הזו!</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1987017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קומו ממקומותיכם ותנו לראש שלכם להיות שמוט כלפי מטה.</a:t>
            </a:r>
            <a:endParaRPr lang="de-DE" sz="2400" dirty="0">
              <a:solidFill>
                <a:srgbClr val="333333"/>
              </a:solidFill>
            </a:endParaRPr>
          </a:p>
          <a:p>
            <a:pPr marL="342900" indent="-342900" rtl="1">
              <a:buClr>
                <a:srgbClr val="333333"/>
              </a:buClr>
              <a:buFont typeface="WingDings"/>
              <a:buChar char=""/>
            </a:pPr>
            <a:r>
              <a:rPr lang="he-IL" sz="2400" dirty="0">
                <a:solidFill>
                  <a:srgbClr val="333333"/>
                </a:solidFill>
              </a:rPr>
              <a:t>הסתכלו למטה, תנו לכתפיים ולזרועות להתנדנד, כופפו מעט את הגב.</a:t>
            </a:r>
          </a:p>
          <a:p>
            <a:pPr marL="342900" indent="-342900" rtl="1">
              <a:buClr>
                <a:srgbClr val="333333"/>
              </a:buClr>
              <a:buFont typeface="WingDings"/>
              <a:buChar char=""/>
            </a:pPr>
            <a:r>
              <a:rPr lang="he-IL" sz="2400" dirty="0">
                <a:solidFill>
                  <a:srgbClr val="333333"/>
                </a:solidFill>
              </a:rPr>
              <a:t>לכו בתוך החדר כשאתם בתנוחה הזו!</a:t>
            </a:r>
            <a:endParaRPr lang="de-DE" sz="2400" dirty="0">
              <a:solidFill>
                <a:srgbClr val="333333"/>
              </a:solidFill>
            </a:endParaRPr>
          </a:p>
          <a:p>
            <a:pPr algn="ctr" rtl="1"/>
            <a:r>
              <a:rPr lang="he-IL" sz="2400" dirty="0">
                <a:solidFill>
                  <a:srgbClr val="004992"/>
                </a:solidFill>
              </a:rPr>
              <a:t>איך זה מרגיש?</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3262329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2</a:t>
            </a:r>
            <a:endParaRPr lang="de-DE" sz="3600" dirty="0">
              <a:latin typeface="+mn-lt"/>
              <a:ea typeface="+mn-ea"/>
              <a:cs typeface="+mn-cs"/>
            </a:endParaRPr>
          </a:p>
        </p:txBody>
      </p:sp>
      <p:sp>
        <p:nvSpPr>
          <p:cNvPr id="5"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כעת תנו לכל החלק העליון של הגוף להשמט מטה בצורה רגועה ואז באיטיות רבה התחילו להתיישר, חוליה אחר חוליה. דמיינו כאילו מישהו מושך אתכם מעלה מקצוות השיער.</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1507896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2</a:t>
            </a:r>
            <a:endParaRPr lang="de-DE" sz="3600" dirty="0">
              <a:latin typeface="+mn-lt"/>
              <a:ea typeface="+mn-ea"/>
              <a:cs typeface="+mn-cs"/>
            </a:endParaRPr>
          </a:p>
        </p:txBody>
      </p:sp>
      <p:sp>
        <p:nvSpPr>
          <p:cNvPr id="5"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כעת תנו לכל החלק העליון של הגוף להשמט מטה בצורה רגועה ואז באיטיות רבה התחילו להתיישר, חוליה אחר חוליה. דמיינו כאילו מישהו מושך אתכם מעלה מקצוות השיער.</a:t>
            </a:r>
          </a:p>
          <a:p>
            <a:pPr marL="342900" indent="-342900" rtl="1">
              <a:buClr>
                <a:srgbClr val="333333"/>
              </a:buClr>
              <a:buFont typeface="WingDings"/>
              <a:buChar char=""/>
            </a:pPr>
            <a:r>
              <a:rPr lang="he-IL" sz="2400" dirty="0">
                <a:solidFill>
                  <a:srgbClr val="333333"/>
                </a:solidFill>
              </a:rPr>
              <a:t>לכו בתוך החדר כשאתם בתנוחה </a:t>
            </a:r>
            <a:r>
              <a:rPr lang="he-IL" sz="2400">
                <a:solidFill>
                  <a:srgbClr val="333333"/>
                </a:solidFill>
              </a:rPr>
              <a:t>הזו!</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750553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2</a:t>
            </a:r>
            <a:endParaRPr lang="de-DE" sz="3600" dirty="0">
              <a:latin typeface="+mn-lt"/>
              <a:ea typeface="+mn-ea"/>
              <a:cs typeface="+mn-cs"/>
            </a:endParaRPr>
          </a:p>
        </p:txBody>
      </p:sp>
      <p:sp>
        <p:nvSpPr>
          <p:cNvPr id="5"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כעת תנו לכל החלק העליון של הגוף להשמט מטה בצורה רגועה ואז באיטיות רבה התחילו להתיישר, חוליה אחר חוליה. דמיינו כאילו מישהו מושך אתכם מעלה מקצוות השיער.</a:t>
            </a:r>
          </a:p>
          <a:p>
            <a:pPr marL="342900" indent="-342900" rtl="1">
              <a:buClr>
                <a:srgbClr val="333333"/>
              </a:buClr>
              <a:buFont typeface="WingDings"/>
              <a:buChar char=""/>
            </a:pPr>
            <a:r>
              <a:rPr lang="he-IL" sz="2400" dirty="0">
                <a:solidFill>
                  <a:srgbClr val="333333"/>
                </a:solidFill>
              </a:rPr>
              <a:t>לכו בתוך החדר כשאתם בתנוחה הזו!</a:t>
            </a:r>
          </a:p>
          <a:p>
            <a:pPr algn="ctr" rtl="1"/>
            <a:r>
              <a:rPr lang="he-IL" sz="2400" dirty="0">
                <a:solidFill>
                  <a:srgbClr val="004992"/>
                </a:solidFill>
              </a:rPr>
              <a:t>איך זה מרגיש?</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4780605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rtl="1">
              <a:buClr>
                <a:srgbClr val="333333"/>
              </a:buClr>
              <a:buFont typeface="WingDings"/>
              <a:buChar char=""/>
              <a:defRPr/>
            </a:pPr>
            <a:r>
              <a:rPr lang="he-IL" sz="2400" dirty="0">
                <a:solidFill>
                  <a:srgbClr val="333333"/>
                </a:solidFill>
              </a:rPr>
              <a:t>אולי שמתם לב שהייתם הרבה יותר זקופים ובטוחים.</a:t>
            </a:r>
            <a:endParaRPr lang="en-US" sz="2400" dirty="0">
              <a:solidFill>
                <a:srgbClr val="333333"/>
              </a:solidFill>
            </a:endParaRPr>
          </a:p>
          <a:p>
            <a:pPr marL="342900" indent="-342900" rtl="1">
              <a:buClr>
                <a:srgbClr val="333333"/>
              </a:buClr>
              <a:buFont typeface="WingDings"/>
              <a:buChar char=""/>
              <a:defRPr/>
            </a:pPr>
            <a:r>
              <a:rPr lang="he-IL" sz="2400" dirty="0">
                <a:solidFill>
                  <a:srgbClr val="333333"/>
                </a:solidFill>
              </a:rPr>
              <a:t>עמידה איתנה ותנוחה זקופה לא רק מראות בטחון לאנשים אחרים, הן גם משפיעות בצורה חיובית על ההערכה העצמית שלנו.</a:t>
            </a:r>
            <a:endParaRPr lang="en-US" sz="2400" dirty="0">
              <a:solidFill>
                <a:srgbClr val="333333"/>
              </a:solidFill>
            </a:endParaRPr>
          </a:p>
          <a:p>
            <a:pPr marL="342900" indent="-342900" rtl="1">
              <a:buClr>
                <a:srgbClr val="333333"/>
              </a:buClr>
              <a:buFont typeface="WingDings"/>
              <a:buChar char=""/>
              <a:defRPr/>
            </a:pPr>
            <a:r>
              <a:rPr lang="he-IL" sz="2400" dirty="0">
                <a:solidFill>
                  <a:srgbClr val="333333"/>
                </a:solidFill>
              </a:rPr>
              <a:t>פיתוח של גישה פנימית חדשה עם תנוחת גוף נכונה: שפת גוף </a:t>
            </a:r>
            <a:r>
              <a:rPr lang="he-IL" sz="2400">
                <a:solidFill>
                  <a:srgbClr val="333333"/>
                </a:solidFill>
              </a:rPr>
              <a:t>שמשדרת ”אני בטוח“ </a:t>
            </a:r>
            <a:r>
              <a:rPr lang="he-IL" sz="2400" dirty="0">
                <a:solidFill>
                  <a:srgbClr val="333333"/>
                </a:solidFill>
              </a:rPr>
              <a:t>(תנוחה זקופה, קשר עין, קול ברור) מקדמת כוחות אמיתיים ובטחון עצמי אמיתי בתוכך.</a:t>
            </a:r>
            <a:endParaRPr lang="en-US" sz="2400" dirty="0">
              <a:solidFill>
                <a:srgbClr val="333333"/>
              </a:solidFill>
            </a:endParaRPr>
          </a:p>
          <a:p>
            <a:pPr algn="ctr" rtl="1">
              <a:tabLst>
                <a:tab pos="271463" algn="l"/>
              </a:tabLst>
              <a:defRPr/>
            </a:pPr>
            <a:r>
              <a:rPr lang="he-IL" sz="2400" dirty="0">
                <a:solidFill>
                  <a:srgbClr val="004992"/>
                </a:solidFill>
              </a:rPr>
              <a:t>מה </a:t>
            </a:r>
            <a:r>
              <a:rPr lang="he-IL" sz="2400">
                <a:solidFill>
                  <a:srgbClr val="004992"/>
                </a:solidFill>
              </a:rPr>
              <a:t>שמתחיל ב”תנוחה“ </a:t>
            </a:r>
            <a:r>
              <a:rPr lang="he-IL" sz="2400" dirty="0">
                <a:solidFill>
                  <a:srgbClr val="004992"/>
                </a:solidFill>
              </a:rPr>
              <a:t>הופך לגישה האמיתית!</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רומינציות: ללכת במעגלים, אבל לא לנוע קדימה</a:t>
            </a:r>
            <a:endParaRPr lang="de-DE" sz="3600" dirty="0">
              <a:latin typeface="+mn-lt"/>
              <a:ea typeface="+mn-ea"/>
              <a:cs typeface="+mn-cs"/>
            </a:endParaRPr>
          </a:p>
        </p:txBody>
      </p:sp>
      <p:sp>
        <p:nvSpPr>
          <p:cNvPr id="5" name="Rectangle 15"/>
          <p:cNvSpPr>
            <a:spLocks noGrp="1" noChangeArrowheads="1"/>
          </p:cNvSpPr>
          <p:nvPr>
            <p:ph idx="1"/>
          </p:nvPr>
        </p:nvSpPr>
        <p:spPr>
          <a:xfrm>
            <a:off x="4254365" y="2204864"/>
            <a:ext cx="7494589" cy="4248000"/>
          </a:xfrm>
        </p:spPr>
        <p:txBody>
          <a:bodyPr>
            <a:noAutofit/>
          </a:bodyPr>
          <a:lstStyle/>
          <a:p>
            <a:pPr marL="342900" indent="-342900" rtl="1" fontAlgn="auto">
              <a:buClr>
                <a:srgbClr val="333333"/>
              </a:buClr>
              <a:buFont typeface="WingDings"/>
              <a:buChar char=""/>
              <a:defRPr/>
            </a:pPr>
            <a:r>
              <a:rPr lang="he-IL" sz="2400" dirty="0">
                <a:solidFill>
                  <a:srgbClr val="333333"/>
                </a:solidFill>
              </a:rPr>
              <a:t>אנשים רבים עם תסמינים פסיכולוגיים </a:t>
            </a:r>
            <a:r>
              <a:rPr lang="he-IL" sz="2400">
                <a:solidFill>
                  <a:srgbClr val="333333"/>
                </a:solidFill>
              </a:rPr>
              <a:t>סובלים מ”רומינציות“ </a:t>
            </a:r>
            <a:r>
              <a:rPr lang="he-IL" sz="2400" dirty="0">
                <a:solidFill>
                  <a:srgbClr val="333333"/>
                </a:solidFill>
              </a:rPr>
              <a:t>אינסופיות, </a:t>
            </a:r>
            <a:r>
              <a:rPr lang="he-IL" sz="2400">
                <a:solidFill>
                  <a:srgbClr val="333333"/>
                </a:solidFill>
              </a:rPr>
              <a:t>או ”דגירה“ </a:t>
            </a:r>
            <a:r>
              <a:rPr lang="he-IL" sz="2400" dirty="0">
                <a:solidFill>
                  <a:srgbClr val="333333"/>
                </a:solidFill>
              </a:rPr>
              <a:t>על מחשבות שליליות.</a:t>
            </a:r>
          </a:p>
          <a:p>
            <a:pPr marL="342900" indent="-342900" rtl="1" fontAlgn="auto">
              <a:buClr>
                <a:srgbClr val="004992"/>
              </a:buClr>
              <a:buFont typeface="WingDings"/>
              <a:buChar char=""/>
              <a:defRPr/>
            </a:pPr>
            <a:r>
              <a:rPr lang="he-IL" sz="2400" dirty="0">
                <a:solidFill>
                  <a:srgbClr val="004992"/>
                </a:solidFill>
              </a:rPr>
              <a:t>האם שמת לב אצלך לרומינציה?</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220"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בעיות</a:t>
            </a:r>
            <a:endParaRPr lang="de-DE" sz="3600" dirty="0">
              <a:latin typeface="+mn-lt"/>
              <a:ea typeface="+mn-ea"/>
              <a:cs typeface="+mn-cs"/>
            </a:endParaRPr>
          </a:p>
        </p:txBody>
      </p:sp>
      <p:sp>
        <p:nvSpPr>
          <p:cNvPr id="5" name="Rectangle 15"/>
          <p:cNvSpPr>
            <a:spLocks noGrp="1" noChangeArrowheads="1"/>
          </p:cNvSpPr>
          <p:nvPr>
            <p:ph idx="1"/>
          </p:nvPr>
        </p:nvSpPr>
        <p:spPr>
          <a:xfrm>
            <a:off x="4254366" y="2204864"/>
            <a:ext cx="7494589" cy="4248000"/>
          </a:xfrm>
        </p:spPr>
        <p:txBody>
          <a:bodyPr>
            <a:noAutofit/>
          </a:bodyPr>
          <a:lstStyle/>
          <a:p>
            <a:pPr rtl="1" fontAlgn="auto">
              <a:defRPr/>
            </a:pPr>
            <a:r>
              <a:rPr lang="he-IL" sz="2400" dirty="0">
                <a:solidFill>
                  <a:srgbClr val="004992"/>
                </a:solidFill>
              </a:rPr>
              <a:t>רומינציות הן בעיתיות מכמה סיבות</a:t>
            </a:r>
            <a:r>
              <a:rPr lang="de-DE" sz="2400" dirty="0">
                <a:solidFill>
                  <a:srgbClr val="004992"/>
                </a:solidFill>
              </a:rPr>
              <a:t>:</a:t>
            </a:r>
          </a:p>
          <a:p>
            <a:pPr marL="342900" indent="-342900" rtl="1" fontAlgn="auto">
              <a:buClr>
                <a:srgbClr val="333333"/>
              </a:buClr>
              <a:buFont typeface="WingDings"/>
              <a:buChar char=""/>
              <a:defRPr/>
            </a:pPr>
            <a:r>
              <a:rPr lang="he-IL" sz="2400" dirty="0">
                <a:solidFill>
                  <a:srgbClr val="333333"/>
                </a:solidFill>
              </a:rPr>
              <a:t>המחשבות רצות במעגלים: הבעיות נמצאות אך אין הגעה לפתרון.</a:t>
            </a:r>
            <a:endParaRPr lang="de-DE" sz="2400" dirty="0">
              <a:solidFill>
                <a:srgbClr val="333333"/>
              </a:solidFill>
            </a:endParaRPr>
          </a:p>
          <a:p>
            <a:pPr marL="342900" indent="-342900" rtl="1" fontAlgn="auto">
              <a:buClr>
                <a:srgbClr val="333333"/>
              </a:buClr>
              <a:buFont typeface="WingDings"/>
              <a:buChar char=""/>
              <a:defRPr/>
            </a:pPr>
            <a:r>
              <a:rPr lang="he-IL" sz="2400" dirty="0">
                <a:solidFill>
                  <a:srgbClr val="333333"/>
                </a:solidFill>
              </a:rPr>
              <a:t>יש פגיעה בהערכה עצמית, בגלל שאין תשומת לב או אפילו מודעות למחשבות ופעולות מועילות ויפות.</a:t>
            </a:r>
            <a:endParaRPr lang="en-US" sz="2400" dirty="0">
              <a:solidFill>
                <a:srgbClr val="333333"/>
              </a:solidFill>
            </a:endParaRPr>
          </a:p>
          <a:p>
            <a:pPr marL="342900" indent="-342900" rtl="1" fontAlgn="auto">
              <a:buClr>
                <a:srgbClr val="333333"/>
              </a:buClr>
              <a:buFont typeface="WingDings"/>
              <a:buChar char=""/>
              <a:defRPr/>
            </a:pPr>
            <a:r>
              <a:rPr lang="he-IL" sz="2400" dirty="0">
                <a:solidFill>
                  <a:srgbClr val="333333"/>
                </a:solidFill>
              </a:rPr>
              <a:t>בניגוד לחשיבה מוכוונת מטרה, ברומיניציה חוזרות שוב ושוב מחשבות על כשלון והאשמה עצמית.</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220" y="2203703"/>
            <a:ext cx="2808272" cy="4251960"/>
          </a:xfrm>
          <a:prstGeom prst="rect">
            <a:avLst/>
          </a:prstGeom>
        </p:spPr>
      </p:pic>
    </p:spTree>
    <p:extLst>
      <p:ext uri="{BB962C8B-B14F-4D97-AF65-F5344CB8AC3E}">
        <p14:creationId xmlns:p14="http://schemas.microsoft.com/office/powerpoint/2010/main" val="5235933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לעשות?</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he-IL" sz="2400" dirty="0">
                <a:solidFill>
                  <a:srgbClr val="333333"/>
                </a:solidFill>
              </a:rPr>
              <a:t>הצעד הראשון והחשוב מכל הוא להכיר בכך שרומינציה היא בעיה ולא אסטרטגיה מועילה. רומינציה מובילה בבירור ליותר בעיות ולא לפתירה שלהן.</a:t>
            </a:r>
          </a:p>
          <a:p>
            <a:pPr marL="342900" lvl="0" indent="-342900" defTabSz="914400">
              <a:buClr>
                <a:srgbClr val="333333"/>
              </a:buClr>
              <a:buFont typeface="WingDings"/>
              <a:buChar char=""/>
              <a:defRPr/>
            </a:pPr>
            <a:r>
              <a:rPr lang="he-IL" sz="2400" dirty="0">
                <a:solidFill>
                  <a:srgbClr val="004992"/>
                </a:solidFill>
              </a:rPr>
              <a:t>המחשבות ברומינציה הן רק מחשבות... </a:t>
            </a:r>
            <a:r>
              <a:rPr lang="he-IL" sz="2400" dirty="0">
                <a:solidFill>
                  <a:srgbClr val="333333"/>
                </a:solidFill>
              </a:rPr>
              <a:t>הן לא המציאות!</a:t>
            </a:r>
            <a:endParaRPr lang="de-DE" sz="2400" dirty="0">
              <a:solidFill>
                <a:srgbClr val="333333"/>
              </a:solidFill>
            </a:endParaRPr>
          </a:p>
          <a:p>
            <a:pPr marL="342900" lvl="0" indent="-342900" defTabSz="914400">
              <a:buClr>
                <a:srgbClr val="333333"/>
              </a:buClr>
              <a:buFont typeface="WingDings"/>
              <a:buChar char=""/>
              <a:defRPr/>
            </a:pPr>
            <a:r>
              <a:rPr lang="he-IL" sz="2400" dirty="0">
                <a:solidFill>
                  <a:srgbClr val="333333"/>
                </a:solidFill>
              </a:rPr>
              <a:t>נסו לזהות אותן, אבל אל תייחסו להן יותר מדי חשיבות.</a:t>
            </a:r>
            <a:endParaRPr lang="en-US" sz="2400" dirty="0"/>
          </a:p>
        </p:txBody>
      </p:sp>
      <p:sp>
        <p:nvSpPr>
          <p:cNvPr id="6" name="Footer Placeholder 5"/>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תרגול נגד רומינציות מס' 1: חיפוש אחרי הפרדה פנימית</a:t>
            </a:r>
            <a:endParaRPr lang="de-DE" sz="3600" dirty="0">
              <a:latin typeface="+mn-lt"/>
              <a:ea typeface="+mn-ea"/>
              <a:cs typeface="+mn-cs"/>
            </a:endParaRPr>
          </a:p>
        </p:txBody>
      </p:sp>
      <p:sp>
        <p:nvSpPr>
          <p:cNvPr id="4" name="Content Placeholder 3"/>
          <p:cNvSpPr>
            <a:spLocks noGrp="1"/>
          </p:cNvSpPr>
          <p:nvPr>
            <p:ph idx="1"/>
          </p:nvPr>
        </p:nvSpPr>
        <p:spPr>
          <a:xfrm>
            <a:off x="6381549" y="2204864"/>
            <a:ext cx="5367406" cy="4248000"/>
          </a:xfrm>
        </p:spPr>
        <p:txBody>
          <a:bodyPr/>
          <a:lstStyle/>
          <a:p>
            <a:pPr marL="342900" lvl="0" indent="-342900" defTabSz="914400">
              <a:buClr>
                <a:srgbClr val="333333"/>
              </a:buClr>
              <a:buFont typeface="WingDings"/>
              <a:buChar char=""/>
              <a:defRPr/>
            </a:pPr>
            <a:r>
              <a:rPr lang="he-IL" sz="2000" dirty="0">
                <a:solidFill>
                  <a:srgbClr val="333333"/>
                </a:solidFill>
              </a:rPr>
              <a:t>חישבו מה קורה בתוכם מבלי להפריע לכך או להנמיך </a:t>
            </a:r>
            <a:r>
              <a:rPr lang="he-IL" sz="2000">
                <a:solidFill>
                  <a:srgbClr val="333333"/>
                </a:solidFill>
              </a:rPr>
              <a:t>עצמכם (”אני אדיוט“, </a:t>
            </a:r>
            <a:r>
              <a:rPr lang="he-IL" sz="2000" dirty="0">
                <a:solidFill>
                  <a:srgbClr val="333333"/>
                </a:solidFill>
              </a:rPr>
              <a:t>אני לא יכול להפסיק את </a:t>
            </a:r>
            <a:r>
              <a:rPr lang="he-IL" sz="2000">
                <a:solidFill>
                  <a:srgbClr val="333333"/>
                </a:solidFill>
              </a:rPr>
              <a:t>הרומינציות!”; “למה </a:t>
            </a:r>
            <a:r>
              <a:rPr lang="he-IL" sz="2000" dirty="0">
                <a:solidFill>
                  <a:srgbClr val="333333"/>
                </a:solidFill>
              </a:rPr>
              <a:t>יש לי את הבעיה </a:t>
            </a:r>
            <a:r>
              <a:rPr lang="he-IL" sz="2000">
                <a:solidFill>
                  <a:srgbClr val="333333"/>
                </a:solidFill>
              </a:rPr>
              <a:t>הזאת?”)</a:t>
            </a:r>
            <a:endParaRPr lang="de-DE" sz="2000" dirty="0">
              <a:solidFill>
                <a:srgbClr val="333333"/>
              </a:solidFill>
            </a:endParaRPr>
          </a:p>
          <a:p>
            <a:pPr marL="342900" lvl="0" indent="-342900" defTabSz="914400">
              <a:buClr>
                <a:srgbClr val="333333"/>
              </a:buClr>
              <a:buFont typeface="WingDings"/>
              <a:buChar char=""/>
              <a:defRPr/>
            </a:pPr>
            <a:r>
              <a:rPr lang="he-IL" sz="2000" dirty="0">
                <a:solidFill>
                  <a:srgbClr val="333333"/>
                </a:solidFill>
              </a:rPr>
              <a:t>צפו במחשבות כאילו היו רכבות היוצאות מהתחנה, עננים נוסעים בשמיים, או עלים נישאים ברוח.</a:t>
            </a:r>
          </a:p>
          <a:p>
            <a:pPr lvl="0" defTabSz="914400" eaLnBrk="0" fontAlgn="base" hangingPunct="0">
              <a:buClr>
                <a:srgbClr val="004992"/>
              </a:buClr>
              <a:tabLst>
                <a:tab pos="84137" algn="l"/>
              </a:tabLst>
              <a:defRPr/>
            </a:pPr>
            <a:r>
              <a:rPr lang="he-IL" sz="2000" kern="0" dirty="0">
                <a:solidFill>
                  <a:srgbClr val="004992"/>
                </a:solidFill>
              </a:rPr>
              <a:t>המחשבות הבעיתיות האלו לא חוזרות על עצמן שוב ושוב בגלל שהן נכונות, אלא בגלל שהן מפחידות אתכם. בגלל זה אתם חושבים עליהן בלי הפסקה.</a:t>
            </a:r>
            <a:endParaRPr lang="en-US" sz="2000" dirty="0"/>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תרגול נגד רומינציות מס' 2: הסחה גופנית</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rtl="1">
              <a:defRPr/>
            </a:pPr>
            <a:r>
              <a:rPr lang="he-IL" sz="2400" dirty="0">
                <a:solidFill>
                  <a:srgbClr val="004992"/>
                </a:solidFill>
              </a:rPr>
              <a:t>תרגול גופני</a:t>
            </a:r>
          </a:p>
          <a:p>
            <a:pPr marL="457200" indent="-457200" rtl="1">
              <a:buFont typeface="+mj-lt"/>
              <a:buAutoNum type="arabicPeriod"/>
              <a:defRPr/>
            </a:pPr>
            <a:r>
              <a:rPr lang="he-IL" sz="2400" dirty="0">
                <a:solidFill>
                  <a:srgbClr val="333333"/>
                </a:solidFill>
              </a:rPr>
              <a:t>קומו מהמקום!</a:t>
            </a:r>
            <a:endParaRPr lang="de-DE" sz="2400" dirty="0">
              <a:solidFill>
                <a:srgbClr val="333333"/>
              </a:solidFill>
            </a:endParaRPr>
          </a:p>
          <a:p>
            <a:pPr marL="457200" indent="-457200" rtl="1">
              <a:buFont typeface="+mj-lt"/>
              <a:buAutoNum type="arabicPeriod"/>
              <a:defRPr/>
            </a:pPr>
            <a:r>
              <a:rPr lang="he-IL" sz="2400" dirty="0">
                <a:solidFill>
                  <a:srgbClr val="333333"/>
                </a:solidFill>
              </a:rPr>
              <a:t>שימו את היד השמאלית על הכתף הימנית</a:t>
            </a:r>
          </a:p>
          <a:p>
            <a:pPr marL="457200" indent="-457200" rtl="1">
              <a:buFont typeface="+mj-lt"/>
              <a:buAutoNum type="arabicPeriod"/>
              <a:defRPr/>
            </a:pPr>
            <a:r>
              <a:rPr lang="he-IL" sz="2400" dirty="0">
                <a:solidFill>
                  <a:srgbClr val="333333"/>
                </a:solidFill>
              </a:rPr>
              <a:t>שימו את היד הימנית על הכתף השמאלית</a:t>
            </a:r>
          </a:p>
          <a:p>
            <a:pPr marL="457200" indent="-457200" rtl="1">
              <a:buFont typeface="+mj-lt"/>
              <a:buAutoNum type="arabicPeriod"/>
              <a:defRPr/>
            </a:pPr>
            <a:r>
              <a:rPr lang="he-IL" sz="2400" dirty="0">
                <a:solidFill>
                  <a:srgbClr val="333333"/>
                </a:solidFill>
              </a:rPr>
              <a:t>הרימו רגל אחת...</a:t>
            </a:r>
          </a:p>
          <a:p>
            <a:pPr marL="457200" indent="-457200" rtl="1">
              <a:buFont typeface="+mj-lt"/>
              <a:buAutoNum type="arabicPeriod"/>
              <a:defRPr/>
            </a:pPr>
            <a:r>
              <a:rPr lang="he-IL" sz="2400" dirty="0">
                <a:solidFill>
                  <a:srgbClr val="333333"/>
                </a:solidFill>
              </a:rPr>
              <a:t>...והחליפו אותה</a:t>
            </a: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תרגול נגד רומינציות מס' 2: הסחה גופנית</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rtl="1">
              <a:defRPr/>
            </a:pPr>
            <a:r>
              <a:rPr lang="he-IL" sz="2400" dirty="0">
                <a:solidFill>
                  <a:srgbClr val="004992"/>
                </a:solidFill>
              </a:rPr>
              <a:t>תרגול גופני</a:t>
            </a:r>
          </a:p>
          <a:p>
            <a:pPr marL="457200" indent="-457200" rtl="1">
              <a:buFont typeface="+mj-lt"/>
              <a:buAutoNum type="arabicPeriod"/>
              <a:defRPr/>
            </a:pPr>
            <a:r>
              <a:rPr lang="he-IL" sz="2400" dirty="0">
                <a:solidFill>
                  <a:srgbClr val="333333"/>
                </a:solidFill>
              </a:rPr>
              <a:t>קומו מהמקום!</a:t>
            </a:r>
            <a:endParaRPr lang="de-DE" sz="2400" dirty="0">
              <a:solidFill>
                <a:srgbClr val="333333"/>
              </a:solidFill>
            </a:endParaRPr>
          </a:p>
          <a:p>
            <a:pPr marL="457200" indent="-457200" rtl="1">
              <a:buFont typeface="+mj-lt"/>
              <a:buAutoNum type="arabicPeriod"/>
              <a:defRPr/>
            </a:pPr>
            <a:r>
              <a:rPr lang="he-IL" sz="2400" dirty="0">
                <a:solidFill>
                  <a:srgbClr val="333333"/>
                </a:solidFill>
              </a:rPr>
              <a:t>שימו את היד השמאלית על הכתף הימנית</a:t>
            </a:r>
          </a:p>
          <a:p>
            <a:pPr marL="457200" indent="-457200" rtl="1">
              <a:buFont typeface="+mj-lt"/>
              <a:buAutoNum type="arabicPeriod"/>
              <a:defRPr/>
            </a:pPr>
            <a:r>
              <a:rPr lang="he-IL" sz="2400" dirty="0">
                <a:solidFill>
                  <a:srgbClr val="333333"/>
                </a:solidFill>
              </a:rPr>
              <a:t>שימו את היד הימנית על הכתף השמאלית</a:t>
            </a:r>
          </a:p>
          <a:p>
            <a:pPr marL="457200" indent="-457200" rtl="1">
              <a:buFont typeface="+mj-lt"/>
              <a:buAutoNum type="arabicPeriod"/>
              <a:defRPr/>
            </a:pPr>
            <a:r>
              <a:rPr lang="he-IL" sz="2400" dirty="0">
                <a:solidFill>
                  <a:srgbClr val="333333"/>
                </a:solidFill>
              </a:rPr>
              <a:t>הרימו רגל אחת...</a:t>
            </a:r>
          </a:p>
          <a:p>
            <a:pPr marL="457200" indent="-457200" rtl="1">
              <a:buFont typeface="+mj-lt"/>
              <a:buAutoNum type="arabicPeriod"/>
              <a:defRPr/>
            </a:pPr>
            <a:r>
              <a:rPr lang="he-IL" sz="2400" dirty="0">
                <a:solidFill>
                  <a:srgbClr val="333333"/>
                </a:solidFill>
              </a:rPr>
              <a:t>...והחליפו אותה</a:t>
            </a:r>
            <a:endParaRPr lang="de-DE" sz="2400" dirty="0">
              <a:solidFill>
                <a:srgbClr val="333333"/>
              </a:solidFill>
            </a:endParaRPr>
          </a:p>
          <a:p>
            <a:pPr rtl="1">
              <a:defRPr/>
            </a:pPr>
            <a:r>
              <a:rPr lang="he-IL" sz="2400" dirty="0"/>
              <a:t>ע</a:t>
            </a:r>
            <a:r>
              <a:rPr lang="he-IL" sz="2400" dirty="0">
                <a:solidFill>
                  <a:srgbClr val="004992"/>
                </a:solidFill>
              </a:rPr>
              <a:t>ל מה אתם חושבים?</a:t>
            </a: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31425508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תרגול נגד רומינציות מס' 2: הסחה גופנית</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rtl="1">
              <a:defRPr/>
            </a:pPr>
            <a:r>
              <a:rPr lang="he-IL" sz="2400" dirty="0">
                <a:solidFill>
                  <a:srgbClr val="004992"/>
                </a:solidFill>
              </a:rPr>
              <a:t>תרגול גופני</a:t>
            </a:r>
          </a:p>
          <a:p>
            <a:pPr marL="457200" indent="-457200" rtl="1">
              <a:buFont typeface="+mj-lt"/>
              <a:buAutoNum type="arabicPeriod"/>
              <a:defRPr/>
            </a:pPr>
            <a:r>
              <a:rPr lang="he-IL" sz="2400" dirty="0">
                <a:solidFill>
                  <a:srgbClr val="333333"/>
                </a:solidFill>
              </a:rPr>
              <a:t>קומו מהמקום!</a:t>
            </a:r>
            <a:endParaRPr lang="de-DE" sz="2400" dirty="0">
              <a:solidFill>
                <a:srgbClr val="333333"/>
              </a:solidFill>
            </a:endParaRPr>
          </a:p>
          <a:p>
            <a:pPr marL="457200" indent="-457200" rtl="1">
              <a:buFont typeface="+mj-lt"/>
              <a:buAutoNum type="arabicPeriod"/>
              <a:defRPr/>
            </a:pPr>
            <a:r>
              <a:rPr lang="he-IL" sz="2400" dirty="0">
                <a:solidFill>
                  <a:srgbClr val="333333"/>
                </a:solidFill>
              </a:rPr>
              <a:t>שימו את היד השמאלית על הכתף הימנית</a:t>
            </a:r>
          </a:p>
          <a:p>
            <a:pPr marL="457200" indent="-457200" rtl="1">
              <a:buFont typeface="+mj-lt"/>
              <a:buAutoNum type="arabicPeriod"/>
              <a:defRPr/>
            </a:pPr>
            <a:r>
              <a:rPr lang="he-IL" sz="2400" dirty="0">
                <a:solidFill>
                  <a:srgbClr val="333333"/>
                </a:solidFill>
              </a:rPr>
              <a:t>שימו את היד הימנית על הכתף השמאלית</a:t>
            </a:r>
          </a:p>
          <a:p>
            <a:pPr marL="457200" indent="-457200" rtl="1">
              <a:buFont typeface="+mj-lt"/>
              <a:buAutoNum type="arabicPeriod"/>
              <a:defRPr/>
            </a:pPr>
            <a:r>
              <a:rPr lang="he-IL" sz="2400" dirty="0">
                <a:solidFill>
                  <a:srgbClr val="333333"/>
                </a:solidFill>
              </a:rPr>
              <a:t>הרימו רגל אחת...</a:t>
            </a:r>
          </a:p>
          <a:p>
            <a:pPr marL="457200" indent="-457200" rtl="1">
              <a:buFont typeface="+mj-lt"/>
              <a:buAutoNum type="arabicPeriod"/>
              <a:defRPr/>
            </a:pPr>
            <a:r>
              <a:rPr lang="he-IL" sz="2400" dirty="0">
                <a:solidFill>
                  <a:srgbClr val="333333"/>
                </a:solidFill>
              </a:rPr>
              <a:t>...והחליפו אותה</a:t>
            </a:r>
            <a:endParaRPr lang="de-DE" sz="2400" dirty="0">
              <a:solidFill>
                <a:srgbClr val="333333"/>
              </a:solidFill>
            </a:endParaRPr>
          </a:p>
          <a:p>
            <a:pPr rtl="1">
              <a:defRPr/>
            </a:pPr>
            <a:r>
              <a:rPr lang="he-IL" sz="2400" dirty="0"/>
              <a:t>ב</a:t>
            </a:r>
            <a:r>
              <a:rPr lang="he-IL" sz="2400" dirty="0">
                <a:solidFill>
                  <a:srgbClr val="004992"/>
                </a:solidFill>
              </a:rPr>
              <a:t>גלל שאתם מרוכזים בתרגיל, זה עוזר ”לשבור“ את המעגל האינסופי של הרומינציה.</a:t>
            </a: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213254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טיפים להגברת הערכה עצמית</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ספרו על המשאלות שלכם לאנשים </a:t>
            </a:r>
            <a:r>
              <a:rPr lang="he-IL" sz="2400">
                <a:solidFill>
                  <a:srgbClr val="333333"/>
                </a:solidFill>
              </a:rPr>
              <a:t>אחרים</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1049093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טיפים להגברת הערכה עצמית</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ספרו על המשאלות שלכם לאנשים אחרים</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he-IL" sz="2400" dirty="0">
                <a:solidFill>
                  <a:srgbClr val="333333"/>
                </a:solidFill>
              </a:rPr>
              <a:t>נסו לדבר בקול רם </a:t>
            </a:r>
            <a:r>
              <a:rPr lang="he-IL" sz="2400">
                <a:solidFill>
                  <a:srgbClr val="333333"/>
                </a:solidFill>
              </a:rPr>
              <a:t>וברור</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1547719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טיפים להגברת הערכה עצמית</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ספרו על המשאלות שלכם לאנשים אחרים</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he-IL" sz="2400" dirty="0">
                <a:solidFill>
                  <a:srgbClr val="333333"/>
                </a:solidFill>
              </a:rPr>
              <a:t>נסו לדבר בקול רם וברור</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he-IL" sz="2400" dirty="0">
                <a:solidFill>
                  <a:srgbClr val="333333"/>
                </a:solidFill>
              </a:rPr>
              <a:t>צרו קשר עין (נסו להתחיל בכך עם אנשים שאתם מכירים, ואז נסו גם עם </a:t>
            </a:r>
            <a:r>
              <a:rPr lang="he-IL" sz="2400">
                <a:solidFill>
                  <a:srgbClr val="333333"/>
                </a:solidFill>
              </a:rPr>
              <a:t>זרים).</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2626306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טיפים להגברת הערכה עצמית</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ספרו על המשאלות שלכם לאנשים אחרים</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he-IL" sz="2400" dirty="0">
                <a:solidFill>
                  <a:srgbClr val="333333"/>
                </a:solidFill>
              </a:rPr>
              <a:t>נסו לדבר בקול רם וברור</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he-IL" sz="2400" dirty="0">
                <a:solidFill>
                  <a:srgbClr val="333333"/>
                </a:solidFill>
              </a:rPr>
              <a:t>צרו קשר עין (נסו להתחיל בכך עם אנשים שאתם מכירים, ואז נסו גם עם זרים).</a:t>
            </a:r>
          </a:p>
          <a:p>
            <a:pPr marL="342900" indent="-342900" rtl="1">
              <a:buClr>
                <a:srgbClr val="333333"/>
              </a:buClr>
              <a:buFont typeface="WingDings"/>
              <a:buChar char=""/>
            </a:pPr>
            <a:r>
              <a:rPr lang="he-IL" sz="2400" dirty="0">
                <a:solidFill>
                  <a:srgbClr val="333333"/>
                </a:solidFill>
              </a:rPr>
              <a:t>עימדו זקופים: זיכרו את ההשפעה של תנוחה זקופה על ההערכה העצמית שלכם ועל הדרך בה אחרים רואים </a:t>
            </a:r>
            <a:r>
              <a:rPr lang="he-IL" sz="2400">
                <a:solidFill>
                  <a:srgbClr val="333333"/>
                </a:solidFill>
              </a:rPr>
              <a:t>אתכם!</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4007854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בית</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rtl="1">
              <a:defRPr/>
            </a:pPr>
            <a:r>
              <a:rPr lang="he-IL" sz="2000" dirty="0">
                <a:solidFill>
                  <a:srgbClr val="004992"/>
                </a:solidFill>
              </a:rPr>
              <a:t>טיפים כיצד להעריך את הדברים החיוביים שקורים לאורך היום</a:t>
            </a:r>
            <a:r>
              <a:rPr lang="de-DE" sz="2000" dirty="0">
                <a:solidFill>
                  <a:srgbClr val="004992"/>
                </a:solidFill>
              </a:rPr>
              <a:t>:</a:t>
            </a:r>
          </a:p>
          <a:p>
            <a:pPr marL="342900" indent="-342900" rtl="1">
              <a:buClr>
                <a:srgbClr val="333333"/>
              </a:buClr>
              <a:buFont typeface="WingDings"/>
              <a:buChar char=""/>
              <a:defRPr/>
            </a:pPr>
            <a:r>
              <a:rPr lang="he-IL" sz="2000" dirty="0">
                <a:solidFill>
                  <a:srgbClr val="333333"/>
                </a:solidFill>
              </a:rPr>
              <a:t>כאשר אתם עוזבים את הבית, קחו חופן של חפצים קטנים בכיס הימני שלכם (גולות, שעועית וכד')</a:t>
            </a:r>
            <a:endParaRPr lang="de-DE" sz="2000" dirty="0">
              <a:solidFill>
                <a:srgbClr val="333333"/>
              </a:solidFill>
            </a:endParaRPr>
          </a:p>
          <a:p>
            <a:pPr marL="342900" indent="-342900" rtl="1">
              <a:buClr>
                <a:srgbClr val="333333"/>
              </a:buClr>
              <a:buFont typeface="WingDings"/>
              <a:buChar char=""/>
              <a:defRPr/>
            </a:pPr>
            <a:r>
              <a:rPr lang="he-IL" sz="2000" dirty="0">
                <a:solidFill>
                  <a:srgbClr val="333333"/>
                </a:solidFill>
              </a:rPr>
              <a:t>בכל פעם שמשהו חיובי קורה (למשל: לקבל חיוך מחבר, לנהל שיחה נעימה, לאכול ארוחה טעימה וכד'), העבירו חפץ אחד מהכיס הימני לכיס השמאלי.</a:t>
            </a:r>
            <a:endParaRPr lang="de-DE" sz="2000" dirty="0">
              <a:solidFill>
                <a:srgbClr val="333333"/>
              </a:solidFill>
            </a:endParaRPr>
          </a:p>
          <a:p>
            <a:pPr marL="342900" indent="-342900" rtl="1">
              <a:buClr>
                <a:srgbClr val="333333"/>
              </a:buClr>
              <a:buFont typeface="WingDings"/>
              <a:buChar char=""/>
              <a:defRPr/>
            </a:pPr>
            <a:r>
              <a:rPr lang="he-IL" sz="2000" dirty="0">
                <a:solidFill>
                  <a:srgbClr val="333333"/>
                </a:solidFill>
              </a:rPr>
              <a:t>כאשר אתם חוזרים הביתה, הוציאו את החפצים שבכיס השמאלי, והיזכרו בדברים היפים שחוויתם במהלך היום.</a:t>
            </a:r>
            <a:endParaRPr lang="de-DE" sz="2000" dirty="0">
              <a:solidFill>
                <a:srgbClr val="333333"/>
              </a:solidFill>
            </a:endParaRPr>
          </a:p>
          <a:p>
            <a:pPr marL="342900" indent="-342900" rtl="1">
              <a:buClr>
                <a:srgbClr val="333333"/>
              </a:buClr>
              <a:buFont typeface="WingDings"/>
              <a:buChar char=""/>
              <a:defRPr/>
            </a:pPr>
            <a:r>
              <a:rPr lang="he-IL" sz="2000" dirty="0">
                <a:solidFill>
                  <a:srgbClr val="333333"/>
                </a:solidFill>
              </a:rPr>
              <a:t>כאשר אתם עושים זאת, אתם עוקבים אחר כל הזכרונות החיוביים, היפים ונהנים מהרגע. למרבה הצער, לעיתים קרובות אנחנו לא שמים כלל לב לדברים הנעימים, ונותנים להם לחלוף במהירות רבה מדי.</a:t>
            </a: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1635883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תרגול בית</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rtl="1">
              <a:defRPr/>
            </a:pPr>
            <a:r>
              <a:rPr lang="he-IL" sz="2000" dirty="0">
                <a:solidFill>
                  <a:srgbClr val="004992"/>
                </a:solidFill>
              </a:rPr>
              <a:t>טיפים כיצד להעריך את הדברים החיוביים שקורים לאורך היום</a:t>
            </a:r>
            <a:r>
              <a:rPr lang="de-DE" sz="2000" dirty="0">
                <a:solidFill>
                  <a:srgbClr val="004992"/>
                </a:solidFill>
              </a:rPr>
              <a:t>:</a:t>
            </a:r>
          </a:p>
          <a:p>
            <a:pPr marL="342900" indent="-342900" rtl="1">
              <a:buClr>
                <a:srgbClr val="333333"/>
              </a:buClr>
              <a:buFont typeface="WingDings"/>
              <a:buChar char=""/>
              <a:defRPr/>
            </a:pPr>
            <a:r>
              <a:rPr lang="he-IL" sz="2000" dirty="0">
                <a:solidFill>
                  <a:srgbClr val="333333"/>
                </a:solidFill>
              </a:rPr>
              <a:t>כאשר אתם עוזבים את הבית, קחו חופן של חפצים קטנים בכיס הימני שלכם (גולות, שעועית וכד')</a:t>
            </a:r>
            <a:endParaRPr lang="de-DE" sz="2000" dirty="0">
              <a:solidFill>
                <a:srgbClr val="333333"/>
              </a:solidFill>
            </a:endParaRPr>
          </a:p>
          <a:p>
            <a:pPr marL="342900" indent="-342900" rtl="1">
              <a:buClr>
                <a:srgbClr val="333333"/>
              </a:buClr>
              <a:buFont typeface="WingDings"/>
              <a:buChar char=""/>
              <a:defRPr/>
            </a:pPr>
            <a:r>
              <a:rPr lang="he-IL" sz="2000" dirty="0">
                <a:solidFill>
                  <a:srgbClr val="333333"/>
                </a:solidFill>
              </a:rPr>
              <a:t>בכל פעם שמשהו חיובי קורה (למשל: לקבל חיוך מחבר, לנהל שיחה נעימה, לאכול ארוחה טעימה וכד'), העבירו חפץ אחד מהכיס הימני לכיס השמאלי.</a:t>
            </a:r>
            <a:endParaRPr lang="de-DE" sz="2000" dirty="0">
              <a:solidFill>
                <a:srgbClr val="333333"/>
              </a:solidFill>
            </a:endParaRPr>
          </a:p>
          <a:p>
            <a:pPr marL="342900" indent="-342900" rtl="1">
              <a:buClr>
                <a:srgbClr val="333333"/>
              </a:buClr>
              <a:buFont typeface="WingDings"/>
              <a:buChar char=""/>
              <a:defRPr/>
            </a:pPr>
            <a:r>
              <a:rPr lang="he-IL" sz="2000" dirty="0">
                <a:solidFill>
                  <a:srgbClr val="333333"/>
                </a:solidFill>
              </a:rPr>
              <a:t>כאשר אתם חוזרים הביתה, הוציאו את החפצים שבכיס השמאלי, והיזכרו בדברים היפים שחוויתם במהלך היום.</a:t>
            </a:r>
            <a:endParaRPr lang="de-DE" sz="2000" dirty="0">
              <a:solidFill>
                <a:srgbClr val="333333"/>
              </a:solidFill>
            </a:endParaRPr>
          </a:p>
          <a:p>
            <a:pPr marL="342900" indent="-342900" rtl="1">
              <a:buClr>
                <a:srgbClr val="333333"/>
              </a:buClr>
              <a:buFont typeface="WingDings"/>
              <a:buChar char=""/>
              <a:defRPr/>
            </a:pPr>
            <a:r>
              <a:rPr lang="he-IL" sz="2000" dirty="0">
                <a:solidFill>
                  <a:srgbClr val="333333"/>
                </a:solidFill>
              </a:rPr>
              <a:t>כאשר אתם עושים זאת, אתם עוקבים אחר כל הזכרונות החיוביים, היפים ונהנים מהרגע. למרבה הצער, לעיתים קרובות אנחנו לא שמים כלל לב לדברים הנעימים, ונותנים להם לחלוף במהירות רבה מדי.</a:t>
            </a:r>
          </a:p>
          <a:p>
            <a:pPr lvl="0" defTabSz="914400" rtl="0" fontAlgn="base">
              <a:defRPr/>
            </a:pPr>
            <a:r>
              <a:rPr lang="he-IL" sz="2000" dirty="0">
                <a:solidFill>
                  <a:srgbClr val="004992"/>
                </a:solidFill>
              </a:rPr>
              <a:t>האם אתם מכירים דרכים אחרות להנות ולזכור דברים נחמדים לאורך היום?</a:t>
            </a:r>
            <a:endParaRPr lang="de-DE" sz="2000" dirty="0">
              <a:solidFill>
                <a:srgbClr val="004992"/>
              </a:solidFill>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22478771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de-DE" sz="3600" dirty="0">
              <a:solidFill>
                <a:srgbClr val="004992"/>
              </a:solidFill>
              <a:latin typeface="+mn-lt"/>
              <a:ea typeface="+mn-ea"/>
              <a:cs typeface="+mn-cs"/>
            </a:endParaRPr>
          </a:p>
        </p:txBody>
      </p:sp>
      <p:sp>
        <p:nvSpPr>
          <p:cNvPr id="5" name="Inhaltsplatzhalter 2"/>
          <p:cNvSpPr>
            <a:spLocks noGrp="1"/>
          </p:cNvSpPr>
          <p:nvPr>
            <p:ph idx="1"/>
          </p:nvPr>
        </p:nvSpPr>
        <p:spPr/>
        <p:txBody>
          <a:bodyPr>
            <a:noAutofit/>
          </a:bodyPr>
          <a:lstStyle/>
          <a:p>
            <a:pPr rtl="1">
              <a:defRPr/>
            </a:pPr>
            <a:r>
              <a:rPr lang="he-IL" sz="2400" b="1" dirty="0">
                <a:solidFill>
                  <a:srgbClr val="333333"/>
                </a:solidFill>
              </a:rPr>
              <a:t>מטרות הלימוד:</a:t>
            </a:r>
            <a:endParaRPr lang="de-DE" sz="2400" b="1" dirty="0">
              <a:solidFill>
                <a:srgbClr val="333333"/>
              </a:solidFill>
            </a:endParaRPr>
          </a:p>
          <a:p>
            <a:pPr marL="342900" indent="-342900" rtl="1">
              <a:buClr>
                <a:srgbClr val="333333"/>
              </a:buClr>
              <a:buFont typeface="WingDings"/>
              <a:buChar char=""/>
              <a:defRPr/>
            </a:pPr>
            <a:r>
              <a:rPr lang="he-IL" sz="2400" dirty="0">
                <a:solidFill>
                  <a:srgbClr val="333333"/>
                </a:solidFill>
              </a:rPr>
              <a:t>הערכה עצמית היא הערך שאדם נותן לעצמו</a:t>
            </a:r>
            <a:r>
              <a:rPr lang="de-DE" sz="2400" dirty="0">
                <a:solidFill>
                  <a:srgbClr val="333333"/>
                </a:solidFill>
              </a:rPr>
              <a:t>.</a:t>
            </a:r>
          </a:p>
          <a:p>
            <a:pPr marL="342900" indent="-342900" rtl="1">
              <a:buClr>
                <a:srgbClr val="333333"/>
              </a:buClr>
              <a:buFont typeface="WingDings"/>
              <a:buChar char=""/>
              <a:defRPr/>
            </a:pPr>
            <a:r>
              <a:rPr lang="he-IL" sz="2400" dirty="0">
                <a:solidFill>
                  <a:srgbClr val="333333"/>
                </a:solidFill>
              </a:rPr>
              <a:t>היו מודעים לכוחות שלכם בתחומים שונים בחיים, ונסו לשפר את ההערכה העצמית על ידי שימוש באסטרטגיות שתרגלנו.</a:t>
            </a:r>
            <a:endParaRPr lang="de-DE" sz="2400" dirty="0">
              <a:solidFill>
                <a:srgbClr val="333333"/>
              </a:solidFill>
            </a:endParaRPr>
          </a:p>
          <a:p>
            <a:pPr marL="342900" indent="-342900" rtl="1">
              <a:buClr>
                <a:srgbClr val="333333"/>
              </a:buClr>
              <a:buFont typeface="WingDings"/>
              <a:buChar char=""/>
              <a:defRPr/>
            </a:pPr>
            <a:r>
              <a:rPr lang="he-IL" sz="2400" dirty="0">
                <a:solidFill>
                  <a:srgbClr val="333333"/>
                </a:solidFill>
              </a:rPr>
              <a:t>חפשו כוחות </a:t>
            </a:r>
            <a:r>
              <a:rPr lang="he-IL" sz="2400">
                <a:solidFill>
                  <a:srgbClr val="333333"/>
                </a:solidFill>
              </a:rPr>
              <a:t>נשכחים (”האוצרות הנסתרים“) </a:t>
            </a:r>
            <a:r>
              <a:rPr lang="he-IL" sz="2400" dirty="0">
                <a:solidFill>
                  <a:srgbClr val="333333"/>
                </a:solidFill>
              </a:rPr>
              <a:t>על ידי שתשאלו אחרים או על ידי כתיבה מדי </a:t>
            </a:r>
            <a:r>
              <a:rPr lang="he-IL" sz="2400">
                <a:solidFill>
                  <a:srgbClr val="333333"/>
                </a:solidFill>
              </a:rPr>
              <a:t>יום ב”יומן שמחה“.</a:t>
            </a:r>
            <a:endParaRPr lang="de-DE" sz="2400" dirty="0">
              <a:solidFill>
                <a:srgbClr val="333333"/>
              </a:solidFill>
            </a:endParaRPr>
          </a:p>
          <a:p>
            <a:pPr marL="342900" indent="-342900" rtl="1">
              <a:buClr>
                <a:srgbClr val="333333"/>
              </a:buClr>
              <a:buFont typeface="WingDings"/>
              <a:buChar char=""/>
              <a:defRPr/>
            </a:pPr>
            <a:r>
              <a:rPr lang="he-IL" sz="2400" dirty="0">
                <a:solidFill>
                  <a:srgbClr val="333333"/>
                </a:solidFill>
              </a:rPr>
              <a:t>היו קשובים לרגעים חיוביים שקורים לאורך היום!</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extLst>
      <p:ext uri="{BB962C8B-B14F-4D97-AF65-F5344CB8AC3E}">
        <p14:creationId xmlns:p14="http://schemas.microsoft.com/office/powerpoint/2010/main" val="32544118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הקשר של זה לפסיכוזה?</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rtl="1">
              <a:lnSpc>
                <a:spcPct val="100000"/>
              </a:lnSpc>
              <a:spcBef>
                <a:spcPts val="1200"/>
              </a:spcBef>
            </a:pPr>
            <a:r>
              <a:rPr lang="he-IL" sz="2400" dirty="0">
                <a:solidFill>
                  <a:srgbClr val="333333"/>
                </a:solidFill>
              </a:rPr>
              <a:t>ואנשים רבים (אך לא כולם!) עם פסיכוזה הם </a:t>
            </a:r>
            <a:r>
              <a:rPr lang="ar-SA" sz="2400" dirty="0">
                <a:solidFill>
                  <a:srgbClr val="333333"/>
                </a:solidFill>
              </a:rPr>
              <a:t>בעלי הערכה עצמית נמוכה ובעלי דפוסי מחשבה שליליים (למשל נטייה ל</a:t>
            </a:r>
            <a:r>
              <a:rPr lang="he-IL" sz="2400" dirty="0">
                <a:solidFill>
                  <a:srgbClr val="333333"/>
                </a:solidFill>
              </a:rPr>
              <a:t>מהרהר</a:t>
            </a:r>
            <a:r>
              <a:rPr lang="ar-SA" sz="2400" dirty="0">
                <a:solidFill>
                  <a:srgbClr val="333333"/>
                </a:solidFill>
              </a:rPr>
              <a:t>), מה שיכול להפחית עוד יותר את ההערכה העצמית שלהם</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35133379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הקשר של זה לפסיכוזה?</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rtl="1">
              <a:lnSpc>
                <a:spcPct val="100000"/>
              </a:lnSpc>
              <a:spcBef>
                <a:spcPts val="1200"/>
              </a:spcBef>
            </a:pPr>
            <a:r>
              <a:rPr lang="he-IL" sz="2400" dirty="0">
                <a:solidFill>
                  <a:srgbClr val="333333"/>
                </a:solidFill>
              </a:rPr>
              <a:t>ואנשים רבים (אך לא כולם!) עם פסיכוזה הם </a:t>
            </a:r>
            <a:r>
              <a:rPr lang="ar-SA" sz="2400" dirty="0">
                <a:solidFill>
                  <a:srgbClr val="333333"/>
                </a:solidFill>
              </a:rPr>
              <a:t>בעלי הערכה עצמית נמוכה ובעלי דפוסי מחשבה שליליים (למשל נטייה ל</a:t>
            </a:r>
            <a:r>
              <a:rPr lang="he-IL" sz="2400" dirty="0">
                <a:solidFill>
                  <a:srgbClr val="333333"/>
                </a:solidFill>
              </a:rPr>
              <a:t>מהרהר</a:t>
            </a:r>
            <a:r>
              <a:rPr lang="ar-SA" sz="2400" dirty="0">
                <a:solidFill>
                  <a:srgbClr val="333333"/>
                </a:solidFill>
              </a:rPr>
              <a:t>), מה שיכול להפחית עוד יותר את ההערכה העצמית שלהם</a:t>
            </a:r>
            <a:r>
              <a:rPr lang="de-DE" sz="2400" dirty="0">
                <a:solidFill>
                  <a:srgbClr val="333333"/>
                </a:solidFill>
              </a:rPr>
              <a:t>.</a:t>
            </a:r>
          </a:p>
          <a:p>
            <a:pPr rtl="1">
              <a:lnSpc>
                <a:spcPct val="100000"/>
              </a:lnSpc>
              <a:spcBef>
                <a:spcPts val="1200"/>
              </a:spcBef>
            </a:pPr>
            <a:r>
              <a:rPr lang="ar-SA" sz="2400" dirty="0">
                <a:solidFill>
                  <a:srgbClr val="004992"/>
                </a:solidFill>
              </a:rPr>
              <a:t>דוגמא: </a:t>
            </a:r>
            <a:r>
              <a:rPr lang="ar-SA" sz="2400" dirty="0">
                <a:solidFill>
                  <a:srgbClr val="333333"/>
                </a:solidFill>
              </a:rPr>
              <a:t>הארי מקבל הערכה גרועה בבחינה סופית בסוף האימונים</a:t>
            </a:r>
            <a:endParaRPr lang="de-DE" sz="2400" dirty="0">
              <a:solidFill>
                <a:srgbClr val="333333"/>
              </a:solidFill>
            </a:endParaRPr>
          </a:p>
          <a:p>
            <a:pPr rtl="1">
              <a:lnSpc>
                <a:spcPct val="100000"/>
              </a:lnSpc>
              <a:spcBef>
                <a:spcPts val="1200"/>
              </a:spcBef>
            </a:pPr>
            <a:r>
              <a:rPr lang="ar-SA" sz="2400" dirty="0">
                <a:solidFill>
                  <a:srgbClr val="004992"/>
                </a:solidFill>
              </a:rPr>
              <a:t>הערכה: </a:t>
            </a:r>
            <a:r>
              <a:rPr lang="ar-SA" sz="2400" dirty="0">
                <a:solidFill>
                  <a:srgbClr val="333333"/>
                </a:solidFill>
              </a:rPr>
              <a:t>בהתחלה הוא מטיל ספק</a:t>
            </a:r>
            <a:r>
              <a:rPr lang="de-DE" sz="2400" dirty="0">
                <a:solidFill>
                  <a:srgbClr val="333333"/>
                </a:solidFill>
              </a:rPr>
              <a:t> </a:t>
            </a:r>
            <a:r>
              <a:rPr lang="ar-SA" sz="2400" dirty="0">
                <a:solidFill>
                  <a:srgbClr val="333333"/>
                </a:solidFill>
              </a:rPr>
              <a:t>בעצמו כעובד, אך יותר ויותר הוא גם </a:t>
            </a:r>
            <a:r>
              <a:rPr lang="he-IL" sz="2400" dirty="0">
                <a:solidFill>
                  <a:srgbClr val="333333"/>
                </a:solidFill>
              </a:rPr>
              <a:t>לא </a:t>
            </a:r>
            <a:r>
              <a:rPr lang="ar-SA" sz="2400" dirty="0">
                <a:solidFill>
                  <a:srgbClr val="333333"/>
                </a:solidFill>
              </a:rPr>
              <a:t>מעריך את עצמו כאדם. הוא</a:t>
            </a:r>
            <a:r>
              <a:rPr lang="de-DE" sz="2400" dirty="0">
                <a:solidFill>
                  <a:srgbClr val="333333"/>
                </a:solidFill>
              </a:rPr>
              <a:t> </a:t>
            </a:r>
            <a:r>
              <a:rPr lang="ar-SA" sz="2400" dirty="0">
                <a:solidFill>
                  <a:srgbClr val="333333"/>
                </a:solidFill>
              </a:rPr>
              <a:t>מרגיש מדוכא ו</a:t>
            </a:r>
            <a:r>
              <a:rPr lang="he-IL" sz="2400" dirty="0">
                <a:solidFill>
                  <a:srgbClr val="333333"/>
                </a:solidFill>
              </a:rPr>
              <a:t>ב</a:t>
            </a:r>
            <a:r>
              <a:rPr lang="ar-SA" sz="2400" dirty="0">
                <a:solidFill>
                  <a:srgbClr val="333333"/>
                </a:solidFill>
              </a:rPr>
              <a:t>ספק </a:t>
            </a:r>
            <a:r>
              <a:rPr lang="he-IL" sz="2400" dirty="0">
                <a:solidFill>
                  <a:srgbClr val="333333"/>
                </a:solidFill>
              </a:rPr>
              <a:t>עם</a:t>
            </a:r>
            <a:r>
              <a:rPr lang="ar-SA" sz="2400" dirty="0">
                <a:solidFill>
                  <a:srgbClr val="333333"/>
                </a:solidFill>
              </a:rPr>
              <a:t> עצמו</a:t>
            </a:r>
            <a:r>
              <a:rPr lang="he-IL" sz="2400" dirty="0">
                <a:solidFill>
                  <a:srgbClr val="333333"/>
                </a:solidFill>
              </a:rPr>
              <a:t>ג</a:t>
            </a:r>
            <a:endParaRPr lang="de-DE" sz="2400" dirty="0">
              <a:solidFill>
                <a:srgbClr val="333333"/>
              </a:solidFill>
            </a:endParaRPr>
          </a:p>
          <a:p>
            <a:pPr rtl="1">
              <a:lnSpc>
                <a:spcPct val="100000"/>
              </a:lnSpc>
              <a:spcBef>
                <a:spcPts val="1200"/>
              </a:spcBef>
            </a:pPr>
            <a:r>
              <a:rPr lang="ar-SA" sz="2400" dirty="0">
                <a:solidFill>
                  <a:srgbClr val="004992"/>
                </a:solidFill>
              </a:rPr>
              <a:t>אבל: </a:t>
            </a:r>
            <a:r>
              <a:rPr lang="ar-SA" sz="2400" dirty="0">
                <a:solidFill>
                  <a:srgbClr val="333333"/>
                </a:solidFill>
              </a:rPr>
              <a:t>חברים עוזרים להארי בימים</a:t>
            </a:r>
            <a:r>
              <a:rPr lang="de-DE" sz="2400" dirty="0">
                <a:solidFill>
                  <a:srgbClr val="333333"/>
                </a:solidFill>
              </a:rPr>
              <a:t> </a:t>
            </a:r>
            <a:r>
              <a:rPr lang="ar-SA" sz="2400" dirty="0">
                <a:solidFill>
                  <a:srgbClr val="333333"/>
                </a:solidFill>
              </a:rPr>
              <a:t>שלאחר מכן בכך שהם מבהירים לו</a:t>
            </a:r>
            <a:r>
              <a:rPr lang="de-DE" sz="2400" dirty="0">
                <a:solidFill>
                  <a:srgbClr val="333333"/>
                </a:solidFill>
              </a:rPr>
              <a:t> </a:t>
            </a:r>
            <a:r>
              <a:rPr lang="ar-SA" sz="2400" dirty="0">
                <a:solidFill>
                  <a:srgbClr val="333333"/>
                </a:solidFill>
              </a:rPr>
              <a:t>שהמבחן אינו מעריך אותו כאדם אלא</a:t>
            </a:r>
          </a:p>
          <a:p>
            <a:pPr rtl="1">
              <a:lnSpc>
                <a:spcPct val="100000"/>
              </a:lnSpc>
              <a:spcBef>
                <a:spcPts val="1200"/>
              </a:spcBef>
            </a:pPr>
            <a:r>
              <a:rPr lang="ar-SA" sz="2400" dirty="0">
                <a:solidFill>
                  <a:srgbClr val="333333"/>
                </a:solidFill>
              </a:rPr>
              <a:t>הוא תמונת מצב של הביצועים שלו</a:t>
            </a:r>
            <a:r>
              <a:rPr lang="de-DE" sz="2400" dirty="0">
                <a:solidFill>
                  <a:srgbClr val="333333"/>
                </a:solidFill>
              </a:rPr>
              <a:t> </a:t>
            </a:r>
            <a:r>
              <a:rPr lang="ar-SA" sz="2400" dirty="0">
                <a:solidFill>
                  <a:srgbClr val="333333"/>
                </a:solidFill>
              </a:rPr>
              <a:t>רק באחד מתחומים רבים. הוא לא צריך לקחת את התוצאות בקלילות,</a:t>
            </a:r>
            <a:r>
              <a:rPr lang="de-DE" sz="2400" dirty="0">
                <a:solidFill>
                  <a:srgbClr val="333333"/>
                </a:solidFill>
              </a:rPr>
              <a:t> </a:t>
            </a:r>
            <a:r>
              <a:rPr lang="ar-SA" sz="2400" dirty="0">
                <a:solidFill>
                  <a:srgbClr val="333333"/>
                </a:solidFill>
              </a:rPr>
              <a:t>אך חשוב גם לזכור את חוזקותיו (בעבודה כמו גם בתחומים אחרים)</a:t>
            </a:r>
            <a:r>
              <a:rPr lang="de-DE" sz="2400" dirty="0">
                <a:solidFill>
                  <a:srgbClr val="333333"/>
                </a:solidFill>
              </a:rPr>
              <a:t> </a:t>
            </a:r>
            <a:r>
              <a:rPr lang="ar-SA" sz="2400" dirty="0">
                <a:solidFill>
                  <a:srgbClr val="333333"/>
                </a:solidFill>
              </a:rPr>
              <a:t>ולא להיות קשה מדי עם עצמו</a:t>
            </a:r>
            <a:r>
              <a:rPr lang="de-DE" sz="2400" dirty="0">
                <a:solidFill>
                  <a:srgbClr val="333333"/>
                </a:solidFill>
              </a:rPr>
              <a:t>.</a:t>
            </a:r>
          </a:p>
          <a:p>
            <a:pPr rtl="1">
              <a:lnSpc>
                <a:spcPct val="100000"/>
              </a:lnSpc>
              <a:spcBef>
                <a:spcPts val="1200"/>
              </a:spcBef>
            </a:pPr>
            <a:r>
              <a:rPr lang="ar-SA" sz="2400" dirty="0">
                <a:solidFill>
                  <a:srgbClr val="004992"/>
                </a:solidFill>
              </a:rPr>
              <a:t>חשוב: גם אם אתם חווים כישלון, לעולם אל תתעלמו מהדברים שהולכים טוב בחייכם</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815307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20088106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9 – הערכה עצמית</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408744102"/>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Money from around the world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banknotes/</a:t>
                      </a:r>
                      <a:r>
                        <a:rPr kumimoji="0" lang="en-GB" sz="1000" b="0" i="0" u="none" strike="noStrike" cap="none" normalizeH="0" baseline="0" dirty="0" err="1">
                          <a:ln>
                            <a:noFill/>
                          </a:ln>
                          <a:solidFill>
                            <a:srgbClr val="333333"/>
                          </a:solidFill>
                          <a:effectLst/>
                          <a:latin typeface="+mn-lt"/>
                          <a:ea typeface="+mn-ea"/>
                          <a:cs typeface="+mn-cs"/>
                        </a:rPr>
                        <a:t>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stop sign/</a:t>
                      </a:r>
                      <a:r>
                        <a:rPr kumimoji="0" lang="en-GB" sz="1000" b="0" i="0" u="none" strike="noStrike" cap="none" normalizeH="0" baseline="0" dirty="0" err="1">
                          <a:ln>
                            <a:noFill/>
                          </a:ln>
                          <a:solidFill>
                            <a:srgbClr val="333333"/>
                          </a:solidFill>
                          <a:effectLst/>
                          <a:latin typeface="+mn-lt"/>
                          <a:ea typeface="+mn-ea"/>
                          <a:cs typeface="+mn-cs"/>
                        </a:rPr>
                        <a:t>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Michael </a:t>
                      </a:r>
                      <a:r>
                        <a:rPr lang="en-US" sz="1000" dirty="0" err="1">
                          <a:solidFill>
                            <a:srgbClr val="333333"/>
                          </a:solidFill>
                          <a:effectLst/>
                          <a:latin typeface="+mn-lt"/>
                          <a:ea typeface="+mn-ea"/>
                          <a:cs typeface="+mn-cs"/>
                        </a:rPr>
                        <a:t>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mn-lt"/>
                          <a:ea typeface="+mn-ea"/>
                          <a:cs typeface="+mn-cs"/>
                        </a:rPr>
                        <a:t>Neues</a:t>
                      </a:r>
                      <a:r>
                        <a:rPr lang="en-US" sz="1000" dirty="0">
                          <a:solidFill>
                            <a:srgbClr val="333333"/>
                          </a:solidFill>
                          <a:effectLst/>
                          <a:latin typeface="+mn-lt"/>
                          <a:ea typeface="+mn-ea"/>
                          <a:cs typeface="+mn-cs"/>
                        </a:rPr>
                        <a:t>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bookshelf/</a:t>
                      </a:r>
                      <a:r>
                        <a:rPr kumimoji="0" lang="en-GB" sz="1000" b="0" i="0" u="none" strike="noStrike" cap="none" normalizeH="0" baseline="0" dirty="0" err="1">
                          <a:ln>
                            <a:noFill/>
                          </a:ln>
                          <a:solidFill>
                            <a:srgbClr val="333333"/>
                          </a:solidFill>
                          <a:effectLst/>
                          <a:latin typeface="+mn-lt"/>
                          <a:ea typeface="+mn-ea"/>
                          <a:cs typeface="+mn-cs"/>
                        </a:rPr>
                        <a:t>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businesswoman/</a:t>
                      </a:r>
                      <a:r>
                        <a:rPr lang="en-US" sz="1000" kern="1200" dirty="0" err="1">
                          <a:solidFill>
                            <a:srgbClr val="333333"/>
                          </a:solidFill>
                          <a:effectLst/>
                          <a:latin typeface="+mn-lt"/>
                          <a:ea typeface="+mn-ea"/>
                          <a:cs typeface="+mn-cs"/>
                        </a:rPr>
                        <a:t>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err="1">
                          <a:solidFill>
                            <a:srgbClr val="333333"/>
                          </a:solidFill>
                          <a:effectLst/>
                          <a:latin typeface="+mn-lt"/>
                          <a:ea typeface="+mn-ea"/>
                          <a:cs typeface="+mn-cs"/>
                        </a:rPr>
                        <a:t>Smiling</a:t>
                      </a:r>
                      <a:r>
                        <a:rPr lang="de-DE" sz="1000" kern="1200">
                          <a:solidFill>
                            <a:srgbClr val="333333"/>
                          </a:solidFill>
                          <a:effectLst/>
                          <a:latin typeface="+mn-lt"/>
                          <a:ea typeface="+mn-ea"/>
                          <a:cs typeface="+mn-cs"/>
                        </a:rPr>
                        <a:t> businessman</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portrait</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of</a:t>
                      </a:r>
                      <a:r>
                        <a:rPr kumimoji="0" lang="de-DE" sz="1000" b="0" i="0" u="none" strike="noStrike" cap="none" normalizeH="0" baseline="0" dirty="0">
                          <a:ln>
                            <a:noFill/>
                          </a:ln>
                          <a:solidFill>
                            <a:srgbClr val="333333"/>
                          </a:solidFill>
                          <a:effectLst/>
                          <a:latin typeface="+mn-lt"/>
                          <a:ea typeface="+mn-ea"/>
                          <a:cs typeface="+mn-cs"/>
                        </a:rPr>
                        <a:t> a smiling man/Portrait eines lächelnden Mannes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t>
                      </a:r>
                      <a:r>
                        <a:rPr kumimoji="0" lang="en-US" sz="1000" b="0" i="0" u="none" strike="noStrike" cap="none" normalizeH="0" baseline="0" dirty="0">
                          <a:ln>
                            <a:noFill/>
                          </a:ln>
                          <a:solidFill>
                            <a:srgbClr val="333333"/>
                          </a:solidFill>
                          <a:effectLst/>
                          <a:latin typeface="+mn-lt"/>
                          <a:ea typeface="+mn-ea"/>
                          <a:cs typeface="+mn-cs"/>
                        </a:rPr>
                        <a:t>Alter </a:t>
                      </a:r>
                      <a:r>
                        <a:rPr kumimoji="0" lang="en-US" sz="1000" b="0" i="0" u="none" strike="noStrike" cap="none" normalizeH="0" baseline="0" dirty="0" err="1">
                          <a:ln>
                            <a:noFill/>
                          </a:ln>
                          <a:solidFill>
                            <a:srgbClr val="333333"/>
                          </a:solidFill>
                          <a:effectLst/>
                          <a:latin typeface="+mn-lt"/>
                          <a:ea typeface="+mn-ea"/>
                          <a:cs typeface="+mn-cs"/>
                        </a:rPr>
                        <a:t>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mn-lt"/>
                          <a:ea typeface="+mn-ea"/>
                          <a:cs typeface="+mn-cs"/>
                        </a:rPr>
                        <a:t>Beatrice </a:t>
                      </a:r>
                      <a:r>
                        <a:rPr lang="de-DE" sz="1000" kern="1200" dirty="0" err="1">
                          <a:solidFill>
                            <a:srgbClr val="333333"/>
                          </a:solidFill>
                          <a:effectLst/>
                          <a:latin typeface="+mn-lt"/>
                          <a:ea typeface="+mn-ea"/>
                          <a:cs typeface="+mn-cs"/>
                        </a:rPr>
                        <a:t>Murch</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err="1">
                          <a:solidFill>
                            <a:srgbClr val="333333"/>
                          </a:solidFill>
                          <a:effectLst/>
                          <a:latin typeface="+mn-lt"/>
                          <a:ea typeface="+mn-ea"/>
                          <a:cs typeface="+mn-cs"/>
                        </a:rPr>
                        <a:t>El</a:t>
                      </a:r>
                      <a:r>
                        <a:rPr lang="de-DE" sz="1000" kern="1200">
                          <a:solidFill>
                            <a:srgbClr val="333333"/>
                          </a:solidFill>
                          <a:effectLst/>
                          <a:latin typeface="+mn-lt"/>
                          <a:ea typeface="+mn-ea"/>
                          <a:cs typeface="+mn-cs"/>
                        </a:rPr>
                        <a:t> pensador</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the thinker/Der </a:t>
                      </a:r>
                      <a:r>
                        <a:rPr kumimoji="0" lang="en-US" sz="1000" b="0" i="0" u="none" strike="noStrike" cap="none" normalizeH="0" baseline="0" dirty="0" err="1">
                          <a:ln>
                            <a:noFill/>
                          </a:ln>
                          <a:solidFill>
                            <a:srgbClr val="333333"/>
                          </a:solidFill>
                          <a:effectLst/>
                          <a:latin typeface="+mn-lt"/>
                          <a:ea typeface="+mn-ea"/>
                          <a:cs typeface="+mn-cs"/>
                        </a:rPr>
                        <a:t>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mn-lt"/>
                          <a:ea typeface="+mn-ea"/>
                          <a:cs typeface="+mn-cs"/>
                        </a:rPr>
                        <a:t>gianni</a:t>
                      </a:r>
                      <a:r>
                        <a:rPr lang="en-US" sz="1000" kern="1200" dirty="0">
                          <a:solidFill>
                            <a:srgbClr val="333333"/>
                          </a:solidFill>
                          <a:effectLst/>
                          <a:latin typeface="+mn-lt"/>
                          <a:ea typeface="+mn-ea"/>
                          <a:cs typeface="+mn-cs"/>
                        </a:rPr>
                        <a:t> del buffalo</a:t>
                      </a:r>
                      <a:endParaRPr kumimoji="0" lang="de-DE" sz="1000" b="1"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Ancona, Marche, Italy - Clouds 4</a:t>
                      </a:r>
                      <a:endParaRPr lang="de-DE" sz="1000" kern="1200" dirty="0">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clouded sky/</a:t>
                      </a:r>
                      <a:r>
                        <a:rPr kumimoji="0" lang="en-US" sz="1000" b="0" i="0" u="none" strike="noStrike" cap="none" normalizeH="0" baseline="0" dirty="0" err="1">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the “fair use” 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2959</Words>
  <Application>Microsoft Office PowerPoint</Application>
  <PresentationFormat>Benutzerdefiniert</PresentationFormat>
  <Paragraphs>430</Paragraphs>
  <Slides>48</Slides>
  <Notes>48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48</vt:i4>
      </vt:variant>
    </vt:vector>
  </HeadingPairs>
  <TitlesOfParts>
    <vt:vector size="55" baseType="lpstr">
      <vt:lpstr>Calibri Light</vt:lpstr>
      <vt:lpstr>Symbol</vt:lpstr>
      <vt:lpstr>WingDings</vt:lpstr>
      <vt:lpstr>Arial</vt:lpstr>
      <vt:lpstr>Calibri</vt:lpstr>
      <vt:lpstr>Times New Roman</vt:lpstr>
      <vt:lpstr>UKE_PPT-Vorlage_16zu9</vt:lpstr>
      <vt:lpstr> – MCT 9 Iהערכה עצמית</vt:lpstr>
      <vt:lpstr>הערכה עצמית: מה זה?</vt:lpstr>
      <vt:lpstr>הערכה עצמית: מה זה?</vt:lpstr>
      <vt:lpstr>הערכה עצמית: מה זה?</vt:lpstr>
      <vt:lpstr>הערכה עצמית: מה זה?</vt:lpstr>
      <vt:lpstr>הערכה עצמית נמוכה יכולה להשפיע על הבריאות הנפשית שלנו</vt:lpstr>
      <vt:lpstr>ההבדל בין הערכה עצמית מוגזמת והערכה עצמית בריאה</vt:lpstr>
      <vt:lpstr>אבל...</vt:lpstr>
      <vt:lpstr>מדוע אנו עושים זאת?</vt:lpstr>
      <vt:lpstr>מקורות להערכה עצמית</vt:lpstr>
      <vt:lpstr>מקורות להערכה עצמית</vt:lpstr>
      <vt:lpstr>אנשים עם הערכה עצמית נמוכה...</vt:lpstr>
      <vt:lpstr>אנשים עם הערכה עצמית נמוכה...</vt:lpstr>
      <vt:lpstr>אנשים עם הערכה עצמית נמוכה...</vt:lpstr>
      <vt:lpstr>זיכרו…</vt:lpstr>
      <vt:lpstr>זיכרו…</vt:lpstr>
      <vt:lpstr>מה מאפיין אנשים עם הערכה עצמית גבוהה?</vt:lpstr>
      <vt:lpstr>מה מאפיין אנשים עם הערכה עצמית גבוהה?</vt:lpstr>
      <vt:lpstr>מאפיינים של הערכה עצמית גבוהה שאינם ניתנים לצפייה ישירה</vt:lpstr>
      <vt:lpstr>מאפיינים של הערכה עצמית גבוהה שאינם ניתנים לצפייה ישירה</vt:lpstr>
      <vt:lpstr>מימוש כוחות</vt:lpstr>
      <vt:lpstr>מימוש כוחות</vt:lpstr>
      <vt:lpstr>תרגול 1</vt:lpstr>
      <vt:lpstr>תרגול 2</vt:lpstr>
      <vt:lpstr>תרגול 2</vt:lpstr>
      <vt:lpstr>תרגול 2</vt:lpstr>
      <vt:lpstr>תרגול 2</vt:lpstr>
      <vt:lpstr>תרגול 2</vt:lpstr>
      <vt:lpstr>תרגול 2</vt:lpstr>
      <vt:lpstr>תרגול 2</vt:lpstr>
      <vt:lpstr>רומינציות: ללכת במעגלים, אבל לא לנוע קדימה</vt:lpstr>
      <vt:lpstr>בעיות</vt:lpstr>
      <vt:lpstr>מה לעשות?</vt:lpstr>
      <vt:lpstr>תרגול נגד רומינציות מס' 1: חיפוש אחרי הפרדה פנימית</vt:lpstr>
      <vt:lpstr>תרגול נגד רומינציות מס' 2: הסחה גופנית</vt:lpstr>
      <vt:lpstr>תרגול נגד רומינציות מס' 2: הסחה גופנית</vt:lpstr>
      <vt:lpstr>תרגול נגד רומינציות מס' 2: הסחה גופנית</vt:lpstr>
      <vt:lpstr>טיפים להגברת הערכה עצמית</vt:lpstr>
      <vt:lpstr>טיפים להגברת הערכה עצמית</vt:lpstr>
      <vt:lpstr>טיפים להגברת הערכה עצמית</vt:lpstr>
      <vt:lpstr>טיפים להגברת הערכה עצמית</vt:lpstr>
      <vt:lpstr>תרגול בית</vt:lpstr>
      <vt:lpstr>תרגול בית</vt:lpstr>
      <vt:lpstr>יישום בחיי היום-יום</vt:lpstr>
      <vt:lpstr>מה הקשר של זה לפסיכוזה?</vt:lpstr>
      <vt:lpstr>מה הקשר של זה לפסיכוזה?</vt:lpstr>
      <vt:lpstr>תודה על תשומת הלב!</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346</cp:revision>
  <dcterms:created xsi:type="dcterms:W3CDTF">2015-06-01T16:15:11Z</dcterms:created>
  <dcterms:modified xsi:type="dcterms:W3CDTF">2022-01-04T09:50:20Z</dcterms:modified>
</cp:coreProperties>
</file>