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Lst>
  <p:notesMasterIdLst>
    <p:notesMasterId r:id="rId60"/>
  </p:notesMasterIdLst>
  <p:handoutMasterIdLst>
    <p:handoutMasterId r:id="rId61"/>
  </p:handoutMasterIdLst>
  <p:sldIdLst>
    <p:sldId id="470" r:id="rId2"/>
    <p:sldId id="389" r:id="rId3"/>
    <p:sldId id="459" r:id="rId4"/>
    <p:sldId id="458" r:id="rId5"/>
    <p:sldId id="393" r:id="rId6"/>
    <p:sldId id="394" r:id="rId7"/>
    <p:sldId id="395" r:id="rId8"/>
    <p:sldId id="396" r:id="rId9"/>
    <p:sldId id="338" r:id="rId10"/>
    <p:sldId id="443" r:id="rId11"/>
    <p:sldId id="460" r:id="rId12"/>
    <p:sldId id="448" r:id="rId13"/>
    <p:sldId id="399" r:id="rId14"/>
    <p:sldId id="451" r:id="rId15"/>
    <p:sldId id="462" r:id="rId16"/>
    <p:sldId id="461" r:id="rId17"/>
    <p:sldId id="403" r:id="rId18"/>
    <p:sldId id="471" r:id="rId19"/>
    <p:sldId id="453" r:id="rId20"/>
    <p:sldId id="464" r:id="rId21"/>
    <p:sldId id="463" r:id="rId22"/>
    <p:sldId id="406" r:id="rId23"/>
    <p:sldId id="441" r:id="rId24"/>
    <p:sldId id="407" r:id="rId25"/>
    <p:sldId id="408" r:id="rId26"/>
    <p:sldId id="409" r:id="rId27"/>
    <p:sldId id="410" r:id="rId28"/>
    <p:sldId id="411" r:id="rId29"/>
    <p:sldId id="412" r:id="rId30"/>
    <p:sldId id="414" r:id="rId31"/>
    <p:sldId id="415" r:id="rId32"/>
    <p:sldId id="449" r:id="rId33"/>
    <p:sldId id="353" r:id="rId34"/>
    <p:sldId id="354" r:id="rId35"/>
    <p:sldId id="355" r:id="rId36"/>
    <p:sldId id="419" r:id="rId37"/>
    <p:sldId id="467" r:id="rId38"/>
    <p:sldId id="466" r:id="rId39"/>
    <p:sldId id="465" r:id="rId40"/>
    <p:sldId id="420" r:id="rId41"/>
    <p:sldId id="421" r:id="rId42"/>
    <p:sldId id="422" r:id="rId43"/>
    <p:sldId id="423" r:id="rId44"/>
    <p:sldId id="424" r:id="rId45"/>
    <p:sldId id="425" r:id="rId46"/>
    <p:sldId id="426" r:id="rId47"/>
    <p:sldId id="427" r:id="rId48"/>
    <p:sldId id="428" r:id="rId49"/>
    <p:sldId id="429" r:id="rId50"/>
    <p:sldId id="430" r:id="rId51"/>
    <p:sldId id="434" r:id="rId52"/>
    <p:sldId id="469" r:id="rId53"/>
    <p:sldId id="468" r:id="rId54"/>
    <p:sldId id="435" r:id="rId55"/>
    <p:sldId id="436" r:id="rId56"/>
    <p:sldId id="457" r:id="rId57"/>
    <p:sldId id="444" r:id="rId58"/>
    <p:sldId id="445" r:id="rId59"/>
  </p:sldIdLst>
  <p:sldSz cx="12195175" cy="6858000"/>
  <p:notesSz cx="7099300" cy="10234613"/>
  <p:embeddedFontLst>
    <p:embeddedFont>
      <p:font typeface="Calibri Light" panose="020F0302020204030204" pitchFamily="34" charset="0"/>
      <p:regular r:id="rId62"/>
      <p:italic r:id="rId63"/>
    </p:embeddedFont>
    <p:embeddedFont>
      <p:font typeface="Verdana" panose="020B0604030504040204" pitchFamily="34" charset="0"/>
      <p:regular r:id="rId64"/>
      <p:bold r:id="rId65"/>
      <p:italic r:id="rId66"/>
      <p:boldItalic r:id="rId67"/>
    </p:embeddedFont>
  </p:embeddedFontLst>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64" autoAdjust="0"/>
    <p:restoredTop sz="89888" autoAdjust="0"/>
  </p:normalViewPr>
  <p:slideViewPr>
    <p:cSldViewPr>
      <p:cViewPr>
        <p:scale>
          <a:sx n="60" d="100"/>
          <a:sy n="60" d="100"/>
        </p:scale>
        <p:origin x="1164" y="192"/>
      </p:cViewPr>
      <p:guideLst>
        <p:guide orient="horz" pos="3884"/>
        <p:guide pos="5692"/>
        <p:guide pos="75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5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505FDC1-65F5-4A9A-B79F-CF3F0B2D723D}" type="slidenum">
              <a:rPr lang="en-US"/>
              <a:pPr>
                <a:defRPr/>
              </a:pPr>
              <a:t>‹Nr.›</a:t>
            </a:fld>
            <a:endParaRPr lang="en-GB"/>
          </a:p>
        </p:txBody>
      </p:sp>
    </p:spTree>
    <p:extLst>
      <p:ext uri="{BB962C8B-B14F-4D97-AF65-F5344CB8AC3E}">
        <p14:creationId xmlns:p14="http://schemas.microsoft.com/office/powerpoint/2010/main" val="13059606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74713CCE-7AD1-4881-ADA7-B36F881CA952}" type="slidenum">
              <a:rPr lang="en-US"/>
              <a:pPr>
                <a:defRPr/>
              </a:pPr>
              <a:t>‹Nr.›</a:t>
            </a:fld>
            <a:endParaRPr lang="en-US"/>
          </a:p>
        </p:txBody>
      </p:sp>
    </p:spTree>
    <p:extLst>
      <p:ext uri="{BB962C8B-B14F-4D97-AF65-F5344CB8AC3E}">
        <p14:creationId xmlns:p14="http://schemas.microsoft.com/office/powerpoint/2010/main" val="33717722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BE8F22-754D-4DFF-87E7-207FBADD133E}" type="slidenum">
              <a:rPr lang="ar-SA"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28876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BE8F22-754D-4DFF-87E7-207FBADD133E}" type="slidenum">
              <a:rPr lang="ar-SA"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28876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BE8F22-754D-4DFF-87E7-207FBADD133E}" type="slidenum">
              <a:rPr lang="ar-SA"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28876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D6000B-08CC-4F2B-925D-5BACBCB22371}" type="slidenum">
              <a:rPr lang="ar-SA"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95556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C2D5CEE-C122-4866-819B-3521D8074A4D}" type="slidenum">
              <a:rPr lang="ar-SA"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3864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0876D77-21EB-418A-955C-C5BA26831539}" type="slidenum">
              <a:rPr lang="ar-SA"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6349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B67EBE2-3475-4BD4-B6A2-B338E5BE8FF9}" type="slidenum">
              <a:rPr lang="ar-SA"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517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197E70B-6DEC-428D-9C57-8ED316DB4308}" type="slidenum">
              <a:rPr lang="ar-SA"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88343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23E6F3-2B48-4988-BA66-65082A22327B}" type="slidenum">
              <a:rPr lang="ar-SA"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5603" name="Rectangle 1026"/>
          <p:cNvSpPr>
            <a:spLocks noGrp="1" noRot="1" noChangeAspect="1" noChangeArrowheads="1" noTextEdit="1"/>
          </p:cNvSpPr>
          <p:nvPr>
            <p:ph type="sldImg"/>
          </p:nvPr>
        </p:nvSpPr>
        <p:spPr>
          <a:xfrm>
            <a:off x="138113" y="768350"/>
            <a:ext cx="6823075" cy="3836988"/>
          </a:xfrm>
          <a:ln/>
        </p:spPr>
      </p:sp>
      <p:sp>
        <p:nvSpPr>
          <p:cNvPr id="25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91994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23E6F3-2B48-4988-BA66-65082A22327B}" type="slidenum">
              <a:rPr lang="ar-SA"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5603" name="Rectangle 1026"/>
          <p:cNvSpPr>
            <a:spLocks noGrp="1" noRot="1" noChangeAspect="1" noChangeArrowheads="1" noTextEdit="1"/>
          </p:cNvSpPr>
          <p:nvPr>
            <p:ph type="sldImg"/>
          </p:nvPr>
        </p:nvSpPr>
        <p:spPr>
          <a:xfrm>
            <a:off x="138113" y="768350"/>
            <a:ext cx="6823075" cy="3836988"/>
          </a:xfrm>
          <a:ln/>
        </p:spPr>
      </p:sp>
      <p:sp>
        <p:nvSpPr>
          <p:cNvPr id="25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91994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D3BA2FA-9A95-4B26-BF22-C7B7BAFED44A}" type="slidenum">
              <a:rPr lang="ar-SA"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5776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338ED9E-9E28-4A14-BD2C-49167F5D6348}" type="slidenum">
              <a:rPr lang="ar-SA"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28182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D0A2A51-66F6-4908-B813-F295F5C9D6DB}" type="slidenum">
              <a:rPr lang="ar-SA"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4468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D0A2A51-66F6-4908-B813-F295F5C9D6DB}" type="slidenum">
              <a:rPr lang="ar-SA"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4468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D0A2A51-66F6-4908-B813-F295F5C9D6DB}" type="slidenum">
              <a:rPr lang="ar-SA"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4468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F558C21-EF6B-42A5-B1A2-2DD4036CA4A6}" type="slidenum">
              <a:rPr lang="ar-SA" altLang="de-DE" sz="1300" smtClean="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17963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F558C21-EF6B-42A5-B1A2-2DD4036CA4A6}" type="slidenum">
              <a:rPr lang="ar-SA"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78408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23CD1A8-BA7C-41FC-BED7-545562204FFE}" type="slidenum">
              <a:rPr lang="ar-SA"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4294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23CD1A8-BA7C-41FC-BED7-545562204FFE}" type="slidenum">
              <a:rPr lang="ar-SA"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4294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23CD1A8-BA7C-41FC-BED7-545562204FFE}" type="slidenum">
              <a:rPr lang="ar-SA"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4294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B40196A-A015-4CD1-A849-E06EEFAC2B13}" type="slidenum">
              <a:rPr lang="ar-SA"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1531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ED1D8EF-5C26-4F2A-94D2-B240151E8866}" type="slidenum">
              <a:rPr lang="ar-SA"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01026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E4F1D2-B646-4E61-932C-B3E55FB17747}" type="slidenum">
              <a:rPr lang="ar-SA"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89280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575B7AB-6C71-4777-8CEE-25C513B1AEDD}" type="slidenum">
              <a:rPr lang="ar-SA"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69816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619C96F-D96F-4367-A90C-480387FA641E}" type="slidenum">
              <a:rPr lang="ar-SA" altLang="de-DE" sz="1300" smtClean="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72062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A966EB-0B87-4422-B566-DD10397C6B4F}" type="slidenum">
              <a:rPr lang="ar-SA"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765710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1B2A976-FCA1-4EBE-8F9F-D2BF88708E7D}" type="slidenum">
              <a:rPr lang="ar-SA"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599853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A354D1-B1FE-48D9-9188-41B3CF266ACE}" type="slidenum">
              <a:rPr lang="ar-SA"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03372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63A10F8-1AFA-4FFE-ABAC-D1C37B369780}" type="slidenum">
              <a:rPr lang="ar-SA"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34539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37D503-9387-4207-8E7A-8D900852C2AE}" type="slidenum">
              <a:rPr lang="ar-SA"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314362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9931968-B4DC-44C6-8E86-4EA69AE3BBBB}" type="slidenum">
              <a:rPr lang="ar-SA" altLang="de-DE" sz="1300" smtClean="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8311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F7FDC1D-458D-4CD4-91FE-CF91105FB571}" type="slidenum">
              <a:rPr lang="ar-SA"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98041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1E88E3C-3632-4B10-8A08-09E734139CBA}" type="slidenum">
              <a:rPr lang="ar-SA"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138113" y="768350"/>
            <a:ext cx="6823075" cy="3836988"/>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031234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30A2CB5-65EE-4141-8E58-1D4D60231983}" type="slidenum">
              <a:rPr lang="ar-SA"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15979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2392650-E010-4579-8F1F-2C771B7A37D8}" type="slidenum">
              <a:rPr lang="ar-SA"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07291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2392650-E010-4579-8F1F-2C771B7A37D8}" type="slidenum">
              <a:rPr lang="ar-SA"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07291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2392650-E010-4579-8F1F-2C771B7A37D8}" type="slidenum">
              <a:rPr lang="ar-SA"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0729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2392650-E010-4579-8F1F-2C771B7A37D8}" type="slidenum">
              <a:rPr lang="ar-SA"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07291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E6D7EA-E946-4963-9275-FE4AD3ED0EF2}" type="slidenum">
              <a:rPr lang="ar-SA"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1379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B410BF0-3A2D-4B2A-8C82-22A0ADF8BE9D}" type="slidenum">
              <a:rPr lang="ar-SA"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225654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A80EDB-F6E0-494F-9262-3CC672F3A911}" type="slidenum">
              <a:rPr lang="ar-SA"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383653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364FADA-BD18-4B6D-876F-4169096BBE6A}" type="slidenum">
              <a:rPr lang="ar-SA"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91464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A1191E3-C894-4156-80F0-480341D6AD8A}" type="slidenum">
              <a:rPr lang="ar-SA"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441190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21E53A9-68E9-43C1-8F85-B20AEE907A71}" type="slidenum">
              <a:rPr lang="ar-SA"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317153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CF490BE-008C-484D-BE57-9B16C31742FD}" type="slidenum">
              <a:rPr lang="ar-SA"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925768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C835243-7965-426A-A728-5A419CCE8719}" type="slidenum">
              <a:rPr lang="ar-SA"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499825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8E53673-1DAC-4411-893B-B0B792EF386E}" type="slidenum">
              <a:rPr lang="ar-SA"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700024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A07B49F-EADC-4FC4-8F5E-4D8401CCA623}" type="slidenum">
              <a:rPr lang="ar-SA"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36793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4015499-E7E6-4880-8166-520598FD1B45}" type="slidenum">
              <a:rPr lang="ar-SA"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925448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E46D6C9-730B-4919-99BE-66F5D551906B}" type="slidenum">
              <a:rPr lang="ar-SA"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73969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E46D6C9-730B-4919-99BE-66F5D551906B}" type="slidenum">
              <a:rPr lang="ar-SA"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73969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E46D6C9-730B-4919-99BE-66F5D551906B}" type="slidenum">
              <a:rPr lang="ar-SA"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73969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4A78FD9-91F0-41BB-9D9B-7C688873AB38}" type="slidenum">
              <a:rPr lang="ar-SA"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49959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163F1A4-C0FE-46F1-B745-557ECECAE97A}" type="slidenum">
              <a:rPr lang="ar-SA" altLang="de-DE" sz="1300" smtClean="0">
                <a:latin typeface="Verdana" panose="020B0604030504040204" pitchFamily="34" charset="0"/>
              </a:rPr>
              <a:pPr>
                <a:spcBef>
                  <a:spcPct val="0"/>
                </a:spcBef>
              </a:pPr>
              <a:t>55</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41993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2776566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xfrm>
            <a:off x="138113" y="768350"/>
            <a:ext cx="6823075" cy="3836988"/>
          </a:xfrm>
          <a:ln/>
        </p:spPr>
      </p:sp>
      <p:sp>
        <p:nvSpPr>
          <p:cNvPr id="121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19906403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he-IL"/>
              <a:t>קוגניטיבי-אימון מטא 1 – יחוס האשמה ולקיחת קרדיט</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he-IL"/>
              <a:t>קוגניטיבי-אימון מטא 1 – יחוס האשמה ולקיחת קרדיט</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he-IL"/>
              <a:t>קוגניטיבי-אימון מטא 1 – יחוס האשמה ולקיחת קרדיט</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he-IL"/>
              <a:t>קוגניטיבי-אימון מטא 1 – יחוס האשמה ולקיחת קרדיט</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he-IL"/>
              <a:t>קוגניטיבי-אימון מטא 1 – יחוס האשמה ולקיחת קרדיט</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he-IL"/>
              <a:t>קוגניטיבי-אימון מטא 1 – יחוס האשמה ולקיחת קרדיט</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he-IL"/>
              <a:t>קוגניטיבי-אימון מטא 1 – יחוס האשמה ולקיחת קרדיט</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cs typeface="+mn-cs"/>
              </a:defRPr>
            </a:lvl1pPr>
          </a:lstStyle>
          <a:p>
            <a:r>
              <a:rPr lang="he-IL"/>
              <a:t>קוגניטיבי-אימון מטא 1 – יחוס האשמה ולקיחת קרדיט</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t>–</a:t>
            </a:r>
            <a:r>
              <a:rPr lang="en-US" altLang="de-DE" dirty="0">
                <a:latin typeface="+mn-lt"/>
                <a:ea typeface="+mn-ea"/>
                <a:cs typeface="+mn-cs"/>
              </a:rPr>
              <a:t> </a:t>
            </a:r>
            <a:r>
              <a:rPr lang="en-US" altLang="de-DE" dirty="0"/>
              <a:t>MCT 1 A</a:t>
            </a:r>
            <a:r>
              <a:rPr lang="he-IL" altLang="de-DE" dirty="0">
                <a:latin typeface="+mn-lt"/>
                <a:ea typeface="+mn-ea"/>
                <a:cs typeface="+mn-cs"/>
              </a:rPr>
              <a:t>יחוס האשמה ולקיחת קרדיט</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85783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התייחסות: האשמה ולקיחת קרדיט</a:t>
            </a:r>
            <a:endParaRPr lang="de-DE" altLang="de-DE" sz="360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יחוס</a:t>
            </a:r>
            <a:r>
              <a:rPr lang="en-US" altLang="de-DE" sz="2400" dirty="0">
                <a:solidFill>
                  <a:srgbClr val="333333"/>
                </a:solidFill>
              </a:rPr>
              <a:t> = </a:t>
            </a:r>
            <a:r>
              <a:rPr lang="he-IL" altLang="de-DE" sz="2400" dirty="0">
                <a:solidFill>
                  <a:srgbClr val="333333"/>
                </a:solidFill>
              </a:rPr>
              <a:t>הסקת הסיבות לאירועים</a:t>
            </a:r>
            <a:r>
              <a:rPr lang="en-US" altLang="de-DE" sz="2400" dirty="0">
                <a:solidFill>
                  <a:srgbClr val="333333"/>
                </a:solidFill>
              </a:rPr>
              <a:t> </a:t>
            </a:r>
            <a:r>
              <a:rPr lang="he-IL" altLang="de-DE" sz="2400" dirty="0">
                <a:solidFill>
                  <a:srgbClr val="333333"/>
                </a:solidFill>
              </a:rPr>
              <a:t>(לדוגמה: האשמה ולקיחת קרדיט)</a:t>
            </a:r>
            <a:r>
              <a:rPr lang="de-DE" altLang="de-DE" sz="2400" dirty="0">
                <a:solidFill>
                  <a:srgbClr val="333333"/>
                </a:solidFill>
              </a:rPr>
              <a:t>.</a:t>
            </a:r>
            <a:endParaRPr lang="he-IL" altLang="de-DE" sz="2400" dirty="0">
              <a:solidFill>
                <a:srgbClr val="333333"/>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התייחסות: האשמה ולקיחת קרדיט</a:t>
            </a:r>
            <a:endParaRPr lang="de-DE" altLang="de-DE" sz="360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יחוס</a:t>
            </a:r>
            <a:r>
              <a:rPr lang="en-US" altLang="de-DE" sz="2400" dirty="0">
                <a:solidFill>
                  <a:srgbClr val="333333"/>
                </a:solidFill>
              </a:rPr>
              <a:t> = </a:t>
            </a:r>
            <a:r>
              <a:rPr lang="he-IL" altLang="de-DE" sz="2400" dirty="0">
                <a:solidFill>
                  <a:srgbClr val="333333"/>
                </a:solidFill>
              </a:rPr>
              <a:t>הסקת הסיבות לאירועים</a:t>
            </a:r>
            <a:r>
              <a:rPr lang="en-US" altLang="de-DE" sz="2400" dirty="0">
                <a:solidFill>
                  <a:srgbClr val="333333"/>
                </a:solidFill>
              </a:rPr>
              <a:t> </a:t>
            </a:r>
            <a:r>
              <a:rPr lang="he-IL" altLang="de-DE" sz="2400" dirty="0">
                <a:solidFill>
                  <a:srgbClr val="333333"/>
                </a:solidFill>
              </a:rPr>
              <a:t>(לדוגמה: האשמה ולקיחת קרדיט)</a:t>
            </a:r>
            <a:r>
              <a:rPr lang="de-DE" altLang="de-DE" sz="2400" dirty="0">
                <a:solidFill>
                  <a:srgbClr val="333333"/>
                </a:solidFill>
              </a:rPr>
              <a:t>.</a:t>
            </a:r>
            <a:endParaRPr lang="en-US" altLang="de-DE" sz="2400" dirty="0">
              <a:solidFill>
                <a:srgbClr val="333333"/>
              </a:solidFill>
            </a:endParaRPr>
          </a:p>
          <a:p>
            <a:pPr eaLnBrk="1" hangingPunct="1">
              <a:tabLst>
                <a:tab pos="0" algn="l"/>
              </a:tabLst>
            </a:pPr>
            <a:r>
              <a:rPr lang="he-IL" altLang="de-DE" sz="2400" dirty="0">
                <a:solidFill>
                  <a:srgbClr val="333333"/>
                </a:solidFill>
              </a:rPr>
              <a:t>לעיתים אנו מתעלמים מכך כי לאירוע מסוים יכולות להיות סיבות שונות </a:t>
            </a:r>
            <a:r>
              <a:rPr lang="he-IL" altLang="de-DE" sz="2400">
                <a:solidFill>
                  <a:srgbClr val="333333"/>
                </a:solidFill>
              </a:rPr>
              <a:t>לחלוטין.</a:t>
            </a:r>
            <a:endParaRPr lang="he-IL" altLang="de-DE" sz="2400" dirty="0">
              <a:solidFill>
                <a:srgbClr val="333333"/>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877983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התייחסות: האשמה ולקיחת קרדיט</a:t>
            </a:r>
            <a:endParaRPr lang="de-DE" altLang="de-DE" sz="360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יחוס</a:t>
            </a:r>
            <a:r>
              <a:rPr lang="en-US" altLang="de-DE" sz="2400" dirty="0">
                <a:solidFill>
                  <a:srgbClr val="333333"/>
                </a:solidFill>
              </a:rPr>
              <a:t> = </a:t>
            </a:r>
            <a:r>
              <a:rPr lang="he-IL" altLang="de-DE" sz="2400" dirty="0">
                <a:solidFill>
                  <a:srgbClr val="333333"/>
                </a:solidFill>
              </a:rPr>
              <a:t>הסקת הסיבות לאירועים</a:t>
            </a:r>
            <a:r>
              <a:rPr lang="en-US" altLang="de-DE" sz="2400" dirty="0">
                <a:solidFill>
                  <a:srgbClr val="333333"/>
                </a:solidFill>
              </a:rPr>
              <a:t> </a:t>
            </a:r>
            <a:r>
              <a:rPr lang="he-IL" altLang="de-DE" sz="2400" dirty="0">
                <a:solidFill>
                  <a:srgbClr val="333333"/>
                </a:solidFill>
              </a:rPr>
              <a:t>(לדוגמה: האשמה ולקיחת קרדיט)</a:t>
            </a:r>
            <a:r>
              <a:rPr lang="de-DE" altLang="de-DE" sz="2400" dirty="0">
                <a:solidFill>
                  <a:srgbClr val="333333"/>
                </a:solidFill>
              </a:rPr>
              <a:t>.</a:t>
            </a:r>
            <a:endParaRPr lang="en-US" altLang="de-DE" sz="2400" dirty="0">
              <a:solidFill>
                <a:srgbClr val="333333"/>
              </a:solidFill>
            </a:endParaRPr>
          </a:p>
          <a:p>
            <a:pPr eaLnBrk="1" hangingPunct="1">
              <a:tabLst>
                <a:tab pos="0" algn="l"/>
              </a:tabLst>
            </a:pPr>
            <a:r>
              <a:rPr lang="he-IL" altLang="de-DE" sz="2400" dirty="0">
                <a:solidFill>
                  <a:srgbClr val="333333"/>
                </a:solidFill>
              </a:rPr>
              <a:t>לעיתים אנו מתעלמים מכך כי לאירוע מסוים יכולות להיות סיבות שונות לחלוטין.</a:t>
            </a:r>
          </a:p>
          <a:p>
            <a:pPr eaLnBrk="1" hangingPunct="1">
              <a:tabLst>
                <a:tab pos="0" algn="l"/>
              </a:tabLst>
            </a:pPr>
            <a:endParaRPr lang="en-US" altLang="de-DE" sz="2400" dirty="0">
              <a:solidFill>
                <a:srgbClr val="333333"/>
              </a:solidFill>
            </a:endParaRPr>
          </a:p>
          <a:p>
            <a:pPr eaLnBrk="1" hangingPunct="1">
              <a:tabLst>
                <a:tab pos="0" algn="l"/>
              </a:tabLst>
            </a:pPr>
            <a:r>
              <a:rPr lang="he-IL" altLang="de-DE" sz="2400" dirty="0">
                <a:solidFill>
                  <a:srgbClr val="004992"/>
                </a:solidFill>
              </a:rPr>
              <a:t>אילו סיבות יכולות לתרום למצבים הבאים?</a:t>
            </a:r>
          </a:p>
          <a:p>
            <a:pPr eaLnBrk="1" hangingPunct="1">
              <a:tabLst>
                <a:tab pos="0" algn="l"/>
              </a:tabLst>
            </a:pPr>
            <a:r>
              <a:rPr lang="he-IL" altLang="de-DE" sz="2400" dirty="0">
                <a:solidFill>
                  <a:srgbClr val="333333"/>
                </a:solidFill>
              </a:rPr>
              <a:t>ארגנת פגישה עם חבר, אך הוא לא הופיע</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365898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הסברים</a:t>
            </a:r>
            <a:endParaRPr lang="de-DE" altLang="de-DE" sz="3600">
              <a:latin typeface="+mn-lt"/>
              <a:ea typeface="+mn-ea"/>
              <a:cs typeface="+mn-cs"/>
            </a:endParaRPr>
          </a:p>
        </p:txBody>
      </p:sp>
      <p:sp>
        <p:nvSpPr>
          <p:cNvPr id="12290"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חברך הבריז לך?</a:t>
            </a:r>
            <a:endParaRPr lang="en-US" altLang="de-DE" sz="2400" dirty="0">
              <a:solidFill>
                <a:srgbClr val="333333"/>
              </a:solidFill>
            </a:endParaRPr>
          </a:p>
          <a:p>
            <a:pPr eaLnBrk="1" hangingPunct="1">
              <a:tabLst>
                <a:tab pos="0" algn="l"/>
              </a:tabLst>
            </a:pPr>
            <a:r>
              <a:rPr lang="he-IL" altLang="de-DE" sz="2400" dirty="0">
                <a:solidFill>
                  <a:srgbClr val="004992"/>
                </a:solidFill>
              </a:rPr>
              <a:t>הסיבות האפשריות להתנהגות זו...</a:t>
            </a:r>
          </a:p>
          <a:p>
            <a:pPr eaLnBrk="1" hangingPunct="1">
              <a:tabLst>
                <a:tab pos="0" algn="l"/>
              </a:tabLst>
            </a:pPr>
            <a:r>
              <a:rPr lang="he-IL" altLang="de-DE" sz="2400" dirty="0">
                <a:solidFill>
                  <a:srgbClr val="333333"/>
                </a:solidFill>
              </a:rPr>
              <a:t>???</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הסברים</a:t>
            </a:r>
            <a:endParaRPr lang="de-DE" altLang="de-DE" sz="3600">
              <a:latin typeface="+mn-lt"/>
              <a:ea typeface="+mn-ea"/>
              <a:cs typeface="+mn-cs"/>
            </a:endParaRPr>
          </a:p>
        </p:txBody>
      </p:sp>
      <p:sp>
        <p:nvSpPr>
          <p:cNvPr id="14338"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חברך הבריז לך?</a:t>
            </a:r>
            <a:endParaRPr lang="en-US" altLang="de-DE" sz="2400" dirty="0">
              <a:solidFill>
                <a:srgbClr val="333333"/>
              </a:solidFill>
            </a:endParaRPr>
          </a:p>
          <a:p>
            <a:pPr eaLnBrk="1" hangingPunct="1">
              <a:tabLst>
                <a:tab pos="0" algn="l"/>
              </a:tabLst>
            </a:pPr>
            <a:r>
              <a:rPr lang="he-IL" altLang="de-DE" sz="2400" dirty="0">
                <a:solidFill>
                  <a:srgbClr val="004992"/>
                </a:solidFill>
              </a:rPr>
              <a:t>הסיבות האפשריות להתנהגות זו...</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אני לא חשוב בעיניו. הוא לא היה מעז להתנהג כך למישהו אחר.</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הוא שכחן – הוא פשוט איבד תחושת זמן.</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מכוניתו התקלקלה.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הסברים</a:t>
            </a:r>
            <a:endParaRPr lang="de-DE" altLang="de-DE" sz="3600">
              <a:latin typeface="+mn-lt"/>
              <a:ea typeface="+mn-ea"/>
              <a:cs typeface="+mn-cs"/>
            </a:endParaRPr>
          </a:p>
        </p:txBody>
      </p:sp>
      <p:sp>
        <p:nvSpPr>
          <p:cNvPr id="16386"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חברך הבריז לך?</a:t>
            </a:r>
            <a:endParaRPr lang="en-US" altLang="de-DE" sz="2400" dirty="0">
              <a:solidFill>
                <a:srgbClr val="333333"/>
              </a:solidFill>
            </a:endParaRPr>
          </a:p>
          <a:p>
            <a:pPr eaLnBrk="1" hangingPunct="1">
              <a:tabLst>
                <a:tab pos="0" algn="l"/>
              </a:tabLst>
            </a:pPr>
            <a:r>
              <a:rPr lang="he-IL" altLang="de-DE" sz="2400" dirty="0">
                <a:solidFill>
                  <a:srgbClr val="333333"/>
                </a:solidFill>
              </a:rPr>
              <a:t>הסיבות האפשריות להתנהגות זו...</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6" name="Group 68"/>
          <p:cNvGraphicFramePr>
            <a:graphicFrameLocks/>
          </p:cNvGraphicFramePr>
          <p:nvPr>
            <p:extLst>
              <p:ext uri="{D42A27DB-BD31-4B8C-83A1-F6EECF244321}">
                <p14:modId xmlns:p14="http://schemas.microsoft.com/office/powerpoint/2010/main" val="138157167"/>
              </p:ext>
            </p:extLst>
          </p:nvPr>
        </p:nvGraphicFramePr>
        <p:xfrm>
          <a:off x="408955" y="3429000"/>
          <a:ext cx="11376000" cy="2478120"/>
        </p:xfrm>
        <a:graphic>
          <a:graphicData uri="http://schemas.openxmlformats.org/drawingml/2006/table">
            <a:tbl>
              <a:tblPr rtl="1"/>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he-IL" sz="2400" b="0" i="0" u="none" strike="noStrike" cap="none" normalizeH="0" baseline="0" dirty="0">
                          <a:ln>
                            <a:noFill/>
                          </a:ln>
                          <a:solidFill>
                            <a:srgbClr val="004992"/>
                          </a:solidFill>
                          <a:effectLst/>
                          <a:latin typeface="+mn-lt"/>
                          <a:ea typeface="+mn-ea"/>
                          <a:cs typeface="+mn-cs"/>
                        </a:rPr>
                        <a:t>עצמי...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אני לא חשוב בעיניו.</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Wingdings" pitchFamily="2" charset="2"/>
                        <a:buNone/>
                        <a:tabLst/>
                      </a:pPr>
                      <a:r>
                        <a:rPr kumimoji="0" lang="he-IL" sz="2400" b="0" i="0" u="none" strike="noStrike" cap="none" normalizeH="0" baseline="0" dirty="0">
                          <a:ln>
                            <a:noFill/>
                          </a:ln>
                          <a:solidFill>
                            <a:srgbClr val="004992"/>
                          </a:solidFill>
                          <a:effectLst/>
                          <a:latin typeface="+mn-lt"/>
                          <a:ea typeface="+mn-ea"/>
                          <a:cs typeface="+mn-cs"/>
                        </a:rPr>
                        <a:t>אחרים...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הוא שכחן – הוא פשוט איבד תחושת זמן.</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0" marR="0" lvl="0" indent="0" algn="r" defTabSz="914400" rtl="1" eaLnBrk="1" fontAlgn="base" latinLnBrk="0" hangingPunct="1">
                        <a:lnSpc>
                          <a:spcPct val="100000"/>
                        </a:lnSpc>
                        <a:spcBef>
                          <a:spcPts val="0"/>
                        </a:spcBef>
                        <a:spcAft>
                          <a:spcPts val="0"/>
                        </a:spcAft>
                        <a:buClr>
                          <a:srgbClr val="336699"/>
                        </a:buClr>
                        <a:buSzTx/>
                        <a:buFontTx/>
                        <a:buNone/>
                        <a:tabLst/>
                      </a:pPr>
                      <a:r>
                        <a:rPr kumimoji="0" lang="he-IL" sz="2400" b="0" i="0" u="none" strike="noStrike" cap="none" normalizeH="0" baseline="0" dirty="0">
                          <a:ln>
                            <a:noFill/>
                          </a:ln>
                          <a:solidFill>
                            <a:srgbClr val="004992"/>
                          </a:solidFill>
                          <a:effectLst/>
                          <a:latin typeface="+mn-lt"/>
                          <a:ea typeface="+mn-ea"/>
                          <a:cs typeface="+mn-cs"/>
                        </a:rPr>
                        <a:t>מצבים או מזל...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מכוניתו התקלקלה.</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האשמה ולקיחת קרדיט</a:t>
            </a:r>
            <a:endParaRPr lang="de-DE" altLang="de-DE" sz="3600">
              <a:latin typeface="+mn-lt"/>
              <a:ea typeface="+mn-ea"/>
              <a:cs typeface="+mn-cs"/>
            </a:endParaRPr>
          </a:p>
        </p:txBody>
      </p:sp>
      <p:sp>
        <p:nvSpPr>
          <p:cNvPr id="18434" name="Rectangle 3"/>
          <p:cNvSpPr>
            <a:spLocks noGrp="1" noChangeArrowheads="1"/>
          </p:cNvSpPr>
          <p:nvPr>
            <p:ph idx="1"/>
          </p:nvPr>
        </p:nvSpPr>
        <p:spPr/>
        <p:txBody>
          <a:bodyPr>
            <a:noAutofit/>
          </a:bodyPr>
          <a:lstStyle/>
          <a:p>
            <a:pPr>
              <a:tabLst>
                <a:tab pos="0" algn="l"/>
              </a:tabLst>
            </a:pPr>
            <a:r>
              <a:rPr lang="he-IL" altLang="de-DE" sz="2400" dirty="0">
                <a:solidFill>
                  <a:srgbClr val="333333"/>
                </a:solidFill>
              </a:rPr>
              <a:t>כפי שמראה הדוגמה, אירועים יכולים להיגרם עי סיבות רבות ושונות.</a:t>
            </a:r>
          </a:p>
          <a:p>
            <a:pPr>
              <a:tabLst>
                <a:tab pos="0" algn="l"/>
              </a:tabLst>
            </a:pPr>
            <a:r>
              <a:rPr lang="he-IL" altLang="de-DE" sz="2400" dirty="0">
                <a:solidFill>
                  <a:srgbClr val="333333"/>
                </a:solidFill>
              </a:rPr>
              <a:t>ברוב המקרים, מספר גורמים יחד תורמים לסיטואציה.</a:t>
            </a:r>
          </a:p>
          <a:p>
            <a:pPr>
              <a:tabLst>
                <a:tab pos="0" algn="l"/>
              </a:tabLst>
            </a:pPr>
            <a:r>
              <a:rPr lang="he-IL" altLang="de-DE" sz="2400" dirty="0">
                <a:solidFill>
                  <a:srgbClr val="333333"/>
                </a:solidFill>
              </a:rPr>
              <a:t>יחד עם זאת, להרבה אנשים יש העדפה להיצמד להיבט אחד. (לדוגמה: להאשים אחרים ולא את עצמי או להיפך).</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שוחררת מבית החולים מבלי שחל שיפור במצבך</a:t>
            </a:r>
            <a:endParaRPr lang="en-US" altLang="de-DE" sz="3600" dirty="0">
              <a:latin typeface="+mn-lt"/>
              <a:ea typeface="+mn-ea"/>
              <a:cs typeface="+mn-cs"/>
            </a:endParaRPr>
          </a:p>
        </p:txBody>
      </p:sp>
      <p:sp>
        <p:nvSpPr>
          <p:cNvPr id="20482" name="Rectangle 3"/>
          <p:cNvSpPr>
            <a:spLocks noGrp="1" noChangeArrowheads="1"/>
          </p:cNvSpPr>
          <p:nvPr>
            <p:ph idx="1"/>
          </p:nvPr>
        </p:nvSpPr>
        <p:spPr/>
        <p:txBody>
          <a:bodyPr>
            <a:noAutofit/>
          </a:bodyPr>
          <a:lstStyle/>
          <a:p>
            <a:pPr eaLnBrk="1" hangingPunct="1"/>
            <a:r>
              <a:rPr lang="he-IL" altLang="de-DE" sz="2400" dirty="0">
                <a:solidFill>
                  <a:srgbClr val="004992"/>
                </a:solidFill>
              </a:rPr>
              <a:t>פירושים...</a:t>
            </a:r>
            <a:endParaRPr lang="de-DE" altLang="de-DE" sz="2400" dirty="0">
              <a:solidFill>
                <a:srgbClr val="004992"/>
              </a:solidFill>
            </a:endParaRPr>
          </a:p>
          <a:p>
            <a:pPr eaLnBrk="1" hangingPunct="1"/>
            <a:r>
              <a:rPr lang="he-IL" altLang="de-DE" sz="2400" dirty="0">
                <a:solidFill>
                  <a:srgbClr val="333333"/>
                </a:solidFill>
              </a:rPr>
              <a:t>עצמי...</a:t>
            </a:r>
            <a:endParaRPr lang="de-DE" altLang="de-DE" sz="2400" dirty="0">
              <a:solidFill>
                <a:srgbClr val="333333"/>
              </a:solidFill>
            </a:endParaRPr>
          </a:p>
          <a:p>
            <a:pPr eaLnBrk="1" hangingPunct="1"/>
            <a:r>
              <a:rPr lang="he-IL" altLang="de-DE" sz="2400" dirty="0">
                <a:solidFill>
                  <a:srgbClr val="333333"/>
                </a:solidFill>
              </a:rPr>
              <a:t>אחרים...</a:t>
            </a:r>
            <a:r>
              <a:rPr lang="de-DE" altLang="de-DE" sz="2400" dirty="0">
                <a:solidFill>
                  <a:srgbClr val="333333"/>
                </a:solidFill>
              </a:rPr>
              <a:t>	</a:t>
            </a:r>
          </a:p>
          <a:p>
            <a:pPr eaLnBrk="1" hangingPunct="1"/>
            <a:r>
              <a:rPr lang="he-IL" altLang="de-DE" sz="2400" dirty="0">
                <a:solidFill>
                  <a:srgbClr val="333333"/>
                </a:solidFill>
              </a:rPr>
              <a:t>מצב או מקרה... </a:t>
            </a: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200">
                <a:latin typeface="+mn-lt"/>
                <a:cs typeface="+mn-cs"/>
              </a:rPr>
              <a:t>תפסיק לעקוב אחרי!</a:t>
            </a:r>
            <a:endParaRPr lang="de-DE" altLang="de-DE" sz="1200" dirty="0">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p:txBody>
          <a:bodyPr>
            <a:noAutofit/>
          </a:bodyPr>
          <a:lstStyle/>
          <a:p>
            <a:pPr eaLnBrk="1" hangingPunct="1">
              <a:lnSpc>
                <a:spcPct val="100000"/>
              </a:lnSpc>
              <a:spcBef>
                <a:spcPts val="1200"/>
              </a:spcBef>
            </a:pPr>
            <a:r>
              <a:rPr lang="he-IL" altLang="de-DE" sz="1600" b="1" dirty="0">
                <a:solidFill>
                  <a:srgbClr val="004992"/>
                </a:solidFill>
              </a:rPr>
              <a:t>סיבות</a:t>
            </a:r>
          </a:p>
          <a:p>
            <a:pPr eaLnBrk="1" hangingPunct="1">
              <a:lnSpc>
                <a:spcPct val="100000"/>
              </a:lnSpc>
              <a:spcBef>
                <a:spcPts val="1200"/>
              </a:spcBef>
            </a:pPr>
            <a:r>
              <a:rPr lang="he-IL" altLang="de-DE" sz="1600" b="1" dirty="0">
                <a:solidFill>
                  <a:srgbClr val="004992"/>
                </a:solidFill>
              </a:rPr>
              <a:t>עצמך:</a:t>
            </a:r>
            <a:endParaRPr lang="en-US" altLang="de-DE" sz="1600" b="1" dirty="0">
              <a:solidFill>
                <a:srgbClr val="004992"/>
              </a:solidFill>
            </a:endParaRPr>
          </a:p>
          <a:p>
            <a:pPr>
              <a:lnSpc>
                <a:spcPct val="100000"/>
              </a:lnSpc>
              <a:spcBef>
                <a:spcPts val="0"/>
              </a:spcBef>
            </a:pPr>
            <a:r>
              <a:rPr lang="he-IL" altLang="de-DE" sz="1600" i="1" dirty="0">
                <a:solidFill>
                  <a:srgbClr val="333333"/>
                </a:solidFill>
              </a:rPr>
              <a:t>(ניתן לגרום לשינוי במידה מסוימת)</a:t>
            </a:r>
            <a:endParaRPr lang="de-DE" altLang="de-DE" sz="1600" i="1" dirty="0">
              <a:solidFill>
                <a:srgbClr val="333333"/>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לא הייתה לי מספיק מוטיבציה להחלמה</a:t>
            </a:r>
            <a:r>
              <a:rPr lang="de-DE" altLang="de-DE" sz="1600" dirty="0">
                <a:solidFill>
                  <a:srgbClr val="333333"/>
                </a:solidFill>
              </a:rPr>
              <a:t>.</a:t>
            </a:r>
            <a:endParaRPr lang="he-IL" altLang="de-DE" sz="1600" dirty="0">
              <a:solidFill>
                <a:srgbClr val="333333"/>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לא האמנתי בהחלמה שלי</a:t>
            </a:r>
            <a:endParaRPr lang="de-DE" altLang="de-DE" sz="1600" dirty="0">
              <a:solidFill>
                <a:srgbClr val="333333"/>
              </a:solidFill>
            </a:endParaRPr>
          </a:p>
          <a:p>
            <a:pPr>
              <a:lnSpc>
                <a:spcPct val="100000"/>
              </a:lnSpc>
              <a:spcBef>
                <a:spcPts val="1200"/>
              </a:spcBef>
              <a:buClr>
                <a:schemeClr val="tx1"/>
              </a:buClr>
            </a:pPr>
            <a:r>
              <a:rPr lang="he-IL" altLang="de-DE" sz="1600" i="1" dirty="0">
                <a:solidFill>
                  <a:srgbClr val="333333"/>
                </a:solidFill>
              </a:rPr>
              <a:t>(קשה יותר לשינוי)</a:t>
            </a:r>
            <a:r>
              <a:rPr lang="de-DE" altLang="de-DE" sz="1600" i="1" dirty="0">
                <a:solidFill>
                  <a:srgbClr val="333333"/>
                </a:solidFill>
              </a:rPr>
              <a:t>.</a:t>
            </a:r>
          </a:p>
          <a:p>
            <a:pPr marL="285750" indent="-285750">
              <a:lnSpc>
                <a:spcPct val="100000"/>
              </a:lnSpc>
              <a:spcBef>
                <a:spcPts val="0"/>
              </a:spcBef>
              <a:buClr>
                <a:srgbClr val="333333"/>
              </a:buClr>
              <a:buFont typeface="WingDings"/>
              <a:buChar char=""/>
            </a:pPr>
            <a:r>
              <a:rPr lang="he-IL" altLang="de-DE" sz="1600" dirty="0">
                <a:solidFill>
                  <a:srgbClr val="333333"/>
                </a:solidFill>
              </a:rPr>
              <a:t>אני חשוך מרפא</a:t>
            </a:r>
            <a:r>
              <a:rPr lang="de-DE" altLang="de-DE" sz="1600" dirty="0">
                <a:solidFill>
                  <a:srgbClr val="333333"/>
                </a:solidFill>
              </a:rPr>
              <a:t>.</a:t>
            </a:r>
          </a:p>
          <a:p>
            <a:pPr marL="285750" indent="-285750">
              <a:lnSpc>
                <a:spcPct val="100000"/>
              </a:lnSpc>
              <a:spcBef>
                <a:spcPts val="0"/>
              </a:spcBef>
              <a:buClr>
                <a:srgbClr val="333333"/>
              </a:buClr>
              <a:buFont typeface="WingDings"/>
              <a:buChar char=""/>
            </a:pPr>
            <a:r>
              <a:rPr lang="he-IL" altLang="de-DE" sz="1600" dirty="0">
                <a:solidFill>
                  <a:srgbClr val="333333"/>
                </a:solidFill>
              </a:rPr>
              <a:t>יש לי גנים רעים</a:t>
            </a:r>
            <a:r>
              <a:rPr lang="de-DE" altLang="de-DE" sz="1600" dirty="0">
                <a:solidFill>
                  <a:srgbClr val="333333"/>
                </a:solidFill>
              </a:rPr>
              <a:t>.</a:t>
            </a:r>
            <a:endParaRPr lang="en-US" altLang="de-DE" sz="1600" b="1" dirty="0">
              <a:solidFill>
                <a:srgbClr val="333333"/>
              </a:solidFill>
            </a:endParaRPr>
          </a:p>
          <a:p>
            <a:pPr eaLnBrk="1" hangingPunct="1">
              <a:lnSpc>
                <a:spcPct val="100000"/>
              </a:lnSpc>
              <a:spcBef>
                <a:spcPts val="1200"/>
              </a:spcBef>
              <a:buClr>
                <a:schemeClr val="tx1"/>
              </a:buClr>
            </a:pPr>
            <a:r>
              <a:rPr lang="he-IL" altLang="de-DE" sz="1600" b="1" dirty="0">
                <a:solidFill>
                  <a:srgbClr val="004992"/>
                </a:solidFill>
              </a:rPr>
              <a:t>אחרים:</a:t>
            </a:r>
            <a:endParaRPr lang="en-US" altLang="de-DE" sz="1600" b="1" dirty="0">
              <a:solidFill>
                <a:srgbClr val="004992"/>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לצוות הרפואי לא היה אכפת ממני.</a:t>
            </a:r>
          </a:p>
          <a:p>
            <a:pPr eaLnBrk="1" hangingPunct="1">
              <a:buClr>
                <a:schemeClr val="tx1"/>
              </a:buClr>
            </a:pPr>
            <a:r>
              <a:rPr lang="he-IL" altLang="de-DE" sz="1600" b="1" dirty="0">
                <a:solidFill>
                  <a:srgbClr val="004992"/>
                </a:solidFill>
              </a:rPr>
              <a:t>מצבים/נסיבות:</a:t>
            </a:r>
            <a:endParaRPr lang="en-US" altLang="de-DE" sz="1600" b="1" dirty="0">
              <a:solidFill>
                <a:srgbClr val="004992"/>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אולי הייתי מחלים מהר יותר אם לא הייתי חולק חדר עם 6 חולים נוספים.</a:t>
            </a:r>
            <a:endParaRPr lang="de-DE" altLang="de-DE" sz="1600" dirty="0">
              <a:solidFill>
                <a:srgbClr val="333333"/>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אם בית החולים היה מצויד טוב יותר הייתי מחלים.</a:t>
            </a:r>
            <a:endParaRPr lang="de-DE" altLang="de-DE" sz="1600" dirty="0">
              <a:solidFill>
                <a:srgbClr val="333333"/>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לעיתים תהליך ההחלמה לוקח זמן ממושך יותר.</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200">
                <a:latin typeface="+mn-lt"/>
                <a:cs typeface="+mn-cs"/>
              </a:rPr>
              <a:t>תפסיק לעקוב אחרי!</a:t>
            </a:r>
            <a:endParaRPr lang="de-DE" altLang="de-DE" sz="1200" dirty="0">
              <a:latin typeface="+mn-lt"/>
              <a:cs typeface="+mn-cs"/>
            </a:endParaRPr>
          </a:p>
        </p:txBody>
      </p:sp>
      <p:sp>
        <p:nvSpPr>
          <p:cNvPr id="4" name="Title 3"/>
          <p:cNvSpPr>
            <a:spLocks noGrp="1"/>
          </p:cNvSpPr>
          <p:nvPr>
            <p:ph type="title"/>
          </p:nvPr>
        </p:nvSpPr>
        <p:spPr/>
        <p:txBody>
          <a:bodyPr/>
          <a:lstStyle/>
          <a:p>
            <a:r>
              <a:rPr lang="he-IL" sz="3600">
                <a:solidFill>
                  <a:srgbClr val="004992"/>
                </a:solidFill>
                <a:latin typeface="+mn-lt"/>
                <a:ea typeface="+mn-ea"/>
                <a:cs typeface="+mn-cs"/>
              </a:rPr>
              <a:t>שוחררת מבית החולים מבלי שחל שיפור במצבך</a:t>
            </a:r>
            <a:endParaRPr lang="en-US" sz="3600">
              <a:solidFill>
                <a:srgbClr val="004992"/>
              </a:solidFill>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p:txBody>
          <a:bodyPr>
            <a:noAutofit/>
          </a:bodyPr>
          <a:lstStyle/>
          <a:p>
            <a:pPr eaLnBrk="1" hangingPunct="1">
              <a:lnSpc>
                <a:spcPct val="100000"/>
              </a:lnSpc>
              <a:spcBef>
                <a:spcPts val="1200"/>
              </a:spcBef>
            </a:pPr>
            <a:r>
              <a:rPr lang="he-IL" altLang="de-DE" sz="1600" b="1" dirty="0">
                <a:solidFill>
                  <a:srgbClr val="004992"/>
                </a:solidFill>
              </a:rPr>
              <a:t>סיבות</a:t>
            </a:r>
          </a:p>
          <a:p>
            <a:pPr eaLnBrk="1" hangingPunct="1">
              <a:lnSpc>
                <a:spcPct val="100000"/>
              </a:lnSpc>
              <a:spcBef>
                <a:spcPts val="1200"/>
              </a:spcBef>
            </a:pPr>
            <a:r>
              <a:rPr lang="he-IL" altLang="de-DE" sz="1600" b="1" dirty="0">
                <a:solidFill>
                  <a:srgbClr val="004992"/>
                </a:solidFill>
              </a:rPr>
              <a:t>עצמך:</a:t>
            </a:r>
            <a:endParaRPr lang="en-US" altLang="de-DE" sz="1600" b="1" dirty="0">
              <a:solidFill>
                <a:srgbClr val="004992"/>
              </a:solidFill>
            </a:endParaRPr>
          </a:p>
          <a:p>
            <a:pPr>
              <a:lnSpc>
                <a:spcPct val="100000"/>
              </a:lnSpc>
              <a:spcBef>
                <a:spcPts val="0"/>
              </a:spcBef>
            </a:pPr>
            <a:r>
              <a:rPr lang="he-IL" altLang="de-DE" sz="1600" i="1" dirty="0">
                <a:solidFill>
                  <a:srgbClr val="333333"/>
                </a:solidFill>
              </a:rPr>
              <a:t>(ניתן לגרום לשינוי במידה מסוימת)</a:t>
            </a:r>
            <a:endParaRPr lang="de-DE" altLang="de-DE" sz="1600" i="1" dirty="0">
              <a:solidFill>
                <a:srgbClr val="333333"/>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לא הייתה לי מספיק מוטיבציה להחלמה</a:t>
            </a:r>
            <a:r>
              <a:rPr lang="de-DE" altLang="de-DE" sz="1600" dirty="0">
                <a:solidFill>
                  <a:srgbClr val="333333"/>
                </a:solidFill>
              </a:rPr>
              <a:t>.</a:t>
            </a:r>
            <a:endParaRPr lang="he-IL" altLang="de-DE" sz="1600" dirty="0">
              <a:solidFill>
                <a:srgbClr val="333333"/>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לא האמנתי בהחלמה שלי</a:t>
            </a:r>
            <a:endParaRPr lang="de-DE" altLang="de-DE" sz="1600" dirty="0">
              <a:solidFill>
                <a:srgbClr val="333333"/>
              </a:solidFill>
            </a:endParaRPr>
          </a:p>
          <a:p>
            <a:pPr>
              <a:lnSpc>
                <a:spcPct val="100000"/>
              </a:lnSpc>
              <a:spcBef>
                <a:spcPts val="1200"/>
              </a:spcBef>
              <a:buClr>
                <a:schemeClr val="tx1"/>
              </a:buClr>
            </a:pPr>
            <a:r>
              <a:rPr lang="he-IL" altLang="de-DE" sz="1600" i="1" dirty="0">
                <a:solidFill>
                  <a:srgbClr val="333333"/>
                </a:solidFill>
              </a:rPr>
              <a:t>(קשה יותר לשינוי)</a:t>
            </a:r>
            <a:r>
              <a:rPr lang="de-DE" altLang="de-DE" sz="1600" i="1" dirty="0">
                <a:solidFill>
                  <a:srgbClr val="333333"/>
                </a:solidFill>
              </a:rPr>
              <a:t>.</a:t>
            </a:r>
          </a:p>
          <a:p>
            <a:pPr marL="285750" indent="-285750">
              <a:lnSpc>
                <a:spcPct val="100000"/>
              </a:lnSpc>
              <a:spcBef>
                <a:spcPts val="0"/>
              </a:spcBef>
              <a:buClr>
                <a:srgbClr val="333333"/>
              </a:buClr>
              <a:buFont typeface="WingDings"/>
              <a:buChar char=""/>
            </a:pPr>
            <a:r>
              <a:rPr lang="he-IL" altLang="de-DE" sz="1600" dirty="0">
                <a:solidFill>
                  <a:srgbClr val="333333"/>
                </a:solidFill>
              </a:rPr>
              <a:t>אני חשוך מרפא</a:t>
            </a:r>
            <a:r>
              <a:rPr lang="de-DE" altLang="de-DE" sz="1600" dirty="0">
                <a:solidFill>
                  <a:srgbClr val="333333"/>
                </a:solidFill>
              </a:rPr>
              <a:t>.</a:t>
            </a:r>
          </a:p>
          <a:p>
            <a:pPr marL="285750" indent="-285750">
              <a:lnSpc>
                <a:spcPct val="100000"/>
              </a:lnSpc>
              <a:spcBef>
                <a:spcPts val="0"/>
              </a:spcBef>
              <a:buClr>
                <a:srgbClr val="333333"/>
              </a:buClr>
              <a:buFont typeface="WingDings"/>
              <a:buChar char=""/>
            </a:pPr>
            <a:r>
              <a:rPr lang="he-IL" altLang="de-DE" sz="1600" dirty="0">
                <a:solidFill>
                  <a:srgbClr val="333333"/>
                </a:solidFill>
              </a:rPr>
              <a:t>יש לי גנים רעים</a:t>
            </a:r>
            <a:r>
              <a:rPr lang="de-DE" altLang="de-DE" sz="1600" dirty="0">
                <a:solidFill>
                  <a:srgbClr val="333333"/>
                </a:solidFill>
              </a:rPr>
              <a:t>.</a:t>
            </a:r>
            <a:endParaRPr lang="en-US" altLang="de-DE" sz="1600" b="1" dirty="0">
              <a:solidFill>
                <a:srgbClr val="333333"/>
              </a:solidFill>
            </a:endParaRPr>
          </a:p>
          <a:p>
            <a:pPr eaLnBrk="1" hangingPunct="1">
              <a:lnSpc>
                <a:spcPct val="100000"/>
              </a:lnSpc>
              <a:spcBef>
                <a:spcPts val="1200"/>
              </a:spcBef>
              <a:buClr>
                <a:schemeClr val="tx1"/>
              </a:buClr>
            </a:pPr>
            <a:r>
              <a:rPr lang="he-IL" altLang="de-DE" sz="1600" b="1" dirty="0">
                <a:solidFill>
                  <a:srgbClr val="004992"/>
                </a:solidFill>
              </a:rPr>
              <a:t>אחרים:</a:t>
            </a:r>
            <a:endParaRPr lang="en-US" altLang="de-DE" sz="1600" b="1" dirty="0">
              <a:solidFill>
                <a:srgbClr val="004992"/>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לצוות הרפואי לא היה אכפת ממני.</a:t>
            </a:r>
          </a:p>
          <a:p>
            <a:pPr eaLnBrk="1" hangingPunct="1">
              <a:buClr>
                <a:schemeClr val="tx1"/>
              </a:buClr>
            </a:pPr>
            <a:r>
              <a:rPr lang="he-IL" altLang="de-DE" sz="1600" b="1" dirty="0">
                <a:solidFill>
                  <a:srgbClr val="004992"/>
                </a:solidFill>
              </a:rPr>
              <a:t>מצבים/נסיבות:</a:t>
            </a:r>
            <a:endParaRPr lang="en-US" altLang="de-DE" sz="1600" b="1" dirty="0">
              <a:solidFill>
                <a:srgbClr val="004992"/>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אולי הייתי מחלים מהר יותר אם לא הייתי חולק חדר עם 6 חולים נוספים.</a:t>
            </a:r>
            <a:endParaRPr lang="de-DE" altLang="de-DE" sz="1600" dirty="0">
              <a:solidFill>
                <a:srgbClr val="333333"/>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אם בית החולים היה מצויד טוב יותר הייתי מחלים.</a:t>
            </a:r>
            <a:endParaRPr lang="de-DE" altLang="de-DE" sz="1600" dirty="0">
              <a:solidFill>
                <a:srgbClr val="333333"/>
              </a:solidFill>
            </a:endParaRPr>
          </a:p>
          <a:p>
            <a:pPr marL="285750" indent="-285750">
              <a:lnSpc>
                <a:spcPct val="100000"/>
              </a:lnSpc>
              <a:spcBef>
                <a:spcPts val="0"/>
              </a:spcBef>
              <a:buClr>
                <a:srgbClr val="333333"/>
              </a:buClr>
              <a:buFont typeface="WingDings"/>
              <a:buChar char=""/>
            </a:pPr>
            <a:r>
              <a:rPr lang="he-IL" altLang="de-DE" sz="1600" dirty="0">
                <a:solidFill>
                  <a:srgbClr val="333333"/>
                </a:solidFill>
              </a:rPr>
              <a:t>לעיתים תהליך ההחלמה לוקח זמן ממושך יותר.</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800" b="1">
                <a:solidFill>
                  <a:srgbClr val="FF0000"/>
                </a:solidFill>
                <a:latin typeface="+mn-lt"/>
                <a:cs typeface="+mn-cs"/>
              </a:rPr>
              <a:t>זהירות: הסברים חד-צדדיים</a:t>
            </a:r>
            <a:endParaRPr lang="en-US" altLang="de-DE" sz="2800" b="1" dirty="0">
              <a:solidFill>
                <a:srgbClr val="FF0000"/>
              </a:solidFill>
              <a:latin typeface="+mn-lt"/>
              <a:cs typeface="+mn-cs"/>
            </a:endParaRPr>
          </a:p>
        </p:txBody>
      </p:sp>
      <p:sp>
        <p:nvSpPr>
          <p:cNvPr id="12"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200">
                <a:latin typeface="+mn-lt"/>
                <a:cs typeface="+mn-cs"/>
              </a:rPr>
              <a:t>תפסיק לעקוב אחרי!</a:t>
            </a:r>
            <a:endParaRPr lang="de-DE" altLang="de-DE" sz="1200" dirty="0">
              <a:latin typeface="+mn-lt"/>
              <a:cs typeface="+mn-cs"/>
            </a:endParaRPr>
          </a:p>
        </p:txBody>
      </p:sp>
      <p:sp>
        <p:nvSpPr>
          <p:cNvPr id="4" name="Title 3"/>
          <p:cNvSpPr>
            <a:spLocks noGrp="1"/>
          </p:cNvSpPr>
          <p:nvPr>
            <p:ph type="title"/>
          </p:nvPr>
        </p:nvSpPr>
        <p:spPr/>
        <p:txBody>
          <a:bodyPr/>
          <a:lstStyle/>
          <a:p>
            <a:r>
              <a:rPr lang="he-IL" sz="3600">
                <a:solidFill>
                  <a:srgbClr val="004992"/>
                </a:solidFill>
                <a:latin typeface="+mn-lt"/>
                <a:ea typeface="+mn-ea"/>
                <a:cs typeface="+mn-cs"/>
              </a:rPr>
              <a:t>שוחררת מבית החולים מבלי שחל שיפור במצבך</a:t>
            </a:r>
            <a:endParaRPr lang="en-US" sz="3600">
              <a:solidFill>
                <a:srgbClr val="004992"/>
              </a:solidFill>
              <a:latin typeface="+mn-lt"/>
              <a:ea typeface="+mn-ea"/>
              <a:cs typeface="+mn-cs"/>
            </a:endParaRPr>
          </a:p>
        </p:txBody>
      </p:sp>
    </p:spTree>
    <p:extLst>
      <p:ext uri="{BB962C8B-B14F-4D97-AF65-F5344CB8AC3E}">
        <p14:creationId xmlns:p14="http://schemas.microsoft.com/office/powerpoint/2010/main" val="3399497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שוחררת מבית החולים מבלי שחל שיפור במצבך</a:t>
            </a:r>
            <a:endParaRPr lang="en-US" altLang="de-DE" sz="3600" dirty="0">
              <a:latin typeface="+mn-lt"/>
              <a:ea typeface="+mn-ea"/>
              <a:cs typeface="+mn-cs"/>
            </a:endParaRPr>
          </a:p>
        </p:txBody>
      </p:sp>
      <p:sp>
        <p:nvSpPr>
          <p:cNvPr id="26626" name="Rectangle 3"/>
          <p:cNvSpPr>
            <a:spLocks noGrp="1" noChangeArrowheads="1"/>
          </p:cNvSpPr>
          <p:nvPr>
            <p:ph idx="1"/>
          </p:nvPr>
        </p:nvSpPr>
        <p:spPr>
          <a:xfrm>
            <a:off x="4153371" y="2204864"/>
            <a:ext cx="7595583" cy="4248000"/>
          </a:xfrm>
        </p:spPr>
        <p:txBody>
          <a:bodyPr>
            <a:noAutofit/>
          </a:bodyPr>
          <a:lstStyle/>
          <a:p>
            <a:pPr eaLnBrk="1" hangingPunct="1">
              <a:tabLst>
                <a:tab pos="0" algn="l"/>
              </a:tabLst>
            </a:pPr>
            <a:r>
              <a:rPr lang="he-IL" altLang="de-DE" sz="2400" dirty="0">
                <a:solidFill>
                  <a:srgbClr val="333333"/>
                </a:solidFill>
              </a:rPr>
              <a:t>כעת, אנא הצע תשובות הכוללות מגוון של סיבות (למשל: אחרים, המצב ואני)</a:t>
            </a:r>
          </a:p>
          <a:p>
            <a:pPr lvl="1" eaLnBrk="1" hangingPunct="1">
              <a:spcBef>
                <a:spcPts val="1999"/>
              </a:spcBef>
              <a:spcAft>
                <a:spcPts val="0"/>
              </a:spcAft>
              <a:buSzPct val="80000"/>
              <a:tabLst>
                <a:tab pos="0" algn="l"/>
              </a:tabLst>
            </a:pPr>
            <a:r>
              <a:rPr lang="de-DE" altLang="de-DE" sz="2400" dirty="0">
                <a:solidFill>
                  <a:srgbClr val="333333"/>
                </a:solidFill>
                <a:latin typeface="+mn-lt"/>
              </a:rPr>
              <a:t>???</a:t>
            </a:r>
          </a:p>
          <a:p>
            <a:pPr lvl="1" eaLnBrk="1" hangingPunct="1">
              <a:spcBef>
                <a:spcPts val="1999"/>
              </a:spcBef>
              <a:spcAft>
                <a:spcPts val="0"/>
              </a:spcAft>
              <a:buSzPct val="80000"/>
              <a:tabLst>
                <a:tab pos="0" algn="l"/>
              </a:tabLst>
            </a:pPr>
            <a:r>
              <a:rPr lang="de-DE" altLang="de-DE" sz="2400" dirty="0">
                <a:solidFill>
                  <a:srgbClr val="333333"/>
                </a:solidFill>
                <a:latin typeface="+mn-lt"/>
              </a:rPr>
              <a:t>???</a:t>
            </a:r>
          </a:p>
          <a:p>
            <a:pPr lvl="1" eaLnBrk="1" hangingPunct="1">
              <a:spcBef>
                <a:spcPts val="1999"/>
              </a:spcBef>
              <a:spcAft>
                <a:spcPts val="0"/>
              </a:spcAft>
              <a:buSzPct val="80000"/>
              <a:tabLst>
                <a:tab pos="0" algn="l"/>
              </a:tabLst>
            </a:pPr>
            <a:r>
              <a:rPr lang="de-DE" altLang="de-DE" sz="2400" dirty="0">
                <a:solidFill>
                  <a:srgbClr val="333333"/>
                </a:solidFill>
                <a:latin typeface="+mn-lt"/>
              </a:rPr>
              <a:t>???</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200">
                <a:latin typeface="+mn-lt"/>
                <a:cs typeface="+mn-cs"/>
              </a:rPr>
              <a:t>תפסיק לעקוב אחרי!</a:t>
            </a:r>
            <a:endParaRPr lang="de-DE" altLang="de-DE" sz="1200"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שוחררת מבית החולים מבלי שחל שיפור במצבך</a:t>
            </a:r>
            <a:endParaRPr lang="en-US" altLang="de-DE" sz="3600" dirty="0">
              <a:latin typeface="+mn-lt"/>
              <a:ea typeface="+mn-ea"/>
              <a:cs typeface="+mn-cs"/>
            </a:endParaRPr>
          </a:p>
        </p:txBody>
      </p:sp>
      <p:sp>
        <p:nvSpPr>
          <p:cNvPr id="28674" name="Rectangle 3"/>
          <p:cNvSpPr>
            <a:spLocks noGrp="1" noChangeArrowheads="1"/>
          </p:cNvSpPr>
          <p:nvPr>
            <p:ph idx="1"/>
          </p:nvPr>
        </p:nvSpPr>
        <p:spPr>
          <a:xfrm>
            <a:off x="4153371" y="2204864"/>
            <a:ext cx="7595584" cy="4248000"/>
          </a:xfrm>
        </p:spPr>
        <p:txBody>
          <a:bodyPr>
            <a:noAutofit/>
          </a:bodyPr>
          <a:lstStyle/>
          <a:p>
            <a:pPr eaLnBrk="1" hangingPunct="1">
              <a:tabLst>
                <a:tab pos="0" algn="l"/>
              </a:tabLst>
            </a:pPr>
            <a:r>
              <a:rPr lang="he-IL" altLang="de-DE" sz="2400" dirty="0">
                <a:solidFill>
                  <a:srgbClr val="333333"/>
                </a:solidFill>
              </a:rPr>
              <a:t>כעת, אנא הצע תשובות הכוללות מגוון של סיבות (למשל: אחרים, המצב ואני)</a:t>
            </a:r>
          </a:p>
          <a:p>
            <a:pPr marL="342900" lvl="1" indent="-342900" eaLnBrk="1" hangingPunct="1">
              <a:spcBef>
                <a:spcPts val="1999"/>
              </a:spcBef>
              <a:spcAft>
                <a:spcPts val="0"/>
              </a:spcAft>
              <a:buClr>
                <a:srgbClr val="333333"/>
              </a:buClr>
              <a:buSzPct val="80000"/>
              <a:buFont typeface="WingDings"/>
              <a:buChar char=""/>
              <a:tabLst>
                <a:tab pos="0" algn="l"/>
              </a:tabLst>
            </a:pPr>
            <a:r>
              <a:rPr lang="he-IL" altLang="de-DE" sz="2400">
                <a:solidFill>
                  <a:srgbClr val="333333"/>
                </a:solidFill>
                <a:latin typeface="+mn-lt"/>
              </a:rPr>
              <a:t>”לצוות </a:t>
            </a:r>
            <a:r>
              <a:rPr lang="he-IL" altLang="de-DE" sz="2400" dirty="0">
                <a:solidFill>
                  <a:srgbClr val="333333"/>
                </a:solidFill>
                <a:latin typeface="+mn-lt"/>
              </a:rPr>
              <a:t>הרפואי לא היה מספיק זמן אבל הייתי יכול לבקש תמיכה רבה יותר וללכת יותר לפגישות של טיפול קבוצתי. זו יכולה להיות הסיבה לכך שהשהות שלי לא הייתה מוצלחת כפי שיכלה </a:t>
            </a:r>
            <a:r>
              <a:rPr lang="he-IL" altLang="de-DE" sz="2400">
                <a:solidFill>
                  <a:srgbClr val="333333"/>
                </a:solidFill>
                <a:latin typeface="+mn-lt"/>
              </a:rPr>
              <a:t>להיות.“</a:t>
            </a:r>
            <a:endParaRPr lang="de-DE" altLang="de-DE" sz="2400" dirty="0">
              <a:solidFill>
                <a:srgbClr val="333333"/>
              </a:solidFill>
              <a:latin typeface="+mn-lt"/>
            </a:endParaRPr>
          </a:p>
          <a:p>
            <a:pPr marL="342900" lvl="1" indent="-342900" eaLnBrk="1" hangingPunct="1">
              <a:spcBef>
                <a:spcPts val="1999"/>
              </a:spcBef>
              <a:spcAft>
                <a:spcPts val="0"/>
              </a:spcAft>
              <a:buClr>
                <a:srgbClr val="333333"/>
              </a:buClr>
              <a:buSzPct val="80000"/>
              <a:buFont typeface="WingDings"/>
              <a:buChar char=""/>
              <a:tabLst>
                <a:tab pos="0" algn="l"/>
              </a:tabLst>
            </a:pPr>
            <a:r>
              <a:rPr lang="he-IL" altLang="de-DE" sz="2400">
                <a:solidFill>
                  <a:srgbClr val="333333"/>
                </a:solidFill>
                <a:latin typeface="+mn-lt"/>
              </a:rPr>
              <a:t>”אולי </a:t>
            </a:r>
            <a:r>
              <a:rPr lang="he-IL" altLang="de-DE" sz="2400" dirty="0">
                <a:solidFill>
                  <a:srgbClr val="333333"/>
                </a:solidFill>
                <a:latin typeface="+mn-lt"/>
              </a:rPr>
              <a:t>אני צריך להיות סבלני יותר בקשר להחלמה שלי. אני בטוח כי בעתיד אוכל להיעזר בידי צוות </a:t>
            </a:r>
            <a:r>
              <a:rPr lang="he-IL" altLang="de-DE" sz="2400">
                <a:solidFill>
                  <a:srgbClr val="333333"/>
                </a:solidFill>
                <a:latin typeface="+mn-lt"/>
              </a:rPr>
              <a:t>מקצועי.“</a:t>
            </a:r>
            <a:endParaRPr lang="de-DE" altLang="de-DE" sz="2400" dirty="0">
              <a:solidFill>
                <a:srgbClr val="333333"/>
              </a:solidFill>
              <a:latin typeface="+mn-lt"/>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34356"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flipH="1">
            <a:off x="913010"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200">
                <a:latin typeface="+mn-lt"/>
                <a:cs typeface="+mn-cs"/>
              </a:rPr>
              <a:t>תפסיק לעקוב אחרי!</a:t>
            </a:r>
            <a:endParaRPr lang="de-DE" altLang="de-DE" sz="1200"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1"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שליליים!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503880796"/>
              </p:ext>
            </p:extLst>
          </p:nvPr>
        </p:nvGraphicFramePr>
        <p:xfrm>
          <a:off x="408955" y="4297680"/>
          <a:ext cx="11376000" cy="246888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1200"/>
                        </a:spcBef>
                        <a:spcAft>
                          <a:spcPts val="0"/>
                        </a:spcAft>
                        <a:buClr>
                          <a:schemeClr val="bg1"/>
                        </a:buClr>
                        <a:buSzTx/>
                        <a:buFont typeface="Arial" panose="020B0604020202020204" pitchFamily="34" charset="0"/>
                        <a:buNone/>
                        <a:tabLst/>
                      </a:pPr>
                      <a:r>
                        <a:rPr kumimoji="0" lang="he-IL" sz="2000" b="1" i="1" u="none" strike="noStrike" cap="none" normalizeH="0" baseline="0" dirty="0">
                          <a:ln>
                            <a:noFill/>
                          </a:ln>
                          <a:solidFill>
                            <a:srgbClr val="333333"/>
                          </a:solidFill>
                          <a:effectLst/>
                          <a:latin typeface="+mn-lt"/>
                          <a:ea typeface="+mn-ea"/>
                          <a:cs typeface="+mn-cs"/>
                        </a:rPr>
                        <a:t>יחוס עצמי</a:t>
                      </a:r>
                    </a:p>
                    <a:p>
                      <a:pPr marL="0" marR="0" lvl="0" indent="0" algn="r" defTabSz="914400" rtl="1" eaLnBrk="1" fontAlgn="base" latinLnBrk="0" hangingPunct="1">
                        <a:lnSpc>
                          <a:spcPct val="100000"/>
                        </a:lnSpc>
                        <a:spcBef>
                          <a:spcPts val="1200"/>
                        </a:spcBef>
                        <a:spcAft>
                          <a:spcPts val="0"/>
                        </a:spcAft>
                        <a:buClr>
                          <a:schemeClr val="bg1"/>
                        </a:buClr>
                        <a:buSzTx/>
                        <a:buFont typeface="Arial" panose="020B0604020202020204" pitchFamily="34" charset="0"/>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”זה </a:t>
                      </a:r>
                      <a:r>
                        <a:rPr kumimoji="0" lang="he-IL" sz="2000" b="0" i="0" u="none" strike="noStrike" cap="none" normalizeH="0" baseline="0" dirty="0">
                          <a:ln>
                            <a:noFill/>
                          </a:ln>
                          <a:solidFill>
                            <a:srgbClr val="333333"/>
                          </a:solidFill>
                          <a:effectLst/>
                          <a:latin typeface="+mn-lt"/>
                          <a:ea typeface="+mn-ea"/>
                          <a:cs typeface="+mn-cs"/>
                        </a:rPr>
                        <a:t>היה לגמרי באשמתי. אני חייב התנצלות </a:t>
                      </a:r>
                      <a:r>
                        <a:rPr kumimoji="0" lang="he-IL" sz="2000" b="0" i="0" u="none" strike="noStrike" cap="none" normalizeH="0" baseline="0">
                          <a:ln>
                            <a:noFill/>
                          </a:ln>
                          <a:solidFill>
                            <a:srgbClr val="333333"/>
                          </a:solidFill>
                          <a:effectLst/>
                          <a:latin typeface="+mn-lt"/>
                          <a:ea typeface="+mn-ea"/>
                          <a:cs typeface="+mn-cs"/>
                        </a:rPr>
                        <a:t>למעריצים!“)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a:ln>
                            <a:noFill/>
                          </a:ln>
                          <a:solidFill>
                            <a:srgbClr val="333333"/>
                          </a:solidFill>
                          <a:effectLst/>
                          <a:latin typeface="+mn-lt"/>
                          <a:ea typeface="+mn-ea"/>
                          <a:cs typeface="+mn-cs"/>
                        </a:rPr>
                        <a:t>חסרון:</a:t>
                      </a:r>
                      <a:r>
                        <a:rPr kumimoji="0" lang="he-IL" sz="2000" b="0" i="0" u="none" strike="noStrike" cap="none" normalizeH="0" baseline="0">
                          <a:ln>
                            <a:noFill/>
                          </a:ln>
                          <a:solidFill>
                            <a:srgbClr val="333333"/>
                          </a:solidFill>
                          <a:effectLst/>
                          <a:latin typeface="+mn-lt"/>
                          <a:ea typeface="+mn-ea"/>
                          <a:cs typeface="+mn-cs"/>
                        </a:rPr>
                        <a:t> </a:t>
                      </a:r>
                      <a:r>
                        <a:rPr kumimoji="0" lang="he-IL" sz="2000" b="0" i="0" u="none" strike="noStrike" cap="none" normalizeH="0" baseline="0">
                          <a:ln>
                            <a:noFill/>
                          </a:ln>
                          <a:solidFill>
                            <a:srgbClr val="004992"/>
                          </a:solidFill>
                          <a:effectLst/>
                          <a:latin typeface="+mn-lt"/>
                          <a:ea typeface="+mn-ea"/>
                          <a:cs typeface="+mn-cs"/>
                        </a:rPr>
                        <a:t>???</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מוריד את הביטחון העצמי </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a:ln>
                            <a:noFill/>
                          </a:ln>
                          <a:solidFill>
                            <a:srgbClr val="333333"/>
                          </a:solidFill>
                          <a:effectLst/>
                          <a:latin typeface="+mn-lt"/>
                          <a:ea typeface="+mn-ea"/>
                          <a:cs typeface="+mn-cs"/>
                        </a:rPr>
                        <a:t>יתרון:</a:t>
                      </a:r>
                      <a:r>
                        <a:rPr kumimoji="0" lang="he-IL" sz="2000" b="0" i="0" u="none" strike="noStrike" cap="none" normalizeH="0" baseline="0">
                          <a:ln>
                            <a:noFill/>
                          </a:ln>
                          <a:solidFill>
                            <a:srgbClr val="333333"/>
                          </a:solidFill>
                          <a:effectLst/>
                          <a:latin typeface="+mn-lt"/>
                          <a:ea typeface="+mn-ea"/>
                          <a:cs typeface="+mn-cs"/>
                        </a:rPr>
                        <a:t> </a:t>
                      </a:r>
                      <a:r>
                        <a:rPr kumimoji="0" lang="he-IL" sz="2000" b="0" i="0" u="none" strike="noStrike" cap="none" normalizeH="0" baseline="0">
                          <a:ln>
                            <a:noFill/>
                          </a:ln>
                          <a:solidFill>
                            <a:srgbClr val="004992"/>
                          </a:solidFill>
                          <a:effectLst/>
                          <a:latin typeface="+mn-lt"/>
                          <a:ea typeface="+mn-ea"/>
                          <a:cs typeface="+mn-cs"/>
                        </a:rPr>
                        <a:t>???</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לקחת אחריות נחשב למעשה </a:t>
                      </a:r>
                      <a:r>
                        <a:rPr kumimoji="0" lang="he-IL" sz="2000" b="0" i="0" u="none" strike="noStrike" cap="none" normalizeH="0" baseline="0">
                          <a:ln>
                            <a:noFill/>
                          </a:ln>
                          <a:solidFill>
                            <a:srgbClr val="FFFFFF"/>
                          </a:solidFill>
                          <a:effectLst/>
                          <a:latin typeface="+mn-lt"/>
                          <a:ea typeface="+mn-ea"/>
                          <a:cs typeface="+mn-cs"/>
                        </a:rPr>
                        <a:t>אצילי (”ספורטאי טוב“) </a:t>
                      </a:r>
                      <a:endParaRPr kumimoji="0" lang="en-GB" sz="20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1200"/>
                        </a:spcBef>
                        <a:spcAft>
                          <a:spcPts val="0"/>
                        </a:spcAft>
                        <a:buClr>
                          <a:srgbClr val="E3EFF8"/>
                        </a:buClr>
                        <a:buSzTx/>
                        <a:buFont typeface="Arial" panose="020B0604020202020204" pitchFamily="34" charset="0"/>
                        <a:buNone/>
                        <a:tabLst/>
                      </a:pPr>
                      <a:r>
                        <a:rPr kumimoji="0" lang="he-IL" sz="2000" b="1" i="1" u="none" strike="noStrike" cap="none" normalizeH="0" baseline="0" dirty="0">
                          <a:ln>
                            <a:noFill/>
                          </a:ln>
                          <a:solidFill>
                            <a:srgbClr val="333333"/>
                          </a:solidFill>
                          <a:effectLst/>
                          <a:latin typeface="+mn-lt"/>
                          <a:ea typeface="+mn-ea"/>
                          <a:cs typeface="+mn-cs"/>
                        </a:rPr>
                        <a:t>יחוס לאחרים/למצב</a:t>
                      </a:r>
                    </a:p>
                    <a:p>
                      <a:pPr marL="0" marR="0" lvl="0" indent="0" algn="r" defTabSz="914400" rtl="1" eaLnBrk="1" fontAlgn="base" latinLnBrk="0" hangingPunct="1">
                        <a:lnSpc>
                          <a:spcPct val="100000"/>
                        </a:lnSpc>
                        <a:spcBef>
                          <a:spcPts val="1200"/>
                        </a:spcBef>
                        <a:spcAft>
                          <a:spcPts val="0"/>
                        </a:spcAft>
                        <a:buClr>
                          <a:srgbClr val="E3EFF8"/>
                        </a:buClr>
                        <a:buSzTx/>
                        <a:buFont typeface="Arial" panose="020B0604020202020204" pitchFamily="34" charset="0"/>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”אבל </a:t>
                      </a:r>
                      <a:r>
                        <a:rPr kumimoji="0" lang="he-IL" sz="2000" b="0" i="0" u="none" strike="noStrike" cap="none" normalizeH="0" baseline="0" dirty="0">
                          <a:ln>
                            <a:noFill/>
                          </a:ln>
                          <a:solidFill>
                            <a:srgbClr val="333333"/>
                          </a:solidFill>
                          <a:effectLst/>
                          <a:latin typeface="+mn-lt"/>
                          <a:ea typeface="+mn-ea"/>
                          <a:cs typeface="+mn-cs"/>
                        </a:rPr>
                        <a:t>איפה היה </a:t>
                      </a:r>
                      <a:r>
                        <a:rPr kumimoji="0" lang="he-IL" sz="2000" b="0" i="0" u="none" strike="noStrike" cap="none" normalizeH="0" baseline="0">
                          <a:ln>
                            <a:noFill/>
                          </a:ln>
                          <a:solidFill>
                            <a:srgbClr val="333333"/>
                          </a:solidFill>
                          <a:effectLst/>
                          <a:latin typeface="+mn-lt"/>
                          <a:ea typeface="+mn-ea"/>
                          <a:cs typeface="+mn-cs"/>
                        </a:rPr>
                        <a:t>המגן?“, ”הכל </a:t>
                      </a:r>
                      <a:r>
                        <a:rPr kumimoji="0" lang="he-IL" sz="2000" b="0" i="0" u="none" strike="noStrike" cap="none" normalizeH="0" baseline="0" dirty="0">
                          <a:ln>
                            <a:noFill/>
                          </a:ln>
                          <a:solidFill>
                            <a:srgbClr val="333333"/>
                          </a:solidFill>
                          <a:effectLst/>
                          <a:latin typeface="+mn-lt"/>
                          <a:ea typeface="+mn-ea"/>
                          <a:cs typeface="+mn-cs"/>
                        </a:rPr>
                        <a:t>יכול לקרות </a:t>
                      </a:r>
                      <a:r>
                        <a:rPr kumimoji="0" lang="he-IL" sz="2000" b="0" i="0" u="none" strike="noStrike" cap="none" normalizeH="0" baseline="0">
                          <a:ln>
                            <a:noFill/>
                          </a:ln>
                          <a:solidFill>
                            <a:srgbClr val="333333"/>
                          </a:solidFill>
                          <a:effectLst/>
                          <a:latin typeface="+mn-lt"/>
                          <a:ea typeface="+mn-ea"/>
                          <a:cs typeface="+mn-cs"/>
                        </a:rPr>
                        <a:t>במשחק כדורגל“)</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r>
                        <a:rPr kumimoji="0" lang="he-IL" sz="2000" b="0" i="0" u="none" strike="noStrike" cap="none" normalizeH="0" baseline="0" dirty="0">
                          <a:ln>
                            <a:noFill/>
                          </a:ln>
                          <a:solidFill>
                            <a:srgbClr val="E3EFF8"/>
                          </a:solidFill>
                          <a:effectLst/>
                          <a:latin typeface="+mn-lt"/>
                          <a:ea typeface="+mn-ea"/>
                          <a:cs typeface="+mn-cs"/>
                        </a:rPr>
                        <a:t> להעביר את האחריות לאחרים נחשב ללא מנומס</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r>
                        <a:rPr kumimoji="0" lang="he-IL" sz="2000" b="0" i="0" u="none" strike="noStrike" cap="none" normalizeH="0" baseline="0" dirty="0">
                          <a:ln>
                            <a:noFill/>
                          </a:ln>
                          <a:solidFill>
                            <a:srgbClr val="E3EFF8"/>
                          </a:solidFill>
                          <a:effectLst/>
                          <a:latin typeface="+mn-lt"/>
                          <a:ea typeface="+mn-ea"/>
                          <a:cs typeface="+mn-cs"/>
                        </a:rPr>
                        <a:t> הביטחון העצמי לא מאוים </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800">
                <a:latin typeface="+mn-lt"/>
                <a:cs typeface="+mn-cs"/>
              </a:rPr>
              <a:t>לו שיחקת טוב יותר, הקבוצה השנייה לא הייתה מבקיעה שער!</a:t>
            </a:r>
            <a:endParaRPr lang="en-CA" altLang="de-DE" sz="1800"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1"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שליליים!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956088047"/>
              </p:ext>
            </p:extLst>
          </p:nvPr>
        </p:nvGraphicFramePr>
        <p:xfrm>
          <a:off x="408955" y="4297680"/>
          <a:ext cx="11376000" cy="246888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1200"/>
                        </a:spcBef>
                        <a:spcAft>
                          <a:spcPts val="0"/>
                        </a:spcAft>
                        <a:buClr>
                          <a:schemeClr val="bg1"/>
                        </a:buClr>
                        <a:buSzTx/>
                        <a:buFont typeface="Arial" panose="020B0604020202020204" pitchFamily="34" charset="0"/>
                        <a:buNone/>
                        <a:tabLst/>
                      </a:pPr>
                      <a:r>
                        <a:rPr kumimoji="0" lang="he-IL" sz="2000" b="1" i="1" u="none" strike="noStrike" cap="none" normalizeH="0" baseline="0" dirty="0">
                          <a:ln>
                            <a:noFill/>
                          </a:ln>
                          <a:solidFill>
                            <a:srgbClr val="333333"/>
                          </a:solidFill>
                          <a:effectLst/>
                          <a:latin typeface="+mn-lt"/>
                          <a:ea typeface="+mn-ea"/>
                          <a:cs typeface="+mn-cs"/>
                        </a:rPr>
                        <a:t>יחוס עצמי</a:t>
                      </a:r>
                    </a:p>
                    <a:p>
                      <a:pPr marL="0" marR="0" lvl="0" indent="0" algn="r" defTabSz="914400" rtl="1" eaLnBrk="1" fontAlgn="base" latinLnBrk="0" hangingPunct="1">
                        <a:lnSpc>
                          <a:spcPct val="100000"/>
                        </a:lnSpc>
                        <a:spcBef>
                          <a:spcPts val="1200"/>
                        </a:spcBef>
                        <a:spcAft>
                          <a:spcPts val="0"/>
                        </a:spcAft>
                        <a:buClr>
                          <a:schemeClr val="bg1"/>
                        </a:buClr>
                        <a:buSzTx/>
                        <a:buFont typeface="Arial" panose="020B0604020202020204" pitchFamily="34" charset="0"/>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”זה </a:t>
                      </a:r>
                      <a:r>
                        <a:rPr kumimoji="0" lang="he-IL" sz="2000" b="0" i="0" u="none" strike="noStrike" cap="none" normalizeH="0" baseline="0" dirty="0">
                          <a:ln>
                            <a:noFill/>
                          </a:ln>
                          <a:solidFill>
                            <a:srgbClr val="333333"/>
                          </a:solidFill>
                          <a:effectLst/>
                          <a:latin typeface="+mn-lt"/>
                          <a:ea typeface="+mn-ea"/>
                          <a:cs typeface="+mn-cs"/>
                        </a:rPr>
                        <a:t>היה לגמרי באשמתי. אני חייב התנצלות </a:t>
                      </a:r>
                      <a:r>
                        <a:rPr kumimoji="0" lang="he-IL" sz="2000" b="0" i="0" u="none" strike="noStrike" cap="none" normalizeH="0" baseline="0">
                          <a:ln>
                            <a:noFill/>
                          </a:ln>
                          <a:solidFill>
                            <a:srgbClr val="333333"/>
                          </a:solidFill>
                          <a:effectLst/>
                          <a:latin typeface="+mn-lt"/>
                          <a:ea typeface="+mn-ea"/>
                          <a:cs typeface="+mn-cs"/>
                        </a:rPr>
                        <a:t>למעריצים!“)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מוריד את הביטחון העצמי </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לקחת אחריות נחשב למעשה </a:t>
                      </a:r>
                      <a:r>
                        <a:rPr kumimoji="0" lang="he-IL" sz="2000" b="0" i="0" u="none" strike="noStrike" cap="none" normalizeH="0" baseline="0">
                          <a:ln>
                            <a:noFill/>
                          </a:ln>
                          <a:solidFill>
                            <a:srgbClr val="333333"/>
                          </a:solidFill>
                          <a:effectLst/>
                          <a:latin typeface="+mn-lt"/>
                          <a:ea typeface="+mn-ea"/>
                          <a:cs typeface="+mn-cs"/>
                        </a:rPr>
                        <a:t>אצילי (”ספורטאי טוב“)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1200"/>
                        </a:spcBef>
                        <a:spcAft>
                          <a:spcPts val="0"/>
                        </a:spcAft>
                        <a:buClr>
                          <a:srgbClr val="E3EFF8"/>
                        </a:buClr>
                        <a:buSzTx/>
                        <a:buFont typeface="Arial" panose="020B0604020202020204" pitchFamily="34" charset="0"/>
                        <a:buNone/>
                        <a:tabLst/>
                      </a:pPr>
                      <a:r>
                        <a:rPr kumimoji="0" lang="he-IL" sz="2000" b="1" i="1" u="none" strike="noStrike" cap="none" normalizeH="0" baseline="0" dirty="0">
                          <a:ln>
                            <a:noFill/>
                          </a:ln>
                          <a:solidFill>
                            <a:srgbClr val="333333"/>
                          </a:solidFill>
                          <a:effectLst/>
                          <a:latin typeface="+mn-lt"/>
                          <a:ea typeface="+mn-ea"/>
                          <a:cs typeface="+mn-cs"/>
                        </a:rPr>
                        <a:t>יחוס לאחרים/למצב</a:t>
                      </a:r>
                    </a:p>
                    <a:p>
                      <a:pPr marL="0" marR="0" lvl="0" indent="0" algn="r" defTabSz="914400" rtl="1" eaLnBrk="1" fontAlgn="base" latinLnBrk="0" hangingPunct="1">
                        <a:lnSpc>
                          <a:spcPct val="100000"/>
                        </a:lnSpc>
                        <a:spcBef>
                          <a:spcPts val="1200"/>
                        </a:spcBef>
                        <a:spcAft>
                          <a:spcPts val="0"/>
                        </a:spcAft>
                        <a:buClr>
                          <a:srgbClr val="E3EFF8"/>
                        </a:buClr>
                        <a:buSzTx/>
                        <a:buFont typeface="Arial" panose="020B0604020202020204" pitchFamily="34" charset="0"/>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”אבל </a:t>
                      </a:r>
                      <a:r>
                        <a:rPr kumimoji="0" lang="he-IL" sz="2000" b="0" i="0" u="none" strike="noStrike" cap="none" normalizeH="0" baseline="0" dirty="0">
                          <a:ln>
                            <a:noFill/>
                          </a:ln>
                          <a:solidFill>
                            <a:srgbClr val="333333"/>
                          </a:solidFill>
                          <a:effectLst/>
                          <a:latin typeface="+mn-lt"/>
                          <a:ea typeface="+mn-ea"/>
                          <a:cs typeface="+mn-cs"/>
                        </a:rPr>
                        <a:t>איפה היה </a:t>
                      </a:r>
                      <a:r>
                        <a:rPr kumimoji="0" lang="he-IL" sz="2000" b="0" i="0" u="none" strike="noStrike" cap="none" normalizeH="0" baseline="0">
                          <a:ln>
                            <a:noFill/>
                          </a:ln>
                          <a:solidFill>
                            <a:srgbClr val="333333"/>
                          </a:solidFill>
                          <a:effectLst/>
                          <a:latin typeface="+mn-lt"/>
                          <a:ea typeface="+mn-ea"/>
                          <a:cs typeface="+mn-cs"/>
                        </a:rPr>
                        <a:t>המגן?“, ”הכל </a:t>
                      </a:r>
                      <a:r>
                        <a:rPr kumimoji="0" lang="he-IL" sz="2000" b="0" i="0" u="none" strike="noStrike" cap="none" normalizeH="0" baseline="0" dirty="0">
                          <a:ln>
                            <a:noFill/>
                          </a:ln>
                          <a:solidFill>
                            <a:srgbClr val="333333"/>
                          </a:solidFill>
                          <a:effectLst/>
                          <a:latin typeface="+mn-lt"/>
                          <a:ea typeface="+mn-ea"/>
                          <a:cs typeface="+mn-cs"/>
                        </a:rPr>
                        <a:t>יכול לקרות </a:t>
                      </a:r>
                      <a:r>
                        <a:rPr kumimoji="0" lang="he-IL" sz="2000" b="0" i="0" u="none" strike="noStrike" cap="none" normalizeH="0" baseline="0">
                          <a:ln>
                            <a:noFill/>
                          </a:ln>
                          <a:solidFill>
                            <a:srgbClr val="333333"/>
                          </a:solidFill>
                          <a:effectLst/>
                          <a:latin typeface="+mn-lt"/>
                          <a:ea typeface="+mn-ea"/>
                          <a:cs typeface="+mn-cs"/>
                        </a:rPr>
                        <a:t>במשחק כדורגל“)</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r>
                        <a:rPr kumimoji="0" lang="he-IL" sz="2000" b="0" i="0" u="none" strike="noStrike" cap="none" normalizeH="0" baseline="0" dirty="0">
                          <a:ln>
                            <a:noFill/>
                          </a:ln>
                          <a:solidFill>
                            <a:srgbClr val="E3EFF8"/>
                          </a:solidFill>
                          <a:effectLst/>
                          <a:latin typeface="+mn-lt"/>
                          <a:ea typeface="+mn-ea"/>
                          <a:cs typeface="+mn-cs"/>
                        </a:rPr>
                        <a:t> להעביר את האחריות לאחרים נחשב ללא מנומס</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r>
                        <a:rPr kumimoji="0" lang="he-IL" sz="2000" b="0" i="0" u="none" strike="noStrike" cap="none" normalizeH="0" baseline="0" dirty="0">
                          <a:ln>
                            <a:noFill/>
                          </a:ln>
                          <a:solidFill>
                            <a:srgbClr val="E3EFF8"/>
                          </a:solidFill>
                          <a:effectLst/>
                          <a:latin typeface="+mn-lt"/>
                          <a:ea typeface="+mn-ea"/>
                          <a:cs typeface="+mn-cs"/>
                        </a:rPr>
                        <a:t> הביטחון העצמי לא מאוים </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800">
                <a:latin typeface="+mn-lt"/>
                <a:cs typeface="+mn-cs"/>
              </a:rPr>
              <a:t>לו שיחקת טוב יותר, הקבוצה השנייה לא הייתה מבקיעה שער!</a:t>
            </a:r>
            <a:endParaRPr lang="en-CA" altLang="de-DE" sz="1800" dirty="0">
              <a:latin typeface="+mn-lt"/>
              <a:cs typeface="+mn-cs"/>
            </a:endParaRPr>
          </a:p>
        </p:txBody>
      </p:sp>
    </p:spTree>
    <p:extLst>
      <p:ext uri="{BB962C8B-B14F-4D97-AF65-F5344CB8AC3E}">
        <p14:creationId xmlns:p14="http://schemas.microsoft.com/office/powerpoint/2010/main" val="3381666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1"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שליליים!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943707176"/>
              </p:ext>
            </p:extLst>
          </p:nvPr>
        </p:nvGraphicFramePr>
        <p:xfrm>
          <a:off x="408955" y="4297680"/>
          <a:ext cx="11376000" cy="246888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1200"/>
                        </a:spcBef>
                        <a:spcAft>
                          <a:spcPts val="0"/>
                        </a:spcAft>
                        <a:buClr>
                          <a:schemeClr val="bg1"/>
                        </a:buClr>
                        <a:buSzTx/>
                        <a:buFont typeface="Arial" panose="020B0604020202020204" pitchFamily="34" charset="0"/>
                        <a:buNone/>
                        <a:tabLst/>
                      </a:pPr>
                      <a:r>
                        <a:rPr kumimoji="0" lang="he-IL" sz="2000" b="1" i="1" u="none" strike="noStrike" cap="none" normalizeH="0" baseline="0" dirty="0">
                          <a:ln>
                            <a:noFill/>
                          </a:ln>
                          <a:solidFill>
                            <a:srgbClr val="333333"/>
                          </a:solidFill>
                          <a:effectLst/>
                          <a:latin typeface="+mn-lt"/>
                          <a:ea typeface="+mn-ea"/>
                          <a:cs typeface="+mn-cs"/>
                        </a:rPr>
                        <a:t>יחוס עצמי</a:t>
                      </a:r>
                    </a:p>
                    <a:p>
                      <a:pPr marL="0" marR="0" lvl="0" indent="0" algn="r" defTabSz="914400" rtl="1" eaLnBrk="1" fontAlgn="base" latinLnBrk="0" hangingPunct="1">
                        <a:lnSpc>
                          <a:spcPct val="100000"/>
                        </a:lnSpc>
                        <a:spcBef>
                          <a:spcPts val="1200"/>
                        </a:spcBef>
                        <a:spcAft>
                          <a:spcPts val="0"/>
                        </a:spcAft>
                        <a:buClr>
                          <a:schemeClr val="bg1"/>
                        </a:buClr>
                        <a:buSzTx/>
                        <a:buFont typeface="Arial" panose="020B0604020202020204" pitchFamily="34" charset="0"/>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”זה </a:t>
                      </a:r>
                      <a:r>
                        <a:rPr kumimoji="0" lang="he-IL" sz="2000" b="0" i="0" u="none" strike="noStrike" cap="none" normalizeH="0" baseline="0" dirty="0">
                          <a:ln>
                            <a:noFill/>
                          </a:ln>
                          <a:solidFill>
                            <a:srgbClr val="333333"/>
                          </a:solidFill>
                          <a:effectLst/>
                          <a:latin typeface="+mn-lt"/>
                          <a:ea typeface="+mn-ea"/>
                          <a:cs typeface="+mn-cs"/>
                        </a:rPr>
                        <a:t>היה לגמרי באשמתי. אני חייב התנצלות </a:t>
                      </a:r>
                      <a:r>
                        <a:rPr kumimoji="0" lang="he-IL" sz="2000" b="0" i="0" u="none" strike="noStrike" cap="none" normalizeH="0" baseline="0">
                          <a:ln>
                            <a:noFill/>
                          </a:ln>
                          <a:solidFill>
                            <a:srgbClr val="333333"/>
                          </a:solidFill>
                          <a:effectLst/>
                          <a:latin typeface="+mn-lt"/>
                          <a:ea typeface="+mn-ea"/>
                          <a:cs typeface="+mn-cs"/>
                        </a:rPr>
                        <a:t>למעריצים!“)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מוריד את הביטחון העצמי </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לקחת אחריות נחשב למעשה </a:t>
                      </a:r>
                      <a:r>
                        <a:rPr kumimoji="0" lang="he-IL" sz="2000" b="0" i="0" u="none" strike="noStrike" cap="none" normalizeH="0" baseline="0">
                          <a:ln>
                            <a:noFill/>
                          </a:ln>
                          <a:solidFill>
                            <a:srgbClr val="333333"/>
                          </a:solidFill>
                          <a:effectLst/>
                          <a:latin typeface="+mn-lt"/>
                          <a:ea typeface="+mn-ea"/>
                          <a:cs typeface="+mn-cs"/>
                        </a:rPr>
                        <a:t>אצילי (”ספורטאי טוב“)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ts val="1200"/>
                        </a:spcBef>
                        <a:spcAft>
                          <a:spcPts val="0"/>
                        </a:spcAft>
                        <a:buClr>
                          <a:srgbClr val="E3EFF8"/>
                        </a:buClr>
                        <a:buSzTx/>
                        <a:buFont typeface="Arial" panose="020B0604020202020204" pitchFamily="34" charset="0"/>
                        <a:buNone/>
                        <a:tabLst/>
                      </a:pPr>
                      <a:r>
                        <a:rPr kumimoji="0" lang="he-IL" sz="2000" b="1" i="1" u="none" strike="noStrike" cap="none" normalizeH="0" baseline="0" dirty="0">
                          <a:ln>
                            <a:noFill/>
                          </a:ln>
                          <a:solidFill>
                            <a:srgbClr val="333333"/>
                          </a:solidFill>
                          <a:effectLst/>
                          <a:latin typeface="+mn-lt"/>
                          <a:ea typeface="+mn-ea"/>
                          <a:cs typeface="+mn-cs"/>
                        </a:rPr>
                        <a:t>יחוס לאחרים/למצב</a:t>
                      </a:r>
                    </a:p>
                    <a:p>
                      <a:pPr marL="0" marR="0" lvl="0" indent="0" algn="r" defTabSz="914400" rtl="1" eaLnBrk="1" fontAlgn="base" latinLnBrk="0" hangingPunct="1">
                        <a:lnSpc>
                          <a:spcPct val="100000"/>
                        </a:lnSpc>
                        <a:spcBef>
                          <a:spcPts val="1200"/>
                        </a:spcBef>
                        <a:spcAft>
                          <a:spcPts val="0"/>
                        </a:spcAft>
                        <a:buClr>
                          <a:srgbClr val="E3EFF8"/>
                        </a:buClr>
                        <a:buSzTx/>
                        <a:buFont typeface="Arial" panose="020B0604020202020204" pitchFamily="34" charset="0"/>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”אבל </a:t>
                      </a:r>
                      <a:r>
                        <a:rPr kumimoji="0" lang="he-IL" sz="2000" b="0" i="0" u="none" strike="noStrike" cap="none" normalizeH="0" baseline="0" dirty="0">
                          <a:ln>
                            <a:noFill/>
                          </a:ln>
                          <a:solidFill>
                            <a:srgbClr val="333333"/>
                          </a:solidFill>
                          <a:effectLst/>
                          <a:latin typeface="+mn-lt"/>
                          <a:ea typeface="+mn-ea"/>
                          <a:cs typeface="+mn-cs"/>
                        </a:rPr>
                        <a:t>איפה היה </a:t>
                      </a:r>
                      <a:r>
                        <a:rPr kumimoji="0" lang="he-IL" sz="2000" b="0" i="0" u="none" strike="noStrike" cap="none" normalizeH="0" baseline="0">
                          <a:ln>
                            <a:noFill/>
                          </a:ln>
                          <a:solidFill>
                            <a:srgbClr val="333333"/>
                          </a:solidFill>
                          <a:effectLst/>
                          <a:latin typeface="+mn-lt"/>
                          <a:ea typeface="+mn-ea"/>
                          <a:cs typeface="+mn-cs"/>
                        </a:rPr>
                        <a:t>המגן?“, ”הכל </a:t>
                      </a:r>
                      <a:r>
                        <a:rPr kumimoji="0" lang="he-IL" sz="2000" b="0" i="0" u="none" strike="noStrike" cap="none" normalizeH="0" baseline="0" dirty="0">
                          <a:ln>
                            <a:noFill/>
                          </a:ln>
                          <a:solidFill>
                            <a:srgbClr val="333333"/>
                          </a:solidFill>
                          <a:effectLst/>
                          <a:latin typeface="+mn-lt"/>
                          <a:ea typeface="+mn-ea"/>
                          <a:cs typeface="+mn-cs"/>
                        </a:rPr>
                        <a:t>יכול לקרות </a:t>
                      </a:r>
                      <a:r>
                        <a:rPr kumimoji="0" lang="he-IL" sz="2000" b="0" i="0" u="none" strike="noStrike" cap="none" normalizeH="0" baseline="0">
                          <a:ln>
                            <a:noFill/>
                          </a:ln>
                          <a:solidFill>
                            <a:srgbClr val="333333"/>
                          </a:solidFill>
                          <a:effectLst/>
                          <a:latin typeface="+mn-lt"/>
                          <a:ea typeface="+mn-ea"/>
                          <a:cs typeface="+mn-cs"/>
                        </a:rPr>
                        <a:t>במשחק כדורגל“)</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להעביר את האחריות לאחרים נחשב ללא מנומס</a:t>
                      </a:r>
                    </a:p>
                    <a:p>
                      <a:pPr marL="0" marR="0" lvl="0" indent="0" algn="r" defTabSz="914400" rtl="1" eaLnBrk="1" fontAlgn="base" latinLnBrk="0" hangingPunct="1">
                        <a:lnSpc>
                          <a:spcPct val="100000"/>
                        </a:lnSpc>
                        <a:spcBef>
                          <a:spcPts val="1200"/>
                        </a:spcBef>
                        <a:spcAft>
                          <a:spcPts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הביטחון העצמי לא מאוים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800">
                <a:latin typeface="+mn-lt"/>
                <a:cs typeface="+mn-cs"/>
              </a:rPr>
              <a:t>לו שיחקת טוב יותר, הקבוצה השנייה לא הייתה מבקיעה שער!</a:t>
            </a:r>
            <a:endParaRPr lang="en-CA" altLang="de-DE" sz="1800" dirty="0">
              <a:latin typeface="+mn-lt"/>
              <a:cs typeface="+mn-cs"/>
            </a:endParaRPr>
          </a:p>
        </p:txBody>
      </p:sp>
    </p:spTree>
    <p:extLst>
      <p:ext uri="{BB962C8B-B14F-4D97-AF65-F5344CB8AC3E}">
        <p14:creationId xmlns:p14="http://schemas.microsoft.com/office/powerpoint/2010/main" val="194994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שליליים!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1495939137"/>
              </p:ext>
            </p:extLst>
          </p:nvPr>
        </p:nvGraphicFramePr>
        <p:xfrm>
          <a:off x="408955" y="4297680"/>
          <a:ext cx="11376000" cy="2103120"/>
        </p:xfrm>
        <a:graphic>
          <a:graphicData uri="http://schemas.openxmlformats.org/drawingml/2006/table">
            <a:tbl>
              <a:tblPr rtl="1">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התגובות מאוזנות יותר: (כלומר, שילוב של השפעות מעצמי, אחרים/מצב; נותן הסברים שונים.</a:t>
                      </a:r>
                      <a:r>
                        <a:rPr kumimoji="0" lang="de-DE"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chemeClr val="accent1"/>
                          </a:solidFill>
                          <a:effectLst/>
                          <a:latin typeface="+mn-lt"/>
                          <a:ea typeface="+mn-ea"/>
                          <a:cs typeface="+mn-cs"/>
                        </a:rPr>
                        <a:t>???</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chemeClr val="accent1"/>
                          </a:solidFill>
                          <a:effectLst/>
                          <a:latin typeface="+mn-lt"/>
                          <a:ea typeface="+mn-ea"/>
                          <a:cs typeface="+mn-cs"/>
                        </a:rPr>
                        <a:t>???</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chemeClr val="accent1"/>
                          </a:solidFill>
                          <a:effectLst/>
                          <a:latin typeface="+mn-lt"/>
                          <a:ea typeface="+mn-ea"/>
                          <a:cs typeface="+mn-cs"/>
                        </a:rPr>
                        <a:t>???</a:t>
                      </a:r>
                      <a:endParaRPr kumimoji="0" lang="he-IL" sz="2000" b="0" i="0" u="none" strike="noStrike" cap="none" normalizeH="0" baseline="0" dirty="0">
                        <a:ln>
                          <a:noFill/>
                        </a:ln>
                        <a:solidFill>
                          <a:schemeClr val="accent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800">
                <a:latin typeface="+mn-lt"/>
                <a:cs typeface="+mn-cs"/>
              </a:rPr>
              <a:t>לו שיחקת טוב יותר, הקבוצה השנייה לא הייתה מבקיעה שער!</a:t>
            </a:r>
            <a:endParaRPr lang="en-CA" altLang="de-DE" sz="1800"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שליליים!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nvGraphicFramePr>
        <p:xfrm>
          <a:off x="408955" y="4297680"/>
          <a:ext cx="11376000" cy="2103120"/>
        </p:xfrm>
        <a:graphic>
          <a:graphicData uri="http://schemas.openxmlformats.org/drawingml/2006/table">
            <a:tbl>
              <a:tblPr rtl="1">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התגובות מאוזנות יותר: (כלומר, שילוב של השפעות מעצמי, אחרים/מצב; נותן הסברים שונים.</a:t>
                      </a:r>
                      <a:r>
                        <a:rPr kumimoji="0" lang="de-DE"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”הביצועים שלי היו חלשים במשחק הזה אבל אשפר אותם עם הזמן. תזכרו שכן עצרתי כמה מההזדמנויות הכי טובות שלהם להבקיע“</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”בימים אחרים אשחק טוב יותר וכך גם הקבוצה שלי, ואני מקווה שדברים יתחברו כך שיהיו לנו נצחונות גדולים“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11103991" y="2204864"/>
            <a:ext cx="633984" cy="633984"/>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316"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flipH="1">
            <a:off x="6889676"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1800">
                <a:latin typeface="+mn-lt"/>
                <a:cs typeface="+mn-cs"/>
              </a:rPr>
              <a:t>לו שיחקת טוב יותר, הקבוצה השנייה לא הייתה מבקיעה שער!</a:t>
            </a:r>
            <a:endParaRPr lang="en-CA" altLang="de-DE" sz="1800" dirty="0">
              <a:latin typeface="+mn-lt"/>
              <a:cs typeface="+mn-cs"/>
            </a:endParaRPr>
          </a:p>
        </p:txBody>
      </p:sp>
    </p:spTree>
    <p:extLst>
      <p:ext uri="{BB962C8B-B14F-4D97-AF65-F5344CB8AC3E}">
        <p14:creationId xmlns:p14="http://schemas.microsoft.com/office/powerpoint/2010/main" val="306075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חיוביים!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23934752"/>
              </p:ext>
            </p:extLst>
          </p:nvPr>
        </p:nvGraphicFramePr>
        <p:xfrm>
          <a:off x="408955" y="4297680"/>
          <a:ext cx="11376000" cy="237744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1" u="none" strike="noStrike" cap="none" normalizeH="0" baseline="0" dirty="0">
                          <a:ln>
                            <a:noFill/>
                          </a:ln>
                          <a:solidFill>
                            <a:srgbClr val="333333"/>
                          </a:solidFill>
                          <a:effectLst/>
                          <a:latin typeface="+mn-lt"/>
                          <a:ea typeface="+mn-ea"/>
                          <a:cs typeface="+mn-cs"/>
                        </a:rPr>
                        <a:t>יחוס עצמי</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”כמו </a:t>
                      </a:r>
                      <a:r>
                        <a:rPr kumimoji="0" lang="he-IL" sz="2000" b="0" i="0" u="none" strike="noStrike" cap="none" normalizeH="0" baseline="0" dirty="0">
                          <a:ln>
                            <a:noFill/>
                          </a:ln>
                          <a:solidFill>
                            <a:srgbClr val="333333"/>
                          </a:solidFill>
                          <a:effectLst/>
                          <a:latin typeface="+mn-lt"/>
                          <a:ea typeface="+mn-ea"/>
                          <a:cs typeface="+mn-cs"/>
                        </a:rPr>
                        <a:t>שאמרת קודם, אני מוכשר בצורה </a:t>
                      </a:r>
                      <a:r>
                        <a:rPr kumimoji="0" lang="he-IL" sz="2000" b="0" i="0" u="none" strike="noStrike" cap="none" normalizeH="0" baseline="0">
                          <a:ln>
                            <a:noFill/>
                          </a:ln>
                          <a:solidFill>
                            <a:srgbClr val="333333"/>
                          </a:solidFill>
                          <a:effectLst/>
                          <a:latin typeface="+mn-lt"/>
                          <a:ea typeface="+mn-ea"/>
                          <a:cs typeface="+mn-cs"/>
                        </a:rPr>
                        <a:t>יוצאת דופן“)</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he-IL" sz="2000" b="1" i="0" u="none" strike="noStrike" cap="none" normalizeH="0" baseline="0">
                          <a:ln>
                            <a:noFill/>
                          </a:ln>
                          <a:solidFill>
                            <a:srgbClr val="333333"/>
                          </a:solidFill>
                          <a:effectLst/>
                          <a:latin typeface="+mn-lt"/>
                          <a:ea typeface="+mn-ea"/>
                          <a:cs typeface="+mn-cs"/>
                        </a:rPr>
                        <a:t>חסרון:</a:t>
                      </a:r>
                      <a:r>
                        <a:rPr kumimoji="0" lang="he-IL" sz="2000" b="0" i="0" u="none" strike="noStrike" cap="none" normalizeH="0" baseline="0">
                          <a:ln>
                            <a:noFill/>
                          </a:ln>
                          <a:solidFill>
                            <a:srgbClr val="333333"/>
                          </a:solidFill>
                          <a:effectLst/>
                          <a:latin typeface="+mn-lt"/>
                          <a:ea typeface="+mn-ea"/>
                          <a:cs typeface="+mn-cs"/>
                        </a:rPr>
                        <a:t> </a:t>
                      </a:r>
                      <a:r>
                        <a:rPr kumimoji="0" lang="he-IL" sz="2000" b="0" i="0" u="none" strike="noStrike" cap="none" normalizeH="0" baseline="0">
                          <a:ln>
                            <a:noFill/>
                          </a:ln>
                          <a:solidFill>
                            <a:srgbClr val="004992"/>
                          </a:solidFill>
                          <a:effectLst/>
                          <a:latin typeface="+mn-lt"/>
                          <a:ea typeface="+mn-ea"/>
                          <a:cs typeface="+mn-cs"/>
                        </a:rPr>
                        <a:t>???</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מחמאה עצמית נחשבת לשחצנות </a:t>
                      </a:r>
                    </a:p>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he-IL" sz="2000" b="1" i="0" u="none" strike="noStrike" cap="none" normalizeH="0" baseline="0">
                          <a:ln>
                            <a:noFill/>
                          </a:ln>
                          <a:solidFill>
                            <a:srgbClr val="333333"/>
                          </a:solidFill>
                          <a:effectLst/>
                          <a:latin typeface="+mn-lt"/>
                          <a:ea typeface="+mn-ea"/>
                          <a:cs typeface="+mn-cs"/>
                        </a:rPr>
                        <a:t>יתרון:</a:t>
                      </a:r>
                      <a:r>
                        <a:rPr kumimoji="0" lang="he-IL" sz="2000" b="0" i="0" u="none" strike="noStrike" cap="none" normalizeH="0" baseline="0">
                          <a:ln>
                            <a:noFill/>
                          </a:ln>
                          <a:solidFill>
                            <a:srgbClr val="333333"/>
                          </a:solidFill>
                          <a:effectLst/>
                          <a:latin typeface="+mn-lt"/>
                          <a:ea typeface="+mn-ea"/>
                          <a:cs typeface="+mn-cs"/>
                        </a:rPr>
                        <a:t> </a:t>
                      </a:r>
                      <a:r>
                        <a:rPr kumimoji="0" lang="he-IL" sz="2000" b="0" i="0" u="none" strike="noStrike" cap="none" normalizeH="0" baseline="0">
                          <a:ln>
                            <a:noFill/>
                          </a:ln>
                          <a:solidFill>
                            <a:srgbClr val="004992"/>
                          </a:solidFill>
                          <a:effectLst/>
                          <a:latin typeface="+mn-lt"/>
                          <a:ea typeface="+mn-ea"/>
                          <a:cs typeface="+mn-cs"/>
                        </a:rPr>
                        <a:t>???</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מעלה ביטחון עצמי</a:t>
                      </a:r>
                      <a:endParaRPr kumimoji="0" lang="en-US" sz="2000" b="0" i="0" u="none" strike="noStrike" cap="none" normalizeH="0" baseline="0" dirty="0">
                        <a:ln>
                          <a:noFill/>
                        </a:ln>
                        <a:solidFill>
                          <a:srgbClr val="FFFFFF"/>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1" u="none" strike="noStrike" cap="none" normalizeH="0" baseline="0" dirty="0">
                          <a:ln>
                            <a:noFill/>
                          </a:ln>
                          <a:solidFill>
                            <a:srgbClr val="333333"/>
                          </a:solidFill>
                          <a:effectLst/>
                          <a:latin typeface="+mn-lt"/>
                          <a:ea typeface="+mn-ea"/>
                          <a:cs typeface="+mn-cs"/>
                        </a:rPr>
                        <a:t>יחוס לאחרים/למצב</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(לדוגמה: אני חייב הכל לחונכיי ולהוריי)</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r>
                        <a:rPr kumimoji="0" lang="he-IL" sz="2000" b="0" i="0" u="none" strike="noStrike" cap="none" normalizeH="0" baseline="0" dirty="0">
                          <a:ln>
                            <a:noFill/>
                          </a:ln>
                          <a:solidFill>
                            <a:srgbClr val="E3EFF8"/>
                          </a:solidFill>
                          <a:effectLst/>
                          <a:latin typeface="+mn-lt"/>
                          <a:ea typeface="+mn-ea"/>
                          <a:cs typeface="+mn-cs"/>
                        </a:rPr>
                        <a:t> בטחון עצמי יורד כאשר מקטינים בערך ההישגים העצמיים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r>
                        <a:rPr kumimoji="0" lang="he-IL" sz="2000" b="0" i="0" u="none" strike="noStrike" cap="none" normalizeH="0" baseline="0" dirty="0">
                          <a:ln>
                            <a:noFill/>
                          </a:ln>
                          <a:solidFill>
                            <a:srgbClr val="E3EFF8"/>
                          </a:solidFill>
                          <a:effectLst/>
                          <a:latin typeface="+mn-lt"/>
                          <a:ea typeface="+mn-ea"/>
                          <a:cs typeface="+mn-cs"/>
                        </a:rPr>
                        <a:t> אתה נחשב </a:t>
                      </a:r>
                      <a:r>
                        <a:rPr kumimoji="0" lang="he-IL" sz="2000" b="0" i="0" u="none" strike="noStrike" cap="none" normalizeH="0" baseline="0">
                          <a:ln>
                            <a:noFill/>
                          </a:ln>
                          <a:solidFill>
                            <a:srgbClr val="E3EFF8"/>
                          </a:solidFill>
                          <a:effectLst/>
                          <a:latin typeface="+mn-lt"/>
                          <a:ea typeface="+mn-ea"/>
                          <a:cs typeface="+mn-cs"/>
                        </a:rPr>
                        <a:t>לצנוע ו”שחקן קבוצתי“ </a:t>
                      </a:r>
                      <a:r>
                        <a:rPr kumimoji="0" lang="he-IL" sz="2000" b="0" i="0" u="none" strike="noStrike" cap="none" normalizeH="0" baseline="0" dirty="0">
                          <a:ln>
                            <a:noFill/>
                          </a:ln>
                          <a:solidFill>
                            <a:srgbClr val="E3EFF8"/>
                          </a:solidFill>
                          <a:effectLst/>
                          <a:latin typeface="+mn-lt"/>
                          <a:ea typeface="+mn-ea"/>
                          <a:cs typeface="+mn-cs"/>
                        </a:rPr>
                        <a:t>אמיתי</a:t>
                      </a:r>
                      <a:endParaRPr kumimoji="0" lang="en-US" sz="20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he-IL" altLang="de-DE" sz="1800">
                <a:latin typeface="+mn-lt"/>
                <a:cs typeface="+mn-cs"/>
              </a:rPr>
              <a:t>מזל טוב על הזכייה בפרס. איך עשית את זה?</a:t>
            </a:r>
            <a:endParaRPr lang="en-CA" altLang="de-DE" sz="1800" dirty="0">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חיוביים!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202012510"/>
              </p:ext>
            </p:extLst>
          </p:nvPr>
        </p:nvGraphicFramePr>
        <p:xfrm>
          <a:off x="408955" y="4297680"/>
          <a:ext cx="11376000" cy="237744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1" u="none" strike="noStrike" cap="none" normalizeH="0" baseline="0" dirty="0">
                          <a:ln>
                            <a:noFill/>
                          </a:ln>
                          <a:solidFill>
                            <a:srgbClr val="333333"/>
                          </a:solidFill>
                          <a:effectLst/>
                          <a:latin typeface="+mn-lt"/>
                          <a:ea typeface="+mn-ea"/>
                          <a:cs typeface="+mn-cs"/>
                        </a:rPr>
                        <a:t>יחוס עצמי</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”כמו </a:t>
                      </a:r>
                      <a:r>
                        <a:rPr kumimoji="0" lang="he-IL" sz="2000" b="0" i="0" u="none" strike="noStrike" cap="none" normalizeH="0" baseline="0" dirty="0">
                          <a:ln>
                            <a:noFill/>
                          </a:ln>
                          <a:solidFill>
                            <a:srgbClr val="333333"/>
                          </a:solidFill>
                          <a:effectLst/>
                          <a:latin typeface="+mn-lt"/>
                          <a:ea typeface="+mn-ea"/>
                          <a:cs typeface="+mn-cs"/>
                        </a:rPr>
                        <a:t>שאמרת קודם, אני מוכשר בצורה </a:t>
                      </a:r>
                      <a:r>
                        <a:rPr kumimoji="0" lang="he-IL" sz="2000" b="0" i="0" u="none" strike="noStrike" cap="none" normalizeH="0" baseline="0">
                          <a:ln>
                            <a:noFill/>
                          </a:ln>
                          <a:solidFill>
                            <a:srgbClr val="333333"/>
                          </a:solidFill>
                          <a:effectLst/>
                          <a:latin typeface="+mn-lt"/>
                          <a:ea typeface="+mn-ea"/>
                          <a:cs typeface="+mn-cs"/>
                        </a:rPr>
                        <a:t>יוצאת דופן“)</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מחמאה עצמית נחשבת לשחצנות </a:t>
                      </a:r>
                    </a:p>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מעלה ביטחון עצמי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1" u="none" strike="noStrike" cap="none" normalizeH="0" baseline="0" dirty="0">
                          <a:ln>
                            <a:noFill/>
                          </a:ln>
                          <a:solidFill>
                            <a:srgbClr val="333333"/>
                          </a:solidFill>
                          <a:effectLst/>
                          <a:latin typeface="+mn-lt"/>
                          <a:ea typeface="+mn-ea"/>
                          <a:cs typeface="+mn-cs"/>
                        </a:rPr>
                        <a:t>יחוס לאחרים/למצב</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(לדוגמה: אני חייב הכל לחונכיי ולהוריי)</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r>
                        <a:rPr kumimoji="0" lang="he-IL" sz="2000" b="0" i="0" u="none" strike="noStrike" cap="none" normalizeH="0" baseline="0" dirty="0">
                          <a:ln>
                            <a:noFill/>
                          </a:ln>
                          <a:solidFill>
                            <a:srgbClr val="E3EFF8"/>
                          </a:solidFill>
                          <a:effectLst/>
                          <a:latin typeface="+mn-lt"/>
                          <a:ea typeface="+mn-ea"/>
                          <a:cs typeface="+mn-cs"/>
                        </a:rPr>
                        <a:t> בטחון עצמי יורד כאשר מקטינים בערך ההישגים העצמיים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r>
                        <a:rPr kumimoji="0" lang="he-IL" sz="2000" b="0" i="0" u="none" strike="noStrike" cap="none" normalizeH="0" baseline="0" dirty="0">
                          <a:ln>
                            <a:noFill/>
                          </a:ln>
                          <a:solidFill>
                            <a:srgbClr val="E3EFF8"/>
                          </a:solidFill>
                          <a:effectLst/>
                          <a:latin typeface="+mn-lt"/>
                          <a:ea typeface="+mn-ea"/>
                          <a:cs typeface="+mn-cs"/>
                        </a:rPr>
                        <a:t> אתה נחשב </a:t>
                      </a:r>
                      <a:r>
                        <a:rPr kumimoji="0" lang="he-IL" sz="2000" b="0" i="0" u="none" strike="noStrike" cap="none" normalizeH="0" baseline="0">
                          <a:ln>
                            <a:noFill/>
                          </a:ln>
                          <a:solidFill>
                            <a:srgbClr val="E3EFF8"/>
                          </a:solidFill>
                          <a:effectLst/>
                          <a:latin typeface="+mn-lt"/>
                          <a:ea typeface="+mn-ea"/>
                          <a:cs typeface="+mn-cs"/>
                        </a:rPr>
                        <a:t>לצנוע ו”שחקן קבוצתי“ </a:t>
                      </a:r>
                      <a:r>
                        <a:rPr kumimoji="0" lang="he-IL" sz="2000" b="0" i="0" u="none" strike="noStrike" cap="none" normalizeH="0" baseline="0" dirty="0">
                          <a:ln>
                            <a:noFill/>
                          </a:ln>
                          <a:solidFill>
                            <a:srgbClr val="E3EFF8"/>
                          </a:solidFill>
                          <a:effectLst/>
                          <a:latin typeface="+mn-lt"/>
                          <a:ea typeface="+mn-ea"/>
                          <a:cs typeface="+mn-cs"/>
                        </a:rPr>
                        <a:t>אמיתי</a:t>
                      </a:r>
                      <a:endParaRPr kumimoji="0" lang="en-US" sz="20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he-IL" altLang="de-DE" sz="1800">
                <a:latin typeface="+mn-lt"/>
                <a:cs typeface="+mn-cs"/>
              </a:rPr>
              <a:t>מזל טוב על הזכייה בפרס. איך עשית את זה?</a:t>
            </a:r>
            <a:endParaRPr lang="en-CA" altLang="de-DE" sz="1800" dirty="0">
              <a:latin typeface="+mn-lt"/>
              <a:cs typeface="+mn-cs"/>
            </a:endParaRPr>
          </a:p>
        </p:txBody>
      </p:sp>
    </p:spTree>
    <p:extLst>
      <p:ext uri="{BB962C8B-B14F-4D97-AF65-F5344CB8AC3E}">
        <p14:creationId xmlns:p14="http://schemas.microsoft.com/office/powerpoint/2010/main" val="2515742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חיוביים!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83059045"/>
              </p:ext>
            </p:extLst>
          </p:nvPr>
        </p:nvGraphicFramePr>
        <p:xfrm>
          <a:off x="408955" y="4297680"/>
          <a:ext cx="11376000" cy="2377440"/>
        </p:xfrm>
        <a:graphic>
          <a:graphicData uri="http://schemas.openxmlformats.org/drawingml/2006/table">
            <a:tbl>
              <a:tblPr rtl="1">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1" u="none" strike="noStrike" cap="none" normalizeH="0" baseline="0" dirty="0">
                          <a:ln>
                            <a:noFill/>
                          </a:ln>
                          <a:solidFill>
                            <a:srgbClr val="333333"/>
                          </a:solidFill>
                          <a:effectLst/>
                          <a:latin typeface="+mn-lt"/>
                          <a:ea typeface="+mn-ea"/>
                          <a:cs typeface="+mn-cs"/>
                        </a:rPr>
                        <a:t>יחוס עצמי</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(לדוגמה</a:t>
                      </a:r>
                      <a:r>
                        <a:rPr kumimoji="0" lang="he-IL" sz="2000" b="0" i="0" u="none" strike="noStrike" cap="none" normalizeH="0" baseline="0">
                          <a:ln>
                            <a:noFill/>
                          </a:ln>
                          <a:solidFill>
                            <a:srgbClr val="333333"/>
                          </a:solidFill>
                          <a:effectLst/>
                          <a:latin typeface="+mn-lt"/>
                          <a:ea typeface="+mn-ea"/>
                          <a:cs typeface="+mn-cs"/>
                        </a:rPr>
                        <a:t>: ”כמו </a:t>
                      </a:r>
                      <a:r>
                        <a:rPr kumimoji="0" lang="he-IL" sz="2000" b="0" i="0" u="none" strike="noStrike" cap="none" normalizeH="0" baseline="0" dirty="0">
                          <a:ln>
                            <a:noFill/>
                          </a:ln>
                          <a:solidFill>
                            <a:srgbClr val="333333"/>
                          </a:solidFill>
                          <a:effectLst/>
                          <a:latin typeface="+mn-lt"/>
                          <a:ea typeface="+mn-ea"/>
                          <a:cs typeface="+mn-cs"/>
                        </a:rPr>
                        <a:t>שאמרת קודם, אני מוכשר בצורה </a:t>
                      </a:r>
                      <a:r>
                        <a:rPr kumimoji="0" lang="he-IL" sz="2000" b="0" i="0" u="none" strike="noStrike" cap="none" normalizeH="0" baseline="0">
                          <a:ln>
                            <a:noFill/>
                          </a:ln>
                          <a:solidFill>
                            <a:srgbClr val="333333"/>
                          </a:solidFill>
                          <a:effectLst/>
                          <a:latin typeface="+mn-lt"/>
                          <a:ea typeface="+mn-ea"/>
                          <a:cs typeface="+mn-cs"/>
                        </a:rPr>
                        <a:t>יוצאת דופן“)</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מחמאה עצמית נחשבת לשחצנות </a:t>
                      </a:r>
                    </a:p>
                    <a:p>
                      <a:pPr marL="0" marR="0" lvl="0" indent="0" algn="r" defTabSz="914400" rtl="1" eaLnBrk="1" fontAlgn="base" latinLnBrk="0" hangingPunct="1">
                        <a:lnSpc>
                          <a:spcPct val="100000"/>
                        </a:lnSpc>
                        <a:spcBef>
                          <a:spcPts val="1200"/>
                        </a:spcBef>
                        <a:spcAft>
                          <a:spcPct val="0"/>
                        </a:spcAft>
                        <a:buClr>
                          <a:srgbClr val="336699"/>
                        </a:buClr>
                        <a:buSzTx/>
                        <a:buFontTx/>
                        <a:buNone/>
                        <a:tabLst/>
                        <a:defRPr/>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מעלה ביטחון עצמי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1" u="none" strike="noStrike" cap="none" normalizeH="0" baseline="0" dirty="0">
                          <a:ln>
                            <a:noFill/>
                          </a:ln>
                          <a:solidFill>
                            <a:srgbClr val="333333"/>
                          </a:solidFill>
                          <a:effectLst/>
                          <a:latin typeface="+mn-lt"/>
                          <a:ea typeface="+mn-ea"/>
                          <a:cs typeface="+mn-cs"/>
                        </a:rPr>
                        <a:t>יחוס לאחרים/למצב</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(לדוגמה: אני חייב הכל לחונכיי ולהוריי)</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חסרון:</a:t>
                      </a:r>
                      <a:r>
                        <a:rPr kumimoji="0" lang="he-IL" sz="2000" b="0" i="0" u="none" strike="noStrike" cap="none" normalizeH="0" baseline="0" dirty="0">
                          <a:ln>
                            <a:noFill/>
                          </a:ln>
                          <a:solidFill>
                            <a:srgbClr val="333333"/>
                          </a:solidFill>
                          <a:effectLst/>
                          <a:latin typeface="+mn-lt"/>
                          <a:ea typeface="+mn-ea"/>
                          <a:cs typeface="+mn-cs"/>
                        </a:rPr>
                        <a:t> בטחון עצמי יורד כאשר מקטינים בערך ההישגים העצמיים </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1" i="0" u="none" strike="noStrike" cap="none" normalizeH="0" baseline="0" dirty="0">
                          <a:ln>
                            <a:noFill/>
                          </a:ln>
                          <a:solidFill>
                            <a:srgbClr val="333333"/>
                          </a:solidFill>
                          <a:effectLst/>
                          <a:latin typeface="+mn-lt"/>
                          <a:ea typeface="+mn-ea"/>
                          <a:cs typeface="+mn-cs"/>
                        </a:rPr>
                        <a:t>יתרון:</a:t>
                      </a:r>
                      <a:r>
                        <a:rPr kumimoji="0" lang="he-IL" sz="2000" b="0" i="0" u="none" strike="noStrike" cap="none" normalizeH="0" baseline="0" dirty="0">
                          <a:ln>
                            <a:noFill/>
                          </a:ln>
                          <a:solidFill>
                            <a:srgbClr val="333333"/>
                          </a:solidFill>
                          <a:effectLst/>
                          <a:latin typeface="+mn-lt"/>
                          <a:ea typeface="+mn-ea"/>
                          <a:cs typeface="+mn-cs"/>
                        </a:rPr>
                        <a:t> אתה נחשב </a:t>
                      </a:r>
                      <a:r>
                        <a:rPr kumimoji="0" lang="he-IL" sz="2000" b="0" i="0" u="none" strike="noStrike" cap="none" normalizeH="0" baseline="0">
                          <a:ln>
                            <a:noFill/>
                          </a:ln>
                          <a:solidFill>
                            <a:srgbClr val="333333"/>
                          </a:solidFill>
                          <a:effectLst/>
                          <a:latin typeface="+mn-lt"/>
                          <a:ea typeface="+mn-ea"/>
                          <a:cs typeface="+mn-cs"/>
                        </a:rPr>
                        <a:t>לצנוע ו”שחקן קבוצתי“ </a:t>
                      </a:r>
                      <a:r>
                        <a:rPr kumimoji="0" lang="he-IL" sz="2000" b="0" i="0" u="none" strike="noStrike" cap="none" normalizeH="0" baseline="0" dirty="0">
                          <a:ln>
                            <a:noFill/>
                          </a:ln>
                          <a:solidFill>
                            <a:srgbClr val="333333"/>
                          </a:solidFill>
                          <a:effectLst/>
                          <a:latin typeface="+mn-lt"/>
                          <a:ea typeface="+mn-ea"/>
                          <a:cs typeface="+mn-cs"/>
                        </a:rPr>
                        <a:t>אמיתי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he-IL" altLang="de-DE" sz="1800">
                <a:latin typeface="+mn-lt"/>
                <a:cs typeface="+mn-cs"/>
              </a:rPr>
              <a:t>מזל טוב על הזכייה בפרס. איך עשית את זה?</a:t>
            </a:r>
            <a:endParaRPr lang="en-CA" altLang="de-DE" sz="1800" dirty="0">
              <a:latin typeface="+mn-lt"/>
              <a:cs typeface="+mn-cs"/>
            </a:endParaRPr>
          </a:p>
        </p:txBody>
      </p:sp>
    </p:spTree>
    <p:extLst>
      <p:ext uri="{BB962C8B-B14F-4D97-AF65-F5344CB8AC3E}">
        <p14:creationId xmlns:p14="http://schemas.microsoft.com/office/powerpoint/2010/main" val="910161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חיוביים!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431089277"/>
              </p:ext>
            </p:extLst>
          </p:nvPr>
        </p:nvGraphicFramePr>
        <p:xfrm>
          <a:off x="408955" y="4297680"/>
          <a:ext cx="11375136" cy="210312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תגובות מאוזנות יותר: (כלומר, שילוב השפעה של מספר ייחוסים אני/אחרים/מצב נותן הסברים שונים.</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ar-SA"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he-IL" altLang="de-DE" sz="1800">
                <a:latin typeface="+mn-lt"/>
                <a:cs typeface="+mn-cs"/>
              </a:rPr>
              <a:t>מזל טוב על הזכייה בפרס. איך עשית את זה?</a:t>
            </a:r>
            <a:endParaRPr lang="en-CA" altLang="de-DE" sz="1800" dirty="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השפעות של סגנונות ייחוס על אירועים חיוביים!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2816226922"/>
              </p:ext>
            </p:extLst>
          </p:nvPr>
        </p:nvGraphicFramePr>
        <p:xfrm>
          <a:off x="408955" y="4297680"/>
          <a:ext cx="11375136" cy="2103120"/>
        </p:xfrm>
        <a:graphic>
          <a:graphicData uri="http://schemas.openxmlformats.org/drawingml/2006/table">
            <a:tbl>
              <a:tblPr rtl="1">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תגובות מאוזנות יותר: (כלומר, שילוב השפעה של מספר ייחוסים אני/אחרים/מצב נותן הסברים שונים.</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”אני </a:t>
                      </a:r>
                      <a:r>
                        <a:rPr kumimoji="0" lang="he-IL" sz="2000" b="0" i="0" u="none" strike="noStrike" cap="none" normalizeH="0" baseline="0" dirty="0">
                          <a:ln>
                            <a:noFill/>
                          </a:ln>
                          <a:solidFill>
                            <a:srgbClr val="333333"/>
                          </a:solidFill>
                          <a:effectLst/>
                          <a:latin typeface="+mn-lt"/>
                          <a:ea typeface="+mn-ea"/>
                          <a:cs typeface="+mn-cs"/>
                        </a:rPr>
                        <a:t>מאד גאה בעצמי אך הייתי רוצה להודות גם </a:t>
                      </a:r>
                      <a:r>
                        <a:rPr kumimoji="0" lang="he-IL" sz="2000" b="0" i="0" u="none" strike="noStrike" cap="none" normalizeH="0" baseline="0">
                          <a:ln>
                            <a:noFill/>
                          </a:ln>
                          <a:solidFill>
                            <a:srgbClr val="333333"/>
                          </a:solidFill>
                          <a:effectLst/>
                          <a:latin typeface="+mn-lt"/>
                          <a:ea typeface="+mn-ea"/>
                          <a:cs typeface="+mn-cs"/>
                        </a:rPr>
                        <a:t>להוריי ולקבוצה“.</a:t>
                      </a:r>
                      <a:endParaRPr kumimoji="0" lang="he-IL"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5000"/>
                        </a:lnSpc>
                        <a:spcBef>
                          <a:spcPts val="1999"/>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כמו כן, תומס אלווה אדיסון אמר פעם</a:t>
                      </a:r>
                      <a:r>
                        <a:rPr kumimoji="0" lang="he-IL" sz="2000" b="0" i="0" u="none" strike="noStrike" cap="none" normalizeH="0" baseline="0">
                          <a:ln>
                            <a:noFill/>
                          </a:ln>
                          <a:solidFill>
                            <a:srgbClr val="333333"/>
                          </a:solidFill>
                          <a:effectLst/>
                          <a:latin typeface="+mn-lt"/>
                          <a:ea typeface="+mn-ea"/>
                          <a:cs typeface="+mn-cs"/>
                        </a:rPr>
                        <a:t>: ”גאונות </a:t>
                      </a:r>
                      <a:r>
                        <a:rPr kumimoji="0" lang="he-IL" sz="2000" b="0" i="0" u="none" strike="noStrike" cap="none" normalizeH="0" baseline="0" dirty="0">
                          <a:ln>
                            <a:noFill/>
                          </a:ln>
                          <a:solidFill>
                            <a:srgbClr val="333333"/>
                          </a:solidFill>
                          <a:effectLst/>
                          <a:latin typeface="+mn-lt"/>
                          <a:ea typeface="+mn-ea"/>
                          <a:cs typeface="+mn-cs"/>
                        </a:rPr>
                        <a:t>היא אחוז אחד השראה, ותשעים ותשעה </a:t>
                      </a:r>
                      <a:r>
                        <a:rPr kumimoji="0" lang="he-IL" sz="2000" b="0" i="0" u="none" strike="noStrike" cap="none" normalizeH="0" baseline="0">
                          <a:ln>
                            <a:noFill/>
                          </a:ln>
                          <a:solidFill>
                            <a:srgbClr val="333333"/>
                          </a:solidFill>
                          <a:effectLst/>
                          <a:latin typeface="+mn-lt"/>
                          <a:ea typeface="+mn-ea"/>
                          <a:cs typeface="+mn-cs"/>
                        </a:rPr>
                        <a:t>אחוזים הזעה“</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11094847" y="2204864"/>
            <a:ext cx="643128" cy="643127"/>
          </a:xfrm>
          <a:prstGeom prst="rect">
            <a:avLst/>
          </a:prstGeom>
          <a:blipFill>
            <a:blip r:embed="rId3" cstate="print"/>
            <a:stretch>
              <a:fillRect/>
            </a:stretch>
          </a:blipFill>
        </p:spPr>
        <p:txBody>
          <a:bodyPr wrap="square" lIns="0" tIns="0" rIns="0" bIns="0" rtlCol="0"/>
          <a:lstStyle/>
          <a:p>
            <a:pPr algn="r" rtl="1"/>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297508"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flipH="1">
            <a:off x="1417067" y="1813842"/>
            <a:ext cx="3672408"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he-IL" altLang="de-DE" sz="1800">
                <a:latin typeface="+mn-lt"/>
                <a:cs typeface="+mn-cs"/>
              </a:rPr>
              <a:t>מזל טוב על הזכייה בפרס. איך עשית את זה?</a:t>
            </a:r>
            <a:endParaRPr lang="en-CA" altLang="de-DE" sz="1800" dirty="0">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מדוע אנו נוהגים כך?</a:t>
            </a:r>
            <a:endParaRPr lang="de-DE" altLang="de-DE" sz="3600">
              <a:latin typeface="+mn-lt"/>
              <a:ea typeface="+mn-ea"/>
              <a:cs typeface="+mn-cs"/>
            </a:endParaRPr>
          </a:p>
        </p:txBody>
      </p:sp>
      <p:sp>
        <p:nvSpPr>
          <p:cNvPr id="51202"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מחקרים מראים כי אנשים רבים עם </a:t>
            </a:r>
            <a:r>
              <a:rPr lang="he-IL" altLang="de-DE" sz="2400" b="1" dirty="0">
                <a:solidFill>
                  <a:srgbClr val="333333"/>
                </a:solidFill>
              </a:rPr>
              <a:t>דיכאון</a:t>
            </a:r>
            <a:r>
              <a:rPr lang="he-IL" altLang="de-DE" sz="2400" dirty="0">
                <a:solidFill>
                  <a:srgbClr val="333333"/>
                </a:solidFill>
              </a:rPr>
              <a:t> (אבל לא כולם!)</a:t>
            </a:r>
            <a:r>
              <a:rPr lang="de-DE" altLang="de-DE" sz="2400" dirty="0">
                <a:solidFill>
                  <a:srgbClr val="333333"/>
                </a:solidFill>
              </a:rPr>
              <a:t> :</a:t>
            </a:r>
            <a:endParaRPr lang="he-IL" altLang="de-DE" sz="2400" dirty="0">
              <a:solidFill>
                <a:srgbClr val="333333"/>
              </a:solidFill>
            </a:endParaRPr>
          </a:p>
          <a:p>
            <a:pPr marL="342900" indent="-342900" eaLnBrk="1" hangingPunct="1">
              <a:buClr>
                <a:srgbClr val="333333"/>
              </a:buClr>
              <a:buSzPct val="80000"/>
              <a:buFont typeface="WingDings"/>
              <a:buChar char=""/>
              <a:tabLst>
                <a:tab pos="0" algn="l"/>
              </a:tabLst>
            </a:pPr>
            <a:r>
              <a:rPr lang="he-IL" altLang="de-DE" sz="2400" dirty="0">
                <a:solidFill>
                  <a:srgbClr val="333333"/>
                </a:solidFill>
              </a:rPr>
              <a:t>נוטים להאשים את עצמם בכישלונות</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נוטים לתת לאחרים או לנסיבות את הקרדיט להצלחה</a:t>
            </a:r>
          </a:p>
          <a:p>
            <a:pPr algn="ctr" eaLnBrk="1" hangingPunct="1">
              <a:tabLst>
                <a:tab pos="0" algn="l"/>
              </a:tabLst>
            </a:pPr>
            <a:r>
              <a:rPr lang="he-IL" altLang="de-DE" sz="2400" dirty="0">
                <a:solidFill>
                  <a:srgbClr val="004992"/>
                </a:solidFill>
              </a:rPr>
              <a:t>זה עלול להוביל להערכה עצמית נמוכה!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מדוע אנו נוהגים כך?</a:t>
            </a:r>
            <a:endParaRPr lang="de-DE" altLang="de-DE" sz="3600">
              <a:latin typeface="+mn-lt"/>
              <a:ea typeface="+mn-ea"/>
              <a:cs typeface="+mn-cs"/>
            </a:endParaRPr>
          </a:p>
        </p:txBody>
      </p:sp>
      <p:sp>
        <p:nvSpPr>
          <p:cNvPr id="53250"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מחקרים מראים כי אנשים רבים עם </a:t>
            </a:r>
            <a:r>
              <a:rPr lang="he-IL" altLang="de-DE" sz="2400" b="1" dirty="0">
                <a:solidFill>
                  <a:srgbClr val="333333"/>
                </a:solidFill>
              </a:rPr>
              <a:t>דלוזיות </a:t>
            </a:r>
            <a:r>
              <a:rPr lang="he-IL" altLang="de-DE" sz="2400" dirty="0">
                <a:solidFill>
                  <a:srgbClr val="333333"/>
                </a:solidFill>
              </a:rPr>
              <a:t>(אבל לא כולם!)</a:t>
            </a:r>
            <a:r>
              <a:rPr lang="de-DE" altLang="de-DE" sz="2400" dirty="0">
                <a:solidFill>
                  <a:srgbClr val="333333"/>
                </a:solidFill>
              </a:rPr>
              <a:t>:</a:t>
            </a:r>
            <a:endParaRPr lang="he-IL" altLang="de-DE" sz="2400" dirty="0">
              <a:solidFill>
                <a:srgbClr val="333333"/>
              </a:solidFill>
            </a:endParaRPr>
          </a:p>
          <a:p>
            <a:pPr marL="342900" indent="-342900" eaLnBrk="1" hangingPunct="1">
              <a:buClr>
                <a:srgbClr val="333333"/>
              </a:buClr>
              <a:buSzPct val="80000"/>
              <a:buFont typeface="WingDings"/>
              <a:buChar char=""/>
              <a:tabLst>
                <a:tab pos="0" algn="l"/>
              </a:tabLst>
            </a:pPr>
            <a:r>
              <a:rPr lang="he-IL" altLang="de-DE" sz="2400" dirty="0">
                <a:solidFill>
                  <a:srgbClr val="333333"/>
                </a:solidFill>
              </a:rPr>
              <a:t>נוטים להאשים אחרים באירועים שליליים וכישלונות</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נוטים לחשוב כי כל האירועים הם מעבר לשליטתם</a:t>
            </a:r>
          </a:p>
          <a:p>
            <a:pPr algn="ctr" eaLnBrk="1" hangingPunct="1">
              <a:tabLst>
                <a:tab pos="0" algn="l"/>
              </a:tabLst>
            </a:pPr>
            <a:r>
              <a:rPr lang="he-IL" altLang="de-DE" sz="2400" dirty="0">
                <a:solidFill>
                  <a:srgbClr val="004992"/>
                </a:solidFill>
              </a:rPr>
              <a:t>סגנון היחוס הראשון עלול במיוחד להוביל לבעיות בינאישיות!</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כיצד ייחוס חד-צדדי מקדם פירוש מוטעה בזמן פסיכוזה - דוגמאות</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55321" name="Rechteck 1"/>
          <p:cNvSpPr>
            <a:spLocks noChangeArrowheads="1"/>
          </p:cNvSpPr>
          <p:nvPr/>
        </p:nvSpPr>
        <p:spPr bwMode="auto">
          <a:xfrm>
            <a:off x="408955" y="594995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r" rtl="1">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r" rtl="1">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r" rtl="1">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r" rtl="1">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r" rtl="1">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r" rtl="1"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algn="r" rtl="1"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algn="r" rtl="1"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algn="r" rtl="1"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ctr" eaLnBrk="1" hangingPunct="1">
              <a:spcBef>
                <a:spcPct val="0"/>
              </a:spcBef>
              <a:buClrTx/>
              <a:buFontTx/>
              <a:buNone/>
            </a:pPr>
            <a:r>
              <a:rPr lang="he-IL" altLang="de-DE" sz="2000" dirty="0">
                <a:solidFill>
                  <a:srgbClr val="004992"/>
                </a:solidFill>
                <a:latin typeface="+mn-lt"/>
                <a:ea typeface="+mn-ea"/>
                <a:cs typeface="+mn-cs"/>
              </a:rPr>
              <a:t>מישהו חווה משהו דומה שהוא רוצה לספר עליו? </a:t>
            </a:r>
          </a:p>
        </p:txBody>
      </p:sp>
      <p:graphicFrame>
        <p:nvGraphicFramePr>
          <p:cNvPr id="7" name="Table 6"/>
          <p:cNvGraphicFramePr>
            <a:graphicFrameLocks noGrp="1"/>
          </p:cNvGraphicFramePr>
          <p:nvPr>
            <p:extLst>
              <p:ext uri="{D42A27DB-BD31-4B8C-83A1-F6EECF244321}">
                <p14:modId xmlns:p14="http://schemas.microsoft.com/office/powerpoint/2010/main" val="4103132591"/>
              </p:ext>
            </p:extLst>
          </p:nvPr>
        </p:nvGraphicFramePr>
        <p:xfrm>
          <a:off x="408955" y="2391576"/>
          <a:ext cx="11376000" cy="3322302"/>
        </p:xfrm>
        <a:graphic>
          <a:graphicData uri="http://schemas.openxmlformats.org/drawingml/2006/table">
            <a:tbl>
              <a:tblPr rtl="1" firstRow="1" bandRow="1">
                <a:tableStyleId>{21E4AEA4-8DFA-4A89-87EB-49C32662AFE0}</a:tableStyleId>
              </a:tblPr>
              <a:tblGrid>
                <a:gridCol w="2866748">
                  <a:extLst>
                    <a:ext uri="{9D8B030D-6E8A-4147-A177-3AD203B41FA5}">
                      <a16:colId xmlns:a16="http://schemas.microsoft.com/office/drawing/2014/main" val="20000"/>
                    </a:ext>
                  </a:extLst>
                </a:gridCol>
                <a:gridCol w="3432244">
                  <a:extLst>
                    <a:ext uri="{9D8B030D-6E8A-4147-A177-3AD203B41FA5}">
                      <a16:colId xmlns:a16="http://schemas.microsoft.com/office/drawing/2014/main" val="20001"/>
                    </a:ext>
                  </a:extLst>
                </a:gridCol>
                <a:gridCol w="5077008">
                  <a:extLst>
                    <a:ext uri="{9D8B030D-6E8A-4147-A177-3AD203B41FA5}">
                      <a16:colId xmlns:a16="http://schemas.microsoft.com/office/drawing/2014/main" val="20002"/>
                    </a:ext>
                  </a:extLst>
                </a:gridCol>
              </a:tblGrid>
              <a:tr h="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ארוע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פירוש בזמן פסיכוזה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פירושים אחרים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אנשים צוחקים בזמן שאתה מדבר.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לאנשים לא ממש אכפת ממה שאני אומר, הם רק רוצים לצחוק עליי.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מקרי לחלוטין- מישהו סיפר בדיחה באותו זמן; אנשים משועשעים מההומור השחור שלך</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עלית במשקל.</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רופא קמצן רשם לי תרופה זולה.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ישנה אפשרות לתופעות לוואי של תרופות, אבל חוסר פעילות ותזונה לקויה גם הם גורמים אפשריים.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אין אוויר בצמיג האופניים שלך.</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אני מטרה לוונדליסטים, זה מכוון נגדי.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he-IL" sz="2000" b="0" i="0" u="none" strike="noStrike" cap="none" normalizeH="0" baseline="0" dirty="0">
                          <a:ln>
                            <a:noFill/>
                          </a:ln>
                          <a:solidFill>
                            <a:srgbClr val="333333"/>
                          </a:solidFill>
                          <a:effectLst/>
                          <a:latin typeface="+mn-lt"/>
                          <a:ea typeface="+mn-ea"/>
                          <a:cs typeface="+mn-cs"/>
                        </a:rPr>
                        <a:t>שכחת למלא אוויר בגלגל. מסמר נתקע בגלגל.</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5"/>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סגנון ייחוס</a:t>
            </a:r>
            <a:br>
              <a:rPr lang="he-IL" altLang="de-DE" sz="3600">
                <a:solidFill>
                  <a:srgbClr val="004992"/>
                </a:solidFill>
                <a:latin typeface="+mn-lt"/>
                <a:ea typeface="+mn-ea"/>
                <a:cs typeface="+mn-cs"/>
              </a:rPr>
            </a:br>
            <a:r>
              <a:rPr lang="he-IL" altLang="de-DE">
                <a:solidFill>
                  <a:srgbClr val="004992"/>
                </a:solidFill>
                <a:latin typeface="+mn-lt"/>
                <a:ea typeface="+mn-ea"/>
                <a:cs typeface="+mn-cs"/>
              </a:rPr>
              <a:t>מטרת המפגש היום:</a:t>
            </a:r>
            <a:endParaRPr lang="de-DE" altLang="de-DE">
              <a:solidFill>
                <a:srgbClr val="004992"/>
              </a:solidFill>
              <a:latin typeface="+mn-lt"/>
              <a:ea typeface="+mn-ea"/>
              <a:cs typeface="+mn-cs"/>
            </a:endParaRPr>
          </a:p>
        </p:txBody>
      </p:sp>
      <p:sp>
        <p:nvSpPr>
          <p:cNvPr id="57346" name="Rectangle 3"/>
          <p:cNvSpPr>
            <a:spLocks noGrp="1" noChangeArrowheads="1"/>
          </p:cNvSpPr>
          <p:nvPr>
            <p:ph idx="1"/>
          </p:nvPr>
        </p:nvSpPr>
        <p:spPr/>
        <p:txBody>
          <a:bodyPr>
            <a:noAutofit/>
          </a:bodyPr>
          <a:lstStyle/>
          <a:p>
            <a:pPr marL="342900" indent="-342900" eaLnBrk="1" hangingPunct="1">
              <a:buClr>
                <a:srgbClr val="333333"/>
              </a:buClr>
              <a:buSzPct val="80000"/>
              <a:buFont typeface="WingDings"/>
              <a:buChar char=""/>
              <a:tabLst>
                <a:tab pos="0" algn="l"/>
              </a:tabLst>
            </a:pPr>
            <a:r>
              <a:rPr lang="he-IL" altLang="de-DE" sz="2400" dirty="0">
                <a:solidFill>
                  <a:srgbClr val="333333"/>
                </a:solidFill>
              </a:rPr>
              <a:t>לשקול גורמים אפשריים לאירוע</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לא למהר לקבל הסבר אחד בלבד</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לדון בתוצאות של יחוסים מסוימים</a:t>
            </a:r>
          </a:p>
          <a:p>
            <a:pPr eaLnBrk="1" hangingPunct="1">
              <a:tabLst>
                <a:tab pos="0" algn="l"/>
              </a:tabLst>
            </a:pPr>
            <a:r>
              <a:rPr lang="he-IL" altLang="de-DE" sz="2400" dirty="0">
                <a:solidFill>
                  <a:srgbClr val="004992"/>
                </a:solidFill>
              </a:rPr>
              <a:t>אנו צריכים להשתדל להיות מציאותיים ככל האפשר בחיי היום-יום שלנו:</a:t>
            </a:r>
          </a:p>
          <a:p>
            <a:pPr eaLnBrk="1" hangingPunct="1">
              <a:tabLst>
                <a:tab pos="0" algn="l"/>
              </a:tabLst>
            </a:pPr>
            <a:r>
              <a:rPr lang="he-IL" altLang="de-DE" sz="2400" dirty="0">
                <a:solidFill>
                  <a:srgbClr val="004992"/>
                </a:solidFill>
              </a:rPr>
              <a:t>אנחנו לא צריכים להאשים תמיד אחרים בכישלונות שלנו, וגם לא להאשים תמיד את עצמנו כאשר דברים משתבשים</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המוכר נותן החזר כספי מלא</a:t>
            </a:r>
            <a:endParaRPr lang="de-DE" altLang="de-DE" sz="3600">
              <a:solidFill>
                <a:srgbClr val="004992"/>
              </a:solidFill>
              <a:latin typeface="+mn-lt"/>
              <a:ea typeface="+mn-ea"/>
              <a:cs typeface="+mn-cs"/>
            </a:endParaRPr>
          </a:p>
        </p:txBody>
      </p:sp>
      <p:sp>
        <p:nvSpPr>
          <p:cNvPr id="59394"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נותן המוכר החזר כספי מלא?</a:t>
            </a:r>
          </a:p>
          <a:p>
            <a:pPr eaLnBrk="1" hangingPunct="1">
              <a:tabLst>
                <a:tab pos="0" algn="l"/>
              </a:tabLst>
            </a:pPr>
            <a:r>
              <a:rPr lang="he-IL" altLang="de-DE" sz="2400" dirty="0">
                <a:solidFill>
                  <a:srgbClr val="333333"/>
                </a:solidFill>
              </a:rPr>
              <a:t>מהי הסיבה העיקרית לאירוע זה?</a:t>
            </a:r>
          </a:p>
          <a:p>
            <a:pPr eaLnBrk="1" hangingPunct="1">
              <a:tabLst>
                <a:tab pos="0" algn="l"/>
              </a:tabLst>
            </a:pPr>
            <a:endParaRPr lang="he-IL"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8"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כשאתה נכנס לחדר כולם מפסיקים לדבר</a:t>
            </a:r>
            <a:endParaRPr lang="de-DE" altLang="de-DE" sz="3600">
              <a:latin typeface="+mn-lt"/>
              <a:ea typeface="+mn-ea"/>
              <a:cs typeface="+mn-cs"/>
            </a:endParaRPr>
          </a:p>
        </p:txBody>
      </p:sp>
      <p:sp>
        <p:nvSpPr>
          <p:cNvPr id="61442"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מה גרם לאנשים להפסיק לדבר כשנכנסת לחדר?</a:t>
            </a:r>
          </a:p>
          <a:p>
            <a:pPr eaLnBrk="1" hangingPunct="1">
              <a:tabLst>
                <a:tab pos="0" algn="l"/>
              </a:tabLst>
            </a:pPr>
            <a:r>
              <a:rPr lang="he-IL" altLang="de-DE" sz="2400" dirty="0">
                <a:solidFill>
                  <a:srgbClr val="333333"/>
                </a:solidFill>
              </a:rPr>
              <a:t>מהי הסיבה העיקרית לאירוע זה?</a:t>
            </a:r>
          </a:p>
          <a:p>
            <a:pPr eaLnBrk="1" hangingPunct="1">
              <a:tabLst>
                <a:tab pos="0" algn="l"/>
              </a:tabLst>
            </a:pPr>
            <a:endParaRPr lang="de-DE"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8"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מישהו טוען שאתה לא נראה טוב</a:t>
            </a:r>
            <a:endParaRPr lang="de-DE" altLang="de-DE" sz="3600">
              <a:latin typeface="+mn-lt"/>
              <a:ea typeface="+mn-ea"/>
              <a:cs typeface="+mn-cs"/>
            </a:endParaRPr>
          </a:p>
        </p:txBody>
      </p:sp>
      <p:sp>
        <p:nvSpPr>
          <p:cNvPr id="63490"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מה גרם לו לומר זאת?</a:t>
            </a:r>
          </a:p>
          <a:p>
            <a:pPr eaLnBrk="1" hangingPunct="1">
              <a:tabLst>
                <a:tab pos="0" algn="l"/>
              </a:tabLst>
            </a:pPr>
            <a:r>
              <a:rPr lang="he-IL" altLang="de-DE" sz="2400" dirty="0">
                <a:solidFill>
                  <a:srgbClr val="333333"/>
                </a:solidFill>
              </a:rPr>
              <a:t>מהי הסיבה העיקרית לאירוע זה?</a:t>
            </a:r>
          </a:p>
          <a:p>
            <a:pPr eaLnBrk="1" hangingPunct="1">
              <a:tabLst>
                <a:tab pos="0" algn="l"/>
              </a:tabLst>
            </a:pPr>
            <a:endParaRPr lang="he-IL"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8"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dirty="0">
                <a:latin typeface="+mn-lt"/>
                <a:ea typeface="+mn-ea"/>
                <a:cs typeface="+mn-cs"/>
              </a:rPr>
              <a:t>נכשלת במבחן</a:t>
            </a:r>
            <a:endParaRPr lang="de-DE" altLang="de-DE" sz="3600" dirty="0">
              <a:latin typeface="+mn-lt"/>
              <a:ea typeface="+mn-ea"/>
              <a:cs typeface="+mn-cs"/>
            </a:endParaRPr>
          </a:p>
        </p:txBody>
      </p:sp>
      <p:sp>
        <p:nvSpPr>
          <p:cNvPr id="65538"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נכשלת במבחן?</a:t>
            </a:r>
          </a:p>
          <a:p>
            <a:pPr eaLnBrk="1" hangingPunct="1">
              <a:tabLst>
                <a:tab pos="0" algn="l"/>
              </a:tabLst>
            </a:pPr>
            <a:r>
              <a:rPr lang="he-IL" altLang="de-DE" sz="2400" dirty="0">
                <a:solidFill>
                  <a:srgbClr val="333333"/>
                </a:solidFill>
              </a:rPr>
              <a:t>מהי הסיבה העיקרית לאירוע זה?</a:t>
            </a:r>
          </a:p>
          <a:p>
            <a:pPr eaLnBrk="1" hangingPunct="1">
              <a:tabLst>
                <a:tab pos="0" algn="l"/>
              </a:tabLst>
            </a:pPr>
            <a:endParaRPr lang="he-IL"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8"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למשתתפי הקבוצה והמאמנים: תנו דוגמאות משלכם!</a:t>
            </a:r>
            <a:endParaRPr lang="de-DE" altLang="de-DE" sz="3600">
              <a:latin typeface="+mn-lt"/>
              <a:ea typeface="+mn-ea"/>
              <a:cs typeface="+mn-cs"/>
            </a:endParaRPr>
          </a:p>
        </p:txBody>
      </p:sp>
      <p:sp>
        <p:nvSpPr>
          <p:cNvPr id="67586" name="Rectangle 3"/>
          <p:cNvSpPr>
            <a:spLocks noGrp="1" noChangeArrowheads="1"/>
          </p:cNvSpPr>
          <p:nvPr>
            <p:ph idx="1"/>
          </p:nvPr>
        </p:nvSpPr>
        <p:spPr/>
        <p:txBody>
          <a:bodyPr>
            <a:noAutofit/>
          </a:bodyPr>
          <a:lstStyle/>
          <a:p>
            <a:pPr>
              <a:tabLst>
                <a:tab pos="0" algn="l"/>
              </a:tabLst>
            </a:pPr>
            <a:r>
              <a:rPr lang="he-IL" altLang="de-DE" sz="2400" dirty="0">
                <a:solidFill>
                  <a:srgbClr val="333333"/>
                </a:solidFill>
              </a:rPr>
              <a:t>מה לדעתכם הוביל לסיטואציה?</a:t>
            </a:r>
          </a:p>
          <a:p>
            <a:pPr eaLnBrk="1" hangingPunct="1">
              <a:tabLst>
                <a:tab pos="0" algn="l"/>
              </a:tabLst>
            </a:pPr>
            <a:endParaRPr lang="he-IL" altLang="de-DE" sz="2400" dirty="0">
              <a:solidFill>
                <a:srgbClr val="333333"/>
              </a:solidFill>
            </a:endParaRPr>
          </a:p>
          <a:p>
            <a:pPr eaLnBrk="1" hangingPunct="1">
              <a:tabLst>
                <a:tab pos="0" algn="l"/>
              </a:tabLst>
            </a:pPr>
            <a:endParaRPr lang="he-IL" altLang="de-DE" sz="2400" dirty="0">
              <a:solidFill>
                <a:srgbClr val="333333"/>
              </a:solidFill>
            </a:endParaRPr>
          </a:p>
          <a:p>
            <a:pPr eaLnBrk="1" hangingPunct="1">
              <a:tabLst>
                <a:tab pos="0" algn="l"/>
              </a:tabLst>
            </a:pPr>
            <a:endParaRPr lang="he-IL"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sp>
        <p:nvSpPr>
          <p:cNvPr id="67590" name="Rechteck 1"/>
          <p:cNvSpPr>
            <a:spLocks noChangeArrowheads="1"/>
          </p:cNvSpPr>
          <p:nvPr/>
        </p:nvSpPr>
        <p:spPr bwMode="auto">
          <a:xfrm>
            <a:off x="1170822" y="6097589"/>
            <a:ext cx="143981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lgn="r" rtl="1">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r" rtl="1">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r" rtl="1">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r" rtl="1">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r" rtl="1">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r" rtl="1"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algn="r" rtl="1"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algn="r" rtl="1"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algn="r" rtl="1"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rtl="0" eaLnBrk="1" hangingPunct="1">
              <a:spcBef>
                <a:spcPct val="0"/>
              </a:spcBef>
              <a:buClrTx/>
              <a:buFontTx/>
              <a:buNone/>
            </a:pPr>
            <a:r>
              <a:rPr lang="he-IL" altLang="de-DE" sz="900">
                <a:solidFill>
                  <a:srgbClr val="333333"/>
                </a:solidFill>
                <a:latin typeface="+mn-lt"/>
                <a:ea typeface="+mn-ea"/>
                <a:cs typeface="+mn-cs"/>
              </a:rPr>
              <a:t>”סימן שאלה“ (מרקו בלוצ'י)</a:t>
            </a:r>
            <a:endParaRPr lang="de-DE" altLang="de-DE" sz="900">
              <a:solidFill>
                <a:srgbClr val="333333"/>
              </a:solidFill>
              <a:latin typeface="+mn-lt"/>
              <a:ea typeface="+mn-ea"/>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קול פנימי אומר לך שאתה לא טוב</a:t>
            </a:r>
            <a:endParaRPr lang="en-US" altLang="de-DE" sz="3600" dirty="0">
              <a:latin typeface="+mn-lt"/>
              <a:ea typeface="+mn-ea"/>
              <a:cs typeface="+mn-cs"/>
            </a:endParaRPr>
          </a:p>
        </p:txBody>
      </p:sp>
      <p:sp>
        <p:nvSpPr>
          <p:cNvPr id="69634" name="Rectangle 2"/>
          <p:cNvSpPr>
            <a:spLocks noGrp="1" noChangeArrowheads="1"/>
          </p:cNvSpPr>
          <p:nvPr>
            <p:ph idx="1"/>
          </p:nvPr>
        </p:nvSpPr>
        <p:spPr/>
        <p:txBody>
          <a:bodyPr>
            <a:noAutofit/>
          </a:bodyPr>
          <a:lstStyle/>
          <a:p>
            <a:pPr eaLnBrk="1" hangingPunct="1"/>
            <a:r>
              <a:rPr lang="he-IL" altLang="de-DE" sz="2400" b="1" dirty="0">
                <a:solidFill>
                  <a:srgbClr val="004992"/>
                </a:solidFill>
              </a:rPr>
              <a:t>סיבות...</a:t>
            </a:r>
            <a:endParaRPr lang="de-DE" altLang="de-DE" sz="2400" b="1" dirty="0">
              <a:solidFill>
                <a:srgbClr val="004992"/>
              </a:solidFill>
            </a:endParaRPr>
          </a:p>
          <a:p>
            <a:pPr eaLnBrk="1" hangingPunct="1"/>
            <a:r>
              <a:rPr lang="he-IL" altLang="de-DE" sz="2400" dirty="0">
                <a:solidFill>
                  <a:srgbClr val="333333"/>
                </a:solidFill>
              </a:rPr>
              <a:t>עצמך...</a:t>
            </a:r>
            <a:endParaRPr lang="de-DE" altLang="de-DE" sz="2400" dirty="0">
              <a:solidFill>
                <a:srgbClr val="333333"/>
              </a:solidFill>
            </a:endParaRPr>
          </a:p>
          <a:p>
            <a:pPr eaLnBrk="1" hangingPunct="1"/>
            <a:r>
              <a:rPr lang="he-IL" altLang="de-DE" sz="2400" dirty="0">
                <a:solidFill>
                  <a:srgbClr val="333333"/>
                </a:solidFill>
              </a:rPr>
              <a:t>אחרים...</a:t>
            </a:r>
            <a:endParaRPr lang="de-DE" altLang="de-DE" sz="2400" dirty="0">
              <a:solidFill>
                <a:srgbClr val="333333"/>
              </a:solidFill>
            </a:endParaRPr>
          </a:p>
          <a:p>
            <a:pPr eaLnBrk="1" hangingPunct="1"/>
            <a:r>
              <a:rPr lang="he-IL" altLang="de-DE" sz="2400" dirty="0">
                <a:solidFill>
                  <a:srgbClr val="333333"/>
                </a:solidFill>
              </a:rPr>
              <a:t>מצב/נסיבות...</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קול פנימי אומר לך שאתה לא טוב</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hangingPunct="0">
              <a:lnSpc>
                <a:spcPct val="100000"/>
              </a:lnSpc>
              <a:spcBef>
                <a:spcPts val="0"/>
              </a:spcBef>
            </a:pPr>
            <a:r>
              <a:rPr lang="he-IL" altLang="de-DE" sz="2000" b="1" dirty="0">
                <a:solidFill>
                  <a:srgbClr val="004992"/>
                </a:solidFill>
              </a:rPr>
              <a:t>סיבות</a:t>
            </a:r>
          </a:p>
          <a:p>
            <a:pPr lvl="0" defTabSz="914400" eaLnBrk="0" hangingPunct="0"/>
            <a:r>
              <a:rPr lang="he-IL" altLang="de-DE" sz="2000" b="1" dirty="0">
                <a:solidFill>
                  <a:srgbClr val="004992"/>
                </a:solidFill>
              </a:rPr>
              <a:t>עצמך:</a:t>
            </a:r>
            <a:endParaRPr lang="en-US" altLang="de-DE" sz="2000" b="1" dirty="0">
              <a:solidFill>
                <a:srgbClr val="004992"/>
              </a:solidFill>
            </a:endParaRPr>
          </a:p>
          <a:p>
            <a:pPr marL="342900" lvl="0" indent="-342900" defTabSz="914400" eaLnBrk="0" hangingPunct="0">
              <a:lnSpc>
                <a:spcPct val="100000"/>
              </a:lnSpc>
              <a:spcBef>
                <a:spcPts val="0"/>
              </a:spcBef>
              <a:buClr>
                <a:srgbClr val="333333"/>
              </a:buClr>
              <a:buFont typeface="WingDings"/>
              <a:buChar char=""/>
            </a:pPr>
            <a:r>
              <a:rPr lang="he-IL" altLang="de-DE" sz="2000">
                <a:solidFill>
                  <a:srgbClr val="333333"/>
                </a:solidFill>
              </a:rPr>
              <a:t>”לצערי </a:t>
            </a:r>
            <a:r>
              <a:rPr lang="he-IL" altLang="de-DE" sz="2000" dirty="0">
                <a:solidFill>
                  <a:srgbClr val="333333"/>
                </a:solidFill>
              </a:rPr>
              <a:t>אני מאשים את עצמי כל הזמן. כנראה זו שנאה עצמית </a:t>
            </a:r>
            <a:r>
              <a:rPr lang="he-IL" altLang="de-DE" sz="2000">
                <a:solidFill>
                  <a:srgbClr val="333333"/>
                </a:solidFill>
              </a:rPr>
              <a:t>מוסתרת.“</a:t>
            </a:r>
            <a:endParaRPr lang="en-US" altLang="de-DE"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he-IL" altLang="de-DE" sz="2000">
                <a:solidFill>
                  <a:srgbClr val="333333"/>
                </a:solidFill>
              </a:rPr>
              <a:t>”אני </a:t>
            </a:r>
            <a:r>
              <a:rPr lang="he-IL" altLang="de-DE" sz="2000" dirty="0">
                <a:solidFill>
                  <a:srgbClr val="333333"/>
                </a:solidFill>
              </a:rPr>
              <a:t>מאבד את </a:t>
            </a:r>
            <a:r>
              <a:rPr lang="he-IL" altLang="de-DE" sz="2000">
                <a:solidFill>
                  <a:srgbClr val="333333"/>
                </a:solidFill>
              </a:rPr>
              <a:t>השפיות.“</a:t>
            </a:r>
            <a:endParaRPr lang="en-US" altLang="de-DE"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he-IL" altLang="de-DE" sz="2000">
                <a:solidFill>
                  <a:srgbClr val="333333"/>
                </a:solidFill>
              </a:rPr>
              <a:t>”נראה </a:t>
            </a:r>
            <a:r>
              <a:rPr lang="he-IL" altLang="de-DE" sz="2000" i="1" dirty="0">
                <a:solidFill>
                  <a:srgbClr val="333333"/>
                </a:solidFill>
              </a:rPr>
              <a:t>כאילו</a:t>
            </a:r>
            <a:r>
              <a:rPr lang="he-IL" altLang="de-DE" sz="2000" dirty="0">
                <a:solidFill>
                  <a:srgbClr val="333333"/>
                </a:solidFill>
              </a:rPr>
              <a:t> מישהו אחר חושב. אבל אני יודע כי אלה המחשבות </a:t>
            </a:r>
            <a:r>
              <a:rPr lang="he-IL" altLang="de-DE" sz="2000">
                <a:solidFill>
                  <a:srgbClr val="333333"/>
                </a:solidFill>
              </a:rPr>
              <a:t>שלי.“</a:t>
            </a:r>
            <a:endParaRPr lang="he-IL" altLang="de-DE" sz="2000" dirty="0">
              <a:solidFill>
                <a:srgbClr val="333333"/>
              </a:solidFill>
            </a:endParaRPr>
          </a:p>
          <a:p>
            <a:pPr lvl="0" defTabSz="914400" eaLnBrk="0" hangingPunct="0">
              <a:buClr>
                <a:srgbClr val="333333"/>
              </a:buClr>
            </a:pPr>
            <a:r>
              <a:rPr lang="he-IL" altLang="de-DE" sz="2000" b="1" dirty="0">
                <a:solidFill>
                  <a:srgbClr val="004992"/>
                </a:solidFill>
              </a:rPr>
              <a:t>אחרים:</a:t>
            </a:r>
            <a:endParaRPr lang="en-US" altLang="de-DE" sz="2000" b="1" dirty="0">
              <a:solidFill>
                <a:srgbClr val="004992"/>
              </a:solidFill>
            </a:endParaRPr>
          </a:p>
          <a:p>
            <a:pPr marL="342900" lvl="0" indent="-342900" defTabSz="914400" eaLnBrk="0" hangingPunct="0">
              <a:lnSpc>
                <a:spcPct val="100000"/>
              </a:lnSpc>
              <a:spcBef>
                <a:spcPts val="0"/>
              </a:spcBef>
              <a:buClr>
                <a:srgbClr val="333333"/>
              </a:buClr>
              <a:buFont typeface="WingDings"/>
              <a:buChar char=""/>
            </a:pPr>
            <a:r>
              <a:rPr lang="he-IL" altLang="de-DE" sz="2000">
                <a:solidFill>
                  <a:srgbClr val="333333"/>
                </a:solidFill>
              </a:rPr>
              <a:t>”משהו </a:t>
            </a:r>
            <a:r>
              <a:rPr lang="he-IL" altLang="de-DE" sz="2000" dirty="0">
                <a:solidFill>
                  <a:srgbClr val="333333"/>
                </a:solidFill>
              </a:rPr>
              <a:t>הוחדר לתוך המוח </a:t>
            </a:r>
            <a:r>
              <a:rPr lang="he-IL" altLang="de-DE" sz="2000">
                <a:solidFill>
                  <a:srgbClr val="333333"/>
                </a:solidFill>
              </a:rPr>
              <a:t>שלי...“</a:t>
            </a:r>
            <a:endParaRPr lang="en-US" altLang="de-DE"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he-IL" altLang="de-DE" sz="2000">
                <a:solidFill>
                  <a:srgbClr val="333333"/>
                </a:solidFill>
              </a:rPr>
              <a:t>”אני </a:t>
            </a:r>
            <a:r>
              <a:rPr lang="he-IL" altLang="de-DE" sz="2000" dirty="0">
                <a:solidFill>
                  <a:srgbClr val="333333"/>
                </a:solidFill>
              </a:rPr>
              <a:t>לא יודע איך זה יכול לקרות, אבל מישהו השתלט על המחשבות </a:t>
            </a:r>
            <a:r>
              <a:rPr lang="he-IL" altLang="de-DE" sz="2000">
                <a:solidFill>
                  <a:srgbClr val="333333"/>
                </a:solidFill>
              </a:rPr>
              <a:t>שלי.“</a:t>
            </a:r>
            <a:endParaRPr lang="he-IL" altLang="de-DE" sz="2000" dirty="0">
              <a:solidFill>
                <a:srgbClr val="333333"/>
              </a:solidFill>
            </a:endParaRPr>
          </a:p>
          <a:p>
            <a:pPr lvl="0" defTabSz="914400" eaLnBrk="0" hangingPunct="0">
              <a:buClr>
                <a:srgbClr val="333333"/>
              </a:buClr>
            </a:pPr>
            <a:r>
              <a:rPr lang="he-IL" altLang="de-DE" sz="2000" b="1" dirty="0">
                <a:solidFill>
                  <a:srgbClr val="004992"/>
                </a:solidFill>
              </a:rPr>
              <a:t>מצבים/נסיבות:</a:t>
            </a:r>
            <a:endParaRPr lang="en-US" altLang="de-DE" sz="2000" b="1" dirty="0">
              <a:solidFill>
                <a:srgbClr val="004992"/>
              </a:solidFill>
            </a:endParaRPr>
          </a:p>
          <a:p>
            <a:pPr marL="342900" lvl="0" indent="-342900" defTabSz="914400" eaLnBrk="0" hangingPunct="0">
              <a:lnSpc>
                <a:spcPct val="100000"/>
              </a:lnSpc>
              <a:spcBef>
                <a:spcPts val="0"/>
              </a:spcBef>
              <a:buClr>
                <a:srgbClr val="333333"/>
              </a:buClr>
              <a:buFont typeface="WingDings"/>
              <a:buChar char=""/>
            </a:pPr>
            <a:r>
              <a:rPr lang="he-IL" altLang="de-DE" sz="2000">
                <a:solidFill>
                  <a:srgbClr val="333333"/>
                </a:solidFill>
              </a:rPr>
              <a:t>”אני </a:t>
            </a:r>
            <a:r>
              <a:rPr lang="he-IL" altLang="de-DE" sz="2000" dirty="0">
                <a:solidFill>
                  <a:srgbClr val="333333"/>
                </a:solidFill>
              </a:rPr>
              <a:t>מרגיש לחוץ בימים אלה. זו הסיבה שאני חווה הכול בעוצמה רבה יותר, כולל המחשבות </a:t>
            </a:r>
            <a:r>
              <a:rPr lang="he-IL" altLang="de-DE" sz="2000">
                <a:solidFill>
                  <a:srgbClr val="333333"/>
                </a:solidFill>
              </a:rPr>
              <a:t>שלי.“</a:t>
            </a:r>
            <a:endParaRPr lang="he-IL" altLang="de-DE"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he-IL" altLang="de-DE" sz="2000">
                <a:solidFill>
                  <a:srgbClr val="333333"/>
                </a:solidFill>
              </a:rPr>
              <a:t>”יש </a:t>
            </a:r>
            <a:r>
              <a:rPr lang="he-IL" altLang="de-DE" sz="2000" dirty="0">
                <a:solidFill>
                  <a:srgbClr val="333333"/>
                </a:solidFill>
              </a:rPr>
              <a:t>לי צלצול באוזניים מהאזנה למוזיקה </a:t>
            </a:r>
            <a:r>
              <a:rPr lang="he-IL" altLang="de-DE" sz="2000">
                <a:solidFill>
                  <a:srgbClr val="333333"/>
                </a:solidFill>
              </a:rPr>
              <a:t>רועשת.“</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קול פנימי אומר לך שאתה לא טוב</a:t>
            </a:r>
            <a:endParaRPr lang="en-US" altLang="de-DE" sz="3600" dirty="0">
              <a:latin typeface="+mn-lt"/>
              <a:ea typeface="+mn-ea"/>
              <a:cs typeface="+mn-cs"/>
            </a:endParaRPr>
          </a:p>
        </p:txBody>
      </p:sp>
      <p:sp>
        <p:nvSpPr>
          <p:cNvPr id="73730" name="Rectangle 2"/>
          <p:cNvSpPr>
            <a:spLocks noGrp="1" noChangeArrowheads="1"/>
          </p:cNvSpPr>
          <p:nvPr>
            <p:ph idx="1"/>
          </p:nvPr>
        </p:nvSpPr>
        <p:spPr/>
        <p:txBody>
          <a:bodyPr>
            <a:noAutofit/>
          </a:bodyPr>
          <a:lstStyle/>
          <a:p>
            <a:pPr eaLnBrk="1" hangingPunct="1"/>
            <a:r>
              <a:rPr lang="he-IL" altLang="de-DE" sz="2400" b="1" dirty="0">
                <a:solidFill>
                  <a:srgbClr val="004992"/>
                </a:solidFill>
              </a:rPr>
              <a:t>פסיכוזה: הקול הפנימי מיוחס לאנשים/כוחות אחרים:</a:t>
            </a:r>
          </a:p>
          <a:p>
            <a:pPr marL="342900" indent="-342900" eaLnBrk="1" hangingPunct="1">
              <a:buClr>
                <a:srgbClr val="333333"/>
              </a:buClr>
              <a:buFont typeface="WingDings"/>
              <a:buChar char=""/>
            </a:pPr>
            <a:r>
              <a:rPr lang="he-IL" altLang="de-DE" sz="2400">
                <a:solidFill>
                  <a:srgbClr val="333333"/>
                </a:solidFill>
              </a:rPr>
              <a:t>”משהו </a:t>
            </a:r>
            <a:r>
              <a:rPr lang="he-IL" altLang="de-DE" sz="2400" dirty="0">
                <a:solidFill>
                  <a:srgbClr val="333333"/>
                </a:solidFill>
              </a:rPr>
              <a:t>הוחדר לתוך המוח </a:t>
            </a:r>
            <a:r>
              <a:rPr lang="he-IL" altLang="de-DE" sz="2400">
                <a:solidFill>
                  <a:srgbClr val="333333"/>
                </a:solidFill>
              </a:rPr>
              <a:t>שלי...“</a:t>
            </a:r>
            <a:endParaRPr lang="de-DE" altLang="de-DE" sz="2400" dirty="0">
              <a:solidFill>
                <a:srgbClr val="333333"/>
              </a:solidFill>
            </a:endParaRPr>
          </a:p>
          <a:p>
            <a:pPr marL="342900" indent="-342900" eaLnBrk="1" hangingPunct="1">
              <a:buClr>
                <a:srgbClr val="333333"/>
              </a:buClr>
              <a:buFont typeface="WingDings"/>
              <a:buChar char=""/>
            </a:pPr>
            <a:r>
              <a:rPr lang="he-IL" altLang="de-DE" sz="2400">
                <a:solidFill>
                  <a:srgbClr val="333333"/>
                </a:solidFill>
              </a:rPr>
              <a:t>”אני </a:t>
            </a:r>
            <a:r>
              <a:rPr lang="he-IL" altLang="de-DE" sz="2400" dirty="0">
                <a:solidFill>
                  <a:srgbClr val="333333"/>
                </a:solidFill>
              </a:rPr>
              <a:t>לא יודע איך זה יכול לקרות, אבל מישהו השתלט על המחשבות </a:t>
            </a:r>
            <a:r>
              <a:rPr lang="he-IL" altLang="de-DE" sz="2400">
                <a:solidFill>
                  <a:srgbClr val="333333"/>
                </a:solidFill>
              </a:rPr>
              <a:t>שלי.“</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9"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שמיעת קולות:</a:t>
            </a:r>
            <a:br>
              <a:rPr lang="he-IL" altLang="de-DE" sz="3600">
                <a:solidFill>
                  <a:srgbClr val="004992"/>
                </a:solidFill>
                <a:latin typeface="+mn-lt"/>
                <a:ea typeface="+mn-ea"/>
                <a:cs typeface="+mn-cs"/>
              </a:rPr>
            </a:br>
            <a:r>
              <a:rPr lang="he-IL" altLang="de-DE">
                <a:solidFill>
                  <a:srgbClr val="004992"/>
                </a:solidFill>
                <a:latin typeface="+mn-lt"/>
                <a:ea typeface="+mn-ea"/>
                <a:cs typeface="+mn-cs"/>
              </a:rPr>
              <a:t>מחשבות שלי או מחשבות נשלטות מרחוק?</a:t>
            </a:r>
            <a:br>
              <a:rPr lang="he-IL" altLang="de-DE" sz="3600">
                <a:solidFill>
                  <a:srgbClr val="004992"/>
                </a:solidFill>
                <a:latin typeface="+mn-lt"/>
                <a:ea typeface="+mn-ea"/>
                <a:cs typeface="+mn-cs"/>
              </a:rPr>
            </a:br>
            <a:r>
              <a:rPr lang="he-IL" altLang="de-DE">
                <a:solidFill>
                  <a:srgbClr val="004992"/>
                </a:solidFill>
                <a:latin typeface="+mn-lt"/>
                <a:ea typeface="+mn-ea"/>
                <a:cs typeface="+mn-cs"/>
              </a:rPr>
              <a:t>בעד ונגד</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932343227"/>
              </p:ext>
            </p:extLst>
          </p:nvPr>
        </p:nvGraphicFramePr>
        <p:xfrm>
          <a:off x="408955" y="2560320"/>
          <a:ext cx="11376000" cy="4043928"/>
        </p:xfrm>
        <a:graphic>
          <a:graphicData uri="http://schemas.openxmlformats.org/drawingml/2006/table">
            <a:tbl>
              <a:tblPr rtl="1" firstRow="1" bandRow="1">
                <a:tableStyleId>{21E4AEA4-8DFA-4A89-87EB-49C32662AFE0}</a:tableStyleId>
              </a:tblPr>
              <a:tblGrid>
                <a:gridCol w="4108530">
                  <a:extLst>
                    <a:ext uri="{9D8B030D-6E8A-4147-A177-3AD203B41FA5}">
                      <a16:colId xmlns:a16="http://schemas.microsoft.com/office/drawing/2014/main" val="20000"/>
                    </a:ext>
                  </a:extLst>
                </a:gridCol>
                <a:gridCol w="726747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1800" b="0" i="0" u="none" strike="noStrike" cap="none" normalizeH="0" baseline="0" dirty="0">
                          <a:ln>
                            <a:noFill/>
                          </a:ln>
                          <a:solidFill>
                            <a:srgbClr val="333333"/>
                          </a:solidFill>
                          <a:effectLst/>
                          <a:latin typeface="+mn-lt"/>
                          <a:ea typeface="+mn-ea"/>
                          <a:cs typeface="+mn-cs"/>
                        </a:rPr>
                        <a:t>מדוע אתה חושב שהקולות מוחדרים מבחוץ?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1800" b="0" i="0" u="none" strike="noStrike" cap="none" normalizeH="0" baseline="0">
                          <a:ln>
                            <a:noFill/>
                          </a:ln>
                          <a:solidFill>
                            <a:srgbClr val="333333"/>
                          </a:solidFill>
                          <a:effectLst/>
                          <a:latin typeface="+mn-lt"/>
                          <a:ea typeface="+mn-ea"/>
                          <a:cs typeface="+mn-cs"/>
                        </a:rPr>
                        <a:t>ייתכן וישנם הסברים אחרים להנחות המופיעות בצד ימין?</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a:solidFill>
                            <a:srgbClr val="333333"/>
                          </a:solidFill>
                          <a:latin typeface="+mn-lt"/>
                          <a:ea typeface="+mn-ea"/>
                          <a:cs typeface="+mn-cs"/>
                        </a:rPr>
                        <a:t>”אני שומע אותם בבירור. לעומת זאת, המחשבות שלי שקטות לגמרי!“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he-IL"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dirty="0">
                          <a:solidFill>
                            <a:srgbClr val="333333"/>
                          </a:solidFill>
                          <a:latin typeface="+mn-lt"/>
                          <a:ea typeface="+mn-ea"/>
                          <a:cs typeface="+mn-cs"/>
                        </a:rPr>
                        <a:t>”המחשבות האלו אינן בשליטתי. כשאני מנסה לבטל אותן זה נעשה גרוע יותר.</a:t>
                      </a:r>
                      <a:br>
                        <a:rPr lang="de-DE" sz="1800" b="0" i="0" u="none" dirty="0">
                          <a:solidFill>
                            <a:srgbClr val="333333"/>
                          </a:solidFill>
                          <a:latin typeface="+mn-lt"/>
                          <a:ea typeface="+mn-ea"/>
                          <a:cs typeface="+mn-cs"/>
                        </a:rPr>
                      </a:br>
                      <a:r>
                        <a:rPr lang="he-IL" sz="1800" b="0" i="0" u="none" dirty="0">
                          <a:solidFill>
                            <a:srgbClr val="333333"/>
                          </a:solidFill>
                          <a:latin typeface="+mn-lt"/>
                          <a:ea typeface="+mn-ea"/>
                          <a:cs typeface="+mn-cs"/>
                        </a:rPr>
                        <a:t>זה מראה לי שמישהו ממש רוצה להשפיל אותי.“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he-IL"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a:solidFill>
                            <a:srgbClr val="333333"/>
                          </a:solidFill>
                          <a:latin typeface="+mn-lt"/>
                          <a:ea typeface="+mn-ea"/>
                          <a:cs typeface="+mn-cs"/>
                        </a:rPr>
                        <a:t>”אסור שיהיו לי מחשבות רעות כאלו. אף פעם לא אוכל להזיק למישהו. אבל עדיין, כל הזמן מופיעות לי המחשבות התוקפניות האלו.“</a:t>
                      </a:r>
                      <a:endParaRPr lang="ar-SA" sz="18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he-IL"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9"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שמיעת קולות:</a:t>
            </a:r>
            <a:br>
              <a:rPr lang="he-IL" altLang="de-DE" sz="3600">
                <a:solidFill>
                  <a:srgbClr val="004992"/>
                </a:solidFill>
                <a:latin typeface="+mn-lt"/>
                <a:ea typeface="+mn-ea"/>
                <a:cs typeface="+mn-cs"/>
              </a:rPr>
            </a:br>
            <a:r>
              <a:rPr lang="he-IL" altLang="de-DE">
                <a:solidFill>
                  <a:srgbClr val="004992"/>
                </a:solidFill>
                <a:latin typeface="+mn-lt"/>
                <a:ea typeface="+mn-ea"/>
                <a:cs typeface="+mn-cs"/>
              </a:rPr>
              <a:t>מחשבות שלי או מחשבות נשלטות מרחוק?</a:t>
            </a:r>
            <a:br>
              <a:rPr lang="he-IL" altLang="de-DE" sz="3600">
                <a:solidFill>
                  <a:srgbClr val="004992"/>
                </a:solidFill>
                <a:latin typeface="+mn-lt"/>
                <a:ea typeface="+mn-ea"/>
                <a:cs typeface="+mn-cs"/>
              </a:rPr>
            </a:br>
            <a:r>
              <a:rPr lang="he-IL" altLang="de-DE">
                <a:solidFill>
                  <a:srgbClr val="004992"/>
                </a:solidFill>
                <a:latin typeface="+mn-lt"/>
                <a:ea typeface="+mn-ea"/>
                <a:cs typeface="+mn-cs"/>
              </a:rPr>
              <a:t>בעד ונגד</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131459821"/>
              </p:ext>
            </p:extLst>
          </p:nvPr>
        </p:nvGraphicFramePr>
        <p:xfrm>
          <a:off x="408955" y="2560320"/>
          <a:ext cx="11376000" cy="4043928"/>
        </p:xfrm>
        <a:graphic>
          <a:graphicData uri="http://schemas.openxmlformats.org/drawingml/2006/table">
            <a:tbl>
              <a:tblPr rtl="1" firstRow="1" bandRow="1">
                <a:tableStyleId>{21E4AEA4-8DFA-4A89-87EB-49C32662AFE0}</a:tableStyleId>
              </a:tblPr>
              <a:tblGrid>
                <a:gridCol w="4108530">
                  <a:extLst>
                    <a:ext uri="{9D8B030D-6E8A-4147-A177-3AD203B41FA5}">
                      <a16:colId xmlns:a16="http://schemas.microsoft.com/office/drawing/2014/main" val="20000"/>
                    </a:ext>
                  </a:extLst>
                </a:gridCol>
                <a:gridCol w="726747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1800" b="0" i="0" u="none" strike="noStrike" cap="none" normalizeH="0" baseline="0" dirty="0">
                          <a:ln>
                            <a:noFill/>
                          </a:ln>
                          <a:solidFill>
                            <a:srgbClr val="333333"/>
                          </a:solidFill>
                          <a:effectLst/>
                          <a:latin typeface="+mn-lt"/>
                          <a:ea typeface="+mn-ea"/>
                          <a:cs typeface="+mn-cs"/>
                        </a:rPr>
                        <a:t>מדוע אתה חושב שהקולות מוחדרים מבחוץ?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1800" b="0" i="0" u="none" strike="noStrike" cap="none" normalizeH="0" baseline="0">
                          <a:ln>
                            <a:noFill/>
                          </a:ln>
                          <a:solidFill>
                            <a:srgbClr val="333333"/>
                          </a:solidFill>
                          <a:effectLst/>
                          <a:latin typeface="+mn-lt"/>
                          <a:ea typeface="+mn-ea"/>
                          <a:cs typeface="+mn-cs"/>
                        </a:rPr>
                        <a:t>ייתכן וישנם הסברים אחרים להנחות המופיעות בצד ימין?</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a:solidFill>
                            <a:srgbClr val="333333"/>
                          </a:solidFill>
                          <a:latin typeface="+mn-lt"/>
                          <a:ea typeface="+mn-ea"/>
                          <a:cs typeface="+mn-cs"/>
                        </a:rPr>
                        <a:t>”אני שומע אותם בבירור. לעומת זאת, המחשבות שלי שקטות לגמרי!“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ea typeface="+mn-ea"/>
                          <a:cs typeface="+mn-cs"/>
                        </a:rPr>
                        <a:t>כ 15-20% מהאוכלוסייה הנורמאלית שומעים קולות כאלה מידי פעם</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קורה שמחשבות אינטנסיביות כמעט נשמעות בקול (לחנים קליטים, הרהורים, שומע את קולו של החבר בזמן שאני קורא את האימייל שלו).</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dirty="0">
                          <a:solidFill>
                            <a:srgbClr val="333333"/>
                          </a:solidFill>
                          <a:latin typeface="+mn-lt"/>
                          <a:ea typeface="+mn-ea"/>
                          <a:cs typeface="+mn-cs"/>
                        </a:rPr>
                        <a:t>”המחשבות האלו אינן בשליטתי. כשאני מנסה לבטל אותן זה נעשה גרוע יותר.</a:t>
                      </a:r>
                      <a:br>
                        <a:rPr lang="de-DE" sz="1800" b="0" i="0" u="none" dirty="0">
                          <a:solidFill>
                            <a:srgbClr val="333333"/>
                          </a:solidFill>
                          <a:latin typeface="+mn-lt"/>
                          <a:ea typeface="+mn-ea"/>
                          <a:cs typeface="+mn-cs"/>
                        </a:rPr>
                      </a:br>
                      <a:r>
                        <a:rPr lang="he-IL" sz="1800" b="0" i="0" u="none" dirty="0">
                          <a:solidFill>
                            <a:srgbClr val="333333"/>
                          </a:solidFill>
                          <a:latin typeface="+mn-lt"/>
                          <a:ea typeface="+mn-ea"/>
                          <a:cs typeface="+mn-cs"/>
                        </a:rPr>
                        <a:t>זה מראה לי שמישהו ממש רוצה להשפיל אותי.“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he-IL"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a:solidFill>
                            <a:srgbClr val="333333"/>
                          </a:solidFill>
                          <a:latin typeface="+mn-lt"/>
                          <a:ea typeface="+mn-ea"/>
                          <a:cs typeface="+mn-cs"/>
                        </a:rPr>
                        <a:t>”אסור שיהיו לי מחשבות רעות כאלו. אף פעם לא אוכל להזיק למישהו. אבל עדיין, כל הזמן מופיעות לי המחשבות התוקפניות האלו.“</a:t>
                      </a:r>
                      <a:endParaRPr lang="ar-SA" sz="18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he-IL"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6971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9"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שמיעת קולות:</a:t>
            </a:r>
            <a:br>
              <a:rPr lang="he-IL" altLang="de-DE" sz="3600">
                <a:solidFill>
                  <a:srgbClr val="004992"/>
                </a:solidFill>
                <a:latin typeface="+mn-lt"/>
                <a:ea typeface="+mn-ea"/>
                <a:cs typeface="+mn-cs"/>
              </a:rPr>
            </a:br>
            <a:r>
              <a:rPr lang="he-IL" altLang="de-DE">
                <a:solidFill>
                  <a:srgbClr val="004992"/>
                </a:solidFill>
                <a:latin typeface="+mn-lt"/>
                <a:ea typeface="+mn-ea"/>
                <a:cs typeface="+mn-cs"/>
              </a:rPr>
              <a:t>מחשבות שלי או מחשבות נשלטות מרחוק?</a:t>
            </a:r>
            <a:br>
              <a:rPr lang="he-IL" altLang="de-DE" sz="3600">
                <a:solidFill>
                  <a:srgbClr val="004992"/>
                </a:solidFill>
                <a:latin typeface="+mn-lt"/>
                <a:ea typeface="+mn-ea"/>
                <a:cs typeface="+mn-cs"/>
              </a:rPr>
            </a:br>
            <a:r>
              <a:rPr lang="he-IL" altLang="de-DE">
                <a:solidFill>
                  <a:srgbClr val="004992"/>
                </a:solidFill>
                <a:latin typeface="+mn-lt"/>
                <a:ea typeface="+mn-ea"/>
                <a:cs typeface="+mn-cs"/>
              </a:rPr>
              <a:t>בעד ונגד</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741796550"/>
              </p:ext>
            </p:extLst>
          </p:nvPr>
        </p:nvGraphicFramePr>
        <p:xfrm>
          <a:off x="408955" y="2560320"/>
          <a:ext cx="11376000" cy="4043928"/>
        </p:xfrm>
        <a:graphic>
          <a:graphicData uri="http://schemas.openxmlformats.org/drawingml/2006/table">
            <a:tbl>
              <a:tblPr rtl="1" firstRow="1" bandRow="1">
                <a:tableStyleId>{21E4AEA4-8DFA-4A89-87EB-49C32662AFE0}</a:tableStyleId>
              </a:tblPr>
              <a:tblGrid>
                <a:gridCol w="4108530">
                  <a:extLst>
                    <a:ext uri="{9D8B030D-6E8A-4147-A177-3AD203B41FA5}">
                      <a16:colId xmlns:a16="http://schemas.microsoft.com/office/drawing/2014/main" val="20000"/>
                    </a:ext>
                  </a:extLst>
                </a:gridCol>
                <a:gridCol w="726747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1800" b="0" i="0" u="none" strike="noStrike" cap="none" normalizeH="0" baseline="0" dirty="0">
                          <a:ln>
                            <a:noFill/>
                          </a:ln>
                          <a:solidFill>
                            <a:srgbClr val="333333"/>
                          </a:solidFill>
                          <a:effectLst/>
                          <a:latin typeface="+mn-lt"/>
                          <a:ea typeface="+mn-ea"/>
                          <a:cs typeface="+mn-cs"/>
                        </a:rPr>
                        <a:t>מדוע אתה חושב שהקולות מוחדרים מבחוץ?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1800" b="0" i="0" u="none" strike="noStrike" cap="none" normalizeH="0" baseline="0">
                          <a:ln>
                            <a:noFill/>
                          </a:ln>
                          <a:solidFill>
                            <a:srgbClr val="333333"/>
                          </a:solidFill>
                          <a:effectLst/>
                          <a:latin typeface="+mn-lt"/>
                          <a:ea typeface="+mn-ea"/>
                          <a:cs typeface="+mn-cs"/>
                        </a:rPr>
                        <a:t>ייתכן וישנם הסברים אחרים להנחות המופיעות בצד ימין?</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a:solidFill>
                            <a:srgbClr val="333333"/>
                          </a:solidFill>
                          <a:latin typeface="+mn-lt"/>
                          <a:ea typeface="+mn-ea"/>
                          <a:cs typeface="+mn-cs"/>
                        </a:rPr>
                        <a:t>”אני שומע אותם בבירור. לעומת זאת, המחשבות שלי שקטות לגמרי!“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ea typeface="+mn-ea"/>
                          <a:cs typeface="+mn-cs"/>
                        </a:rPr>
                        <a:t>כ 15-20% מהאוכלוסייה הנורמאלית שומעים קולות כאלה מידי פעם</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קורה שמחשבות אינטנסיביות כמעט נשמעות בקול (לחנים קליטים, הרהורים, שומע את קולו של החבר בזמן שאני קורא את האימייל שלו).</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dirty="0">
                          <a:solidFill>
                            <a:srgbClr val="333333"/>
                          </a:solidFill>
                          <a:latin typeface="+mn-lt"/>
                          <a:ea typeface="+mn-ea"/>
                          <a:cs typeface="+mn-cs"/>
                        </a:rPr>
                        <a:t>”המחשבות האלו אינן בשליטתי. כשאני מנסה לבטל אותן זה נעשה גרוע יותר.</a:t>
                      </a:r>
                      <a:br>
                        <a:rPr lang="de-DE" sz="1800" b="0" i="0" u="none" dirty="0">
                          <a:solidFill>
                            <a:srgbClr val="333333"/>
                          </a:solidFill>
                          <a:latin typeface="+mn-lt"/>
                          <a:ea typeface="+mn-ea"/>
                          <a:cs typeface="+mn-cs"/>
                        </a:rPr>
                      </a:br>
                      <a:r>
                        <a:rPr lang="he-IL" sz="1800" b="0" i="0" u="none" dirty="0">
                          <a:solidFill>
                            <a:srgbClr val="333333"/>
                          </a:solidFill>
                          <a:latin typeface="+mn-lt"/>
                          <a:ea typeface="+mn-ea"/>
                          <a:cs typeface="+mn-cs"/>
                        </a:rPr>
                        <a:t>זה מראה לי שמישהו ממש רוצה להשפיל אותי.“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המחשבות שלנו לא בשליטתנו המלאה. אחרת לא היו אירועים כמו השראה פתאומית, סיעור מוחות או מחשבות טורדניות</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כשאנו מנסים לנטרל את המחשבות, הן באופן אוטומטי מתחזקות</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ניסוי: נסו לא לחשוב על הספרה 8... לא תצליחו. זה יצוץ במחשבה חזק יותר מתמיד.</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a:solidFill>
                            <a:srgbClr val="333333"/>
                          </a:solidFill>
                          <a:latin typeface="+mn-lt"/>
                          <a:ea typeface="+mn-ea"/>
                          <a:cs typeface="+mn-cs"/>
                        </a:rPr>
                        <a:t>”אסור שיהיו לי מחשבות רעות כאלו. אף פעם לא אוכל להזיק למישהו. אבל עדיין, כל הזמן מופיעות לי המחשבות התוקפניות האלו.“</a:t>
                      </a:r>
                      <a:endParaRPr lang="ar-SA" sz="18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ts val="600"/>
                        </a:spcBef>
                        <a:spcAft>
                          <a:spcPct val="0"/>
                        </a:spcAft>
                        <a:buClr>
                          <a:srgbClr val="333333"/>
                        </a:buClr>
                        <a:buSzTx/>
                        <a:buFontTx/>
                        <a:buNone/>
                        <a:tabLst/>
                      </a:pPr>
                      <a:r>
                        <a:rPr kumimoji="0" lang="he-IL"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719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9"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שמיעת קולות:</a:t>
            </a:r>
            <a:br>
              <a:rPr lang="he-IL" altLang="de-DE" sz="3600">
                <a:solidFill>
                  <a:srgbClr val="004992"/>
                </a:solidFill>
                <a:latin typeface="+mn-lt"/>
                <a:ea typeface="+mn-ea"/>
                <a:cs typeface="+mn-cs"/>
              </a:rPr>
            </a:br>
            <a:r>
              <a:rPr lang="he-IL" altLang="de-DE">
                <a:solidFill>
                  <a:srgbClr val="004992"/>
                </a:solidFill>
                <a:latin typeface="+mn-lt"/>
                <a:ea typeface="+mn-ea"/>
                <a:cs typeface="+mn-cs"/>
              </a:rPr>
              <a:t>מחשבות שלי או מחשבות נשלטות מרחוק?</a:t>
            </a:r>
            <a:br>
              <a:rPr lang="he-IL" altLang="de-DE" sz="3600">
                <a:solidFill>
                  <a:srgbClr val="004992"/>
                </a:solidFill>
                <a:latin typeface="+mn-lt"/>
                <a:ea typeface="+mn-ea"/>
                <a:cs typeface="+mn-cs"/>
              </a:rPr>
            </a:br>
            <a:r>
              <a:rPr lang="he-IL" altLang="de-DE">
                <a:solidFill>
                  <a:srgbClr val="004992"/>
                </a:solidFill>
                <a:latin typeface="+mn-lt"/>
                <a:ea typeface="+mn-ea"/>
                <a:cs typeface="+mn-cs"/>
              </a:rPr>
              <a:t>בעד ונגד</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427719379"/>
              </p:ext>
            </p:extLst>
          </p:nvPr>
        </p:nvGraphicFramePr>
        <p:xfrm>
          <a:off x="408955" y="2560320"/>
          <a:ext cx="11376000" cy="4043934"/>
        </p:xfrm>
        <a:graphic>
          <a:graphicData uri="http://schemas.openxmlformats.org/drawingml/2006/table">
            <a:tbl>
              <a:tblPr rtl="1" firstRow="1" bandRow="1">
                <a:tableStyleId>{21E4AEA4-8DFA-4A89-87EB-49C32662AFE0}</a:tableStyleId>
              </a:tblPr>
              <a:tblGrid>
                <a:gridCol w="4108530">
                  <a:extLst>
                    <a:ext uri="{9D8B030D-6E8A-4147-A177-3AD203B41FA5}">
                      <a16:colId xmlns:a16="http://schemas.microsoft.com/office/drawing/2014/main" val="20000"/>
                    </a:ext>
                  </a:extLst>
                </a:gridCol>
                <a:gridCol w="7267470">
                  <a:extLst>
                    <a:ext uri="{9D8B030D-6E8A-4147-A177-3AD203B41FA5}">
                      <a16:colId xmlns:a16="http://schemas.microsoft.com/office/drawing/2014/main" val="20001"/>
                    </a:ext>
                  </a:extLst>
                </a:gridCol>
              </a:tblGrid>
              <a:tr h="432048">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1800" b="0" i="0" u="none" strike="noStrike" cap="none" normalizeH="0" baseline="0" dirty="0">
                          <a:ln>
                            <a:noFill/>
                          </a:ln>
                          <a:solidFill>
                            <a:srgbClr val="333333"/>
                          </a:solidFill>
                          <a:effectLst/>
                          <a:latin typeface="+mn-lt"/>
                          <a:ea typeface="+mn-ea"/>
                          <a:cs typeface="+mn-cs"/>
                        </a:rPr>
                        <a:t>מדוע אתה חושב שהקולות מוחדרים מבחוץ?</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1800" b="0" i="0" u="none" strike="noStrike" cap="none" normalizeH="0" baseline="0">
                          <a:ln>
                            <a:noFill/>
                          </a:ln>
                          <a:solidFill>
                            <a:srgbClr val="333333"/>
                          </a:solidFill>
                          <a:effectLst/>
                          <a:latin typeface="+mn-lt"/>
                          <a:ea typeface="+mn-ea"/>
                          <a:cs typeface="+mn-cs"/>
                        </a:rPr>
                        <a:t>ייתכן וישנם הסברים אחרים להנחות המופיעות בצד ימין?</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a:solidFill>
                            <a:srgbClr val="333333"/>
                          </a:solidFill>
                          <a:latin typeface="+mn-lt"/>
                          <a:ea typeface="+mn-ea"/>
                          <a:cs typeface="+mn-cs"/>
                        </a:rPr>
                        <a:t>”אני שומע אותם בבירור. לעומת זאת, המחשבות שלי שקטות לגמרי!“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ea typeface="+mn-ea"/>
                          <a:cs typeface="+mn-cs"/>
                        </a:rPr>
                        <a:t>כ 15-20% מהאוכלוסייה הנורמאלית שומעים קולות כאלה מידי פעם</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קורה שמחשבות אינטנסיביות כמעט נשמעות בקול (לחנים קליטים, הרהורים, שומע את קולו של החבר בזמן שאני קורא את האימייל שלו).</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dirty="0">
                          <a:solidFill>
                            <a:srgbClr val="333333"/>
                          </a:solidFill>
                          <a:latin typeface="+mn-lt"/>
                          <a:ea typeface="+mn-ea"/>
                          <a:cs typeface="+mn-cs"/>
                        </a:rPr>
                        <a:t>”המחשבות האלו אינן בשליטתי. כשאני מנסה לבטל אותן זה נעשה גרוע יותר.</a:t>
                      </a:r>
                      <a:br>
                        <a:rPr lang="de-DE" sz="1800" b="0" i="0" u="none" dirty="0">
                          <a:solidFill>
                            <a:srgbClr val="333333"/>
                          </a:solidFill>
                          <a:latin typeface="+mn-lt"/>
                          <a:ea typeface="+mn-ea"/>
                          <a:cs typeface="+mn-cs"/>
                        </a:rPr>
                      </a:br>
                      <a:r>
                        <a:rPr lang="he-IL" sz="1800" b="0" i="0" u="none" dirty="0">
                          <a:solidFill>
                            <a:srgbClr val="333333"/>
                          </a:solidFill>
                          <a:latin typeface="+mn-lt"/>
                          <a:ea typeface="+mn-ea"/>
                          <a:cs typeface="+mn-cs"/>
                        </a:rPr>
                        <a:t>זה מראה לי שמישהו ממש רוצה להשפיל אותי.“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המחשבות שלנו לא בשליטתנו המלאה. אחרת לא היו אירועים כמו השראה פתאומית, סיעור מוחות או מחשבות טורדניות</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כשאנו מנסים לנטרל את המחשבות, הן באופן אוטומטי מתחזקות</a:t>
                      </a:r>
                    </a:p>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a:ln>
                            <a:noFill/>
                          </a:ln>
                          <a:solidFill>
                            <a:srgbClr val="333333"/>
                          </a:solidFill>
                          <a:effectLst/>
                          <a:latin typeface="+mn-lt"/>
                          <a:ea typeface="+mn-ea"/>
                          <a:cs typeface="+mn-cs"/>
                        </a:rPr>
                        <a:t>ניסוי: נסו לא לחשוב על הספרה 8... לא תצליחו. זה יצוץ במחשבה חזק יותר מתמיד.</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333333"/>
                        </a:buClr>
                        <a:buSzTx/>
                        <a:buFont typeface="WingDings"/>
                        <a:buNone/>
                        <a:tabLst/>
                      </a:pPr>
                      <a:r>
                        <a:rPr lang="he-IL" sz="1800" b="0" i="0" u="none">
                          <a:solidFill>
                            <a:srgbClr val="333333"/>
                          </a:solidFill>
                          <a:latin typeface="+mn-lt"/>
                          <a:ea typeface="+mn-ea"/>
                          <a:cs typeface="+mn-cs"/>
                        </a:rPr>
                        <a:t>”אסור שיהיו לי מחשבות רעות כאלו. אף פעם לא אוכל להזיק למישהו. אבל עדיין, כל הזמן מופיעות לי המחשבות התוקפניות האלו.“</a:t>
                      </a:r>
                      <a:endParaRPr lang="ar-SA" sz="18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r" defTabSz="914400" rtl="1" eaLnBrk="1" fontAlgn="base" latinLnBrk="0" hangingPunct="1">
                        <a:lnSpc>
                          <a:spcPct val="100000"/>
                        </a:lnSpc>
                        <a:spcBef>
                          <a:spcPts val="6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ea typeface="+mn-ea"/>
                          <a:cs typeface="+mn-cs"/>
                        </a:rPr>
                        <a:t>לעיתים קרובות יש לנו מחשבות הפוכות לאופן החשיבה הרגיל שלנו. לחשוב זה לא אומר לעשות! ל 20% מהאוכלוסייה הנורמאלית מחשבות חולפות על התאבדות, אך הם אינם מבצעים זאת. גם כשזה מגיע לאנשים שאנחנו אוהבים, אנחנו מרגישים לעיתים תוקפנות. (למשל אם שהילד שלה בוכה).</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516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שמיעת קולות:</a:t>
            </a:r>
            <a:br>
              <a:rPr lang="he-IL" altLang="de-DE" sz="3600">
                <a:solidFill>
                  <a:srgbClr val="004992"/>
                </a:solidFill>
                <a:latin typeface="+mn-lt"/>
                <a:ea typeface="+mn-ea"/>
                <a:cs typeface="+mn-cs"/>
              </a:rPr>
            </a:br>
            <a:r>
              <a:rPr lang="he-IL" altLang="de-DE">
                <a:solidFill>
                  <a:srgbClr val="004992"/>
                </a:solidFill>
                <a:latin typeface="+mn-lt"/>
                <a:ea typeface="+mn-ea"/>
                <a:cs typeface="+mn-cs"/>
              </a:rPr>
              <a:t>מחשבות שלי או מחשבות נשלטות מרחוק?</a:t>
            </a:r>
            <a:br>
              <a:rPr lang="he-IL" altLang="de-DE" sz="3600">
                <a:solidFill>
                  <a:srgbClr val="004992"/>
                </a:solidFill>
                <a:latin typeface="+mn-lt"/>
                <a:ea typeface="+mn-ea"/>
                <a:cs typeface="+mn-cs"/>
              </a:rPr>
            </a:br>
            <a:r>
              <a:rPr lang="he-IL" altLang="de-DE">
                <a:solidFill>
                  <a:srgbClr val="004992"/>
                </a:solidFill>
                <a:latin typeface="+mn-lt"/>
                <a:ea typeface="+mn-ea"/>
                <a:cs typeface="+mn-cs"/>
              </a:rPr>
              <a:t>בעד ונגד</a:t>
            </a:r>
            <a:endParaRPr lang="de-DE" altLang="de-DE">
              <a:solidFill>
                <a:srgbClr val="004992"/>
              </a:solidFill>
              <a:latin typeface="+mn-lt"/>
              <a:ea typeface="+mn-ea"/>
              <a:cs typeface="+mn-cs"/>
            </a:endParaRPr>
          </a:p>
        </p:txBody>
      </p:sp>
      <p:sp>
        <p:nvSpPr>
          <p:cNvPr id="83970" name="Rectangle 2"/>
          <p:cNvSpPr>
            <a:spLocks noGrp="1" noChangeArrowheads="1"/>
          </p:cNvSpPr>
          <p:nvPr>
            <p:ph idx="1"/>
          </p:nvPr>
        </p:nvSpPr>
        <p:spPr>
          <a:xfrm>
            <a:off x="408955" y="2636912"/>
            <a:ext cx="11340000" cy="3815952"/>
          </a:xfrm>
        </p:spPr>
        <p:txBody>
          <a:bodyPr>
            <a:noAutofit/>
          </a:bodyPr>
          <a:lstStyle/>
          <a:p>
            <a:pPr eaLnBrk="1" hangingPunct="1"/>
            <a:r>
              <a:rPr lang="he-IL" altLang="de-DE" sz="2400" dirty="0">
                <a:solidFill>
                  <a:srgbClr val="004992"/>
                </a:solidFill>
              </a:rPr>
              <a:t>ההסבר כי מחשבות מוזרות איכשהו נשלטות מבחוץ מעלה יותר שאלות מאשר נותן תשובות. לדוגמה:</a:t>
            </a:r>
          </a:p>
          <a:p>
            <a:pPr marL="342900" indent="-342900" eaLnBrk="1" hangingPunct="1">
              <a:buClr>
                <a:srgbClr val="333333"/>
              </a:buClr>
              <a:buFont typeface="Arial" panose="020B0604020202020204" pitchFamily="34" charset="0"/>
              <a:buChar char="•"/>
            </a:pPr>
            <a:r>
              <a:rPr lang="he-IL" altLang="de-DE" sz="2400" dirty="0">
                <a:solidFill>
                  <a:srgbClr val="333333"/>
                </a:solidFill>
              </a:rPr>
              <a:t>האם זה אפשרי מבחינה טכנית?</a:t>
            </a:r>
          </a:p>
          <a:p>
            <a:pPr marL="342900" indent="-342900" eaLnBrk="1" hangingPunct="1">
              <a:buClr>
                <a:srgbClr val="333333"/>
              </a:buClr>
              <a:buSzPct val="80000"/>
              <a:buFont typeface="WingDings"/>
              <a:buChar char=""/>
            </a:pPr>
            <a:r>
              <a:rPr lang="he-IL" altLang="de-DE" sz="2400" dirty="0">
                <a:solidFill>
                  <a:srgbClr val="333333"/>
                </a:solidFill>
              </a:rPr>
              <a:t>מתי ואיפה הוחדר משהו למוח שלך?</a:t>
            </a:r>
          </a:p>
          <a:p>
            <a:pPr marL="342900" indent="-342900" eaLnBrk="1" hangingPunct="1">
              <a:buClr>
                <a:srgbClr val="333333"/>
              </a:buClr>
              <a:buSzPct val="80000"/>
              <a:buFont typeface="WingDings"/>
              <a:buChar char=""/>
            </a:pPr>
            <a:r>
              <a:rPr lang="he-IL" altLang="de-DE" sz="2400" dirty="0">
                <a:solidFill>
                  <a:srgbClr val="333333"/>
                </a:solidFill>
              </a:rPr>
              <a:t>מי יהיה מעוניין לפגוע בך? למי יש זמן וכסף לעשות זאת?</a:t>
            </a:r>
          </a:p>
          <a:p>
            <a:pPr marL="342900" indent="-342900" eaLnBrk="1" hangingPunct="1">
              <a:buClr>
                <a:srgbClr val="333333"/>
              </a:buClr>
              <a:buSzPct val="80000"/>
              <a:buFont typeface="WingDings"/>
              <a:buChar char=""/>
            </a:pPr>
            <a:r>
              <a:rPr lang="he-IL" altLang="de-DE" sz="2400" dirty="0">
                <a:solidFill>
                  <a:srgbClr val="333333"/>
                </a:solidFill>
              </a:rPr>
              <a:t>יש דרכים קלות יותר לפגוע במישהו אחר. מדוע לבחור בשיטה כזו מורכבת (ואולי אף בלתי אפשרית)?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חבר מזמין אותך לארוחת ערב</a:t>
            </a:r>
            <a:endParaRPr lang="de-DE" altLang="de-DE" sz="3600">
              <a:latin typeface="+mn-lt"/>
              <a:ea typeface="+mn-ea"/>
              <a:cs typeface="+mn-cs"/>
            </a:endParaRPr>
          </a:p>
        </p:txBody>
      </p:sp>
      <p:sp>
        <p:nvSpPr>
          <p:cNvPr id="86018"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חברך מזמין אותך לארוחת ערב?</a:t>
            </a:r>
          </a:p>
          <a:p>
            <a:pPr eaLnBrk="1" hangingPunct="1">
              <a:tabLst>
                <a:tab pos="0" algn="l"/>
              </a:tabLst>
            </a:pPr>
            <a:r>
              <a:rPr lang="he-IL" altLang="de-DE" sz="2400" dirty="0">
                <a:solidFill>
                  <a:srgbClr val="333333"/>
                </a:solidFill>
              </a:rPr>
              <a:t>מהי הסיבה העיקרית לאירוע זה?</a:t>
            </a:r>
          </a:p>
          <a:p>
            <a:pPr eaLnBrk="1" hangingPunct="1">
              <a:tabLst>
                <a:tab pos="0" algn="l"/>
              </a:tabLst>
            </a:pPr>
            <a:endParaRPr lang="he-IL"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8"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שוטר עוצר את מכוניתך</a:t>
            </a:r>
            <a:endParaRPr lang="de-DE" altLang="de-DE" sz="3600">
              <a:latin typeface="+mn-lt"/>
              <a:ea typeface="+mn-ea"/>
              <a:cs typeface="+mn-cs"/>
            </a:endParaRPr>
          </a:p>
        </p:txBody>
      </p:sp>
      <p:sp>
        <p:nvSpPr>
          <p:cNvPr id="88066"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מה גרם לשוטר לעצור את מכוניתך?</a:t>
            </a:r>
          </a:p>
          <a:p>
            <a:pPr eaLnBrk="1" hangingPunct="1">
              <a:tabLst>
                <a:tab pos="0" algn="l"/>
              </a:tabLst>
            </a:pPr>
            <a:r>
              <a:rPr lang="he-IL" altLang="de-DE" sz="2400" dirty="0">
                <a:solidFill>
                  <a:srgbClr val="333333"/>
                </a:solidFill>
              </a:rPr>
              <a:t>מהי הסיבה העיקרית לאירוע זה?</a:t>
            </a:r>
          </a:p>
          <a:p>
            <a:pPr eaLnBrk="1" hangingPunct="1">
              <a:tabLst>
                <a:tab pos="0" algn="l"/>
              </a:tabLst>
            </a:pPr>
            <a:endParaRPr lang="he-IL"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8"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ניצחת במשחק</a:t>
            </a:r>
            <a:endParaRPr lang="de-DE" altLang="de-DE" sz="3600">
              <a:latin typeface="+mn-lt"/>
              <a:ea typeface="+mn-ea"/>
              <a:cs typeface="+mn-cs"/>
            </a:endParaRPr>
          </a:p>
        </p:txBody>
      </p:sp>
      <p:sp>
        <p:nvSpPr>
          <p:cNvPr id="90114"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ניצחת?</a:t>
            </a:r>
          </a:p>
          <a:p>
            <a:pPr eaLnBrk="1" hangingPunct="1">
              <a:tabLst>
                <a:tab pos="0" algn="l"/>
              </a:tabLst>
            </a:pPr>
            <a:r>
              <a:rPr lang="he-IL" altLang="de-DE" sz="2400" dirty="0">
                <a:solidFill>
                  <a:srgbClr val="333333"/>
                </a:solidFill>
              </a:rPr>
              <a:t>מהי הסיבה העיקרית לאירוע זה?</a:t>
            </a:r>
          </a:p>
          <a:p>
            <a:pPr eaLnBrk="1" hangingPunct="1">
              <a:tabLst>
                <a:tab pos="0" algn="l"/>
              </a:tabLst>
            </a:pPr>
            <a:endParaRPr lang="he-IL"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8" name="Picture 7"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l="650" b="955"/>
          <a:stretch/>
        </p:blipFill>
        <p:spPr bwMode="auto">
          <a:xfrm>
            <a:off x="0" y="4221089"/>
            <a:ext cx="3529599" cy="2640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כשאתה מתקרב למכוניתך אתה מבחין בשריטה בצבע</a:t>
            </a:r>
            <a:endParaRPr lang="de-DE" altLang="de-DE" sz="3600">
              <a:latin typeface="+mn-lt"/>
              <a:ea typeface="+mn-ea"/>
              <a:cs typeface="+mn-cs"/>
            </a:endParaRPr>
          </a:p>
        </p:txBody>
      </p:sp>
      <p:sp>
        <p:nvSpPr>
          <p:cNvPr id="92162"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מה יכול היה לגרום לשריטה?</a:t>
            </a:r>
          </a:p>
          <a:p>
            <a:pPr eaLnBrk="1" hangingPunct="1">
              <a:tabLst>
                <a:tab pos="0" algn="l"/>
              </a:tabLst>
            </a:pPr>
            <a:r>
              <a:rPr lang="he-IL" altLang="de-DE" sz="2400" dirty="0">
                <a:solidFill>
                  <a:srgbClr val="333333"/>
                </a:solidFill>
              </a:rPr>
              <a:t>מהי הסיבה העיקרית לאירוע זה?</a:t>
            </a:r>
            <a:endParaRPr lang="de-DE" altLang="de-DE" sz="2400" dirty="0">
              <a:solidFill>
                <a:srgbClr val="333333"/>
              </a:solidFill>
            </a:endParaRPr>
          </a:p>
          <a:p>
            <a:pPr eaLnBrk="1" hangingPunct="1">
              <a:tabLst>
                <a:tab pos="0" algn="l"/>
              </a:tabLst>
            </a:pPr>
            <a:endParaRPr lang="he-IL" altLang="de-DE" sz="2400" dirty="0">
              <a:solidFill>
                <a:srgbClr val="004992"/>
              </a:solidFill>
            </a:endParaRPr>
          </a:p>
          <a:p>
            <a:pPr eaLnBrk="1" hangingPunct="1">
              <a:tabLst>
                <a:tab pos="0" algn="l"/>
              </a:tabLst>
            </a:pPr>
            <a:endParaRPr lang="he-IL" altLang="de-DE" sz="2400" dirty="0">
              <a:solidFill>
                <a:srgbClr val="004992"/>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8"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הרופא גילה שיש לך לחץ דם גבוה</a:t>
            </a:r>
            <a:endParaRPr lang="de-DE" altLang="de-DE" sz="3600">
              <a:latin typeface="+mn-lt"/>
              <a:ea typeface="+mn-ea"/>
              <a:cs typeface="+mn-cs"/>
            </a:endParaRPr>
          </a:p>
        </p:txBody>
      </p:sp>
      <p:sp>
        <p:nvSpPr>
          <p:cNvPr id="94210"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יש לך לחץ דם גבוה?</a:t>
            </a:r>
          </a:p>
          <a:p>
            <a:pPr eaLnBrk="1" hangingPunct="1">
              <a:tabLst>
                <a:tab pos="0" algn="l"/>
              </a:tabLst>
            </a:pPr>
            <a:r>
              <a:rPr lang="he-IL" altLang="de-DE" sz="2400" dirty="0">
                <a:solidFill>
                  <a:srgbClr val="333333"/>
                </a:solidFill>
              </a:rPr>
              <a:t>מהי הסיבה העיקרית לאירוע זה?</a:t>
            </a:r>
            <a:endParaRPr lang="de-DE" altLang="de-DE" sz="2400" dirty="0">
              <a:solidFill>
                <a:srgbClr val="333333"/>
              </a:solidFill>
            </a:endParaRPr>
          </a:p>
          <a:p>
            <a:pPr eaLnBrk="1" hangingPunct="1">
              <a:tabLst>
                <a:tab pos="0" algn="l"/>
              </a:tabLst>
            </a:pPr>
            <a:endParaRPr lang="he-IL" altLang="de-DE" sz="2400" dirty="0">
              <a:solidFill>
                <a:srgbClr val="004992"/>
              </a:solidFill>
            </a:endParaRPr>
          </a:p>
          <a:p>
            <a:pPr eaLnBrk="1" hangingPunct="1">
              <a:tabLst>
                <a:tab pos="0" algn="l"/>
              </a:tabLst>
            </a:pPr>
            <a:endParaRPr lang="he-IL" altLang="de-DE" sz="2400" dirty="0">
              <a:solidFill>
                <a:srgbClr val="004992"/>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8"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חברך סרב לעזור לך בעבודתך</a:t>
            </a:r>
            <a:endParaRPr lang="de-DE" altLang="de-DE" sz="3600">
              <a:latin typeface="+mn-lt"/>
              <a:ea typeface="+mn-ea"/>
              <a:cs typeface="+mn-cs"/>
            </a:endParaRPr>
          </a:p>
        </p:txBody>
      </p:sp>
      <p:sp>
        <p:nvSpPr>
          <p:cNvPr id="96258"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מה גרם לחברך לא לעזור לך?</a:t>
            </a:r>
          </a:p>
          <a:p>
            <a:pPr eaLnBrk="1" hangingPunct="1">
              <a:tabLst>
                <a:tab pos="0" algn="l"/>
              </a:tabLst>
            </a:pPr>
            <a:r>
              <a:rPr lang="he-IL" altLang="de-DE" sz="2400" dirty="0">
                <a:solidFill>
                  <a:srgbClr val="333333"/>
                </a:solidFill>
              </a:rPr>
              <a:t>מהי הסיבה העיקרית לאירוע זה?</a:t>
            </a:r>
            <a:endParaRPr lang="de-DE" altLang="de-DE" sz="2400" dirty="0">
              <a:solidFill>
                <a:srgbClr val="333333"/>
              </a:solidFill>
            </a:endParaRPr>
          </a:p>
          <a:p>
            <a:pPr eaLnBrk="1" hangingPunct="1">
              <a:tabLst>
                <a:tab pos="0" algn="l"/>
              </a:tabLst>
            </a:pPr>
            <a:endParaRPr lang="he-IL" altLang="de-DE" sz="2400" dirty="0">
              <a:solidFill>
                <a:srgbClr val="004992"/>
              </a:solidFill>
            </a:endParaRPr>
          </a:p>
          <a:p>
            <a:pPr eaLnBrk="1" hangingPunct="1">
              <a:tabLst>
                <a:tab pos="0" algn="l"/>
              </a:tabLst>
            </a:pPr>
            <a:endParaRPr lang="he-IL" altLang="de-DE" sz="2400" dirty="0">
              <a:solidFill>
                <a:srgbClr val="004992"/>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8"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0"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חבר הפתיע אותך עם מתנה</a:t>
            </a:r>
            <a:endParaRPr lang="de-DE" altLang="de-DE" sz="3600">
              <a:latin typeface="+mn-lt"/>
              <a:ea typeface="+mn-ea"/>
              <a:cs typeface="+mn-cs"/>
            </a:endParaRPr>
          </a:p>
        </p:txBody>
      </p:sp>
      <p:sp>
        <p:nvSpPr>
          <p:cNvPr id="98306"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מה גרם לחברך לתת לך מתנה?</a:t>
            </a:r>
          </a:p>
          <a:p>
            <a:pPr eaLnBrk="1" hangingPunct="1">
              <a:tabLst>
                <a:tab pos="0" algn="l"/>
              </a:tabLst>
            </a:pPr>
            <a:r>
              <a:rPr lang="he-IL" altLang="de-DE" sz="2400" dirty="0">
                <a:solidFill>
                  <a:srgbClr val="333333"/>
                </a:solidFill>
              </a:rPr>
              <a:t>מהי הסיבה העיקרית לאירוע זה?</a:t>
            </a:r>
            <a:endParaRPr lang="de-DE" altLang="de-DE" sz="2400" dirty="0">
              <a:solidFill>
                <a:srgbClr val="333333"/>
              </a:solidFill>
            </a:endParaRPr>
          </a:p>
          <a:p>
            <a:pPr eaLnBrk="1" hangingPunct="1">
              <a:tabLst>
                <a:tab pos="0" algn="l"/>
              </a:tabLst>
            </a:pPr>
            <a:endParaRPr lang="he-IL" altLang="de-DE" sz="2400" dirty="0">
              <a:solidFill>
                <a:srgbClr val="004992"/>
              </a:solidFill>
            </a:endParaRPr>
          </a:p>
          <a:p>
            <a:pPr eaLnBrk="1" hangingPunct="1">
              <a:tabLst>
                <a:tab pos="0" algn="l"/>
              </a:tabLst>
            </a:pPr>
            <a:endParaRPr lang="he-IL" altLang="de-DE" sz="2400" dirty="0">
              <a:solidFill>
                <a:srgbClr val="004992"/>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8"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חבר אומר שאתה טיפש</a:t>
            </a:r>
            <a:endParaRPr lang="de-DE" altLang="de-DE" sz="3600">
              <a:latin typeface="+mn-lt"/>
              <a:ea typeface="+mn-ea"/>
              <a:cs typeface="+mn-cs"/>
            </a:endParaRPr>
          </a:p>
        </p:txBody>
      </p:sp>
      <p:sp>
        <p:nvSpPr>
          <p:cNvPr id="100354"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מה גרם לחברך לומר זאת?</a:t>
            </a:r>
          </a:p>
          <a:p>
            <a:pPr eaLnBrk="1" hangingPunct="1">
              <a:tabLst>
                <a:tab pos="0" algn="l"/>
              </a:tabLst>
            </a:pPr>
            <a:r>
              <a:rPr lang="he-IL" altLang="de-DE" sz="2400" dirty="0">
                <a:solidFill>
                  <a:srgbClr val="333333"/>
                </a:solidFill>
              </a:rPr>
              <a:t>מהי הסיבה העיקרית לאירוע זה?</a:t>
            </a:r>
            <a:endParaRPr lang="de-DE" altLang="de-DE" sz="2400" dirty="0">
              <a:solidFill>
                <a:srgbClr val="333333"/>
              </a:solidFill>
            </a:endParaRPr>
          </a:p>
          <a:p>
            <a:pPr eaLnBrk="1" hangingPunct="1">
              <a:tabLst>
                <a:tab pos="0" algn="l"/>
              </a:tabLst>
            </a:pPr>
            <a:endParaRPr lang="he-IL" altLang="de-DE" sz="2400" dirty="0">
              <a:solidFill>
                <a:srgbClr val="004992"/>
              </a:solidFill>
            </a:endParaRPr>
          </a:p>
          <a:p>
            <a:pPr eaLnBrk="1" hangingPunct="1">
              <a:tabLst>
                <a:tab pos="0" algn="l"/>
              </a:tabLst>
            </a:pPr>
            <a:endParaRPr lang="he-IL" altLang="de-DE" sz="2400" dirty="0">
              <a:solidFill>
                <a:srgbClr val="004992"/>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8"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התינוק של השכנה שלך מתחיל לבכות כשאתה מרים אותו</a:t>
            </a:r>
            <a:endParaRPr lang="de-DE" altLang="de-DE" sz="3600">
              <a:latin typeface="+mn-lt"/>
              <a:ea typeface="+mn-ea"/>
              <a:cs typeface="+mn-cs"/>
            </a:endParaRPr>
          </a:p>
        </p:txBody>
      </p:sp>
      <p:sp>
        <p:nvSpPr>
          <p:cNvPr id="102402"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מדוע התינוק בוכה?</a:t>
            </a:r>
          </a:p>
          <a:p>
            <a:pPr eaLnBrk="1" hangingPunct="1">
              <a:tabLst>
                <a:tab pos="0" algn="l"/>
              </a:tabLst>
            </a:pPr>
            <a:r>
              <a:rPr lang="he-IL" altLang="de-DE" sz="2400" dirty="0">
                <a:solidFill>
                  <a:srgbClr val="333333"/>
                </a:solidFill>
              </a:rPr>
              <a:t>מהי הסיבה העיקרית לאירוע זה?</a:t>
            </a:r>
          </a:p>
          <a:p>
            <a:pPr eaLnBrk="1" hangingPunct="1">
              <a:tabLst>
                <a:tab pos="0" algn="l"/>
              </a:tabLst>
            </a:pPr>
            <a:endParaRPr lang="he-IL" altLang="de-DE" sz="2400" dirty="0">
              <a:solidFill>
                <a:srgbClr val="333333"/>
              </a:solidFill>
            </a:endParaRPr>
          </a:p>
          <a:p>
            <a:pPr eaLnBrk="1" hangingPunct="1">
              <a:tabLst>
                <a:tab pos="0" algn="l"/>
              </a:tabLst>
            </a:pPr>
            <a:endParaRPr lang="de-DE" altLang="de-DE" sz="2400" dirty="0">
              <a:solidFill>
                <a:srgbClr val="333333"/>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8" name="Picture 7"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latin typeface="+mn-lt"/>
                <a:ea typeface="+mn-ea"/>
                <a:cs typeface="+mn-cs"/>
              </a:rPr>
              <a:t>חבר אומר שהוא אינו מעריך אותך</a:t>
            </a:r>
            <a:endParaRPr lang="de-DE" altLang="de-DE" sz="3600">
              <a:latin typeface="+mn-lt"/>
              <a:ea typeface="+mn-ea"/>
              <a:cs typeface="+mn-cs"/>
            </a:endParaRPr>
          </a:p>
        </p:txBody>
      </p:sp>
      <p:sp>
        <p:nvSpPr>
          <p:cNvPr id="104450" name="Rectangle 3"/>
          <p:cNvSpPr>
            <a:spLocks noGrp="1" noChangeArrowheads="1"/>
          </p:cNvSpPr>
          <p:nvPr>
            <p:ph idx="1"/>
          </p:nvPr>
        </p:nvSpPr>
        <p:spPr/>
        <p:txBody>
          <a:bodyPr>
            <a:noAutofit/>
          </a:bodyPr>
          <a:lstStyle/>
          <a:p>
            <a:pPr eaLnBrk="1" hangingPunct="1">
              <a:tabLst>
                <a:tab pos="0" algn="l"/>
              </a:tabLst>
            </a:pPr>
            <a:r>
              <a:rPr lang="he-IL" altLang="de-DE" sz="2400" dirty="0">
                <a:solidFill>
                  <a:srgbClr val="333333"/>
                </a:solidFill>
              </a:rPr>
              <a:t>מה גרם לחברך לומר זאת?</a:t>
            </a:r>
          </a:p>
          <a:p>
            <a:pPr eaLnBrk="1" hangingPunct="1">
              <a:tabLst>
                <a:tab pos="0" algn="l"/>
              </a:tabLst>
            </a:pPr>
            <a:r>
              <a:rPr lang="he-IL" altLang="de-DE" sz="2400" dirty="0">
                <a:solidFill>
                  <a:srgbClr val="333333"/>
                </a:solidFill>
              </a:rPr>
              <a:t>מהי הסיבה העיקרית לאירוע זה?</a:t>
            </a:r>
            <a:endParaRPr lang="de-DE" altLang="de-DE" sz="2400" dirty="0">
              <a:solidFill>
                <a:srgbClr val="333333"/>
              </a:solidFill>
            </a:endParaRPr>
          </a:p>
          <a:p>
            <a:pPr eaLnBrk="1" hangingPunct="1">
              <a:tabLst>
                <a:tab pos="0" algn="l"/>
              </a:tabLst>
            </a:pPr>
            <a:endParaRPr lang="he-IL" altLang="de-DE" sz="2400" dirty="0">
              <a:solidFill>
                <a:srgbClr val="004992"/>
              </a:solidFill>
            </a:endParaRPr>
          </a:p>
          <a:p>
            <a:pPr eaLnBrk="1" hangingPunct="1">
              <a:tabLst>
                <a:tab pos="0" algn="l"/>
              </a:tabLst>
            </a:pPr>
            <a:endParaRPr lang="he-IL" altLang="de-DE" sz="2400" dirty="0">
              <a:solidFill>
                <a:srgbClr val="004992"/>
              </a:solidFill>
            </a:endParaRPr>
          </a:p>
          <a:p>
            <a:pPr eaLnBrk="1" hangingPunct="1">
              <a:tabLst>
                <a:tab pos="0" algn="l"/>
              </a:tabLst>
            </a:pPr>
            <a:r>
              <a:rPr lang="he-IL" altLang="de-DE" sz="2400" dirty="0">
                <a:solidFill>
                  <a:srgbClr val="004992"/>
                </a:solidFill>
              </a:rPr>
              <a:t>	עצמך?</a:t>
            </a:r>
          </a:p>
          <a:p>
            <a:pPr eaLnBrk="1" hangingPunct="1">
              <a:tabLst>
                <a:tab pos="0" algn="l"/>
              </a:tabLst>
            </a:pPr>
            <a:r>
              <a:rPr lang="he-IL" altLang="de-DE" sz="2400" dirty="0">
                <a:solidFill>
                  <a:srgbClr val="004992"/>
                </a:solidFill>
              </a:rPr>
              <a:t>	בן-אדם או אנשים אחרים?</a:t>
            </a:r>
          </a:p>
          <a:p>
            <a:pPr eaLnBrk="1" hangingPunct="1">
              <a:tabLst>
                <a:tab pos="0" algn="l"/>
              </a:tabLst>
            </a:pPr>
            <a:r>
              <a:rPr lang="he-IL" altLang="de-DE" sz="2400" dirty="0">
                <a:solidFill>
                  <a:srgbClr val="004992"/>
                </a:solidFill>
              </a:rPr>
              <a:t>	נסיבות או מקרה?</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8"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יישום בחיי היום-יום</a:t>
            </a:r>
            <a:endParaRPr lang="de-DE" altLang="de-DE" sz="3600" dirty="0">
              <a:solidFill>
                <a:srgbClr val="004992"/>
              </a:solidFill>
              <a:latin typeface="+mn-lt"/>
              <a:ea typeface="+mn-ea"/>
              <a:cs typeface="+mn-cs"/>
            </a:endParaRPr>
          </a:p>
        </p:txBody>
      </p:sp>
      <p:sp>
        <p:nvSpPr>
          <p:cNvPr id="110594" name="Rectangle 3"/>
          <p:cNvSpPr>
            <a:spLocks noGrp="1" noChangeArrowheads="1"/>
          </p:cNvSpPr>
          <p:nvPr>
            <p:ph idx="1"/>
          </p:nvPr>
        </p:nvSpPr>
        <p:spPr/>
        <p:txBody>
          <a:bodyPr>
            <a:noAutofit/>
          </a:bodyPr>
          <a:lstStyle/>
          <a:p>
            <a:pPr eaLnBrk="1" hangingPunct="1">
              <a:tabLst>
                <a:tab pos="0" algn="l"/>
              </a:tabLst>
            </a:pPr>
            <a:r>
              <a:rPr lang="he-IL" altLang="de-DE" sz="2400" b="1" dirty="0">
                <a:solidFill>
                  <a:srgbClr val="333333"/>
                </a:solidFill>
              </a:rPr>
              <a:t>מטרות לימוד:</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קח תמיד בחשבון שישנם גורמים שונים שיכלו לגרום לתוצאה של אירוע (עצמך/אחרים/נסיבות)</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יישום בחיי היום-יום</a:t>
            </a:r>
            <a:endParaRPr lang="de-DE" altLang="de-DE" sz="3600" dirty="0">
              <a:solidFill>
                <a:srgbClr val="004992"/>
              </a:solidFill>
              <a:latin typeface="+mn-lt"/>
              <a:ea typeface="+mn-ea"/>
              <a:cs typeface="+mn-cs"/>
            </a:endParaRPr>
          </a:p>
        </p:txBody>
      </p:sp>
      <p:sp>
        <p:nvSpPr>
          <p:cNvPr id="110594" name="Rectangle 3"/>
          <p:cNvSpPr>
            <a:spLocks noGrp="1" noChangeArrowheads="1"/>
          </p:cNvSpPr>
          <p:nvPr>
            <p:ph idx="1"/>
          </p:nvPr>
        </p:nvSpPr>
        <p:spPr/>
        <p:txBody>
          <a:bodyPr>
            <a:noAutofit/>
          </a:bodyPr>
          <a:lstStyle/>
          <a:p>
            <a:pPr eaLnBrk="1" hangingPunct="1">
              <a:tabLst>
                <a:tab pos="0" algn="l"/>
              </a:tabLst>
            </a:pPr>
            <a:r>
              <a:rPr lang="he-IL" altLang="de-DE" sz="2400" b="1" dirty="0">
                <a:solidFill>
                  <a:srgbClr val="333333"/>
                </a:solidFill>
              </a:rPr>
              <a:t>מטרות לימוד:</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קח תמיד בחשבון שישנם גורמים שונים שיכלו לגרום לתוצאה של אירוע (עצמך/אחרים/נסיבות)</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אנו צריכים לנסות להיות מאד מציאותיים בחיי היום-יום שלנו:</a:t>
            </a:r>
            <a:br>
              <a:rPr lang="en-US" altLang="de-DE" sz="2400" dirty="0">
                <a:solidFill>
                  <a:srgbClr val="333333"/>
                </a:solidFill>
              </a:rPr>
            </a:br>
            <a:r>
              <a:rPr lang="he-IL" altLang="de-DE" sz="2400" dirty="0">
                <a:solidFill>
                  <a:srgbClr val="333333"/>
                </a:solidFill>
              </a:rPr>
              <a:t>לא מוצדק להאשים </a:t>
            </a:r>
            <a:r>
              <a:rPr lang="he-IL" altLang="de-DE" sz="2400" i="1" dirty="0">
                <a:solidFill>
                  <a:srgbClr val="333333"/>
                </a:solidFill>
              </a:rPr>
              <a:t>תמיד</a:t>
            </a:r>
            <a:r>
              <a:rPr lang="he-IL" altLang="de-DE" sz="2400" dirty="0">
                <a:solidFill>
                  <a:srgbClr val="333333"/>
                </a:solidFill>
              </a:rPr>
              <a:t> אחרים, וגם לא </a:t>
            </a:r>
            <a:r>
              <a:rPr lang="he-IL" altLang="de-DE" sz="2400" i="1" dirty="0">
                <a:solidFill>
                  <a:srgbClr val="333333"/>
                </a:solidFill>
              </a:rPr>
              <a:t>תמיד</a:t>
            </a:r>
            <a:r>
              <a:rPr lang="he-IL" altLang="de-DE" sz="2400" dirty="0">
                <a:solidFill>
                  <a:srgbClr val="333333"/>
                </a:solidFill>
              </a:rPr>
              <a:t> את עצמנו כאשר </a:t>
            </a:r>
            <a:r>
              <a:rPr lang="he-IL" altLang="de-DE" sz="2400">
                <a:solidFill>
                  <a:srgbClr val="333333"/>
                </a:solidFill>
              </a:rPr>
              <a:t>דברים משתבשים</a:t>
            </a:r>
            <a:endParaRPr lang="he-IL" altLang="de-DE" sz="2400" dirty="0">
              <a:solidFill>
                <a:srgbClr val="333333"/>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4572881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a:solidFill>
                  <a:srgbClr val="004992"/>
                </a:solidFill>
                <a:latin typeface="+mn-lt"/>
                <a:ea typeface="+mn-ea"/>
                <a:cs typeface="+mn-cs"/>
              </a:rPr>
              <a:t>יישום בחיי היום-יום</a:t>
            </a:r>
            <a:endParaRPr lang="de-DE" altLang="de-DE" sz="3600" dirty="0">
              <a:solidFill>
                <a:srgbClr val="004992"/>
              </a:solidFill>
              <a:latin typeface="+mn-lt"/>
              <a:ea typeface="+mn-ea"/>
              <a:cs typeface="+mn-cs"/>
            </a:endParaRPr>
          </a:p>
        </p:txBody>
      </p:sp>
      <p:sp>
        <p:nvSpPr>
          <p:cNvPr id="110594" name="Rectangle 3"/>
          <p:cNvSpPr>
            <a:spLocks noGrp="1" noChangeArrowheads="1"/>
          </p:cNvSpPr>
          <p:nvPr>
            <p:ph idx="1"/>
          </p:nvPr>
        </p:nvSpPr>
        <p:spPr/>
        <p:txBody>
          <a:bodyPr>
            <a:noAutofit/>
          </a:bodyPr>
          <a:lstStyle/>
          <a:p>
            <a:pPr eaLnBrk="1" hangingPunct="1">
              <a:tabLst>
                <a:tab pos="0" algn="l"/>
              </a:tabLst>
            </a:pPr>
            <a:r>
              <a:rPr lang="he-IL" altLang="de-DE" sz="2400" b="1" dirty="0">
                <a:solidFill>
                  <a:srgbClr val="333333"/>
                </a:solidFill>
              </a:rPr>
              <a:t>מטרות לימוד:</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קח תמיד בחשבון שישנם גורמים שונים שיכלו לגרום לתוצאה של אירוע (עצמך/אחרים/נסיבות)</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אנו צריכים לנסות להיות מאד מציאותיים בחיי היום-יום שלנו:</a:t>
            </a:r>
            <a:br>
              <a:rPr lang="en-US" altLang="de-DE" sz="2400" dirty="0">
                <a:solidFill>
                  <a:srgbClr val="333333"/>
                </a:solidFill>
              </a:rPr>
            </a:br>
            <a:r>
              <a:rPr lang="he-IL" altLang="de-DE" sz="2400" dirty="0">
                <a:solidFill>
                  <a:srgbClr val="333333"/>
                </a:solidFill>
              </a:rPr>
              <a:t>לא מוצדק להאשים </a:t>
            </a:r>
            <a:r>
              <a:rPr lang="he-IL" altLang="de-DE" sz="2400" i="1" dirty="0">
                <a:solidFill>
                  <a:srgbClr val="333333"/>
                </a:solidFill>
              </a:rPr>
              <a:t>תמיד</a:t>
            </a:r>
            <a:r>
              <a:rPr lang="he-IL" altLang="de-DE" sz="2400" dirty="0">
                <a:solidFill>
                  <a:srgbClr val="333333"/>
                </a:solidFill>
              </a:rPr>
              <a:t> אחרים, וגם לא </a:t>
            </a:r>
            <a:r>
              <a:rPr lang="he-IL" altLang="de-DE" sz="2400" i="1" dirty="0">
                <a:solidFill>
                  <a:srgbClr val="333333"/>
                </a:solidFill>
              </a:rPr>
              <a:t>תמיד</a:t>
            </a:r>
            <a:r>
              <a:rPr lang="he-IL" altLang="de-DE" sz="2400" dirty="0">
                <a:solidFill>
                  <a:srgbClr val="333333"/>
                </a:solidFill>
              </a:rPr>
              <a:t> את עצמנו כאשר דברים משתבשים</a:t>
            </a:r>
          </a:p>
          <a:p>
            <a:pPr marL="342900" indent="-342900" eaLnBrk="1" hangingPunct="1">
              <a:buClr>
                <a:srgbClr val="333333"/>
              </a:buClr>
              <a:buSzPct val="80000"/>
              <a:buFont typeface="WingDings"/>
              <a:buChar char=""/>
              <a:tabLst>
                <a:tab pos="0" algn="l"/>
              </a:tabLst>
            </a:pPr>
            <a:r>
              <a:rPr lang="he-IL" altLang="de-DE" sz="2400" dirty="0">
                <a:solidFill>
                  <a:srgbClr val="333333"/>
                </a:solidFill>
              </a:rPr>
              <a:t>בדרך כלל גורמים רבים תורמים לתוצאה של אירוע</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1800386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dirty="0">
                <a:solidFill>
                  <a:srgbClr val="004992"/>
                </a:solidFill>
                <a:latin typeface="+mn-lt"/>
                <a:ea typeface="+mn-ea"/>
                <a:cs typeface="+mn-cs"/>
              </a:rPr>
              <a:t>מה לזה ולפסיכוזה?</a:t>
            </a:r>
            <a:endParaRPr lang="de-DE" altLang="de-DE" sz="3600" dirty="0">
              <a:solidFill>
                <a:srgbClr val="004992"/>
              </a:solidFill>
              <a:latin typeface="+mn-lt"/>
              <a:ea typeface="+mn-ea"/>
              <a:cs typeface="+mn-cs"/>
            </a:endParaRPr>
          </a:p>
        </p:txBody>
      </p:sp>
      <p:sp>
        <p:nvSpPr>
          <p:cNvPr id="112642" name="Rectangle 3"/>
          <p:cNvSpPr>
            <a:spLocks noGrp="1" noChangeArrowheads="1"/>
          </p:cNvSpPr>
          <p:nvPr>
            <p:ph idx="1"/>
          </p:nvPr>
        </p:nvSpPr>
        <p:spPr/>
        <p:txBody>
          <a:bodyPr>
            <a:noAutofit/>
          </a:bodyPr>
          <a:lstStyle/>
          <a:p>
            <a:r>
              <a:rPr lang="he-IL" altLang="de-DE" sz="2400" dirty="0">
                <a:solidFill>
                  <a:srgbClr val="333333"/>
                </a:solidFill>
              </a:rPr>
              <a:t>אנשים רבים עם פסיכוזה נוטים להסביר אירועים </a:t>
            </a:r>
            <a:r>
              <a:rPr lang="he-IL" altLang="de-DE" sz="2400" i="1" dirty="0">
                <a:solidFill>
                  <a:srgbClr val="333333"/>
                </a:solidFill>
              </a:rPr>
              <a:t>מורכבים</a:t>
            </a:r>
            <a:r>
              <a:rPr lang="he-IL" altLang="de-DE" sz="2400" dirty="0">
                <a:solidFill>
                  <a:srgbClr val="333333"/>
                </a:solidFill>
              </a:rPr>
              <a:t> באמצעות סיבה אחת בלבד. לפעמים, רק אנשים אחרים מואשמים בכישלון עצמי.</a:t>
            </a:r>
          </a:p>
          <a:p>
            <a:r>
              <a:rPr lang="he-IL" altLang="de-DE" sz="2400" dirty="0">
                <a:solidFill>
                  <a:srgbClr val="004992"/>
                </a:solidFill>
              </a:rPr>
              <a:t>דוגמה 1: </a:t>
            </a:r>
            <a:r>
              <a:rPr lang="he-IL" altLang="de-DE" sz="2400" dirty="0">
                <a:solidFill>
                  <a:srgbClr val="333333"/>
                </a:solidFill>
              </a:rPr>
              <a:t>קלרה נופלת לעיתים קרובות.</a:t>
            </a:r>
            <a:endParaRPr lang="de-DE" altLang="de-DE" sz="2400" dirty="0">
              <a:solidFill>
                <a:srgbClr val="333333"/>
              </a:solidFill>
            </a:endParaRPr>
          </a:p>
          <a:p>
            <a:pPr eaLnBrk="1" hangingPunct="1"/>
            <a:r>
              <a:rPr lang="he-IL" altLang="de-DE" sz="2400" dirty="0">
                <a:solidFill>
                  <a:srgbClr val="004992"/>
                </a:solidFill>
              </a:rPr>
              <a:t>אמונה עצמית: </a:t>
            </a:r>
            <a:r>
              <a:rPr lang="he-IL" altLang="de-DE" sz="2400" dirty="0">
                <a:solidFill>
                  <a:srgbClr val="333333"/>
                </a:solidFill>
              </a:rPr>
              <a:t>מאמינה שהדוד שלה שולח לה שוקים חשמליים לראש בעזרת אלקטרודות.</a:t>
            </a:r>
            <a:endParaRPr lang="de-DE" altLang="de-DE" sz="2400" dirty="0">
              <a:solidFill>
                <a:srgbClr val="333333"/>
              </a:solidFill>
            </a:endParaRPr>
          </a:p>
          <a:p>
            <a:pPr eaLnBrk="1" hangingPunct="1"/>
            <a:r>
              <a:rPr lang="he-IL" altLang="de-DE" sz="2400" dirty="0">
                <a:solidFill>
                  <a:srgbClr val="004992"/>
                </a:solidFill>
              </a:rPr>
              <a:t>הסבר אלטרנטיבי: </a:t>
            </a:r>
            <a:r>
              <a:rPr lang="he-IL" altLang="de-DE" sz="2400" dirty="0">
                <a:solidFill>
                  <a:srgbClr val="333333"/>
                </a:solidFill>
              </a:rPr>
              <a:t>יש לה דלקת אוזניים שמשפיעה על שיווי המשקל. בנוסף, כבר כמה שבועות יורד גשם והרחובות חלקלקים.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de-DE" sz="3600" dirty="0">
                <a:solidFill>
                  <a:srgbClr val="004992"/>
                </a:solidFill>
                <a:latin typeface="+mn-lt"/>
                <a:ea typeface="+mn-ea"/>
                <a:cs typeface="+mn-cs"/>
              </a:rPr>
              <a:t>מה לזה ולפסיכוזה?</a:t>
            </a:r>
            <a:endParaRPr lang="de-DE" altLang="de-DE" sz="3600" dirty="0">
              <a:solidFill>
                <a:srgbClr val="004992"/>
              </a:solidFill>
              <a:latin typeface="+mn-lt"/>
              <a:ea typeface="+mn-ea"/>
              <a:cs typeface="+mn-cs"/>
            </a:endParaRPr>
          </a:p>
        </p:txBody>
      </p:sp>
      <p:sp>
        <p:nvSpPr>
          <p:cNvPr id="114690" name="Rectangle 3"/>
          <p:cNvSpPr>
            <a:spLocks noGrp="1" noChangeArrowheads="1"/>
          </p:cNvSpPr>
          <p:nvPr>
            <p:ph idx="1"/>
          </p:nvPr>
        </p:nvSpPr>
        <p:spPr/>
        <p:txBody>
          <a:bodyPr>
            <a:noAutofit/>
          </a:bodyPr>
          <a:lstStyle/>
          <a:p>
            <a:r>
              <a:rPr lang="he-IL" altLang="de-DE" sz="2400" dirty="0">
                <a:solidFill>
                  <a:srgbClr val="333333"/>
                </a:solidFill>
              </a:rPr>
              <a:t>לעיתים אנשים אחרים נושאים אחריות </a:t>
            </a:r>
            <a:r>
              <a:rPr lang="he-IL" altLang="de-DE" sz="2400" i="1" dirty="0">
                <a:solidFill>
                  <a:srgbClr val="333333"/>
                </a:solidFill>
              </a:rPr>
              <a:t>חלקית</a:t>
            </a:r>
            <a:r>
              <a:rPr lang="he-IL" altLang="de-DE" sz="2400" dirty="0">
                <a:solidFill>
                  <a:srgbClr val="333333"/>
                </a:solidFill>
              </a:rPr>
              <a:t> אך צריך להכיר גם בגורמים אחרים.</a:t>
            </a:r>
          </a:p>
          <a:p>
            <a:r>
              <a:rPr lang="he-IL" altLang="de-DE" sz="2400" dirty="0">
                <a:solidFill>
                  <a:srgbClr val="004992"/>
                </a:solidFill>
              </a:rPr>
              <a:t>דוגמה 2: </a:t>
            </a:r>
            <a:r>
              <a:rPr lang="he-IL" altLang="de-DE" sz="2400" dirty="0">
                <a:solidFill>
                  <a:srgbClr val="333333"/>
                </a:solidFill>
              </a:rPr>
              <a:t>לפול יש הרעה במצב הפסיכוזה.</a:t>
            </a:r>
            <a:endParaRPr lang="de-DE" altLang="de-DE" sz="2400" dirty="0">
              <a:solidFill>
                <a:srgbClr val="333333"/>
              </a:solidFill>
            </a:endParaRPr>
          </a:p>
          <a:p>
            <a:pPr eaLnBrk="1" hangingPunct="1"/>
            <a:r>
              <a:rPr lang="he-IL" altLang="de-DE" sz="2400" dirty="0">
                <a:solidFill>
                  <a:srgbClr val="004992"/>
                </a:solidFill>
              </a:rPr>
              <a:t>אמונה עצמית: </a:t>
            </a:r>
            <a:r>
              <a:rPr lang="he-IL" altLang="de-DE" sz="2400" dirty="0">
                <a:solidFill>
                  <a:srgbClr val="333333"/>
                </a:solidFill>
              </a:rPr>
              <a:t>הנסיגה נגרמת בגלל מחשבות פולשניות של זיכרונות ילדות קשים:</a:t>
            </a:r>
            <a:r>
              <a:rPr lang="en-US" altLang="de-DE" sz="2400" dirty="0">
                <a:solidFill>
                  <a:srgbClr val="333333"/>
                </a:solidFill>
              </a:rPr>
              <a:t> </a:t>
            </a:r>
            <a:r>
              <a:rPr lang="he-IL" altLang="de-DE" sz="2400" dirty="0">
                <a:solidFill>
                  <a:srgbClr val="333333"/>
                </a:solidFill>
              </a:rPr>
              <a:t>הוא הוכה פעמים רבות כילד.</a:t>
            </a:r>
            <a:endParaRPr lang="de-DE" altLang="de-DE" sz="2400" dirty="0">
              <a:solidFill>
                <a:srgbClr val="333333"/>
              </a:solidFill>
            </a:endParaRPr>
          </a:p>
          <a:p>
            <a:pPr eaLnBrk="1" hangingPunct="1"/>
            <a:r>
              <a:rPr lang="he-IL" altLang="de-DE" sz="2400" dirty="0">
                <a:solidFill>
                  <a:srgbClr val="004992"/>
                </a:solidFill>
              </a:rPr>
              <a:t>הסבר אלטרנטיבי: </a:t>
            </a:r>
            <a:r>
              <a:rPr lang="he-IL" altLang="de-DE" sz="2400" dirty="0">
                <a:solidFill>
                  <a:srgbClr val="333333"/>
                </a:solidFill>
              </a:rPr>
              <a:t>זו יכולה להיות סיבה אחת, אבל ישנם גורמים נוספים: פול הפסיק לקחת תרופות. הוא נקלע למריבה בעבודה שגרמה לו לחשוש מפיטורים.</a:t>
            </a: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28042767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967029478"/>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Sabine Sperber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Shadowchaser/</a:t>
                      </a:r>
                      <a:r>
                        <a:rPr kumimoji="0" lang="de-DE" sz="1000" b="0" i="0" u="none" strike="noStrike" cap="none" normalizeH="0" baseline="0">
                          <a:ln>
                            <a:noFill/>
                          </a:ln>
                          <a:solidFill>
                            <a:srgbClr val="333333"/>
                          </a:solidFill>
                          <a:effectLst/>
                          <a:latin typeface="+mn-lt"/>
                          <a:ea typeface="+mn-ea"/>
                          <a:cs typeface="+mn-cs"/>
                        </a:rPr>
                        <a:t>Schattenverfolgung</a:t>
                      </a:r>
                      <a:endParaRPr kumimoji="0" lang="en-GB"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Benny-Kristin Fischer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Ethnocentrics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Beijing-Trading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Claim (of shoes)/Schuhreklamation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Brett L.</a:t>
                      </a:r>
                      <a:endParaRPr kumimoji="0" lang="en-GB"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quiet room - 1 of 3</a:t>
                      </a:r>
                      <a:endParaRPr kumimoji="0" lang="en-GB"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When you enter the room everyone turns silent/</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Leute verstummen beim Betreten des Raumes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Todd Rieth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Lipstick</a:t>
                      </a:r>
                      <a:endParaRPr kumimoji="0" lang="de-DE"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Critical look in the mirror/</a:t>
                      </a:r>
                      <a:r>
                        <a:rPr kumimoji="0" lang="de-DE" sz="1000" b="0" i="0" u="none" strike="noStrike" cap="none" normalizeH="0" baseline="0">
                          <a:ln>
                            <a:noFill/>
                          </a:ln>
                          <a:solidFill>
                            <a:srgbClr val="333333"/>
                          </a:solidFill>
                          <a:effectLst/>
                          <a:latin typeface="+mn-lt"/>
                          <a:ea typeface="+mn-ea"/>
                          <a:cs typeface="+mn-cs"/>
                        </a:rPr>
                        <a:t>Kritischer Blick in den Spiegel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avdgaag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Marking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Failing an exam/</a:t>
                      </a:r>
                      <a:r>
                        <a:rPr kumimoji="0" lang="de-DE" sz="1000" b="0" i="0" u="none" strike="noStrike" cap="none" normalizeH="0" baseline="0">
                          <a:ln>
                            <a:noFill/>
                          </a:ln>
                          <a:solidFill>
                            <a:srgbClr val="333333"/>
                          </a:solidFill>
                          <a:effectLst/>
                          <a:latin typeface="+mn-lt"/>
                          <a:ea typeface="+mn-ea"/>
                          <a:cs typeface="+mn-cs"/>
                        </a:rPr>
                        <a:t>Sie fallen durch eine Prüfung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schreiende Hand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Screaming hand/Schreiende Hand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Erwyn van der Meer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Diner at Chateau de Violet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 friend invites you for dinner (plate with food)/</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Jemand lädt sie zum Essen ein (Menü)</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Kambiz Kamrani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Bored Traffic Man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 policeman stops a car on the street/</a:t>
                      </a:r>
                      <a:r>
                        <a:rPr kumimoji="0" lang="de-DE" sz="1000" b="0" i="0" u="none" strike="noStrike" cap="none" normalizeH="0" baseline="0">
                          <a:ln>
                            <a:noFill/>
                          </a:ln>
                          <a:solidFill>
                            <a:srgbClr val="333333"/>
                          </a:solidFill>
                          <a:effectLst/>
                          <a:latin typeface="+mn-lt"/>
                          <a:ea typeface="+mn-ea"/>
                          <a:cs typeface="+mn-cs"/>
                        </a:rPr>
                        <a:t>Polizist stoppt Auto auf der Landstraße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Jochen Schmidt-Oem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fotocommunity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Zocker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Win in a gamble (dice, clock, money)/</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Sie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gewinnen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im</a:t>
                      </a:r>
                      <a:r>
                        <a:rPr kumimoji="0" lang="en-GB" sz="1000" b="0" i="0" u="none" strike="noStrike" cap="none" normalizeH="0" baseline="0" dirty="0">
                          <a:ln>
                            <a:noFill/>
                          </a:ln>
                          <a:solidFill>
                            <a:srgbClr val="333333"/>
                          </a:solidFill>
                          <a:effectLst/>
                          <a:latin typeface="+mn-lt"/>
                          <a:ea typeface="+mn-ea"/>
                          <a:cs typeface="+mn-cs"/>
                        </a:rPr>
                        <a:t> 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e-IL">
                <a:latin typeface="+mn-lt"/>
                <a:cs typeface="+mn-cs"/>
              </a:rPr>
              <a:t>קוגניטיבי-אימון מטא 1 – יחוס האשמה ולקיחת קרדיט</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029231028"/>
              </p:ext>
            </p:extLst>
          </p:nvPr>
        </p:nvGraphicFramePr>
        <p:xfrm>
          <a:off x="408954" y="2011680"/>
          <a:ext cx="11375999" cy="349306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robertrazrblog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02-07-06_1728</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Scratch</a:t>
                      </a:r>
                      <a:r>
                        <a:rPr kumimoji="0" lang="de-DE" sz="1000" b="0" i="0" u="none" strike="noStrike" cap="none" normalizeH="0" baseline="0">
                          <a:ln>
                            <a:noFill/>
                          </a:ln>
                          <a:solidFill>
                            <a:srgbClr val="333333"/>
                          </a:solidFill>
                          <a:effectLst/>
                          <a:latin typeface="+mn-lt"/>
                          <a:ea typeface="+mn-ea"/>
                          <a:cs typeface="+mn-cs"/>
                        </a:rPr>
                        <a:t>/Kratzer am Auto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haysophie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DSCN3940</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Taking the blood pressure/</a:t>
                      </a:r>
                      <a:r>
                        <a:rPr kumimoji="0" lang="en-GB" sz="1000" b="0" i="0" u="none" strike="noStrike" cap="none" normalizeH="0" baseline="0" dirty="0" err="1">
                          <a:ln>
                            <a:noFill/>
                          </a:ln>
                          <a:solidFill>
                            <a:srgbClr val="333333"/>
                          </a:solidFill>
                          <a:effectLst/>
                          <a:latin typeface="+mn-lt"/>
                          <a:ea typeface="+mn-ea"/>
                          <a:cs typeface="+mn-cs"/>
                        </a:rPr>
                        <a:t>Blutdruckmessung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Katrin Ze.</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enttäuscht</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refused to help you with your work/Eine Bekannte hat sich geweigert ihnen bei der Arbeit zu helfen</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penmachine</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Big Presents</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Presents/Geschenke</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Simon Pais-Thomas</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Stupid Me</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 friend says you are stupid (black/white, portrait of a man)/</a:t>
                      </a:r>
                      <a:r>
                        <a:rPr kumimoji="0" lang="de-DE" sz="1000" b="0" i="0" u="none" strike="noStrike" cap="none" normalizeH="0" baseline="0">
                          <a:ln>
                            <a:noFill/>
                          </a:ln>
                          <a:solidFill>
                            <a:srgbClr val="333333"/>
                          </a:solidFill>
                          <a:effectLst/>
                          <a:latin typeface="+mn-lt"/>
                          <a:ea typeface="+mn-ea"/>
                          <a:cs typeface="+mn-cs"/>
                        </a:rPr>
                        <a:t>Jemand findet Sie dumm</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valentinapowers</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 Baby</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Crying baby/Schreiendes Baby</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 Du! Gewalt ist keine Lösung</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Respect (two fists)/</a:t>
                      </a:r>
                      <a:r>
                        <a:rPr kumimoji="0" lang="en-GB" sz="1000" b="0" i="0" u="none" strike="noStrike" cap="none" normalizeH="0" baseline="0" dirty="0" err="1">
                          <a:ln>
                            <a:noFill/>
                          </a:ln>
                          <a:solidFill>
                            <a:srgbClr val="333333"/>
                          </a:solidFill>
                          <a:effectLst/>
                          <a:latin typeface="+mn-lt"/>
                          <a:ea typeface="+mn-ea"/>
                          <a:cs typeface="+mn-cs"/>
                        </a:rPr>
                        <a:t>Respekt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zwei</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Fäuste</a:t>
                      </a:r>
                      <a:r>
                        <a:rPr kumimoji="0" lang="en-GB" sz="1000" b="0" i="0" u="none" strike="noStrike" cap="none" normalizeH="0" baseline="0" dirty="0">
                          <a:ln>
                            <a:noFill/>
                          </a:ln>
                          <a:solidFill>
                            <a:srgbClr val="333333"/>
                          </a:solidFill>
                          <a:effectLst/>
                          <a:latin typeface="+mn-lt"/>
                          <a:ea typeface="+mn-ea"/>
                          <a:cs typeface="+mn-cs"/>
                        </a:rPr>
                        <a:t>)</a:t>
                      </a:r>
                    </a:p>
                  </a:txBody>
                  <a:tcPr marL="121952" marR="121952" marT="45729" marB="4572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4521</Words>
  <Application>Microsoft Office PowerPoint</Application>
  <PresentationFormat>Benutzerdefiniert</PresentationFormat>
  <Paragraphs>693</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58</vt:i4>
      </vt:variant>
    </vt:vector>
  </HeadingPairs>
  <TitlesOfParts>
    <vt:vector size="66" baseType="lpstr">
      <vt:lpstr>Times New Roman</vt:lpstr>
      <vt:lpstr>WingDings</vt:lpstr>
      <vt:lpstr>Verdana</vt:lpstr>
      <vt:lpstr>Calibri Light</vt:lpstr>
      <vt:lpstr>Symbol</vt:lpstr>
      <vt:lpstr>WingDings</vt:lpstr>
      <vt:lpstr>Arial</vt:lpstr>
      <vt:lpstr>UKE_PPT-Vorlage_16zu9</vt:lpstr>
      <vt:lpstr> – MCT 1 Aיחוס האשמה ולקיחת קרדיט</vt:lpstr>
      <vt:lpstr>התייחסות: האשמה ולקיחת קרדיט</vt:lpstr>
      <vt:lpstr>התייחסות: האשמה ולקיחת קרדיט</vt:lpstr>
      <vt:lpstr>התייחסות: האשמה ולקיחת קרדיט</vt:lpstr>
      <vt:lpstr>הסברים</vt:lpstr>
      <vt:lpstr>הסברים</vt:lpstr>
      <vt:lpstr>הסברים</vt:lpstr>
      <vt:lpstr>האשמה ולקיחת קרדיט</vt:lpstr>
      <vt:lpstr>שוחררת מבית החולים מבלי שחל שיפור במצבך</vt:lpstr>
      <vt:lpstr>שוחררת מבית החולים מבלי שחל שיפור במצבך</vt:lpstr>
      <vt:lpstr>שוחררת מבית החולים מבלי שחל שיפור במצבך</vt:lpstr>
      <vt:lpstr>שוחררת מבית החולים מבלי שחל שיפור במצבך</vt:lpstr>
      <vt:lpstr>שוחררת מבית החולים מבלי שחל שיפור במצבך</vt:lpstr>
      <vt:lpstr>השפעות של סגנונות ייחוס על אירועים שליליים!</vt:lpstr>
      <vt:lpstr>השפעות של סגנונות ייחוס על אירועים שליליים!</vt:lpstr>
      <vt:lpstr>השפעות של סגנונות ייחוס על אירועים שליליים!</vt:lpstr>
      <vt:lpstr>השפעות של סגנונות ייחוס על אירועים שליליים!</vt:lpstr>
      <vt:lpstr>השפעות של סגנונות ייחוס על אירועים שליליים!</vt:lpstr>
      <vt:lpstr>השפעות של סגנונות ייחוס על אירועים חיוביים!</vt:lpstr>
      <vt:lpstr>השפעות של סגנונות ייחוס על אירועים חיוביים!</vt:lpstr>
      <vt:lpstr>השפעות של סגנונות ייחוס על אירועים חיוביים!</vt:lpstr>
      <vt:lpstr>השפעות של סגנונות ייחוס על אירועים חיוביים!</vt:lpstr>
      <vt:lpstr>השפעות של סגנונות ייחוס על אירועים חיוביים!</vt:lpstr>
      <vt:lpstr>מדוע אנו נוהגים כך?</vt:lpstr>
      <vt:lpstr>מדוע אנו נוהגים כך?</vt:lpstr>
      <vt:lpstr>כיצד ייחוס חד-צדדי מקדם פירוש מוטעה בזמן פסיכוזה - דוגמאות</vt:lpstr>
      <vt:lpstr>סגנון ייחוס מטרת המפגש היום:</vt:lpstr>
      <vt:lpstr>המוכר נותן החזר כספי מלא</vt:lpstr>
      <vt:lpstr>כשאתה נכנס לחדר כולם מפסיקים לדבר</vt:lpstr>
      <vt:lpstr>מישהו טוען שאתה לא נראה טוב</vt:lpstr>
      <vt:lpstr>נכשלת במבחן</vt:lpstr>
      <vt:lpstr>למשתתפי הקבוצה והמאמנים: תנו דוגמאות משלכם!</vt:lpstr>
      <vt:lpstr>קול פנימי אומר לך שאתה לא טוב</vt:lpstr>
      <vt:lpstr>קול פנימי אומר לך שאתה לא טוב</vt:lpstr>
      <vt:lpstr>קול פנימי אומר לך שאתה לא טוב</vt:lpstr>
      <vt:lpstr>שמיעת קולות: מחשבות שלי או מחשבות נשלטות מרחוק? בעד ונגד</vt:lpstr>
      <vt:lpstr>שמיעת קולות: מחשבות שלי או מחשבות נשלטות מרחוק? בעד ונגד</vt:lpstr>
      <vt:lpstr>שמיעת קולות: מחשבות שלי או מחשבות נשלטות מרחוק? בעד ונגד</vt:lpstr>
      <vt:lpstr>שמיעת קולות: מחשבות שלי או מחשבות נשלטות מרחוק? בעד ונגד</vt:lpstr>
      <vt:lpstr>שמיעת קולות: מחשבות שלי או מחשבות נשלטות מרחוק? בעד ונגד</vt:lpstr>
      <vt:lpstr>חבר מזמין אותך לארוחת ערב</vt:lpstr>
      <vt:lpstr>שוטר עוצר את מכוניתך</vt:lpstr>
      <vt:lpstr>ניצחת במשחק</vt:lpstr>
      <vt:lpstr>כשאתה מתקרב למכוניתך אתה מבחין בשריטה בצבע</vt:lpstr>
      <vt:lpstr>הרופא גילה שיש לך לחץ דם גבוה</vt:lpstr>
      <vt:lpstr>חברך סרב לעזור לך בעבודתך</vt:lpstr>
      <vt:lpstr>חבר הפתיע אותך עם מתנה</vt:lpstr>
      <vt:lpstr>חבר אומר שאתה טיפש</vt:lpstr>
      <vt:lpstr>התינוק של השכנה שלך מתחיל לבכות כשאתה מרים אותו</vt:lpstr>
      <vt:lpstr>חבר אומר שהוא אינו מעריך אותך</vt:lpstr>
      <vt:lpstr>יישום בחיי היום-יום</vt:lpstr>
      <vt:lpstr>יישום בחיי היום-יום</vt:lpstr>
      <vt:lpstr>יישום בחיי היום-יום</vt:lpstr>
      <vt:lpstr>מה לזה ולפסיכוזה?</vt:lpstr>
      <vt:lpstr>מה לזה ולפסיכוזה?</vt:lpstr>
      <vt:lpstr>תודה על תשומת הלב!</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384</cp:revision>
  <dcterms:created xsi:type="dcterms:W3CDTF">2004-10-11T13:21:01Z</dcterms:created>
  <dcterms:modified xsi:type="dcterms:W3CDTF">2022-01-03T18:36:51Z</dcterms:modified>
</cp:coreProperties>
</file>