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87" r:id="rId1"/>
  </p:sldMasterIdLst>
  <p:notesMasterIdLst>
    <p:notesMasterId r:id="rId42"/>
  </p:notesMasterIdLst>
  <p:handoutMasterIdLst>
    <p:handoutMasterId r:id="rId43"/>
  </p:handoutMasterIdLst>
  <p:sldIdLst>
    <p:sldId id="506" r:id="rId2"/>
    <p:sldId id="390" r:id="rId3"/>
    <p:sldId id="391" r:id="rId4"/>
    <p:sldId id="392" r:id="rId5"/>
    <p:sldId id="393" r:id="rId6"/>
    <p:sldId id="388" r:id="rId7"/>
    <p:sldId id="479" r:id="rId8"/>
    <p:sldId id="486" r:id="rId9"/>
    <p:sldId id="485" r:id="rId10"/>
    <p:sldId id="472" r:id="rId11"/>
    <p:sldId id="488" r:id="rId12"/>
    <p:sldId id="487" r:id="rId13"/>
    <p:sldId id="459" r:id="rId14"/>
    <p:sldId id="474" r:id="rId15"/>
    <p:sldId id="490" r:id="rId16"/>
    <p:sldId id="489" r:id="rId17"/>
    <p:sldId id="332" r:id="rId18"/>
    <p:sldId id="477" r:id="rId19"/>
    <p:sldId id="491" r:id="rId20"/>
    <p:sldId id="461" r:id="rId21"/>
    <p:sldId id="492" r:id="rId22"/>
    <p:sldId id="495" r:id="rId23"/>
    <p:sldId id="494" r:id="rId24"/>
    <p:sldId id="496" r:id="rId25"/>
    <p:sldId id="444" r:id="rId26"/>
    <p:sldId id="340" r:id="rId27"/>
    <p:sldId id="497" r:id="rId28"/>
    <p:sldId id="499" r:id="rId29"/>
    <p:sldId id="502" r:id="rId30"/>
    <p:sldId id="483" r:id="rId31"/>
    <p:sldId id="503" r:id="rId32"/>
    <p:sldId id="376" r:id="rId33"/>
    <p:sldId id="352" r:id="rId34"/>
    <p:sldId id="389" r:id="rId35"/>
    <p:sldId id="504" r:id="rId36"/>
    <p:sldId id="508" r:id="rId37"/>
    <p:sldId id="507" r:id="rId38"/>
    <p:sldId id="466" r:id="rId39"/>
    <p:sldId id="484" r:id="rId40"/>
    <p:sldId id="468" r:id="rId41"/>
  </p:sldIdLst>
  <p:sldSz cx="12195175" cy="6858000"/>
  <p:notesSz cx="7099300" cy="10234613"/>
  <p:embeddedFontLst>
    <p:embeddedFont>
      <p:font typeface="Calibri Light" panose="020F0302020204030204" pitchFamily="34" charset="0"/>
      <p:regular r:id="rId44"/>
      <p:italic r:id="rId45"/>
    </p:embeddedFont>
  </p:embeddedFontLst>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Verdana" panose="020B0604030504040204" pitchFamily="34" charset="0"/>
        <a:cs typeface="Verdana" panose="020B060403050404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Verdana" panose="020B0604030504040204" pitchFamily="34" charset="0"/>
        <a:cs typeface="Verdana" panose="020B060403050404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Verdana" panose="020B0604030504040204" pitchFamily="34" charset="0"/>
        <a:cs typeface="Verdana" panose="020B060403050404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Verdana" panose="020B0604030504040204" pitchFamily="34" charset="0"/>
        <a:cs typeface="Verdana" panose="020B060403050404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Verdana" panose="020B0604030504040204" pitchFamily="34" charset="0"/>
        <a:cs typeface="Verdana" panose="020B0604030504040204" pitchFamily="34" charset="0"/>
      </a:defRPr>
    </a:lvl5pPr>
    <a:lvl6pPr marL="2286000" algn="l" defTabSz="914400" rtl="0" eaLnBrk="1" latinLnBrk="0" hangingPunct="1">
      <a:defRPr kern="1200">
        <a:solidFill>
          <a:schemeClr val="tx1"/>
        </a:solidFill>
        <a:latin typeface="Arial" panose="020B0604020202020204" pitchFamily="34" charset="0"/>
        <a:ea typeface="Verdana" panose="020B0604030504040204" pitchFamily="34" charset="0"/>
        <a:cs typeface="Verdana" panose="020B0604030504040204" pitchFamily="34" charset="0"/>
      </a:defRPr>
    </a:lvl6pPr>
    <a:lvl7pPr marL="2743200" algn="l" defTabSz="914400" rtl="0" eaLnBrk="1" latinLnBrk="0" hangingPunct="1">
      <a:defRPr kern="1200">
        <a:solidFill>
          <a:schemeClr val="tx1"/>
        </a:solidFill>
        <a:latin typeface="Arial" panose="020B0604020202020204" pitchFamily="34" charset="0"/>
        <a:ea typeface="Verdana" panose="020B0604030504040204" pitchFamily="34" charset="0"/>
        <a:cs typeface="Verdana" panose="020B0604030504040204" pitchFamily="34" charset="0"/>
      </a:defRPr>
    </a:lvl7pPr>
    <a:lvl8pPr marL="3200400" algn="l" defTabSz="914400" rtl="0" eaLnBrk="1" latinLnBrk="0" hangingPunct="1">
      <a:defRPr kern="1200">
        <a:solidFill>
          <a:schemeClr val="tx1"/>
        </a:solidFill>
        <a:latin typeface="Arial" panose="020B0604020202020204" pitchFamily="34" charset="0"/>
        <a:ea typeface="Verdana" panose="020B0604030504040204" pitchFamily="34" charset="0"/>
        <a:cs typeface="Verdana" panose="020B0604030504040204" pitchFamily="34" charset="0"/>
      </a:defRPr>
    </a:lvl8pPr>
    <a:lvl9pPr marL="3657600" algn="l" defTabSz="914400" rtl="0" eaLnBrk="1" latinLnBrk="0" hangingPunct="1">
      <a:defRPr kern="1200">
        <a:solidFill>
          <a:schemeClr val="tx1"/>
        </a:solidFill>
        <a:latin typeface="Arial" panose="020B0604020202020204" pitchFamily="34" charset="0"/>
        <a:ea typeface="Verdana" panose="020B0604030504040204" pitchFamily="34" charset="0"/>
        <a:cs typeface="Verdana" panose="020B0604030504040204" pitchFamily="34" charset="0"/>
      </a:defRPr>
    </a:lvl9pPr>
  </p:defaultTextStyle>
  <p:extLst>
    <p:ext uri="{EFAFB233-063F-42B5-8137-9DF3F51BA10A}">
      <p15:sldGuideLst xmlns:p15="http://schemas.microsoft.com/office/powerpoint/2012/main">
        <p15:guide id="1" orient="horz" pos="3022">
          <p15:clr>
            <a:srgbClr val="A4A3A4"/>
          </p15:clr>
        </p15:guide>
        <p15:guide id="2" pos="272">
          <p15:clr>
            <a:srgbClr val="A4A3A4"/>
          </p15:clr>
        </p15:guide>
        <p15:guide id="3" pos="5488">
          <p15:clr>
            <a:srgbClr val="A4A3A4"/>
          </p15:clr>
        </p15:guide>
        <p15:guide id="4" orient="horz" pos="1139">
          <p15:clr>
            <a:srgbClr val="A4A3A4"/>
          </p15:clr>
        </p15:guide>
        <p15:guide id="5" orient="horz" pos="147">
          <p15:clr>
            <a:srgbClr val="A4A3A4"/>
          </p15:clr>
        </p15:guide>
        <p15:guide id="6" orient="horz" pos="3634">
          <p15:clr>
            <a:srgbClr val="A4A3A4"/>
          </p15:clr>
        </p15:guide>
        <p15:guide id="7" pos="363">
          <p15:clr>
            <a:srgbClr val="A4A3A4"/>
          </p15:clr>
        </p15:guide>
        <p15:guide id="8" pos="731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3333CC"/>
    <a:srgbClr val="66FF33"/>
    <a:srgbClr val="FFFF00"/>
    <a:srgbClr val="FF0000"/>
    <a:srgbClr val="ADC0CB"/>
    <a:srgbClr val="FFCC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35" autoAdjust="0"/>
    <p:restoredTop sz="94698" autoAdjust="0"/>
  </p:normalViewPr>
  <p:slideViewPr>
    <p:cSldViewPr>
      <p:cViewPr varScale="1">
        <p:scale>
          <a:sx n="67" d="100"/>
          <a:sy n="67" d="100"/>
        </p:scale>
        <p:origin x="608" y="52"/>
      </p:cViewPr>
      <p:guideLst>
        <p:guide orient="horz" pos="3022"/>
        <p:guide pos="272"/>
        <p:guide pos="5488"/>
        <p:guide orient="horz" pos="1139"/>
        <p:guide orient="horz" pos="147"/>
        <p:guide orient="horz" pos="3634"/>
        <p:guide pos="363"/>
        <p:guide pos="731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942"/>
    </p:cViewPr>
  </p:sorterViewPr>
  <p:gridSpacing cx="45005" cy="45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F85E7ACF-5222-4DE8-8499-B6133A6188D6}" type="slidenum">
              <a:rPr lang="en-US" altLang="fr-FR"/>
              <a:pPr>
                <a:defRPr/>
              </a:pPr>
              <a:t>‹Nr.›</a:t>
            </a:fld>
            <a:endParaRPr lang="en-US" altLang="fr-FR"/>
          </a:p>
        </p:txBody>
      </p:sp>
    </p:spTree>
    <p:extLst>
      <p:ext uri="{BB962C8B-B14F-4D97-AF65-F5344CB8AC3E}">
        <p14:creationId xmlns:p14="http://schemas.microsoft.com/office/powerpoint/2010/main" val="22854694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87B04549-F053-4748-A656-79CF30166CEA}" type="slidenum">
              <a:rPr lang="en-US" altLang="fr-FR"/>
              <a:pPr>
                <a:defRPr/>
              </a:pPr>
              <a:t>‹Nr.›</a:t>
            </a:fld>
            <a:endParaRPr lang="en-US" altLang="fr-FR"/>
          </a:p>
        </p:txBody>
      </p:sp>
    </p:spTree>
    <p:extLst>
      <p:ext uri="{BB962C8B-B14F-4D97-AF65-F5344CB8AC3E}">
        <p14:creationId xmlns:p14="http://schemas.microsoft.com/office/powerpoint/2010/main" val="5062156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E487F3-3211-47C4-8A8E-1D4CC62CA699}" type="slidenum">
              <a:rPr lang="en-US" altLang="de-DE" sz="1300" smtClean="0"/>
              <a:pPr>
                <a:spcBef>
                  <a:spcPct val="0"/>
                </a:spcBef>
              </a:pPr>
              <a:t>2</a:t>
            </a:fld>
            <a:endParaRPr lang="en-US" altLang="de-DE" sz="1300"/>
          </a:p>
        </p:txBody>
      </p:sp>
      <p:sp>
        <p:nvSpPr>
          <p:cNvPr id="7171" name="Rectangle 2"/>
          <p:cNvSpPr>
            <a:spLocks noGrp="1" noRot="1" noChangeAspect="1" noChangeArrowheads="1" noTextEdit="1"/>
          </p:cNvSpPr>
          <p:nvPr>
            <p:ph type="sldImg"/>
          </p:nvPr>
        </p:nvSpPr>
        <p:spPr>
          <a:xfrm>
            <a:off x="138113" y="768350"/>
            <a:ext cx="6823075" cy="3836988"/>
          </a:xfrm>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6871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D111B1-9E81-4E29-A435-2371E5A84F7A}" type="slidenum">
              <a:rPr lang="en-US" altLang="de-DE" sz="1300" smtClean="0"/>
              <a:pPr>
                <a:spcBef>
                  <a:spcPct val="0"/>
                </a:spcBef>
              </a:pPr>
              <a:t>3</a:t>
            </a:fld>
            <a:endParaRPr lang="en-US" altLang="de-DE" sz="1300"/>
          </a:p>
        </p:txBody>
      </p:sp>
      <p:sp>
        <p:nvSpPr>
          <p:cNvPr id="9219" name="Rectangle 2"/>
          <p:cNvSpPr>
            <a:spLocks noGrp="1" noRot="1" noChangeAspect="1" noChangeArrowheads="1" noTextEdit="1"/>
          </p:cNvSpPr>
          <p:nvPr>
            <p:ph type="sldImg"/>
          </p:nvPr>
        </p:nvSpPr>
        <p:spPr>
          <a:xfrm>
            <a:off x="138113" y="768350"/>
            <a:ext cx="6823075" cy="3836988"/>
          </a:xfrm>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9425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DF99C2-12EB-4951-92E2-986ED5F96AA0}" type="slidenum">
              <a:rPr lang="en-US" altLang="de-DE" sz="1300" smtClean="0"/>
              <a:pPr>
                <a:spcBef>
                  <a:spcPct val="0"/>
                </a:spcBef>
              </a:pPr>
              <a:t>4</a:t>
            </a:fld>
            <a:endParaRPr lang="en-US" altLang="de-DE" sz="1300"/>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8389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39AFA3-82C1-4312-B9E8-DAF8FEF9BA40}" type="slidenum">
              <a:rPr lang="en-US" altLang="de-DE" sz="1300" smtClean="0"/>
              <a:pPr>
                <a:spcBef>
                  <a:spcPct val="0"/>
                </a:spcBef>
              </a:pPr>
              <a:t>5</a:t>
            </a:fld>
            <a:endParaRPr lang="en-US" altLang="de-DE" sz="1300"/>
          </a:p>
        </p:txBody>
      </p:sp>
      <p:sp>
        <p:nvSpPr>
          <p:cNvPr id="13315" name="Rectangle 2"/>
          <p:cNvSpPr>
            <a:spLocks noGrp="1" noRot="1" noChangeAspect="1" noChangeArrowheads="1" noTextEdit="1"/>
          </p:cNvSpPr>
          <p:nvPr>
            <p:ph type="sldImg"/>
          </p:nvPr>
        </p:nvSpPr>
        <p:spPr>
          <a:xfrm>
            <a:off x="138113" y="768350"/>
            <a:ext cx="6823075"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7459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400B9D-FC47-4169-8F03-8EABCFC43A4A}"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5122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D3CD18-D3F2-4ABF-91F7-C47678BC8A37}" type="slidenum">
              <a:rPr lang="en-US" altLang="de-DE" sz="1300" smtClean="0"/>
              <a:pPr>
                <a:spcBef>
                  <a:spcPct val="0"/>
                </a:spcBef>
              </a:pPr>
              <a:t>7</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5638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D3CD18-D3F2-4ABF-91F7-C47678BC8A37}" type="slidenum">
              <a:rPr lang="en-US" altLang="de-DE" sz="1300" smtClean="0"/>
              <a:pPr>
                <a:spcBef>
                  <a:spcPct val="0"/>
                </a:spcBef>
              </a:pPr>
              <a:t>8</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5638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D3CD18-D3F2-4ABF-91F7-C47678BC8A37}" type="slidenum">
              <a:rPr lang="en-US" altLang="de-DE" sz="1300" smtClean="0"/>
              <a:pPr>
                <a:spcBef>
                  <a:spcPct val="0"/>
                </a:spcBef>
              </a:pPr>
              <a:t>9</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5638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B4FD46-57FE-4640-B49B-127D09DE8933}" type="slidenum">
              <a:rPr lang="en-US" altLang="de-DE" sz="1300" smtClean="0"/>
              <a:pPr>
                <a:spcBef>
                  <a:spcPct val="0"/>
                </a:spcBef>
              </a:pPr>
              <a:t>10</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7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30381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B4FD46-57FE-4640-B49B-127D09DE8933}" type="slidenum">
              <a:rPr lang="en-US" altLang="de-DE" sz="1300" smtClean="0"/>
              <a:pPr>
                <a:spcBef>
                  <a:spcPct val="0"/>
                </a:spcBef>
              </a:pPr>
              <a:t>11</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7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30381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B4FD46-57FE-4640-B49B-127D09DE8933}" type="slidenum">
              <a:rPr lang="en-US" altLang="de-DE" sz="1300" smtClean="0"/>
              <a:pPr>
                <a:spcBef>
                  <a:spcPct val="0"/>
                </a:spcBef>
              </a:pPr>
              <a:t>12</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7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30381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419491-C7BC-4529-B3E4-D743B4EBB039}" type="slidenum">
              <a:rPr lang="en-US" altLang="de-DE" sz="1300" smtClean="0"/>
              <a:pPr>
                <a:spcBef>
                  <a:spcPct val="0"/>
                </a:spcBef>
              </a:pPr>
              <a:t>13</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63684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336480-3266-41DB-8147-C880A7C5CE56}" type="slidenum">
              <a:rPr lang="en-US" altLang="de-DE" sz="1300" smtClean="0"/>
              <a:pPr>
                <a:spcBef>
                  <a:spcPct val="0"/>
                </a:spcBef>
              </a:pPr>
              <a:t>14</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96927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336480-3266-41DB-8147-C880A7C5CE56}" type="slidenum">
              <a:rPr lang="en-US" altLang="de-DE" sz="1300" smtClean="0"/>
              <a:pPr>
                <a:spcBef>
                  <a:spcPct val="0"/>
                </a:spcBef>
              </a:pPr>
              <a:t>15</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9692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336480-3266-41DB-8147-C880A7C5CE56}" type="slidenum">
              <a:rPr lang="en-US" altLang="de-DE" sz="1300" smtClean="0"/>
              <a:pPr>
                <a:spcBef>
                  <a:spcPct val="0"/>
                </a:spcBef>
              </a:pPr>
              <a:t>16</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96927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6EB255-8C52-46A2-B860-64350D4C5A87}" type="slidenum">
              <a:rPr lang="en-US" altLang="de-DE" sz="1300" smtClean="0"/>
              <a:pPr>
                <a:spcBef>
                  <a:spcPct val="0"/>
                </a:spcBef>
              </a:pPr>
              <a:t>17</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71304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F5FFC6-4BCB-43D3-8B16-43C4345D31EE}" type="slidenum">
              <a:rPr lang="en-US" altLang="de-DE" sz="1300" smtClean="0"/>
              <a:pPr>
                <a:spcBef>
                  <a:spcPct val="0"/>
                </a:spcBef>
              </a:pPr>
              <a:t>18</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48719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F5FFC6-4BCB-43D3-8B16-43C4345D31EE}" type="slidenum">
              <a:rPr lang="en-US" altLang="de-DE" sz="1300" smtClean="0"/>
              <a:pPr>
                <a:spcBef>
                  <a:spcPct val="0"/>
                </a:spcBef>
              </a:pPr>
              <a:t>19</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48719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D02F88-6FDC-4EE0-90EE-0520873BAE82}" type="slidenum">
              <a:rPr lang="en-US" altLang="de-DE" sz="1300" smtClean="0"/>
              <a:pPr>
                <a:spcBef>
                  <a:spcPct val="0"/>
                </a:spcBef>
              </a:pPr>
              <a:t>20</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06870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CA9E1C-E1EC-4270-8CB2-A4DE52FD157C}" type="slidenum">
              <a:rPr lang="en-US" altLang="de-DE" sz="1300" smtClean="0"/>
              <a:pPr>
                <a:spcBef>
                  <a:spcPct val="0"/>
                </a:spcBef>
              </a:pPr>
              <a:t>21</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7758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CA9E1C-E1EC-4270-8CB2-A4DE52FD157C}" type="slidenum">
              <a:rPr lang="en-US" altLang="de-DE" sz="1300" smtClean="0"/>
              <a:pPr>
                <a:spcBef>
                  <a:spcPct val="0"/>
                </a:spcBef>
              </a:pPr>
              <a:t>22</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7758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CA9E1C-E1EC-4270-8CB2-A4DE52FD157C}"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7758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E12214-F29C-408C-895C-C00B1B6D6F56}" type="slidenum">
              <a:rPr lang="en-US" altLang="de-DE" sz="1300" smtClean="0"/>
              <a:pPr>
                <a:spcBef>
                  <a:spcPct val="0"/>
                </a:spcBef>
              </a:pPr>
              <a:t>24</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47548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5160E4-6C32-4CCA-AD0F-FAA37B32AA16}" type="slidenum">
              <a:rPr lang="en-US" altLang="de-DE" sz="1300" smtClean="0"/>
              <a:pPr>
                <a:spcBef>
                  <a:spcPct val="0"/>
                </a:spcBef>
              </a:pPr>
              <a:t>25</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84377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EBFF31-A279-438D-837E-F3E359D8DD08}" type="slidenum">
              <a:rPr lang="en-US" altLang="de-DE" sz="1300" smtClean="0"/>
              <a:pPr>
                <a:spcBef>
                  <a:spcPct val="0"/>
                </a:spcBef>
              </a:pPr>
              <a:t>26</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08542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944467-BA41-4B62-9760-936A2BF7E3F5}" type="slidenum">
              <a:rPr lang="en-US" altLang="de-DE" sz="1300" smtClean="0"/>
              <a:pPr>
                <a:spcBef>
                  <a:spcPct val="0"/>
                </a:spcBef>
              </a:pPr>
              <a:t>27</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42189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B8AF27-A8FC-4C8A-9EB7-B3FCF1BC07E5}" type="slidenum">
              <a:rPr lang="en-US" altLang="de-DE" sz="1300" smtClean="0"/>
              <a:pPr>
                <a:spcBef>
                  <a:spcPct val="0"/>
                </a:spcBef>
              </a:pPr>
              <a:t>28</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97498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74C5F1-5E09-4522-90D4-5DC58C598006}" type="slidenum">
              <a:rPr lang="en-US" altLang="de-DE" sz="1300" smtClean="0"/>
              <a:pPr>
                <a:spcBef>
                  <a:spcPct val="0"/>
                </a:spcBef>
              </a:pPr>
              <a:t>29</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64331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A0B780-552D-4DBF-BCE9-7FAE1EE446E5}" type="slidenum">
              <a:rPr lang="en-US" altLang="de-DE" sz="1300" smtClean="0"/>
              <a:pPr>
                <a:spcBef>
                  <a:spcPct val="0"/>
                </a:spcBef>
              </a:pPr>
              <a:t>31</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16142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5508DB-9F25-4AE6-A395-0976FA58C16E}" type="slidenum">
              <a:rPr lang="en-US" altLang="de-DE" sz="1300" smtClean="0"/>
              <a:pPr>
                <a:spcBef>
                  <a:spcPct val="0"/>
                </a:spcBef>
              </a:pPr>
              <a:t>32</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21255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DF80D3-D58B-4098-99B3-F31514BC4067}" type="slidenum">
              <a:rPr lang="en-US" altLang="de-DE" sz="1300" smtClean="0"/>
              <a:pPr>
                <a:spcBef>
                  <a:spcPct val="0"/>
                </a:spcBef>
              </a:pPr>
              <a:t>33</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9311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AE43BC-847A-4A87-B7E4-594ABF0AF53C}" type="slidenum">
              <a:rPr lang="en-US" altLang="de-DE" sz="1300" smtClean="0"/>
              <a:pPr>
                <a:spcBef>
                  <a:spcPct val="0"/>
                </a:spcBef>
              </a:pPr>
              <a:t>34</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56214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A473AF-66A0-4710-B5A7-E686C45A974E}" type="slidenum">
              <a:rPr lang="en-US" altLang="de-DE" sz="1300" smtClean="0"/>
              <a:pPr>
                <a:spcBef>
                  <a:spcPct val="0"/>
                </a:spcBef>
              </a:pPr>
              <a:t>35</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85204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A473AF-66A0-4710-B5A7-E686C45A974E}" type="slidenum">
              <a:rPr lang="en-US" altLang="de-DE" sz="1300" smtClean="0"/>
              <a:pPr>
                <a:spcBef>
                  <a:spcPct val="0"/>
                </a:spcBef>
              </a:pPr>
              <a:t>36</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85204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A473AF-66A0-4710-B5A7-E686C45A974E}" type="slidenum">
              <a:rPr lang="en-US" altLang="de-DE" sz="1300" smtClean="0"/>
              <a:pPr>
                <a:spcBef>
                  <a:spcPct val="0"/>
                </a:spcBef>
              </a:pPr>
              <a:t>37</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85204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B41749-654E-422C-BF24-5F2173E4D30D}" type="slidenum">
              <a:rPr lang="en-US" altLang="de-DE" sz="1300" smtClean="0"/>
              <a:pPr>
                <a:spcBef>
                  <a:spcPct val="0"/>
                </a:spcBef>
              </a:pPr>
              <a:t>38</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81268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xfrm>
            <a:off x="138113" y="768350"/>
            <a:ext cx="6823075" cy="3836988"/>
          </a:xfrm>
          <a:ln/>
        </p:spPr>
      </p:sp>
      <p:sp>
        <p:nvSpPr>
          <p:cNvPr id="993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5985576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rtl="0"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he-IL" altLang="ko-KR" sz="1400" dirty="0">
                <a:solidFill>
                  <a:srgbClr val="004992"/>
                </a:solidFill>
              </a:rPr>
              <a:t>קוגניטיבי-אימון מטא</a:t>
            </a:r>
            <a:endParaRPr lang="de-DE" sz="1400"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e-IL"/>
              <a:t>קוגניטיבי-אימון מטא 6 – הזדהוּת... 2</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05E16761-8061-4773-87BD-A214DB09C3D3}" type="slidenum">
              <a:rPr lang="de-DE" altLang="fr-FR" smtClean="0"/>
              <a:pPr>
                <a:defRPr/>
              </a:pPr>
              <a:t>‹Nr.›</a:t>
            </a:fld>
            <a:endParaRPr lang="de-DE" altLang="fr-F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e-IL"/>
              <a:t>קוגניטיבי-אימון מטא 6 – הזדהוּת... 2</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6C86A5FA-D8AA-4280-AC0E-CEB875905856}"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6 – הזדהוּת... 2</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C71284F-0146-4D41-B624-D30C72FC5416}"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6 – הזדהוּת... 2</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5E16761-8061-4773-87BD-A214DB09C3D3}" type="slidenum">
              <a:rPr lang="de-DE" altLang="fr-FR" smtClean="0"/>
              <a:pPr>
                <a:defRPr/>
              </a:pPr>
              <a:t>‹Nr.›</a:t>
            </a:fld>
            <a:endParaRPr lang="de-DE" altLang="fr-F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6 – הזדהוּת... 2</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5E16761-8061-4773-87BD-A214DB09C3D3}" type="slidenum">
              <a:rPr lang="de-DE" altLang="fr-FR" smtClean="0"/>
              <a:pPr>
                <a:defRPr/>
              </a:pPr>
              <a:t>‹Nr.›</a:t>
            </a:fld>
            <a:endParaRPr lang="de-DE" altLang="fr-F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e-IL"/>
              <a:t>קוגניטיבי-אימון מטא 6 – הזדהוּת... 2</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2CD5827D-9173-4B1D-A3E2-C9D8F5D7C71E}"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e-IL"/>
              <a:t>קוגניטיבי-אימון מטא 6 – הזדהוּת... 2</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CBD5005-2C69-40F9-8C06-416EF5F0131D}"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baseline="0">
                <a:solidFill>
                  <a:schemeClr val="tx1"/>
                </a:solidFill>
                <a:latin typeface="+mj-lt"/>
                <a:cs typeface="+mn-cs"/>
              </a:defRPr>
            </a:lvl1pPr>
          </a:lstStyle>
          <a:p>
            <a:pPr>
              <a:defRPr/>
            </a:pPr>
            <a:r>
              <a:rPr lang="he-IL"/>
              <a:t>קוגניטיבי-אימון מטא 6 – הזדהוּת... 2</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05E16761-8061-4773-87BD-A214DB09C3D3}" type="slidenum">
              <a:rPr lang="de-DE" altLang="fr-FR" smtClean="0"/>
              <a:pPr>
                <a:defRPr/>
              </a:pPr>
              <a:t>‹Nr.›</a:t>
            </a:fld>
            <a:endParaRPr lang="de-DE" altLang="fr-F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0"/>
          <a:lstStyle/>
          <a:p>
            <a:r>
              <a:rPr lang="en-US" altLang="de-DE" dirty="0">
                <a:latin typeface="+mn-lt"/>
                <a:ea typeface="+mn-ea"/>
                <a:cs typeface="+mn-cs"/>
              </a:rPr>
              <a:t> </a:t>
            </a:r>
            <a:r>
              <a:rPr lang="en-US" altLang="ja-JP" dirty="0">
                <a:latin typeface="+mn-lt"/>
                <a:ea typeface="+mn-ea"/>
                <a:cs typeface="+mn-cs"/>
              </a:rPr>
              <a:t>–</a:t>
            </a:r>
            <a:r>
              <a:rPr lang="en-US" altLang="de-DE" dirty="0">
                <a:latin typeface="+mn-lt"/>
                <a:ea typeface="+mn-ea"/>
                <a:cs typeface="+mn-cs"/>
              </a:rPr>
              <a:t> MCT 6 A</a:t>
            </a:r>
            <a:r>
              <a:rPr lang="he-IL" altLang="de-DE" dirty="0">
                <a:latin typeface="+mn-lt"/>
                <a:ea typeface="+mn-ea"/>
                <a:cs typeface="+mn-cs"/>
              </a:rPr>
              <a:t>הזדהוּת... 2</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 </a:t>
            </a:r>
            <a:r>
              <a:rPr lang="nl-NL" sz="1600" dirty="0">
                <a:solidFill>
                  <a:srgbClr val="004992"/>
                </a:solidFill>
              </a:rPr>
              <a:t>(</a:t>
            </a:r>
            <a:r>
              <a:rPr lang="en-US" sz="1600" dirty="0">
                <a:solidFill>
                  <a:srgbClr val="004992"/>
                </a:solidFill>
              </a:rPr>
              <a:t>12</a:t>
            </a:r>
            <a:r>
              <a:rPr lang="nl-NL" sz="1600" dirty="0">
                <a:solidFill>
                  <a:srgbClr val="004992"/>
                </a:solidFill>
              </a:rPr>
              <a:t>|21)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214087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algn="r" eaLnBrk="1" hangingPunct="1">
              <a:spcBef>
                <a:spcPct val="0"/>
              </a:spcBef>
              <a:buFontTx/>
              <a:buNone/>
            </a:pPr>
            <a:r>
              <a:rPr lang="pt-BR" altLang="de-DE" sz="1000">
                <a:solidFill>
                  <a:srgbClr val="333333"/>
                </a:solidFill>
                <a:latin typeface="+mn-lt"/>
                <a:ea typeface="+mn-ea"/>
                <a:cs typeface="+mn-cs"/>
              </a:rPr>
              <a:t>Tattoo poser-Lili Vieira de Carvalho</a:t>
            </a:r>
            <a:endParaRPr lang="en-US" altLang="de-DE" sz="1000">
              <a:solidFill>
                <a:srgbClr val="333333"/>
              </a:solidFill>
              <a:latin typeface="+mn-lt"/>
              <a:ea typeface="+mn-ea"/>
              <a:cs typeface="+mn-cs"/>
            </a:endParaRPr>
          </a:p>
        </p:txBody>
      </p:sp>
      <p:sp>
        <p:nvSpPr>
          <p:cNvPr id="6147" name="Rectangle 3"/>
          <p:cNvSpPr>
            <a:spLocks noChangeArrowheads="1"/>
          </p:cNvSpPr>
          <p:nvPr/>
        </p:nvSpPr>
        <p:spPr bwMode="auto">
          <a:xfrm>
            <a:off x="3889331" y="6237289"/>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algn="r" eaLnBrk="1" hangingPunct="1">
              <a:spcBef>
                <a:spcPct val="0"/>
              </a:spcBef>
              <a:buFontTx/>
              <a:buNone/>
            </a:pPr>
            <a:r>
              <a:rPr lang="en-US" altLang="de-DE" sz="1000" i="1">
                <a:solidFill>
                  <a:srgbClr val="333333"/>
                </a:solidFill>
                <a:latin typeface="+mn-lt"/>
                <a:ea typeface="+mn-ea"/>
                <a:cs typeface="+mn-cs"/>
              </a:rPr>
              <a:t>Psalmz-Llima</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e-IL" sz="3600" dirty="0">
                <a:latin typeface="+mn-lt"/>
                <a:ea typeface="+mn-ea"/>
                <a:cs typeface="+mn-cs"/>
              </a:rPr>
              <a:t>כשאתה פוגש מישהו, על מה אתה מסתכל? האם הרמזים אמינים מספיק כדי לקבוע רושם נכון?</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a:t>
            </a:fld>
            <a:endParaRPr lang="de-DE" altLang="de-DE">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e-IL" sz="3600" dirty="0">
                <a:latin typeface="+mn-lt"/>
                <a:ea typeface="+mn-ea"/>
                <a:cs typeface="+mn-cs"/>
              </a:rPr>
              <a:t>כשאתה פוגש מישהו, על מה אתה מסתכל? האם הרמזים אמינים מספיק כדי לקבוע רושם נכון?</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a:t>
            </a:fld>
            <a:endParaRPr lang="de-DE" altLang="de-DE">
              <a:latin typeface="+mn-lt"/>
              <a:ea typeface="+mn-ea"/>
              <a:cs typeface="+mn-cs"/>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20"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21"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22" name="Caption_20"/>
          <p:cNvSpPr txBox="1">
            <a:spLocks noChangeArrowheads="1"/>
          </p:cNvSpPr>
          <p:nvPr/>
        </p:nvSpPr>
        <p:spPr bwMode="auto">
          <a:xfrm>
            <a:off x="7496046" y="4653136"/>
            <a:ext cx="206137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50000"/>
              </a:spcBef>
              <a:buFontTx/>
              <a:buNone/>
            </a:pPr>
            <a:r>
              <a:rPr lang="he-IL" altLang="de-DE" sz="2000">
                <a:solidFill>
                  <a:srgbClr val="333333"/>
                </a:solidFill>
                <a:latin typeface="+mn-lt"/>
                <a:cs typeface="+mn-cs"/>
              </a:rPr>
              <a:t>בגדים?</a:t>
            </a:r>
            <a:endParaRPr lang="de-DE" altLang="de-DE" sz="2000" dirty="0">
              <a:solidFill>
                <a:srgbClr val="333333"/>
              </a:solidFill>
              <a:latin typeface="+mn-lt"/>
              <a:cs typeface="+mn-cs"/>
            </a:endParaRPr>
          </a:p>
        </p:txBody>
      </p:sp>
      <p:sp>
        <p:nvSpPr>
          <p:cNvPr id="23" name="Caption_19"/>
          <p:cNvSpPr txBox="1">
            <a:spLocks noChangeArrowheads="1"/>
          </p:cNvSpPr>
          <p:nvPr/>
        </p:nvSpPr>
        <p:spPr bwMode="auto">
          <a:xfrm>
            <a:off x="7496046" y="3645024"/>
            <a:ext cx="206137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50000"/>
              </a:spcBef>
              <a:buFontTx/>
              <a:buNone/>
            </a:pPr>
            <a:r>
              <a:rPr lang="he-IL" altLang="de-DE" sz="2000">
                <a:solidFill>
                  <a:srgbClr val="333333"/>
                </a:solidFill>
                <a:latin typeface="+mn-lt"/>
                <a:cs typeface="+mn-cs"/>
              </a:rPr>
              <a:t>שפה?</a:t>
            </a:r>
            <a:endParaRPr lang="de-DE" altLang="de-DE" sz="2000" dirty="0">
              <a:solidFill>
                <a:srgbClr val="333333"/>
              </a:solidFill>
              <a:latin typeface="+mn-lt"/>
              <a:cs typeface="+mn-cs"/>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rtl="1" eaLnBrk="1" hangingPunct="1">
              <a:spcBef>
                <a:spcPct val="50000"/>
              </a:spcBef>
              <a:buFontTx/>
              <a:buNone/>
            </a:pPr>
            <a:r>
              <a:rPr lang="he-IL" altLang="de-DE" sz="2000">
                <a:latin typeface="+mn-lt"/>
                <a:cs typeface="+mn-cs"/>
              </a:rPr>
              <a:t>עיניים?</a:t>
            </a:r>
            <a:endParaRPr lang="de-DE" altLang="de-DE" sz="2000" dirty="0">
              <a:latin typeface="+mn-lt"/>
              <a:cs typeface="+mn-cs"/>
            </a:endParaRPr>
          </a:p>
        </p:txBody>
      </p:sp>
      <p:sp>
        <p:nvSpPr>
          <p:cNvPr id="25" name="Caption_17"/>
          <p:cNvSpPr txBox="1">
            <a:spLocks noChangeArrowheads="1"/>
          </p:cNvSpPr>
          <p:nvPr/>
        </p:nvSpPr>
        <p:spPr bwMode="auto">
          <a:xfrm>
            <a:off x="1964531" y="2488830"/>
            <a:ext cx="22608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rtl="1" eaLnBrk="1" hangingPunct="1">
              <a:spcBef>
                <a:spcPct val="50000"/>
              </a:spcBef>
              <a:buFontTx/>
              <a:buNone/>
            </a:pPr>
            <a:r>
              <a:rPr lang="he-IL" altLang="de-DE" sz="2000">
                <a:latin typeface="+mn-lt"/>
                <a:cs typeface="+mn-cs"/>
              </a:rPr>
              <a:t>שפת גוף/יציבה?</a:t>
            </a:r>
            <a:endParaRPr lang="de-DE" altLang="de-DE" sz="2000" dirty="0">
              <a:latin typeface="+mn-lt"/>
              <a:cs typeface="+mn-cs"/>
            </a:endParaRPr>
          </a:p>
        </p:txBody>
      </p:sp>
      <p:sp>
        <p:nvSpPr>
          <p:cNvPr id="26" name="Caption_14"/>
          <p:cNvSpPr txBox="1"/>
          <p:nvPr/>
        </p:nvSpPr>
        <p:spPr>
          <a:xfrm>
            <a:off x="4665473" y="6455664"/>
            <a:ext cx="2830573" cy="320601"/>
          </a:xfrm>
          <a:prstGeom prst="rect">
            <a:avLst/>
          </a:prstGeom>
        </p:spPr>
        <p:txBody>
          <a:bodyPr wrap="square" lIns="0" tIns="12700" rIns="0" bIns="0">
            <a:spAutoFit/>
          </a:bodyPr>
          <a:lstStyle/>
          <a:p>
            <a:pPr marL="12700" algn="ctr" rtl="1" eaLnBrk="1" fontAlgn="auto" hangingPunct="1">
              <a:spcBef>
                <a:spcPts val="100"/>
              </a:spcBef>
              <a:spcAft>
                <a:spcPts val="0"/>
              </a:spcAft>
              <a:defRPr/>
            </a:pPr>
            <a:r>
              <a:rPr lang="he-IL" sz="2000" i="1" spc="-5">
                <a:latin typeface="+mn-lt"/>
                <a:cs typeface="+mn-cs"/>
              </a:rPr>
              <a:t>משהו אחר?...</a:t>
            </a:r>
            <a:endParaRPr sz="2000" dirty="0">
              <a:latin typeface="+mn-lt"/>
              <a:cs typeface="+mn-cs"/>
            </a:endParaRPr>
          </a:p>
        </p:txBody>
      </p:sp>
      <p:sp>
        <p:nvSpPr>
          <p:cNvPr id="27"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28"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pPr algn="r" rtl="1"/>
            <a:endParaRPr lang="de-DE">
              <a:latin typeface="Calibri Light"/>
            </a:endParaRPr>
          </a:p>
        </p:txBody>
      </p:sp>
      <p:sp>
        <p:nvSpPr>
          <p:cNvPr id="2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rtl="1" eaLnBrk="1" hangingPunct="1">
              <a:spcBef>
                <a:spcPct val="50000"/>
              </a:spcBef>
              <a:buFontTx/>
              <a:buNone/>
            </a:pPr>
            <a:r>
              <a:rPr lang="he-IL" altLang="de-DE" sz="2000">
                <a:latin typeface="+mn-lt"/>
                <a:cs typeface="+mn-cs"/>
              </a:rPr>
              <a:t>ידיים?</a:t>
            </a:r>
            <a:endParaRPr lang="de-DE" altLang="de-DE" sz="2000" dirty="0">
              <a:latin typeface="+mn-lt"/>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algn="r" eaLnBrk="1" hangingPunct="1">
              <a:spcBef>
                <a:spcPct val="0"/>
              </a:spcBef>
              <a:buFontTx/>
              <a:buNone/>
            </a:pPr>
            <a:r>
              <a:rPr lang="pt-BR" altLang="de-DE" sz="1000">
                <a:solidFill>
                  <a:srgbClr val="333333"/>
                </a:solidFill>
                <a:latin typeface="+mn-lt"/>
                <a:ea typeface="+mn-ea"/>
                <a:cs typeface="+mn-cs"/>
              </a:rPr>
              <a:t>Tattoo poser-Lili Vieira de Carvalho</a:t>
            </a:r>
            <a:endParaRPr lang="en-US" altLang="de-DE" sz="1000">
              <a:solidFill>
                <a:srgbClr val="333333"/>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באילו מקורות נוספים אפשר להעזר? עד כמה הם אמינים?</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4</a:t>
            </a:fld>
            <a:endParaRPr lang="de-DE" altLang="de-DE">
              <a:latin typeface="+mn-lt"/>
              <a:ea typeface="+mn-ea"/>
              <a:cs typeface="+mn-cs"/>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באילו מקורות נוספים אפשר להעזר? עד כמה הם אמינים?</a:t>
            </a:r>
            <a:endParaRPr lang="en-US" sz="3600">
              <a:latin typeface="+mn-lt"/>
              <a:ea typeface="+mn-ea"/>
              <a:cs typeface="+mn-cs"/>
            </a:endParaRPr>
          </a:p>
        </p:txBody>
      </p:sp>
      <p:sp>
        <p:nvSpPr>
          <p:cNvPr id="5" name="Content Placeholder 4"/>
          <p:cNvSpPr>
            <a:spLocks noGrp="1"/>
          </p:cNvSpPr>
          <p:nvPr>
            <p:ph idx="1"/>
          </p:nvPr>
        </p:nvSpPr>
        <p:spPr>
          <a:xfrm>
            <a:off x="5152481" y="2204864"/>
            <a:ext cx="6596473" cy="4248000"/>
          </a:xfrm>
        </p:spPr>
        <p:txBody>
          <a:bodyPr/>
          <a:lstStyle/>
          <a:p>
            <a:pPr marL="342900" lvl="0" indent="-342900" defTabSz="914400" fontAlgn="base">
              <a:buClr>
                <a:srgbClr val="333333"/>
              </a:buClr>
              <a:buFont typeface="WingDings"/>
              <a:buChar char=""/>
            </a:pPr>
            <a:r>
              <a:rPr lang="he-IL" altLang="de-DE" sz="2400" dirty="0">
                <a:solidFill>
                  <a:srgbClr val="333333"/>
                </a:solidFill>
              </a:rPr>
              <a:t>ידע קודם על אדם (עדות שמיעה) למשל: הערה של חבר.</a:t>
            </a:r>
          </a:p>
          <a:p>
            <a:pPr marL="342900" lvl="0" indent="-342900" defTabSz="914400" fontAlgn="base">
              <a:buClr>
                <a:srgbClr val="333333"/>
              </a:buClr>
              <a:buFont typeface="WingDings"/>
              <a:buChar char=""/>
            </a:pPr>
            <a:r>
              <a:rPr lang="he-IL" altLang="de-DE" sz="2400" dirty="0">
                <a:solidFill>
                  <a:srgbClr val="333333"/>
                </a:solidFill>
              </a:rPr>
              <a:t>ידע מוקדם על אנשים/קבוצות דומות. למשל: ראפרים</a:t>
            </a:r>
            <a:r>
              <a:rPr lang="de-DE" altLang="de-DE" sz="2400" dirty="0">
                <a:solidFill>
                  <a:srgbClr val="333333"/>
                </a:solidFill>
              </a:rPr>
              <a:t>.</a:t>
            </a:r>
            <a:endParaRPr lang="he-IL" altLang="de-DE" sz="2400" dirty="0">
              <a:solidFill>
                <a:srgbClr val="333333"/>
              </a:solidFill>
            </a:endParaRPr>
          </a:p>
          <a:p>
            <a:pPr marL="342900" lvl="0" indent="-342900" defTabSz="914400" fontAlgn="base">
              <a:buClr>
                <a:srgbClr val="333333"/>
              </a:buClr>
              <a:buFont typeface="WingDings"/>
              <a:buChar char=""/>
            </a:pPr>
            <a:r>
              <a:rPr lang="he-IL" altLang="de-DE" sz="2400">
                <a:solidFill>
                  <a:srgbClr val="333333"/>
                </a:solidFill>
              </a:rPr>
              <a:t>”תחושת בטן“/</a:t>
            </a:r>
            <a:r>
              <a:rPr lang="he-IL" altLang="de-DE" sz="2400" dirty="0">
                <a:solidFill>
                  <a:srgbClr val="333333"/>
                </a:solidFill>
              </a:rPr>
              <a:t>אינטואיציה</a:t>
            </a:r>
            <a:r>
              <a:rPr lang="de-DE" altLang="de-DE" sz="2400" dirty="0">
                <a:solidFill>
                  <a:srgbClr val="333333"/>
                </a:solidFill>
              </a:rPr>
              <a:t>.</a:t>
            </a:r>
            <a:endParaRPr lang="he-IL" altLang="de-DE" sz="2400" dirty="0">
              <a:solidFill>
                <a:srgbClr val="333333"/>
              </a:solidFill>
            </a:endParaRPr>
          </a:p>
          <a:p>
            <a:pPr marL="342900" lvl="0" indent="-342900" defTabSz="914400" fontAlgn="base">
              <a:buClr>
                <a:srgbClr val="333333"/>
              </a:buClr>
              <a:buFont typeface="WingDings"/>
              <a:buChar char=""/>
            </a:pPr>
            <a:r>
              <a:rPr lang="he-IL" altLang="de-DE" sz="2400" dirty="0">
                <a:solidFill>
                  <a:srgbClr val="333333"/>
                </a:solidFill>
              </a:rPr>
              <a:t>משהו כתוב. למשל: מתכתובת מיילים או צ'אטים באינטרנט.</a:t>
            </a:r>
            <a:endParaRPr lang="en-US" sz="2400" dirty="0"/>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5</a:t>
            </a:fld>
            <a:endParaRPr lang="de-DE" altLang="de-DE">
              <a:latin typeface="+mn-lt"/>
              <a:ea typeface="+mn-ea"/>
              <a:cs typeface="+mn-cs"/>
            </a:endParaRP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3873"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e-IL" sz="3600">
                <a:solidFill>
                  <a:srgbClr val="004992"/>
                </a:solidFill>
                <a:latin typeface="+mn-lt"/>
                <a:ea typeface="+mn-ea"/>
                <a:cs typeface="+mn-cs"/>
              </a:rPr>
              <a:t>יתרונות וחסרונות של רמזים חברתיים</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he-IL" sz="2400">
                <a:solidFill>
                  <a:srgbClr val="333333"/>
                </a:solidFill>
              </a:rPr>
              <a:t>אחרי שדנו בהיבטים התורמים להערכה של אדם, נתמקד בחוזקים ובחולשות של אותם רמזים חברתיים.</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6</a:t>
            </a:fld>
            <a:endParaRPr lang="de-DE" altLang="de-DE">
              <a:latin typeface="+mn-lt"/>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דונו ביתרונות ובחסרונות של אופן שיפוט האנשים הבא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7</a:t>
            </a:fld>
            <a:endParaRPr lang="de-DE" altLang="de-DE">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212328828"/>
              </p:ext>
            </p:extLst>
          </p:nvPr>
        </p:nvGraphicFramePr>
        <p:xfrm>
          <a:off x="408955" y="2348880"/>
          <a:ext cx="11376000" cy="44145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r" defTabSz="914400" rtl="1" eaLnBrk="1" fontAlgn="base" latinLnBrk="0" hangingPunct="1">
                        <a:lnSpc>
                          <a:spcPct val="100000"/>
                        </a:lnSpc>
                        <a:spcBef>
                          <a:spcPts val="0"/>
                        </a:spcBef>
                        <a:spcAft>
                          <a:spcPct val="0"/>
                        </a:spcAft>
                        <a:buClrTx/>
                        <a:buSzTx/>
                        <a:buFontTx/>
                        <a:buNone/>
                        <a:tabLst/>
                      </a:pPr>
                      <a:r>
                        <a:rPr kumimoji="0" lang="he-IL" sz="2000" b="0" i="0" u="none" strike="noStrike" cap="none" normalizeH="0" baseline="0" dirty="0">
                          <a:ln>
                            <a:noFill/>
                          </a:ln>
                          <a:solidFill>
                            <a:srgbClr val="333333"/>
                          </a:solidFill>
                          <a:effectLst/>
                          <a:latin typeface="+mn-lt"/>
                          <a:ea typeface="+mn-ea"/>
                          <a:cs typeface="+mn-cs"/>
                        </a:rPr>
                        <a:t>שפה: מה מישהו אומר ואיך הוא/היא אומרים זאת</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000" b="0" i="0" u="none" strike="noStrike" cap="none" normalizeH="0" baseline="0" dirty="0">
                          <a:ln>
                            <a:noFill/>
                          </a:ln>
                          <a:solidFill>
                            <a:srgbClr val="004992"/>
                          </a:solidFill>
                          <a:effectLst/>
                          <a:latin typeface="+mn-lt"/>
                          <a:ea typeface="+mn-ea"/>
                          <a:cs typeface="+mn-cs"/>
                        </a:rPr>
                        <a:t>רמז חשוב:</a:t>
                      </a:r>
                    </a:p>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r" defTabSz="914400" rtl="1" eaLnBrk="1" fontAlgn="base" latinLnBrk="0" hangingPunct="1">
                        <a:lnSpc>
                          <a:spcPct val="100000"/>
                        </a:lnSpc>
                        <a:spcBef>
                          <a:spcPts val="0"/>
                        </a:spcBef>
                        <a:spcAft>
                          <a:spcPct val="0"/>
                        </a:spcAft>
                        <a:buClrTx/>
                        <a:buSzTx/>
                        <a:buFontTx/>
                        <a:buNone/>
                        <a:tabLst/>
                        <a:defRPr/>
                      </a:pPr>
                      <a:r>
                        <a:rPr kumimoji="0" lang="he-IL" sz="2000" b="0" i="0" u="none" strike="noStrike" cap="none" normalizeH="0" baseline="0" dirty="0">
                          <a:ln>
                            <a:noFill/>
                          </a:ln>
                          <a:solidFill>
                            <a:srgbClr val="333333"/>
                          </a:solidFill>
                          <a:effectLst/>
                          <a:latin typeface="+mn-lt"/>
                          <a:ea typeface="+mn-ea"/>
                          <a:cs typeface="+mn-cs"/>
                        </a:rPr>
                        <a:t>דוגמה:</a:t>
                      </a: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5000"/>
                        </a:lnSpc>
                        <a:spcBef>
                          <a:spcPts val="1999"/>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he-IL" altLang="de-DE" sz="2000" b="0" i="0" u="none" dirty="0">
                          <a:solidFill>
                            <a:srgbClr val="333333"/>
                          </a:solidFill>
                          <a:latin typeface="+mn-lt"/>
                          <a:ea typeface="+mn-ea"/>
                          <a:cs typeface="+mn-cs"/>
                        </a:rPr>
                        <a:t>מיוחס למרי אנטואנט (1755-1793); סרקאזם, נאיביות, חוסר מודעות לתנאי החיים של העניים?</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r>
                        <a:rPr kumimoji="0" lang="he-IL" altLang="de-DE" sz="2000" b="0" i="0" u="none" strike="noStrike" kern="1200" cap="none" spc="0" normalizeH="0" baseline="0" noProof="0" dirty="0">
                          <a:ln>
                            <a:noFill/>
                          </a:ln>
                          <a:solidFill>
                            <a:srgbClr val="004992"/>
                          </a:solidFill>
                          <a:effectLst/>
                          <a:uLnTx/>
                          <a:uFillTx/>
                          <a:latin typeface="+mn-lt"/>
                          <a:ea typeface="+mn-ea"/>
                          <a:cs typeface="+mn-cs"/>
                        </a:rPr>
                        <a:t>זהירות:</a:t>
                      </a:r>
                    </a:p>
                    <a:p>
                      <a:pPr marL="0" marR="0" lvl="0" indent="0" algn="r" defTabSz="914400" rtl="1" eaLnBrk="1" fontAlgn="base" latinLnBrk="0" hangingPunct="1">
                        <a:lnSpc>
                          <a:spcPct val="100000"/>
                        </a:lnSpc>
                        <a:spcBef>
                          <a:spcPts val="1200"/>
                        </a:spcBef>
                        <a:spcAft>
                          <a:spcPct val="0"/>
                        </a:spcAft>
                        <a:buClrTx/>
                        <a:buSzTx/>
                        <a:buFontTx/>
                        <a:buNone/>
                        <a:tabLst/>
                        <a:defRPr/>
                      </a:pPr>
                      <a:r>
                        <a:rPr kumimoji="0" lang="he-IL" altLang="de-DE"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7908"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a:spLocks noChangeArrowheads="1"/>
          </p:cNvSpPr>
          <p:nvPr/>
        </p:nvSpPr>
        <p:spPr bwMode="auto">
          <a:xfrm flipH="1">
            <a:off x="8186916" y="4581128"/>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a:spcBef>
                <a:spcPts val="0"/>
              </a:spcBef>
              <a:spcAft>
                <a:spcPts val="0"/>
              </a:spcAft>
              <a:buNone/>
            </a:pPr>
            <a:r>
              <a:rPr lang="he-IL" altLang="de-DE" sz="1800" b="1">
                <a:solidFill>
                  <a:srgbClr val="333333"/>
                </a:solidFill>
                <a:latin typeface="+mn-lt"/>
                <a:cs typeface="+mn-cs"/>
              </a:rPr>
              <a:t>לאנשים אין לחם... למה הם לא אוכלים עוגה במקום?</a:t>
            </a:r>
            <a:endParaRPr lang="en-US" altLang="de-DE" sz="1800" b="1" dirty="0">
              <a:solidFill>
                <a:srgbClr val="333333"/>
              </a:solidFill>
              <a:latin typeface="+mn-lt"/>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דונו ביתרונות ובחסרונות של אופן שיפוט האנשים הבא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8</a:t>
            </a:fld>
            <a:endParaRPr lang="de-DE" altLang="de-DE">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1017077182"/>
              </p:ext>
            </p:extLst>
          </p:nvPr>
        </p:nvGraphicFramePr>
        <p:xfrm>
          <a:off x="408955" y="2348880"/>
          <a:ext cx="11376000" cy="44145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r" defTabSz="914400" rtl="1" eaLnBrk="1" fontAlgn="base" latinLnBrk="0" hangingPunct="1">
                        <a:lnSpc>
                          <a:spcPct val="100000"/>
                        </a:lnSpc>
                        <a:spcBef>
                          <a:spcPts val="0"/>
                        </a:spcBef>
                        <a:spcAft>
                          <a:spcPct val="0"/>
                        </a:spcAft>
                        <a:buClrTx/>
                        <a:buSzTx/>
                        <a:buFontTx/>
                        <a:buNone/>
                        <a:tabLst/>
                      </a:pPr>
                      <a:r>
                        <a:rPr kumimoji="0" lang="he-IL" sz="2000" b="0" i="0" u="none" strike="noStrike" cap="none" normalizeH="0" baseline="0" dirty="0">
                          <a:ln>
                            <a:noFill/>
                          </a:ln>
                          <a:solidFill>
                            <a:srgbClr val="333333"/>
                          </a:solidFill>
                          <a:effectLst/>
                          <a:latin typeface="+mn-lt"/>
                          <a:ea typeface="+mn-ea"/>
                          <a:cs typeface="+mn-cs"/>
                        </a:rPr>
                        <a:t>שפה: מה מישהו אומר ואיך הוא/היא אומרים זאת</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000" b="0" i="0" u="none" strike="noStrike" cap="none" normalizeH="0" baseline="0" dirty="0">
                          <a:ln>
                            <a:noFill/>
                          </a:ln>
                          <a:solidFill>
                            <a:srgbClr val="004992"/>
                          </a:solidFill>
                          <a:effectLst/>
                          <a:latin typeface="+mn-lt"/>
                          <a:ea typeface="+mn-ea"/>
                          <a:cs typeface="+mn-cs"/>
                        </a:rPr>
                        <a:t>רמז חשוב:</a:t>
                      </a:r>
                    </a:p>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000" b="1" i="0" u="none" strike="noStrike" cap="none" normalizeH="0" baseline="0" dirty="0">
                          <a:ln>
                            <a:noFill/>
                          </a:ln>
                          <a:solidFill>
                            <a:srgbClr val="333333"/>
                          </a:solidFill>
                          <a:effectLst/>
                          <a:latin typeface="+mn-lt"/>
                          <a:ea typeface="+mn-ea"/>
                          <a:cs typeface="+mn-cs"/>
                        </a:rPr>
                        <a:t>תוכן:</a:t>
                      </a:r>
                      <a:r>
                        <a:rPr kumimoji="0" lang="he-IL" altLang="de-DE" sz="2000" b="0" i="0" u="none" strike="noStrike" cap="none" normalizeH="0" baseline="0" dirty="0">
                          <a:ln>
                            <a:noFill/>
                          </a:ln>
                          <a:solidFill>
                            <a:srgbClr val="333333"/>
                          </a:solidFill>
                          <a:effectLst/>
                          <a:latin typeface="+mn-lt"/>
                          <a:ea typeface="+mn-ea"/>
                          <a:cs typeface="+mn-cs"/>
                        </a:rPr>
                        <a:t> שפה חשובה מאד לתקשורת ישירה.</a:t>
                      </a:r>
                    </a:p>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000" b="1" i="0" u="none" strike="noStrike" cap="none" normalizeH="0" baseline="0" dirty="0">
                          <a:ln>
                            <a:noFill/>
                          </a:ln>
                          <a:solidFill>
                            <a:srgbClr val="333333"/>
                          </a:solidFill>
                          <a:effectLst/>
                          <a:latin typeface="+mn-lt"/>
                          <a:ea typeface="+mn-ea"/>
                          <a:cs typeface="+mn-cs"/>
                        </a:rPr>
                        <a:t>הטון:</a:t>
                      </a:r>
                      <a:r>
                        <a:rPr kumimoji="0" lang="he-IL" altLang="de-DE" sz="2000" b="0" i="0" u="none" strike="noStrike" cap="none" normalizeH="0" baseline="0" dirty="0">
                          <a:ln>
                            <a:noFill/>
                          </a:ln>
                          <a:solidFill>
                            <a:srgbClr val="333333"/>
                          </a:solidFill>
                          <a:effectLst/>
                          <a:latin typeface="+mn-lt"/>
                          <a:ea typeface="+mn-ea"/>
                          <a:cs typeface="+mn-cs"/>
                        </a:rPr>
                        <a:t> אינטונציה (סרקסטי, זחוח), בחירת מילים (יהיר, עובדתי), יכול ללמד אותך הרבה על אותו אדם.</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r" defTabSz="914400" rtl="1" eaLnBrk="1" fontAlgn="base" latinLnBrk="0" hangingPunct="1">
                        <a:lnSpc>
                          <a:spcPct val="100000"/>
                        </a:lnSpc>
                        <a:spcBef>
                          <a:spcPts val="0"/>
                        </a:spcBef>
                        <a:spcAft>
                          <a:spcPct val="0"/>
                        </a:spcAft>
                        <a:buClrTx/>
                        <a:buSzTx/>
                        <a:buFontTx/>
                        <a:buNone/>
                        <a:tabLst/>
                        <a:defRPr/>
                      </a:pPr>
                      <a:r>
                        <a:rPr kumimoji="0" lang="he-IL" sz="2000" b="0" i="0" u="none" strike="noStrike" cap="none" normalizeH="0" baseline="0" dirty="0">
                          <a:ln>
                            <a:noFill/>
                          </a:ln>
                          <a:solidFill>
                            <a:srgbClr val="333333"/>
                          </a:solidFill>
                          <a:effectLst/>
                          <a:latin typeface="+mn-lt"/>
                          <a:ea typeface="+mn-ea"/>
                          <a:cs typeface="+mn-cs"/>
                        </a:rPr>
                        <a:t>דוגמה:</a:t>
                      </a: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5000"/>
                        </a:lnSpc>
                        <a:spcBef>
                          <a:spcPts val="1999"/>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he-IL" altLang="de-DE" sz="2000" b="0" i="0" u="none" dirty="0">
                          <a:solidFill>
                            <a:srgbClr val="333333"/>
                          </a:solidFill>
                          <a:latin typeface="+mn-lt"/>
                          <a:ea typeface="+mn-ea"/>
                          <a:cs typeface="+mn-cs"/>
                        </a:rPr>
                        <a:t>מיוחס למרי אנטואנט (1755-1793); סרקאזם, נאיביות, חוסר מודעות לתנאי החיים של העניים?</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r>
                        <a:rPr kumimoji="0" lang="he-IL" altLang="de-DE" sz="2000" b="0" i="0" u="none" strike="noStrike" kern="1200" cap="none" spc="0" normalizeH="0" baseline="0" noProof="0" dirty="0">
                          <a:ln>
                            <a:noFill/>
                          </a:ln>
                          <a:solidFill>
                            <a:srgbClr val="004992"/>
                          </a:solidFill>
                          <a:effectLst/>
                          <a:uLnTx/>
                          <a:uFillTx/>
                          <a:latin typeface="+mn-lt"/>
                          <a:ea typeface="+mn-ea"/>
                          <a:cs typeface="+mn-cs"/>
                        </a:rPr>
                        <a:t>זהירות:</a:t>
                      </a:r>
                    </a:p>
                    <a:p>
                      <a:pPr marL="0" marR="0" lvl="0" indent="0" algn="r" defTabSz="914400" rtl="1" eaLnBrk="1" fontAlgn="base" latinLnBrk="0" hangingPunct="1">
                        <a:lnSpc>
                          <a:spcPct val="100000"/>
                        </a:lnSpc>
                        <a:spcBef>
                          <a:spcPts val="1200"/>
                        </a:spcBef>
                        <a:spcAft>
                          <a:spcPct val="0"/>
                        </a:spcAft>
                        <a:buClrTx/>
                        <a:buSzTx/>
                        <a:buFontTx/>
                        <a:buNone/>
                        <a:tabLst/>
                        <a:defRPr/>
                      </a:pPr>
                      <a:r>
                        <a:rPr kumimoji="0" lang="he-IL" altLang="de-DE"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7908"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a:spLocks noChangeArrowheads="1"/>
          </p:cNvSpPr>
          <p:nvPr/>
        </p:nvSpPr>
        <p:spPr bwMode="auto">
          <a:xfrm flipH="1">
            <a:off x="8186916" y="4581128"/>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a:spcBef>
                <a:spcPts val="0"/>
              </a:spcBef>
              <a:spcAft>
                <a:spcPts val="0"/>
              </a:spcAft>
              <a:buNone/>
            </a:pPr>
            <a:r>
              <a:rPr lang="he-IL" altLang="de-DE" sz="1800" b="1">
                <a:solidFill>
                  <a:srgbClr val="333333"/>
                </a:solidFill>
                <a:latin typeface="+mn-lt"/>
                <a:cs typeface="+mn-cs"/>
              </a:rPr>
              <a:t>לאנשים אין לחם... למה הם לא אוכלים עוגה במקום?</a:t>
            </a:r>
            <a:endParaRPr lang="en-US" altLang="de-DE" sz="1800" b="1" dirty="0">
              <a:solidFill>
                <a:srgbClr val="333333"/>
              </a:solidFill>
              <a:latin typeface="+mn-lt"/>
              <a:cs typeface="+mn-cs"/>
            </a:endParaRPr>
          </a:p>
        </p:txBody>
      </p:sp>
    </p:spTree>
    <p:extLst>
      <p:ext uri="{BB962C8B-B14F-4D97-AF65-F5344CB8AC3E}">
        <p14:creationId xmlns:p14="http://schemas.microsoft.com/office/powerpoint/2010/main" val="791813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דונו ביתרונות ובחסרונות של אופן שיפוט האנשים הבא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9</a:t>
            </a:fld>
            <a:endParaRPr lang="de-DE" altLang="de-DE">
              <a:latin typeface="+mn-lt"/>
              <a:ea typeface="+mn-ea"/>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375389262"/>
              </p:ext>
            </p:extLst>
          </p:nvPr>
        </p:nvGraphicFramePr>
        <p:xfrm>
          <a:off x="408955" y="2348880"/>
          <a:ext cx="11376000" cy="44145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r" defTabSz="914400" rtl="1" eaLnBrk="1" fontAlgn="base" latinLnBrk="0" hangingPunct="1">
                        <a:lnSpc>
                          <a:spcPct val="100000"/>
                        </a:lnSpc>
                        <a:spcBef>
                          <a:spcPts val="0"/>
                        </a:spcBef>
                        <a:spcAft>
                          <a:spcPct val="0"/>
                        </a:spcAft>
                        <a:buClrTx/>
                        <a:buSzTx/>
                        <a:buFontTx/>
                        <a:buNone/>
                        <a:tabLst/>
                      </a:pPr>
                      <a:r>
                        <a:rPr kumimoji="0" lang="he-IL" sz="2000" b="0" i="0" u="none" strike="noStrike" cap="none" normalizeH="0" baseline="0" dirty="0">
                          <a:ln>
                            <a:noFill/>
                          </a:ln>
                          <a:solidFill>
                            <a:srgbClr val="333333"/>
                          </a:solidFill>
                          <a:effectLst/>
                          <a:latin typeface="+mn-lt"/>
                          <a:ea typeface="+mn-ea"/>
                          <a:cs typeface="+mn-cs"/>
                        </a:rPr>
                        <a:t>שפה: מה מישהו אומר ואיך הוא/היא אומרים זאת</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000" b="0" i="0" u="none" strike="noStrike" cap="none" normalizeH="0" baseline="0" dirty="0">
                          <a:ln>
                            <a:noFill/>
                          </a:ln>
                          <a:solidFill>
                            <a:srgbClr val="004992"/>
                          </a:solidFill>
                          <a:effectLst/>
                          <a:latin typeface="+mn-lt"/>
                          <a:ea typeface="+mn-ea"/>
                          <a:cs typeface="+mn-cs"/>
                        </a:rPr>
                        <a:t>רמז חשוב:</a:t>
                      </a:r>
                    </a:p>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000" b="1" i="0" u="none" strike="noStrike" cap="none" normalizeH="0" baseline="0" dirty="0">
                          <a:ln>
                            <a:noFill/>
                          </a:ln>
                          <a:solidFill>
                            <a:srgbClr val="333333"/>
                          </a:solidFill>
                          <a:effectLst/>
                          <a:latin typeface="+mn-lt"/>
                          <a:ea typeface="+mn-ea"/>
                          <a:cs typeface="+mn-cs"/>
                        </a:rPr>
                        <a:t>תוכן:</a:t>
                      </a:r>
                      <a:r>
                        <a:rPr kumimoji="0" lang="he-IL" altLang="de-DE" sz="2000" b="0" i="0" u="none" strike="noStrike" cap="none" normalizeH="0" baseline="0" dirty="0">
                          <a:ln>
                            <a:noFill/>
                          </a:ln>
                          <a:solidFill>
                            <a:srgbClr val="333333"/>
                          </a:solidFill>
                          <a:effectLst/>
                          <a:latin typeface="+mn-lt"/>
                          <a:ea typeface="+mn-ea"/>
                          <a:cs typeface="+mn-cs"/>
                        </a:rPr>
                        <a:t> שפה חשובה מאד לתקשורת ישירה.</a:t>
                      </a:r>
                    </a:p>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000" b="1" i="0" u="none" strike="noStrike" cap="none" normalizeH="0" baseline="0" dirty="0">
                          <a:ln>
                            <a:noFill/>
                          </a:ln>
                          <a:solidFill>
                            <a:srgbClr val="333333"/>
                          </a:solidFill>
                          <a:effectLst/>
                          <a:latin typeface="+mn-lt"/>
                          <a:ea typeface="+mn-ea"/>
                          <a:cs typeface="+mn-cs"/>
                        </a:rPr>
                        <a:t>הטון:</a:t>
                      </a:r>
                      <a:r>
                        <a:rPr kumimoji="0" lang="he-IL" altLang="de-DE" sz="2000" b="0" i="0" u="none" strike="noStrike" cap="none" normalizeH="0" baseline="0" dirty="0">
                          <a:ln>
                            <a:noFill/>
                          </a:ln>
                          <a:solidFill>
                            <a:srgbClr val="333333"/>
                          </a:solidFill>
                          <a:effectLst/>
                          <a:latin typeface="+mn-lt"/>
                          <a:ea typeface="+mn-ea"/>
                          <a:cs typeface="+mn-cs"/>
                        </a:rPr>
                        <a:t> אינטונציה (סרקסטי, זחוח), בחירת מילים (יהיר, עובדתי), יכול ללמד אותך הרבה על אותו אדם.</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r" defTabSz="914400" rtl="1" eaLnBrk="1" fontAlgn="base" latinLnBrk="0" hangingPunct="1">
                        <a:lnSpc>
                          <a:spcPct val="100000"/>
                        </a:lnSpc>
                        <a:spcBef>
                          <a:spcPts val="0"/>
                        </a:spcBef>
                        <a:spcAft>
                          <a:spcPct val="0"/>
                        </a:spcAft>
                        <a:buClrTx/>
                        <a:buSzTx/>
                        <a:buFontTx/>
                        <a:buNone/>
                        <a:tabLst/>
                        <a:defRPr/>
                      </a:pPr>
                      <a:r>
                        <a:rPr kumimoji="0" lang="he-IL" sz="2000" b="0" i="0" u="none" strike="noStrike" cap="none" normalizeH="0" baseline="0" dirty="0">
                          <a:ln>
                            <a:noFill/>
                          </a:ln>
                          <a:solidFill>
                            <a:srgbClr val="333333"/>
                          </a:solidFill>
                          <a:effectLst/>
                          <a:latin typeface="+mn-lt"/>
                          <a:ea typeface="+mn-ea"/>
                          <a:cs typeface="+mn-cs"/>
                        </a:rPr>
                        <a:t>דוגמה:</a:t>
                      </a: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5000"/>
                        </a:lnSpc>
                        <a:spcBef>
                          <a:spcPts val="1999"/>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endParaRPr lang="fa-IR" altLang="de-DE" sz="2000" b="0" i="0" u="none" dirty="0">
                        <a:solidFill>
                          <a:srgbClr val="333333"/>
                        </a:solidFill>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lang="he-IL" altLang="de-DE" sz="2000" b="0" i="0" u="none" dirty="0">
                          <a:solidFill>
                            <a:srgbClr val="333333"/>
                          </a:solidFill>
                          <a:latin typeface="+mn-lt"/>
                          <a:ea typeface="+mn-ea"/>
                          <a:cs typeface="+mn-cs"/>
                        </a:rPr>
                        <a:t>מיוחס למרי אנטואנט (1755-1793); סרקאזם, נאיביות, חוסר מודעות לתנאי החיים של העניים?</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r>
                        <a:rPr kumimoji="0" lang="he-IL" altLang="de-DE" sz="2000" b="0" i="0" u="none" strike="noStrike" kern="1200" cap="none" spc="0" normalizeH="0" baseline="0" noProof="0" dirty="0">
                          <a:ln>
                            <a:noFill/>
                          </a:ln>
                          <a:solidFill>
                            <a:srgbClr val="004992"/>
                          </a:solidFill>
                          <a:effectLst/>
                          <a:uLnTx/>
                          <a:uFillTx/>
                          <a:latin typeface="+mn-lt"/>
                          <a:ea typeface="+mn-ea"/>
                          <a:cs typeface="+mn-cs"/>
                        </a:rPr>
                        <a:t>זהירות:</a:t>
                      </a:r>
                    </a:p>
                    <a:p>
                      <a:pPr marL="0" marR="0" lvl="0" indent="0" algn="r" defTabSz="914400" rtl="1" eaLnBrk="1" fontAlgn="base" latinLnBrk="0" hangingPunct="1">
                        <a:lnSpc>
                          <a:spcPct val="100000"/>
                        </a:lnSpc>
                        <a:spcBef>
                          <a:spcPts val="1200"/>
                        </a:spcBef>
                        <a:spcAft>
                          <a:spcPct val="0"/>
                        </a:spcAft>
                        <a:buClrTx/>
                        <a:buSzTx/>
                        <a:buFontTx/>
                        <a:buNone/>
                        <a:tabLst/>
                        <a:defRPr/>
                      </a:pPr>
                      <a:r>
                        <a:rPr kumimoji="0" lang="he-IL" altLang="de-DE" sz="2000" b="1" i="0" u="none" strike="noStrike" kern="1200" cap="none" spc="0" normalizeH="0" baseline="0" noProof="0" dirty="0">
                          <a:ln>
                            <a:noFill/>
                          </a:ln>
                          <a:solidFill>
                            <a:srgbClr val="333333"/>
                          </a:solidFill>
                          <a:effectLst/>
                          <a:uLnTx/>
                          <a:uFillTx/>
                          <a:latin typeface="+mn-lt"/>
                          <a:ea typeface="+mn-ea"/>
                          <a:cs typeface="+mn-cs"/>
                        </a:rPr>
                        <a:t>תוכן:</a:t>
                      </a:r>
                      <a:r>
                        <a:rPr kumimoji="0" lang="he-IL" altLang="de-DE" sz="2000" b="0" i="0" u="none" strike="noStrike" kern="1200" cap="none" spc="0" normalizeH="0" baseline="0" noProof="0" dirty="0">
                          <a:ln>
                            <a:noFill/>
                          </a:ln>
                          <a:solidFill>
                            <a:srgbClr val="333333"/>
                          </a:solidFill>
                          <a:effectLst/>
                          <a:uLnTx/>
                          <a:uFillTx/>
                          <a:latin typeface="+mn-lt"/>
                          <a:ea typeface="+mn-ea"/>
                          <a:cs typeface="+mn-cs"/>
                        </a:rPr>
                        <a:t> בשל נימוס ואי הבנות יש לעיתים הבדל בין מה שמישהו חושב לבין מה שהוא אומר.</a:t>
                      </a:r>
                    </a:p>
                    <a:p>
                      <a:pPr marL="0" marR="0" lvl="0" indent="0" algn="r" defTabSz="914400" rtl="1" eaLnBrk="1" fontAlgn="base" latinLnBrk="0" hangingPunct="1">
                        <a:lnSpc>
                          <a:spcPct val="100000"/>
                        </a:lnSpc>
                        <a:spcBef>
                          <a:spcPts val="1200"/>
                        </a:spcBef>
                        <a:spcAft>
                          <a:spcPct val="0"/>
                        </a:spcAft>
                        <a:buClrTx/>
                        <a:buSzTx/>
                        <a:buFontTx/>
                        <a:buNone/>
                        <a:tabLst/>
                        <a:defRPr/>
                      </a:pPr>
                      <a:r>
                        <a:rPr kumimoji="0" lang="he-IL" altLang="de-DE" sz="2000" b="1" i="0" u="none" strike="noStrike" kern="1200" cap="none" spc="0" normalizeH="0" baseline="0" noProof="0" dirty="0">
                          <a:ln>
                            <a:noFill/>
                          </a:ln>
                          <a:solidFill>
                            <a:srgbClr val="333333"/>
                          </a:solidFill>
                          <a:effectLst/>
                          <a:uLnTx/>
                          <a:uFillTx/>
                          <a:latin typeface="+mn-lt"/>
                          <a:ea typeface="+mn-ea"/>
                          <a:cs typeface="+mn-cs"/>
                        </a:rPr>
                        <a:t>הטון:</a:t>
                      </a:r>
                      <a:r>
                        <a:rPr kumimoji="0" lang="he-IL" altLang="de-DE" sz="2000" b="0" i="0" u="none" strike="noStrike" kern="1200" cap="none" spc="0" normalizeH="0" baseline="0" noProof="0" dirty="0">
                          <a:ln>
                            <a:noFill/>
                          </a:ln>
                          <a:solidFill>
                            <a:srgbClr val="333333"/>
                          </a:solidFill>
                          <a:effectLst/>
                          <a:uLnTx/>
                          <a:uFillTx/>
                          <a:latin typeface="+mn-lt"/>
                          <a:ea typeface="+mn-ea"/>
                          <a:cs typeface="+mn-cs"/>
                        </a:rPr>
                        <a:t> אנשים מסויימים מביעים מעט רגש כשהם מדברים – עדיין, הם יכולים להיות מאד רגשיים מבפְנים (לדוגמה</a:t>
                      </a:r>
                      <a:r>
                        <a:rPr kumimoji="0" lang="he-IL" altLang="de-DE" sz="2000" b="0" i="0" u="none" strike="noStrike" kern="1200" cap="none" spc="0" normalizeH="0" baseline="0" noProof="0">
                          <a:ln>
                            <a:noFill/>
                          </a:ln>
                          <a:solidFill>
                            <a:srgbClr val="333333"/>
                          </a:solidFill>
                          <a:effectLst/>
                          <a:uLnTx/>
                          <a:uFillTx/>
                          <a:latin typeface="+mn-lt"/>
                          <a:ea typeface="+mn-ea"/>
                          <a:cs typeface="+mn-cs"/>
                        </a:rPr>
                        <a:t>: ”הומור קר“, </a:t>
                      </a:r>
                      <a:r>
                        <a:rPr kumimoji="0" lang="he-IL" altLang="de-DE" sz="2000" b="0" i="0" u="none" strike="noStrike" kern="1200" cap="none" spc="0" normalizeH="0" baseline="0" noProof="0" dirty="0">
                          <a:ln>
                            <a:noFill/>
                          </a:ln>
                          <a:solidFill>
                            <a:srgbClr val="333333"/>
                          </a:solidFill>
                          <a:effectLst/>
                          <a:uLnTx/>
                          <a:uFillTx/>
                          <a:latin typeface="+mn-lt"/>
                          <a:ea typeface="+mn-ea"/>
                          <a:cs typeface="+mn-cs"/>
                        </a:rPr>
                        <a:t>שיתוק בפָּנים כתוצאה ממחלת הפרקינסון).</a:t>
                      </a:r>
                      <a:endParaRPr kumimoji="0" lang="he-IL" alt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7908"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a:spLocks noChangeArrowheads="1"/>
          </p:cNvSpPr>
          <p:nvPr/>
        </p:nvSpPr>
        <p:spPr bwMode="auto">
          <a:xfrm flipH="1">
            <a:off x="8186916" y="4581128"/>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a:spcBef>
                <a:spcPts val="0"/>
              </a:spcBef>
              <a:spcAft>
                <a:spcPts val="0"/>
              </a:spcAft>
              <a:buNone/>
            </a:pPr>
            <a:r>
              <a:rPr lang="he-IL" altLang="de-DE" sz="1800" b="1">
                <a:solidFill>
                  <a:srgbClr val="333333"/>
                </a:solidFill>
                <a:latin typeface="+mn-lt"/>
                <a:cs typeface="+mn-cs"/>
              </a:rPr>
              <a:t>לאנשים אין לחם... למה הם לא אוכלים עוגה במקום?</a:t>
            </a:r>
            <a:endParaRPr lang="en-US" altLang="de-DE" sz="1800" b="1" dirty="0">
              <a:solidFill>
                <a:srgbClr val="333333"/>
              </a:solidFill>
              <a:latin typeface="+mn-lt"/>
              <a:cs typeface="+mn-cs"/>
            </a:endParaRPr>
          </a:p>
        </p:txBody>
      </p:sp>
    </p:spTree>
    <p:extLst>
      <p:ext uri="{BB962C8B-B14F-4D97-AF65-F5344CB8AC3E}">
        <p14:creationId xmlns:p14="http://schemas.microsoft.com/office/powerpoint/2010/main" val="1606953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דונו ביתרונות ובחסרונות של אופן שיפוט האנשים הבא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10</a:t>
            </a:fld>
            <a:endParaRPr lang="de-DE" altLang="de-DE">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790483129"/>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sz="2000" b="0" i="0" u="none" strike="noStrike" cap="none" normalizeH="0" baseline="0" dirty="0">
                          <a:ln>
                            <a:noFill/>
                          </a:ln>
                          <a:solidFill>
                            <a:srgbClr val="333333"/>
                          </a:solidFill>
                          <a:effectLst/>
                          <a:latin typeface="+mn-lt"/>
                          <a:ea typeface="+mn-ea"/>
                          <a:cs typeface="+mn-cs"/>
                        </a:rPr>
                        <a:t>ידע מוקדם אודות אותו אדם</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רמז חשוב:</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he-IL"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זהירות:</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he-IL"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9232"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דונו ביתרונות ובחסרונות של אופן שיפוט האנשים הבא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11</a:t>
            </a:fld>
            <a:endParaRPr lang="de-DE" altLang="de-DE">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464219467"/>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sz="2000" b="0" i="0" u="none" strike="noStrike" cap="none" normalizeH="0" baseline="0" dirty="0">
                          <a:ln>
                            <a:noFill/>
                          </a:ln>
                          <a:solidFill>
                            <a:srgbClr val="333333"/>
                          </a:solidFill>
                          <a:effectLst/>
                          <a:latin typeface="+mn-lt"/>
                          <a:ea typeface="+mn-ea"/>
                          <a:cs typeface="+mn-cs"/>
                        </a:rPr>
                        <a:t>ידע מוקדם אודות אותו אדם</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רמז חשוב:</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ידע מוקדם יכול לעזור לנו בשיפוט אודות מישהו, במיוחד אם פגשת את אותו אדם בסיטואציה דומה בעבר.</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זהירות:</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he-IL"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9232"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5118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דונו ביתרונות ובחסרונות של אופן שיפוט האנשים הבא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12</a:t>
            </a:fld>
            <a:endParaRPr lang="de-DE" altLang="de-DE">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4173990981"/>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sz="2000" b="0" i="0" u="none" strike="noStrike" cap="none" normalizeH="0" baseline="0">
                          <a:ln>
                            <a:noFill/>
                          </a:ln>
                          <a:solidFill>
                            <a:srgbClr val="333333"/>
                          </a:solidFill>
                          <a:effectLst/>
                          <a:latin typeface="+mn-lt"/>
                          <a:ea typeface="+mn-ea"/>
                          <a:cs typeface="+mn-cs"/>
                        </a:rPr>
                        <a:t>ידע מוקדם אודות אותו אדם</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רמז חשוב:</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ידע מוקדם יכול לעזור לנו בשיפוט אודות מישהו, במיוחד אם פגשת את אותו אדם בסיטואציה דומה בעבר.</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זהירות:</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אנשים יכולים להתנהג באופן שונה בהתאם לסיטואציה או למצב הרוח שלהם, או במקרה. אף אחד לא לגמרי שמח או לגמרי עצוב, רע או טוב בכל סיטואציה. מישהו יכול להיות מאד חברותי עם משפחתו ובאותו זמן להיות מאד ביישן בקרב חבריו – או להיפך. לפעמים אתה יכול להיות מופתע מהתנהגויות שונות שלך בהזדמנויות שונות.</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9232"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0188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דונו ביתרונות ובחסרונות של אופן שיפוט האנשים הבא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13</a:t>
            </a:fld>
            <a:endParaRPr lang="de-DE" altLang="de-DE">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17188011"/>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sz="2000" b="0" i="0" u="none" strike="noStrike" cap="none" normalizeH="0" baseline="0" dirty="0">
                          <a:ln>
                            <a:noFill/>
                          </a:ln>
                          <a:solidFill>
                            <a:srgbClr val="333333"/>
                          </a:solidFill>
                          <a:effectLst/>
                          <a:latin typeface="+mn-lt"/>
                          <a:ea typeface="+mn-ea"/>
                          <a:cs typeface="+mn-cs"/>
                        </a:rPr>
                        <a:t>אינטואיציה</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רמז חשוב:</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he-IL"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r" defTabSz="914400" rtl="1" eaLnBrk="1" fontAlgn="base" latinLnBrk="0" hangingPunct="1">
                        <a:lnSpc>
                          <a:spcPct val="100000"/>
                        </a:lnSpc>
                        <a:spcBef>
                          <a:spcPts val="0"/>
                        </a:spcBef>
                        <a:spcAft>
                          <a:spcPct val="0"/>
                        </a:spcAft>
                        <a:buClrTx/>
                        <a:buSzTx/>
                        <a:buFontTx/>
                        <a:buNone/>
                        <a:tabLst/>
                        <a:defRPr/>
                      </a:pPr>
                      <a:br>
                        <a:rPr kumimoji="0" lang="en-GB" sz="2000" b="0" i="0" u="none" strike="noStrike" cap="none" normalizeH="0" baseline="0" dirty="0">
                          <a:ln>
                            <a:noFill/>
                          </a:ln>
                          <a:solidFill>
                            <a:schemeClr val="dk1"/>
                          </a:solidFill>
                          <a:effectLst/>
                          <a:latin typeface="+mn-lt"/>
                          <a:ea typeface="+mn-ea"/>
                          <a:cs typeface="+mn-cs"/>
                        </a:rPr>
                      </a:br>
                      <a:br>
                        <a:rPr kumimoji="0" lang="en-GB" sz="2000" b="0" i="0" u="none" strike="noStrike" cap="none" normalizeH="0" baseline="0" dirty="0">
                          <a:ln>
                            <a:noFill/>
                          </a:ln>
                          <a:solidFill>
                            <a:schemeClr val="dk1"/>
                          </a:solidFill>
                          <a:effectLst/>
                          <a:latin typeface="+mn-lt"/>
                          <a:ea typeface="+mn-ea"/>
                          <a:cs typeface="+mn-cs"/>
                        </a:rPr>
                      </a:br>
                      <a:endParaRPr kumimoji="0" lang="fa-IR" sz="2000" b="0" i="0" u="none" strike="noStrike" cap="none" normalizeH="0" baseline="0" dirty="0">
                        <a:ln>
                          <a:noFill/>
                        </a:ln>
                        <a:solidFill>
                          <a:schemeClr val="dk1"/>
                        </a:solidFill>
                        <a:effectLst/>
                        <a:latin typeface="+mn-lt"/>
                        <a:ea typeface="+mn-ea"/>
                        <a:cs typeface="+mn-cs"/>
                      </a:endParaRPr>
                    </a:p>
                    <a:p>
                      <a:pPr marL="0" marR="0" lvl="0" indent="0" algn="r" defTabSz="914400" rtl="1" eaLnBrk="1" fontAlgn="base" latinLnBrk="0" hangingPunct="1">
                        <a:lnSpc>
                          <a:spcPct val="100000"/>
                        </a:lnSpc>
                        <a:spcBef>
                          <a:spcPts val="0"/>
                        </a:spcBef>
                        <a:spcAft>
                          <a:spcPct val="0"/>
                        </a:spcAft>
                        <a:buClrTx/>
                        <a:buSzTx/>
                        <a:buFontTx/>
                        <a:buNone/>
                        <a:tabLst/>
                        <a:defRPr/>
                      </a:pPr>
                      <a:r>
                        <a:rPr kumimoji="0" lang="he-IL" sz="2000" b="0" i="0" u="none" strike="noStrike" cap="none" normalizeH="0" baseline="0" dirty="0">
                          <a:ln>
                            <a:noFill/>
                          </a:ln>
                          <a:solidFill>
                            <a:srgbClr val="333333"/>
                          </a:solidFill>
                          <a:effectLst/>
                          <a:latin typeface="+mn-lt"/>
                          <a:ea typeface="+mn-ea"/>
                          <a:cs typeface="+mn-cs"/>
                        </a:rPr>
                        <a:t>אומרים על כלבים שהם יכולים לזהות פחד אצל אנשים.</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זהירות:</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he-IL"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79542"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1973706236"/>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sz="2000" b="0" i="0" u="none" strike="noStrike" cap="none" normalizeH="0" baseline="0" dirty="0">
                          <a:ln>
                            <a:noFill/>
                          </a:ln>
                          <a:solidFill>
                            <a:srgbClr val="333333"/>
                          </a:solidFill>
                          <a:effectLst/>
                          <a:latin typeface="+mn-lt"/>
                          <a:ea typeface="+mn-ea"/>
                          <a:cs typeface="+mn-cs"/>
                        </a:rPr>
                        <a:t>אינטואיציה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רמז חשוב:</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אינטואיציה יכולה להיות מובנת כידע המבוסס על ניסיון. לעיתים האינסטינקט שלנו טוב יותר מאשר הגיון!</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זהירות:</a:t>
                      </a:r>
                    </a:p>
                    <a:p>
                      <a:pPr marL="0" marR="0" lvl="0" indent="0" algn="r" defTabSz="914400" rtl="1" eaLnBrk="1" fontAlgn="base" latinLnBrk="0" hangingPunct="1">
                        <a:lnSpc>
                          <a:spcPct val="100000"/>
                        </a:lnSpc>
                        <a:spcBef>
                          <a:spcPts val="1200"/>
                        </a:spcBef>
                        <a:spcAft>
                          <a:spcPts val="0"/>
                        </a:spcAft>
                        <a:buClr>
                          <a:srgbClr val="333333"/>
                        </a:buClr>
                        <a:buSzTx/>
                        <a:buFont typeface="WingDings"/>
                        <a:buNone/>
                        <a:tabLst/>
                      </a:pPr>
                      <a:r>
                        <a:rPr kumimoji="0" lang="he-IL"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דונו ביתרונות ובחסרונות של אופן שיפוט האנשים הבא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14</a:t>
            </a:fld>
            <a:endParaRPr lang="de-DE" altLang="de-DE">
              <a:latin typeface="+mn-lt"/>
              <a:ea typeface="+mn-ea"/>
              <a:cs typeface="+mn-cs"/>
            </a:endParaRPr>
          </a:p>
        </p:txBody>
      </p:sp>
      <p:pic>
        <p:nvPicPr>
          <p:cNvPr id="20" name="Picture 34" descr="Zirkus - circus - def110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1929"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9768"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3" descr="bricol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35438"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9"/>
          <p:cNvSpPr>
            <a:spLocks noChangeArrowheads="1"/>
          </p:cNvSpPr>
          <p:nvPr/>
        </p:nvSpPr>
        <p:spPr bwMode="auto">
          <a:xfrm>
            <a:off x="967632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0"/>
              </a:spcBef>
              <a:buFontTx/>
              <a:buNone/>
            </a:pPr>
            <a:endParaRPr lang="de-DE" altLang="de-DE" sz="1400">
              <a:latin typeface="Calibri Light"/>
            </a:endParaRPr>
          </a:p>
        </p:txBody>
      </p:sp>
      <p:sp>
        <p:nvSpPr>
          <p:cNvPr id="24" name="Caption_28"/>
          <p:cNvSpPr txBox="1">
            <a:spLocks noChangeArrowheads="1"/>
          </p:cNvSpPr>
          <p:nvPr/>
        </p:nvSpPr>
        <p:spPr bwMode="auto">
          <a:xfrm>
            <a:off x="8609608"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rtl="1" eaLnBrk="1" hangingPunct="1">
              <a:spcBef>
                <a:spcPts val="0"/>
              </a:spcBef>
              <a:spcAft>
                <a:spcPts val="0"/>
              </a:spcAft>
              <a:buNone/>
            </a:pPr>
            <a:r>
              <a:rPr lang="he-IL" altLang="de-DE" sz="1400" b="1" dirty="0">
                <a:latin typeface="+mn-lt"/>
                <a:cs typeface="+mn-cs"/>
              </a:rPr>
              <a:t>מצחיק? מפחיד?</a:t>
            </a:r>
          </a:p>
          <a:p>
            <a:pPr lvl="0" algn="ctr" rtl="1" eaLnBrk="1" hangingPunct="1">
              <a:spcBef>
                <a:spcPts val="0"/>
              </a:spcBef>
              <a:spcAft>
                <a:spcPts val="0"/>
              </a:spcAft>
              <a:buNone/>
            </a:pPr>
            <a:r>
              <a:rPr lang="he-IL" altLang="de-DE" sz="1400" dirty="0">
                <a:latin typeface="+mn-lt"/>
                <a:cs typeface="+mn-cs"/>
              </a:rPr>
              <a:t>תלוי במצב הרוח שלך!</a:t>
            </a:r>
            <a:endParaRPr lang="en-GB" altLang="de-DE" sz="1400" dirty="0">
              <a:solidFill>
                <a:srgbClr val="333333"/>
              </a:solidFill>
              <a:latin typeface="+mn-lt"/>
              <a:cs typeface="+mn-cs"/>
            </a:endParaRPr>
          </a:p>
        </p:txBody>
      </p:sp>
      <p:sp>
        <p:nvSpPr>
          <p:cNvPr id="25" name="Caption_25"/>
          <p:cNvSpPr txBox="1">
            <a:spLocks noChangeArrowheads="1"/>
          </p:cNvSpPr>
          <p:nvPr/>
        </p:nvSpPr>
        <p:spPr bwMode="auto">
          <a:xfrm>
            <a:off x="8171929" y="6272784"/>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he-IL" altLang="de-DE" sz="1400">
                <a:latin typeface="+mn-lt"/>
                <a:cs typeface="+mn-cs"/>
              </a:rPr>
              <a:t>לדוגמה: זיכרון מקרקס</a:t>
            </a:r>
            <a:endParaRPr lang="en-US" altLang="de-DE" sz="1400" dirty="0">
              <a:latin typeface="+mn-lt"/>
              <a:cs typeface="+mn-cs"/>
            </a:endParaRPr>
          </a:p>
        </p:txBody>
      </p:sp>
      <p:sp>
        <p:nvSpPr>
          <p:cNvPr id="26" name="Caption_24"/>
          <p:cNvSpPr txBox="1">
            <a:spLocks noChangeArrowheads="1"/>
          </p:cNvSpPr>
          <p:nvPr/>
        </p:nvSpPr>
        <p:spPr bwMode="auto">
          <a:xfrm>
            <a:off x="10049768" y="6272784"/>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he-IL" altLang="de-DE" sz="1400" dirty="0">
                <a:latin typeface="+mn-lt"/>
                <a:cs typeface="+mn-cs"/>
              </a:rPr>
              <a:t>לדוגמה: סרט </a:t>
            </a:r>
            <a:r>
              <a:rPr lang="he-IL" altLang="de-DE" sz="1400">
                <a:latin typeface="+mn-lt"/>
                <a:cs typeface="+mn-cs"/>
              </a:rPr>
              <a:t>האימה </a:t>
            </a:r>
            <a:r>
              <a:rPr lang="en-US" altLang="de-DE" sz="1400">
                <a:latin typeface="+mn-lt"/>
                <a:cs typeface="+mn-cs"/>
              </a:rPr>
              <a:t>It”)</a:t>
            </a:r>
            <a:r>
              <a:rPr lang="he-IL" altLang="de-DE" sz="1400">
                <a:latin typeface="+mn-lt"/>
                <a:cs typeface="+mn-cs"/>
              </a:rPr>
              <a:t>“)</a:t>
            </a:r>
            <a:endParaRPr lang="en-US" altLang="de-DE" sz="1400" dirty="0">
              <a:latin typeface="+mn-lt"/>
              <a:cs typeface="+mn-cs"/>
            </a:endParaRPr>
          </a:p>
        </p:txBody>
      </p:sp>
      <p:sp>
        <p:nvSpPr>
          <p:cNvPr id="27" name="Caption_23"/>
          <p:cNvSpPr txBox="1">
            <a:spLocks noChangeArrowheads="1"/>
          </p:cNvSpPr>
          <p:nvPr/>
        </p:nvSpPr>
        <p:spPr bwMode="auto">
          <a:xfrm>
            <a:off x="8171929"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he-IL" altLang="de-DE" sz="1400">
                <a:latin typeface="+mn-lt"/>
                <a:cs typeface="+mn-cs"/>
              </a:rPr>
              <a:t>תענוג</a:t>
            </a:r>
            <a:endParaRPr lang="en-US" altLang="de-DE" sz="1400" dirty="0">
              <a:latin typeface="+mn-lt"/>
              <a:cs typeface="+mn-cs"/>
            </a:endParaRPr>
          </a:p>
        </p:txBody>
      </p:sp>
      <p:sp>
        <p:nvSpPr>
          <p:cNvPr id="28" name="Caption_22"/>
          <p:cNvSpPr txBox="1">
            <a:spLocks noChangeArrowheads="1"/>
          </p:cNvSpPr>
          <p:nvPr/>
        </p:nvSpPr>
        <p:spPr bwMode="auto">
          <a:xfrm>
            <a:off x="10049768"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he-IL" altLang="de-DE" sz="1400">
                <a:latin typeface="+mn-lt"/>
                <a:cs typeface="+mn-cs"/>
              </a:rPr>
              <a:t>פחד</a:t>
            </a:r>
            <a:endParaRPr lang="en-US" altLang="de-DE" sz="1400" dirty="0">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2077524315"/>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sz="2000" b="0" i="0" u="none" strike="noStrike" cap="none" normalizeH="0" baseline="0" dirty="0">
                          <a:ln>
                            <a:noFill/>
                          </a:ln>
                          <a:solidFill>
                            <a:srgbClr val="333333"/>
                          </a:solidFill>
                          <a:effectLst/>
                          <a:latin typeface="+mn-lt"/>
                          <a:ea typeface="+mn-ea"/>
                          <a:cs typeface="+mn-cs"/>
                        </a:rPr>
                        <a:t>אינטואיציה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רמז חשוב:</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אינטואיציה יכולה להיות מובנת כידע המבוסס על ניסיון. לעיתים האינסטינקט שלנו טוב יותר מאשר הגיון!</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זהירות:</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הרגשות הנוכחיים שלנו יכולים להשפיע על התפיסה/מחשבה שלנו. דוגמה</a:t>
                      </a:r>
                    </a:p>
                    <a:p>
                      <a:pPr marL="914323" marR="0" lvl="1" indent="-457200" algn="r" defTabSz="914400" rtl="1" eaLnBrk="1" fontAlgn="base" latinLnBrk="0" hangingPunct="1">
                        <a:lnSpc>
                          <a:spcPct val="100000"/>
                        </a:lnSpc>
                        <a:spcBef>
                          <a:spcPts val="1200"/>
                        </a:spcBef>
                        <a:spcAft>
                          <a:spcPts val="0"/>
                        </a:spcAft>
                        <a:buClr>
                          <a:srgbClr val="333333"/>
                        </a:buClr>
                        <a:buSzTx/>
                        <a:buFont typeface="+mj-lt"/>
                        <a:buAutoNum type="arabicPeriod"/>
                        <a:tabLst/>
                      </a:pPr>
                      <a:r>
                        <a:rPr kumimoji="0" lang="he-IL" sz="2000" b="0" i="0" u="none" strike="noStrike" cap="none" normalizeH="0" baseline="0" dirty="0">
                          <a:ln>
                            <a:noFill/>
                          </a:ln>
                          <a:solidFill>
                            <a:srgbClr val="004992"/>
                          </a:solidFill>
                          <a:effectLst/>
                          <a:latin typeface="+mn-lt"/>
                          <a:ea typeface="+mn-ea"/>
                          <a:cs typeface="+mn-cs"/>
                        </a:rPr>
                        <a:t>כעס – </a:t>
                      </a:r>
                      <a:r>
                        <a:rPr kumimoji="0" lang="he-IL" sz="2000" b="0" i="0" u="none" strike="noStrike" cap="none" normalizeH="0" baseline="0" dirty="0">
                          <a:ln>
                            <a:noFill/>
                          </a:ln>
                          <a:solidFill>
                            <a:srgbClr val="333333"/>
                          </a:solidFill>
                          <a:effectLst/>
                          <a:latin typeface="+mn-lt"/>
                          <a:ea typeface="+mn-ea"/>
                          <a:cs typeface="+mn-cs"/>
                        </a:rPr>
                        <a:t>נטייה להרגיש לא מובן או חשוד. דוגמה</a:t>
                      </a:r>
                    </a:p>
                    <a:p>
                      <a:pPr marL="914323" marR="0" lvl="1" indent="-457200" algn="r" defTabSz="914400" rtl="1" eaLnBrk="1" fontAlgn="base" latinLnBrk="0" hangingPunct="1">
                        <a:lnSpc>
                          <a:spcPct val="100000"/>
                        </a:lnSpc>
                        <a:spcBef>
                          <a:spcPts val="1200"/>
                        </a:spcBef>
                        <a:spcAft>
                          <a:spcPts val="0"/>
                        </a:spcAft>
                        <a:buClr>
                          <a:srgbClr val="333333"/>
                        </a:buClr>
                        <a:buSzTx/>
                        <a:buFont typeface="+mj-lt"/>
                        <a:buAutoNum type="arabicPeriod"/>
                        <a:tabLst/>
                      </a:pPr>
                      <a:r>
                        <a:rPr kumimoji="0" lang="he-IL" sz="2000" b="0" i="0" u="none" strike="noStrike" cap="none" normalizeH="0" baseline="0" dirty="0">
                          <a:ln>
                            <a:noFill/>
                          </a:ln>
                          <a:solidFill>
                            <a:srgbClr val="004992"/>
                          </a:solidFill>
                          <a:effectLst/>
                          <a:latin typeface="+mn-lt"/>
                          <a:ea typeface="+mn-ea"/>
                          <a:cs typeface="+mn-cs"/>
                        </a:rPr>
                        <a:t>דיכאון – </a:t>
                      </a:r>
                      <a:r>
                        <a:rPr kumimoji="0" lang="he-IL" sz="2000" b="0" i="0" u="none" strike="noStrike" cap="none" normalizeH="0" baseline="0" dirty="0">
                          <a:ln>
                            <a:noFill/>
                          </a:ln>
                          <a:solidFill>
                            <a:srgbClr val="333333"/>
                          </a:solidFill>
                          <a:effectLst/>
                          <a:latin typeface="+mn-lt"/>
                          <a:ea typeface="+mn-ea"/>
                          <a:cs typeface="+mn-cs"/>
                        </a:rPr>
                        <a:t>הכול </a:t>
                      </a:r>
                      <a:r>
                        <a:rPr kumimoji="0" lang="he-IL" sz="2000" b="0" i="0" u="none" strike="noStrike" cap="none" normalizeH="0" baseline="0">
                          <a:ln>
                            <a:noFill/>
                          </a:ln>
                          <a:solidFill>
                            <a:srgbClr val="333333"/>
                          </a:solidFill>
                          <a:effectLst/>
                          <a:latin typeface="+mn-lt"/>
                          <a:ea typeface="+mn-ea"/>
                          <a:cs typeface="+mn-cs"/>
                        </a:rPr>
                        <a:t>נראה ”שחור“ </a:t>
                      </a:r>
                      <a:r>
                        <a:rPr kumimoji="0" lang="he-IL" sz="2000" b="0" i="0" u="none" strike="noStrike" cap="none" normalizeH="0" baseline="0" dirty="0">
                          <a:ln>
                            <a:noFill/>
                          </a:ln>
                          <a:solidFill>
                            <a:srgbClr val="333333"/>
                          </a:solidFill>
                          <a:effectLst/>
                          <a:latin typeface="+mn-lt"/>
                          <a:ea typeface="+mn-ea"/>
                          <a:cs typeface="+mn-cs"/>
                        </a:rPr>
                        <a:t>מכפי שהוא באמת.</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דונו ביתרונות ובחסרונות של אופן שיפוט האנשים הבא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15</a:t>
            </a:fld>
            <a:endParaRPr lang="de-DE" altLang="de-DE">
              <a:latin typeface="+mn-lt"/>
              <a:ea typeface="+mn-ea"/>
              <a:cs typeface="+mn-cs"/>
            </a:endParaRPr>
          </a:p>
        </p:txBody>
      </p:sp>
      <p:pic>
        <p:nvPicPr>
          <p:cNvPr id="20" name="Picture 34" descr="Zirkus - circus - def110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1929"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9768"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3" descr="bricol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35438"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9"/>
          <p:cNvSpPr>
            <a:spLocks noChangeArrowheads="1"/>
          </p:cNvSpPr>
          <p:nvPr/>
        </p:nvSpPr>
        <p:spPr bwMode="auto">
          <a:xfrm>
            <a:off x="967632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0"/>
              </a:spcBef>
              <a:buFontTx/>
              <a:buNone/>
            </a:pPr>
            <a:endParaRPr lang="de-DE" altLang="de-DE" sz="1400">
              <a:latin typeface="Calibri Light"/>
            </a:endParaRPr>
          </a:p>
        </p:txBody>
      </p:sp>
      <p:sp>
        <p:nvSpPr>
          <p:cNvPr id="24" name="Caption_28"/>
          <p:cNvSpPr txBox="1">
            <a:spLocks noChangeArrowheads="1"/>
          </p:cNvSpPr>
          <p:nvPr/>
        </p:nvSpPr>
        <p:spPr bwMode="auto">
          <a:xfrm>
            <a:off x="8609608"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rtl="1" eaLnBrk="1" hangingPunct="1">
              <a:spcBef>
                <a:spcPts val="0"/>
              </a:spcBef>
              <a:spcAft>
                <a:spcPts val="0"/>
              </a:spcAft>
              <a:buNone/>
            </a:pPr>
            <a:r>
              <a:rPr lang="he-IL" altLang="de-DE" sz="1400" b="1" dirty="0">
                <a:latin typeface="+mn-lt"/>
                <a:cs typeface="+mn-cs"/>
              </a:rPr>
              <a:t>מצחיק? מפחיד?</a:t>
            </a:r>
          </a:p>
          <a:p>
            <a:pPr lvl="0" algn="ctr" rtl="1" eaLnBrk="1" hangingPunct="1">
              <a:spcBef>
                <a:spcPts val="0"/>
              </a:spcBef>
              <a:spcAft>
                <a:spcPts val="0"/>
              </a:spcAft>
              <a:buNone/>
            </a:pPr>
            <a:r>
              <a:rPr lang="he-IL" altLang="de-DE" sz="1400" dirty="0">
                <a:latin typeface="+mn-lt"/>
                <a:cs typeface="+mn-cs"/>
              </a:rPr>
              <a:t>תלוי במצב הרוח שלך!</a:t>
            </a:r>
            <a:endParaRPr lang="en-GB" altLang="de-DE" sz="1400" dirty="0">
              <a:solidFill>
                <a:srgbClr val="333333"/>
              </a:solidFill>
              <a:latin typeface="+mn-lt"/>
              <a:cs typeface="+mn-cs"/>
            </a:endParaRPr>
          </a:p>
        </p:txBody>
      </p:sp>
      <p:sp>
        <p:nvSpPr>
          <p:cNvPr id="25" name="Caption_25"/>
          <p:cNvSpPr txBox="1">
            <a:spLocks noChangeArrowheads="1"/>
          </p:cNvSpPr>
          <p:nvPr/>
        </p:nvSpPr>
        <p:spPr bwMode="auto">
          <a:xfrm>
            <a:off x="8171929" y="6272784"/>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he-IL" altLang="de-DE" sz="1400">
                <a:latin typeface="+mn-lt"/>
                <a:cs typeface="+mn-cs"/>
              </a:rPr>
              <a:t>לדוגמה: זיכרון מקרקס</a:t>
            </a:r>
            <a:endParaRPr lang="en-US" altLang="de-DE" sz="1400" dirty="0">
              <a:latin typeface="+mn-lt"/>
              <a:cs typeface="+mn-cs"/>
            </a:endParaRPr>
          </a:p>
        </p:txBody>
      </p:sp>
      <p:sp>
        <p:nvSpPr>
          <p:cNvPr id="26" name="Caption_24"/>
          <p:cNvSpPr txBox="1">
            <a:spLocks noChangeArrowheads="1"/>
          </p:cNvSpPr>
          <p:nvPr/>
        </p:nvSpPr>
        <p:spPr bwMode="auto">
          <a:xfrm>
            <a:off x="10049768" y="6272784"/>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he-IL" altLang="de-DE" sz="1400" dirty="0">
                <a:latin typeface="+mn-lt"/>
                <a:cs typeface="+mn-cs"/>
              </a:rPr>
              <a:t>לדוגמה: סרט </a:t>
            </a:r>
            <a:r>
              <a:rPr lang="he-IL" altLang="de-DE" sz="1400">
                <a:latin typeface="+mn-lt"/>
                <a:cs typeface="+mn-cs"/>
              </a:rPr>
              <a:t>האימה </a:t>
            </a:r>
            <a:r>
              <a:rPr lang="en-US" altLang="de-DE" sz="1400">
                <a:latin typeface="+mn-lt"/>
                <a:cs typeface="+mn-cs"/>
              </a:rPr>
              <a:t>It”)</a:t>
            </a:r>
            <a:r>
              <a:rPr lang="he-IL" altLang="de-DE" sz="1400">
                <a:latin typeface="+mn-lt"/>
                <a:cs typeface="+mn-cs"/>
              </a:rPr>
              <a:t>“)</a:t>
            </a:r>
            <a:endParaRPr lang="en-US" altLang="de-DE" sz="1400" dirty="0">
              <a:latin typeface="+mn-lt"/>
              <a:cs typeface="+mn-cs"/>
            </a:endParaRPr>
          </a:p>
        </p:txBody>
      </p:sp>
      <p:sp>
        <p:nvSpPr>
          <p:cNvPr id="27" name="Caption_23"/>
          <p:cNvSpPr txBox="1">
            <a:spLocks noChangeArrowheads="1"/>
          </p:cNvSpPr>
          <p:nvPr/>
        </p:nvSpPr>
        <p:spPr bwMode="auto">
          <a:xfrm>
            <a:off x="8171929"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he-IL" altLang="de-DE" sz="1400">
                <a:latin typeface="+mn-lt"/>
                <a:cs typeface="+mn-cs"/>
              </a:rPr>
              <a:t>תענוג</a:t>
            </a:r>
            <a:endParaRPr lang="en-US" altLang="de-DE" sz="1400" dirty="0">
              <a:latin typeface="+mn-lt"/>
              <a:cs typeface="+mn-cs"/>
            </a:endParaRPr>
          </a:p>
        </p:txBody>
      </p:sp>
      <p:sp>
        <p:nvSpPr>
          <p:cNvPr id="28" name="Caption_22"/>
          <p:cNvSpPr txBox="1">
            <a:spLocks noChangeArrowheads="1"/>
          </p:cNvSpPr>
          <p:nvPr/>
        </p:nvSpPr>
        <p:spPr bwMode="auto">
          <a:xfrm>
            <a:off x="10049768"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he-IL" altLang="de-DE" sz="1400">
                <a:latin typeface="+mn-lt"/>
                <a:cs typeface="+mn-cs"/>
              </a:rPr>
              <a:t>פחד</a:t>
            </a:r>
            <a:endParaRPr lang="en-US" altLang="de-DE" sz="1400" dirty="0">
              <a:latin typeface="+mn-lt"/>
              <a:cs typeface="+mn-cs"/>
            </a:endParaRPr>
          </a:p>
        </p:txBody>
      </p:sp>
    </p:spTree>
    <p:extLst>
      <p:ext uri="{BB962C8B-B14F-4D97-AF65-F5344CB8AC3E}">
        <p14:creationId xmlns:p14="http://schemas.microsoft.com/office/powerpoint/2010/main" val="9769401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2749849773"/>
              </p:ext>
            </p:extLst>
          </p:nvPr>
        </p:nvGraphicFramePr>
        <p:xfrm>
          <a:off x="408955" y="2348880"/>
          <a:ext cx="11376000" cy="4389120"/>
        </p:xfrm>
        <a:graphic>
          <a:graphicData uri="http://schemas.openxmlformats.org/drawingml/2006/table">
            <a:tbl>
              <a:tblPr rtl="1">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a:txBody>
                    <a:body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sz="2000" b="0" i="0" u="none" strike="noStrike" cap="none" normalizeH="0" baseline="0" dirty="0">
                          <a:ln>
                            <a:noFill/>
                          </a:ln>
                          <a:solidFill>
                            <a:srgbClr val="333333"/>
                          </a:solidFill>
                          <a:effectLst/>
                          <a:latin typeface="+mn-lt"/>
                          <a:ea typeface="+mn-ea"/>
                          <a:cs typeface="+mn-cs"/>
                        </a:rPr>
                        <a:t>אינטואיציה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רמז חשוב:</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אינטואיציה יכולה להיות מובנת כידע המבוסס על ניסיון. לעיתים האינסטינקט שלנו טוב יותר מאשר הגיון!</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834640">
                <a:tc>
                  <a:txBody>
                    <a:bodyPr/>
                    <a:lstStyle/>
                    <a:p>
                      <a:pPr marL="0" marR="0" lvl="0" indent="0" algn="r" defTabSz="914400" rtl="1"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ts val="1200"/>
                        </a:spcBef>
                        <a:spcAft>
                          <a:spcPts val="0"/>
                        </a:spcAft>
                        <a:buClrTx/>
                        <a:buSzTx/>
                        <a:buFontTx/>
                        <a:buNone/>
                        <a:tabLst/>
                      </a:pPr>
                      <a:r>
                        <a:rPr kumimoji="0" lang="he-IL" sz="2000" b="0" i="0" u="none" strike="noStrike" cap="none" normalizeH="0" baseline="0" dirty="0">
                          <a:ln>
                            <a:noFill/>
                          </a:ln>
                          <a:solidFill>
                            <a:srgbClr val="004992"/>
                          </a:solidFill>
                          <a:effectLst/>
                          <a:latin typeface="+mn-lt"/>
                          <a:ea typeface="+mn-ea"/>
                          <a:cs typeface="+mn-cs"/>
                        </a:rPr>
                        <a:t>זהירות:</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הרגשות הנוכחיים שלנו יכולים להשפיע על התפיסה/מחשבה שלנו. דוגמה</a:t>
                      </a:r>
                    </a:p>
                    <a:p>
                      <a:pPr marL="914323" marR="0" lvl="1" indent="-457200" algn="r" defTabSz="914400" rtl="1" eaLnBrk="1" fontAlgn="base" latinLnBrk="0" hangingPunct="1">
                        <a:lnSpc>
                          <a:spcPct val="100000"/>
                        </a:lnSpc>
                        <a:spcBef>
                          <a:spcPts val="1200"/>
                        </a:spcBef>
                        <a:spcAft>
                          <a:spcPts val="0"/>
                        </a:spcAft>
                        <a:buClr>
                          <a:srgbClr val="333333"/>
                        </a:buClr>
                        <a:buSzTx/>
                        <a:buFont typeface="+mj-lt"/>
                        <a:buAutoNum type="arabicPeriod"/>
                        <a:tabLst/>
                      </a:pPr>
                      <a:r>
                        <a:rPr kumimoji="0" lang="he-IL" sz="2000" b="0" i="0" u="none" strike="noStrike" cap="none" normalizeH="0" baseline="0" dirty="0">
                          <a:ln>
                            <a:noFill/>
                          </a:ln>
                          <a:solidFill>
                            <a:srgbClr val="004992"/>
                          </a:solidFill>
                          <a:effectLst/>
                          <a:latin typeface="+mn-lt"/>
                          <a:ea typeface="+mn-ea"/>
                          <a:cs typeface="+mn-cs"/>
                        </a:rPr>
                        <a:t>כעס – </a:t>
                      </a:r>
                      <a:r>
                        <a:rPr kumimoji="0" lang="he-IL" sz="2000" b="0" i="0" u="none" strike="noStrike" cap="none" normalizeH="0" baseline="0" dirty="0">
                          <a:ln>
                            <a:noFill/>
                          </a:ln>
                          <a:solidFill>
                            <a:srgbClr val="333333"/>
                          </a:solidFill>
                          <a:effectLst/>
                          <a:latin typeface="+mn-lt"/>
                          <a:ea typeface="+mn-ea"/>
                          <a:cs typeface="+mn-cs"/>
                        </a:rPr>
                        <a:t>נטייה להרגיש לא מובן או חשוד. דוגמה</a:t>
                      </a:r>
                    </a:p>
                    <a:p>
                      <a:pPr marL="914323" marR="0" lvl="1" indent="-457200" algn="r" defTabSz="914400" rtl="1" eaLnBrk="1" fontAlgn="base" latinLnBrk="0" hangingPunct="1">
                        <a:lnSpc>
                          <a:spcPct val="100000"/>
                        </a:lnSpc>
                        <a:spcBef>
                          <a:spcPts val="1200"/>
                        </a:spcBef>
                        <a:spcAft>
                          <a:spcPts val="0"/>
                        </a:spcAft>
                        <a:buClr>
                          <a:srgbClr val="333333"/>
                        </a:buClr>
                        <a:buSzTx/>
                        <a:buFont typeface="+mj-lt"/>
                        <a:buAutoNum type="arabicPeriod"/>
                        <a:tabLst/>
                      </a:pPr>
                      <a:r>
                        <a:rPr kumimoji="0" lang="he-IL" sz="2000" b="0" i="0" u="none" strike="noStrike" cap="none" normalizeH="0" baseline="0" dirty="0">
                          <a:ln>
                            <a:noFill/>
                          </a:ln>
                          <a:solidFill>
                            <a:srgbClr val="004992"/>
                          </a:solidFill>
                          <a:effectLst/>
                          <a:latin typeface="+mn-lt"/>
                          <a:ea typeface="+mn-ea"/>
                          <a:cs typeface="+mn-cs"/>
                        </a:rPr>
                        <a:t>דיכאון – </a:t>
                      </a:r>
                      <a:r>
                        <a:rPr kumimoji="0" lang="he-IL" sz="2000" b="0" i="0" u="none" strike="noStrike" cap="none" normalizeH="0" baseline="0" dirty="0">
                          <a:ln>
                            <a:noFill/>
                          </a:ln>
                          <a:solidFill>
                            <a:srgbClr val="333333"/>
                          </a:solidFill>
                          <a:effectLst/>
                          <a:latin typeface="+mn-lt"/>
                          <a:ea typeface="+mn-ea"/>
                          <a:cs typeface="+mn-cs"/>
                        </a:rPr>
                        <a:t>הכול </a:t>
                      </a:r>
                      <a:r>
                        <a:rPr kumimoji="0" lang="he-IL" sz="2000" b="0" i="0" u="none" strike="noStrike" cap="none" normalizeH="0" baseline="0">
                          <a:ln>
                            <a:noFill/>
                          </a:ln>
                          <a:solidFill>
                            <a:srgbClr val="333333"/>
                          </a:solidFill>
                          <a:effectLst/>
                          <a:latin typeface="+mn-lt"/>
                          <a:ea typeface="+mn-ea"/>
                          <a:cs typeface="+mn-cs"/>
                        </a:rPr>
                        <a:t>נראה ”שחור“ </a:t>
                      </a:r>
                      <a:r>
                        <a:rPr kumimoji="0" lang="he-IL" sz="2000" b="0" i="0" u="none" strike="noStrike" cap="none" normalizeH="0" baseline="0" dirty="0">
                          <a:ln>
                            <a:noFill/>
                          </a:ln>
                          <a:solidFill>
                            <a:srgbClr val="333333"/>
                          </a:solidFill>
                          <a:effectLst/>
                          <a:latin typeface="+mn-lt"/>
                          <a:ea typeface="+mn-ea"/>
                          <a:cs typeface="+mn-cs"/>
                        </a:rPr>
                        <a:t>מכפי שהוא באמת.</a:t>
                      </a:r>
                    </a:p>
                    <a:p>
                      <a:pPr marL="342900" marR="0" lvl="0" indent="-342900" algn="r" defTabSz="914400" rtl="1" eaLnBrk="1" fontAlgn="base" latinLnBrk="0" hangingPunct="1">
                        <a:lnSpc>
                          <a:spcPct val="100000"/>
                        </a:lnSpc>
                        <a:spcBef>
                          <a:spcPts val="1200"/>
                        </a:spcBef>
                        <a:spcAft>
                          <a:spcPts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אנחנו צריכים להקשיב לאינסטינקטים שלנו אבל לא לסמוך עליהם בעיניים עצומות.</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דונו ביתרונות ובחסרונות של אופן שיפוט האנשים הבא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16</a:t>
            </a:fld>
            <a:endParaRPr lang="de-DE" altLang="de-DE">
              <a:latin typeface="+mn-lt"/>
              <a:ea typeface="+mn-ea"/>
              <a:cs typeface="+mn-cs"/>
            </a:endParaRPr>
          </a:p>
        </p:txBody>
      </p:sp>
      <p:pic>
        <p:nvPicPr>
          <p:cNvPr id="20" name="Picture 34" descr="Zirkus - circus - def110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1929"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9768"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3" descr="bricol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35438"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9"/>
          <p:cNvSpPr>
            <a:spLocks noChangeArrowheads="1"/>
          </p:cNvSpPr>
          <p:nvPr/>
        </p:nvSpPr>
        <p:spPr bwMode="auto">
          <a:xfrm>
            <a:off x="967632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ct val="0"/>
              </a:spcBef>
              <a:buFontTx/>
              <a:buNone/>
            </a:pPr>
            <a:endParaRPr lang="de-DE" altLang="de-DE" sz="1400">
              <a:latin typeface="Calibri Light"/>
            </a:endParaRPr>
          </a:p>
        </p:txBody>
      </p:sp>
      <p:sp>
        <p:nvSpPr>
          <p:cNvPr id="24" name="Caption_28"/>
          <p:cNvSpPr txBox="1">
            <a:spLocks noChangeArrowheads="1"/>
          </p:cNvSpPr>
          <p:nvPr/>
        </p:nvSpPr>
        <p:spPr bwMode="auto">
          <a:xfrm>
            <a:off x="8609608"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rtl="1" eaLnBrk="1" hangingPunct="1">
              <a:spcBef>
                <a:spcPts val="0"/>
              </a:spcBef>
              <a:spcAft>
                <a:spcPts val="0"/>
              </a:spcAft>
              <a:buNone/>
            </a:pPr>
            <a:r>
              <a:rPr lang="he-IL" altLang="de-DE" sz="1400" b="1" dirty="0">
                <a:latin typeface="+mn-lt"/>
                <a:cs typeface="+mn-cs"/>
              </a:rPr>
              <a:t>מצחיק? מפחיד?</a:t>
            </a:r>
          </a:p>
          <a:p>
            <a:pPr lvl="0" algn="ctr" rtl="1" eaLnBrk="1" hangingPunct="1">
              <a:spcBef>
                <a:spcPts val="0"/>
              </a:spcBef>
              <a:spcAft>
                <a:spcPts val="0"/>
              </a:spcAft>
              <a:buNone/>
            </a:pPr>
            <a:r>
              <a:rPr lang="he-IL" altLang="de-DE" sz="1400" dirty="0">
                <a:latin typeface="+mn-lt"/>
                <a:cs typeface="+mn-cs"/>
              </a:rPr>
              <a:t>תלוי במצב הרוח שלך!</a:t>
            </a:r>
            <a:endParaRPr lang="en-GB" altLang="de-DE" sz="1400" dirty="0">
              <a:solidFill>
                <a:srgbClr val="333333"/>
              </a:solidFill>
              <a:latin typeface="+mn-lt"/>
              <a:cs typeface="+mn-cs"/>
            </a:endParaRPr>
          </a:p>
        </p:txBody>
      </p:sp>
      <p:sp>
        <p:nvSpPr>
          <p:cNvPr id="25" name="Caption_25"/>
          <p:cNvSpPr txBox="1">
            <a:spLocks noChangeArrowheads="1"/>
          </p:cNvSpPr>
          <p:nvPr/>
        </p:nvSpPr>
        <p:spPr bwMode="auto">
          <a:xfrm>
            <a:off x="8171929" y="6272784"/>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he-IL" altLang="de-DE" sz="1400">
                <a:latin typeface="+mn-lt"/>
                <a:cs typeface="+mn-cs"/>
              </a:rPr>
              <a:t>לדוגמה: זיכרון מקרקס</a:t>
            </a:r>
            <a:endParaRPr lang="en-US" altLang="de-DE" sz="1400" dirty="0">
              <a:latin typeface="+mn-lt"/>
              <a:cs typeface="+mn-cs"/>
            </a:endParaRPr>
          </a:p>
        </p:txBody>
      </p:sp>
      <p:sp>
        <p:nvSpPr>
          <p:cNvPr id="26" name="Caption_24"/>
          <p:cNvSpPr txBox="1">
            <a:spLocks noChangeArrowheads="1"/>
          </p:cNvSpPr>
          <p:nvPr/>
        </p:nvSpPr>
        <p:spPr bwMode="auto">
          <a:xfrm>
            <a:off x="10049768" y="6272784"/>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he-IL" altLang="de-DE" sz="1400" dirty="0">
                <a:latin typeface="+mn-lt"/>
                <a:cs typeface="+mn-cs"/>
              </a:rPr>
              <a:t>לדוגמה: סרט </a:t>
            </a:r>
            <a:r>
              <a:rPr lang="he-IL" altLang="de-DE" sz="1400">
                <a:latin typeface="+mn-lt"/>
                <a:cs typeface="+mn-cs"/>
              </a:rPr>
              <a:t>האימה </a:t>
            </a:r>
            <a:r>
              <a:rPr lang="en-US" altLang="de-DE" sz="1400">
                <a:latin typeface="+mn-lt"/>
                <a:cs typeface="+mn-cs"/>
              </a:rPr>
              <a:t>It”)</a:t>
            </a:r>
            <a:r>
              <a:rPr lang="he-IL" altLang="de-DE" sz="1400">
                <a:latin typeface="+mn-lt"/>
                <a:cs typeface="+mn-cs"/>
              </a:rPr>
              <a:t>“)</a:t>
            </a:r>
            <a:endParaRPr lang="en-US" altLang="de-DE" sz="1400" dirty="0">
              <a:latin typeface="+mn-lt"/>
              <a:cs typeface="+mn-cs"/>
            </a:endParaRPr>
          </a:p>
        </p:txBody>
      </p:sp>
      <p:sp>
        <p:nvSpPr>
          <p:cNvPr id="27" name="Caption_23"/>
          <p:cNvSpPr txBox="1">
            <a:spLocks noChangeArrowheads="1"/>
          </p:cNvSpPr>
          <p:nvPr/>
        </p:nvSpPr>
        <p:spPr bwMode="auto">
          <a:xfrm>
            <a:off x="8171929"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50000"/>
              </a:spcBef>
              <a:buFontTx/>
              <a:buNone/>
            </a:pPr>
            <a:r>
              <a:rPr lang="he-IL" altLang="de-DE" sz="1400">
                <a:latin typeface="+mn-lt"/>
                <a:cs typeface="+mn-cs"/>
              </a:rPr>
              <a:t>תענוג</a:t>
            </a:r>
            <a:endParaRPr lang="en-US" altLang="de-DE" sz="1400" dirty="0">
              <a:latin typeface="+mn-lt"/>
              <a:cs typeface="+mn-cs"/>
            </a:endParaRPr>
          </a:p>
        </p:txBody>
      </p:sp>
      <p:sp>
        <p:nvSpPr>
          <p:cNvPr id="28" name="Caption_22"/>
          <p:cNvSpPr txBox="1">
            <a:spLocks noChangeArrowheads="1"/>
          </p:cNvSpPr>
          <p:nvPr/>
        </p:nvSpPr>
        <p:spPr bwMode="auto">
          <a:xfrm>
            <a:off x="10049768"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he-IL" altLang="de-DE" sz="1400">
                <a:latin typeface="+mn-lt"/>
                <a:cs typeface="+mn-cs"/>
              </a:rPr>
              <a:t>פחד</a:t>
            </a:r>
            <a:endParaRPr lang="en-US" altLang="de-DE" sz="1400" dirty="0">
              <a:latin typeface="+mn-lt"/>
              <a:cs typeface="+mn-cs"/>
            </a:endParaRPr>
          </a:p>
        </p:txBody>
      </p:sp>
    </p:spTree>
    <p:extLst>
      <p:ext uri="{BB962C8B-B14F-4D97-AF65-F5344CB8AC3E}">
        <p14:creationId xmlns:p14="http://schemas.microsoft.com/office/powerpoint/2010/main" val="2916251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מראה ומציאות</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e-IL" altLang="de-DE" sz="2400" dirty="0">
                <a:solidFill>
                  <a:srgbClr val="004992"/>
                </a:solidFill>
              </a:rPr>
              <a:t>... אי אפשר לסמוך לחלוטין על אף אחד מההיבטים שנדונו קודם (כגון שפה) בפני עצמו!</a:t>
            </a:r>
          </a:p>
          <a:p>
            <a:pPr lvl="0" defTabSz="914400" fontAlgn="base"/>
            <a:r>
              <a:rPr lang="he-IL" altLang="de-DE" sz="2400" i="1" dirty="0">
                <a:solidFill>
                  <a:srgbClr val="333333"/>
                </a:solidFill>
              </a:rPr>
              <a:t>יש לשקול את כל ההיבטים!</a:t>
            </a:r>
            <a:br>
              <a:rPr lang="en-US" altLang="de-DE" sz="2400" i="1" dirty="0">
                <a:solidFill>
                  <a:srgbClr val="333333"/>
                </a:solidFill>
              </a:rPr>
            </a:br>
            <a:r>
              <a:rPr lang="he-IL" altLang="de-DE" sz="2400" dirty="0">
                <a:solidFill>
                  <a:srgbClr val="333333"/>
                </a:solidFill>
              </a:rPr>
              <a:t>שילוב ביניהם יכול לעזור לנו לשפוט מצב מורכב...</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17</a:t>
            </a:fld>
            <a:endParaRPr lang="de-DE" altLang="de-DE">
              <a:latin typeface="+mn-lt"/>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מדוע אנו עושים זאת?</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e-IL" altLang="de-DE" sz="2400" dirty="0">
                <a:solidFill>
                  <a:srgbClr val="333333"/>
                </a:solidFill>
              </a:rPr>
              <a:t>מחקרים מראים כי לאנשים רבים בעלי בעיות נפשיות </a:t>
            </a:r>
            <a:r>
              <a:rPr lang="de-DE" altLang="de-DE" sz="2400" dirty="0">
                <a:solidFill>
                  <a:srgbClr val="333333"/>
                </a:solidFill>
              </a:rPr>
              <a:t>)</a:t>
            </a:r>
            <a:r>
              <a:rPr lang="he-IL" altLang="de-DE" sz="2400" dirty="0">
                <a:solidFill>
                  <a:srgbClr val="333333"/>
                </a:solidFill>
              </a:rPr>
              <a:t>אך לא כולם!</a:t>
            </a:r>
            <a:r>
              <a:rPr lang="de-DE" altLang="de-DE" sz="2400" dirty="0">
                <a:solidFill>
                  <a:srgbClr val="333333"/>
                </a:solidFill>
              </a:rPr>
              <a:t>(</a:t>
            </a:r>
            <a:r>
              <a:rPr lang="he-IL" altLang="de-DE" sz="2400" dirty="0">
                <a:solidFill>
                  <a:srgbClr val="333333"/>
                </a:solidFill>
              </a:rPr>
              <a:t>, ובעיקר פסיכוזה, יש קשיים בתחומים הבאים:</a:t>
            </a:r>
          </a:p>
          <a:p>
            <a:pPr marL="342900" lvl="0" indent="-342900" defTabSz="914400" fontAlgn="base">
              <a:buClr>
                <a:srgbClr val="333333"/>
              </a:buClr>
              <a:buSzPct val="80000"/>
              <a:buFont typeface="WingDings"/>
              <a:buChar char=""/>
            </a:pPr>
            <a:r>
              <a:rPr lang="he-IL" altLang="de-DE" sz="2400" dirty="0">
                <a:solidFill>
                  <a:srgbClr val="004992"/>
                </a:solidFill>
              </a:rPr>
              <a:t>קשיים בזיהוי והערכת הבעות פנים של אחרים (למשל צער ושמחה).</a:t>
            </a:r>
            <a:endParaRPr lang="en-US" sz="2400" dirty="0"/>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18</a:t>
            </a:fld>
            <a:endParaRPr lang="de-DE" altLang="de-DE">
              <a:latin typeface="+mn-lt"/>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מדוע אנו עושים זאת?</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e-IL" altLang="de-DE" sz="2400" dirty="0">
                <a:solidFill>
                  <a:srgbClr val="333333"/>
                </a:solidFill>
              </a:rPr>
              <a:t>מחקרים מראים כי לאנשים רבים בעלי בעיות נפשיות </a:t>
            </a:r>
            <a:r>
              <a:rPr lang="de-DE" altLang="de-DE" sz="2400" dirty="0">
                <a:solidFill>
                  <a:srgbClr val="333333"/>
                </a:solidFill>
              </a:rPr>
              <a:t>)</a:t>
            </a:r>
            <a:r>
              <a:rPr lang="he-IL" altLang="de-DE" sz="2400" dirty="0">
                <a:solidFill>
                  <a:srgbClr val="333333"/>
                </a:solidFill>
              </a:rPr>
              <a:t>אך לא כולם!</a:t>
            </a:r>
            <a:r>
              <a:rPr lang="de-DE" altLang="de-DE" sz="2400" dirty="0">
                <a:solidFill>
                  <a:srgbClr val="333333"/>
                </a:solidFill>
              </a:rPr>
              <a:t>(</a:t>
            </a:r>
            <a:r>
              <a:rPr lang="he-IL" altLang="de-DE" sz="2400" dirty="0">
                <a:solidFill>
                  <a:srgbClr val="333333"/>
                </a:solidFill>
              </a:rPr>
              <a:t>, ובעיקר פסיכוזה, יש קשיים בתחומים הבאים:</a:t>
            </a:r>
          </a:p>
          <a:p>
            <a:pPr marL="342900" lvl="0" indent="-342900" defTabSz="914400" fontAlgn="base">
              <a:buClr>
                <a:srgbClr val="333333"/>
              </a:buClr>
              <a:buSzPct val="80000"/>
              <a:buFont typeface="WingDings"/>
              <a:buChar char=""/>
            </a:pPr>
            <a:r>
              <a:rPr lang="he-IL" altLang="de-DE" sz="2400" dirty="0">
                <a:solidFill>
                  <a:srgbClr val="004992"/>
                </a:solidFill>
              </a:rPr>
              <a:t>קשיים בזיהוי והערכת הבעות פנים של אחרים (למשל צער ושמחה).</a:t>
            </a:r>
            <a:endParaRPr lang="de-DE" altLang="de-DE" sz="2400" dirty="0">
              <a:solidFill>
                <a:srgbClr val="004992"/>
              </a:solidFill>
            </a:endParaRPr>
          </a:p>
          <a:p>
            <a:pPr marL="342900" lvl="0" indent="-342900" defTabSz="914400" fontAlgn="base">
              <a:buClr>
                <a:srgbClr val="333333"/>
              </a:buClr>
              <a:buSzPct val="80000"/>
              <a:buFont typeface="WingDings"/>
              <a:buChar char=""/>
            </a:pPr>
            <a:r>
              <a:rPr lang="he-IL" altLang="de-DE" sz="2400" dirty="0">
                <a:solidFill>
                  <a:srgbClr val="004992"/>
                </a:solidFill>
              </a:rPr>
              <a:t>קשיים בהבנת המניעים/פעולות עתידיות של אנשים מהתנהגות עכשווית.</a:t>
            </a:r>
            <a:endParaRPr lang="en-US" sz="2400" dirty="0"/>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19</a:t>
            </a:fld>
            <a:endParaRPr lang="de-DE" altLang="de-DE">
              <a:latin typeface="+mn-lt"/>
              <a:ea typeface="+mn-ea"/>
              <a:cs typeface="+mn-cs"/>
            </a:endParaRPr>
          </a:p>
        </p:txBody>
      </p:sp>
    </p:spTree>
    <p:extLst>
      <p:ext uri="{BB962C8B-B14F-4D97-AF65-F5344CB8AC3E}">
        <p14:creationId xmlns:p14="http://schemas.microsoft.com/office/powerpoint/2010/main" val="18774306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כיצד חוסר אמפתיה תורם לפרשנויות שגויות במהלך פסיכוזה - דוגמאות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20</a:t>
            </a:fld>
            <a:endParaRPr lang="de-DE" altLang="de-DE">
              <a:latin typeface="+mn-lt"/>
              <a:ea typeface="+mn-ea"/>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1335768856"/>
              </p:ext>
            </p:extLst>
          </p:nvPr>
        </p:nvGraphicFramePr>
        <p:xfrm>
          <a:off x="408954" y="2203705"/>
          <a:ext cx="11376000" cy="3749040"/>
        </p:xfrm>
        <a:graphic>
          <a:graphicData uri="http://schemas.openxmlformats.org/drawingml/2006/table">
            <a:tbl>
              <a:tblPr rtl="1" firstRow="1" bandRow="1">
                <a:tableStyleId>{21E4AEA4-8DFA-4A89-87EB-49C32662AFE0}</a:tableStyleId>
              </a:tblPr>
              <a:tblGrid>
                <a:gridCol w="3384377">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rgbClr val="333333"/>
                          </a:solidFill>
                          <a:effectLst/>
                          <a:latin typeface="+mn-lt"/>
                          <a:ea typeface="+mn-ea"/>
                          <a:cs typeface="+mn-cs"/>
                        </a:rPr>
                        <a:t>ארוע</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rgbClr val="333333"/>
                          </a:solidFill>
                          <a:effectLst/>
                          <a:latin typeface="+mn-lt"/>
                          <a:ea typeface="+mn-ea"/>
                          <a:cs typeface="+mn-cs"/>
                        </a:rPr>
                        <a:t>פרשנות בזמן פסיכוזה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rgbClr val="333333"/>
                          </a:solidFill>
                          <a:effectLst/>
                          <a:latin typeface="+mn-lt"/>
                          <a:ea typeface="+mn-ea"/>
                          <a:cs typeface="+mn-cs"/>
                        </a:rPr>
                        <a:t>פרשנויות נוספות</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rgbClr val="333333"/>
                          </a:solidFill>
                          <a:effectLst/>
                          <a:latin typeface="+mn-lt"/>
                          <a:ea typeface="+mn-ea"/>
                          <a:cs typeface="+mn-cs"/>
                        </a:rPr>
                        <a:t>אדם באוטובוס מביט בך זמן ממושך.</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rgbClr val="333333"/>
                          </a:solidFill>
                          <a:effectLst/>
                          <a:latin typeface="+mn-lt"/>
                          <a:ea typeface="+mn-ea"/>
                          <a:cs typeface="+mn-cs"/>
                        </a:rPr>
                        <a:t>הרודף סוף סוף חושף את עצמו.</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rgbClr val="333333"/>
                          </a:solidFill>
                          <a:effectLst/>
                          <a:latin typeface="+mn-lt"/>
                          <a:ea typeface="+mn-ea"/>
                          <a:cs typeface="+mn-cs"/>
                        </a:rPr>
                        <a:t>בגלל התנהגות יוצאת דופן שלך (למשל חובש משקפי שמש) אתה מעורר מבטים.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rgbClr val="333333"/>
                          </a:solidFill>
                          <a:effectLst/>
                          <a:latin typeface="+mn-lt"/>
                          <a:ea typeface="+mn-ea"/>
                          <a:cs typeface="+mn-cs"/>
                        </a:rPr>
                        <a:t>הבוס מבקר את הטעויות שלך.</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rgbClr val="333333"/>
                          </a:solidFill>
                          <a:effectLst/>
                          <a:latin typeface="+mn-lt"/>
                          <a:ea typeface="+mn-ea"/>
                          <a:cs typeface="+mn-cs"/>
                        </a:rPr>
                        <a:t>אתה בטוח כי עומדים לפטר אותך.</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rgbClr val="333333"/>
                          </a:solidFill>
                          <a:effectLst/>
                          <a:latin typeface="+mn-lt"/>
                          <a:ea typeface="+mn-ea"/>
                          <a:cs typeface="+mn-cs"/>
                        </a:rPr>
                        <a:t>הבוס קצת תוקפני אבל אין בכוונתו לפטר אותך – הוא באופן כללי קצת זעפן.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rgbClr val="333333"/>
                          </a:solidFill>
                          <a:effectLst/>
                          <a:latin typeface="+mn-lt"/>
                          <a:ea typeface="+mn-ea"/>
                          <a:cs typeface="+mn-cs"/>
                        </a:rPr>
                        <a:t>חבר קורא בעיתון מאמר על ציונים גרועים בבית ספר.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rgbClr val="333333"/>
                          </a:solidFill>
                          <a:effectLst/>
                          <a:latin typeface="+mn-lt"/>
                          <a:ea typeface="+mn-ea"/>
                          <a:cs typeface="+mn-cs"/>
                        </a:rPr>
                        <a:t>הוא רומז להישגים הגרועים שאתה קיבלת כילד.</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dirty="0">
                          <a:ln>
                            <a:noFill/>
                          </a:ln>
                          <a:solidFill>
                            <a:srgbClr val="333333"/>
                          </a:solidFill>
                          <a:effectLst/>
                          <a:latin typeface="+mn-lt"/>
                          <a:ea typeface="+mn-ea"/>
                          <a:cs typeface="+mn-cs"/>
                        </a:rPr>
                        <a:t>צירוף מקרים מוחלט – החבר מתעניין בחדשות, הוא לא יודע על הבעיות שלך בבית הספר.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תירגול</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de-DE" sz="2400" dirty="0">
                <a:solidFill>
                  <a:srgbClr val="333333"/>
                </a:solidFill>
              </a:rPr>
              <a:t>יוצגו בפניך קטעי קומיקס.</a:t>
            </a:r>
          </a:p>
          <a:p>
            <a:pPr marL="342900" lvl="0" indent="-342900" defTabSz="914400" fontAlgn="base">
              <a:buClr>
                <a:srgbClr val="333333"/>
              </a:buClr>
              <a:buSzPct val="80000"/>
              <a:buFont typeface="WingDings"/>
              <a:buChar char=""/>
            </a:pPr>
            <a:r>
              <a:rPr lang="he-IL" altLang="de-DE" sz="2400" dirty="0">
                <a:solidFill>
                  <a:srgbClr val="333333"/>
                </a:solidFill>
              </a:rPr>
              <a:t>דון במה הדמויות חושבות אחת על השנייה.</a:t>
            </a: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21</a:t>
            </a:fld>
            <a:endParaRPr lang="de-DE" altLang="de-DE">
              <a:latin typeface="+mn-lt"/>
              <a:ea typeface="+mn-ea"/>
              <a:cs typeface="+mn-cs"/>
            </a:endParaRPr>
          </a:p>
        </p:txBody>
      </p:sp>
    </p:spTree>
    <p:extLst>
      <p:ext uri="{BB962C8B-B14F-4D97-AF65-F5344CB8AC3E}">
        <p14:creationId xmlns:p14="http://schemas.microsoft.com/office/powerpoint/2010/main" val="30049577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תירגול</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de-DE" sz="2400" dirty="0">
                <a:solidFill>
                  <a:srgbClr val="333333"/>
                </a:solidFill>
              </a:rPr>
              <a:t>יוצגו בפניך קטעי קומיקס.</a:t>
            </a:r>
          </a:p>
          <a:p>
            <a:pPr marL="342900" lvl="0" indent="-342900" defTabSz="914400" fontAlgn="base">
              <a:buClr>
                <a:srgbClr val="333333"/>
              </a:buClr>
              <a:buSzPct val="80000"/>
              <a:buFont typeface="WingDings"/>
              <a:buChar char=""/>
            </a:pPr>
            <a:r>
              <a:rPr lang="he-IL" altLang="de-DE" sz="2400" dirty="0">
                <a:solidFill>
                  <a:srgbClr val="333333"/>
                </a:solidFill>
              </a:rPr>
              <a:t>דון במה הדמויות חושבות אחת על השנייה.</a:t>
            </a:r>
          </a:p>
          <a:p>
            <a:pPr lvl="0" defTabSz="914400" fontAlgn="base">
              <a:buClr>
                <a:srgbClr val="336699"/>
              </a:buClr>
              <a:buSzPct val="80000"/>
            </a:pPr>
            <a:endParaRPr lang="he-IL" altLang="de-DE" sz="2400" dirty="0">
              <a:solidFill>
                <a:srgbClr val="333333"/>
              </a:solidFill>
            </a:endParaRPr>
          </a:p>
          <a:p>
            <a:pPr lvl="0" defTabSz="914400" fontAlgn="base">
              <a:buClr>
                <a:srgbClr val="336699"/>
              </a:buClr>
            </a:pPr>
            <a:r>
              <a:rPr lang="he-IL" altLang="de-DE" sz="2400" b="1" dirty="0">
                <a:solidFill>
                  <a:srgbClr val="004992"/>
                </a:solidFill>
              </a:rPr>
              <a:t>חשוב!</a:t>
            </a:r>
            <a:endParaRPr lang="he-IL" altLang="de-DE" sz="2400" dirty="0">
              <a:solidFill>
                <a:srgbClr val="004992"/>
              </a:solidFill>
            </a:endParaRPr>
          </a:p>
          <a:p>
            <a:pPr marL="342900" lvl="0" indent="-342900" defTabSz="914400" fontAlgn="base">
              <a:buClr>
                <a:srgbClr val="333333"/>
              </a:buClr>
              <a:buSzPct val="80000"/>
              <a:buFont typeface="WingDings"/>
              <a:buChar char=""/>
            </a:pPr>
            <a:r>
              <a:rPr lang="he-IL" altLang="de-DE" sz="2400" dirty="0">
                <a:solidFill>
                  <a:srgbClr val="333333"/>
                </a:solidFill>
              </a:rPr>
              <a:t>אתה צריך להבחין בין מידע הזמין לך ובין המידע שיש לדמויות אחת על השנייה.</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22</a:t>
            </a:fld>
            <a:endParaRPr lang="de-DE" altLang="de-DE">
              <a:latin typeface="+mn-lt"/>
              <a:ea typeface="+mn-ea"/>
              <a:cs typeface="+mn-cs"/>
            </a:endParaRPr>
          </a:p>
        </p:txBody>
      </p:sp>
    </p:spTree>
    <p:extLst>
      <p:ext uri="{BB962C8B-B14F-4D97-AF65-F5344CB8AC3E}">
        <p14:creationId xmlns:p14="http://schemas.microsoft.com/office/powerpoint/2010/main" val="8855849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תירגול</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de-DE" sz="2400" dirty="0">
                <a:solidFill>
                  <a:srgbClr val="333333"/>
                </a:solidFill>
              </a:rPr>
              <a:t>יוצגו בפניך קטעי קומיקס.</a:t>
            </a:r>
          </a:p>
          <a:p>
            <a:pPr marL="342900" lvl="0" indent="-342900" defTabSz="914400" fontAlgn="base">
              <a:buClr>
                <a:srgbClr val="333333"/>
              </a:buClr>
              <a:buSzPct val="80000"/>
              <a:buFont typeface="WingDings"/>
              <a:buChar char=""/>
            </a:pPr>
            <a:r>
              <a:rPr lang="he-IL" altLang="de-DE" sz="2400" dirty="0">
                <a:solidFill>
                  <a:srgbClr val="333333"/>
                </a:solidFill>
              </a:rPr>
              <a:t>דון במה הדמויות חושבות אחת על השנייה.</a:t>
            </a:r>
          </a:p>
          <a:p>
            <a:pPr lvl="0" defTabSz="914400" fontAlgn="base">
              <a:buClr>
                <a:srgbClr val="336699"/>
              </a:buClr>
              <a:buSzPct val="80000"/>
            </a:pPr>
            <a:endParaRPr lang="he-IL" altLang="de-DE" sz="2400" dirty="0">
              <a:solidFill>
                <a:srgbClr val="333333"/>
              </a:solidFill>
            </a:endParaRPr>
          </a:p>
          <a:p>
            <a:pPr lvl="0" defTabSz="914400" fontAlgn="base">
              <a:buClr>
                <a:srgbClr val="336699"/>
              </a:buClr>
            </a:pPr>
            <a:r>
              <a:rPr lang="he-IL" altLang="de-DE" sz="2400" b="1" dirty="0">
                <a:solidFill>
                  <a:srgbClr val="004992"/>
                </a:solidFill>
              </a:rPr>
              <a:t>חשוב!</a:t>
            </a:r>
            <a:endParaRPr lang="he-IL" altLang="de-DE" sz="2400" dirty="0">
              <a:solidFill>
                <a:srgbClr val="004992"/>
              </a:solidFill>
            </a:endParaRPr>
          </a:p>
          <a:p>
            <a:pPr marL="342900" lvl="0" indent="-342900" defTabSz="914400" fontAlgn="base">
              <a:buClr>
                <a:srgbClr val="333333"/>
              </a:buClr>
              <a:buSzPct val="80000"/>
              <a:buFont typeface="WingDings"/>
              <a:buChar char=""/>
            </a:pPr>
            <a:r>
              <a:rPr lang="he-IL" altLang="de-DE" sz="2400" dirty="0">
                <a:solidFill>
                  <a:srgbClr val="333333"/>
                </a:solidFill>
              </a:rPr>
              <a:t>אתה צריך להבחין בין מידע הזמין לך ובין המידע שיש לדמויות אחת על השנייה.</a:t>
            </a:r>
            <a:endParaRPr lang="en-US" altLang="de-DE" sz="2400" dirty="0">
              <a:solidFill>
                <a:srgbClr val="333333"/>
              </a:solidFill>
            </a:endParaRPr>
          </a:p>
          <a:p>
            <a:pPr marL="342900" lvl="0" indent="-342900" defTabSz="914400" fontAlgn="base">
              <a:buClr>
                <a:srgbClr val="333333"/>
              </a:buClr>
              <a:buSzPct val="80000"/>
              <a:buFont typeface="WingDings"/>
              <a:buChar char=""/>
            </a:pPr>
            <a:r>
              <a:rPr lang="he-IL" altLang="de-DE" sz="2400" dirty="0">
                <a:solidFill>
                  <a:srgbClr val="333333"/>
                </a:solidFill>
              </a:rPr>
              <a:t>איזה מידע נוסף נדרש על מנת לספק תשובה חד משמעית?</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23</a:t>
            </a:fld>
            <a:endParaRPr lang="de-DE" altLang="de-DE">
              <a:latin typeface="+mn-lt"/>
              <a:ea typeface="+mn-ea"/>
              <a:cs typeface="+mn-cs"/>
            </a:endParaRPr>
          </a:p>
        </p:txBody>
      </p:sp>
    </p:spTree>
    <p:extLst>
      <p:ext uri="{BB962C8B-B14F-4D97-AF65-F5344CB8AC3E}">
        <p14:creationId xmlns:p14="http://schemas.microsoft.com/office/powerpoint/2010/main" val="16557774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24</a:t>
            </a:fld>
            <a:endParaRPr lang="de-DE" altLang="de-DE">
              <a:latin typeface="+mn-lt"/>
              <a:ea typeface="+mn-ea"/>
              <a:cs typeface="+mn-cs"/>
            </a:endParaRPr>
          </a:p>
        </p:txBody>
      </p:sp>
      <p:pic>
        <p:nvPicPr>
          <p:cNvPr id="13"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4487399"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5"/>
          <p:cNvSpPr>
            <a:spLocks noChangeArrowheads="1"/>
          </p:cNvSpPr>
          <p:nvPr/>
        </p:nvSpPr>
        <p:spPr bwMode="auto">
          <a:xfrm>
            <a:off x="8459788"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he-IL" altLang="de-DE" sz="1400" b="1">
                <a:solidFill>
                  <a:srgbClr val="000000"/>
                </a:solidFill>
                <a:latin typeface="+mn-lt"/>
                <a:cs typeface="+mn-cs"/>
              </a:rPr>
              <a:t>טופי! נהדר,</a:t>
            </a:r>
            <a:br>
              <a:rPr lang="he-IL" altLang="de-DE" sz="1400" b="1">
                <a:solidFill>
                  <a:srgbClr val="000000"/>
                </a:solidFill>
                <a:latin typeface="+mn-lt"/>
                <a:cs typeface="+mn-cs"/>
              </a:rPr>
            </a:br>
            <a:r>
              <a:rPr lang="he-IL" altLang="de-DE" sz="1400" b="1">
                <a:solidFill>
                  <a:srgbClr val="000000"/>
                </a:solidFill>
                <a:latin typeface="+mn-lt"/>
                <a:cs typeface="+mn-cs"/>
              </a:rPr>
              <a:t>תודה!</a:t>
            </a:r>
            <a:endParaRPr lang="de-DE" altLang="de-DE" sz="1400" b="1" dirty="0">
              <a:solidFill>
                <a:srgbClr val="000000"/>
              </a:solidFill>
              <a:latin typeface="+mn-lt"/>
              <a:cs typeface="+mn-cs"/>
            </a:endParaRPr>
          </a:p>
        </p:txBody>
      </p:sp>
      <p:sp>
        <p:nvSpPr>
          <p:cNvPr id="18"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he-IL" altLang="de-DE" sz="2400">
                <a:solidFill>
                  <a:srgbClr val="004992"/>
                </a:solidFill>
                <a:latin typeface="+mn-lt"/>
                <a:cs typeface="+mn-cs"/>
              </a:rPr>
              <a:t>מה תביא כנראה הילדה לסָבָתה לכבוד יום ההולדת?</a:t>
            </a:r>
            <a:br>
              <a:rPr lang="he-IL" altLang="de-DE" sz="2400">
                <a:solidFill>
                  <a:srgbClr val="004992"/>
                </a:solidFill>
                <a:latin typeface="+mn-lt"/>
                <a:cs typeface="+mn-cs"/>
              </a:rPr>
            </a:br>
            <a:r>
              <a:rPr lang="he-IL" altLang="de-DE" sz="2400">
                <a:solidFill>
                  <a:srgbClr val="004992"/>
                </a:solidFill>
                <a:latin typeface="+mn-lt"/>
                <a:cs typeface="+mn-cs"/>
              </a:rPr>
              <a:t>האם הסבתא תשמח?</a:t>
            </a:r>
            <a:endParaRPr lang="de-DE" altLang="de-DE" sz="2400" dirty="0">
              <a:solidFill>
                <a:srgbClr val="004992"/>
              </a:solidFill>
              <a:latin typeface="+mn-lt"/>
              <a:cs typeface="+mn-cs"/>
            </a:endParaRPr>
          </a:p>
        </p:txBody>
      </p:sp>
      <p:pic>
        <p:nvPicPr>
          <p:cNvPr id="16"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4487399"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6"/>
          <p:cNvSpPr txBox="1">
            <a:spLocks noChangeArrowheads="1"/>
          </p:cNvSpPr>
          <p:nvPr/>
        </p:nvSpPr>
        <p:spPr bwMode="auto">
          <a:xfrm>
            <a:off x="4612983"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he-IL" altLang="de-DE" sz="1400" b="1">
                <a:solidFill>
                  <a:srgbClr val="000000"/>
                </a:solidFill>
                <a:latin typeface="+mn-lt"/>
                <a:cs typeface="+mn-cs"/>
              </a:rPr>
              <a:t>אני מתעבת טופי...</a:t>
            </a:r>
            <a:endParaRPr lang="de-DE" altLang="de-DE" sz="1400" b="1" dirty="0">
              <a:solidFill>
                <a:srgbClr val="000000"/>
              </a:solidFill>
              <a:latin typeface="+mn-lt"/>
              <a:cs typeface="+mn-cs"/>
            </a:endParaRPr>
          </a:p>
        </p:txBody>
      </p:sp>
    </p:spTree>
    <p:extLst>
      <p:ext uri="{BB962C8B-B14F-4D97-AF65-F5344CB8AC3E}">
        <p14:creationId xmlns:p14="http://schemas.microsoft.com/office/powerpoint/2010/main" val="7138235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015791"/>
          </a:xfrm>
        </p:spPr>
        <p:txBody>
          <a:bodyPr vert="horz" lIns="0" tIns="0" rIns="0" bIns="0" rtlCol="0" anchor="t">
            <a:spAutoFit/>
          </a:bodyPr>
          <a:lstStyle/>
          <a:p>
            <a:pPr lvl="0" defTabSz="914400" fontAlgn="base">
              <a:lnSpc>
                <a:spcPct val="105000"/>
              </a:lnSpc>
              <a:spcBef>
                <a:spcPts val="1999"/>
              </a:spcBef>
            </a:pPr>
            <a:r>
              <a:rPr lang="he-IL" sz="3600" dirty="0">
                <a:solidFill>
                  <a:srgbClr val="004992"/>
                </a:solidFill>
                <a:latin typeface="+mn-lt"/>
                <a:ea typeface="+mn-ea"/>
                <a:cs typeface="+mn-cs"/>
              </a:rPr>
              <a:t>יום הולדת לסבתא</a:t>
            </a:r>
            <a:br>
              <a:rPr lang="he-IL" sz="3600" dirty="0">
                <a:solidFill>
                  <a:srgbClr val="004992"/>
                </a:solidFill>
                <a:latin typeface="+mn-lt"/>
                <a:ea typeface="+mn-ea"/>
                <a:cs typeface="+mn-cs"/>
              </a:rPr>
            </a:br>
            <a:r>
              <a:rPr lang="he-IL" dirty="0">
                <a:solidFill>
                  <a:srgbClr val="004992"/>
                </a:solidFill>
                <a:latin typeface="+mn-lt"/>
                <a:ea typeface="+mn-ea"/>
                <a:cs typeface="+mn-cs"/>
              </a:rPr>
              <a:t>מה תביא הילדה לסָבָתהּ בשנה הבאה?</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25</a:t>
            </a:fld>
            <a:endParaRPr lang="de-DE" altLang="de-DE">
              <a:latin typeface="+mn-lt"/>
              <a:ea typeface="+mn-ea"/>
              <a:cs typeface="+mn-cs"/>
            </a:endParaRPr>
          </a:p>
        </p:txBody>
      </p:sp>
      <p:sp>
        <p:nvSpPr>
          <p:cNvPr id="21" name="Caption_16"/>
          <p:cNvSpPr txBox="1">
            <a:spLocks noChangeArrowheads="1"/>
          </p:cNvSpPr>
          <p:nvPr/>
        </p:nvSpPr>
        <p:spPr bwMode="auto">
          <a:xfrm>
            <a:off x="985019" y="5251280"/>
            <a:ext cx="9937104"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rtl="1" eaLnBrk="1" hangingPunct="1">
              <a:spcBef>
                <a:spcPts val="1200"/>
              </a:spcBef>
              <a:spcAft>
                <a:spcPts val="0"/>
              </a:spcAft>
              <a:buNone/>
            </a:pPr>
            <a:r>
              <a:rPr lang="he-IL" altLang="de-DE" sz="2400" b="1" dirty="0">
                <a:solidFill>
                  <a:srgbClr val="004992"/>
                </a:solidFill>
                <a:latin typeface="+mn-lt"/>
                <a:ea typeface="+mn-ea"/>
                <a:cs typeface="+mn-cs"/>
              </a:rPr>
              <a:t>כנראה: </a:t>
            </a:r>
            <a:r>
              <a:rPr lang="he-IL" altLang="de-DE" sz="2400" dirty="0">
                <a:solidFill>
                  <a:srgbClr val="333333"/>
                </a:solidFill>
                <a:latin typeface="+mn-lt"/>
                <a:ea typeface="+mn-ea"/>
                <a:cs typeface="+mn-cs"/>
              </a:rPr>
              <a:t>חבילת טופי כי סבתא נראתה מאד נלהבת בפעם האחרונה.</a:t>
            </a:r>
          </a:p>
          <a:p>
            <a:pPr algn="r" rtl="1" eaLnBrk="1" hangingPunct="1">
              <a:spcBef>
                <a:spcPts val="1200"/>
              </a:spcBef>
              <a:spcAft>
                <a:spcPts val="0"/>
              </a:spcAft>
              <a:buNone/>
            </a:pPr>
            <a:r>
              <a:rPr lang="he-IL" altLang="de-DE" sz="2400" b="1" dirty="0">
                <a:solidFill>
                  <a:srgbClr val="004992"/>
                </a:solidFill>
                <a:latin typeface="+mn-lt"/>
                <a:ea typeface="+mn-ea"/>
                <a:cs typeface="+mn-cs"/>
              </a:rPr>
              <a:t>לא סביר: </a:t>
            </a:r>
            <a:r>
              <a:rPr lang="he-IL" altLang="de-DE" sz="2400" dirty="0">
                <a:solidFill>
                  <a:srgbClr val="333333"/>
                </a:solidFill>
                <a:latin typeface="+mn-lt"/>
                <a:ea typeface="+mn-ea"/>
                <a:cs typeface="+mn-cs"/>
              </a:rPr>
              <a:t>הילדה הבחינה כי סבתא לא אוהבת טופי ובפעם הבאה תביא משהו אחר.</a:t>
            </a:r>
            <a:endParaRPr lang="de-DE" altLang="de-DE" sz="2400" dirty="0">
              <a:solidFill>
                <a:srgbClr val="333333"/>
              </a:solidFill>
              <a:latin typeface="+mn-lt"/>
              <a:ea typeface="+mn-ea"/>
              <a:cs typeface="+mn-cs"/>
            </a:endParaRPr>
          </a:p>
        </p:txBody>
      </p:sp>
      <p:pic>
        <p:nvPicPr>
          <p:cNvPr id="22"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4487399"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Caption_15"/>
          <p:cNvSpPr>
            <a:spLocks noChangeArrowheads="1"/>
          </p:cNvSpPr>
          <p:nvPr/>
        </p:nvSpPr>
        <p:spPr bwMode="auto">
          <a:xfrm>
            <a:off x="8459788"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he-IL" altLang="de-DE" sz="1400" b="1">
                <a:solidFill>
                  <a:srgbClr val="000000"/>
                </a:solidFill>
                <a:latin typeface="+mn-lt"/>
                <a:cs typeface="+mn-cs"/>
              </a:rPr>
              <a:t>טופי! נהדר,</a:t>
            </a:r>
            <a:br>
              <a:rPr lang="he-IL" altLang="de-DE" sz="1400" b="1">
                <a:solidFill>
                  <a:srgbClr val="000000"/>
                </a:solidFill>
                <a:latin typeface="+mn-lt"/>
                <a:cs typeface="+mn-cs"/>
              </a:rPr>
            </a:br>
            <a:r>
              <a:rPr lang="he-IL" altLang="de-DE" sz="1400" b="1">
                <a:solidFill>
                  <a:srgbClr val="000000"/>
                </a:solidFill>
                <a:latin typeface="+mn-lt"/>
                <a:cs typeface="+mn-cs"/>
              </a:rPr>
              <a:t>תודה!</a:t>
            </a:r>
            <a:endParaRPr lang="de-DE" altLang="de-DE" sz="1400" b="1" dirty="0">
              <a:solidFill>
                <a:srgbClr val="000000"/>
              </a:solidFill>
              <a:latin typeface="+mn-lt"/>
              <a:cs typeface="+mn-cs"/>
            </a:endParaRPr>
          </a:p>
        </p:txBody>
      </p:sp>
      <p:pic>
        <p:nvPicPr>
          <p:cNvPr id="25"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4487399"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ption_16"/>
          <p:cNvSpPr txBox="1">
            <a:spLocks noChangeArrowheads="1"/>
          </p:cNvSpPr>
          <p:nvPr/>
        </p:nvSpPr>
        <p:spPr bwMode="auto">
          <a:xfrm>
            <a:off x="4612983"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ct val="0"/>
              </a:spcBef>
              <a:buFontTx/>
              <a:buNone/>
            </a:pPr>
            <a:r>
              <a:rPr lang="he-IL" altLang="de-DE" sz="1400" b="1">
                <a:solidFill>
                  <a:srgbClr val="000000"/>
                </a:solidFill>
                <a:latin typeface="+mn-lt"/>
                <a:cs typeface="+mn-cs"/>
              </a:rPr>
              <a:t>אני מתעבת טופי...</a:t>
            </a:r>
            <a:endParaRPr lang="de-DE" altLang="de-DE" sz="1400" b="1" dirty="0">
              <a:solidFill>
                <a:srgbClr val="000000"/>
              </a:solidFill>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בוא נתחיל!</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dirty="0">
                <a:latin typeface="+mn-lt"/>
                <a:ea typeface="+mn-ea"/>
                <a:cs typeface="+mn-cs"/>
              </a:rPr>
              <a:t>קוגניטיבי-אימון מטא 6 – הזדהוּת... 2</a:t>
            </a:r>
            <a:endParaRPr lang="de-DE" dirty="0">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26</a:t>
            </a:fld>
            <a:endParaRPr lang="de-DE" altLang="de-DE">
              <a:latin typeface="+mn-lt"/>
              <a:ea typeface="+mn-ea"/>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27</a:t>
            </a:fld>
            <a:endParaRPr lang="de-DE" altLang="de-DE">
              <a:latin typeface="+mn-lt"/>
              <a:ea typeface="+mn-ea"/>
              <a:cs typeface="+mn-cs"/>
            </a:endParaRPr>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552873"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6"/>
          <p:cNvSpPr txBox="1">
            <a:spLocks noChangeArrowheads="1"/>
          </p:cNvSpPr>
          <p:nvPr/>
        </p:nvSpPr>
        <p:spPr bwMode="auto">
          <a:xfrm>
            <a:off x="2824612"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rtl="1" eaLnBrk="1" hangingPunct="1">
              <a:spcBef>
                <a:spcPts val="363"/>
              </a:spcBef>
            </a:pPr>
            <a:r>
              <a:rPr lang="he-IL" altLang="de-DE" sz="1400">
                <a:latin typeface="+mn-lt"/>
                <a:cs typeface="+mn-cs"/>
              </a:rPr>
              <a:t>זה לא מקובל!</a:t>
            </a:r>
            <a:endParaRPr lang="de-DE" altLang="de-DE" sz="1400" dirty="0">
              <a:latin typeface="+mn-lt"/>
              <a:cs typeface="+mn-cs"/>
            </a:endParaRPr>
          </a:p>
        </p:txBody>
      </p:sp>
      <p:sp>
        <p:nvSpPr>
          <p:cNvPr id="14" name="Caption_15"/>
          <p:cNvSpPr txBox="1">
            <a:spLocks noChangeArrowheads="1"/>
          </p:cNvSpPr>
          <p:nvPr/>
        </p:nvSpPr>
        <p:spPr bwMode="auto">
          <a:xfrm>
            <a:off x="3081765"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rtl="1" eaLnBrk="1" hangingPunct="1">
              <a:spcBef>
                <a:spcPts val="350"/>
              </a:spcBef>
            </a:pPr>
            <a:r>
              <a:rPr lang="he-IL" altLang="de-DE" sz="1400">
                <a:latin typeface="+mn-lt"/>
                <a:cs typeface="+mn-cs"/>
              </a:rPr>
              <a:t>איך אני יכולה לעבוד עכשיו?</a:t>
            </a:r>
            <a:endParaRPr lang="de-DE" altLang="de-DE" sz="1400" dirty="0">
              <a:latin typeface="+mn-lt"/>
              <a:cs typeface="+mn-cs"/>
            </a:endParaRPr>
          </a:p>
        </p:txBody>
      </p:sp>
      <p:sp>
        <p:nvSpPr>
          <p:cNvPr id="15" name="Caption_14"/>
          <p:cNvSpPr txBox="1"/>
          <p:nvPr/>
        </p:nvSpPr>
        <p:spPr>
          <a:xfrm>
            <a:off x="7834948" y="1295400"/>
            <a:ext cx="1005840" cy="556318"/>
          </a:xfrm>
          <a:prstGeom prst="ellipse">
            <a:avLst/>
          </a:prstGeom>
          <a:solidFill>
            <a:schemeClr val="bg1"/>
          </a:solidFill>
        </p:spPr>
        <p:txBody>
          <a:bodyPr wrap="square" lIns="0" tIns="13335" rIns="0" bIns="0" anchor="b" anchorCtr="0">
            <a:noAutofit/>
          </a:bodyPr>
          <a:lstStyle/>
          <a:p>
            <a:pPr algn="ctr" rtl="1" eaLnBrk="1" fontAlgn="auto" hangingPunct="1">
              <a:spcBef>
                <a:spcPts val="105"/>
              </a:spcBef>
              <a:spcAft>
                <a:spcPts val="0"/>
              </a:spcAft>
              <a:defRPr/>
            </a:pPr>
            <a:r>
              <a:rPr lang="he-IL" sz="1400" dirty="0">
                <a:latin typeface="+mn-lt"/>
                <a:cs typeface="+mn-cs"/>
              </a:rPr>
              <a:t>אני מאד מצטער!</a:t>
            </a:r>
            <a:endParaRPr sz="1400" dirty="0">
              <a:latin typeface="+mn-lt"/>
              <a:cs typeface="+mn-cs"/>
            </a:endParaRPr>
          </a:p>
        </p:txBody>
      </p:sp>
      <p:sp>
        <p:nvSpPr>
          <p:cNvPr id="16" name="Caption_13"/>
          <p:cNvSpPr txBox="1"/>
          <p:nvPr/>
        </p:nvSpPr>
        <p:spPr>
          <a:xfrm>
            <a:off x="2519217" y="5884164"/>
            <a:ext cx="7123085" cy="788421"/>
          </a:xfrm>
          <a:prstGeom prst="rect">
            <a:avLst/>
          </a:prstGeom>
        </p:spPr>
        <p:txBody>
          <a:bodyPr lIns="0" tIns="12700" rIns="0" bIns="0">
            <a:spAutoFit/>
          </a:bodyPr>
          <a:lstStyle/>
          <a:p>
            <a:pPr algn="ctr" rtl="1" eaLnBrk="1" fontAlgn="auto" hangingPunct="1">
              <a:lnSpc>
                <a:spcPct val="105000"/>
              </a:lnSpc>
              <a:spcBef>
                <a:spcPts val="0"/>
              </a:spcBef>
              <a:spcAft>
                <a:spcPts val="0"/>
              </a:spcAft>
              <a:defRPr/>
            </a:pPr>
            <a:r>
              <a:rPr lang="he-IL" sz="2400" spc="-10">
                <a:solidFill>
                  <a:srgbClr val="004992"/>
                </a:solidFill>
                <a:latin typeface="+mn-lt"/>
                <a:cs typeface="+mn-cs"/>
              </a:rPr>
              <a:t>האם הבוס קר לב?</a:t>
            </a:r>
            <a:br>
              <a:rPr lang="he-IL" sz="2400" spc="-10">
                <a:solidFill>
                  <a:srgbClr val="004992"/>
                </a:solidFill>
                <a:latin typeface="+mn-lt"/>
                <a:cs typeface="+mn-cs"/>
              </a:rPr>
            </a:br>
            <a:r>
              <a:rPr lang="he-IL" sz="2400" spc="-10">
                <a:solidFill>
                  <a:srgbClr val="004992"/>
                </a:solidFill>
                <a:latin typeface="+mn-lt"/>
                <a:cs typeface="+mn-cs"/>
              </a:rPr>
              <a:t>האם אנו זקוקים למידע נוסף כדי להחליט?</a:t>
            </a:r>
            <a:endParaRPr sz="2400" dirty="0">
              <a:solidFill>
                <a:srgbClr val="004992"/>
              </a:solidFill>
              <a:latin typeface="+mn-lt"/>
              <a:cs typeface="+mn-cs"/>
            </a:endParaRPr>
          </a:p>
        </p:txBody>
      </p:sp>
    </p:spTree>
    <p:extLst>
      <p:ext uri="{BB962C8B-B14F-4D97-AF65-F5344CB8AC3E}">
        <p14:creationId xmlns:p14="http://schemas.microsoft.com/office/powerpoint/2010/main" val="22615821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28</a:t>
            </a:fld>
            <a:endParaRPr lang="de-DE" altLang="de-DE">
              <a:latin typeface="+mn-lt"/>
              <a:ea typeface="+mn-ea"/>
              <a:cs typeface="+mn-cs"/>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765356"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353171" y="5884164"/>
            <a:ext cx="7488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spcBef>
                <a:spcPts val="0"/>
              </a:spcBef>
              <a:spcAft>
                <a:spcPts val="0"/>
              </a:spcAft>
              <a:buNone/>
            </a:pPr>
            <a:r>
              <a:rPr lang="he-IL" altLang="de-DE" sz="2400">
                <a:solidFill>
                  <a:srgbClr val="004992"/>
                </a:solidFill>
                <a:latin typeface="+mn-lt"/>
                <a:cs typeface="+mn-cs"/>
              </a:rPr>
              <a:t>מה עלול השוטר לחשוב... האם הוא צודק לגמרי או צודק חלקית?</a:t>
            </a:r>
            <a:endParaRPr lang="de-DE" altLang="de-DE" sz="2400" dirty="0">
              <a:solidFill>
                <a:srgbClr val="004992"/>
              </a:solidFill>
              <a:latin typeface="+mn-lt"/>
              <a:cs typeface="+mn-cs"/>
            </a:endParaRPr>
          </a:p>
        </p:txBody>
      </p:sp>
    </p:spTree>
    <p:extLst>
      <p:ext uri="{BB962C8B-B14F-4D97-AF65-F5344CB8AC3E}">
        <p14:creationId xmlns:p14="http://schemas.microsoft.com/office/powerpoint/2010/main" val="2566861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451123"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29</a:t>
            </a:fld>
            <a:endParaRPr lang="de-DE" altLang="de-DE">
              <a:latin typeface="+mn-lt"/>
              <a:ea typeface="+mn-ea"/>
              <a:cs typeface="+mn-cs"/>
            </a:endParaRPr>
          </a:p>
        </p:txBody>
      </p:sp>
      <p:pic>
        <p:nvPicPr>
          <p:cNvPr id="18"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49988"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49988"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49988"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Caption_29"/>
          <p:cNvSpPr/>
          <p:nvPr/>
        </p:nvSpPr>
        <p:spPr bwMode="gray">
          <a:xfrm flipH="1">
            <a:off x="6583345"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a:solidFill>
                <a:schemeClr val="tx1"/>
              </a:solidFill>
              <a:latin typeface="+mj-lt"/>
            </a:endParaRPr>
          </a:p>
        </p:txBody>
      </p:sp>
      <p:pic>
        <p:nvPicPr>
          <p:cNvPr id="25"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49988"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ption_24"/>
          <p:cNvSpPr/>
          <p:nvPr/>
        </p:nvSpPr>
        <p:spPr bwMode="gray">
          <a:xfrm flipH="1">
            <a:off x="4101148"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r>
              <a:rPr lang="he-IL" altLang="de-DE" sz="1100" b="1">
                <a:solidFill>
                  <a:sysClr val="windowText" lastClr="000000"/>
                </a:solidFill>
              </a:rPr>
              <a:t>תהנה איש קטן...</a:t>
            </a:r>
            <a:endParaRPr lang="en-GB" altLang="de-DE" sz="1100" b="1" dirty="0">
              <a:solidFill>
                <a:sysClr val="windowText" lastClr="000000"/>
              </a:solidFill>
            </a:endParaRPr>
          </a:p>
        </p:txBody>
      </p:sp>
      <p:sp>
        <p:nvSpPr>
          <p:cNvPr id="27" name="Caption_23"/>
          <p:cNvSpPr>
            <a:spLocks/>
          </p:cNvSpPr>
          <p:nvPr/>
        </p:nvSpPr>
        <p:spPr bwMode="auto">
          <a:xfrm>
            <a:off x="4649788"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rtl="1"/>
            <a:r>
              <a:rPr lang="he-IL" altLang="de-DE" sz="1100" b="1">
                <a:latin typeface="+mn-lt"/>
                <a:cs typeface="+mn-cs"/>
              </a:rPr>
              <a:t>תני לי את הכסף או שאני יורה...</a:t>
            </a:r>
            <a:endParaRPr lang="de-DE" altLang="de-DE" sz="1100" dirty="0">
              <a:latin typeface="+mn-lt"/>
              <a:cs typeface="+mn-cs"/>
            </a:endParaRPr>
          </a:p>
        </p:txBody>
      </p:sp>
      <p:sp>
        <p:nvSpPr>
          <p:cNvPr id="28" name="Caption_22"/>
          <p:cNvSpPr txBox="1">
            <a:spLocks noChangeArrowheads="1"/>
          </p:cNvSpPr>
          <p:nvPr/>
        </p:nvSpPr>
        <p:spPr bwMode="auto">
          <a:xfrm>
            <a:off x="6391020"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1" eaLnBrk="1" hangingPunct="1">
              <a:spcBef>
                <a:spcPct val="0"/>
              </a:spcBef>
              <a:buFontTx/>
              <a:buNone/>
            </a:pPr>
            <a:r>
              <a:rPr lang="he-IL" altLang="de-DE" sz="1200" b="1">
                <a:latin typeface="+mn-lt"/>
                <a:ea typeface="+mn-ea"/>
                <a:cs typeface="+mn-cs"/>
              </a:rPr>
              <a:t>ב</a:t>
            </a:r>
          </a:p>
          <a:p>
            <a:pPr algn="ctr" rtl="1" eaLnBrk="1" hangingPunct="1">
              <a:spcBef>
                <a:spcPct val="0"/>
              </a:spcBef>
              <a:buFontTx/>
              <a:buNone/>
            </a:pPr>
            <a:r>
              <a:rPr lang="he-IL" altLang="de-DE" sz="1200" b="1">
                <a:latin typeface="+mn-lt"/>
                <a:ea typeface="+mn-ea"/>
                <a:cs typeface="+mn-cs"/>
              </a:rPr>
              <a:t>נ</a:t>
            </a:r>
          </a:p>
          <a:p>
            <a:pPr algn="ctr" rtl="1" eaLnBrk="1" hangingPunct="1">
              <a:spcBef>
                <a:spcPct val="0"/>
              </a:spcBef>
              <a:buFontTx/>
              <a:buNone/>
            </a:pPr>
            <a:r>
              <a:rPr lang="he-IL" altLang="de-DE" sz="1200" b="1">
                <a:latin typeface="+mn-lt"/>
                <a:ea typeface="+mn-ea"/>
                <a:cs typeface="+mn-cs"/>
              </a:rPr>
              <a:t>ק</a:t>
            </a:r>
            <a:endParaRPr lang="en-US" altLang="de-DE" sz="4800" b="1" dirty="0">
              <a:latin typeface="+mn-lt"/>
              <a:ea typeface="+mn-ea"/>
              <a:cs typeface="+mn-cs"/>
            </a:endParaRPr>
          </a:p>
        </p:txBody>
      </p:sp>
      <p:sp>
        <p:nvSpPr>
          <p:cNvPr id="29"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Caption_18"/>
          <p:cNvSpPr txBox="1"/>
          <p:nvPr/>
        </p:nvSpPr>
        <p:spPr>
          <a:xfrm>
            <a:off x="3417468" y="5884164"/>
            <a:ext cx="5326584" cy="384914"/>
          </a:xfrm>
          <a:prstGeom prst="rect">
            <a:avLst/>
          </a:prstGeom>
        </p:spPr>
        <p:txBody>
          <a:bodyPr lIns="0" tIns="12700" rIns="0" bIns="0">
            <a:spAutoFit/>
          </a:bodyPr>
          <a:lstStyle/>
          <a:p>
            <a:pPr algn="ctr" rtl="1" eaLnBrk="1" fontAlgn="auto" hangingPunct="1">
              <a:lnSpc>
                <a:spcPct val="105000"/>
              </a:lnSpc>
              <a:spcBef>
                <a:spcPts val="1999"/>
              </a:spcBef>
              <a:spcAft>
                <a:spcPts val="0"/>
              </a:spcAft>
              <a:defRPr/>
            </a:pPr>
            <a:r>
              <a:rPr lang="he-IL" sz="2400" spc="-10">
                <a:solidFill>
                  <a:srgbClr val="004992"/>
                </a:solidFill>
                <a:latin typeface="+mn-lt"/>
                <a:cs typeface="+mn-cs"/>
              </a:rPr>
              <a:t>האם עובדת הבנק מפוחדת?</a:t>
            </a:r>
            <a:endParaRPr sz="2400" dirty="0">
              <a:solidFill>
                <a:srgbClr val="004992"/>
              </a:solidFill>
              <a:latin typeface="+mn-lt"/>
              <a:cs typeface="+mn-cs"/>
            </a:endParaRPr>
          </a:p>
        </p:txBody>
      </p:sp>
      <p:sp>
        <p:nvSpPr>
          <p:cNvPr id="33"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pic>
        <p:nvPicPr>
          <p:cNvPr id="35"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6249988"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30"/>
          <p:cNvSpPr/>
          <p:nvPr/>
        </p:nvSpPr>
        <p:spPr bwMode="gray">
          <a:xfrm rot="277858">
            <a:off x="6737116" y="1267520"/>
            <a:ext cx="914400" cy="27127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0583553"/>
              </a:avLst>
            </a:prstTxWarp>
          </a:bodyPr>
          <a:lstStyle/>
          <a:p>
            <a:pPr rtl="1"/>
            <a:r>
              <a:rPr lang="he-IL" sz="2000" b="1" spc="600" dirty="0">
                <a:ln w="19050">
                  <a:solidFill>
                    <a:srgbClr val="000000"/>
                  </a:solidFill>
                </a:ln>
                <a:solidFill>
                  <a:schemeClr val="tx1"/>
                </a:solidFill>
              </a:rPr>
              <a:t>צעצעים</a:t>
            </a:r>
            <a:endParaRPr lang="en-US" b="1" spc="600" dirty="0">
              <a:ln w="19050">
                <a:solidFill>
                  <a:srgbClr val="000000"/>
                </a:solidFill>
              </a:ln>
              <a:solidFill>
                <a:schemeClr val="tx1"/>
              </a:solidFill>
            </a:endParaRPr>
          </a:p>
        </p:txBody>
      </p:sp>
      <p:sp>
        <p:nvSpPr>
          <p:cNvPr id="22" name="Caption_28"/>
          <p:cNvSpPr/>
          <p:nvPr/>
        </p:nvSpPr>
        <p:spPr>
          <a:xfrm>
            <a:off x="6334180" y="1752600"/>
            <a:ext cx="411480" cy="169277"/>
          </a:xfrm>
          <a:prstGeom prst="rect">
            <a:avLst/>
          </a:prstGeom>
          <a:solidFill>
            <a:schemeClr val="bg1"/>
          </a:solidFill>
        </p:spPr>
        <p:txBody>
          <a:bodyPr wrap="none" lIns="0" tIns="0" rIns="0" bIns="0">
            <a:noAutofit/>
          </a:bodyPr>
          <a:lstStyle/>
          <a:p>
            <a:pPr algn="ctr" rtl="1"/>
            <a:r>
              <a:rPr lang="he-IL" sz="1050" b="1">
                <a:latin typeface="+mn-lt"/>
                <a:cs typeface="+mn-cs"/>
              </a:rPr>
              <a:t>וואו!</a:t>
            </a:r>
            <a:endParaRPr lang="en-US" sz="1050" b="1" dirty="0">
              <a:latin typeface="+mn-lt"/>
              <a:cs typeface="+mn-cs"/>
            </a:endParaRPr>
          </a:p>
        </p:txBody>
      </p:sp>
    </p:spTree>
    <p:extLst>
      <p:ext uri="{BB962C8B-B14F-4D97-AF65-F5344CB8AC3E}">
        <p14:creationId xmlns:p14="http://schemas.microsoft.com/office/powerpoint/2010/main" val="8219909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6C86A5FA-D8AA-4280-AC0E-CEB875905856}" type="slidenum">
              <a:rPr lang="de-DE" altLang="de-DE" smtClean="0">
                <a:latin typeface="+mn-lt"/>
                <a:ea typeface="+mn-ea"/>
                <a:cs typeface="+mn-cs"/>
              </a:rPr>
              <a:pPr>
                <a:defRPr/>
              </a:pPr>
              <a:t>30</a:t>
            </a:fld>
            <a:endParaRPr lang="de-DE" altLang="de-DE">
              <a:latin typeface="+mn-lt"/>
              <a:ea typeface="+mn-ea"/>
              <a:cs typeface="+mn-cs"/>
            </a:endParaRPr>
          </a:p>
        </p:txBody>
      </p:sp>
      <p:sp>
        <p:nvSpPr>
          <p:cNvPr id="26" name="Titel 4"/>
          <p:cNvSpPr>
            <a:spLocks noGrp="1"/>
          </p:cNvSpPr>
          <p:nvPr>
            <p:ph type="title" idx="4294967295"/>
          </p:nvPr>
        </p:nvSpPr>
        <p:spPr bwMode="gray">
          <a:xfrm>
            <a:off x="0" y="1125538"/>
            <a:ext cx="11376025" cy="719137"/>
          </a:xfrm>
        </p:spPr>
        <p:txBody>
          <a:bodyPr/>
          <a:lstStyle/>
          <a:p>
            <a:r>
              <a:rPr lang="he-IL" altLang="ko-KR" sz="3600" spc="-5" dirty="0">
                <a:latin typeface="+mn-lt"/>
                <a:ea typeface="+mn-ea"/>
                <a:cs typeface="+mn-cs"/>
              </a:rPr>
              <a:t>אופציונלי: סרטון וידאו</a:t>
            </a:r>
            <a:endParaRPr lang="de-DE" sz="3600" dirty="0">
              <a:latin typeface="+mn-lt"/>
              <a:ea typeface="+mn-ea"/>
              <a:cs typeface="+mn-cs"/>
            </a:endParaRPr>
          </a:p>
        </p:txBody>
      </p:sp>
      <p:sp>
        <p:nvSpPr>
          <p:cNvPr id="2" name="Content Placeholder 1"/>
          <p:cNvSpPr>
            <a:spLocks noGrp="1"/>
          </p:cNvSpPr>
          <p:nvPr>
            <p:ph idx="4294967295"/>
          </p:nvPr>
        </p:nvSpPr>
        <p:spPr>
          <a:xfrm>
            <a:off x="0" y="2205038"/>
            <a:ext cx="11339513" cy="4248150"/>
          </a:xfrm>
        </p:spPr>
        <p:txBody>
          <a:bodyPr>
            <a:noAutofit/>
          </a:bodyPr>
          <a:lstStyle/>
          <a:p>
            <a:pPr lvl="0" defTabSz="914400" eaLnBrk="0" fontAlgn="base" hangingPunct="0">
              <a:spcAft>
                <a:spcPct val="0"/>
              </a:spcAft>
            </a:pPr>
            <a:r>
              <a:rPr lang="he-IL" altLang="ko-KR" sz="2400" dirty="0">
                <a:solidFill>
                  <a:srgbClr val="004992"/>
                </a:solidFill>
              </a:rPr>
              <a:t>:אופציונלי: סרטוני וידאו העוסקים בנושא היומי זמינים בקישור הבא:</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he-IL" altLang="ko-KR" sz="2400" dirty="0">
                <a:solidFill>
                  <a:srgbClr val="333333"/>
                </a:solidFill>
              </a:rPr>
              <a:t>לאחר הסרטון, תוכלו לדון כיצד הוא קשור לנושא שלנו היום.</a:t>
            </a: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spc="-5" dirty="0">
                <a:solidFill>
                  <a:srgbClr val="333333"/>
                </a:solidFill>
                <a:latin typeface="+mn-lt"/>
                <a:ea typeface="+mn-ea"/>
                <a:cs typeface="+mn-cs"/>
              </a:rPr>
              <a:t>]</a:t>
            </a:r>
            <a:r>
              <a:rPr lang="he-IL" altLang="ko-KR" i="1" spc="-5" dirty="0">
                <a:solidFill>
                  <a:srgbClr val="333333"/>
                </a:solidFill>
                <a:latin typeface="+mn-lt"/>
                <a:ea typeface="+mn-ea"/>
                <a:cs typeface="+mn-cs"/>
              </a:rPr>
              <a:t>למאמנים: </a:t>
            </a:r>
          </a:p>
          <a:p>
            <a:pPr marL="635" algn="r" defTabSz="914400" rtl="1" eaLnBrk="0" fontAlgn="base" hangingPunct="0">
              <a:spcBef>
                <a:spcPts val="894"/>
              </a:spcBef>
              <a:spcAft>
                <a:spcPct val="0"/>
              </a:spcAft>
            </a:pPr>
            <a:r>
              <a:rPr lang="he-IL" altLang="ko-KR" dirty="0">
                <a:solidFill>
                  <a:srgbClr val="333333"/>
                </a:solidFill>
                <a:latin typeface="+mn-lt"/>
                <a:ea typeface="+mn-ea"/>
                <a:cs typeface="+mn-cs"/>
              </a:rPr>
              <a:t>חלק מסרטוני הוידאו כוללים שפה שעלולה להיות לא הולמת לכל הקהלים והתרבויות. אנא סננו בקפידה את החומרים לפני הצגתם.</a:t>
            </a:r>
            <a:r>
              <a:rPr lang="ar-SA" altLang="ko-KR" dirty="0">
                <a:solidFill>
                  <a:srgbClr val="333333"/>
                </a:solidFill>
                <a:latin typeface="+mn-lt"/>
                <a:ea typeface="+mn-ea"/>
                <a:cs typeface="+mn-cs"/>
              </a:rPr>
              <a:t>]</a:t>
            </a:r>
          </a:p>
        </p:txBody>
      </p:sp>
      <p:grpSp>
        <p:nvGrpSpPr>
          <p:cNvPr id="31" name="Group 30"/>
          <p:cNvGrpSpPr/>
          <p:nvPr/>
        </p:nvGrpSpPr>
        <p:grpSpPr>
          <a:xfrm>
            <a:off x="481720" y="4383231"/>
            <a:ext cx="1838137" cy="1828164"/>
            <a:chOff x="9875318" y="4383231"/>
            <a:chExt cx="1838137" cy="1828164"/>
          </a:xfrm>
        </p:grpSpPr>
        <p:sp>
          <p:nvSpPr>
            <p:cNvPr id="32"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3"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4"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5"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6"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7"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8"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9"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40"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grpSp>
    </p:spTree>
    <p:extLst>
      <p:ext uri="{BB962C8B-B14F-4D97-AF65-F5344CB8AC3E}">
        <p14:creationId xmlns:p14="http://schemas.microsoft.com/office/powerpoint/2010/main" val="41535113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31</a:t>
            </a:fld>
            <a:endParaRPr lang="de-DE" altLang="de-DE">
              <a:latin typeface="+mn-lt"/>
              <a:ea typeface="+mn-ea"/>
              <a:cs typeface="+mn-cs"/>
            </a:endParaRPr>
          </a:p>
        </p:txBody>
      </p:sp>
      <p:pic>
        <p:nvPicPr>
          <p:cNvPr id="13"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874639"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3"/>
          <p:cNvSpPr>
            <a:spLocks/>
          </p:cNvSpPr>
          <p:nvPr/>
        </p:nvSpPr>
        <p:spPr bwMode="auto">
          <a:xfrm>
            <a:off x="6885989" y="5029200"/>
            <a:ext cx="548640" cy="466344"/>
          </a:xfrm>
          <a:prstGeom prst="roundRect">
            <a:avLst/>
          </a:prstGeom>
          <a:solidFill>
            <a:schemeClr val="bg1"/>
          </a:solidFill>
          <a:ln w="9144">
            <a:noFill/>
            <a:round/>
            <a:headEnd/>
            <a:tailEnd/>
          </a:ln>
        </p:spPr>
        <p:txBody>
          <a:bodyPr lIns="0" tIns="0" rIns="0" bIns="0" anchor="ctr" anchorCtr="0"/>
          <a:lstStyle/>
          <a:p>
            <a:pPr algn="ctr" rtl="1" eaLnBrk="1" fontAlgn="auto" hangingPunct="1">
              <a:spcBef>
                <a:spcPts val="0"/>
              </a:spcBef>
              <a:spcAft>
                <a:spcPts val="0"/>
              </a:spcAft>
              <a:defRPr/>
            </a:pPr>
            <a:r>
              <a:rPr lang="en-US" sz="1400" b="1" spc="-5" dirty="0">
                <a:solidFill>
                  <a:srgbClr val="333333"/>
                </a:solidFill>
                <a:latin typeface="+mn-lt"/>
                <a:cs typeface="+mn-cs"/>
              </a:rPr>
              <a:t> </a:t>
            </a:r>
          </a:p>
        </p:txBody>
      </p:sp>
      <p:sp>
        <p:nvSpPr>
          <p:cNvPr id="17" name="Caption_11"/>
          <p:cNvSpPr txBox="1"/>
          <p:nvPr/>
        </p:nvSpPr>
        <p:spPr>
          <a:xfrm>
            <a:off x="2840984" y="5884164"/>
            <a:ext cx="6479552" cy="384914"/>
          </a:xfrm>
          <a:prstGeom prst="rect">
            <a:avLst/>
          </a:prstGeom>
        </p:spPr>
        <p:txBody>
          <a:bodyPr lIns="0" tIns="12700" rIns="0" bIns="0">
            <a:spAutoFit/>
          </a:bodyPr>
          <a:lstStyle/>
          <a:p>
            <a:pPr marL="12700" algn="ctr" rtl="1" eaLnBrk="1" fontAlgn="auto" hangingPunct="1">
              <a:lnSpc>
                <a:spcPct val="105000"/>
              </a:lnSpc>
              <a:spcBef>
                <a:spcPts val="1999"/>
              </a:spcBef>
              <a:spcAft>
                <a:spcPts val="0"/>
              </a:spcAft>
              <a:defRPr/>
            </a:pPr>
            <a:r>
              <a:rPr lang="he-IL" sz="2400" spc="-5">
                <a:solidFill>
                  <a:srgbClr val="004992"/>
                </a:solidFill>
                <a:latin typeface="+mn-lt"/>
                <a:cs typeface="+mn-cs"/>
              </a:rPr>
              <a:t>האם ייצאו האב ובנו לשוט?</a:t>
            </a:r>
            <a:endParaRPr sz="2400" dirty="0">
              <a:solidFill>
                <a:srgbClr val="004992"/>
              </a:solidFill>
              <a:latin typeface="+mn-lt"/>
              <a:cs typeface="+mn-cs"/>
            </a:endParaRPr>
          </a:p>
        </p:txBody>
      </p:sp>
      <p:sp>
        <p:nvSpPr>
          <p:cNvPr id="15" name="Caption_12"/>
          <p:cNvSpPr>
            <a:spLocks/>
          </p:cNvSpPr>
          <p:nvPr/>
        </p:nvSpPr>
        <p:spPr bwMode="auto">
          <a:xfrm>
            <a:off x="6516751" y="5202936"/>
            <a:ext cx="1783080" cy="484632"/>
          </a:xfrm>
          <a:prstGeom prst="roundRect">
            <a:avLst/>
          </a:prstGeom>
          <a:solidFill>
            <a:schemeClr val="bg1"/>
          </a:solidFill>
          <a:ln w="9144">
            <a:noFill/>
            <a:round/>
            <a:headEnd/>
            <a:tailEnd/>
          </a:ln>
        </p:spPr>
        <p:txBody>
          <a:bodyPr lIns="0" tIns="0" rIns="0" bIns="0" anchor="ctr" anchorCtr="0"/>
          <a:lstStyle/>
          <a:p>
            <a:pPr algn="ctr" rtl="1" eaLnBrk="1" fontAlgn="auto" hangingPunct="1">
              <a:spcBef>
                <a:spcPts val="0"/>
              </a:spcBef>
              <a:spcAft>
                <a:spcPts val="0"/>
              </a:spcAft>
              <a:defRPr/>
            </a:pPr>
            <a:r>
              <a:rPr lang="en-US" sz="1400" b="1" spc="-5" dirty="0">
                <a:solidFill>
                  <a:srgbClr val="333333"/>
                </a:solidFill>
                <a:latin typeface="+mn-lt"/>
                <a:cs typeface="+mn-cs"/>
              </a:rPr>
              <a:t> </a:t>
            </a:r>
          </a:p>
        </p:txBody>
      </p:sp>
      <p:sp>
        <p:nvSpPr>
          <p:cNvPr id="14" name="Caption_14"/>
          <p:cNvSpPr>
            <a:spLocks/>
          </p:cNvSpPr>
          <p:nvPr/>
        </p:nvSpPr>
        <p:spPr bwMode="auto">
          <a:xfrm>
            <a:off x="6571615" y="5138928"/>
            <a:ext cx="1554480" cy="548640"/>
          </a:xfrm>
          <a:prstGeom prst="roundRect">
            <a:avLst/>
          </a:prstGeom>
          <a:noFill/>
          <a:ln w="9144">
            <a:noFill/>
            <a:round/>
            <a:headEnd/>
            <a:tailEnd/>
          </a:ln>
        </p:spPr>
        <p:txBody>
          <a:bodyPr lIns="0" tIns="0" rIns="0" bIns="0" anchor="ctr" anchorCtr="0"/>
          <a:lstStyle/>
          <a:p>
            <a:pPr algn="ctr" rtl="1" eaLnBrk="1" fontAlgn="auto" hangingPunct="1">
              <a:spcBef>
                <a:spcPts val="0"/>
              </a:spcBef>
              <a:spcAft>
                <a:spcPts val="0"/>
              </a:spcAft>
              <a:defRPr/>
            </a:pPr>
            <a:r>
              <a:rPr lang="he-IL" sz="1400" b="1" spc="-5">
                <a:solidFill>
                  <a:srgbClr val="333333"/>
                </a:solidFill>
                <a:latin typeface="+mn-lt"/>
                <a:cs typeface="+mn-cs"/>
              </a:rPr>
              <a:t>זהירות! סערה מתקרבת! נא לעזוב את החוף!</a:t>
            </a:r>
            <a:endParaRPr lang="en-US" sz="1400" b="1" spc="-5" dirty="0">
              <a:solidFill>
                <a:srgbClr val="333333"/>
              </a:solidFill>
              <a:latin typeface="+mn-lt"/>
              <a:cs typeface="+mn-cs"/>
            </a:endParaRPr>
          </a:p>
        </p:txBody>
      </p:sp>
    </p:spTree>
    <p:extLst>
      <p:ext uri="{BB962C8B-B14F-4D97-AF65-F5344CB8AC3E}">
        <p14:creationId xmlns:p14="http://schemas.microsoft.com/office/powerpoint/2010/main" val="23675942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32</a:t>
            </a:fld>
            <a:endParaRPr lang="de-DE" altLang="de-DE">
              <a:latin typeface="+mn-lt"/>
              <a:ea typeface="+mn-ea"/>
              <a:cs typeface="+mn-cs"/>
            </a:endParaRPr>
          </a:p>
        </p:txBody>
      </p:sp>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577147" y="5918513"/>
            <a:ext cx="7040880" cy="750847"/>
          </a:xfrm>
          <a:prstGeom prst="rect">
            <a:avLst/>
          </a:prstGeom>
        </p:spPr>
        <p:txBody>
          <a:bodyPr wrap="square" lIns="0" tIns="12065" rIns="0" bIns="0">
            <a:spAutoFit/>
          </a:bodyPr>
          <a:lstStyle/>
          <a:p>
            <a:pPr algn="ctr" rtl="1" eaLnBrk="1" fontAlgn="auto" hangingPunct="1">
              <a:spcBef>
                <a:spcPts val="1200"/>
              </a:spcBef>
              <a:spcAft>
                <a:spcPts val="0"/>
              </a:spcAft>
              <a:defRPr/>
            </a:pPr>
            <a:r>
              <a:rPr lang="he-IL" sz="2400" spc="-5">
                <a:solidFill>
                  <a:srgbClr val="004992"/>
                </a:solidFill>
                <a:latin typeface="+mn-lt"/>
                <a:cs typeface="+mn-cs"/>
              </a:rPr>
              <a:t>לפי מה שג'ון חושב, מתי ראתה מרי לאחרונה את האוטו-גלידה? ליד גן השעשועים או ליד הכנסייה?</a:t>
            </a:r>
            <a:endParaRPr sz="2400" dirty="0">
              <a:solidFill>
                <a:srgbClr val="004992"/>
              </a:solidFill>
              <a:latin typeface="+mn-lt"/>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33</a:t>
            </a:fld>
            <a:endParaRPr lang="de-DE" altLang="de-DE">
              <a:latin typeface="+mn-lt"/>
              <a:ea typeface="+mn-ea"/>
              <a:cs typeface="+mn-cs"/>
            </a:endParaRPr>
          </a:p>
        </p:txBody>
      </p:sp>
      <p:pic>
        <p:nvPicPr>
          <p:cNvPr id="10"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681420"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2"/>
          <p:cNvSpPr>
            <a:spLocks/>
          </p:cNvSpPr>
          <p:nvPr/>
        </p:nvSpPr>
        <p:spPr bwMode="auto">
          <a:xfrm flipH="1">
            <a:off x="6828971"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rtl="1"/>
            <a:r>
              <a:rPr lang="he-IL" altLang="de-DE" sz="1400" b="1">
                <a:latin typeface="+mn-lt"/>
                <a:cs typeface="+mn-cs"/>
              </a:rPr>
              <a:t>אפשר לאכול אמא? אני גווע ברעב!</a:t>
            </a:r>
            <a:endParaRPr lang="de-DE" altLang="de-DE" sz="1400" dirty="0">
              <a:latin typeface="+mn-lt"/>
              <a:cs typeface="+mn-cs"/>
            </a:endParaRPr>
          </a:p>
        </p:txBody>
      </p:sp>
      <p:sp>
        <p:nvSpPr>
          <p:cNvPr id="12" name="Caption_10"/>
          <p:cNvSpPr txBox="1">
            <a:spLocks noChangeArrowheads="1"/>
          </p:cNvSpPr>
          <p:nvPr/>
        </p:nvSpPr>
        <p:spPr bwMode="auto">
          <a:xfrm>
            <a:off x="2647766" y="5884164"/>
            <a:ext cx="6865989"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rtl="1" eaLnBrk="1" hangingPunct="1">
              <a:lnSpc>
                <a:spcPct val="105000"/>
              </a:lnSpc>
              <a:spcBef>
                <a:spcPts val="1999"/>
              </a:spcBef>
              <a:buFontTx/>
              <a:buNone/>
            </a:pPr>
            <a:r>
              <a:rPr lang="he-IL" altLang="de-DE" sz="2400">
                <a:solidFill>
                  <a:srgbClr val="004992"/>
                </a:solidFill>
                <a:latin typeface="+mn-lt"/>
                <a:cs typeface="+mn-cs"/>
              </a:rPr>
              <a:t>מה חושבת האֵם? האם היא צודקת?</a:t>
            </a:r>
            <a:endParaRPr lang="de-DE" altLang="de-DE" sz="2400" dirty="0">
              <a:solidFill>
                <a:srgbClr val="004992"/>
              </a:solidFill>
              <a:latin typeface="+mn-lt"/>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693693"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34</a:t>
            </a:fld>
            <a:endParaRPr lang="de-DE" altLang="de-DE">
              <a:latin typeface="+mn-lt"/>
              <a:ea typeface="+mn-ea"/>
              <a:cs typeface="+mn-cs"/>
            </a:endParaRPr>
          </a:p>
        </p:txBody>
      </p:sp>
      <p:sp>
        <p:nvSpPr>
          <p:cNvPr id="22" name="Caption_22"/>
          <p:cNvSpPr txBox="1"/>
          <p:nvPr/>
        </p:nvSpPr>
        <p:spPr>
          <a:xfrm rot="60000" flipH="1">
            <a:off x="3279588" y="3523632"/>
            <a:ext cx="2834640" cy="155448"/>
          </a:xfrm>
          <a:prstGeom prst="rect">
            <a:avLst/>
          </a:prstGeom>
          <a:solidFill>
            <a:schemeClr val="bg1"/>
          </a:solidFill>
          <a:ln w="9144">
            <a:noFill/>
          </a:ln>
        </p:spPr>
        <p:txBody>
          <a:bodyPr lIns="0" tIns="0" rIns="0" bIns="0" anchor="t" anchorCtr="0">
            <a:noAutofit/>
          </a:bodyPr>
          <a:lstStyle/>
          <a:p>
            <a:pPr marL="19685" algn="r" rtl="1" eaLnBrk="1" fontAlgn="auto" hangingPunct="1">
              <a:spcBef>
                <a:spcPts val="0"/>
              </a:spcBef>
              <a:spcAft>
                <a:spcPts val="0"/>
              </a:spcAft>
              <a:defRPr/>
            </a:pPr>
            <a:r>
              <a:rPr lang="en-US" sz="1000" b="1" dirty="0">
                <a:latin typeface="+mn-lt"/>
                <a:cs typeface="+mn-cs"/>
              </a:rPr>
              <a:t> </a:t>
            </a:r>
            <a:endParaRPr sz="1000" dirty="0">
              <a:latin typeface="+mn-lt"/>
              <a:cs typeface="+mn-cs"/>
            </a:endParaRPr>
          </a:p>
        </p:txBody>
      </p:sp>
      <p:sp>
        <p:nvSpPr>
          <p:cNvPr id="24" name="Caption_19"/>
          <p:cNvSpPr/>
          <p:nvPr/>
        </p:nvSpPr>
        <p:spPr>
          <a:xfrm rot="758580" flipH="1">
            <a:off x="4019895" y="1650067"/>
            <a:ext cx="987552" cy="457200"/>
          </a:xfrm>
          <a:prstGeom prst="rect">
            <a:avLst/>
          </a:prstGeom>
          <a:solidFill>
            <a:schemeClr val="bg1"/>
          </a:solidFill>
          <a:ln>
            <a:noFill/>
          </a:ln>
        </p:spPr>
        <p:txBody>
          <a:bodyPr wrap="square" lIns="45720" rIns="45720">
            <a:noAutofit/>
          </a:bodyPr>
          <a:lstStyle/>
          <a:p>
            <a:pPr algn="r" rtl="1"/>
            <a:r>
              <a:rPr lang="he-IL" altLang="de-DE" sz="1000" b="1">
                <a:solidFill>
                  <a:srgbClr val="333333"/>
                </a:solidFill>
                <a:latin typeface="+mn-lt"/>
                <a:cs typeface="+mn-cs"/>
              </a:rPr>
              <a:t>תלונה</a:t>
            </a:r>
          </a:p>
          <a:p>
            <a:pPr algn="r" rtl="1"/>
            <a:r>
              <a:rPr lang="he-IL" altLang="de-DE" sz="1000" b="1">
                <a:solidFill>
                  <a:srgbClr val="333333"/>
                </a:solidFill>
                <a:latin typeface="+mn-lt"/>
                <a:cs typeface="+mn-cs"/>
              </a:rPr>
              <a:t>שכני מלמעלה</a:t>
            </a:r>
            <a:endParaRPr lang="en-US" sz="1000" b="1" dirty="0">
              <a:solidFill>
                <a:srgbClr val="333333"/>
              </a:solidFill>
              <a:latin typeface="+mn-lt"/>
              <a:cs typeface="+mn-cs"/>
            </a:endParaRPr>
          </a:p>
        </p:txBody>
      </p:sp>
      <p:sp>
        <p:nvSpPr>
          <p:cNvPr id="25" name="Caption_18"/>
          <p:cNvSpPr txBox="1"/>
          <p:nvPr/>
        </p:nvSpPr>
        <p:spPr>
          <a:xfrm>
            <a:off x="5089475" y="4218560"/>
            <a:ext cx="640080" cy="156068"/>
          </a:xfrm>
          <a:prstGeom prst="rect">
            <a:avLst/>
          </a:prstGeom>
          <a:solidFill>
            <a:schemeClr val="bg1"/>
          </a:solidFill>
        </p:spPr>
        <p:txBody>
          <a:bodyPr lIns="0" tIns="0" rIns="0" bIns="0">
            <a:spAutoFit/>
          </a:bodyPr>
          <a:lstStyle/>
          <a:p>
            <a:pPr marL="85725" algn="ctr" rtl="1" eaLnBrk="1" fontAlgn="auto" hangingPunct="1">
              <a:lnSpc>
                <a:spcPts val="1175"/>
              </a:lnSpc>
              <a:spcBef>
                <a:spcPts val="0"/>
              </a:spcBef>
              <a:spcAft>
                <a:spcPts val="0"/>
              </a:spcAft>
              <a:defRPr/>
            </a:pPr>
            <a:r>
              <a:rPr lang="he-IL" sz="1200" b="1" spc="-5">
                <a:latin typeface="+mn-lt"/>
                <a:cs typeface="+mn-cs"/>
              </a:rPr>
              <a:t>מצבר</a:t>
            </a:r>
            <a:endParaRPr sz="1200" dirty="0">
              <a:latin typeface="+mn-lt"/>
              <a:cs typeface="+mn-cs"/>
            </a:endParaRPr>
          </a:p>
        </p:txBody>
      </p:sp>
      <p:sp>
        <p:nvSpPr>
          <p:cNvPr id="26" name="Caption_17"/>
          <p:cNvSpPr txBox="1"/>
          <p:nvPr/>
        </p:nvSpPr>
        <p:spPr>
          <a:xfrm>
            <a:off x="6518195" y="4343400"/>
            <a:ext cx="731520" cy="148181"/>
          </a:xfrm>
          <a:prstGeom prst="rect">
            <a:avLst/>
          </a:prstGeom>
          <a:solidFill>
            <a:srgbClr val="FFFFFF"/>
          </a:solidFill>
        </p:spPr>
        <p:txBody>
          <a:bodyPr lIns="0" tIns="14604" rIns="0" bIns="0">
            <a:spAutoFit/>
          </a:bodyPr>
          <a:lstStyle/>
          <a:p>
            <a:pPr marL="173355" algn="ctr" rtl="1" eaLnBrk="1" fontAlgn="auto" hangingPunct="1">
              <a:lnSpc>
                <a:spcPts val="1019"/>
              </a:lnSpc>
              <a:spcBef>
                <a:spcPts val="114"/>
              </a:spcBef>
              <a:spcAft>
                <a:spcPts val="0"/>
              </a:spcAft>
              <a:defRPr/>
            </a:pPr>
            <a:r>
              <a:rPr lang="he-IL" sz="1100" b="1" spc="-5">
                <a:latin typeface="+mn-lt"/>
                <a:cs typeface="+mn-cs"/>
              </a:rPr>
              <a:t>מצבר</a:t>
            </a:r>
            <a:endParaRPr sz="1100" dirty="0">
              <a:latin typeface="+mn-lt"/>
              <a:cs typeface="+mn-cs"/>
            </a:endParaRPr>
          </a:p>
        </p:txBody>
      </p:sp>
      <p:sp>
        <p:nvSpPr>
          <p:cNvPr id="27"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rtl="1" eaLnBrk="1" hangingPunct="1">
              <a:lnSpc>
                <a:spcPct val="105000"/>
              </a:lnSpc>
              <a:spcBef>
                <a:spcPts val="1999"/>
              </a:spcBef>
              <a:spcAft>
                <a:spcPts val="0"/>
              </a:spcAft>
            </a:pPr>
            <a:r>
              <a:rPr lang="he-IL" altLang="de-DE" sz="2400">
                <a:solidFill>
                  <a:srgbClr val="004992"/>
                </a:solidFill>
                <a:latin typeface="+mn-lt"/>
                <a:cs typeface="+mn-cs"/>
              </a:rPr>
              <a:t>מדוע המצבר היה ריק בפעם הראשונה?</a:t>
            </a:r>
            <a:br>
              <a:rPr lang="he-IL" altLang="de-DE" sz="2400">
                <a:solidFill>
                  <a:srgbClr val="004992"/>
                </a:solidFill>
                <a:latin typeface="+mn-lt"/>
                <a:cs typeface="+mn-cs"/>
              </a:rPr>
            </a:br>
            <a:r>
              <a:rPr lang="he-IL" altLang="de-DE" sz="2400">
                <a:solidFill>
                  <a:srgbClr val="004992"/>
                </a:solidFill>
                <a:latin typeface="+mn-lt"/>
                <a:cs typeface="+mn-cs"/>
              </a:rPr>
              <a:t>ובפעם השניה? כיצד פירש בעל הרכב את הסיטואציה?</a:t>
            </a:r>
            <a:endParaRPr lang="de-DE" altLang="de-DE" sz="2400" dirty="0">
              <a:solidFill>
                <a:srgbClr val="004992"/>
              </a:solidFill>
              <a:latin typeface="+mn-lt"/>
              <a:cs typeface="+mn-cs"/>
            </a:endParaRPr>
          </a:p>
        </p:txBody>
      </p:sp>
      <p:sp>
        <p:nvSpPr>
          <p:cNvPr id="21" name="Caption_23"/>
          <p:cNvSpPr txBox="1"/>
          <p:nvPr/>
        </p:nvSpPr>
        <p:spPr>
          <a:xfrm rot="60000" flipH="1">
            <a:off x="3354346" y="3505796"/>
            <a:ext cx="2743200" cy="182880"/>
          </a:xfrm>
          <a:prstGeom prst="rect">
            <a:avLst/>
          </a:prstGeom>
          <a:noFill/>
          <a:ln w="9144">
            <a:noFill/>
          </a:ln>
        </p:spPr>
        <p:txBody>
          <a:bodyPr lIns="0" tIns="0" rIns="0" bIns="0" anchor="ctr" anchorCtr="0">
            <a:noAutofit/>
          </a:bodyPr>
          <a:lstStyle/>
          <a:p>
            <a:pPr marL="19685" algn="r" rtl="1" eaLnBrk="1" fontAlgn="auto" hangingPunct="1">
              <a:spcBef>
                <a:spcPts val="204"/>
              </a:spcBef>
              <a:spcAft>
                <a:spcPts val="0"/>
              </a:spcAft>
              <a:defRPr/>
            </a:pPr>
            <a:r>
              <a:rPr lang="he-IL" sz="1050" b="1">
                <a:latin typeface="+mn-lt"/>
                <a:cs typeface="+mn-cs"/>
              </a:rPr>
              <a:t>כעבור שבועיים, לאחר שעבר לדירה אחרת...</a:t>
            </a:r>
            <a:endParaRPr sz="1050" b="1" dirty="0">
              <a:latin typeface="+mn-lt"/>
              <a:cs typeface="+mn-cs"/>
            </a:endParaRPr>
          </a:p>
        </p:txBody>
      </p:sp>
      <p:sp>
        <p:nvSpPr>
          <p:cNvPr id="20" name="Caption_20"/>
          <p:cNvSpPr/>
          <p:nvPr/>
        </p:nvSpPr>
        <p:spPr>
          <a:xfrm rot="2871207" flipH="1">
            <a:off x="4791193" y="1649624"/>
            <a:ext cx="1097280" cy="457200"/>
          </a:xfrm>
          <a:prstGeom prst="rect">
            <a:avLst/>
          </a:prstGeom>
          <a:solidFill>
            <a:schemeClr val="bg1"/>
          </a:solidFill>
          <a:ln>
            <a:solidFill>
              <a:schemeClr val="tx1"/>
            </a:solidFill>
          </a:ln>
        </p:spPr>
        <p:txBody>
          <a:bodyPr wrap="square" lIns="45720" rIns="45720">
            <a:noAutofit/>
          </a:bodyPr>
          <a:lstStyle/>
          <a:p>
            <a:pPr algn="r" rtl="1"/>
            <a:r>
              <a:rPr lang="he-IL" altLang="de-DE" sz="1100" b="1" spc="-30" dirty="0">
                <a:solidFill>
                  <a:srgbClr val="333333"/>
                </a:solidFill>
                <a:latin typeface="+mn-lt"/>
                <a:cs typeface="+mn-cs"/>
              </a:rPr>
              <a:t>לכבוד</a:t>
            </a:r>
          </a:p>
          <a:p>
            <a:pPr algn="r" rtl="1"/>
            <a:r>
              <a:rPr lang="he-IL" altLang="de-DE" sz="1100" b="1" spc="-30" dirty="0">
                <a:solidFill>
                  <a:srgbClr val="333333"/>
                </a:solidFill>
                <a:latin typeface="+mn-lt"/>
                <a:cs typeface="+mn-cs"/>
              </a:rPr>
              <a:t>בעל הבית</a:t>
            </a:r>
            <a:endParaRPr lang="en-US" sz="1100" b="1" spc="-30" dirty="0">
              <a:solidFill>
                <a:srgbClr val="333333"/>
              </a:solidFill>
              <a:latin typeface="+mn-lt"/>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rtl="0" fontAlgn="base">
              <a:buClr>
                <a:srgbClr val="333333"/>
              </a:buClr>
            </a:pPr>
            <a:r>
              <a:rPr lang="de-DE" altLang="de-DE" sz="2400" b="1" dirty="0">
                <a:solidFill>
                  <a:srgbClr val="333333"/>
                </a:solidFill>
              </a:rPr>
              <a:t>:</a:t>
            </a:r>
            <a:r>
              <a:rPr lang="he-IL" altLang="de-DE" sz="2400" b="1" dirty="0">
                <a:solidFill>
                  <a:srgbClr val="333333"/>
                </a:solidFill>
              </a:rPr>
              <a:t>מטרות הלימוד</a:t>
            </a:r>
          </a:p>
          <a:p>
            <a:pPr marL="342900" lvl="0" indent="-342900" defTabSz="914400" fontAlgn="base">
              <a:buClr>
                <a:srgbClr val="333333"/>
              </a:buClr>
              <a:buSzPct val="80000"/>
              <a:buFont typeface="WingDings"/>
              <a:buChar char=""/>
            </a:pPr>
            <a:r>
              <a:rPr lang="he-IL" altLang="de-DE" sz="2400" dirty="0">
                <a:solidFill>
                  <a:srgbClr val="004992"/>
                </a:solidFill>
              </a:rPr>
              <a:t>אי הבנות וקונפליקטים רבים מתעוררים כאשר אנשים מנחשים באופן שגוי מחשבות של אחרים.</a:t>
            </a:r>
            <a:br>
              <a:rPr lang="en-US" altLang="de-DE" sz="2400" dirty="0">
                <a:solidFill>
                  <a:srgbClr val="333333"/>
                </a:solidFill>
              </a:rPr>
            </a:br>
            <a:r>
              <a:rPr lang="he-IL" altLang="de-DE" sz="2400" dirty="0">
                <a:solidFill>
                  <a:srgbClr val="333333"/>
                </a:solidFill>
              </a:rPr>
              <a:t>(לדוגמה: אם לא מספר לחברך שאתה מרגיש רע כרגע, אתה לא יכול לצפות ממנו להתחשב יותר!)</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35</a:t>
            </a:fld>
            <a:endParaRPr lang="de-DE" altLang="de-DE">
              <a:latin typeface="+mn-lt"/>
              <a:ea typeface="+mn-ea"/>
              <a:cs typeface="+mn-cs"/>
            </a:endParaRPr>
          </a:p>
        </p:txBody>
      </p:sp>
    </p:spTree>
    <p:extLst>
      <p:ext uri="{BB962C8B-B14F-4D97-AF65-F5344CB8AC3E}">
        <p14:creationId xmlns:p14="http://schemas.microsoft.com/office/powerpoint/2010/main" val="20049079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rtl="0" fontAlgn="base">
              <a:buClr>
                <a:srgbClr val="333333"/>
              </a:buClr>
            </a:pPr>
            <a:r>
              <a:rPr lang="de-DE" altLang="de-DE" sz="2400" b="1" dirty="0">
                <a:solidFill>
                  <a:srgbClr val="333333"/>
                </a:solidFill>
              </a:rPr>
              <a:t>:</a:t>
            </a:r>
            <a:r>
              <a:rPr lang="he-IL" altLang="de-DE" sz="2400" b="1" dirty="0">
                <a:solidFill>
                  <a:srgbClr val="333333"/>
                </a:solidFill>
              </a:rPr>
              <a:t>מטרות הלימוד</a:t>
            </a:r>
          </a:p>
          <a:p>
            <a:pPr marL="342900" lvl="0" indent="-342900" defTabSz="914400" fontAlgn="base">
              <a:buClr>
                <a:srgbClr val="333333"/>
              </a:buClr>
              <a:buSzPct val="80000"/>
              <a:buFont typeface="WingDings"/>
              <a:buChar char=""/>
            </a:pPr>
            <a:r>
              <a:rPr lang="he-IL" altLang="de-DE" sz="2400" dirty="0">
                <a:solidFill>
                  <a:srgbClr val="004992"/>
                </a:solidFill>
              </a:rPr>
              <a:t>אי הבנות וקונפליקטים רבים מתעוררים כאשר אנשים מנחשים באופן שגוי מחשבות של אחרים.</a:t>
            </a:r>
            <a:br>
              <a:rPr lang="en-US" altLang="de-DE" sz="2400" dirty="0">
                <a:solidFill>
                  <a:srgbClr val="333333"/>
                </a:solidFill>
              </a:rPr>
            </a:br>
            <a:r>
              <a:rPr lang="he-IL" altLang="de-DE" sz="2400" dirty="0">
                <a:solidFill>
                  <a:srgbClr val="333333"/>
                </a:solidFill>
              </a:rPr>
              <a:t>(לדוגמה: אם לא מספר לחברך שאתה מרגיש רע כרגע, אתה לא יכול לצפות ממנו להתחשב יותר!)</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he-IL" altLang="de-DE" sz="2400" dirty="0">
                <a:solidFill>
                  <a:srgbClr val="333333"/>
                </a:solidFill>
              </a:rPr>
              <a:t>נסה להעריך מצבים חברתיים מורכבים מנקודות מבט שונות ולשקול את כל המידע הזמין. ככל שתתחשב ביותר מידע, סביר כי תשיג שיפוט נכון </a:t>
            </a:r>
            <a:r>
              <a:rPr lang="he-IL" altLang="de-DE" sz="2400">
                <a:solidFill>
                  <a:srgbClr val="333333"/>
                </a:solidFill>
              </a:rPr>
              <a:t>יותר.</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36</a:t>
            </a:fld>
            <a:endParaRPr lang="de-DE" altLang="de-DE">
              <a:latin typeface="+mn-lt"/>
              <a:ea typeface="+mn-ea"/>
              <a:cs typeface="+mn-cs"/>
            </a:endParaRPr>
          </a:p>
        </p:txBody>
      </p:sp>
    </p:spTree>
    <p:extLst>
      <p:ext uri="{BB962C8B-B14F-4D97-AF65-F5344CB8AC3E}">
        <p14:creationId xmlns:p14="http://schemas.microsoft.com/office/powerpoint/2010/main" val="22016098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rtl="0" fontAlgn="base">
              <a:buClr>
                <a:srgbClr val="333333"/>
              </a:buClr>
            </a:pPr>
            <a:r>
              <a:rPr lang="de-DE" altLang="de-DE" sz="2400" b="1" dirty="0">
                <a:solidFill>
                  <a:srgbClr val="333333"/>
                </a:solidFill>
              </a:rPr>
              <a:t>:</a:t>
            </a:r>
            <a:r>
              <a:rPr lang="he-IL" altLang="de-DE" sz="2400" b="1" dirty="0">
                <a:solidFill>
                  <a:srgbClr val="333333"/>
                </a:solidFill>
              </a:rPr>
              <a:t>מטרות הלימוד</a:t>
            </a:r>
          </a:p>
          <a:p>
            <a:pPr marL="342900" lvl="0" indent="-342900" defTabSz="914400" fontAlgn="base">
              <a:buClr>
                <a:srgbClr val="333333"/>
              </a:buClr>
              <a:buSzPct val="80000"/>
              <a:buFont typeface="WingDings"/>
              <a:buChar char=""/>
            </a:pPr>
            <a:r>
              <a:rPr lang="he-IL" altLang="de-DE" sz="2400" dirty="0">
                <a:solidFill>
                  <a:srgbClr val="004992"/>
                </a:solidFill>
              </a:rPr>
              <a:t>אי הבנות וקונפליקטים רבים מתעוררים כאשר אנשים מנחשים באופן שגוי מחשבות של אחרים.</a:t>
            </a:r>
            <a:br>
              <a:rPr lang="en-US" altLang="de-DE" sz="2400" dirty="0">
                <a:solidFill>
                  <a:srgbClr val="333333"/>
                </a:solidFill>
              </a:rPr>
            </a:br>
            <a:r>
              <a:rPr lang="he-IL" altLang="de-DE" sz="2400" dirty="0">
                <a:solidFill>
                  <a:srgbClr val="333333"/>
                </a:solidFill>
              </a:rPr>
              <a:t>(לדוגמה: אם לא מספר לחברך שאתה מרגיש רע כרגע, אתה לא יכול לצפות ממנו להתחשב יותר!)</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he-IL" altLang="de-DE" sz="2400" dirty="0">
                <a:solidFill>
                  <a:srgbClr val="333333"/>
                </a:solidFill>
              </a:rPr>
              <a:t>נסה להעריך מצבים חברתיים מורכבים מנקודות מבט שונות ולשקול את כל המידע הזמין. ככל שתתחשב ביותר מידע, סביר כי תשיג שיפוט נכון יותר.</a:t>
            </a:r>
            <a:endParaRPr lang="en-US" altLang="de-DE" sz="2400" dirty="0">
              <a:solidFill>
                <a:srgbClr val="333333"/>
              </a:solidFill>
            </a:endParaRPr>
          </a:p>
          <a:p>
            <a:pPr marL="342900" lvl="0" indent="-342900" defTabSz="914400" fontAlgn="base">
              <a:buClr>
                <a:srgbClr val="333333"/>
              </a:buClr>
              <a:buSzPct val="80000"/>
              <a:buFont typeface="WingDings"/>
              <a:buChar char=""/>
            </a:pPr>
            <a:r>
              <a:rPr lang="he-IL" altLang="de-DE" sz="2400" dirty="0">
                <a:solidFill>
                  <a:srgbClr val="333333"/>
                </a:solidFill>
              </a:rPr>
              <a:t>זהירות: מצב הרוח הנוכחי שלנו משפיע על האופן בו אנו תופסים את הסביבה שלנו (לדוגמה: כיצד אתה מעריך בן-אדם).</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37</a:t>
            </a:fld>
            <a:endParaRPr lang="de-DE" altLang="de-DE">
              <a:latin typeface="+mn-lt"/>
              <a:ea typeface="+mn-ea"/>
              <a:cs typeface="+mn-cs"/>
            </a:endParaRPr>
          </a:p>
        </p:txBody>
      </p:sp>
    </p:spTree>
    <p:extLst>
      <p:ext uri="{BB962C8B-B14F-4D97-AF65-F5344CB8AC3E}">
        <p14:creationId xmlns:p14="http://schemas.microsoft.com/office/powerpoint/2010/main" val="3348764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6699"/>
              </a:buClr>
            </a:pPr>
            <a:r>
              <a:rPr lang="he-IL" altLang="de-DE" sz="2400" dirty="0">
                <a:solidFill>
                  <a:srgbClr val="333333"/>
                </a:solidFill>
              </a:rPr>
              <a:t>בזמן פסיכוזה אנשים נתונים לסכנה של פרשנות שגויה או פרשנות יתר של הבעות פנים ופעולות.</a:t>
            </a:r>
          </a:p>
          <a:p>
            <a:pPr lvl="0" defTabSz="914400" fontAlgn="base">
              <a:buClr>
                <a:srgbClr val="006699"/>
              </a:buClr>
            </a:pPr>
            <a:r>
              <a:rPr lang="he-IL" altLang="de-DE" sz="2400" dirty="0">
                <a:solidFill>
                  <a:srgbClr val="004992"/>
                </a:solidFill>
              </a:rPr>
              <a:t>לדוגמה: </a:t>
            </a:r>
            <a:r>
              <a:rPr lang="he-IL" altLang="de-DE" sz="2400" dirty="0">
                <a:solidFill>
                  <a:srgbClr val="333333"/>
                </a:solidFill>
              </a:rPr>
              <a:t>מרווין מרגיש שצוחקים עליו!</a:t>
            </a:r>
          </a:p>
          <a:p>
            <a:pPr lvl="0" defTabSz="914400" fontAlgn="base">
              <a:buClr>
                <a:srgbClr val="006699"/>
              </a:buClr>
            </a:pPr>
            <a:r>
              <a:rPr lang="he-IL" altLang="de-DE" sz="2400" dirty="0">
                <a:solidFill>
                  <a:srgbClr val="004992"/>
                </a:solidFill>
              </a:rPr>
              <a:t>רקע: </a:t>
            </a:r>
            <a:r>
              <a:rPr lang="he-IL" altLang="de-DE" sz="2400" dirty="0">
                <a:solidFill>
                  <a:srgbClr val="333333"/>
                </a:solidFill>
              </a:rPr>
              <a:t>מרווין נכנס לאולם הכניסה של שדה התעופה לאחר שעבר במכס, שם אנשים מסתכלים ובוחנים אותו. שניים מהם צוחקים בקול רם.</a:t>
            </a:r>
          </a:p>
          <a:p>
            <a:pPr lvl="0" defTabSz="914400" fontAlgn="base">
              <a:buClr>
                <a:srgbClr val="006699"/>
              </a:buClr>
            </a:pPr>
            <a:r>
              <a:rPr lang="he-IL" altLang="de-DE" sz="2400" dirty="0">
                <a:solidFill>
                  <a:srgbClr val="004992"/>
                </a:solidFill>
              </a:rPr>
              <a:t>אבל</a:t>
            </a:r>
            <a:r>
              <a:rPr lang="de-DE" altLang="de-DE" sz="2400" dirty="0">
                <a:solidFill>
                  <a:srgbClr val="004992"/>
                </a:solidFill>
              </a:rPr>
              <a:t>:</a:t>
            </a:r>
            <a:r>
              <a:rPr lang="he-IL" altLang="de-DE" sz="2400" dirty="0">
                <a:solidFill>
                  <a:srgbClr val="004992"/>
                </a:solidFill>
              </a:rPr>
              <a:t> </a:t>
            </a:r>
            <a:r>
              <a:rPr lang="he-IL" altLang="de-DE" sz="2400" dirty="0">
                <a:solidFill>
                  <a:srgbClr val="333333"/>
                </a:solidFill>
              </a:rPr>
              <a:t>כמובן, כל האנשים שנמצאים שם סורקים את הנוסעים המגיעים כדי לאסוף את חבריהם או לקוחותיהם. שני האנשים הצוחקים כנראה לא ראו אחד את השני הרבה זמן ומחליפים חוויות מהחופשה.</a:t>
            </a:r>
          </a:p>
          <a:p>
            <a:pPr lvl="0" defTabSz="914400" fontAlgn="base">
              <a:buClr>
                <a:srgbClr val="006699"/>
              </a:buClr>
            </a:pPr>
            <a:r>
              <a:rPr lang="he-IL" altLang="de-DE" sz="2400" dirty="0">
                <a:solidFill>
                  <a:srgbClr val="333333"/>
                </a:solidFill>
              </a:rPr>
              <a:t>כולנו עושים טעויות! צריך תמיד לקחת בחשבון פרספקטיבות נוספות.</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38</a:t>
            </a:fld>
            <a:endParaRPr lang="de-DE" altLang="de-DE">
              <a:latin typeface="+mn-lt"/>
              <a:ea typeface="+mn-ea"/>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e-IL" altLang="ko-KR" sz="3600" dirty="0">
                <a:solidFill>
                  <a:srgbClr val="004992"/>
                </a:solidFill>
                <a:latin typeface="+mn-lt"/>
                <a:ea typeface="+mn-ea"/>
                <a:cs typeface="+mn-cs"/>
              </a:rPr>
              <a:t>תודה על תשומת הלב!</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he-IL" altLang="ko-KR" i="1" dirty="0">
                <a:solidFill>
                  <a:srgbClr val="004992"/>
                </a:solidFill>
              </a:rPr>
              <a:t>למאמנים:</a:t>
            </a:r>
          </a:p>
          <a:p>
            <a:pPr marL="114935" marR="333375" lvl="0" defTabSz="914400">
              <a:lnSpc>
                <a:spcPct val="100000"/>
              </a:lnSpc>
              <a:spcBef>
                <a:spcPts val="800"/>
              </a:spcBef>
            </a:pPr>
            <a:r>
              <a:rPr lang="he-IL" altLang="ko-KR" dirty="0">
                <a:solidFill>
                  <a:srgbClr val="004992"/>
                </a:solidFill>
              </a:rPr>
              <a:t>נא חלק גליונות עבודה. הציגו את האפליקציה שלנו</a:t>
            </a:r>
            <a:r>
              <a:rPr lang="en-US" altLang="ko-KR" dirty="0">
                <a:solidFill>
                  <a:srgbClr val="004992"/>
                </a:solidFill>
              </a:rPr>
              <a:t>COGITO </a:t>
            </a:r>
            <a:r>
              <a:rPr lang="he-IL" altLang="ko-KR" dirty="0">
                <a:solidFill>
                  <a:srgbClr val="004992"/>
                </a:solidFill>
              </a:rPr>
              <a:t> (הורד ללא תשלום).</a:t>
            </a:r>
            <a:endParaRPr lang="ar-AE"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6C86A5FA-D8AA-4280-AC0E-CEB875905856}" type="slidenum">
              <a:rPr lang="de-DE" altLang="de-DE" smtClean="0">
                <a:latin typeface="+mn-lt"/>
                <a:ea typeface="+mn-ea"/>
                <a:cs typeface="+mn-cs"/>
              </a:rPr>
              <a:pPr>
                <a:defRPr/>
              </a:pPr>
              <a:t>39</a:t>
            </a:fld>
            <a:endParaRPr lang="de-DE" altLang="de-DE">
              <a:latin typeface="+mn-lt"/>
              <a:ea typeface="+mn-ea"/>
              <a:cs typeface="+mn-cs"/>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pc="-10" dirty="0">
                <a:solidFill>
                  <a:srgbClr val="333333"/>
                </a:solidFill>
                <a:latin typeface="+mn-lt"/>
                <a:ea typeface="+mn-ea"/>
                <a:cs typeface="+mn-cs"/>
              </a:rPr>
              <a:t>www.uke.de/mct_app</a:t>
            </a:r>
            <a:endParaRPr lang="de-DE" dirty="0">
              <a:solidFill>
                <a:srgbClr val="333333"/>
              </a:solidFill>
              <a:latin typeface="+mn-lt"/>
              <a:ea typeface="+mn-ea"/>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Tree>
    <p:extLst>
      <p:ext uri="{BB962C8B-B14F-4D97-AF65-F5344CB8AC3E}">
        <p14:creationId xmlns:p14="http://schemas.microsoft.com/office/powerpoint/2010/main" val="16212926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ea typeface="+mn-ea"/>
                <a:cs typeface="+mn-cs"/>
              </a:rPr>
              <a:t>קוגניטיבי-אימון מטא 6 – הזדהוּת... 2</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ea typeface="+mn-ea"/>
                <a:cs typeface="+mn-cs"/>
              </a:rPr>
              <a:pPr>
                <a:defRPr/>
              </a:pPr>
              <a:t>40</a:t>
            </a:fld>
            <a:endParaRPr lang="de-DE" altLang="de-DE">
              <a:latin typeface="+mn-lt"/>
              <a:ea typeface="+mn-ea"/>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211686096"/>
              </p:ext>
            </p:extLst>
          </p:nvPr>
        </p:nvGraphicFramePr>
        <p:xfrm>
          <a:off x="408954" y="2011680"/>
          <a:ext cx="11375999" cy="46695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Llima</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Psalmz</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Rapper</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Thomas Hawk</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Lips</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Red lips/Rote Lippen</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Volker Henkel</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fotomoment.de</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emotionen</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of 3 men/Verschiedene Gesichtsausdrücke v. 3 Männern</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storm_gal</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flickr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Wolf Dog </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Intuition (dog/Hund)</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bricolage.108</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flickr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Circus ring</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Funny clown/Lustiger Clown</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MisterSquirrel</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Pennywise</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Evil clown/Böser Clown</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def110</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Zirkus</a:t>
                      </a:r>
                      <a:r>
                        <a:rPr kumimoji="0" lang="en-GB" sz="1000" b="0" i="0" u="none" strike="noStrike" cap="none" normalizeH="0" baseline="0" dirty="0">
                          <a:ln>
                            <a:noFill/>
                          </a:ln>
                          <a:solidFill>
                            <a:srgbClr val="333333"/>
                          </a:solidFill>
                          <a:effectLst/>
                          <a:latin typeface="+mn-lt"/>
                          <a:ea typeface="+mn-ea"/>
                          <a:cs typeface="+mn-cs"/>
                        </a:rPr>
                        <a:t> - circus</a:t>
                      </a:r>
                      <a:r>
                        <a:rPr kumimoji="0" lang="de-DE" sz="1000" b="0" i="0" u="none" strike="noStrike" cap="none" normalizeH="0" baseline="0" dirty="0">
                          <a:ln>
                            <a:noFill/>
                          </a:ln>
                          <a:solidFill>
                            <a:srgbClr val="333333"/>
                          </a:solidFill>
                          <a:effectLst/>
                          <a:latin typeface="+mn-lt"/>
                          <a:ea typeface="+mn-ea"/>
                          <a:cs typeface="+mn-cs"/>
                        </a:rPr>
                        <a:t>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Circus/Zirkus</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0" fontAlgn="t" latinLnBrk="0" hangingPunct="0">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a:t>
                      </a:r>
                      <a:r>
                        <a:rPr kumimoji="0" lang="de-DE" sz="1000" b="0" i="0" u="none" strike="noStrike" cap="none" normalizeH="0" baseline="0">
                          <a:ln>
                            <a:noFill/>
                          </a:ln>
                          <a:solidFill>
                            <a:srgbClr val="333333"/>
                          </a:solidFill>
                          <a:effectLst/>
                          <a:latin typeface="+mn-lt"/>
                          <a:ea typeface="+mn-ea"/>
                          <a:cs typeface="+mn-cs"/>
                        </a:rPr>
                        <a:t> </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2000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Produced for the MCT/</a:t>
                      </a:r>
                      <a:r>
                        <a:rPr kumimoji="0" lang="en-US" sz="1000" b="0" i="0" u="none" strike="noStrike" cap="none" normalizeH="0" baseline="0" dirty="0" err="1">
                          <a:ln>
                            <a:noFill/>
                          </a:ln>
                          <a:solidFill>
                            <a:srgbClr val="333333"/>
                          </a:solidFill>
                          <a:effectLst/>
                          <a:latin typeface="+mn-lt"/>
                          <a:ea typeface="+mn-ea"/>
                          <a:cs typeface="+mn-cs"/>
                        </a:rPr>
                        <a:t>Anfertigung</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für</a:t>
                      </a:r>
                      <a:r>
                        <a:rPr kumimoji="0" lang="en-US" sz="1000" b="0" i="0" u="none" strike="noStrike" cap="none" normalizeH="0" baseline="0" dirty="0">
                          <a:ln>
                            <a:noFill/>
                          </a:ln>
                          <a:solidFill>
                            <a:srgbClr val="333333"/>
                          </a:solidFill>
                          <a:effectLst/>
                          <a:latin typeface="+mn-lt"/>
                          <a:ea typeface="+mn-ea"/>
                          <a:cs typeface="+mn-cs"/>
                        </a:rPr>
                        <a:t> das MKT; © </a:t>
                      </a:r>
                      <a:r>
                        <a:rPr kumimoji="0" lang="en-US" sz="1000" b="0" i="0" u="none" strike="noStrike" cap="none" normalizeH="0" baseline="0" dirty="0" err="1">
                          <a:ln>
                            <a:noFill/>
                          </a:ln>
                          <a:solidFill>
                            <a:srgbClr val="333333"/>
                          </a:solidFill>
                          <a:effectLst/>
                          <a:latin typeface="+mn-lt"/>
                          <a:ea typeface="+mn-ea"/>
                          <a:cs typeface="+mn-cs"/>
                        </a:rPr>
                        <a:t>Arbeitsgruppe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Neuropsychologie</a:t>
                      </a:r>
                      <a:endParaRPr kumimoji="0" lang="en-US"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strips: grandmother, accident, bad news, neighbour/Bildergeschichten: Großmutter, Unfall, schlechte Nachrichten, Nachbar</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has been taken from the following book chapter/ </a:t>
                      </a:r>
                      <a:r>
                        <a:rPr kumimoji="0" lang="en-US" sz="1000" b="0" i="0" u="none" strike="noStrike" cap="none" normalizeH="0" baseline="0" dirty="0">
                          <a:ln>
                            <a:noFill/>
                          </a:ln>
                          <a:solidFill>
                            <a:srgbClr val="333333"/>
                          </a:solidFill>
                          <a:effectLst/>
                          <a:latin typeface="+mn-lt"/>
                          <a:ea typeface="+mn-ea"/>
                          <a:cs typeface="+mn-cs"/>
                        </a:rPr>
                        <a:t>Das </a:t>
                      </a:r>
                      <a:r>
                        <a:rPr kumimoji="0" lang="en-US" sz="1000" b="0" i="0" u="none" strike="noStrike" cap="none" normalizeH="0" baseline="0" dirty="0" err="1">
                          <a:ln>
                            <a:noFill/>
                          </a:ln>
                          <a:solidFill>
                            <a:srgbClr val="333333"/>
                          </a:solidFill>
                          <a:effectLst/>
                          <a:latin typeface="+mn-lt"/>
                          <a:ea typeface="+mn-ea"/>
                          <a:cs typeface="+mn-cs"/>
                        </a:rPr>
                        <a:t>Bild</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wurde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dem</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folgenden</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Buchkapitel</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entliehen</a:t>
                      </a:r>
                      <a:r>
                        <a:rPr kumimoji="0" lang="en-US" sz="1000" b="0" i="0" u="none" strike="noStrike" cap="none" normalizeH="0" baseline="0" dirty="0">
                          <a:ln>
                            <a:noFill/>
                          </a:ln>
                          <a:solidFill>
                            <a:srgbClr val="333333"/>
                          </a:solidFill>
                          <a:effectLst/>
                          <a:latin typeface="+mn-lt"/>
                          <a:ea typeface="+mn-ea"/>
                          <a:cs typeface="+mn-cs"/>
                        </a:rPr>
                        <a:t>:</a:t>
                      </a:r>
                    </a:p>
                    <a:p>
                      <a:pPr marL="0" marR="0" lvl="0" indent="0" algn="l" defTabSz="914400" rtl="0" eaLnBrk="0" fontAlgn="t" latinLnBrk="0" hangingPunct="0">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Moritz, S. (2005), </a:t>
                      </a:r>
                      <a:r>
                        <a:rPr kumimoji="0" lang="en-US" sz="1000" b="0" i="0" u="none" strike="noStrike" cap="none" normalizeH="0" baseline="0" dirty="0" err="1">
                          <a:ln>
                            <a:noFill/>
                          </a:ln>
                          <a:solidFill>
                            <a:srgbClr val="333333"/>
                          </a:solidFill>
                          <a:effectLst/>
                          <a:latin typeface="+mn-lt"/>
                          <a:ea typeface="+mn-ea"/>
                          <a:cs typeface="+mn-cs"/>
                        </a:rPr>
                        <a:t>Kognitive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Dysfunktionen</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schizophrener</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Patienten</a:t>
                      </a:r>
                      <a:r>
                        <a:rPr kumimoji="0" lang="en-US" sz="1000" b="0" i="0" u="none" strike="noStrike" cap="none" normalizeH="0" baseline="0" dirty="0">
                          <a:ln>
                            <a:noFill/>
                          </a:ln>
                          <a:solidFill>
                            <a:srgbClr val="333333"/>
                          </a:solidFill>
                          <a:effectLst/>
                          <a:latin typeface="+mn-lt"/>
                          <a:ea typeface="+mn-ea"/>
                          <a:cs typeface="+mn-cs"/>
                        </a:rPr>
                        <a:t>. In D.F. </a:t>
                      </a:r>
                      <a:r>
                        <a:rPr kumimoji="0" lang="en-US" sz="1000" b="0" i="0" u="none" strike="noStrike" cap="none" normalizeH="0" baseline="0" dirty="0" err="1">
                          <a:ln>
                            <a:noFill/>
                          </a:ln>
                          <a:solidFill>
                            <a:srgbClr val="333333"/>
                          </a:solidFill>
                          <a:effectLst/>
                          <a:latin typeface="+mn-lt"/>
                          <a:ea typeface="+mn-ea"/>
                          <a:cs typeface="+mn-cs"/>
                        </a:rPr>
                        <a:t>Braus</a:t>
                      </a:r>
                      <a:r>
                        <a:rPr kumimoji="0" lang="en-US" sz="1000" b="0" i="0" u="none" strike="noStrike" cap="none" normalizeH="0" baseline="0" dirty="0">
                          <a:ln>
                            <a:noFill/>
                          </a:ln>
                          <a:solidFill>
                            <a:srgbClr val="333333"/>
                          </a:solidFill>
                          <a:effectLst/>
                          <a:latin typeface="+mn-lt"/>
                          <a:ea typeface="+mn-ea"/>
                          <a:cs typeface="+mn-cs"/>
                        </a:rPr>
                        <a:t> (Ed.), </a:t>
                      </a:r>
                      <a:r>
                        <a:rPr kumimoji="0" lang="en-US" sz="1000" b="0" i="0" u="none" strike="noStrike" cap="none" normalizeH="0" baseline="0" dirty="0" err="1">
                          <a:ln>
                            <a:noFill/>
                          </a:ln>
                          <a:solidFill>
                            <a:srgbClr val="333333"/>
                          </a:solidFill>
                          <a:effectLst/>
                          <a:latin typeface="+mn-lt"/>
                          <a:ea typeface="+mn-ea"/>
                          <a:cs typeface="+mn-cs"/>
                        </a:rPr>
                        <a:t>Schizophrenie</a:t>
                      </a:r>
                      <a:r>
                        <a:rPr kumimoji="0" lang="en-US" sz="1000" b="0" i="0" u="none" strike="noStrike" cap="none" normalizeH="0" baseline="0" dirty="0">
                          <a:ln>
                            <a:noFill/>
                          </a:ln>
                          <a:solidFill>
                            <a:srgbClr val="333333"/>
                          </a:solidFill>
                          <a:effectLst/>
                          <a:latin typeface="+mn-lt"/>
                          <a:ea typeface="+mn-ea"/>
                          <a:cs typeface="+mn-cs"/>
                        </a:rPr>
                        <a:t> (pp. 15-27). Stuttgart: </a:t>
                      </a:r>
                      <a:r>
                        <a:rPr kumimoji="0" lang="en-US" sz="1000" b="0" i="0" u="none" strike="noStrike" cap="none" normalizeH="0" baseline="0" dirty="0" err="1">
                          <a:ln>
                            <a:noFill/>
                          </a:ln>
                          <a:solidFill>
                            <a:srgbClr val="333333"/>
                          </a:solidFill>
                          <a:effectLst/>
                          <a:latin typeface="+mn-lt"/>
                          <a:ea typeface="+mn-ea"/>
                          <a:cs typeface="+mn-cs"/>
                        </a:rPr>
                        <a:t>Schattauer</a:t>
                      </a:r>
                      <a:endParaRPr kumimoji="0" lang="en-US"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 John &amp; Mary/ Bildergeschichte John &amp; Mary</a:t>
                      </a:r>
                      <a:endParaRPr kumimoji="0" lang="en-GB" sz="2400" b="0" i="0" u="none" strike="noStrike" cap="none" normalizeH="0" baseline="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M.A./ Christin </a:t>
                      </a:r>
                      <a:r>
                        <a:rPr kumimoji="0" lang="en-GB" sz="1000" b="0" i="0" u="none" strike="noStrike" cap="none" normalizeH="0" baseline="0" dirty="0" err="1">
                          <a:ln>
                            <a:noFill/>
                          </a:ln>
                          <a:solidFill>
                            <a:srgbClr val="333333"/>
                          </a:solidFill>
                          <a:effectLst/>
                          <a:latin typeface="+mn-lt"/>
                          <a:ea typeface="+mn-ea"/>
                          <a:cs typeface="+mn-cs"/>
                        </a:rPr>
                        <a:t>Hoche</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2000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Produced for the MCT/</a:t>
                      </a:r>
                      <a:r>
                        <a:rPr kumimoji="0" lang="en-US" sz="1000" b="0" i="0" u="none" strike="noStrike" cap="none" normalizeH="0" baseline="0" dirty="0" err="1">
                          <a:ln>
                            <a:noFill/>
                          </a:ln>
                          <a:solidFill>
                            <a:srgbClr val="333333"/>
                          </a:solidFill>
                          <a:effectLst/>
                          <a:latin typeface="+mn-lt"/>
                          <a:ea typeface="+mn-ea"/>
                          <a:cs typeface="+mn-cs"/>
                        </a:rPr>
                        <a:t>Anfertigung</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für</a:t>
                      </a:r>
                      <a:r>
                        <a:rPr kumimoji="0" lang="en-US" sz="1000" b="0" i="0" u="none" strike="noStrike" cap="none" normalizeH="0" baseline="0" dirty="0">
                          <a:ln>
                            <a:noFill/>
                          </a:ln>
                          <a:solidFill>
                            <a:srgbClr val="333333"/>
                          </a:solidFill>
                          <a:effectLst/>
                          <a:latin typeface="+mn-lt"/>
                          <a:ea typeface="+mn-ea"/>
                          <a:cs typeface="+mn-cs"/>
                        </a:rPr>
                        <a:t> das MKT; © </a:t>
                      </a:r>
                      <a:r>
                        <a:rPr kumimoji="0" lang="en-US" sz="1000" b="0" i="0" u="none" strike="noStrike" cap="none" normalizeH="0" baseline="0" dirty="0" err="1">
                          <a:ln>
                            <a:noFill/>
                          </a:ln>
                          <a:solidFill>
                            <a:srgbClr val="333333"/>
                          </a:solidFill>
                          <a:effectLst/>
                          <a:latin typeface="+mn-lt"/>
                          <a:ea typeface="+mn-ea"/>
                          <a:cs typeface="+mn-cs"/>
                        </a:rPr>
                        <a:t>Arbeitsgruppe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Neuropsychologie</a:t>
                      </a:r>
                      <a:endParaRPr kumimoji="0" lang="en-US"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strips: bank, boating, sausage/</a:t>
                      </a:r>
                      <a:r>
                        <a:rPr kumimoji="0" lang="en-GB" sz="1000" b="0" i="0" u="none" strike="noStrike" cap="none" normalizeH="0" baseline="0" dirty="0" err="1">
                          <a:ln>
                            <a:noFill/>
                          </a:ln>
                          <a:solidFill>
                            <a:srgbClr val="333333"/>
                          </a:solidFill>
                          <a:effectLst/>
                          <a:latin typeface="+mn-lt"/>
                          <a:ea typeface="+mn-ea"/>
                          <a:cs typeface="+mn-cs"/>
                        </a:rPr>
                        <a:t>Bildergeschichten</a:t>
                      </a:r>
                      <a:r>
                        <a:rPr kumimoji="0" lang="en-GB" sz="1000" b="0" i="0" u="none" strike="noStrike" cap="none" normalizeH="0" baseline="0" dirty="0">
                          <a:ln>
                            <a:noFill/>
                          </a:ln>
                          <a:solidFill>
                            <a:srgbClr val="333333"/>
                          </a:solidFill>
                          <a:effectLst/>
                          <a:latin typeface="+mn-lt"/>
                          <a:ea typeface="+mn-ea"/>
                          <a:cs typeface="+mn-cs"/>
                        </a:rPr>
                        <a:t> Bank, </a:t>
                      </a:r>
                      <a:r>
                        <a:rPr kumimoji="0" lang="en-GB" sz="1000" b="0" i="0" u="none" strike="noStrike" cap="none" normalizeH="0" baseline="0" dirty="0" err="1">
                          <a:ln>
                            <a:noFill/>
                          </a:ln>
                          <a:solidFill>
                            <a:srgbClr val="333333"/>
                          </a:solidFill>
                          <a:effectLst/>
                          <a:latin typeface="+mn-lt"/>
                          <a:ea typeface="+mn-ea"/>
                          <a:cs typeface="+mn-cs"/>
                        </a:rPr>
                        <a:t>Bootfahren</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Wurst</a:t>
                      </a:r>
                      <a:endParaRPr kumimoji="0" lang="en-GB" sz="2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the “fair use” 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RTL">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2594</Words>
  <Application>Microsoft Office PowerPoint</Application>
  <PresentationFormat>Benutzerdefiniert</PresentationFormat>
  <Paragraphs>410</Paragraphs>
  <Slides>40</Slides>
  <Notes>40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40</vt:i4>
      </vt:variant>
    </vt:vector>
  </HeadingPairs>
  <TitlesOfParts>
    <vt:vector size="45" baseType="lpstr">
      <vt:lpstr>WingDings</vt:lpstr>
      <vt:lpstr>Calibri Light</vt:lpstr>
      <vt:lpstr>Symbol</vt:lpstr>
      <vt:lpstr>Arial</vt:lpstr>
      <vt:lpstr>UKE_PPT-Vorlage_16zu9</vt:lpstr>
      <vt:lpstr> – MCT 6 Aהזדהוּת... 2</vt:lpstr>
      <vt:lpstr>כשאתה פוגש מישהו, על מה אתה מסתכל? האם הרמזים אמינים מספיק כדי לקבוע רושם נכון?</vt:lpstr>
      <vt:lpstr>כשאתה פוגש מישהו, על מה אתה מסתכל? האם הרמזים אמינים מספיק כדי לקבוע רושם נכון?</vt:lpstr>
      <vt:lpstr>באילו מקורות נוספים אפשר להעזר? עד כמה הם אמינים?</vt:lpstr>
      <vt:lpstr>באילו מקורות נוספים אפשר להעזר? עד כמה הם אמינים?</vt:lpstr>
      <vt:lpstr>יתרונות וחסרונות של רמזים חברתיים</vt:lpstr>
      <vt:lpstr>דונו ביתרונות ובחסרונות של אופן שיפוט האנשים הבא</vt:lpstr>
      <vt:lpstr>דונו ביתרונות ובחסרונות של אופן שיפוט האנשים הבא</vt:lpstr>
      <vt:lpstr>דונו ביתרונות ובחסרונות של אופן שיפוט האנשים הבא</vt:lpstr>
      <vt:lpstr>דונו ביתרונות ובחסרונות של אופן שיפוט האנשים הבא</vt:lpstr>
      <vt:lpstr>דונו ביתרונות ובחסרונות של אופן שיפוט האנשים הבא</vt:lpstr>
      <vt:lpstr>דונו ביתרונות ובחסרונות של אופן שיפוט האנשים הבא</vt:lpstr>
      <vt:lpstr>דונו ביתרונות ובחסרונות של אופן שיפוט האנשים הבא</vt:lpstr>
      <vt:lpstr>דונו ביתרונות ובחסרונות של אופן שיפוט האנשים הבא</vt:lpstr>
      <vt:lpstr>דונו ביתרונות ובחסרונות של אופן שיפוט האנשים הבא</vt:lpstr>
      <vt:lpstr>דונו ביתרונות ובחסרונות של אופן שיפוט האנשים הבא</vt:lpstr>
      <vt:lpstr>מראה ומציאות</vt:lpstr>
      <vt:lpstr>מדוע אנו עושים זאת?</vt:lpstr>
      <vt:lpstr>מדוע אנו עושים זאת?</vt:lpstr>
      <vt:lpstr>כיצד חוסר אמפתיה תורם לפרשנויות שגויות במהלך פסיכוזה - דוגמאות</vt:lpstr>
      <vt:lpstr>תירגול</vt:lpstr>
      <vt:lpstr>תירגול</vt:lpstr>
      <vt:lpstr>תירגול</vt:lpstr>
      <vt:lpstr>PowerPoint-Präsentation</vt:lpstr>
      <vt:lpstr>יום הולדת לסבתא מה תביא הילדה לסָבָתהּ בשנה הבאה?</vt:lpstr>
      <vt:lpstr>בוא נתחיל!</vt:lpstr>
      <vt:lpstr>PowerPoint-Präsentation</vt:lpstr>
      <vt:lpstr>PowerPoint-Präsentation</vt:lpstr>
      <vt:lpstr>PowerPoint-Präsentation</vt:lpstr>
      <vt:lpstr>אופציונלי: סרטון וידאו</vt:lpstr>
      <vt:lpstr>PowerPoint-Präsentation</vt:lpstr>
      <vt:lpstr>PowerPoint-Präsentation</vt:lpstr>
      <vt:lpstr>PowerPoint-Präsentation</vt:lpstr>
      <vt:lpstr>PowerPoint-Präsentation</vt:lpstr>
      <vt:lpstr>יישום בחיי היום-יום</vt:lpstr>
      <vt:lpstr>יישום בחיי היום-יום</vt:lpstr>
      <vt:lpstr>יישום בחיי היום-יום</vt:lpstr>
      <vt:lpstr>יישום בחיי היום-יום</vt:lpstr>
      <vt:lpstr>תודה על תשומת הלב!</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297</cp:revision>
  <dcterms:created xsi:type="dcterms:W3CDTF">2004-06-30T16:15:23Z</dcterms:created>
  <dcterms:modified xsi:type="dcterms:W3CDTF">2022-01-04T09:40:30Z</dcterms:modified>
</cp:coreProperties>
</file>