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80" r:id="rId1"/>
  </p:sldMasterIdLst>
  <p:notesMasterIdLst>
    <p:notesMasterId r:id="rId65"/>
  </p:notesMasterIdLst>
  <p:handoutMasterIdLst>
    <p:handoutMasterId r:id="rId66"/>
  </p:handoutMasterIdLst>
  <p:sldIdLst>
    <p:sldId id="638" r:id="rId2"/>
    <p:sldId id="536" r:id="rId3"/>
    <p:sldId id="537" r:id="rId4"/>
    <p:sldId id="541" r:id="rId5"/>
    <p:sldId id="618" r:id="rId6"/>
    <p:sldId id="617" r:id="rId7"/>
    <p:sldId id="616" r:id="rId8"/>
    <p:sldId id="615" r:id="rId9"/>
    <p:sldId id="544" r:id="rId10"/>
    <p:sldId id="376" r:id="rId11"/>
    <p:sldId id="546" r:id="rId12"/>
    <p:sldId id="547" r:id="rId13"/>
    <p:sldId id="548" r:id="rId14"/>
    <p:sldId id="549" r:id="rId15"/>
    <p:sldId id="550" r:id="rId16"/>
    <p:sldId id="552" r:id="rId17"/>
    <p:sldId id="553" r:id="rId18"/>
    <p:sldId id="555" r:id="rId19"/>
    <p:sldId id="620" r:id="rId20"/>
    <p:sldId id="619" r:id="rId21"/>
    <p:sldId id="557" r:id="rId22"/>
    <p:sldId id="610" r:id="rId23"/>
    <p:sldId id="559" r:id="rId24"/>
    <p:sldId id="566" r:id="rId25"/>
    <p:sldId id="626" r:id="rId26"/>
    <p:sldId id="625" r:id="rId27"/>
    <p:sldId id="624" r:id="rId28"/>
    <p:sldId id="623" r:id="rId29"/>
    <p:sldId id="622" r:id="rId30"/>
    <p:sldId id="621" r:id="rId31"/>
    <p:sldId id="567" r:id="rId32"/>
    <p:sldId id="570" r:id="rId33"/>
    <p:sldId id="607" r:id="rId34"/>
    <p:sldId id="628" r:id="rId35"/>
    <p:sldId id="627" r:id="rId36"/>
    <p:sldId id="574" r:id="rId37"/>
    <p:sldId id="575" r:id="rId38"/>
    <p:sldId id="606" r:id="rId39"/>
    <p:sldId id="629" r:id="rId40"/>
    <p:sldId id="604" r:id="rId41"/>
    <p:sldId id="631" r:id="rId42"/>
    <p:sldId id="630" r:id="rId43"/>
    <p:sldId id="582" r:id="rId44"/>
    <p:sldId id="632" r:id="rId45"/>
    <p:sldId id="583" r:id="rId46"/>
    <p:sldId id="584" r:id="rId47"/>
    <p:sldId id="585" r:id="rId48"/>
    <p:sldId id="603" r:id="rId49"/>
    <p:sldId id="634" r:id="rId50"/>
    <p:sldId id="633" r:id="rId51"/>
    <p:sldId id="589" r:id="rId52"/>
    <p:sldId id="590" r:id="rId53"/>
    <p:sldId id="602" r:id="rId54"/>
    <p:sldId id="636" r:id="rId55"/>
    <p:sldId id="601" r:id="rId56"/>
    <p:sldId id="635" r:id="rId57"/>
    <p:sldId id="598" r:id="rId58"/>
    <p:sldId id="637" r:id="rId59"/>
    <p:sldId id="599" r:id="rId60"/>
    <p:sldId id="600" r:id="rId61"/>
    <p:sldId id="609" r:id="rId62"/>
    <p:sldId id="613" r:id="rId63"/>
    <p:sldId id="494" r:id="rId64"/>
  </p:sldIdLst>
  <p:sldSz cx="12195175" cy="6858000"/>
  <p:notesSz cx="7099300" cy="10234613"/>
  <p:embeddedFontLst>
    <p:embeddedFont>
      <p:font typeface="Calibri Light" panose="020F0302020204030204" pitchFamily="34" charset="0"/>
      <p:regular r:id="rId67"/>
      <p:italic r:id="rId68"/>
    </p:embeddedFont>
    <p:embeddedFont>
      <p:font typeface="Verdana" panose="020B0604030504040204" pitchFamily="34" charset="0"/>
      <p:regular r:id="rId69"/>
      <p:bold r:id="rId70"/>
      <p:italic r:id="rId71"/>
      <p:boldItalic r:id="rId72"/>
    </p:embeddedFont>
  </p:embeddedFontLst>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68" userDrawn="1">
          <p15:clr>
            <a:srgbClr val="A4A3A4"/>
          </p15:clr>
        </p15:guide>
        <p15:guide id="5" pos="5647" userDrawn="1">
          <p15:clr>
            <a:srgbClr val="A4A3A4"/>
          </p15:clr>
        </p15:guide>
        <p15:guide id="6" pos="91">
          <p15:clr>
            <a:srgbClr val="A4A3A4"/>
          </p15:clr>
        </p15:guide>
        <p15:guide id="7" pos="753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79679" autoAdjust="0"/>
  </p:normalViewPr>
  <p:slideViewPr>
    <p:cSldViewPr>
      <p:cViewPr varScale="1">
        <p:scale>
          <a:sx n="67" d="100"/>
          <a:sy n="67" d="100"/>
        </p:scale>
        <p:origin x="836" y="44"/>
      </p:cViewPr>
      <p:guideLst>
        <p:guide orient="horz" pos="1026"/>
        <p:guide orient="horz" pos="2750"/>
        <p:guide pos="68"/>
        <p:guide pos="5647"/>
        <p:guide pos="91"/>
        <p:guide pos="753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he-IL" sz="2400" dirty="0">
              <a:latin typeface="+mj-lt"/>
              <a:ea typeface="Verdana" pitchFamily="34" charset="0"/>
            </a:rPr>
            <a:t>מחלה</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he-IL" sz="2400" dirty="0">
              <a:latin typeface="+mj-lt"/>
              <a:ea typeface="Verdana" pitchFamily="34" charset="0"/>
            </a:rPr>
            <a:t>דעות קדומות</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he-IL" sz="2400" dirty="0">
              <a:latin typeface="+mj-lt"/>
              <a:ea typeface="Verdana" pitchFamily="34" charset="0"/>
            </a:rPr>
            <a:t>הערכה-עצמית </a:t>
          </a:r>
        </a:p>
        <a:p>
          <a:r>
            <a:rPr lang="he-IL" sz="2400" dirty="0">
              <a:latin typeface="+mj-lt"/>
              <a:ea typeface="Verdana" pitchFamily="34" charset="0"/>
            </a:rPr>
            <a:t>צונחת</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0FC67E14-831D-4902-AC12-8C66E03B5C04}" type="presOf" srcId="{EFA2980D-718B-4FC8-9FF6-15C1C35CF177}" destId="{8816A1BD-E3E1-4456-9298-4B3407C622F7}" srcOrd="0" destOrd="0" presId="urn:microsoft.com/office/officeart/2005/8/layout/cycle1"/>
    <dgm:cxn modelId="{103BBC1C-C21B-4B9C-9B64-287308ACA9EF}" type="presOf" srcId="{11E49AD0-DCE6-49A3-A921-184F5EB9A5C6}" destId="{79E1ED89-3D58-4688-A48D-428AB1CD95FE}" srcOrd="0" destOrd="0" presId="urn:microsoft.com/office/officeart/2005/8/layout/cycle1"/>
    <dgm:cxn modelId="{06472C37-27F8-41BE-BB04-D18EE98E2FC4}" type="presOf" srcId="{CB5245DE-ECC5-49E9-94DC-262E3BD83AA5}" destId="{D559A818-7D53-4BBD-8633-917FB032314D}" srcOrd="0" destOrd="0" presId="urn:microsoft.com/office/officeart/2005/8/layout/cycle1"/>
    <dgm:cxn modelId="{87B47D3D-E2A2-47CE-9BFC-802679767C24}" type="presOf" srcId="{90182C8E-0A3D-411B-A654-821F546FC078}" destId="{AC268F96-0D5D-4B9A-A307-62DE90494B18}"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AD3D1173-C086-46EB-8471-AFAEDB527D1D}" type="presOf" srcId="{6459B721-636D-4D51-9601-6B4E5788A266}" destId="{818239DA-8F7F-4917-8EB0-77B4EE5EAA94}" srcOrd="0" destOrd="0" presId="urn:microsoft.com/office/officeart/2005/8/layout/cycle1"/>
    <dgm:cxn modelId="{B64EAC74-E48D-4127-8AB1-864CE86C64D5}" type="presOf" srcId="{3F4E915D-4700-4542-A7C1-CEF728AB432D}" destId="{0332A1E0-1C13-4723-960F-9019466D281A}" srcOrd="0" destOrd="0" presId="urn:microsoft.com/office/officeart/2005/8/layout/cycle1"/>
    <dgm:cxn modelId="{24DE3B8D-8AFA-4F07-A9B2-AFBB10D4B359}"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0453A1BB-3E30-496D-A0F1-9DB9781F4482}" type="presParOf" srcId="{8816A1BD-E3E1-4456-9298-4B3407C622F7}" destId="{682C883B-3E72-41CB-97EB-93B061717596}" srcOrd="0" destOrd="0" presId="urn:microsoft.com/office/officeart/2005/8/layout/cycle1"/>
    <dgm:cxn modelId="{1CF943F0-D5CB-49F2-B327-3C78CF7AC1CD}" type="presParOf" srcId="{8816A1BD-E3E1-4456-9298-4B3407C622F7}" destId="{79E1ED89-3D58-4688-A48D-428AB1CD95FE}" srcOrd="1" destOrd="0" presId="urn:microsoft.com/office/officeart/2005/8/layout/cycle1"/>
    <dgm:cxn modelId="{C11D6E86-C2BF-482C-AAD5-018620F0E3C4}" type="presParOf" srcId="{8816A1BD-E3E1-4456-9298-4B3407C622F7}" destId="{0332A1E0-1C13-4723-960F-9019466D281A}" srcOrd="2" destOrd="0" presId="urn:microsoft.com/office/officeart/2005/8/layout/cycle1"/>
    <dgm:cxn modelId="{52C05529-1DA1-4031-B480-CD105163CF76}" type="presParOf" srcId="{8816A1BD-E3E1-4456-9298-4B3407C622F7}" destId="{788C7A12-E6C7-4DB4-9A7F-209CA41AE316}" srcOrd="3" destOrd="0" presId="urn:microsoft.com/office/officeart/2005/8/layout/cycle1"/>
    <dgm:cxn modelId="{AAEE29FA-E7F2-49B4-9136-17197C72C8FC}" type="presParOf" srcId="{8816A1BD-E3E1-4456-9298-4B3407C622F7}" destId="{95978D0C-A8C9-4FB8-8DFC-2906FAA59983}" srcOrd="4" destOrd="0" presId="urn:microsoft.com/office/officeart/2005/8/layout/cycle1"/>
    <dgm:cxn modelId="{1D4056B8-4E7E-4363-915B-6F6ABFB1AA2E}" type="presParOf" srcId="{8816A1BD-E3E1-4456-9298-4B3407C622F7}" destId="{818239DA-8F7F-4917-8EB0-77B4EE5EAA94}" srcOrd="5" destOrd="0" presId="urn:microsoft.com/office/officeart/2005/8/layout/cycle1"/>
    <dgm:cxn modelId="{89D94E9C-FAEF-4081-BC85-12F6B75E34FE}" type="presParOf" srcId="{8816A1BD-E3E1-4456-9298-4B3407C622F7}" destId="{F48D0065-C1C5-41DE-80DC-9649E256CF0F}" srcOrd="6" destOrd="0" presId="urn:microsoft.com/office/officeart/2005/8/layout/cycle1"/>
    <dgm:cxn modelId="{2822E800-BB3A-4BA5-9D1F-96418118E983}" type="presParOf" srcId="{8816A1BD-E3E1-4456-9298-4B3407C622F7}" destId="{D559A818-7D53-4BBD-8633-917FB032314D}" srcOrd="7" destOrd="0" presId="urn:microsoft.com/office/officeart/2005/8/layout/cycle1"/>
    <dgm:cxn modelId="{C355FE52-8E03-46B7-8BE1-B1A87F4278DF}"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he-IL" sz="2400" kern="1200" dirty="0">
              <a:latin typeface="+mj-lt"/>
              <a:ea typeface="Verdana" pitchFamily="34" charset="0"/>
            </a:rPr>
            <a:t>מחלה</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he-IL" sz="2400" kern="1200" dirty="0">
              <a:latin typeface="+mj-lt"/>
              <a:ea typeface="Verdana" pitchFamily="34" charset="0"/>
            </a:rPr>
            <a:t>דעות קדומות</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he-IL" sz="2400" kern="1200" dirty="0">
              <a:latin typeface="+mj-lt"/>
              <a:ea typeface="Verdana" pitchFamily="34" charset="0"/>
            </a:rPr>
            <a:t>הערכה-עצמית </a:t>
          </a:r>
        </a:p>
        <a:p>
          <a:pPr marL="0" lvl="0" indent="0" algn="ctr" defTabSz="1066800">
            <a:lnSpc>
              <a:spcPct val="90000"/>
            </a:lnSpc>
            <a:spcBef>
              <a:spcPct val="0"/>
            </a:spcBef>
            <a:spcAft>
              <a:spcPct val="35000"/>
            </a:spcAft>
            <a:buNone/>
          </a:pPr>
          <a:r>
            <a:rPr lang="he-IL" sz="2400" kern="1200" dirty="0">
              <a:latin typeface="+mj-lt"/>
              <a:ea typeface="Verdana" pitchFamily="34" charset="0"/>
            </a:rPr>
            <a:t>צונחת</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a:t>
            </a:fld>
            <a:endParaRPr lang="de-DE"/>
          </a:p>
        </p:txBody>
      </p:sp>
    </p:spTree>
    <p:extLst>
      <p:ext uri="{BB962C8B-B14F-4D97-AF65-F5344CB8AC3E}">
        <p14:creationId xmlns:p14="http://schemas.microsoft.com/office/powerpoint/2010/main" val="2010697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a:t>
            </a:fld>
            <a:endParaRPr lang="de-DE"/>
          </a:p>
        </p:txBody>
      </p:sp>
    </p:spTree>
    <p:extLst>
      <p:ext uri="{BB962C8B-B14F-4D97-AF65-F5344CB8AC3E}">
        <p14:creationId xmlns:p14="http://schemas.microsoft.com/office/powerpoint/2010/main" val="141601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a:t>
            </a:fld>
            <a:endParaRPr lang="de-DE"/>
          </a:p>
        </p:txBody>
      </p:sp>
    </p:spTree>
    <p:extLst>
      <p:ext uri="{BB962C8B-B14F-4D97-AF65-F5344CB8AC3E}">
        <p14:creationId xmlns:p14="http://schemas.microsoft.com/office/powerpoint/2010/main" val="853566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a:t>
            </a:fld>
            <a:endParaRPr lang="de-DE"/>
          </a:p>
        </p:txBody>
      </p:sp>
    </p:spTree>
    <p:extLst>
      <p:ext uri="{BB962C8B-B14F-4D97-AF65-F5344CB8AC3E}">
        <p14:creationId xmlns:p14="http://schemas.microsoft.com/office/powerpoint/2010/main" val="3887106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a:t>
            </a:fld>
            <a:endParaRPr lang="de-DE"/>
          </a:p>
        </p:txBody>
      </p:sp>
    </p:spTree>
    <p:extLst>
      <p:ext uri="{BB962C8B-B14F-4D97-AF65-F5344CB8AC3E}">
        <p14:creationId xmlns:p14="http://schemas.microsoft.com/office/powerpoint/2010/main" val="706982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7</a:t>
            </a:fld>
            <a:endParaRPr lang="de-DE"/>
          </a:p>
        </p:txBody>
      </p:sp>
    </p:spTree>
    <p:extLst>
      <p:ext uri="{BB962C8B-B14F-4D97-AF65-F5344CB8AC3E}">
        <p14:creationId xmlns:p14="http://schemas.microsoft.com/office/powerpoint/2010/main" val="1078710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8</a:t>
            </a:fld>
            <a:endParaRPr lang="de-DE"/>
          </a:p>
        </p:txBody>
      </p:sp>
    </p:spTree>
    <p:extLst>
      <p:ext uri="{BB962C8B-B14F-4D97-AF65-F5344CB8AC3E}">
        <p14:creationId xmlns:p14="http://schemas.microsoft.com/office/powerpoint/2010/main" val="3783235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9</a:t>
            </a:fld>
            <a:endParaRPr lang="de-DE"/>
          </a:p>
        </p:txBody>
      </p:sp>
    </p:spTree>
    <p:extLst>
      <p:ext uri="{BB962C8B-B14F-4D97-AF65-F5344CB8AC3E}">
        <p14:creationId xmlns:p14="http://schemas.microsoft.com/office/powerpoint/2010/main" val="972071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4079044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1043550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772207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50826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3424803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1391726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194583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3818262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1916331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2710920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21</a:t>
            </a:fld>
            <a:endParaRPr lang="de-DE"/>
          </a:p>
        </p:txBody>
      </p:sp>
    </p:spTree>
    <p:extLst>
      <p:ext uri="{BB962C8B-B14F-4D97-AF65-F5344CB8AC3E}">
        <p14:creationId xmlns:p14="http://schemas.microsoft.com/office/powerpoint/2010/main" val="154150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22</a:t>
            </a:fld>
            <a:endParaRPr lang="de-DE"/>
          </a:p>
        </p:txBody>
      </p:sp>
    </p:spTree>
    <p:extLst>
      <p:ext uri="{BB962C8B-B14F-4D97-AF65-F5344CB8AC3E}">
        <p14:creationId xmlns:p14="http://schemas.microsoft.com/office/powerpoint/2010/main" val="846316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23</a:t>
            </a:fld>
            <a:endParaRPr lang="de-DE"/>
          </a:p>
        </p:txBody>
      </p:sp>
    </p:spTree>
    <p:extLst>
      <p:ext uri="{BB962C8B-B14F-4D97-AF65-F5344CB8AC3E}">
        <p14:creationId xmlns:p14="http://schemas.microsoft.com/office/powerpoint/2010/main" val="3985332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3860042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25</a:t>
            </a:fld>
            <a:endParaRPr lang="de-DE"/>
          </a:p>
        </p:txBody>
      </p:sp>
    </p:spTree>
    <p:extLst>
      <p:ext uri="{BB962C8B-B14F-4D97-AF65-F5344CB8AC3E}">
        <p14:creationId xmlns:p14="http://schemas.microsoft.com/office/powerpoint/2010/main" val="1053780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26</a:t>
            </a:fld>
            <a:endParaRPr lang="de-DE"/>
          </a:p>
        </p:txBody>
      </p:sp>
    </p:spTree>
    <p:extLst>
      <p:ext uri="{BB962C8B-B14F-4D97-AF65-F5344CB8AC3E}">
        <p14:creationId xmlns:p14="http://schemas.microsoft.com/office/powerpoint/2010/main" val="816404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27</a:t>
            </a:fld>
            <a:endParaRPr lang="de-DE"/>
          </a:p>
        </p:txBody>
      </p:sp>
    </p:spTree>
    <p:extLst>
      <p:ext uri="{BB962C8B-B14F-4D97-AF65-F5344CB8AC3E}">
        <p14:creationId xmlns:p14="http://schemas.microsoft.com/office/powerpoint/2010/main" val="393926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28</a:t>
            </a:fld>
            <a:endParaRPr lang="de-DE"/>
          </a:p>
        </p:txBody>
      </p:sp>
    </p:spTree>
    <p:extLst>
      <p:ext uri="{BB962C8B-B14F-4D97-AF65-F5344CB8AC3E}">
        <p14:creationId xmlns:p14="http://schemas.microsoft.com/office/powerpoint/2010/main" val="2644092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29</a:t>
            </a:fld>
            <a:endParaRPr lang="de-DE"/>
          </a:p>
        </p:txBody>
      </p:sp>
    </p:spTree>
    <p:extLst>
      <p:ext uri="{BB962C8B-B14F-4D97-AF65-F5344CB8AC3E}">
        <p14:creationId xmlns:p14="http://schemas.microsoft.com/office/powerpoint/2010/main" val="4419454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30</a:t>
            </a:fld>
            <a:endParaRPr lang="de-DE"/>
          </a:p>
        </p:txBody>
      </p:sp>
    </p:spTree>
    <p:extLst>
      <p:ext uri="{BB962C8B-B14F-4D97-AF65-F5344CB8AC3E}">
        <p14:creationId xmlns:p14="http://schemas.microsoft.com/office/powerpoint/2010/main" val="1385244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31</a:t>
            </a:fld>
            <a:endParaRPr lang="de-DE"/>
          </a:p>
        </p:txBody>
      </p:sp>
    </p:spTree>
    <p:extLst>
      <p:ext uri="{BB962C8B-B14F-4D97-AF65-F5344CB8AC3E}">
        <p14:creationId xmlns:p14="http://schemas.microsoft.com/office/powerpoint/2010/main" val="6341499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32</a:t>
            </a:fld>
            <a:endParaRPr lang="de-DE"/>
          </a:p>
        </p:txBody>
      </p:sp>
    </p:spTree>
    <p:extLst>
      <p:ext uri="{BB962C8B-B14F-4D97-AF65-F5344CB8AC3E}">
        <p14:creationId xmlns:p14="http://schemas.microsoft.com/office/powerpoint/2010/main" val="19675255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3608108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34</a:t>
            </a:fld>
            <a:endParaRPr lang="de-DE"/>
          </a:p>
        </p:txBody>
      </p:sp>
    </p:spTree>
    <p:extLst>
      <p:ext uri="{BB962C8B-B14F-4D97-AF65-F5344CB8AC3E}">
        <p14:creationId xmlns:p14="http://schemas.microsoft.com/office/powerpoint/2010/main" val="26958858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35</a:t>
            </a:fld>
            <a:endParaRPr lang="de-DE"/>
          </a:p>
        </p:txBody>
      </p:sp>
    </p:spTree>
    <p:extLst>
      <p:ext uri="{BB962C8B-B14F-4D97-AF65-F5344CB8AC3E}">
        <p14:creationId xmlns:p14="http://schemas.microsoft.com/office/powerpoint/2010/main" val="4284241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36</a:t>
            </a:fld>
            <a:endParaRPr lang="de-DE"/>
          </a:p>
        </p:txBody>
      </p:sp>
    </p:spTree>
    <p:extLst>
      <p:ext uri="{BB962C8B-B14F-4D97-AF65-F5344CB8AC3E}">
        <p14:creationId xmlns:p14="http://schemas.microsoft.com/office/powerpoint/2010/main" val="21040124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2514499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1309597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1309597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24917669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24917669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2491766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4103011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44</a:t>
            </a:fld>
            <a:endParaRPr lang="de-DE"/>
          </a:p>
        </p:txBody>
      </p:sp>
    </p:spTree>
    <p:extLst>
      <p:ext uri="{BB962C8B-B14F-4D97-AF65-F5344CB8AC3E}">
        <p14:creationId xmlns:p14="http://schemas.microsoft.com/office/powerpoint/2010/main" val="13994092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45</a:t>
            </a:fld>
            <a:endParaRPr lang="de-DE"/>
          </a:p>
        </p:txBody>
      </p:sp>
    </p:spTree>
    <p:extLst>
      <p:ext uri="{BB962C8B-B14F-4D97-AF65-F5344CB8AC3E}">
        <p14:creationId xmlns:p14="http://schemas.microsoft.com/office/powerpoint/2010/main" val="8808491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4038342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245961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7968702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7968702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7968702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9198967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52</a:t>
            </a:fld>
            <a:endParaRPr lang="de-DE"/>
          </a:p>
        </p:txBody>
      </p:sp>
    </p:spTree>
    <p:extLst>
      <p:ext uri="{BB962C8B-B14F-4D97-AF65-F5344CB8AC3E}">
        <p14:creationId xmlns:p14="http://schemas.microsoft.com/office/powerpoint/2010/main" val="34520361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53</a:t>
            </a:fld>
            <a:endParaRPr lang="de-DE"/>
          </a:p>
        </p:txBody>
      </p:sp>
    </p:spTree>
    <p:extLst>
      <p:ext uri="{BB962C8B-B14F-4D97-AF65-F5344CB8AC3E}">
        <p14:creationId xmlns:p14="http://schemas.microsoft.com/office/powerpoint/2010/main" val="3807115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54</a:t>
            </a:fld>
            <a:endParaRPr lang="de-DE"/>
          </a:p>
        </p:txBody>
      </p:sp>
    </p:spTree>
    <p:extLst>
      <p:ext uri="{BB962C8B-B14F-4D97-AF65-F5344CB8AC3E}">
        <p14:creationId xmlns:p14="http://schemas.microsoft.com/office/powerpoint/2010/main" val="38071154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55</a:t>
            </a:fld>
            <a:endParaRPr lang="de-DE"/>
          </a:p>
        </p:txBody>
      </p:sp>
    </p:spTree>
    <p:extLst>
      <p:ext uri="{BB962C8B-B14F-4D97-AF65-F5344CB8AC3E}">
        <p14:creationId xmlns:p14="http://schemas.microsoft.com/office/powerpoint/2010/main" val="35388341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56</a:t>
            </a:fld>
            <a:endParaRPr lang="de-DE"/>
          </a:p>
        </p:txBody>
      </p:sp>
    </p:spTree>
    <p:extLst>
      <p:ext uri="{BB962C8B-B14F-4D97-AF65-F5344CB8AC3E}">
        <p14:creationId xmlns:p14="http://schemas.microsoft.com/office/powerpoint/2010/main" val="35388341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57</a:t>
            </a:fld>
            <a:endParaRPr lang="de-DE"/>
          </a:p>
        </p:txBody>
      </p:sp>
    </p:spTree>
    <p:extLst>
      <p:ext uri="{BB962C8B-B14F-4D97-AF65-F5344CB8AC3E}">
        <p14:creationId xmlns:p14="http://schemas.microsoft.com/office/powerpoint/2010/main" val="9989114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58</a:t>
            </a:fld>
            <a:endParaRPr lang="de-DE"/>
          </a:p>
        </p:txBody>
      </p:sp>
    </p:spTree>
    <p:extLst>
      <p:ext uri="{BB962C8B-B14F-4D97-AF65-F5344CB8AC3E}">
        <p14:creationId xmlns:p14="http://schemas.microsoft.com/office/powerpoint/2010/main" val="9989114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59</a:t>
            </a:fld>
            <a:endParaRPr lang="de-DE"/>
          </a:p>
        </p:txBody>
      </p:sp>
    </p:spTree>
    <p:extLst>
      <p:ext uri="{BB962C8B-B14F-4D97-AF65-F5344CB8AC3E}">
        <p14:creationId xmlns:p14="http://schemas.microsoft.com/office/powerpoint/2010/main" val="22198091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17176004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27551793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63</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10 – התמודדות עם דעות קדומות (סטיגמה)</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lvl1pPr>
              <a:defRPr baseline="0"/>
            </a:lvl1p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baseline="0">
                <a:cs typeface="+mn-cs"/>
              </a:defRPr>
            </a:lvl1pPr>
          </a:lstStyle>
          <a:p>
            <a:pPr>
              <a:defRPr/>
            </a:pPr>
            <a:r>
              <a:rPr lang="he-IL"/>
              <a:t>קוגניטיבי-אימון מטא 10 – התמודדות עם דעות קדומות (סטיגמה)</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10 – התמודדות עם דעות קדומות (סטיגמה)</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10 – התמודדות עם דעות קדומות (סטיגמה)</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10 – התמודדות עם דעות קדומות (סטיגמה)</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10 – התמודדות עם דעות קדומות (סטיגמה)</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10 – התמודדות עם דעות קדומות (סטיגמה)</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he-IL"/>
              <a:t>קוגניטיבי-אימון מטא 10 – התמודדות עם דעות קדומות (סטיגמה)</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BAE433F9-5C65-4776-B22B-2E9160D28C9B}" type="slidenum">
              <a:rPr lang="de-DE" smtClean="0"/>
              <a:pPr>
                <a:defRPr/>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latin typeface="+mn-lt"/>
                <a:ea typeface="+mn-ea"/>
                <a:cs typeface="+mn-cs"/>
              </a:rPr>
              <a:t>–</a:t>
            </a:r>
            <a:r>
              <a:rPr lang="en-US" altLang="de-DE" dirty="0">
                <a:latin typeface="+mn-lt"/>
                <a:ea typeface="+mn-ea"/>
                <a:cs typeface="+mn-cs"/>
              </a:rPr>
              <a:t> MCT 10 II</a:t>
            </a:r>
            <a:r>
              <a:rPr lang="he-IL" altLang="de-DE">
                <a:latin typeface="+mn-lt"/>
                <a:ea typeface="+mn-ea"/>
                <a:cs typeface="+mn-cs"/>
              </a:rPr>
              <a:t>התמודדות עם דעות קדומות (סטיגמה)</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7</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115512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ווין גרצקי (נולד ב26.1, 1961)</a:t>
            </a:r>
          </a:p>
          <a:p>
            <a:pPr marL="342900" indent="-342900" rtl="1">
              <a:lnSpc>
                <a:spcPct val="100000"/>
              </a:lnSpc>
              <a:spcBef>
                <a:spcPts val="1200"/>
              </a:spcBef>
              <a:buClr>
                <a:srgbClr val="333333"/>
              </a:buClr>
              <a:buFont typeface="WingDings"/>
              <a:buChar char=""/>
            </a:pPr>
            <a:r>
              <a:rPr lang="he-IL" sz="2400" dirty="0">
                <a:solidFill>
                  <a:srgbClr val="333333"/>
                </a:solidFill>
              </a:rPr>
              <a:t>מייקל ג'ורדן (נולד ב17.2, 1963)</a:t>
            </a:r>
          </a:p>
          <a:p>
            <a:pPr marL="342900" indent="-342900" rtl="1">
              <a:lnSpc>
                <a:spcPct val="100000"/>
              </a:lnSpc>
              <a:spcBef>
                <a:spcPts val="1200"/>
              </a:spcBef>
              <a:buClr>
                <a:srgbClr val="333333"/>
              </a:buClr>
              <a:buFont typeface="WingDings"/>
              <a:buChar char=""/>
            </a:pPr>
            <a:r>
              <a:rPr lang="he-IL" sz="2400" dirty="0">
                <a:solidFill>
                  <a:srgbClr val="333333"/>
                </a:solidFill>
              </a:rPr>
              <a:t>טייגר וודס (נולד ב30.12, 1975)</a:t>
            </a:r>
          </a:p>
          <a:p>
            <a:pPr marL="342900" indent="-342900" rtl="1">
              <a:lnSpc>
                <a:spcPct val="100000"/>
              </a:lnSpc>
              <a:spcBef>
                <a:spcPts val="1200"/>
              </a:spcBef>
              <a:buClr>
                <a:srgbClr val="333333"/>
              </a:buClr>
              <a:buFont typeface="WingDings"/>
              <a:buChar char=""/>
            </a:pPr>
            <a:r>
              <a:rPr lang="he-IL" sz="2400" dirty="0">
                <a:solidFill>
                  <a:srgbClr val="333333"/>
                </a:solidFill>
              </a:rPr>
              <a:t>מייק טייסון (נולד ב30.6, 1966)</a:t>
            </a:r>
            <a:endParaRPr lang="de-DE" sz="2400" dirty="0">
              <a:solidFill>
                <a:srgbClr val="333333"/>
              </a:solidFill>
            </a:endParaRPr>
          </a:p>
          <a:p>
            <a:pPr rtl="1">
              <a:lnSpc>
                <a:spcPct val="100000"/>
              </a:lnSpc>
              <a:spcBef>
                <a:spcPts val="1200"/>
              </a:spcBef>
            </a:pP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a:t>
            </a:fld>
            <a:endParaRPr lang="de-DE">
              <a:latin typeface="+mn-lt"/>
              <a:ea typeface="+mn-ea"/>
              <a:cs typeface="+mn-cs"/>
            </a:endParaRPr>
          </a:p>
        </p:txBody>
      </p:sp>
    </p:spTree>
    <p:extLst>
      <p:ext uri="{BB962C8B-B14F-4D97-AF65-F5344CB8AC3E}">
        <p14:creationId xmlns:p14="http://schemas.microsoft.com/office/powerpoint/2010/main" val="2659897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ווין גרצקי (נולד ב26.1, 1961)</a:t>
            </a:r>
          </a:p>
          <a:p>
            <a:pPr marL="342900" indent="-342900" rtl="1">
              <a:lnSpc>
                <a:spcPct val="100000"/>
              </a:lnSpc>
              <a:spcBef>
                <a:spcPts val="1200"/>
              </a:spcBef>
              <a:buClr>
                <a:srgbClr val="333333"/>
              </a:buClr>
              <a:buFont typeface="WingDings"/>
              <a:buChar char=""/>
            </a:pPr>
            <a:r>
              <a:rPr lang="he-IL" sz="2400" dirty="0">
                <a:solidFill>
                  <a:srgbClr val="333333"/>
                </a:solidFill>
              </a:rPr>
              <a:t>מייקל ג'ורדן (נולד ב17.2, 1963)</a:t>
            </a:r>
          </a:p>
          <a:p>
            <a:pPr marL="342900" indent="-342900" rtl="1">
              <a:lnSpc>
                <a:spcPct val="100000"/>
              </a:lnSpc>
              <a:spcBef>
                <a:spcPts val="1200"/>
              </a:spcBef>
              <a:buClr>
                <a:srgbClr val="333333"/>
              </a:buClr>
              <a:buFont typeface="WingDings"/>
              <a:buChar char=""/>
            </a:pPr>
            <a:r>
              <a:rPr lang="he-IL" sz="2400" dirty="0">
                <a:solidFill>
                  <a:srgbClr val="333333"/>
                </a:solidFill>
              </a:rPr>
              <a:t>טייגר וודס (נולד ב30.12, 1975)</a:t>
            </a:r>
          </a:p>
          <a:p>
            <a:pPr marL="342900" indent="-342900" rtl="1">
              <a:lnSpc>
                <a:spcPct val="100000"/>
              </a:lnSpc>
              <a:spcBef>
                <a:spcPts val="1200"/>
              </a:spcBef>
              <a:buClr>
                <a:srgbClr val="333333"/>
              </a:buClr>
              <a:buFont typeface="WingDings"/>
              <a:buChar char=""/>
            </a:pPr>
            <a:r>
              <a:rPr lang="he-IL" sz="2400" dirty="0">
                <a:solidFill>
                  <a:srgbClr val="333333"/>
                </a:solidFill>
              </a:rPr>
              <a:t>מייק טייסון (נולד ב30.6, 1966)</a:t>
            </a:r>
            <a:endParaRPr lang="de-DE" sz="2400" dirty="0">
              <a:solidFill>
                <a:srgbClr val="333333"/>
              </a:solidFill>
            </a:endParaRPr>
          </a:p>
          <a:p>
            <a:pPr rtl="1">
              <a:lnSpc>
                <a:spcPct val="100000"/>
              </a:lnSpc>
              <a:spcBef>
                <a:spcPts val="1200"/>
              </a:spcBef>
            </a:pPr>
            <a:r>
              <a:rPr lang="he-IL" sz="2400" dirty="0">
                <a:solidFill>
                  <a:srgbClr val="004992"/>
                </a:solidFill>
              </a:rPr>
              <a:t>גברים, צפון אמריקאיים, אתלטים מפורסמים, עדיין בחיים</a:t>
            </a:r>
            <a:r>
              <a:rPr lang="de-DE" sz="2400" dirty="0">
                <a:solidFill>
                  <a:srgbClr val="004992"/>
                </a:solidFill>
              </a:rPr>
              <a:t>…</a:t>
            </a:r>
            <a:endParaRPr lang="he-IL" sz="2400" dirty="0">
              <a:solidFill>
                <a:srgbClr val="004992"/>
              </a:solidFill>
            </a:endParaRP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a:t>
            </a:fld>
            <a:endParaRPr lang="de-DE">
              <a:latin typeface="+mn-lt"/>
              <a:ea typeface="+mn-ea"/>
              <a:cs typeface="+mn-cs"/>
            </a:endParaRPr>
          </a:p>
        </p:txBody>
      </p:sp>
      <p:pic>
        <p:nvPicPr>
          <p:cNvPr id="12" name="Grafik 6"/>
          <p:cNvPicPr>
            <a:picLocks noChangeAspect="1"/>
          </p:cNvPicPr>
          <p:nvPr/>
        </p:nvPicPr>
        <p:blipFill>
          <a:blip r:embed="rId3">
            <a:lum/>
            <a:alphaModFix/>
          </a:blip>
          <a:srcRect/>
          <a:stretch>
            <a:fillRect/>
          </a:stretch>
        </p:blipFill>
        <p:spPr>
          <a:xfrm flipH="1">
            <a:off x="446220" y="3598217"/>
            <a:ext cx="2996565" cy="2855119"/>
          </a:xfrm>
          <a:prstGeom prst="rect">
            <a:avLst/>
          </a:prstGeom>
          <a:noFill/>
          <a:ln>
            <a:noFill/>
          </a:ln>
        </p:spPr>
      </p:pic>
      <p:pic>
        <p:nvPicPr>
          <p:cNvPr id="13" name="Grafik2"/>
          <p:cNvPicPr>
            <a:picLocks noChangeAspect="1"/>
          </p:cNvPicPr>
          <p:nvPr/>
        </p:nvPicPr>
        <p:blipFill>
          <a:blip r:embed="rId4">
            <a:lum/>
            <a:alphaModFix/>
            <a:extLst>
              <a:ext uri="{BEBA8EAE-BF5A-486C-A8C5-ECC9F3942E4B}">
                <a14:imgProps xmlns:a14="http://schemas.microsoft.com/office/drawing/2010/main">
                  <a14:imgLayer r:embed="rId5">
                    <a14:imgEffect>
                      <a14:artisticPaintStrokes/>
                    </a14:imgEffect>
                  </a14:imgLayer>
                </a14:imgProps>
              </a:ext>
            </a:extLst>
          </a:blip>
          <a:srcRect/>
          <a:stretch>
            <a:fillRect/>
          </a:stretch>
        </p:blipFill>
        <p:spPr>
          <a:xfrm>
            <a:off x="1777108" y="2205336"/>
            <a:ext cx="2853136" cy="2481609"/>
          </a:xfrm>
          <a:prstGeom prst="rect">
            <a:avLst/>
          </a:prstGeom>
        </p:spPr>
      </p:pic>
    </p:spTree>
    <p:extLst>
      <p:ext uri="{BB962C8B-B14F-4D97-AF65-F5344CB8AC3E}">
        <p14:creationId xmlns:p14="http://schemas.microsoft.com/office/powerpoint/2010/main" val="1430835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פיודור דוסטוייבסקי (1821-1881)</a:t>
            </a:r>
          </a:p>
          <a:p>
            <a:pPr marL="342900" indent="-342900" rtl="1">
              <a:lnSpc>
                <a:spcPct val="100000"/>
              </a:lnSpc>
              <a:spcBef>
                <a:spcPts val="1200"/>
              </a:spcBef>
              <a:buClr>
                <a:srgbClr val="333333"/>
              </a:buClr>
              <a:buFont typeface="WingDings"/>
              <a:buChar char=""/>
            </a:pPr>
            <a:r>
              <a:rPr lang="he-IL" sz="2400" dirty="0">
                <a:solidFill>
                  <a:srgbClr val="333333"/>
                </a:solidFill>
              </a:rPr>
              <a:t>ארנסט המינגווי (1899-1961)</a:t>
            </a:r>
          </a:p>
          <a:p>
            <a:pPr marL="342900" indent="-342900" rtl="1">
              <a:lnSpc>
                <a:spcPct val="100000"/>
              </a:lnSpc>
              <a:spcBef>
                <a:spcPts val="1200"/>
              </a:spcBef>
              <a:buClr>
                <a:srgbClr val="333333"/>
              </a:buClr>
              <a:buFont typeface="WingDings"/>
              <a:buChar char=""/>
            </a:pPr>
            <a:r>
              <a:rPr lang="he-IL" sz="2400" dirty="0">
                <a:solidFill>
                  <a:srgbClr val="333333"/>
                </a:solidFill>
              </a:rPr>
              <a:t>צ'ארלס דיקנס (1812-1870)</a:t>
            </a:r>
          </a:p>
          <a:p>
            <a:pPr rtl="1">
              <a:lnSpc>
                <a:spcPct val="100000"/>
              </a:lnSpc>
              <a:spcBef>
                <a:spcPts val="1200"/>
              </a:spcBef>
            </a:pPr>
            <a:r>
              <a:rPr lang="he-IL" sz="2400" dirty="0">
                <a:solidFill>
                  <a:srgbClr val="004992"/>
                </a:solidFill>
              </a:rPr>
              <a:t>???</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140863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פיודור דוסטוייבסקי (1821-1881)</a:t>
            </a:r>
          </a:p>
          <a:p>
            <a:pPr marL="342900" indent="-342900" rtl="1">
              <a:lnSpc>
                <a:spcPct val="100000"/>
              </a:lnSpc>
              <a:spcBef>
                <a:spcPts val="1200"/>
              </a:spcBef>
              <a:buClr>
                <a:srgbClr val="333333"/>
              </a:buClr>
              <a:buFont typeface="WingDings"/>
              <a:buChar char=""/>
            </a:pPr>
            <a:r>
              <a:rPr lang="he-IL" sz="2400" dirty="0">
                <a:solidFill>
                  <a:srgbClr val="333333"/>
                </a:solidFill>
              </a:rPr>
              <a:t>ארנסט המינגווי (1899-1961)</a:t>
            </a:r>
          </a:p>
          <a:p>
            <a:pPr marL="342900" indent="-342900" rtl="1">
              <a:lnSpc>
                <a:spcPct val="100000"/>
              </a:lnSpc>
              <a:spcBef>
                <a:spcPts val="1200"/>
              </a:spcBef>
              <a:buClr>
                <a:srgbClr val="333333"/>
              </a:buClr>
              <a:buFont typeface="WingDings"/>
              <a:buChar char=""/>
            </a:pPr>
            <a:r>
              <a:rPr lang="he-IL" sz="2400" dirty="0">
                <a:solidFill>
                  <a:srgbClr val="333333"/>
                </a:solidFill>
              </a:rPr>
              <a:t>צ'ארלס דיקנס (1812-1870)</a:t>
            </a:r>
          </a:p>
          <a:p>
            <a:pPr rtl="1">
              <a:lnSpc>
                <a:spcPct val="100000"/>
              </a:lnSpc>
              <a:spcBef>
                <a:spcPts val="1200"/>
              </a:spcBef>
            </a:pPr>
            <a:r>
              <a:rPr lang="he-IL" sz="2400" dirty="0">
                <a:solidFill>
                  <a:srgbClr val="004992"/>
                </a:solidFill>
              </a:rPr>
              <a:t>גברים, כולם נפטרו, ובעיקר...</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2876201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פיודור דוסטוייבסקי (1821-1881)</a:t>
            </a:r>
          </a:p>
          <a:p>
            <a:pPr marL="342900" indent="-342900" rtl="1">
              <a:lnSpc>
                <a:spcPct val="100000"/>
              </a:lnSpc>
              <a:spcBef>
                <a:spcPts val="1200"/>
              </a:spcBef>
              <a:buClr>
                <a:srgbClr val="333333"/>
              </a:buClr>
              <a:buFont typeface="WingDings"/>
              <a:buChar char=""/>
            </a:pPr>
            <a:r>
              <a:rPr lang="he-IL" sz="2400" dirty="0">
                <a:solidFill>
                  <a:srgbClr val="333333"/>
                </a:solidFill>
              </a:rPr>
              <a:t>ארנסט המינגווי (1899-1961)</a:t>
            </a:r>
          </a:p>
          <a:p>
            <a:pPr marL="342900" indent="-342900" rtl="1">
              <a:lnSpc>
                <a:spcPct val="100000"/>
              </a:lnSpc>
              <a:spcBef>
                <a:spcPts val="1200"/>
              </a:spcBef>
              <a:buClr>
                <a:srgbClr val="333333"/>
              </a:buClr>
              <a:buFont typeface="WingDings"/>
              <a:buChar char=""/>
            </a:pPr>
            <a:r>
              <a:rPr lang="he-IL" sz="2400" dirty="0">
                <a:solidFill>
                  <a:srgbClr val="333333"/>
                </a:solidFill>
              </a:rPr>
              <a:t>צ'ארלס דיקנס (1812-1870)</a:t>
            </a:r>
          </a:p>
          <a:p>
            <a:pPr rtl="1">
              <a:lnSpc>
                <a:spcPct val="100000"/>
              </a:lnSpc>
              <a:spcBef>
                <a:spcPts val="1200"/>
              </a:spcBef>
            </a:pPr>
            <a:r>
              <a:rPr lang="he-IL" sz="2400" dirty="0">
                <a:solidFill>
                  <a:srgbClr val="004992"/>
                </a:solidFill>
              </a:rPr>
              <a:t>גברים, כולם נפטרו, ובעיקר...</a:t>
            </a:r>
            <a:endParaRPr lang="de-DE" sz="2400" dirty="0">
              <a:solidFill>
                <a:srgbClr val="004992"/>
              </a:solidFill>
            </a:endParaRPr>
          </a:p>
          <a:p>
            <a:pPr rtl="1">
              <a:lnSpc>
                <a:spcPct val="100000"/>
              </a:lnSpc>
              <a:spcBef>
                <a:spcPts val="1200"/>
              </a:spcBef>
            </a:pPr>
            <a:r>
              <a:rPr lang="he-IL" sz="2400" dirty="0">
                <a:solidFill>
                  <a:srgbClr val="004992"/>
                </a:solidFill>
              </a:rPr>
              <a:t>סופרים מפורסמים!</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a:t>
            </a:fld>
            <a:endParaRPr lang="de-DE">
              <a:latin typeface="+mn-lt"/>
              <a:ea typeface="+mn-ea"/>
              <a:cs typeface="+mn-cs"/>
            </a:endParaRPr>
          </a:p>
        </p:txBody>
      </p:sp>
      <p:pic>
        <p:nvPicPr>
          <p:cNvPr id="10"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Tree>
    <p:extLst>
      <p:ext uri="{BB962C8B-B14F-4D97-AF65-F5344CB8AC3E}">
        <p14:creationId xmlns:p14="http://schemas.microsoft.com/office/powerpoint/2010/main" val="563789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פיודור דוסטוייבסקי (1821-1881)</a:t>
            </a:r>
          </a:p>
          <a:p>
            <a:pPr marL="342900" indent="-342900" rtl="1">
              <a:lnSpc>
                <a:spcPct val="100000"/>
              </a:lnSpc>
              <a:spcBef>
                <a:spcPts val="1200"/>
              </a:spcBef>
              <a:buClr>
                <a:srgbClr val="333333"/>
              </a:buClr>
              <a:buFont typeface="WingDings"/>
              <a:buChar char=""/>
            </a:pPr>
            <a:r>
              <a:rPr lang="he-IL" sz="2400" dirty="0">
                <a:solidFill>
                  <a:srgbClr val="333333"/>
                </a:solidFill>
              </a:rPr>
              <a:t>ארנסט המינגווי (1899-1961)</a:t>
            </a:r>
          </a:p>
          <a:p>
            <a:pPr marL="342900" indent="-342900" rtl="1">
              <a:lnSpc>
                <a:spcPct val="100000"/>
              </a:lnSpc>
              <a:spcBef>
                <a:spcPts val="1200"/>
              </a:spcBef>
              <a:buClr>
                <a:srgbClr val="333333"/>
              </a:buClr>
              <a:buFont typeface="WingDings"/>
              <a:buChar char=""/>
            </a:pPr>
            <a:r>
              <a:rPr lang="he-IL" sz="2400" dirty="0">
                <a:solidFill>
                  <a:srgbClr val="333333"/>
                </a:solidFill>
              </a:rPr>
              <a:t>צ'ארלס דיקנס (1812-1870)</a:t>
            </a:r>
          </a:p>
          <a:p>
            <a:pPr rtl="1">
              <a:lnSpc>
                <a:spcPct val="100000"/>
              </a:lnSpc>
              <a:spcBef>
                <a:spcPts val="1200"/>
              </a:spcBef>
            </a:pPr>
            <a:r>
              <a:rPr lang="he-IL" sz="2400" dirty="0">
                <a:solidFill>
                  <a:srgbClr val="004992"/>
                </a:solidFill>
              </a:rPr>
              <a:t>גברים, כולם נפטרו, ובעיקר...</a:t>
            </a:r>
            <a:endParaRPr lang="de-DE" sz="2400" dirty="0">
              <a:solidFill>
                <a:srgbClr val="004992"/>
              </a:solidFill>
            </a:endParaRPr>
          </a:p>
          <a:p>
            <a:pPr rtl="1">
              <a:lnSpc>
                <a:spcPct val="100000"/>
              </a:lnSpc>
              <a:spcBef>
                <a:spcPts val="1200"/>
              </a:spcBef>
            </a:pPr>
            <a:r>
              <a:rPr lang="he-IL" sz="2400" dirty="0">
                <a:solidFill>
                  <a:srgbClr val="004992"/>
                </a:solidFill>
              </a:rPr>
              <a:t>סופרים מפורסמים!</a:t>
            </a:r>
            <a:endParaRPr lang="de-DE" sz="2400" dirty="0">
              <a:solidFill>
                <a:srgbClr val="004992"/>
              </a:solidFill>
            </a:endParaRPr>
          </a:p>
          <a:p>
            <a:pPr rtl="1">
              <a:lnSpc>
                <a:spcPct val="100000"/>
              </a:lnSpc>
              <a:spcBef>
                <a:spcPts val="1200"/>
              </a:spcBef>
            </a:pPr>
            <a:r>
              <a:rPr lang="he-IL" sz="2400" dirty="0">
                <a:solidFill>
                  <a:srgbClr val="004992"/>
                </a:solidFill>
              </a:rPr>
              <a:t>משהו נוסף?</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7</a:t>
            </a:fld>
            <a:endParaRPr lang="de-DE">
              <a:latin typeface="+mn-lt"/>
              <a:ea typeface="+mn-ea"/>
              <a:cs typeface="+mn-cs"/>
            </a:endParaRPr>
          </a:p>
        </p:txBody>
      </p:sp>
      <p:pic>
        <p:nvPicPr>
          <p:cNvPr id="10"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Tree>
    <p:extLst>
      <p:ext uri="{BB962C8B-B14F-4D97-AF65-F5344CB8AC3E}">
        <p14:creationId xmlns:p14="http://schemas.microsoft.com/office/powerpoint/2010/main" val="4219007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משותף לאנשים הבאים:</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פיודור דוסטוייבסקי (1821-1881)</a:t>
            </a:r>
          </a:p>
          <a:p>
            <a:pPr marL="342900" indent="-342900" rtl="1">
              <a:lnSpc>
                <a:spcPct val="100000"/>
              </a:lnSpc>
              <a:spcBef>
                <a:spcPts val="1200"/>
              </a:spcBef>
              <a:buClr>
                <a:srgbClr val="333333"/>
              </a:buClr>
              <a:buFont typeface="WingDings"/>
              <a:buChar char=""/>
            </a:pPr>
            <a:r>
              <a:rPr lang="he-IL" sz="2400" dirty="0">
                <a:solidFill>
                  <a:srgbClr val="333333"/>
                </a:solidFill>
              </a:rPr>
              <a:t>ארנסט המינגווי (1899-1961)</a:t>
            </a:r>
          </a:p>
          <a:p>
            <a:pPr marL="342900" indent="-342900" rtl="1">
              <a:lnSpc>
                <a:spcPct val="100000"/>
              </a:lnSpc>
              <a:spcBef>
                <a:spcPts val="1200"/>
              </a:spcBef>
              <a:buClr>
                <a:srgbClr val="333333"/>
              </a:buClr>
              <a:buFont typeface="WingDings"/>
              <a:buChar char=""/>
            </a:pPr>
            <a:r>
              <a:rPr lang="he-IL" sz="2400" dirty="0">
                <a:solidFill>
                  <a:srgbClr val="333333"/>
                </a:solidFill>
              </a:rPr>
              <a:t>צ'ארלס דיקנס (1812-1870)</a:t>
            </a:r>
          </a:p>
          <a:p>
            <a:pPr rtl="1">
              <a:lnSpc>
                <a:spcPct val="100000"/>
              </a:lnSpc>
              <a:spcBef>
                <a:spcPts val="1200"/>
              </a:spcBef>
            </a:pPr>
            <a:r>
              <a:rPr lang="he-IL" sz="2400" dirty="0">
                <a:solidFill>
                  <a:srgbClr val="004992"/>
                </a:solidFill>
              </a:rPr>
              <a:t>גברים, כולם נפטרו, ובעיקר...</a:t>
            </a:r>
            <a:endParaRPr lang="de-DE" sz="2400" dirty="0">
              <a:solidFill>
                <a:srgbClr val="004992"/>
              </a:solidFill>
            </a:endParaRPr>
          </a:p>
          <a:p>
            <a:pPr rtl="1">
              <a:lnSpc>
                <a:spcPct val="100000"/>
              </a:lnSpc>
              <a:spcBef>
                <a:spcPts val="1200"/>
              </a:spcBef>
            </a:pPr>
            <a:r>
              <a:rPr lang="he-IL" sz="2400" dirty="0">
                <a:solidFill>
                  <a:srgbClr val="004992"/>
                </a:solidFill>
              </a:rPr>
              <a:t>סופרים מפורסמים!</a:t>
            </a:r>
            <a:endParaRPr lang="de-DE" sz="2400" dirty="0">
              <a:solidFill>
                <a:srgbClr val="004992"/>
              </a:solidFill>
            </a:endParaRPr>
          </a:p>
          <a:p>
            <a:pPr rtl="1">
              <a:lnSpc>
                <a:spcPct val="100000"/>
              </a:lnSpc>
              <a:spcBef>
                <a:spcPts val="1200"/>
              </a:spcBef>
            </a:pPr>
            <a:r>
              <a:rPr lang="he-IL" sz="2400" dirty="0">
                <a:solidFill>
                  <a:srgbClr val="004992"/>
                </a:solidFill>
              </a:rPr>
              <a:t>משהו נוסף?</a:t>
            </a:r>
          </a:p>
          <a:p>
            <a:pPr rtl="1">
              <a:lnSpc>
                <a:spcPct val="100000"/>
              </a:lnSpc>
              <a:spcBef>
                <a:spcPts val="1200"/>
              </a:spcBef>
            </a:pPr>
            <a:r>
              <a:rPr lang="he-IL" sz="2400" dirty="0">
                <a:solidFill>
                  <a:srgbClr val="004992"/>
                </a:solidFill>
              </a:rPr>
              <a:t>כל הסופרים האלו היו מאובחנים בהפרעות נפשיות,</a:t>
            </a:r>
            <a:br>
              <a:rPr lang="en-US" sz="2400" dirty="0">
                <a:solidFill>
                  <a:srgbClr val="004992"/>
                </a:solidFill>
              </a:rPr>
            </a:br>
            <a:r>
              <a:rPr lang="he-IL" sz="2400" dirty="0">
                <a:solidFill>
                  <a:srgbClr val="004992"/>
                </a:solidFill>
              </a:rPr>
              <a:t>חלקם עם סימפטומים של פסיכוזה</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8</a:t>
            </a:fld>
            <a:endParaRPr lang="de-DE">
              <a:latin typeface="+mn-lt"/>
              <a:ea typeface="+mn-ea"/>
              <a:cs typeface="+mn-cs"/>
            </a:endParaRPr>
          </a:p>
        </p:txBody>
      </p:sp>
      <p:pic>
        <p:nvPicPr>
          <p:cNvPr id="10"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135" y="2203704"/>
            <a:ext cx="5303520" cy="3977640"/>
          </a:xfrm>
          <a:prstGeom prst="rect">
            <a:avLst/>
          </a:prstGeom>
          <a:noFill/>
          <a:ln>
            <a:noFill/>
          </a:ln>
        </p:spPr>
      </p:pic>
    </p:spTree>
    <p:extLst>
      <p:ext uri="{BB962C8B-B14F-4D97-AF65-F5344CB8AC3E}">
        <p14:creationId xmlns:p14="http://schemas.microsoft.com/office/powerpoint/2010/main" val="2180430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41"/>
          <p:cNvGraphicFramePr>
            <a:graphicFrameLocks/>
          </p:cNvGraphicFramePr>
          <p:nvPr>
            <p:extLst>
              <p:ext uri="{D42A27DB-BD31-4B8C-83A1-F6EECF244321}">
                <p14:modId xmlns:p14="http://schemas.microsoft.com/office/powerpoint/2010/main" val="1240895928"/>
              </p:ext>
            </p:extLst>
          </p:nvPr>
        </p:nvGraphicFramePr>
        <p:xfrm>
          <a:off x="408955" y="2133600"/>
          <a:ext cx="11376000" cy="2834640"/>
        </p:xfrm>
        <a:graphic>
          <a:graphicData uri="http://schemas.openxmlformats.org/drawingml/2006/table">
            <a:tbl>
              <a:tblPr rtl="1">
                <a:tableStyleId>{21E4AEA4-8DFA-4A89-87EB-49C32662AFE0}</a:tableStyleId>
              </a:tblPr>
              <a:tblGrid>
                <a:gridCol w="1990800">
                  <a:extLst>
                    <a:ext uri="{9D8B030D-6E8A-4147-A177-3AD203B41FA5}">
                      <a16:colId xmlns:a16="http://schemas.microsoft.com/office/drawing/2014/main" val="20000"/>
                    </a:ext>
                  </a:extLst>
                </a:gridCol>
                <a:gridCol w="9385200">
                  <a:extLst>
                    <a:ext uri="{9D8B030D-6E8A-4147-A177-3AD203B41FA5}">
                      <a16:colId xmlns:a16="http://schemas.microsoft.com/office/drawing/2014/main" val="20001"/>
                    </a:ext>
                  </a:extLst>
                </a:gridCol>
              </a:tblGrid>
              <a:tr h="0">
                <a:tc>
                  <a:txBody>
                    <a:bodyPr/>
                    <a:lstStyle/>
                    <a:p>
                      <a:pPr marL="342900" indent="-342900" algn="ctr" rtl="0">
                        <a:buFont typeface="Arial" pitchFamily="34" charset="0"/>
                        <a:buNone/>
                      </a:pPr>
                      <a:r>
                        <a:rPr lang="he-IL" sz="1600" b="0" dirty="0">
                          <a:solidFill>
                            <a:srgbClr val="333333"/>
                          </a:solidFill>
                          <a:latin typeface="+mn-lt"/>
                          <a:ea typeface="+mn-ea"/>
                          <a:cs typeface="+mn-cs"/>
                        </a:rPr>
                        <a:t>פיודור</a:t>
                      </a:r>
                      <a:r>
                        <a:rPr lang="he-IL" sz="1600" b="0" baseline="0" dirty="0">
                          <a:solidFill>
                            <a:srgbClr val="333333"/>
                          </a:solidFill>
                          <a:latin typeface="+mn-lt"/>
                          <a:ea typeface="+mn-ea"/>
                          <a:cs typeface="+mn-cs"/>
                        </a:rPr>
                        <a:t> דוסטוייבסקי</a:t>
                      </a:r>
                      <a:endParaRPr lang="de-DE" sz="1600" b="0" dirty="0">
                        <a:solidFill>
                          <a:srgbClr val="333333"/>
                        </a:solidFill>
                        <a:latin typeface="+mn-lt"/>
                        <a:ea typeface="+mn-ea"/>
                        <a:cs typeface="+mn-cs"/>
                      </a:endParaRPr>
                    </a:p>
                    <a:p>
                      <a:pPr marL="342900" indent="-342900" algn="ctr" rtl="0">
                        <a:buFont typeface="Arial" pitchFamily="34" charset="0"/>
                        <a:buNone/>
                      </a:pPr>
                      <a:r>
                        <a:rPr lang="de-DE" sz="1400" b="0"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indent="0" algn="l" rtl="0">
                        <a:buFont typeface="Arial" pitchFamily="34" charset="0"/>
                        <a:buNone/>
                      </a:pPr>
                      <a:r>
                        <a:rPr lang="he-IL" sz="1800" b="0" dirty="0">
                          <a:solidFill>
                            <a:srgbClr val="333333"/>
                          </a:solidFill>
                          <a:latin typeface="+mn-lt"/>
                          <a:ea typeface="+mn-ea"/>
                          <a:cs typeface="+mn-cs"/>
                        </a:rPr>
                        <a:t>דוסטוייבסקי הוא אחד הסופרים הרוסים החשובים ביותר. הוא נחשב לכותב פסיכולוגי יוצא מהכלל בספרות העולמית. </a:t>
                      </a:r>
                    </a:p>
                    <a:p>
                      <a:pPr marL="0" indent="0" algn="l" rtl="0">
                        <a:buFont typeface="Arial" pitchFamily="34" charset="0"/>
                        <a:buNone/>
                      </a:pPr>
                      <a:r>
                        <a:rPr lang="he-IL" sz="1800" b="0" dirty="0">
                          <a:solidFill>
                            <a:srgbClr val="333333"/>
                          </a:solidFill>
                          <a:latin typeface="+mn-lt"/>
                          <a:ea typeface="+mn-ea"/>
                          <a:cs typeface="+mn-cs"/>
                        </a:rPr>
                        <a:t>דוסטוייבסקי סבל מאפילפסיה, ולתקופה מסויימת היה מכור להימורים. לקראת סוף חייו הוא היה יציב כלכלית ומוכר עבור עבודתו לאורך חייו.</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342900" indent="-342900" algn="ctr" rtl="0">
                        <a:buFont typeface="Arial" pitchFamily="34" charset="0"/>
                        <a:buNone/>
                      </a:pPr>
                      <a:r>
                        <a:rPr lang="he-IL" sz="1600" b="1" dirty="0">
                          <a:solidFill>
                            <a:srgbClr val="333333"/>
                          </a:solidFill>
                          <a:latin typeface="+mn-lt"/>
                          <a:ea typeface="+mn-ea"/>
                          <a:cs typeface="+mn-cs"/>
                        </a:rPr>
                        <a:t>ארנסט המינגווי</a:t>
                      </a:r>
                      <a:endParaRPr lang="de-DE" sz="1600" b="1" dirty="0">
                        <a:solidFill>
                          <a:srgbClr val="333333"/>
                        </a:solidFill>
                        <a:latin typeface="+mn-lt"/>
                        <a:ea typeface="+mn-ea"/>
                        <a:cs typeface="+mn-cs"/>
                      </a:endParaRPr>
                    </a:p>
                    <a:p>
                      <a:pPr marL="342900" indent="-342900" rtl="0">
                        <a:buFont typeface="Arial" pitchFamily="34" charset="0"/>
                        <a:buNone/>
                      </a:pPr>
                      <a:r>
                        <a:rPr lang="de-DE" sz="1400" b="0" dirty="0">
                          <a:solidFill>
                            <a:srgbClr val="333333"/>
                          </a:solidFill>
                          <a:latin typeface="+mn-lt"/>
                          <a:ea typeface="+mn-ea"/>
                          <a:cs typeface="+mn-cs"/>
                        </a:rPr>
                        <a:t>(1899-1961)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lang="he-IL" sz="1800" kern="1200" dirty="0">
                          <a:solidFill>
                            <a:srgbClr val="333333"/>
                          </a:solidFill>
                          <a:latin typeface="+mn-lt"/>
                          <a:ea typeface="+mn-ea"/>
                          <a:cs typeface="+mn-cs"/>
                        </a:rPr>
                        <a:t>המינגווי</a:t>
                      </a:r>
                      <a:r>
                        <a:rPr lang="he-IL" sz="1800" kern="1200" baseline="0" dirty="0">
                          <a:solidFill>
                            <a:srgbClr val="333333"/>
                          </a:solidFill>
                          <a:latin typeface="+mn-lt"/>
                          <a:ea typeface="+mn-ea"/>
                          <a:cs typeface="+mn-cs"/>
                        </a:rPr>
                        <a:t> נחשב לאחד הסופרים האמריקאים המצליחים ביותר במאה ה20. ב1954 הוא קיבל פרס נובל בספרות. במהלך חייו סבל מתקופות של דיכאון ושתיינות. סבורים כי סבל גם מהפרעה דו-קוטבית.</a:t>
                      </a:r>
                      <a:endParaRPr lang="en-US" sz="1800" kern="120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he-IL" sz="1600" b="1" dirty="0">
                          <a:solidFill>
                            <a:srgbClr val="333333"/>
                          </a:solidFill>
                          <a:latin typeface="+mn-lt"/>
                          <a:ea typeface="+mn-ea"/>
                          <a:cs typeface="+mn-cs"/>
                        </a:rPr>
                        <a:t>צ'אררלס דיקנס</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400" dirty="0">
                          <a:solidFill>
                            <a:srgbClr val="333333"/>
                          </a:solidFill>
                          <a:latin typeface="+mn-lt"/>
                          <a:ea typeface="+mn-ea"/>
                          <a:cs typeface="+mn-cs"/>
                        </a:rPr>
                        <a:t>(</a:t>
                      </a:r>
                      <a:r>
                        <a:rPr lang="de-DE" sz="1400">
                          <a:solidFill>
                            <a:srgbClr val="333333"/>
                          </a:solidFill>
                          <a:latin typeface="+mn-lt"/>
                          <a:ea typeface="+mn-ea"/>
                          <a:cs typeface="+mn-cs"/>
                        </a:rPr>
                        <a:t>1812-1870)</a:t>
                      </a:r>
                      <a:endParaRPr lang="de-DE" sz="140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he-IL" sz="1800" b="0" i="0" u="none" strike="noStrike" kern="1200" cap="none" normalizeH="0" baseline="0" dirty="0">
                          <a:ln>
                            <a:noFill/>
                          </a:ln>
                          <a:solidFill>
                            <a:srgbClr val="333333"/>
                          </a:solidFill>
                          <a:effectLst/>
                          <a:latin typeface="+mn-lt"/>
                          <a:ea typeface="+mn-ea"/>
                          <a:cs typeface="+mn-cs"/>
                        </a:rPr>
                        <a:t>דיקנס הוא אחד הסופרים האנגלים הנקראים ביותר. אחת העבודות המפורסמות ביותר שלו </a:t>
                      </a:r>
                      <a:r>
                        <a:rPr kumimoji="0" lang="he-IL" sz="1800" b="0" i="0" u="none" strike="noStrike" kern="1200" cap="none" normalizeH="0" baseline="0">
                          <a:ln>
                            <a:noFill/>
                          </a:ln>
                          <a:solidFill>
                            <a:srgbClr val="333333"/>
                          </a:solidFill>
                          <a:effectLst/>
                          <a:latin typeface="+mn-lt"/>
                          <a:ea typeface="+mn-ea"/>
                          <a:cs typeface="+mn-cs"/>
                        </a:rPr>
                        <a:t>היא ”אוליבר טוויסט“. </a:t>
                      </a:r>
                      <a:r>
                        <a:rPr kumimoji="0" lang="he-IL" sz="1800" b="0" i="0" u="none" strike="noStrike" kern="1200" cap="none" normalizeH="0" baseline="0" dirty="0">
                          <a:ln>
                            <a:noFill/>
                          </a:ln>
                          <a:solidFill>
                            <a:srgbClr val="333333"/>
                          </a:solidFill>
                          <a:effectLst/>
                          <a:latin typeface="+mn-lt"/>
                          <a:ea typeface="+mn-ea"/>
                          <a:cs typeface="+mn-cs"/>
                        </a:rPr>
                        <a:t>הוא סבל מאפיזודות של מאניה ודכאון, וכיום כנראה היה מקבל אבחנה של הפרעה דו-קוטבית.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endParaRPr lang="de-DE" sz="140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endParaRPr kumimoji="0" lang="he-IL" sz="1800" b="0" i="0" u="none" strike="noStrike" kern="1200"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מפורסם = מושלם?</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8" name="Group 41"/>
          <p:cNvGraphicFramePr>
            <a:graphicFrameLocks/>
          </p:cNvGraphicFramePr>
          <p:nvPr>
            <p:extLst>
              <p:ext uri="{D42A27DB-BD31-4B8C-83A1-F6EECF244321}">
                <p14:modId xmlns:p14="http://schemas.microsoft.com/office/powerpoint/2010/main" val="1705050361"/>
              </p:ext>
            </p:extLst>
          </p:nvPr>
        </p:nvGraphicFramePr>
        <p:xfrm>
          <a:off x="408955" y="2132857"/>
          <a:ext cx="11376000" cy="4114800"/>
        </p:xfrm>
        <a:graphic>
          <a:graphicData uri="http://schemas.openxmlformats.org/drawingml/2006/table">
            <a:tbl>
              <a:tblPr rtl="1">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463040">
                <a:tc>
                  <a:txBody>
                    <a:bodyPr/>
                    <a:lstStyle/>
                    <a:p>
                      <a:pPr marL="0" indent="0" algn="r" rtl="1">
                        <a:lnSpc>
                          <a:spcPct val="100000"/>
                        </a:lnSpc>
                        <a:spcBef>
                          <a:spcPts val="0"/>
                        </a:spcBef>
                        <a:spcAft>
                          <a:spcPts val="0"/>
                        </a:spcAft>
                        <a:buFontTx/>
                        <a:buNone/>
                      </a:pPr>
                      <a:r>
                        <a:rPr lang="he-IL" sz="2000" b="0" dirty="0">
                          <a:solidFill>
                            <a:srgbClr val="333333"/>
                          </a:solidFill>
                          <a:latin typeface="+mn-lt"/>
                          <a:ea typeface="+mn-ea"/>
                          <a:cs typeface="+mn-cs"/>
                        </a:rPr>
                        <a:t>פיודור</a:t>
                      </a:r>
                      <a:r>
                        <a:rPr lang="he-IL" sz="2000" b="0" baseline="0" dirty="0">
                          <a:solidFill>
                            <a:srgbClr val="333333"/>
                          </a:solidFill>
                          <a:latin typeface="+mn-lt"/>
                          <a:ea typeface="+mn-ea"/>
                          <a:cs typeface="+mn-cs"/>
                        </a:rPr>
                        <a:t> דוסטוייבסקי</a:t>
                      </a:r>
                      <a:endParaRPr lang="de-DE" sz="2000" b="0" dirty="0">
                        <a:solidFill>
                          <a:srgbClr val="333333"/>
                        </a:solidFill>
                        <a:latin typeface="+mn-lt"/>
                        <a:ea typeface="+mn-ea"/>
                        <a:cs typeface="+mn-cs"/>
                      </a:endParaRPr>
                    </a:p>
                    <a:p>
                      <a:pPr marL="0" indent="0" algn="r" rtl="1">
                        <a:lnSpc>
                          <a:spcPct val="100000"/>
                        </a:lnSpc>
                        <a:spcBef>
                          <a:spcPts val="0"/>
                        </a:spcBef>
                        <a:spcAft>
                          <a:spcPts val="0"/>
                        </a:spcAft>
                        <a:buFontTx/>
                        <a:buNone/>
                      </a:pPr>
                      <a:r>
                        <a:rPr lang="de-DE" sz="2000" b="0" dirty="0">
                          <a:solidFill>
                            <a:srgbClr val="333333"/>
                          </a:solidFill>
                          <a:latin typeface="+mn-lt"/>
                          <a:ea typeface="+mn-ea"/>
                          <a:cs typeface="+mn-cs"/>
                        </a:rPr>
                        <a:t>(1821-1881)</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indent="0" algn="r" rtl="1">
                        <a:lnSpc>
                          <a:spcPct val="100000"/>
                        </a:lnSpc>
                        <a:spcBef>
                          <a:spcPts val="0"/>
                        </a:spcBef>
                        <a:spcAft>
                          <a:spcPts val="0"/>
                        </a:spcAft>
                        <a:buFontTx/>
                        <a:buNone/>
                      </a:pPr>
                      <a:r>
                        <a:rPr lang="he-IL" sz="2000" b="0" dirty="0">
                          <a:solidFill>
                            <a:srgbClr val="333333"/>
                          </a:solidFill>
                          <a:latin typeface="+mn-lt"/>
                          <a:ea typeface="+mn-ea"/>
                          <a:cs typeface="+mn-cs"/>
                        </a:rPr>
                        <a:t>דוסטוייבסקי הוא אחד הסופרים הרוסים החשובים ביותר. הוא נחשב לכותב פסיכולוגי יוצא מהכלל בספרות העולמית.</a:t>
                      </a:r>
                    </a:p>
                    <a:p>
                      <a:pPr marL="0" indent="0" algn="r" rtl="1">
                        <a:lnSpc>
                          <a:spcPct val="100000"/>
                        </a:lnSpc>
                        <a:spcBef>
                          <a:spcPts val="0"/>
                        </a:spcBef>
                        <a:spcAft>
                          <a:spcPts val="0"/>
                        </a:spcAft>
                        <a:buFontTx/>
                        <a:buNone/>
                      </a:pPr>
                      <a:r>
                        <a:rPr lang="he-IL" sz="2000" b="0" dirty="0">
                          <a:solidFill>
                            <a:srgbClr val="333333"/>
                          </a:solidFill>
                          <a:latin typeface="+mn-lt"/>
                          <a:ea typeface="+mn-ea"/>
                          <a:cs typeface="+mn-cs"/>
                        </a:rPr>
                        <a:t>דוסטוייבסקי סבל מאפילפסיה, ולתקופה מסויימת היה מכור להימורים. לקראת סוף חייו הוא היה יציב כלכלית ומוכר עבור עבודתו לאורך חייו.</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25880">
                <a:tc>
                  <a:txBody>
                    <a:bodyPr/>
                    <a:lstStyle/>
                    <a:p>
                      <a:pPr marL="0" indent="0" algn="r" rtl="1">
                        <a:lnSpc>
                          <a:spcPct val="100000"/>
                        </a:lnSpc>
                        <a:spcBef>
                          <a:spcPts val="0"/>
                        </a:spcBef>
                        <a:spcAft>
                          <a:spcPts val="0"/>
                        </a:spcAft>
                        <a:buFontTx/>
                        <a:buNone/>
                      </a:pPr>
                      <a:r>
                        <a:rPr lang="he-IL" sz="2000" b="0" dirty="0">
                          <a:solidFill>
                            <a:srgbClr val="333333"/>
                          </a:solidFill>
                          <a:latin typeface="+mn-lt"/>
                          <a:ea typeface="+mn-ea"/>
                          <a:cs typeface="+mn-cs"/>
                        </a:rPr>
                        <a:t>ארנסט המינגווי</a:t>
                      </a:r>
                      <a:endParaRPr lang="de-DE" sz="2000" b="0" dirty="0">
                        <a:solidFill>
                          <a:srgbClr val="333333"/>
                        </a:solidFill>
                        <a:latin typeface="+mn-lt"/>
                        <a:ea typeface="+mn-ea"/>
                        <a:cs typeface="+mn-cs"/>
                      </a:endParaRPr>
                    </a:p>
                    <a:p>
                      <a:pPr marL="0" indent="0" algn="r" rtl="1">
                        <a:lnSpc>
                          <a:spcPct val="100000"/>
                        </a:lnSpc>
                        <a:spcBef>
                          <a:spcPts val="0"/>
                        </a:spcBef>
                        <a:spcAft>
                          <a:spcPts val="0"/>
                        </a:spcAft>
                        <a:buFontTx/>
                        <a:buNone/>
                      </a:pPr>
                      <a:r>
                        <a:rPr lang="de-DE" sz="2000" b="0" dirty="0">
                          <a:solidFill>
                            <a:srgbClr val="333333"/>
                          </a:solidFill>
                          <a:latin typeface="+mn-lt"/>
                          <a:ea typeface="+mn-ea"/>
                          <a:cs typeface="+mn-cs"/>
                        </a:rPr>
                        <a:t>(1899-1961)</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ts val="0"/>
                        </a:spcAft>
                        <a:buClrTx/>
                        <a:buSzTx/>
                        <a:buFontTx/>
                        <a:buNone/>
                        <a:tabLst/>
                      </a:pPr>
                      <a:r>
                        <a:rPr lang="he-IL" sz="2000" b="0" kern="1200" dirty="0">
                          <a:solidFill>
                            <a:srgbClr val="333333"/>
                          </a:solidFill>
                          <a:latin typeface="+mn-lt"/>
                          <a:ea typeface="+mn-ea"/>
                          <a:cs typeface="+mn-cs"/>
                        </a:rPr>
                        <a:t>המינגווי</a:t>
                      </a:r>
                      <a:r>
                        <a:rPr lang="he-IL" sz="2000" b="0" kern="1200" baseline="0" dirty="0">
                          <a:solidFill>
                            <a:srgbClr val="333333"/>
                          </a:solidFill>
                          <a:latin typeface="+mn-lt"/>
                          <a:ea typeface="+mn-ea"/>
                          <a:cs typeface="+mn-cs"/>
                        </a:rPr>
                        <a:t> נחשב לאחד הסופרים האמריקאים המצליחים ביותר במאה ה20. ב1954 הוא קיבל פרס נובל בספרות. במהלך חייו סבל מתקופות של דיכאון ושתיינות. סבורים כי סבל גם מהפרעה דו-קוטבית.</a:t>
                      </a:r>
                      <a:endParaRPr lang="en-US" sz="2000" b="0" kern="120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325880">
                <a:tc>
                  <a:txBody>
                    <a:bodyPr/>
                    <a:lstStyle/>
                    <a:p>
                      <a:pPr marL="0" marR="0" lvl="0" indent="0" algn="r" defTabSz="914400" rtl="1" eaLnBrk="1" fontAlgn="base" latinLnBrk="0" hangingPunct="1">
                        <a:lnSpc>
                          <a:spcPct val="100000"/>
                        </a:lnSpc>
                        <a:spcBef>
                          <a:spcPts val="0"/>
                        </a:spcBef>
                        <a:spcAft>
                          <a:spcPts val="0"/>
                        </a:spcAft>
                        <a:buClr>
                          <a:srgbClr val="006699"/>
                        </a:buClr>
                        <a:buSzTx/>
                        <a:buFontTx/>
                        <a:buNone/>
                        <a:tabLst/>
                        <a:defRPr/>
                      </a:pPr>
                      <a:r>
                        <a:rPr lang="he-IL" sz="2000" b="0" dirty="0">
                          <a:solidFill>
                            <a:srgbClr val="333333"/>
                          </a:solidFill>
                          <a:latin typeface="+mn-lt"/>
                          <a:ea typeface="+mn-ea"/>
                          <a:cs typeface="+mn-cs"/>
                        </a:rPr>
                        <a:t>צ'אררלס דיקנס</a:t>
                      </a:r>
                    </a:p>
                    <a:p>
                      <a:pPr marL="0" marR="0" lvl="0" indent="0" algn="r" defTabSz="914400" rtl="1" eaLnBrk="1" fontAlgn="base" latinLnBrk="0" hangingPunct="1">
                        <a:lnSpc>
                          <a:spcPct val="100000"/>
                        </a:lnSpc>
                        <a:spcBef>
                          <a:spcPts val="0"/>
                        </a:spcBef>
                        <a:spcAft>
                          <a:spcPts val="0"/>
                        </a:spcAft>
                        <a:buClr>
                          <a:srgbClr val="006699"/>
                        </a:buClr>
                        <a:buSzTx/>
                        <a:buFontTx/>
                        <a:buNone/>
                        <a:tabLst/>
                        <a:defRPr/>
                      </a:pPr>
                      <a:r>
                        <a:rPr lang="de-DE" sz="2000" b="0" dirty="0">
                          <a:solidFill>
                            <a:srgbClr val="333333"/>
                          </a:solidFill>
                          <a:latin typeface="+mn-lt"/>
                          <a:ea typeface="+mn-ea"/>
                          <a:cs typeface="+mn-cs"/>
                        </a:rPr>
                        <a:t>(1812-1870)</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ts val="0"/>
                        </a:spcAft>
                        <a:buClrTx/>
                        <a:buSzTx/>
                        <a:buFontTx/>
                        <a:buNone/>
                        <a:tabLst/>
                      </a:pPr>
                      <a:r>
                        <a:rPr kumimoji="0" lang="he-IL" sz="2000" b="0" i="0" u="none" strike="noStrike" kern="1200" cap="none" normalizeH="0" baseline="0" dirty="0">
                          <a:ln>
                            <a:noFill/>
                          </a:ln>
                          <a:solidFill>
                            <a:srgbClr val="333333"/>
                          </a:solidFill>
                          <a:effectLst/>
                          <a:latin typeface="+mn-lt"/>
                          <a:ea typeface="+mn-ea"/>
                          <a:cs typeface="+mn-cs"/>
                        </a:rPr>
                        <a:t>דיקנס הוא אחד הסופרים האנגלים הנקראים ביותר. אחת העבודות המפורסמות ביותר שלו </a:t>
                      </a:r>
                      <a:r>
                        <a:rPr kumimoji="0" lang="he-IL" sz="2000" b="0" i="0" u="none" strike="noStrike" kern="1200" cap="none" normalizeH="0" baseline="0">
                          <a:ln>
                            <a:noFill/>
                          </a:ln>
                          <a:solidFill>
                            <a:srgbClr val="333333"/>
                          </a:solidFill>
                          <a:effectLst/>
                          <a:latin typeface="+mn-lt"/>
                          <a:ea typeface="+mn-ea"/>
                          <a:cs typeface="+mn-cs"/>
                        </a:rPr>
                        <a:t>היא ”אוליבר טוויסט“. </a:t>
                      </a:r>
                      <a:r>
                        <a:rPr kumimoji="0" lang="he-IL" sz="2000" b="0" i="0" u="none" strike="noStrike" kern="1200" cap="none" normalizeH="0" baseline="0" dirty="0">
                          <a:ln>
                            <a:noFill/>
                          </a:ln>
                          <a:solidFill>
                            <a:srgbClr val="333333"/>
                          </a:solidFill>
                          <a:effectLst/>
                          <a:latin typeface="+mn-lt"/>
                          <a:ea typeface="+mn-ea"/>
                          <a:cs typeface="+mn-cs"/>
                        </a:rPr>
                        <a:t>הוא סבל מאפיזודות של מאניה ודכאון, וכיום כנראה היה מקבל אבחנה של הפרעה דו-קוטבית.</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06794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איזה מהציורים הבאים צויירו על ידי אנשים עם סימפטומים של פסיכוזה?</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8" name="Grafik 3" descr="auktion-sothebys-new-york.jpg"/>
          <p:cNvPicPr>
            <a:picLocks noChangeAspect="1"/>
          </p:cNvPicPr>
          <p:nvPr/>
        </p:nvPicPr>
        <p:blipFill>
          <a:blip r:embed="rId3" cstate="print"/>
          <a:stretch>
            <a:fillRect/>
          </a:stretch>
        </p:blipFill>
        <p:spPr>
          <a:xfrm>
            <a:off x="9131935" y="2288360"/>
            <a:ext cx="2560320" cy="3410176"/>
          </a:xfrm>
          <a:prstGeom prst="rect">
            <a:avLst/>
          </a:prstGeom>
        </p:spPr>
      </p:pic>
      <p:pic>
        <p:nvPicPr>
          <p:cNvPr id="19" name="Grafik 4" descr="img136112.jpg"/>
          <p:cNvPicPr>
            <a:picLocks noChangeAspect="1"/>
          </p:cNvPicPr>
          <p:nvPr/>
        </p:nvPicPr>
        <p:blipFill>
          <a:blip r:embed="rId4" cstate="print"/>
          <a:stretch>
            <a:fillRect/>
          </a:stretch>
        </p:blipFill>
        <p:spPr>
          <a:xfrm>
            <a:off x="6244970" y="2288360"/>
            <a:ext cx="2560320" cy="3397464"/>
          </a:xfrm>
          <a:prstGeom prst="rect">
            <a:avLst/>
          </a:prstGeom>
        </p:spPr>
      </p:pic>
      <p:pic>
        <p:nvPicPr>
          <p:cNvPr id="20" name="Grafik 5" descr="Bild_Steffen.jpg"/>
          <p:cNvPicPr>
            <a:picLocks noChangeAspect="1"/>
          </p:cNvPicPr>
          <p:nvPr/>
        </p:nvPicPr>
        <p:blipFill>
          <a:blip r:embed="rId5" cstate="print"/>
          <a:stretch>
            <a:fillRect/>
          </a:stretch>
        </p:blipFill>
        <p:spPr>
          <a:xfrm>
            <a:off x="3662944" y="2288360"/>
            <a:ext cx="2255381" cy="3401568"/>
          </a:xfrm>
          <a:prstGeom prst="rect">
            <a:avLst/>
          </a:prstGeom>
        </p:spPr>
      </p:pic>
      <p:pic>
        <p:nvPicPr>
          <p:cNvPr id="21" name="Grafik 6"/>
          <p:cNvPicPr>
            <a:picLocks noChangeAspect="1"/>
          </p:cNvPicPr>
          <p:nvPr/>
        </p:nvPicPr>
        <p:blipFill>
          <a:blip r:embed="rId6" cstate="print"/>
          <a:stretch>
            <a:fillRect/>
          </a:stretch>
        </p:blipFill>
        <p:spPr>
          <a:xfrm>
            <a:off x="410220" y="2288360"/>
            <a:ext cx="2926080" cy="19981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איזה מהציורים הבאים נקנה במחיר הגבוה ביותר במכירה פומבית?</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6" name="Grafik 3" descr="auktion-sothebys-new-york.jpg"/>
          <p:cNvPicPr>
            <a:picLocks noChangeAspect="1"/>
          </p:cNvPicPr>
          <p:nvPr/>
        </p:nvPicPr>
        <p:blipFill>
          <a:blip r:embed="rId3" cstate="print"/>
          <a:stretch>
            <a:fillRect/>
          </a:stretch>
        </p:blipFill>
        <p:spPr>
          <a:xfrm>
            <a:off x="9131935" y="2288360"/>
            <a:ext cx="2560320" cy="3410176"/>
          </a:xfrm>
          <a:prstGeom prst="rect">
            <a:avLst/>
          </a:prstGeom>
        </p:spPr>
      </p:pic>
      <p:pic>
        <p:nvPicPr>
          <p:cNvPr id="17" name="Grafik 4" descr="img136112.jpg"/>
          <p:cNvPicPr>
            <a:picLocks noChangeAspect="1"/>
          </p:cNvPicPr>
          <p:nvPr/>
        </p:nvPicPr>
        <p:blipFill>
          <a:blip r:embed="rId4" cstate="print"/>
          <a:stretch>
            <a:fillRect/>
          </a:stretch>
        </p:blipFill>
        <p:spPr>
          <a:xfrm>
            <a:off x="6244970" y="2288360"/>
            <a:ext cx="2560320" cy="3397464"/>
          </a:xfrm>
          <a:prstGeom prst="rect">
            <a:avLst/>
          </a:prstGeom>
        </p:spPr>
      </p:pic>
      <p:pic>
        <p:nvPicPr>
          <p:cNvPr id="18" name="Grafik 5" descr="Bild_Steffen.jpg"/>
          <p:cNvPicPr>
            <a:picLocks noChangeAspect="1"/>
          </p:cNvPicPr>
          <p:nvPr/>
        </p:nvPicPr>
        <p:blipFill>
          <a:blip r:embed="rId5" cstate="print"/>
          <a:stretch>
            <a:fillRect/>
          </a:stretch>
        </p:blipFill>
        <p:spPr>
          <a:xfrm>
            <a:off x="3662944" y="2288360"/>
            <a:ext cx="2255381" cy="3401568"/>
          </a:xfrm>
          <a:prstGeom prst="rect">
            <a:avLst/>
          </a:prstGeom>
        </p:spPr>
      </p:pic>
      <p:pic>
        <p:nvPicPr>
          <p:cNvPr id="19" name="Grafik 6"/>
          <p:cNvPicPr>
            <a:picLocks noChangeAspect="1"/>
          </p:cNvPicPr>
          <p:nvPr/>
        </p:nvPicPr>
        <p:blipFill>
          <a:blip r:embed="rId6" cstate="print"/>
          <a:stretch>
            <a:fillRect/>
          </a:stretch>
        </p:blipFill>
        <p:spPr>
          <a:xfrm>
            <a:off x="410220" y="2288360"/>
            <a:ext cx="2926080" cy="1998144"/>
          </a:xfrm>
          <a:prstGeom prst="rect">
            <a:avLst/>
          </a:prstGeom>
        </p:spPr>
      </p:pic>
    </p:spTree>
    <p:extLst>
      <p:ext uri="{BB962C8B-B14F-4D97-AF65-F5344CB8AC3E}">
        <p14:creationId xmlns:p14="http://schemas.microsoft.com/office/powerpoint/2010/main" val="3797028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3" descr="auktion-sothebys-new-york.jpg"/>
          <p:cNvPicPr>
            <a:picLocks noChangeAspect="1"/>
          </p:cNvPicPr>
          <p:nvPr/>
        </p:nvPicPr>
        <p:blipFill>
          <a:blip r:embed="rId3" cstate="print"/>
          <a:stretch>
            <a:fillRect/>
          </a:stretch>
        </p:blipFill>
        <p:spPr>
          <a:xfrm>
            <a:off x="9131935" y="2288360"/>
            <a:ext cx="2560320" cy="3410176"/>
          </a:xfrm>
          <a:prstGeom prst="rect">
            <a:avLst/>
          </a:prstGeom>
        </p:spPr>
      </p:pic>
      <p:pic>
        <p:nvPicPr>
          <p:cNvPr id="21" name="Grafik 4" descr="img136112.jpg"/>
          <p:cNvPicPr>
            <a:picLocks noChangeAspect="1"/>
          </p:cNvPicPr>
          <p:nvPr/>
        </p:nvPicPr>
        <p:blipFill>
          <a:blip r:embed="rId4" cstate="print"/>
          <a:stretch>
            <a:fillRect/>
          </a:stretch>
        </p:blipFill>
        <p:spPr>
          <a:xfrm>
            <a:off x="6244970" y="2288360"/>
            <a:ext cx="2560320" cy="3397464"/>
          </a:xfrm>
          <a:prstGeom prst="rect">
            <a:avLst/>
          </a:prstGeom>
        </p:spPr>
      </p:pic>
      <p:pic>
        <p:nvPicPr>
          <p:cNvPr id="22" name="Grafik 5" descr="Bild_Steffen.jpg"/>
          <p:cNvPicPr>
            <a:picLocks noChangeAspect="1"/>
          </p:cNvPicPr>
          <p:nvPr/>
        </p:nvPicPr>
        <p:blipFill>
          <a:blip r:embed="rId5" cstate="print"/>
          <a:stretch>
            <a:fillRect/>
          </a:stretch>
        </p:blipFill>
        <p:spPr>
          <a:xfrm>
            <a:off x="3662944" y="2288360"/>
            <a:ext cx="2255381" cy="3401568"/>
          </a:xfrm>
          <a:prstGeom prst="rect">
            <a:avLst/>
          </a:prstGeom>
        </p:spPr>
      </p:pic>
      <p:pic>
        <p:nvPicPr>
          <p:cNvPr id="23" name="Grafik 6"/>
          <p:cNvPicPr>
            <a:picLocks noChangeAspect="1"/>
          </p:cNvPicPr>
          <p:nvPr/>
        </p:nvPicPr>
        <p:blipFill>
          <a:blip r:embed="rId6" cstate="print"/>
          <a:stretch>
            <a:fillRect/>
          </a:stretch>
        </p:blipFill>
        <p:spPr>
          <a:xfrm>
            <a:off x="410220" y="2288360"/>
            <a:ext cx="2926080" cy="1998144"/>
          </a:xfrm>
          <a:prstGeom prst="rect">
            <a:avLst/>
          </a:prstGeom>
        </p:spPr>
      </p:pic>
      <p:sp>
        <p:nvSpPr>
          <p:cNvPr id="15"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איזה מהציורים הבאים נקנה במחיר הגבוה ביותר במכירה פומבית?</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sp>
        <p:nvSpPr>
          <p:cNvPr id="24" name="Caption_14"/>
          <p:cNvSpPr txBox="1"/>
          <p:nvPr/>
        </p:nvSpPr>
        <p:spPr>
          <a:xfrm>
            <a:off x="9131936" y="5698536"/>
            <a:ext cx="2560320" cy="646331"/>
          </a:xfrm>
          <a:prstGeom prst="rect">
            <a:avLst/>
          </a:prstGeom>
          <a:noFill/>
        </p:spPr>
        <p:txBody>
          <a:bodyPr wrap="square" rtlCol="0">
            <a:spAutoFit/>
          </a:bodyPr>
          <a:lstStyle/>
          <a:p>
            <a:pPr algn="ctr" rtl="1"/>
            <a:r>
              <a:rPr lang="he-IL" sz="1800" dirty="0">
                <a:solidFill>
                  <a:srgbClr val="004992"/>
                </a:solidFill>
                <a:latin typeface="+mn-lt"/>
                <a:ea typeface="+mn-ea"/>
                <a:cs typeface="+mn-cs"/>
              </a:rPr>
              <a:t>קרוב ל100 מליון יורו (כ400 </a:t>
            </a:r>
            <a:r>
              <a:rPr lang="he-IL" sz="1800">
                <a:solidFill>
                  <a:srgbClr val="004992"/>
                </a:solidFill>
                <a:latin typeface="+mn-lt"/>
                <a:ea typeface="+mn-ea"/>
                <a:cs typeface="+mn-cs"/>
              </a:rPr>
              <a:t>מליון ש”ח</a:t>
            </a:r>
            <a:r>
              <a:rPr lang="he-IL" sz="1800" dirty="0">
                <a:solidFill>
                  <a:srgbClr val="004992"/>
                </a:solidFill>
                <a:latin typeface="+mn-lt"/>
                <a:ea typeface="+mn-ea"/>
                <a:cs typeface="+mn-cs"/>
              </a:rPr>
              <a:t>)</a:t>
            </a:r>
            <a:endParaRPr lang="de-DE" sz="1800" dirty="0">
              <a:solidFill>
                <a:srgbClr val="004992"/>
              </a:solidFill>
              <a:latin typeface="+mn-lt"/>
              <a:ea typeface="+mn-ea"/>
              <a:cs typeface="+mn-cs"/>
            </a:endParaRPr>
          </a:p>
        </p:txBody>
      </p:sp>
      <p:sp>
        <p:nvSpPr>
          <p:cNvPr id="25" name="Caption_15"/>
          <p:cNvSpPr txBox="1"/>
          <p:nvPr/>
        </p:nvSpPr>
        <p:spPr>
          <a:xfrm>
            <a:off x="6244970" y="5685824"/>
            <a:ext cx="2560320" cy="646331"/>
          </a:xfrm>
          <a:prstGeom prst="rect">
            <a:avLst/>
          </a:prstGeom>
          <a:noFill/>
        </p:spPr>
        <p:txBody>
          <a:bodyPr wrap="square" rtlCol="0">
            <a:spAutoFit/>
          </a:bodyPr>
          <a:lstStyle/>
          <a:p>
            <a:pPr algn="ctr" rtl="1"/>
            <a:r>
              <a:rPr lang="he-IL" sz="1800">
                <a:solidFill>
                  <a:srgbClr val="004992"/>
                </a:solidFill>
                <a:latin typeface="+mn-lt"/>
                <a:ea typeface="+mn-ea"/>
                <a:cs typeface="+mn-cs"/>
              </a:rPr>
              <a:t>כ 25 מליון יורו (כ100 מליון ש”ח)</a:t>
            </a:r>
            <a:endParaRPr lang="de-DE" sz="1800" dirty="0">
              <a:solidFill>
                <a:srgbClr val="004992"/>
              </a:solidFill>
              <a:latin typeface="+mn-lt"/>
              <a:ea typeface="+mn-ea"/>
              <a:cs typeface="+mn-cs"/>
            </a:endParaRPr>
          </a:p>
        </p:txBody>
      </p:sp>
      <p:sp>
        <p:nvSpPr>
          <p:cNvPr id="26" name="Caption_17"/>
          <p:cNvSpPr txBox="1"/>
          <p:nvPr/>
        </p:nvSpPr>
        <p:spPr>
          <a:xfrm>
            <a:off x="410220" y="4286504"/>
            <a:ext cx="2926080" cy="369332"/>
          </a:xfrm>
          <a:prstGeom prst="rect">
            <a:avLst/>
          </a:prstGeom>
          <a:noFill/>
        </p:spPr>
        <p:txBody>
          <a:bodyPr wrap="square" rtlCol="0">
            <a:spAutoFit/>
          </a:bodyPr>
          <a:lstStyle/>
          <a:p>
            <a:pPr algn="ctr" rtl="1"/>
            <a:r>
              <a:rPr lang="he-IL" sz="1800">
                <a:solidFill>
                  <a:srgbClr val="004992"/>
                </a:solidFill>
                <a:latin typeface="+mn-lt"/>
                <a:ea typeface="+mn-ea"/>
                <a:cs typeface="+mn-cs"/>
              </a:rPr>
              <a:t>כ 10,000 יורו (כ40,000 ש”ח)</a:t>
            </a:r>
            <a:endParaRPr lang="de-DE" sz="1800" dirty="0">
              <a:solidFill>
                <a:srgbClr val="004992"/>
              </a:solidFill>
              <a:latin typeface="+mn-lt"/>
              <a:ea typeface="+mn-ea"/>
              <a:cs typeface="+mn-cs"/>
            </a:endParaRPr>
          </a:p>
        </p:txBody>
      </p:sp>
      <p:sp>
        <p:nvSpPr>
          <p:cNvPr id="27" name="Caption_16"/>
          <p:cNvSpPr txBox="1"/>
          <p:nvPr/>
        </p:nvSpPr>
        <p:spPr>
          <a:xfrm>
            <a:off x="3662944" y="5689928"/>
            <a:ext cx="2255381" cy="369332"/>
          </a:xfrm>
          <a:prstGeom prst="rect">
            <a:avLst/>
          </a:prstGeom>
          <a:noFill/>
        </p:spPr>
        <p:txBody>
          <a:bodyPr wrap="square" rtlCol="0">
            <a:spAutoFit/>
          </a:bodyPr>
          <a:lstStyle/>
          <a:p>
            <a:pPr algn="ctr" rtl="1"/>
            <a:r>
              <a:rPr lang="he-IL" sz="1800">
                <a:solidFill>
                  <a:srgbClr val="004992"/>
                </a:solidFill>
                <a:latin typeface="+mn-lt"/>
                <a:ea typeface="+mn-ea"/>
                <a:cs typeface="+mn-cs"/>
              </a:rPr>
              <a:t>0 ש”ח</a:t>
            </a:r>
            <a:endParaRPr lang="de-DE" sz="1800" dirty="0">
              <a:solidFill>
                <a:srgbClr val="004992"/>
              </a:solidFill>
              <a:latin typeface="+mn-lt"/>
              <a:ea typeface="+mn-ea"/>
              <a:cs typeface="+mn-cs"/>
            </a:endParaRPr>
          </a:p>
        </p:txBody>
      </p:sp>
    </p:spTree>
    <p:extLst>
      <p:ext uri="{BB962C8B-B14F-4D97-AF65-F5344CB8AC3E}">
        <p14:creationId xmlns:p14="http://schemas.microsoft.com/office/powerpoint/2010/main" val="2813483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אדוארד מונך</a:t>
            </a:r>
            <a:endParaRPr lang="de-DE" sz="3600" dirty="0">
              <a:latin typeface="+mn-lt"/>
              <a:ea typeface="+mn-ea"/>
              <a:cs typeface="+mn-cs"/>
            </a:endParaRPr>
          </a:p>
        </p:txBody>
      </p:sp>
      <p:sp>
        <p:nvSpPr>
          <p:cNvPr id="5" name="Rectangle 3"/>
          <p:cNvSpPr>
            <a:spLocks noGrp="1" noChangeArrowheads="1"/>
          </p:cNvSpPr>
          <p:nvPr>
            <p:ph idx="1"/>
          </p:nvPr>
        </p:nvSpPr>
        <p:spPr>
          <a:xfrm>
            <a:off x="4513411" y="2203704"/>
            <a:ext cx="7236628" cy="4251960"/>
          </a:xfrm>
        </p:spPr>
        <p:txBody>
          <a:bodyPr wrap="square">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קונה אנונימי שילם כ100 מליון יורו עבור </a:t>
            </a:r>
            <a:r>
              <a:rPr lang="he-IL" sz="2400">
                <a:solidFill>
                  <a:srgbClr val="333333"/>
                </a:solidFill>
              </a:rPr>
              <a:t>הציור ”הצעקה“. </a:t>
            </a:r>
            <a:r>
              <a:rPr lang="he-IL" sz="2400" dirty="0">
                <a:solidFill>
                  <a:srgbClr val="333333"/>
                </a:solidFill>
              </a:rPr>
              <a:t>זה הפך את הציור לאחד היקרים ביותר בעולם.</a:t>
            </a:r>
          </a:p>
          <a:p>
            <a:pPr marL="342900" indent="-342900" rtl="1">
              <a:lnSpc>
                <a:spcPct val="100000"/>
              </a:lnSpc>
              <a:spcBef>
                <a:spcPts val="1200"/>
              </a:spcBef>
              <a:buClr>
                <a:srgbClr val="333333"/>
              </a:buClr>
              <a:buFont typeface="WingDings"/>
              <a:buChar char=""/>
            </a:pPr>
            <a:r>
              <a:rPr lang="he-IL" sz="2400" dirty="0">
                <a:solidFill>
                  <a:srgbClr val="333333"/>
                </a:solidFill>
              </a:rPr>
              <a:t>הצייר, אדוארד מונך, ככל הנראה סבל מהפרעה דו-קוטבית:</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he-IL" sz="2400" dirty="0">
                <a:solidFill>
                  <a:srgbClr val="333333"/>
                </a:solidFill>
              </a:rPr>
              <a:t>היו לו סימפטומים של מאניה, דלוזיות, ודכאון.</a:t>
            </a:r>
          </a:p>
          <a:p>
            <a:pPr marL="774827" lvl="3" indent="-342900">
              <a:lnSpc>
                <a:spcPct val="100000"/>
              </a:lnSpc>
              <a:spcBef>
                <a:spcPts val="1200"/>
              </a:spcBef>
              <a:buClr>
                <a:srgbClr val="333333"/>
              </a:buClr>
              <a:buFont typeface="WingDings"/>
              <a:buChar char=""/>
            </a:pPr>
            <a:r>
              <a:rPr lang="he-IL" sz="2400" dirty="0">
                <a:solidFill>
                  <a:srgbClr val="333333"/>
                </a:solidFill>
              </a:rPr>
              <a:t>בעקבות סימפטומים אלו, מונך אושפז במוסד פסיכיאטרי יותר מ8 חודשים.</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10" name="Grafik 16" descr="auktion-sothebys-new-york.jpg"/>
          <p:cNvPicPr>
            <a:picLocks noChangeAspect="1"/>
          </p:cNvPicPr>
          <p:nvPr/>
        </p:nvPicPr>
        <p:blipFill>
          <a:blip r:embed="rId3" cstate="print"/>
          <a:srcRect/>
          <a:stretch>
            <a:fillRect/>
          </a:stretch>
        </p:blipFill>
        <p:spPr bwMode="auto">
          <a:xfrm>
            <a:off x="913012" y="2203704"/>
            <a:ext cx="3187242" cy="4251960"/>
          </a:xfrm>
          <a:prstGeom prst="rect">
            <a:avLst/>
          </a:prstGeom>
          <a:noFill/>
          <a:ln w="9525">
            <a:noFill/>
            <a:miter lim="800000"/>
            <a:headEnd/>
            <a:tailEnd/>
          </a:ln>
        </p:spPr>
      </p:pic>
    </p:spTree>
    <p:extLst>
      <p:ext uri="{BB962C8B-B14F-4D97-AF65-F5344CB8AC3E}">
        <p14:creationId xmlns:p14="http://schemas.microsoft.com/office/powerpoint/2010/main" val="233272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סטפן מוריץ</a:t>
            </a:r>
            <a:endParaRPr lang="de-DE" sz="3600" dirty="0">
              <a:latin typeface="+mn-lt"/>
              <a:ea typeface="+mn-ea"/>
              <a:cs typeface="+mn-cs"/>
            </a:endParaRPr>
          </a:p>
        </p:txBody>
      </p:sp>
      <p:sp>
        <p:nvSpPr>
          <p:cNvPr id="5" name="Rectangle 3"/>
          <p:cNvSpPr>
            <a:spLocks noGrp="1" noChangeArrowheads="1"/>
          </p:cNvSpPr>
          <p:nvPr>
            <p:ph idx="1"/>
          </p:nvPr>
        </p:nvSpPr>
        <p:spPr>
          <a:xfrm>
            <a:off x="4945458" y="2203704"/>
            <a:ext cx="6804581" cy="4251960"/>
          </a:xfrm>
        </p:spPr>
        <p:txBody>
          <a:bodyPr wrap="square">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לציור יש רק ערך רגשי עבור הצייר עצמו</a:t>
            </a:r>
          </a:p>
          <a:p>
            <a:pPr marL="342900" indent="-342900" rtl="1">
              <a:lnSpc>
                <a:spcPct val="100000"/>
              </a:lnSpc>
              <a:spcBef>
                <a:spcPts val="1200"/>
              </a:spcBef>
              <a:buClr>
                <a:srgbClr val="333333"/>
              </a:buClr>
              <a:buFont typeface="WingDings"/>
              <a:buChar char=""/>
            </a:pPr>
            <a:r>
              <a:rPr lang="he-IL" sz="2400" dirty="0">
                <a:solidFill>
                  <a:srgbClr val="333333"/>
                </a:solidFill>
              </a:rPr>
              <a:t>פרופ' סטפן מוריץ צייר אותו בגיל 16</a:t>
            </a:r>
          </a:p>
          <a:p>
            <a:pPr marL="774827" lvl="3" indent="-342900">
              <a:lnSpc>
                <a:spcPct val="100000"/>
              </a:lnSpc>
              <a:spcBef>
                <a:spcPts val="1200"/>
              </a:spcBef>
              <a:buClr>
                <a:srgbClr val="333333"/>
              </a:buClr>
              <a:buFont typeface="WingDings"/>
              <a:buChar char=""/>
            </a:pPr>
            <a:r>
              <a:rPr lang="he-IL" sz="2400" dirty="0">
                <a:solidFill>
                  <a:srgbClr val="333333"/>
                </a:solidFill>
              </a:rPr>
              <a:t>כיום הוא פסיכולוג בראש תוכנית מחקר במחלקה הפסיכיאטרית בבית החולים האוניברסיטאי בהמבורג</a:t>
            </a:r>
          </a:p>
          <a:p>
            <a:pPr marL="774827" lvl="3" indent="-342900">
              <a:lnSpc>
                <a:spcPct val="100000"/>
              </a:lnSpc>
              <a:spcBef>
                <a:spcPts val="1200"/>
              </a:spcBef>
              <a:buClr>
                <a:srgbClr val="333333"/>
              </a:buClr>
              <a:buFont typeface="WingDings"/>
              <a:buChar char=""/>
            </a:pPr>
            <a:r>
              <a:rPr lang="he-IL" sz="2400">
                <a:solidFill>
                  <a:srgbClr val="333333"/>
                </a:solidFill>
              </a:rPr>
              <a:t>ד”ר </a:t>
            </a:r>
            <a:r>
              <a:rPr lang="he-IL" sz="2400" dirty="0">
                <a:solidFill>
                  <a:srgbClr val="333333"/>
                </a:solidFill>
              </a:rPr>
              <a:t>מוריץ מעולם לא היה בטיפול פסיכיאטרי בעצמו</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10" name="Grafik 3" descr="Bild_Steffen.jpg"/>
          <p:cNvPicPr>
            <a:picLocks noChangeAspect="1"/>
          </p:cNvPicPr>
          <p:nvPr/>
        </p:nvPicPr>
        <p:blipFill>
          <a:blip r:embed="rId3" cstate="print"/>
          <a:srcRect/>
          <a:stretch>
            <a:fillRect/>
          </a:stretch>
        </p:blipFill>
        <p:spPr bwMode="auto">
          <a:xfrm>
            <a:off x="1129036"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2615666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וינסנט ואן גוך</a:t>
            </a:r>
            <a:endParaRPr lang="de-DE" sz="3600" dirty="0">
              <a:latin typeface="+mn-lt"/>
              <a:ea typeface="+mn-ea"/>
              <a:cs typeface="+mn-cs"/>
            </a:endParaRPr>
          </a:p>
        </p:txBody>
      </p:sp>
      <p:sp>
        <p:nvSpPr>
          <p:cNvPr id="5" name="Rectangle 3"/>
          <p:cNvSpPr>
            <a:spLocks noGrp="1" noChangeArrowheads="1"/>
          </p:cNvSpPr>
          <p:nvPr>
            <p:ph idx="1"/>
          </p:nvPr>
        </p:nvSpPr>
        <p:spPr>
          <a:xfrm>
            <a:off x="4801443" y="2203704"/>
            <a:ext cx="6948596" cy="4251960"/>
          </a:xfrm>
        </p:spPr>
        <p:txBody>
          <a:bodyPr wrap="square">
            <a:noAutofit/>
          </a:bodyPr>
          <a:lstStyle/>
          <a:p>
            <a:pPr marL="342900" indent="-342900" rtl="1">
              <a:lnSpc>
                <a:spcPct val="100000"/>
              </a:lnSpc>
              <a:spcBef>
                <a:spcPts val="1200"/>
              </a:spcBef>
              <a:buClr>
                <a:srgbClr val="333333"/>
              </a:buClr>
              <a:buFont typeface="WingDings"/>
              <a:buChar char=""/>
            </a:pPr>
            <a:r>
              <a:rPr lang="he-IL" sz="2400">
                <a:solidFill>
                  <a:srgbClr val="333333"/>
                </a:solidFill>
              </a:rPr>
              <a:t>הציור ”הפארק </a:t>
            </a:r>
            <a:r>
              <a:rPr lang="he-IL" sz="2400" dirty="0">
                <a:solidFill>
                  <a:srgbClr val="333333"/>
                </a:solidFill>
              </a:rPr>
              <a:t>של בית </a:t>
            </a:r>
            <a:r>
              <a:rPr lang="he-IL" sz="2400">
                <a:solidFill>
                  <a:srgbClr val="333333"/>
                </a:solidFill>
              </a:rPr>
              <a:t>חולים סנט-פול“ </a:t>
            </a:r>
            <a:r>
              <a:rPr lang="he-IL" sz="2400" dirty="0">
                <a:solidFill>
                  <a:srgbClr val="333333"/>
                </a:solidFill>
              </a:rPr>
              <a:t>שווה כ 25 מליון יורו</a:t>
            </a:r>
          </a:p>
          <a:p>
            <a:pPr marL="342900" indent="-342900" rtl="1">
              <a:lnSpc>
                <a:spcPct val="100000"/>
              </a:lnSpc>
              <a:spcBef>
                <a:spcPts val="1200"/>
              </a:spcBef>
              <a:buClr>
                <a:srgbClr val="333333"/>
              </a:buClr>
              <a:buFont typeface="WingDings"/>
              <a:buChar char=""/>
            </a:pPr>
            <a:r>
              <a:rPr lang="he-IL" sz="2400" dirty="0">
                <a:solidFill>
                  <a:srgbClr val="333333"/>
                </a:solidFill>
              </a:rPr>
              <a:t>ואן גוך צייר אותו ב1889, כשהיה מאושפז במחלקה פסיכיאטרית בצרפת</a:t>
            </a:r>
          </a:p>
          <a:p>
            <a:pPr marL="774827" lvl="3" indent="-342900">
              <a:lnSpc>
                <a:spcPct val="100000"/>
              </a:lnSpc>
              <a:spcBef>
                <a:spcPts val="1200"/>
              </a:spcBef>
              <a:buClr>
                <a:srgbClr val="333333"/>
              </a:buClr>
              <a:buFont typeface="WingDings"/>
              <a:buChar char=""/>
            </a:pPr>
            <a:r>
              <a:rPr lang="he-IL" sz="2400" dirty="0">
                <a:solidFill>
                  <a:srgbClr val="333333"/>
                </a:solidFill>
              </a:rPr>
              <a:t>לואן גוך היו מצבי רוח קיצוניים, נטייה לפגיעה עצמית, דלוזיות, והזיות</a:t>
            </a:r>
          </a:p>
          <a:p>
            <a:pPr marL="774827" lvl="3" indent="-342900">
              <a:lnSpc>
                <a:spcPct val="100000"/>
              </a:lnSpc>
              <a:spcBef>
                <a:spcPts val="1200"/>
              </a:spcBef>
              <a:buClr>
                <a:srgbClr val="333333"/>
              </a:buClr>
              <a:buFont typeface="WingDings"/>
              <a:buChar char=""/>
            </a:pPr>
            <a:r>
              <a:rPr lang="he-IL" sz="2400" dirty="0">
                <a:solidFill>
                  <a:srgbClr val="333333"/>
                </a:solidFill>
              </a:rPr>
              <a:t>כיום כנראה היה מקבל אבחנה של פסיכוזה או הפרעה דו-קוטבית</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10" name="Grafik 23" descr="img136112.jpg"/>
          <p:cNvPicPr>
            <a:picLocks noChangeAspect="1"/>
          </p:cNvPicPr>
          <p:nvPr/>
        </p:nvPicPr>
        <p:blipFill>
          <a:blip r:embed="rId3" cstate="print"/>
          <a:srcRect/>
          <a:stretch>
            <a:fillRect/>
          </a:stretch>
        </p:blipFill>
        <p:spPr bwMode="auto">
          <a:xfrm>
            <a:off x="913012" y="2203704"/>
            <a:ext cx="3204265" cy="4251960"/>
          </a:xfrm>
          <a:prstGeom prst="rect">
            <a:avLst/>
          </a:prstGeom>
          <a:noFill/>
          <a:ln w="9525">
            <a:noFill/>
            <a:miter lim="800000"/>
            <a:headEnd/>
            <a:tailEnd/>
          </a:ln>
        </p:spPr>
      </p:pic>
    </p:spTree>
    <p:extLst>
      <p:ext uri="{BB962C8B-B14F-4D97-AF65-F5344CB8AC3E}">
        <p14:creationId xmlns:p14="http://schemas.microsoft.com/office/powerpoint/2010/main" val="2562609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רינגו סטאר (המתופף של הביטלס)</a:t>
            </a:r>
            <a:endParaRPr lang="de-DE" sz="3600" dirty="0">
              <a:latin typeface="+mn-lt"/>
              <a:ea typeface="+mn-ea"/>
              <a:cs typeface="+mn-cs"/>
            </a:endParaRPr>
          </a:p>
        </p:txBody>
      </p:sp>
      <p:sp>
        <p:nvSpPr>
          <p:cNvPr id="5" name="Rectangle 3"/>
          <p:cNvSpPr>
            <a:spLocks noGrp="1" noChangeArrowheads="1"/>
          </p:cNvSpPr>
          <p:nvPr>
            <p:ph idx="1"/>
          </p:nvPr>
        </p:nvSpPr>
        <p:spPr>
          <a:xfrm>
            <a:off x="6457627" y="2203704"/>
            <a:ext cx="5292412" cy="4251960"/>
          </a:xfrm>
        </p:spPr>
        <p:txBody>
          <a:bodyPr wrap="square">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רינגו סטאר, שהתפרסם בתור המתופף של להקת החיפושיות, עסק גם בציור החל מ2005</a:t>
            </a:r>
          </a:p>
          <a:p>
            <a:pPr marL="342900" lvl="1" indent="-342900">
              <a:lnSpc>
                <a:spcPct val="100000"/>
              </a:lnSpc>
              <a:spcBef>
                <a:spcPts val="1200"/>
              </a:spcBef>
              <a:buClr>
                <a:srgbClr val="333333"/>
              </a:buClr>
              <a:buFont typeface="WingDings"/>
              <a:buChar char=""/>
            </a:pPr>
            <a:r>
              <a:rPr lang="he-IL" sz="2400" dirty="0">
                <a:solidFill>
                  <a:srgbClr val="333333"/>
                </a:solidFill>
              </a:rPr>
              <a:t>הציור ”טימברלנד“ הושלם ב2013</a:t>
            </a:r>
          </a:p>
          <a:p>
            <a:pPr marL="342900" lvl="1" indent="-342900">
              <a:lnSpc>
                <a:spcPct val="100000"/>
              </a:lnSpc>
              <a:spcBef>
                <a:spcPts val="1200"/>
              </a:spcBef>
              <a:buClr>
                <a:srgbClr val="333333"/>
              </a:buClr>
              <a:buFont typeface="WingDings"/>
              <a:buChar char=""/>
            </a:pPr>
            <a:r>
              <a:rPr lang="he-IL" sz="2400" dirty="0">
                <a:solidFill>
                  <a:srgbClr val="333333"/>
                </a:solidFill>
              </a:rPr>
              <a:t>הציור נמכר באלפי דולרים</a:t>
            </a:r>
          </a:p>
          <a:p>
            <a:pPr marL="342900" lvl="1" indent="-342900">
              <a:lnSpc>
                <a:spcPct val="100000"/>
              </a:lnSpc>
              <a:spcBef>
                <a:spcPts val="1200"/>
              </a:spcBef>
              <a:buClr>
                <a:srgbClr val="333333"/>
              </a:buClr>
              <a:buFont typeface="WingDings"/>
              <a:buChar char=""/>
            </a:pPr>
            <a:r>
              <a:rPr lang="he-IL" sz="2400" dirty="0">
                <a:solidFill>
                  <a:srgbClr val="333333"/>
                </a:solidFill>
              </a:rPr>
              <a:t>עד כמה שידוע, רינגו סטאר מעולם לא סבל מהפרעה פסיכיאטרית</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11" name="Grafik 3"/>
          <p:cNvPicPr>
            <a:picLocks noChangeAspect="1"/>
          </p:cNvPicPr>
          <p:nvPr/>
        </p:nvPicPr>
        <p:blipFill>
          <a:blip r:embed="rId3" cstate="print"/>
          <a:srcRect/>
          <a:stretch>
            <a:fillRect/>
          </a:stretch>
        </p:blipFill>
        <p:spPr bwMode="auto">
          <a:xfrm>
            <a:off x="445135"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982351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de-DE" sz="3600" dirty="0">
              <a:latin typeface="+mn-lt"/>
              <a:ea typeface="+mn-ea"/>
              <a:cs typeface="+mn-cs"/>
            </a:endParaRPr>
          </a:p>
        </p:txBody>
      </p:sp>
      <p:sp>
        <p:nvSpPr>
          <p:cNvPr id="5" name="Rectangle 3"/>
          <p:cNvSpPr>
            <a:spLocks noGrp="1" noChangeArrowheads="1"/>
          </p:cNvSpPr>
          <p:nvPr>
            <p:ph idx="1"/>
          </p:nvPr>
        </p:nvSpPr>
        <p:spPr>
          <a:xfrm>
            <a:off x="411480" y="2203704"/>
            <a:ext cx="11338560" cy="4251960"/>
          </a:xfrm>
        </p:spPr>
        <p:txBody>
          <a:bodyPr wrap="square">
            <a:noAutofit/>
          </a:bodyPr>
          <a:lstStyle/>
          <a:p>
            <a:pPr marL="342900" indent="-342900" rtl="1">
              <a:lnSpc>
                <a:spcPct val="100000"/>
              </a:lnSpc>
              <a:spcBef>
                <a:spcPts val="1200"/>
              </a:spcBef>
              <a:buClr>
                <a:srgbClr val="333333"/>
              </a:buClr>
              <a:buFont typeface="WingDings"/>
              <a:buChar char=""/>
            </a:pPr>
            <a:r>
              <a:rPr lang="he-IL" sz="2400" dirty="0">
                <a:solidFill>
                  <a:srgbClr val="333333"/>
                </a:solidFill>
              </a:rPr>
              <a:t>גם כשסובלים ממחלה נפשית אפשר לעשות דברים בעלי משמעות וערך</a:t>
            </a:r>
            <a:r>
              <a:rPr lang="de-DE" sz="2400" dirty="0">
                <a:solidFill>
                  <a:srgbClr val="333333"/>
                </a:solidFill>
              </a:rPr>
              <a:t>.</a:t>
            </a:r>
            <a:endParaRPr lang="he-IL" sz="2400" dirty="0">
              <a:solidFill>
                <a:srgbClr val="333333"/>
              </a:solidFill>
            </a:endParaRPr>
          </a:p>
          <a:p>
            <a:pPr marL="342900" indent="-342900" rtl="1">
              <a:lnSpc>
                <a:spcPct val="100000"/>
              </a:lnSpc>
              <a:spcBef>
                <a:spcPts val="1200"/>
              </a:spcBef>
              <a:buClr>
                <a:srgbClr val="333333"/>
              </a:buClr>
              <a:buFont typeface="WingDings"/>
              <a:buChar char=""/>
            </a:pPr>
            <a:r>
              <a:rPr lang="he-IL" sz="2400" dirty="0">
                <a:solidFill>
                  <a:srgbClr val="333333"/>
                </a:solidFill>
              </a:rPr>
              <a:t>מחלה נפשית יכולה לשמש כהשראה אבל גם לכבות יצירתיות</a:t>
            </a:r>
            <a:r>
              <a:rPr lang="de-DE" sz="2400" dirty="0">
                <a:solidFill>
                  <a:srgbClr val="333333"/>
                </a:solidFill>
              </a:rPr>
              <a:t>.</a:t>
            </a:r>
            <a:endParaRPr lang="he-IL" sz="2400" dirty="0">
              <a:solidFill>
                <a:srgbClr val="333333"/>
              </a:solidFill>
            </a:endParaRPr>
          </a:p>
          <a:p>
            <a:pPr marL="342900" indent="-342900" rtl="1">
              <a:lnSpc>
                <a:spcPct val="100000"/>
              </a:lnSpc>
              <a:spcBef>
                <a:spcPts val="1200"/>
              </a:spcBef>
              <a:buClr>
                <a:srgbClr val="333333"/>
              </a:buClr>
              <a:buFont typeface="WingDings"/>
              <a:buChar char=""/>
            </a:pPr>
            <a:r>
              <a:rPr lang="he-IL" sz="2400" dirty="0">
                <a:solidFill>
                  <a:srgbClr val="333333"/>
                </a:solidFill>
              </a:rPr>
              <a:t>אמנים גאונים כמו ואן גוך, שלא קיבלו הכרה בעבודתם במהלך חייהם, אולי סבלו ממחלה נפשית</a:t>
            </a:r>
            <a:r>
              <a:rPr lang="de-DE" sz="2400" dirty="0">
                <a:solidFill>
                  <a:srgbClr val="333333"/>
                </a:solidFill>
              </a:rPr>
              <a:t>.</a:t>
            </a:r>
            <a:endParaRPr lang="he-IL" sz="2400" dirty="0">
              <a:solidFill>
                <a:srgbClr val="333333"/>
              </a:solidFill>
            </a:endParaRPr>
          </a:p>
          <a:p>
            <a:pPr marL="342900" indent="-342900" rtl="1">
              <a:lnSpc>
                <a:spcPct val="100000"/>
              </a:lnSpc>
              <a:spcBef>
                <a:spcPts val="1200"/>
              </a:spcBef>
              <a:buClr>
                <a:srgbClr val="333333"/>
              </a:buClr>
              <a:buFont typeface="WingDings"/>
              <a:buChar char=""/>
            </a:pPr>
            <a:r>
              <a:rPr lang="he-IL" sz="2400" dirty="0">
                <a:solidFill>
                  <a:srgbClr val="333333"/>
                </a:solidFill>
              </a:rPr>
              <a:t>יש אמנים הסובלים ממחלת נפש ומצליחים להתקיים מהאמנות שלהם (כמו אדוארד מונך)</a:t>
            </a:r>
            <a:r>
              <a:rPr lang="de-DE" sz="2400" dirty="0">
                <a:solidFill>
                  <a:srgbClr val="333333"/>
                </a:solidFill>
              </a:rPr>
              <a:t>.</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extLst>
      <p:ext uri="{BB962C8B-B14F-4D97-AF65-F5344CB8AC3E}">
        <p14:creationId xmlns:p14="http://schemas.microsoft.com/office/powerpoint/2010/main" val="3735324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אי אפשר לקבוע לפי ציור האם הצייר סובל ממחלה נפשית או לא</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אותו הדבר נכון לגבי מראה: אי אפשר לקבוע בוודאות אם לאדם יש בעיה נפשית לפי המראה שלו.</a:t>
            </a:r>
            <a:endParaRPr lang="he-IL"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2060347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אי אפשר לקבוע לפי ציור האם הצייר סובל ממחלה נפשית או לא</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אותו הדבר נכון לגבי מראה: אי אפשר לקבוע בוודאות אם לאדם יש בעיה נפשית לפי המראה שלו.</a:t>
            </a:r>
          </a:p>
          <a:p>
            <a:pPr marL="342900" indent="-342900" rtl="1">
              <a:buClr>
                <a:srgbClr val="000000"/>
              </a:buClr>
              <a:buFont typeface="WingDings"/>
              <a:buChar char=""/>
            </a:pPr>
            <a:r>
              <a:rPr lang="he-IL" sz="2400" dirty="0">
                <a:solidFill>
                  <a:srgbClr val="004992"/>
                </a:solidFill>
              </a:rPr>
              <a:t>נקודות למחשבה:</a:t>
            </a:r>
            <a:br>
              <a:rPr lang="en-US" sz="2400" dirty="0">
                <a:solidFill>
                  <a:srgbClr val="004992"/>
                </a:solidFill>
              </a:rPr>
            </a:br>
            <a:r>
              <a:rPr lang="he-IL" sz="2400" dirty="0">
                <a:solidFill>
                  <a:srgbClr val="333333"/>
                </a:solidFill>
              </a:rPr>
              <a:t>הרבה מיצירות האמנות הגדולות בעולם נוצרו על ידי אנשים שחיו עם מחלה נפשית. </a:t>
            </a:r>
            <a:r>
              <a:rPr lang="he-IL" sz="2400" dirty="0">
                <a:solidFill>
                  <a:srgbClr val="004992"/>
                </a:solidFill>
              </a:rPr>
              <a:t>האם זה מפחית מערך היצירה </a:t>
            </a:r>
            <a:r>
              <a:rPr lang="he-IL" sz="2400">
                <a:solidFill>
                  <a:srgbClr val="004992"/>
                </a:solidFill>
              </a:rPr>
              <a:t>שלהם?</a:t>
            </a:r>
            <a:endParaRPr lang="he-IL"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3988952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אי אפשר לקבוע לפי ציור האם הצייר סובל ממחלה נפשית או לא</a:t>
            </a:r>
            <a:r>
              <a:rPr lang="de-DE" sz="2400" dirty="0">
                <a:solidFill>
                  <a:srgbClr val="333333"/>
                </a:solidFill>
              </a:rPr>
              <a:t>.</a:t>
            </a:r>
            <a:endParaRPr lang="he-IL" sz="2400" dirty="0">
              <a:solidFill>
                <a:srgbClr val="333333"/>
              </a:solidFill>
            </a:endParaRPr>
          </a:p>
          <a:p>
            <a:pPr marL="342900" indent="-342900" rtl="1">
              <a:buClr>
                <a:srgbClr val="333333"/>
              </a:buClr>
              <a:buFont typeface="WingDings"/>
              <a:buChar char=""/>
            </a:pPr>
            <a:r>
              <a:rPr lang="he-IL" sz="2400" dirty="0">
                <a:solidFill>
                  <a:srgbClr val="333333"/>
                </a:solidFill>
              </a:rPr>
              <a:t>אותו הדבר נכון לגבי מראה: אי אפשר לקבוע בוודאות אם לאדם יש בעיה נפשית לפי המראה שלו.</a:t>
            </a:r>
          </a:p>
          <a:p>
            <a:pPr marL="342900" indent="-342900" rtl="1">
              <a:buClr>
                <a:srgbClr val="000000"/>
              </a:buClr>
              <a:buFont typeface="WingDings"/>
              <a:buChar char=""/>
            </a:pPr>
            <a:r>
              <a:rPr lang="he-IL" sz="2400" dirty="0">
                <a:solidFill>
                  <a:srgbClr val="004992"/>
                </a:solidFill>
              </a:rPr>
              <a:t>נקודות למחשבה:</a:t>
            </a:r>
            <a:br>
              <a:rPr lang="en-US" sz="2400" dirty="0">
                <a:solidFill>
                  <a:srgbClr val="004992"/>
                </a:solidFill>
              </a:rPr>
            </a:br>
            <a:r>
              <a:rPr lang="he-IL" sz="2400" dirty="0">
                <a:solidFill>
                  <a:srgbClr val="333333"/>
                </a:solidFill>
              </a:rPr>
              <a:t>הרבה מיצירות האמנות הגדולות בעולם נוצרו על ידי אנשים שחיו עם מחלה נפשית. </a:t>
            </a:r>
            <a:r>
              <a:rPr lang="he-IL" sz="2400" dirty="0">
                <a:solidFill>
                  <a:srgbClr val="004992"/>
                </a:solidFill>
              </a:rPr>
              <a:t>האם זה מפחית מערך היצירה שלהם?</a:t>
            </a:r>
            <a:endParaRPr lang="de-DE" sz="2400" dirty="0">
              <a:solidFill>
                <a:srgbClr val="004992"/>
              </a:solidFill>
            </a:endParaRPr>
          </a:p>
          <a:p>
            <a:pPr lvl="1" algn="ctr" rtl="1">
              <a:spcBef>
                <a:spcPts val="1999"/>
              </a:spcBef>
              <a:spcAft>
                <a:spcPts val="0"/>
              </a:spcAft>
              <a:tabLst>
                <a:tab pos="84138" algn="l"/>
              </a:tabLst>
            </a:pPr>
            <a:r>
              <a:rPr lang="he-IL" sz="2400" b="1" dirty="0">
                <a:solidFill>
                  <a:srgbClr val="004992"/>
                </a:solidFill>
              </a:rPr>
              <a:t>כלל לא!!!</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2953353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זה ”נורמלי“ לסבול ממחלה נפשית?</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a:lnSpc>
                <a:spcPct val="100000"/>
              </a:lnSpc>
              <a:spcBef>
                <a:spcPts val="1200"/>
              </a:spcBef>
            </a:pPr>
            <a:r>
              <a:rPr lang="he-IL" sz="2400" dirty="0">
                <a:solidFill>
                  <a:srgbClr val="004992"/>
                </a:solidFill>
              </a:rPr>
              <a:t>כמה אנשים סובלים ממחלה נפשית?</a:t>
            </a:r>
          </a:p>
          <a:p>
            <a:pPr rtl="1">
              <a:lnSpc>
                <a:spcPct val="100000"/>
              </a:lnSpc>
              <a:spcBef>
                <a:spcPts val="1200"/>
              </a:spcBef>
            </a:pPr>
            <a:r>
              <a:rPr lang="he-IL" sz="2400" dirty="0">
                <a:solidFill>
                  <a:srgbClr val="333333"/>
                </a:solidFill>
              </a:rPr>
              <a:t>מה אתם </a:t>
            </a:r>
            <a:r>
              <a:rPr lang="he-IL" sz="2400">
                <a:solidFill>
                  <a:srgbClr val="333333"/>
                </a:solidFill>
              </a:rPr>
              <a:t>חושבים?</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extLst>
      <p:ext uri="{BB962C8B-B14F-4D97-AF65-F5344CB8AC3E}">
        <p14:creationId xmlns:p14="http://schemas.microsoft.com/office/powerpoint/2010/main" val="2462574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זה ”נורמלי“ לסבול ממחלה נפשית?</a:t>
            </a:r>
            <a:endParaRPr lang="de-DE" sz="3600" dirty="0">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1200"/>
              </a:spcBef>
            </a:pPr>
            <a:r>
              <a:rPr lang="he-IL" sz="2400" dirty="0">
                <a:solidFill>
                  <a:srgbClr val="004992"/>
                </a:solidFill>
              </a:rPr>
              <a:t>כמה אנשים סובלים ממחלה נפשית?</a:t>
            </a:r>
          </a:p>
          <a:p>
            <a:pPr rtl="1">
              <a:lnSpc>
                <a:spcPct val="100000"/>
              </a:lnSpc>
              <a:spcBef>
                <a:spcPts val="1200"/>
              </a:spcBef>
            </a:pPr>
            <a:r>
              <a:rPr lang="he-IL" sz="2400" dirty="0">
                <a:solidFill>
                  <a:srgbClr val="004992"/>
                </a:solidFill>
              </a:rPr>
              <a:t>בארצות הברית למשל – 46.4% מהאוכלוסיה יסבלו לאורך חייהם ממחלה נפשית כלשהי!!</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10" name="Tabelle 2"/>
          <p:cNvGraphicFramePr>
            <a:graphicFrameLocks noGrp="1"/>
          </p:cNvGraphicFramePr>
          <p:nvPr>
            <p:extLst>
              <p:ext uri="{D42A27DB-BD31-4B8C-83A1-F6EECF244321}">
                <p14:modId xmlns:p14="http://schemas.microsoft.com/office/powerpoint/2010/main" val="2496262110"/>
              </p:ext>
            </p:extLst>
          </p:nvPr>
        </p:nvGraphicFramePr>
        <p:xfrm>
          <a:off x="408955" y="3501008"/>
          <a:ext cx="11338559" cy="1828800"/>
        </p:xfrm>
        <a:graphic>
          <a:graphicData uri="http://schemas.openxmlformats.org/drawingml/2006/table">
            <a:tbl>
              <a:tblPr rtl="1" firstRow="1" bandRow="1">
                <a:tableStyleId>{21E4AEA4-8DFA-4A89-87EB-49C32662AFE0}</a:tableStyleId>
              </a:tblPr>
              <a:tblGrid>
                <a:gridCol w="7799183">
                  <a:extLst>
                    <a:ext uri="{9D8B030D-6E8A-4147-A177-3AD203B41FA5}">
                      <a16:colId xmlns:a16="http://schemas.microsoft.com/office/drawing/2014/main" val="20000"/>
                    </a:ext>
                  </a:extLst>
                </a:gridCol>
                <a:gridCol w="1769688">
                  <a:extLst>
                    <a:ext uri="{9D8B030D-6E8A-4147-A177-3AD203B41FA5}">
                      <a16:colId xmlns:a16="http://schemas.microsoft.com/office/drawing/2014/main" val="20001"/>
                    </a:ext>
                  </a:extLst>
                </a:gridCol>
                <a:gridCol w="1769688">
                  <a:extLst>
                    <a:ext uri="{9D8B030D-6E8A-4147-A177-3AD203B41FA5}">
                      <a16:colId xmlns:a16="http://schemas.microsoft.com/office/drawing/2014/main" val="20002"/>
                    </a:ext>
                  </a:extLst>
                </a:gridCol>
              </a:tblGrid>
              <a:tr h="0">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pPr>
                      <a:endParaRPr kumimoji="0" lang="he-IL"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kumimoji="0" lang="he-IL" sz="1800" b="0" i="0" u="none" strike="noStrike" kern="1200" cap="none" normalizeH="0" baseline="0">
                          <a:ln>
                            <a:noFill/>
                          </a:ln>
                          <a:solidFill>
                            <a:srgbClr val="333333"/>
                          </a:solidFill>
                          <a:effectLst/>
                          <a:latin typeface="+mn-lt"/>
                          <a:ea typeface="+mn-ea"/>
                          <a:cs typeface="+mn-cs"/>
                        </a:rPr>
                        <a:t>% שנה אחת </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kumimoji="0" lang="he-IL" sz="1800" b="0" i="0" u="none" strike="noStrike" kern="1200" cap="none" normalizeH="0" baseline="0" dirty="0">
                          <a:ln>
                            <a:noFill/>
                          </a:ln>
                          <a:solidFill>
                            <a:srgbClr val="333333"/>
                          </a:solidFill>
                          <a:effectLst/>
                          <a:latin typeface="+mn-lt"/>
                          <a:ea typeface="+mn-ea"/>
                          <a:cs typeface="+mn-cs"/>
                        </a:rPr>
                        <a:t>% מהלך החיים</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0">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defRPr/>
                      </a:pPr>
                      <a:r>
                        <a:rPr lang="he-IL" b="0" i="0" u="none">
                          <a:solidFill>
                            <a:srgbClr val="333333"/>
                          </a:solidFill>
                          <a:latin typeface="+mn-lt"/>
                          <a:ea typeface="+mn-ea"/>
                          <a:cs typeface="+mn-cs"/>
                        </a:rPr>
                        <a:t>כל הפרעת חרדה</a:t>
                      </a:r>
                      <a:endParaRPr lang="he-IL"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dirty="0">
                          <a:solidFill>
                            <a:srgbClr val="333333"/>
                          </a:solidFill>
                          <a:latin typeface="+mn-lt"/>
                          <a:ea typeface="+mn-ea"/>
                          <a:cs typeface="+mn-cs"/>
                        </a:rPr>
                        <a:t>18.1</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dirty="0">
                          <a:solidFill>
                            <a:srgbClr val="333333"/>
                          </a:solidFill>
                          <a:latin typeface="+mn-lt"/>
                          <a:ea typeface="+mn-ea"/>
                          <a:cs typeface="+mn-cs"/>
                        </a:rPr>
                        <a:t>28.8</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defRPr/>
                      </a:pPr>
                      <a:r>
                        <a:rPr lang="he-IL" b="0" i="0" u="none">
                          <a:solidFill>
                            <a:srgbClr val="333333"/>
                          </a:solidFill>
                          <a:latin typeface="+mn-lt"/>
                          <a:ea typeface="+mn-ea"/>
                          <a:cs typeface="+mn-cs"/>
                        </a:rPr>
                        <a:t>כל הפרעת מצב-רוח</a:t>
                      </a:r>
                      <a:endParaRPr lang="he-IL"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a:solidFill>
                            <a:srgbClr val="333333"/>
                          </a:solidFill>
                          <a:latin typeface="+mn-lt"/>
                          <a:ea typeface="+mn-ea"/>
                          <a:cs typeface="+mn-cs"/>
                        </a:rPr>
                        <a:t>9.5</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dirty="0">
                          <a:solidFill>
                            <a:srgbClr val="333333"/>
                          </a:solidFill>
                          <a:latin typeface="+mn-lt"/>
                          <a:ea typeface="+mn-ea"/>
                          <a:cs typeface="+mn-cs"/>
                        </a:rPr>
                        <a:t>20.8</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0">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defRPr/>
                      </a:pPr>
                      <a:r>
                        <a:rPr lang="he-IL" b="0" i="0" u="none">
                          <a:solidFill>
                            <a:srgbClr val="333333"/>
                          </a:solidFill>
                          <a:latin typeface="+mn-lt"/>
                          <a:ea typeface="+mn-ea"/>
                          <a:cs typeface="+mn-cs"/>
                        </a:rPr>
                        <a:t>כל הפרעת שימוש בחומרים</a:t>
                      </a:r>
                      <a:endParaRPr lang="he-IL"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a:solidFill>
                            <a:srgbClr val="333333"/>
                          </a:solidFill>
                          <a:latin typeface="+mn-lt"/>
                          <a:ea typeface="+mn-ea"/>
                          <a:cs typeface="+mn-cs"/>
                        </a:rPr>
                        <a:t>3.8</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dirty="0">
                          <a:solidFill>
                            <a:srgbClr val="333333"/>
                          </a:solidFill>
                          <a:latin typeface="+mn-lt"/>
                          <a:ea typeface="+mn-ea"/>
                          <a:cs typeface="+mn-cs"/>
                        </a:rPr>
                        <a:t>14.6</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marR="0" lvl="0" indent="0" algn="r" defTabSz="914400" rtl="1" eaLnBrk="1" fontAlgn="base" latinLnBrk="0" hangingPunct="1">
                        <a:lnSpc>
                          <a:spcPct val="100000"/>
                        </a:lnSpc>
                        <a:spcBef>
                          <a:spcPct val="0"/>
                        </a:spcBef>
                        <a:spcAft>
                          <a:spcPct val="0"/>
                        </a:spcAft>
                        <a:buClrTx/>
                        <a:buSzTx/>
                        <a:buFontTx/>
                        <a:buNone/>
                        <a:tabLst>
                          <a:tab pos="84138" algn="l"/>
                        </a:tabLst>
                        <a:defRPr/>
                      </a:pPr>
                      <a:r>
                        <a:rPr lang="he-IL" b="0" i="0" u="none">
                          <a:solidFill>
                            <a:srgbClr val="333333"/>
                          </a:solidFill>
                          <a:latin typeface="+mn-lt"/>
                          <a:ea typeface="+mn-ea"/>
                          <a:cs typeface="+mn-cs"/>
                        </a:rPr>
                        <a:t>כל הפרעה</a:t>
                      </a:r>
                      <a:endParaRPr lang="he-IL"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a:solidFill>
                            <a:srgbClr val="333333"/>
                          </a:solidFill>
                          <a:latin typeface="+mn-lt"/>
                          <a:ea typeface="+mn-ea"/>
                          <a:cs typeface="+mn-cs"/>
                        </a:rPr>
                        <a:t>26.2</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84138" algn="l"/>
                        </a:tabLst>
                      </a:pPr>
                      <a:r>
                        <a:rPr lang="he-IL" b="0" i="0" u="none" dirty="0">
                          <a:solidFill>
                            <a:srgbClr val="333333"/>
                          </a:solidFill>
                          <a:latin typeface="+mn-lt"/>
                          <a:ea typeface="+mn-ea"/>
                          <a:cs typeface="+mn-cs"/>
                        </a:rPr>
                        <a:t>46.4</a:t>
                      </a:r>
                      <a:endParaRPr kumimoji="0" lang="de-DE" sz="1800" b="0" i="0" u="none" strike="noStrike" kern="1200" cap="none" normalizeH="0" baseline="0" dirty="0">
                        <a:ln>
                          <a:noFill/>
                        </a:ln>
                        <a:solidFill>
                          <a:srgbClr val="333333"/>
                        </a:solidFill>
                        <a:effectLst/>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72840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סימפטומים של פסיכוזה (למשל דלוזיות) נחשבות לנדירים וכמעידים על מחלה נפשית חמורה.</a:t>
            </a:r>
          </a:p>
          <a:p>
            <a:pPr marL="342900" indent="-342900" rtl="1">
              <a:buClr>
                <a:srgbClr val="333333"/>
              </a:buClr>
              <a:buFont typeface="WingDings"/>
              <a:buChar char=""/>
            </a:pPr>
            <a:r>
              <a:rPr lang="he-IL" sz="2400" dirty="0">
                <a:solidFill>
                  <a:srgbClr val="333333"/>
                </a:solidFill>
              </a:rPr>
              <a:t>אנחנו יודעים היום שחוויות (מתונות) שדומות לפסיכוזה נפוצות מאוד באוכלוסיה. בניגוד למתרחש אצל אנשים עם אבחנה של פסיכוזה, חוויות אלו בדרך כלל לא מובילות לאותם אתגרים בחיי היום יום.</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spTree>
    <p:extLst>
      <p:ext uri="{BB962C8B-B14F-4D97-AF65-F5344CB8AC3E}">
        <p14:creationId xmlns:p14="http://schemas.microsoft.com/office/powerpoint/2010/main" val="1902468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2713615607"/>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dirty="0">
                          <a:solidFill>
                            <a:srgbClr val="004992"/>
                          </a:solidFill>
                          <a:latin typeface="+mn-lt"/>
                          <a:ea typeface="+mn-ea"/>
                          <a:cs typeface="+mn-cs"/>
                        </a:rPr>
                        <a:t>???</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4170884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2412971290"/>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dirty="0">
                          <a:ln>
                            <a:noFill/>
                          </a:ln>
                          <a:solidFill>
                            <a:srgbClr val="333333"/>
                          </a:solidFill>
                          <a:effectLst/>
                          <a:latin typeface="+mn-lt"/>
                          <a:ea typeface="+mn-ea"/>
                          <a:cs typeface="+mn-cs"/>
                        </a:rPr>
                        <a:t>61%</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952796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3984789837"/>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dirty="0">
                          <a:ln>
                            <a:noFill/>
                          </a:ln>
                          <a:solidFill>
                            <a:srgbClr val="333333"/>
                          </a:solidFill>
                          <a:effectLst/>
                          <a:latin typeface="+mn-lt"/>
                          <a:ea typeface="+mn-ea"/>
                          <a:cs typeface="+mn-cs"/>
                        </a:rPr>
                        <a:t>61%</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33%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1970658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3550631003"/>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dirty="0">
                          <a:ln>
                            <a:noFill/>
                          </a:ln>
                          <a:solidFill>
                            <a:srgbClr val="333333"/>
                          </a:solidFill>
                          <a:effectLst/>
                          <a:latin typeface="+mn-lt"/>
                          <a:ea typeface="+mn-ea"/>
                          <a:cs typeface="+mn-cs"/>
                        </a:rPr>
                        <a:t>61%</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33%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ctr" rtl="1"/>
                      <a:r>
                        <a:rPr lang="de-DE" sz="1800" dirty="0">
                          <a:solidFill>
                            <a:srgbClr val="333333"/>
                          </a:solidFill>
                          <a:latin typeface="+mn-lt"/>
                          <a:ea typeface="+mn-ea"/>
                          <a:cs typeface="+mn-cs"/>
                        </a:rPr>
                        <a:t>26%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2297300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322723125"/>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dirty="0">
                          <a:ln>
                            <a:noFill/>
                          </a:ln>
                          <a:solidFill>
                            <a:srgbClr val="333333"/>
                          </a:solidFill>
                          <a:effectLst/>
                          <a:latin typeface="+mn-lt"/>
                          <a:ea typeface="+mn-ea"/>
                          <a:cs typeface="+mn-cs"/>
                        </a:rPr>
                        <a:t>61%</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33%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ctr" rtl="1"/>
                      <a:r>
                        <a:rPr lang="de-DE" sz="1800" dirty="0">
                          <a:solidFill>
                            <a:srgbClr val="333333"/>
                          </a:solidFill>
                          <a:latin typeface="+mn-lt"/>
                          <a:ea typeface="+mn-ea"/>
                          <a:cs typeface="+mn-cs"/>
                        </a:rPr>
                        <a:t>26%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16%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805406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816529692"/>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dirty="0">
                          <a:ln>
                            <a:noFill/>
                          </a:ln>
                          <a:solidFill>
                            <a:srgbClr val="333333"/>
                          </a:solidFill>
                          <a:effectLst/>
                          <a:latin typeface="+mn-lt"/>
                          <a:ea typeface="+mn-ea"/>
                          <a:cs typeface="+mn-cs"/>
                        </a:rPr>
                        <a:t>61%</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33%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ctr" rtl="1"/>
                      <a:r>
                        <a:rPr lang="de-DE" sz="1800" dirty="0">
                          <a:solidFill>
                            <a:srgbClr val="333333"/>
                          </a:solidFill>
                          <a:latin typeface="+mn-lt"/>
                          <a:ea typeface="+mn-ea"/>
                          <a:cs typeface="+mn-cs"/>
                        </a:rPr>
                        <a:t>26%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16%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ctr" rtl="1"/>
                      <a:r>
                        <a:rPr lang="de-DE" sz="1800" dirty="0">
                          <a:solidFill>
                            <a:srgbClr val="333333"/>
                          </a:solidFill>
                          <a:latin typeface="+mn-lt"/>
                          <a:ea typeface="+mn-ea"/>
                          <a:cs typeface="+mn-cs"/>
                        </a:rPr>
                        <a:t>19%</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lvl="0" algn="ctr" rtl="1">
                        <a:buFontTx/>
                        <a:buNone/>
                      </a:pPr>
                      <a:r>
                        <a:rPr lang="de-DE" sz="1800">
                          <a:solidFill>
                            <a:srgbClr val="004992"/>
                          </a:solidFill>
                          <a:latin typeface="+mn-lt"/>
                          <a:ea typeface="+mn-ea"/>
                          <a:cs typeface="+mn-cs"/>
                        </a:rPr>
                        <a:t>???</a:t>
                      </a:r>
                      <a:endParaRPr lang="de-DE" sz="1800" dirty="0">
                        <a:solidFill>
                          <a:srgbClr val="004992"/>
                        </a:solidFill>
                        <a:latin typeface="+mn-lt"/>
                        <a:ea typeface="+mn-ea"/>
                        <a:cs typeface="+mn-cs"/>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2013090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מחשבות יוצאות דופן הן נפוצות...</a:t>
            </a:r>
            <a:br>
              <a:rPr lang="he-IL" sz="3600">
                <a:solidFill>
                  <a:srgbClr val="004992"/>
                </a:solidFill>
                <a:latin typeface="+mn-lt"/>
                <a:ea typeface="+mn-ea"/>
                <a:cs typeface="+mn-cs"/>
              </a:rPr>
            </a:br>
            <a:r>
              <a:rPr lang="he-IL">
                <a:solidFill>
                  <a:srgbClr val="004992"/>
                </a:solidFill>
                <a:latin typeface="+mn-lt"/>
                <a:ea typeface="+mn-ea"/>
                <a:cs typeface="+mn-cs"/>
              </a:rPr>
              <a:t>שכיחות של חוויות פסיכוטיות באוכלוסיה</a:t>
            </a:r>
            <a:endParaRPr lang="de-DE" dirty="0">
              <a:solidFill>
                <a:srgbClr val="004992"/>
              </a:solidFill>
              <a:latin typeface="+mn-lt"/>
              <a:ea typeface="+mn-ea"/>
              <a:cs typeface="+mn-cs"/>
            </a:endParaRPr>
          </a:p>
        </p:txBody>
      </p:sp>
      <p:sp>
        <p:nvSpPr>
          <p:cNvPr id="5" name="Rectangle 3"/>
          <p:cNvSpPr>
            <a:spLocks noGrp="1" noChangeArrowheads="1"/>
          </p:cNvSpPr>
          <p:nvPr>
            <p:ph idx="1"/>
          </p:nvPr>
        </p:nvSpPr>
        <p:spPr>
          <a:xfrm>
            <a:off x="408955" y="2204864"/>
            <a:ext cx="11340000" cy="4248000"/>
          </a:xfrm>
        </p:spPr>
        <p:txBody>
          <a:bodyPr>
            <a:noAutofit/>
          </a:bodyPr>
          <a:lstStyle/>
          <a:p>
            <a:pPr rtl="1">
              <a:lnSpc>
                <a:spcPct val="100000"/>
              </a:lnSpc>
              <a:spcBef>
                <a:spcPts val="0"/>
              </a:spcBef>
            </a:pPr>
            <a:r>
              <a:rPr lang="he-IL" sz="2400" dirty="0">
                <a:solidFill>
                  <a:srgbClr val="333333"/>
                </a:solidFill>
              </a:rPr>
              <a:t>מה אתם חושבים? עד כמה החוויות/הסימפטומים הבאים מופיעים אצל </a:t>
            </a:r>
            <a:r>
              <a:rPr lang="he-IL" sz="2400">
                <a:solidFill>
                  <a:srgbClr val="333333"/>
                </a:solidFill>
              </a:rPr>
              <a:t>אנשים ”רגילים“ </a:t>
            </a:r>
            <a:r>
              <a:rPr lang="he-IL" sz="2400" dirty="0">
                <a:solidFill>
                  <a:srgbClr val="333333"/>
                </a:solidFill>
              </a:rPr>
              <a:t>באוכלוסיה?</a:t>
            </a: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10" name="Tabelle 3"/>
          <p:cNvGraphicFramePr>
            <a:graphicFrameLocks noGrp="1"/>
          </p:cNvGraphicFramePr>
          <p:nvPr>
            <p:extLst>
              <p:ext uri="{D42A27DB-BD31-4B8C-83A1-F6EECF244321}">
                <p14:modId xmlns:p14="http://schemas.microsoft.com/office/powerpoint/2010/main" val="984091582"/>
              </p:ext>
            </p:extLst>
          </p:nvPr>
        </p:nvGraphicFramePr>
        <p:xfrm>
          <a:off x="408955" y="2924944"/>
          <a:ext cx="11338560" cy="3291841"/>
        </p:xfrm>
        <a:graphic>
          <a:graphicData uri="http://schemas.openxmlformats.org/drawingml/2006/table">
            <a:tbl>
              <a:tblPr rtl="1">
                <a:tableStyleId>{21E4AEA4-8DFA-4A89-87EB-49C32662AFE0}</a:tableStyleId>
              </a:tblPr>
              <a:tblGrid>
                <a:gridCol w="9114918">
                  <a:extLst>
                    <a:ext uri="{9D8B030D-6E8A-4147-A177-3AD203B41FA5}">
                      <a16:colId xmlns:a16="http://schemas.microsoft.com/office/drawing/2014/main" val="20000"/>
                    </a:ext>
                  </a:extLst>
                </a:gridCol>
                <a:gridCol w="2223642">
                  <a:extLst>
                    <a:ext uri="{9D8B030D-6E8A-4147-A177-3AD203B41FA5}">
                      <a16:colId xmlns:a16="http://schemas.microsoft.com/office/drawing/2014/main" val="20001"/>
                    </a:ext>
                  </a:extLst>
                </a:gridCol>
              </a:tblGrid>
              <a:tr h="470263">
                <a:tc>
                  <a:txBody>
                    <a:bodyPr/>
                    <a:lstStyle/>
                    <a:p>
                      <a:pPr algn="r" rtl="1"/>
                      <a:r>
                        <a:rPr lang="he-IL" sz="2000" b="0" dirty="0">
                          <a:solidFill>
                            <a:srgbClr val="333333"/>
                          </a:solidFill>
                          <a:latin typeface="+mn-lt"/>
                          <a:ea typeface="+mn-ea"/>
                          <a:cs typeface="+mn-cs"/>
                        </a:rPr>
                        <a:t>היגדים שמופיעים אצל כלל האוכלוסיה</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algn="ctr" rtl="1"/>
                      <a:r>
                        <a:rPr lang="he-IL" sz="2000" b="0" dirty="0">
                          <a:solidFill>
                            <a:srgbClr val="333333"/>
                          </a:solidFill>
                          <a:latin typeface="+mn-lt"/>
                          <a:ea typeface="+mn-ea"/>
                          <a:cs typeface="+mn-cs"/>
                        </a:rPr>
                        <a:t>תשובה חיובית</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70263">
                <a:tc>
                  <a:txBody>
                    <a:bodyPr/>
                    <a:lstStyle/>
                    <a:p>
                      <a:pPr algn="r" rtl="1"/>
                      <a:r>
                        <a:rPr lang="he-IL" sz="1800" dirty="0">
                          <a:solidFill>
                            <a:srgbClr val="333333"/>
                          </a:solidFill>
                          <a:latin typeface="+mn-lt"/>
                          <a:ea typeface="+mn-ea"/>
                          <a:cs typeface="+mn-cs"/>
                        </a:rPr>
                        <a:t>האם אי פעם חשבת שאנשים יכולים לתקשר בטלפתיה?</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de-DE" sz="1800" b="0" i="0" u="none" strike="noStrike" cap="none" normalizeH="0" baseline="0" dirty="0">
                          <a:ln>
                            <a:noFill/>
                          </a:ln>
                          <a:solidFill>
                            <a:srgbClr val="333333"/>
                          </a:solidFill>
                          <a:effectLst/>
                          <a:latin typeface="+mn-lt"/>
                          <a:ea typeface="+mn-ea"/>
                          <a:cs typeface="+mn-cs"/>
                        </a:rPr>
                        <a:t>61%</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70263">
                <a:tc>
                  <a:txBody>
                    <a:bodyPr/>
                    <a:lstStyle/>
                    <a:p>
                      <a:pPr algn="r" rtl="1"/>
                      <a:r>
                        <a:rPr lang="he-IL" sz="1800" dirty="0">
                          <a:solidFill>
                            <a:srgbClr val="333333"/>
                          </a:solidFill>
                          <a:latin typeface="+mn-lt"/>
                          <a:ea typeface="+mn-ea"/>
                          <a:cs typeface="+mn-cs"/>
                        </a:rPr>
                        <a:t>האם אי פעם היתה לך הרגשה שאנשים אחרים יכולים לקרוא את מחשבותיך?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33%</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70263">
                <a:tc>
                  <a:txBody>
                    <a:bodyPr/>
                    <a:lstStyle/>
                    <a:p>
                      <a:pPr algn="r" rtl="1"/>
                      <a:r>
                        <a:rPr lang="he-IL" sz="1800" dirty="0">
                          <a:solidFill>
                            <a:srgbClr val="333333"/>
                          </a:solidFill>
                          <a:latin typeface="+mn-lt"/>
                          <a:ea typeface="+mn-ea"/>
                          <a:cs typeface="+mn-cs"/>
                        </a:rPr>
                        <a:t>האם אי פעם הרגשת כאילו דברים סביבך לא אמיתיים כך שכאילו הכל חלק מניסוי?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ctr" rtl="1"/>
                      <a:r>
                        <a:rPr lang="de-DE" sz="1800" dirty="0">
                          <a:solidFill>
                            <a:srgbClr val="333333"/>
                          </a:solidFill>
                          <a:latin typeface="+mn-lt"/>
                          <a:ea typeface="+mn-ea"/>
                          <a:cs typeface="+mn-cs"/>
                        </a:rPr>
                        <a:t>26%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70263">
                <a:tc>
                  <a:txBody>
                    <a:bodyPr/>
                    <a:lstStyle/>
                    <a:p>
                      <a:pPr algn="r" rtl="1"/>
                      <a:r>
                        <a:rPr lang="he-IL" sz="1800" dirty="0">
                          <a:solidFill>
                            <a:srgbClr val="333333"/>
                          </a:solidFill>
                          <a:latin typeface="+mn-lt"/>
                          <a:ea typeface="+mn-ea"/>
                          <a:cs typeface="+mn-cs"/>
                        </a:rPr>
                        <a:t>האם אי פעם היתה לך הרגשה שדברים בעיתון או בטלויזיה נכתבו במיוחד עבורך?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16%</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70263">
                <a:tc>
                  <a:txBody>
                    <a:bodyPr/>
                    <a:lstStyle/>
                    <a:p>
                      <a:pPr algn="r" rtl="1"/>
                      <a:r>
                        <a:rPr lang="he-IL" sz="1800" dirty="0">
                          <a:solidFill>
                            <a:srgbClr val="333333"/>
                          </a:solidFill>
                          <a:latin typeface="+mn-lt"/>
                          <a:ea typeface="+mn-ea"/>
                          <a:cs typeface="+mn-cs"/>
                        </a:rPr>
                        <a:t>האם אי פעם היתה לך הרגשה שרודפים אחריך בדרך כלשהי?</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ctr" rtl="1"/>
                      <a:r>
                        <a:rPr lang="de-DE" sz="1800" dirty="0">
                          <a:solidFill>
                            <a:srgbClr val="333333"/>
                          </a:solidFill>
                          <a:latin typeface="+mn-lt"/>
                          <a:ea typeface="+mn-ea"/>
                          <a:cs typeface="+mn-cs"/>
                        </a:rPr>
                        <a:t>19%</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70263">
                <a:tc>
                  <a:txBody>
                    <a:bodyPr/>
                    <a:lstStyle/>
                    <a:p>
                      <a:pPr algn="r" rtl="1"/>
                      <a:r>
                        <a:rPr lang="he-IL" sz="1800">
                          <a:solidFill>
                            <a:srgbClr val="333333"/>
                          </a:solidFill>
                          <a:latin typeface="+mn-lt"/>
                          <a:ea typeface="+mn-ea"/>
                          <a:cs typeface="+mn-cs"/>
                        </a:rPr>
                        <a:t>האם מדי פעם אתה שומע קולות כשאין אנשים אחרים לידך?</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algn="ctr" rtl="1"/>
                      <a:r>
                        <a:rPr lang="de-DE" sz="1800" dirty="0">
                          <a:solidFill>
                            <a:srgbClr val="333333"/>
                          </a:solidFill>
                          <a:latin typeface="+mn-lt"/>
                          <a:ea typeface="+mn-ea"/>
                          <a:cs typeface="+mn-cs"/>
                        </a:rPr>
                        <a:t>15%</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1" name="Caption_9"/>
          <p:cNvSpPr txBox="1">
            <a:spLocks noChangeArrowheads="1"/>
          </p:cNvSpPr>
          <p:nvPr/>
        </p:nvSpPr>
        <p:spPr bwMode="auto">
          <a:xfrm>
            <a:off x="408955" y="6263734"/>
            <a:ext cx="11338560" cy="261610"/>
          </a:xfrm>
          <a:prstGeom prst="rect">
            <a:avLst/>
          </a:prstGeom>
          <a:noFill/>
          <a:ln w="9525">
            <a:noFill/>
            <a:miter lim="800000"/>
            <a:headEnd/>
            <a:tailEnd/>
          </a:ln>
        </p:spPr>
        <p:txBody>
          <a:bodyPr lIns="45720" rIns="45720">
            <a:spAutoFit/>
          </a:bodyPr>
          <a:lstStyle/>
          <a:p>
            <a:pPr algn="r" rtl="1">
              <a:spcBef>
                <a:spcPct val="50000"/>
              </a:spcBef>
            </a:pP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מקור: עמנואל ר. פיטרס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PDI</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 סטפאן מוריץ (שאלון </a:t>
            </a:r>
            <a:r>
              <a:rPr lang="en-US"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KSF</a:t>
            </a:r>
            <a:r>
              <a:rPr lang="he-IL"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rPr>
              <a:t>)</a:t>
            </a:r>
            <a:endParaRPr lang="de-DE" altLang="en-US" sz="1100" dirty="0">
              <a:solidFill>
                <a:schemeClr val="tx1"/>
              </a:solidFill>
              <a:latin typeface="Calibri Light" panose="020F0302020204030204" pitchFamily="34" charset="0"/>
              <a:ea typeface="Verdana" panose="020B0604030504040204" pitchFamily="34" charset="0"/>
              <a:cs typeface="Calibri Light" panose="020F0302020204030204" pitchFamily="34" charset="0"/>
            </a:endParaRPr>
          </a:p>
        </p:txBody>
      </p:sp>
    </p:spTree>
    <p:extLst>
      <p:ext uri="{BB962C8B-B14F-4D97-AF65-F5344CB8AC3E}">
        <p14:creationId xmlns:p14="http://schemas.microsoft.com/office/powerpoint/2010/main" val="2313653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זיכרו…</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a:r>
              <a:rPr lang="he-IL" sz="2400" dirty="0">
                <a:solidFill>
                  <a:srgbClr val="333333"/>
                </a:solidFill>
              </a:rPr>
              <a:t>אף אחד לא </a:t>
            </a:r>
            <a:r>
              <a:rPr lang="he-IL" sz="2400" b="1" dirty="0">
                <a:solidFill>
                  <a:srgbClr val="333333"/>
                </a:solidFill>
              </a:rPr>
              <a:t>מחוסן</a:t>
            </a:r>
            <a:r>
              <a:rPr lang="he-IL" sz="2400" dirty="0">
                <a:solidFill>
                  <a:srgbClr val="333333"/>
                </a:solidFill>
              </a:rPr>
              <a:t> ממשברים נפשיים! במהלך השנה האחרונה,</a:t>
            </a:r>
            <a:br>
              <a:rPr lang="en-US" sz="2400" dirty="0">
                <a:solidFill>
                  <a:srgbClr val="333333"/>
                </a:solidFill>
              </a:rPr>
            </a:br>
            <a:r>
              <a:rPr lang="he-IL" sz="2400" dirty="0">
                <a:solidFill>
                  <a:srgbClr val="333333"/>
                </a:solidFill>
              </a:rPr>
              <a:t>יותר מאחד מכל 4 אנשים סבל ממחלה נפשית.</a:t>
            </a:r>
            <a:endParaRPr lang="de-DE" sz="2400" dirty="0">
              <a:solidFill>
                <a:srgbClr val="333333"/>
              </a:solidFill>
            </a:endParaRPr>
          </a:p>
          <a:p>
            <a:pPr rtl="1"/>
            <a:r>
              <a:rPr lang="he-IL" sz="2400" dirty="0">
                <a:solidFill>
                  <a:srgbClr val="333333"/>
                </a:solidFill>
              </a:rPr>
              <a:t>מחלה נפשית היא לא </a:t>
            </a:r>
            <a:r>
              <a:rPr lang="he-IL" sz="2400" dirty="0">
                <a:solidFill>
                  <a:srgbClr val="004992"/>
                </a:solidFill>
              </a:rPr>
              <a:t>חולשה</a:t>
            </a:r>
            <a:r>
              <a:rPr lang="he-IL" sz="2400" dirty="0">
                <a:solidFill>
                  <a:srgbClr val="333333"/>
                </a:solidFill>
              </a:rPr>
              <a:t>, אלא אלא סוג מסויים של </a:t>
            </a:r>
            <a:r>
              <a:rPr lang="he-IL" sz="2400" dirty="0">
                <a:solidFill>
                  <a:srgbClr val="004992"/>
                </a:solidFill>
              </a:rPr>
              <a:t>רגישות</a:t>
            </a:r>
            <a:r>
              <a:rPr lang="de-DE" sz="2400" dirty="0">
                <a:solidFill>
                  <a:srgbClr val="004992"/>
                </a:solidFill>
              </a:rPr>
              <a:t>.</a:t>
            </a:r>
            <a:endParaRPr lang="he-IL" sz="2400" dirty="0">
              <a:solidFill>
                <a:srgbClr val="004992"/>
              </a:solidFill>
            </a:endParaRPr>
          </a:p>
          <a:p>
            <a:pPr rtl="1"/>
            <a:r>
              <a:rPr lang="he-IL" sz="2400" dirty="0">
                <a:solidFill>
                  <a:srgbClr val="004992"/>
                </a:solidFill>
              </a:rPr>
              <a:t>תורשה: ג</a:t>
            </a:r>
            <a:r>
              <a:rPr lang="he-IL" sz="2400" dirty="0">
                <a:solidFill>
                  <a:srgbClr val="333333"/>
                </a:solidFill>
              </a:rPr>
              <a:t>נים לוקחים חלק בהרבה מחלות.</a:t>
            </a:r>
          </a:p>
          <a:p>
            <a:pPr rtl="1"/>
            <a:r>
              <a:rPr lang="he-IL" sz="2400" dirty="0">
                <a:solidFill>
                  <a:srgbClr val="333333"/>
                </a:solidFill>
              </a:rPr>
              <a:t>ס</a:t>
            </a:r>
            <a:r>
              <a:rPr lang="he-IL" sz="2400" dirty="0">
                <a:solidFill>
                  <a:srgbClr val="004992"/>
                </a:solidFill>
              </a:rPr>
              <a:t>ביבה: נ</a:t>
            </a:r>
            <a:r>
              <a:rPr lang="he-IL" sz="2400" dirty="0">
                <a:solidFill>
                  <a:srgbClr val="333333"/>
                </a:solidFill>
              </a:rPr>
              <a:t>סיון עבר טראומטי יכול גם כן להשפיע לרעה על בריאותנו הנפשית,</a:t>
            </a:r>
            <a:br>
              <a:rPr lang="en-US" sz="2400" dirty="0">
                <a:solidFill>
                  <a:srgbClr val="333333"/>
                </a:solidFill>
              </a:rPr>
            </a:br>
            <a:r>
              <a:rPr lang="he-IL" sz="2400" dirty="0">
                <a:solidFill>
                  <a:srgbClr val="333333"/>
                </a:solidFill>
              </a:rPr>
              <a:t>ומגביר את הסבירות למחלת נפש בין אם יש פגיעות גנטית למחלה או לא.</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pic>
        <p:nvPicPr>
          <p:cNvPr id="10"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571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זה סטיגמה ומה זה סטיגמה-עצמית?</a:t>
            </a:r>
            <a:endParaRPr lang="de-DE" sz="3600" dirty="0">
              <a:latin typeface="+mn-lt"/>
              <a:ea typeface="+mn-ea"/>
              <a:cs typeface="+mn-cs"/>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idx="1"/>
          </p:nvPr>
        </p:nvSpPr>
        <p:spPr/>
        <p:txBody>
          <a:bodyPr/>
          <a:lstStyle/>
          <a:p>
            <a:r>
              <a:rPr lang="he-IL" sz="2400" dirty="0"/>
              <a:t>???</a:t>
            </a:r>
            <a:endParaRPr lang="en-US" sz="2400" dirty="0"/>
          </a:p>
        </p:txBody>
      </p:sp>
    </p:spTree>
    <p:extLst>
      <p:ext uri="{BB962C8B-B14F-4D97-AF65-F5344CB8AC3E}">
        <p14:creationId xmlns:p14="http://schemas.microsoft.com/office/powerpoint/2010/main" val="1135946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זה סטיגמה ומה זה סטיגמה-עצמית?</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000000"/>
              </a:buClr>
              <a:buFont typeface="WingDings"/>
              <a:buChar char=""/>
            </a:pPr>
            <a:r>
              <a:rPr lang="he-IL" sz="2400" b="1" dirty="0">
                <a:solidFill>
                  <a:srgbClr val="004992"/>
                </a:solidFill>
              </a:rPr>
              <a:t>סטיגמה</a:t>
            </a:r>
            <a:r>
              <a:rPr lang="he-IL" sz="2400" dirty="0">
                <a:solidFill>
                  <a:srgbClr val="004992"/>
                </a:solidFill>
              </a:rPr>
              <a:t> = </a:t>
            </a:r>
            <a:r>
              <a:rPr lang="he-IL" sz="2400" b="1" dirty="0">
                <a:solidFill>
                  <a:srgbClr val="004992"/>
                </a:solidFill>
              </a:rPr>
              <a:t>מילה</a:t>
            </a:r>
            <a:r>
              <a:rPr lang="he-IL" sz="2400" dirty="0">
                <a:solidFill>
                  <a:srgbClr val="004992"/>
                </a:solidFill>
              </a:rPr>
              <a:t> </a:t>
            </a:r>
            <a:r>
              <a:rPr lang="he-IL" sz="2400" b="1" dirty="0">
                <a:solidFill>
                  <a:srgbClr val="004992"/>
                </a:solidFill>
              </a:rPr>
              <a:t>יוונית. משמעותה המילולית</a:t>
            </a:r>
            <a:r>
              <a:rPr lang="he-IL" sz="2400" dirty="0">
                <a:solidFill>
                  <a:srgbClr val="004992"/>
                </a:solidFill>
              </a:rPr>
              <a:t>: </a:t>
            </a:r>
            <a:r>
              <a:rPr lang="he-IL" sz="2400" dirty="0">
                <a:solidFill>
                  <a:srgbClr val="333333"/>
                </a:solidFill>
              </a:rPr>
              <a:t>פצע, או סימון שמבדיל אדם מסביבתו.</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8731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זה סטיגמה ומה זה סטיגמה-עצמית?</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000000"/>
              </a:buClr>
              <a:buFont typeface="WingDings"/>
              <a:buChar char=""/>
            </a:pPr>
            <a:r>
              <a:rPr lang="he-IL" sz="2400" b="1" dirty="0">
                <a:solidFill>
                  <a:srgbClr val="004992"/>
                </a:solidFill>
              </a:rPr>
              <a:t>סטיגמה</a:t>
            </a:r>
            <a:r>
              <a:rPr lang="he-IL" sz="2400" dirty="0">
                <a:solidFill>
                  <a:srgbClr val="004992"/>
                </a:solidFill>
              </a:rPr>
              <a:t> = </a:t>
            </a:r>
            <a:r>
              <a:rPr lang="he-IL" sz="2400" b="1" dirty="0">
                <a:solidFill>
                  <a:srgbClr val="004992"/>
                </a:solidFill>
              </a:rPr>
              <a:t>מילה</a:t>
            </a:r>
            <a:r>
              <a:rPr lang="he-IL" sz="2400" dirty="0">
                <a:solidFill>
                  <a:srgbClr val="004992"/>
                </a:solidFill>
              </a:rPr>
              <a:t> </a:t>
            </a:r>
            <a:r>
              <a:rPr lang="he-IL" sz="2400" b="1" dirty="0">
                <a:solidFill>
                  <a:srgbClr val="004992"/>
                </a:solidFill>
              </a:rPr>
              <a:t>יוונית. משמעותה המילולית</a:t>
            </a:r>
            <a:r>
              <a:rPr lang="he-IL" sz="2400" dirty="0">
                <a:solidFill>
                  <a:srgbClr val="004992"/>
                </a:solidFill>
              </a:rPr>
              <a:t>: </a:t>
            </a:r>
            <a:r>
              <a:rPr lang="he-IL" sz="2400" dirty="0">
                <a:solidFill>
                  <a:srgbClr val="333333"/>
                </a:solidFill>
              </a:rPr>
              <a:t>פצע, או סימון שמבדיל אדם מסביבתו.</a:t>
            </a:r>
          </a:p>
          <a:p>
            <a:pPr marL="342900" indent="-342900" rtl="1">
              <a:lnSpc>
                <a:spcPct val="100000"/>
              </a:lnSpc>
              <a:spcBef>
                <a:spcPts val="1200"/>
              </a:spcBef>
              <a:buClr>
                <a:srgbClr val="004992"/>
              </a:buClr>
              <a:buFont typeface="WingDings"/>
              <a:buChar char=""/>
            </a:pPr>
            <a:r>
              <a:rPr lang="he-IL" sz="2400" b="1" dirty="0">
                <a:solidFill>
                  <a:srgbClr val="004992"/>
                </a:solidFill>
              </a:rPr>
              <a:t>סטיגמטיזציה</a:t>
            </a:r>
            <a:r>
              <a:rPr lang="he-IL" sz="2400" dirty="0">
                <a:solidFill>
                  <a:srgbClr val="004992"/>
                </a:solidFill>
              </a:rPr>
              <a:t> קורית כאשר אנשים או קבוצות מקושרים עם תכונות שליליות</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9958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זה סטיגמה ומה זה סטיגמה-עצמית?</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lnSpc>
                <a:spcPct val="100000"/>
              </a:lnSpc>
              <a:spcBef>
                <a:spcPts val="1200"/>
              </a:spcBef>
              <a:buClr>
                <a:srgbClr val="000000"/>
              </a:buClr>
              <a:buFont typeface="WingDings"/>
              <a:buChar char=""/>
            </a:pPr>
            <a:r>
              <a:rPr lang="he-IL" sz="2400" b="1" dirty="0">
                <a:solidFill>
                  <a:srgbClr val="004992"/>
                </a:solidFill>
              </a:rPr>
              <a:t>סטיגמה</a:t>
            </a:r>
            <a:r>
              <a:rPr lang="he-IL" sz="2400" dirty="0">
                <a:solidFill>
                  <a:srgbClr val="004992"/>
                </a:solidFill>
              </a:rPr>
              <a:t> = </a:t>
            </a:r>
            <a:r>
              <a:rPr lang="he-IL" sz="2400" b="1" dirty="0">
                <a:solidFill>
                  <a:srgbClr val="004992"/>
                </a:solidFill>
              </a:rPr>
              <a:t>מילה</a:t>
            </a:r>
            <a:r>
              <a:rPr lang="he-IL" sz="2400" dirty="0">
                <a:solidFill>
                  <a:srgbClr val="004992"/>
                </a:solidFill>
              </a:rPr>
              <a:t> </a:t>
            </a:r>
            <a:r>
              <a:rPr lang="he-IL" sz="2400" b="1" dirty="0">
                <a:solidFill>
                  <a:srgbClr val="004992"/>
                </a:solidFill>
              </a:rPr>
              <a:t>יוונית. משמעותה המילולית</a:t>
            </a:r>
            <a:r>
              <a:rPr lang="he-IL" sz="2400" dirty="0">
                <a:solidFill>
                  <a:srgbClr val="004992"/>
                </a:solidFill>
              </a:rPr>
              <a:t>: </a:t>
            </a:r>
            <a:r>
              <a:rPr lang="he-IL" sz="2400" dirty="0">
                <a:solidFill>
                  <a:srgbClr val="333333"/>
                </a:solidFill>
              </a:rPr>
              <a:t>פצע, או סימון שמבדיל אדם מסביבתו.</a:t>
            </a:r>
          </a:p>
          <a:p>
            <a:pPr marL="342900" indent="-342900" rtl="1">
              <a:lnSpc>
                <a:spcPct val="100000"/>
              </a:lnSpc>
              <a:spcBef>
                <a:spcPts val="1200"/>
              </a:spcBef>
              <a:buClr>
                <a:schemeClr val="tx1"/>
              </a:buClr>
              <a:buFont typeface="Arial" panose="020B0604020202020204" pitchFamily="34" charset="0"/>
              <a:buChar char="•"/>
            </a:pPr>
            <a:r>
              <a:rPr lang="he-IL" sz="2400" b="1" dirty="0">
                <a:solidFill>
                  <a:srgbClr val="004992"/>
                </a:solidFill>
              </a:rPr>
              <a:t>סטיגמטיזציה</a:t>
            </a:r>
            <a:r>
              <a:rPr lang="he-IL" sz="2400" dirty="0">
                <a:solidFill>
                  <a:srgbClr val="004992"/>
                </a:solidFill>
              </a:rPr>
              <a:t> קורית כאשר אנשים או קבוצות מקושרים עם תכונות שליליות</a:t>
            </a:r>
          </a:p>
          <a:p>
            <a:pPr marL="342900" indent="-342900" rtl="1">
              <a:lnSpc>
                <a:spcPct val="100000"/>
              </a:lnSpc>
              <a:spcBef>
                <a:spcPts val="1200"/>
              </a:spcBef>
              <a:buClr>
                <a:srgbClr val="333333"/>
              </a:buClr>
              <a:buFont typeface="WingDings"/>
              <a:buChar char=""/>
            </a:pPr>
            <a:r>
              <a:rPr lang="he-IL" sz="2400" dirty="0">
                <a:solidFill>
                  <a:srgbClr val="333333"/>
                </a:solidFill>
              </a:rPr>
              <a:t>זה קורה בלי בדיקה ביקורתית של המציאות.</a:t>
            </a:r>
          </a:p>
          <a:p>
            <a:pPr marL="342900" indent="-342900" rtl="1">
              <a:lnSpc>
                <a:spcPct val="100000"/>
              </a:lnSpc>
              <a:spcBef>
                <a:spcPts val="1200"/>
              </a:spcBef>
              <a:buClr>
                <a:srgbClr val="333333"/>
              </a:buClr>
              <a:buFont typeface="WingDings"/>
              <a:buChar char=""/>
            </a:pPr>
            <a:r>
              <a:rPr lang="he-IL" sz="2400" dirty="0">
                <a:solidFill>
                  <a:srgbClr val="333333"/>
                </a:solidFill>
              </a:rPr>
              <a:t>סטיגמה יכולה לגרום לבידוד ו/או לפיחות ערך של האדם.</a:t>
            </a:r>
          </a:p>
          <a:p>
            <a:pPr marL="342900" indent="-342900" rtl="1">
              <a:lnSpc>
                <a:spcPct val="100000"/>
              </a:lnSpc>
              <a:spcBef>
                <a:spcPts val="1200"/>
              </a:spcBef>
              <a:buClr>
                <a:srgbClr val="333333"/>
              </a:buClr>
              <a:buFont typeface="WingDings"/>
              <a:buChar char=""/>
            </a:pPr>
            <a:r>
              <a:rPr lang="he-IL" sz="2400" dirty="0">
                <a:solidFill>
                  <a:srgbClr val="333333"/>
                </a:solidFill>
              </a:rPr>
              <a:t>סטיגמה יכולה לקרות במקרה של מחלות מסויימות (לדוגמה איידס), נכויות שנראות לעין, או מחלה נפשית, כמו פסיכוזה.</a:t>
            </a:r>
          </a:p>
          <a:p>
            <a:pPr marL="342900" indent="-342900" rtl="1">
              <a:lnSpc>
                <a:spcPct val="100000"/>
              </a:lnSpc>
              <a:spcBef>
                <a:spcPts val="1200"/>
              </a:spcBef>
              <a:buClr>
                <a:srgbClr val="333333"/>
              </a:buClr>
              <a:buFont typeface="WingDings"/>
              <a:buChar char=""/>
            </a:pPr>
            <a:r>
              <a:rPr lang="he-IL" sz="2400" dirty="0">
                <a:solidFill>
                  <a:srgbClr val="333333"/>
                </a:solidFill>
              </a:rPr>
              <a:t>”סטיגמה-עצמית“ משמעותה הפנמה של של הסטיגמה המגיעה מבחוץ על ידי האדם הסובל ממנה, בצורה כל כך חזקה עד שהוא מחשיב את עצמו ”נחות“.</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6379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marL="342900" indent="-342900" rtl="1">
              <a:buClr>
                <a:srgbClr val="333333"/>
              </a:buClr>
              <a:buFont typeface="WingDings"/>
              <a:buChar char=""/>
            </a:pPr>
            <a:r>
              <a:rPr lang="he-IL" sz="2400" dirty="0">
                <a:solidFill>
                  <a:srgbClr val="333333"/>
                </a:solidFill>
              </a:rPr>
              <a:t>איזה הנחות שמעת אנשים אחרים מבטאים בנוגע לאנשים שחוו פסיכוזה?</a:t>
            </a:r>
          </a:p>
          <a:p>
            <a:pPr marL="342900" indent="-342900" rtl="1">
              <a:buClr>
                <a:srgbClr val="333333"/>
              </a:buClr>
              <a:buFont typeface="WingDings"/>
              <a:buChar char=""/>
            </a:pPr>
            <a:r>
              <a:rPr lang="he-IL" sz="2400" dirty="0">
                <a:solidFill>
                  <a:srgbClr val="333333"/>
                </a:solidFill>
              </a:rPr>
              <a:t>איזה הנחות היו או יש לך </a:t>
            </a:r>
            <a:r>
              <a:rPr lang="he-IL" sz="2400" b="1" dirty="0">
                <a:solidFill>
                  <a:srgbClr val="333333"/>
                </a:solidFill>
              </a:rPr>
              <a:t>על</a:t>
            </a:r>
            <a:r>
              <a:rPr lang="he-IL" sz="2400" dirty="0">
                <a:solidFill>
                  <a:srgbClr val="333333"/>
                </a:solidFill>
              </a:rPr>
              <a:t> אנשים שחוו פסיכוזה?</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Tree>
    <p:extLst>
      <p:ext uri="{BB962C8B-B14F-4D97-AF65-F5344CB8AC3E}">
        <p14:creationId xmlns:p14="http://schemas.microsoft.com/office/powerpoint/2010/main" val="1038989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a:defRPr/>
            </a:pPr>
            <a:r>
              <a:rPr lang="he-IL" sz="2400" dirty="0">
                <a:solidFill>
                  <a:srgbClr val="004992"/>
                </a:solidFill>
              </a:rPr>
              <a:t>הנחות נפוצות אך שגויות שיש לכמה מהאנשים בנוגע לסובלים מפסיכוזה:</a:t>
            </a:r>
            <a:endParaRPr lang="de-DE" sz="2400" dirty="0">
              <a:solidFill>
                <a:srgbClr val="004992"/>
              </a:solidFill>
            </a:endParaRPr>
          </a:p>
          <a:p>
            <a:pPr rtl="1">
              <a:defRPr/>
            </a:pPr>
            <a:r>
              <a:rPr lang="he-IL" sz="2400" dirty="0">
                <a:solidFill>
                  <a:srgbClr val="333333"/>
                </a:solidFill>
              </a:rPr>
              <a:t>הם</a:t>
            </a:r>
            <a:r>
              <a:rPr lang="de-DE" sz="2400" dirty="0">
                <a:solidFill>
                  <a:srgbClr val="333333"/>
                </a:solidFill>
              </a:rPr>
              <a:t>…</a:t>
            </a:r>
          </a:p>
          <a:p>
            <a:pPr marL="342900" indent="-342900" rtl="1">
              <a:buClr>
                <a:srgbClr val="333333"/>
              </a:buClr>
              <a:buFont typeface="WingDings"/>
              <a:buChar char=""/>
              <a:defRPr/>
            </a:pPr>
            <a:r>
              <a:rPr lang="he-IL" sz="2400" dirty="0">
                <a:solidFill>
                  <a:srgbClr val="333333"/>
                </a:solidFill>
              </a:rPr>
              <a:t>מסוכנים ובלתי צפויים</a:t>
            </a:r>
            <a:endParaRPr lang="de-DE" sz="2400" dirty="0">
              <a:solidFill>
                <a:srgbClr val="333333"/>
              </a:solidFill>
            </a:endParaRPr>
          </a:p>
          <a:p>
            <a:pPr marL="342900" indent="-342900" rtl="1">
              <a:buClr>
                <a:srgbClr val="333333"/>
              </a:buClr>
              <a:buFont typeface="WingDings"/>
              <a:buChar char=""/>
              <a:defRPr/>
            </a:pPr>
            <a:r>
              <a:rPr lang="he-IL" sz="2400" dirty="0">
                <a:solidFill>
                  <a:srgbClr val="333333"/>
                </a:solidFill>
              </a:rPr>
              <a:t>פסיכוזה היא פיצול אישיות</a:t>
            </a:r>
          </a:p>
          <a:p>
            <a:pPr marL="342900" indent="-342900" rtl="1">
              <a:buClr>
                <a:srgbClr val="333333"/>
              </a:buClr>
              <a:buFont typeface="WingDings"/>
              <a:buChar char=""/>
              <a:defRPr/>
            </a:pPr>
            <a:r>
              <a:rPr lang="he-IL" sz="2400" dirty="0">
                <a:solidFill>
                  <a:srgbClr val="333333"/>
                </a:solidFill>
              </a:rPr>
              <a:t>לא אינטיליגנטים</a:t>
            </a:r>
            <a:endParaRPr lang="de-DE" sz="2400" dirty="0">
              <a:solidFill>
                <a:srgbClr val="333333"/>
              </a:solidFill>
            </a:endParaRPr>
          </a:p>
          <a:p>
            <a:pPr marL="342900" indent="-342900" rtl="1">
              <a:buClr>
                <a:srgbClr val="333333"/>
              </a:buClr>
              <a:buFont typeface="WingDings"/>
              <a:buChar char=""/>
              <a:defRPr/>
            </a:pPr>
            <a:r>
              <a:rPr lang="he-IL" sz="2400" dirty="0">
                <a:solidFill>
                  <a:srgbClr val="333333"/>
                </a:solidFill>
              </a:rPr>
              <a:t>מצב תמידי</a:t>
            </a:r>
            <a:endParaRPr lang="de-DE" sz="2400" dirty="0">
              <a:solidFill>
                <a:srgbClr val="333333"/>
              </a:solidFill>
            </a:endParaRPr>
          </a:p>
          <a:p>
            <a:pPr algn="ctr" rtl="1">
              <a:defRPr/>
            </a:pPr>
            <a:r>
              <a:rPr lang="he-IL" sz="2400" dirty="0">
                <a:solidFill>
                  <a:srgbClr val="004992"/>
                </a:solidFill>
              </a:rPr>
              <a:t>מוצדק? לא!</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437112"/>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316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מוצדק? לא!</a:t>
            </a:r>
            <a:endParaRPr lang="de-DE" sz="2400" dirty="0">
              <a:solidFill>
                <a:srgbClr val="004992"/>
              </a:solidFill>
            </a:endParaRPr>
          </a:p>
          <a:p>
            <a:pPr rtl="1">
              <a:defRPr/>
            </a:pPr>
            <a:r>
              <a:rPr lang="he-IL" sz="2400" dirty="0">
                <a:solidFill>
                  <a:srgbClr val="004992"/>
                </a:solidFill>
              </a:rPr>
              <a:t>מסוכנים ובלתי צפויים?</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spTree>
    <p:extLst>
      <p:ext uri="{BB962C8B-B14F-4D97-AF65-F5344CB8AC3E}">
        <p14:creationId xmlns:p14="http://schemas.microsoft.com/office/powerpoint/2010/main" val="669690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מוצדק? לא!</a:t>
            </a:r>
            <a:endParaRPr lang="de-DE" sz="2400" dirty="0">
              <a:solidFill>
                <a:srgbClr val="004992"/>
              </a:solidFill>
            </a:endParaRPr>
          </a:p>
          <a:p>
            <a:pPr rtl="1">
              <a:defRPr/>
            </a:pPr>
            <a:r>
              <a:rPr lang="he-IL" sz="2400" dirty="0">
                <a:solidFill>
                  <a:srgbClr val="004992"/>
                </a:solidFill>
              </a:rPr>
              <a:t>מסוכנים ובלתי צפויים?</a:t>
            </a:r>
          </a:p>
          <a:p>
            <a:pPr rtl="1">
              <a:buClr>
                <a:srgbClr val="333333"/>
              </a:buClr>
              <a:defRPr/>
            </a:pPr>
            <a:r>
              <a:rPr lang="he-IL" sz="2400" dirty="0">
                <a:solidFill>
                  <a:srgbClr val="333333"/>
                </a:solidFill>
              </a:rPr>
              <a:t>יותר סביר שאנשים עם פסיכוזה יהיו קורבן של ניצול ואלימות מאשר שיפגעו במישהו בעצמם.</a:t>
            </a:r>
          </a:p>
          <a:p>
            <a:pPr rtl="1">
              <a:defRPr/>
            </a:pPr>
            <a:r>
              <a:rPr lang="he-IL" sz="2400" u="sng" dirty="0">
                <a:solidFill>
                  <a:srgbClr val="333333"/>
                </a:solidFill>
              </a:rPr>
              <a:t>אבל</a:t>
            </a:r>
            <a:r>
              <a:rPr lang="he-IL" sz="2400" dirty="0">
                <a:solidFill>
                  <a:srgbClr val="333333"/>
                </a:solidFill>
              </a:rPr>
              <a:t>: במקרה שבו כן פגעו באחר</a:t>
            </a:r>
            <a:r>
              <a:rPr lang="de-DE" sz="2400" dirty="0">
                <a:solidFill>
                  <a:srgbClr val="333333"/>
                </a:solidFill>
              </a:rPr>
              <a:t>…</a:t>
            </a:r>
            <a:endParaRPr lang="he-IL" sz="2400" dirty="0">
              <a:solidFill>
                <a:srgbClr val="333333"/>
              </a:solidFill>
            </a:endParaRPr>
          </a:p>
          <a:p>
            <a:pPr marL="342900" indent="-342900" rtl="1">
              <a:lnSpc>
                <a:spcPct val="100000"/>
              </a:lnSpc>
              <a:spcBef>
                <a:spcPts val="1200"/>
              </a:spcBef>
              <a:buClr>
                <a:srgbClr val="333333"/>
              </a:buClr>
              <a:buFont typeface="WingDings"/>
              <a:buChar char=""/>
              <a:defRPr/>
            </a:pPr>
            <a:r>
              <a:rPr lang="de-DE" sz="2400" dirty="0">
                <a:solidFill>
                  <a:srgbClr val="333333"/>
                </a:solidFill>
              </a:rPr>
              <a:t>…</a:t>
            </a:r>
            <a:r>
              <a:rPr lang="he-IL" sz="2400" dirty="0">
                <a:solidFill>
                  <a:srgbClr val="333333"/>
                </a:solidFill>
              </a:rPr>
              <a:t>יש סבירות גבוהה יותר שהדבר ידווח בעיתונות, כי זה יוצר יותר כותרות: הדרך בה ביצעו את המעשה יכולה להיות יותר ייחודית או לא מובנת.</a:t>
            </a:r>
          </a:p>
          <a:p>
            <a:pPr marL="342900" indent="-342900" rtl="1">
              <a:lnSpc>
                <a:spcPct val="100000"/>
              </a:lnSpc>
              <a:spcBef>
                <a:spcPts val="1200"/>
              </a:spcBef>
              <a:buClr>
                <a:srgbClr val="333333"/>
              </a:buClr>
              <a:buFont typeface="WingDings"/>
              <a:buChar char=""/>
              <a:defRPr/>
            </a:pPr>
            <a:r>
              <a:rPr lang="he-IL" sz="2400">
                <a:solidFill>
                  <a:srgbClr val="333333"/>
                </a:solidFill>
              </a:rPr>
              <a:t>עו”ד </a:t>
            </a:r>
            <a:r>
              <a:rPr lang="he-IL" sz="2400" dirty="0">
                <a:solidFill>
                  <a:srgbClr val="333333"/>
                </a:solidFill>
              </a:rPr>
              <a:t>נוהגים להשתמש באסטרטגיה של הצדקת מעשי אלימות בטענות על מחלה נפשית (מוצדקות או לא) ובכך מחזקים את הרושם שנוצר על מחלות נפשיות.</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extLst>
      <p:ext uri="{BB962C8B-B14F-4D97-AF65-F5344CB8AC3E}">
        <p14:creationId xmlns:p14="http://schemas.microsoft.com/office/powerpoint/2010/main" val="2488881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מוצדק? לא!</a:t>
            </a:r>
            <a:endParaRPr lang="de-DE" sz="2400" dirty="0">
              <a:solidFill>
                <a:srgbClr val="004992"/>
              </a:solidFill>
            </a:endParaRPr>
          </a:p>
          <a:p>
            <a:pPr marL="342900" indent="-342900" rtl="1" eaLnBrk="1" fontAlgn="auto" hangingPunct="1">
              <a:buClr>
                <a:srgbClr val="000000"/>
              </a:buClr>
              <a:buFont typeface="WingDings"/>
              <a:buChar char=""/>
              <a:defRPr/>
            </a:pPr>
            <a:r>
              <a:rPr lang="he-IL" sz="2400" dirty="0">
                <a:solidFill>
                  <a:srgbClr val="004992"/>
                </a:solidFill>
              </a:rPr>
              <a:t>פסיכוזה = פיצול אישיות?</a:t>
            </a:r>
            <a:r>
              <a:rPr lang="de-DE" sz="2400" dirty="0">
                <a:solidFill>
                  <a:srgbClr val="004992"/>
                </a:solidFill>
              </a:rPr>
              <a:t> </a:t>
            </a:r>
            <a:r>
              <a:rPr lang="he-IL" sz="2400" dirty="0">
                <a:solidFill>
                  <a:srgbClr val="333333"/>
                </a:solidFill>
              </a:rPr>
              <a:t>הדימוי הזה לגבי סכיזופרניה ו/או פסיכוזה הוא שגוי ומטעה</a:t>
            </a:r>
            <a:r>
              <a:rPr lang="de-DE" sz="2400" dirty="0">
                <a:solidFill>
                  <a:srgbClr val="333333"/>
                </a:solidFill>
              </a:rPr>
              <a:t>.</a:t>
            </a:r>
            <a:r>
              <a:rPr lang="he-IL" sz="2400" dirty="0">
                <a:solidFill>
                  <a:srgbClr val="333333"/>
                </a:solidFill>
              </a:rPr>
              <a:t> ראשית, יש ויכוח האם בכלל קיים מצב של פיצול אישיות</a:t>
            </a:r>
            <a:r>
              <a:rPr lang="de-DE" sz="2400" dirty="0">
                <a:solidFill>
                  <a:srgbClr val="333333"/>
                </a:solidFill>
              </a:rPr>
              <a:t>.</a:t>
            </a:r>
            <a:r>
              <a:rPr lang="he-IL" sz="2400" dirty="0">
                <a:solidFill>
                  <a:srgbClr val="333333"/>
                </a:solidFill>
              </a:rPr>
              <a:t> שנית, סימפטום זה לא מעיד על סכיזופרניה או פסיכוזה</a:t>
            </a:r>
            <a:r>
              <a:rPr lang="de-DE" sz="2400" dirty="0">
                <a:solidFill>
                  <a:srgbClr val="333333"/>
                </a:solidFill>
              </a:rPr>
              <a:t>.</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326266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מוצדק? לא!</a:t>
            </a:r>
            <a:endParaRPr lang="de-DE" sz="2400" dirty="0">
              <a:solidFill>
                <a:srgbClr val="004992"/>
              </a:solidFill>
            </a:endParaRPr>
          </a:p>
          <a:p>
            <a:pPr marL="342900" indent="-342900" rtl="1" eaLnBrk="1" fontAlgn="auto" hangingPunct="1">
              <a:buClr>
                <a:srgbClr val="000000"/>
              </a:buClr>
              <a:buFont typeface="WingDings"/>
              <a:buChar char=""/>
              <a:defRPr/>
            </a:pPr>
            <a:r>
              <a:rPr lang="he-IL" sz="2400" dirty="0">
                <a:solidFill>
                  <a:srgbClr val="004992"/>
                </a:solidFill>
              </a:rPr>
              <a:t>פסיכוזה = פיצול אישיות?</a:t>
            </a:r>
            <a:r>
              <a:rPr lang="de-DE" sz="2400" dirty="0">
                <a:solidFill>
                  <a:srgbClr val="004992"/>
                </a:solidFill>
              </a:rPr>
              <a:t> </a:t>
            </a:r>
            <a:r>
              <a:rPr lang="he-IL" sz="2400" dirty="0">
                <a:solidFill>
                  <a:srgbClr val="333333"/>
                </a:solidFill>
              </a:rPr>
              <a:t>הדימוי הזה לגבי סכיזופרניה ו/או פסיכוזה הוא שגוי ומטעה</a:t>
            </a:r>
            <a:r>
              <a:rPr lang="de-DE" sz="2400" dirty="0">
                <a:solidFill>
                  <a:srgbClr val="333333"/>
                </a:solidFill>
              </a:rPr>
              <a:t>.</a:t>
            </a:r>
            <a:r>
              <a:rPr lang="he-IL" sz="2400" dirty="0">
                <a:solidFill>
                  <a:srgbClr val="333333"/>
                </a:solidFill>
              </a:rPr>
              <a:t> ראשית, יש ויכוח האם בכלל קיים מצב של פיצול אישיות</a:t>
            </a:r>
            <a:r>
              <a:rPr lang="de-DE" sz="2400" dirty="0">
                <a:solidFill>
                  <a:srgbClr val="333333"/>
                </a:solidFill>
              </a:rPr>
              <a:t>.</a:t>
            </a:r>
            <a:r>
              <a:rPr lang="he-IL" sz="2400" dirty="0">
                <a:solidFill>
                  <a:srgbClr val="333333"/>
                </a:solidFill>
              </a:rPr>
              <a:t> שנית, סימפטום זה לא מעיד על סכיזופרניה או פסיכוזה</a:t>
            </a:r>
            <a:r>
              <a:rPr lang="de-DE" sz="2400" dirty="0">
                <a:solidFill>
                  <a:srgbClr val="333333"/>
                </a:solidFill>
              </a:rPr>
              <a:t>.</a:t>
            </a:r>
          </a:p>
          <a:p>
            <a:pPr marL="342900" indent="-342900" rtl="1" eaLnBrk="1" fontAlgn="auto" hangingPunct="1">
              <a:buClr>
                <a:srgbClr val="000000"/>
              </a:buClr>
              <a:buFont typeface="WingDings"/>
              <a:buChar char=""/>
              <a:defRPr/>
            </a:pPr>
            <a:r>
              <a:rPr lang="he-IL" sz="2400" dirty="0">
                <a:solidFill>
                  <a:srgbClr val="004992"/>
                </a:solidFill>
              </a:rPr>
              <a:t>לא אינטיליגנטים?</a:t>
            </a:r>
            <a:r>
              <a:rPr lang="de-DE" sz="2400" dirty="0">
                <a:solidFill>
                  <a:srgbClr val="004992"/>
                </a:solidFill>
              </a:rPr>
              <a:t> </a:t>
            </a:r>
            <a:r>
              <a:rPr lang="he-IL" sz="2400" dirty="0">
                <a:solidFill>
                  <a:srgbClr val="333333"/>
                </a:solidFill>
              </a:rPr>
              <a:t>ההיווצרות של מחלת נפש אינה קשורה כלל לאינטיליגנציה. כמו בכלל האוכלוסיה, להרבה אנשים החווים פסיכוזה יש אינטילגנציה מעל </a:t>
            </a:r>
            <a:r>
              <a:rPr lang="he-IL" sz="2400">
                <a:solidFill>
                  <a:srgbClr val="333333"/>
                </a:solidFill>
              </a:rPr>
              <a:t>הממוצע.</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4262969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סטיגמה כלפי אנשים החווים פסיכוזה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מוצדק? לא!</a:t>
            </a:r>
            <a:endParaRPr lang="de-DE" sz="2400" dirty="0">
              <a:solidFill>
                <a:srgbClr val="004992"/>
              </a:solidFill>
            </a:endParaRPr>
          </a:p>
          <a:p>
            <a:pPr marL="342900" indent="-342900" rtl="1" eaLnBrk="1" fontAlgn="auto" hangingPunct="1">
              <a:buClr>
                <a:srgbClr val="000000"/>
              </a:buClr>
              <a:buFont typeface="WingDings"/>
              <a:buChar char=""/>
              <a:defRPr/>
            </a:pPr>
            <a:r>
              <a:rPr lang="he-IL" sz="2400" dirty="0">
                <a:solidFill>
                  <a:srgbClr val="004992"/>
                </a:solidFill>
              </a:rPr>
              <a:t>פסיכוזה = פיצול אישיות?</a:t>
            </a:r>
            <a:r>
              <a:rPr lang="de-DE" sz="2400" dirty="0">
                <a:solidFill>
                  <a:srgbClr val="004992"/>
                </a:solidFill>
              </a:rPr>
              <a:t> </a:t>
            </a:r>
            <a:r>
              <a:rPr lang="he-IL" sz="2400" dirty="0">
                <a:solidFill>
                  <a:srgbClr val="333333"/>
                </a:solidFill>
              </a:rPr>
              <a:t>הדימוי הזה לגבי סכיזופרניה ו/או פסיכוזה הוא שגוי ומטעה</a:t>
            </a:r>
            <a:r>
              <a:rPr lang="de-DE" sz="2400" dirty="0">
                <a:solidFill>
                  <a:srgbClr val="333333"/>
                </a:solidFill>
              </a:rPr>
              <a:t>.</a:t>
            </a:r>
            <a:r>
              <a:rPr lang="he-IL" sz="2400" dirty="0">
                <a:solidFill>
                  <a:srgbClr val="333333"/>
                </a:solidFill>
              </a:rPr>
              <a:t> ראשית, יש ויכוח האם בכלל קיים מצב של פיצול אישיות</a:t>
            </a:r>
            <a:r>
              <a:rPr lang="de-DE" sz="2400" dirty="0">
                <a:solidFill>
                  <a:srgbClr val="333333"/>
                </a:solidFill>
              </a:rPr>
              <a:t>.</a:t>
            </a:r>
            <a:r>
              <a:rPr lang="he-IL" sz="2400" dirty="0">
                <a:solidFill>
                  <a:srgbClr val="333333"/>
                </a:solidFill>
              </a:rPr>
              <a:t> שנית, סימפטום זה לא מעיד על סכיזופרניה או פסיכוזה</a:t>
            </a:r>
            <a:r>
              <a:rPr lang="de-DE" sz="2400" dirty="0">
                <a:solidFill>
                  <a:srgbClr val="333333"/>
                </a:solidFill>
              </a:rPr>
              <a:t>.</a:t>
            </a:r>
          </a:p>
          <a:p>
            <a:pPr marL="342900" indent="-342900" rtl="1" eaLnBrk="1" fontAlgn="auto" hangingPunct="1">
              <a:buClr>
                <a:srgbClr val="000000"/>
              </a:buClr>
              <a:buFont typeface="WingDings"/>
              <a:buChar char=""/>
              <a:defRPr/>
            </a:pPr>
            <a:r>
              <a:rPr lang="he-IL" sz="2400" dirty="0">
                <a:solidFill>
                  <a:srgbClr val="004992"/>
                </a:solidFill>
              </a:rPr>
              <a:t>לא אינטיליגנטים?</a:t>
            </a:r>
            <a:r>
              <a:rPr lang="de-DE" sz="2400" dirty="0">
                <a:solidFill>
                  <a:srgbClr val="004992"/>
                </a:solidFill>
              </a:rPr>
              <a:t> </a:t>
            </a:r>
            <a:r>
              <a:rPr lang="he-IL" sz="2400" dirty="0">
                <a:solidFill>
                  <a:srgbClr val="333333"/>
                </a:solidFill>
              </a:rPr>
              <a:t>ההיווצרות של מחלת נפש אינה קשורה כלל לאינטיליגנציה. כמו בכלל האוכלוסיה, להרבה אנשים החווים פסיכוזה יש אינטילגנציה מעל הממוצע.</a:t>
            </a:r>
            <a:endParaRPr lang="de-DE" sz="2400" dirty="0">
              <a:solidFill>
                <a:srgbClr val="333333"/>
              </a:solidFill>
            </a:endParaRPr>
          </a:p>
          <a:p>
            <a:pPr marL="342900" indent="-342900" rtl="1" eaLnBrk="1" fontAlgn="auto" hangingPunct="1">
              <a:buClr>
                <a:srgbClr val="004992"/>
              </a:buClr>
              <a:buFont typeface="WingDings"/>
              <a:buChar char=""/>
              <a:defRPr/>
            </a:pPr>
            <a:r>
              <a:rPr lang="he-IL" sz="2400" dirty="0">
                <a:solidFill>
                  <a:srgbClr val="004992"/>
                </a:solidFill>
              </a:rPr>
              <a:t>מצב תמידי?</a:t>
            </a:r>
            <a:r>
              <a:rPr lang="de-DE" sz="2400" dirty="0">
                <a:solidFill>
                  <a:srgbClr val="004992"/>
                </a:solidFill>
              </a:rPr>
              <a:t> </a:t>
            </a:r>
            <a:r>
              <a:rPr lang="he-IL" sz="2400" dirty="0">
                <a:solidFill>
                  <a:srgbClr val="333333"/>
                </a:solidFill>
              </a:rPr>
              <a:t>עם הטיפול המתאים, מטופלים רבים מגיעים לחיים פרודוקטיביים ומספקים</a:t>
            </a:r>
            <a:r>
              <a:rPr lang="de-DE" sz="2400" dirty="0">
                <a:solidFill>
                  <a:srgbClr val="333333"/>
                </a:solidFill>
              </a:rPr>
              <a:t>.</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844257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למה אנחנו עושים את 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a:r>
              <a:rPr lang="he-IL" sz="2400" dirty="0">
                <a:solidFill>
                  <a:srgbClr val="333333"/>
                </a:solidFill>
              </a:rPr>
              <a:t>אנשים רבים עם אבחנה </a:t>
            </a:r>
            <a:r>
              <a:rPr lang="he-IL" sz="2400">
                <a:solidFill>
                  <a:srgbClr val="333333"/>
                </a:solidFill>
              </a:rPr>
              <a:t>של ”סכיזופרניה“ או ”פסיכוזה“ </a:t>
            </a:r>
            <a:r>
              <a:rPr lang="de-DE" sz="2400" dirty="0">
                <a:solidFill>
                  <a:srgbClr val="333333"/>
                </a:solidFill>
              </a:rPr>
              <a:t>)</a:t>
            </a:r>
            <a:r>
              <a:rPr lang="he-IL" sz="2400" dirty="0">
                <a:solidFill>
                  <a:srgbClr val="333333"/>
                </a:solidFill>
              </a:rPr>
              <a:t>אבל לא כולם!</a:t>
            </a:r>
            <a:r>
              <a:rPr lang="de-DE" sz="2400" dirty="0">
                <a:solidFill>
                  <a:srgbClr val="333333"/>
                </a:solidFill>
              </a:rPr>
              <a:t>(</a:t>
            </a:r>
            <a:r>
              <a:rPr lang="he-IL" sz="2400" dirty="0">
                <a:solidFill>
                  <a:srgbClr val="333333"/>
                </a:solidFill>
              </a:rPr>
              <a:t> עלולים לחוות אפליה אם האבחנה שלהם מעלה הנחות מוטעות</a:t>
            </a:r>
            <a:r>
              <a:rPr lang="de-DE" sz="2400" dirty="0">
                <a:solidFill>
                  <a:srgbClr val="333333"/>
                </a:solidFill>
              </a:rPr>
              <a:t>.</a:t>
            </a:r>
            <a:endParaRPr lang="he-IL" sz="2400" dirty="0">
              <a:solidFill>
                <a:srgbClr val="333333"/>
              </a:solidFill>
            </a:endParaRPr>
          </a:p>
          <a:p>
            <a:pPr rtl="1"/>
            <a:r>
              <a:rPr lang="he-IL" sz="2400" dirty="0">
                <a:solidFill>
                  <a:srgbClr val="333333"/>
                </a:solidFill>
              </a:rPr>
              <a:t>כדי להפחית סטיגמה, חייבים לזהות סטראוטיפים נפוצים על אנשים עם סכיזופרניה או פסיכוזה ולתקן/להתייחס אליהם.</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1238031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למה אנחנו עושים את זה</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a:r>
              <a:rPr lang="he-IL" sz="2400" dirty="0">
                <a:solidFill>
                  <a:srgbClr val="333333"/>
                </a:solidFill>
              </a:rPr>
              <a:t>אנשים רבים עם אבחנה </a:t>
            </a:r>
            <a:r>
              <a:rPr lang="he-IL" sz="2400">
                <a:solidFill>
                  <a:srgbClr val="333333"/>
                </a:solidFill>
              </a:rPr>
              <a:t>של ”סכיזופרניה“ או ”פסיכוזה“ </a:t>
            </a:r>
            <a:r>
              <a:rPr lang="de-DE" sz="2400" dirty="0">
                <a:solidFill>
                  <a:srgbClr val="333333"/>
                </a:solidFill>
              </a:rPr>
              <a:t>)</a:t>
            </a:r>
            <a:r>
              <a:rPr lang="he-IL" sz="2400" dirty="0">
                <a:solidFill>
                  <a:srgbClr val="333333"/>
                </a:solidFill>
              </a:rPr>
              <a:t>אבל לא כולם!</a:t>
            </a:r>
            <a:r>
              <a:rPr lang="de-DE" sz="2400" dirty="0">
                <a:solidFill>
                  <a:srgbClr val="333333"/>
                </a:solidFill>
              </a:rPr>
              <a:t>(</a:t>
            </a:r>
            <a:r>
              <a:rPr lang="he-IL" sz="2400" dirty="0">
                <a:solidFill>
                  <a:srgbClr val="333333"/>
                </a:solidFill>
              </a:rPr>
              <a:t> עלולים לחוות אפליה אם האבחנה שלהם מעלה הנחות מוטעות</a:t>
            </a:r>
            <a:r>
              <a:rPr lang="de-DE" sz="2400" dirty="0">
                <a:solidFill>
                  <a:srgbClr val="333333"/>
                </a:solidFill>
              </a:rPr>
              <a:t>.</a:t>
            </a:r>
            <a:endParaRPr lang="he-IL" sz="2400" dirty="0">
              <a:solidFill>
                <a:srgbClr val="333333"/>
              </a:solidFill>
            </a:endParaRPr>
          </a:p>
          <a:p>
            <a:pPr rtl="1"/>
            <a:r>
              <a:rPr lang="he-IL" sz="2400" dirty="0">
                <a:solidFill>
                  <a:srgbClr val="333333"/>
                </a:solidFill>
              </a:rPr>
              <a:t>כדי להפחית סטיגמה, חייבים לזהות סטראוטיפים נפוצים על אנשים עם סכיזופרניה או פסיכוזה ולתקן/להתייחס אליהם.</a:t>
            </a:r>
            <a:endParaRPr lang="de-DE" sz="2400" dirty="0">
              <a:solidFill>
                <a:srgbClr val="333333"/>
              </a:solidFill>
            </a:endParaRPr>
          </a:p>
          <a:p>
            <a:pPr rtl="1">
              <a:defRPr/>
            </a:pPr>
            <a:r>
              <a:rPr lang="he-IL" sz="2400" u="sng" dirty="0">
                <a:solidFill>
                  <a:srgbClr val="004992"/>
                </a:solidFill>
                <a:sym typeface="Wingdings" panose="05000000000000000000" pitchFamily="2" charset="2"/>
              </a:rPr>
              <a:t>חשוב:</a:t>
            </a:r>
            <a:r>
              <a:rPr lang="he-IL" sz="2400" dirty="0">
                <a:solidFill>
                  <a:srgbClr val="004992"/>
                </a:solidFill>
                <a:sym typeface="Wingdings" panose="05000000000000000000" pitchFamily="2" charset="2"/>
              </a:rPr>
              <a:t> </a:t>
            </a:r>
            <a:r>
              <a:rPr lang="he-IL" sz="2400" dirty="0">
                <a:solidFill>
                  <a:srgbClr val="333333"/>
                </a:solidFill>
                <a:sym typeface="Wingdings" panose="05000000000000000000" pitchFamily="2" charset="2"/>
              </a:rPr>
              <a:t>אם בודקים מקרוב, לכל אדם יש איכויות שהופכות אותו לייחודי. הרבה דעות קדומות וסטריאוטיפים מבוססים על זיהוי האדם לפי המחלה בלבד. דעות קדומות כאלה יכולות לגרום לנו להתיחס לא כראוי לאנשים שלא מגיע להם להשפט לרעה. </a:t>
            </a:r>
            <a:r>
              <a:rPr lang="he-IL" sz="2400" u="sng" dirty="0">
                <a:solidFill>
                  <a:srgbClr val="333333"/>
                </a:solidFill>
                <a:sym typeface="Wingdings" panose="05000000000000000000" pitchFamily="2" charset="2"/>
              </a:rPr>
              <a:t>מחלה נפשית היא רק חלק אחד מהזהות של האדם.</a:t>
            </a:r>
            <a:endParaRPr lang="de-DE" sz="2400" u="sng" dirty="0">
              <a:solidFill>
                <a:srgbClr val="333333"/>
              </a:solidFill>
              <a:sym typeface="Wingdings" panose="05000000000000000000" pitchFamily="2" charset="2"/>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4020544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מה עלינו לעשות?</a:t>
            </a:r>
            <a:endParaRPr lang="de-DE" sz="3600" dirty="0">
              <a:latin typeface="+mn-lt"/>
              <a:ea typeface="+mn-ea"/>
              <a:cs typeface="+mn-cs"/>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
        <p:nvSpPr>
          <p:cNvPr id="9"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rtl="1"/>
            <a:r>
              <a:rPr lang="he-IL" sz="2400">
                <a:solidFill>
                  <a:srgbClr val="333333"/>
                </a:solidFill>
              </a:rPr>
              <a:t>קיראו על הנושא והסבירו בצורה מדוייקת על המחלה והחוויה שלכם!</a:t>
            </a:r>
            <a:endParaRPr lang="de-DE" sz="2400" dirty="0">
              <a:solidFill>
                <a:srgbClr val="333333"/>
              </a:solidFill>
            </a:endParaRPr>
          </a:p>
        </p:txBody>
      </p:sp>
      <p:graphicFrame>
        <p:nvGraphicFramePr>
          <p:cNvPr id="10" name="Diagramm 3"/>
          <p:cNvGraphicFramePr>
            <a:graphicFrameLocks noChangeAspect="1"/>
          </p:cNvGraphicFramePr>
          <p:nvPr>
            <p:extLst>
              <p:ext uri="{D42A27DB-BD31-4B8C-83A1-F6EECF244321}">
                <p14:modId xmlns:p14="http://schemas.microsoft.com/office/powerpoint/2010/main" val="117962288"/>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8834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dirty="0">
                <a:latin typeface="+mn-lt"/>
                <a:ea typeface="+mn-ea"/>
                <a:cs typeface="+mn-cs"/>
              </a:rPr>
              <a:t>האם עליי לדבר על המחלה שלי... ואיך לעשות זאת?</a:t>
            </a:r>
            <a:endParaRPr lang="de-DE" sz="3600" dirty="0">
              <a:latin typeface="+mn-lt"/>
              <a:ea typeface="+mn-ea"/>
              <a:cs typeface="+mn-cs"/>
            </a:endParaRPr>
          </a:p>
        </p:txBody>
      </p:sp>
      <p:sp>
        <p:nvSpPr>
          <p:cNvPr id="5" name="Rectangle 3"/>
          <p:cNvSpPr>
            <a:spLocks noGrp="1" noChangeArrowheads="1"/>
          </p:cNvSpPr>
          <p:nvPr>
            <p:ph idx="1"/>
          </p:nvPr>
        </p:nvSpPr>
        <p:spPr>
          <a:xfrm>
            <a:off x="5089475" y="2204864"/>
            <a:ext cx="6659480" cy="4248000"/>
          </a:xfrm>
        </p:spPr>
        <p:txBody>
          <a:bodyPr>
            <a:noAutofit/>
          </a:bodyPr>
          <a:lstStyle/>
          <a:p>
            <a:pPr rtl="1" eaLnBrk="1" fontAlgn="auto" hangingPunct="1">
              <a:defRPr/>
            </a:pPr>
            <a:r>
              <a:rPr lang="he-IL" sz="2400" dirty="0">
                <a:solidFill>
                  <a:srgbClr val="004992"/>
                </a:solidFill>
              </a:rPr>
              <a:t>האם יש צורך לספר לאחרים על אבחנה של פסיכוזה?</a:t>
            </a:r>
          </a:p>
          <a:p>
            <a:pPr marL="342900" indent="-342900" rtl="1" eaLnBrk="1" fontAlgn="auto" hangingPunct="1">
              <a:buClr>
                <a:srgbClr val="333333"/>
              </a:buClr>
              <a:buFont typeface="WingDings"/>
              <a:buChar char=""/>
              <a:defRPr/>
            </a:pPr>
            <a:r>
              <a:rPr lang="he-IL" sz="2400" dirty="0">
                <a:solidFill>
                  <a:srgbClr val="333333"/>
                </a:solidFill>
              </a:rPr>
              <a:t>אבחנה של פסיכוזה או סכיזופרניה (כמו כל מחלה נפשית אחרת) לא ניתנת לזיהוי מבחוץ, כלומר, זה לא מחייב לספר עליה.</a:t>
            </a:r>
            <a:endParaRPr lang="de-DE" sz="2400" dirty="0">
              <a:solidFill>
                <a:srgbClr val="333333"/>
              </a:solidFill>
            </a:endParaRPr>
          </a:p>
          <a:p>
            <a:pPr rtl="1" eaLnBrk="1" fontAlgn="auto" hangingPunct="1">
              <a:defRPr/>
            </a:pPr>
            <a:r>
              <a:rPr lang="he-IL" sz="2400" b="1" dirty="0">
                <a:solidFill>
                  <a:srgbClr val="333333"/>
                </a:solidFill>
              </a:rPr>
              <a:t>זה תלוי בך האם ליידע אחרים על האבחנה או לא.</a:t>
            </a:r>
            <a:endParaRPr lang="de-DE"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pic>
        <p:nvPicPr>
          <p:cNvPr id="10" name="Grafik3"/>
          <p:cNvPicPr>
            <a:picLocks noChangeAspect="1"/>
          </p:cNvPicPr>
          <p:nvPr/>
        </p:nvPicPr>
        <p:blipFill rotWithShape="1">
          <a:blip r:embed="rId3" cstate="print">
            <a:lum/>
            <a:alphaModFix/>
          </a:blip>
          <a:srcRect l="39290"/>
          <a:stretch/>
        </p:blipFill>
        <p:spPr>
          <a:xfrm>
            <a:off x="1273052" y="1625312"/>
            <a:ext cx="2929849" cy="4251960"/>
          </a:xfrm>
          <a:prstGeom prst="rect">
            <a:avLst/>
          </a:prstGeom>
        </p:spPr>
      </p:pic>
    </p:spTree>
    <p:extLst>
      <p:ext uri="{BB962C8B-B14F-4D97-AF65-F5344CB8AC3E}">
        <p14:creationId xmlns:p14="http://schemas.microsoft.com/office/powerpoint/2010/main" val="1577923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האם עליי לדבר על המחלה שלי... ואיך לעשות זאת?</a:t>
            </a:r>
            <a:endParaRPr lang="de-DE" sz="3600" dirty="0">
              <a:latin typeface="+mn-lt"/>
              <a:ea typeface="+mn-ea"/>
              <a:cs typeface="+mn-cs"/>
            </a:endParaRPr>
          </a:p>
        </p:txBody>
      </p:sp>
      <p:sp>
        <p:nvSpPr>
          <p:cNvPr id="5" name="Rectangle 3"/>
          <p:cNvSpPr>
            <a:spLocks noGrp="1" noChangeArrowheads="1"/>
          </p:cNvSpPr>
          <p:nvPr>
            <p:ph idx="1"/>
          </p:nvPr>
        </p:nvSpPr>
        <p:spPr>
          <a:xfrm>
            <a:off x="5089475" y="2204864"/>
            <a:ext cx="6659480" cy="4248000"/>
          </a:xfrm>
        </p:spPr>
        <p:txBody>
          <a:bodyPr>
            <a:noAutofit/>
          </a:bodyPr>
          <a:lstStyle/>
          <a:p>
            <a:pPr rtl="1" eaLnBrk="1" fontAlgn="auto" hangingPunct="1">
              <a:defRPr/>
            </a:pPr>
            <a:r>
              <a:rPr lang="he-IL" sz="2400" dirty="0">
                <a:solidFill>
                  <a:srgbClr val="004992"/>
                </a:solidFill>
              </a:rPr>
              <a:t>האם יש צורך לספר לאחרים על אבחנה של פסיכוזה?</a:t>
            </a:r>
          </a:p>
          <a:p>
            <a:pPr marL="342900" indent="-342900" rtl="1" eaLnBrk="1" fontAlgn="auto" hangingPunct="1">
              <a:buClr>
                <a:srgbClr val="333333"/>
              </a:buClr>
              <a:buFont typeface="WingDings"/>
              <a:buChar char=""/>
              <a:defRPr/>
            </a:pPr>
            <a:r>
              <a:rPr lang="he-IL" sz="2400" dirty="0">
                <a:solidFill>
                  <a:srgbClr val="333333"/>
                </a:solidFill>
              </a:rPr>
              <a:t>זה יכול להיות חשוב עבורכם לדבר עם אדם שסומכים עליו על המחלה, בגלל</a:t>
            </a:r>
            <a:r>
              <a:rPr lang="de-DE" sz="2400" dirty="0">
                <a:solidFill>
                  <a:srgbClr val="333333"/>
                </a:solidFill>
              </a:rPr>
              <a:t>…</a:t>
            </a:r>
            <a:endParaRPr lang="he-IL" sz="2400" dirty="0">
              <a:solidFill>
                <a:srgbClr val="333333"/>
              </a:solidFill>
            </a:endParaRPr>
          </a:p>
          <a:p>
            <a:pPr marL="342900" indent="-342900" rtl="1" eaLnBrk="1" fontAlgn="auto" hangingPunct="1">
              <a:buClr>
                <a:srgbClr val="333333"/>
              </a:buClr>
              <a:buFont typeface="WingDings"/>
              <a:buChar char=""/>
              <a:defRPr/>
            </a:pPr>
            <a:r>
              <a:rPr lang="he-IL" sz="2400" dirty="0">
                <a:solidFill>
                  <a:srgbClr val="333333"/>
                </a:solidFill>
              </a:rPr>
              <a:t>לעיתים קרובות אחרים משמעותיים עבורכם יכולים לזהות את הסימנים המוקדמים של מצב פסיכוטי, מוקדם יותר מהאדם הסובל מהם.</a:t>
            </a:r>
          </a:p>
        </p:txBody>
      </p:sp>
      <p:sp>
        <p:nvSpPr>
          <p:cNvPr id="6" name="Footer Placeholder 5"/>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10" name="Grafik3"/>
          <p:cNvPicPr>
            <a:picLocks noChangeAspect="1"/>
          </p:cNvPicPr>
          <p:nvPr/>
        </p:nvPicPr>
        <p:blipFill rotWithShape="1">
          <a:blip r:embed="rId3" cstate="print">
            <a:lum/>
            <a:alphaModFix/>
          </a:blip>
          <a:srcRect l="39290"/>
          <a:stretch/>
        </p:blipFill>
        <p:spPr>
          <a:xfrm>
            <a:off x="1273052" y="1625312"/>
            <a:ext cx="2929849" cy="4251960"/>
          </a:xfrm>
          <a:prstGeom prst="rect">
            <a:avLst/>
          </a:prstGeom>
        </p:spPr>
      </p:pic>
    </p:spTree>
    <p:extLst>
      <p:ext uri="{BB962C8B-B14F-4D97-AF65-F5344CB8AC3E}">
        <p14:creationId xmlns:p14="http://schemas.microsoft.com/office/powerpoint/2010/main" val="5407570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המלצה: הסבירו על </a:t>
            </a:r>
            <a:r>
              <a:rPr lang="he-IL" sz="2400" b="1" u="sng" dirty="0">
                <a:solidFill>
                  <a:srgbClr val="004992"/>
                </a:solidFill>
              </a:rPr>
              <a:t>הסימפטומים</a:t>
            </a:r>
            <a:r>
              <a:rPr lang="he-IL" sz="2400" dirty="0">
                <a:solidFill>
                  <a:srgbClr val="004992"/>
                </a:solidFill>
              </a:rPr>
              <a:t> במקום לספר על האבחנה.</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spTree>
    <p:extLst>
      <p:ext uri="{BB962C8B-B14F-4D97-AF65-F5344CB8AC3E}">
        <p14:creationId xmlns:p14="http://schemas.microsoft.com/office/powerpoint/2010/main" val="4073905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המלצה: הסבירו על </a:t>
            </a:r>
            <a:r>
              <a:rPr lang="he-IL" sz="2400" b="1" u="sng" dirty="0">
                <a:solidFill>
                  <a:srgbClr val="004992"/>
                </a:solidFill>
              </a:rPr>
              <a:t>הסימפטומים</a:t>
            </a:r>
            <a:r>
              <a:rPr lang="he-IL" sz="2400" dirty="0">
                <a:solidFill>
                  <a:srgbClr val="004992"/>
                </a:solidFill>
              </a:rPr>
              <a:t> במקום לספר על האבחנה.</a:t>
            </a:r>
          </a:p>
          <a:p>
            <a:pPr marL="342900" indent="-342900" rtl="1" eaLnBrk="1" fontAlgn="auto" hangingPunct="1">
              <a:buClr>
                <a:srgbClr val="333333"/>
              </a:buClr>
              <a:buFont typeface="WingDings"/>
              <a:buChar char=""/>
              <a:defRPr/>
            </a:pPr>
            <a:r>
              <a:rPr lang="he-IL" sz="2400" dirty="0">
                <a:solidFill>
                  <a:srgbClr val="333333"/>
                </a:solidFill>
              </a:rPr>
              <a:t>בייחוד כאשר אתם מדברים עם אנשים שאינכם מכירים טוב, מומלץ לתאר את הסימפטומים עצמם, ולא בהכרח את שם המחלה (סכיזופרניה, פסיכוזה), שמשמעותו </a:t>
            </a:r>
            <a:r>
              <a:rPr lang="he-IL" sz="2400">
                <a:solidFill>
                  <a:srgbClr val="333333"/>
                </a:solidFill>
              </a:rPr>
              <a:t>עמומה.</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extLst>
      <p:ext uri="{BB962C8B-B14F-4D97-AF65-F5344CB8AC3E}">
        <p14:creationId xmlns:p14="http://schemas.microsoft.com/office/powerpoint/2010/main" val="15942118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004992"/>
                </a:solidFill>
              </a:rPr>
              <a:t>המלצה: הסבירו על </a:t>
            </a:r>
            <a:r>
              <a:rPr lang="he-IL" sz="2400" b="1" u="sng" dirty="0">
                <a:solidFill>
                  <a:srgbClr val="004992"/>
                </a:solidFill>
              </a:rPr>
              <a:t>הסימפטומים</a:t>
            </a:r>
            <a:r>
              <a:rPr lang="he-IL" sz="2400" dirty="0">
                <a:solidFill>
                  <a:srgbClr val="004992"/>
                </a:solidFill>
              </a:rPr>
              <a:t> במקום לספר על האבחנה.</a:t>
            </a:r>
          </a:p>
          <a:p>
            <a:pPr marL="342900" indent="-342900" rtl="1" eaLnBrk="1" fontAlgn="auto" hangingPunct="1">
              <a:buClr>
                <a:srgbClr val="333333"/>
              </a:buClr>
              <a:buFont typeface="WingDings"/>
              <a:buChar char=""/>
              <a:defRPr/>
            </a:pPr>
            <a:r>
              <a:rPr lang="he-IL" sz="2400" dirty="0">
                <a:solidFill>
                  <a:srgbClr val="333333"/>
                </a:solidFill>
              </a:rPr>
              <a:t>בייחוד כאשר אתם מדברים עם אנשים שאינכם מכירים טוב, מומלץ לתאר את הסימפטומים עצמם, ולא בהכרח את שם המחלה (סכיזופרניה, פסיכוזה), שמשמעותו עמומה.</a:t>
            </a:r>
          </a:p>
          <a:p>
            <a:pPr marL="342900" indent="-342900" rtl="1" eaLnBrk="1" fontAlgn="auto" hangingPunct="1">
              <a:buClr>
                <a:srgbClr val="333333"/>
              </a:buClr>
              <a:buFont typeface="WingDings"/>
              <a:buChar char=""/>
              <a:defRPr/>
            </a:pPr>
            <a:r>
              <a:rPr lang="he-IL" sz="2400" dirty="0">
                <a:solidFill>
                  <a:srgbClr val="333333"/>
                </a:solidFill>
              </a:rPr>
              <a:t>כדי להצליח להסביר לאחרים על המחלה, עליך להפוך למומחה בנושא בעצמך!</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2974271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endParaRPr lang="de-DE" sz="2400" dirty="0">
              <a:solidFill>
                <a:srgbClr val="004992"/>
              </a:solidFill>
            </a:endParaRPr>
          </a:p>
          <a:p>
            <a:pPr rtl="1" eaLnBrk="1" fontAlgn="auto" hangingPunct="1">
              <a:lnSpc>
                <a:spcPct val="100000"/>
              </a:lnSpc>
              <a:spcBef>
                <a:spcPts val="1200"/>
              </a:spcBef>
              <a:defRPr/>
            </a:pPr>
            <a:r>
              <a:rPr lang="de-DE" sz="2400" b="1" dirty="0">
                <a:solidFill>
                  <a:schemeClr val="tx1"/>
                </a:solidFill>
              </a:rPr>
              <a:t>???</a:t>
            </a:r>
            <a:endParaRPr lang="he-IL" sz="2400" b="1" dirty="0">
              <a:solidFill>
                <a:schemeClr val="tx1"/>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797282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הלוצינציות (הזיות)</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דלוזיות (מחשבות שווא)</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סימפטומים אחרים (לא ספציפיים) כמו דיכאון (שגם יכול לקרות במחלות נפשיות אחרות)</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4238234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הלוצינציות: </a:t>
            </a:r>
            <a:r>
              <a:rPr lang="he-IL" sz="2400" dirty="0">
                <a:solidFill>
                  <a:srgbClr val="333333"/>
                </a:solidFill>
              </a:rPr>
              <a:t>לשמוע, לראות, להרגיש או לטעום דברים שאינם קיימים באמת (למשל – לשמוע קולות מעליבים)</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extLst>
      <p:ext uri="{BB962C8B-B14F-4D97-AF65-F5344CB8AC3E}">
        <p14:creationId xmlns:p14="http://schemas.microsoft.com/office/powerpoint/2010/main" val="19689852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הלוצינציות: </a:t>
            </a:r>
            <a:r>
              <a:rPr lang="he-IL" sz="2400" dirty="0">
                <a:solidFill>
                  <a:srgbClr val="333333"/>
                </a:solidFill>
              </a:rPr>
              <a:t>לשמוע, לראות, להרגיש או לטעום דברים שאינם קיימים באמת (למשל – לשמוע קולות מעליבים)</a:t>
            </a:r>
            <a:endParaRPr lang="de-DE" sz="2400" dirty="0">
              <a:solidFill>
                <a:srgbClr val="333333"/>
              </a:solidFill>
            </a:endParaRPr>
          </a:p>
          <a:p>
            <a:pPr rtl="1" eaLnBrk="1" fontAlgn="auto" hangingPunct="1">
              <a:lnSpc>
                <a:spcPct val="100000"/>
              </a:lnSpc>
              <a:spcBef>
                <a:spcPts val="1200"/>
              </a:spcBef>
              <a:defRPr/>
            </a:pPr>
            <a:r>
              <a:rPr lang="he-IL" sz="2400" dirty="0">
                <a:solidFill>
                  <a:srgbClr val="333333"/>
                </a:solidFill>
              </a:rPr>
              <a:t>דוגמה:</a:t>
            </a:r>
          </a:p>
          <a:p>
            <a:pPr rtl="1" eaLnBrk="1" fontAlgn="auto" hangingPunct="1">
              <a:lnSpc>
                <a:spcPct val="100000"/>
              </a:lnSpc>
              <a:spcBef>
                <a:spcPts val="1200"/>
              </a:spcBef>
              <a:defRPr/>
            </a:pPr>
            <a:r>
              <a:rPr lang="he-IL" sz="2400">
                <a:solidFill>
                  <a:srgbClr val="333333"/>
                </a:solidFill>
              </a:rPr>
              <a:t>”בערך </a:t>
            </a:r>
            <a:r>
              <a:rPr lang="he-IL" sz="2400" dirty="0">
                <a:solidFill>
                  <a:srgbClr val="333333"/>
                </a:solidFill>
              </a:rPr>
              <a:t>15% מהאוכלוסיה חווים הזיות בלי לסבול ממחלה נפשית. איך אני יכול לתאר לך את זה? זה דומה למחשבה על </a:t>
            </a:r>
            <a:r>
              <a:rPr lang="he-IL" sz="2400">
                <a:solidFill>
                  <a:srgbClr val="333333"/>
                </a:solidFill>
              </a:rPr>
              <a:t>מנגינה ש“נדבקת” </a:t>
            </a:r>
            <a:r>
              <a:rPr lang="he-IL" sz="2400" dirty="0">
                <a:solidFill>
                  <a:srgbClr val="333333"/>
                </a:solidFill>
              </a:rPr>
              <a:t>לראש, אבל חזק יותר, כך שאתה חושב שהיא אמיתית. או למשל לשמוע את פעמון הדלת כשמחכים בקוצר רוח שמישהו יגיע, למרות שבעצם הוא לא </a:t>
            </a:r>
            <a:r>
              <a:rPr lang="he-IL" sz="2400">
                <a:solidFill>
                  <a:srgbClr val="333333"/>
                </a:solidFill>
              </a:rPr>
              <a:t>צלצל.“</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extLst>
      <p:ext uri="{BB962C8B-B14F-4D97-AF65-F5344CB8AC3E}">
        <p14:creationId xmlns:p14="http://schemas.microsoft.com/office/powerpoint/2010/main" val="41007072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דלוזיות: </a:t>
            </a:r>
            <a:r>
              <a:rPr lang="he-IL" sz="2400" dirty="0">
                <a:solidFill>
                  <a:srgbClr val="333333"/>
                </a:solidFill>
              </a:rPr>
              <a:t>להיות משוכנע במשהו שאינו נכון (למשל – שנבחרת להציל את העולם, או שרודפים אחריך סוכני מוסד)</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3484107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דלוזיות: </a:t>
            </a:r>
            <a:r>
              <a:rPr lang="he-IL" sz="2400" dirty="0">
                <a:solidFill>
                  <a:srgbClr val="333333"/>
                </a:solidFill>
              </a:rPr>
              <a:t>להיות משוכנע במשהו שאינו נכון (למשל – שנבחרת להציל את העולם, או שרודפים אחריך סוכני מוסד)</a:t>
            </a:r>
          </a:p>
          <a:p>
            <a:pPr rtl="1" eaLnBrk="1" fontAlgn="auto" hangingPunct="1">
              <a:lnSpc>
                <a:spcPct val="100000"/>
              </a:lnSpc>
              <a:spcBef>
                <a:spcPts val="1200"/>
              </a:spcBef>
              <a:defRPr/>
            </a:pPr>
            <a:r>
              <a:rPr lang="he-IL" sz="2400" dirty="0">
                <a:solidFill>
                  <a:srgbClr val="333333"/>
                </a:solidFill>
              </a:rPr>
              <a:t>דוגמה:</a:t>
            </a:r>
          </a:p>
          <a:p>
            <a:pPr rtl="1" eaLnBrk="1" fontAlgn="auto" hangingPunct="1">
              <a:lnSpc>
                <a:spcPct val="100000"/>
              </a:lnSpc>
              <a:spcBef>
                <a:spcPts val="1200"/>
              </a:spcBef>
              <a:defRPr/>
            </a:pPr>
            <a:r>
              <a:rPr lang="he-IL" sz="2400">
                <a:solidFill>
                  <a:srgbClr val="333333"/>
                </a:solidFill>
              </a:rPr>
              <a:t>”כמעט </a:t>
            </a:r>
            <a:r>
              <a:rPr lang="he-IL" sz="2400" dirty="0">
                <a:solidFill>
                  <a:srgbClr val="333333"/>
                </a:solidFill>
              </a:rPr>
              <a:t>כולם בימינו מכירים את הימים האלה בהם יש לך הרגשה חזקה שכל העולם נגדך. או שאנשים מסתכלים עליך, במיוחד עם אתה לא מרגיש בנוח עם עצמך. בשבילי ההרגשה הזאת הרבה יותר חזקה. בזמן המחלה שלי הייתי בטוח ב100% שיש אנשים מסויימים שהיו ברצינות בעקבותי. עכשיו אני רואה את זה </a:t>
            </a:r>
            <a:r>
              <a:rPr lang="he-IL" sz="2400">
                <a:solidFill>
                  <a:srgbClr val="333333"/>
                </a:solidFill>
              </a:rPr>
              <a:t>אחרת.“</a:t>
            </a:r>
            <a:endParaRPr lang="he-IL" sz="2400" dirty="0">
              <a:solidFill>
                <a:srgbClr val="333333"/>
              </a:solidFill>
            </a:endParaRPr>
          </a:p>
          <a:p>
            <a:pPr rtl="1" eaLnBrk="1" fontAlgn="auto" hangingPunct="1">
              <a:lnSpc>
                <a:spcPct val="100000"/>
              </a:lnSpc>
              <a:spcBef>
                <a:spcPts val="1200"/>
              </a:spcBef>
              <a:defRPr/>
            </a:pPr>
            <a:r>
              <a:rPr lang="he-IL" sz="2400">
                <a:solidFill>
                  <a:srgbClr val="333333"/>
                </a:solidFill>
              </a:rPr>
              <a:t>”כמעט </a:t>
            </a:r>
            <a:r>
              <a:rPr lang="he-IL" sz="2400" dirty="0">
                <a:solidFill>
                  <a:srgbClr val="333333"/>
                </a:solidFill>
              </a:rPr>
              <a:t>לכל אחד היתה פעם הרגשה שהוא מוכן לקחת על עצמו כל דבר, ושאף אחד לא יעשה זאת יותר טוב ממנו. בשבילי חשיבה כזו נמשכה יותר זמן, והובילה לכמה בעיות, למשל </a:t>
            </a:r>
            <a:r>
              <a:rPr lang="he-IL" sz="2400">
                <a:solidFill>
                  <a:srgbClr val="333333"/>
                </a:solidFill>
              </a:rPr>
              <a:t>בעבודה...“</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17594375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סימפטומים אחרים (לא ספציפיים): </a:t>
            </a:r>
            <a:r>
              <a:rPr lang="he-IL" sz="2400" dirty="0">
                <a:solidFill>
                  <a:srgbClr val="333333"/>
                </a:solidFill>
              </a:rPr>
              <a:t>למשל דיכאון, בעיות בתקשורת, או קשיים בריכוז</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2368593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lnSpc>
                <a:spcPct val="100000"/>
              </a:lnSpc>
              <a:spcBef>
                <a:spcPts val="1200"/>
              </a:spcBef>
              <a:defRPr/>
            </a:pPr>
            <a:r>
              <a:rPr lang="he-IL" sz="2400" dirty="0">
                <a:solidFill>
                  <a:srgbClr val="004992"/>
                </a:solidFill>
              </a:rPr>
              <a:t>הסימפטומים המרכזיים בפסיכוזה וסכיזופרניה:</a:t>
            </a:r>
          </a:p>
          <a:p>
            <a:pPr marL="342900" indent="-342900" rtl="1" eaLnBrk="1" fontAlgn="auto" hangingPunct="1">
              <a:lnSpc>
                <a:spcPct val="100000"/>
              </a:lnSpc>
              <a:spcBef>
                <a:spcPts val="1200"/>
              </a:spcBef>
              <a:buClr>
                <a:srgbClr val="333333"/>
              </a:buClr>
              <a:buFont typeface="WingDings"/>
              <a:buChar char=""/>
              <a:defRPr/>
            </a:pPr>
            <a:r>
              <a:rPr lang="he-IL" sz="2400" b="1" dirty="0">
                <a:solidFill>
                  <a:srgbClr val="333333"/>
                </a:solidFill>
              </a:rPr>
              <a:t>סימפטומים אחרים (לא ספציפיים): </a:t>
            </a:r>
            <a:r>
              <a:rPr lang="he-IL" sz="2400" dirty="0">
                <a:solidFill>
                  <a:srgbClr val="333333"/>
                </a:solidFill>
              </a:rPr>
              <a:t>למשל דיכאון, בעיות בתקשורת, או קשיים בריכוז</a:t>
            </a:r>
          </a:p>
          <a:p>
            <a:pPr rtl="1" eaLnBrk="1" fontAlgn="auto" hangingPunct="1">
              <a:lnSpc>
                <a:spcPct val="100000"/>
              </a:lnSpc>
              <a:spcBef>
                <a:spcPts val="1200"/>
              </a:spcBef>
              <a:defRPr/>
            </a:pPr>
            <a:r>
              <a:rPr lang="he-IL" sz="2400" dirty="0">
                <a:solidFill>
                  <a:srgbClr val="333333"/>
                </a:solidFill>
              </a:rPr>
              <a:t>דוגמה:</a:t>
            </a:r>
          </a:p>
          <a:p>
            <a:pPr rtl="1" eaLnBrk="1" fontAlgn="auto" hangingPunct="1">
              <a:lnSpc>
                <a:spcPct val="100000"/>
              </a:lnSpc>
              <a:spcBef>
                <a:spcPts val="1200"/>
              </a:spcBef>
              <a:defRPr/>
            </a:pPr>
            <a:r>
              <a:rPr lang="he-IL" sz="2400">
                <a:solidFill>
                  <a:srgbClr val="333333"/>
                </a:solidFill>
              </a:rPr>
              <a:t>”לכולם </a:t>
            </a:r>
            <a:r>
              <a:rPr lang="he-IL" sz="2400" dirty="0">
                <a:solidFill>
                  <a:srgbClr val="333333"/>
                </a:solidFill>
              </a:rPr>
              <a:t>יש תקופות בהן הם מרגישים עצובים, בלי להיות מסוגלים לעשות שום דבר. זה היה אותו דבר אצלי – רק שהעצבות הזו נמשכה שבועות, ושום דבר לא הצליח לעודד אותי. לא רק הרגשתי עצוב, אלא לגמרי מיואש וחסר ערך. ברגעים האלה אתה חושב שזה לעולם לא יעבור ושזה תמיד היה כך. אבל אז בשלב מסויים המצב מתחיל </a:t>
            </a:r>
            <a:r>
              <a:rPr lang="he-IL" sz="2400">
                <a:solidFill>
                  <a:srgbClr val="333333"/>
                </a:solidFill>
              </a:rPr>
              <a:t>להשתפר...“</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22359983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אני יכול לדבר על המחלה שלי?</a:t>
            </a:r>
            <a:endParaRPr lang="de-DE" sz="3600" dirty="0">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333333"/>
                </a:solidFill>
              </a:rPr>
              <a:t>היפכו לבעלי ידע בנושא של פסיכוזה. הדרך הטובה ביותר לתקן את התפיסות השגויות וחוסר ההבנה של אחרים היא על ידי כך שתספרו להם את </a:t>
            </a:r>
            <a:r>
              <a:rPr lang="he-IL" sz="2400">
                <a:solidFill>
                  <a:srgbClr val="333333"/>
                </a:solidFill>
              </a:rPr>
              <a:t>העובדות.</a:t>
            </a:r>
            <a:endParaRPr lang="he-IL" sz="2400" dirty="0">
              <a:solidFill>
                <a:srgbClr val="333333"/>
              </a:solidFill>
            </a:endParaRP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709027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חזרה לחיי היום-יום:</a:t>
            </a:r>
            <a:endParaRPr lang="de-DE" sz="3600" dirty="0">
              <a:solidFill>
                <a:srgbClr val="004992"/>
              </a:solidFill>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b="1" dirty="0">
                <a:solidFill>
                  <a:srgbClr val="333333"/>
                </a:solidFill>
              </a:rPr>
              <a:t>מטרות הפגישה:</a:t>
            </a:r>
          </a:p>
          <a:p>
            <a:pPr rtl="1" eaLnBrk="1" fontAlgn="auto" hangingPunct="1">
              <a:defRPr/>
            </a:pPr>
            <a:r>
              <a:rPr lang="he-IL" sz="2400" dirty="0">
                <a:solidFill>
                  <a:srgbClr val="333333"/>
                </a:solidFill>
              </a:rPr>
              <a:t>כדי למנוע דעות קדומות וסטיגמה, חשוב להסביר את המחלה לאחרים בצורה המתאימה</a:t>
            </a:r>
          </a:p>
          <a:p>
            <a:pPr marL="342900" indent="-342900" rtl="1" eaLnBrk="1" fontAlgn="auto" hangingPunct="1">
              <a:buClr>
                <a:srgbClr val="333333"/>
              </a:buClr>
              <a:buFont typeface="WingDings"/>
              <a:buChar char=""/>
              <a:defRPr/>
            </a:pPr>
            <a:r>
              <a:rPr lang="he-IL" sz="2400" dirty="0">
                <a:solidFill>
                  <a:srgbClr val="333333"/>
                </a:solidFill>
              </a:rPr>
              <a:t>מחלות נפשיות הן נפוצות מאוד.</a:t>
            </a:r>
          </a:p>
          <a:p>
            <a:pPr marL="342900" indent="-342900" rtl="1" eaLnBrk="1" fontAlgn="auto" hangingPunct="1">
              <a:buClr>
                <a:srgbClr val="333333"/>
              </a:buClr>
              <a:buFont typeface="WingDings"/>
              <a:buChar char=""/>
              <a:defRPr/>
            </a:pPr>
            <a:r>
              <a:rPr lang="he-IL" sz="2400" dirty="0">
                <a:solidFill>
                  <a:srgbClr val="333333"/>
                </a:solidFill>
              </a:rPr>
              <a:t>אתם לא חייבים לחלוק פרטים על מצבכם הרפואיים אתם לא מרגישים בנוח לדבר על כך.</a:t>
            </a:r>
          </a:p>
          <a:p>
            <a:pPr marL="342900" indent="-342900" rtl="1" eaLnBrk="1" fontAlgn="auto" hangingPunct="1">
              <a:buClr>
                <a:srgbClr val="333333"/>
              </a:buClr>
              <a:buFont typeface="WingDings"/>
              <a:buChar char=""/>
              <a:defRPr/>
            </a:pPr>
            <a:r>
              <a:rPr lang="he-IL" sz="2400" dirty="0">
                <a:solidFill>
                  <a:srgbClr val="333333"/>
                </a:solidFill>
              </a:rPr>
              <a:t>זה יכול להיות מועיל וחשוב לספר לאנשים קרובים לכם על האבחנה, לתמיכה כללית ובעזרה במניעת החמרה.</a:t>
            </a:r>
          </a:p>
          <a:p>
            <a:pPr marL="342900" indent="-342900" rtl="1" eaLnBrk="1" fontAlgn="auto" hangingPunct="1">
              <a:buClr>
                <a:srgbClr val="333333"/>
              </a:buClr>
              <a:buFont typeface="WingDings"/>
              <a:buChar char=""/>
              <a:defRPr/>
            </a:pPr>
            <a:r>
              <a:rPr lang="he-IL" sz="2400" dirty="0">
                <a:solidFill>
                  <a:srgbClr val="333333"/>
                </a:solidFill>
              </a:rPr>
              <a:t>לפעמים, לאחרים יש אמונות מוטעות על המחלה. הסבר על הסימפטומים (של פסיכוזה) יכול להיות יותר מועיל מאשר לחלוק איתם אבחנה שלא מובנת היטב.</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extLst>
      <p:ext uri="{BB962C8B-B14F-4D97-AF65-F5344CB8AC3E}">
        <p14:creationId xmlns:p14="http://schemas.microsoft.com/office/powerpoint/2010/main" val="16699075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הקשר של זה לפסיכוזה?</a:t>
            </a:r>
            <a:endParaRPr lang="de-DE" sz="3600" dirty="0">
              <a:solidFill>
                <a:srgbClr val="004992"/>
              </a:solidFill>
              <a:latin typeface="+mn-lt"/>
              <a:ea typeface="+mn-ea"/>
              <a:cs typeface="+mn-cs"/>
            </a:endParaRPr>
          </a:p>
        </p:txBody>
      </p:sp>
      <p:sp>
        <p:nvSpPr>
          <p:cNvPr id="5" name="Rectangle 3"/>
          <p:cNvSpPr>
            <a:spLocks noGrp="1" noChangeArrowheads="1"/>
          </p:cNvSpPr>
          <p:nvPr>
            <p:ph idx="1"/>
          </p:nvPr>
        </p:nvSpPr>
        <p:spPr/>
        <p:txBody>
          <a:bodyPr>
            <a:noAutofit/>
          </a:bodyPr>
          <a:lstStyle/>
          <a:p>
            <a:pPr rtl="1" eaLnBrk="1" fontAlgn="auto" hangingPunct="1">
              <a:defRPr/>
            </a:pPr>
            <a:r>
              <a:rPr lang="he-IL" sz="2400" dirty="0">
                <a:solidFill>
                  <a:srgbClr val="333333"/>
                </a:solidFill>
              </a:rPr>
              <a:t>הרבה אנשים עם פסיכוזה </a:t>
            </a:r>
            <a:r>
              <a:rPr lang="de-DE" sz="2400" dirty="0">
                <a:solidFill>
                  <a:srgbClr val="333333"/>
                </a:solidFill>
              </a:rPr>
              <a:t>)</a:t>
            </a:r>
            <a:r>
              <a:rPr lang="he-IL" sz="2400" dirty="0">
                <a:solidFill>
                  <a:srgbClr val="333333"/>
                </a:solidFill>
              </a:rPr>
              <a:t>אך לא כולם</a:t>
            </a:r>
            <a:r>
              <a:rPr lang="de-DE" sz="2400" dirty="0">
                <a:solidFill>
                  <a:srgbClr val="333333"/>
                </a:solidFill>
              </a:rPr>
              <a:t>(</a:t>
            </a:r>
            <a:r>
              <a:rPr lang="he-IL" sz="2400" dirty="0">
                <a:solidFill>
                  <a:srgbClr val="333333"/>
                </a:solidFill>
              </a:rPr>
              <a:t> צריכים להאבק עם דעה קדומה. כדי למנוע אותה, יכול להיות מועיל להסביר על המחלה לאנשים אחרים.</a:t>
            </a:r>
          </a:p>
          <a:p>
            <a:pPr rtl="1" eaLnBrk="1" fontAlgn="auto" hangingPunct="1">
              <a:defRPr/>
            </a:pPr>
            <a:r>
              <a:rPr lang="he-IL" sz="2400" dirty="0">
                <a:solidFill>
                  <a:srgbClr val="004992"/>
                </a:solidFill>
              </a:rPr>
              <a:t>דוגמה: </a:t>
            </a:r>
            <a:r>
              <a:rPr lang="he-IL" sz="2400" dirty="0">
                <a:solidFill>
                  <a:srgbClr val="333333"/>
                </a:solidFill>
              </a:rPr>
              <a:t>בגלל אפיזודה פסיכוטית, מוטי שהה בשבועות האחרונים בבית החולים. בנתיים, לא סיפר כמעט לאף אחד על המחלה שלו, ולכן הלך והתרחק יותר ויותר מאנשים אחרים.</a:t>
            </a:r>
          </a:p>
          <a:p>
            <a:pPr rtl="1" eaLnBrk="1" fontAlgn="auto" hangingPunct="1">
              <a:defRPr/>
            </a:pPr>
            <a:r>
              <a:rPr lang="he-IL" sz="2400" dirty="0">
                <a:solidFill>
                  <a:srgbClr val="004992"/>
                </a:solidFill>
              </a:rPr>
              <a:t>רקע: </a:t>
            </a:r>
            <a:r>
              <a:rPr lang="he-IL" sz="2400" dirty="0">
                <a:solidFill>
                  <a:srgbClr val="333333"/>
                </a:solidFill>
              </a:rPr>
              <a:t>בעבר, היו למוטי חוויות שליליות כאשר סיפר על הפסיכוזה. כאשר סיפר למעסיק הקודם שלו על המחלה, כעבור זמן קצר פוטר מעבודתו. הוא חושש גם שחבריו יחשבו שהוא משוגע ויתרחקו ממנו.</a:t>
            </a:r>
          </a:p>
          <a:p>
            <a:pPr rtl="1" eaLnBrk="1" fontAlgn="auto" hangingPunct="1">
              <a:defRPr/>
            </a:pPr>
            <a:r>
              <a:rPr lang="he-IL" sz="2400" dirty="0">
                <a:solidFill>
                  <a:srgbClr val="004992"/>
                </a:solidFill>
              </a:rPr>
              <a:t>אבל</a:t>
            </a:r>
            <a:r>
              <a:rPr lang="de-DE" sz="2400" dirty="0">
                <a:solidFill>
                  <a:srgbClr val="004992"/>
                </a:solidFill>
              </a:rPr>
              <a:t>:</a:t>
            </a:r>
            <a:r>
              <a:rPr lang="he-IL" sz="2400" dirty="0">
                <a:solidFill>
                  <a:srgbClr val="004992"/>
                </a:solidFill>
              </a:rPr>
              <a:t> </a:t>
            </a:r>
            <a:r>
              <a:rPr lang="he-IL" sz="2400" dirty="0">
                <a:solidFill>
                  <a:srgbClr val="333333"/>
                </a:solidFill>
              </a:rPr>
              <a:t>במהלך האשפוז הנוכחי, מוטי השתתף בקבוצת</a:t>
            </a:r>
            <a:r>
              <a:rPr lang="de-DE" sz="2400" dirty="0">
                <a:solidFill>
                  <a:srgbClr val="333333"/>
                </a:solidFill>
              </a:rPr>
              <a:t>MCT, </a:t>
            </a:r>
            <a:r>
              <a:rPr lang="he-IL" sz="2400" dirty="0">
                <a:solidFill>
                  <a:srgbClr val="333333"/>
                </a:solidFill>
              </a:rPr>
              <a:t>ובפעילויות נוספות, והחליט להפסיק להסתיר את המחלה מחברים קרובים. כמעט כולם הגיבו בצורה טובה כשתאר את הסימפטומים שלו. אחד מהם אפילו שיתף שסבל ממחשבות דומות לפיהן רודפים אחריו ומאיימים עליו.</a:t>
            </a:r>
          </a:p>
        </p:txBody>
      </p:sp>
      <p:sp>
        <p:nvSpPr>
          <p:cNvPr id="4" name="Footer Placeholder 3"/>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extLst>
      <p:ext uri="{BB962C8B-B14F-4D97-AF65-F5344CB8AC3E}">
        <p14:creationId xmlns:p14="http://schemas.microsoft.com/office/powerpoint/2010/main" val="1221588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7" name="Footer Placeholder 6"/>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4"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Tree>
    <p:extLst>
      <p:ext uri="{BB962C8B-B14F-4D97-AF65-F5344CB8AC3E}">
        <p14:creationId xmlns:p14="http://schemas.microsoft.com/office/powerpoint/2010/main" val="4023473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he-IL">
                <a:latin typeface="+mn-lt"/>
                <a:ea typeface="+mn-ea"/>
                <a:cs typeface="+mn-cs"/>
              </a:rPr>
              <a:t>קוגניטיבי-אימון מטא 10 – התמודדות עם דעות קדומות (סטיגמה)</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63</a:t>
            </a:fld>
            <a:endParaRPr lang="de-DE">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909283663"/>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n-lt"/>
                          <a:ea typeface="+mn-ea"/>
                          <a:cs typeface="+mn-cs"/>
                        </a:rPr>
                        <a:t>basketball sketch</a:t>
                      </a:r>
                      <a:endParaRPr lang="nl-NL" sz="1000" b="0"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dirty="0">
                          <a:ln>
                            <a:noFill/>
                          </a:ln>
                          <a:solidFill>
                            <a:srgbClr val="333333"/>
                          </a:solidFill>
                          <a:effectLst/>
                          <a:latin typeface="+mn-lt"/>
                          <a:ea typeface="+mn-ea"/>
                          <a:cs typeface="+mn-cs"/>
                        </a:rPr>
                        <a:t>Vic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Deciding Which Door to Choose 2</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the “fair use” 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4956</Words>
  <Application>Microsoft Office PowerPoint</Application>
  <PresentationFormat>Benutzerdefiniert</PresentationFormat>
  <Paragraphs>618</Paragraphs>
  <Slides>63</Slides>
  <Notes>63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63</vt:i4>
      </vt:variant>
    </vt:vector>
  </HeadingPairs>
  <TitlesOfParts>
    <vt:vector size="70" baseType="lpstr">
      <vt:lpstr>Calibri Light</vt:lpstr>
      <vt:lpstr>Arial</vt:lpstr>
      <vt:lpstr>Times New Roman</vt:lpstr>
      <vt:lpstr>Verdana</vt:lpstr>
      <vt:lpstr>WingDings</vt:lpstr>
      <vt:lpstr>Symbol</vt:lpstr>
      <vt:lpstr>UKE_PPT-Vorlage_16zu9</vt:lpstr>
      <vt:lpstr> – MCT 10 IIהתמודדות עם דעות קדומות (סטיגמה)</vt:lpstr>
      <vt:lpstr>מה משותף לאנשים הבאים:</vt:lpstr>
      <vt:lpstr>מה משותף לאנשים הבאים:</vt:lpstr>
      <vt:lpstr>מה משותף לאנשים הבאים:</vt:lpstr>
      <vt:lpstr>מה משותף לאנשים הבאים:</vt:lpstr>
      <vt:lpstr>מה משותף לאנשים הבאים:</vt:lpstr>
      <vt:lpstr>מה משותף לאנשים הבאים:</vt:lpstr>
      <vt:lpstr>מה משותף לאנשים הבאים:</vt:lpstr>
      <vt:lpstr>מפורסם = מושלם?</vt:lpstr>
      <vt:lpstr>איזה מהציורים הבאים צויירו על ידי אנשים עם סימפטומים של פסיכוזה?</vt:lpstr>
      <vt:lpstr>איזה מהציורים הבאים נקנה במחיר הגבוה ביותר במכירה פומבית?</vt:lpstr>
      <vt:lpstr>איזה מהציורים הבאים נקנה במחיר הגבוה ביותר במכירה פומבית?</vt:lpstr>
      <vt:lpstr>אדוארד מונך</vt:lpstr>
      <vt:lpstr>סטפן מוריץ</vt:lpstr>
      <vt:lpstr>וינסנט ואן גוך</vt:lpstr>
      <vt:lpstr>רינגו סטאר (המתופף של הביטלס)</vt:lpstr>
      <vt:lpstr>מסקנה ראשונה</vt:lpstr>
      <vt:lpstr>מסקנה ראשונה</vt:lpstr>
      <vt:lpstr>מסקנה ראשונה</vt:lpstr>
      <vt:lpstr>מסקנה ראשונה</vt:lpstr>
      <vt:lpstr>האם זה ”נורמלי“ לסבול ממחלה נפשית?</vt:lpstr>
      <vt:lpstr>האם זה ”נורמלי“ לסבול ממחלה נפשית?</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מחשבות יוצאות דופן הן נפוצות... שכיחות של חוויות פסיכוטיות באוכלוסיה</vt:lpstr>
      <vt:lpstr>זיכרו…</vt:lpstr>
      <vt:lpstr>מה זה סטיגמה ומה זה סטיגמה-עצמית?</vt:lpstr>
      <vt:lpstr>מה זה סטיגמה ומה זה סטיגמה-עצמית?</vt:lpstr>
      <vt:lpstr>מה זה סטיגמה ומה זה סטיגמה-עצמית?</vt:lpstr>
      <vt:lpstr>מה זה סטיגמה ומה זה סטיגמה-עצמית?</vt:lpstr>
      <vt:lpstr>סטיגמה כלפי אנשים החווים פסיכוזה</vt:lpstr>
      <vt:lpstr>סטיגמה כלפי אנשים החווים פסיכוזה</vt:lpstr>
      <vt:lpstr>סטיגמה כלפי אנשים החווים פסיכוזה</vt:lpstr>
      <vt:lpstr>סטיגמה כלפי אנשים החווים פסיכוזה</vt:lpstr>
      <vt:lpstr>סטיגמה כלפי אנשים החווים פסיכוזה</vt:lpstr>
      <vt:lpstr>סטיגמה כלפי אנשים החווים פסיכוזה</vt:lpstr>
      <vt:lpstr>סטיגמה כלפי אנשים החווים פסיכוזה</vt:lpstr>
      <vt:lpstr>למה אנחנו עושים את זה</vt:lpstr>
      <vt:lpstr>למה אנחנו עושים את זה</vt:lpstr>
      <vt:lpstr>מה עלינו לעשות?</vt:lpstr>
      <vt:lpstr>האם עליי לדבר על המחלה שלי... ואיך לעשות זאת?</vt:lpstr>
      <vt:lpstr>האם עליי לדבר על המחלה שלי... ואיך לעשות זאת?</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איך אני יכול לדבר על המחלה שלי?</vt:lpstr>
      <vt:lpstr>חזרה לחיי היום-יום:</vt:lpstr>
      <vt:lpstr>מה הקשר של זה לפסיכוזה?</vt:lpstr>
      <vt:lpstr>תודה על תשומת הלב!</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1397</cp:revision>
  <dcterms:created xsi:type="dcterms:W3CDTF">2015-05-22T07:54:23Z</dcterms:created>
  <dcterms:modified xsi:type="dcterms:W3CDTF">2022-07-04T08:20:59Z</dcterms:modified>
</cp:coreProperties>
</file>